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026" r:id="rId1"/>
  </p:sldMasterIdLst>
  <p:notesMasterIdLst>
    <p:notesMasterId r:id="rId89"/>
  </p:notesMasterIdLst>
  <p:sldIdLst>
    <p:sldId id="1414" r:id="rId2"/>
    <p:sldId id="1427" r:id="rId3"/>
    <p:sldId id="1428" r:id="rId4"/>
    <p:sldId id="1425" r:id="rId5"/>
    <p:sldId id="1416" r:id="rId6"/>
    <p:sldId id="1267" r:id="rId7"/>
    <p:sldId id="1274" r:id="rId8"/>
    <p:sldId id="1324" r:id="rId9"/>
    <p:sldId id="1417" r:id="rId10"/>
    <p:sldId id="1418" r:id="rId11"/>
    <p:sldId id="1338" r:id="rId12"/>
    <p:sldId id="1348" r:id="rId13"/>
    <p:sldId id="1349" r:id="rId14"/>
    <p:sldId id="1350" r:id="rId15"/>
    <p:sldId id="1351" r:id="rId16"/>
    <p:sldId id="1352" r:id="rId17"/>
    <p:sldId id="1353" r:id="rId18"/>
    <p:sldId id="1354" r:id="rId19"/>
    <p:sldId id="1355" r:id="rId20"/>
    <p:sldId id="1356" r:id="rId21"/>
    <p:sldId id="1357" r:id="rId22"/>
    <p:sldId id="1358" r:id="rId23"/>
    <p:sldId id="1359" r:id="rId24"/>
    <p:sldId id="1360" r:id="rId25"/>
    <p:sldId id="1361" r:id="rId26"/>
    <p:sldId id="1362" r:id="rId27"/>
    <p:sldId id="1363" r:id="rId28"/>
    <p:sldId id="1364" r:id="rId29"/>
    <p:sldId id="1401" r:id="rId30"/>
    <p:sldId id="1402" r:id="rId31"/>
    <p:sldId id="1403" r:id="rId32"/>
    <p:sldId id="1404" r:id="rId33"/>
    <p:sldId id="1405" r:id="rId34"/>
    <p:sldId id="1366" r:id="rId35"/>
    <p:sldId id="1386" r:id="rId36"/>
    <p:sldId id="1387" r:id="rId37"/>
    <p:sldId id="1388" r:id="rId38"/>
    <p:sldId id="1389" r:id="rId39"/>
    <p:sldId id="1419" r:id="rId40"/>
    <p:sldId id="1424" r:id="rId41"/>
    <p:sldId id="1420" r:id="rId42"/>
    <p:sldId id="1421" r:id="rId43"/>
    <p:sldId id="1390" r:id="rId44"/>
    <p:sldId id="1391" r:id="rId45"/>
    <p:sldId id="1392" r:id="rId46"/>
    <p:sldId id="1393" r:id="rId47"/>
    <p:sldId id="1394" r:id="rId48"/>
    <p:sldId id="1396" r:id="rId49"/>
    <p:sldId id="1397" r:id="rId50"/>
    <p:sldId id="1422" r:id="rId51"/>
    <p:sldId id="1398" r:id="rId52"/>
    <p:sldId id="1399" r:id="rId53"/>
    <p:sldId id="1400" r:id="rId54"/>
    <p:sldId id="1395" r:id="rId55"/>
    <p:sldId id="1113" r:id="rId56"/>
    <p:sldId id="1099" r:id="rId57"/>
    <p:sldId id="1100" r:id="rId58"/>
    <p:sldId id="1326" r:id="rId59"/>
    <p:sldId id="1246" r:id="rId60"/>
    <p:sldId id="1247" r:id="rId61"/>
    <p:sldId id="1305" r:id="rId62"/>
    <p:sldId id="1248" r:id="rId63"/>
    <p:sldId id="949" r:id="rId64"/>
    <p:sldId id="1406" r:id="rId65"/>
    <p:sldId id="1407" r:id="rId66"/>
    <p:sldId id="1408" r:id="rId67"/>
    <p:sldId id="1409" r:id="rId68"/>
    <p:sldId id="1411" r:id="rId69"/>
    <p:sldId id="1412" r:id="rId70"/>
    <p:sldId id="1410" r:id="rId71"/>
    <p:sldId id="1413" r:id="rId72"/>
    <p:sldId id="1375" r:id="rId73"/>
    <p:sldId id="1337" r:id="rId74"/>
    <p:sldId id="1376" r:id="rId75"/>
    <p:sldId id="1377" r:id="rId76"/>
    <p:sldId id="1378" r:id="rId77"/>
    <p:sldId id="1379" r:id="rId78"/>
    <p:sldId id="1380" r:id="rId79"/>
    <p:sldId id="1340" r:id="rId80"/>
    <p:sldId id="1381" r:id="rId81"/>
    <p:sldId id="1382" r:id="rId82"/>
    <p:sldId id="1383" r:id="rId83"/>
    <p:sldId id="1384" r:id="rId84"/>
    <p:sldId id="1385" r:id="rId85"/>
    <p:sldId id="1330" r:id="rId86"/>
    <p:sldId id="1415" r:id="rId87"/>
    <p:sldId id="1426" r:id="rId88"/>
  </p:sldIdLst>
  <p:sldSz cx="9144000" cy="6858000" type="screen4x3"/>
  <p:notesSz cx="6858000" cy="9144000"/>
  <p:defaultTextStyle>
    <a:defPPr>
      <a:defRPr lang="en-US"/>
    </a:defPPr>
    <a:lvl1pPr algn="ctr" rtl="0" fontAlgn="base">
      <a:spcBef>
        <a:spcPct val="0"/>
      </a:spcBef>
      <a:spcAft>
        <a:spcPct val="0"/>
      </a:spcAft>
      <a:defRPr sz="3200" b="1" kern="1200">
        <a:solidFill>
          <a:srgbClr val="000066"/>
        </a:solidFill>
        <a:latin typeface="Times New Roman" pitchFamily="18" charset="0"/>
        <a:ea typeface="+mn-ea"/>
        <a:cs typeface="+mn-cs"/>
      </a:defRPr>
    </a:lvl1pPr>
    <a:lvl2pPr marL="457200" algn="ctr" rtl="0" fontAlgn="base">
      <a:spcBef>
        <a:spcPct val="0"/>
      </a:spcBef>
      <a:spcAft>
        <a:spcPct val="0"/>
      </a:spcAft>
      <a:defRPr sz="3200" b="1" kern="1200">
        <a:solidFill>
          <a:srgbClr val="000066"/>
        </a:solidFill>
        <a:latin typeface="Times New Roman" pitchFamily="18" charset="0"/>
        <a:ea typeface="+mn-ea"/>
        <a:cs typeface="+mn-cs"/>
      </a:defRPr>
    </a:lvl2pPr>
    <a:lvl3pPr marL="914400" algn="ctr" rtl="0" fontAlgn="base">
      <a:spcBef>
        <a:spcPct val="0"/>
      </a:spcBef>
      <a:spcAft>
        <a:spcPct val="0"/>
      </a:spcAft>
      <a:defRPr sz="3200" b="1" kern="1200">
        <a:solidFill>
          <a:srgbClr val="000066"/>
        </a:solidFill>
        <a:latin typeface="Times New Roman" pitchFamily="18" charset="0"/>
        <a:ea typeface="+mn-ea"/>
        <a:cs typeface="+mn-cs"/>
      </a:defRPr>
    </a:lvl3pPr>
    <a:lvl4pPr marL="1371600" algn="ctr" rtl="0" fontAlgn="base">
      <a:spcBef>
        <a:spcPct val="0"/>
      </a:spcBef>
      <a:spcAft>
        <a:spcPct val="0"/>
      </a:spcAft>
      <a:defRPr sz="3200" b="1" kern="1200">
        <a:solidFill>
          <a:srgbClr val="000066"/>
        </a:solidFill>
        <a:latin typeface="Times New Roman" pitchFamily="18" charset="0"/>
        <a:ea typeface="+mn-ea"/>
        <a:cs typeface="+mn-cs"/>
      </a:defRPr>
    </a:lvl4pPr>
    <a:lvl5pPr marL="1828800" algn="ctr" rtl="0" fontAlgn="base">
      <a:spcBef>
        <a:spcPct val="0"/>
      </a:spcBef>
      <a:spcAft>
        <a:spcPct val="0"/>
      </a:spcAft>
      <a:defRPr sz="3200" b="1" kern="1200">
        <a:solidFill>
          <a:srgbClr val="000066"/>
        </a:solidFill>
        <a:latin typeface="Times New Roman" pitchFamily="18" charset="0"/>
        <a:ea typeface="+mn-ea"/>
        <a:cs typeface="+mn-cs"/>
      </a:defRPr>
    </a:lvl5pPr>
    <a:lvl6pPr marL="2286000" algn="l" defTabSz="914400" rtl="0" eaLnBrk="1" latinLnBrk="0" hangingPunct="1">
      <a:defRPr sz="3200" b="1" kern="1200">
        <a:solidFill>
          <a:srgbClr val="000066"/>
        </a:solidFill>
        <a:latin typeface="Times New Roman" pitchFamily="18" charset="0"/>
        <a:ea typeface="+mn-ea"/>
        <a:cs typeface="+mn-cs"/>
      </a:defRPr>
    </a:lvl6pPr>
    <a:lvl7pPr marL="2743200" algn="l" defTabSz="914400" rtl="0" eaLnBrk="1" latinLnBrk="0" hangingPunct="1">
      <a:defRPr sz="3200" b="1" kern="1200">
        <a:solidFill>
          <a:srgbClr val="000066"/>
        </a:solidFill>
        <a:latin typeface="Times New Roman" pitchFamily="18" charset="0"/>
        <a:ea typeface="+mn-ea"/>
        <a:cs typeface="+mn-cs"/>
      </a:defRPr>
    </a:lvl7pPr>
    <a:lvl8pPr marL="3200400" algn="l" defTabSz="914400" rtl="0" eaLnBrk="1" latinLnBrk="0" hangingPunct="1">
      <a:defRPr sz="3200" b="1" kern="1200">
        <a:solidFill>
          <a:srgbClr val="000066"/>
        </a:solidFill>
        <a:latin typeface="Times New Roman" pitchFamily="18" charset="0"/>
        <a:ea typeface="+mn-ea"/>
        <a:cs typeface="+mn-cs"/>
      </a:defRPr>
    </a:lvl8pPr>
    <a:lvl9pPr marL="3657600" algn="l" defTabSz="914400" rtl="0" eaLnBrk="1" latinLnBrk="0" hangingPunct="1">
      <a:defRPr sz="3200" b="1" kern="1200">
        <a:solidFill>
          <a:srgbClr val="000066"/>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a:srgbClr val="FF0000"/>
    <a:srgbClr val="1FE115"/>
    <a:srgbClr val="AAE600"/>
    <a:srgbClr val="A2CCE8"/>
    <a:srgbClr val="000000"/>
    <a:srgbClr val="16165D"/>
    <a:srgbClr val="FF6600"/>
    <a:srgbClr val="99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492" autoAdjust="0"/>
    <p:restoredTop sz="85952" autoAdjust="0"/>
  </p:normalViewPr>
  <p:slideViewPr>
    <p:cSldViewPr>
      <p:cViewPr varScale="1">
        <p:scale>
          <a:sx n="105" d="100"/>
          <a:sy n="105" d="100"/>
        </p:scale>
        <p:origin x="1782"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8" d="100"/>
        <a:sy n="98" d="100"/>
      </p:scale>
      <p:origin x="0" y="-18206"/>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notesMaster" Target="notesMasters/notesMaster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presProps" Target="pres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heme" Target="theme/theme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0">
                <a:solidFill>
                  <a:schemeClr val="tx1"/>
                </a:solidFill>
              </a:defRPr>
            </a:lvl1pPr>
          </a:lstStyle>
          <a:p>
            <a:pPr>
              <a:defRPr/>
            </a:pPr>
            <a:endParaRPr lang="en-US"/>
          </a:p>
        </p:txBody>
      </p:sp>
      <p:sp>
        <p:nvSpPr>
          <p:cNvPr id="819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defRPr>
            </a:lvl1pPr>
          </a:lstStyle>
          <a:p>
            <a:pPr>
              <a:defRPr/>
            </a:pPr>
            <a:endParaRPr lang="en-US"/>
          </a:p>
        </p:txBody>
      </p:sp>
      <p:sp>
        <p:nvSpPr>
          <p:cNvPr id="17613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l-NL" noProof="0"/>
              <a:t>Klik om de opmaakprofielen van de modeltekst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819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0">
                <a:solidFill>
                  <a:schemeClr val="tx1"/>
                </a:solidFill>
              </a:defRPr>
            </a:lvl1pPr>
          </a:lstStyle>
          <a:p>
            <a:pPr>
              <a:defRPr/>
            </a:pPr>
            <a:endParaRPr lang="en-US"/>
          </a:p>
        </p:txBody>
      </p:sp>
      <p:sp>
        <p:nvSpPr>
          <p:cNvPr id="819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defRPr>
            </a:lvl1pPr>
          </a:lstStyle>
          <a:p>
            <a:pPr>
              <a:defRPr/>
            </a:pPr>
            <a:fld id="{1305ACA9-A27D-4159-B806-94BE96EB69B2}" type="slidenum">
              <a:rPr lang="en-US"/>
              <a:pPr>
                <a:defRPr/>
              </a:pPr>
              <a:t>‹#›</a:t>
            </a:fld>
            <a:endParaRPr lang="en-US"/>
          </a:p>
        </p:txBody>
      </p:sp>
    </p:spTree>
    <p:extLst>
      <p:ext uri="{BB962C8B-B14F-4D97-AF65-F5344CB8AC3E}">
        <p14:creationId xmlns:p14="http://schemas.microsoft.com/office/powerpoint/2010/main" val="8275982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found the chapter selections very useful. I did not purchase the course and have no idea about its quality.</a:t>
            </a:r>
          </a:p>
        </p:txBody>
      </p:sp>
      <p:sp>
        <p:nvSpPr>
          <p:cNvPr id="4" name="Slide Number Placeholder 3"/>
          <p:cNvSpPr>
            <a:spLocks noGrp="1"/>
          </p:cNvSpPr>
          <p:nvPr>
            <p:ph type="sldNum" sz="quarter" idx="10"/>
          </p:nvPr>
        </p:nvSpPr>
        <p:spPr/>
        <p:txBody>
          <a:bodyPr/>
          <a:lstStyle/>
          <a:p>
            <a:pPr>
              <a:defRPr/>
            </a:pPr>
            <a:fld id="{1305ACA9-A27D-4159-B806-94BE96EB69B2}" type="slidenum">
              <a:rPr lang="en-US" smtClean="0"/>
              <a:pPr>
                <a:defRPr/>
              </a:pPr>
              <a:t>14</a:t>
            </a:fld>
            <a:endParaRPr lang="en-US"/>
          </a:p>
        </p:txBody>
      </p:sp>
    </p:spTree>
    <p:extLst>
      <p:ext uri="{BB962C8B-B14F-4D97-AF65-F5344CB8AC3E}">
        <p14:creationId xmlns:p14="http://schemas.microsoft.com/office/powerpoint/2010/main" val="39244286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fld id="{3002B73C-CAFB-4028-8C60-29A95FD096E0}" type="slidenum">
              <a:rPr lang="nl-NL" altLang="en-US" sz="1200"/>
              <a:pPr eaLnBrk="1" hangingPunct="1"/>
              <a:t>64</a:t>
            </a:fld>
            <a:endParaRPr lang="nl-NL" altLang="en-US" sz="120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extLst>
      <p:ext uri="{BB962C8B-B14F-4D97-AF65-F5344CB8AC3E}">
        <p14:creationId xmlns:p14="http://schemas.microsoft.com/office/powerpoint/2010/main" val="6888277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fld id="{3002B73C-CAFB-4028-8C60-29A95FD096E0}" type="slidenum">
              <a:rPr lang="nl-NL" altLang="en-US" sz="1200"/>
              <a:pPr eaLnBrk="1" hangingPunct="1"/>
              <a:t>65</a:t>
            </a:fld>
            <a:endParaRPr lang="nl-NL" altLang="en-US" sz="120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extLst>
      <p:ext uri="{BB962C8B-B14F-4D97-AF65-F5344CB8AC3E}">
        <p14:creationId xmlns:p14="http://schemas.microsoft.com/office/powerpoint/2010/main" val="9438451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fld id="{3002B73C-CAFB-4028-8C60-29A95FD096E0}" type="slidenum">
              <a:rPr lang="nl-NL" altLang="en-US" sz="1200"/>
              <a:pPr eaLnBrk="1" hangingPunct="1"/>
              <a:t>66</a:t>
            </a:fld>
            <a:endParaRPr lang="nl-NL" altLang="en-US" sz="120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extLst>
      <p:ext uri="{BB962C8B-B14F-4D97-AF65-F5344CB8AC3E}">
        <p14:creationId xmlns:p14="http://schemas.microsoft.com/office/powerpoint/2010/main" val="25046444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fld id="{3002B73C-CAFB-4028-8C60-29A95FD096E0}" type="slidenum">
              <a:rPr lang="nl-NL" altLang="en-US" sz="1200"/>
              <a:pPr eaLnBrk="1" hangingPunct="1"/>
              <a:t>67</a:t>
            </a:fld>
            <a:endParaRPr lang="nl-NL" altLang="en-US" sz="120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extLst>
      <p:ext uri="{BB962C8B-B14F-4D97-AF65-F5344CB8AC3E}">
        <p14:creationId xmlns:p14="http://schemas.microsoft.com/office/powerpoint/2010/main" val="9614748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fld id="{3002B73C-CAFB-4028-8C60-29A95FD096E0}" type="slidenum">
              <a:rPr lang="nl-NL" altLang="en-US" sz="1200"/>
              <a:pPr eaLnBrk="1" hangingPunct="1"/>
              <a:t>68</a:t>
            </a:fld>
            <a:endParaRPr lang="nl-NL" altLang="en-US" sz="120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extLst>
      <p:ext uri="{BB962C8B-B14F-4D97-AF65-F5344CB8AC3E}">
        <p14:creationId xmlns:p14="http://schemas.microsoft.com/office/powerpoint/2010/main" val="37755391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fld id="{3002B73C-CAFB-4028-8C60-29A95FD096E0}" type="slidenum">
              <a:rPr lang="nl-NL" altLang="en-US" sz="1200"/>
              <a:pPr eaLnBrk="1" hangingPunct="1"/>
              <a:t>69</a:t>
            </a:fld>
            <a:endParaRPr lang="nl-NL" altLang="en-US" sz="120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extLst>
      <p:ext uri="{BB962C8B-B14F-4D97-AF65-F5344CB8AC3E}">
        <p14:creationId xmlns:p14="http://schemas.microsoft.com/office/powerpoint/2010/main" val="3538729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84804133-091A-4437-A5DF-A0ECC9AE1AB8}" type="slidenum">
              <a:rPr lang="en-US" smtClean="0"/>
              <a:pPr/>
              <a:t>70</a:t>
            </a:fld>
            <a:endParaRPr lang="en-US"/>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xfrm>
            <a:off x="685800" y="4343400"/>
            <a:ext cx="5486400" cy="4114800"/>
          </a:xfrm>
          <a:noFill/>
          <a:ln/>
        </p:spPr>
        <p:txBody>
          <a:bodyPr/>
          <a:lstStyle/>
          <a:p>
            <a:pPr eaLnBrk="1" hangingPunct="1"/>
            <a:endParaRPr lang="en-US"/>
          </a:p>
        </p:txBody>
      </p:sp>
    </p:spTree>
    <p:extLst>
      <p:ext uri="{BB962C8B-B14F-4D97-AF65-F5344CB8AC3E}">
        <p14:creationId xmlns:p14="http://schemas.microsoft.com/office/powerpoint/2010/main" val="24347376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84804133-091A-4437-A5DF-A0ECC9AE1AB8}" type="slidenum">
              <a:rPr lang="en-US" smtClean="0"/>
              <a:pPr/>
              <a:t>71</a:t>
            </a:fld>
            <a:endParaRPr lang="en-US"/>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xfrm>
            <a:off x="685800" y="4343400"/>
            <a:ext cx="5486400" cy="4114800"/>
          </a:xfrm>
          <a:noFill/>
          <a:ln/>
        </p:spPr>
        <p:txBody>
          <a:bodyPr/>
          <a:lstStyle/>
          <a:p>
            <a:pPr eaLnBrk="1" hangingPunct="1"/>
            <a:endParaRPr lang="en-US"/>
          </a:p>
        </p:txBody>
      </p:sp>
    </p:spTree>
    <p:extLst>
      <p:ext uri="{BB962C8B-B14F-4D97-AF65-F5344CB8AC3E}">
        <p14:creationId xmlns:p14="http://schemas.microsoft.com/office/powerpoint/2010/main" val="17790914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found the chapter selections very useful. I did not purchase the course and have no idea about its quality.</a:t>
            </a:r>
          </a:p>
        </p:txBody>
      </p:sp>
      <p:sp>
        <p:nvSpPr>
          <p:cNvPr id="4" name="Slide Number Placeholder 3"/>
          <p:cNvSpPr>
            <a:spLocks noGrp="1"/>
          </p:cNvSpPr>
          <p:nvPr>
            <p:ph type="sldNum" sz="quarter" idx="10"/>
          </p:nvPr>
        </p:nvSpPr>
        <p:spPr/>
        <p:txBody>
          <a:bodyPr/>
          <a:lstStyle/>
          <a:p>
            <a:pPr>
              <a:defRPr/>
            </a:pPr>
            <a:fld id="{1305ACA9-A27D-4159-B806-94BE96EB69B2}" type="slidenum">
              <a:rPr lang="en-US" smtClean="0"/>
              <a:pPr>
                <a:defRPr/>
              </a:pPr>
              <a:t>19</a:t>
            </a:fld>
            <a:endParaRPr lang="en-US"/>
          </a:p>
        </p:txBody>
      </p:sp>
    </p:spTree>
    <p:extLst>
      <p:ext uri="{BB962C8B-B14F-4D97-AF65-F5344CB8AC3E}">
        <p14:creationId xmlns:p14="http://schemas.microsoft.com/office/powerpoint/2010/main" val="29670134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305ACA9-A27D-4159-B806-94BE96EB69B2}" type="slidenum">
              <a:rPr lang="en-US" smtClean="0"/>
              <a:pPr>
                <a:defRPr/>
              </a:pPr>
              <a:t>22</a:t>
            </a:fld>
            <a:endParaRPr lang="en-US"/>
          </a:p>
        </p:txBody>
      </p:sp>
    </p:spTree>
    <p:extLst>
      <p:ext uri="{BB962C8B-B14F-4D97-AF65-F5344CB8AC3E}">
        <p14:creationId xmlns:p14="http://schemas.microsoft.com/office/powerpoint/2010/main" val="23994410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found the chapter selections very useful. I did not purchase the course and have no idea about its quality.</a:t>
            </a:r>
          </a:p>
        </p:txBody>
      </p:sp>
      <p:sp>
        <p:nvSpPr>
          <p:cNvPr id="4" name="Slide Number Placeholder 3"/>
          <p:cNvSpPr>
            <a:spLocks noGrp="1"/>
          </p:cNvSpPr>
          <p:nvPr>
            <p:ph type="sldNum" sz="quarter" idx="10"/>
          </p:nvPr>
        </p:nvSpPr>
        <p:spPr/>
        <p:txBody>
          <a:bodyPr/>
          <a:lstStyle/>
          <a:p>
            <a:pPr>
              <a:defRPr/>
            </a:pPr>
            <a:fld id="{1305ACA9-A27D-4159-B806-94BE96EB69B2}" type="slidenum">
              <a:rPr lang="en-US" smtClean="0"/>
              <a:pPr>
                <a:defRPr/>
              </a:pPr>
              <a:t>24</a:t>
            </a:fld>
            <a:endParaRPr lang="en-US"/>
          </a:p>
        </p:txBody>
      </p:sp>
    </p:spTree>
    <p:extLst>
      <p:ext uri="{BB962C8B-B14F-4D97-AF65-F5344CB8AC3E}">
        <p14:creationId xmlns:p14="http://schemas.microsoft.com/office/powerpoint/2010/main" val="9178519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80D39F32-5C15-4A14-AEFC-ABA7FE7E8A03}" type="slidenum">
              <a:rPr lang="en-US" altLang="en-US" sz="1200" b="0"/>
              <a:pPr eaLnBrk="1" hangingPunct="1"/>
              <a:t>38</a:t>
            </a:fld>
            <a:endParaRPr lang="en-US" altLang="en-US" sz="1200" b="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2892860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80D39F32-5C15-4A14-AEFC-ABA7FE7E8A03}" type="slidenum">
              <a:rPr lang="en-US" altLang="en-US" sz="1200" b="0"/>
              <a:pPr eaLnBrk="1" hangingPunct="1"/>
              <a:t>39</a:t>
            </a:fld>
            <a:endParaRPr lang="en-US" altLang="en-US" sz="1200" b="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9609015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DD8FD98A-AB0C-4629-84B9-E5F6AC44CE0E}" type="slidenum">
              <a:rPr lang="en-US" altLang="en-US" sz="1200" b="0"/>
              <a:pPr eaLnBrk="1" hangingPunct="1"/>
              <a:t>43</a:t>
            </a:fld>
            <a:endParaRPr lang="en-US" altLang="en-US" sz="1200" b="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8621900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DD8FD98A-AB0C-4629-84B9-E5F6AC44CE0E}" type="slidenum">
              <a:rPr lang="en-US" altLang="en-US" sz="1200" b="0"/>
              <a:pPr eaLnBrk="1" hangingPunct="1"/>
              <a:t>44</a:t>
            </a:fld>
            <a:endParaRPr lang="en-US" altLang="en-US" sz="1200" b="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6636783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64CB34FA-FE3E-4537-A53F-A676E5352175}" type="slidenum">
              <a:rPr lang="en-US" sz="1200" b="0"/>
              <a:pPr eaLnBrk="1" hangingPunct="1"/>
              <a:t>63</a:t>
            </a:fld>
            <a:endParaRPr lang="en-US" sz="1200" b="0"/>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18475935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5" Type="http://schemas.openxmlformats.org/officeDocument/2006/relationships/oleObject" Target="../embeddings/oleObject2.bin"/><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970F0956-5B8E-40B4-A8DD-F75AA1D26018}" type="slidenum">
              <a:rPr lang="en-US" smtClean="0"/>
              <a:pPr/>
              <a:t>‹#›</a:t>
            </a:fld>
            <a:endParaRPr lang="en-US"/>
          </a:p>
        </p:txBody>
      </p:sp>
    </p:spTree>
    <p:extLst>
      <p:ext uri="{BB962C8B-B14F-4D97-AF65-F5344CB8AC3E}">
        <p14:creationId xmlns:p14="http://schemas.microsoft.com/office/powerpoint/2010/main" val="15495042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8600" y="1012825"/>
            <a:ext cx="8686800" cy="1174750"/>
          </a:xfrm>
          <a:prstGeom prst="roundRect">
            <a:avLst>
              <a:gd name="adj" fmla="val 16667"/>
            </a:avLst>
          </a:prstGeom>
        </p:spPr>
        <p:txBody>
          <a:bodyPr/>
          <a:lstStyle/>
          <a:p>
            <a:r>
              <a:rPr lang="en-US"/>
              <a:t>Click to edit Master title style</a:t>
            </a:r>
          </a:p>
        </p:txBody>
      </p:sp>
      <p:sp>
        <p:nvSpPr>
          <p:cNvPr id="3" name="Rectangle 5"/>
          <p:cNvSpPr>
            <a:spLocks noGrp="1" noChangeArrowheads="1"/>
          </p:cNvSpPr>
          <p:nvPr>
            <p:ph type="sldNum" sz="quarter" idx="10"/>
          </p:nvPr>
        </p:nvSpPr>
        <p:spPr>
          <a:xfrm>
            <a:off x="-12551" y="6553200"/>
            <a:ext cx="469751" cy="304800"/>
          </a:xfrm>
          <a:prstGeom prst="rect">
            <a:avLst/>
          </a:prstGeom>
          <a:ln/>
        </p:spPr>
        <p:txBody>
          <a:bodyPr/>
          <a:lstStyle>
            <a:lvl1pPr>
              <a:defRPr/>
            </a:lvl1pPr>
          </a:lstStyle>
          <a:p>
            <a:fld id="{F41BC1FE-425B-4D41-9768-47500E60C2C6}" type="slidenum">
              <a:rPr lang="en-US" altLang="en-US"/>
              <a:pPr/>
              <a:t>‹#›</a:t>
            </a:fld>
            <a:endParaRPr lang="en-US" altLang="en-US"/>
          </a:p>
        </p:txBody>
      </p:sp>
    </p:spTree>
    <p:extLst>
      <p:ext uri="{BB962C8B-B14F-4D97-AF65-F5344CB8AC3E}">
        <p14:creationId xmlns:p14="http://schemas.microsoft.com/office/powerpoint/2010/main" val="32953970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lgn="ctr">
              <a:defRPr>
                <a:latin typeface="Georgia"/>
              </a:defRPr>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FontTx/>
              <a:buNone/>
              <a:defRPr b="0" i="0">
                <a:solidFill>
                  <a:schemeClr val="bg1"/>
                </a:solidFill>
                <a:latin typeface="Trebuchet MS"/>
                <a:cs typeface="Trebuchet MS"/>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4" name="Slide Number Placeholder 3"/>
          <p:cNvSpPr>
            <a:spLocks noGrp="1"/>
          </p:cNvSpPr>
          <p:nvPr>
            <p:ph type="sldNum" sz="quarter" idx="10"/>
          </p:nvPr>
        </p:nvSpPr>
        <p:spPr/>
        <p:txBody>
          <a:bodyPr/>
          <a:lstStyle/>
          <a:p>
            <a:fld id="{970F0956-5B8E-40B4-A8DD-F75AA1D26018}" type="slidenum">
              <a:rPr lang="en-US" smtClean="0"/>
              <a:pPr/>
              <a:t>‹#›</a:t>
            </a:fld>
            <a:endParaRPr lang="en-US"/>
          </a:p>
        </p:txBody>
      </p:sp>
    </p:spTree>
    <p:extLst>
      <p:ext uri="{BB962C8B-B14F-4D97-AF65-F5344CB8AC3E}">
        <p14:creationId xmlns:p14="http://schemas.microsoft.com/office/powerpoint/2010/main" val="30944828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10"/>
          <p:cNvCxnSpPr>
            <a:cxnSpLocks noChangeShapeType="1"/>
          </p:cNvCxnSpPr>
          <p:nvPr/>
        </p:nvCxnSpPr>
        <p:spPr bwMode="auto">
          <a:xfrm>
            <a:off x="762000" y="3733800"/>
            <a:ext cx="7772400" cy="1588"/>
          </a:xfrm>
          <a:prstGeom prst="line">
            <a:avLst/>
          </a:prstGeom>
          <a:noFill/>
          <a:ln w="9525">
            <a:solidFill>
              <a:schemeClr val="bg1"/>
            </a:solidFill>
            <a:prstDash val="dot"/>
            <a:round/>
            <a:headEnd/>
            <a:tailEnd/>
          </a:ln>
        </p:spPr>
      </p:cxnSp>
      <p:sp>
        <p:nvSpPr>
          <p:cNvPr id="2" name="Title 1"/>
          <p:cNvSpPr>
            <a:spLocks noGrp="1"/>
          </p:cNvSpPr>
          <p:nvPr>
            <p:ph type="title"/>
          </p:nvPr>
        </p:nvSpPr>
        <p:spPr>
          <a:xfrm>
            <a:off x="722313" y="3743325"/>
            <a:ext cx="7772400" cy="1362075"/>
          </a:xfrm>
          <a:prstGeom prst="rect">
            <a:avLst/>
          </a:prstGeom>
        </p:spPr>
        <p:txBody>
          <a:bodyPr anchor="t"/>
          <a:lstStyle>
            <a:lvl1pPr algn="l">
              <a:defRPr sz="4000" b="0" i="0" cap="all">
                <a:latin typeface="Georgia"/>
                <a:cs typeface="Georgia"/>
              </a:defRPr>
            </a:lvl1pPr>
          </a:lstStyle>
          <a:p>
            <a:r>
              <a:rPr lang="en-US"/>
              <a:t>Click to edit Master title style</a:t>
            </a:r>
            <a:endParaRPr lang="en-US" dirty="0"/>
          </a:p>
        </p:txBody>
      </p:sp>
      <p:sp>
        <p:nvSpPr>
          <p:cNvPr id="3" name="Text Placeholder 2"/>
          <p:cNvSpPr>
            <a:spLocks noGrp="1"/>
          </p:cNvSpPr>
          <p:nvPr>
            <p:ph type="body" idx="1"/>
          </p:nvPr>
        </p:nvSpPr>
        <p:spPr>
          <a:xfrm>
            <a:off x="722313" y="2243138"/>
            <a:ext cx="7772400" cy="1500187"/>
          </a:xfrm>
          <a:prstGeom prst="rect">
            <a:avLst/>
          </a:prstGeom>
        </p:spPr>
        <p:txBody>
          <a:bodyPr anchor="b"/>
          <a:lstStyle>
            <a:lvl1pPr marL="0" indent="0">
              <a:buNone/>
              <a:defRPr sz="2000" b="0" i="0">
                <a:latin typeface="Trebuchet MS"/>
                <a:cs typeface="Trebuchet MS"/>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5" name="Slide Number Placeholder 3"/>
          <p:cNvSpPr>
            <a:spLocks noGrp="1"/>
          </p:cNvSpPr>
          <p:nvPr>
            <p:ph type="sldNum" sz="quarter" idx="10"/>
          </p:nvPr>
        </p:nvSpPr>
        <p:spPr>
          <a:xfrm>
            <a:off x="4482" y="6491456"/>
            <a:ext cx="452718" cy="365125"/>
          </a:xfrm>
        </p:spPr>
        <p:txBody>
          <a:bodyPr/>
          <a:lstStyle/>
          <a:p>
            <a:fld id="{970F0956-5B8E-40B4-A8DD-F75AA1D26018}" type="slidenum">
              <a:rPr lang="en-US" smtClean="0"/>
              <a:pPr/>
              <a:t>‹#›</a:t>
            </a:fld>
            <a:endParaRPr lang="en-US"/>
          </a:p>
        </p:txBody>
      </p:sp>
    </p:spTree>
    <p:extLst>
      <p:ext uri="{BB962C8B-B14F-4D97-AF65-F5344CB8AC3E}">
        <p14:creationId xmlns:p14="http://schemas.microsoft.com/office/powerpoint/2010/main" val="23393413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0"/>
            <a:ext cx="8686800" cy="762000"/>
          </a:xfrm>
          <a:prstGeom prst="rect">
            <a:avLst/>
          </a:prstGeom>
        </p:spPr>
        <p:txBody>
          <a:bodyPr/>
          <a:lstStyle>
            <a:lvl1pPr algn="ctr">
              <a:defRPr b="0" i="0">
                <a:latin typeface="Georgia"/>
                <a:cs typeface="Georgia"/>
              </a:defRPr>
            </a:lvl1pPr>
          </a:lstStyle>
          <a:p>
            <a:r>
              <a:rPr lang="en-US"/>
              <a:t>Click to edit Master title style</a:t>
            </a:r>
            <a:endParaRPr lang="en-US" dirty="0"/>
          </a:p>
        </p:txBody>
      </p:sp>
      <p:sp>
        <p:nvSpPr>
          <p:cNvPr id="3" name="Content Placeholder 2"/>
          <p:cNvSpPr>
            <a:spLocks noGrp="1"/>
          </p:cNvSpPr>
          <p:nvPr>
            <p:ph idx="1"/>
          </p:nvPr>
        </p:nvSpPr>
        <p:spPr>
          <a:xfrm>
            <a:off x="228600" y="1676400"/>
            <a:ext cx="8686800" cy="4953000"/>
          </a:xfrm>
          <a:prstGeom prst="rect">
            <a:avLst/>
          </a:prstGeom>
        </p:spPr>
        <p:txBody>
          <a:bodyPr/>
          <a:lstStyle>
            <a:lvl1pPr>
              <a:buClr>
                <a:schemeClr val="bg1"/>
              </a:buClr>
              <a:defRPr b="0" i="0">
                <a:solidFill>
                  <a:schemeClr val="bg1"/>
                </a:solidFill>
                <a:latin typeface="Trebuchet MS"/>
                <a:cs typeface="Trebuchet MS"/>
              </a:defRPr>
            </a:lvl1pPr>
            <a:lvl2pPr>
              <a:buClr>
                <a:schemeClr val="bg1"/>
              </a:buClr>
              <a:defRPr lang="en-US" sz="2400" b="0" i="0" dirty="0" smtClean="0">
                <a:solidFill>
                  <a:schemeClr val="bg1"/>
                </a:solidFill>
                <a:latin typeface="Trebuchet MS"/>
                <a:ea typeface="ＭＳ Ｐゴシック" pitchFamily="122" charset="-128"/>
                <a:cs typeface="Trebuchet MS"/>
              </a:defRPr>
            </a:lvl2pPr>
            <a:lvl3pPr>
              <a:buClr>
                <a:schemeClr val="bg1"/>
              </a:buClr>
              <a:defRPr b="0" i="0">
                <a:solidFill>
                  <a:schemeClr val="bg1"/>
                </a:solidFill>
                <a:latin typeface="Trebuchet MS"/>
                <a:cs typeface="Trebuchet MS"/>
              </a:defRPr>
            </a:lvl3pPr>
            <a:lvl4pPr>
              <a:buClr>
                <a:schemeClr val="bg1"/>
              </a:buClr>
              <a:defRPr b="0" i="0">
                <a:solidFill>
                  <a:schemeClr val="bg1"/>
                </a:solidFill>
                <a:latin typeface="Trebuchet MS"/>
                <a:cs typeface="Trebuchet MS"/>
              </a:defRPr>
            </a:lvl4pPr>
            <a:lvl5pPr>
              <a:buClr>
                <a:schemeClr val="bg1"/>
              </a:buClr>
              <a:defRPr b="0" i="1">
                <a:solidFill>
                  <a:schemeClr val="bg1"/>
                </a:solidFill>
                <a:latin typeface="Trebuchet MS"/>
                <a:cs typeface="Trebuchet M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970F0956-5B8E-40B4-A8DD-F75AA1D26018}" type="slidenum">
              <a:rPr lang="en-US" smtClean="0"/>
              <a:pPr/>
              <a:t>‹#›</a:t>
            </a:fld>
            <a:endParaRPr lang="en-US"/>
          </a:p>
        </p:txBody>
      </p:sp>
    </p:spTree>
    <p:extLst>
      <p:ext uri="{BB962C8B-B14F-4D97-AF65-F5344CB8AC3E}">
        <p14:creationId xmlns:p14="http://schemas.microsoft.com/office/powerpoint/2010/main" val="11134665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066800"/>
            <a:ext cx="7772400" cy="1143000"/>
          </a:xfrm>
          <a:prstGeom prst="rect">
            <a:avLst/>
          </a:prstGeom>
        </p:spPr>
        <p:txBody>
          <a:bodyPr/>
          <a:lstStyle>
            <a:lvl1pPr>
              <a:defRPr b="0" i="0">
                <a:latin typeface="Georgia"/>
                <a:cs typeface="Georgia"/>
              </a:defRPr>
            </a:lvl1pPr>
          </a:lstStyle>
          <a:p>
            <a:r>
              <a:rPr lang="en-US"/>
              <a:t>Click to edit Master title style</a:t>
            </a:r>
            <a:endParaRPr lang="en-US" dirty="0"/>
          </a:p>
        </p:txBody>
      </p:sp>
      <p:sp>
        <p:nvSpPr>
          <p:cNvPr id="3" name="Content Placeholder 2"/>
          <p:cNvSpPr>
            <a:spLocks noGrp="1"/>
          </p:cNvSpPr>
          <p:nvPr>
            <p:ph sz="half" idx="1"/>
          </p:nvPr>
        </p:nvSpPr>
        <p:spPr>
          <a:xfrm>
            <a:off x="685800" y="2438400"/>
            <a:ext cx="3810000" cy="3505200"/>
          </a:xfrm>
          <a:prstGeom prst="rect">
            <a:avLst/>
          </a:prstGeom>
        </p:spPr>
        <p:txBody>
          <a:bodyPr/>
          <a:lstStyle>
            <a:lvl1pPr>
              <a:defRPr sz="2800" b="0" i="0">
                <a:latin typeface="Trebuchet MS"/>
                <a:cs typeface="Trebuchet MS"/>
              </a:defRPr>
            </a:lvl1pPr>
            <a:lvl2pPr>
              <a:buClrTx/>
              <a:buFont typeface="Arial"/>
              <a:buChar char="•"/>
              <a:defRPr sz="2400" b="0" i="0">
                <a:latin typeface="Trebuchet MS"/>
                <a:cs typeface="Trebuchet MS"/>
              </a:defRPr>
            </a:lvl2pPr>
            <a:lvl3pPr>
              <a:buClrTx/>
              <a:buFont typeface="Arial"/>
              <a:buChar char="•"/>
              <a:defRPr sz="2000" b="0" i="0">
                <a:latin typeface="Trebuchet MS"/>
                <a:cs typeface="Trebuchet MS"/>
              </a:defRPr>
            </a:lvl3pPr>
            <a:lvl4pPr>
              <a:buClrTx/>
              <a:buFont typeface="Arial"/>
              <a:buChar char="•"/>
              <a:defRPr sz="1800" b="0" i="0">
                <a:latin typeface="Trebuchet MS"/>
                <a:cs typeface="Trebuchet MS"/>
              </a:defRPr>
            </a:lvl4pPr>
            <a:lvl5pPr>
              <a:buClr>
                <a:srgbClr val="ECD63F"/>
              </a:buClr>
              <a:buFontTx/>
              <a:buNone/>
              <a:defRPr sz="1800" b="0" i="1">
                <a:latin typeface="Trebuchet MS"/>
                <a:cs typeface="Trebuchet MS"/>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2438400"/>
            <a:ext cx="3810000" cy="3505200"/>
          </a:xfrm>
          <a:prstGeom prst="rect">
            <a:avLst/>
          </a:prstGeom>
        </p:spPr>
        <p:txBody>
          <a:bodyPr/>
          <a:lstStyle>
            <a:lvl1pPr>
              <a:defRPr sz="2800" b="0" i="0">
                <a:latin typeface="Trebuchet MS"/>
                <a:cs typeface="Trebuchet MS"/>
              </a:defRPr>
            </a:lvl1pPr>
            <a:lvl2pPr>
              <a:buClrTx/>
              <a:buFont typeface="Arial"/>
              <a:buChar char="•"/>
              <a:defRPr sz="2400" b="0" i="0">
                <a:latin typeface="Trebuchet MS"/>
                <a:cs typeface="Trebuchet MS"/>
              </a:defRPr>
            </a:lvl2pPr>
            <a:lvl3pPr>
              <a:buClrTx/>
              <a:buFont typeface="Arial"/>
              <a:buChar char="•"/>
              <a:defRPr sz="2000" b="0" i="0">
                <a:latin typeface="Trebuchet MS"/>
                <a:cs typeface="Trebuchet MS"/>
              </a:defRPr>
            </a:lvl3pPr>
            <a:lvl4pPr>
              <a:buClrTx/>
              <a:buFont typeface="Arial"/>
              <a:buChar char="•"/>
              <a:defRPr sz="1800" b="0" i="0">
                <a:latin typeface="Trebuchet MS"/>
                <a:cs typeface="Trebuchet MS"/>
              </a:defRPr>
            </a:lvl4pPr>
            <a:lvl5pPr>
              <a:buClr>
                <a:srgbClr val="ECD63F"/>
              </a:buClr>
              <a:buFontTx/>
              <a:buNone/>
              <a:defRPr sz="1800" b="0" i="1">
                <a:latin typeface="Trebuchet MS"/>
                <a:cs typeface="Trebuchet MS"/>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112439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90599"/>
            <a:ext cx="8229600" cy="1006475"/>
          </a:xfrm>
          <a:prstGeom prst="rect">
            <a:avLst/>
          </a:prstGeom>
        </p:spPr>
        <p:txBody>
          <a:bodyPr/>
          <a:lstStyle>
            <a:lvl1pPr>
              <a:defRPr b="0" i="0">
                <a:latin typeface="Georgia"/>
                <a:cs typeface="Georgia"/>
              </a:defRPr>
            </a:lvl1pPr>
          </a:lstStyle>
          <a:p>
            <a:r>
              <a:rPr lang="en-US"/>
              <a:t>Click to edit Master title style</a:t>
            </a:r>
            <a:endParaRPr lang="en-US" dirty="0"/>
          </a:p>
        </p:txBody>
      </p:sp>
      <p:sp>
        <p:nvSpPr>
          <p:cNvPr id="3" name="Text Placeholder 2"/>
          <p:cNvSpPr>
            <a:spLocks noGrp="1"/>
          </p:cNvSpPr>
          <p:nvPr>
            <p:ph type="body" idx="1"/>
          </p:nvPr>
        </p:nvSpPr>
        <p:spPr>
          <a:xfrm>
            <a:off x="457200" y="2315376"/>
            <a:ext cx="4040188" cy="438935"/>
          </a:xfrm>
          <a:prstGeom prst="rect">
            <a:avLst/>
          </a:prstGeom>
        </p:spPr>
        <p:txBody>
          <a:bodyPr anchor="b"/>
          <a:lstStyle>
            <a:lvl1pPr marL="0" indent="0">
              <a:buNone/>
              <a:defRPr sz="2400" b="1" i="0">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895601"/>
            <a:ext cx="4040188" cy="3124200"/>
          </a:xfrm>
          <a:prstGeom prst="rect">
            <a:avLst/>
          </a:prstGeom>
        </p:spPr>
        <p:txBody>
          <a:bodyPr/>
          <a:lstStyle>
            <a:lvl1pPr>
              <a:buClr>
                <a:schemeClr val="bg1"/>
              </a:buClr>
              <a:defRPr sz="2400" b="0" i="0">
                <a:solidFill>
                  <a:schemeClr val="bg1"/>
                </a:solidFill>
                <a:latin typeface="Trebuchet MS"/>
                <a:cs typeface="Trebuchet MS"/>
              </a:defRPr>
            </a:lvl1pPr>
            <a:lvl2pPr>
              <a:buClr>
                <a:schemeClr val="bg1"/>
              </a:buClr>
              <a:buFont typeface="Arial"/>
              <a:buChar char="•"/>
              <a:defRPr sz="2000" b="0" i="0">
                <a:solidFill>
                  <a:schemeClr val="bg1"/>
                </a:solidFill>
                <a:latin typeface="Trebuchet MS"/>
                <a:cs typeface="Trebuchet MS"/>
              </a:defRPr>
            </a:lvl2pPr>
            <a:lvl3pPr>
              <a:buClr>
                <a:schemeClr val="bg1"/>
              </a:buClr>
              <a:buFont typeface="Arial"/>
              <a:buChar char="•"/>
              <a:defRPr sz="1800" b="0" i="0">
                <a:solidFill>
                  <a:schemeClr val="bg1"/>
                </a:solidFill>
                <a:latin typeface="Trebuchet MS"/>
                <a:cs typeface="Trebuchet MS"/>
              </a:defRPr>
            </a:lvl3pPr>
            <a:lvl4pPr>
              <a:buClr>
                <a:schemeClr val="bg1"/>
              </a:buClr>
              <a:buFont typeface="Arial"/>
              <a:buChar char="•"/>
              <a:defRPr sz="1600" b="0" i="0">
                <a:solidFill>
                  <a:schemeClr val="bg1"/>
                </a:solidFill>
                <a:latin typeface="Trebuchet MS"/>
                <a:cs typeface="Trebuchet MS"/>
              </a:defRPr>
            </a:lvl4pPr>
            <a:lvl5pPr>
              <a:buClr>
                <a:schemeClr val="bg1"/>
              </a:buClr>
              <a:buFontTx/>
              <a:buNone/>
              <a:defRPr sz="1600" b="0" i="1">
                <a:solidFill>
                  <a:schemeClr val="bg1"/>
                </a:solidFill>
                <a:latin typeface="Trebuchet MS"/>
                <a:cs typeface="Trebuchet M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2315376"/>
            <a:ext cx="4041775" cy="438935"/>
          </a:xfrm>
          <a:prstGeom prst="rect">
            <a:avLst/>
          </a:prstGeom>
        </p:spPr>
        <p:txBody>
          <a:bodyPr anchor="b"/>
          <a:lstStyle>
            <a:lvl1pPr marL="0" indent="0">
              <a:buNone/>
              <a:defRPr sz="2400" b="1" i="0">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895601"/>
            <a:ext cx="4041775" cy="3124200"/>
          </a:xfrm>
          <a:prstGeom prst="rect">
            <a:avLst/>
          </a:prstGeom>
        </p:spPr>
        <p:txBody>
          <a:bodyPr/>
          <a:lstStyle>
            <a:lvl1pPr>
              <a:buClr>
                <a:schemeClr val="bg1"/>
              </a:buClr>
              <a:defRPr sz="2400">
                <a:solidFill>
                  <a:schemeClr val="bg1"/>
                </a:solidFill>
              </a:defRPr>
            </a:lvl1pPr>
            <a:lvl2pPr>
              <a:buClr>
                <a:schemeClr val="bg1"/>
              </a:buClr>
              <a:buFont typeface="Arial"/>
              <a:buChar char="•"/>
              <a:defRPr sz="2000">
                <a:solidFill>
                  <a:schemeClr val="bg1"/>
                </a:solidFill>
              </a:defRPr>
            </a:lvl2pPr>
            <a:lvl3pPr>
              <a:buClr>
                <a:schemeClr val="bg1"/>
              </a:buClr>
              <a:buFont typeface="Arial"/>
              <a:buChar char="•"/>
              <a:defRPr sz="1800">
                <a:solidFill>
                  <a:schemeClr val="bg1"/>
                </a:solidFill>
              </a:defRPr>
            </a:lvl3pPr>
            <a:lvl4pPr>
              <a:buClr>
                <a:schemeClr val="bg1"/>
              </a:buClr>
              <a:buFont typeface="Arial"/>
              <a:buChar char="•"/>
              <a:defRPr sz="1600">
                <a:solidFill>
                  <a:schemeClr val="bg1"/>
                </a:solidFill>
              </a:defRPr>
            </a:lvl4pPr>
            <a:lvl5pPr>
              <a:buClr>
                <a:schemeClr val="bg1"/>
              </a:buClr>
              <a:buFontTx/>
              <a:buNone/>
              <a:defRPr sz="1600" i="1">
                <a:solidFill>
                  <a:schemeClr val="bg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3"/>
          <p:cNvSpPr>
            <a:spLocks noGrp="1"/>
          </p:cNvSpPr>
          <p:nvPr>
            <p:ph type="sldNum" sz="quarter" idx="10"/>
          </p:nvPr>
        </p:nvSpPr>
        <p:spPr>
          <a:xfrm>
            <a:off x="4482" y="6491456"/>
            <a:ext cx="452718" cy="365125"/>
          </a:xfrm>
        </p:spPr>
        <p:txBody>
          <a:bodyPr/>
          <a:lstStyle/>
          <a:p>
            <a:fld id="{970F0956-5B8E-40B4-A8DD-F75AA1D26018}" type="slidenum">
              <a:rPr lang="en-US" smtClean="0"/>
              <a:pPr/>
              <a:t>‹#›</a:t>
            </a:fld>
            <a:endParaRPr lang="en-US"/>
          </a:p>
        </p:txBody>
      </p:sp>
    </p:spTree>
    <p:extLst>
      <p:ext uri="{BB962C8B-B14F-4D97-AF65-F5344CB8AC3E}">
        <p14:creationId xmlns:p14="http://schemas.microsoft.com/office/powerpoint/2010/main" val="5192771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3008313" cy="1295400"/>
          </a:xfrm>
          <a:prstGeom prst="rect">
            <a:avLst/>
          </a:prstGeom>
          <a:solidFill>
            <a:srgbClr val="E59C00"/>
          </a:solidFill>
        </p:spPr>
        <p:txBody>
          <a:bodyPr anchor="b"/>
          <a:lstStyle>
            <a:lvl1pPr algn="l">
              <a:defRPr sz="2000" b="1" i="0">
                <a:latin typeface="Trebuchet MS"/>
                <a:cs typeface="Trebuchet MS"/>
              </a:defRPr>
            </a:lvl1pPr>
          </a:lstStyle>
          <a:p>
            <a:r>
              <a:rPr lang="en-US"/>
              <a:t>Click to edit Master title style</a:t>
            </a:r>
            <a:endParaRPr lang="en-US" dirty="0"/>
          </a:p>
        </p:txBody>
      </p:sp>
      <p:sp>
        <p:nvSpPr>
          <p:cNvPr id="3" name="Content Placeholder 2"/>
          <p:cNvSpPr>
            <a:spLocks noGrp="1"/>
          </p:cNvSpPr>
          <p:nvPr>
            <p:ph idx="1"/>
          </p:nvPr>
        </p:nvSpPr>
        <p:spPr>
          <a:xfrm>
            <a:off x="3575050" y="1066801"/>
            <a:ext cx="5111750" cy="4953000"/>
          </a:xfrm>
          <a:prstGeom prst="rect">
            <a:avLst/>
          </a:prstGeom>
        </p:spPr>
        <p:txBody>
          <a:bodyPr/>
          <a:lstStyle>
            <a:lvl1pPr>
              <a:defRPr sz="3200">
                <a:latin typeface="Georgia"/>
                <a:cs typeface="Georgia"/>
              </a:defRPr>
            </a:lvl1pPr>
            <a:lvl2pPr>
              <a:buClrTx/>
              <a:buFont typeface="Arial"/>
              <a:buChar char="•"/>
              <a:defRPr sz="2800" b="0" i="0">
                <a:latin typeface="Trebuchet MS"/>
                <a:cs typeface="Trebuchet MS"/>
              </a:defRPr>
            </a:lvl2pPr>
            <a:lvl3pPr>
              <a:buClrTx/>
              <a:buFont typeface="Arial"/>
              <a:buChar char="•"/>
              <a:defRPr sz="2400" b="0" i="0">
                <a:latin typeface="Trebuchet MS"/>
                <a:cs typeface="Trebuchet MS"/>
              </a:defRPr>
            </a:lvl3pPr>
            <a:lvl4pPr>
              <a:buClrTx/>
              <a:buFont typeface="Arial"/>
              <a:buChar char="•"/>
              <a:defRPr sz="2000" b="0" i="0">
                <a:latin typeface="Trebuchet MS"/>
                <a:cs typeface="Trebuchet MS"/>
              </a:defRPr>
            </a:lvl4pPr>
            <a:lvl5pPr>
              <a:buClr>
                <a:srgbClr val="ECD63F"/>
              </a:buClr>
              <a:buFontTx/>
              <a:buNone/>
              <a:defRPr sz="2000" b="0" i="1">
                <a:latin typeface="Trebuchet MS"/>
                <a:cs typeface="Trebuchet MS"/>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514600"/>
            <a:ext cx="3008313" cy="3505200"/>
          </a:xfrm>
          <a:prstGeom prst="rect">
            <a:avLst/>
          </a:prstGeom>
        </p:spPr>
        <p:txBody>
          <a:bodyPr/>
          <a:lstStyle>
            <a:lvl1pPr marL="0" indent="0">
              <a:buNone/>
              <a:defRPr sz="1400" b="0" i="0">
                <a:latin typeface="Trebuchet MS"/>
                <a:cs typeface="Trebuchet M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3"/>
          <p:cNvSpPr>
            <a:spLocks noGrp="1"/>
          </p:cNvSpPr>
          <p:nvPr>
            <p:ph type="sldNum" sz="quarter" idx="10"/>
          </p:nvPr>
        </p:nvSpPr>
        <p:spPr>
          <a:xfrm>
            <a:off x="4482" y="6491456"/>
            <a:ext cx="452718" cy="365125"/>
          </a:xfrm>
        </p:spPr>
        <p:txBody>
          <a:bodyPr/>
          <a:lstStyle/>
          <a:p>
            <a:fld id="{970F0956-5B8E-40B4-A8DD-F75AA1D26018}" type="slidenum">
              <a:rPr lang="en-US" smtClean="0"/>
              <a:pPr/>
              <a:t>‹#›</a:t>
            </a:fld>
            <a:endParaRPr lang="en-US"/>
          </a:p>
        </p:txBody>
      </p:sp>
    </p:spTree>
    <p:extLst>
      <p:ext uri="{BB962C8B-B14F-4D97-AF65-F5344CB8AC3E}">
        <p14:creationId xmlns:p14="http://schemas.microsoft.com/office/powerpoint/2010/main" val="9378530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4572000"/>
            <a:ext cx="5334000" cy="566738"/>
          </a:xfrm>
          <a:prstGeom prst="rect">
            <a:avLst/>
          </a:prstGeom>
        </p:spPr>
        <p:txBody>
          <a:bodyPr anchor="b"/>
          <a:lstStyle>
            <a:lvl1pPr algn="ctr">
              <a:defRPr sz="2000" b="0" i="0">
                <a:latin typeface="Georgia"/>
                <a:cs typeface="Georgia"/>
              </a:defRPr>
            </a:lvl1pPr>
          </a:lstStyle>
          <a:p>
            <a:r>
              <a:rPr lang="en-US"/>
              <a:t>Click to edit Master title style</a:t>
            </a:r>
            <a:endParaRPr lang="en-US" dirty="0"/>
          </a:p>
        </p:txBody>
      </p:sp>
      <p:sp>
        <p:nvSpPr>
          <p:cNvPr id="3" name="Picture Placeholder 2"/>
          <p:cNvSpPr>
            <a:spLocks noGrp="1"/>
          </p:cNvSpPr>
          <p:nvPr>
            <p:ph type="pic" idx="1"/>
          </p:nvPr>
        </p:nvSpPr>
        <p:spPr>
          <a:xfrm>
            <a:off x="1828800" y="1143000"/>
            <a:ext cx="5334000" cy="3429000"/>
          </a:xfrm>
          <a:prstGeom prst="rect">
            <a:avLst/>
          </a:prstGeom>
          <a:solidFill>
            <a:schemeClr val="bg2"/>
          </a:solidFill>
          <a:ln w="50800" cap="flat" cmpd="sng" algn="ctr">
            <a:solidFill>
              <a:schemeClr val="bg1"/>
            </a:solidFill>
            <a:prstDash val="solid"/>
            <a:miter lim="800000"/>
            <a:headEnd type="none" w="med" len="med"/>
            <a:tailEnd type="none" w="med" len="med"/>
          </a:ln>
          <a:effectLst>
            <a:outerShdw blurRad="152400" dist="101600" dir="2700000">
              <a:schemeClr val="tx1">
                <a:alpha val="31000"/>
              </a:schemeClr>
            </a:outerShdw>
          </a:effectLst>
        </p:spPr>
        <p:txBody>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828800" y="5138738"/>
            <a:ext cx="5334000" cy="804862"/>
          </a:xfrm>
          <a:prstGeom prst="rect">
            <a:avLst/>
          </a:prstGeom>
        </p:spPr>
        <p:txBody>
          <a:bodyPr/>
          <a:lstStyle>
            <a:lvl1pPr marL="0" indent="0" algn="ctr">
              <a:buNone/>
              <a:defRPr sz="1400" b="0" i="0">
                <a:latin typeface="Trebuchet MS"/>
                <a:cs typeface="Trebuchet M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3"/>
          <p:cNvSpPr>
            <a:spLocks noGrp="1"/>
          </p:cNvSpPr>
          <p:nvPr>
            <p:ph type="sldNum" sz="quarter" idx="10"/>
          </p:nvPr>
        </p:nvSpPr>
        <p:spPr>
          <a:xfrm>
            <a:off x="4482" y="6491456"/>
            <a:ext cx="452718" cy="365125"/>
          </a:xfrm>
        </p:spPr>
        <p:txBody>
          <a:bodyPr/>
          <a:lstStyle/>
          <a:p>
            <a:fld id="{970F0956-5B8E-40B4-A8DD-F75AA1D26018}" type="slidenum">
              <a:rPr lang="en-US" smtClean="0"/>
              <a:pPr/>
              <a:t>‹#›</a:t>
            </a:fld>
            <a:endParaRPr lang="en-US"/>
          </a:p>
        </p:txBody>
      </p:sp>
    </p:spTree>
    <p:extLst>
      <p:ext uri="{BB962C8B-B14F-4D97-AF65-F5344CB8AC3E}">
        <p14:creationId xmlns:p14="http://schemas.microsoft.com/office/powerpoint/2010/main" val="34247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4" name="Rectangle 18"/>
          <p:cNvSpPr>
            <a:spLocks noChangeArrowheads="1"/>
          </p:cNvSpPr>
          <p:nvPr/>
        </p:nvSpPr>
        <p:spPr bwMode="auto">
          <a:xfrm>
            <a:off x="0" y="1066800"/>
            <a:ext cx="9144000" cy="5791200"/>
          </a:xfrm>
          <a:prstGeom prst="rect">
            <a:avLst/>
          </a:prstGeom>
          <a:gradFill rotWithShape="0">
            <a:gsLst>
              <a:gs pos="0">
                <a:srgbClr val="000042"/>
              </a:gs>
              <a:gs pos="100000">
                <a:srgbClr val="151555"/>
              </a:gs>
            </a:gsLst>
            <a:lin ang="2700000" scaled="1"/>
          </a:gradFill>
          <a:ln w="9525">
            <a:noFill/>
            <a:miter lim="800000"/>
            <a:headEnd/>
            <a:tailEnd/>
          </a:ln>
          <a:effectLst/>
        </p:spPr>
        <p:txBody>
          <a:bodyPr wrap="none" anchor="ctr"/>
          <a:lstStyle/>
          <a:p>
            <a:pPr>
              <a:defRPr/>
            </a:pPr>
            <a:endParaRPr lang="en-US"/>
          </a:p>
        </p:txBody>
      </p:sp>
      <p:sp>
        <p:nvSpPr>
          <p:cNvPr id="5" name="Rectangle 19"/>
          <p:cNvSpPr>
            <a:spLocks noChangeArrowheads="1"/>
          </p:cNvSpPr>
          <p:nvPr/>
        </p:nvSpPr>
        <p:spPr bwMode="auto">
          <a:xfrm>
            <a:off x="0" y="1066800"/>
            <a:ext cx="9144000" cy="5791200"/>
          </a:xfrm>
          <a:prstGeom prst="rect">
            <a:avLst/>
          </a:prstGeom>
          <a:solidFill>
            <a:srgbClr val="000042"/>
          </a:solidFill>
          <a:ln w="9525">
            <a:noFill/>
            <a:miter lim="800000"/>
            <a:headEnd/>
            <a:tailEnd/>
          </a:ln>
          <a:effectLst/>
        </p:spPr>
        <p:txBody>
          <a:bodyPr wrap="none" anchor="ctr"/>
          <a:lstStyle/>
          <a:p>
            <a:pPr>
              <a:defRPr/>
            </a:pPr>
            <a:endParaRPr lang="en-US"/>
          </a:p>
        </p:txBody>
      </p:sp>
      <p:sp>
        <p:nvSpPr>
          <p:cNvPr id="6" name="Rectangle 2"/>
          <p:cNvSpPr>
            <a:spLocks noChangeArrowheads="1"/>
          </p:cNvSpPr>
          <p:nvPr/>
        </p:nvSpPr>
        <p:spPr bwMode="auto">
          <a:xfrm>
            <a:off x="0" y="1066800"/>
            <a:ext cx="9144000" cy="5791200"/>
          </a:xfrm>
          <a:prstGeom prst="rect">
            <a:avLst/>
          </a:prstGeom>
          <a:gradFill rotWithShape="0">
            <a:gsLst>
              <a:gs pos="0">
                <a:srgbClr val="000042"/>
              </a:gs>
              <a:gs pos="100000">
                <a:srgbClr val="151555"/>
              </a:gs>
            </a:gsLst>
            <a:lin ang="2700000" scaled="1"/>
          </a:gradFill>
          <a:ln w="9525">
            <a:noFill/>
            <a:miter lim="800000"/>
            <a:headEnd/>
            <a:tailEnd/>
          </a:ln>
          <a:effectLst/>
        </p:spPr>
        <p:txBody>
          <a:bodyPr wrap="none" anchor="ctr"/>
          <a:lstStyle/>
          <a:p>
            <a:pPr>
              <a:defRPr/>
            </a:pPr>
            <a:endParaRPr lang="en-US"/>
          </a:p>
        </p:txBody>
      </p:sp>
      <p:sp>
        <p:nvSpPr>
          <p:cNvPr id="7" name="Rectangle 3"/>
          <p:cNvSpPr>
            <a:spLocks noChangeArrowheads="1"/>
          </p:cNvSpPr>
          <p:nvPr/>
        </p:nvSpPr>
        <p:spPr bwMode="auto">
          <a:xfrm>
            <a:off x="0" y="1066800"/>
            <a:ext cx="9144000" cy="5791200"/>
          </a:xfrm>
          <a:prstGeom prst="rect">
            <a:avLst/>
          </a:prstGeom>
          <a:noFill/>
          <a:ln w="9525">
            <a:noFill/>
            <a:miter lim="800000"/>
            <a:headEnd/>
            <a:tailEnd/>
          </a:ln>
          <a:effectLst/>
        </p:spPr>
        <p:txBody>
          <a:bodyPr wrap="none" anchor="ctr"/>
          <a:lstStyle/>
          <a:p>
            <a:pPr>
              <a:defRPr/>
            </a:pPr>
            <a:endParaRPr lang="en-US"/>
          </a:p>
        </p:txBody>
      </p:sp>
      <p:graphicFrame>
        <p:nvGraphicFramePr>
          <p:cNvPr id="8" name="Object 6"/>
          <p:cNvGraphicFramePr>
            <a:graphicFrameLocks noChangeAspect="1"/>
          </p:cNvGraphicFramePr>
          <p:nvPr/>
        </p:nvGraphicFramePr>
        <p:xfrm>
          <a:off x="0" y="0"/>
          <a:ext cx="9144000" cy="1130300"/>
        </p:xfrm>
        <a:graphic>
          <a:graphicData uri="http://schemas.openxmlformats.org/presentationml/2006/ole">
            <mc:AlternateContent xmlns:mc="http://schemas.openxmlformats.org/markup-compatibility/2006">
              <mc:Choice xmlns:v="urn:schemas-microsoft-com:vml" Requires="v">
                <p:oleObj spid="_x0000_s357988" name="Photo Editor-foto" r:id="rId3" imgW="7621064" imgH="1009791" progId="MSPhotoEd.3">
                  <p:embed/>
                </p:oleObj>
              </mc:Choice>
              <mc:Fallback>
                <p:oleObj name="Photo Editor-foto" r:id="rId3" imgW="7621064" imgH="1009791"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Text Box 7"/>
          <p:cNvSpPr txBox="1">
            <a:spLocks noChangeArrowheads="1"/>
          </p:cNvSpPr>
          <p:nvPr/>
        </p:nvSpPr>
        <p:spPr bwMode="auto">
          <a:xfrm>
            <a:off x="1828800" y="71438"/>
            <a:ext cx="4191000" cy="1128712"/>
          </a:xfrm>
          <a:prstGeom prst="rect">
            <a:avLst/>
          </a:prstGeom>
          <a:noFill/>
          <a:ln w="9525">
            <a:noFill/>
            <a:miter lim="800000"/>
            <a:headEnd/>
            <a:tailEnd/>
          </a:ln>
          <a:effectLst/>
        </p:spPr>
        <p:txBody>
          <a:bodyPr>
            <a:spAutoFit/>
          </a:bodyPr>
          <a:lstStyle/>
          <a:p>
            <a:pPr algn="l">
              <a:defRPr/>
            </a:pPr>
            <a:r>
              <a:rPr lang="nl-BE" sz="2000">
                <a:solidFill>
                  <a:schemeClr val="bg1"/>
                </a:solidFill>
                <a:latin typeface="Batang" pitchFamily="18" charset="-127"/>
              </a:rPr>
              <a:t>New York State </a:t>
            </a:r>
          </a:p>
          <a:p>
            <a:pPr algn="l">
              <a:defRPr/>
            </a:pPr>
            <a:r>
              <a:rPr lang="nl-BE" sz="2000">
                <a:solidFill>
                  <a:schemeClr val="bg1"/>
                </a:solidFill>
                <a:latin typeface="Batang" pitchFamily="18" charset="-127"/>
              </a:rPr>
              <a:t>Center of Excellence in Bioinformatics &amp; Life Sciences</a:t>
            </a:r>
          </a:p>
          <a:p>
            <a:pPr algn="l">
              <a:defRPr/>
            </a:pPr>
            <a:endParaRPr lang="nl-BE" sz="800">
              <a:solidFill>
                <a:schemeClr val="bg1"/>
              </a:solidFill>
              <a:latin typeface="Batang" pitchFamily="18" charset="-127"/>
            </a:endParaRPr>
          </a:p>
        </p:txBody>
      </p:sp>
      <p:grpSp>
        <p:nvGrpSpPr>
          <p:cNvPr id="10" name="Group 8"/>
          <p:cNvGrpSpPr>
            <a:grpSpLocks/>
          </p:cNvGrpSpPr>
          <p:nvPr/>
        </p:nvGrpSpPr>
        <p:grpSpPr bwMode="auto">
          <a:xfrm>
            <a:off x="152400" y="152400"/>
            <a:ext cx="1752600" cy="838200"/>
            <a:chOff x="720" y="1440"/>
            <a:chExt cx="1104" cy="576"/>
          </a:xfrm>
        </p:grpSpPr>
        <p:sp>
          <p:nvSpPr>
            <p:cNvPr id="11" name="AutoShape 9"/>
            <p:cNvSpPr>
              <a:spLocks noChangeArrowheads="1"/>
            </p:cNvSpPr>
            <p:nvPr/>
          </p:nvSpPr>
          <p:spPr bwMode="auto">
            <a:xfrm>
              <a:off x="820"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2" name="AutoShape 10"/>
            <p:cNvSpPr>
              <a:spLocks noChangeArrowheads="1"/>
            </p:cNvSpPr>
            <p:nvPr/>
          </p:nvSpPr>
          <p:spPr bwMode="auto">
            <a:xfrm>
              <a:off x="1123" y="1449"/>
              <a:ext cx="352" cy="269"/>
            </a:xfrm>
            <a:prstGeom prst="parallelogram">
              <a:avLst>
                <a:gd name="adj" fmla="val 32714"/>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13" name="AutoShape 11"/>
            <p:cNvSpPr>
              <a:spLocks noChangeArrowheads="1"/>
            </p:cNvSpPr>
            <p:nvPr/>
          </p:nvSpPr>
          <p:spPr bwMode="auto">
            <a:xfrm>
              <a:off x="1424"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4" name="AutoShape 12"/>
            <p:cNvSpPr>
              <a:spLocks noChangeArrowheads="1"/>
            </p:cNvSpPr>
            <p:nvPr/>
          </p:nvSpPr>
          <p:spPr bwMode="auto">
            <a:xfrm>
              <a:off x="720" y="1761"/>
              <a:ext cx="352" cy="255"/>
            </a:xfrm>
            <a:prstGeom prst="parallelogram">
              <a:avLst>
                <a:gd name="adj" fmla="val 34510"/>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15" name="AutoShape 13"/>
            <p:cNvSpPr>
              <a:spLocks noChangeArrowheads="1"/>
            </p:cNvSpPr>
            <p:nvPr/>
          </p:nvSpPr>
          <p:spPr bwMode="auto">
            <a:xfrm>
              <a:off x="1021" y="1761"/>
              <a:ext cx="352" cy="255"/>
            </a:xfrm>
            <a:prstGeom prst="parallelogram">
              <a:avLst>
                <a:gd name="adj" fmla="val 34510"/>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6" name="AutoShape 14"/>
            <p:cNvSpPr>
              <a:spLocks noChangeArrowheads="1"/>
            </p:cNvSpPr>
            <p:nvPr/>
          </p:nvSpPr>
          <p:spPr bwMode="auto">
            <a:xfrm>
              <a:off x="1324" y="1761"/>
              <a:ext cx="352" cy="255"/>
            </a:xfrm>
            <a:prstGeom prst="parallelogram">
              <a:avLst>
                <a:gd name="adj" fmla="val 34510"/>
              </a:avLst>
            </a:prstGeom>
            <a:solidFill>
              <a:schemeClr val="bg2"/>
            </a:solidFill>
            <a:ln w="28575">
              <a:solidFill>
                <a:srgbClr val="1E2082"/>
              </a:solidFill>
              <a:miter lim="800000"/>
              <a:headEnd/>
              <a:tailEnd/>
            </a:ln>
            <a:effectLst/>
          </p:spPr>
          <p:txBody>
            <a:bodyPr wrap="none" anchor="ctr"/>
            <a:lstStyle/>
            <a:p>
              <a:pPr>
                <a:defRPr/>
              </a:pPr>
              <a:endParaRPr lang="en-US"/>
            </a:p>
          </p:txBody>
        </p:sp>
        <p:sp>
          <p:nvSpPr>
            <p:cNvPr id="17" name="Rectangle 15"/>
            <p:cNvSpPr>
              <a:spLocks noChangeArrowheads="1"/>
            </p:cNvSpPr>
            <p:nvPr/>
          </p:nvSpPr>
          <p:spPr bwMode="auto">
            <a:xfrm>
              <a:off x="864" y="1440"/>
              <a:ext cx="960" cy="314"/>
            </a:xfrm>
            <a:prstGeom prst="rect">
              <a:avLst/>
            </a:prstGeom>
            <a:noFill/>
            <a:ln w="9525">
              <a:noFill/>
              <a:miter lim="800000"/>
              <a:headEnd/>
              <a:tailEnd/>
            </a:ln>
            <a:effectLst/>
          </p:spPr>
          <p:txBody>
            <a:bodyPr>
              <a:spAutoFit/>
            </a:bodyPr>
            <a:lstStyle/>
            <a:p>
              <a:pPr algn="l">
                <a:defRPr/>
              </a:pPr>
              <a:r>
                <a:rPr lang="nl-BE">
                  <a:solidFill>
                    <a:srgbClr val="153C8B"/>
                  </a:solidFill>
                  <a:latin typeface="Verdana" pitchFamily="34" charset="0"/>
                </a:rPr>
                <a:t>R  </a:t>
              </a:r>
              <a:r>
                <a:rPr lang="nl-BE" sz="1600">
                  <a:solidFill>
                    <a:srgbClr val="153C8B"/>
                  </a:solidFill>
                  <a:latin typeface="Verdana" pitchFamily="34" charset="0"/>
                </a:rPr>
                <a:t> </a:t>
              </a:r>
              <a:r>
                <a:rPr lang="nl-BE">
                  <a:solidFill>
                    <a:srgbClr val="153C8B"/>
                  </a:solidFill>
                  <a:latin typeface="Verdana" pitchFamily="34" charset="0"/>
                </a:rPr>
                <a:t>T  U</a:t>
              </a:r>
              <a:endParaRPr lang="en-US">
                <a:solidFill>
                  <a:srgbClr val="153C8B"/>
                </a:solidFill>
                <a:latin typeface="Verdana" pitchFamily="34" charset="0"/>
              </a:endParaRPr>
            </a:p>
          </p:txBody>
        </p:sp>
      </p:grpSp>
      <p:sp>
        <p:nvSpPr>
          <p:cNvPr id="18" name="Line 16"/>
          <p:cNvSpPr>
            <a:spLocks noChangeShapeType="1"/>
          </p:cNvSpPr>
          <p:nvPr/>
        </p:nvSpPr>
        <p:spPr bwMode="auto">
          <a:xfrm>
            <a:off x="0" y="1143000"/>
            <a:ext cx="9144000" cy="0"/>
          </a:xfrm>
          <a:prstGeom prst="line">
            <a:avLst/>
          </a:prstGeom>
          <a:noFill/>
          <a:ln w="9525">
            <a:solidFill>
              <a:schemeClr val="bg1"/>
            </a:solidFill>
            <a:round/>
            <a:headEnd/>
            <a:tailEnd/>
          </a:ln>
          <a:effectLst/>
        </p:spPr>
        <p:txBody>
          <a:bodyPr anchor="ctr"/>
          <a:lstStyle/>
          <a:p>
            <a:pPr>
              <a:defRPr/>
            </a:pPr>
            <a:endParaRPr lang="en-US"/>
          </a:p>
        </p:txBody>
      </p:sp>
      <p:graphicFrame>
        <p:nvGraphicFramePr>
          <p:cNvPr id="19" name="Object 20"/>
          <p:cNvGraphicFramePr>
            <a:graphicFrameLocks noChangeAspect="1"/>
          </p:cNvGraphicFramePr>
          <p:nvPr/>
        </p:nvGraphicFramePr>
        <p:xfrm>
          <a:off x="0" y="0"/>
          <a:ext cx="9144000" cy="1130300"/>
        </p:xfrm>
        <a:graphic>
          <a:graphicData uri="http://schemas.openxmlformats.org/presentationml/2006/ole">
            <mc:AlternateContent xmlns:mc="http://schemas.openxmlformats.org/markup-compatibility/2006">
              <mc:Choice xmlns:v="urn:schemas-microsoft-com:vml" Requires="v">
                <p:oleObj spid="_x0000_s357989" name="Photo Editor-foto" r:id="rId5" imgW="7621064" imgH="1009791" progId="MSPhotoEd.3">
                  <p:embed/>
                </p:oleObj>
              </mc:Choice>
              <mc:Fallback>
                <p:oleObj name="Photo Editor-foto" r:id="rId5" imgW="7621064" imgH="1009791"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 name="Text Box 21"/>
          <p:cNvSpPr txBox="1">
            <a:spLocks noChangeArrowheads="1"/>
          </p:cNvSpPr>
          <p:nvPr/>
        </p:nvSpPr>
        <p:spPr bwMode="auto">
          <a:xfrm>
            <a:off x="1828800" y="71438"/>
            <a:ext cx="4191000" cy="1128712"/>
          </a:xfrm>
          <a:prstGeom prst="rect">
            <a:avLst/>
          </a:prstGeom>
          <a:noFill/>
          <a:ln w="9525">
            <a:noFill/>
            <a:miter lim="800000"/>
            <a:headEnd/>
            <a:tailEnd/>
          </a:ln>
          <a:effectLst/>
        </p:spPr>
        <p:txBody>
          <a:bodyPr>
            <a:spAutoFit/>
          </a:bodyPr>
          <a:lstStyle/>
          <a:p>
            <a:pPr algn="l">
              <a:defRPr/>
            </a:pPr>
            <a:r>
              <a:rPr lang="nl-BE" sz="2000">
                <a:solidFill>
                  <a:schemeClr val="bg1"/>
                </a:solidFill>
                <a:latin typeface="Batang" pitchFamily="18" charset="-127"/>
              </a:rPr>
              <a:t>New York State </a:t>
            </a:r>
          </a:p>
          <a:p>
            <a:pPr algn="l">
              <a:defRPr/>
            </a:pPr>
            <a:r>
              <a:rPr lang="nl-BE" sz="2000">
                <a:solidFill>
                  <a:schemeClr val="bg1"/>
                </a:solidFill>
                <a:latin typeface="Batang" pitchFamily="18" charset="-127"/>
              </a:rPr>
              <a:t>Center of Excellence in Bioinformatics &amp; Life Sciences</a:t>
            </a:r>
          </a:p>
          <a:p>
            <a:pPr algn="l">
              <a:defRPr/>
            </a:pPr>
            <a:endParaRPr lang="nl-BE" sz="800">
              <a:solidFill>
                <a:schemeClr val="bg1"/>
              </a:solidFill>
              <a:latin typeface="Batang" pitchFamily="18" charset="-127"/>
            </a:endParaRPr>
          </a:p>
        </p:txBody>
      </p:sp>
      <p:grpSp>
        <p:nvGrpSpPr>
          <p:cNvPr id="21" name="Group 22"/>
          <p:cNvGrpSpPr>
            <a:grpSpLocks/>
          </p:cNvGrpSpPr>
          <p:nvPr/>
        </p:nvGrpSpPr>
        <p:grpSpPr bwMode="auto">
          <a:xfrm>
            <a:off x="152400" y="152400"/>
            <a:ext cx="1752600" cy="838200"/>
            <a:chOff x="720" y="1440"/>
            <a:chExt cx="1104" cy="576"/>
          </a:xfrm>
        </p:grpSpPr>
        <p:sp>
          <p:nvSpPr>
            <p:cNvPr id="22" name="AutoShape 23"/>
            <p:cNvSpPr>
              <a:spLocks noChangeArrowheads="1"/>
            </p:cNvSpPr>
            <p:nvPr/>
          </p:nvSpPr>
          <p:spPr bwMode="auto">
            <a:xfrm>
              <a:off x="820"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3" name="AutoShape 24"/>
            <p:cNvSpPr>
              <a:spLocks noChangeArrowheads="1"/>
            </p:cNvSpPr>
            <p:nvPr/>
          </p:nvSpPr>
          <p:spPr bwMode="auto">
            <a:xfrm>
              <a:off x="1123" y="1449"/>
              <a:ext cx="352" cy="269"/>
            </a:xfrm>
            <a:prstGeom prst="parallelogram">
              <a:avLst>
                <a:gd name="adj" fmla="val 32714"/>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24" name="AutoShape 25"/>
            <p:cNvSpPr>
              <a:spLocks noChangeArrowheads="1"/>
            </p:cNvSpPr>
            <p:nvPr/>
          </p:nvSpPr>
          <p:spPr bwMode="auto">
            <a:xfrm>
              <a:off x="1424"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5" name="AutoShape 26"/>
            <p:cNvSpPr>
              <a:spLocks noChangeArrowheads="1"/>
            </p:cNvSpPr>
            <p:nvPr/>
          </p:nvSpPr>
          <p:spPr bwMode="auto">
            <a:xfrm>
              <a:off x="720" y="1761"/>
              <a:ext cx="352" cy="255"/>
            </a:xfrm>
            <a:prstGeom prst="parallelogram">
              <a:avLst>
                <a:gd name="adj" fmla="val 34510"/>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26" name="AutoShape 27"/>
            <p:cNvSpPr>
              <a:spLocks noChangeArrowheads="1"/>
            </p:cNvSpPr>
            <p:nvPr/>
          </p:nvSpPr>
          <p:spPr bwMode="auto">
            <a:xfrm>
              <a:off x="1021" y="1761"/>
              <a:ext cx="352" cy="255"/>
            </a:xfrm>
            <a:prstGeom prst="parallelogram">
              <a:avLst>
                <a:gd name="adj" fmla="val 34510"/>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7" name="AutoShape 28"/>
            <p:cNvSpPr>
              <a:spLocks noChangeArrowheads="1"/>
            </p:cNvSpPr>
            <p:nvPr/>
          </p:nvSpPr>
          <p:spPr bwMode="auto">
            <a:xfrm>
              <a:off x="1324" y="1761"/>
              <a:ext cx="352" cy="255"/>
            </a:xfrm>
            <a:prstGeom prst="parallelogram">
              <a:avLst>
                <a:gd name="adj" fmla="val 34510"/>
              </a:avLst>
            </a:prstGeom>
            <a:solidFill>
              <a:schemeClr val="bg2"/>
            </a:solidFill>
            <a:ln w="28575">
              <a:solidFill>
                <a:srgbClr val="1E2082"/>
              </a:solidFill>
              <a:miter lim="800000"/>
              <a:headEnd/>
              <a:tailEnd/>
            </a:ln>
            <a:effectLst/>
          </p:spPr>
          <p:txBody>
            <a:bodyPr wrap="none" anchor="ctr"/>
            <a:lstStyle/>
            <a:p>
              <a:pPr>
                <a:defRPr/>
              </a:pPr>
              <a:endParaRPr lang="en-US"/>
            </a:p>
          </p:txBody>
        </p:sp>
        <p:sp>
          <p:nvSpPr>
            <p:cNvPr id="28" name="Rectangle 29"/>
            <p:cNvSpPr>
              <a:spLocks noChangeArrowheads="1"/>
            </p:cNvSpPr>
            <p:nvPr/>
          </p:nvSpPr>
          <p:spPr bwMode="auto">
            <a:xfrm>
              <a:off x="864" y="1440"/>
              <a:ext cx="960" cy="314"/>
            </a:xfrm>
            <a:prstGeom prst="rect">
              <a:avLst/>
            </a:prstGeom>
            <a:noFill/>
            <a:ln w="9525">
              <a:noFill/>
              <a:miter lim="800000"/>
              <a:headEnd/>
              <a:tailEnd/>
            </a:ln>
            <a:effectLst/>
          </p:spPr>
          <p:txBody>
            <a:bodyPr>
              <a:spAutoFit/>
            </a:bodyPr>
            <a:lstStyle/>
            <a:p>
              <a:pPr algn="l">
                <a:defRPr/>
              </a:pPr>
              <a:r>
                <a:rPr lang="nl-BE">
                  <a:solidFill>
                    <a:srgbClr val="153C8B"/>
                  </a:solidFill>
                  <a:latin typeface="Verdana" pitchFamily="34" charset="0"/>
                </a:rPr>
                <a:t>R  </a:t>
              </a:r>
              <a:r>
                <a:rPr lang="nl-BE" sz="1600">
                  <a:solidFill>
                    <a:srgbClr val="153C8B"/>
                  </a:solidFill>
                  <a:latin typeface="Verdana" pitchFamily="34" charset="0"/>
                </a:rPr>
                <a:t> </a:t>
              </a:r>
              <a:r>
                <a:rPr lang="nl-BE">
                  <a:solidFill>
                    <a:srgbClr val="153C8B"/>
                  </a:solidFill>
                  <a:latin typeface="Verdana" pitchFamily="34" charset="0"/>
                </a:rPr>
                <a:t>T  U</a:t>
              </a:r>
              <a:endParaRPr lang="en-US">
                <a:solidFill>
                  <a:srgbClr val="153C8B"/>
                </a:solidFill>
                <a:latin typeface="Verdana" pitchFamily="34" charset="0"/>
              </a:endParaRPr>
            </a:p>
          </p:txBody>
        </p:sp>
      </p:grpSp>
      <p:sp>
        <p:nvSpPr>
          <p:cNvPr id="29" name="Line 30"/>
          <p:cNvSpPr>
            <a:spLocks noChangeShapeType="1"/>
          </p:cNvSpPr>
          <p:nvPr/>
        </p:nvSpPr>
        <p:spPr bwMode="auto">
          <a:xfrm>
            <a:off x="0" y="1143000"/>
            <a:ext cx="9144000" cy="0"/>
          </a:xfrm>
          <a:prstGeom prst="line">
            <a:avLst/>
          </a:prstGeom>
          <a:noFill/>
          <a:ln w="9525">
            <a:solidFill>
              <a:schemeClr val="bg1"/>
            </a:solidFill>
            <a:round/>
            <a:headEnd/>
            <a:tailEnd/>
          </a:ln>
          <a:effectLst/>
        </p:spPr>
        <p:txBody>
          <a:bodyPr anchor="ctr"/>
          <a:lstStyle/>
          <a:p>
            <a:pPr>
              <a:defRPr/>
            </a:pPr>
            <a:endParaRPr lang="en-US"/>
          </a:p>
        </p:txBody>
      </p:sp>
      <p:sp>
        <p:nvSpPr>
          <p:cNvPr id="2" name="Title 1"/>
          <p:cNvSpPr>
            <a:spLocks noGrp="1"/>
          </p:cNvSpPr>
          <p:nvPr>
            <p:ph type="title"/>
          </p:nvPr>
        </p:nvSpPr>
        <p:spPr>
          <a:xfrm>
            <a:off x="228600" y="1012825"/>
            <a:ext cx="8686800" cy="1174750"/>
          </a:xfrm>
          <a:prstGeom prst="roundRect">
            <a:avLst>
              <a:gd name="adj" fmla="val 16667"/>
            </a:avLst>
          </a:prstGeom>
        </p:spPr>
        <p:txBody>
          <a:bodyPr/>
          <a:lstStyle/>
          <a:p>
            <a:r>
              <a:rPr lang="en-US"/>
              <a:t>Click to edit Master title style</a:t>
            </a:r>
          </a:p>
        </p:txBody>
      </p:sp>
      <p:sp>
        <p:nvSpPr>
          <p:cNvPr id="3" name="Table Placeholder 2"/>
          <p:cNvSpPr>
            <a:spLocks noGrp="1"/>
          </p:cNvSpPr>
          <p:nvPr>
            <p:ph type="tbl" idx="1"/>
          </p:nvPr>
        </p:nvSpPr>
        <p:spPr>
          <a:xfrm>
            <a:off x="152400" y="1981200"/>
            <a:ext cx="8839200" cy="4724400"/>
          </a:xfrm>
          <a:prstGeom prst="rect">
            <a:avLst/>
          </a:prstGeom>
        </p:spPr>
        <p:txBody>
          <a:bodyPr/>
          <a:lstStyle/>
          <a:p>
            <a:pPr lvl="0"/>
            <a:r>
              <a:rPr lang="en-US" noProof="0"/>
              <a:t>Click icon to add table</a:t>
            </a:r>
          </a:p>
        </p:txBody>
      </p:sp>
      <p:sp>
        <p:nvSpPr>
          <p:cNvPr id="30" name="Slide Number Placeholder 3"/>
          <p:cNvSpPr>
            <a:spLocks noGrp="1"/>
          </p:cNvSpPr>
          <p:nvPr>
            <p:ph type="sldNum" sz="quarter" idx="10"/>
          </p:nvPr>
        </p:nvSpPr>
        <p:spPr>
          <a:xfrm>
            <a:off x="7239000" y="6553200"/>
            <a:ext cx="1905000" cy="304800"/>
          </a:xfrm>
          <a:prstGeom prst="rect">
            <a:avLst/>
          </a:prstGeom>
        </p:spPr>
        <p:txBody>
          <a:bodyPr/>
          <a:lstStyle>
            <a:lvl1pPr>
              <a:defRPr/>
            </a:lvl1pPr>
          </a:lstStyle>
          <a:p>
            <a:pPr>
              <a:defRPr/>
            </a:pPr>
            <a:fld id="{2BFB4125-E3D1-4ED8-8187-4993DEAD497C}" type="slidenum">
              <a:rPr lang="en-US" smtClean="0"/>
              <a:pPr>
                <a:defRPr/>
              </a:pPr>
              <a:t>‹#›</a:t>
            </a:fld>
            <a:endParaRPr lang="en-US"/>
          </a:p>
        </p:txBody>
      </p:sp>
      <p:sp>
        <p:nvSpPr>
          <p:cNvPr id="31" name="Slide Number Placeholder 3"/>
          <p:cNvSpPr txBox="1">
            <a:spLocks/>
          </p:cNvSpPr>
          <p:nvPr userDrawn="1"/>
        </p:nvSpPr>
        <p:spPr>
          <a:xfrm>
            <a:off x="4482" y="6491456"/>
            <a:ext cx="452718"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b="1" kern="1200">
                <a:solidFill>
                  <a:schemeClr val="bg1"/>
                </a:solidFill>
                <a:latin typeface="Times New Roman" pitchFamily="18" charset="0"/>
                <a:ea typeface="+mn-ea"/>
                <a:cs typeface="+mn-cs"/>
              </a:defRPr>
            </a:lvl1pPr>
            <a:lvl2pPr marL="457200" algn="ctr" rtl="0" fontAlgn="base">
              <a:spcBef>
                <a:spcPct val="0"/>
              </a:spcBef>
              <a:spcAft>
                <a:spcPct val="0"/>
              </a:spcAft>
              <a:defRPr sz="3200" b="1" kern="1200">
                <a:solidFill>
                  <a:srgbClr val="000066"/>
                </a:solidFill>
                <a:latin typeface="Times New Roman" pitchFamily="18" charset="0"/>
                <a:ea typeface="+mn-ea"/>
                <a:cs typeface="+mn-cs"/>
              </a:defRPr>
            </a:lvl2pPr>
            <a:lvl3pPr marL="914400" algn="ctr" rtl="0" fontAlgn="base">
              <a:spcBef>
                <a:spcPct val="0"/>
              </a:spcBef>
              <a:spcAft>
                <a:spcPct val="0"/>
              </a:spcAft>
              <a:defRPr sz="3200" b="1" kern="1200">
                <a:solidFill>
                  <a:srgbClr val="000066"/>
                </a:solidFill>
                <a:latin typeface="Times New Roman" pitchFamily="18" charset="0"/>
                <a:ea typeface="+mn-ea"/>
                <a:cs typeface="+mn-cs"/>
              </a:defRPr>
            </a:lvl3pPr>
            <a:lvl4pPr marL="1371600" algn="ctr" rtl="0" fontAlgn="base">
              <a:spcBef>
                <a:spcPct val="0"/>
              </a:spcBef>
              <a:spcAft>
                <a:spcPct val="0"/>
              </a:spcAft>
              <a:defRPr sz="3200" b="1" kern="1200">
                <a:solidFill>
                  <a:srgbClr val="000066"/>
                </a:solidFill>
                <a:latin typeface="Times New Roman" pitchFamily="18" charset="0"/>
                <a:ea typeface="+mn-ea"/>
                <a:cs typeface="+mn-cs"/>
              </a:defRPr>
            </a:lvl4pPr>
            <a:lvl5pPr marL="1828800" algn="ctr" rtl="0" fontAlgn="base">
              <a:spcBef>
                <a:spcPct val="0"/>
              </a:spcBef>
              <a:spcAft>
                <a:spcPct val="0"/>
              </a:spcAft>
              <a:defRPr sz="3200" b="1" kern="1200">
                <a:solidFill>
                  <a:srgbClr val="000066"/>
                </a:solidFill>
                <a:latin typeface="Times New Roman" pitchFamily="18" charset="0"/>
                <a:ea typeface="+mn-ea"/>
                <a:cs typeface="+mn-cs"/>
              </a:defRPr>
            </a:lvl5pPr>
            <a:lvl6pPr marL="2286000" algn="l" defTabSz="914400" rtl="0" eaLnBrk="1" latinLnBrk="0" hangingPunct="1">
              <a:defRPr sz="3200" b="1" kern="1200">
                <a:solidFill>
                  <a:srgbClr val="000066"/>
                </a:solidFill>
                <a:latin typeface="Times New Roman" pitchFamily="18" charset="0"/>
                <a:ea typeface="+mn-ea"/>
                <a:cs typeface="+mn-cs"/>
              </a:defRPr>
            </a:lvl6pPr>
            <a:lvl7pPr marL="2743200" algn="l" defTabSz="914400" rtl="0" eaLnBrk="1" latinLnBrk="0" hangingPunct="1">
              <a:defRPr sz="3200" b="1" kern="1200">
                <a:solidFill>
                  <a:srgbClr val="000066"/>
                </a:solidFill>
                <a:latin typeface="Times New Roman" pitchFamily="18" charset="0"/>
                <a:ea typeface="+mn-ea"/>
                <a:cs typeface="+mn-cs"/>
              </a:defRPr>
            </a:lvl7pPr>
            <a:lvl8pPr marL="3200400" algn="l" defTabSz="914400" rtl="0" eaLnBrk="1" latinLnBrk="0" hangingPunct="1">
              <a:defRPr sz="3200" b="1" kern="1200">
                <a:solidFill>
                  <a:srgbClr val="000066"/>
                </a:solidFill>
                <a:latin typeface="Times New Roman" pitchFamily="18" charset="0"/>
                <a:ea typeface="+mn-ea"/>
                <a:cs typeface="+mn-cs"/>
              </a:defRPr>
            </a:lvl8pPr>
            <a:lvl9pPr marL="3657600" algn="l" defTabSz="914400" rtl="0" eaLnBrk="1" latinLnBrk="0" hangingPunct="1">
              <a:defRPr sz="3200" b="1" kern="1200">
                <a:solidFill>
                  <a:srgbClr val="000066"/>
                </a:solidFill>
                <a:latin typeface="Times New Roman" pitchFamily="18" charset="0"/>
                <a:ea typeface="+mn-ea"/>
                <a:cs typeface="+mn-cs"/>
              </a:defRPr>
            </a:lvl9pPr>
          </a:lstStyle>
          <a:p>
            <a:fld id="{970F0956-5B8E-40B4-A8DD-F75AA1D26018}" type="slidenum">
              <a:rPr lang="en-US" smtClean="0"/>
              <a:pPr/>
              <a:t>‹#›</a:t>
            </a:fld>
            <a:endParaRPr lang="en-US"/>
          </a:p>
        </p:txBody>
      </p:sp>
    </p:spTree>
    <p:extLst>
      <p:ext uri="{BB962C8B-B14F-4D97-AF65-F5344CB8AC3E}">
        <p14:creationId xmlns:p14="http://schemas.microsoft.com/office/powerpoint/2010/main" val="19915834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downtown.jpg"/>
          <p:cNvPicPr>
            <a:picLocks noChangeAspect="1"/>
          </p:cNvPicPr>
          <p:nvPr/>
        </p:nvPicPr>
        <p:blipFill>
          <a:blip r:embed="rId12"/>
          <a:srcRect/>
          <a:stretch>
            <a:fillRect/>
          </a:stretch>
        </p:blipFill>
        <p:spPr bwMode="auto">
          <a:xfrm>
            <a:off x="0" y="0"/>
            <a:ext cx="9144000" cy="6858000"/>
          </a:xfrm>
          <a:prstGeom prst="rect">
            <a:avLst/>
          </a:prstGeom>
          <a:noFill/>
          <a:ln w="9525">
            <a:noFill/>
            <a:miter lim="800000"/>
            <a:headEnd/>
            <a:tailEnd/>
          </a:ln>
        </p:spPr>
      </p:pic>
      <p:sp>
        <p:nvSpPr>
          <p:cNvPr id="2" name="Rectangle 1"/>
          <p:cNvSpPr/>
          <p:nvPr/>
        </p:nvSpPr>
        <p:spPr bwMode="auto">
          <a:xfrm>
            <a:off x="0" y="609600"/>
            <a:ext cx="9144000" cy="6248400"/>
          </a:xfrm>
          <a:prstGeom prst="rect">
            <a:avLst/>
          </a:prstGeom>
          <a:solidFill>
            <a:srgbClr val="002060">
              <a:alpha val="6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3" name="Slide Number Placeholder 2"/>
          <p:cNvSpPr>
            <a:spLocks noGrp="1"/>
          </p:cNvSpPr>
          <p:nvPr>
            <p:ph type="sldNum" sz="quarter" idx="4"/>
          </p:nvPr>
        </p:nvSpPr>
        <p:spPr>
          <a:xfrm>
            <a:off x="4482" y="6491456"/>
            <a:ext cx="452718" cy="365125"/>
          </a:xfrm>
          <a:prstGeom prst="rect">
            <a:avLst/>
          </a:prstGeom>
        </p:spPr>
        <p:txBody>
          <a:bodyPr vert="horz" lIns="91440" tIns="45720" rIns="91440" bIns="45720" rtlCol="0" anchor="ctr"/>
          <a:lstStyle>
            <a:lvl1pPr algn="l">
              <a:defRPr sz="1200">
                <a:solidFill>
                  <a:schemeClr val="bg1"/>
                </a:solidFill>
              </a:defRPr>
            </a:lvl1pPr>
          </a:lstStyle>
          <a:p>
            <a:fld id="{970F0956-5B8E-40B4-A8DD-F75AA1D26018}" type="slidenum">
              <a:rPr lang="en-US" smtClean="0"/>
              <a:pPr/>
              <a:t>‹#›</a:t>
            </a:fld>
            <a:endParaRPr lang="en-US"/>
          </a:p>
        </p:txBody>
      </p:sp>
    </p:spTree>
    <p:extLst>
      <p:ext uri="{BB962C8B-B14F-4D97-AF65-F5344CB8AC3E}">
        <p14:creationId xmlns:p14="http://schemas.microsoft.com/office/powerpoint/2010/main" val="1387459220"/>
      </p:ext>
    </p:extLst>
  </p:cSld>
  <p:clrMap bg1="lt1" tx1="dk1" bg2="lt2" tx2="dk2" accent1="accent1" accent2="accent2" accent3="accent3" accent4="accent4" accent5="accent5" accent6="accent6" hlink="hlink" folHlink="folHlink"/>
  <p:sldLayoutIdLst>
    <p:sldLayoutId id="2147484027" r:id="rId1"/>
    <p:sldLayoutId id="2147484028" r:id="rId2"/>
    <p:sldLayoutId id="2147484029" r:id="rId3"/>
    <p:sldLayoutId id="2147484030" r:id="rId4"/>
    <p:sldLayoutId id="2147484031" r:id="rId5"/>
    <p:sldLayoutId id="2147484032" r:id="rId6"/>
    <p:sldLayoutId id="2147484033" r:id="rId7"/>
    <p:sldLayoutId id="2147484034" r:id="rId8"/>
    <p:sldLayoutId id="2147484035" r:id="rId9"/>
    <p:sldLayoutId id="2147484036" r:id="rId10"/>
  </p:sldLayoutIdLst>
  <p:hf hdr="0" ftr="0" dt="0"/>
  <p:txStyles>
    <p:titleStyle>
      <a:lvl1pPr algn="l" rtl="0" eaLnBrk="1" fontAlgn="base" hangingPunct="1">
        <a:spcBef>
          <a:spcPct val="0"/>
        </a:spcBef>
        <a:spcAft>
          <a:spcPct val="0"/>
        </a:spcAft>
        <a:defRPr sz="3600">
          <a:solidFill>
            <a:schemeClr val="bg1"/>
          </a:solidFill>
          <a:latin typeface="+mj-lt"/>
          <a:ea typeface="ＭＳ Ｐゴシック" pitchFamily="122" charset="-128"/>
          <a:cs typeface="ＭＳ Ｐゴシック" pitchFamily="122" charset="-128"/>
        </a:defRPr>
      </a:lvl1pPr>
      <a:lvl2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2pPr>
      <a:lvl3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3pPr>
      <a:lvl4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4pPr>
      <a:lvl5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5pPr>
      <a:lvl6pPr marL="457200" algn="l" rtl="0" eaLnBrk="1" fontAlgn="base" hangingPunct="1">
        <a:spcBef>
          <a:spcPct val="0"/>
        </a:spcBef>
        <a:spcAft>
          <a:spcPct val="0"/>
        </a:spcAft>
        <a:defRPr sz="3600">
          <a:solidFill>
            <a:schemeClr val="bg1"/>
          </a:solidFill>
          <a:latin typeface="Times" pitchFamily="122" charset="0"/>
        </a:defRPr>
      </a:lvl6pPr>
      <a:lvl7pPr marL="914400" algn="l" rtl="0" eaLnBrk="1" fontAlgn="base" hangingPunct="1">
        <a:spcBef>
          <a:spcPct val="0"/>
        </a:spcBef>
        <a:spcAft>
          <a:spcPct val="0"/>
        </a:spcAft>
        <a:defRPr sz="3600">
          <a:solidFill>
            <a:schemeClr val="bg1"/>
          </a:solidFill>
          <a:latin typeface="Times" pitchFamily="122" charset="0"/>
        </a:defRPr>
      </a:lvl7pPr>
      <a:lvl8pPr marL="1371600" algn="l" rtl="0" eaLnBrk="1" fontAlgn="base" hangingPunct="1">
        <a:spcBef>
          <a:spcPct val="0"/>
        </a:spcBef>
        <a:spcAft>
          <a:spcPct val="0"/>
        </a:spcAft>
        <a:defRPr sz="3600">
          <a:solidFill>
            <a:schemeClr val="bg1"/>
          </a:solidFill>
          <a:latin typeface="Times" pitchFamily="122" charset="0"/>
        </a:defRPr>
      </a:lvl8pPr>
      <a:lvl9pPr marL="1828800" algn="l" rtl="0" eaLnBrk="1" fontAlgn="base" hangingPunct="1">
        <a:spcBef>
          <a:spcPct val="0"/>
        </a:spcBef>
        <a:spcAft>
          <a:spcPct val="0"/>
        </a:spcAft>
        <a:defRPr sz="3600">
          <a:solidFill>
            <a:schemeClr val="bg1"/>
          </a:solidFill>
          <a:latin typeface="Times" pitchFamily="122" charset="0"/>
        </a:defRPr>
      </a:lvl9pPr>
    </p:titleStyle>
    <p:bodyStyle>
      <a:lvl1pPr marL="342900" indent="-342900" algn="l" rtl="0" eaLnBrk="1" fontAlgn="base" hangingPunct="1">
        <a:spcBef>
          <a:spcPct val="20000"/>
        </a:spcBef>
        <a:spcAft>
          <a:spcPct val="0"/>
        </a:spcAft>
        <a:buClr>
          <a:srgbClr val="FF6600"/>
        </a:buClr>
        <a:defRPr sz="2400">
          <a:solidFill>
            <a:schemeClr val="bg1"/>
          </a:solidFill>
          <a:latin typeface="+mn-lt"/>
          <a:ea typeface="ＭＳ Ｐゴシック" pitchFamily="122" charset="-128"/>
          <a:cs typeface="ＭＳ Ｐゴシック" pitchFamily="122" charset="-128"/>
        </a:defRPr>
      </a:lvl1pPr>
      <a:lvl2pPr marL="742950" indent="-285750" algn="l" rtl="0" eaLnBrk="1" fontAlgn="base" hangingPunct="1">
        <a:spcBef>
          <a:spcPct val="20000"/>
        </a:spcBef>
        <a:spcAft>
          <a:spcPct val="0"/>
        </a:spcAft>
        <a:buClr>
          <a:srgbClr val="FF6633"/>
        </a:buClr>
        <a:buSzPct val="80000"/>
        <a:buFont typeface="Times" charset="0"/>
        <a:buChar char="•"/>
        <a:defRPr sz="2400">
          <a:solidFill>
            <a:schemeClr val="bg1"/>
          </a:solidFill>
          <a:latin typeface="+mn-lt"/>
          <a:ea typeface="ＭＳ Ｐゴシック" pitchFamily="122" charset="-128"/>
        </a:defRPr>
      </a:lvl2pPr>
      <a:lvl3pPr marL="1143000" indent="-228600" algn="l" rtl="0" eaLnBrk="1" fontAlgn="base" hangingPunct="1">
        <a:spcBef>
          <a:spcPct val="20000"/>
        </a:spcBef>
        <a:spcAft>
          <a:spcPct val="0"/>
        </a:spcAft>
        <a:buClr>
          <a:srgbClr val="FF6600"/>
        </a:buClr>
        <a:buChar char="•"/>
        <a:defRPr sz="2000">
          <a:solidFill>
            <a:schemeClr val="bg1"/>
          </a:solidFill>
          <a:latin typeface="+mn-lt"/>
          <a:ea typeface="ＭＳ Ｐゴシック" pitchFamily="122" charset="-128"/>
        </a:defRPr>
      </a:lvl3pPr>
      <a:lvl4pPr marL="1600200" indent="-228600" algn="l" rtl="0" eaLnBrk="1" fontAlgn="base" hangingPunct="1">
        <a:spcBef>
          <a:spcPct val="20000"/>
        </a:spcBef>
        <a:spcAft>
          <a:spcPct val="0"/>
        </a:spcAft>
        <a:buClr>
          <a:srgbClr val="FF6600"/>
        </a:buClr>
        <a:buSzPct val="95000"/>
        <a:buFont typeface="Times" charset="0"/>
        <a:buChar char="•"/>
        <a:defRPr sz="2000">
          <a:solidFill>
            <a:schemeClr val="bg1"/>
          </a:solidFill>
          <a:latin typeface="+mn-lt"/>
          <a:ea typeface="ＭＳ Ｐゴシック" pitchFamily="122" charset="-128"/>
        </a:defRPr>
      </a:lvl4pPr>
      <a:lvl5pPr marL="20574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www.thegreatcourses.com/professors/jeffrey-l-kasser/" TargetMode="External"/><Relationship Id="rId2" Type="http://schemas.openxmlformats.org/officeDocument/2006/relationships/hyperlink" Target="http://undsci.berkeley.edu/article/philosophy" TargetMode="Externa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hyperlink" Target="http://www.thegreatcourses.com/professors/jeffrey-l-kasser/" TargetMode="External"/><Relationship Id="rId2" Type="http://schemas.openxmlformats.org/officeDocument/2006/relationships/hyperlink" Target="http://undsci.berkeley.edu/article/philosophy" TargetMode="Externa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hyperlink" Target="https://www.ncbi.nlm.nih.gov/pmc/articles/PMC4131153/pdf/13752_2014_Article_166.pdf" TargetMode="Externa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hyperlink" Target="http://www.don-lindsay-archive.org/skeptic/arguments.html" TargetMode="Externa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slideLayout" Target="../slideLayouts/slideLayout4.xml"/><Relationship Id="rId1" Type="http://schemas.openxmlformats.org/officeDocument/2006/relationships/video" Target="https://www.youtube.com/embed/NM-zWTU7X-k" TargetMode="External"/><Relationship Id="rId4" Type="http://schemas.openxmlformats.org/officeDocument/2006/relationships/image" Target="../media/image11.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3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2" Type="http://schemas.openxmlformats.org/officeDocument/2006/relationships/hyperlink" Target="https://www.ncbi.nlm.nih.gov/pmc/articles/PMC4131153/pdf/13752_2014_Article_166.pdf" TargetMode="Externa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png"/><Relationship Id="rId1" Type="http://schemas.openxmlformats.org/officeDocument/2006/relationships/slideLayout" Target="../slideLayouts/slideLayout4.xml"/><Relationship Id="rId5" Type="http://schemas.openxmlformats.org/officeDocument/2006/relationships/image" Target="../media/image18.gif"/><Relationship Id="rId4" Type="http://schemas.openxmlformats.org/officeDocument/2006/relationships/image" Target="../media/image17.gi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png"/><Relationship Id="rId1" Type="http://schemas.openxmlformats.org/officeDocument/2006/relationships/slideLayout" Target="../slideLayouts/slideLayout4.xml"/><Relationship Id="rId5" Type="http://schemas.openxmlformats.org/officeDocument/2006/relationships/image" Target="../media/image18.gif"/><Relationship Id="rId4" Type="http://schemas.openxmlformats.org/officeDocument/2006/relationships/image" Target="../media/image17.gif"/></Relationships>
</file>

<file path=ppt/slides/_rels/slide5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png"/><Relationship Id="rId1" Type="http://schemas.openxmlformats.org/officeDocument/2006/relationships/slideLayout" Target="../slideLayouts/slideLayout4.xml"/><Relationship Id="rId5" Type="http://schemas.openxmlformats.org/officeDocument/2006/relationships/image" Target="../media/image18.gif"/><Relationship Id="rId4" Type="http://schemas.openxmlformats.org/officeDocument/2006/relationships/image" Target="../media/image17.gif"/></Relationships>
</file>

<file path=ppt/slides/_rels/slide5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png"/><Relationship Id="rId1" Type="http://schemas.openxmlformats.org/officeDocument/2006/relationships/slideLayout" Target="../slideLayouts/slideLayout4.xml"/><Relationship Id="rId5" Type="http://schemas.openxmlformats.org/officeDocument/2006/relationships/image" Target="../media/image18.gif"/><Relationship Id="rId4" Type="http://schemas.openxmlformats.org/officeDocument/2006/relationships/image" Target="../media/image17.gif"/></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22.png"/><Relationship Id="rId4" Type="http://schemas.openxmlformats.org/officeDocument/2006/relationships/image" Target="../media/image21.png"/></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4.xml"/><Relationship Id="rId1" Type="http://schemas.openxmlformats.org/officeDocument/2006/relationships/video" Target="https://www.youtube.com/embed/b240PGCMwV0" TargetMode="External"/><Relationship Id="rId4" Type="http://schemas.openxmlformats.org/officeDocument/2006/relationships/image" Target="../media/image4.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19200"/>
            <a:ext cx="7772400" cy="1470025"/>
          </a:xfrm>
        </p:spPr>
        <p:txBody>
          <a:bodyPr/>
          <a:lstStyle/>
          <a:p>
            <a:r>
              <a:rPr lang="en-US" dirty="0"/>
              <a:t>Statistical data analysis and</a:t>
            </a:r>
            <a:br>
              <a:rPr lang="en-US" dirty="0"/>
            </a:br>
            <a:r>
              <a:rPr lang="en-US" dirty="0"/>
              <a:t>research methods</a:t>
            </a:r>
            <a:br>
              <a:rPr lang="en-US" dirty="0"/>
            </a:br>
            <a:r>
              <a:rPr lang="en-US" sz="2800" dirty="0">
                <a:latin typeface="Arial Unicode MS" panose="020B0604020202020204" pitchFamily="34" charset="-128"/>
                <a:ea typeface="Arial Unicode MS" panose="020B0604020202020204" pitchFamily="34" charset="-128"/>
                <a:cs typeface="Arial Unicode MS" panose="020B0604020202020204" pitchFamily="34" charset="-128"/>
              </a:rPr>
              <a:t>BMI504</a:t>
            </a:r>
            <a:br>
              <a:rPr lang="en-US" sz="2800" dirty="0">
                <a:latin typeface="Arial Unicode MS" panose="020B0604020202020204" pitchFamily="34" charset="-128"/>
                <a:ea typeface="Arial Unicode MS" panose="020B0604020202020204" pitchFamily="34" charset="-128"/>
                <a:cs typeface="Arial Unicode MS" panose="020B0604020202020204" pitchFamily="34" charset="-128"/>
              </a:rPr>
            </a:br>
            <a:br>
              <a:rPr lang="en-US" sz="2800" dirty="0">
                <a:latin typeface="Arial Unicode MS" panose="020B0604020202020204" pitchFamily="34" charset="-128"/>
                <a:ea typeface="Arial Unicode MS" panose="020B0604020202020204" pitchFamily="34" charset="-128"/>
                <a:cs typeface="Arial Unicode MS" panose="020B0604020202020204" pitchFamily="34" charset="-128"/>
              </a:rPr>
            </a:br>
            <a:r>
              <a:rPr lang="en-US" sz="2800" dirty="0"/>
              <a:t>Course 17229 – Spring 2023</a:t>
            </a:r>
            <a:br>
              <a:rPr lang="en-US" sz="2800" dirty="0"/>
            </a:br>
            <a:br>
              <a:rPr lang="en-US" sz="2800" dirty="0"/>
            </a:br>
            <a:br>
              <a:rPr lang="en-US" sz="2800" dirty="0"/>
            </a:br>
            <a:endParaRPr lang="en-US" sz="28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 name="Subtitle 2"/>
          <p:cNvSpPr>
            <a:spLocks noGrp="1"/>
          </p:cNvSpPr>
          <p:nvPr>
            <p:ph type="subTitle" idx="1"/>
          </p:nvPr>
        </p:nvSpPr>
        <p:spPr>
          <a:xfrm>
            <a:off x="838200" y="4267200"/>
            <a:ext cx="7467600" cy="1752600"/>
          </a:xfrm>
        </p:spPr>
        <p:txBody>
          <a:bodyPr/>
          <a:lstStyle/>
          <a:p>
            <a:pPr marL="0" indent="0">
              <a:buNone/>
            </a:pPr>
            <a:r>
              <a:rPr lang="en-US" b="1" dirty="0"/>
              <a:t>Class 2 – Feb 9, 2023</a:t>
            </a:r>
          </a:p>
          <a:p>
            <a:pPr marL="0" indent="0">
              <a:buNone/>
            </a:pPr>
            <a:r>
              <a:rPr lang="en-US" b="1" dirty="0"/>
              <a:t>Fundamentals of Science and Research</a:t>
            </a:r>
          </a:p>
          <a:p>
            <a:pPr marL="0" indent="0">
              <a:buNone/>
            </a:pPr>
            <a:endParaRPr lang="en-US" dirty="0"/>
          </a:p>
          <a:p>
            <a:pPr marL="0" indent="0">
              <a:buNone/>
            </a:pPr>
            <a:r>
              <a:rPr lang="en-US" dirty="0"/>
              <a:t>Werner CEUSTERS, MD</a:t>
            </a:r>
          </a:p>
        </p:txBody>
      </p:sp>
    </p:spTree>
    <p:extLst>
      <p:ext uri="{BB962C8B-B14F-4D97-AF65-F5344CB8AC3E}">
        <p14:creationId xmlns:p14="http://schemas.microsoft.com/office/powerpoint/2010/main" val="20433891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Confusion matrix</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702091003"/>
              </p:ext>
            </p:extLst>
          </p:nvPr>
        </p:nvGraphicFramePr>
        <p:xfrm>
          <a:off x="1142998" y="1793240"/>
          <a:ext cx="6781802" cy="1483360"/>
        </p:xfrm>
        <a:graphic>
          <a:graphicData uri="http://schemas.openxmlformats.org/drawingml/2006/table">
            <a:tbl>
              <a:tblPr firstRow="1" bandRow="1">
                <a:tableStyleId>{5C22544A-7EE6-4342-B048-85BDC9FD1C3A}</a:tableStyleId>
              </a:tblPr>
              <a:tblGrid>
                <a:gridCol w="1752601">
                  <a:extLst>
                    <a:ext uri="{9D8B030D-6E8A-4147-A177-3AD203B41FA5}">
                      <a16:colId xmlns:a16="http://schemas.microsoft.com/office/drawing/2014/main" val="2653162514"/>
                    </a:ext>
                  </a:extLst>
                </a:gridCol>
                <a:gridCol w="1143000">
                  <a:extLst>
                    <a:ext uri="{9D8B030D-6E8A-4147-A177-3AD203B41FA5}">
                      <a16:colId xmlns:a16="http://schemas.microsoft.com/office/drawing/2014/main" val="66467398"/>
                    </a:ext>
                  </a:extLst>
                </a:gridCol>
                <a:gridCol w="2057400">
                  <a:extLst>
                    <a:ext uri="{9D8B030D-6E8A-4147-A177-3AD203B41FA5}">
                      <a16:colId xmlns:a16="http://schemas.microsoft.com/office/drawing/2014/main" val="1860278243"/>
                    </a:ext>
                  </a:extLst>
                </a:gridCol>
                <a:gridCol w="1828801">
                  <a:extLst>
                    <a:ext uri="{9D8B030D-6E8A-4147-A177-3AD203B41FA5}">
                      <a16:colId xmlns:a16="http://schemas.microsoft.com/office/drawing/2014/main" val="1848450661"/>
                    </a:ext>
                  </a:extLst>
                </a:gridCol>
              </a:tblGrid>
              <a:tr h="370840">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en-US" b="1" dirty="0">
                          <a:solidFill>
                            <a:schemeClr val="bg1"/>
                          </a:solidFill>
                        </a:rPr>
                        <a:t>Experiment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a:txBody>
                    <a:bodyPr/>
                    <a:lstStyle/>
                    <a:p>
                      <a:endParaRPr lang="en-US" b="1"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553553643"/>
                  </a:ext>
                </a:extLst>
              </a:tr>
              <a:tr h="370840">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1" dirty="0">
                          <a:solidFill>
                            <a:schemeClr val="bg1"/>
                          </a:solidFill>
                        </a:rPr>
                        <a:t>Positive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b="1" dirty="0">
                          <a:solidFill>
                            <a:schemeClr val="bg1"/>
                          </a:solidFill>
                        </a:rPr>
                        <a:t>Negative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974003888"/>
                  </a:ext>
                </a:extLst>
              </a:tr>
              <a:tr h="370840">
                <a:tc rowSpan="2">
                  <a:txBody>
                    <a:bodyPr/>
                    <a:lstStyle/>
                    <a:p>
                      <a:pPr algn="ctr"/>
                      <a:r>
                        <a:rPr lang="en-US" b="1" dirty="0">
                          <a:solidFill>
                            <a:schemeClr val="bg1"/>
                          </a:solidFill>
                        </a:rPr>
                        <a:t>Hypothesis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b="1" dirty="0">
                          <a:solidFill>
                            <a:schemeClr val="bg1"/>
                          </a:solidFill>
                        </a:rPr>
                        <a:t>Correct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dirty="0">
                          <a:solidFill>
                            <a:schemeClr val="bg1"/>
                          </a:solidFill>
                        </a:rPr>
                        <a:t>True positive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dirty="0">
                          <a:solidFill>
                            <a:schemeClr val="bg1"/>
                          </a:solidFill>
                        </a:rPr>
                        <a:t>False negative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894264444"/>
                  </a:ext>
                </a:extLst>
              </a:tr>
              <a:tr h="370840">
                <a:tc vMerge="1">
                  <a:txBody>
                    <a:bodyPr/>
                    <a:lstStyle/>
                    <a:p>
                      <a:endParaRPr lang="en-US" b="1"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b="1" dirty="0">
                          <a:solidFill>
                            <a:schemeClr val="bg1"/>
                          </a:solidFill>
                        </a:rPr>
                        <a:t>Wrong</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dirty="0">
                          <a:solidFill>
                            <a:schemeClr val="bg1"/>
                          </a:solidFill>
                        </a:rPr>
                        <a:t>False positive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dirty="0">
                          <a:solidFill>
                            <a:schemeClr val="bg1"/>
                          </a:solidFill>
                        </a:rPr>
                        <a:t>True negative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4200740115"/>
                  </a:ext>
                </a:extLst>
              </a:tr>
            </a:tbl>
          </a:graphicData>
        </a:graphic>
      </p:graphicFrame>
      <p:sp>
        <p:nvSpPr>
          <p:cNvPr id="4" name="Slide Number Placeholder 3"/>
          <p:cNvSpPr>
            <a:spLocks noGrp="1"/>
          </p:cNvSpPr>
          <p:nvPr>
            <p:ph type="sldNum" sz="quarter" idx="10"/>
          </p:nvPr>
        </p:nvSpPr>
        <p:spPr/>
        <p:txBody>
          <a:bodyPr/>
          <a:lstStyle/>
          <a:p>
            <a:fld id="{970F0956-5B8E-40B4-A8DD-F75AA1D26018}" type="slidenum">
              <a:rPr lang="en-US" smtClean="0"/>
              <a:pPr/>
              <a:t>10</a:t>
            </a:fld>
            <a:endParaRPr lang="en-US"/>
          </a:p>
        </p:txBody>
      </p:sp>
      <p:sp>
        <p:nvSpPr>
          <p:cNvPr id="7" name="TextBox 6"/>
          <p:cNvSpPr txBox="1"/>
          <p:nvPr/>
        </p:nvSpPr>
        <p:spPr>
          <a:xfrm>
            <a:off x="127509" y="3551822"/>
            <a:ext cx="8835047" cy="584775"/>
          </a:xfrm>
          <a:prstGeom prst="rect">
            <a:avLst/>
          </a:prstGeom>
          <a:noFill/>
        </p:spPr>
        <p:txBody>
          <a:bodyPr wrap="none" rtlCol="0">
            <a:spAutoFit/>
          </a:bodyPr>
          <a:lstStyle/>
          <a:p>
            <a:r>
              <a:rPr lang="en-US" b="0" dirty="0">
                <a:solidFill>
                  <a:schemeClr val="bg1"/>
                </a:solidFill>
              </a:rPr>
              <a:t>‘agrees with experiment’ = </a:t>
            </a:r>
            <a:r>
              <a:rPr lang="en-US" u="sng" dirty="0">
                <a:solidFill>
                  <a:schemeClr val="bg1"/>
                </a:solidFill>
              </a:rPr>
              <a:t>repeated</a:t>
            </a:r>
            <a:r>
              <a:rPr lang="en-US" b="0" dirty="0">
                <a:solidFill>
                  <a:schemeClr val="bg1"/>
                </a:solidFill>
              </a:rPr>
              <a:t> experiments !!!</a:t>
            </a:r>
          </a:p>
        </p:txBody>
      </p:sp>
      <p:graphicFrame>
        <p:nvGraphicFramePr>
          <p:cNvPr id="8" name="Content Placeholder 5"/>
          <p:cNvGraphicFramePr>
            <a:graphicFrameLocks/>
          </p:cNvGraphicFramePr>
          <p:nvPr>
            <p:extLst>
              <p:ext uri="{D42A27DB-BD31-4B8C-83A1-F6EECF244321}">
                <p14:modId xmlns:p14="http://schemas.microsoft.com/office/powerpoint/2010/main" val="2172967092"/>
              </p:ext>
            </p:extLst>
          </p:nvPr>
        </p:nvGraphicFramePr>
        <p:xfrm>
          <a:off x="439947" y="4531359"/>
          <a:ext cx="8458200" cy="1483360"/>
        </p:xfrm>
        <a:graphic>
          <a:graphicData uri="http://schemas.openxmlformats.org/drawingml/2006/table">
            <a:tbl>
              <a:tblPr firstRow="1" bandRow="1">
                <a:tableStyleId>{5C22544A-7EE6-4342-B048-85BDC9FD1C3A}</a:tableStyleId>
              </a:tblPr>
              <a:tblGrid>
                <a:gridCol w="2261820">
                  <a:extLst>
                    <a:ext uri="{9D8B030D-6E8A-4147-A177-3AD203B41FA5}">
                      <a16:colId xmlns:a16="http://schemas.microsoft.com/office/drawing/2014/main" val="2653162514"/>
                    </a:ext>
                  </a:extLst>
                </a:gridCol>
                <a:gridCol w="2175033">
                  <a:extLst>
                    <a:ext uri="{9D8B030D-6E8A-4147-A177-3AD203B41FA5}">
                      <a16:colId xmlns:a16="http://schemas.microsoft.com/office/drawing/2014/main" val="66467398"/>
                    </a:ext>
                  </a:extLst>
                </a:gridCol>
                <a:gridCol w="762000">
                  <a:extLst>
                    <a:ext uri="{9D8B030D-6E8A-4147-A177-3AD203B41FA5}">
                      <a16:colId xmlns:a16="http://schemas.microsoft.com/office/drawing/2014/main" val="1403024256"/>
                    </a:ext>
                  </a:extLst>
                </a:gridCol>
                <a:gridCol w="1752600">
                  <a:extLst>
                    <a:ext uri="{9D8B030D-6E8A-4147-A177-3AD203B41FA5}">
                      <a16:colId xmlns:a16="http://schemas.microsoft.com/office/drawing/2014/main" val="1860278243"/>
                    </a:ext>
                  </a:extLst>
                </a:gridCol>
                <a:gridCol w="1506747">
                  <a:extLst>
                    <a:ext uri="{9D8B030D-6E8A-4147-A177-3AD203B41FA5}">
                      <a16:colId xmlns:a16="http://schemas.microsoft.com/office/drawing/2014/main" val="1848450661"/>
                    </a:ext>
                  </a:extLst>
                </a:gridCol>
              </a:tblGrid>
              <a:tr h="370840">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en-US" b="1" dirty="0">
                          <a:solidFill>
                            <a:schemeClr val="bg1"/>
                          </a:solidFill>
                        </a:rPr>
                        <a:t>hundred-fold experiment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a:txBody>
                    <a:bodyPr/>
                    <a:lstStyle/>
                    <a:p>
                      <a:endParaRPr lang="en-US" b="1"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553553643"/>
                  </a:ext>
                </a:extLst>
              </a:tr>
              <a:tr h="370840">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1" dirty="0">
                          <a:solidFill>
                            <a:schemeClr val="bg1"/>
                          </a:solidFill>
                        </a:rPr>
                        <a:t>Positive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b="1" dirty="0">
                          <a:solidFill>
                            <a:schemeClr val="bg1"/>
                          </a:solidFill>
                        </a:rPr>
                        <a:t>Negative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974003888"/>
                  </a:ext>
                </a:extLst>
              </a:tr>
              <a:tr h="370840">
                <a:tc>
                  <a:txBody>
                    <a:bodyPr/>
                    <a:lstStyle/>
                    <a:p>
                      <a:pPr algn="ctr"/>
                      <a:r>
                        <a:rPr lang="en-US" b="1" dirty="0">
                          <a:solidFill>
                            <a:schemeClr val="bg1"/>
                          </a:solidFill>
                        </a:rPr>
                        <a:t>Hypothesis 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b="1" dirty="0">
                          <a:solidFill>
                            <a:schemeClr val="bg1"/>
                          </a:solidFill>
                        </a:rPr>
                        <a:t>Probably</a:t>
                      </a:r>
                      <a:r>
                        <a:rPr lang="en-US" b="1" baseline="0" dirty="0">
                          <a:solidFill>
                            <a:schemeClr val="bg1"/>
                          </a:solidFill>
                        </a:rPr>
                        <a:t> c</a:t>
                      </a:r>
                      <a:r>
                        <a:rPr lang="en-US" b="1" dirty="0">
                          <a:solidFill>
                            <a:schemeClr val="bg1"/>
                          </a:solidFill>
                        </a:rPr>
                        <a:t>orrect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r"/>
                      <a:r>
                        <a:rPr lang="en-US" b="1" dirty="0">
                          <a:solidFill>
                            <a:schemeClr val="bg1"/>
                          </a:solidFill>
                          <a:sym typeface="Wingdings" panose="05000000000000000000" pitchFamily="2" charset="2"/>
                        </a:rPr>
                        <a:t></a:t>
                      </a:r>
                      <a:endParaRPr lang="en-US" b="1"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dirty="0">
                          <a:solidFill>
                            <a:schemeClr val="bg1"/>
                          </a:solidFill>
                        </a:rPr>
                        <a:t>95</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dirty="0">
                          <a:solidFill>
                            <a:schemeClr val="bg1"/>
                          </a:solidFill>
                        </a:rPr>
                        <a:t>5</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894264444"/>
                  </a:ext>
                </a:extLst>
              </a:tr>
              <a:tr h="370840">
                <a:tc>
                  <a:txBody>
                    <a:bodyPr/>
                    <a:lstStyle/>
                    <a:p>
                      <a:pPr algn="ctr"/>
                      <a:r>
                        <a:rPr lang="en-US" b="1" dirty="0">
                          <a:solidFill>
                            <a:schemeClr val="bg1"/>
                          </a:solidFill>
                        </a:rPr>
                        <a:t>Hypothesis 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b="1" dirty="0">
                          <a:solidFill>
                            <a:schemeClr val="bg1"/>
                          </a:solidFill>
                        </a:rPr>
                        <a:t>Probably</a:t>
                      </a:r>
                      <a:r>
                        <a:rPr lang="en-US" b="1" baseline="0" dirty="0">
                          <a:solidFill>
                            <a:schemeClr val="bg1"/>
                          </a:solidFill>
                        </a:rPr>
                        <a:t> w</a:t>
                      </a:r>
                      <a:r>
                        <a:rPr lang="en-US" b="1" dirty="0">
                          <a:solidFill>
                            <a:schemeClr val="bg1"/>
                          </a:solidFill>
                        </a:rPr>
                        <a:t>rong</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r"/>
                      <a:r>
                        <a:rPr lang="en-US" b="1" dirty="0">
                          <a:solidFill>
                            <a:schemeClr val="bg1"/>
                          </a:solidFill>
                          <a:sym typeface="Wingdings" panose="05000000000000000000" pitchFamily="2" charset="2"/>
                        </a:rPr>
                        <a:t></a:t>
                      </a:r>
                      <a:endParaRPr lang="en-US" b="1"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dirty="0">
                          <a:solidFill>
                            <a:schemeClr val="bg1"/>
                          </a:solidFill>
                        </a:rPr>
                        <a:t>5</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dirty="0">
                          <a:solidFill>
                            <a:schemeClr val="bg1"/>
                          </a:solidFill>
                        </a:rPr>
                        <a:t>95</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4200740115"/>
                  </a:ext>
                </a:extLst>
              </a:tr>
            </a:tbl>
          </a:graphicData>
        </a:graphic>
      </p:graphicFrame>
    </p:spTree>
    <p:extLst>
      <p:ext uri="{BB962C8B-B14F-4D97-AF65-F5344CB8AC3E}">
        <p14:creationId xmlns:p14="http://schemas.microsoft.com/office/powerpoint/2010/main" val="2864399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Philosophy of science: use(</a:t>
            </a:r>
            <a:r>
              <a:rPr lang="en-US" dirty="0" err="1"/>
              <a:t>ful</a:t>
            </a:r>
            <a:r>
              <a:rPr lang="en-US" dirty="0"/>
              <a:t>/less)?</a:t>
            </a:r>
          </a:p>
        </p:txBody>
      </p:sp>
      <p:sp>
        <p:nvSpPr>
          <p:cNvPr id="3" name="Content Placeholder 2"/>
          <p:cNvSpPr>
            <a:spLocks noGrp="1"/>
          </p:cNvSpPr>
          <p:nvPr>
            <p:ph idx="1"/>
          </p:nvPr>
        </p:nvSpPr>
        <p:spPr>
          <a:xfrm>
            <a:off x="2209799" y="1600200"/>
            <a:ext cx="6837505" cy="2133600"/>
          </a:xfrm>
        </p:spPr>
        <p:txBody>
          <a:bodyPr/>
          <a:lstStyle/>
          <a:p>
            <a:pPr>
              <a:buFont typeface="Arial" panose="020B0604020202020204" pitchFamily="34" charset="0"/>
              <a:buChar char="•"/>
            </a:pPr>
            <a:r>
              <a:rPr lang="en-US" sz="2800" i="1" dirty="0"/>
              <a:t>‘Philosophy of science is about as useful to scientists as ornithology is to birds’</a:t>
            </a:r>
            <a:r>
              <a:rPr lang="en-US" sz="2800" dirty="0"/>
              <a:t>.</a:t>
            </a:r>
          </a:p>
          <a:p>
            <a:pPr lvl="2">
              <a:buFont typeface="Arial" panose="020B0604020202020204" pitchFamily="34" charset="0"/>
              <a:buChar char="•"/>
            </a:pPr>
            <a:r>
              <a:rPr lang="en-US" sz="1400" dirty="0"/>
              <a:t>Attributed to Richard Feynman in Donald E. </a:t>
            </a:r>
            <a:r>
              <a:rPr lang="en-US" sz="1400" dirty="0" err="1"/>
              <a:t>Simanek</a:t>
            </a:r>
            <a:r>
              <a:rPr lang="en-US" sz="1400" dirty="0"/>
              <a:t> and John C. Holden, Science Askew: A Light-Hearted Look at the Scientific World (Philadelphia: Institute of Physics Publishing, 2002) , 215.</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4572" y="1686560"/>
            <a:ext cx="1681655" cy="2438400"/>
          </a:xfrm>
          <a:prstGeom prst="rect">
            <a:avLst/>
          </a:prstGeom>
        </p:spPr>
      </p:pic>
      <p:sp>
        <p:nvSpPr>
          <p:cNvPr id="6" name="Rectangle 5"/>
          <p:cNvSpPr/>
          <p:nvPr/>
        </p:nvSpPr>
        <p:spPr>
          <a:xfrm>
            <a:off x="2136226" y="3692425"/>
            <a:ext cx="1673773" cy="400110"/>
          </a:xfrm>
          <a:prstGeom prst="rect">
            <a:avLst/>
          </a:prstGeom>
        </p:spPr>
        <p:txBody>
          <a:bodyPr wrap="square">
            <a:spAutoFit/>
          </a:bodyPr>
          <a:lstStyle/>
          <a:p>
            <a:pPr algn="l"/>
            <a:r>
              <a:rPr lang="en-US" sz="1000" dirty="0">
                <a:solidFill>
                  <a:schemeClr val="bg1"/>
                </a:solidFill>
              </a:rPr>
              <a:t>Feynman photo © Richard </a:t>
            </a:r>
            <a:r>
              <a:rPr lang="en-US" sz="1000" dirty="0" err="1">
                <a:solidFill>
                  <a:schemeClr val="bg1"/>
                </a:solidFill>
              </a:rPr>
              <a:t>Hartt</a:t>
            </a:r>
            <a:r>
              <a:rPr lang="en-US" sz="1000" dirty="0">
                <a:solidFill>
                  <a:schemeClr val="bg1"/>
                </a:solidFill>
              </a:rPr>
              <a:t>/Caltech archives</a:t>
            </a:r>
          </a:p>
        </p:txBody>
      </p:sp>
      <p:sp>
        <p:nvSpPr>
          <p:cNvPr id="7" name="Content Placeholder 2"/>
          <p:cNvSpPr txBox="1">
            <a:spLocks/>
          </p:cNvSpPr>
          <p:nvPr/>
        </p:nvSpPr>
        <p:spPr>
          <a:xfrm>
            <a:off x="391247" y="4343400"/>
            <a:ext cx="6009554" cy="2011700"/>
          </a:xfrm>
          <a:prstGeom prst="rect">
            <a:avLst/>
          </a:prstGeom>
        </p:spPr>
        <p:txBody>
          <a:bodyPr/>
          <a:lstStyle>
            <a:lvl1pPr marL="342900" indent="-342900" algn="l" rtl="0" eaLnBrk="1" fontAlgn="base" hangingPunct="1">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1" fontAlgn="base" hangingPunct="1">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1" fontAlgn="base" hangingPunct="1">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1" fontAlgn="base" hangingPunct="1">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1" fontAlgn="base" hangingPunct="1">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pPr>
              <a:buFont typeface="Arial" panose="020B0604020202020204" pitchFamily="34" charset="0"/>
              <a:buChar char="•"/>
            </a:pPr>
            <a:r>
              <a:rPr lang="en-US" sz="2800" i="1" kern="0" dirty="0"/>
              <a:t>‘Science can't be free of philosophy any more than baseball can be free of physics’</a:t>
            </a:r>
            <a:r>
              <a:rPr lang="en-US" sz="2800" kern="0" dirty="0"/>
              <a:t>.</a:t>
            </a:r>
          </a:p>
          <a:p>
            <a:pPr lvl="2">
              <a:buFont typeface="Arial" panose="020B0604020202020204" pitchFamily="34" charset="0"/>
              <a:buChar char="•"/>
            </a:pPr>
            <a:r>
              <a:rPr lang="en-US" sz="1400" kern="0" dirty="0"/>
              <a:t>Jeffrey L. </a:t>
            </a:r>
            <a:r>
              <a:rPr lang="en-US" sz="1400" kern="0" dirty="0" err="1"/>
              <a:t>Kasser</a:t>
            </a:r>
            <a:r>
              <a:rPr lang="en-US" sz="1400" kern="0" dirty="0"/>
              <a:t>, Ph.D. http://www.thegreatcourses.com/courses/philosophy-of-science.html#BVRRWidgetID</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0" y="4368800"/>
            <a:ext cx="1508775" cy="2011700"/>
          </a:xfrm>
          <a:prstGeom prst="rect">
            <a:avLst/>
          </a:prstGeom>
        </p:spPr>
      </p:pic>
      <p:sp>
        <p:nvSpPr>
          <p:cNvPr id="4" name="Slide Number Placeholder 3"/>
          <p:cNvSpPr>
            <a:spLocks noGrp="1"/>
          </p:cNvSpPr>
          <p:nvPr>
            <p:ph type="sldNum" sz="quarter" idx="10"/>
          </p:nvPr>
        </p:nvSpPr>
        <p:spPr/>
        <p:txBody>
          <a:bodyPr/>
          <a:lstStyle/>
          <a:p>
            <a:fld id="{970F0956-5B8E-40B4-A8DD-F75AA1D26018}" type="slidenum">
              <a:rPr lang="en-US" smtClean="0"/>
              <a:pPr/>
              <a:t>11</a:t>
            </a:fld>
            <a:endParaRPr lang="en-US"/>
          </a:p>
        </p:txBody>
      </p:sp>
    </p:spTree>
    <p:extLst>
      <p:ext uri="{BB962C8B-B14F-4D97-AF65-F5344CB8AC3E}">
        <p14:creationId xmlns:p14="http://schemas.microsoft.com/office/powerpoint/2010/main" val="8116254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Philosophy of Science (</a:t>
            </a:r>
            <a:r>
              <a:rPr lang="en-US" dirty="0" err="1"/>
              <a:t>PhyS</a:t>
            </a:r>
            <a:r>
              <a:rPr lang="en-US" dirty="0"/>
              <a:t>) ?</a:t>
            </a:r>
          </a:p>
        </p:txBody>
      </p:sp>
      <p:sp>
        <p:nvSpPr>
          <p:cNvPr id="5" name="Content Placeholder 4"/>
          <p:cNvSpPr>
            <a:spLocks noGrp="1"/>
          </p:cNvSpPr>
          <p:nvPr>
            <p:ph idx="1"/>
          </p:nvPr>
        </p:nvSpPr>
        <p:spPr/>
        <p:txBody>
          <a:bodyPr/>
          <a:lstStyle/>
          <a:p>
            <a:pPr>
              <a:buFont typeface="Arial" panose="020B0604020202020204" pitchFamily="34" charset="0"/>
              <a:buChar char="•"/>
            </a:pPr>
            <a:r>
              <a:rPr lang="en-US" sz="2200" dirty="0"/>
              <a:t>a </a:t>
            </a:r>
            <a:r>
              <a:rPr lang="en-US" sz="2200" dirty="0">
                <a:solidFill>
                  <a:srgbClr val="FFFF00"/>
                </a:solidFill>
              </a:rPr>
              <a:t>rigorous</a:t>
            </a:r>
            <a:r>
              <a:rPr lang="en-US" sz="2200" dirty="0"/>
              <a:t> academic </a:t>
            </a:r>
            <a:r>
              <a:rPr lang="en-US" sz="2200" dirty="0">
                <a:solidFill>
                  <a:srgbClr val="FFFF00"/>
                </a:solidFill>
              </a:rPr>
              <a:t>study</a:t>
            </a:r>
            <a:r>
              <a:rPr lang="en-US" sz="2200" dirty="0"/>
              <a:t> that deals specifically with what </a:t>
            </a:r>
            <a:r>
              <a:rPr lang="en-US" sz="2200" dirty="0">
                <a:solidFill>
                  <a:srgbClr val="FFFF00"/>
                </a:solidFill>
              </a:rPr>
              <a:t>science</a:t>
            </a:r>
            <a:r>
              <a:rPr lang="en-US" sz="2200" dirty="0"/>
              <a:t> is, how it works, and the </a:t>
            </a:r>
            <a:r>
              <a:rPr lang="en-US" sz="2200" dirty="0">
                <a:solidFill>
                  <a:srgbClr val="FFFF00"/>
                </a:solidFill>
              </a:rPr>
              <a:t>logic</a:t>
            </a:r>
            <a:r>
              <a:rPr lang="en-US" sz="2200" dirty="0"/>
              <a:t> through which we build </a:t>
            </a:r>
            <a:r>
              <a:rPr lang="en-US" sz="2200" dirty="0">
                <a:solidFill>
                  <a:srgbClr val="FFFF00"/>
                </a:solidFill>
              </a:rPr>
              <a:t>scientific knowledge</a:t>
            </a:r>
            <a:r>
              <a:rPr lang="en-US" sz="2200" dirty="0"/>
              <a:t>.</a:t>
            </a:r>
          </a:p>
          <a:p>
            <a:pPr lvl="2">
              <a:buFont typeface="Arial" panose="020B0604020202020204" pitchFamily="34" charset="0"/>
              <a:buChar char="•"/>
            </a:pPr>
            <a:r>
              <a:rPr lang="en-US" sz="1400" dirty="0">
                <a:hlinkClick r:id="rId2"/>
              </a:rPr>
              <a:t>http://undsci.berkeley.edu/article/philosophy</a:t>
            </a:r>
            <a:endParaRPr lang="en-US" sz="1400" dirty="0"/>
          </a:p>
          <a:p>
            <a:pPr lvl="2">
              <a:buFont typeface="Arial" panose="020B0604020202020204" pitchFamily="34" charset="0"/>
              <a:buChar char="•"/>
            </a:pPr>
            <a:endParaRPr lang="en-US" sz="1400" dirty="0"/>
          </a:p>
          <a:p>
            <a:pPr>
              <a:buFont typeface="Arial" panose="020B0604020202020204" pitchFamily="34" charset="0"/>
              <a:buChar char="•"/>
            </a:pPr>
            <a:r>
              <a:rPr lang="en-US" sz="2200" dirty="0"/>
              <a:t>a general philosophy of science seeks to describe and </a:t>
            </a:r>
            <a:r>
              <a:rPr lang="en-US" sz="2200" dirty="0">
                <a:solidFill>
                  <a:srgbClr val="FFFF00"/>
                </a:solidFill>
              </a:rPr>
              <a:t>understand</a:t>
            </a:r>
            <a:r>
              <a:rPr lang="en-US" sz="2200" dirty="0"/>
              <a:t> how science works within a wide range of sciences.</a:t>
            </a:r>
          </a:p>
          <a:p>
            <a:pPr lvl="2">
              <a:buFont typeface="Arial" panose="020B0604020202020204" pitchFamily="34" charset="0"/>
              <a:buChar char="•"/>
            </a:pPr>
            <a:r>
              <a:rPr lang="en-US" sz="1400" dirty="0"/>
              <a:t>Malcolm Forster. An Introduction to Philosophy of Science, 2004.</a:t>
            </a:r>
          </a:p>
          <a:p>
            <a:pPr lvl="2">
              <a:buFont typeface="Arial" panose="020B0604020202020204" pitchFamily="34" charset="0"/>
              <a:buChar char="•"/>
            </a:pPr>
            <a:endParaRPr lang="en-US" sz="1800" dirty="0"/>
          </a:p>
          <a:p>
            <a:pPr>
              <a:buFont typeface="Arial" panose="020B0604020202020204" pitchFamily="34" charset="0"/>
              <a:buChar char="•"/>
            </a:pPr>
            <a:r>
              <a:rPr lang="en-US" sz="2200" dirty="0"/>
              <a:t>philosophy of science should help us look at claims made within science, and </a:t>
            </a:r>
            <a:r>
              <a:rPr lang="en-US" sz="2200" dirty="0">
                <a:solidFill>
                  <a:srgbClr val="FFFF00"/>
                </a:solidFill>
              </a:rPr>
              <a:t>claims</a:t>
            </a:r>
            <a:r>
              <a:rPr lang="en-US" sz="2200" dirty="0"/>
              <a:t> made about science, and should help us make informed </a:t>
            </a:r>
            <a:r>
              <a:rPr lang="en-US" sz="2200" dirty="0">
                <a:solidFill>
                  <a:srgbClr val="FFFF00"/>
                </a:solidFill>
              </a:rPr>
              <a:t>judgments</a:t>
            </a:r>
            <a:r>
              <a:rPr lang="en-US" sz="2200" dirty="0"/>
              <a:t> about how and what we are to think about each case.</a:t>
            </a:r>
          </a:p>
          <a:p>
            <a:pPr lvl="2">
              <a:buFont typeface="Arial" panose="020B0604020202020204" pitchFamily="34" charset="0"/>
              <a:buChar char="•"/>
            </a:pPr>
            <a:r>
              <a:rPr lang="en-US" sz="1400" dirty="0">
                <a:hlinkClick r:id="rId3"/>
              </a:rPr>
              <a:t>http://www.thegreatcourses.com/professors/jeffrey-l-kasser/</a:t>
            </a:r>
            <a:endParaRPr lang="en-US" sz="1400" dirty="0"/>
          </a:p>
          <a:p>
            <a:pPr lvl="2">
              <a:buFont typeface="Arial" panose="020B0604020202020204" pitchFamily="34" charset="0"/>
              <a:buChar char="•"/>
            </a:pPr>
            <a:endParaRPr lang="en-US" sz="1800" dirty="0"/>
          </a:p>
          <a:p>
            <a:pPr lvl="2">
              <a:buFont typeface="Arial" panose="020B0604020202020204" pitchFamily="34" charset="0"/>
              <a:buChar char="•"/>
            </a:pPr>
            <a:endParaRPr lang="en-US" sz="1800" dirty="0"/>
          </a:p>
          <a:p>
            <a:pPr>
              <a:buFont typeface="Arial" panose="020B0604020202020204" pitchFamily="34" charset="0"/>
              <a:buChar char="•"/>
            </a:pPr>
            <a:endParaRPr lang="en-US" dirty="0"/>
          </a:p>
        </p:txBody>
      </p:sp>
      <p:sp>
        <p:nvSpPr>
          <p:cNvPr id="2" name="Slide Number Placeholder 1"/>
          <p:cNvSpPr>
            <a:spLocks noGrp="1"/>
          </p:cNvSpPr>
          <p:nvPr>
            <p:ph type="sldNum" sz="quarter" idx="10"/>
          </p:nvPr>
        </p:nvSpPr>
        <p:spPr/>
        <p:txBody>
          <a:bodyPr/>
          <a:lstStyle/>
          <a:p>
            <a:fld id="{970F0956-5B8E-40B4-A8DD-F75AA1D26018}" type="slidenum">
              <a:rPr lang="en-US" smtClean="0"/>
              <a:pPr/>
              <a:t>12</a:t>
            </a:fld>
            <a:endParaRPr lang="en-US"/>
          </a:p>
        </p:txBody>
      </p:sp>
    </p:spTree>
    <p:extLst>
      <p:ext uri="{BB962C8B-B14F-4D97-AF65-F5344CB8AC3E}">
        <p14:creationId xmlns:p14="http://schemas.microsoft.com/office/powerpoint/2010/main" val="12754718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1905000" y="1752600"/>
            <a:ext cx="1295400" cy="3048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4" name="Title 3"/>
          <p:cNvSpPr>
            <a:spLocks noGrp="1"/>
          </p:cNvSpPr>
          <p:nvPr>
            <p:ph type="title"/>
          </p:nvPr>
        </p:nvSpPr>
        <p:spPr/>
        <p:txBody>
          <a:bodyPr/>
          <a:lstStyle/>
          <a:p>
            <a:r>
              <a:rPr lang="en-US" dirty="0"/>
              <a:t>Philosophy of Science (</a:t>
            </a:r>
            <a:r>
              <a:rPr lang="en-US" dirty="0" err="1"/>
              <a:t>PhyS</a:t>
            </a:r>
            <a:r>
              <a:rPr lang="en-US" dirty="0"/>
              <a:t>) ?</a:t>
            </a:r>
          </a:p>
        </p:txBody>
      </p:sp>
      <p:sp>
        <p:nvSpPr>
          <p:cNvPr id="5" name="Content Placeholder 4"/>
          <p:cNvSpPr>
            <a:spLocks noGrp="1"/>
          </p:cNvSpPr>
          <p:nvPr>
            <p:ph idx="1"/>
          </p:nvPr>
        </p:nvSpPr>
        <p:spPr/>
        <p:txBody>
          <a:bodyPr/>
          <a:lstStyle/>
          <a:p>
            <a:pPr>
              <a:buFont typeface="Arial" panose="020B0604020202020204" pitchFamily="34" charset="0"/>
              <a:buChar char="•"/>
            </a:pPr>
            <a:r>
              <a:rPr lang="en-US" sz="2200" dirty="0"/>
              <a:t>a </a:t>
            </a:r>
            <a:r>
              <a:rPr lang="en-US" sz="2200" dirty="0">
                <a:solidFill>
                  <a:srgbClr val="FFFF00"/>
                </a:solidFill>
              </a:rPr>
              <a:t>rigorous</a:t>
            </a:r>
            <a:r>
              <a:rPr lang="en-US" sz="2200" dirty="0"/>
              <a:t> </a:t>
            </a:r>
            <a:r>
              <a:rPr lang="en-US" sz="2200" dirty="0">
                <a:solidFill>
                  <a:srgbClr val="FF0000"/>
                </a:solidFill>
              </a:rPr>
              <a:t>academic</a:t>
            </a:r>
            <a:r>
              <a:rPr lang="en-US" sz="2200" dirty="0"/>
              <a:t> </a:t>
            </a:r>
            <a:r>
              <a:rPr lang="en-US" sz="2200" dirty="0">
                <a:solidFill>
                  <a:srgbClr val="FFFF00"/>
                </a:solidFill>
              </a:rPr>
              <a:t>study</a:t>
            </a:r>
            <a:r>
              <a:rPr lang="en-US" sz="2200" dirty="0"/>
              <a:t> that deals specifically with what </a:t>
            </a:r>
            <a:r>
              <a:rPr lang="en-US" sz="2200" dirty="0">
                <a:solidFill>
                  <a:srgbClr val="FFFF00"/>
                </a:solidFill>
              </a:rPr>
              <a:t>science</a:t>
            </a:r>
            <a:r>
              <a:rPr lang="en-US" sz="2200" dirty="0"/>
              <a:t> is, how it works, and the </a:t>
            </a:r>
            <a:r>
              <a:rPr lang="en-US" sz="2200" dirty="0">
                <a:solidFill>
                  <a:srgbClr val="FFFF00"/>
                </a:solidFill>
              </a:rPr>
              <a:t>logic</a:t>
            </a:r>
            <a:r>
              <a:rPr lang="en-US" sz="2200" dirty="0"/>
              <a:t> through which we build </a:t>
            </a:r>
            <a:r>
              <a:rPr lang="en-US" sz="2200" dirty="0">
                <a:solidFill>
                  <a:srgbClr val="FFFF00"/>
                </a:solidFill>
              </a:rPr>
              <a:t>scientific knowledge</a:t>
            </a:r>
            <a:r>
              <a:rPr lang="en-US" sz="2200" dirty="0"/>
              <a:t>.</a:t>
            </a:r>
          </a:p>
          <a:p>
            <a:pPr lvl="2">
              <a:buFont typeface="Arial" panose="020B0604020202020204" pitchFamily="34" charset="0"/>
              <a:buChar char="•"/>
            </a:pPr>
            <a:r>
              <a:rPr lang="en-US" sz="1400" dirty="0">
                <a:hlinkClick r:id="rId2"/>
              </a:rPr>
              <a:t>http://undsci.berkeley.edu/article/philosophy</a:t>
            </a:r>
            <a:endParaRPr lang="en-US" sz="1400" dirty="0"/>
          </a:p>
          <a:p>
            <a:pPr lvl="2">
              <a:buFont typeface="Arial" panose="020B0604020202020204" pitchFamily="34" charset="0"/>
              <a:buChar char="•"/>
            </a:pPr>
            <a:endParaRPr lang="en-US" sz="1400" dirty="0"/>
          </a:p>
          <a:p>
            <a:pPr>
              <a:buFont typeface="Arial" panose="020B0604020202020204" pitchFamily="34" charset="0"/>
              <a:buChar char="•"/>
            </a:pPr>
            <a:r>
              <a:rPr lang="en-US" sz="2200" dirty="0"/>
              <a:t>a general philosophy of science seeks to describe and </a:t>
            </a:r>
            <a:r>
              <a:rPr lang="en-US" sz="2200" dirty="0">
                <a:solidFill>
                  <a:srgbClr val="FFFF00"/>
                </a:solidFill>
              </a:rPr>
              <a:t>understand</a:t>
            </a:r>
            <a:r>
              <a:rPr lang="en-US" sz="2200" dirty="0"/>
              <a:t> how science works within a wide range of sciences.</a:t>
            </a:r>
          </a:p>
          <a:p>
            <a:pPr lvl="2">
              <a:buFont typeface="Arial" panose="020B0604020202020204" pitchFamily="34" charset="0"/>
              <a:buChar char="•"/>
            </a:pPr>
            <a:r>
              <a:rPr lang="en-US" sz="1400" dirty="0"/>
              <a:t>Malcolm Forster. An Introduction to Philosophy of Science, 2004.</a:t>
            </a:r>
          </a:p>
          <a:p>
            <a:pPr lvl="2">
              <a:buFont typeface="Arial" panose="020B0604020202020204" pitchFamily="34" charset="0"/>
              <a:buChar char="•"/>
            </a:pPr>
            <a:endParaRPr lang="en-US" sz="1800" dirty="0"/>
          </a:p>
          <a:p>
            <a:pPr>
              <a:buFont typeface="Arial" panose="020B0604020202020204" pitchFamily="34" charset="0"/>
              <a:buChar char="•"/>
            </a:pPr>
            <a:r>
              <a:rPr lang="en-US" sz="2200" dirty="0"/>
              <a:t>philosophy of science should help us look at claims made within science, and </a:t>
            </a:r>
            <a:r>
              <a:rPr lang="en-US" sz="2200" dirty="0">
                <a:solidFill>
                  <a:srgbClr val="FFFF00"/>
                </a:solidFill>
              </a:rPr>
              <a:t>claims</a:t>
            </a:r>
            <a:r>
              <a:rPr lang="en-US" sz="2200" dirty="0"/>
              <a:t> made about science, and should help us make informed </a:t>
            </a:r>
            <a:r>
              <a:rPr lang="en-US" sz="2200" dirty="0">
                <a:solidFill>
                  <a:srgbClr val="FFFF00"/>
                </a:solidFill>
              </a:rPr>
              <a:t>judgments</a:t>
            </a:r>
            <a:r>
              <a:rPr lang="en-US" sz="2200" dirty="0"/>
              <a:t> about how and what we are to think about each case.</a:t>
            </a:r>
          </a:p>
          <a:p>
            <a:pPr lvl="2">
              <a:buFont typeface="Arial" panose="020B0604020202020204" pitchFamily="34" charset="0"/>
              <a:buChar char="•"/>
            </a:pPr>
            <a:r>
              <a:rPr lang="en-US" sz="1400" dirty="0">
                <a:hlinkClick r:id="rId3"/>
              </a:rPr>
              <a:t>http://www.thegreatcourses.com/professors/jeffrey-l-kasser/</a:t>
            </a:r>
            <a:endParaRPr lang="en-US" sz="1400" dirty="0"/>
          </a:p>
          <a:p>
            <a:pPr lvl="2">
              <a:buFont typeface="Arial" panose="020B0604020202020204" pitchFamily="34" charset="0"/>
              <a:buChar char="•"/>
            </a:pPr>
            <a:endParaRPr lang="en-US" sz="1800" dirty="0"/>
          </a:p>
          <a:p>
            <a:pPr lvl="2">
              <a:buFont typeface="Arial" panose="020B0604020202020204" pitchFamily="34" charset="0"/>
              <a:buChar char="•"/>
            </a:pPr>
            <a:endParaRPr lang="en-US" sz="1800" dirty="0"/>
          </a:p>
          <a:p>
            <a:pPr>
              <a:buFont typeface="Arial" panose="020B0604020202020204" pitchFamily="34" charset="0"/>
              <a:buChar char="•"/>
            </a:pPr>
            <a:endParaRPr lang="en-US" dirty="0"/>
          </a:p>
        </p:txBody>
      </p:sp>
      <p:sp>
        <p:nvSpPr>
          <p:cNvPr id="2" name="Slide Number Placeholder 1"/>
          <p:cNvSpPr>
            <a:spLocks noGrp="1"/>
          </p:cNvSpPr>
          <p:nvPr>
            <p:ph type="sldNum" sz="quarter" idx="10"/>
          </p:nvPr>
        </p:nvSpPr>
        <p:spPr/>
        <p:txBody>
          <a:bodyPr/>
          <a:lstStyle/>
          <a:p>
            <a:fld id="{970F0956-5B8E-40B4-A8DD-F75AA1D26018}" type="slidenum">
              <a:rPr lang="en-US" smtClean="0"/>
              <a:pPr/>
              <a:t>13</a:t>
            </a:fld>
            <a:endParaRPr lang="en-US"/>
          </a:p>
        </p:txBody>
      </p:sp>
    </p:spTree>
    <p:extLst>
      <p:ext uri="{BB962C8B-B14F-4D97-AF65-F5344CB8AC3E}">
        <p14:creationId xmlns:p14="http://schemas.microsoft.com/office/powerpoint/2010/main" val="20679383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15" y="1828800"/>
            <a:ext cx="4826000" cy="4953000"/>
          </a:xfrm>
        </p:spPr>
        <p:txBody>
          <a:bodyPr/>
          <a:lstStyle/>
          <a:p>
            <a:pPr>
              <a:spcBef>
                <a:spcPts val="0"/>
              </a:spcBef>
            </a:pPr>
            <a:r>
              <a:rPr lang="en-US" sz="1800" dirty="0"/>
              <a:t>Science and Philosophy</a:t>
            </a:r>
          </a:p>
          <a:p>
            <a:pPr>
              <a:spcBef>
                <a:spcPts val="0"/>
              </a:spcBef>
            </a:pPr>
            <a:r>
              <a:rPr lang="en-US" sz="1800" dirty="0"/>
              <a:t>Popper and the Problem of Demarcation</a:t>
            </a:r>
          </a:p>
          <a:p>
            <a:pPr>
              <a:spcBef>
                <a:spcPts val="0"/>
              </a:spcBef>
            </a:pPr>
            <a:r>
              <a:rPr lang="en-US" sz="1800" dirty="0"/>
              <a:t>Further Thoughts on Demarcation</a:t>
            </a:r>
          </a:p>
          <a:p>
            <a:pPr>
              <a:spcBef>
                <a:spcPts val="0"/>
              </a:spcBef>
            </a:pPr>
            <a:r>
              <a:rPr lang="en-US" sz="1800" dirty="0"/>
              <a:t>Einstein, Measurement, and Meaning</a:t>
            </a:r>
          </a:p>
          <a:p>
            <a:pPr>
              <a:spcBef>
                <a:spcPts val="0"/>
              </a:spcBef>
            </a:pPr>
            <a:r>
              <a:rPr lang="en-US" sz="1800" dirty="0"/>
              <a:t>Classical Empiricism</a:t>
            </a:r>
          </a:p>
          <a:p>
            <a:pPr>
              <a:spcBef>
                <a:spcPts val="0"/>
              </a:spcBef>
            </a:pPr>
            <a:r>
              <a:rPr lang="en-US" sz="1800" dirty="0"/>
              <a:t>Logical Positivism and Verifiability</a:t>
            </a:r>
          </a:p>
          <a:p>
            <a:pPr>
              <a:spcBef>
                <a:spcPts val="0"/>
              </a:spcBef>
            </a:pPr>
            <a:r>
              <a:rPr lang="en-US" sz="1800" dirty="0"/>
              <a:t>Logical Positivism, Science, and Meaning</a:t>
            </a:r>
          </a:p>
          <a:p>
            <a:pPr>
              <a:spcBef>
                <a:spcPts val="0"/>
              </a:spcBef>
            </a:pPr>
            <a:r>
              <a:rPr lang="en-US" sz="1800" dirty="0"/>
              <a:t>Holism</a:t>
            </a:r>
          </a:p>
          <a:p>
            <a:pPr>
              <a:spcBef>
                <a:spcPts val="0"/>
              </a:spcBef>
            </a:pPr>
            <a:r>
              <a:rPr lang="en-US" sz="1800" dirty="0"/>
              <a:t>Discovery and Justification</a:t>
            </a:r>
          </a:p>
          <a:p>
            <a:pPr>
              <a:spcBef>
                <a:spcPts val="0"/>
              </a:spcBef>
            </a:pPr>
            <a:r>
              <a:rPr lang="en-US" sz="1800" dirty="0"/>
              <a:t>Induction as Illegitimate</a:t>
            </a:r>
          </a:p>
          <a:p>
            <a:pPr>
              <a:spcBef>
                <a:spcPts val="0"/>
              </a:spcBef>
            </a:pPr>
            <a:r>
              <a:rPr lang="en-US" sz="1800" dirty="0"/>
              <a:t>Some Solutions and a New Riddle</a:t>
            </a:r>
          </a:p>
          <a:p>
            <a:pPr>
              <a:spcBef>
                <a:spcPts val="0"/>
              </a:spcBef>
            </a:pPr>
            <a:r>
              <a:rPr lang="en-US" sz="1800" dirty="0"/>
              <a:t>Instances and Consequences</a:t>
            </a:r>
          </a:p>
          <a:p>
            <a:pPr>
              <a:spcBef>
                <a:spcPts val="0"/>
              </a:spcBef>
            </a:pPr>
            <a:r>
              <a:rPr lang="en-US" sz="1800" dirty="0"/>
              <a:t>Kuhn and the Challenge of History</a:t>
            </a:r>
          </a:p>
          <a:p>
            <a:pPr>
              <a:spcBef>
                <a:spcPts val="0"/>
              </a:spcBef>
            </a:pPr>
            <a:r>
              <a:rPr lang="en-US" sz="1800" dirty="0"/>
              <a:t>Revolutions and Rationality</a:t>
            </a:r>
          </a:p>
          <a:p>
            <a:pPr>
              <a:spcBef>
                <a:spcPts val="0"/>
              </a:spcBef>
            </a:pPr>
            <a:r>
              <a:rPr lang="en-US" sz="1800" dirty="0"/>
              <a:t>Assessment of Kuhn</a:t>
            </a:r>
          </a:p>
          <a:p>
            <a:pPr>
              <a:spcBef>
                <a:spcPts val="0"/>
              </a:spcBef>
            </a:pPr>
            <a:r>
              <a:rPr lang="en-US" sz="1800" dirty="0"/>
              <a:t>For and Against Method</a:t>
            </a:r>
          </a:p>
          <a:p>
            <a:pPr>
              <a:spcBef>
                <a:spcPts val="0"/>
              </a:spcBef>
            </a:pPr>
            <a:r>
              <a:rPr lang="en-US" sz="1800" dirty="0"/>
              <a:t>Sociology, Postmodernism, and Science Wars</a:t>
            </a:r>
          </a:p>
          <a:p>
            <a:pPr>
              <a:spcBef>
                <a:spcPts val="0"/>
              </a:spcBef>
            </a:pPr>
            <a:r>
              <a:rPr lang="en-US" sz="1800" dirty="0"/>
              <a:t>(How) Does Science Explain? </a:t>
            </a:r>
          </a:p>
          <a:p>
            <a:pPr>
              <a:spcBef>
                <a:spcPts val="0"/>
              </a:spcBef>
            </a:pPr>
            <a:endParaRPr lang="en-US" sz="1800" dirty="0"/>
          </a:p>
        </p:txBody>
      </p:sp>
      <p:sp>
        <p:nvSpPr>
          <p:cNvPr id="4" name="Content Placeholder 2"/>
          <p:cNvSpPr txBox="1">
            <a:spLocks/>
          </p:cNvSpPr>
          <p:nvPr/>
        </p:nvSpPr>
        <p:spPr>
          <a:xfrm>
            <a:off x="4820285" y="1828800"/>
            <a:ext cx="4343400" cy="4953000"/>
          </a:xfrm>
          <a:prstGeom prst="rect">
            <a:avLst/>
          </a:prstGeom>
        </p:spPr>
        <p:txBody>
          <a:bodyPr/>
          <a:lstStyle>
            <a:lvl1pPr marL="342900" indent="-342900" algn="l" rtl="0" eaLnBrk="1" fontAlgn="base" hangingPunct="1">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1" fontAlgn="base" hangingPunct="1">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1" fontAlgn="base" hangingPunct="1">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1" fontAlgn="base" hangingPunct="1">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1" fontAlgn="base" hangingPunct="1">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pPr>
              <a:spcBef>
                <a:spcPts val="0"/>
              </a:spcBef>
            </a:pPr>
            <a:r>
              <a:rPr lang="en-US" sz="1800" kern="0" dirty="0"/>
              <a:t>Putting the Cause Back in "Because"</a:t>
            </a:r>
          </a:p>
          <a:p>
            <a:pPr>
              <a:spcBef>
                <a:spcPts val="0"/>
              </a:spcBef>
            </a:pPr>
            <a:r>
              <a:rPr lang="en-US" sz="1800" kern="0" dirty="0"/>
              <a:t>Probability, Pragmatics, and Unification</a:t>
            </a:r>
          </a:p>
          <a:p>
            <a:pPr>
              <a:spcBef>
                <a:spcPts val="0"/>
              </a:spcBef>
            </a:pPr>
            <a:r>
              <a:rPr lang="en-US" sz="1800" kern="0" dirty="0"/>
              <a:t>Laws and Regularities</a:t>
            </a:r>
          </a:p>
          <a:p>
            <a:pPr>
              <a:spcBef>
                <a:spcPts val="0"/>
              </a:spcBef>
            </a:pPr>
            <a:r>
              <a:rPr lang="en-US" sz="1800" kern="0" dirty="0"/>
              <a:t>Laws and Necessity</a:t>
            </a:r>
          </a:p>
          <a:p>
            <a:pPr>
              <a:spcBef>
                <a:spcPts val="0"/>
              </a:spcBef>
            </a:pPr>
            <a:r>
              <a:rPr lang="en-US" sz="1800" kern="0" dirty="0"/>
              <a:t>Reduction and Progress </a:t>
            </a:r>
          </a:p>
          <a:p>
            <a:pPr>
              <a:spcBef>
                <a:spcPts val="0"/>
              </a:spcBef>
            </a:pPr>
            <a:r>
              <a:rPr lang="en-US" sz="1800" kern="0" dirty="0"/>
              <a:t>Reduction and Physicalism</a:t>
            </a:r>
          </a:p>
          <a:p>
            <a:pPr>
              <a:spcBef>
                <a:spcPts val="0"/>
              </a:spcBef>
            </a:pPr>
            <a:r>
              <a:rPr lang="en-US" sz="1800" kern="0" dirty="0"/>
              <a:t>New Views of Meaning and Reference</a:t>
            </a:r>
          </a:p>
          <a:p>
            <a:pPr>
              <a:spcBef>
                <a:spcPts val="0"/>
              </a:spcBef>
            </a:pPr>
            <a:r>
              <a:rPr lang="en-US" sz="1800" kern="0" dirty="0"/>
              <a:t>Scientific Realism </a:t>
            </a:r>
          </a:p>
          <a:p>
            <a:pPr>
              <a:spcBef>
                <a:spcPts val="0"/>
              </a:spcBef>
            </a:pPr>
            <a:r>
              <a:rPr lang="en-US" sz="1800" kern="0" dirty="0"/>
              <a:t>Success, Experience, and Explanation</a:t>
            </a:r>
          </a:p>
          <a:p>
            <a:pPr>
              <a:spcBef>
                <a:spcPts val="0"/>
              </a:spcBef>
            </a:pPr>
            <a:r>
              <a:rPr lang="en-US" sz="1800" kern="0" dirty="0"/>
              <a:t>Realism and Naturalism </a:t>
            </a:r>
          </a:p>
          <a:p>
            <a:pPr>
              <a:spcBef>
                <a:spcPts val="0"/>
              </a:spcBef>
            </a:pPr>
            <a:r>
              <a:rPr lang="en-US" sz="1800" kern="0" dirty="0"/>
              <a:t>Values and Objectivity</a:t>
            </a:r>
          </a:p>
          <a:p>
            <a:pPr>
              <a:spcBef>
                <a:spcPts val="0"/>
              </a:spcBef>
            </a:pPr>
            <a:r>
              <a:rPr lang="en-US" sz="1800" kern="0" dirty="0"/>
              <a:t>Probability</a:t>
            </a:r>
          </a:p>
          <a:p>
            <a:pPr>
              <a:spcBef>
                <a:spcPts val="0"/>
              </a:spcBef>
            </a:pPr>
            <a:r>
              <a:rPr lang="en-US" sz="1800" kern="0" dirty="0" err="1"/>
              <a:t>Bayesianism</a:t>
            </a:r>
            <a:endParaRPr lang="en-US" sz="1800" kern="0" dirty="0"/>
          </a:p>
          <a:p>
            <a:pPr>
              <a:spcBef>
                <a:spcPts val="0"/>
              </a:spcBef>
            </a:pPr>
            <a:r>
              <a:rPr lang="en-US" sz="1800" kern="0" dirty="0"/>
              <a:t>Problems with </a:t>
            </a:r>
            <a:r>
              <a:rPr lang="en-US" sz="1800" kern="0" dirty="0" err="1"/>
              <a:t>Bayesianism</a:t>
            </a:r>
            <a:endParaRPr lang="en-US" sz="1800" kern="0" dirty="0"/>
          </a:p>
          <a:p>
            <a:pPr>
              <a:spcBef>
                <a:spcPts val="0"/>
              </a:spcBef>
            </a:pPr>
            <a:r>
              <a:rPr lang="en-US" sz="1800" kern="0" dirty="0"/>
              <a:t>Entropy and Explanation</a:t>
            </a:r>
          </a:p>
          <a:p>
            <a:pPr>
              <a:spcBef>
                <a:spcPts val="0"/>
              </a:spcBef>
            </a:pPr>
            <a:r>
              <a:rPr lang="en-US" sz="1800" kern="0" dirty="0"/>
              <a:t>Species and Reality</a:t>
            </a:r>
          </a:p>
          <a:p>
            <a:pPr>
              <a:spcBef>
                <a:spcPts val="0"/>
              </a:spcBef>
            </a:pPr>
            <a:r>
              <a:rPr lang="en-US" sz="1800" kern="0" dirty="0"/>
              <a:t>The Elimination of Persons?</a:t>
            </a:r>
          </a:p>
          <a:p>
            <a:pPr>
              <a:spcBef>
                <a:spcPts val="0"/>
              </a:spcBef>
            </a:pPr>
            <a:r>
              <a:rPr lang="en-US" sz="1800" kern="0" dirty="0"/>
              <a:t>Philosophy and Science</a:t>
            </a:r>
          </a:p>
          <a:p>
            <a:pPr>
              <a:spcBef>
                <a:spcPts val="0"/>
              </a:spcBef>
            </a:pPr>
            <a:endParaRPr lang="en-US" sz="1800" kern="0" dirty="0"/>
          </a:p>
        </p:txBody>
      </p:sp>
      <p:pic>
        <p:nvPicPr>
          <p:cNvPr id="5" name="Picture 4"/>
          <p:cNvPicPr>
            <a:picLocks noChangeAspect="1"/>
          </p:cNvPicPr>
          <p:nvPr/>
        </p:nvPicPr>
        <p:blipFill>
          <a:blip r:embed="rId3"/>
          <a:stretch>
            <a:fillRect/>
          </a:stretch>
        </p:blipFill>
        <p:spPr>
          <a:xfrm>
            <a:off x="9525" y="1"/>
            <a:ext cx="9124950" cy="1828800"/>
          </a:xfrm>
          <a:prstGeom prst="rect">
            <a:avLst/>
          </a:prstGeom>
        </p:spPr>
      </p:pic>
      <p:sp>
        <p:nvSpPr>
          <p:cNvPr id="6" name="Rectangle 5"/>
          <p:cNvSpPr/>
          <p:nvPr/>
        </p:nvSpPr>
        <p:spPr>
          <a:xfrm>
            <a:off x="2367280" y="914400"/>
            <a:ext cx="4572000" cy="461665"/>
          </a:xfrm>
          <a:prstGeom prst="rect">
            <a:avLst/>
          </a:prstGeom>
        </p:spPr>
        <p:txBody>
          <a:bodyPr>
            <a:spAutoFit/>
          </a:bodyPr>
          <a:lstStyle/>
          <a:p>
            <a:r>
              <a:rPr lang="en-US" sz="1200" b="0" dirty="0"/>
              <a:t>http://www.thegreatcourses.com/courses/philosophy-of-science.html#BVRRWidgetID</a:t>
            </a:r>
          </a:p>
        </p:txBody>
      </p:sp>
      <p:sp>
        <p:nvSpPr>
          <p:cNvPr id="2" name="Title 1"/>
          <p:cNvSpPr>
            <a:spLocks noGrp="1"/>
          </p:cNvSpPr>
          <p:nvPr>
            <p:ph type="title"/>
          </p:nvPr>
        </p:nvSpPr>
        <p:spPr>
          <a:xfrm>
            <a:off x="6553200" y="914400"/>
            <a:ext cx="2590800" cy="533400"/>
          </a:xfrm>
          <a:solidFill>
            <a:srgbClr val="002060"/>
          </a:solidFill>
          <a:ln>
            <a:noFill/>
          </a:ln>
        </p:spPr>
        <p:txBody>
          <a:bodyPr/>
          <a:lstStyle/>
          <a:p>
            <a:pPr algn="r"/>
            <a:r>
              <a:rPr lang="en-US" sz="2800" dirty="0"/>
              <a:t>Topics in </a:t>
            </a:r>
            <a:r>
              <a:rPr lang="en-US" sz="2800" dirty="0" err="1"/>
              <a:t>PhyS</a:t>
            </a:r>
            <a:endParaRPr lang="en-US" sz="2800" dirty="0"/>
          </a:p>
        </p:txBody>
      </p:sp>
      <p:sp>
        <p:nvSpPr>
          <p:cNvPr id="7" name="Slide Number Placeholder 6"/>
          <p:cNvSpPr>
            <a:spLocks noGrp="1"/>
          </p:cNvSpPr>
          <p:nvPr>
            <p:ph type="sldNum" sz="quarter" idx="10"/>
          </p:nvPr>
        </p:nvSpPr>
        <p:spPr/>
        <p:txBody>
          <a:bodyPr/>
          <a:lstStyle/>
          <a:p>
            <a:fld id="{970F0956-5B8E-40B4-A8DD-F75AA1D26018}" type="slidenum">
              <a:rPr lang="en-US" smtClean="0"/>
              <a:pPr/>
              <a:t>14</a:t>
            </a:fld>
            <a:endParaRPr lang="en-US"/>
          </a:p>
        </p:txBody>
      </p:sp>
    </p:spTree>
    <p:extLst>
      <p:ext uri="{BB962C8B-B14F-4D97-AF65-F5344CB8AC3E}">
        <p14:creationId xmlns:p14="http://schemas.microsoft.com/office/powerpoint/2010/main" val="6443162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 addressed in </a:t>
            </a:r>
            <a:r>
              <a:rPr lang="en-US" dirty="0" err="1"/>
              <a:t>PhyS</a:t>
            </a:r>
            <a:r>
              <a:rPr lang="en-US" dirty="0"/>
              <a:t> (1)</a:t>
            </a:r>
          </a:p>
        </p:txBody>
      </p:sp>
      <p:sp>
        <p:nvSpPr>
          <p:cNvPr id="3" name="Content Placeholder 2"/>
          <p:cNvSpPr>
            <a:spLocks noGrp="1"/>
          </p:cNvSpPr>
          <p:nvPr>
            <p:ph idx="1"/>
          </p:nvPr>
        </p:nvSpPr>
        <p:spPr/>
        <p:txBody>
          <a:bodyPr/>
          <a:lstStyle/>
          <a:p>
            <a:r>
              <a:rPr lang="en-US" sz="2000" dirty="0"/>
              <a:t>•	What exactly is science? </a:t>
            </a:r>
          </a:p>
        </p:txBody>
      </p:sp>
      <p:sp>
        <p:nvSpPr>
          <p:cNvPr id="4" name="Rectangle 3"/>
          <p:cNvSpPr/>
          <p:nvPr/>
        </p:nvSpPr>
        <p:spPr>
          <a:xfrm>
            <a:off x="4495800" y="6474023"/>
            <a:ext cx="4572000" cy="307777"/>
          </a:xfrm>
          <a:prstGeom prst="rect">
            <a:avLst/>
          </a:prstGeom>
        </p:spPr>
        <p:txBody>
          <a:bodyPr>
            <a:spAutoFit/>
          </a:bodyPr>
          <a:lstStyle/>
          <a:p>
            <a:pPr algn="r"/>
            <a:r>
              <a:rPr lang="en-US" sz="1400" b="0" dirty="0">
                <a:solidFill>
                  <a:schemeClr val="bg1"/>
                </a:solidFill>
              </a:rPr>
              <a:t>www.hu.mtu.edu/~tlockha/h3700qst.doc</a:t>
            </a:r>
            <a:endParaRPr lang="en-US" sz="1400" dirty="0">
              <a:solidFill>
                <a:schemeClr val="bg1"/>
              </a:solidFill>
            </a:endParaRPr>
          </a:p>
        </p:txBody>
      </p:sp>
      <p:sp>
        <p:nvSpPr>
          <p:cNvPr id="5" name="Slide Number Placeholder 4"/>
          <p:cNvSpPr>
            <a:spLocks noGrp="1"/>
          </p:cNvSpPr>
          <p:nvPr>
            <p:ph type="sldNum" sz="quarter" idx="10"/>
          </p:nvPr>
        </p:nvSpPr>
        <p:spPr/>
        <p:txBody>
          <a:bodyPr/>
          <a:lstStyle/>
          <a:p>
            <a:fld id="{970F0956-5B8E-40B4-A8DD-F75AA1D26018}" type="slidenum">
              <a:rPr lang="en-US" smtClean="0"/>
              <a:pPr/>
              <a:t>15</a:t>
            </a:fld>
            <a:endParaRPr lang="en-US"/>
          </a:p>
        </p:txBody>
      </p:sp>
    </p:spTree>
    <p:extLst>
      <p:ext uri="{BB962C8B-B14F-4D97-AF65-F5344CB8AC3E}">
        <p14:creationId xmlns:p14="http://schemas.microsoft.com/office/powerpoint/2010/main" val="36192827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Definitions of ‘science’ (1)</a:t>
            </a:r>
          </a:p>
        </p:txBody>
      </p:sp>
      <p:sp>
        <p:nvSpPr>
          <p:cNvPr id="3" name="Content Placeholder 2"/>
          <p:cNvSpPr>
            <a:spLocks noGrp="1"/>
          </p:cNvSpPr>
          <p:nvPr>
            <p:ph idx="1"/>
          </p:nvPr>
        </p:nvSpPr>
        <p:spPr>
          <a:xfrm>
            <a:off x="228600" y="1676400"/>
            <a:ext cx="8686800" cy="3657600"/>
          </a:xfrm>
        </p:spPr>
        <p:txBody>
          <a:bodyPr/>
          <a:lstStyle/>
          <a:p>
            <a:pPr marL="0" indent="0"/>
            <a:r>
              <a:rPr lang="en-US" sz="2800" i="1" dirty="0"/>
              <a:t>3a</a:t>
            </a:r>
            <a:r>
              <a:rPr lang="en-US" sz="2800" dirty="0"/>
              <a:t> :  </a:t>
            </a:r>
            <a:r>
              <a:rPr lang="en-US" sz="2800" dirty="0">
                <a:solidFill>
                  <a:srgbClr val="FFFF00"/>
                </a:solidFill>
              </a:rPr>
              <a:t>knowledge</a:t>
            </a:r>
            <a:r>
              <a:rPr lang="en-US" sz="2800" dirty="0"/>
              <a:t> or a system of knowledge covering general </a:t>
            </a:r>
            <a:r>
              <a:rPr lang="en-US" sz="2800" dirty="0">
                <a:solidFill>
                  <a:srgbClr val="FFFF00"/>
                </a:solidFill>
              </a:rPr>
              <a:t>truths</a:t>
            </a:r>
            <a:r>
              <a:rPr lang="en-US" sz="2800" dirty="0"/>
              <a:t> or the operation of general </a:t>
            </a:r>
            <a:r>
              <a:rPr lang="en-US" sz="2800" dirty="0">
                <a:solidFill>
                  <a:srgbClr val="FFFF00"/>
                </a:solidFill>
              </a:rPr>
              <a:t>laws</a:t>
            </a:r>
            <a:r>
              <a:rPr lang="en-US" sz="2800" dirty="0"/>
              <a:t> especially as obtained and tested through </a:t>
            </a:r>
            <a:r>
              <a:rPr lang="en-US" sz="2800" dirty="0">
                <a:solidFill>
                  <a:srgbClr val="FFFF00"/>
                </a:solidFill>
              </a:rPr>
              <a:t>scientific</a:t>
            </a:r>
            <a:r>
              <a:rPr lang="en-US" sz="2800" dirty="0"/>
              <a:t> </a:t>
            </a:r>
            <a:r>
              <a:rPr lang="en-US" sz="2800" dirty="0">
                <a:solidFill>
                  <a:srgbClr val="FFFF00"/>
                </a:solidFill>
              </a:rPr>
              <a:t>method</a:t>
            </a:r>
          </a:p>
          <a:p>
            <a:pPr marL="0" indent="0"/>
            <a:r>
              <a:rPr lang="en-US" sz="2800" i="1" dirty="0"/>
              <a:t>	</a:t>
            </a:r>
          </a:p>
          <a:p>
            <a:pPr marL="0" indent="0"/>
            <a:r>
              <a:rPr lang="en-US" sz="2800" i="1" dirty="0"/>
              <a:t>3b</a:t>
            </a:r>
            <a:r>
              <a:rPr lang="en-US" sz="2800" dirty="0"/>
              <a:t> :  such knowledge or such a system of knowledge concerned with the physical world and its phenomena:  natural science</a:t>
            </a:r>
          </a:p>
        </p:txBody>
      </p:sp>
      <p:sp>
        <p:nvSpPr>
          <p:cNvPr id="4" name="Rectangle 3"/>
          <p:cNvSpPr/>
          <p:nvPr/>
        </p:nvSpPr>
        <p:spPr>
          <a:xfrm>
            <a:off x="2514600" y="6019800"/>
            <a:ext cx="6324600" cy="338554"/>
          </a:xfrm>
          <a:prstGeom prst="rect">
            <a:avLst/>
          </a:prstGeom>
        </p:spPr>
        <p:txBody>
          <a:bodyPr wrap="square">
            <a:spAutoFit/>
          </a:bodyPr>
          <a:lstStyle/>
          <a:p>
            <a:r>
              <a:rPr lang="en-US" sz="1600" dirty="0">
                <a:solidFill>
                  <a:schemeClr val="bg1"/>
                </a:solidFill>
              </a:rPr>
              <a:t>http://www.merriam-webster.com/dictionary/science</a:t>
            </a:r>
          </a:p>
        </p:txBody>
      </p:sp>
      <p:sp>
        <p:nvSpPr>
          <p:cNvPr id="5" name="Slide Number Placeholder 4"/>
          <p:cNvSpPr>
            <a:spLocks noGrp="1"/>
          </p:cNvSpPr>
          <p:nvPr>
            <p:ph type="sldNum" sz="quarter" idx="10"/>
          </p:nvPr>
        </p:nvSpPr>
        <p:spPr/>
        <p:txBody>
          <a:bodyPr/>
          <a:lstStyle/>
          <a:p>
            <a:fld id="{970F0956-5B8E-40B4-A8DD-F75AA1D26018}" type="slidenum">
              <a:rPr lang="en-US" smtClean="0"/>
              <a:pPr/>
              <a:t>16</a:t>
            </a:fld>
            <a:endParaRPr lang="en-US"/>
          </a:p>
        </p:txBody>
      </p:sp>
    </p:spTree>
    <p:extLst>
      <p:ext uri="{BB962C8B-B14F-4D97-AF65-F5344CB8AC3E}">
        <p14:creationId xmlns:p14="http://schemas.microsoft.com/office/powerpoint/2010/main" val="2577283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Definitions of ‘science’ (2)</a:t>
            </a:r>
          </a:p>
        </p:txBody>
      </p:sp>
      <p:sp>
        <p:nvSpPr>
          <p:cNvPr id="3" name="Content Placeholder 2"/>
          <p:cNvSpPr>
            <a:spLocks noGrp="1"/>
          </p:cNvSpPr>
          <p:nvPr>
            <p:ph idx="1"/>
          </p:nvPr>
        </p:nvSpPr>
        <p:spPr/>
        <p:txBody>
          <a:bodyPr/>
          <a:lstStyle/>
          <a:p>
            <a:pPr algn="ctr"/>
            <a:r>
              <a:rPr lang="en-US" i="1" dirty="0"/>
              <a:t>Science is a </a:t>
            </a:r>
            <a:r>
              <a:rPr lang="en-US" i="1" dirty="0">
                <a:solidFill>
                  <a:srgbClr val="FFFF00"/>
                </a:solidFill>
              </a:rPr>
              <a:t>systematic</a:t>
            </a:r>
            <a:r>
              <a:rPr lang="en-US" i="1" dirty="0"/>
              <a:t> search for knowledge whose </a:t>
            </a:r>
            <a:r>
              <a:rPr lang="en-US" i="1" dirty="0">
                <a:solidFill>
                  <a:srgbClr val="FFFF00"/>
                </a:solidFill>
              </a:rPr>
              <a:t>validity</a:t>
            </a:r>
            <a:r>
              <a:rPr lang="en-US" i="1" dirty="0"/>
              <a:t> does not depend on the particular individual but is open for anyone to check or </a:t>
            </a:r>
            <a:r>
              <a:rPr lang="en-US" i="1" dirty="0">
                <a:solidFill>
                  <a:srgbClr val="FFFF00"/>
                </a:solidFill>
              </a:rPr>
              <a:t>rediscover</a:t>
            </a:r>
            <a:r>
              <a:rPr lang="en-US" i="1" dirty="0"/>
              <a:t>.</a:t>
            </a:r>
            <a:endParaRPr lang="en-US" dirty="0"/>
          </a:p>
        </p:txBody>
      </p:sp>
      <p:sp>
        <p:nvSpPr>
          <p:cNvPr id="4" name="Rectangle 3"/>
          <p:cNvSpPr/>
          <p:nvPr/>
        </p:nvSpPr>
        <p:spPr>
          <a:xfrm>
            <a:off x="304800" y="6304300"/>
            <a:ext cx="8839200" cy="523220"/>
          </a:xfrm>
          <a:prstGeom prst="rect">
            <a:avLst/>
          </a:prstGeom>
        </p:spPr>
        <p:txBody>
          <a:bodyPr wrap="square">
            <a:spAutoFit/>
          </a:bodyPr>
          <a:lstStyle/>
          <a:p>
            <a:pPr algn="r"/>
            <a:r>
              <a:rPr lang="en-US" sz="1400" b="0" dirty="0">
                <a:solidFill>
                  <a:schemeClr val="bg1"/>
                </a:solidFill>
              </a:rPr>
              <a:t>Hansson, Sven Ove, "Science and Pseudo-Science", </a:t>
            </a:r>
            <a:r>
              <a:rPr lang="en-US" sz="1400" b="0" i="1" dirty="0">
                <a:solidFill>
                  <a:schemeClr val="bg1"/>
                </a:solidFill>
              </a:rPr>
              <a:t>The Stanford Encyclopedia of Philosophy </a:t>
            </a:r>
            <a:r>
              <a:rPr lang="en-US" sz="1400" b="0" dirty="0">
                <a:solidFill>
                  <a:schemeClr val="bg1"/>
                </a:solidFill>
              </a:rPr>
              <a:t>(Spring 2015 Edition), Edward N. </a:t>
            </a:r>
            <a:r>
              <a:rPr lang="en-US" sz="1400" b="0" dirty="0" err="1">
                <a:solidFill>
                  <a:schemeClr val="bg1"/>
                </a:solidFill>
              </a:rPr>
              <a:t>Zalta</a:t>
            </a:r>
            <a:r>
              <a:rPr lang="en-US" sz="1400" b="0" dirty="0">
                <a:solidFill>
                  <a:schemeClr val="bg1"/>
                </a:solidFill>
              </a:rPr>
              <a:t> (ed.). https://plato.stanford.edu/archives/spr2015/entries/pseudo-science/. </a:t>
            </a:r>
          </a:p>
        </p:txBody>
      </p:sp>
      <p:sp>
        <p:nvSpPr>
          <p:cNvPr id="5" name="Slide Number Placeholder 4"/>
          <p:cNvSpPr>
            <a:spLocks noGrp="1"/>
          </p:cNvSpPr>
          <p:nvPr>
            <p:ph type="sldNum" sz="quarter" idx="10"/>
          </p:nvPr>
        </p:nvSpPr>
        <p:spPr/>
        <p:txBody>
          <a:bodyPr/>
          <a:lstStyle/>
          <a:p>
            <a:fld id="{970F0956-5B8E-40B4-A8DD-F75AA1D26018}" type="slidenum">
              <a:rPr lang="en-US" smtClean="0"/>
              <a:pPr/>
              <a:t>17</a:t>
            </a:fld>
            <a:endParaRPr lang="en-US"/>
          </a:p>
        </p:txBody>
      </p:sp>
    </p:spTree>
    <p:extLst>
      <p:ext uri="{BB962C8B-B14F-4D97-AF65-F5344CB8AC3E}">
        <p14:creationId xmlns:p14="http://schemas.microsoft.com/office/powerpoint/2010/main" val="38734500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Definitions of ‘science’ (3)</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Science is the pursuit and application of </a:t>
            </a:r>
            <a:r>
              <a:rPr lang="en-US" dirty="0">
                <a:solidFill>
                  <a:srgbClr val="FFFF00"/>
                </a:solidFill>
              </a:rPr>
              <a:t>knowledge</a:t>
            </a:r>
            <a:r>
              <a:rPr lang="en-US" dirty="0"/>
              <a:t> and </a:t>
            </a:r>
            <a:r>
              <a:rPr lang="en-US" dirty="0">
                <a:solidFill>
                  <a:srgbClr val="FFFF00"/>
                </a:solidFill>
              </a:rPr>
              <a:t>understanding</a:t>
            </a:r>
            <a:r>
              <a:rPr lang="en-US" dirty="0"/>
              <a:t> of the natural and social world following a </a:t>
            </a:r>
            <a:r>
              <a:rPr lang="en-US" dirty="0">
                <a:solidFill>
                  <a:srgbClr val="FFFF00"/>
                </a:solidFill>
              </a:rPr>
              <a:t>systematic</a:t>
            </a:r>
            <a:r>
              <a:rPr lang="en-US" dirty="0"/>
              <a:t> </a:t>
            </a:r>
            <a:r>
              <a:rPr lang="en-US" dirty="0">
                <a:solidFill>
                  <a:srgbClr val="FFFF00"/>
                </a:solidFill>
              </a:rPr>
              <a:t>methodology</a:t>
            </a:r>
            <a:r>
              <a:rPr lang="en-US" dirty="0"/>
              <a:t> based on </a:t>
            </a:r>
            <a:r>
              <a:rPr lang="en-US" dirty="0">
                <a:solidFill>
                  <a:srgbClr val="FFFF00"/>
                </a:solidFill>
              </a:rPr>
              <a:t>evidence</a:t>
            </a:r>
            <a:r>
              <a:rPr lang="en-US" dirty="0"/>
              <a:t>.</a:t>
            </a:r>
          </a:p>
          <a:p>
            <a:pPr lvl="1">
              <a:buFont typeface="Arial" panose="020B0604020202020204" pitchFamily="34" charset="0"/>
              <a:buChar char="•"/>
            </a:pPr>
            <a:endParaRPr lang="en-US" sz="1800" dirty="0"/>
          </a:p>
        </p:txBody>
      </p:sp>
      <p:sp>
        <p:nvSpPr>
          <p:cNvPr id="4" name="Rectangle 3"/>
          <p:cNvSpPr/>
          <p:nvPr/>
        </p:nvSpPr>
        <p:spPr>
          <a:xfrm>
            <a:off x="4572000" y="6474023"/>
            <a:ext cx="4572000" cy="307777"/>
          </a:xfrm>
          <a:prstGeom prst="rect">
            <a:avLst/>
          </a:prstGeom>
        </p:spPr>
        <p:txBody>
          <a:bodyPr>
            <a:spAutoFit/>
          </a:bodyPr>
          <a:lstStyle/>
          <a:p>
            <a:r>
              <a:rPr lang="en-US" sz="1400" b="0" dirty="0">
                <a:solidFill>
                  <a:schemeClr val="bg1"/>
                </a:solidFill>
              </a:rPr>
              <a:t>http://sciencecouncil.org/about-us/our-definition-of-science/</a:t>
            </a:r>
          </a:p>
        </p:txBody>
      </p:sp>
      <p:sp>
        <p:nvSpPr>
          <p:cNvPr id="5" name="Slide Number Placeholder 4"/>
          <p:cNvSpPr>
            <a:spLocks noGrp="1"/>
          </p:cNvSpPr>
          <p:nvPr>
            <p:ph type="sldNum" sz="quarter" idx="10"/>
          </p:nvPr>
        </p:nvSpPr>
        <p:spPr/>
        <p:txBody>
          <a:bodyPr/>
          <a:lstStyle/>
          <a:p>
            <a:fld id="{970F0956-5B8E-40B4-A8DD-F75AA1D26018}" type="slidenum">
              <a:rPr lang="en-US" smtClean="0"/>
              <a:pPr/>
              <a:t>18</a:t>
            </a:fld>
            <a:endParaRPr lang="en-US"/>
          </a:p>
        </p:txBody>
      </p:sp>
    </p:spTree>
    <p:extLst>
      <p:ext uri="{BB962C8B-B14F-4D97-AF65-F5344CB8AC3E}">
        <p14:creationId xmlns:p14="http://schemas.microsoft.com/office/powerpoint/2010/main" val="35505714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5715" y="1828800"/>
            <a:ext cx="4826000" cy="4953000"/>
          </a:xfrm>
        </p:spPr>
        <p:txBody>
          <a:bodyPr/>
          <a:lstStyle/>
          <a:p>
            <a:pPr>
              <a:spcBef>
                <a:spcPts val="0"/>
              </a:spcBef>
            </a:pPr>
            <a:r>
              <a:rPr lang="en-US" sz="1800" dirty="0"/>
              <a:t>Science and Philosophy</a:t>
            </a:r>
          </a:p>
          <a:p>
            <a:pPr>
              <a:spcBef>
                <a:spcPts val="0"/>
              </a:spcBef>
            </a:pPr>
            <a:r>
              <a:rPr lang="en-US" sz="1800" dirty="0"/>
              <a:t>Popper and the Problem of Demarcation</a:t>
            </a:r>
          </a:p>
          <a:p>
            <a:pPr>
              <a:spcBef>
                <a:spcPts val="0"/>
              </a:spcBef>
            </a:pPr>
            <a:r>
              <a:rPr lang="en-US" sz="1800" dirty="0"/>
              <a:t>Further Thoughts on Demarcation</a:t>
            </a:r>
          </a:p>
          <a:p>
            <a:pPr>
              <a:spcBef>
                <a:spcPts val="0"/>
              </a:spcBef>
            </a:pPr>
            <a:r>
              <a:rPr lang="en-US" sz="1800" dirty="0"/>
              <a:t>Einstein, </a:t>
            </a:r>
            <a:r>
              <a:rPr lang="en-US" sz="1800" dirty="0">
                <a:solidFill>
                  <a:srgbClr val="FFFF00"/>
                </a:solidFill>
              </a:rPr>
              <a:t>Measurement</a:t>
            </a:r>
            <a:r>
              <a:rPr lang="en-US" sz="1800" dirty="0"/>
              <a:t>, and </a:t>
            </a:r>
            <a:r>
              <a:rPr lang="en-US" sz="1800" dirty="0">
                <a:solidFill>
                  <a:srgbClr val="FFFF00"/>
                </a:solidFill>
              </a:rPr>
              <a:t>Meaning</a:t>
            </a:r>
          </a:p>
          <a:p>
            <a:pPr>
              <a:spcBef>
                <a:spcPts val="0"/>
              </a:spcBef>
            </a:pPr>
            <a:r>
              <a:rPr lang="en-US" sz="1800" dirty="0"/>
              <a:t>Classical Empiricism</a:t>
            </a:r>
          </a:p>
          <a:p>
            <a:pPr>
              <a:spcBef>
                <a:spcPts val="0"/>
              </a:spcBef>
            </a:pPr>
            <a:r>
              <a:rPr lang="en-US" sz="1800" dirty="0"/>
              <a:t>Logical Positivism and </a:t>
            </a:r>
            <a:r>
              <a:rPr lang="en-US" sz="1800" dirty="0">
                <a:solidFill>
                  <a:srgbClr val="FFFF00"/>
                </a:solidFill>
              </a:rPr>
              <a:t>Verifiability</a:t>
            </a:r>
          </a:p>
          <a:p>
            <a:pPr>
              <a:spcBef>
                <a:spcPts val="0"/>
              </a:spcBef>
            </a:pPr>
            <a:r>
              <a:rPr lang="en-US" sz="1800" dirty="0"/>
              <a:t>Logical Positivism, Science, and Meaning</a:t>
            </a:r>
          </a:p>
          <a:p>
            <a:pPr>
              <a:spcBef>
                <a:spcPts val="0"/>
              </a:spcBef>
            </a:pPr>
            <a:r>
              <a:rPr lang="en-US" sz="1800" dirty="0"/>
              <a:t>Holism</a:t>
            </a:r>
          </a:p>
          <a:p>
            <a:pPr>
              <a:spcBef>
                <a:spcPts val="0"/>
              </a:spcBef>
            </a:pPr>
            <a:r>
              <a:rPr lang="en-US" sz="1800" dirty="0">
                <a:solidFill>
                  <a:srgbClr val="FFFF00"/>
                </a:solidFill>
              </a:rPr>
              <a:t>Discovery</a:t>
            </a:r>
            <a:r>
              <a:rPr lang="en-US" sz="1800" dirty="0"/>
              <a:t> and </a:t>
            </a:r>
            <a:r>
              <a:rPr lang="en-US" sz="1800" dirty="0">
                <a:solidFill>
                  <a:srgbClr val="FFFF00"/>
                </a:solidFill>
              </a:rPr>
              <a:t>Justification</a:t>
            </a:r>
          </a:p>
          <a:p>
            <a:pPr>
              <a:spcBef>
                <a:spcPts val="0"/>
              </a:spcBef>
            </a:pPr>
            <a:r>
              <a:rPr lang="en-US" sz="1800" dirty="0"/>
              <a:t>Induction as Illegitimate</a:t>
            </a:r>
          </a:p>
          <a:p>
            <a:pPr>
              <a:spcBef>
                <a:spcPts val="0"/>
              </a:spcBef>
            </a:pPr>
            <a:r>
              <a:rPr lang="en-US" sz="1800" dirty="0"/>
              <a:t>Some Solutions and a New Riddle</a:t>
            </a:r>
          </a:p>
          <a:p>
            <a:pPr>
              <a:spcBef>
                <a:spcPts val="0"/>
              </a:spcBef>
            </a:pPr>
            <a:r>
              <a:rPr lang="en-US" sz="1800" dirty="0"/>
              <a:t>Instances and Consequences</a:t>
            </a:r>
          </a:p>
          <a:p>
            <a:pPr>
              <a:spcBef>
                <a:spcPts val="0"/>
              </a:spcBef>
            </a:pPr>
            <a:r>
              <a:rPr lang="en-US" sz="1800" dirty="0"/>
              <a:t>Kuhn and the Challenge of History</a:t>
            </a:r>
          </a:p>
          <a:p>
            <a:pPr>
              <a:spcBef>
                <a:spcPts val="0"/>
              </a:spcBef>
            </a:pPr>
            <a:r>
              <a:rPr lang="en-US" sz="1800" dirty="0"/>
              <a:t>Revolutions and </a:t>
            </a:r>
            <a:r>
              <a:rPr lang="en-US" sz="1800" dirty="0">
                <a:solidFill>
                  <a:srgbClr val="FFFF00"/>
                </a:solidFill>
              </a:rPr>
              <a:t>Rationality</a:t>
            </a:r>
          </a:p>
          <a:p>
            <a:pPr>
              <a:spcBef>
                <a:spcPts val="0"/>
              </a:spcBef>
            </a:pPr>
            <a:r>
              <a:rPr lang="en-US" sz="1800" dirty="0"/>
              <a:t>Assessment of Kuhn</a:t>
            </a:r>
          </a:p>
          <a:p>
            <a:pPr>
              <a:spcBef>
                <a:spcPts val="0"/>
              </a:spcBef>
            </a:pPr>
            <a:r>
              <a:rPr lang="en-US" sz="1800" dirty="0"/>
              <a:t>For and Against Method</a:t>
            </a:r>
          </a:p>
          <a:p>
            <a:pPr>
              <a:spcBef>
                <a:spcPts val="0"/>
              </a:spcBef>
            </a:pPr>
            <a:r>
              <a:rPr lang="en-US" sz="1800" dirty="0"/>
              <a:t>Sociology, Postmodernism, and Science Wars</a:t>
            </a:r>
          </a:p>
          <a:p>
            <a:pPr>
              <a:spcBef>
                <a:spcPts val="0"/>
              </a:spcBef>
            </a:pPr>
            <a:r>
              <a:rPr lang="en-US" sz="1800" dirty="0"/>
              <a:t>(How) Does Science </a:t>
            </a:r>
            <a:r>
              <a:rPr lang="en-US" sz="1800" dirty="0">
                <a:solidFill>
                  <a:srgbClr val="FFFF00"/>
                </a:solidFill>
              </a:rPr>
              <a:t>Explain</a:t>
            </a:r>
            <a:r>
              <a:rPr lang="en-US" sz="1800" dirty="0"/>
              <a:t>? </a:t>
            </a:r>
          </a:p>
          <a:p>
            <a:pPr>
              <a:spcBef>
                <a:spcPts val="0"/>
              </a:spcBef>
            </a:pPr>
            <a:endParaRPr lang="en-US" sz="1800" dirty="0"/>
          </a:p>
        </p:txBody>
      </p:sp>
      <p:sp>
        <p:nvSpPr>
          <p:cNvPr id="4" name="Content Placeholder 2"/>
          <p:cNvSpPr txBox="1">
            <a:spLocks/>
          </p:cNvSpPr>
          <p:nvPr/>
        </p:nvSpPr>
        <p:spPr>
          <a:xfrm>
            <a:off x="4820285" y="1828800"/>
            <a:ext cx="4343400" cy="4953000"/>
          </a:xfrm>
          <a:prstGeom prst="rect">
            <a:avLst/>
          </a:prstGeom>
        </p:spPr>
        <p:txBody>
          <a:bodyPr/>
          <a:lstStyle>
            <a:lvl1pPr marL="342900" indent="-342900" algn="l" rtl="0" eaLnBrk="1" fontAlgn="base" hangingPunct="1">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1" fontAlgn="base" hangingPunct="1">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1" fontAlgn="base" hangingPunct="1">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1" fontAlgn="base" hangingPunct="1">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1" fontAlgn="base" hangingPunct="1">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pPr>
              <a:spcBef>
                <a:spcPts val="0"/>
              </a:spcBef>
            </a:pPr>
            <a:r>
              <a:rPr lang="en-US" sz="1800" kern="0" dirty="0"/>
              <a:t>Putting the </a:t>
            </a:r>
            <a:r>
              <a:rPr lang="en-US" sz="1800" kern="0" dirty="0">
                <a:solidFill>
                  <a:srgbClr val="FFFF00"/>
                </a:solidFill>
              </a:rPr>
              <a:t>Cause</a:t>
            </a:r>
            <a:r>
              <a:rPr lang="en-US" sz="1800" kern="0" dirty="0"/>
              <a:t> Back in "Because"</a:t>
            </a:r>
          </a:p>
          <a:p>
            <a:pPr>
              <a:spcBef>
                <a:spcPts val="0"/>
              </a:spcBef>
            </a:pPr>
            <a:r>
              <a:rPr lang="en-US" sz="1800" kern="0" dirty="0">
                <a:solidFill>
                  <a:srgbClr val="FFFF00"/>
                </a:solidFill>
              </a:rPr>
              <a:t>Probability</a:t>
            </a:r>
            <a:r>
              <a:rPr lang="en-US" sz="1800" kern="0" dirty="0"/>
              <a:t>, Pragmatics, and Unification</a:t>
            </a:r>
          </a:p>
          <a:p>
            <a:pPr>
              <a:spcBef>
                <a:spcPts val="0"/>
              </a:spcBef>
            </a:pPr>
            <a:r>
              <a:rPr lang="en-US" sz="1800" kern="0" dirty="0">
                <a:solidFill>
                  <a:srgbClr val="FFFF00"/>
                </a:solidFill>
              </a:rPr>
              <a:t>Laws</a:t>
            </a:r>
            <a:r>
              <a:rPr lang="en-US" sz="1800" kern="0" dirty="0"/>
              <a:t> and </a:t>
            </a:r>
            <a:r>
              <a:rPr lang="en-US" sz="1800" kern="0" dirty="0">
                <a:solidFill>
                  <a:srgbClr val="FFFF00"/>
                </a:solidFill>
              </a:rPr>
              <a:t>Regularities</a:t>
            </a:r>
          </a:p>
          <a:p>
            <a:pPr>
              <a:spcBef>
                <a:spcPts val="0"/>
              </a:spcBef>
            </a:pPr>
            <a:r>
              <a:rPr lang="en-US" sz="1800" kern="0" dirty="0"/>
              <a:t>Laws and </a:t>
            </a:r>
            <a:r>
              <a:rPr lang="en-US" sz="1800" kern="0" dirty="0">
                <a:solidFill>
                  <a:srgbClr val="FFFF00"/>
                </a:solidFill>
              </a:rPr>
              <a:t>Necessity</a:t>
            </a:r>
          </a:p>
          <a:p>
            <a:pPr>
              <a:spcBef>
                <a:spcPts val="0"/>
              </a:spcBef>
            </a:pPr>
            <a:r>
              <a:rPr lang="en-US" sz="1800" kern="0" dirty="0"/>
              <a:t>Reduction and Progress </a:t>
            </a:r>
          </a:p>
          <a:p>
            <a:pPr>
              <a:spcBef>
                <a:spcPts val="0"/>
              </a:spcBef>
            </a:pPr>
            <a:r>
              <a:rPr lang="en-US" sz="1800" kern="0" dirty="0"/>
              <a:t>Reduction and Physicalism</a:t>
            </a:r>
          </a:p>
          <a:p>
            <a:pPr>
              <a:spcBef>
                <a:spcPts val="0"/>
              </a:spcBef>
            </a:pPr>
            <a:r>
              <a:rPr lang="en-US" sz="1800" kern="0" dirty="0"/>
              <a:t>New Views of Meaning and </a:t>
            </a:r>
            <a:r>
              <a:rPr lang="en-US" sz="1800" kern="0" dirty="0">
                <a:solidFill>
                  <a:srgbClr val="FFFF00"/>
                </a:solidFill>
              </a:rPr>
              <a:t>Reference</a:t>
            </a:r>
          </a:p>
          <a:p>
            <a:pPr>
              <a:spcBef>
                <a:spcPts val="0"/>
              </a:spcBef>
            </a:pPr>
            <a:r>
              <a:rPr lang="en-US" sz="1800" kern="0" dirty="0"/>
              <a:t>Scientific Realism </a:t>
            </a:r>
          </a:p>
          <a:p>
            <a:pPr>
              <a:spcBef>
                <a:spcPts val="0"/>
              </a:spcBef>
            </a:pPr>
            <a:r>
              <a:rPr lang="en-US" sz="1800" kern="0" dirty="0"/>
              <a:t>Success, </a:t>
            </a:r>
            <a:r>
              <a:rPr lang="en-US" sz="1800" kern="0" dirty="0">
                <a:solidFill>
                  <a:srgbClr val="FFFF00"/>
                </a:solidFill>
              </a:rPr>
              <a:t>Experience</a:t>
            </a:r>
            <a:r>
              <a:rPr lang="en-US" sz="1800" kern="0" dirty="0"/>
              <a:t>, and </a:t>
            </a:r>
            <a:r>
              <a:rPr lang="en-US" sz="1800" kern="0" dirty="0">
                <a:solidFill>
                  <a:srgbClr val="FFFF00"/>
                </a:solidFill>
              </a:rPr>
              <a:t>Explanation</a:t>
            </a:r>
          </a:p>
          <a:p>
            <a:pPr>
              <a:spcBef>
                <a:spcPts val="0"/>
              </a:spcBef>
            </a:pPr>
            <a:r>
              <a:rPr lang="en-US" sz="1800" kern="0" dirty="0"/>
              <a:t>Realism and Naturalism </a:t>
            </a:r>
          </a:p>
          <a:p>
            <a:pPr>
              <a:spcBef>
                <a:spcPts val="0"/>
              </a:spcBef>
            </a:pPr>
            <a:r>
              <a:rPr lang="en-US" sz="1800" kern="0" dirty="0">
                <a:solidFill>
                  <a:srgbClr val="FFFF00"/>
                </a:solidFill>
              </a:rPr>
              <a:t>Values</a:t>
            </a:r>
            <a:r>
              <a:rPr lang="en-US" sz="1800" kern="0" dirty="0"/>
              <a:t> and </a:t>
            </a:r>
            <a:r>
              <a:rPr lang="en-US" sz="1800" kern="0" dirty="0">
                <a:solidFill>
                  <a:srgbClr val="FFFF00"/>
                </a:solidFill>
              </a:rPr>
              <a:t>Objectivity</a:t>
            </a:r>
          </a:p>
          <a:p>
            <a:pPr>
              <a:spcBef>
                <a:spcPts val="0"/>
              </a:spcBef>
            </a:pPr>
            <a:r>
              <a:rPr lang="en-US" sz="1800" kern="0" dirty="0"/>
              <a:t>Probability</a:t>
            </a:r>
          </a:p>
          <a:p>
            <a:pPr>
              <a:spcBef>
                <a:spcPts val="0"/>
              </a:spcBef>
            </a:pPr>
            <a:r>
              <a:rPr lang="en-US" sz="1800" kern="0" dirty="0" err="1"/>
              <a:t>Bayesianism</a:t>
            </a:r>
            <a:endParaRPr lang="en-US" sz="1800" kern="0" dirty="0"/>
          </a:p>
          <a:p>
            <a:pPr>
              <a:spcBef>
                <a:spcPts val="0"/>
              </a:spcBef>
            </a:pPr>
            <a:r>
              <a:rPr lang="en-US" sz="1800" kern="0" dirty="0"/>
              <a:t>Problems with </a:t>
            </a:r>
            <a:r>
              <a:rPr lang="en-US" sz="1800" kern="0" dirty="0" err="1"/>
              <a:t>Bayesianism</a:t>
            </a:r>
            <a:endParaRPr lang="en-US" sz="1800" kern="0" dirty="0"/>
          </a:p>
          <a:p>
            <a:pPr>
              <a:spcBef>
                <a:spcPts val="0"/>
              </a:spcBef>
            </a:pPr>
            <a:r>
              <a:rPr lang="en-US" sz="1800" kern="0" dirty="0"/>
              <a:t>Entropy and Explanation</a:t>
            </a:r>
          </a:p>
          <a:p>
            <a:pPr>
              <a:spcBef>
                <a:spcPts val="0"/>
              </a:spcBef>
            </a:pPr>
            <a:r>
              <a:rPr lang="en-US" sz="1800" kern="0" dirty="0"/>
              <a:t>Species and </a:t>
            </a:r>
            <a:r>
              <a:rPr lang="en-US" sz="1800" kern="0" dirty="0">
                <a:solidFill>
                  <a:srgbClr val="FFFF00"/>
                </a:solidFill>
              </a:rPr>
              <a:t>Reality</a:t>
            </a:r>
          </a:p>
          <a:p>
            <a:pPr>
              <a:spcBef>
                <a:spcPts val="0"/>
              </a:spcBef>
            </a:pPr>
            <a:r>
              <a:rPr lang="en-US" sz="1800" kern="0" dirty="0"/>
              <a:t>The Elimination of Persons?</a:t>
            </a:r>
          </a:p>
          <a:p>
            <a:pPr>
              <a:spcBef>
                <a:spcPts val="0"/>
              </a:spcBef>
            </a:pPr>
            <a:r>
              <a:rPr lang="en-US" sz="1800" kern="0" dirty="0"/>
              <a:t>Philosophy and Science</a:t>
            </a:r>
          </a:p>
          <a:p>
            <a:pPr>
              <a:spcBef>
                <a:spcPts val="0"/>
              </a:spcBef>
            </a:pPr>
            <a:endParaRPr lang="en-US" sz="1800" kern="0" dirty="0"/>
          </a:p>
        </p:txBody>
      </p:sp>
      <p:pic>
        <p:nvPicPr>
          <p:cNvPr id="5" name="Picture 4"/>
          <p:cNvPicPr>
            <a:picLocks noChangeAspect="1"/>
          </p:cNvPicPr>
          <p:nvPr/>
        </p:nvPicPr>
        <p:blipFill>
          <a:blip r:embed="rId3"/>
          <a:stretch>
            <a:fillRect/>
          </a:stretch>
        </p:blipFill>
        <p:spPr>
          <a:xfrm>
            <a:off x="9525" y="1"/>
            <a:ext cx="9124950" cy="1828800"/>
          </a:xfrm>
          <a:prstGeom prst="rect">
            <a:avLst/>
          </a:prstGeom>
        </p:spPr>
      </p:pic>
      <p:sp>
        <p:nvSpPr>
          <p:cNvPr id="6" name="Rectangle 5"/>
          <p:cNvSpPr/>
          <p:nvPr/>
        </p:nvSpPr>
        <p:spPr>
          <a:xfrm>
            <a:off x="2895599" y="875062"/>
            <a:ext cx="6238875" cy="954107"/>
          </a:xfrm>
          <a:prstGeom prst="rect">
            <a:avLst/>
          </a:prstGeom>
          <a:solidFill>
            <a:srgbClr val="0070C0"/>
          </a:solidFill>
        </p:spPr>
        <p:txBody>
          <a:bodyPr wrap="square">
            <a:spAutoFit/>
          </a:bodyPr>
          <a:lstStyle/>
          <a:p>
            <a:r>
              <a:rPr lang="en-US" sz="2800" b="0" dirty="0">
                <a:solidFill>
                  <a:srgbClr val="FFFF00"/>
                </a:solidFill>
              </a:rPr>
              <a:t>What question is asked for which these keywords are part of adequate answers? </a:t>
            </a:r>
          </a:p>
        </p:txBody>
      </p:sp>
      <p:sp>
        <p:nvSpPr>
          <p:cNvPr id="7" name="Slide Number Placeholder 6"/>
          <p:cNvSpPr>
            <a:spLocks noGrp="1"/>
          </p:cNvSpPr>
          <p:nvPr>
            <p:ph type="sldNum" sz="quarter" idx="10"/>
          </p:nvPr>
        </p:nvSpPr>
        <p:spPr/>
        <p:txBody>
          <a:bodyPr/>
          <a:lstStyle/>
          <a:p>
            <a:fld id="{970F0956-5B8E-40B4-A8DD-F75AA1D26018}" type="slidenum">
              <a:rPr lang="en-US" smtClean="0"/>
              <a:pPr/>
              <a:t>19</a:t>
            </a:fld>
            <a:endParaRPr lang="en-US"/>
          </a:p>
        </p:txBody>
      </p:sp>
    </p:spTree>
    <p:extLst>
      <p:ext uri="{BB962C8B-B14F-4D97-AF65-F5344CB8AC3E}">
        <p14:creationId xmlns:p14="http://schemas.microsoft.com/office/powerpoint/2010/main" val="31614517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Pre-class assignment</a:t>
            </a:r>
          </a:p>
        </p:txBody>
      </p:sp>
      <p:sp>
        <p:nvSpPr>
          <p:cNvPr id="6" name="Content Placeholder 5"/>
          <p:cNvSpPr>
            <a:spLocks noGrp="1"/>
          </p:cNvSpPr>
          <p:nvPr>
            <p:ph idx="1"/>
          </p:nvPr>
        </p:nvSpPr>
        <p:spPr/>
        <p:txBody>
          <a:bodyPr/>
          <a:lstStyle/>
          <a:p>
            <a:pPr lvl="0"/>
            <a:r>
              <a:rPr lang="en-US" sz="2000" dirty="0"/>
              <a:t>a) Required reading</a:t>
            </a:r>
          </a:p>
          <a:p>
            <a:pPr indent="-1588"/>
            <a:r>
              <a:rPr lang="en-US" sz="2000" b="1" dirty="0"/>
              <a:t>R2</a:t>
            </a:r>
            <a:r>
              <a:rPr lang="en-US" sz="2000" dirty="0"/>
              <a:t>	</a:t>
            </a:r>
            <a:r>
              <a:rPr lang="en-US" sz="2000" dirty="0" err="1"/>
              <a:t>Wagensberg</a:t>
            </a:r>
            <a:r>
              <a:rPr lang="en-US" sz="2000" dirty="0"/>
              <a:t>, J., </a:t>
            </a:r>
            <a:r>
              <a:rPr lang="en-US" sz="2000" i="1" dirty="0"/>
              <a:t>On the Existence and Uniqueness of the Scientific Method.</a:t>
            </a:r>
            <a:r>
              <a:rPr lang="en-US" sz="2000" dirty="0"/>
              <a:t> Biol Theory, 2014. </a:t>
            </a:r>
            <a:r>
              <a:rPr lang="en-US" sz="2000" b="1" dirty="0"/>
              <a:t>9</a:t>
            </a:r>
            <a:r>
              <a:rPr lang="en-US" sz="2000" dirty="0"/>
              <a:t>(3): p. 331-346.</a:t>
            </a:r>
          </a:p>
          <a:p>
            <a:r>
              <a:rPr lang="en-US" sz="2000" dirty="0"/>
              <a:t>	</a:t>
            </a:r>
            <a:r>
              <a:rPr lang="en-US" sz="1400" dirty="0">
                <a:hlinkClick r:id="rId2"/>
              </a:rPr>
              <a:t>https://www.ncbi.nlm.nih.gov/pmc/articles/PMC4131153/pdf/13752_2014_Article_166.pdf</a:t>
            </a:r>
            <a:r>
              <a:rPr lang="en-US" sz="1400" dirty="0"/>
              <a:t> </a:t>
            </a:r>
          </a:p>
          <a:p>
            <a:pPr lvl="0"/>
            <a:r>
              <a:rPr lang="en-US" sz="2000" dirty="0"/>
              <a:t>	</a:t>
            </a:r>
            <a:r>
              <a:rPr lang="en-US" sz="2000" dirty="0">
                <a:solidFill>
                  <a:srgbClr val="FFFF00"/>
                </a:solidFill>
              </a:rPr>
              <a:t>Questions ?</a:t>
            </a:r>
          </a:p>
          <a:p>
            <a:endParaRPr lang="en-US" sz="2000" dirty="0"/>
          </a:p>
        </p:txBody>
      </p:sp>
      <p:sp>
        <p:nvSpPr>
          <p:cNvPr id="4" name="Slide Number Placeholder 3"/>
          <p:cNvSpPr>
            <a:spLocks noGrp="1"/>
          </p:cNvSpPr>
          <p:nvPr>
            <p:ph type="sldNum" sz="quarter" idx="10"/>
          </p:nvPr>
        </p:nvSpPr>
        <p:spPr/>
        <p:txBody>
          <a:bodyPr/>
          <a:lstStyle/>
          <a:p>
            <a:fld id="{970F0956-5B8E-40B4-A8DD-F75AA1D26018}" type="slidenum">
              <a:rPr lang="en-US" smtClean="0"/>
              <a:pPr/>
              <a:t>2</a:t>
            </a:fld>
            <a:endParaRPr lang="en-US"/>
          </a:p>
        </p:txBody>
      </p:sp>
    </p:spTree>
    <p:extLst>
      <p:ext uri="{BB962C8B-B14F-4D97-AF65-F5344CB8AC3E}">
        <p14:creationId xmlns:p14="http://schemas.microsoft.com/office/powerpoint/2010/main" val="3916993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 addressed in </a:t>
            </a:r>
            <a:r>
              <a:rPr lang="en-US" dirty="0" err="1"/>
              <a:t>PhyS</a:t>
            </a:r>
            <a:r>
              <a:rPr lang="en-US" dirty="0"/>
              <a:t> (2)</a:t>
            </a:r>
          </a:p>
        </p:txBody>
      </p:sp>
      <p:sp>
        <p:nvSpPr>
          <p:cNvPr id="3" name="Content Placeholder 2"/>
          <p:cNvSpPr>
            <a:spLocks noGrp="1"/>
          </p:cNvSpPr>
          <p:nvPr>
            <p:ph idx="1"/>
          </p:nvPr>
        </p:nvSpPr>
        <p:spPr/>
        <p:txBody>
          <a:bodyPr/>
          <a:lstStyle/>
          <a:p>
            <a:r>
              <a:rPr lang="en-US" sz="2000" dirty="0"/>
              <a:t>•	</a:t>
            </a:r>
            <a:r>
              <a:rPr lang="en-US" sz="2000" dirty="0">
                <a:solidFill>
                  <a:schemeClr val="accent6">
                    <a:lumMod val="60000"/>
                    <a:lumOff val="40000"/>
                  </a:schemeClr>
                </a:solidFill>
              </a:rPr>
              <a:t>What exactly is science? </a:t>
            </a:r>
            <a:r>
              <a:rPr lang="en-US" sz="2000" dirty="0"/>
              <a:t>How to differentiate from pseudo-science?</a:t>
            </a:r>
          </a:p>
          <a:p>
            <a:endParaRPr lang="en-US" sz="2000" dirty="0"/>
          </a:p>
        </p:txBody>
      </p:sp>
      <p:sp>
        <p:nvSpPr>
          <p:cNvPr id="4" name="Rectangle 3"/>
          <p:cNvSpPr/>
          <p:nvPr/>
        </p:nvSpPr>
        <p:spPr>
          <a:xfrm>
            <a:off x="4495800" y="6474023"/>
            <a:ext cx="4572000" cy="307777"/>
          </a:xfrm>
          <a:prstGeom prst="rect">
            <a:avLst/>
          </a:prstGeom>
        </p:spPr>
        <p:txBody>
          <a:bodyPr>
            <a:spAutoFit/>
          </a:bodyPr>
          <a:lstStyle/>
          <a:p>
            <a:pPr algn="r"/>
            <a:r>
              <a:rPr lang="en-US" sz="1400" b="0" dirty="0">
                <a:solidFill>
                  <a:schemeClr val="bg1"/>
                </a:solidFill>
              </a:rPr>
              <a:t>www.hu.mtu.edu/~tlockha/h3700qst.doc</a:t>
            </a:r>
            <a:endParaRPr lang="en-US" sz="1400" dirty="0">
              <a:solidFill>
                <a:schemeClr val="bg1"/>
              </a:solidFill>
            </a:endParaRPr>
          </a:p>
        </p:txBody>
      </p:sp>
      <p:sp>
        <p:nvSpPr>
          <p:cNvPr id="5" name="Slide Number Placeholder 4"/>
          <p:cNvSpPr>
            <a:spLocks noGrp="1"/>
          </p:cNvSpPr>
          <p:nvPr>
            <p:ph type="sldNum" sz="quarter" idx="10"/>
          </p:nvPr>
        </p:nvSpPr>
        <p:spPr/>
        <p:txBody>
          <a:bodyPr/>
          <a:lstStyle/>
          <a:p>
            <a:fld id="{970F0956-5B8E-40B4-A8DD-F75AA1D26018}" type="slidenum">
              <a:rPr lang="en-US" smtClean="0"/>
              <a:pPr/>
              <a:t>20</a:t>
            </a:fld>
            <a:endParaRPr lang="en-US"/>
          </a:p>
        </p:txBody>
      </p:sp>
    </p:spTree>
    <p:extLst>
      <p:ext uri="{BB962C8B-B14F-4D97-AF65-F5344CB8AC3E}">
        <p14:creationId xmlns:p14="http://schemas.microsoft.com/office/powerpoint/2010/main" val="27125313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key principles in how to do science</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u="sng" dirty="0"/>
              <a:t>Objective observation</a:t>
            </a:r>
            <a:r>
              <a:rPr lang="en-US" dirty="0"/>
              <a:t>: measurement and data (possibly although not necessarily using mathematics as a tool),</a:t>
            </a:r>
          </a:p>
          <a:p>
            <a:pPr>
              <a:buFont typeface="Arial" panose="020B0604020202020204" pitchFamily="34" charset="0"/>
              <a:buChar char="•"/>
            </a:pPr>
            <a:r>
              <a:rPr lang="en-US" u="sng" dirty="0"/>
              <a:t>Evidence</a:t>
            </a:r>
            <a:r>
              <a:rPr lang="en-US" dirty="0"/>
              <a:t>,</a:t>
            </a:r>
          </a:p>
          <a:p>
            <a:pPr>
              <a:buFont typeface="Arial" panose="020B0604020202020204" pitchFamily="34" charset="0"/>
              <a:buChar char="•"/>
            </a:pPr>
            <a:r>
              <a:rPr lang="en-US" u="sng" dirty="0"/>
              <a:t>Experiment and/or observation</a:t>
            </a:r>
            <a:r>
              <a:rPr lang="en-US" dirty="0"/>
              <a:t> as benchmarks for testing hypotheses,</a:t>
            </a:r>
          </a:p>
          <a:p>
            <a:pPr>
              <a:buFont typeface="Arial" panose="020B0604020202020204" pitchFamily="34" charset="0"/>
              <a:buChar char="•"/>
            </a:pPr>
            <a:r>
              <a:rPr lang="en-US" u="sng" dirty="0"/>
              <a:t>Induction</a:t>
            </a:r>
            <a:r>
              <a:rPr lang="en-US" dirty="0"/>
              <a:t>: reasoning to establish general rules or conclusions drawn from facts or examples,</a:t>
            </a:r>
          </a:p>
          <a:p>
            <a:pPr>
              <a:buFont typeface="Arial" panose="020B0604020202020204" pitchFamily="34" charset="0"/>
              <a:buChar char="•"/>
            </a:pPr>
            <a:r>
              <a:rPr lang="en-US" u="sng" dirty="0"/>
              <a:t>Repetition</a:t>
            </a:r>
            <a:r>
              <a:rPr lang="en-US" dirty="0"/>
              <a:t>,</a:t>
            </a:r>
          </a:p>
          <a:p>
            <a:pPr>
              <a:buFont typeface="Arial" panose="020B0604020202020204" pitchFamily="34" charset="0"/>
              <a:buChar char="•"/>
            </a:pPr>
            <a:r>
              <a:rPr lang="en-US" u="sng" dirty="0"/>
              <a:t>Critical analysis</a:t>
            </a:r>
            <a:r>
              <a:rPr lang="en-US" dirty="0"/>
              <a:t>,</a:t>
            </a:r>
          </a:p>
          <a:p>
            <a:pPr>
              <a:buFont typeface="Arial" panose="020B0604020202020204" pitchFamily="34" charset="0"/>
              <a:buChar char="•"/>
            </a:pPr>
            <a:r>
              <a:rPr lang="en-US" u="sng" dirty="0"/>
              <a:t>Verification and testing</a:t>
            </a:r>
            <a:r>
              <a:rPr lang="en-US" dirty="0"/>
              <a:t>: critical exposure to scrutiny, peer review and assessment.</a:t>
            </a:r>
          </a:p>
          <a:p>
            <a:pPr lvl="1">
              <a:buFont typeface="Arial" panose="020B0604020202020204" pitchFamily="34" charset="0"/>
              <a:buChar char="•"/>
            </a:pPr>
            <a:endParaRPr lang="en-US" sz="1800" dirty="0"/>
          </a:p>
        </p:txBody>
      </p:sp>
      <p:sp>
        <p:nvSpPr>
          <p:cNvPr id="4" name="Rectangle 3"/>
          <p:cNvSpPr/>
          <p:nvPr/>
        </p:nvSpPr>
        <p:spPr>
          <a:xfrm>
            <a:off x="4572000" y="6474023"/>
            <a:ext cx="4572000" cy="307777"/>
          </a:xfrm>
          <a:prstGeom prst="rect">
            <a:avLst/>
          </a:prstGeom>
        </p:spPr>
        <p:txBody>
          <a:bodyPr>
            <a:spAutoFit/>
          </a:bodyPr>
          <a:lstStyle/>
          <a:p>
            <a:r>
              <a:rPr lang="en-US" sz="1400" b="0" dirty="0">
                <a:solidFill>
                  <a:schemeClr val="bg1"/>
                </a:solidFill>
              </a:rPr>
              <a:t>http://sciencecouncil.org/about-us/our-definition-of-science/</a:t>
            </a:r>
          </a:p>
        </p:txBody>
      </p:sp>
      <p:sp>
        <p:nvSpPr>
          <p:cNvPr id="5" name="Slide Number Placeholder 4"/>
          <p:cNvSpPr>
            <a:spLocks noGrp="1"/>
          </p:cNvSpPr>
          <p:nvPr>
            <p:ph type="sldNum" sz="quarter" idx="10"/>
          </p:nvPr>
        </p:nvSpPr>
        <p:spPr/>
        <p:txBody>
          <a:bodyPr/>
          <a:lstStyle/>
          <a:p>
            <a:fld id="{970F0956-5B8E-40B4-A8DD-F75AA1D26018}" type="slidenum">
              <a:rPr lang="en-US" smtClean="0"/>
              <a:pPr/>
              <a:t>21</a:t>
            </a:fld>
            <a:endParaRPr lang="en-US"/>
          </a:p>
        </p:txBody>
      </p:sp>
    </p:spTree>
    <p:extLst>
      <p:ext uri="{BB962C8B-B14F-4D97-AF65-F5344CB8AC3E}">
        <p14:creationId xmlns:p14="http://schemas.microsoft.com/office/powerpoint/2010/main" val="6710176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0"/>
            <a:ext cx="9144000" cy="762000"/>
          </a:xfrm>
        </p:spPr>
        <p:txBody>
          <a:bodyPr/>
          <a:lstStyle/>
          <a:p>
            <a:r>
              <a:rPr lang="en-US" sz="3200" dirty="0"/>
              <a:t>Identifying pseudoscience</a:t>
            </a:r>
          </a:p>
        </p:txBody>
      </p:sp>
      <p:sp>
        <p:nvSpPr>
          <p:cNvPr id="3" name="Content Placeholder 2"/>
          <p:cNvSpPr>
            <a:spLocks noGrp="1"/>
          </p:cNvSpPr>
          <p:nvPr>
            <p:ph idx="1"/>
          </p:nvPr>
        </p:nvSpPr>
        <p:spPr>
          <a:xfrm>
            <a:off x="228600" y="1524000"/>
            <a:ext cx="8686800" cy="4953000"/>
          </a:xfrm>
        </p:spPr>
        <p:txBody>
          <a:bodyPr/>
          <a:lstStyle/>
          <a:p>
            <a:pPr>
              <a:buFont typeface="Arial" panose="020B0604020202020204" pitchFamily="34" charset="0"/>
              <a:buChar char="•"/>
            </a:pPr>
            <a:r>
              <a:rPr lang="en-US" sz="2000" i="1" u="sng" dirty="0"/>
              <a:t>Belief in authority</a:t>
            </a:r>
            <a:r>
              <a:rPr lang="en-US" sz="2000" dirty="0"/>
              <a:t>: It is contended that some have a special ability to determine what is true or false. Others must accept their judgments.</a:t>
            </a:r>
          </a:p>
          <a:p>
            <a:pPr>
              <a:buFont typeface="Arial" panose="020B0604020202020204" pitchFamily="34" charset="0"/>
              <a:buChar char="•"/>
            </a:pPr>
            <a:r>
              <a:rPr lang="en-US" sz="2000" i="1" u="sng" dirty="0"/>
              <a:t>Unrepeatable experiments</a:t>
            </a:r>
            <a:r>
              <a:rPr lang="en-US" sz="2000" dirty="0"/>
              <a:t>: Reliance is put on experiments that cannot be repeated by others with the same outcome.</a:t>
            </a:r>
          </a:p>
          <a:p>
            <a:pPr>
              <a:buFont typeface="Arial" panose="020B0604020202020204" pitchFamily="34" charset="0"/>
              <a:buChar char="•"/>
            </a:pPr>
            <a:r>
              <a:rPr lang="en-US" sz="2000" i="1" u="sng" dirty="0"/>
              <a:t>Handpicked examples</a:t>
            </a:r>
            <a:r>
              <a:rPr lang="en-US" sz="2000" dirty="0"/>
              <a:t>: are used although they are not representative of the general category that the investigation refers to.</a:t>
            </a:r>
          </a:p>
          <a:p>
            <a:pPr>
              <a:buFont typeface="Arial" panose="020B0604020202020204" pitchFamily="34" charset="0"/>
              <a:buChar char="•"/>
            </a:pPr>
            <a:r>
              <a:rPr lang="en-US" sz="2000" i="1" u="sng" dirty="0"/>
              <a:t>Unwillingness to test</a:t>
            </a:r>
            <a:r>
              <a:rPr lang="en-US" sz="2000" dirty="0"/>
              <a:t>: A theory is not tested although it can be.</a:t>
            </a:r>
          </a:p>
          <a:p>
            <a:pPr>
              <a:buFont typeface="Arial" panose="020B0604020202020204" pitchFamily="34" charset="0"/>
              <a:buChar char="•"/>
            </a:pPr>
            <a:r>
              <a:rPr lang="en-US" sz="2000" i="1" u="sng" dirty="0"/>
              <a:t>Disregard of refuting information</a:t>
            </a:r>
            <a:r>
              <a:rPr lang="en-US" sz="2000" dirty="0"/>
              <a:t>: Observations or experiments that conflict with a theory are neglected.</a:t>
            </a:r>
          </a:p>
          <a:p>
            <a:pPr>
              <a:buFont typeface="Arial" panose="020B0604020202020204" pitchFamily="34" charset="0"/>
              <a:buChar char="•"/>
            </a:pPr>
            <a:r>
              <a:rPr lang="en-US" sz="2000" i="1" u="sng" dirty="0"/>
              <a:t>Built-in subterfuge</a:t>
            </a:r>
            <a:r>
              <a:rPr lang="en-US" sz="2000" dirty="0"/>
              <a:t>: The testing of a theory is so arranged that the theory can only be confirmed, never disconfirmed, by the outcome.</a:t>
            </a:r>
          </a:p>
          <a:p>
            <a:pPr>
              <a:buFont typeface="Arial" panose="020B0604020202020204" pitchFamily="34" charset="0"/>
              <a:buChar char="•"/>
            </a:pPr>
            <a:r>
              <a:rPr lang="en-US" sz="2000" i="1" u="sng" dirty="0"/>
              <a:t>Explanations are abandoned without replacement</a:t>
            </a:r>
            <a:r>
              <a:rPr lang="en-US" sz="2000" dirty="0"/>
              <a:t>. Tenable explanations are given up without being replaced, so that the new theory leaves much more unexplained than the previous one. </a:t>
            </a:r>
          </a:p>
        </p:txBody>
      </p:sp>
      <p:sp>
        <p:nvSpPr>
          <p:cNvPr id="4" name="Rectangle 3"/>
          <p:cNvSpPr/>
          <p:nvPr/>
        </p:nvSpPr>
        <p:spPr>
          <a:xfrm>
            <a:off x="304800" y="6304300"/>
            <a:ext cx="8839200" cy="523220"/>
          </a:xfrm>
          <a:prstGeom prst="rect">
            <a:avLst/>
          </a:prstGeom>
        </p:spPr>
        <p:txBody>
          <a:bodyPr wrap="square">
            <a:spAutoFit/>
          </a:bodyPr>
          <a:lstStyle/>
          <a:p>
            <a:pPr algn="r"/>
            <a:r>
              <a:rPr lang="en-US" sz="1400" b="0" dirty="0">
                <a:solidFill>
                  <a:schemeClr val="bg1"/>
                </a:solidFill>
              </a:rPr>
              <a:t>Hansson, Sven Ove, "Science and Pseudo-Science", </a:t>
            </a:r>
            <a:r>
              <a:rPr lang="en-US" sz="1400" b="0" i="1" dirty="0">
                <a:solidFill>
                  <a:schemeClr val="bg1"/>
                </a:solidFill>
              </a:rPr>
              <a:t>The Stanford Encyclopedia of Philosophy </a:t>
            </a:r>
            <a:r>
              <a:rPr lang="en-US" sz="1400" b="0" dirty="0">
                <a:solidFill>
                  <a:schemeClr val="bg1"/>
                </a:solidFill>
              </a:rPr>
              <a:t>(Spring 2015 Edition), Edward N. </a:t>
            </a:r>
            <a:r>
              <a:rPr lang="en-US" sz="1400" b="0" dirty="0" err="1">
                <a:solidFill>
                  <a:schemeClr val="bg1"/>
                </a:solidFill>
              </a:rPr>
              <a:t>Zalta</a:t>
            </a:r>
            <a:r>
              <a:rPr lang="en-US" sz="1400" b="0" dirty="0">
                <a:solidFill>
                  <a:schemeClr val="bg1"/>
                </a:solidFill>
              </a:rPr>
              <a:t> (ed.). https://plato.stanford.edu/archives/spr2015/entries/pseudo-science/. </a:t>
            </a:r>
          </a:p>
        </p:txBody>
      </p:sp>
      <p:sp>
        <p:nvSpPr>
          <p:cNvPr id="5" name="Slide Number Placeholder 4"/>
          <p:cNvSpPr>
            <a:spLocks noGrp="1"/>
          </p:cNvSpPr>
          <p:nvPr>
            <p:ph type="sldNum" sz="quarter" idx="10"/>
          </p:nvPr>
        </p:nvSpPr>
        <p:spPr/>
        <p:txBody>
          <a:bodyPr/>
          <a:lstStyle/>
          <a:p>
            <a:fld id="{970F0956-5B8E-40B4-A8DD-F75AA1D26018}" type="slidenum">
              <a:rPr lang="en-US" smtClean="0"/>
              <a:pPr/>
              <a:t>22</a:t>
            </a:fld>
            <a:endParaRPr lang="en-US"/>
          </a:p>
        </p:txBody>
      </p:sp>
    </p:spTree>
    <p:extLst>
      <p:ext uri="{BB962C8B-B14F-4D97-AF65-F5344CB8AC3E}">
        <p14:creationId xmlns:p14="http://schemas.microsoft.com/office/powerpoint/2010/main" val="2451453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List Of Fallacious Arguments</a:t>
            </a:r>
          </a:p>
        </p:txBody>
      </p:sp>
      <p:sp>
        <p:nvSpPr>
          <p:cNvPr id="3" name="Content Placeholder 2"/>
          <p:cNvSpPr>
            <a:spLocks noGrp="1"/>
          </p:cNvSpPr>
          <p:nvPr>
            <p:ph idx="1"/>
          </p:nvPr>
        </p:nvSpPr>
        <p:spPr>
          <a:xfrm>
            <a:off x="228600" y="2057400"/>
            <a:ext cx="8686800" cy="4572000"/>
          </a:xfrm>
        </p:spPr>
        <p:txBody>
          <a:bodyPr/>
          <a:lstStyle/>
          <a:p>
            <a:r>
              <a:rPr lang="en-US" dirty="0"/>
              <a:t>E.g.: False Compromise: </a:t>
            </a:r>
          </a:p>
          <a:p>
            <a:pPr>
              <a:spcBef>
                <a:spcPts val="1800"/>
              </a:spcBef>
              <a:buFont typeface="Arial" panose="020B0604020202020204" pitchFamily="34" charset="0"/>
              <a:buChar char="•"/>
            </a:pPr>
            <a:r>
              <a:rPr lang="en-US" sz="2000" dirty="0"/>
              <a:t>if one does not understand a debate, it must be "fair" to split the difference, and agree on a compromise between the opinions. (But one side is very possibly wrong, and in any case one could simply suspend judgment.) Journalists often invoke this fallacy in the name of "balanced" coverage. </a:t>
            </a:r>
          </a:p>
          <a:p>
            <a:pPr>
              <a:spcBef>
                <a:spcPts val="1800"/>
              </a:spcBef>
              <a:buFont typeface="Arial" panose="020B0604020202020204" pitchFamily="34" charset="0"/>
              <a:buChar char="•"/>
            </a:pPr>
            <a:r>
              <a:rPr lang="en-US" sz="2000" dirty="0"/>
              <a:t>"Some say the sun rises in the east, some say it rises in the west; the truth lies probably somewhere in between." </a:t>
            </a:r>
          </a:p>
          <a:p>
            <a:pPr>
              <a:spcBef>
                <a:spcPts val="1800"/>
              </a:spcBef>
              <a:buFont typeface="Arial" panose="020B0604020202020204" pitchFamily="34" charset="0"/>
              <a:buChar char="•"/>
            </a:pPr>
            <a:r>
              <a:rPr lang="en-US" sz="2000" dirty="0"/>
              <a:t>Television reporters like balanced coverage so much that they may give half of their report to a view held by a small minority of the people in question. There are many possible reasons for this, some of them good. However, viewers need to be aware of this tendency. </a:t>
            </a:r>
          </a:p>
          <a:p>
            <a:pPr>
              <a:buFont typeface="Arial" panose="020B0604020202020204" pitchFamily="34" charset="0"/>
              <a:buChar char="•"/>
            </a:pPr>
            <a:endParaRPr lang="en-US" sz="2000" dirty="0"/>
          </a:p>
        </p:txBody>
      </p:sp>
      <p:sp>
        <p:nvSpPr>
          <p:cNvPr id="4" name="Rectangle 3"/>
          <p:cNvSpPr/>
          <p:nvPr/>
        </p:nvSpPr>
        <p:spPr>
          <a:xfrm>
            <a:off x="762000" y="1428690"/>
            <a:ext cx="7543800" cy="400110"/>
          </a:xfrm>
          <a:prstGeom prst="rect">
            <a:avLst/>
          </a:prstGeom>
        </p:spPr>
        <p:txBody>
          <a:bodyPr wrap="square">
            <a:spAutoFit/>
          </a:bodyPr>
          <a:lstStyle/>
          <a:p>
            <a:r>
              <a:rPr lang="en-US" sz="2000" dirty="0">
                <a:solidFill>
                  <a:schemeClr val="bg1"/>
                </a:solidFill>
                <a:hlinkClick r:id="rId2"/>
              </a:rPr>
              <a:t>http://www.don-lindsay-archive.org/skeptic/arguments</a:t>
            </a:r>
            <a:r>
              <a:rPr lang="en-US" sz="2000">
                <a:solidFill>
                  <a:schemeClr val="bg1"/>
                </a:solidFill>
                <a:hlinkClick r:id="rId2"/>
              </a:rPr>
              <a:t>.html</a:t>
            </a:r>
            <a:r>
              <a:rPr lang="en-US" sz="2000">
                <a:solidFill>
                  <a:schemeClr val="bg1"/>
                </a:solidFill>
              </a:rPr>
              <a:t> </a:t>
            </a:r>
            <a:endParaRPr lang="en-US" sz="2000" dirty="0">
              <a:solidFill>
                <a:schemeClr val="bg1"/>
              </a:solidFill>
            </a:endParaRPr>
          </a:p>
        </p:txBody>
      </p:sp>
      <p:sp>
        <p:nvSpPr>
          <p:cNvPr id="5" name="Slide Number Placeholder 4"/>
          <p:cNvSpPr>
            <a:spLocks noGrp="1"/>
          </p:cNvSpPr>
          <p:nvPr>
            <p:ph type="sldNum" sz="quarter" idx="10"/>
          </p:nvPr>
        </p:nvSpPr>
        <p:spPr/>
        <p:txBody>
          <a:bodyPr/>
          <a:lstStyle/>
          <a:p>
            <a:fld id="{970F0956-5B8E-40B4-A8DD-F75AA1D26018}" type="slidenum">
              <a:rPr lang="en-US" smtClean="0"/>
              <a:pPr/>
              <a:t>23</a:t>
            </a:fld>
            <a:endParaRPr lang="en-US"/>
          </a:p>
        </p:txBody>
      </p:sp>
    </p:spTree>
    <p:extLst>
      <p:ext uri="{BB962C8B-B14F-4D97-AF65-F5344CB8AC3E}">
        <p14:creationId xmlns:p14="http://schemas.microsoft.com/office/powerpoint/2010/main" val="2603766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5715" y="1828800"/>
            <a:ext cx="4826000" cy="4953000"/>
          </a:xfrm>
        </p:spPr>
        <p:txBody>
          <a:bodyPr/>
          <a:lstStyle/>
          <a:p>
            <a:pPr>
              <a:spcBef>
                <a:spcPts val="0"/>
              </a:spcBef>
            </a:pPr>
            <a:r>
              <a:rPr lang="en-US" sz="1800" dirty="0"/>
              <a:t>Science and Philosophy</a:t>
            </a:r>
          </a:p>
          <a:p>
            <a:pPr>
              <a:spcBef>
                <a:spcPts val="0"/>
              </a:spcBef>
            </a:pPr>
            <a:r>
              <a:rPr lang="en-US" sz="1800" dirty="0"/>
              <a:t>Popper and the Problem of Demarcation</a:t>
            </a:r>
          </a:p>
          <a:p>
            <a:pPr>
              <a:spcBef>
                <a:spcPts val="0"/>
              </a:spcBef>
            </a:pPr>
            <a:r>
              <a:rPr lang="en-US" sz="1800" dirty="0"/>
              <a:t>Further Thoughts on Demarcation</a:t>
            </a:r>
          </a:p>
          <a:p>
            <a:pPr>
              <a:spcBef>
                <a:spcPts val="0"/>
              </a:spcBef>
            </a:pPr>
            <a:r>
              <a:rPr lang="en-US" sz="1800" dirty="0"/>
              <a:t>Einstein, </a:t>
            </a:r>
            <a:r>
              <a:rPr lang="en-US" sz="1800" dirty="0">
                <a:solidFill>
                  <a:srgbClr val="FFFF00"/>
                </a:solidFill>
              </a:rPr>
              <a:t>Measurement</a:t>
            </a:r>
            <a:r>
              <a:rPr lang="en-US" sz="1800" dirty="0"/>
              <a:t>, and </a:t>
            </a:r>
            <a:r>
              <a:rPr lang="en-US" sz="1800" dirty="0">
                <a:solidFill>
                  <a:srgbClr val="FFFF00"/>
                </a:solidFill>
              </a:rPr>
              <a:t>Meaning</a:t>
            </a:r>
          </a:p>
          <a:p>
            <a:pPr>
              <a:spcBef>
                <a:spcPts val="0"/>
              </a:spcBef>
            </a:pPr>
            <a:r>
              <a:rPr lang="en-US" sz="1800" dirty="0"/>
              <a:t>Classical </a:t>
            </a:r>
            <a:r>
              <a:rPr lang="en-US" sz="1800" dirty="0">
                <a:solidFill>
                  <a:srgbClr val="FF6600"/>
                </a:solidFill>
              </a:rPr>
              <a:t>Empiricism</a:t>
            </a:r>
          </a:p>
          <a:p>
            <a:pPr>
              <a:spcBef>
                <a:spcPts val="0"/>
              </a:spcBef>
            </a:pPr>
            <a:r>
              <a:rPr lang="en-US" sz="1800" dirty="0"/>
              <a:t>Logical </a:t>
            </a:r>
            <a:r>
              <a:rPr lang="en-US" sz="1800" dirty="0">
                <a:solidFill>
                  <a:srgbClr val="FF6600"/>
                </a:solidFill>
              </a:rPr>
              <a:t>Positivism</a:t>
            </a:r>
            <a:r>
              <a:rPr lang="en-US" sz="1800" dirty="0"/>
              <a:t> and </a:t>
            </a:r>
            <a:r>
              <a:rPr lang="en-US" sz="1800" dirty="0">
                <a:solidFill>
                  <a:srgbClr val="FFFF00"/>
                </a:solidFill>
              </a:rPr>
              <a:t>Verifiability</a:t>
            </a:r>
          </a:p>
          <a:p>
            <a:pPr>
              <a:spcBef>
                <a:spcPts val="0"/>
              </a:spcBef>
            </a:pPr>
            <a:r>
              <a:rPr lang="en-US" sz="1800" dirty="0"/>
              <a:t>Logical Positivism, Science, and Meaning</a:t>
            </a:r>
          </a:p>
          <a:p>
            <a:pPr>
              <a:spcBef>
                <a:spcPts val="0"/>
              </a:spcBef>
            </a:pPr>
            <a:r>
              <a:rPr lang="en-US" sz="1800" dirty="0">
                <a:solidFill>
                  <a:srgbClr val="FF6600"/>
                </a:solidFill>
              </a:rPr>
              <a:t>Holism</a:t>
            </a:r>
          </a:p>
          <a:p>
            <a:pPr>
              <a:spcBef>
                <a:spcPts val="0"/>
              </a:spcBef>
            </a:pPr>
            <a:r>
              <a:rPr lang="en-US" sz="1800" dirty="0">
                <a:solidFill>
                  <a:srgbClr val="FFFF00"/>
                </a:solidFill>
              </a:rPr>
              <a:t>Discovery</a:t>
            </a:r>
            <a:r>
              <a:rPr lang="en-US" sz="1800" dirty="0"/>
              <a:t> and </a:t>
            </a:r>
            <a:r>
              <a:rPr lang="en-US" sz="1800" dirty="0">
                <a:solidFill>
                  <a:srgbClr val="FFFF00"/>
                </a:solidFill>
              </a:rPr>
              <a:t>Justification</a:t>
            </a:r>
          </a:p>
          <a:p>
            <a:pPr>
              <a:spcBef>
                <a:spcPts val="0"/>
              </a:spcBef>
            </a:pPr>
            <a:r>
              <a:rPr lang="en-US" sz="1800" dirty="0"/>
              <a:t>Induction as Illegitimate</a:t>
            </a:r>
          </a:p>
          <a:p>
            <a:pPr>
              <a:spcBef>
                <a:spcPts val="0"/>
              </a:spcBef>
            </a:pPr>
            <a:r>
              <a:rPr lang="en-US" sz="1800" dirty="0"/>
              <a:t>Some Solutions and a New Riddle</a:t>
            </a:r>
          </a:p>
          <a:p>
            <a:pPr>
              <a:spcBef>
                <a:spcPts val="0"/>
              </a:spcBef>
            </a:pPr>
            <a:r>
              <a:rPr lang="en-US" sz="1800" dirty="0"/>
              <a:t>Instances and Consequences</a:t>
            </a:r>
          </a:p>
          <a:p>
            <a:pPr>
              <a:spcBef>
                <a:spcPts val="0"/>
              </a:spcBef>
            </a:pPr>
            <a:r>
              <a:rPr lang="en-US" sz="1800" dirty="0"/>
              <a:t>Kuhn and the Challenge of History</a:t>
            </a:r>
          </a:p>
          <a:p>
            <a:pPr>
              <a:spcBef>
                <a:spcPts val="0"/>
              </a:spcBef>
            </a:pPr>
            <a:r>
              <a:rPr lang="en-US" sz="1800" dirty="0"/>
              <a:t>Revolutions and </a:t>
            </a:r>
            <a:r>
              <a:rPr lang="en-US" sz="1800" dirty="0">
                <a:solidFill>
                  <a:srgbClr val="FFFF00"/>
                </a:solidFill>
              </a:rPr>
              <a:t>Rationality</a:t>
            </a:r>
          </a:p>
          <a:p>
            <a:pPr>
              <a:spcBef>
                <a:spcPts val="0"/>
              </a:spcBef>
            </a:pPr>
            <a:r>
              <a:rPr lang="en-US" sz="1800" dirty="0"/>
              <a:t>Assessment of Kuhn</a:t>
            </a:r>
          </a:p>
          <a:p>
            <a:pPr>
              <a:spcBef>
                <a:spcPts val="0"/>
              </a:spcBef>
            </a:pPr>
            <a:r>
              <a:rPr lang="en-US" sz="1800" dirty="0"/>
              <a:t>For and Against Method</a:t>
            </a:r>
          </a:p>
          <a:p>
            <a:pPr>
              <a:spcBef>
                <a:spcPts val="0"/>
              </a:spcBef>
            </a:pPr>
            <a:r>
              <a:rPr lang="en-US" sz="1800" dirty="0"/>
              <a:t>Sociology, </a:t>
            </a:r>
            <a:r>
              <a:rPr lang="en-US" sz="1800" dirty="0">
                <a:solidFill>
                  <a:srgbClr val="FF6600"/>
                </a:solidFill>
              </a:rPr>
              <a:t>Postmodernism</a:t>
            </a:r>
            <a:r>
              <a:rPr lang="en-US" sz="1800" dirty="0"/>
              <a:t>, and Science Wars</a:t>
            </a:r>
          </a:p>
          <a:p>
            <a:pPr>
              <a:spcBef>
                <a:spcPts val="0"/>
              </a:spcBef>
            </a:pPr>
            <a:r>
              <a:rPr lang="en-US" sz="1800" dirty="0"/>
              <a:t>(How) Does Science </a:t>
            </a:r>
            <a:r>
              <a:rPr lang="en-US" sz="1800" dirty="0">
                <a:solidFill>
                  <a:srgbClr val="FFFF00"/>
                </a:solidFill>
              </a:rPr>
              <a:t>Explain</a:t>
            </a:r>
            <a:r>
              <a:rPr lang="en-US" sz="1800" dirty="0"/>
              <a:t>? </a:t>
            </a:r>
          </a:p>
          <a:p>
            <a:pPr>
              <a:spcBef>
                <a:spcPts val="0"/>
              </a:spcBef>
            </a:pPr>
            <a:endParaRPr lang="en-US" sz="1800" dirty="0"/>
          </a:p>
        </p:txBody>
      </p:sp>
      <p:sp>
        <p:nvSpPr>
          <p:cNvPr id="4" name="Content Placeholder 2"/>
          <p:cNvSpPr txBox="1">
            <a:spLocks/>
          </p:cNvSpPr>
          <p:nvPr/>
        </p:nvSpPr>
        <p:spPr>
          <a:xfrm>
            <a:off x="4820285" y="1828800"/>
            <a:ext cx="4343400" cy="4953000"/>
          </a:xfrm>
          <a:prstGeom prst="rect">
            <a:avLst/>
          </a:prstGeom>
        </p:spPr>
        <p:txBody>
          <a:bodyPr/>
          <a:lstStyle>
            <a:lvl1pPr marL="342900" indent="-342900" algn="l" rtl="0" eaLnBrk="1" fontAlgn="base" hangingPunct="1">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1" fontAlgn="base" hangingPunct="1">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1" fontAlgn="base" hangingPunct="1">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1" fontAlgn="base" hangingPunct="1">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1" fontAlgn="base" hangingPunct="1">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pPr>
              <a:spcBef>
                <a:spcPts val="0"/>
              </a:spcBef>
            </a:pPr>
            <a:r>
              <a:rPr lang="en-US" sz="1800" kern="0" dirty="0"/>
              <a:t>Putting the </a:t>
            </a:r>
            <a:r>
              <a:rPr lang="en-US" sz="1800" kern="0" dirty="0">
                <a:solidFill>
                  <a:srgbClr val="FFFF00"/>
                </a:solidFill>
              </a:rPr>
              <a:t>Cause</a:t>
            </a:r>
            <a:r>
              <a:rPr lang="en-US" sz="1800" kern="0" dirty="0"/>
              <a:t> Back in "Because"</a:t>
            </a:r>
          </a:p>
          <a:p>
            <a:pPr>
              <a:spcBef>
                <a:spcPts val="0"/>
              </a:spcBef>
            </a:pPr>
            <a:r>
              <a:rPr lang="en-US" sz="1800" kern="0" dirty="0">
                <a:solidFill>
                  <a:srgbClr val="FFFF00"/>
                </a:solidFill>
              </a:rPr>
              <a:t>Probability</a:t>
            </a:r>
            <a:r>
              <a:rPr lang="en-US" sz="1800" kern="0" dirty="0"/>
              <a:t>, Pragmatics, and Unification</a:t>
            </a:r>
          </a:p>
          <a:p>
            <a:pPr>
              <a:spcBef>
                <a:spcPts val="0"/>
              </a:spcBef>
            </a:pPr>
            <a:r>
              <a:rPr lang="en-US" sz="1800" kern="0" dirty="0">
                <a:solidFill>
                  <a:srgbClr val="FFFF00"/>
                </a:solidFill>
              </a:rPr>
              <a:t>Laws</a:t>
            </a:r>
            <a:r>
              <a:rPr lang="en-US" sz="1800" kern="0" dirty="0"/>
              <a:t> and </a:t>
            </a:r>
            <a:r>
              <a:rPr lang="en-US" sz="1800" kern="0" dirty="0">
                <a:solidFill>
                  <a:srgbClr val="FFFF00"/>
                </a:solidFill>
              </a:rPr>
              <a:t>Regularities</a:t>
            </a:r>
          </a:p>
          <a:p>
            <a:pPr>
              <a:spcBef>
                <a:spcPts val="0"/>
              </a:spcBef>
            </a:pPr>
            <a:r>
              <a:rPr lang="en-US" sz="1800" kern="0" dirty="0"/>
              <a:t>Laws and </a:t>
            </a:r>
            <a:r>
              <a:rPr lang="en-US" sz="1800" kern="0" dirty="0">
                <a:solidFill>
                  <a:srgbClr val="FFFF00"/>
                </a:solidFill>
              </a:rPr>
              <a:t>Necessity</a:t>
            </a:r>
          </a:p>
          <a:p>
            <a:pPr>
              <a:spcBef>
                <a:spcPts val="0"/>
              </a:spcBef>
            </a:pPr>
            <a:r>
              <a:rPr lang="en-US" sz="1800" kern="0" dirty="0"/>
              <a:t>Reduction and Progress </a:t>
            </a:r>
          </a:p>
          <a:p>
            <a:pPr>
              <a:spcBef>
                <a:spcPts val="0"/>
              </a:spcBef>
            </a:pPr>
            <a:r>
              <a:rPr lang="en-US" sz="1800" kern="0" dirty="0"/>
              <a:t>Reduction and </a:t>
            </a:r>
            <a:r>
              <a:rPr lang="en-US" sz="1800" kern="0" dirty="0">
                <a:solidFill>
                  <a:srgbClr val="FF6600"/>
                </a:solidFill>
              </a:rPr>
              <a:t>Physicalism</a:t>
            </a:r>
          </a:p>
          <a:p>
            <a:pPr>
              <a:spcBef>
                <a:spcPts val="0"/>
              </a:spcBef>
            </a:pPr>
            <a:r>
              <a:rPr lang="en-US" sz="1800" kern="0" dirty="0"/>
              <a:t>New Views of Meaning and </a:t>
            </a:r>
            <a:r>
              <a:rPr lang="en-US" sz="1800" kern="0" dirty="0">
                <a:solidFill>
                  <a:srgbClr val="FFFF00"/>
                </a:solidFill>
              </a:rPr>
              <a:t>Reference</a:t>
            </a:r>
          </a:p>
          <a:p>
            <a:pPr>
              <a:spcBef>
                <a:spcPts val="0"/>
              </a:spcBef>
            </a:pPr>
            <a:r>
              <a:rPr lang="en-US" sz="1800" kern="0" dirty="0">
                <a:solidFill>
                  <a:srgbClr val="FF6600"/>
                </a:solidFill>
              </a:rPr>
              <a:t>Scientific Realism </a:t>
            </a:r>
          </a:p>
          <a:p>
            <a:pPr>
              <a:spcBef>
                <a:spcPts val="0"/>
              </a:spcBef>
            </a:pPr>
            <a:r>
              <a:rPr lang="en-US" sz="1800" kern="0" dirty="0"/>
              <a:t>Success, </a:t>
            </a:r>
            <a:r>
              <a:rPr lang="en-US" sz="1800" kern="0" dirty="0">
                <a:solidFill>
                  <a:srgbClr val="FFFF00"/>
                </a:solidFill>
              </a:rPr>
              <a:t>Experience</a:t>
            </a:r>
            <a:r>
              <a:rPr lang="en-US" sz="1800" kern="0" dirty="0"/>
              <a:t>, and </a:t>
            </a:r>
            <a:r>
              <a:rPr lang="en-US" sz="1800" kern="0" dirty="0">
                <a:solidFill>
                  <a:srgbClr val="FFFF00"/>
                </a:solidFill>
              </a:rPr>
              <a:t>Explanation</a:t>
            </a:r>
          </a:p>
          <a:p>
            <a:pPr>
              <a:spcBef>
                <a:spcPts val="0"/>
              </a:spcBef>
            </a:pPr>
            <a:r>
              <a:rPr lang="en-US" sz="1800" kern="0" dirty="0">
                <a:solidFill>
                  <a:srgbClr val="FF6600"/>
                </a:solidFill>
              </a:rPr>
              <a:t>Realism</a:t>
            </a:r>
            <a:r>
              <a:rPr lang="en-US" sz="1800" kern="0" dirty="0"/>
              <a:t> and </a:t>
            </a:r>
            <a:r>
              <a:rPr lang="en-US" sz="1800" kern="0" dirty="0">
                <a:solidFill>
                  <a:srgbClr val="FF6600"/>
                </a:solidFill>
              </a:rPr>
              <a:t>Naturalism</a:t>
            </a:r>
            <a:r>
              <a:rPr lang="en-US" sz="1800" kern="0" dirty="0"/>
              <a:t> </a:t>
            </a:r>
          </a:p>
          <a:p>
            <a:pPr>
              <a:spcBef>
                <a:spcPts val="0"/>
              </a:spcBef>
            </a:pPr>
            <a:r>
              <a:rPr lang="en-US" sz="1800" kern="0" dirty="0">
                <a:solidFill>
                  <a:srgbClr val="FFFF00"/>
                </a:solidFill>
              </a:rPr>
              <a:t>Values</a:t>
            </a:r>
            <a:r>
              <a:rPr lang="en-US" sz="1800" kern="0" dirty="0"/>
              <a:t> and </a:t>
            </a:r>
            <a:r>
              <a:rPr lang="en-US" sz="1800" kern="0" dirty="0">
                <a:solidFill>
                  <a:srgbClr val="FFFF00"/>
                </a:solidFill>
              </a:rPr>
              <a:t>Objectivity</a:t>
            </a:r>
          </a:p>
          <a:p>
            <a:pPr>
              <a:spcBef>
                <a:spcPts val="0"/>
              </a:spcBef>
            </a:pPr>
            <a:r>
              <a:rPr lang="en-US" sz="1800" kern="0" dirty="0"/>
              <a:t>Probability</a:t>
            </a:r>
          </a:p>
          <a:p>
            <a:pPr>
              <a:spcBef>
                <a:spcPts val="0"/>
              </a:spcBef>
            </a:pPr>
            <a:r>
              <a:rPr lang="en-US" sz="1800" kern="0" dirty="0" err="1"/>
              <a:t>Bayesianism</a:t>
            </a:r>
            <a:endParaRPr lang="en-US" sz="1800" kern="0" dirty="0"/>
          </a:p>
          <a:p>
            <a:pPr>
              <a:spcBef>
                <a:spcPts val="0"/>
              </a:spcBef>
            </a:pPr>
            <a:r>
              <a:rPr lang="en-US" sz="1800" kern="0" dirty="0"/>
              <a:t>Problems with </a:t>
            </a:r>
            <a:r>
              <a:rPr lang="en-US" sz="1800" kern="0" dirty="0" err="1"/>
              <a:t>Bayesianism</a:t>
            </a:r>
            <a:endParaRPr lang="en-US" sz="1800" kern="0" dirty="0"/>
          </a:p>
          <a:p>
            <a:pPr>
              <a:spcBef>
                <a:spcPts val="0"/>
              </a:spcBef>
            </a:pPr>
            <a:r>
              <a:rPr lang="en-US" sz="1800" kern="0" dirty="0"/>
              <a:t>Entropy and Explanation</a:t>
            </a:r>
          </a:p>
          <a:p>
            <a:pPr>
              <a:spcBef>
                <a:spcPts val="0"/>
              </a:spcBef>
            </a:pPr>
            <a:r>
              <a:rPr lang="en-US" sz="1800" kern="0" dirty="0"/>
              <a:t>Species and </a:t>
            </a:r>
            <a:r>
              <a:rPr lang="en-US" sz="1800" kern="0" dirty="0">
                <a:solidFill>
                  <a:srgbClr val="FFFF00"/>
                </a:solidFill>
              </a:rPr>
              <a:t>Reality</a:t>
            </a:r>
          </a:p>
          <a:p>
            <a:pPr>
              <a:spcBef>
                <a:spcPts val="0"/>
              </a:spcBef>
            </a:pPr>
            <a:r>
              <a:rPr lang="en-US" sz="1800" kern="0" dirty="0"/>
              <a:t>The Elimination of Persons?</a:t>
            </a:r>
          </a:p>
          <a:p>
            <a:pPr>
              <a:spcBef>
                <a:spcPts val="0"/>
              </a:spcBef>
            </a:pPr>
            <a:r>
              <a:rPr lang="en-US" sz="1800" kern="0" dirty="0"/>
              <a:t>Philosophy and Science</a:t>
            </a:r>
          </a:p>
          <a:p>
            <a:pPr>
              <a:spcBef>
                <a:spcPts val="0"/>
              </a:spcBef>
            </a:pPr>
            <a:endParaRPr lang="en-US" sz="1800" kern="0" dirty="0"/>
          </a:p>
        </p:txBody>
      </p:sp>
      <p:pic>
        <p:nvPicPr>
          <p:cNvPr id="5" name="Picture 4"/>
          <p:cNvPicPr>
            <a:picLocks noChangeAspect="1"/>
          </p:cNvPicPr>
          <p:nvPr/>
        </p:nvPicPr>
        <p:blipFill>
          <a:blip r:embed="rId3"/>
          <a:stretch>
            <a:fillRect/>
          </a:stretch>
        </p:blipFill>
        <p:spPr>
          <a:xfrm>
            <a:off x="9525" y="1"/>
            <a:ext cx="9124950" cy="1828800"/>
          </a:xfrm>
          <a:prstGeom prst="rect">
            <a:avLst/>
          </a:prstGeom>
        </p:spPr>
      </p:pic>
      <p:sp>
        <p:nvSpPr>
          <p:cNvPr id="7" name="Rectangle 6"/>
          <p:cNvSpPr/>
          <p:nvPr/>
        </p:nvSpPr>
        <p:spPr>
          <a:xfrm>
            <a:off x="2895599" y="872704"/>
            <a:ext cx="6238875" cy="954107"/>
          </a:xfrm>
          <a:prstGeom prst="rect">
            <a:avLst/>
          </a:prstGeom>
          <a:solidFill>
            <a:schemeClr val="bg1"/>
          </a:solidFill>
        </p:spPr>
        <p:txBody>
          <a:bodyPr wrap="square">
            <a:spAutoFit/>
          </a:bodyPr>
          <a:lstStyle/>
          <a:p>
            <a:r>
              <a:rPr lang="en-US" sz="2800" b="0" dirty="0">
                <a:solidFill>
                  <a:srgbClr val="FF0000"/>
                </a:solidFill>
              </a:rPr>
              <a:t>What question is asked for which these keywords are part of adequate answers? </a:t>
            </a:r>
          </a:p>
        </p:txBody>
      </p:sp>
      <p:sp>
        <p:nvSpPr>
          <p:cNvPr id="6" name="Slide Number Placeholder 5"/>
          <p:cNvSpPr>
            <a:spLocks noGrp="1"/>
          </p:cNvSpPr>
          <p:nvPr>
            <p:ph type="sldNum" sz="quarter" idx="10"/>
          </p:nvPr>
        </p:nvSpPr>
        <p:spPr/>
        <p:txBody>
          <a:bodyPr/>
          <a:lstStyle/>
          <a:p>
            <a:fld id="{970F0956-5B8E-40B4-A8DD-F75AA1D26018}" type="slidenum">
              <a:rPr lang="en-US" smtClean="0"/>
              <a:pPr/>
              <a:t>24</a:t>
            </a:fld>
            <a:endParaRPr lang="en-US"/>
          </a:p>
        </p:txBody>
      </p:sp>
    </p:spTree>
    <p:extLst>
      <p:ext uri="{BB962C8B-B14F-4D97-AF65-F5344CB8AC3E}">
        <p14:creationId xmlns:p14="http://schemas.microsoft.com/office/powerpoint/2010/main" val="27662060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 addressed in </a:t>
            </a:r>
            <a:r>
              <a:rPr lang="en-US" dirty="0" err="1"/>
              <a:t>PhyS</a:t>
            </a:r>
            <a:r>
              <a:rPr lang="en-US" dirty="0"/>
              <a:t> (3)</a:t>
            </a:r>
          </a:p>
        </p:txBody>
      </p:sp>
      <p:sp>
        <p:nvSpPr>
          <p:cNvPr id="3" name="Content Placeholder 2"/>
          <p:cNvSpPr>
            <a:spLocks noGrp="1"/>
          </p:cNvSpPr>
          <p:nvPr>
            <p:ph idx="1"/>
          </p:nvPr>
        </p:nvSpPr>
        <p:spPr/>
        <p:txBody>
          <a:bodyPr/>
          <a:lstStyle/>
          <a:p>
            <a:r>
              <a:rPr lang="en-US" sz="2000" dirty="0"/>
              <a:t>•	</a:t>
            </a:r>
            <a:r>
              <a:rPr lang="en-US" sz="2000" dirty="0">
                <a:solidFill>
                  <a:srgbClr val="0070C0"/>
                </a:solidFill>
              </a:rPr>
              <a:t>What exactly is science? How to differentiate from pseudo-science?</a:t>
            </a:r>
          </a:p>
          <a:p>
            <a:r>
              <a:rPr lang="en-US" sz="2000" dirty="0"/>
              <a:t>•	Is there a single basic method of science? If there are several, what makes them all "scientific"?</a:t>
            </a:r>
          </a:p>
          <a:p>
            <a:r>
              <a:rPr lang="en-US" sz="2000" dirty="0"/>
              <a:t>•	</a:t>
            </a:r>
          </a:p>
        </p:txBody>
      </p:sp>
      <p:sp>
        <p:nvSpPr>
          <p:cNvPr id="4" name="Rectangle 3"/>
          <p:cNvSpPr/>
          <p:nvPr/>
        </p:nvSpPr>
        <p:spPr>
          <a:xfrm>
            <a:off x="4495800" y="6474023"/>
            <a:ext cx="4572000" cy="307777"/>
          </a:xfrm>
          <a:prstGeom prst="rect">
            <a:avLst/>
          </a:prstGeom>
        </p:spPr>
        <p:txBody>
          <a:bodyPr>
            <a:spAutoFit/>
          </a:bodyPr>
          <a:lstStyle/>
          <a:p>
            <a:pPr algn="r"/>
            <a:r>
              <a:rPr lang="en-US" sz="1400" b="0" dirty="0">
                <a:solidFill>
                  <a:schemeClr val="bg1"/>
                </a:solidFill>
              </a:rPr>
              <a:t>www.hu.mtu.edu/~tlockha/h3700qst.doc</a:t>
            </a:r>
            <a:endParaRPr lang="en-US" sz="1400" dirty="0">
              <a:solidFill>
                <a:schemeClr val="bg1"/>
              </a:solidFill>
            </a:endParaRPr>
          </a:p>
        </p:txBody>
      </p:sp>
      <p:sp>
        <p:nvSpPr>
          <p:cNvPr id="5" name="Slide Number Placeholder 4"/>
          <p:cNvSpPr>
            <a:spLocks noGrp="1"/>
          </p:cNvSpPr>
          <p:nvPr>
            <p:ph type="sldNum" sz="quarter" idx="10"/>
          </p:nvPr>
        </p:nvSpPr>
        <p:spPr/>
        <p:txBody>
          <a:bodyPr/>
          <a:lstStyle/>
          <a:p>
            <a:fld id="{970F0956-5B8E-40B4-A8DD-F75AA1D26018}" type="slidenum">
              <a:rPr lang="en-US" smtClean="0"/>
              <a:pPr/>
              <a:t>25</a:t>
            </a:fld>
            <a:endParaRPr lang="en-US"/>
          </a:p>
        </p:txBody>
      </p:sp>
    </p:spTree>
    <p:extLst>
      <p:ext uri="{BB962C8B-B14F-4D97-AF65-F5344CB8AC3E}">
        <p14:creationId xmlns:p14="http://schemas.microsoft.com/office/powerpoint/2010/main" val="516867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One or more?</a:t>
            </a:r>
          </a:p>
        </p:txBody>
      </p:sp>
      <p:sp>
        <p:nvSpPr>
          <p:cNvPr id="5" name="Content Placeholder 4"/>
          <p:cNvSpPr>
            <a:spLocks noGrp="1"/>
          </p:cNvSpPr>
          <p:nvPr>
            <p:ph idx="1"/>
          </p:nvPr>
        </p:nvSpPr>
        <p:spPr/>
        <p:txBody>
          <a:bodyPr/>
          <a:lstStyle/>
          <a:p>
            <a:pPr algn="ctr"/>
            <a:r>
              <a:rPr lang="en-US" sz="4400" dirty="0"/>
              <a:t>Philoso</a:t>
            </a:r>
            <a:r>
              <a:rPr lang="en-US" sz="4400" b="1" i="1" u="sng" dirty="0"/>
              <a:t>phy</a:t>
            </a:r>
            <a:r>
              <a:rPr lang="en-US" sz="4400" dirty="0"/>
              <a:t> of Science (</a:t>
            </a:r>
            <a:r>
              <a:rPr lang="en-US" sz="4400" dirty="0" err="1"/>
              <a:t>PhyS</a:t>
            </a:r>
            <a:r>
              <a:rPr lang="en-US" sz="4400" dirty="0"/>
              <a:t>)</a:t>
            </a:r>
          </a:p>
          <a:p>
            <a:pPr algn="ctr"/>
            <a:endParaRPr lang="en-US" dirty="0"/>
          </a:p>
          <a:p>
            <a:pPr algn="ctr"/>
            <a:r>
              <a:rPr lang="en-US" dirty="0"/>
              <a:t>versus</a:t>
            </a:r>
          </a:p>
          <a:p>
            <a:pPr algn="ctr"/>
            <a:endParaRPr lang="en-US" dirty="0"/>
          </a:p>
          <a:p>
            <a:pPr algn="ctr"/>
            <a:r>
              <a:rPr lang="en-US" sz="4400" dirty="0"/>
              <a:t>Philoso</a:t>
            </a:r>
            <a:r>
              <a:rPr lang="en-US" sz="4400" b="1" i="1" u="sng" dirty="0"/>
              <a:t>phies</a:t>
            </a:r>
            <a:r>
              <a:rPr lang="en-US" sz="4400" dirty="0"/>
              <a:t> of Science (</a:t>
            </a:r>
            <a:r>
              <a:rPr lang="en-US" sz="4400" dirty="0" err="1"/>
              <a:t>PhieS</a:t>
            </a:r>
            <a:r>
              <a:rPr lang="en-US" sz="4400" dirty="0"/>
              <a:t>)</a:t>
            </a:r>
          </a:p>
        </p:txBody>
      </p:sp>
      <p:sp>
        <p:nvSpPr>
          <p:cNvPr id="2" name="Slide Number Placeholder 1"/>
          <p:cNvSpPr>
            <a:spLocks noGrp="1"/>
          </p:cNvSpPr>
          <p:nvPr>
            <p:ph type="sldNum" sz="quarter" idx="10"/>
          </p:nvPr>
        </p:nvSpPr>
        <p:spPr/>
        <p:txBody>
          <a:bodyPr/>
          <a:lstStyle/>
          <a:p>
            <a:fld id="{970F0956-5B8E-40B4-A8DD-F75AA1D26018}" type="slidenum">
              <a:rPr lang="en-US" smtClean="0"/>
              <a:pPr/>
              <a:t>26</a:t>
            </a:fld>
            <a:endParaRPr lang="en-US"/>
          </a:p>
        </p:txBody>
      </p:sp>
    </p:spTree>
    <p:extLst>
      <p:ext uri="{BB962C8B-B14F-4D97-AF65-F5344CB8AC3E}">
        <p14:creationId xmlns:p14="http://schemas.microsoft.com/office/powerpoint/2010/main" val="7491809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Many philosophies of science</a:t>
            </a:r>
          </a:p>
        </p:txBody>
      </p:sp>
      <p:sp>
        <p:nvSpPr>
          <p:cNvPr id="3" name="Content Placeholder 2"/>
          <p:cNvSpPr>
            <a:spLocks noGrp="1"/>
          </p:cNvSpPr>
          <p:nvPr>
            <p:ph idx="1"/>
          </p:nvPr>
        </p:nvSpPr>
        <p:spPr/>
        <p:txBody>
          <a:bodyPr/>
          <a:lstStyle/>
          <a:p>
            <a:endParaRPr lang="en-US" dirty="0"/>
          </a:p>
        </p:txBody>
      </p:sp>
      <p:pic>
        <p:nvPicPr>
          <p:cNvPr id="10" name="Picture 9"/>
          <p:cNvPicPr>
            <a:picLocks noChangeAspect="1"/>
          </p:cNvPicPr>
          <p:nvPr/>
        </p:nvPicPr>
        <p:blipFill>
          <a:blip r:embed="rId2"/>
          <a:stretch>
            <a:fillRect/>
          </a:stretch>
        </p:blipFill>
        <p:spPr>
          <a:xfrm>
            <a:off x="-3975" y="1632380"/>
            <a:ext cx="9147975" cy="4616020"/>
          </a:xfrm>
          <a:prstGeom prst="rect">
            <a:avLst/>
          </a:prstGeom>
        </p:spPr>
      </p:pic>
      <p:sp>
        <p:nvSpPr>
          <p:cNvPr id="11" name="Rectangle 10"/>
          <p:cNvSpPr/>
          <p:nvPr/>
        </p:nvSpPr>
        <p:spPr>
          <a:xfrm>
            <a:off x="3048000" y="6477000"/>
            <a:ext cx="6096000" cy="307777"/>
          </a:xfrm>
          <a:prstGeom prst="rect">
            <a:avLst/>
          </a:prstGeom>
        </p:spPr>
        <p:txBody>
          <a:bodyPr wrap="square">
            <a:spAutoFit/>
          </a:bodyPr>
          <a:lstStyle/>
          <a:p>
            <a:r>
              <a:rPr lang="en-US" sz="1400" b="0" dirty="0">
                <a:solidFill>
                  <a:schemeClr val="bg1"/>
                </a:solidFill>
              </a:rPr>
              <a:t>https://plato.stanford.edu/search/search?query=%22Philosophy+of+Science%22</a:t>
            </a:r>
          </a:p>
        </p:txBody>
      </p:sp>
      <p:sp>
        <p:nvSpPr>
          <p:cNvPr id="4" name="Slide Number Placeholder 3"/>
          <p:cNvSpPr>
            <a:spLocks noGrp="1"/>
          </p:cNvSpPr>
          <p:nvPr>
            <p:ph type="sldNum" sz="quarter" idx="10"/>
          </p:nvPr>
        </p:nvSpPr>
        <p:spPr/>
        <p:txBody>
          <a:bodyPr/>
          <a:lstStyle/>
          <a:p>
            <a:fld id="{970F0956-5B8E-40B4-A8DD-F75AA1D26018}" type="slidenum">
              <a:rPr lang="en-US" smtClean="0"/>
              <a:pPr/>
              <a:t>27</a:t>
            </a:fld>
            <a:endParaRPr lang="en-US"/>
          </a:p>
        </p:txBody>
      </p:sp>
    </p:spTree>
    <p:extLst>
      <p:ext uri="{BB962C8B-B14F-4D97-AF65-F5344CB8AC3E}">
        <p14:creationId xmlns:p14="http://schemas.microsoft.com/office/powerpoint/2010/main" val="37064316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 addressed in </a:t>
            </a:r>
            <a:r>
              <a:rPr lang="en-US" dirty="0" err="1"/>
              <a:t>PhyS</a:t>
            </a:r>
            <a:r>
              <a:rPr lang="en-US" dirty="0"/>
              <a:t> (4)</a:t>
            </a:r>
          </a:p>
        </p:txBody>
      </p:sp>
      <p:sp>
        <p:nvSpPr>
          <p:cNvPr id="3" name="Content Placeholder 2"/>
          <p:cNvSpPr>
            <a:spLocks noGrp="1"/>
          </p:cNvSpPr>
          <p:nvPr>
            <p:ph idx="1"/>
          </p:nvPr>
        </p:nvSpPr>
        <p:spPr/>
        <p:txBody>
          <a:bodyPr/>
          <a:lstStyle/>
          <a:p>
            <a:r>
              <a:rPr lang="en-US" sz="2000" dirty="0"/>
              <a:t>•	</a:t>
            </a:r>
            <a:r>
              <a:rPr lang="en-US" sz="2000" dirty="0">
                <a:solidFill>
                  <a:srgbClr val="0070C0"/>
                </a:solidFill>
              </a:rPr>
              <a:t>What exactly is science? How to differentiate from pseudo-science?</a:t>
            </a:r>
          </a:p>
          <a:p>
            <a:r>
              <a:rPr lang="en-US" sz="2000" dirty="0"/>
              <a:t>•	</a:t>
            </a:r>
            <a:r>
              <a:rPr lang="en-US" sz="2000" dirty="0">
                <a:solidFill>
                  <a:srgbClr val="0070C0"/>
                </a:solidFill>
              </a:rPr>
              <a:t>Is there a single basic method of science? If there are several, what makes them all "scientific"?</a:t>
            </a:r>
          </a:p>
          <a:p>
            <a:r>
              <a:rPr lang="en-US" sz="2000" dirty="0"/>
              <a:t>•	Is science the best way to know about the world? </a:t>
            </a:r>
          </a:p>
          <a:p>
            <a:r>
              <a:rPr lang="en-US" sz="2000" dirty="0"/>
              <a:t>•	Is science compatible with religion, or do they conflict? If they conflict, which one should we believe?</a:t>
            </a:r>
          </a:p>
        </p:txBody>
      </p:sp>
      <p:sp>
        <p:nvSpPr>
          <p:cNvPr id="4" name="Rectangle 3"/>
          <p:cNvSpPr/>
          <p:nvPr/>
        </p:nvSpPr>
        <p:spPr>
          <a:xfrm>
            <a:off x="4495800" y="6474023"/>
            <a:ext cx="4572000" cy="307777"/>
          </a:xfrm>
          <a:prstGeom prst="rect">
            <a:avLst/>
          </a:prstGeom>
        </p:spPr>
        <p:txBody>
          <a:bodyPr>
            <a:spAutoFit/>
          </a:bodyPr>
          <a:lstStyle/>
          <a:p>
            <a:pPr algn="r"/>
            <a:r>
              <a:rPr lang="en-US" sz="1400" b="0" dirty="0">
                <a:solidFill>
                  <a:schemeClr val="bg1"/>
                </a:solidFill>
              </a:rPr>
              <a:t>www.hu.mtu.edu/~tlockha/h3700qst.doc</a:t>
            </a:r>
            <a:endParaRPr lang="en-US" sz="1400" dirty="0">
              <a:solidFill>
                <a:schemeClr val="bg1"/>
              </a:solidFill>
            </a:endParaRPr>
          </a:p>
        </p:txBody>
      </p:sp>
      <p:sp>
        <p:nvSpPr>
          <p:cNvPr id="5" name="Slide Number Placeholder 4"/>
          <p:cNvSpPr>
            <a:spLocks noGrp="1"/>
          </p:cNvSpPr>
          <p:nvPr>
            <p:ph type="sldNum" sz="quarter" idx="10"/>
          </p:nvPr>
        </p:nvSpPr>
        <p:spPr/>
        <p:txBody>
          <a:bodyPr/>
          <a:lstStyle/>
          <a:p>
            <a:fld id="{970F0956-5B8E-40B4-A8DD-F75AA1D26018}" type="slidenum">
              <a:rPr lang="en-US" smtClean="0"/>
              <a:pPr/>
              <a:t>28</a:t>
            </a:fld>
            <a:endParaRPr lang="en-US"/>
          </a:p>
        </p:txBody>
      </p:sp>
    </p:spTree>
    <p:extLst>
      <p:ext uri="{BB962C8B-B14F-4D97-AF65-F5344CB8AC3E}">
        <p14:creationId xmlns:p14="http://schemas.microsoft.com/office/powerpoint/2010/main" val="3198378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0"/>
          </p:nvPr>
        </p:nvSpPr>
        <p:spPr/>
        <p:txBody>
          <a:bodyPr/>
          <a:lstStyle/>
          <a:p>
            <a:fld id="{970F0956-5B8E-40B4-A8DD-F75AA1D26018}" type="slidenum">
              <a:rPr lang="en-US" smtClean="0"/>
              <a:pPr/>
              <a:t>29</a:t>
            </a:fld>
            <a:endParaRPr lang="en-US"/>
          </a:p>
        </p:txBody>
      </p:sp>
      <p:pic>
        <p:nvPicPr>
          <p:cNvPr id="5" name="Picture 4"/>
          <p:cNvPicPr>
            <a:picLocks noChangeAspect="1"/>
          </p:cNvPicPr>
          <p:nvPr/>
        </p:nvPicPr>
        <p:blipFill>
          <a:blip r:embed="rId2"/>
          <a:stretch>
            <a:fillRect/>
          </a:stretch>
        </p:blipFill>
        <p:spPr>
          <a:xfrm>
            <a:off x="19050" y="609599"/>
            <a:ext cx="9124950" cy="6230845"/>
          </a:xfrm>
          <a:prstGeom prst="rect">
            <a:avLst/>
          </a:prstGeom>
        </p:spPr>
      </p:pic>
      <p:pic>
        <p:nvPicPr>
          <p:cNvPr id="6" name="Picture 5"/>
          <p:cNvPicPr>
            <a:picLocks noChangeAspect="1"/>
          </p:cNvPicPr>
          <p:nvPr/>
        </p:nvPicPr>
        <p:blipFill>
          <a:blip r:embed="rId3"/>
          <a:stretch>
            <a:fillRect/>
          </a:stretch>
        </p:blipFill>
        <p:spPr>
          <a:xfrm>
            <a:off x="5082059" y="990600"/>
            <a:ext cx="3713579" cy="5625353"/>
          </a:xfrm>
          <a:prstGeom prst="rect">
            <a:avLst/>
          </a:prstGeom>
        </p:spPr>
      </p:pic>
      <p:sp>
        <p:nvSpPr>
          <p:cNvPr id="7" name="TextBox 6"/>
          <p:cNvSpPr txBox="1"/>
          <p:nvPr/>
        </p:nvSpPr>
        <p:spPr>
          <a:xfrm>
            <a:off x="228600" y="723038"/>
            <a:ext cx="1484702" cy="584775"/>
          </a:xfrm>
          <a:prstGeom prst="rect">
            <a:avLst/>
          </a:prstGeom>
          <a:noFill/>
        </p:spPr>
        <p:txBody>
          <a:bodyPr wrap="none" rtlCol="0">
            <a:spAutoFit/>
          </a:bodyPr>
          <a:lstStyle/>
          <a:p>
            <a:r>
              <a:rPr lang="en-US" dirty="0"/>
              <a:t>Science</a:t>
            </a:r>
          </a:p>
        </p:txBody>
      </p:sp>
      <p:sp>
        <p:nvSpPr>
          <p:cNvPr id="8" name="TextBox 7"/>
          <p:cNvSpPr txBox="1"/>
          <p:nvPr/>
        </p:nvSpPr>
        <p:spPr>
          <a:xfrm>
            <a:off x="4876800" y="718074"/>
            <a:ext cx="1117614" cy="584775"/>
          </a:xfrm>
          <a:prstGeom prst="rect">
            <a:avLst/>
          </a:prstGeom>
          <a:noFill/>
        </p:spPr>
        <p:txBody>
          <a:bodyPr wrap="none" rtlCol="0">
            <a:spAutoFit/>
          </a:bodyPr>
          <a:lstStyle/>
          <a:p>
            <a:r>
              <a:rPr lang="en-US" dirty="0"/>
              <a:t>Faith</a:t>
            </a:r>
          </a:p>
        </p:txBody>
      </p:sp>
      <p:sp>
        <p:nvSpPr>
          <p:cNvPr id="9" name="Rectangle 8"/>
          <p:cNvSpPr/>
          <p:nvPr/>
        </p:nvSpPr>
        <p:spPr>
          <a:xfrm>
            <a:off x="4786032" y="6504801"/>
            <a:ext cx="4281768" cy="276999"/>
          </a:xfrm>
          <a:prstGeom prst="rect">
            <a:avLst/>
          </a:prstGeom>
        </p:spPr>
        <p:txBody>
          <a:bodyPr wrap="square">
            <a:spAutoFit/>
          </a:bodyPr>
          <a:lstStyle/>
          <a:p>
            <a:r>
              <a:rPr lang="en-US" sz="1200" b="0" dirty="0">
                <a:latin typeface="92lrdexkxeqpuxoo"/>
              </a:rPr>
              <a:t>https://rationalwiki.org/wiki/Scientific_method</a:t>
            </a:r>
            <a:endParaRPr lang="en-US" sz="1200" dirty="0"/>
          </a:p>
        </p:txBody>
      </p:sp>
      <p:sp>
        <p:nvSpPr>
          <p:cNvPr id="10" name="TextBox 9"/>
          <p:cNvSpPr txBox="1"/>
          <p:nvPr/>
        </p:nvSpPr>
        <p:spPr>
          <a:xfrm>
            <a:off x="2873190" y="800567"/>
            <a:ext cx="1535998" cy="461665"/>
          </a:xfrm>
          <a:prstGeom prst="rect">
            <a:avLst/>
          </a:prstGeom>
          <a:noFill/>
        </p:spPr>
        <p:txBody>
          <a:bodyPr wrap="none" rtlCol="0">
            <a:spAutoFit/>
          </a:bodyPr>
          <a:lstStyle/>
          <a:p>
            <a:r>
              <a:rPr lang="en-US" sz="2400" dirty="0"/>
              <a:t>Argument</a:t>
            </a:r>
          </a:p>
        </p:txBody>
      </p:sp>
      <p:sp>
        <p:nvSpPr>
          <p:cNvPr id="11" name="TextBox 10"/>
          <p:cNvSpPr txBox="1"/>
          <p:nvPr/>
        </p:nvSpPr>
        <p:spPr>
          <a:xfrm>
            <a:off x="7668860" y="805926"/>
            <a:ext cx="1261884" cy="461665"/>
          </a:xfrm>
          <a:prstGeom prst="rect">
            <a:avLst/>
          </a:prstGeom>
          <a:noFill/>
        </p:spPr>
        <p:txBody>
          <a:bodyPr wrap="none" rtlCol="0">
            <a:spAutoFit/>
          </a:bodyPr>
          <a:lstStyle/>
          <a:p>
            <a:r>
              <a:rPr lang="en-US" sz="2400" dirty="0"/>
              <a:t>Opinion</a:t>
            </a:r>
          </a:p>
        </p:txBody>
      </p:sp>
    </p:spTree>
    <p:extLst>
      <p:ext uri="{BB962C8B-B14F-4D97-AF65-F5344CB8AC3E}">
        <p14:creationId xmlns:p14="http://schemas.microsoft.com/office/powerpoint/2010/main" val="5806670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2B740-A855-4998-8132-57F6400E6AB9}"/>
              </a:ext>
            </a:extLst>
          </p:cNvPr>
          <p:cNvSpPr>
            <a:spLocks noGrp="1"/>
          </p:cNvSpPr>
          <p:nvPr>
            <p:ph type="title"/>
          </p:nvPr>
        </p:nvSpPr>
        <p:spPr/>
        <p:txBody>
          <a:bodyPr/>
          <a:lstStyle/>
          <a:p>
            <a:r>
              <a:rPr lang="en-US" dirty="0"/>
              <a:t>Ok, you tell me:</a:t>
            </a:r>
          </a:p>
        </p:txBody>
      </p:sp>
      <p:sp>
        <p:nvSpPr>
          <p:cNvPr id="3" name="Content Placeholder 2">
            <a:extLst>
              <a:ext uri="{FF2B5EF4-FFF2-40B4-BE49-F238E27FC236}">
                <a16:creationId xmlns:a16="http://schemas.microsoft.com/office/drawing/2014/main" id="{EA1F352C-D08B-4D97-90DD-2921C4D1EF9A}"/>
              </a:ext>
            </a:extLst>
          </p:cNvPr>
          <p:cNvSpPr>
            <a:spLocks noGrp="1"/>
          </p:cNvSpPr>
          <p:nvPr>
            <p:ph idx="1"/>
          </p:nvPr>
        </p:nvSpPr>
        <p:spPr/>
        <p:txBody>
          <a:bodyPr/>
          <a:lstStyle/>
          <a:p>
            <a:pPr>
              <a:buFont typeface="Arial" panose="020B0604020202020204" pitchFamily="34" charset="0"/>
              <a:buChar char="•"/>
            </a:pPr>
            <a:r>
              <a:rPr lang="en-US" sz="1800" dirty="0"/>
              <a:t>Three concepts:</a:t>
            </a:r>
          </a:p>
          <a:p>
            <a:pPr lvl="1">
              <a:buFont typeface="Arial" panose="020B0604020202020204" pitchFamily="34" charset="0"/>
              <a:buChar char="•"/>
            </a:pPr>
            <a:r>
              <a:rPr lang="en-US" sz="1800" dirty="0"/>
              <a:t>(1) reality, (2) observation (of that reality), and (3) understanding (of that observation of that reality).</a:t>
            </a:r>
          </a:p>
          <a:p>
            <a:pPr>
              <a:buFont typeface="Arial" panose="020B0604020202020204" pitchFamily="34" charset="0"/>
              <a:buChar char="•"/>
            </a:pPr>
            <a:r>
              <a:rPr lang="en-US" sz="1800" dirty="0"/>
              <a:t>Three hypotheses:</a:t>
            </a:r>
          </a:p>
          <a:p>
            <a:pPr lvl="1">
              <a:buFont typeface="Arial" panose="020B0604020202020204" pitchFamily="34" charset="0"/>
              <a:buChar char="•"/>
            </a:pPr>
            <a:r>
              <a:rPr lang="en-US" sz="1800" dirty="0"/>
              <a:t>(1) reality is observable, (2) observation is understandable, and (3) understanding is falsifiable.</a:t>
            </a:r>
          </a:p>
          <a:p>
            <a:pPr>
              <a:buFont typeface="Arial" panose="020B0604020202020204" pitchFamily="34" charset="0"/>
              <a:buChar char="•"/>
            </a:pPr>
            <a:r>
              <a:rPr lang="en-US" sz="1800" dirty="0"/>
              <a:t>Three principles:</a:t>
            </a:r>
          </a:p>
          <a:p>
            <a:pPr lvl="1">
              <a:buFont typeface="Arial" panose="020B0604020202020204" pitchFamily="34" charset="0"/>
              <a:buChar char="•"/>
            </a:pPr>
            <a:r>
              <a:rPr lang="en-US" sz="1800" dirty="0"/>
              <a:t>(1) Observation is Maximally Objective, (2) Understanding is Maximally Intelligible, (3) Understanding is Coherent </a:t>
            </a:r>
            <a:r>
              <a:rPr lang="en-US" sz="1400" dirty="0"/>
              <a:t>(Without Paradoxes of Contradiction)</a:t>
            </a:r>
            <a:r>
              <a:rPr lang="en-US" sz="1800" dirty="0"/>
              <a:t> and Complete </a:t>
            </a:r>
            <a:r>
              <a:rPr lang="en-US" sz="1400" dirty="0"/>
              <a:t>(Without Paradoxes of Incompleteness)</a:t>
            </a:r>
          </a:p>
          <a:p>
            <a:pPr>
              <a:buFont typeface="Arial" panose="020B0604020202020204" pitchFamily="34" charset="0"/>
              <a:buChar char="•"/>
            </a:pPr>
            <a:r>
              <a:rPr lang="en-US" sz="1800" dirty="0"/>
              <a:t>Three benefits:</a:t>
            </a:r>
          </a:p>
          <a:p>
            <a:pPr lvl="1">
              <a:buFont typeface="Arial" panose="020B0604020202020204" pitchFamily="34" charset="0"/>
              <a:buChar char="•"/>
            </a:pPr>
            <a:r>
              <a:rPr lang="en-US" sz="1800" dirty="0"/>
              <a:t>(1) universality, (2) </a:t>
            </a:r>
            <a:r>
              <a:rPr lang="en-US" sz="1800" dirty="0" err="1"/>
              <a:t>anticipatability</a:t>
            </a:r>
            <a:r>
              <a:rPr lang="en-US" sz="1800" dirty="0"/>
              <a:t>, and (3) progress.</a:t>
            </a:r>
          </a:p>
          <a:p>
            <a:pPr>
              <a:buFont typeface="Arial" panose="020B0604020202020204" pitchFamily="34" charset="0"/>
              <a:buChar char="•"/>
            </a:pPr>
            <a:r>
              <a:rPr lang="en-US" sz="1800" dirty="0"/>
              <a:t>Three intellectual joys:</a:t>
            </a:r>
          </a:p>
          <a:p>
            <a:pPr lvl="1">
              <a:buFont typeface="Arial" panose="020B0604020202020204" pitchFamily="34" charset="0"/>
              <a:buChar char="•"/>
            </a:pPr>
            <a:r>
              <a:rPr lang="en-US" sz="1800" dirty="0"/>
              <a:t>(1) through stimulus, (2) through conversation, and (3) through understanding</a:t>
            </a:r>
          </a:p>
        </p:txBody>
      </p:sp>
      <p:sp>
        <p:nvSpPr>
          <p:cNvPr id="4" name="Slide Number Placeholder 3">
            <a:extLst>
              <a:ext uri="{FF2B5EF4-FFF2-40B4-BE49-F238E27FC236}">
                <a16:creationId xmlns:a16="http://schemas.microsoft.com/office/drawing/2014/main" id="{574F4232-3584-405B-8F27-FD245A158A52}"/>
              </a:ext>
            </a:extLst>
          </p:cNvPr>
          <p:cNvSpPr>
            <a:spLocks noGrp="1"/>
          </p:cNvSpPr>
          <p:nvPr>
            <p:ph type="sldNum" sz="quarter" idx="10"/>
          </p:nvPr>
        </p:nvSpPr>
        <p:spPr/>
        <p:txBody>
          <a:bodyPr/>
          <a:lstStyle/>
          <a:p>
            <a:fld id="{970F0956-5B8E-40B4-A8DD-F75AA1D26018}" type="slidenum">
              <a:rPr lang="en-US" smtClean="0"/>
              <a:pPr/>
              <a:t>3</a:t>
            </a:fld>
            <a:endParaRPr lang="en-US"/>
          </a:p>
        </p:txBody>
      </p:sp>
      <p:sp>
        <p:nvSpPr>
          <p:cNvPr id="5" name="Rectangle 4">
            <a:extLst>
              <a:ext uri="{FF2B5EF4-FFF2-40B4-BE49-F238E27FC236}">
                <a16:creationId xmlns:a16="http://schemas.microsoft.com/office/drawing/2014/main" id="{694843FB-3649-44C4-9E39-4774364501B0}"/>
              </a:ext>
            </a:extLst>
          </p:cNvPr>
          <p:cNvSpPr/>
          <p:nvPr/>
        </p:nvSpPr>
        <p:spPr bwMode="auto">
          <a:xfrm>
            <a:off x="762000" y="2057400"/>
            <a:ext cx="8153400" cy="5334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pitchFamily="122" charset="0"/>
              </a:rPr>
              <a:t>??????????????????????????????????????????????????????????</a:t>
            </a:r>
          </a:p>
        </p:txBody>
      </p:sp>
      <p:sp>
        <p:nvSpPr>
          <p:cNvPr id="6" name="Rectangle 5">
            <a:extLst>
              <a:ext uri="{FF2B5EF4-FFF2-40B4-BE49-F238E27FC236}">
                <a16:creationId xmlns:a16="http://schemas.microsoft.com/office/drawing/2014/main" id="{4500F6F9-69D7-47A9-8362-956679180D3F}"/>
              </a:ext>
            </a:extLst>
          </p:cNvPr>
          <p:cNvSpPr/>
          <p:nvPr/>
        </p:nvSpPr>
        <p:spPr bwMode="auto">
          <a:xfrm>
            <a:off x="762000" y="2971800"/>
            <a:ext cx="8153400" cy="5334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pitchFamily="122" charset="0"/>
              </a:rPr>
              <a:t>??????????????????????????????????????????????????????????</a:t>
            </a:r>
          </a:p>
        </p:txBody>
      </p:sp>
      <p:sp>
        <p:nvSpPr>
          <p:cNvPr id="7" name="Rectangle 6">
            <a:extLst>
              <a:ext uri="{FF2B5EF4-FFF2-40B4-BE49-F238E27FC236}">
                <a16:creationId xmlns:a16="http://schemas.microsoft.com/office/drawing/2014/main" id="{86AF6AA6-BAB0-458F-AD37-9DA2325899C6}"/>
              </a:ext>
            </a:extLst>
          </p:cNvPr>
          <p:cNvSpPr/>
          <p:nvPr/>
        </p:nvSpPr>
        <p:spPr bwMode="auto">
          <a:xfrm>
            <a:off x="762000" y="3962400"/>
            <a:ext cx="8153400" cy="7620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pitchFamily="122" charset="0"/>
              </a:rPr>
              <a:t>??????????????????????????????????????????????????????????</a:t>
            </a:r>
          </a:p>
        </p:txBody>
      </p:sp>
      <p:sp>
        <p:nvSpPr>
          <p:cNvPr id="8" name="Rectangle 7">
            <a:extLst>
              <a:ext uri="{FF2B5EF4-FFF2-40B4-BE49-F238E27FC236}">
                <a16:creationId xmlns:a16="http://schemas.microsoft.com/office/drawing/2014/main" id="{6C83A5B9-58D1-460F-AC56-0437C402D33C}"/>
              </a:ext>
            </a:extLst>
          </p:cNvPr>
          <p:cNvSpPr/>
          <p:nvPr/>
        </p:nvSpPr>
        <p:spPr bwMode="auto">
          <a:xfrm>
            <a:off x="762000" y="5029200"/>
            <a:ext cx="8153400" cy="3810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pitchFamily="122" charset="0"/>
              </a:rPr>
              <a:t>??????????????????????????????????????????????????????????</a:t>
            </a:r>
          </a:p>
        </p:txBody>
      </p:sp>
      <p:sp>
        <p:nvSpPr>
          <p:cNvPr id="9" name="Rectangle 8">
            <a:extLst>
              <a:ext uri="{FF2B5EF4-FFF2-40B4-BE49-F238E27FC236}">
                <a16:creationId xmlns:a16="http://schemas.microsoft.com/office/drawing/2014/main" id="{54B5183F-44CC-475B-9848-1DDB16615937}"/>
              </a:ext>
            </a:extLst>
          </p:cNvPr>
          <p:cNvSpPr/>
          <p:nvPr/>
        </p:nvSpPr>
        <p:spPr bwMode="auto">
          <a:xfrm>
            <a:off x="762000" y="5829300"/>
            <a:ext cx="8153400" cy="5334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pitchFamily="122" charset="0"/>
              </a:rPr>
              <a:t>??????????????????????????????????????????????????????????</a:t>
            </a:r>
          </a:p>
        </p:txBody>
      </p:sp>
      <p:grpSp>
        <p:nvGrpSpPr>
          <p:cNvPr id="16" name="Group 15">
            <a:extLst>
              <a:ext uri="{FF2B5EF4-FFF2-40B4-BE49-F238E27FC236}">
                <a16:creationId xmlns:a16="http://schemas.microsoft.com/office/drawing/2014/main" id="{7863C858-6F2C-4403-B53B-70AAC685D770}"/>
              </a:ext>
            </a:extLst>
          </p:cNvPr>
          <p:cNvGrpSpPr/>
          <p:nvPr/>
        </p:nvGrpSpPr>
        <p:grpSpPr>
          <a:xfrm>
            <a:off x="1332344" y="1676399"/>
            <a:ext cx="1752600" cy="4084781"/>
            <a:chOff x="1332344" y="1676399"/>
            <a:chExt cx="1752600" cy="4084781"/>
          </a:xfrm>
        </p:grpSpPr>
        <p:sp>
          <p:nvSpPr>
            <p:cNvPr id="10" name="Rectangle 9">
              <a:extLst>
                <a:ext uri="{FF2B5EF4-FFF2-40B4-BE49-F238E27FC236}">
                  <a16:creationId xmlns:a16="http://schemas.microsoft.com/office/drawing/2014/main" id="{22D4926F-EE60-4F6A-9A79-2CAB582A3443}"/>
                </a:ext>
              </a:extLst>
            </p:cNvPr>
            <p:cNvSpPr/>
            <p:nvPr/>
          </p:nvSpPr>
          <p:spPr bwMode="auto">
            <a:xfrm>
              <a:off x="1332344" y="1676399"/>
              <a:ext cx="1447800" cy="307109"/>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Times" pitchFamily="122" charset="0"/>
                </a:rPr>
                <a:t>?????????????</a:t>
              </a:r>
            </a:p>
          </p:txBody>
        </p:sp>
        <p:sp>
          <p:nvSpPr>
            <p:cNvPr id="11" name="Rectangle 10">
              <a:extLst>
                <a:ext uri="{FF2B5EF4-FFF2-40B4-BE49-F238E27FC236}">
                  <a16:creationId xmlns:a16="http://schemas.microsoft.com/office/drawing/2014/main" id="{9FFB3AB9-856F-417C-ACF2-79E99DDDFEE3}"/>
                </a:ext>
              </a:extLst>
            </p:cNvPr>
            <p:cNvSpPr/>
            <p:nvPr/>
          </p:nvSpPr>
          <p:spPr bwMode="auto">
            <a:xfrm>
              <a:off x="1332344" y="2627744"/>
              <a:ext cx="1447800" cy="307109"/>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Times" pitchFamily="122" charset="0"/>
                </a:rPr>
                <a:t>?????????????</a:t>
              </a:r>
            </a:p>
          </p:txBody>
        </p:sp>
        <p:sp>
          <p:nvSpPr>
            <p:cNvPr id="12" name="Rectangle 11">
              <a:extLst>
                <a:ext uri="{FF2B5EF4-FFF2-40B4-BE49-F238E27FC236}">
                  <a16:creationId xmlns:a16="http://schemas.microsoft.com/office/drawing/2014/main" id="{63D4C0DF-B5BC-4A04-994B-1462B11340CA}"/>
                </a:ext>
              </a:extLst>
            </p:cNvPr>
            <p:cNvSpPr/>
            <p:nvPr/>
          </p:nvSpPr>
          <p:spPr bwMode="auto">
            <a:xfrm>
              <a:off x="1332344" y="3579091"/>
              <a:ext cx="1447800" cy="307109"/>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Times" pitchFamily="122" charset="0"/>
                </a:rPr>
                <a:t>?????????????</a:t>
              </a:r>
            </a:p>
          </p:txBody>
        </p:sp>
        <p:sp>
          <p:nvSpPr>
            <p:cNvPr id="13" name="Rectangle 12">
              <a:extLst>
                <a:ext uri="{FF2B5EF4-FFF2-40B4-BE49-F238E27FC236}">
                  <a16:creationId xmlns:a16="http://schemas.microsoft.com/office/drawing/2014/main" id="{6514DFC5-B1D3-4A27-89FC-E1AF6C642ADE}"/>
                </a:ext>
              </a:extLst>
            </p:cNvPr>
            <p:cNvSpPr/>
            <p:nvPr/>
          </p:nvSpPr>
          <p:spPr bwMode="auto">
            <a:xfrm>
              <a:off x="1332344" y="4724400"/>
              <a:ext cx="1447800" cy="307109"/>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Times" pitchFamily="122" charset="0"/>
                </a:rPr>
                <a:t>?????????????</a:t>
              </a:r>
            </a:p>
          </p:txBody>
        </p:sp>
        <p:sp>
          <p:nvSpPr>
            <p:cNvPr id="14" name="Rectangle 13">
              <a:extLst>
                <a:ext uri="{FF2B5EF4-FFF2-40B4-BE49-F238E27FC236}">
                  <a16:creationId xmlns:a16="http://schemas.microsoft.com/office/drawing/2014/main" id="{F99ABDAE-6729-4EB9-BF4D-9A6F4F57D542}"/>
                </a:ext>
              </a:extLst>
            </p:cNvPr>
            <p:cNvSpPr/>
            <p:nvPr/>
          </p:nvSpPr>
          <p:spPr bwMode="auto">
            <a:xfrm>
              <a:off x="1332344" y="5454071"/>
              <a:ext cx="1752600" cy="307109"/>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Times" pitchFamily="122" charset="0"/>
                </a:rPr>
                <a:t>?????????????</a:t>
              </a:r>
            </a:p>
          </p:txBody>
        </p:sp>
      </p:grpSp>
      <p:sp>
        <p:nvSpPr>
          <p:cNvPr id="15" name="Rectangle 14">
            <a:extLst>
              <a:ext uri="{FF2B5EF4-FFF2-40B4-BE49-F238E27FC236}">
                <a16:creationId xmlns:a16="http://schemas.microsoft.com/office/drawing/2014/main" id="{AAB201EB-D4AF-4A79-A05B-8515FD4B1C65}"/>
              </a:ext>
            </a:extLst>
          </p:cNvPr>
          <p:cNvSpPr/>
          <p:nvPr/>
        </p:nvSpPr>
        <p:spPr>
          <a:xfrm>
            <a:off x="609600" y="6474023"/>
            <a:ext cx="8458200" cy="307777"/>
          </a:xfrm>
          <a:prstGeom prst="rect">
            <a:avLst/>
          </a:prstGeom>
        </p:spPr>
        <p:txBody>
          <a:bodyPr wrap="square">
            <a:spAutoFit/>
          </a:bodyPr>
          <a:lstStyle/>
          <a:p>
            <a:pPr indent="-1588" algn="r"/>
            <a:r>
              <a:rPr lang="en-US" sz="1400" b="0" dirty="0" err="1">
                <a:solidFill>
                  <a:schemeClr val="bg1"/>
                </a:solidFill>
              </a:rPr>
              <a:t>Wagensberg</a:t>
            </a:r>
            <a:r>
              <a:rPr lang="en-US" sz="1400" b="0" dirty="0">
                <a:solidFill>
                  <a:schemeClr val="bg1"/>
                </a:solidFill>
              </a:rPr>
              <a:t>, J., </a:t>
            </a:r>
            <a:r>
              <a:rPr lang="en-US" sz="1400" b="0" i="1" dirty="0">
                <a:solidFill>
                  <a:schemeClr val="bg1"/>
                </a:solidFill>
              </a:rPr>
              <a:t>On the Existence and Uniqueness of the Scientific Method.</a:t>
            </a:r>
            <a:r>
              <a:rPr lang="en-US" sz="1400" b="0" dirty="0">
                <a:solidFill>
                  <a:schemeClr val="bg1"/>
                </a:solidFill>
              </a:rPr>
              <a:t> Biol Theory, 2014. 9(3): p. 331-346.</a:t>
            </a:r>
          </a:p>
        </p:txBody>
      </p:sp>
    </p:spTree>
    <p:extLst>
      <p:ext uri="{BB962C8B-B14F-4D97-AF65-F5344CB8AC3E}">
        <p14:creationId xmlns:p14="http://schemas.microsoft.com/office/powerpoint/2010/main" val="2565589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 addressed in </a:t>
            </a:r>
            <a:r>
              <a:rPr lang="en-US" dirty="0" err="1"/>
              <a:t>PhyS</a:t>
            </a:r>
            <a:r>
              <a:rPr lang="en-US" dirty="0"/>
              <a:t> (5)</a:t>
            </a:r>
          </a:p>
        </p:txBody>
      </p:sp>
      <p:sp>
        <p:nvSpPr>
          <p:cNvPr id="3" name="Content Placeholder 2"/>
          <p:cNvSpPr>
            <a:spLocks noGrp="1"/>
          </p:cNvSpPr>
          <p:nvPr>
            <p:ph idx="1"/>
          </p:nvPr>
        </p:nvSpPr>
        <p:spPr/>
        <p:txBody>
          <a:bodyPr/>
          <a:lstStyle/>
          <a:p>
            <a:r>
              <a:rPr lang="en-US" sz="2000" dirty="0"/>
              <a:t>•	</a:t>
            </a:r>
            <a:r>
              <a:rPr lang="en-US" sz="2000" dirty="0">
                <a:solidFill>
                  <a:srgbClr val="0070C0"/>
                </a:solidFill>
              </a:rPr>
              <a:t>What exactly is science? How to differentiate from pseudo-science?</a:t>
            </a:r>
          </a:p>
          <a:p>
            <a:r>
              <a:rPr lang="en-US" sz="2000" dirty="0"/>
              <a:t>•	</a:t>
            </a:r>
            <a:r>
              <a:rPr lang="en-US" sz="2000" dirty="0">
                <a:solidFill>
                  <a:srgbClr val="0070C0"/>
                </a:solidFill>
              </a:rPr>
              <a:t>Is there a single basic method of science? If there are several, what makes them all "scientific"?</a:t>
            </a:r>
          </a:p>
          <a:p>
            <a:r>
              <a:rPr lang="en-US" sz="2000" dirty="0">
                <a:solidFill>
                  <a:srgbClr val="0070C0"/>
                </a:solidFill>
              </a:rPr>
              <a:t>•	Is science the best way to know about the world? </a:t>
            </a:r>
          </a:p>
          <a:p>
            <a:r>
              <a:rPr lang="en-US" sz="2000" dirty="0">
                <a:solidFill>
                  <a:srgbClr val="0070C0"/>
                </a:solidFill>
              </a:rPr>
              <a:t>•	Is science compatible with religion, or do they conflict? If they conflict, which one should we believe?</a:t>
            </a:r>
          </a:p>
          <a:p>
            <a:r>
              <a:rPr lang="en-US" sz="2000" dirty="0"/>
              <a:t>•	What is a scientific theory? How should scientists decide which among competing theories to accept?</a:t>
            </a:r>
          </a:p>
          <a:p>
            <a:endParaRPr lang="en-US" sz="2000" dirty="0"/>
          </a:p>
        </p:txBody>
      </p:sp>
      <p:sp>
        <p:nvSpPr>
          <p:cNvPr id="4" name="Rectangle 3"/>
          <p:cNvSpPr/>
          <p:nvPr/>
        </p:nvSpPr>
        <p:spPr>
          <a:xfrm>
            <a:off x="4495800" y="6474023"/>
            <a:ext cx="4572000" cy="307777"/>
          </a:xfrm>
          <a:prstGeom prst="rect">
            <a:avLst/>
          </a:prstGeom>
        </p:spPr>
        <p:txBody>
          <a:bodyPr>
            <a:spAutoFit/>
          </a:bodyPr>
          <a:lstStyle/>
          <a:p>
            <a:pPr algn="r"/>
            <a:r>
              <a:rPr lang="en-US" sz="1400" b="0" dirty="0">
                <a:solidFill>
                  <a:schemeClr val="bg1"/>
                </a:solidFill>
              </a:rPr>
              <a:t>www.hu.mtu.edu/~tlockha/h3700qst.doc</a:t>
            </a:r>
            <a:endParaRPr lang="en-US" sz="1400" dirty="0">
              <a:solidFill>
                <a:schemeClr val="bg1"/>
              </a:solidFill>
            </a:endParaRPr>
          </a:p>
        </p:txBody>
      </p:sp>
      <p:sp>
        <p:nvSpPr>
          <p:cNvPr id="5" name="Slide Number Placeholder 4"/>
          <p:cNvSpPr>
            <a:spLocks noGrp="1"/>
          </p:cNvSpPr>
          <p:nvPr>
            <p:ph type="sldNum" sz="quarter" idx="10"/>
          </p:nvPr>
        </p:nvSpPr>
        <p:spPr/>
        <p:txBody>
          <a:bodyPr/>
          <a:lstStyle/>
          <a:p>
            <a:fld id="{970F0956-5B8E-40B4-A8DD-F75AA1D26018}" type="slidenum">
              <a:rPr lang="en-US" smtClean="0"/>
              <a:pPr/>
              <a:t>30</a:t>
            </a:fld>
            <a:endParaRPr lang="en-US"/>
          </a:p>
        </p:txBody>
      </p:sp>
    </p:spTree>
    <p:extLst>
      <p:ext uri="{BB962C8B-B14F-4D97-AF65-F5344CB8AC3E}">
        <p14:creationId xmlns:p14="http://schemas.microsoft.com/office/powerpoint/2010/main" val="863489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899" y="806466"/>
            <a:ext cx="7696200" cy="6047772"/>
          </a:xfrm>
          <a:prstGeom prst="rect">
            <a:avLst/>
          </a:prstGeom>
        </p:spPr>
      </p:pic>
      <p:sp>
        <p:nvSpPr>
          <p:cNvPr id="2" name="Title 1"/>
          <p:cNvSpPr>
            <a:spLocks noGrp="1"/>
          </p:cNvSpPr>
          <p:nvPr>
            <p:ph type="title"/>
          </p:nvPr>
        </p:nvSpPr>
        <p:spPr>
          <a:xfrm>
            <a:off x="228599" y="6092238"/>
            <a:ext cx="8686800" cy="762000"/>
          </a:xfrm>
        </p:spPr>
        <p:txBody>
          <a:bodyPr/>
          <a:lstStyle/>
          <a:p>
            <a:r>
              <a:rPr lang="en-US" dirty="0"/>
              <a:t>Feynman’s answer</a:t>
            </a:r>
          </a:p>
        </p:txBody>
      </p:sp>
      <p:pic>
        <p:nvPicPr>
          <p:cNvPr id="4" name="NM-zWTU7X-k"/>
          <p:cNvPicPr>
            <a:picLocks noGrp="1" noRot="1" noChangeAspect="1"/>
          </p:cNvPicPr>
          <p:nvPr>
            <p:ph idx="1"/>
            <a:videoFile r:link="rId1"/>
          </p:nvPr>
        </p:nvPicPr>
        <p:blipFill>
          <a:blip r:embed="rId4"/>
          <a:stretch>
            <a:fillRect/>
          </a:stretch>
        </p:blipFill>
        <p:spPr>
          <a:xfrm>
            <a:off x="2057400" y="1219200"/>
            <a:ext cx="4969565" cy="3429000"/>
          </a:xfrm>
          <a:prstGeom prst="rect">
            <a:avLst/>
          </a:prstGeom>
        </p:spPr>
      </p:pic>
      <p:sp>
        <p:nvSpPr>
          <p:cNvPr id="3" name="Slide Number Placeholder 2"/>
          <p:cNvSpPr>
            <a:spLocks noGrp="1"/>
          </p:cNvSpPr>
          <p:nvPr>
            <p:ph type="sldNum" sz="quarter" idx="10"/>
          </p:nvPr>
        </p:nvSpPr>
        <p:spPr/>
        <p:txBody>
          <a:bodyPr/>
          <a:lstStyle/>
          <a:p>
            <a:fld id="{970F0956-5B8E-40B4-A8DD-F75AA1D26018}" type="slidenum">
              <a:rPr lang="en-US" smtClean="0"/>
              <a:pPr/>
              <a:t>31</a:t>
            </a:fld>
            <a:endParaRPr lang="en-US"/>
          </a:p>
        </p:txBody>
      </p:sp>
    </p:spTree>
    <p:extLst>
      <p:ext uri="{BB962C8B-B14F-4D97-AF65-F5344CB8AC3E}">
        <p14:creationId xmlns:p14="http://schemas.microsoft.com/office/powerpoint/2010/main" val="18582979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 addressed in </a:t>
            </a:r>
            <a:r>
              <a:rPr lang="en-US" dirty="0" err="1"/>
              <a:t>PhyS</a:t>
            </a:r>
            <a:r>
              <a:rPr lang="en-US" dirty="0"/>
              <a:t> (6)</a:t>
            </a:r>
          </a:p>
        </p:txBody>
      </p:sp>
      <p:sp>
        <p:nvSpPr>
          <p:cNvPr id="3" name="Content Placeholder 2"/>
          <p:cNvSpPr>
            <a:spLocks noGrp="1"/>
          </p:cNvSpPr>
          <p:nvPr>
            <p:ph idx="1"/>
          </p:nvPr>
        </p:nvSpPr>
        <p:spPr>
          <a:xfrm>
            <a:off x="228600" y="1524000"/>
            <a:ext cx="8686800" cy="4495800"/>
          </a:xfrm>
        </p:spPr>
        <p:txBody>
          <a:bodyPr/>
          <a:lstStyle/>
          <a:p>
            <a:r>
              <a:rPr lang="en-US" sz="2000" dirty="0">
                <a:solidFill>
                  <a:srgbClr val="0070C0"/>
                </a:solidFill>
              </a:rPr>
              <a:t>•	What exactly is science? How to differentiate from pseudo-science?</a:t>
            </a:r>
          </a:p>
          <a:p>
            <a:r>
              <a:rPr lang="en-US" sz="2000" dirty="0">
                <a:solidFill>
                  <a:srgbClr val="0070C0"/>
                </a:solidFill>
              </a:rPr>
              <a:t>•	Is there a single basic method of science? If there are several, what makes them all "scientific"?</a:t>
            </a:r>
          </a:p>
          <a:p>
            <a:r>
              <a:rPr lang="en-US" sz="2000" dirty="0">
                <a:solidFill>
                  <a:srgbClr val="0070C0"/>
                </a:solidFill>
              </a:rPr>
              <a:t>•	Is science the best way to know about the world? </a:t>
            </a:r>
          </a:p>
          <a:p>
            <a:r>
              <a:rPr lang="en-US" sz="2000" dirty="0">
                <a:solidFill>
                  <a:srgbClr val="0070C0"/>
                </a:solidFill>
              </a:rPr>
              <a:t>•	Is science compatible with religion, or do they conflict? If they conflict, which one should we believe?</a:t>
            </a:r>
          </a:p>
          <a:p>
            <a:r>
              <a:rPr lang="en-US" sz="2000" dirty="0">
                <a:solidFill>
                  <a:srgbClr val="0070C0"/>
                </a:solidFill>
              </a:rPr>
              <a:t>•	What is a scientific theory? How should scientists decide which among competing theories to accept?</a:t>
            </a:r>
          </a:p>
          <a:p>
            <a:r>
              <a:rPr lang="en-US" sz="2000" dirty="0"/>
              <a:t>•	Why do scientists sometimes disagree with each other, even when they have the same data? Could fully rational scientists have such disagreements?</a:t>
            </a:r>
          </a:p>
          <a:p>
            <a:r>
              <a:rPr lang="en-US" sz="2000" dirty="0"/>
              <a:t>•	What is scientific progress? Does it really exist? Is science getting us closer and closer to the truth?</a:t>
            </a:r>
          </a:p>
          <a:p>
            <a:endParaRPr lang="en-US" sz="2000" dirty="0"/>
          </a:p>
        </p:txBody>
      </p:sp>
      <p:sp>
        <p:nvSpPr>
          <p:cNvPr id="4" name="Rectangle 3"/>
          <p:cNvSpPr/>
          <p:nvPr/>
        </p:nvSpPr>
        <p:spPr>
          <a:xfrm>
            <a:off x="4495800" y="6474023"/>
            <a:ext cx="4572000" cy="307777"/>
          </a:xfrm>
          <a:prstGeom prst="rect">
            <a:avLst/>
          </a:prstGeom>
        </p:spPr>
        <p:txBody>
          <a:bodyPr>
            <a:spAutoFit/>
          </a:bodyPr>
          <a:lstStyle/>
          <a:p>
            <a:pPr algn="r"/>
            <a:r>
              <a:rPr lang="en-US" sz="1400" b="0" dirty="0">
                <a:solidFill>
                  <a:schemeClr val="bg1"/>
                </a:solidFill>
              </a:rPr>
              <a:t>www.hu.mtu.edu/~tlockha/h3700qst.doc</a:t>
            </a:r>
            <a:endParaRPr lang="en-US" sz="1400" dirty="0">
              <a:solidFill>
                <a:schemeClr val="bg1"/>
              </a:solidFill>
            </a:endParaRPr>
          </a:p>
        </p:txBody>
      </p:sp>
      <p:sp>
        <p:nvSpPr>
          <p:cNvPr id="5" name="Slide Number Placeholder 4"/>
          <p:cNvSpPr>
            <a:spLocks noGrp="1"/>
          </p:cNvSpPr>
          <p:nvPr>
            <p:ph type="sldNum" sz="quarter" idx="10"/>
          </p:nvPr>
        </p:nvSpPr>
        <p:spPr/>
        <p:txBody>
          <a:bodyPr/>
          <a:lstStyle/>
          <a:p>
            <a:fld id="{970F0956-5B8E-40B4-A8DD-F75AA1D26018}" type="slidenum">
              <a:rPr lang="en-US" smtClean="0"/>
              <a:pPr/>
              <a:t>32</a:t>
            </a:fld>
            <a:endParaRPr lang="en-US"/>
          </a:p>
        </p:txBody>
      </p:sp>
    </p:spTree>
    <p:extLst>
      <p:ext uri="{BB962C8B-B14F-4D97-AF65-F5344CB8AC3E}">
        <p14:creationId xmlns:p14="http://schemas.microsoft.com/office/powerpoint/2010/main" val="3041309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Which questions addressed in </a:t>
            </a:r>
            <a:r>
              <a:rPr lang="en-US" dirty="0" err="1"/>
              <a:t>PhyS</a:t>
            </a:r>
            <a:r>
              <a:rPr lang="en-US" dirty="0"/>
              <a:t> should scientists deeply care about?</a:t>
            </a:r>
          </a:p>
        </p:txBody>
      </p:sp>
      <p:sp>
        <p:nvSpPr>
          <p:cNvPr id="3" name="Content Placeholder 2"/>
          <p:cNvSpPr>
            <a:spLocks noGrp="1"/>
          </p:cNvSpPr>
          <p:nvPr>
            <p:ph idx="1"/>
          </p:nvPr>
        </p:nvSpPr>
        <p:spPr>
          <a:xfrm>
            <a:off x="228600" y="2133600"/>
            <a:ext cx="8686800" cy="4495800"/>
          </a:xfrm>
        </p:spPr>
        <p:txBody>
          <a:bodyPr/>
          <a:lstStyle/>
          <a:p>
            <a:r>
              <a:rPr lang="en-US" sz="2000" dirty="0"/>
              <a:t>•	What exactly is science?</a:t>
            </a:r>
          </a:p>
          <a:p>
            <a:r>
              <a:rPr lang="en-US" sz="2000" dirty="0"/>
              <a:t>•	Is there a single basic method of science? If there are several, what makes them all "scientific"? </a:t>
            </a:r>
          </a:p>
          <a:p>
            <a:r>
              <a:rPr lang="en-US" sz="2000" dirty="0"/>
              <a:t>•	Is science the best way to know about the world? </a:t>
            </a:r>
          </a:p>
          <a:p>
            <a:r>
              <a:rPr lang="en-US" sz="2000" dirty="0"/>
              <a:t>•	Is science compatible with religion, or do they conflict? If they conflict, which one should we believe?</a:t>
            </a:r>
          </a:p>
          <a:p>
            <a:r>
              <a:rPr lang="en-US" sz="2000" dirty="0"/>
              <a:t>•	What is a scientific theory? How should scientists decide which among competing theories to accept?</a:t>
            </a:r>
          </a:p>
          <a:p>
            <a:r>
              <a:rPr lang="en-US" sz="2000" dirty="0"/>
              <a:t>•	Why do scientists sometimes disagree with each other, even when they have the same data? Could fully rational scientists have such disagreements?</a:t>
            </a:r>
          </a:p>
          <a:p>
            <a:r>
              <a:rPr lang="en-US" sz="2000" dirty="0"/>
              <a:t>•	What is scientific progress? Does it really exist? Is science getting us closer and closer to the truth?</a:t>
            </a:r>
          </a:p>
          <a:p>
            <a:endParaRPr lang="en-US" sz="2000" dirty="0"/>
          </a:p>
        </p:txBody>
      </p:sp>
      <p:sp>
        <p:nvSpPr>
          <p:cNvPr id="4" name="Rectangle 3"/>
          <p:cNvSpPr/>
          <p:nvPr/>
        </p:nvSpPr>
        <p:spPr>
          <a:xfrm>
            <a:off x="4495800" y="6474023"/>
            <a:ext cx="4572000" cy="307777"/>
          </a:xfrm>
          <a:prstGeom prst="rect">
            <a:avLst/>
          </a:prstGeom>
        </p:spPr>
        <p:txBody>
          <a:bodyPr>
            <a:spAutoFit/>
          </a:bodyPr>
          <a:lstStyle/>
          <a:p>
            <a:pPr algn="r"/>
            <a:r>
              <a:rPr lang="en-US" sz="1400" b="0" dirty="0">
                <a:solidFill>
                  <a:schemeClr val="bg1"/>
                </a:solidFill>
              </a:rPr>
              <a:t>www.hu.mtu.edu/~tlockha/h3700qst.doc</a:t>
            </a:r>
            <a:endParaRPr lang="en-US" sz="1400" dirty="0">
              <a:solidFill>
                <a:schemeClr val="bg1"/>
              </a:solidFill>
            </a:endParaRPr>
          </a:p>
        </p:txBody>
      </p:sp>
      <p:sp>
        <p:nvSpPr>
          <p:cNvPr id="5" name="Slide Number Placeholder 4"/>
          <p:cNvSpPr>
            <a:spLocks noGrp="1"/>
          </p:cNvSpPr>
          <p:nvPr>
            <p:ph type="sldNum" sz="quarter" idx="10"/>
          </p:nvPr>
        </p:nvSpPr>
        <p:spPr/>
        <p:txBody>
          <a:bodyPr/>
          <a:lstStyle/>
          <a:p>
            <a:fld id="{970F0956-5B8E-40B4-A8DD-F75AA1D26018}" type="slidenum">
              <a:rPr lang="en-US" smtClean="0"/>
              <a:pPr/>
              <a:t>33</a:t>
            </a:fld>
            <a:endParaRPr lang="en-US"/>
          </a:p>
        </p:txBody>
      </p:sp>
    </p:spTree>
    <p:extLst>
      <p:ext uri="{BB962C8B-B14F-4D97-AF65-F5344CB8AC3E}">
        <p14:creationId xmlns:p14="http://schemas.microsoft.com/office/powerpoint/2010/main" val="21983066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Which questions addressed in </a:t>
            </a:r>
            <a:r>
              <a:rPr lang="en-US" dirty="0" err="1"/>
              <a:t>PhyS</a:t>
            </a:r>
            <a:r>
              <a:rPr lang="en-US" dirty="0"/>
              <a:t> should scientists deeply care about?</a:t>
            </a:r>
          </a:p>
        </p:txBody>
      </p:sp>
      <p:sp>
        <p:nvSpPr>
          <p:cNvPr id="3" name="Content Placeholder 2"/>
          <p:cNvSpPr>
            <a:spLocks noGrp="1"/>
          </p:cNvSpPr>
          <p:nvPr>
            <p:ph idx="1"/>
          </p:nvPr>
        </p:nvSpPr>
        <p:spPr>
          <a:xfrm>
            <a:off x="228600" y="2133600"/>
            <a:ext cx="8686800" cy="4495800"/>
          </a:xfrm>
        </p:spPr>
        <p:txBody>
          <a:bodyPr/>
          <a:lstStyle/>
          <a:p>
            <a:r>
              <a:rPr lang="en-US" sz="2000" dirty="0"/>
              <a:t>•	What exactly is science? </a:t>
            </a:r>
            <a:r>
              <a:rPr lang="en-US" sz="2000" dirty="0">
                <a:solidFill>
                  <a:srgbClr val="FFFF00"/>
                </a:solidFill>
              </a:rPr>
              <a:t>How to differentiate from pseudo-science?</a:t>
            </a:r>
          </a:p>
          <a:p>
            <a:r>
              <a:rPr lang="en-US" sz="2000" dirty="0"/>
              <a:t>•	Is there a single basic method of science? If there are several, what makes them all "scientific"? </a:t>
            </a:r>
            <a:r>
              <a:rPr lang="en-US" sz="2000" dirty="0">
                <a:solidFill>
                  <a:srgbClr val="FFFF00"/>
                </a:solidFill>
                <a:sym typeface="Wingdings" panose="05000000000000000000" pitchFamily="2" charset="2"/>
              </a:rPr>
              <a:t> What makes your approach scientific?</a:t>
            </a:r>
            <a:endParaRPr lang="en-US" sz="2000" dirty="0">
              <a:solidFill>
                <a:srgbClr val="FFFF00"/>
              </a:solidFill>
            </a:endParaRPr>
          </a:p>
          <a:p>
            <a:r>
              <a:rPr lang="en-US" sz="2000" dirty="0"/>
              <a:t>•	Is science the best way to know about the world? </a:t>
            </a:r>
          </a:p>
          <a:p>
            <a:r>
              <a:rPr lang="en-US" sz="2000" dirty="0"/>
              <a:t>•	Is science compatible with religion, or do they conflict? If they conflict, which one should we believe?</a:t>
            </a:r>
          </a:p>
          <a:p>
            <a:r>
              <a:rPr lang="en-US" sz="2000" dirty="0"/>
              <a:t>•	</a:t>
            </a:r>
            <a:r>
              <a:rPr lang="en-US" sz="2000" dirty="0">
                <a:solidFill>
                  <a:srgbClr val="FFFF00"/>
                </a:solidFill>
              </a:rPr>
              <a:t>What is a scientific theory? How should scientists decide which among competing theories to accept?</a:t>
            </a:r>
          </a:p>
          <a:p>
            <a:r>
              <a:rPr lang="en-US" sz="2000" dirty="0"/>
              <a:t>•	</a:t>
            </a:r>
            <a:r>
              <a:rPr lang="en-US" sz="2000" dirty="0">
                <a:solidFill>
                  <a:srgbClr val="FFFF00"/>
                </a:solidFill>
              </a:rPr>
              <a:t>Why do scientists sometimes disagree with each other, even when they have the same data? Could fully rational scientists have such disagreements?</a:t>
            </a:r>
          </a:p>
          <a:p>
            <a:r>
              <a:rPr lang="en-US" sz="2000" dirty="0"/>
              <a:t>•	What is scientific progress? Does it really exist? Is science getting us closer and closer to the truth?</a:t>
            </a:r>
          </a:p>
          <a:p>
            <a:endParaRPr lang="en-US" sz="2000" dirty="0"/>
          </a:p>
        </p:txBody>
      </p:sp>
      <p:sp>
        <p:nvSpPr>
          <p:cNvPr id="4" name="Rectangle 3"/>
          <p:cNvSpPr/>
          <p:nvPr/>
        </p:nvSpPr>
        <p:spPr>
          <a:xfrm>
            <a:off x="4495800" y="6474023"/>
            <a:ext cx="4572000" cy="307777"/>
          </a:xfrm>
          <a:prstGeom prst="rect">
            <a:avLst/>
          </a:prstGeom>
        </p:spPr>
        <p:txBody>
          <a:bodyPr>
            <a:spAutoFit/>
          </a:bodyPr>
          <a:lstStyle/>
          <a:p>
            <a:pPr algn="r"/>
            <a:r>
              <a:rPr lang="en-US" sz="1400" b="0" dirty="0">
                <a:solidFill>
                  <a:schemeClr val="bg1"/>
                </a:solidFill>
              </a:rPr>
              <a:t>www.hu.mtu.edu/~tlockha/h3700qst.doc</a:t>
            </a:r>
            <a:endParaRPr lang="en-US" sz="1400" dirty="0">
              <a:solidFill>
                <a:schemeClr val="bg1"/>
              </a:solidFill>
            </a:endParaRPr>
          </a:p>
        </p:txBody>
      </p:sp>
      <p:sp>
        <p:nvSpPr>
          <p:cNvPr id="5" name="Slide Number Placeholder 4"/>
          <p:cNvSpPr>
            <a:spLocks noGrp="1"/>
          </p:cNvSpPr>
          <p:nvPr>
            <p:ph type="sldNum" sz="quarter" idx="10"/>
          </p:nvPr>
        </p:nvSpPr>
        <p:spPr/>
        <p:txBody>
          <a:bodyPr/>
          <a:lstStyle/>
          <a:p>
            <a:fld id="{970F0956-5B8E-40B4-A8DD-F75AA1D26018}" type="slidenum">
              <a:rPr lang="en-US" smtClean="0"/>
              <a:pPr/>
              <a:t>34</a:t>
            </a:fld>
            <a:endParaRPr lang="en-US"/>
          </a:p>
        </p:txBody>
      </p:sp>
    </p:spTree>
    <p:extLst>
      <p:ext uri="{BB962C8B-B14F-4D97-AF65-F5344CB8AC3E}">
        <p14:creationId xmlns:p14="http://schemas.microsoft.com/office/powerpoint/2010/main" val="13068570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9600" dirty="0"/>
              <a:t>‘Ontology’</a:t>
            </a:r>
          </a:p>
        </p:txBody>
      </p:sp>
      <p:sp>
        <p:nvSpPr>
          <p:cNvPr id="3" name="Subtitle 2"/>
          <p:cNvSpPr>
            <a:spLocks noGrp="1"/>
          </p:cNvSpPr>
          <p:nvPr>
            <p:ph type="subTitle" idx="1"/>
          </p:nvPr>
        </p:nvSpPr>
        <p:spPr/>
        <p:txBody>
          <a:bodyPr/>
          <a:lstStyle/>
          <a:p>
            <a:r>
              <a:rPr lang="en-US" dirty="0"/>
              <a:t>Helps scientists to determine and describe what sorts of entities their research is intended to be directed at.</a:t>
            </a:r>
          </a:p>
        </p:txBody>
      </p:sp>
      <p:sp>
        <p:nvSpPr>
          <p:cNvPr id="4" name="Slide Number Placeholder 3"/>
          <p:cNvSpPr>
            <a:spLocks noGrp="1"/>
          </p:cNvSpPr>
          <p:nvPr>
            <p:ph type="sldNum" sz="quarter" idx="10"/>
          </p:nvPr>
        </p:nvSpPr>
        <p:spPr/>
        <p:txBody>
          <a:bodyPr/>
          <a:lstStyle/>
          <a:p>
            <a:fld id="{970F0956-5B8E-40B4-A8DD-F75AA1D26018}" type="slidenum">
              <a:rPr lang="en-US" smtClean="0"/>
              <a:pPr/>
              <a:t>35</a:t>
            </a:fld>
            <a:endParaRPr lang="en-US"/>
          </a:p>
        </p:txBody>
      </p:sp>
    </p:spTree>
    <p:extLst>
      <p:ext uri="{BB962C8B-B14F-4D97-AF65-F5344CB8AC3E}">
        <p14:creationId xmlns:p14="http://schemas.microsoft.com/office/powerpoint/2010/main" val="3306846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Four notions of ‘ontology’ as a study</a:t>
            </a:r>
          </a:p>
        </p:txBody>
      </p:sp>
      <p:sp>
        <p:nvSpPr>
          <p:cNvPr id="3" name="Content Placeholder 2"/>
          <p:cNvSpPr>
            <a:spLocks noGrp="1"/>
          </p:cNvSpPr>
          <p:nvPr>
            <p:ph idx="1"/>
          </p:nvPr>
        </p:nvSpPr>
        <p:spPr>
          <a:xfrm>
            <a:off x="228600" y="1676400"/>
            <a:ext cx="8686800" cy="4419600"/>
          </a:xfrm>
        </p:spPr>
        <p:txBody>
          <a:bodyPr/>
          <a:lstStyle/>
          <a:p>
            <a:pPr marL="803275" indent="-803275"/>
            <a:r>
              <a:rPr lang="en-US" dirty="0"/>
              <a:t>(O1)	the study of ontological commitment, i.e. what we or others are committed to,</a:t>
            </a:r>
          </a:p>
          <a:p>
            <a:pPr marL="803275" indent="-803275"/>
            <a:r>
              <a:rPr lang="en-US" dirty="0"/>
              <a:t>(O2) 	the study of what there is,</a:t>
            </a:r>
          </a:p>
          <a:p>
            <a:pPr marL="803275" indent="-803275"/>
            <a:r>
              <a:rPr lang="en-US" dirty="0"/>
              <a:t>(O3) 	the study of the most general features of what there is, and how the things there are relate to each other in the metaphysically most general ways,</a:t>
            </a:r>
          </a:p>
          <a:p>
            <a:pPr marL="803275" indent="-803275"/>
            <a:r>
              <a:rPr lang="en-US" dirty="0"/>
              <a:t>(O4) 	the study of meta-ontology, i.e. saying what task it is that the discipline of ontology should aim to accomplish, if any, how the questions it aims to answer should be understood, and with what methodology they can be answered.</a:t>
            </a:r>
          </a:p>
          <a:p>
            <a:endParaRPr lang="en-US" dirty="0"/>
          </a:p>
        </p:txBody>
      </p:sp>
      <p:sp>
        <p:nvSpPr>
          <p:cNvPr id="4" name="Rectangle 3"/>
          <p:cNvSpPr/>
          <p:nvPr/>
        </p:nvSpPr>
        <p:spPr>
          <a:xfrm>
            <a:off x="3886200" y="6400800"/>
            <a:ext cx="5410200" cy="307777"/>
          </a:xfrm>
          <a:prstGeom prst="rect">
            <a:avLst/>
          </a:prstGeom>
        </p:spPr>
        <p:txBody>
          <a:bodyPr wrap="square">
            <a:spAutoFit/>
          </a:bodyPr>
          <a:lstStyle/>
          <a:p>
            <a:r>
              <a:rPr lang="en-US" sz="1400" dirty="0">
                <a:solidFill>
                  <a:schemeClr val="bg1"/>
                </a:solidFill>
              </a:rPr>
              <a:t>http://plato.stanford.edu/entries/logic-ontology/#DifConOnt</a:t>
            </a:r>
          </a:p>
        </p:txBody>
      </p:sp>
      <p:sp>
        <p:nvSpPr>
          <p:cNvPr id="5" name="Slide Number Placeholder 4"/>
          <p:cNvSpPr>
            <a:spLocks noGrp="1"/>
          </p:cNvSpPr>
          <p:nvPr>
            <p:ph type="sldNum" sz="quarter" idx="10"/>
          </p:nvPr>
        </p:nvSpPr>
        <p:spPr/>
        <p:txBody>
          <a:bodyPr/>
          <a:lstStyle/>
          <a:p>
            <a:fld id="{970F0956-5B8E-40B4-A8DD-F75AA1D26018}" type="slidenum">
              <a:rPr lang="en-US" smtClean="0"/>
              <a:pPr/>
              <a:t>36</a:t>
            </a:fld>
            <a:endParaRPr lang="en-US"/>
          </a:p>
        </p:txBody>
      </p:sp>
    </p:spTree>
    <p:extLst>
      <p:ext uri="{BB962C8B-B14F-4D97-AF65-F5344CB8AC3E}">
        <p14:creationId xmlns:p14="http://schemas.microsoft.com/office/powerpoint/2010/main" val="3498838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Realism</a:t>
            </a:r>
          </a:p>
        </p:txBody>
      </p:sp>
      <p:sp>
        <p:nvSpPr>
          <p:cNvPr id="3" name="Content Placeholder 2"/>
          <p:cNvSpPr>
            <a:spLocks noGrp="1"/>
          </p:cNvSpPr>
          <p:nvPr>
            <p:ph idx="1"/>
          </p:nvPr>
        </p:nvSpPr>
        <p:spPr>
          <a:xfrm>
            <a:off x="228600" y="1676400"/>
            <a:ext cx="8686800" cy="3733800"/>
          </a:xfrm>
        </p:spPr>
        <p:txBody>
          <a:bodyPr/>
          <a:lstStyle/>
          <a:p>
            <a:r>
              <a:rPr lang="en-US" b="1" dirty="0"/>
              <a:t>Generic Realism (on some subject matter)</a:t>
            </a:r>
            <a:r>
              <a:rPr lang="en-US" dirty="0"/>
              <a:t>: </a:t>
            </a:r>
          </a:p>
          <a:p>
            <a:br>
              <a:rPr lang="en-US" dirty="0"/>
            </a:br>
            <a:r>
              <a:rPr lang="en-US" i="1" dirty="0"/>
              <a:t>a</a:t>
            </a:r>
            <a:r>
              <a:rPr lang="en-US" dirty="0"/>
              <a:t>, </a:t>
            </a:r>
            <a:r>
              <a:rPr lang="en-US" i="1" dirty="0"/>
              <a:t>b</a:t>
            </a:r>
            <a:r>
              <a:rPr lang="en-US" dirty="0"/>
              <a:t>, and </a:t>
            </a:r>
            <a:r>
              <a:rPr lang="en-US" i="1" dirty="0"/>
              <a:t>c</a:t>
            </a:r>
            <a:r>
              <a:rPr lang="en-US" dirty="0"/>
              <a:t> and so on exist, </a:t>
            </a:r>
          </a:p>
          <a:p>
            <a:r>
              <a:rPr lang="en-US" dirty="0"/>
              <a:t>	and the fact that they exist and have properties such as </a:t>
            </a:r>
            <a:r>
              <a:rPr lang="en-US" i="1" dirty="0"/>
              <a:t>F-ness</a:t>
            </a:r>
            <a:r>
              <a:rPr lang="en-US" dirty="0"/>
              <a:t>, </a:t>
            </a:r>
            <a:r>
              <a:rPr lang="en-US" i="1" dirty="0"/>
              <a:t>G-ness</a:t>
            </a:r>
            <a:r>
              <a:rPr lang="en-US" dirty="0"/>
              <a:t>, and </a:t>
            </a:r>
            <a:r>
              <a:rPr lang="en-US" i="1" dirty="0"/>
              <a:t>H-ness</a:t>
            </a:r>
            <a:r>
              <a:rPr lang="en-US" dirty="0"/>
              <a:t> is (apart from mundane empirical dependencies of the sort sometimes encountered in everyday life) </a:t>
            </a:r>
            <a:r>
              <a:rPr lang="en-US" dirty="0">
                <a:solidFill>
                  <a:srgbClr val="AAE600"/>
                </a:solidFill>
              </a:rPr>
              <a:t>independent of anyone's beliefs, linguistic practices, conceptual schemes, and so on</a:t>
            </a:r>
            <a:r>
              <a:rPr lang="en-US" dirty="0"/>
              <a:t>. </a:t>
            </a:r>
          </a:p>
        </p:txBody>
      </p:sp>
      <p:sp>
        <p:nvSpPr>
          <p:cNvPr id="4" name="Rectangle 3"/>
          <p:cNvSpPr/>
          <p:nvPr/>
        </p:nvSpPr>
        <p:spPr>
          <a:xfrm>
            <a:off x="4495800" y="6248400"/>
            <a:ext cx="4572000" cy="307777"/>
          </a:xfrm>
          <a:prstGeom prst="rect">
            <a:avLst/>
          </a:prstGeom>
        </p:spPr>
        <p:txBody>
          <a:bodyPr>
            <a:spAutoFit/>
          </a:bodyPr>
          <a:lstStyle/>
          <a:p>
            <a:pPr algn="r"/>
            <a:r>
              <a:rPr lang="en-US" sz="1400" dirty="0">
                <a:solidFill>
                  <a:schemeClr val="bg1"/>
                </a:solidFill>
              </a:rPr>
              <a:t>http://plato.stanford.edu/entries/realism/</a:t>
            </a:r>
          </a:p>
        </p:txBody>
      </p:sp>
      <p:sp>
        <p:nvSpPr>
          <p:cNvPr id="5" name="Slide Number Placeholder 4"/>
          <p:cNvSpPr>
            <a:spLocks noGrp="1"/>
          </p:cNvSpPr>
          <p:nvPr>
            <p:ph type="sldNum" sz="quarter" idx="10"/>
          </p:nvPr>
        </p:nvSpPr>
        <p:spPr/>
        <p:txBody>
          <a:bodyPr/>
          <a:lstStyle/>
          <a:p>
            <a:fld id="{970F0956-5B8E-40B4-A8DD-F75AA1D26018}" type="slidenum">
              <a:rPr lang="en-US" smtClean="0"/>
              <a:pPr/>
              <a:t>37</a:t>
            </a:fld>
            <a:endParaRPr lang="en-US"/>
          </a:p>
        </p:txBody>
      </p:sp>
    </p:spTree>
    <p:extLst>
      <p:ext uri="{BB962C8B-B14F-4D97-AF65-F5344CB8AC3E}">
        <p14:creationId xmlns:p14="http://schemas.microsoft.com/office/powerpoint/2010/main" val="20812446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UDF-77786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9600"/>
            <a:ext cx="91440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7" name="AutoShape 5"/>
          <p:cNvSpPr>
            <a:spLocks noGrp="1" noChangeArrowheads="1"/>
          </p:cNvSpPr>
          <p:nvPr>
            <p:ph type="title"/>
          </p:nvPr>
        </p:nvSpPr>
        <p:spPr/>
        <p:txBody>
          <a:bodyPr/>
          <a:lstStyle/>
          <a:p>
            <a:r>
              <a:rPr lang="en-US" altLang="en-US" dirty="0"/>
              <a:t>The basis of Ontological Realism (O.R.)</a:t>
            </a:r>
          </a:p>
        </p:txBody>
      </p:sp>
      <p:sp>
        <p:nvSpPr>
          <p:cNvPr id="30723" name="Rectangle 3"/>
          <p:cNvSpPr>
            <a:spLocks noGrp="1" noChangeArrowheads="1"/>
          </p:cNvSpPr>
          <p:nvPr>
            <p:ph idx="1"/>
          </p:nvPr>
        </p:nvSpPr>
        <p:spPr>
          <a:xfrm>
            <a:off x="3124200" y="1676400"/>
            <a:ext cx="5791200" cy="4953000"/>
          </a:xfrm>
          <a:solidFill>
            <a:srgbClr val="000000">
              <a:alpha val="50195"/>
            </a:srgbClr>
          </a:solidFill>
          <a:ln>
            <a:solidFill>
              <a:schemeClr val="tx1"/>
            </a:solidFill>
            <a:miter lim="800000"/>
            <a:headEnd/>
            <a:tailEnd/>
          </a:ln>
        </p:spPr>
        <p:txBody>
          <a:bodyPr/>
          <a:lstStyle/>
          <a:p>
            <a:pPr marL="533400" indent="-533400">
              <a:buFontTx/>
              <a:buAutoNum type="arabicPeriod"/>
            </a:pPr>
            <a:r>
              <a:rPr lang="en-US" altLang="en-US" sz="2800" dirty="0"/>
              <a:t>There is one external reality which is ‘objectively’ the way it is;</a:t>
            </a:r>
          </a:p>
          <a:p>
            <a:pPr marL="533400" indent="-533400">
              <a:buFontTx/>
              <a:buAutoNum type="arabicPeriod"/>
            </a:pPr>
            <a:r>
              <a:rPr lang="en-US" altLang="en-US" sz="2800" dirty="0"/>
              <a:t>That reality is accessible to us;</a:t>
            </a:r>
          </a:p>
          <a:p>
            <a:pPr marL="533400" indent="-533400">
              <a:buFontTx/>
              <a:buAutoNum type="arabicPeriod"/>
            </a:pPr>
            <a:r>
              <a:rPr lang="en-US" altLang="en-US" sz="2800" dirty="0"/>
              <a:t>We build in our brains cognitive representations of  reality; </a:t>
            </a:r>
          </a:p>
          <a:p>
            <a:pPr marL="533400" indent="-533400">
              <a:buFontTx/>
              <a:buAutoNum type="arabicPeriod"/>
            </a:pPr>
            <a:r>
              <a:rPr lang="en-US" altLang="en-US" sz="2800" dirty="0"/>
              <a:t>We communicate with others about what is there, and what we believe there is there.</a:t>
            </a:r>
          </a:p>
        </p:txBody>
      </p:sp>
      <p:pic>
        <p:nvPicPr>
          <p:cNvPr id="23556" name="Picture 4" descr="glob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350" y="2438400"/>
            <a:ext cx="28575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8" name="Rectangle 6"/>
          <p:cNvSpPr>
            <a:spLocks noChangeArrowheads="1"/>
          </p:cNvSpPr>
          <p:nvPr/>
        </p:nvSpPr>
        <p:spPr bwMode="auto">
          <a:xfrm>
            <a:off x="388938" y="6400800"/>
            <a:ext cx="87550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r" eaLnBrk="1" hangingPunct="1"/>
            <a:r>
              <a:rPr lang="en-US" altLang="en-US" sz="1200" b="0">
                <a:solidFill>
                  <a:schemeClr val="bg1"/>
                </a:solidFill>
              </a:rPr>
              <a:t>Smith B, Kusnierczyk W, Schober D, Ceusters W. Towards a Reference Terminology for Ontology Research and Development in the Biomedical Domain. Proceedings of KR-MED 2006, Biomedical Ontology in Action, November 8, 2006, Baltimore MD, USA</a:t>
            </a:r>
            <a:r>
              <a:rPr lang="en-US" altLang="en-US" sz="1200">
                <a:solidFill>
                  <a:schemeClr val="bg1"/>
                </a:solidFill>
              </a:rPr>
              <a:t> </a:t>
            </a:r>
          </a:p>
        </p:txBody>
      </p:sp>
      <p:sp>
        <p:nvSpPr>
          <p:cNvPr id="2" name="Slide Number Placeholder 1"/>
          <p:cNvSpPr>
            <a:spLocks noGrp="1"/>
          </p:cNvSpPr>
          <p:nvPr>
            <p:ph type="sldNum" sz="quarter" idx="10"/>
          </p:nvPr>
        </p:nvSpPr>
        <p:spPr/>
        <p:txBody>
          <a:bodyPr/>
          <a:lstStyle/>
          <a:p>
            <a:fld id="{970F0956-5B8E-40B4-A8DD-F75AA1D26018}" type="slidenum">
              <a:rPr lang="en-US" smtClean="0"/>
              <a:pPr/>
              <a:t>38</a:t>
            </a:fld>
            <a:endParaRPr lang="en-US"/>
          </a:p>
        </p:txBody>
      </p:sp>
      <p:sp>
        <p:nvSpPr>
          <p:cNvPr id="3" name="TextBox 2"/>
          <p:cNvSpPr txBox="1"/>
          <p:nvPr/>
        </p:nvSpPr>
        <p:spPr>
          <a:xfrm>
            <a:off x="0" y="5739825"/>
            <a:ext cx="3991798" cy="584775"/>
          </a:xfrm>
          <a:prstGeom prst="rect">
            <a:avLst/>
          </a:prstGeom>
          <a:noFill/>
        </p:spPr>
        <p:txBody>
          <a:bodyPr wrap="none" rtlCol="0">
            <a:spAutoFit/>
          </a:bodyPr>
          <a:lstStyle/>
          <a:p>
            <a:r>
              <a:rPr lang="en-US" dirty="0">
                <a:solidFill>
                  <a:srgbClr val="FFFF00"/>
                </a:solidFill>
              </a:rPr>
              <a:t>This sounds familiar?</a:t>
            </a:r>
          </a:p>
        </p:txBody>
      </p:sp>
    </p:spTree>
    <p:extLst>
      <p:ext uri="{BB962C8B-B14F-4D97-AF65-F5344CB8AC3E}">
        <p14:creationId xmlns:p14="http://schemas.microsoft.com/office/powerpoint/2010/main" val="32533895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30723">
                                            <p:bg/>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723">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723">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723">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072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animBg="1"/>
      <p:bldP spid="3"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UDF-77786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9600"/>
            <a:ext cx="91440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7" name="AutoShape 5"/>
          <p:cNvSpPr>
            <a:spLocks noGrp="1" noChangeArrowheads="1"/>
          </p:cNvSpPr>
          <p:nvPr>
            <p:ph type="title"/>
          </p:nvPr>
        </p:nvSpPr>
        <p:spPr/>
        <p:txBody>
          <a:bodyPr/>
          <a:lstStyle/>
          <a:p>
            <a:r>
              <a:rPr lang="en-US" altLang="en-US" dirty="0"/>
              <a:t>This sounds familiar?</a:t>
            </a:r>
          </a:p>
        </p:txBody>
      </p:sp>
      <p:sp>
        <p:nvSpPr>
          <p:cNvPr id="30723" name="Rectangle 3"/>
          <p:cNvSpPr>
            <a:spLocks noGrp="1" noChangeArrowheads="1"/>
          </p:cNvSpPr>
          <p:nvPr>
            <p:ph idx="1"/>
          </p:nvPr>
        </p:nvSpPr>
        <p:spPr>
          <a:xfrm>
            <a:off x="3124200" y="1676400"/>
            <a:ext cx="5791200" cy="4953000"/>
          </a:xfrm>
          <a:solidFill>
            <a:srgbClr val="000000">
              <a:alpha val="50195"/>
            </a:srgbClr>
          </a:solidFill>
          <a:ln>
            <a:solidFill>
              <a:schemeClr val="tx1"/>
            </a:solidFill>
            <a:miter lim="800000"/>
            <a:headEnd/>
            <a:tailEnd/>
          </a:ln>
        </p:spPr>
        <p:txBody>
          <a:bodyPr/>
          <a:lstStyle/>
          <a:p>
            <a:pPr marL="533400" indent="-533400">
              <a:buFontTx/>
              <a:buAutoNum type="arabicPeriod"/>
            </a:pPr>
            <a:r>
              <a:rPr lang="en-US" altLang="en-US" sz="2800" dirty="0"/>
              <a:t>There is one external reality which is ‘objectively’ the way it is;</a:t>
            </a:r>
          </a:p>
          <a:p>
            <a:pPr marL="533400" indent="-533400">
              <a:buFontTx/>
              <a:buAutoNum type="arabicPeriod"/>
            </a:pPr>
            <a:r>
              <a:rPr lang="en-US" altLang="en-US" sz="2800" dirty="0"/>
              <a:t>That reality is accessible to us;</a:t>
            </a:r>
          </a:p>
          <a:p>
            <a:pPr marL="533400" indent="-533400">
              <a:buFontTx/>
              <a:buAutoNum type="arabicPeriod"/>
            </a:pPr>
            <a:r>
              <a:rPr lang="en-US" altLang="en-US" sz="2800" dirty="0"/>
              <a:t>We build in our brains cognitive representations of  reality; </a:t>
            </a:r>
          </a:p>
          <a:p>
            <a:pPr marL="533400" indent="-533400">
              <a:buFontTx/>
              <a:buAutoNum type="arabicPeriod"/>
            </a:pPr>
            <a:r>
              <a:rPr lang="en-US" altLang="en-US" sz="2800" dirty="0"/>
              <a:t>We communicate with others about what is there, and what we believe there is there.</a:t>
            </a:r>
          </a:p>
        </p:txBody>
      </p:sp>
      <p:sp>
        <p:nvSpPr>
          <p:cNvPr id="23558" name="Rectangle 6"/>
          <p:cNvSpPr>
            <a:spLocks noChangeArrowheads="1"/>
          </p:cNvSpPr>
          <p:nvPr/>
        </p:nvSpPr>
        <p:spPr bwMode="auto">
          <a:xfrm>
            <a:off x="3352800" y="5759297"/>
            <a:ext cx="563086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r" eaLnBrk="1" hangingPunct="1"/>
            <a:r>
              <a:rPr lang="en-US" altLang="en-US" sz="1200" b="0" dirty="0">
                <a:solidFill>
                  <a:schemeClr val="bg1"/>
                </a:solidFill>
              </a:rPr>
              <a:t>Smith B, </a:t>
            </a:r>
            <a:r>
              <a:rPr lang="en-US" altLang="en-US" sz="1200" b="0" dirty="0" err="1">
                <a:solidFill>
                  <a:schemeClr val="bg1"/>
                </a:solidFill>
              </a:rPr>
              <a:t>Kusnierczyk</a:t>
            </a:r>
            <a:r>
              <a:rPr lang="en-US" altLang="en-US" sz="1200" b="0" dirty="0">
                <a:solidFill>
                  <a:schemeClr val="bg1"/>
                </a:solidFill>
              </a:rPr>
              <a:t> W, </a:t>
            </a:r>
            <a:r>
              <a:rPr lang="en-US" altLang="en-US" sz="1200" b="0" dirty="0" err="1">
                <a:solidFill>
                  <a:schemeClr val="bg1"/>
                </a:solidFill>
              </a:rPr>
              <a:t>Schober</a:t>
            </a:r>
            <a:r>
              <a:rPr lang="en-US" altLang="en-US" sz="1200" b="0" dirty="0">
                <a:solidFill>
                  <a:schemeClr val="bg1"/>
                </a:solidFill>
              </a:rPr>
              <a:t> D, Ceusters W. Towards a Reference Terminology for Ontology Research and Development in the Biomedical Domain. Proceedings of KR-MED 2006, Biomedical Ontology in Action, November 8, 2006, Baltimore MD, USA</a:t>
            </a:r>
            <a:r>
              <a:rPr lang="en-US" altLang="en-US" sz="1200" dirty="0">
                <a:solidFill>
                  <a:schemeClr val="bg1"/>
                </a:solidFill>
              </a:rPr>
              <a:t> </a:t>
            </a:r>
          </a:p>
        </p:txBody>
      </p:sp>
      <p:sp>
        <p:nvSpPr>
          <p:cNvPr id="2" name="Slide Number Placeholder 1"/>
          <p:cNvSpPr>
            <a:spLocks noGrp="1"/>
          </p:cNvSpPr>
          <p:nvPr>
            <p:ph type="sldNum" sz="quarter" idx="10"/>
          </p:nvPr>
        </p:nvSpPr>
        <p:spPr/>
        <p:txBody>
          <a:bodyPr/>
          <a:lstStyle/>
          <a:p>
            <a:fld id="{970F0956-5B8E-40B4-A8DD-F75AA1D26018}" type="slidenum">
              <a:rPr lang="en-US" smtClean="0"/>
              <a:pPr/>
              <a:t>39</a:t>
            </a:fld>
            <a:endParaRPr lang="en-US"/>
          </a:p>
        </p:txBody>
      </p:sp>
      <p:pic>
        <p:nvPicPr>
          <p:cNvPr id="3" name="Picture 2"/>
          <p:cNvPicPr>
            <a:picLocks noChangeAspect="1"/>
          </p:cNvPicPr>
          <p:nvPr/>
        </p:nvPicPr>
        <p:blipFill>
          <a:blip r:embed="rId4"/>
          <a:stretch>
            <a:fillRect/>
          </a:stretch>
        </p:blipFill>
        <p:spPr>
          <a:xfrm>
            <a:off x="381978" y="1371600"/>
            <a:ext cx="2513622" cy="4490100"/>
          </a:xfrm>
          <a:prstGeom prst="rect">
            <a:avLst/>
          </a:prstGeom>
        </p:spPr>
      </p:pic>
      <p:sp>
        <p:nvSpPr>
          <p:cNvPr id="4" name="Rectangle 3"/>
          <p:cNvSpPr/>
          <p:nvPr/>
        </p:nvSpPr>
        <p:spPr>
          <a:xfrm>
            <a:off x="214223" y="5872104"/>
            <a:ext cx="2887662" cy="646331"/>
          </a:xfrm>
          <a:prstGeom prst="rect">
            <a:avLst/>
          </a:prstGeom>
        </p:spPr>
        <p:txBody>
          <a:bodyPr wrap="square">
            <a:spAutoFit/>
          </a:bodyPr>
          <a:lstStyle/>
          <a:p>
            <a:r>
              <a:rPr lang="en-US" sz="1200" b="0"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Wagensberg</a:t>
            </a:r>
            <a:r>
              <a:rPr lang="en-US" sz="1200" b="0" dirty="0">
                <a:solidFill>
                  <a:schemeClr val="bg1"/>
                </a:solidFill>
                <a:latin typeface="Calibri" panose="020F0502020204030204" pitchFamily="34" charset="0"/>
                <a:ea typeface="Calibri" panose="020F0502020204030204" pitchFamily="34" charset="0"/>
                <a:cs typeface="Times New Roman" panose="02020603050405020304" pitchFamily="18" charset="0"/>
              </a:rPr>
              <a:t>, J., </a:t>
            </a:r>
            <a:r>
              <a:rPr lang="en-US" sz="1200" b="0" i="1" dirty="0">
                <a:solidFill>
                  <a:schemeClr val="bg1"/>
                </a:solidFill>
                <a:latin typeface="Calibri" panose="020F0502020204030204" pitchFamily="34" charset="0"/>
                <a:ea typeface="Calibri" panose="020F0502020204030204" pitchFamily="34" charset="0"/>
                <a:cs typeface="Times New Roman" panose="02020603050405020304" pitchFamily="18" charset="0"/>
              </a:rPr>
              <a:t>On the Existence and Uniqueness of the Scientific Method.</a:t>
            </a:r>
            <a:r>
              <a:rPr lang="en-US" sz="1200" b="0" dirty="0">
                <a:solidFill>
                  <a:schemeClr val="bg1"/>
                </a:solidFill>
                <a:latin typeface="Calibri" panose="020F0502020204030204" pitchFamily="34" charset="0"/>
                <a:ea typeface="Calibri" panose="020F0502020204030204" pitchFamily="34" charset="0"/>
                <a:cs typeface="Times New Roman" panose="02020603050405020304" pitchFamily="18" charset="0"/>
              </a:rPr>
              <a:t> Biological theory, 2014. 9(3): p. 335.</a:t>
            </a:r>
            <a:endParaRPr lang="en-US" sz="1200" b="0" dirty="0">
              <a:solidFill>
                <a:schemeClr val="bg1"/>
              </a:solidFill>
            </a:endParaRPr>
          </a:p>
        </p:txBody>
      </p:sp>
    </p:spTree>
    <p:extLst>
      <p:ext uri="{BB962C8B-B14F-4D97-AF65-F5344CB8AC3E}">
        <p14:creationId xmlns:p14="http://schemas.microsoft.com/office/powerpoint/2010/main" val="35942159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Pre-class assignment</a:t>
            </a:r>
          </a:p>
        </p:txBody>
      </p:sp>
      <p:sp>
        <p:nvSpPr>
          <p:cNvPr id="6" name="Content Placeholder 5"/>
          <p:cNvSpPr>
            <a:spLocks noGrp="1"/>
          </p:cNvSpPr>
          <p:nvPr>
            <p:ph idx="1"/>
          </p:nvPr>
        </p:nvSpPr>
        <p:spPr/>
        <p:txBody>
          <a:bodyPr/>
          <a:lstStyle/>
          <a:p>
            <a:pPr lvl="0"/>
            <a:r>
              <a:rPr lang="en-US" sz="2000" dirty="0">
                <a:solidFill>
                  <a:schemeClr val="accent2">
                    <a:lumMod val="60000"/>
                    <a:lumOff val="40000"/>
                  </a:schemeClr>
                </a:solidFill>
              </a:rPr>
              <a:t>a) Required reading</a:t>
            </a:r>
          </a:p>
          <a:p>
            <a:pPr indent="-1588"/>
            <a:r>
              <a:rPr lang="en-US" sz="2000" b="1" dirty="0">
                <a:solidFill>
                  <a:schemeClr val="accent2">
                    <a:lumMod val="60000"/>
                    <a:lumOff val="40000"/>
                  </a:schemeClr>
                </a:solidFill>
              </a:rPr>
              <a:t>R2</a:t>
            </a:r>
            <a:r>
              <a:rPr lang="en-US" sz="2000" dirty="0">
                <a:solidFill>
                  <a:schemeClr val="accent2">
                    <a:lumMod val="60000"/>
                    <a:lumOff val="40000"/>
                  </a:schemeClr>
                </a:solidFill>
              </a:rPr>
              <a:t>	</a:t>
            </a:r>
            <a:r>
              <a:rPr lang="en-US" sz="2000" dirty="0" err="1">
                <a:solidFill>
                  <a:schemeClr val="accent2">
                    <a:lumMod val="60000"/>
                    <a:lumOff val="40000"/>
                  </a:schemeClr>
                </a:solidFill>
              </a:rPr>
              <a:t>Wagensberg</a:t>
            </a:r>
            <a:r>
              <a:rPr lang="en-US" sz="2000" dirty="0">
                <a:solidFill>
                  <a:schemeClr val="accent2">
                    <a:lumMod val="60000"/>
                    <a:lumOff val="40000"/>
                  </a:schemeClr>
                </a:solidFill>
              </a:rPr>
              <a:t>, J., </a:t>
            </a:r>
            <a:r>
              <a:rPr lang="en-US" sz="2000" i="1" dirty="0">
                <a:solidFill>
                  <a:schemeClr val="accent2">
                    <a:lumMod val="60000"/>
                    <a:lumOff val="40000"/>
                  </a:schemeClr>
                </a:solidFill>
              </a:rPr>
              <a:t>On the Existence and Uniqueness of the Scientific Method.</a:t>
            </a:r>
            <a:r>
              <a:rPr lang="en-US" sz="2000" dirty="0">
                <a:solidFill>
                  <a:schemeClr val="accent2">
                    <a:lumMod val="60000"/>
                    <a:lumOff val="40000"/>
                  </a:schemeClr>
                </a:solidFill>
              </a:rPr>
              <a:t> Biol Theory, 2014. </a:t>
            </a:r>
            <a:r>
              <a:rPr lang="en-US" sz="2000" b="1" dirty="0">
                <a:solidFill>
                  <a:schemeClr val="accent2">
                    <a:lumMod val="60000"/>
                    <a:lumOff val="40000"/>
                  </a:schemeClr>
                </a:solidFill>
              </a:rPr>
              <a:t>9</a:t>
            </a:r>
            <a:r>
              <a:rPr lang="en-US" sz="2000" dirty="0">
                <a:solidFill>
                  <a:schemeClr val="accent2">
                    <a:lumMod val="60000"/>
                    <a:lumOff val="40000"/>
                  </a:schemeClr>
                </a:solidFill>
              </a:rPr>
              <a:t>(3): p. 331-346.</a:t>
            </a:r>
          </a:p>
          <a:p>
            <a:r>
              <a:rPr lang="en-US" sz="2000" dirty="0">
                <a:solidFill>
                  <a:schemeClr val="accent2">
                    <a:lumMod val="60000"/>
                    <a:lumOff val="40000"/>
                  </a:schemeClr>
                </a:solidFill>
              </a:rPr>
              <a:t>	</a:t>
            </a:r>
            <a:r>
              <a:rPr lang="en-US" sz="1400" dirty="0">
                <a:solidFill>
                  <a:schemeClr val="accent2">
                    <a:lumMod val="60000"/>
                    <a:lumOff val="40000"/>
                  </a:schemeClr>
                </a:solidFill>
                <a:hlinkClick r:id="rId2">
                  <a:extLst>
                    <a:ext uri="{A12FA001-AC4F-418D-AE19-62706E023703}">
                      <ahyp:hlinkClr xmlns:ahyp="http://schemas.microsoft.com/office/drawing/2018/hyperlinkcolor" val="tx"/>
                    </a:ext>
                  </a:extLst>
                </a:hlinkClick>
              </a:rPr>
              <a:t>https://www.ncbi.nlm.nih.gov/pmc/articles/PMC4131153/pdf/13752_2014_Article_166.pdf</a:t>
            </a:r>
            <a:r>
              <a:rPr lang="en-US" sz="1400" dirty="0">
                <a:solidFill>
                  <a:schemeClr val="accent2">
                    <a:lumMod val="60000"/>
                    <a:lumOff val="40000"/>
                  </a:schemeClr>
                </a:solidFill>
              </a:rPr>
              <a:t> </a:t>
            </a:r>
          </a:p>
          <a:p>
            <a:pPr lvl="0"/>
            <a:r>
              <a:rPr lang="en-US" sz="2000" dirty="0"/>
              <a:t>	</a:t>
            </a:r>
          </a:p>
          <a:p>
            <a:pPr lvl="0"/>
            <a:r>
              <a:rPr lang="en-US" sz="2000" dirty="0"/>
              <a:t>b) </a:t>
            </a:r>
            <a:r>
              <a:rPr lang="en-US" sz="2000" b="1" dirty="0"/>
              <a:t>A0</a:t>
            </a:r>
            <a:r>
              <a:rPr lang="en-US" sz="2000" dirty="0"/>
              <a:t>: Prepare for proposal:</a:t>
            </a:r>
          </a:p>
          <a:p>
            <a:pPr lvl="1">
              <a:buFont typeface="Arial" panose="020B0604020202020204" pitchFamily="34" charset="0"/>
              <a:buChar char="•"/>
            </a:pPr>
            <a:r>
              <a:rPr lang="en-US" sz="2000" dirty="0"/>
              <a:t>Reflect about your research interests concerning your future MSc or PhD thesis and formulate a number of research topics. </a:t>
            </a:r>
          </a:p>
          <a:p>
            <a:pPr lvl="1">
              <a:buFont typeface="Arial" panose="020B0604020202020204" pitchFamily="34" charset="0"/>
              <a:buChar char="•"/>
            </a:pPr>
            <a:r>
              <a:rPr lang="en-US" sz="2000" dirty="0"/>
              <a:t>These topics should for BMI students fit at least three of the detailed learning objectives for biomedical informaticists described in the document ‘</a:t>
            </a:r>
            <a:r>
              <a:rPr lang="en-US" sz="2000" b="1" i="1" dirty="0"/>
              <a:t>BMI504-Spring2023-topic-requirements.pdf</a:t>
            </a:r>
            <a:r>
              <a:rPr lang="en-US" sz="2000" dirty="0"/>
              <a:t>’. </a:t>
            </a:r>
          </a:p>
          <a:p>
            <a:pPr lvl="1">
              <a:buFont typeface="Arial" panose="020B0604020202020204" pitchFamily="34" charset="0"/>
              <a:buChar char="•"/>
            </a:pPr>
            <a:r>
              <a:rPr lang="en-US" sz="2000" dirty="0"/>
              <a:t>For students outside the BMI department, any topic will do. </a:t>
            </a:r>
          </a:p>
          <a:p>
            <a:pPr lvl="1">
              <a:buFont typeface="Arial" panose="020B0604020202020204" pitchFamily="34" charset="0"/>
              <a:buChar char="•"/>
            </a:pPr>
            <a:r>
              <a:rPr lang="en-US" sz="2000" dirty="0"/>
              <a:t>Be prepared to present and discuss this informally in class C2. No prior submission needed.</a:t>
            </a:r>
          </a:p>
          <a:p>
            <a:endParaRPr lang="en-US" sz="2000" dirty="0"/>
          </a:p>
        </p:txBody>
      </p:sp>
      <p:sp>
        <p:nvSpPr>
          <p:cNvPr id="4" name="Slide Number Placeholder 3"/>
          <p:cNvSpPr>
            <a:spLocks noGrp="1"/>
          </p:cNvSpPr>
          <p:nvPr>
            <p:ph type="sldNum" sz="quarter" idx="10"/>
          </p:nvPr>
        </p:nvSpPr>
        <p:spPr/>
        <p:txBody>
          <a:bodyPr/>
          <a:lstStyle/>
          <a:p>
            <a:fld id="{970F0956-5B8E-40B4-A8DD-F75AA1D26018}" type="slidenum">
              <a:rPr lang="en-US" smtClean="0"/>
              <a:pPr/>
              <a:t>4</a:t>
            </a:fld>
            <a:endParaRPr lang="en-US"/>
          </a:p>
        </p:txBody>
      </p:sp>
    </p:spTree>
    <p:extLst>
      <p:ext uri="{BB962C8B-B14F-4D97-AF65-F5344CB8AC3E}">
        <p14:creationId xmlns:p14="http://schemas.microsoft.com/office/powerpoint/2010/main" val="6419447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However …</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sz="2200" i="1" dirty="0"/>
              <a:t>‘The concept of observation can be summed up as a construction achieved by means of differences between similar </a:t>
            </a:r>
            <a:r>
              <a:rPr lang="en-US" sz="2200" b="1" i="1" u="sng" dirty="0"/>
              <a:t>realities</a:t>
            </a:r>
            <a:r>
              <a:rPr lang="en-US" sz="2200" i="1" dirty="0"/>
              <a:t>’.</a:t>
            </a:r>
          </a:p>
          <a:p>
            <a:pPr>
              <a:buFont typeface="Arial" panose="020B0604020202020204" pitchFamily="34" charset="0"/>
              <a:buChar char="•"/>
            </a:pPr>
            <a:r>
              <a:rPr lang="en-US" sz="2200" i="1" dirty="0"/>
              <a:t>‘Understanding can be defined as a construction achieved by similarities between different </a:t>
            </a:r>
            <a:r>
              <a:rPr lang="en-US" sz="2200" b="1" i="1" u="sng" dirty="0"/>
              <a:t>realities</a:t>
            </a:r>
            <a:r>
              <a:rPr lang="en-US" sz="2200" i="1" dirty="0"/>
              <a:t>’.</a:t>
            </a:r>
          </a:p>
          <a:p>
            <a:pPr>
              <a:buFont typeface="Arial" panose="020B0604020202020204" pitchFamily="34" charset="0"/>
              <a:buChar char="•"/>
            </a:pPr>
            <a:r>
              <a:rPr lang="en-US" sz="2200" i="1" dirty="0"/>
              <a:t>‘The SM that we are trying to design should be applied to observable </a:t>
            </a:r>
            <a:r>
              <a:rPr lang="en-US" sz="2200" b="1" i="1" u="sng" dirty="0"/>
              <a:t>realities</a:t>
            </a:r>
            <a:r>
              <a:rPr lang="en-US" sz="2200" i="1" dirty="0"/>
              <a:t>, understandable observations, and understanding not shielded in advance against what may occur in reality.’</a:t>
            </a:r>
          </a:p>
          <a:p>
            <a:pPr>
              <a:buFont typeface="Arial" panose="020B0604020202020204" pitchFamily="34" charset="0"/>
              <a:buChar char="•"/>
            </a:pPr>
            <a:endParaRPr lang="en-US" sz="2200" i="1" dirty="0"/>
          </a:p>
          <a:p>
            <a:pPr>
              <a:buFont typeface="Arial" panose="020B0604020202020204" pitchFamily="34" charset="0"/>
              <a:buChar char="•"/>
            </a:pPr>
            <a:endParaRPr lang="en-US" sz="2200" i="1" dirty="0"/>
          </a:p>
          <a:p>
            <a:pPr marL="0" indent="0"/>
            <a:r>
              <a:rPr lang="en-US" sz="2200" dirty="0"/>
              <a:t>Does </a:t>
            </a:r>
            <a:r>
              <a:rPr lang="en-US" sz="2200" dirty="0" err="1"/>
              <a:t>Wagensberg</a:t>
            </a:r>
            <a:r>
              <a:rPr lang="en-US" sz="2200" dirty="0"/>
              <a:t> believe in the existence of multiple realities rather than the one postulated for in Ontological Realism?</a:t>
            </a:r>
          </a:p>
          <a:p>
            <a:pPr marL="0" indent="0"/>
            <a:endParaRPr lang="en-US" dirty="0"/>
          </a:p>
          <a:p>
            <a:endParaRPr lang="en-US" dirty="0"/>
          </a:p>
        </p:txBody>
      </p:sp>
      <p:sp>
        <p:nvSpPr>
          <p:cNvPr id="4" name="Slide Number Placeholder 3"/>
          <p:cNvSpPr>
            <a:spLocks noGrp="1"/>
          </p:cNvSpPr>
          <p:nvPr>
            <p:ph type="sldNum" sz="quarter" idx="10"/>
          </p:nvPr>
        </p:nvSpPr>
        <p:spPr/>
        <p:txBody>
          <a:bodyPr/>
          <a:lstStyle/>
          <a:p>
            <a:fld id="{970F0956-5B8E-40B4-A8DD-F75AA1D26018}" type="slidenum">
              <a:rPr lang="en-US" smtClean="0"/>
              <a:pPr/>
              <a:t>40</a:t>
            </a:fld>
            <a:endParaRPr lang="en-US"/>
          </a:p>
        </p:txBody>
      </p:sp>
      <p:sp>
        <p:nvSpPr>
          <p:cNvPr id="5" name="Rectangle 4"/>
          <p:cNvSpPr/>
          <p:nvPr/>
        </p:nvSpPr>
        <p:spPr>
          <a:xfrm>
            <a:off x="1371600" y="5105400"/>
            <a:ext cx="7329577" cy="276999"/>
          </a:xfrm>
          <a:prstGeom prst="rect">
            <a:avLst/>
          </a:prstGeom>
        </p:spPr>
        <p:txBody>
          <a:bodyPr wrap="square">
            <a:spAutoFit/>
          </a:bodyPr>
          <a:lstStyle/>
          <a:p>
            <a:r>
              <a:rPr lang="en-US" sz="1200" b="0"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Wagensberg</a:t>
            </a:r>
            <a:r>
              <a:rPr lang="en-US" sz="1200" b="0" dirty="0">
                <a:solidFill>
                  <a:schemeClr val="bg1"/>
                </a:solidFill>
                <a:latin typeface="Calibri" panose="020F0502020204030204" pitchFamily="34" charset="0"/>
                <a:ea typeface="Calibri" panose="020F0502020204030204" pitchFamily="34" charset="0"/>
                <a:cs typeface="Times New Roman" panose="02020603050405020304" pitchFamily="18" charset="0"/>
              </a:rPr>
              <a:t>, J., </a:t>
            </a:r>
            <a:r>
              <a:rPr lang="en-US" sz="1200" b="0" i="1" dirty="0">
                <a:solidFill>
                  <a:schemeClr val="bg1"/>
                </a:solidFill>
                <a:latin typeface="Calibri" panose="020F0502020204030204" pitchFamily="34" charset="0"/>
                <a:ea typeface="Calibri" panose="020F0502020204030204" pitchFamily="34" charset="0"/>
                <a:cs typeface="Times New Roman" panose="02020603050405020304" pitchFamily="18" charset="0"/>
              </a:rPr>
              <a:t>On the Existence and Uniqueness of the Scientific Method.</a:t>
            </a:r>
            <a:r>
              <a:rPr lang="en-US" sz="1200" b="0" dirty="0">
                <a:solidFill>
                  <a:schemeClr val="bg1"/>
                </a:solidFill>
                <a:latin typeface="Calibri" panose="020F0502020204030204" pitchFamily="34" charset="0"/>
                <a:ea typeface="Calibri" panose="020F0502020204030204" pitchFamily="34" charset="0"/>
                <a:cs typeface="Times New Roman" panose="02020603050405020304" pitchFamily="18" charset="0"/>
              </a:rPr>
              <a:t> Biological theory, 2014. 9(3): p. 335.</a:t>
            </a:r>
            <a:endParaRPr lang="en-US" sz="1200" b="0" dirty="0">
              <a:solidFill>
                <a:schemeClr val="bg1"/>
              </a:solidFill>
            </a:endParaRPr>
          </a:p>
        </p:txBody>
      </p:sp>
    </p:spTree>
    <p:extLst>
      <p:ext uri="{BB962C8B-B14F-4D97-AF65-F5344CB8AC3E}">
        <p14:creationId xmlns:p14="http://schemas.microsoft.com/office/powerpoint/2010/main" val="3294355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Perception / Observation</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a:t>
            </a:r>
            <a:r>
              <a:rPr lang="en-US" i="1" dirty="0"/>
              <a:t>To perceive reality implies a kind of conversation between a mind and a slice of reality. The mind devises a representation of a slice of reality by using some kind of language. When the perceptions are programmed in accordance with preconceived criteria, the perception is called observation.</a:t>
            </a:r>
            <a:r>
              <a:rPr lang="en-US" dirty="0"/>
              <a:t>’</a:t>
            </a:r>
          </a:p>
          <a:p>
            <a:pPr>
              <a:buFont typeface="Arial" panose="020B0604020202020204" pitchFamily="34" charset="0"/>
              <a:buChar char="•"/>
            </a:pPr>
            <a:endParaRPr lang="en-US" dirty="0"/>
          </a:p>
          <a:p>
            <a:pPr>
              <a:buFont typeface="Arial" panose="020B0604020202020204" pitchFamily="34" charset="0"/>
              <a:buChar char="•"/>
            </a:pPr>
            <a:r>
              <a:rPr lang="en-US" dirty="0"/>
              <a:t>‘</a:t>
            </a:r>
            <a:r>
              <a:rPr lang="en-US" i="1" dirty="0"/>
              <a:t>What we call a mystical experience can be perceived, but it is very difficult to observe.</a:t>
            </a:r>
            <a:r>
              <a:rPr lang="en-US" dirty="0"/>
              <a:t>’</a:t>
            </a:r>
          </a:p>
        </p:txBody>
      </p:sp>
      <p:sp>
        <p:nvSpPr>
          <p:cNvPr id="4" name="Slide Number Placeholder 3"/>
          <p:cNvSpPr>
            <a:spLocks noGrp="1"/>
          </p:cNvSpPr>
          <p:nvPr>
            <p:ph type="sldNum" sz="quarter" idx="10"/>
          </p:nvPr>
        </p:nvSpPr>
        <p:spPr/>
        <p:txBody>
          <a:bodyPr/>
          <a:lstStyle/>
          <a:p>
            <a:fld id="{970F0956-5B8E-40B4-A8DD-F75AA1D26018}" type="slidenum">
              <a:rPr lang="en-US" smtClean="0"/>
              <a:pPr/>
              <a:t>41</a:t>
            </a:fld>
            <a:endParaRPr lang="en-US"/>
          </a:p>
        </p:txBody>
      </p:sp>
      <p:sp>
        <p:nvSpPr>
          <p:cNvPr id="5" name="Rectangle 4"/>
          <p:cNvSpPr/>
          <p:nvPr/>
        </p:nvSpPr>
        <p:spPr>
          <a:xfrm>
            <a:off x="1371601" y="6327492"/>
            <a:ext cx="7767917" cy="276999"/>
          </a:xfrm>
          <a:prstGeom prst="rect">
            <a:avLst/>
          </a:prstGeom>
        </p:spPr>
        <p:txBody>
          <a:bodyPr wrap="square">
            <a:spAutoFit/>
          </a:bodyPr>
          <a:lstStyle/>
          <a:p>
            <a:pPr algn="r"/>
            <a:r>
              <a:rPr lang="en-US" sz="1200" b="0"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Wagensberg</a:t>
            </a:r>
            <a:r>
              <a:rPr lang="en-US" sz="1200" b="0" dirty="0">
                <a:solidFill>
                  <a:schemeClr val="bg1"/>
                </a:solidFill>
                <a:latin typeface="Calibri" panose="020F0502020204030204" pitchFamily="34" charset="0"/>
                <a:ea typeface="Calibri" panose="020F0502020204030204" pitchFamily="34" charset="0"/>
                <a:cs typeface="Times New Roman" panose="02020603050405020304" pitchFamily="18" charset="0"/>
              </a:rPr>
              <a:t>, J., </a:t>
            </a:r>
            <a:r>
              <a:rPr lang="en-US" sz="1200" b="0" i="1" dirty="0">
                <a:solidFill>
                  <a:schemeClr val="bg1"/>
                </a:solidFill>
                <a:latin typeface="Calibri" panose="020F0502020204030204" pitchFamily="34" charset="0"/>
                <a:ea typeface="Calibri" panose="020F0502020204030204" pitchFamily="34" charset="0"/>
                <a:cs typeface="Times New Roman" panose="02020603050405020304" pitchFamily="18" charset="0"/>
              </a:rPr>
              <a:t>On the Existence and Uniqueness of the Scientific Method.</a:t>
            </a:r>
            <a:r>
              <a:rPr lang="en-US" sz="1200" b="0" dirty="0">
                <a:solidFill>
                  <a:schemeClr val="bg1"/>
                </a:solidFill>
                <a:latin typeface="Calibri" panose="020F0502020204030204" pitchFamily="34" charset="0"/>
                <a:ea typeface="Calibri" panose="020F0502020204030204" pitchFamily="34" charset="0"/>
                <a:cs typeface="Times New Roman" panose="02020603050405020304" pitchFamily="18" charset="0"/>
              </a:rPr>
              <a:t> Biological theory, 2014. 9(3): p. 333.</a:t>
            </a:r>
            <a:endParaRPr lang="en-US" sz="1200" b="0" dirty="0">
              <a:solidFill>
                <a:schemeClr val="bg1"/>
              </a:solidFill>
            </a:endParaRPr>
          </a:p>
        </p:txBody>
      </p:sp>
    </p:spTree>
    <p:extLst>
      <p:ext uri="{BB962C8B-B14F-4D97-AF65-F5344CB8AC3E}">
        <p14:creationId xmlns:p14="http://schemas.microsoft.com/office/powerpoint/2010/main" val="208444601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123520531"/>
              </p:ext>
            </p:extLst>
          </p:nvPr>
        </p:nvGraphicFramePr>
        <p:xfrm>
          <a:off x="228600" y="1676400"/>
          <a:ext cx="8686800" cy="3606800"/>
        </p:xfrm>
        <a:graphic>
          <a:graphicData uri="http://schemas.openxmlformats.org/drawingml/2006/table">
            <a:tbl>
              <a:tblPr firstRow="1" bandRow="1">
                <a:tableStyleId>{5C22544A-7EE6-4342-B048-85BDC9FD1C3A}</a:tableStyleId>
              </a:tblPr>
              <a:tblGrid>
                <a:gridCol w="2286000">
                  <a:extLst>
                    <a:ext uri="{9D8B030D-6E8A-4147-A177-3AD203B41FA5}">
                      <a16:colId xmlns:a16="http://schemas.microsoft.com/office/drawing/2014/main" val="20000"/>
                    </a:ext>
                  </a:extLst>
                </a:gridCol>
                <a:gridCol w="1096471">
                  <a:extLst>
                    <a:ext uri="{9D8B030D-6E8A-4147-A177-3AD203B41FA5}">
                      <a16:colId xmlns:a16="http://schemas.microsoft.com/office/drawing/2014/main" val="20001"/>
                    </a:ext>
                  </a:extLst>
                </a:gridCol>
                <a:gridCol w="1875329">
                  <a:extLst>
                    <a:ext uri="{9D8B030D-6E8A-4147-A177-3AD203B41FA5}">
                      <a16:colId xmlns:a16="http://schemas.microsoft.com/office/drawing/2014/main" val="20002"/>
                    </a:ext>
                  </a:extLst>
                </a:gridCol>
                <a:gridCol w="1507142">
                  <a:extLst>
                    <a:ext uri="{9D8B030D-6E8A-4147-A177-3AD203B41FA5}">
                      <a16:colId xmlns:a16="http://schemas.microsoft.com/office/drawing/2014/main" val="20003"/>
                    </a:ext>
                  </a:extLst>
                </a:gridCol>
                <a:gridCol w="1921858">
                  <a:extLst>
                    <a:ext uri="{9D8B030D-6E8A-4147-A177-3AD203B41FA5}">
                      <a16:colId xmlns:a16="http://schemas.microsoft.com/office/drawing/2014/main" val="20004"/>
                    </a:ext>
                  </a:extLst>
                </a:gridCol>
              </a:tblGrid>
              <a:tr h="370840">
                <a:tc>
                  <a:txBody>
                    <a:bodyPr/>
                    <a:lstStyle/>
                    <a:p>
                      <a:endParaRPr lang="en-US" dirty="0">
                        <a:solidFill>
                          <a:schemeClr val="tx1"/>
                        </a:solidFill>
                      </a:endParaRPr>
                    </a:p>
                  </a:txBody>
                  <a:tcPr marL="92249" marR="92249"/>
                </a:tc>
                <a:tc>
                  <a:txBody>
                    <a:bodyPr/>
                    <a:lstStyle/>
                    <a:p>
                      <a:r>
                        <a:rPr lang="en-US" dirty="0">
                          <a:solidFill>
                            <a:schemeClr val="tx1"/>
                          </a:solidFill>
                        </a:rPr>
                        <a:t>Reality</a:t>
                      </a:r>
                    </a:p>
                  </a:txBody>
                  <a:tcPr marL="92249" marR="92249"/>
                </a:tc>
                <a:tc>
                  <a:txBody>
                    <a:bodyPr/>
                    <a:lstStyle/>
                    <a:p>
                      <a:r>
                        <a:rPr lang="en-US" dirty="0">
                          <a:solidFill>
                            <a:schemeClr val="tx1"/>
                          </a:solidFill>
                        </a:rPr>
                        <a:t>Sensing</a:t>
                      </a:r>
                    </a:p>
                  </a:txBody>
                  <a:tcPr marL="92249" marR="92249"/>
                </a:tc>
                <a:tc>
                  <a:txBody>
                    <a:bodyPr/>
                    <a:lstStyle/>
                    <a:p>
                      <a:r>
                        <a:rPr lang="en-US" dirty="0">
                          <a:solidFill>
                            <a:schemeClr val="tx1"/>
                          </a:solidFill>
                        </a:rPr>
                        <a:t>Perceiving</a:t>
                      </a:r>
                    </a:p>
                  </a:txBody>
                  <a:tcPr marL="92249" marR="92249"/>
                </a:tc>
                <a:tc>
                  <a:txBody>
                    <a:bodyPr/>
                    <a:lstStyle/>
                    <a:p>
                      <a:r>
                        <a:rPr lang="en-US" dirty="0">
                          <a:solidFill>
                            <a:schemeClr val="tx1"/>
                          </a:solidFill>
                        </a:rPr>
                        <a:t>Interpreting</a:t>
                      </a:r>
                    </a:p>
                  </a:txBody>
                  <a:tcPr marL="92249" marR="92249"/>
                </a:tc>
                <a:extLst>
                  <a:ext uri="{0D108BD9-81ED-4DB2-BD59-A6C34878D82A}">
                    <a16:rowId xmlns:a16="http://schemas.microsoft.com/office/drawing/2014/main" val="10000"/>
                  </a:ext>
                </a:extLst>
              </a:tr>
              <a:tr h="370840">
                <a:tc>
                  <a:txBody>
                    <a:bodyPr/>
                    <a:lstStyle/>
                    <a:p>
                      <a:r>
                        <a:rPr lang="en-US" dirty="0">
                          <a:solidFill>
                            <a:schemeClr val="tx1"/>
                          </a:solidFill>
                        </a:rPr>
                        <a:t>Canonical case</a:t>
                      </a:r>
                    </a:p>
                  </a:txBody>
                  <a:tcPr marL="92249" marR="92249"/>
                </a:tc>
                <a:tc>
                  <a:txBody>
                    <a:bodyPr/>
                    <a:lstStyle/>
                    <a:p>
                      <a:r>
                        <a:rPr lang="en-US" dirty="0">
                          <a:solidFill>
                            <a:schemeClr val="tx1"/>
                          </a:solidFill>
                        </a:rPr>
                        <a:t>Dog</a:t>
                      </a:r>
                    </a:p>
                  </a:txBody>
                  <a:tcPr marL="92249" marR="92249"/>
                </a:tc>
                <a:tc>
                  <a:txBody>
                    <a:bodyPr/>
                    <a:lstStyle/>
                    <a:p>
                      <a:r>
                        <a:rPr lang="en-US" dirty="0">
                          <a:solidFill>
                            <a:schemeClr val="tx1"/>
                          </a:solidFill>
                        </a:rPr>
                        <a:t>Dog-stimulus</a:t>
                      </a:r>
                    </a:p>
                  </a:txBody>
                  <a:tcPr marL="92249" marR="92249"/>
                </a:tc>
                <a:tc>
                  <a:txBody>
                    <a:bodyPr/>
                    <a:lstStyle/>
                    <a:p>
                      <a:r>
                        <a:rPr lang="en-US" dirty="0">
                          <a:solidFill>
                            <a:schemeClr val="tx1"/>
                          </a:solidFill>
                        </a:rPr>
                        <a:t>Dog</a:t>
                      </a:r>
                    </a:p>
                  </a:txBody>
                  <a:tcPr marL="92249" marR="92249"/>
                </a:tc>
                <a:tc>
                  <a:txBody>
                    <a:bodyPr/>
                    <a:lstStyle/>
                    <a:p>
                      <a:r>
                        <a:rPr lang="en-US" dirty="0">
                          <a:solidFill>
                            <a:schemeClr val="tx1"/>
                          </a:solidFill>
                        </a:rPr>
                        <a:t>Dog</a:t>
                      </a:r>
                    </a:p>
                  </a:txBody>
                  <a:tcPr marL="92249" marR="92249"/>
                </a:tc>
                <a:extLst>
                  <a:ext uri="{0D108BD9-81ED-4DB2-BD59-A6C34878D82A}">
                    <a16:rowId xmlns:a16="http://schemas.microsoft.com/office/drawing/2014/main" val="10001"/>
                  </a:ext>
                </a:extLst>
              </a:tr>
              <a:tr h="370840">
                <a:tc>
                  <a:txBody>
                    <a:bodyPr/>
                    <a:lstStyle/>
                    <a:p>
                      <a:r>
                        <a:rPr lang="en-US" dirty="0">
                          <a:solidFill>
                            <a:schemeClr val="tx1"/>
                          </a:solidFill>
                        </a:rPr>
                        <a:t>Illusion</a:t>
                      </a:r>
                    </a:p>
                  </a:txBody>
                  <a:tcPr marL="92249" marR="92249"/>
                </a:tc>
                <a:tc>
                  <a:txBody>
                    <a:bodyPr/>
                    <a:lstStyle/>
                    <a:p>
                      <a:r>
                        <a:rPr lang="en-US" dirty="0">
                          <a:solidFill>
                            <a:schemeClr val="tx1"/>
                          </a:solidFill>
                        </a:rPr>
                        <a:t>Dog</a:t>
                      </a:r>
                    </a:p>
                  </a:txBody>
                  <a:tcPr marL="92249" marR="92249"/>
                </a:tc>
                <a:tc>
                  <a:txBody>
                    <a:bodyPr/>
                    <a:lstStyle/>
                    <a:p>
                      <a:r>
                        <a:rPr lang="en-US" dirty="0">
                          <a:solidFill>
                            <a:schemeClr val="tx1"/>
                          </a:solidFill>
                        </a:rPr>
                        <a:t>Cat-like stimuli</a:t>
                      </a:r>
                    </a:p>
                  </a:txBody>
                  <a:tcPr marL="92249" marR="92249"/>
                </a:tc>
                <a:tc>
                  <a:txBody>
                    <a:bodyPr/>
                    <a:lstStyle/>
                    <a:p>
                      <a:r>
                        <a:rPr lang="en-US" dirty="0">
                          <a:solidFill>
                            <a:schemeClr val="tx1"/>
                          </a:solidFill>
                        </a:rPr>
                        <a:t>Cat</a:t>
                      </a:r>
                    </a:p>
                  </a:txBody>
                  <a:tcPr marL="92249" marR="92249"/>
                </a:tc>
                <a:tc>
                  <a:txBody>
                    <a:bodyPr/>
                    <a:lstStyle/>
                    <a:p>
                      <a:r>
                        <a:rPr lang="en-US" dirty="0">
                          <a:solidFill>
                            <a:schemeClr val="tx1"/>
                          </a:solidFill>
                        </a:rPr>
                        <a:t>Cat / Cat? / x?</a:t>
                      </a:r>
                    </a:p>
                  </a:txBody>
                  <a:tcPr marL="92249" marR="92249"/>
                </a:tc>
                <a:extLst>
                  <a:ext uri="{0D108BD9-81ED-4DB2-BD59-A6C34878D82A}">
                    <a16:rowId xmlns:a16="http://schemas.microsoft.com/office/drawing/2014/main" val="10002"/>
                  </a:ext>
                </a:extLst>
              </a:tr>
              <a:tr h="370840">
                <a:tc>
                  <a:txBody>
                    <a:bodyPr/>
                    <a:lstStyle/>
                    <a:p>
                      <a:r>
                        <a:rPr lang="en-US" dirty="0">
                          <a:solidFill>
                            <a:schemeClr val="tx1"/>
                          </a:solidFill>
                        </a:rPr>
                        <a:t>Hallucination</a:t>
                      </a:r>
                    </a:p>
                  </a:txBody>
                  <a:tcPr marL="92249" marR="92249"/>
                </a:tc>
                <a:tc>
                  <a:txBody>
                    <a:bodyPr/>
                    <a:lstStyle/>
                    <a:p>
                      <a:r>
                        <a:rPr lang="en-US" dirty="0">
                          <a:solidFill>
                            <a:schemeClr val="tx1"/>
                          </a:solidFill>
                        </a:rPr>
                        <a:t>-</a:t>
                      </a:r>
                    </a:p>
                  </a:txBody>
                  <a:tcPr marL="92249" marR="92249"/>
                </a:tc>
                <a:tc>
                  <a:txBody>
                    <a:bodyPr/>
                    <a:lstStyle/>
                    <a:p>
                      <a:r>
                        <a:rPr lang="en-US" dirty="0">
                          <a:solidFill>
                            <a:schemeClr val="tx1"/>
                          </a:solidFill>
                        </a:rPr>
                        <a:t>-</a:t>
                      </a:r>
                    </a:p>
                  </a:txBody>
                  <a:tcPr marL="92249" marR="92249"/>
                </a:tc>
                <a:tc>
                  <a:txBody>
                    <a:bodyPr/>
                    <a:lstStyle/>
                    <a:p>
                      <a:r>
                        <a:rPr lang="en-US" dirty="0">
                          <a:solidFill>
                            <a:schemeClr val="tx1"/>
                          </a:solidFill>
                        </a:rPr>
                        <a:t>Dog</a:t>
                      </a:r>
                    </a:p>
                  </a:txBody>
                  <a:tcPr marL="92249" marR="92249"/>
                </a:tc>
                <a:tc>
                  <a:txBody>
                    <a:bodyPr/>
                    <a:lstStyle/>
                    <a:p>
                      <a:r>
                        <a:rPr lang="en-US" dirty="0">
                          <a:solidFill>
                            <a:schemeClr val="tx1"/>
                          </a:solidFill>
                        </a:rPr>
                        <a:t>Dog</a:t>
                      </a:r>
                    </a:p>
                  </a:txBody>
                  <a:tcPr marL="92249" marR="92249"/>
                </a:tc>
                <a:extLst>
                  <a:ext uri="{0D108BD9-81ED-4DB2-BD59-A6C34878D82A}">
                    <a16:rowId xmlns:a16="http://schemas.microsoft.com/office/drawing/2014/main" val="10003"/>
                  </a:ext>
                </a:extLst>
              </a:tr>
              <a:tr h="370840">
                <a:tc>
                  <a:txBody>
                    <a:bodyPr/>
                    <a:lstStyle/>
                    <a:p>
                      <a:r>
                        <a:rPr lang="en-US" dirty="0">
                          <a:solidFill>
                            <a:schemeClr val="tx1"/>
                          </a:solidFill>
                        </a:rPr>
                        <a:t>Belief in inaccurate perception</a:t>
                      </a:r>
                    </a:p>
                  </a:txBody>
                  <a:tcPr marL="92249" marR="92249"/>
                </a:tc>
                <a:tc>
                  <a:txBody>
                    <a:bodyPr/>
                    <a:lstStyle/>
                    <a:p>
                      <a:r>
                        <a:rPr lang="en-US" dirty="0">
                          <a:solidFill>
                            <a:schemeClr val="tx1"/>
                          </a:solidFill>
                        </a:rPr>
                        <a:t>-</a:t>
                      </a:r>
                    </a:p>
                  </a:txBody>
                  <a:tcPr marL="92249" marR="92249"/>
                </a:tc>
                <a:tc>
                  <a:txBody>
                    <a:bodyPr/>
                    <a:lstStyle/>
                    <a:p>
                      <a:r>
                        <a:rPr lang="en-US" dirty="0">
                          <a:solidFill>
                            <a:schemeClr val="tx1"/>
                          </a:solidFill>
                        </a:rPr>
                        <a:t>-</a:t>
                      </a:r>
                    </a:p>
                  </a:txBody>
                  <a:tcPr marL="92249" marR="92249"/>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tx1"/>
                          </a:solidFill>
                        </a:rPr>
                        <a:t>Dog</a:t>
                      </a:r>
                    </a:p>
                  </a:txBody>
                  <a:tcPr marL="92249" marR="92249"/>
                </a:tc>
                <a:tc>
                  <a:txBody>
                    <a:bodyPr/>
                    <a:lstStyle/>
                    <a:p>
                      <a:r>
                        <a:rPr lang="en-US" dirty="0">
                          <a:solidFill>
                            <a:schemeClr val="tx1"/>
                          </a:solidFill>
                        </a:rPr>
                        <a:t>No dog</a:t>
                      </a:r>
                    </a:p>
                  </a:txBody>
                  <a:tcPr marL="92249" marR="92249"/>
                </a:tc>
                <a:extLst>
                  <a:ext uri="{0D108BD9-81ED-4DB2-BD59-A6C34878D82A}">
                    <a16:rowId xmlns:a16="http://schemas.microsoft.com/office/drawing/2014/main" val="10004"/>
                  </a:ext>
                </a:extLst>
              </a:tr>
              <a:tr h="370840">
                <a:tc>
                  <a:txBody>
                    <a:bodyPr/>
                    <a:lstStyle/>
                    <a:p>
                      <a:r>
                        <a:rPr lang="en-US" dirty="0">
                          <a:solidFill>
                            <a:schemeClr val="tx1"/>
                          </a:solidFill>
                        </a:rPr>
                        <a:t>Delusion</a:t>
                      </a:r>
                    </a:p>
                  </a:txBody>
                  <a:tcPr marL="92249" marR="92249"/>
                </a:tc>
                <a:tc>
                  <a:txBody>
                    <a:bodyPr/>
                    <a:lstStyle/>
                    <a:p>
                      <a:r>
                        <a:rPr lang="en-US" dirty="0">
                          <a:solidFill>
                            <a:schemeClr val="tx1"/>
                          </a:solidFill>
                        </a:rPr>
                        <a:t>-</a:t>
                      </a:r>
                    </a:p>
                  </a:txBody>
                  <a:tcPr marL="92249" marR="92249"/>
                </a:tc>
                <a:tc>
                  <a:txBody>
                    <a:bodyPr/>
                    <a:lstStyle/>
                    <a:p>
                      <a:r>
                        <a:rPr lang="en-US" dirty="0">
                          <a:solidFill>
                            <a:schemeClr val="tx1"/>
                          </a:solidFill>
                        </a:rPr>
                        <a:t>-</a:t>
                      </a:r>
                    </a:p>
                  </a:txBody>
                  <a:tcPr marL="92249" marR="92249"/>
                </a:tc>
                <a:tc>
                  <a:txBody>
                    <a:bodyPr/>
                    <a:lstStyle/>
                    <a:p>
                      <a:r>
                        <a:rPr lang="en-US" dirty="0">
                          <a:solidFill>
                            <a:schemeClr val="tx1"/>
                          </a:solidFill>
                        </a:rPr>
                        <a:t>-</a:t>
                      </a:r>
                    </a:p>
                  </a:txBody>
                  <a:tcPr marL="92249" marR="92249"/>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tx1"/>
                          </a:solidFill>
                        </a:rPr>
                        <a:t>Dog</a:t>
                      </a:r>
                    </a:p>
                  </a:txBody>
                  <a:tcPr marL="92249" marR="92249"/>
                </a:tc>
                <a:extLst>
                  <a:ext uri="{0D108BD9-81ED-4DB2-BD59-A6C34878D82A}">
                    <a16:rowId xmlns:a16="http://schemas.microsoft.com/office/drawing/2014/main" val="10005"/>
                  </a:ext>
                </a:extLst>
              </a:tr>
              <a:tr h="370840">
                <a:tc>
                  <a:txBody>
                    <a:bodyPr/>
                    <a:lstStyle/>
                    <a:p>
                      <a:r>
                        <a:rPr lang="en-US" dirty="0">
                          <a:solidFill>
                            <a:schemeClr val="tx1"/>
                          </a:solidFill>
                        </a:rPr>
                        <a:t>Sensory loss</a:t>
                      </a:r>
                    </a:p>
                  </a:txBody>
                  <a:tcPr marL="92249" marR="92249"/>
                </a:tc>
                <a:tc>
                  <a:txBody>
                    <a:bodyPr/>
                    <a:lstStyle/>
                    <a:p>
                      <a:r>
                        <a:rPr lang="en-US" dirty="0">
                          <a:solidFill>
                            <a:schemeClr val="tx1"/>
                          </a:solidFill>
                        </a:rPr>
                        <a:t>Dog</a:t>
                      </a:r>
                    </a:p>
                  </a:txBody>
                  <a:tcPr marL="92249" marR="92249"/>
                </a:tc>
                <a:tc>
                  <a:txBody>
                    <a:bodyPr/>
                    <a:lstStyle/>
                    <a:p>
                      <a:r>
                        <a:rPr lang="en-US" dirty="0">
                          <a:solidFill>
                            <a:schemeClr val="tx1"/>
                          </a:solidFill>
                        </a:rPr>
                        <a:t>-</a:t>
                      </a:r>
                    </a:p>
                  </a:txBody>
                  <a:tcPr marL="92249" marR="92249"/>
                </a:tc>
                <a:tc>
                  <a:txBody>
                    <a:bodyPr/>
                    <a:lstStyle/>
                    <a:p>
                      <a:r>
                        <a:rPr lang="en-US" dirty="0">
                          <a:solidFill>
                            <a:schemeClr val="tx1"/>
                          </a:solidFill>
                        </a:rPr>
                        <a:t>-</a:t>
                      </a:r>
                    </a:p>
                  </a:txBody>
                  <a:tcPr marL="92249" marR="92249"/>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tx1"/>
                          </a:solidFill>
                        </a:rPr>
                        <a:t>-</a:t>
                      </a:r>
                    </a:p>
                  </a:txBody>
                  <a:tcPr marL="92249" marR="92249"/>
                </a:tc>
                <a:extLst>
                  <a:ext uri="{0D108BD9-81ED-4DB2-BD59-A6C34878D82A}">
                    <a16:rowId xmlns:a16="http://schemas.microsoft.com/office/drawing/2014/main" val="10006"/>
                  </a:ext>
                </a:extLst>
              </a:tr>
              <a:tr h="370840">
                <a:tc>
                  <a:txBody>
                    <a:bodyPr/>
                    <a:lstStyle/>
                    <a:p>
                      <a:r>
                        <a:rPr lang="en-US" dirty="0">
                          <a:solidFill>
                            <a:schemeClr val="tx1"/>
                          </a:solidFill>
                        </a:rPr>
                        <a:t>(visual)</a:t>
                      </a:r>
                      <a:r>
                        <a:rPr lang="en-US" baseline="0" dirty="0">
                          <a:solidFill>
                            <a:schemeClr val="tx1"/>
                          </a:solidFill>
                        </a:rPr>
                        <a:t> </a:t>
                      </a:r>
                      <a:r>
                        <a:rPr lang="en-US" baseline="0" dirty="0" err="1">
                          <a:solidFill>
                            <a:schemeClr val="tx1"/>
                          </a:solidFill>
                        </a:rPr>
                        <a:t>a</a:t>
                      </a:r>
                      <a:r>
                        <a:rPr lang="en-US" dirty="0" err="1">
                          <a:solidFill>
                            <a:schemeClr val="tx1"/>
                          </a:solidFill>
                        </a:rPr>
                        <a:t>nosognosia</a:t>
                      </a:r>
                      <a:endParaRPr lang="en-US" dirty="0">
                        <a:solidFill>
                          <a:schemeClr val="tx1"/>
                        </a:solidFill>
                      </a:endParaRPr>
                    </a:p>
                  </a:txBody>
                  <a:tcPr marL="92249" marR="92249"/>
                </a:tc>
                <a:tc>
                  <a:txBody>
                    <a:bodyPr/>
                    <a:lstStyle/>
                    <a:p>
                      <a:r>
                        <a:rPr lang="en-US" dirty="0">
                          <a:solidFill>
                            <a:schemeClr val="tx1"/>
                          </a:solidFill>
                        </a:rPr>
                        <a:t>Dog</a:t>
                      </a:r>
                    </a:p>
                  </a:txBody>
                  <a:tcPr marL="92249" marR="92249"/>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tx1"/>
                          </a:solidFill>
                        </a:rPr>
                        <a:t>Dog-stimulus</a:t>
                      </a:r>
                    </a:p>
                  </a:txBody>
                  <a:tcPr marL="92249" marR="92249"/>
                </a:tc>
                <a:tc>
                  <a:txBody>
                    <a:bodyPr/>
                    <a:lstStyle/>
                    <a:p>
                      <a:r>
                        <a:rPr lang="en-US" dirty="0">
                          <a:solidFill>
                            <a:schemeClr val="tx1"/>
                          </a:solidFill>
                        </a:rPr>
                        <a:t>-</a:t>
                      </a:r>
                    </a:p>
                  </a:txBody>
                  <a:tcPr marL="92249" marR="92249"/>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tx1"/>
                          </a:solidFill>
                        </a:rPr>
                        <a:t>Dog</a:t>
                      </a:r>
                    </a:p>
                  </a:txBody>
                  <a:tcPr marL="92249" marR="92249"/>
                </a:tc>
                <a:extLst>
                  <a:ext uri="{0D108BD9-81ED-4DB2-BD59-A6C34878D82A}">
                    <a16:rowId xmlns:a16="http://schemas.microsoft.com/office/drawing/2014/main" val="10007"/>
                  </a:ext>
                </a:extLst>
              </a:tr>
              <a:tr h="370840">
                <a:tc>
                  <a:txBody>
                    <a:bodyPr/>
                    <a:lstStyle/>
                    <a:p>
                      <a:r>
                        <a:rPr lang="en-US" dirty="0">
                          <a:solidFill>
                            <a:schemeClr val="tx1"/>
                          </a:solidFill>
                        </a:rPr>
                        <a:t>Denial</a:t>
                      </a:r>
                    </a:p>
                  </a:txBody>
                  <a:tcPr marL="92249" marR="92249"/>
                </a:tc>
                <a:tc>
                  <a:txBody>
                    <a:bodyPr/>
                    <a:lstStyle/>
                    <a:p>
                      <a:r>
                        <a:rPr lang="en-US" dirty="0">
                          <a:solidFill>
                            <a:schemeClr val="tx1"/>
                          </a:solidFill>
                        </a:rPr>
                        <a:t>Dog</a:t>
                      </a:r>
                    </a:p>
                  </a:txBody>
                  <a:tcPr marL="92249" marR="92249"/>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tx1"/>
                          </a:solidFill>
                        </a:rPr>
                        <a:t>Dog-stimulus</a:t>
                      </a:r>
                    </a:p>
                  </a:txBody>
                  <a:tcPr marL="92249" marR="92249"/>
                </a:tc>
                <a:tc>
                  <a:txBody>
                    <a:bodyPr/>
                    <a:lstStyle/>
                    <a:p>
                      <a:r>
                        <a:rPr lang="en-US" dirty="0">
                          <a:solidFill>
                            <a:schemeClr val="tx1"/>
                          </a:solidFill>
                        </a:rPr>
                        <a:t>Dog</a:t>
                      </a:r>
                    </a:p>
                  </a:txBody>
                  <a:tcPr marL="92249" marR="92249"/>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tx1"/>
                          </a:solidFill>
                        </a:rPr>
                        <a:t>-</a:t>
                      </a:r>
                    </a:p>
                  </a:txBody>
                  <a:tcPr marL="92249" marR="92249"/>
                </a:tc>
                <a:extLst>
                  <a:ext uri="{0D108BD9-81ED-4DB2-BD59-A6C34878D82A}">
                    <a16:rowId xmlns:a16="http://schemas.microsoft.com/office/drawing/2014/main" val="10008"/>
                  </a:ext>
                </a:extLst>
              </a:tr>
            </a:tbl>
          </a:graphicData>
        </a:graphic>
      </p:graphicFrame>
      <p:sp>
        <p:nvSpPr>
          <p:cNvPr id="5" name="Title 1"/>
          <p:cNvSpPr>
            <a:spLocks noGrp="1"/>
          </p:cNvSpPr>
          <p:nvPr>
            <p:ph type="title"/>
          </p:nvPr>
        </p:nvSpPr>
        <p:spPr>
          <a:xfrm>
            <a:off x="228600" y="762000"/>
            <a:ext cx="8686800" cy="762000"/>
          </a:xfrm>
        </p:spPr>
        <p:txBody>
          <a:bodyPr/>
          <a:lstStyle/>
          <a:p>
            <a:r>
              <a:rPr lang="en-US" sz="2700" dirty="0"/>
              <a:t>Interplay of reality, sensing perceiving and interpreting</a:t>
            </a:r>
          </a:p>
        </p:txBody>
      </p:sp>
    </p:spTree>
    <p:extLst>
      <p:ext uri="{BB962C8B-B14F-4D97-AF65-F5344CB8AC3E}">
        <p14:creationId xmlns:p14="http://schemas.microsoft.com/office/powerpoint/2010/main" val="37945036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AutoShape 2"/>
          <p:cNvSpPr>
            <a:spLocks noGrp="1" noChangeArrowheads="1"/>
          </p:cNvSpPr>
          <p:nvPr>
            <p:ph type="title"/>
          </p:nvPr>
        </p:nvSpPr>
        <p:spPr/>
        <p:txBody>
          <a:bodyPr/>
          <a:lstStyle/>
          <a:p>
            <a:pPr eaLnBrk="1" hangingPunct="1"/>
            <a:r>
              <a:rPr lang="en-US" altLang="en-US" dirty="0"/>
              <a:t>Relevant disciplines and theories</a:t>
            </a:r>
          </a:p>
        </p:txBody>
      </p:sp>
      <p:sp>
        <p:nvSpPr>
          <p:cNvPr id="10243" name="Rectangle 3"/>
          <p:cNvSpPr>
            <a:spLocks noGrp="1" noChangeArrowheads="1"/>
          </p:cNvSpPr>
          <p:nvPr>
            <p:ph idx="1"/>
          </p:nvPr>
        </p:nvSpPr>
        <p:spPr>
          <a:xfrm>
            <a:off x="228600" y="1524000"/>
            <a:ext cx="8686800" cy="4953000"/>
          </a:xfrm>
        </p:spPr>
        <p:txBody>
          <a:bodyPr/>
          <a:lstStyle/>
          <a:p>
            <a:pPr>
              <a:lnSpc>
                <a:spcPct val="90000"/>
              </a:lnSpc>
              <a:buFont typeface="Arial" panose="020B0604020202020204" pitchFamily="34" charset="0"/>
              <a:buChar char="•"/>
            </a:pPr>
            <a:r>
              <a:rPr lang="en-US" altLang="en-US" sz="2000" b="1" i="1" u="sng" dirty="0">
                <a:solidFill>
                  <a:srgbClr val="FFFF00"/>
                </a:solidFill>
              </a:rPr>
              <a:t>Ontology</a:t>
            </a:r>
          </a:p>
          <a:p>
            <a:pPr>
              <a:lnSpc>
                <a:spcPct val="90000"/>
              </a:lnSpc>
              <a:buFont typeface="Arial" panose="020B0604020202020204" pitchFamily="34" charset="0"/>
              <a:buChar char="•"/>
            </a:pPr>
            <a:endParaRPr lang="en-US" altLang="en-US" sz="2000" dirty="0"/>
          </a:p>
          <a:p>
            <a:pPr>
              <a:lnSpc>
                <a:spcPct val="90000"/>
              </a:lnSpc>
              <a:buFont typeface="Arial" panose="020B0604020202020204" pitchFamily="34" charset="0"/>
              <a:buChar char="•"/>
            </a:pPr>
            <a:r>
              <a:rPr lang="en-US" altLang="en-US" sz="2000" dirty="0"/>
              <a:t>by some philosophers taken to be synonymous with ‘</a:t>
            </a:r>
            <a:r>
              <a:rPr lang="en-US" altLang="en-US" sz="2000" b="1" i="1" u="sng" dirty="0"/>
              <a:t>metaphysics</a:t>
            </a:r>
            <a:r>
              <a:rPr lang="en-US" altLang="en-US" sz="2000" dirty="0"/>
              <a:t>’ while others draw distinctions in many distinct ways but almost agreeing on the following classification:</a:t>
            </a:r>
          </a:p>
          <a:p>
            <a:pPr lvl="1">
              <a:lnSpc>
                <a:spcPct val="90000"/>
              </a:lnSpc>
            </a:pPr>
            <a:r>
              <a:rPr lang="en-US" altLang="en-US" sz="2000" b="1" i="1" u="sng" dirty="0">
                <a:solidFill>
                  <a:srgbClr val="FFFF00"/>
                </a:solidFill>
              </a:rPr>
              <a:t>metaphysics</a:t>
            </a:r>
            <a:endParaRPr lang="en-US" altLang="en-US" sz="2000" dirty="0">
              <a:solidFill>
                <a:srgbClr val="FFFF00"/>
              </a:solidFill>
            </a:endParaRPr>
          </a:p>
          <a:p>
            <a:pPr lvl="2">
              <a:lnSpc>
                <a:spcPct val="90000"/>
              </a:lnSpc>
            </a:pPr>
            <a:r>
              <a:rPr lang="en-US" altLang="en-US" b="1" u="sng" dirty="0">
                <a:solidFill>
                  <a:srgbClr val="FFFF00"/>
                </a:solidFill>
              </a:rPr>
              <a:t>general</a:t>
            </a:r>
            <a:r>
              <a:rPr lang="en-US" altLang="en-US" b="1" u="sng" dirty="0"/>
              <a:t> </a:t>
            </a:r>
            <a:r>
              <a:rPr lang="en-US" altLang="en-US" b="1" u="sng" dirty="0">
                <a:solidFill>
                  <a:srgbClr val="FFFF00"/>
                </a:solidFill>
              </a:rPr>
              <a:t>metaphysics</a:t>
            </a:r>
          </a:p>
          <a:p>
            <a:pPr lvl="2">
              <a:lnSpc>
                <a:spcPct val="90000"/>
              </a:lnSpc>
            </a:pPr>
            <a:endParaRPr lang="en-US" altLang="en-US" dirty="0"/>
          </a:p>
          <a:p>
            <a:pPr lvl="3">
              <a:lnSpc>
                <a:spcPct val="90000"/>
              </a:lnSpc>
            </a:pPr>
            <a:r>
              <a:rPr lang="en-US" altLang="en-US" b="1" i="1" u="sng" dirty="0">
                <a:solidFill>
                  <a:srgbClr val="FFFF00"/>
                </a:solidFill>
              </a:rPr>
              <a:t>ontology</a:t>
            </a:r>
            <a:endParaRPr lang="en-US" altLang="en-US" dirty="0">
              <a:solidFill>
                <a:srgbClr val="FFFF00"/>
              </a:solidFill>
            </a:endParaRPr>
          </a:p>
          <a:p>
            <a:pPr lvl="2">
              <a:lnSpc>
                <a:spcPct val="90000"/>
              </a:lnSpc>
            </a:pPr>
            <a:r>
              <a:rPr lang="en-US" altLang="en-US" b="1" i="1" u="sng" dirty="0">
                <a:solidFill>
                  <a:srgbClr val="FFFF00"/>
                </a:solidFill>
              </a:rPr>
              <a:t>special</a:t>
            </a:r>
            <a:r>
              <a:rPr lang="en-US" altLang="en-US" b="1" i="1" u="sng" dirty="0"/>
              <a:t> </a:t>
            </a:r>
            <a:r>
              <a:rPr lang="en-US" altLang="en-US" b="1" i="1" u="sng" dirty="0">
                <a:solidFill>
                  <a:srgbClr val="FFFF00"/>
                </a:solidFill>
              </a:rPr>
              <a:t>metaphysics</a:t>
            </a:r>
          </a:p>
          <a:p>
            <a:pPr lvl="2">
              <a:lnSpc>
                <a:spcPct val="90000"/>
              </a:lnSpc>
            </a:pPr>
            <a:endParaRPr lang="en-US" altLang="en-US" dirty="0"/>
          </a:p>
          <a:p>
            <a:pPr>
              <a:lnSpc>
                <a:spcPct val="90000"/>
              </a:lnSpc>
              <a:buFont typeface="Arial" panose="020B0604020202020204" pitchFamily="34" charset="0"/>
              <a:buChar char="•"/>
            </a:pPr>
            <a:r>
              <a:rPr lang="en-US" altLang="en-US" sz="2000" dirty="0"/>
              <a:t>‘</a:t>
            </a:r>
            <a:r>
              <a:rPr lang="en-US" altLang="en-US" sz="2000" b="1" i="1" u="sng" dirty="0">
                <a:solidFill>
                  <a:srgbClr val="FFFF00"/>
                </a:solidFill>
              </a:rPr>
              <a:t>epistemology</a:t>
            </a:r>
            <a:r>
              <a:rPr lang="en-US" altLang="en-US" sz="2000" dirty="0"/>
              <a:t>’:</a:t>
            </a:r>
          </a:p>
          <a:p>
            <a:pPr>
              <a:lnSpc>
                <a:spcPct val="90000"/>
              </a:lnSpc>
              <a:buFont typeface="Arial" panose="020B0604020202020204" pitchFamily="34" charset="0"/>
              <a:buChar char="•"/>
            </a:pPr>
            <a:endParaRPr lang="en-US" altLang="en-US" sz="2000" dirty="0"/>
          </a:p>
          <a:p>
            <a:pPr>
              <a:lnSpc>
                <a:spcPct val="90000"/>
              </a:lnSpc>
              <a:buFont typeface="Arial" panose="020B0604020202020204" pitchFamily="34" charset="0"/>
              <a:buChar char="•"/>
            </a:pPr>
            <a:r>
              <a:rPr lang="en-US" altLang="en-US" sz="2000" dirty="0"/>
              <a:t>‘</a:t>
            </a:r>
            <a:r>
              <a:rPr lang="en-US" altLang="en-US" sz="2000" b="1" i="1" u="sng" dirty="0">
                <a:solidFill>
                  <a:srgbClr val="FFFF00"/>
                </a:solidFill>
              </a:rPr>
              <a:t>terminology</a:t>
            </a:r>
            <a:r>
              <a:rPr lang="en-US" altLang="en-US" sz="2000" dirty="0"/>
              <a:t>’ (as part of ‘</a:t>
            </a:r>
            <a:r>
              <a:rPr lang="en-US" altLang="en-US" sz="2000" i="1" dirty="0"/>
              <a:t>semantics</a:t>
            </a:r>
            <a:r>
              <a:rPr lang="en-US" altLang="en-US" sz="2000" dirty="0"/>
              <a:t>’):</a:t>
            </a:r>
          </a:p>
        </p:txBody>
      </p:sp>
      <p:sp>
        <p:nvSpPr>
          <p:cNvPr id="2" name="Slide Number Placeholder 1"/>
          <p:cNvSpPr>
            <a:spLocks noGrp="1"/>
          </p:cNvSpPr>
          <p:nvPr>
            <p:ph type="sldNum" sz="quarter" idx="10"/>
          </p:nvPr>
        </p:nvSpPr>
        <p:spPr/>
        <p:txBody>
          <a:bodyPr/>
          <a:lstStyle/>
          <a:p>
            <a:fld id="{970F0956-5B8E-40B4-A8DD-F75AA1D26018}" type="slidenum">
              <a:rPr lang="en-US" smtClean="0"/>
              <a:pPr/>
              <a:t>43</a:t>
            </a:fld>
            <a:endParaRPr lang="en-US"/>
          </a:p>
        </p:txBody>
      </p:sp>
    </p:spTree>
    <p:extLst>
      <p:ext uri="{BB962C8B-B14F-4D97-AF65-F5344CB8AC3E}">
        <p14:creationId xmlns:p14="http://schemas.microsoft.com/office/powerpoint/2010/main" val="285133203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AutoShape 2"/>
          <p:cNvSpPr>
            <a:spLocks noGrp="1" noChangeArrowheads="1"/>
          </p:cNvSpPr>
          <p:nvPr>
            <p:ph type="title"/>
          </p:nvPr>
        </p:nvSpPr>
        <p:spPr/>
        <p:txBody>
          <a:bodyPr/>
          <a:lstStyle/>
          <a:p>
            <a:pPr eaLnBrk="1" hangingPunct="1"/>
            <a:r>
              <a:rPr lang="en-US" altLang="en-US" dirty="0"/>
              <a:t>Relevant disciplines and theories</a:t>
            </a:r>
          </a:p>
        </p:txBody>
      </p:sp>
      <p:sp>
        <p:nvSpPr>
          <p:cNvPr id="10243" name="Rectangle 3"/>
          <p:cNvSpPr>
            <a:spLocks noGrp="1" noChangeArrowheads="1"/>
          </p:cNvSpPr>
          <p:nvPr>
            <p:ph idx="1"/>
          </p:nvPr>
        </p:nvSpPr>
        <p:spPr>
          <a:xfrm>
            <a:off x="228600" y="1524000"/>
            <a:ext cx="8686800" cy="4953000"/>
          </a:xfrm>
        </p:spPr>
        <p:txBody>
          <a:bodyPr/>
          <a:lstStyle/>
          <a:p>
            <a:pPr>
              <a:lnSpc>
                <a:spcPct val="90000"/>
              </a:lnSpc>
              <a:buFont typeface="Arial" panose="020B0604020202020204" pitchFamily="34" charset="0"/>
              <a:buChar char="•"/>
            </a:pPr>
            <a:r>
              <a:rPr lang="en-US" altLang="en-US" sz="2000" b="1" i="1" u="sng" dirty="0">
                <a:solidFill>
                  <a:srgbClr val="FFFF00"/>
                </a:solidFill>
              </a:rPr>
              <a:t>Ontology</a:t>
            </a:r>
            <a:r>
              <a:rPr lang="en-US" altLang="en-US" sz="2000" dirty="0"/>
              <a:t> (no plural) is the study of what entities exist and how they relate to each other;</a:t>
            </a:r>
          </a:p>
          <a:p>
            <a:pPr>
              <a:lnSpc>
                <a:spcPct val="90000"/>
              </a:lnSpc>
              <a:buFont typeface="Arial" panose="020B0604020202020204" pitchFamily="34" charset="0"/>
              <a:buChar char="•"/>
            </a:pPr>
            <a:r>
              <a:rPr lang="en-US" altLang="en-US" sz="2000" dirty="0"/>
              <a:t>by some philosophers taken to be synonymous with ‘</a:t>
            </a:r>
            <a:r>
              <a:rPr lang="en-US" altLang="en-US" sz="2000" b="1" i="1" u="sng" dirty="0"/>
              <a:t>metaphysics</a:t>
            </a:r>
            <a:r>
              <a:rPr lang="en-US" altLang="en-US" sz="2000" dirty="0"/>
              <a:t>’ while others draw distinctions in many distinct ways but almost agreeing on the following classification:</a:t>
            </a:r>
          </a:p>
          <a:p>
            <a:pPr lvl="1">
              <a:lnSpc>
                <a:spcPct val="90000"/>
              </a:lnSpc>
            </a:pPr>
            <a:r>
              <a:rPr lang="en-US" altLang="en-US" sz="2000" b="1" i="1" u="sng" dirty="0">
                <a:solidFill>
                  <a:srgbClr val="FFFF00"/>
                </a:solidFill>
              </a:rPr>
              <a:t>metaphysics</a:t>
            </a:r>
            <a:r>
              <a:rPr lang="en-US" altLang="en-US" sz="2000" dirty="0"/>
              <a:t> </a:t>
            </a:r>
            <a:r>
              <a:rPr lang="en-US" altLang="en-US" sz="2000" dirty="0">
                <a:sym typeface="Wingdings" panose="05000000000000000000" pitchFamily="2" charset="2"/>
              </a:rPr>
              <a:t> studies ‘</a:t>
            </a:r>
            <a:r>
              <a:rPr lang="en-US" altLang="en-US" sz="2000" i="1" dirty="0">
                <a:sym typeface="Wingdings" panose="05000000000000000000" pitchFamily="2" charset="2"/>
              </a:rPr>
              <a:t>how</a:t>
            </a:r>
            <a:r>
              <a:rPr lang="en-US" altLang="en-US" sz="2000" dirty="0">
                <a:sym typeface="Wingdings" panose="05000000000000000000" pitchFamily="2" charset="2"/>
              </a:rPr>
              <a:t> is the world?’</a:t>
            </a:r>
            <a:endParaRPr lang="en-US" altLang="en-US" sz="2000" dirty="0"/>
          </a:p>
          <a:p>
            <a:pPr lvl="2">
              <a:lnSpc>
                <a:spcPct val="90000"/>
              </a:lnSpc>
            </a:pPr>
            <a:r>
              <a:rPr lang="en-US" altLang="en-US" b="1" u="sng" dirty="0">
                <a:solidFill>
                  <a:srgbClr val="FFFF00"/>
                </a:solidFill>
              </a:rPr>
              <a:t>general</a:t>
            </a:r>
            <a:r>
              <a:rPr lang="en-US" altLang="en-US" b="1" u="sng" dirty="0"/>
              <a:t> </a:t>
            </a:r>
            <a:r>
              <a:rPr lang="en-US" altLang="en-US" b="1" u="sng" dirty="0">
                <a:solidFill>
                  <a:srgbClr val="FFFF00"/>
                </a:solidFill>
              </a:rPr>
              <a:t>metaphysics</a:t>
            </a:r>
            <a:r>
              <a:rPr lang="en-US" altLang="en-US" b="1" u="sng" dirty="0"/>
              <a:t> </a:t>
            </a:r>
            <a:r>
              <a:rPr lang="en-US" altLang="en-US" dirty="0">
                <a:sym typeface="Wingdings" panose="05000000000000000000" pitchFamily="2" charset="2"/>
              </a:rPr>
              <a:t> studies general principles and ‘laws’ about the world</a:t>
            </a:r>
            <a:endParaRPr lang="en-US" altLang="en-US" dirty="0"/>
          </a:p>
          <a:p>
            <a:pPr lvl="3">
              <a:lnSpc>
                <a:spcPct val="90000"/>
              </a:lnSpc>
            </a:pPr>
            <a:r>
              <a:rPr lang="en-US" altLang="en-US" b="1" i="1" u="sng" dirty="0">
                <a:solidFill>
                  <a:srgbClr val="FFFF00"/>
                </a:solidFill>
              </a:rPr>
              <a:t>ontology</a:t>
            </a:r>
            <a:r>
              <a:rPr lang="en-US" altLang="en-US" dirty="0"/>
              <a:t> </a:t>
            </a:r>
            <a:r>
              <a:rPr lang="en-US" altLang="en-US" dirty="0">
                <a:sym typeface="Wingdings" panose="05000000000000000000" pitchFamily="2" charset="2"/>
              </a:rPr>
              <a:t> studies what type of entities exist in the world</a:t>
            </a:r>
            <a:endParaRPr lang="en-US" altLang="en-US" dirty="0"/>
          </a:p>
          <a:p>
            <a:pPr lvl="2">
              <a:lnSpc>
                <a:spcPct val="90000"/>
              </a:lnSpc>
            </a:pPr>
            <a:r>
              <a:rPr lang="en-US" altLang="en-US" b="1" i="1" u="sng" dirty="0">
                <a:solidFill>
                  <a:srgbClr val="FFFF00"/>
                </a:solidFill>
              </a:rPr>
              <a:t>special</a:t>
            </a:r>
            <a:r>
              <a:rPr lang="en-US" altLang="en-US" b="1" i="1" u="sng" dirty="0"/>
              <a:t> </a:t>
            </a:r>
            <a:r>
              <a:rPr lang="en-US" altLang="en-US" b="1" i="1" u="sng" dirty="0">
                <a:solidFill>
                  <a:srgbClr val="FFFF00"/>
                </a:solidFill>
              </a:rPr>
              <a:t>metaphysics</a:t>
            </a:r>
            <a:r>
              <a:rPr lang="en-US" altLang="en-US" b="1" i="1" u="sng" dirty="0"/>
              <a:t> </a:t>
            </a:r>
            <a:r>
              <a:rPr lang="en-US" altLang="en-US" dirty="0">
                <a:sym typeface="Wingdings" panose="05000000000000000000" pitchFamily="2" charset="2"/>
              </a:rPr>
              <a:t> focuses on specific principles and entities </a:t>
            </a:r>
            <a:endParaRPr lang="en-US" altLang="en-US" dirty="0"/>
          </a:p>
          <a:p>
            <a:pPr>
              <a:lnSpc>
                <a:spcPct val="90000"/>
              </a:lnSpc>
              <a:buFont typeface="Arial" panose="020B0604020202020204" pitchFamily="34" charset="0"/>
              <a:buChar char="•"/>
            </a:pPr>
            <a:r>
              <a:rPr lang="en-US" altLang="en-US" sz="2000" dirty="0"/>
              <a:t>‘</a:t>
            </a:r>
            <a:r>
              <a:rPr lang="en-US" altLang="en-US" sz="2000" b="1" i="1" u="sng" dirty="0">
                <a:solidFill>
                  <a:srgbClr val="FFFF00"/>
                </a:solidFill>
              </a:rPr>
              <a:t>epistemology</a:t>
            </a:r>
            <a:r>
              <a:rPr lang="en-US" altLang="en-US" sz="2000" dirty="0"/>
              <a:t>’: the study of how we can come to know about what exists.</a:t>
            </a:r>
          </a:p>
          <a:p>
            <a:pPr>
              <a:lnSpc>
                <a:spcPct val="90000"/>
              </a:lnSpc>
              <a:buFont typeface="Arial" panose="020B0604020202020204" pitchFamily="34" charset="0"/>
              <a:buChar char="•"/>
            </a:pPr>
            <a:r>
              <a:rPr lang="en-US" altLang="en-US" sz="2000" dirty="0"/>
              <a:t>‘</a:t>
            </a:r>
            <a:r>
              <a:rPr lang="en-US" altLang="en-US" sz="2000" b="1" i="1" u="sng" dirty="0">
                <a:solidFill>
                  <a:srgbClr val="FFFF00"/>
                </a:solidFill>
              </a:rPr>
              <a:t>terminology</a:t>
            </a:r>
            <a:r>
              <a:rPr lang="en-US" altLang="en-US" sz="2000" dirty="0"/>
              <a:t>’ (as part of ‘</a:t>
            </a:r>
            <a:r>
              <a:rPr lang="en-US" altLang="en-US" sz="2000" i="1" dirty="0"/>
              <a:t>semantics</a:t>
            </a:r>
            <a:r>
              <a:rPr lang="en-US" altLang="en-US" sz="2000" dirty="0"/>
              <a:t>’): the study of what terms mean and how to name things.</a:t>
            </a:r>
          </a:p>
        </p:txBody>
      </p:sp>
      <p:sp>
        <p:nvSpPr>
          <p:cNvPr id="2" name="Slide Number Placeholder 1"/>
          <p:cNvSpPr>
            <a:spLocks noGrp="1"/>
          </p:cNvSpPr>
          <p:nvPr>
            <p:ph type="sldNum" sz="quarter" idx="10"/>
          </p:nvPr>
        </p:nvSpPr>
        <p:spPr/>
        <p:txBody>
          <a:bodyPr/>
          <a:lstStyle/>
          <a:p>
            <a:fld id="{970F0956-5B8E-40B4-A8DD-F75AA1D26018}" type="slidenum">
              <a:rPr lang="en-US" smtClean="0"/>
              <a:pPr/>
              <a:t>44</a:t>
            </a:fld>
            <a:endParaRPr lang="en-US"/>
          </a:p>
        </p:txBody>
      </p:sp>
    </p:spTree>
    <p:extLst>
      <p:ext uri="{BB962C8B-B14F-4D97-AF65-F5344CB8AC3E}">
        <p14:creationId xmlns:p14="http://schemas.microsoft.com/office/powerpoint/2010/main" val="192829468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r>
              <a:rPr lang="en-US" altLang="en-US"/>
              <a:t>Distinct questions. What type are they of?</a:t>
            </a:r>
          </a:p>
        </p:txBody>
      </p:sp>
      <p:sp>
        <p:nvSpPr>
          <p:cNvPr id="53251" name="Content Placeholder 2"/>
          <p:cNvSpPr>
            <a:spLocks noGrp="1"/>
          </p:cNvSpPr>
          <p:nvPr>
            <p:ph idx="1"/>
          </p:nvPr>
        </p:nvSpPr>
        <p:spPr/>
        <p:txBody>
          <a:bodyPr>
            <a:normAutofit/>
          </a:bodyPr>
          <a:lstStyle/>
          <a:p>
            <a:pPr>
              <a:defRPr/>
            </a:pPr>
            <a:r>
              <a:rPr lang="en-US" dirty="0">
                <a:solidFill>
                  <a:schemeClr val="bg1"/>
                </a:solidFill>
              </a:rPr>
              <a:t>Terminological: </a:t>
            </a:r>
          </a:p>
          <a:p>
            <a:pPr lvl="1">
              <a:defRPr/>
            </a:pPr>
            <a:r>
              <a:rPr lang="en-US" i="1" dirty="0">
                <a:solidFill>
                  <a:schemeClr val="bg1"/>
                </a:solidFill>
              </a:rPr>
              <a:t>what does ‘pain’ mean ?</a:t>
            </a:r>
          </a:p>
          <a:p>
            <a:pPr>
              <a:defRPr/>
            </a:pPr>
            <a:r>
              <a:rPr lang="en-US" dirty="0">
                <a:solidFill>
                  <a:schemeClr val="bg1"/>
                </a:solidFill>
              </a:rPr>
              <a:t>Metaphysical: </a:t>
            </a:r>
          </a:p>
          <a:p>
            <a:pPr lvl="1">
              <a:defRPr/>
            </a:pPr>
            <a:r>
              <a:rPr lang="en-US" i="1" dirty="0">
                <a:solidFill>
                  <a:schemeClr val="bg1"/>
                </a:solidFill>
              </a:rPr>
              <a:t>what have all pains in common in virtue of which they are pains?</a:t>
            </a:r>
          </a:p>
          <a:p>
            <a:pPr>
              <a:defRPr/>
            </a:pPr>
            <a:r>
              <a:rPr lang="en-US" dirty="0">
                <a:solidFill>
                  <a:schemeClr val="bg1"/>
                </a:solidFill>
              </a:rPr>
              <a:t>Ontological: </a:t>
            </a:r>
          </a:p>
          <a:p>
            <a:pPr lvl="1">
              <a:defRPr/>
            </a:pPr>
            <a:r>
              <a:rPr lang="en-US" i="1" dirty="0">
                <a:solidFill>
                  <a:schemeClr val="bg1"/>
                </a:solidFill>
              </a:rPr>
              <a:t>what type of entity is pain?</a:t>
            </a:r>
          </a:p>
          <a:p>
            <a:pPr>
              <a:defRPr/>
            </a:pPr>
            <a:r>
              <a:rPr lang="en-US" dirty="0">
                <a:solidFill>
                  <a:schemeClr val="bg1"/>
                </a:solidFill>
              </a:rPr>
              <a:t>Onto-terminological:</a:t>
            </a:r>
          </a:p>
          <a:p>
            <a:pPr lvl="1">
              <a:defRPr/>
            </a:pPr>
            <a:r>
              <a:rPr lang="en-US" i="1" dirty="0">
                <a:solidFill>
                  <a:schemeClr val="bg1"/>
                </a:solidFill>
              </a:rPr>
              <a:t>what, if anything at all, does ‘pain’ denote?</a:t>
            </a:r>
          </a:p>
          <a:p>
            <a:pPr>
              <a:defRPr/>
            </a:pPr>
            <a:r>
              <a:rPr lang="en-US" dirty="0">
                <a:solidFill>
                  <a:schemeClr val="bg1"/>
                </a:solidFill>
              </a:rPr>
              <a:t>Epistemological: </a:t>
            </a:r>
          </a:p>
          <a:p>
            <a:pPr lvl="1">
              <a:defRPr/>
            </a:pPr>
            <a:r>
              <a:rPr lang="en-US" i="1" dirty="0">
                <a:solidFill>
                  <a:schemeClr val="bg1"/>
                </a:solidFill>
              </a:rPr>
              <a:t>how can we find out whether something is pain?</a:t>
            </a:r>
          </a:p>
        </p:txBody>
      </p:sp>
      <p:sp>
        <p:nvSpPr>
          <p:cNvPr id="57348" name="Slide Number Placeholder 3"/>
          <p:cNvSpPr>
            <a:spLocks noGrp="1"/>
          </p:cNvSpPr>
          <p:nvPr>
            <p:ph type="sldNum" sz="quarter" idx="4294967295"/>
          </p:nvPr>
        </p:nvSpPr>
        <p:spPr>
          <a:xfrm>
            <a:off x="0" y="6553200"/>
            <a:ext cx="614363"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BE373800-A605-43FC-892D-97443D025EEC}" type="slidenum">
              <a:rPr lang="en-US" altLang="en-US" sz="1400" b="0">
                <a:solidFill>
                  <a:schemeClr val="bg1"/>
                </a:solidFill>
              </a:rPr>
              <a:pPr eaLnBrk="1" hangingPunct="1"/>
              <a:t>45</a:t>
            </a:fld>
            <a:endParaRPr lang="en-US" altLang="en-US" sz="1400" b="0">
              <a:solidFill>
                <a:schemeClr val="bg1"/>
              </a:solidFill>
            </a:endParaRPr>
          </a:p>
        </p:txBody>
      </p:sp>
    </p:spTree>
    <p:extLst>
      <p:ext uri="{BB962C8B-B14F-4D97-AF65-F5344CB8AC3E}">
        <p14:creationId xmlns:p14="http://schemas.microsoft.com/office/powerpoint/2010/main" val="372416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53251">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3251">
                                            <p:txEl>
                                              <p:pRg st="3" end="3"/>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3251">
                                            <p:txEl>
                                              <p:pRg st="5" end="5"/>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3251">
                                            <p:txEl>
                                              <p:pRg st="7" end="7"/>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3251">
                                            <p:txEl>
                                              <p:pRg st="9" end="9"/>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3251">
                                            <p:txEl>
                                              <p:pRg st="0" end="0"/>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3251">
                                            <p:txEl>
                                              <p:pRg st="2" end="2"/>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3251">
                                            <p:txEl>
                                              <p:pRg st="4" end="4"/>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3251">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325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Scientific Realism</a:t>
            </a:r>
          </a:p>
        </p:txBody>
      </p:sp>
      <p:sp>
        <p:nvSpPr>
          <p:cNvPr id="3" name="Content Placeholder 2"/>
          <p:cNvSpPr>
            <a:spLocks noGrp="1"/>
          </p:cNvSpPr>
          <p:nvPr>
            <p:ph idx="1"/>
          </p:nvPr>
        </p:nvSpPr>
        <p:spPr/>
        <p:txBody>
          <a:bodyPr/>
          <a:lstStyle/>
          <a:p>
            <a:r>
              <a:rPr lang="en-US" dirty="0"/>
              <a:t>Three dimensions:</a:t>
            </a:r>
          </a:p>
          <a:p>
            <a:pPr>
              <a:buFont typeface="Arial" panose="020B0604020202020204" pitchFamily="34" charset="0"/>
              <a:buChar char="•"/>
            </a:pPr>
            <a:r>
              <a:rPr lang="en-US" b="1" u="sng" dirty="0"/>
              <a:t>Metaphysically</a:t>
            </a:r>
            <a:r>
              <a:rPr lang="en-US" dirty="0"/>
              <a:t>: commits to the mind-independent existence of the world investigated by the sciences.</a:t>
            </a:r>
          </a:p>
          <a:p>
            <a:pPr>
              <a:buFont typeface="Arial" panose="020B0604020202020204" pitchFamily="34" charset="0"/>
              <a:buChar char="•"/>
            </a:pPr>
            <a:r>
              <a:rPr lang="en-US" b="1" u="sng" dirty="0"/>
              <a:t>Semantically</a:t>
            </a:r>
            <a:r>
              <a:rPr lang="en-US" dirty="0"/>
              <a:t>: commits to a literal interpretation of scientific claims about the world. Claims about scientific entities, processes, properties, and relations, whether they be observable or unobservable, should be construed literally as having truth values, whether true or false. </a:t>
            </a:r>
          </a:p>
          <a:p>
            <a:pPr>
              <a:buFont typeface="Arial" panose="020B0604020202020204" pitchFamily="34" charset="0"/>
              <a:buChar char="•"/>
            </a:pPr>
            <a:r>
              <a:rPr lang="en-US" b="1" u="sng" dirty="0"/>
              <a:t>Epistemologically</a:t>
            </a:r>
            <a:r>
              <a:rPr lang="en-US" dirty="0"/>
              <a:t>: commits to the idea that theoretical claims (interpreted literally as describing a mind-independent reality) constitute knowledge of the world. </a:t>
            </a:r>
          </a:p>
        </p:txBody>
      </p:sp>
      <p:sp>
        <p:nvSpPr>
          <p:cNvPr id="4" name="Rectangle 3"/>
          <p:cNvSpPr/>
          <p:nvPr/>
        </p:nvSpPr>
        <p:spPr>
          <a:xfrm>
            <a:off x="3449320" y="6336863"/>
            <a:ext cx="5486400" cy="307777"/>
          </a:xfrm>
          <a:prstGeom prst="rect">
            <a:avLst/>
          </a:prstGeom>
        </p:spPr>
        <p:txBody>
          <a:bodyPr wrap="square">
            <a:spAutoFit/>
          </a:bodyPr>
          <a:lstStyle/>
          <a:p>
            <a:pPr algn="r"/>
            <a:r>
              <a:rPr lang="en-US" sz="1400" dirty="0">
                <a:solidFill>
                  <a:schemeClr val="bg1"/>
                </a:solidFill>
              </a:rPr>
              <a:t>http://plato.stanford.edu/entries/scientific-realism/#WhaSciRea</a:t>
            </a:r>
          </a:p>
        </p:txBody>
      </p:sp>
      <p:sp>
        <p:nvSpPr>
          <p:cNvPr id="5" name="Slide Number Placeholder 4"/>
          <p:cNvSpPr>
            <a:spLocks noGrp="1"/>
          </p:cNvSpPr>
          <p:nvPr>
            <p:ph type="sldNum" sz="quarter" idx="10"/>
          </p:nvPr>
        </p:nvSpPr>
        <p:spPr/>
        <p:txBody>
          <a:bodyPr/>
          <a:lstStyle/>
          <a:p>
            <a:fld id="{970F0956-5B8E-40B4-A8DD-F75AA1D26018}" type="slidenum">
              <a:rPr lang="en-US" smtClean="0"/>
              <a:pPr/>
              <a:t>46</a:t>
            </a:fld>
            <a:endParaRPr lang="en-US"/>
          </a:p>
        </p:txBody>
      </p:sp>
    </p:spTree>
    <p:extLst>
      <p:ext uri="{BB962C8B-B14F-4D97-AF65-F5344CB8AC3E}">
        <p14:creationId xmlns:p14="http://schemas.microsoft.com/office/powerpoint/2010/main" val="1048213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Scientific Realism</a:t>
            </a:r>
          </a:p>
        </p:txBody>
      </p:sp>
      <p:sp>
        <p:nvSpPr>
          <p:cNvPr id="3" name="Content Placeholder 2"/>
          <p:cNvSpPr>
            <a:spLocks noGrp="1"/>
          </p:cNvSpPr>
          <p:nvPr>
            <p:ph idx="1"/>
          </p:nvPr>
        </p:nvSpPr>
        <p:spPr>
          <a:xfrm>
            <a:off x="228600" y="2514600"/>
            <a:ext cx="8686800" cy="4114800"/>
          </a:xfrm>
        </p:spPr>
        <p:txBody>
          <a:bodyPr/>
          <a:lstStyle/>
          <a:p>
            <a:pPr marL="0" indent="0" algn="ctr"/>
            <a:r>
              <a:rPr lang="en-US" sz="2800" dirty="0"/>
              <a:t>Our best scientific theories give true or approximately true descriptions of observable and unobservable aspects of a mind-independent world.</a:t>
            </a:r>
          </a:p>
        </p:txBody>
      </p:sp>
      <p:sp>
        <p:nvSpPr>
          <p:cNvPr id="4" name="Rectangle 3"/>
          <p:cNvSpPr/>
          <p:nvPr/>
        </p:nvSpPr>
        <p:spPr>
          <a:xfrm>
            <a:off x="3449320" y="6336863"/>
            <a:ext cx="5486400" cy="307777"/>
          </a:xfrm>
          <a:prstGeom prst="rect">
            <a:avLst/>
          </a:prstGeom>
        </p:spPr>
        <p:txBody>
          <a:bodyPr wrap="square">
            <a:spAutoFit/>
          </a:bodyPr>
          <a:lstStyle/>
          <a:p>
            <a:pPr algn="r"/>
            <a:r>
              <a:rPr lang="en-US" sz="1400" dirty="0">
                <a:solidFill>
                  <a:schemeClr val="bg1"/>
                </a:solidFill>
              </a:rPr>
              <a:t>http://plato.stanford.edu/entries/scientific-realism/#WhaSciRea</a:t>
            </a:r>
          </a:p>
        </p:txBody>
      </p:sp>
      <p:sp>
        <p:nvSpPr>
          <p:cNvPr id="5" name="Slide Number Placeholder 4"/>
          <p:cNvSpPr>
            <a:spLocks noGrp="1"/>
          </p:cNvSpPr>
          <p:nvPr>
            <p:ph type="sldNum" sz="quarter" idx="10"/>
          </p:nvPr>
        </p:nvSpPr>
        <p:spPr/>
        <p:txBody>
          <a:bodyPr/>
          <a:lstStyle/>
          <a:p>
            <a:fld id="{970F0956-5B8E-40B4-A8DD-F75AA1D26018}" type="slidenum">
              <a:rPr lang="en-US" smtClean="0"/>
              <a:pPr/>
              <a:t>47</a:t>
            </a:fld>
            <a:endParaRPr lang="en-US"/>
          </a:p>
        </p:txBody>
      </p:sp>
    </p:spTree>
    <p:extLst>
      <p:ext uri="{BB962C8B-B14F-4D97-AF65-F5344CB8AC3E}">
        <p14:creationId xmlns:p14="http://schemas.microsoft.com/office/powerpoint/2010/main" val="240969213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Never forget:</a:t>
            </a:r>
            <a:br>
              <a:rPr lang="en-US" dirty="0"/>
            </a:br>
            <a:br>
              <a:rPr lang="en-US" dirty="0"/>
            </a:br>
            <a:r>
              <a:rPr lang="en-US" dirty="0"/>
              <a:t>What are the four essential distinctions made in </a:t>
            </a:r>
            <a:br>
              <a:rPr lang="en-US" dirty="0"/>
            </a:br>
            <a:r>
              <a:rPr lang="en-US" dirty="0"/>
              <a:t>realism-based ontology?</a:t>
            </a:r>
          </a:p>
        </p:txBody>
      </p:sp>
      <p:sp>
        <p:nvSpPr>
          <p:cNvPr id="3" name="Slide Number Placeholder 2"/>
          <p:cNvSpPr>
            <a:spLocks noGrp="1"/>
          </p:cNvSpPr>
          <p:nvPr>
            <p:ph type="sldNum" sz="quarter" idx="10"/>
          </p:nvPr>
        </p:nvSpPr>
        <p:spPr/>
        <p:txBody>
          <a:bodyPr/>
          <a:lstStyle/>
          <a:p>
            <a:fld id="{970F0956-5B8E-40B4-A8DD-F75AA1D26018}" type="slidenum">
              <a:rPr lang="en-US" smtClean="0"/>
              <a:pPr/>
              <a:t>48</a:t>
            </a:fld>
            <a:endParaRPr lang="en-US"/>
          </a:p>
        </p:txBody>
      </p:sp>
    </p:spTree>
    <p:extLst>
      <p:ext uri="{BB962C8B-B14F-4D97-AF65-F5344CB8AC3E}">
        <p14:creationId xmlns:p14="http://schemas.microsoft.com/office/powerpoint/2010/main" val="147374116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0"/>
            <a:ext cx="9144000" cy="762000"/>
          </a:xfrm>
        </p:spPr>
        <p:txBody>
          <a:bodyPr/>
          <a:lstStyle/>
          <a:p>
            <a:r>
              <a:rPr lang="en-US" dirty="0"/>
              <a:t>Four distinctions in realism-based ontology</a:t>
            </a:r>
          </a:p>
        </p:txBody>
      </p:sp>
      <p:pic>
        <p:nvPicPr>
          <p:cNvPr id="4" name="Picture 3"/>
          <p:cNvPicPr>
            <a:picLocks noChangeAspect="1"/>
          </p:cNvPicPr>
          <p:nvPr/>
        </p:nvPicPr>
        <p:blipFill>
          <a:blip r:embed="rId2"/>
          <a:stretch>
            <a:fillRect/>
          </a:stretch>
        </p:blipFill>
        <p:spPr>
          <a:xfrm rot="21389541">
            <a:off x="990600" y="2828212"/>
            <a:ext cx="7391400" cy="5257800"/>
          </a:xfrm>
          <a:prstGeom prst="rect">
            <a:avLst/>
          </a:prstGeom>
          <a:scene3d>
            <a:camera prst="isometricOffAxis1Top">
              <a:rot lat="18039287" lon="19427687" rev="1714409"/>
            </a:camera>
            <a:lightRig rig="threePt" dir="t"/>
          </a:scene3d>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22474">
            <a:off x="1000125" y="-23453"/>
            <a:ext cx="7143750" cy="5348287"/>
          </a:xfrm>
          <a:prstGeom prst="rect">
            <a:avLst/>
          </a:prstGeom>
          <a:scene3d>
            <a:camera prst="isometricOffAxis1Top"/>
            <a:lightRig rig="threePt" dir="t"/>
          </a:scene3d>
        </p:spPr>
      </p:pic>
      <p:pic>
        <p:nvPicPr>
          <p:cNvPr id="5" name="Content Placeholder 4"/>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5257800" y="1600200"/>
            <a:ext cx="1790700" cy="1790700"/>
          </a:xfrm>
          <a:scene3d>
            <a:camera prst="perspectiveRelaxedModerately">
              <a:rot lat="17990630" lon="0" rev="0"/>
            </a:camera>
            <a:lightRig rig="threePt" dir="t"/>
          </a:scene3d>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69388" y="1741053"/>
            <a:ext cx="977732" cy="1747837"/>
          </a:xfrm>
          <a:prstGeom prst="rect">
            <a:avLst/>
          </a:prstGeom>
          <a:scene3d>
            <a:camera prst="orthographicFront">
              <a:rot lat="20099994" lon="0" rev="0"/>
            </a:camera>
            <a:lightRig rig="threePt" dir="t"/>
          </a:scene3d>
        </p:spPr>
      </p:pic>
      <p:grpSp>
        <p:nvGrpSpPr>
          <p:cNvPr id="9" name="Group 8"/>
          <p:cNvGrpSpPr/>
          <p:nvPr/>
        </p:nvGrpSpPr>
        <p:grpSpPr>
          <a:xfrm>
            <a:off x="228600" y="2607027"/>
            <a:ext cx="5936168" cy="1583973"/>
            <a:chOff x="228600" y="2607027"/>
            <a:chExt cx="5936168" cy="1583973"/>
          </a:xfrm>
        </p:grpSpPr>
        <p:sp>
          <p:nvSpPr>
            <p:cNvPr id="14" name="Oval 13"/>
            <p:cNvSpPr/>
            <p:nvPr/>
          </p:nvSpPr>
          <p:spPr bwMode="auto">
            <a:xfrm>
              <a:off x="228600" y="3276600"/>
              <a:ext cx="609600" cy="6096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grpSp>
          <p:nvGrpSpPr>
            <p:cNvPr id="8" name="Group 7"/>
            <p:cNvGrpSpPr/>
            <p:nvPr/>
          </p:nvGrpSpPr>
          <p:grpSpPr>
            <a:xfrm>
              <a:off x="346710" y="2607027"/>
              <a:ext cx="5818058" cy="1583973"/>
              <a:chOff x="346710" y="2607027"/>
              <a:chExt cx="5818058" cy="1583973"/>
            </a:xfrm>
          </p:grpSpPr>
          <p:sp>
            <p:nvSpPr>
              <p:cNvPr id="12" name="Up-Down Arrow 11"/>
              <p:cNvSpPr/>
              <p:nvPr/>
            </p:nvSpPr>
            <p:spPr bwMode="auto">
              <a:xfrm>
                <a:off x="836682" y="2607027"/>
                <a:ext cx="382518" cy="1583973"/>
              </a:xfrm>
              <a:prstGeom prst="up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5" name="TextBox 14"/>
              <p:cNvSpPr txBox="1"/>
              <p:nvPr/>
            </p:nvSpPr>
            <p:spPr>
              <a:xfrm>
                <a:off x="346710" y="3276600"/>
                <a:ext cx="389851" cy="584775"/>
              </a:xfrm>
              <a:prstGeom prst="rect">
                <a:avLst/>
              </a:prstGeom>
              <a:noFill/>
            </p:spPr>
            <p:txBody>
              <a:bodyPr wrap="none" rtlCol="0">
                <a:spAutoFit/>
              </a:bodyPr>
              <a:lstStyle/>
              <a:p>
                <a:r>
                  <a:rPr lang="en-US" dirty="0"/>
                  <a:t>1</a:t>
                </a:r>
              </a:p>
            </p:txBody>
          </p:sp>
          <p:sp>
            <p:nvSpPr>
              <p:cNvPr id="16" name="TextBox 15"/>
              <p:cNvSpPr txBox="1"/>
              <p:nvPr/>
            </p:nvSpPr>
            <p:spPr>
              <a:xfrm>
                <a:off x="1177954" y="3515389"/>
                <a:ext cx="4986814" cy="584775"/>
              </a:xfrm>
              <a:prstGeom prst="rect">
                <a:avLst/>
              </a:prstGeom>
              <a:noFill/>
            </p:spPr>
            <p:txBody>
              <a:bodyPr wrap="none" rtlCol="0">
                <a:spAutoFit/>
              </a:bodyPr>
              <a:lstStyle/>
              <a:p>
                <a:r>
                  <a:rPr lang="en-US" dirty="0">
                    <a:solidFill>
                      <a:schemeClr val="bg1"/>
                    </a:solidFill>
                  </a:rPr>
                  <a:t>Reality </a:t>
                </a:r>
                <a:r>
                  <a:rPr lang="en-US" dirty="0">
                    <a:solidFill>
                      <a:schemeClr val="bg1"/>
                    </a:solidFill>
                    <a:sym typeface="Wingdings" panose="05000000000000000000" pitchFamily="2" charset="2"/>
                  </a:rPr>
                  <a:t> representation</a:t>
                </a:r>
                <a:endParaRPr lang="en-US" dirty="0">
                  <a:solidFill>
                    <a:schemeClr val="bg1"/>
                  </a:solidFill>
                </a:endParaRPr>
              </a:p>
            </p:txBody>
          </p:sp>
        </p:grpSp>
      </p:grpSp>
      <p:sp>
        <p:nvSpPr>
          <p:cNvPr id="3" name="Slide Number Placeholder 2"/>
          <p:cNvSpPr>
            <a:spLocks noGrp="1"/>
          </p:cNvSpPr>
          <p:nvPr>
            <p:ph type="sldNum" sz="quarter" idx="10"/>
          </p:nvPr>
        </p:nvSpPr>
        <p:spPr/>
        <p:txBody>
          <a:bodyPr/>
          <a:lstStyle/>
          <a:p>
            <a:fld id="{970F0956-5B8E-40B4-A8DD-F75AA1D26018}" type="slidenum">
              <a:rPr lang="en-US" smtClean="0"/>
              <a:pPr/>
              <a:t>49</a:t>
            </a:fld>
            <a:endParaRPr lang="en-US"/>
          </a:p>
        </p:txBody>
      </p:sp>
    </p:spTree>
    <p:extLst>
      <p:ext uri="{BB962C8B-B14F-4D97-AF65-F5344CB8AC3E}">
        <p14:creationId xmlns:p14="http://schemas.microsoft.com/office/powerpoint/2010/main" val="20629254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3600"/>
            <a:ext cx="7772400" cy="1470025"/>
          </a:xfrm>
        </p:spPr>
        <p:txBody>
          <a:bodyPr/>
          <a:lstStyle/>
          <a:p>
            <a:r>
              <a:rPr lang="en-US" dirty="0"/>
              <a:t>Today’s topics</a:t>
            </a:r>
          </a:p>
        </p:txBody>
      </p:sp>
      <p:sp>
        <p:nvSpPr>
          <p:cNvPr id="3" name="Subtitle 2"/>
          <p:cNvSpPr>
            <a:spLocks noGrp="1"/>
          </p:cNvSpPr>
          <p:nvPr>
            <p:ph type="subTitle" idx="1"/>
          </p:nvPr>
        </p:nvSpPr>
        <p:spPr>
          <a:xfrm>
            <a:off x="1371600" y="3200400"/>
            <a:ext cx="6400800" cy="2438400"/>
          </a:xfrm>
        </p:spPr>
        <p:txBody>
          <a:bodyPr/>
          <a:lstStyle/>
          <a:p>
            <a:pPr marL="457200" indent="-457200" algn="l">
              <a:buClr>
                <a:schemeClr val="bg1"/>
              </a:buClr>
              <a:buFont typeface="+mj-lt"/>
              <a:buAutoNum type="arabicPeriod"/>
            </a:pPr>
            <a:r>
              <a:rPr lang="en-US" dirty="0"/>
              <a:t>Philosophy of science</a:t>
            </a:r>
          </a:p>
          <a:p>
            <a:pPr marL="457200" indent="-457200" algn="l">
              <a:buClr>
                <a:schemeClr val="bg1"/>
              </a:buClr>
              <a:buFont typeface="+mj-lt"/>
              <a:buAutoNum type="arabicPeriod"/>
            </a:pPr>
            <a:r>
              <a:rPr lang="en-US" dirty="0"/>
              <a:t>Ontology</a:t>
            </a:r>
          </a:p>
          <a:p>
            <a:pPr marL="457200" indent="-457200" algn="l">
              <a:buClr>
                <a:schemeClr val="bg1"/>
              </a:buClr>
              <a:buFont typeface="+mj-lt"/>
              <a:buAutoNum type="arabicPeriod"/>
            </a:pPr>
            <a:r>
              <a:rPr lang="en-US" dirty="0"/>
              <a:t>Research</a:t>
            </a:r>
          </a:p>
          <a:p>
            <a:pPr marL="457200" indent="-457200" algn="l">
              <a:buClr>
                <a:schemeClr val="bg1"/>
              </a:buClr>
              <a:buFont typeface="+mj-lt"/>
              <a:buAutoNum type="arabicPeriod"/>
            </a:pPr>
            <a:endParaRPr lang="en-US" dirty="0"/>
          </a:p>
          <a:p>
            <a:pPr marL="457200" indent="-457200" algn="l">
              <a:buClr>
                <a:schemeClr val="bg1"/>
              </a:buClr>
              <a:buFont typeface="+mj-lt"/>
              <a:buAutoNum type="arabicPeriod"/>
            </a:pPr>
            <a:r>
              <a:rPr lang="en-US" dirty="0"/>
              <a:t>Presentation of proposal topic ideas</a:t>
            </a:r>
          </a:p>
        </p:txBody>
      </p:sp>
      <p:sp>
        <p:nvSpPr>
          <p:cNvPr id="4" name="Slide Number Placeholder 3"/>
          <p:cNvSpPr>
            <a:spLocks noGrp="1"/>
          </p:cNvSpPr>
          <p:nvPr>
            <p:ph type="sldNum" sz="quarter" idx="10"/>
          </p:nvPr>
        </p:nvSpPr>
        <p:spPr/>
        <p:txBody>
          <a:bodyPr/>
          <a:lstStyle/>
          <a:p>
            <a:fld id="{970F0956-5B8E-40B4-A8DD-F75AA1D26018}" type="slidenum">
              <a:rPr lang="en-US" smtClean="0"/>
              <a:pPr/>
              <a:t>5</a:t>
            </a:fld>
            <a:endParaRPr lang="en-US"/>
          </a:p>
        </p:txBody>
      </p:sp>
    </p:spTree>
    <p:extLst>
      <p:ext uri="{BB962C8B-B14F-4D97-AF65-F5344CB8AC3E}">
        <p14:creationId xmlns:p14="http://schemas.microsoft.com/office/powerpoint/2010/main" val="400148238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Explain in light of the previous</a:t>
            </a:r>
          </a:p>
        </p:txBody>
      </p:sp>
      <p:sp>
        <p:nvSpPr>
          <p:cNvPr id="3" name="Content Placeholder 2"/>
          <p:cNvSpPr>
            <a:spLocks noGrp="1"/>
          </p:cNvSpPr>
          <p:nvPr>
            <p:ph idx="1"/>
          </p:nvPr>
        </p:nvSpPr>
        <p:spPr/>
        <p:txBody>
          <a:bodyPr/>
          <a:lstStyle/>
          <a:p>
            <a:pPr marL="0" indent="0"/>
            <a:r>
              <a:rPr lang="en-US" i="1" dirty="0"/>
              <a:t>‘However, some things are not scientifically understandable. In the case of a mystical experience, scientific comprehension seems unattainable. The experience in itself is perceivable, yet planning an observation is practically impossible—how can one define a universe of observation with an unrepeatable slice of reality?’</a:t>
            </a:r>
          </a:p>
          <a:p>
            <a:pPr marL="0" indent="0"/>
            <a:endParaRPr lang="en-US" i="1" dirty="0"/>
          </a:p>
          <a:p>
            <a:pPr marL="0" indent="0"/>
            <a:endParaRPr lang="en-US" i="1" dirty="0"/>
          </a:p>
          <a:p>
            <a:pPr marL="0" indent="0"/>
            <a:r>
              <a:rPr lang="en-US" i="1" dirty="0"/>
              <a:t>‘Perception’ </a:t>
            </a:r>
            <a:r>
              <a:rPr lang="en-US" dirty="0"/>
              <a:t>for </a:t>
            </a:r>
            <a:r>
              <a:rPr lang="en-US" dirty="0" err="1"/>
              <a:t>Wagensberg</a:t>
            </a:r>
            <a:r>
              <a:rPr lang="en-US" dirty="0"/>
              <a:t> is ‘in some language of the brain’, thus representation. Representations are not always accurate.</a:t>
            </a:r>
            <a:endParaRPr lang="en-US" i="1" dirty="0"/>
          </a:p>
        </p:txBody>
      </p:sp>
      <p:sp>
        <p:nvSpPr>
          <p:cNvPr id="4" name="Slide Number Placeholder 3"/>
          <p:cNvSpPr>
            <a:spLocks noGrp="1"/>
          </p:cNvSpPr>
          <p:nvPr>
            <p:ph type="sldNum" sz="quarter" idx="10"/>
          </p:nvPr>
        </p:nvSpPr>
        <p:spPr/>
        <p:txBody>
          <a:bodyPr/>
          <a:lstStyle/>
          <a:p>
            <a:fld id="{970F0956-5B8E-40B4-A8DD-F75AA1D26018}" type="slidenum">
              <a:rPr lang="en-US" smtClean="0"/>
              <a:pPr/>
              <a:t>50</a:t>
            </a:fld>
            <a:endParaRPr lang="en-US"/>
          </a:p>
        </p:txBody>
      </p:sp>
      <p:sp>
        <p:nvSpPr>
          <p:cNvPr id="5" name="Rectangle 4"/>
          <p:cNvSpPr/>
          <p:nvPr/>
        </p:nvSpPr>
        <p:spPr>
          <a:xfrm>
            <a:off x="1581341" y="4014400"/>
            <a:ext cx="7558177" cy="276999"/>
          </a:xfrm>
          <a:prstGeom prst="rect">
            <a:avLst/>
          </a:prstGeom>
        </p:spPr>
        <p:txBody>
          <a:bodyPr wrap="square">
            <a:spAutoFit/>
          </a:bodyPr>
          <a:lstStyle/>
          <a:p>
            <a:r>
              <a:rPr lang="en-US" sz="1200" b="0"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Wagensberg</a:t>
            </a:r>
            <a:r>
              <a:rPr lang="en-US" sz="1200" b="0" dirty="0">
                <a:solidFill>
                  <a:schemeClr val="bg1"/>
                </a:solidFill>
                <a:latin typeface="Calibri" panose="020F0502020204030204" pitchFamily="34" charset="0"/>
                <a:ea typeface="Calibri" panose="020F0502020204030204" pitchFamily="34" charset="0"/>
                <a:cs typeface="Times New Roman" panose="02020603050405020304" pitchFamily="18" charset="0"/>
              </a:rPr>
              <a:t>, J., </a:t>
            </a:r>
            <a:r>
              <a:rPr lang="en-US" sz="1200" b="0" i="1" dirty="0">
                <a:solidFill>
                  <a:schemeClr val="bg1"/>
                </a:solidFill>
                <a:latin typeface="Calibri" panose="020F0502020204030204" pitchFamily="34" charset="0"/>
                <a:ea typeface="Calibri" panose="020F0502020204030204" pitchFamily="34" charset="0"/>
                <a:cs typeface="Times New Roman" panose="02020603050405020304" pitchFamily="18" charset="0"/>
              </a:rPr>
              <a:t>On the Existence and Uniqueness of the Scientific Method.</a:t>
            </a:r>
            <a:r>
              <a:rPr lang="en-US" sz="1200" b="0" dirty="0">
                <a:solidFill>
                  <a:schemeClr val="bg1"/>
                </a:solidFill>
                <a:latin typeface="Calibri" panose="020F0502020204030204" pitchFamily="34" charset="0"/>
                <a:ea typeface="Calibri" panose="020F0502020204030204" pitchFamily="34" charset="0"/>
                <a:cs typeface="Times New Roman" panose="02020603050405020304" pitchFamily="18" charset="0"/>
              </a:rPr>
              <a:t> Biological theory, 2014. 9(3): p. 334.</a:t>
            </a:r>
            <a:endParaRPr lang="en-US" sz="1200" b="0" dirty="0">
              <a:solidFill>
                <a:schemeClr val="bg1"/>
              </a:solidFill>
            </a:endParaRPr>
          </a:p>
        </p:txBody>
      </p:sp>
    </p:spTree>
    <p:extLst>
      <p:ext uri="{BB962C8B-B14F-4D97-AF65-F5344CB8AC3E}">
        <p14:creationId xmlns:p14="http://schemas.microsoft.com/office/powerpoint/2010/main" val="2419340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0"/>
            <a:ext cx="9144000" cy="762000"/>
          </a:xfrm>
        </p:spPr>
        <p:txBody>
          <a:bodyPr/>
          <a:lstStyle/>
          <a:p>
            <a:r>
              <a:rPr lang="en-US" dirty="0"/>
              <a:t>Four distinctions in realism-based ontology</a:t>
            </a:r>
          </a:p>
        </p:txBody>
      </p:sp>
      <p:pic>
        <p:nvPicPr>
          <p:cNvPr id="4" name="Picture 3"/>
          <p:cNvPicPr>
            <a:picLocks noChangeAspect="1"/>
          </p:cNvPicPr>
          <p:nvPr/>
        </p:nvPicPr>
        <p:blipFill>
          <a:blip r:embed="rId2"/>
          <a:stretch>
            <a:fillRect/>
          </a:stretch>
        </p:blipFill>
        <p:spPr>
          <a:xfrm rot="21389541">
            <a:off x="990600" y="2828212"/>
            <a:ext cx="7391400" cy="5257800"/>
          </a:xfrm>
          <a:prstGeom prst="rect">
            <a:avLst/>
          </a:prstGeom>
          <a:scene3d>
            <a:camera prst="isometricOffAxis1Top">
              <a:rot lat="18039287" lon="19427687" rev="1714409"/>
            </a:camera>
            <a:lightRig rig="threePt" dir="t"/>
          </a:scene3d>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22474">
            <a:off x="1000125" y="-23453"/>
            <a:ext cx="7143750" cy="5348287"/>
          </a:xfrm>
          <a:prstGeom prst="rect">
            <a:avLst/>
          </a:prstGeom>
          <a:scene3d>
            <a:camera prst="isometricOffAxis1Top"/>
            <a:lightRig rig="threePt" dir="t"/>
          </a:scene3d>
        </p:spPr>
      </p:pic>
      <p:pic>
        <p:nvPicPr>
          <p:cNvPr id="5" name="Content Placeholder 4"/>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5257800" y="1600200"/>
            <a:ext cx="1790700" cy="1790700"/>
          </a:xfrm>
          <a:scene3d>
            <a:camera prst="perspectiveRelaxedModerately">
              <a:rot lat="17990630" lon="0" rev="0"/>
            </a:camera>
            <a:lightRig rig="threePt" dir="t"/>
          </a:scene3d>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69388" y="1741053"/>
            <a:ext cx="977732" cy="1747837"/>
          </a:xfrm>
          <a:prstGeom prst="rect">
            <a:avLst/>
          </a:prstGeom>
          <a:scene3d>
            <a:camera prst="orthographicFront">
              <a:rot lat="20099994" lon="0" rev="0"/>
            </a:camera>
            <a:lightRig rig="threePt" dir="t"/>
          </a:scene3d>
        </p:spPr>
      </p:pic>
      <p:sp>
        <p:nvSpPr>
          <p:cNvPr id="19" name="Parallelogram 18"/>
          <p:cNvSpPr/>
          <p:nvPr/>
        </p:nvSpPr>
        <p:spPr bwMode="auto">
          <a:xfrm flipH="1">
            <a:off x="2438400" y="4627526"/>
            <a:ext cx="5715000" cy="762000"/>
          </a:xfrm>
          <a:prstGeom prst="parallelogram">
            <a:avLst>
              <a:gd name="adj" fmla="val 66798"/>
            </a:avLst>
          </a:prstGeom>
          <a:noFill/>
          <a:ln w="762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grpSp>
        <p:nvGrpSpPr>
          <p:cNvPr id="13" name="Group 12"/>
          <p:cNvGrpSpPr/>
          <p:nvPr/>
        </p:nvGrpSpPr>
        <p:grpSpPr>
          <a:xfrm>
            <a:off x="149469" y="1644162"/>
            <a:ext cx="8932567" cy="5029200"/>
            <a:chOff x="149469" y="1644162"/>
            <a:chExt cx="8932567" cy="5029200"/>
          </a:xfrm>
        </p:grpSpPr>
        <p:sp>
          <p:nvSpPr>
            <p:cNvPr id="6" name="Freeform 5"/>
            <p:cNvSpPr/>
            <p:nvPr/>
          </p:nvSpPr>
          <p:spPr bwMode="auto">
            <a:xfrm>
              <a:off x="149469" y="1644162"/>
              <a:ext cx="8897816" cy="5029200"/>
            </a:xfrm>
            <a:custGeom>
              <a:avLst/>
              <a:gdLst>
                <a:gd name="connsiteX0" fmla="*/ 26377 w 8897816"/>
                <a:gd name="connsiteY0" fmla="*/ 0 h 5029200"/>
                <a:gd name="connsiteX1" fmla="*/ 6778869 w 8897816"/>
                <a:gd name="connsiteY1" fmla="*/ 17584 h 5029200"/>
                <a:gd name="connsiteX2" fmla="*/ 8827477 w 8897816"/>
                <a:gd name="connsiteY2" fmla="*/ 1943100 h 5029200"/>
                <a:gd name="connsiteX3" fmla="*/ 8897816 w 8897816"/>
                <a:gd name="connsiteY3" fmla="*/ 5029200 h 5029200"/>
                <a:gd name="connsiteX4" fmla="*/ 1556239 w 8897816"/>
                <a:gd name="connsiteY4" fmla="*/ 5002823 h 5029200"/>
                <a:gd name="connsiteX5" fmla="*/ 0 w 8897816"/>
                <a:gd name="connsiteY5" fmla="*/ 2558561 h 5029200"/>
                <a:gd name="connsiteX6" fmla="*/ 26377 w 8897816"/>
                <a:gd name="connsiteY6" fmla="*/ 0 h 502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97816" h="5029200">
                  <a:moveTo>
                    <a:pt x="26377" y="0"/>
                  </a:moveTo>
                  <a:lnTo>
                    <a:pt x="6778869" y="17584"/>
                  </a:lnTo>
                  <a:lnTo>
                    <a:pt x="8827477" y="1943100"/>
                  </a:lnTo>
                  <a:lnTo>
                    <a:pt x="8897816" y="5029200"/>
                  </a:lnTo>
                  <a:lnTo>
                    <a:pt x="1556239" y="5002823"/>
                  </a:lnTo>
                  <a:lnTo>
                    <a:pt x="0" y="2558561"/>
                  </a:lnTo>
                  <a:lnTo>
                    <a:pt x="26377" y="0"/>
                  </a:lnTo>
                  <a:close/>
                </a:path>
              </a:pathLst>
            </a:custGeom>
            <a:noFill/>
            <a:ln w="762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7" name="Up-Down Arrow 16"/>
            <p:cNvSpPr/>
            <p:nvPr/>
          </p:nvSpPr>
          <p:spPr bwMode="auto">
            <a:xfrm rot="3362887">
              <a:off x="8098791" y="3372111"/>
              <a:ext cx="382518" cy="1583973"/>
            </a:xfrm>
            <a:prstGeom prst="up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8" name="TextBox 17"/>
            <p:cNvSpPr txBox="1"/>
            <p:nvPr/>
          </p:nvSpPr>
          <p:spPr>
            <a:xfrm>
              <a:off x="3228688" y="3544499"/>
              <a:ext cx="4851008" cy="584775"/>
            </a:xfrm>
            <a:prstGeom prst="rect">
              <a:avLst/>
            </a:prstGeom>
            <a:noFill/>
          </p:spPr>
          <p:txBody>
            <a:bodyPr wrap="none" rtlCol="0">
              <a:spAutoFit/>
            </a:bodyPr>
            <a:lstStyle/>
            <a:p>
              <a:r>
                <a:rPr lang="en-US" dirty="0">
                  <a:solidFill>
                    <a:schemeClr val="bg1"/>
                  </a:solidFill>
                </a:rPr>
                <a:t>Ontology </a:t>
              </a:r>
              <a:r>
                <a:rPr lang="en-US" dirty="0">
                  <a:solidFill>
                    <a:schemeClr val="bg1"/>
                  </a:solidFill>
                  <a:sym typeface="Wingdings" panose="05000000000000000000" pitchFamily="2" charset="2"/>
                </a:rPr>
                <a:t> </a:t>
              </a:r>
              <a:r>
                <a:rPr lang="en-US" i="1" dirty="0">
                  <a:solidFill>
                    <a:schemeClr val="bg1"/>
                  </a:solidFill>
                  <a:sym typeface="Wingdings" panose="05000000000000000000" pitchFamily="2" charset="2"/>
                </a:rPr>
                <a:t>an</a:t>
              </a:r>
              <a:r>
                <a:rPr lang="en-US" dirty="0">
                  <a:solidFill>
                    <a:schemeClr val="bg1"/>
                  </a:solidFill>
                  <a:sym typeface="Wingdings" panose="05000000000000000000" pitchFamily="2" charset="2"/>
                </a:rPr>
                <a:t> ontology</a:t>
              </a:r>
              <a:endParaRPr lang="en-US" dirty="0">
                <a:solidFill>
                  <a:schemeClr val="bg1"/>
                </a:solidFill>
              </a:endParaRPr>
            </a:p>
          </p:txBody>
        </p:sp>
        <p:grpSp>
          <p:nvGrpSpPr>
            <p:cNvPr id="11" name="Group 10"/>
            <p:cNvGrpSpPr/>
            <p:nvPr/>
          </p:nvGrpSpPr>
          <p:grpSpPr>
            <a:xfrm>
              <a:off x="8234389" y="4322726"/>
              <a:ext cx="609600" cy="609600"/>
              <a:chOff x="1296813" y="3159930"/>
              <a:chExt cx="609600" cy="609600"/>
            </a:xfrm>
          </p:grpSpPr>
          <p:sp>
            <p:nvSpPr>
              <p:cNvPr id="20" name="Oval 19"/>
              <p:cNvSpPr/>
              <p:nvPr/>
            </p:nvSpPr>
            <p:spPr bwMode="auto">
              <a:xfrm>
                <a:off x="1296813" y="3159930"/>
                <a:ext cx="609600" cy="6096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1" name="TextBox 20"/>
              <p:cNvSpPr txBox="1"/>
              <p:nvPr/>
            </p:nvSpPr>
            <p:spPr>
              <a:xfrm>
                <a:off x="1419442" y="3172342"/>
                <a:ext cx="389851" cy="584775"/>
              </a:xfrm>
              <a:prstGeom prst="rect">
                <a:avLst/>
              </a:prstGeom>
              <a:noFill/>
            </p:spPr>
            <p:txBody>
              <a:bodyPr wrap="none" rtlCol="0">
                <a:spAutoFit/>
              </a:bodyPr>
              <a:lstStyle/>
              <a:p>
                <a:r>
                  <a:rPr lang="en-US" dirty="0"/>
                  <a:t>2</a:t>
                </a:r>
              </a:p>
            </p:txBody>
          </p:sp>
        </p:grpSp>
      </p:grpSp>
      <p:sp>
        <p:nvSpPr>
          <p:cNvPr id="3" name="Slide Number Placeholder 2"/>
          <p:cNvSpPr>
            <a:spLocks noGrp="1"/>
          </p:cNvSpPr>
          <p:nvPr>
            <p:ph type="sldNum" sz="quarter" idx="10"/>
          </p:nvPr>
        </p:nvSpPr>
        <p:spPr/>
        <p:txBody>
          <a:bodyPr/>
          <a:lstStyle/>
          <a:p>
            <a:fld id="{970F0956-5B8E-40B4-A8DD-F75AA1D26018}" type="slidenum">
              <a:rPr lang="en-US" smtClean="0"/>
              <a:pPr/>
              <a:t>51</a:t>
            </a:fld>
            <a:endParaRPr lang="en-US"/>
          </a:p>
        </p:txBody>
      </p:sp>
    </p:spTree>
    <p:extLst>
      <p:ext uri="{BB962C8B-B14F-4D97-AF65-F5344CB8AC3E}">
        <p14:creationId xmlns:p14="http://schemas.microsoft.com/office/powerpoint/2010/main" val="14428404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0"/>
            <a:ext cx="9144000" cy="762000"/>
          </a:xfrm>
        </p:spPr>
        <p:txBody>
          <a:bodyPr/>
          <a:lstStyle/>
          <a:p>
            <a:r>
              <a:rPr lang="en-US" dirty="0"/>
              <a:t>Four distinctions in realism-based ontology</a:t>
            </a:r>
          </a:p>
        </p:txBody>
      </p:sp>
      <p:pic>
        <p:nvPicPr>
          <p:cNvPr id="4" name="Picture 3"/>
          <p:cNvPicPr>
            <a:picLocks noChangeAspect="1"/>
          </p:cNvPicPr>
          <p:nvPr/>
        </p:nvPicPr>
        <p:blipFill>
          <a:blip r:embed="rId2"/>
          <a:stretch>
            <a:fillRect/>
          </a:stretch>
        </p:blipFill>
        <p:spPr>
          <a:xfrm rot="21389541">
            <a:off x="990600" y="2828212"/>
            <a:ext cx="7391400" cy="5257800"/>
          </a:xfrm>
          <a:prstGeom prst="rect">
            <a:avLst/>
          </a:prstGeom>
          <a:scene3d>
            <a:camera prst="isometricOffAxis1Top">
              <a:rot lat="18039287" lon="19427687" rev="1714409"/>
            </a:camera>
            <a:lightRig rig="threePt" dir="t"/>
          </a:scene3d>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22474">
            <a:off x="1000125" y="-23453"/>
            <a:ext cx="7143750" cy="5348287"/>
          </a:xfrm>
          <a:prstGeom prst="rect">
            <a:avLst/>
          </a:prstGeom>
          <a:scene3d>
            <a:camera prst="isometricOffAxis1Top"/>
            <a:lightRig rig="threePt" dir="t"/>
          </a:scene3d>
        </p:spPr>
      </p:pic>
      <p:pic>
        <p:nvPicPr>
          <p:cNvPr id="5" name="Content Placeholder 4"/>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5257800" y="1600200"/>
            <a:ext cx="1790700" cy="1790700"/>
          </a:xfrm>
          <a:scene3d>
            <a:camera prst="perspectiveRelaxedModerately">
              <a:rot lat="17990630" lon="0" rev="0"/>
            </a:camera>
            <a:lightRig rig="threePt" dir="t"/>
          </a:scene3d>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69388" y="1741053"/>
            <a:ext cx="977732" cy="1747837"/>
          </a:xfrm>
          <a:prstGeom prst="rect">
            <a:avLst/>
          </a:prstGeom>
          <a:scene3d>
            <a:camera prst="orthographicFront">
              <a:rot lat="20099994" lon="0" rev="0"/>
            </a:camera>
            <a:lightRig rig="threePt" dir="t"/>
          </a:scene3d>
        </p:spPr>
      </p:pic>
      <p:sp>
        <p:nvSpPr>
          <p:cNvPr id="22" name="Up-Down Arrow 21"/>
          <p:cNvSpPr/>
          <p:nvPr/>
        </p:nvSpPr>
        <p:spPr bwMode="auto">
          <a:xfrm rot="8749735">
            <a:off x="1778129" y="5029545"/>
            <a:ext cx="382518" cy="1441375"/>
          </a:xfrm>
          <a:prstGeom prst="up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3" name="Oval 22"/>
          <p:cNvSpPr/>
          <p:nvPr/>
        </p:nvSpPr>
        <p:spPr bwMode="auto">
          <a:xfrm>
            <a:off x="2153454" y="5222811"/>
            <a:ext cx="609600" cy="6096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4" name="TextBox 23"/>
          <p:cNvSpPr txBox="1"/>
          <p:nvPr/>
        </p:nvSpPr>
        <p:spPr>
          <a:xfrm>
            <a:off x="2266675" y="5232833"/>
            <a:ext cx="389851" cy="584775"/>
          </a:xfrm>
          <a:prstGeom prst="rect">
            <a:avLst/>
          </a:prstGeom>
          <a:noFill/>
        </p:spPr>
        <p:txBody>
          <a:bodyPr wrap="none" rtlCol="0">
            <a:spAutoFit/>
          </a:bodyPr>
          <a:lstStyle/>
          <a:p>
            <a:r>
              <a:rPr lang="en-US" dirty="0"/>
              <a:t>3</a:t>
            </a:r>
          </a:p>
        </p:txBody>
      </p:sp>
      <p:sp>
        <p:nvSpPr>
          <p:cNvPr id="3" name="Slide Number Placeholder 2"/>
          <p:cNvSpPr>
            <a:spLocks noGrp="1"/>
          </p:cNvSpPr>
          <p:nvPr>
            <p:ph type="sldNum" sz="quarter" idx="10"/>
          </p:nvPr>
        </p:nvSpPr>
        <p:spPr/>
        <p:txBody>
          <a:bodyPr/>
          <a:lstStyle/>
          <a:p>
            <a:fld id="{970F0956-5B8E-40B4-A8DD-F75AA1D26018}" type="slidenum">
              <a:rPr lang="en-US" smtClean="0"/>
              <a:pPr/>
              <a:t>52</a:t>
            </a:fld>
            <a:endParaRPr lang="en-US"/>
          </a:p>
        </p:txBody>
      </p:sp>
    </p:spTree>
    <p:extLst>
      <p:ext uri="{BB962C8B-B14F-4D97-AF65-F5344CB8AC3E}">
        <p14:creationId xmlns:p14="http://schemas.microsoft.com/office/powerpoint/2010/main" val="250083764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0"/>
            <a:ext cx="9144000" cy="762000"/>
          </a:xfrm>
        </p:spPr>
        <p:txBody>
          <a:bodyPr/>
          <a:lstStyle/>
          <a:p>
            <a:r>
              <a:rPr lang="en-US" dirty="0"/>
              <a:t>Four distinctions in realism-based ontology</a:t>
            </a:r>
          </a:p>
        </p:txBody>
      </p:sp>
      <p:pic>
        <p:nvPicPr>
          <p:cNvPr id="4" name="Picture 3"/>
          <p:cNvPicPr>
            <a:picLocks noChangeAspect="1"/>
          </p:cNvPicPr>
          <p:nvPr/>
        </p:nvPicPr>
        <p:blipFill>
          <a:blip r:embed="rId2"/>
          <a:stretch>
            <a:fillRect/>
          </a:stretch>
        </p:blipFill>
        <p:spPr>
          <a:xfrm rot="21389541">
            <a:off x="990600" y="2828212"/>
            <a:ext cx="7391400" cy="5257800"/>
          </a:xfrm>
          <a:prstGeom prst="rect">
            <a:avLst/>
          </a:prstGeom>
          <a:scene3d>
            <a:camera prst="isometricOffAxis1Top">
              <a:rot lat="18039287" lon="19427687" rev="1714409"/>
            </a:camera>
            <a:lightRig rig="threePt" dir="t"/>
          </a:scene3d>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22474">
            <a:off x="1000125" y="-23453"/>
            <a:ext cx="7143750" cy="5348287"/>
          </a:xfrm>
          <a:prstGeom prst="rect">
            <a:avLst/>
          </a:prstGeom>
          <a:scene3d>
            <a:camera prst="isometricOffAxis1Top"/>
            <a:lightRig rig="threePt" dir="t"/>
          </a:scene3d>
        </p:spPr>
      </p:pic>
      <p:pic>
        <p:nvPicPr>
          <p:cNvPr id="5" name="Content Placeholder 4"/>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5257800" y="1600200"/>
            <a:ext cx="1790700" cy="1790700"/>
          </a:xfrm>
          <a:scene3d>
            <a:camera prst="perspectiveRelaxedModerately">
              <a:rot lat="17990630" lon="0" rev="0"/>
            </a:camera>
            <a:lightRig rig="threePt" dir="t"/>
          </a:scene3d>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69388" y="1741053"/>
            <a:ext cx="977732" cy="1747837"/>
          </a:xfrm>
          <a:prstGeom prst="rect">
            <a:avLst/>
          </a:prstGeom>
          <a:scene3d>
            <a:camera prst="orthographicFront">
              <a:rot lat="20099994" lon="0" rev="0"/>
            </a:camera>
            <a:lightRig rig="threePt" dir="t"/>
          </a:scene3d>
        </p:spPr>
      </p:pic>
      <p:grpSp>
        <p:nvGrpSpPr>
          <p:cNvPr id="3" name="Group 2"/>
          <p:cNvGrpSpPr/>
          <p:nvPr/>
        </p:nvGrpSpPr>
        <p:grpSpPr>
          <a:xfrm>
            <a:off x="4648200" y="3665725"/>
            <a:ext cx="609600" cy="619944"/>
            <a:chOff x="2153454" y="5212467"/>
            <a:chExt cx="609600" cy="619944"/>
          </a:xfrm>
        </p:grpSpPr>
        <p:sp>
          <p:nvSpPr>
            <p:cNvPr id="23" name="Oval 22"/>
            <p:cNvSpPr/>
            <p:nvPr/>
          </p:nvSpPr>
          <p:spPr bwMode="auto">
            <a:xfrm>
              <a:off x="2153454" y="5222811"/>
              <a:ext cx="609600" cy="6096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4" name="TextBox 23"/>
            <p:cNvSpPr txBox="1"/>
            <p:nvPr/>
          </p:nvSpPr>
          <p:spPr>
            <a:xfrm>
              <a:off x="2254536" y="5212467"/>
              <a:ext cx="389851" cy="584775"/>
            </a:xfrm>
            <a:prstGeom prst="rect">
              <a:avLst/>
            </a:prstGeom>
            <a:noFill/>
          </p:spPr>
          <p:txBody>
            <a:bodyPr wrap="none" rtlCol="0">
              <a:spAutoFit/>
            </a:bodyPr>
            <a:lstStyle/>
            <a:p>
              <a:r>
                <a:rPr lang="en-US" dirty="0"/>
                <a:t>4</a:t>
              </a:r>
            </a:p>
          </p:txBody>
        </p:sp>
      </p:grpSp>
      <p:sp>
        <p:nvSpPr>
          <p:cNvPr id="25" name="Up-Down Arrow 24"/>
          <p:cNvSpPr/>
          <p:nvPr/>
        </p:nvSpPr>
        <p:spPr bwMode="auto">
          <a:xfrm rot="5400000">
            <a:off x="4758528" y="4019940"/>
            <a:ext cx="382518" cy="907975"/>
          </a:xfrm>
          <a:prstGeom prst="up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6" name="Slide Number Placeholder 5"/>
          <p:cNvSpPr>
            <a:spLocks noGrp="1"/>
          </p:cNvSpPr>
          <p:nvPr>
            <p:ph type="sldNum" sz="quarter" idx="10"/>
          </p:nvPr>
        </p:nvSpPr>
        <p:spPr/>
        <p:txBody>
          <a:bodyPr/>
          <a:lstStyle/>
          <a:p>
            <a:fld id="{970F0956-5B8E-40B4-A8DD-F75AA1D26018}" type="slidenum">
              <a:rPr lang="en-US" smtClean="0"/>
              <a:pPr/>
              <a:t>53</a:t>
            </a:fld>
            <a:endParaRPr lang="en-US"/>
          </a:p>
        </p:txBody>
      </p:sp>
    </p:spTree>
    <p:extLst>
      <p:ext uri="{BB962C8B-B14F-4D97-AF65-F5344CB8AC3E}">
        <p14:creationId xmlns:p14="http://schemas.microsoft.com/office/powerpoint/2010/main" val="226802835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9600" dirty="0"/>
              <a:t>‘Research’</a:t>
            </a:r>
          </a:p>
        </p:txBody>
      </p:sp>
      <p:sp>
        <p:nvSpPr>
          <p:cNvPr id="3" name="Subtitle 2"/>
          <p:cNvSpPr>
            <a:spLocks noGrp="1"/>
          </p:cNvSpPr>
          <p:nvPr>
            <p:ph type="subTitle"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0F0956-5B8E-40B4-A8DD-F75AA1D26018}" type="slidenum">
              <a:rPr lang="en-US" smtClean="0"/>
              <a:pPr/>
              <a:t>54</a:t>
            </a:fld>
            <a:endParaRPr lang="en-US"/>
          </a:p>
        </p:txBody>
      </p:sp>
    </p:spTree>
    <p:extLst>
      <p:ext uri="{BB962C8B-B14F-4D97-AF65-F5344CB8AC3E}">
        <p14:creationId xmlns:p14="http://schemas.microsoft.com/office/powerpoint/2010/main" val="464653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Definition of ‘research’</a:t>
            </a:r>
          </a:p>
        </p:txBody>
      </p:sp>
      <p:sp>
        <p:nvSpPr>
          <p:cNvPr id="5" name="Content Placeholder 4"/>
          <p:cNvSpPr>
            <a:spLocks noGrp="1"/>
          </p:cNvSpPr>
          <p:nvPr>
            <p:ph idx="1"/>
          </p:nvPr>
        </p:nvSpPr>
        <p:spPr>
          <a:xfrm>
            <a:off x="228600" y="1676400"/>
            <a:ext cx="8686800" cy="3200400"/>
          </a:xfrm>
        </p:spPr>
        <p:txBody>
          <a:bodyPr/>
          <a:lstStyle/>
          <a:p>
            <a:pPr marL="457200" indent="-457200">
              <a:buFont typeface="+mj-lt"/>
              <a:buAutoNum type="arabicPeriod"/>
            </a:pPr>
            <a:r>
              <a:rPr lang="en-US" dirty="0"/>
              <a:t>careful or diligent search.</a:t>
            </a:r>
          </a:p>
          <a:p>
            <a:pPr marL="457200" indent="-457200">
              <a:buFont typeface="+mj-lt"/>
              <a:buAutoNum type="arabicPeriod"/>
            </a:pPr>
            <a:r>
              <a:rPr lang="en-US" dirty="0"/>
              <a:t>studious inquiry or examination; </a:t>
            </a:r>
            <a:r>
              <a:rPr lang="en-US" i="1" dirty="0"/>
              <a:t>especially</a:t>
            </a:r>
            <a:r>
              <a:rPr lang="en-US" dirty="0"/>
              <a:t> : </a:t>
            </a:r>
          </a:p>
          <a:p>
            <a:pPr marL="0" indent="0"/>
            <a:r>
              <a:rPr lang="en-US" dirty="0"/>
              <a:t>	investigation or experimentation </a:t>
            </a:r>
          </a:p>
          <a:p>
            <a:pPr marL="0" indent="0"/>
            <a:r>
              <a:rPr lang="en-US" dirty="0"/>
              <a:t>	aimed at </a:t>
            </a:r>
          </a:p>
          <a:p>
            <a:pPr marL="0" indent="0"/>
            <a:r>
              <a:rPr lang="en-US" dirty="0"/>
              <a:t>		- the discovery and interpretation of facts, </a:t>
            </a:r>
          </a:p>
          <a:p>
            <a:pPr marL="0" indent="0"/>
            <a:r>
              <a:rPr lang="en-US" dirty="0"/>
              <a:t>		- revision of accepted theories or laws in the 			  light of new facts, </a:t>
            </a:r>
          </a:p>
          <a:p>
            <a:pPr marL="0" indent="0"/>
            <a:r>
              <a:rPr lang="en-US" dirty="0"/>
              <a:t>		- or practical application of such new or revised 		  theories or laws.</a:t>
            </a:r>
          </a:p>
          <a:p>
            <a:pPr marL="457200" indent="-457200">
              <a:buFont typeface="+mj-lt"/>
              <a:buAutoNum type="arabicPeriod" startAt="3"/>
            </a:pPr>
            <a:r>
              <a:rPr lang="en-US" dirty="0"/>
              <a:t>the collecting of information about a particular subject.</a:t>
            </a:r>
          </a:p>
          <a:p>
            <a:endParaRPr lang="en-US" dirty="0"/>
          </a:p>
        </p:txBody>
      </p:sp>
      <p:sp>
        <p:nvSpPr>
          <p:cNvPr id="6" name="Rectangle 5"/>
          <p:cNvSpPr/>
          <p:nvPr/>
        </p:nvSpPr>
        <p:spPr>
          <a:xfrm>
            <a:off x="4038600" y="6172200"/>
            <a:ext cx="4572000" cy="307777"/>
          </a:xfrm>
          <a:prstGeom prst="rect">
            <a:avLst/>
          </a:prstGeom>
        </p:spPr>
        <p:txBody>
          <a:bodyPr>
            <a:spAutoFit/>
          </a:bodyPr>
          <a:lstStyle/>
          <a:p>
            <a:r>
              <a:rPr lang="en-US" sz="1400" dirty="0">
                <a:solidFill>
                  <a:schemeClr val="bg1"/>
                </a:solidFill>
              </a:rPr>
              <a:t>http://www.merriam-webster.com/dictionary/research</a:t>
            </a:r>
          </a:p>
        </p:txBody>
      </p:sp>
      <p:sp>
        <p:nvSpPr>
          <p:cNvPr id="7" name="Rectangle 6"/>
          <p:cNvSpPr/>
          <p:nvPr/>
        </p:nvSpPr>
        <p:spPr bwMode="auto">
          <a:xfrm>
            <a:off x="228600" y="2133600"/>
            <a:ext cx="8610600" cy="3352800"/>
          </a:xfrm>
          <a:prstGeom prst="rect">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 name="Slide Number Placeholder 1"/>
          <p:cNvSpPr>
            <a:spLocks noGrp="1"/>
          </p:cNvSpPr>
          <p:nvPr>
            <p:ph type="sldNum" sz="quarter" idx="10"/>
          </p:nvPr>
        </p:nvSpPr>
        <p:spPr/>
        <p:txBody>
          <a:bodyPr/>
          <a:lstStyle/>
          <a:p>
            <a:fld id="{970F0956-5B8E-40B4-A8DD-F75AA1D26018}" type="slidenum">
              <a:rPr lang="en-US" smtClean="0"/>
              <a:pPr/>
              <a:t>55</a:t>
            </a:fld>
            <a:endParaRPr lang="en-US"/>
          </a:p>
        </p:txBody>
      </p:sp>
    </p:spTree>
    <p:extLst>
      <p:ext uri="{BB962C8B-B14F-4D97-AF65-F5344CB8AC3E}">
        <p14:creationId xmlns:p14="http://schemas.microsoft.com/office/powerpoint/2010/main" val="39255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7"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Definition of ‘research’</a:t>
            </a:r>
          </a:p>
        </p:txBody>
      </p:sp>
      <p:sp>
        <p:nvSpPr>
          <p:cNvPr id="5" name="Content Placeholder 4"/>
          <p:cNvSpPr>
            <a:spLocks noGrp="1"/>
          </p:cNvSpPr>
          <p:nvPr>
            <p:ph idx="1"/>
          </p:nvPr>
        </p:nvSpPr>
        <p:spPr>
          <a:xfrm>
            <a:off x="228600" y="1676400"/>
            <a:ext cx="8686800" cy="3200400"/>
          </a:xfrm>
        </p:spPr>
        <p:txBody>
          <a:bodyPr/>
          <a:lstStyle/>
          <a:p>
            <a:pPr marL="457200" indent="-457200">
              <a:buFont typeface="+mj-lt"/>
              <a:buAutoNum type="arabicPeriod"/>
            </a:pPr>
            <a:r>
              <a:rPr lang="en-US" dirty="0"/>
              <a:t>careful or diligent search</a:t>
            </a:r>
          </a:p>
          <a:p>
            <a:pPr marL="457200" indent="-457200">
              <a:buFont typeface="+mj-lt"/>
              <a:buAutoNum type="arabicPeriod"/>
            </a:pPr>
            <a:r>
              <a:rPr lang="en-US" dirty="0"/>
              <a:t>studious inquiry or examination; </a:t>
            </a:r>
            <a:r>
              <a:rPr lang="en-US" i="1" dirty="0"/>
              <a:t>especially</a:t>
            </a:r>
            <a:r>
              <a:rPr lang="en-US" dirty="0"/>
              <a:t> : </a:t>
            </a:r>
          </a:p>
          <a:p>
            <a:pPr marL="0" indent="0"/>
            <a:r>
              <a:rPr lang="en-US" dirty="0"/>
              <a:t>	investigation or experimentation </a:t>
            </a:r>
          </a:p>
          <a:p>
            <a:pPr marL="0" indent="0"/>
            <a:r>
              <a:rPr lang="en-US" dirty="0"/>
              <a:t>	aimed at </a:t>
            </a:r>
          </a:p>
          <a:p>
            <a:pPr marL="0" indent="0"/>
            <a:r>
              <a:rPr lang="en-US" dirty="0"/>
              <a:t>		- the discovery and interpretation of facts, </a:t>
            </a:r>
          </a:p>
          <a:p>
            <a:pPr marL="0" indent="0"/>
            <a:r>
              <a:rPr lang="en-US" dirty="0"/>
              <a:t>		- revision of accepted theories or laws in the 			  light of new facts, </a:t>
            </a:r>
          </a:p>
          <a:p>
            <a:pPr marL="0" indent="0"/>
            <a:r>
              <a:rPr lang="en-US" dirty="0"/>
              <a:t>		- or practical application of such new or revised 		  theories or laws</a:t>
            </a:r>
          </a:p>
          <a:p>
            <a:pPr marL="457200" indent="-457200">
              <a:buFont typeface="+mj-lt"/>
              <a:buAutoNum type="arabicPeriod" startAt="3"/>
            </a:pPr>
            <a:r>
              <a:rPr lang="en-US" dirty="0"/>
              <a:t>the collecting of information about a particular subject</a:t>
            </a:r>
          </a:p>
          <a:p>
            <a:endParaRPr lang="en-US" dirty="0"/>
          </a:p>
        </p:txBody>
      </p:sp>
      <p:sp>
        <p:nvSpPr>
          <p:cNvPr id="6" name="Rectangle 5"/>
          <p:cNvSpPr/>
          <p:nvPr/>
        </p:nvSpPr>
        <p:spPr>
          <a:xfrm>
            <a:off x="4038600" y="6172200"/>
            <a:ext cx="4572000" cy="307777"/>
          </a:xfrm>
          <a:prstGeom prst="rect">
            <a:avLst/>
          </a:prstGeom>
        </p:spPr>
        <p:txBody>
          <a:bodyPr>
            <a:spAutoFit/>
          </a:bodyPr>
          <a:lstStyle/>
          <a:p>
            <a:r>
              <a:rPr lang="en-US" sz="1400" dirty="0">
                <a:solidFill>
                  <a:schemeClr val="bg1"/>
                </a:solidFill>
              </a:rPr>
              <a:t>http://www.merriam-webster.com/dictionary/research</a:t>
            </a:r>
          </a:p>
        </p:txBody>
      </p:sp>
      <p:sp>
        <p:nvSpPr>
          <p:cNvPr id="7" name="Rectangle 6"/>
          <p:cNvSpPr/>
          <p:nvPr/>
        </p:nvSpPr>
        <p:spPr bwMode="auto">
          <a:xfrm>
            <a:off x="228600" y="2133600"/>
            <a:ext cx="8610600" cy="3352800"/>
          </a:xfrm>
          <a:prstGeom prst="rect">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8" name="TextBox 7"/>
          <p:cNvSpPr txBox="1"/>
          <p:nvPr/>
        </p:nvSpPr>
        <p:spPr>
          <a:xfrm>
            <a:off x="6709723" y="1282124"/>
            <a:ext cx="2169184" cy="584775"/>
          </a:xfrm>
          <a:prstGeom prst="rect">
            <a:avLst/>
          </a:prstGeom>
          <a:noFill/>
        </p:spPr>
        <p:txBody>
          <a:bodyPr wrap="none" rtlCol="0">
            <a:spAutoFit/>
          </a:bodyPr>
          <a:lstStyle/>
          <a:p>
            <a:r>
              <a:rPr lang="en-US" dirty="0">
                <a:solidFill>
                  <a:srgbClr val="1FE115"/>
                </a:solidFill>
              </a:rPr>
              <a:t>Keywords?</a:t>
            </a:r>
          </a:p>
        </p:txBody>
      </p:sp>
      <p:sp>
        <p:nvSpPr>
          <p:cNvPr id="2" name="Slide Number Placeholder 1"/>
          <p:cNvSpPr>
            <a:spLocks noGrp="1"/>
          </p:cNvSpPr>
          <p:nvPr>
            <p:ph type="sldNum" sz="quarter" idx="10"/>
          </p:nvPr>
        </p:nvSpPr>
        <p:spPr/>
        <p:txBody>
          <a:bodyPr/>
          <a:lstStyle/>
          <a:p>
            <a:fld id="{970F0956-5B8E-40B4-A8DD-F75AA1D26018}" type="slidenum">
              <a:rPr lang="en-US" smtClean="0"/>
              <a:pPr/>
              <a:t>56</a:t>
            </a:fld>
            <a:endParaRPr lang="en-US"/>
          </a:p>
        </p:txBody>
      </p:sp>
    </p:spTree>
    <p:extLst>
      <p:ext uri="{BB962C8B-B14F-4D97-AF65-F5344CB8AC3E}">
        <p14:creationId xmlns:p14="http://schemas.microsoft.com/office/powerpoint/2010/main" val="356464900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Definition of ‘research’</a:t>
            </a:r>
          </a:p>
        </p:txBody>
      </p:sp>
      <p:sp>
        <p:nvSpPr>
          <p:cNvPr id="5" name="Content Placeholder 4"/>
          <p:cNvSpPr>
            <a:spLocks noGrp="1"/>
          </p:cNvSpPr>
          <p:nvPr>
            <p:ph idx="1"/>
          </p:nvPr>
        </p:nvSpPr>
        <p:spPr>
          <a:xfrm>
            <a:off x="228600" y="1676400"/>
            <a:ext cx="8686800" cy="3200400"/>
          </a:xfrm>
        </p:spPr>
        <p:txBody>
          <a:bodyPr/>
          <a:lstStyle/>
          <a:p>
            <a:pPr marL="457200" indent="-457200">
              <a:buFont typeface="+mj-lt"/>
              <a:buAutoNum type="arabicPeriod"/>
            </a:pPr>
            <a:r>
              <a:rPr lang="en-US" dirty="0"/>
              <a:t>careful or diligent search</a:t>
            </a:r>
          </a:p>
          <a:p>
            <a:pPr marL="457200" indent="-457200">
              <a:buFont typeface="+mj-lt"/>
              <a:buAutoNum type="arabicPeriod"/>
            </a:pPr>
            <a:r>
              <a:rPr lang="en-US" dirty="0"/>
              <a:t>studious inquiry or examination; </a:t>
            </a:r>
            <a:r>
              <a:rPr lang="en-US" i="1" dirty="0"/>
              <a:t>especially</a:t>
            </a:r>
            <a:r>
              <a:rPr lang="en-US" dirty="0"/>
              <a:t> : </a:t>
            </a:r>
          </a:p>
          <a:p>
            <a:pPr marL="0" indent="0"/>
            <a:r>
              <a:rPr lang="en-US" dirty="0"/>
              <a:t>	investigation or experimentation </a:t>
            </a:r>
          </a:p>
          <a:p>
            <a:pPr marL="0" indent="0"/>
            <a:r>
              <a:rPr lang="en-US" dirty="0"/>
              <a:t>	aimed at </a:t>
            </a:r>
          </a:p>
          <a:p>
            <a:pPr marL="0" indent="0"/>
            <a:r>
              <a:rPr lang="en-US" dirty="0"/>
              <a:t>		- the </a:t>
            </a:r>
            <a:r>
              <a:rPr lang="en-US" dirty="0">
                <a:solidFill>
                  <a:srgbClr val="1FE115"/>
                </a:solidFill>
              </a:rPr>
              <a:t>discovery</a:t>
            </a:r>
            <a:r>
              <a:rPr lang="en-US" dirty="0"/>
              <a:t> and </a:t>
            </a:r>
            <a:r>
              <a:rPr lang="en-US" dirty="0">
                <a:solidFill>
                  <a:srgbClr val="1FE115"/>
                </a:solidFill>
              </a:rPr>
              <a:t>interpretation</a:t>
            </a:r>
            <a:r>
              <a:rPr lang="en-US" dirty="0"/>
              <a:t> of </a:t>
            </a:r>
            <a:r>
              <a:rPr lang="en-US" dirty="0">
                <a:solidFill>
                  <a:srgbClr val="1FE115"/>
                </a:solidFill>
              </a:rPr>
              <a:t>facts</a:t>
            </a:r>
            <a:r>
              <a:rPr lang="en-US" dirty="0"/>
              <a:t>, </a:t>
            </a:r>
          </a:p>
          <a:p>
            <a:pPr marL="0" indent="0"/>
            <a:r>
              <a:rPr lang="en-US" dirty="0"/>
              <a:t>		- revision of accepted </a:t>
            </a:r>
            <a:r>
              <a:rPr lang="en-US" dirty="0">
                <a:solidFill>
                  <a:srgbClr val="1FE115"/>
                </a:solidFill>
              </a:rPr>
              <a:t>theories</a:t>
            </a:r>
            <a:r>
              <a:rPr lang="en-US" dirty="0"/>
              <a:t> or </a:t>
            </a:r>
            <a:r>
              <a:rPr lang="en-US" dirty="0">
                <a:solidFill>
                  <a:srgbClr val="1FE115"/>
                </a:solidFill>
              </a:rPr>
              <a:t>laws</a:t>
            </a:r>
            <a:r>
              <a:rPr lang="en-US" dirty="0"/>
              <a:t> in the 			  light of </a:t>
            </a:r>
            <a:r>
              <a:rPr lang="en-US" dirty="0">
                <a:solidFill>
                  <a:srgbClr val="1FE115"/>
                </a:solidFill>
              </a:rPr>
              <a:t>new facts</a:t>
            </a:r>
            <a:r>
              <a:rPr lang="en-US" dirty="0"/>
              <a:t>, </a:t>
            </a:r>
          </a:p>
          <a:p>
            <a:pPr marL="0" indent="0"/>
            <a:r>
              <a:rPr lang="en-US" dirty="0"/>
              <a:t>		- or practical </a:t>
            </a:r>
            <a:r>
              <a:rPr lang="en-US" dirty="0">
                <a:solidFill>
                  <a:srgbClr val="1FE115"/>
                </a:solidFill>
              </a:rPr>
              <a:t>application</a:t>
            </a:r>
            <a:r>
              <a:rPr lang="en-US" dirty="0"/>
              <a:t> of such new or revised 		  theories or laws</a:t>
            </a:r>
          </a:p>
          <a:p>
            <a:pPr marL="457200" indent="-457200">
              <a:buFont typeface="+mj-lt"/>
              <a:buAutoNum type="arabicPeriod" startAt="3"/>
            </a:pPr>
            <a:r>
              <a:rPr lang="en-US" dirty="0"/>
              <a:t>the collecting of information about a particular subject</a:t>
            </a:r>
          </a:p>
          <a:p>
            <a:endParaRPr lang="en-US" dirty="0"/>
          </a:p>
        </p:txBody>
      </p:sp>
      <p:sp>
        <p:nvSpPr>
          <p:cNvPr id="6" name="Rectangle 5"/>
          <p:cNvSpPr/>
          <p:nvPr/>
        </p:nvSpPr>
        <p:spPr>
          <a:xfrm>
            <a:off x="4038600" y="6172200"/>
            <a:ext cx="4572000" cy="307777"/>
          </a:xfrm>
          <a:prstGeom prst="rect">
            <a:avLst/>
          </a:prstGeom>
        </p:spPr>
        <p:txBody>
          <a:bodyPr>
            <a:spAutoFit/>
          </a:bodyPr>
          <a:lstStyle/>
          <a:p>
            <a:r>
              <a:rPr lang="en-US" sz="1400" dirty="0">
                <a:solidFill>
                  <a:schemeClr val="bg1"/>
                </a:solidFill>
              </a:rPr>
              <a:t>http://www.merriam-webster.com/dictionary/research</a:t>
            </a:r>
          </a:p>
        </p:txBody>
      </p:sp>
      <p:sp>
        <p:nvSpPr>
          <p:cNvPr id="7" name="Rectangle 6"/>
          <p:cNvSpPr/>
          <p:nvPr/>
        </p:nvSpPr>
        <p:spPr bwMode="auto">
          <a:xfrm>
            <a:off x="228600" y="2133600"/>
            <a:ext cx="8610600" cy="3352800"/>
          </a:xfrm>
          <a:prstGeom prst="rect">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 name="TextBox 1"/>
          <p:cNvSpPr txBox="1"/>
          <p:nvPr/>
        </p:nvSpPr>
        <p:spPr>
          <a:xfrm>
            <a:off x="6858000" y="1282124"/>
            <a:ext cx="1872629" cy="584775"/>
          </a:xfrm>
          <a:prstGeom prst="rect">
            <a:avLst/>
          </a:prstGeom>
          <a:noFill/>
        </p:spPr>
        <p:txBody>
          <a:bodyPr wrap="none" rtlCol="0">
            <a:spAutoFit/>
          </a:bodyPr>
          <a:lstStyle/>
          <a:p>
            <a:r>
              <a:rPr lang="en-US" dirty="0">
                <a:solidFill>
                  <a:srgbClr val="1FE115"/>
                </a:solidFill>
              </a:rPr>
              <a:t>keywords</a:t>
            </a:r>
          </a:p>
        </p:txBody>
      </p:sp>
      <p:sp>
        <p:nvSpPr>
          <p:cNvPr id="3" name="Slide Number Placeholder 2"/>
          <p:cNvSpPr>
            <a:spLocks noGrp="1"/>
          </p:cNvSpPr>
          <p:nvPr>
            <p:ph type="sldNum" sz="quarter" idx="10"/>
          </p:nvPr>
        </p:nvSpPr>
        <p:spPr/>
        <p:txBody>
          <a:bodyPr/>
          <a:lstStyle/>
          <a:p>
            <a:fld id="{970F0956-5B8E-40B4-A8DD-F75AA1D26018}" type="slidenum">
              <a:rPr lang="en-US" smtClean="0"/>
              <a:pPr/>
              <a:t>57</a:t>
            </a:fld>
            <a:endParaRPr lang="en-US"/>
          </a:p>
        </p:txBody>
      </p:sp>
    </p:spTree>
    <p:extLst>
      <p:ext uri="{BB962C8B-B14F-4D97-AF65-F5344CB8AC3E}">
        <p14:creationId xmlns:p14="http://schemas.microsoft.com/office/powerpoint/2010/main" val="108977968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Definition of ‘research’</a:t>
            </a:r>
          </a:p>
        </p:txBody>
      </p:sp>
      <p:sp>
        <p:nvSpPr>
          <p:cNvPr id="5" name="Content Placeholder 4"/>
          <p:cNvSpPr>
            <a:spLocks noGrp="1"/>
          </p:cNvSpPr>
          <p:nvPr>
            <p:ph idx="1"/>
          </p:nvPr>
        </p:nvSpPr>
        <p:spPr>
          <a:xfrm>
            <a:off x="228600" y="1676400"/>
            <a:ext cx="8686800" cy="3200400"/>
          </a:xfrm>
        </p:spPr>
        <p:txBody>
          <a:bodyPr/>
          <a:lstStyle/>
          <a:p>
            <a:pPr marL="457200" indent="-457200">
              <a:buFont typeface="+mj-lt"/>
              <a:buAutoNum type="arabicPeriod"/>
            </a:pPr>
            <a:r>
              <a:rPr lang="en-US" dirty="0"/>
              <a:t>careful or diligent search</a:t>
            </a:r>
          </a:p>
          <a:p>
            <a:pPr marL="457200" indent="-457200">
              <a:buFont typeface="+mj-lt"/>
              <a:buAutoNum type="arabicPeriod"/>
            </a:pPr>
            <a:r>
              <a:rPr lang="en-US" dirty="0"/>
              <a:t>studious inquiry or examination; </a:t>
            </a:r>
            <a:r>
              <a:rPr lang="en-US" i="1" dirty="0"/>
              <a:t>especially</a:t>
            </a:r>
            <a:r>
              <a:rPr lang="en-US" dirty="0"/>
              <a:t> : </a:t>
            </a:r>
          </a:p>
          <a:p>
            <a:pPr marL="0" indent="0"/>
            <a:r>
              <a:rPr lang="en-US" dirty="0"/>
              <a:t>	investigation or experimentation </a:t>
            </a:r>
          </a:p>
          <a:p>
            <a:pPr marL="0" indent="0"/>
            <a:r>
              <a:rPr lang="en-US" dirty="0"/>
              <a:t>	aimed at </a:t>
            </a:r>
          </a:p>
          <a:p>
            <a:pPr marL="0" indent="0"/>
            <a:r>
              <a:rPr lang="en-US" dirty="0"/>
              <a:t>		- the </a:t>
            </a:r>
            <a:r>
              <a:rPr lang="en-US" dirty="0">
                <a:solidFill>
                  <a:srgbClr val="1FE115"/>
                </a:solidFill>
              </a:rPr>
              <a:t>discovery</a:t>
            </a:r>
            <a:r>
              <a:rPr lang="en-US" dirty="0"/>
              <a:t> and </a:t>
            </a:r>
            <a:r>
              <a:rPr lang="en-US" dirty="0">
                <a:solidFill>
                  <a:srgbClr val="1FE115"/>
                </a:solidFill>
              </a:rPr>
              <a:t>interpretation</a:t>
            </a:r>
            <a:r>
              <a:rPr lang="en-US" dirty="0"/>
              <a:t> of </a:t>
            </a:r>
            <a:r>
              <a:rPr lang="en-US" dirty="0">
                <a:solidFill>
                  <a:srgbClr val="1FE115"/>
                </a:solidFill>
              </a:rPr>
              <a:t>facts</a:t>
            </a:r>
            <a:r>
              <a:rPr lang="en-US" dirty="0"/>
              <a:t>, </a:t>
            </a:r>
          </a:p>
          <a:p>
            <a:pPr marL="0" indent="0"/>
            <a:r>
              <a:rPr lang="en-US" dirty="0"/>
              <a:t>		- revision of accepted </a:t>
            </a:r>
            <a:r>
              <a:rPr lang="en-US" dirty="0">
                <a:solidFill>
                  <a:srgbClr val="1FE115"/>
                </a:solidFill>
              </a:rPr>
              <a:t>theories</a:t>
            </a:r>
            <a:r>
              <a:rPr lang="en-US" dirty="0"/>
              <a:t> or </a:t>
            </a:r>
            <a:r>
              <a:rPr lang="en-US" dirty="0">
                <a:solidFill>
                  <a:srgbClr val="1FE115"/>
                </a:solidFill>
              </a:rPr>
              <a:t>laws</a:t>
            </a:r>
            <a:r>
              <a:rPr lang="en-US" dirty="0"/>
              <a:t> in the 			  light of </a:t>
            </a:r>
            <a:r>
              <a:rPr lang="en-US" dirty="0">
                <a:solidFill>
                  <a:srgbClr val="1FE115"/>
                </a:solidFill>
              </a:rPr>
              <a:t>new facts</a:t>
            </a:r>
            <a:r>
              <a:rPr lang="en-US" dirty="0"/>
              <a:t>, </a:t>
            </a:r>
          </a:p>
          <a:p>
            <a:pPr marL="0" indent="0"/>
            <a:r>
              <a:rPr lang="en-US" dirty="0"/>
              <a:t>		- or practical </a:t>
            </a:r>
            <a:r>
              <a:rPr lang="en-US" dirty="0">
                <a:solidFill>
                  <a:srgbClr val="1FE115"/>
                </a:solidFill>
              </a:rPr>
              <a:t>application</a:t>
            </a:r>
            <a:r>
              <a:rPr lang="en-US" dirty="0"/>
              <a:t> of such new or revised 		  theories or laws</a:t>
            </a:r>
          </a:p>
          <a:p>
            <a:pPr marL="457200" indent="-457200">
              <a:buFont typeface="+mj-lt"/>
              <a:buAutoNum type="arabicPeriod" startAt="3"/>
            </a:pPr>
            <a:r>
              <a:rPr lang="en-US" dirty="0"/>
              <a:t>the collecting of information about a particular subject</a:t>
            </a:r>
          </a:p>
          <a:p>
            <a:endParaRPr lang="en-US" dirty="0"/>
          </a:p>
        </p:txBody>
      </p:sp>
      <p:sp>
        <p:nvSpPr>
          <p:cNvPr id="6" name="Rectangle 5"/>
          <p:cNvSpPr/>
          <p:nvPr/>
        </p:nvSpPr>
        <p:spPr>
          <a:xfrm>
            <a:off x="4038600" y="6172200"/>
            <a:ext cx="4572000" cy="307777"/>
          </a:xfrm>
          <a:prstGeom prst="rect">
            <a:avLst/>
          </a:prstGeom>
        </p:spPr>
        <p:txBody>
          <a:bodyPr>
            <a:spAutoFit/>
          </a:bodyPr>
          <a:lstStyle/>
          <a:p>
            <a:r>
              <a:rPr lang="en-US" sz="1400" dirty="0">
                <a:solidFill>
                  <a:schemeClr val="bg1"/>
                </a:solidFill>
              </a:rPr>
              <a:t>http://www.merriam-webster.com/dictionary/research</a:t>
            </a:r>
          </a:p>
        </p:txBody>
      </p:sp>
      <p:sp>
        <p:nvSpPr>
          <p:cNvPr id="7" name="Rectangle 6"/>
          <p:cNvSpPr/>
          <p:nvPr/>
        </p:nvSpPr>
        <p:spPr bwMode="auto">
          <a:xfrm>
            <a:off x="228600" y="2133600"/>
            <a:ext cx="8610600" cy="3352800"/>
          </a:xfrm>
          <a:prstGeom prst="rect">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 name="TextBox 1"/>
          <p:cNvSpPr txBox="1"/>
          <p:nvPr/>
        </p:nvSpPr>
        <p:spPr>
          <a:xfrm>
            <a:off x="6858000" y="1282124"/>
            <a:ext cx="1872629" cy="584775"/>
          </a:xfrm>
          <a:prstGeom prst="rect">
            <a:avLst/>
          </a:prstGeom>
          <a:noFill/>
        </p:spPr>
        <p:txBody>
          <a:bodyPr wrap="none" rtlCol="0">
            <a:spAutoFit/>
          </a:bodyPr>
          <a:lstStyle/>
          <a:p>
            <a:r>
              <a:rPr lang="en-US" dirty="0">
                <a:solidFill>
                  <a:srgbClr val="1FE115"/>
                </a:solidFill>
              </a:rPr>
              <a:t>keywords</a:t>
            </a:r>
          </a:p>
        </p:txBody>
      </p:sp>
      <p:sp>
        <p:nvSpPr>
          <p:cNvPr id="3" name="Oval 2"/>
          <p:cNvSpPr/>
          <p:nvPr/>
        </p:nvSpPr>
        <p:spPr bwMode="auto">
          <a:xfrm>
            <a:off x="7162800" y="3429000"/>
            <a:ext cx="838200" cy="533400"/>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8" name="Oval 7"/>
          <p:cNvSpPr/>
          <p:nvPr/>
        </p:nvSpPr>
        <p:spPr bwMode="auto">
          <a:xfrm>
            <a:off x="3352800" y="4191000"/>
            <a:ext cx="1524000" cy="609600"/>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9" name="Slide Number Placeholder 8"/>
          <p:cNvSpPr>
            <a:spLocks noGrp="1"/>
          </p:cNvSpPr>
          <p:nvPr>
            <p:ph type="sldNum" sz="quarter" idx="10"/>
          </p:nvPr>
        </p:nvSpPr>
        <p:spPr/>
        <p:txBody>
          <a:bodyPr/>
          <a:lstStyle/>
          <a:p>
            <a:fld id="{970F0956-5B8E-40B4-A8DD-F75AA1D26018}" type="slidenum">
              <a:rPr lang="en-US" smtClean="0"/>
              <a:pPr/>
              <a:t>58</a:t>
            </a:fld>
            <a:endParaRPr lang="en-US"/>
          </a:p>
        </p:txBody>
      </p:sp>
    </p:spTree>
    <p:extLst>
      <p:ext uri="{BB962C8B-B14F-4D97-AF65-F5344CB8AC3E}">
        <p14:creationId xmlns:p14="http://schemas.microsoft.com/office/powerpoint/2010/main" val="196191690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Research viewpoints</a:t>
            </a:r>
          </a:p>
        </p:txBody>
      </p:sp>
      <p:sp>
        <p:nvSpPr>
          <p:cNvPr id="3" name="Content Placeholder 2"/>
          <p:cNvSpPr>
            <a:spLocks noGrp="1"/>
          </p:cNvSpPr>
          <p:nvPr>
            <p:ph idx="1"/>
          </p:nvPr>
        </p:nvSpPr>
        <p:spPr/>
        <p:txBody>
          <a:bodyPr/>
          <a:lstStyle/>
          <a:p>
            <a:r>
              <a:rPr lang="en-US" dirty="0"/>
              <a:t>Positivism</a:t>
            </a:r>
          </a:p>
          <a:p>
            <a:r>
              <a:rPr lang="en-US" dirty="0"/>
              <a:t>	</a:t>
            </a:r>
            <a:r>
              <a:rPr lang="en-US" i="1" dirty="0"/>
              <a:t>The natural and social world are governed by principles, which may take the form of law-like regularities.</a:t>
            </a:r>
          </a:p>
          <a:p>
            <a:r>
              <a:rPr lang="en-US" dirty="0"/>
              <a:t>	</a:t>
            </a:r>
          </a:p>
        </p:txBody>
      </p:sp>
      <p:sp>
        <p:nvSpPr>
          <p:cNvPr id="4" name="TextBox 3"/>
          <p:cNvSpPr txBox="1"/>
          <p:nvPr/>
        </p:nvSpPr>
        <p:spPr>
          <a:xfrm>
            <a:off x="2895600" y="6096000"/>
            <a:ext cx="5647637" cy="307777"/>
          </a:xfrm>
          <a:prstGeom prst="rect">
            <a:avLst/>
          </a:prstGeom>
          <a:noFill/>
        </p:spPr>
        <p:txBody>
          <a:bodyPr wrap="none" rtlCol="0">
            <a:spAutoFit/>
          </a:bodyPr>
          <a:lstStyle/>
          <a:p>
            <a:pPr algn="r"/>
            <a:r>
              <a:rPr lang="en-US" sz="1400" dirty="0" err="1">
                <a:solidFill>
                  <a:schemeClr val="bg1"/>
                </a:solidFill>
                <a:latin typeface="Trebuchet MS"/>
                <a:cs typeface="Trebuchet MS"/>
              </a:rPr>
              <a:t>Beuving</a:t>
            </a:r>
            <a:r>
              <a:rPr lang="en-US" sz="1400" dirty="0">
                <a:solidFill>
                  <a:schemeClr val="bg1"/>
                </a:solidFill>
                <a:latin typeface="Trebuchet MS"/>
                <a:cs typeface="Trebuchet MS"/>
              </a:rPr>
              <a:t> and de </a:t>
            </a:r>
            <a:r>
              <a:rPr lang="en-US" sz="1400" dirty="0" err="1">
                <a:solidFill>
                  <a:schemeClr val="bg1"/>
                </a:solidFill>
                <a:latin typeface="Trebuchet MS"/>
                <a:cs typeface="Trebuchet MS"/>
              </a:rPr>
              <a:t>Vries</a:t>
            </a:r>
            <a:r>
              <a:rPr lang="en-US" sz="1400" dirty="0">
                <a:solidFill>
                  <a:schemeClr val="bg1"/>
                </a:solidFill>
                <a:latin typeface="Trebuchet MS"/>
                <a:cs typeface="Trebuchet MS"/>
              </a:rPr>
              <a:t>, Doing Qualitative Research, Amsterdam, 2015</a:t>
            </a:r>
          </a:p>
        </p:txBody>
      </p:sp>
      <p:sp>
        <p:nvSpPr>
          <p:cNvPr id="5" name="Slide Number Placeholder 4"/>
          <p:cNvSpPr>
            <a:spLocks noGrp="1"/>
          </p:cNvSpPr>
          <p:nvPr>
            <p:ph type="sldNum" sz="quarter" idx="10"/>
          </p:nvPr>
        </p:nvSpPr>
        <p:spPr/>
        <p:txBody>
          <a:bodyPr/>
          <a:lstStyle/>
          <a:p>
            <a:fld id="{970F0956-5B8E-40B4-A8DD-F75AA1D26018}" type="slidenum">
              <a:rPr lang="en-US" smtClean="0"/>
              <a:pPr/>
              <a:t>59</a:t>
            </a:fld>
            <a:endParaRPr lang="en-US"/>
          </a:p>
        </p:txBody>
      </p:sp>
    </p:spTree>
    <p:extLst>
      <p:ext uri="{BB962C8B-B14F-4D97-AF65-F5344CB8AC3E}">
        <p14:creationId xmlns:p14="http://schemas.microsoft.com/office/powerpoint/2010/main" val="41843346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Elements of Philosophy of Science</a:t>
            </a:r>
          </a:p>
        </p:txBody>
      </p:sp>
      <p:sp>
        <p:nvSpPr>
          <p:cNvPr id="5" name="Subtitle 4"/>
          <p:cNvSpPr>
            <a:spLocks noGrp="1"/>
          </p:cNvSpPr>
          <p:nvPr>
            <p:ph type="subTitle" idx="1"/>
          </p:nvPr>
        </p:nvSpPr>
        <p:spPr/>
        <p:txBody>
          <a:bodyPr/>
          <a:lstStyle/>
          <a:p>
            <a:endParaRPr lang="en-US"/>
          </a:p>
        </p:txBody>
      </p:sp>
      <p:sp>
        <p:nvSpPr>
          <p:cNvPr id="4" name="Slide Number Placeholder 3"/>
          <p:cNvSpPr>
            <a:spLocks noGrp="1"/>
          </p:cNvSpPr>
          <p:nvPr>
            <p:ph type="sldNum" sz="quarter" idx="10"/>
          </p:nvPr>
        </p:nvSpPr>
        <p:spPr/>
        <p:txBody>
          <a:bodyPr/>
          <a:lstStyle/>
          <a:p>
            <a:fld id="{970F0956-5B8E-40B4-A8DD-F75AA1D26018}" type="slidenum">
              <a:rPr lang="en-US" smtClean="0"/>
              <a:pPr/>
              <a:t>6</a:t>
            </a:fld>
            <a:endParaRPr lang="en-US"/>
          </a:p>
        </p:txBody>
      </p:sp>
    </p:spTree>
    <p:extLst>
      <p:ext uri="{BB962C8B-B14F-4D97-AF65-F5344CB8AC3E}">
        <p14:creationId xmlns:p14="http://schemas.microsoft.com/office/powerpoint/2010/main" val="205098745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0" y="762000"/>
            <a:ext cx="3962400" cy="762000"/>
          </a:xfrm>
        </p:spPr>
        <p:txBody>
          <a:bodyPr/>
          <a:lstStyle/>
          <a:p>
            <a:r>
              <a:rPr lang="en-US" dirty="0"/>
              <a:t>Laws of Medicine</a:t>
            </a:r>
          </a:p>
        </p:txBody>
      </p:sp>
      <p:sp>
        <p:nvSpPr>
          <p:cNvPr id="6" name="Content Placeholder 5"/>
          <p:cNvSpPr>
            <a:spLocks noGrp="1"/>
          </p:cNvSpPr>
          <p:nvPr>
            <p:ph idx="1"/>
          </p:nvPr>
        </p:nvSpPr>
        <p:spPr>
          <a:xfrm>
            <a:off x="5029200" y="1676400"/>
            <a:ext cx="3886200" cy="4953000"/>
          </a:xfrm>
        </p:spPr>
        <p:txBody>
          <a:bodyPr/>
          <a:lstStyle/>
          <a:p>
            <a:pPr marL="0" indent="0" algn="ctr"/>
            <a:r>
              <a:rPr lang="en-US" sz="3600" i="1" dirty="0"/>
              <a:t>I had never expected medicine to be such a lawless, uncertain world.</a:t>
            </a:r>
          </a:p>
        </p:txBody>
      </p:sp>
      <p:pic>
        <p:nvPicPr>
          <p:cNvPr id="5" name="Picture 4"/>
          <p:cNvPicPr>
            <a:picLocks noChangeAspect="1"/>
          </p:cNvPicPr>
          <p:nvPr/>
        </p:nvPicPr>
        <p:blipFill>
          <a:blip r:embed="rId2"/>
          <a:stretch>
            <a:fillRect/>
          </a:stretch>
        </p:blipFill>
        <p:spPr>
          <a:xfrm>
            <a:off x="381000" y="838200"/>
            <a:ext cx="4362450" cy="5724525"/>
          </a:xfrm>
          <a:prstGeom prst="rect">
            <a:avLst/>
          </a:prstGeom>
        </p:spPr>
      </p:pic>
      <p:sp>
        <p:nvSpPr>
          <p:cNvPr id="3" name="Slide Number Placeholder 2"/>
          <p:cNvSpPr>
            <a:spLocks noGrp="1"/>
          </p:cNvSpPr>
          <p:nvPr>
            <p:ph type="sldNum" sz="quarter" idx="10"/>
          </p:nvPr>
        </p:nvSpPr>
        <p:spPr/>
        <p:txBody>
          <a:bodyPr/>
          <a:lstStyle/>
          <a:p>
            <a:fld id="{970F0956-5B8E-40B4-A8DD-F75AA1D26018}" type="slidenum">
              <a:rPr lang="en-US" smtClean="0"/>
              <a:pPr/>
              <a:t>60</a:t>
            </a:fld>
            <a:endParaRPr lang="en-US"/>
          </a:p>
        </p:txBody>
      </p:sp>
    </p:spTree>
    <p:extLst>
      <p:ext uri="{BB962C8B-B14F-4D97-AF65-F5344CB8AC3E}">
        <p14:creationId xmlns:p14="http://schemas.microsoft.com/office/powerpoint/2010/main" val="390539757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Research viewpoints</a:t>
            </a:r>
          </a:p>
        </p:txBody>
      </p:sp>
      <p:sp>
        <p:nvSpPr>
          <p:cNvPr id="3" name="Content Placeholder 2"/>
          <p:cNvSpPr>
            <a:spLocks noGrp="1"/>
          </p:cNvSpPr>
          <p:nvPr>
            <p:ph idx="1"/>
          </p:nvPr>
        </p:nvSpPr>
        <p:spPr/>
        <p:txBody>
          <a:bodyPr/>
          <a:lstStyle/>
          <a:p>
            <a:r>
              <a:rPr lang="en-US" dirty="0"/>
              <a:t>Positivism</a:t>
            </a:r>
          </a:p>
          <a:p>
            <a:r>
              <a:rPr lang="en-US" dirty="0"/>
              <a:t>	</a:t>
            </a:r>
            <a:r>
              <a:rPr lang="en-US" i="1" dirty="0"/>
              <a:t>The natural and social world are governed by principles, which may take the form of law-like regularities.</a:t>
            </a:r>
          </a:p>
          <a:p>
            <a:r>
              <a:rPr lang="en-US" dirty="0"/>
              <a:t>Interpretivism</a:t>
            </a:r>
          </a:p>
          <a:p>
            <a:r>
              <a:rPr lang="en-US" dirty="0"/>
              <a:t>	</a:t>
            </a:r>
            <a:r>
              <a:rPr lang="en-US" i="1" dirty="0"/>
              <a:t>Order of the social world follows from how humans understand their situation and act upon it.</a:t>
            </a:r>
          </a:p>
          <a:p>
            <a:r>
              <a:rPr lang="en-US" dirty="0"/>
              <a:t>	</a:t>
            </a:r>
          </a:p>
        </p:txBody>
      </p:sp>
      <p:sp>
        <p:nvSpPr>
          <p:cNvPr id="4" name="TextBox 3"/>
          <p:cNvSpPr txBox="1"/>
          <p:nvPr/>
        </p:nvSpPr>
        <p:spPr>
          <a:xfrm>
            <a:off x="2895600" y="6096000"/>
            <a:ext cx="5647637" cy="307777"/>
          </a:xfrm>
          <a:prstGeom prst="rect">
            <a:avLst/>
          </a:prstGeom>
          <a:noFill/>
        </p:spPr>
        <p:txBody>
          <a:bodyPr wrap="none" rtlCol="0">
            <a:spAutoFit/>
          </a:bodyPr>
          <a:lstStyle/>
          <a:p>
            <a:pPr algn="r"/>
            <a:r>
              <a:rPr lang="en-US" sz="1400" dirty="0" err="1">
                <a:solidFill>
                  <a:schemeClr val="bg1"/>
                </a:solidFill>
                <a:latin typeface="Trebuchet MS"/>
                <a:cs typeface="Trebuchet MS"/>
              </a:rPr>
              <a:t>Beuving</a:t>
            </a:r>
            <a:r>
              <a:rPr lang="en-US" sz="1400" dirty="0">
                <a:solidFill>
                  <a:schemeClr val="bg1"/>
                </a:solidFill>
                <a:latin typeface="Trebuchet MS"/>
                <a:cs typeface="Trebuchet MS"/>
              </a:rPr>
              <a:t> and de </a:t>
            </a:r>
            <a:r>
              <a:rPr lang="en-US" sz="1400" dirty="0" err="1">
                <a:solidFill>
                  <a:schemeClr val="bg1"/>
                </a:solidFill>
                <a:latin typeface="Trebuchet MS"/>
                <a:cs typeface="Trebuchet MS"/>
              </a:rPr>
              <a:t>Vries</a:t>
            </a:r>
            <a:r>
              <a:rPr lang="en-US" sz="1400" dirty="0">
                <a:solidFill>
                  <a:schemeClr val="bg1"/>
                </a:solidFill>
                <a:latin typeface="Trebuchet MS"/>
                <a:cs typeface="Trebuchet MS"/>
              </a:rPr>
              <a:t>, Doing Qualitative Research, Amsterdam, 2015</a:t>
            </a:r>
          </a:p>
        </p:txBody>
      </p:sp>
      <p:sp>
        <p:nvSpPr>
          <p:cNvPr id="5" name="Slide Number Placeholder 4"/>
          <p:cNvSpPr>
            <a:spLocks noGrp="1"/>
          </p:cNvSpPr>
          <p:nvPr>
            <p:ph type="sldNum" sz="quarter" idx="10"/>
          </p:nvPr>
        </p:nvSpPr>
        <p:spPr/>
        <p:txBody>
          <a:bodyPr/>
          <a:lstStyle/>
          <a:p>
            <a:fld id="{970F0956-5B8E-40B4-A8DD-F75AA1D26018}" type="slidenum">
              <a:rPr lang="en-US" smtClean="0"/>
              <a:pPr/>
              <a:t>61</a:t>
            </a:fld>
            <a:endParaRPr lang="en-US"/>
          </a:p>
        </p:txBody>
      </p:sp>
    </p:spTree>
    <p:extLst>
      <p:ext uri="{BB962C8B-B14F-4D97-AF65-F5344CB8AC3E}">
        <p14:creationId xmlns:p14="http://schemas.microsoft.com/office/powerpoint/2010/main" val="320758293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Research worldviews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94064441"/>
              </p:ext>
            </p:extLst>
          </p:nvPr>
        </p:nvGraphicFramePr>
        <p:xfrm>
          <a:off x="266700" y="1808479"/>
          <a:ext cx="8610600" cy="3962401"/>
        </p:xfrm>
        <a:graphic>
          <a:graphicData uri="http://schemas.openxmlformats.org/drawingml/2006/table">
            <a:tbl>
              <a:tblPr firstRow="1" bandRow="1">
                <a:tableStyleId>{1FECB4D8-DB02-4DC6-A0A2-4F2EBAE1DC90}</a:tableStyleId>
              </a:tblPr>
              <a:tblGrid>
                <a:gridCol w="4305300">
                  <a:extLst>
                    <a:ext uri="{9D8B030D-6E8A-4147-A177-3AD203B41FA5}">
                      <a16:colId xmlns:a16="http://schemas.microsoft.com/office/drawing/2014/main" val="20000"/>
                    </a:ext>
                  </a:extLst>
                </a:gridCol>
                <a:gridCol w="4305300">
                  <a:extLst>
                    <a:ext uri="{9D8B030D-6E8A-4147-A177-3AD203B41FA5}">
                      <a16:colId xmlns:a16="http://schemas.microsoft.com/office/drawing/2014/main" val="20001"/>
                    </a:ext>
                  </a:extLst>
                </a:gridCol>
              </a:tblGrid>
              <a:tr h="471100">
                <a:tc>
                  <a:txBody>
                    <a:bodyPr/>
                    <a:lstStyle/>
                    <a:p>
                      <a:r>
                        <a:rPr lang="en-US" b="1" i="0" dirty="0">
                          <a:solidFill>
                            <a:schemeClr val="tx1"/>
                          </a:solidFill>
                        </a:rPr>
                        <a:t>Positivism</a:t>
                      </a:r>
                    </a:p>
                  </a:txBody>
                  <a:tcPr/>
                </a:tc>
                <a:tc>
                  <a:txBody>
                    <a:bodyPr/>
                    <a:lstStyle/>
                    <a:p>
                      <a:r>
                        <a:rPr lang="en-US" b="1" i="0" dirty="0">
                          <a:solidFill>
                            <a:schemeClr val="tx1"/>
                          </a:solidFill>
                        </a:rPr>
                        <a:t>Constructivism</a:t>
                      </a:r>
                    </a:p>
                  </a:txBody>
                  <a:tcPr/>
                </a:tc>
                <a:extLst>
                  <a:ext uri="{0D108BD9-81ED-4DB2-BD59-A6C34878D82A}">
                    <a16:rowId xmlns:a16="http://schemas.microsoft.com/office/drawing/2014/main" val="10000"/>
                  </a:ext>
                </a:extLst>
              </a:tr>
              <a:tr h="1858585">
                <a:tc>
                  <a:txBody>
                    <a:bodyPr/>
                    <a:lstStyle/>
                    <a:p>
                      <a:pPr marL="285750" indent="-285750">
                        <a:buFont typeface="Arial"/>
                        <a:buChar char="•"/>
                      </a:pPr>
                      <a:r>
                        <a:rPr lang="en-US" dirty="0"/>
                        <a:t>Determination</a:t>
                      </a:r>
                    </a:p>
                    <a:p>
                      <a:pPr marL="285750" indent="-285750">
                        <a:buFont typeface="Arial"/>
                        <a:buChar char="•"/>
                      </a:pPr>
                      <a:r>
                        <a:rPr lang="en-US" dirty="0"/>
                        <a:t>Reductionism</a:t>
                      </a:r>
                    </a:p>
                    <a:p>
                      <a:pPr marL="285750" indent="-285750">
                        <a:buFont typeface="Arial"/>
                        <a:buChar char="•"/>
                      </a:pPr>
                      <a:r>
                        <a:rPr lang="en-US" dirty="0"/>
                        <a:t>Empirical</a:t>
                      </a:r>
                      <a:r>
                        <a:rPr lang="en-US" baseline="0" dirty="0"/>
                        <a:t> observation and measurement</a:t>
                      </a:r>
                    </a:p>
                    <a:p>
                      <a:pPr marL="285750" indent="-285750">
                        <a:buFont typeface="Arial"/>
                        <a:buChar char="•"/>
                      </a:pPr>
                      <a:r>
                        <a:rPr lang="en-US" baseline="0" dirty="0"/>
                        <a:t>Theory verification</a:t>
                      </a:r>
                      <a:endParaRPr lang="en-US" dirty="0"/>
                    </a:p>
                  </a:txBody>
                  <a:tcPr/>
                </a:tc>
                <a:tc>
                  <a:txBody>
                    <a:bodyPr/>
                    <a:lstStyle/>
                    <a:p>
                      <a:pPr marL="285750" indent="-285750">
                        <a:buFont typeface="Arial"/>
                        <a:buChar char="•"/>
                      </a:pPr>
                      <a:r>
                        <a:rPr lang="en-US" dirty="0"/>
                        <a:t>Understanding</a:t>
                      </a:r>
                    </a:p>
                    <a:p>
                      <a:pPr marL="285750" indent="-285750">
                        <a:buFont typeface="Arial"/>
                        <a:buChar char="•"/>
                      </a:pPr>
                      <a:r>
                        <a:rPr lang="en-US" dirty="0"/>
                        <a:t>Multiple participant meanings</a:t>
                      </a:r>
                    </a:p>
                    <a:p>
                      <a:pPr marL="285750" indent="-285750">
                        <a:buFont typeface="Arial"/>
                        <a:buChar char="•"/>
                      </a:pPr>
                      <a:r>
                        <a:rPr lang="en-US" dirty="0"/>
                        <a:t>Social and historical construction</a:t>
                      </a:r>
                    </a:p>
                    <a:p>
                      <a:pPr marL="285750" indent="-285750">
                        <a:buFont typeface="Arial"/>
                        <a:buChar char="•"/>
                      </a:pPr>
                      <a:r>
                        <a:rPr lang="en-US" dirty="0"/>
                        <a:t>Theory generation</a:t>
                      </a:r>
                    </a:p>
                  </a:txBody>
                  <a:tcPr/>
                </a:tc>
                <a:extLst>
                  <a:ext uri="{0D108BD9-81ED-4DB2-BD59-A6C34878D82A}">
                    <a16:rowId xmlns:a16="http://schemas.microsoft.com/office/drawing/2014/main" val="10001"/>
                  </a:ext>
                </a:extLst>
              </a:tr>
              <a:tr h="471100">
                <a:tc>
                  <a:txBody>
                    <a:bodyPr/>
                    <a:lstStyle/>
                    <a:p>
                      <a:r>
                        <a:rPr lang="en-US" b="1" dirty="0"/>
                        <a:t>Transformative</a:t>
                      </a:r>
                    </a:p>
                  </a:txBody>
                  <a:tcPr/>
                </a:tc>
                <a:tc>
                  <a:txBody>
                    <a:bodyPr/>
                    <a:lstStyle/>
                    <a:p>
                      <a:r>
                        <a:rPr lang="en-US" b="1" dirty="0"/>
                        <a:t>Pragmatism</a:t>
                      </a:r>
                    </a:p>
                  </a:txBody>
                  <a:tcPr/>
                </a:tc>
                <a:extLst>
                  <a:ext uri="{0D108BD9-81ED-4DB2-BD59-A6C34878D82A}">
                    <a16:rowId xmlns:a16="http://schemas.microsoft.com/office/drawing/2014/main" val="10002"/>
                  </a:ext>
                </a:extLst>
              </a:tr>
              <a:tr h="1161616">
                <a:tc>
                  <a:txBody>
                    <a:bodyPr/>
                    <a:lstStyle/>
                    <a:p>
                      <a:pPr marL="285750" indent="-285750">
                        <a:buFont typeface="Arial"/>
                        <a:buChar char="•"/>
                      </a:pPr>
                      <a:r>
                        <a:rPr lang="en-US" dirty="0"/>
                        <a:t>Political agenda</a:t>
                      </a:r>
                    </a:p>
                    <a:p>
                      <a:pPr marL="285750" indent="-285750">
                        <a:buFont typeface="Arial"/>
                        <a:buChar char="•"/>
                      </a:pPr>
                      <a:r>
                        <a:rPr lang="en-US" dirty="0"/>
                        <a:t>Change-oriented</a:t>
                      </a:r>
                    </a:p>
                  </a:txBody>
                  <a:tcPr/>
                </a:tc>
                <a:tc>
                  <a:txBody>
                    <a:bodyPr/>
                    <a:lstStyle/>
                    <a:p>
                      <a:pPr marL="285750" indent="-285750">
                        <a:buFont typeface="Arial"/>
                        <a:buChar char="•"/>
                      </a:pPr>
                      <a:r>
                        <a:rPr lang="en-US" dirty="0"/>
                        <a:t>Consequences of actions</a:t>
                      </a:r>
                    </a:p>
                    <a:p>
                      <a:pPr marL="285750" indent="-285750">
                        <a:buFont typeface="Arial"/>
                        <a:buChar char="•"/>
                      </a:pPr>
                      <a:r>
                        <a:rPr lang="en-US" dirty="0"/>
                        <a:t>Problem-centered</a:t>
                      </a:r>
                    </a:p>
                    <a:p>
                      <a:pPr marL="285750" indent="-285750">
                        <a:buFont typeface="Arial"/>
                        <a:buChar char="•"/>
                      </a:pPr>
                      <a:r>
                        <a:rPr lang="en-US" dirty="0"/>
                        <a:t>Real-world practice oriented</a:t>
                      </a:r>
                    </a:p>
                  </a:txBody>
                  <a:tcPr/>
                </a:tc>
                <a:extLst>
                  <a:ext uri="{0D108BD9-81ED-4DB2-BD59-A6C34878D82A}">
                    <a16:rowId xmlns:a16="http://schemas.microsoft.com/office/drawing/2014/main" val="10003"/>
                  </a:ext>
                </a:extLst>
              </a:tr>
            </a:tbl>
          </a:graphicData>
        </a:graphic>
      </p:graphicFrame>
      <p:sp>
        <p:nvSpPr>
          <p:cNvPr id="8" name="TextBox 7"/>
          <p:cNvSpPr txBox="1"/>
          <p:nvPr/>
        </p:nvSpPr>
        <p:spPr>
          <a:xfrm>
            <a:off x="4726029" y="6096000"/>
            <a:ext cx="3817208" cy="307777"/>
          </a:xfrm>
          <a:prstGeom prst="rect">
            <a:avLst/>
          </a:prstGeom>
          <a:noFill/>
        </p:spPr>
        <p:txBody>
          <a:bodyPr wrap="none" rtlCol="0">
            <a:spAutoFit/>
          </a:bodyPr>
          <a:lstStyle/>
          <a:p>
            <a:pPr algn="r"/>
            <a:r>
              <a:rPr lang="en-US" sz="1400" dirty="0">
                <a:solidFill>
                  <a:schemeClr val="bg1"/>
                </a:solidFill>
                <a:latin typeface="Trebuchet MS"/>
                <a:cs typeface="Trebuchet MS"/>
              </a:rPr>
              <a:t>Creswell, Research Design, Los Angeles, 2014</a:t>
            </a:r>
          </a:p>
        </p:txBody>
      </p:sp>
      <p:sp>
        <p:nvSpPr>
          <p:cNvPr id="3" name="Slide Number Placeholder 2"/>
          <p:cNvSpPr>
            <a:spLocks noGrp="1"/>
          </p:cNvSpPr>
          <p:nvPr>
            <p:ph type="sldNum" sz="quarter" idx="10"/>
          </p:nvPr>
        </p:nvSpPr>
        <p:spPr/>
        <p:txBody>
          <a:bodyPr/>
          <a:lstStyle/>
          <a:p>
            <a:fld id="{970F0956-5B8E-40B4-A8DD-F75AA1D26018}" type="slidenum">
              <a:rPr lang="en-US" smtClean="0"/>
              <a:pPr/>
              <a:t>62</a:t>
            </a:fld>
            <a:endParaRPr lang="en-US"/>
          </a:p>
        </p:txBody>
      </p:sp>
      <p:sp>
        <p:nvSpPr>
          <p:cNvPr id="4" name="Rectangle: Rounded Corners 3">
            <a:extLst>
              <a:ext uri="{FF2B5EF4-FFF2-40B4-BE49-F238E27FC236}">
                <a16:creationId xmlns:a16="http://schemas.microsoft.com/office/drawing/2014/main" id="{D4127EEE-6338-4641-98E8-4119E717A405}"/>
              </a:ext>
            </a:extLst>
          </p:cNvPr>
          <p:cNvSpPr/>
          <p:nvPr/>
        </p:nvSpPr>
        <p:spPr bwMode="auto">
          <a:xfrm>
            <a:off x="4572000" y="1808479"/>
            <a:ext cx="1981200" cy="401321"/>
          </a:xfrm>
          <a:prstGeom prst="round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279439642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AutoShape 2"/>
          <p:cNvSpPr>
            <a:spLocks noGrp="1" noChangeArrowheads="1"/>
          </p:cNvSpPr>
          <p:nvPr>
            <p:ph type="title"/>
          </p:nvPr>
        </p:nvSpPr>
        <p:spPr/>
        <p:txBody>
          <a:bodyPr/>
          <a:lstStyle/>
          <a:p>
            <a:pPr eaLnBrk="1" hangingPunct="1"/>
            <a:r>
              <a:rPr lang="en-US"/>
              <a:t>A non-trivial relation</a:t>
            </a:r>
          </a:p>
        </p:txBody>
      </p:sp>
      <p:sp>
        <p:nvSpPr>
          <p:cNvPr id="9230" name="Slide Number Placeholder 26"/>
          <p:cNvSpPr>
            <a:spLocks noGrp="1"/>
          </p:cNvSpPr>
          <p:nvPr>
            <p:ph type="sldNum" sz="quarter" idx="10"/>
          </p:nvPr>
        </p:nvSpPr>
        <p:spPr>
          <a:xfrm>
            <a:off x="0" y="6553200"/>
            <a:ext cx="1905000"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BC3D5795-77EA-4656-8C4B-9B0BCBC099E3}" type="slidenum">
              <a:rPr lang="en-US" sz="1400" b="0">
                <a:solidFill>
                  <a:schemeClr val="bg1"/>
                </a:solidFill>
              </a:rPr>
              <a:pPr eaLnBrk="1" hangingPunct="1"/>
              <a:t>63</a:t>
            </a:fld>
            <a:endParaRPr lang="en-US" sz="1400" b="0">
              <a:solidFill>
                <a:schemeClr val="bg1"/>
              </a:solidFill>
            </a:endParaRPr>
          </a:p>
        </p:txBody>
      </p:sp>
      <p:sp>
        <p:nvSpPr>
          <p:cNvPr id="9219" name="AutoShape 6"/>
          <p:cNvSpPr>
            <a:spLocks noChangeArrowheads="1"/>
          </p:cNvSpPr>
          <p:nvPr/>
        </p:nvSpPr>
        <p:spPr bwMode="auto">
          <a:xfrm>
            <a:off x="3352800" y="3916363"/>
            <a:ext cx="2133600" cy="609600"/>
          </a:xfrm>
          <a:prstGeom prst="rightArrow">
            <a:avLst>
              <a:gd name="adj1" fmla="val 50000"/>
              <a:gd name="adj2" fmla="val 62757"/>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p>
        </p:txBody>
      </p:sp>
      <p:grpSp>
        <p:nvGrpSpPr>
          <p:cNvPr id="9220" name="Group 26"/>
          <p:cNvGrpSpPr>
            <a:grpSpLocks/>
          </p:cNvGrpSpPr>
          <p:nvPr/>
        </p:nvGrpSpPr>
        <p:grpSpPr bwMode="auto">
          <a:xfrm>
            <a:off x="3810000" y="2544763"/>
            <a:ext cx="914400" cy="3429000"/>
            <a:chOff x="2256" y="1488"/>
            <a:chExt cx="576" cy="2160"/>
          </a:xfrm>
        </p:grpSpPr>
        <p:sp>
          <p:nvSpPr>
            <p:cNvPr id="9233" name="AutoShape 15"/>
            <p:cNvSpPr>
              <a:spLocks noChangeArrowheads="1"/>
            </p:cNvSpPr>
            <p:nvPr/>
          </p:nvSpPr>
          <p:spPr bwMode="auto">
            <a:xfrm rot="5400000">
              <a:off x="1464" y="2280"/>
              <a:ext cx="2160" cy="57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000066">
                <a:alpha val="50195"/>
              </a:srgbClr>
            </a:solidFill>
            <a:ln w="9525">
              <a:solidFill>
                <a:schemeClr val="bg1"/>
              </a:solidFill>
              <a:miter lim="800000"/>
              <a:headEnd/>
              <a:tailEnd/>
            </a:ln>
          </p:spPr>
          <p:txBody>
            <a:bodyPr wrap="none" anchor="ctr"/>
            <a:lstStyle/>
            <a:p>
              <a:endParaRPr lang="en-US"/>
            </a:p>
          </p:txBody>
        </p:sp>
        <p:sp>
          <p:nvSpPr>
            <p:cNvPr id="9234" name="Line 16"/>
            <p:cNvSpPr>
              <a:spLocks noChangeShapeType="1"/>
            </p:cNvSpPr>
            <p:nvPr/>
          </p:nvSpPr>
          <p:spPr bwMode="auto">
            <a:xfrm rot="5400000">
              <a:off x="2353" y="1645"/>
              <a:ext cx="381" cy="576"/>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9235" name="Line 17"/>
            <p:cNvSpPr>
              <a:spLocks noChangeShapeType="1"/>
            </p:cNvSpPr>
            <p:nvPr/>
          </p:nvSpPr>
          <p:spPr bwMode="auto">
            <a:xfrm rot="5400000">
              <a:off x="2449" y="1867"/>
              <a:ext cx="190" cy="576"/>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9236" name="Line 18"/>
            <p:cNvSpPr>
              <a:spLocks noChangeShapeType="1"/>
            </p:cNvSpPr>
            <p:nvPr/>
          </p:nvSpPr>
          <p:spPr bwMode="auto">
            <a:xfrm rot="5400000">
              <a:off x="2512" y="2058"/>
              <a:ext cx="63" cy="576"/>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9237" name="Line 19"/>
            <p:cNvSpPr>
              <a:spLocks noChangeShapeType="1"/>
            </p:cNvSpPr>
            <p:nvPr/>
          </p:nvSpPr>
          <p:spPr bwMode="auto">
            <a:xfrm rot="5400000">
              <a:off x="2544" y="2216"/>
              <a:ext cx="0" cy="576"/>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9238" name="Line 20"/>
            <p:cNvSpPr>
              <a:spLocks noChangeShapeType="1"/>
            </p:cNvSpPr>
            <p:nvPr/>
          </p:nvSpPr>
          <p:spPr bwMode="auto">
            <a:xfrm rot="5400000" flipV="1">
              <a:off x="2449" y="2439"/>
              <a:ext cx="190" cy="576"/>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9239" name="Line 21"/>
            <p:cNvSpPr>
              <a:spLocks noChangeShapeType="1"/>
            </p:cNvSpPr>
            <p:nvPr/>
          </p:nvSpPr>
          <p:spPr bwMode="auto">
            <a:xfrm rot="5400000" flipV="1">
              <a:off x="2417" y="2598"/>
              <a:ext cx="254" cy="576"/>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9240" name="Line 22"/>
            <p:cNvSpPr>
              <a:spLocks noChangeShapeType="1"/>
            </p:cNvSpPr>
            <p:nvPr/>
          </p:nvSpPr>
          <p:spPr bwMode="auto">
            <a:xfrm rot="5400000" flipV="1">
              <a:off x="2353" y="2852"/>
              <a:ext cx="381" cy="576"/>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9241" name="Line 23"/>
            <p:cNvSpPr>
              <a:spLocks noChangeShapeType="1"/>
            </p:cNvSpPr>
            <p:nvPr/>
          </p:nvSpPr>
          <p:spPr bwMode="auto">
            <a:xfrm rot="5400000">
              <a:off x="1739" y="2572"/>
              <a:ext cx="1898"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9242" name="Line 24"/>
            <p:cNvSpPr>
              <a:spLocks noChangeShapeType="1"/>
            </p:cNvSpPr>
            <p:nvPr/>
          </p:nvSpPr>
          <p:spPr bwMode="auto">
            <a:xfrm rot="5400000">
              <a:off x="1726" y="2576"/>
              <a:ext cx="1636"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9243" name="Line 25"/>
            <p:cNvSpPr>
              <a:spLocks noChangeShapeType="1"/>
            </p:cNvSpPr>
            <p:nvPr/>
          </p:nvSpPr>
          <p:spPr bwMode="auto">
            <a:xfrm rot="5400000">
              <a:off x="1721" y="2569"/>
              <a:ext cx="1357"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grpSp>
      <p:sp>
        <p:nvSpPr>
          <p:cNvPr id="9221" name="AutoShape 27"/>
          <p:cNvSpPr>
            <a:spLocks noChangeArrowheads="1"/>
          </p:cNvSpPr>
          <p:nvPr/>
        </p:nvSpPr>
        <p:spPr bwMode="auto">
          <a:xfrm>
            <a:off x="3124200" y="3916363"/>
            <a:ext cx="914400" cy="609600"/>
          </a:xfrm>
          <a:prstGeom prst="leftArrow">
            <a:avLst>
              <a:gd name="adj1" fmla="val 50000"/>
              <a:gd name="adj2" fmla="val 61979"/>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p>
        </p:txBody>
      </p:sp>
      <p:sp>
        <p:nvSpPr>
          <p:cNvPr id="9222" name="Text Box 39"/>
          <p:cNvSpPr txBox="1">
            <a:spLocks noChangeArrowheads="1"/>
          </p:cNvSpPr>
          <p:nvPr/>
        </p:nvSpPr>
        <p:spPr bwMode="auto">
          <a:xfrm>
            <a:off x="965200" y="6278563"/>
            <a:ext cx="14430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solidFill>
                  <a:srgbClr val="FFFF00"/>
                </a:solidFill>
              </a:rPr>
              <a:t>Referents</a:t>
            </a:r>
          </a:p>
        </p:txBody>
      </p:sp>
      <p:sp>
        <p:nvSpPr>
          <p:cNvPr id="9223" name="Text Box 40"/>
          <p:cNvSpPr txBox="1">
            <a:spLocks noChangeArrowheads="1"/>
          </p:cNvSpPr>
          <p:nvPr/>
        </p:nvSpPr>
        <p:spPr bwMode="auto">
          <a:xfrm>
            <a:off x="6137275" y="6278563"/>
            <a:ext cx="16129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solidFill>
                  <a:srgbClr val="FFFF00"/>
                </a:solidFill>
              </a:rPr>
              <a:t>References</a:t>
            </a:r>
          </a:p>
        </p:txBody>
      </p:sp>
      <p:pic>
        <p:nvPicPr>
          <p:cNvPr id="9224" name="Picture 5" descr="CT scann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544763"/>
            <a:ext cx="2219325" cy="333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225" name="Group 9"/>
          <p:cNvGrpSpPr>
            <a:grpSpLocks/>
          </p:cNvGrpSpPr>
          <p:nvPr/>
        </p:nvGrpSpPr>
        <p:grpSpPr bwMode="auto">
          <a:xfrm>
            <a:off x="5715000" y="2392363"/>
            <a:ext cx="2743200" cy="3771900"/>
            <a:chOff x="3120" y="816"/>
            <a:chExt cx="2334" cy="3048"/>
          </a:xfrm>
        </p:grpSpPr>
        <p:pic>
          <p:nvPicPr>
            <p:cNvPr id="923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0" y="864"/>
              <a:ext cx="2328" cy="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2"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0" y="816"/>
              <a:ext cx="2334" cy="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226" name="Freeform 35"/>
          <p:cNvSpPr>
            <a:spLocks/>
          </p:cNvSpPr>
          <p:nvPr/>
        </p:nvSpPr>
        <p:spPr bwMode="auto">
          <a:xfrm>
            <a:off x="2590800" y="2519363"/>
            <a:ext cx="3962400" cy="1701800"/>
          </a:xfrm>
          <a:custGeom>
            <a:avLst/>
            <a:gdLst>
              <a:gd name="T0" fmla="*/ 0 w 2496"/>
              <a:gd name="T1" fmla="*/ 2147483647 h 1072"/>
              <a:gd name="T2" fmla="*/ 2147483647 w 2496"/>
              <a:gd name="T3" fmla="*/ 2147483647 h 1072"/>
              <a:gd name="T4" fmla="*/ 2147483647 w 2496"/>
              <a:gd name="T5" fmla="*/ 2147483647 h 1072"/>
              <a:gd name="T6" fmla="*/ 0 60000 65536"/>
              <a:gd name="T7" fmla="*/ 0 60000 65536"/>
              <a:gd name="T8" fmla="*/ 0 60000 65536"/>
              <a:gd name="T9" fmla="*/ 0 w 2496"/>
              <a:gd name="T10" fmla="*/ 0 h 1072"/>
              <a:gd name="T11" fmla="*/ 2496 w 2496"/>
              <a:gd name="T12" fmla="*/ 1072 h 1072"/>
            </a:gdLst>
            <a:ahLst/>
            <a:cxnLst>
              <a:cxn ang="T6">
                <a:pos x="T0" y="T1"/>
              </a:cxn>
              <a:cxn ang="T7">
                <a:pos x="T2" y="T3"/>
              </a:cxn>
              <a:cxn ang="T8">
                <a:pos x="T4" y="T5"/>
              </a:cxn>
            </a:cxnLst>
            <a:rect l="T9" t="T10" r="T11" b="T12"/>
            <a:pathLst>
              <a:path w="2496" h="1072">
                <a:moveTo>
                  <a:pt x="0" y="1072"/>
                </a:moveTo>
                <a:cubicBezTo>
                  <a:pt x="224" y="600"/>
                  <a:pt x="448" y="128"/>
                  <a:pt x="864" y="64"/>
                </a:cubicBezTo>
                <a:cubicBezTo>
                  <a:pt x="1280" y="0"/>
                  <a:pt x="1888" y="344"/>
                  <a:pt x="2496" y="688"/>
                </a:cubicBezTo>
              </a:path>
            </a:pathLst>
          </a:custGeom>
          <a:noFill/>
          <a:ln w="57150" cap="flat" cmpd="sng">
            <a:solidFill>
              <a:srgbClr val="FF5050"/>
            </a:solidFill>
            <a:prstDash val="solid"/>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nchor="ctr"/>
          <a:lstStyle/>
          <a:p>
            <a:endParaRPr lang="en-US"/>
          </a:p>
        </p:txBody>
      </p:sp>
      <p:sp>
        <p:nvSpPr>
          <p:cNvPr id="9227" name="Freeform 37"/>
          <p:cNvSpPr>
            <a:spLocks/>
          </p:cNvSpPr>
          <p:nvPr/>
        </p:nvSpPr>
        <p:spPr bwMode="auto">
          <a:xfrm rot="20395306" flipV="1">
            <a:off x="2362200" y="4525963"/>
            <a:ext cx="4343400" cy="1473200"/>
          </a:xfrm>
          <a:custGeom>
            <a:avLst/>
            <a:gdLst>
              <a:gd name="T0" fmla="*/ 0 w 2496"/>
              <a:gd name="T1" fmla="*/ 2147483647 h 1072"/>
              <a:gd name="T2" fmla="*/ 2147483647 w 2496"/>
              <a:gd name="T3" fmla="*/ 2147483647 h 1072"/>
              <a:gd name="T4" fmla="*/ 2147483647 w 2496"/>
              <a:gd name="T5" fmla="*/ 2147483647 h 1072"/>
              <a:gd name="T6" fmla="*/ 0 60000 65536"/>
              <a:gd name="T7" fmla="*/ 0 60000 65536"/>
              <a:gd name="T8" fmla="*/ 0 60000 65536"/>
              <a:gd name="T9" fmla="*/ 0 w 2496"/>
              <a:gd name="T10" fmla="*/ 0 h 1072"/>
              <a:gd name="T11" fmla="*/ 2496 w 2496"/>
              <a:gd name="T12" fmla="*/ 1072 h 1072"/>
            </a:gdLst>
            <a:ahLst/>
            <a:cxnLst>
              <a:cxn ang="T6">
                <a:pos x="T0" y="T1"/>
              </a:cxn>
              <a:cxn ang="T7">
                <a:pos x="T2" y="T3"/>
              </a:cxn>
              <a:cxn ang="T8">
                <a:pos x="T4" y="T5"/>
              </a:cxn>
            </a:cxnLst>
            <a:rect l="T9" t="T10" r="T11" b="T12"/>
            <a:pathLst>
              <a:path w="2496" h="1072">
                <a:moveTo>
                  <a:pt x="0" y="1072"/>
                </a:moveTo>
                <a:cubicBezTo>
                  <a:pt x="224" y="600"/>
                  <a:pt x="448" y="128"/>
                  <a:pt x="864" y="64"/>
                </a:cubicBezTo>
                <a:cubicBezTo>
                  <a:pt x="1280" y="0"/>
                  <a:pt x="1888" y="344"/>
                  <a:pt x="2496" y="688"/>
                </a:cubicBezTo>
              </a:path>
            </a:pathLst>
          </a:custGeom>
          <a:noFill/>
          <a:ln w="57150" cap="flat" cmpd="sng">
            <a:solidFill>
              <a:schemeClr val="accent1"/>
            </a:solidFill>
            <a:prstDash val="solid"/>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nchor="ctr"/>
          <a:lstStyle/>
          <a:p>
            <a:endParaRPr lang="en-US"/>
          </a:p>
        </p:txBody>
      </p:sp>
      <p:sp>
        <p:nvSpPr>
          <p:cNvPr id="9228" name="Rectangle 36"/>
          <p:cNvSpPr>
            <a:spLocks noChangeArrowheads="1"/>
          </p:cNvSpPr>
          <p:nvPr/>
        </p:nvSpPr>
        <p:spPr bwMode="auto">
          <a:xfrm>
            <a:off x="6484938" y="3582988"/>
            <a:ext cx="1524000" cy="152400"/>
          </a:xfrm>
          <a:prstGeom prst="rect">
            <a:avLst/>
          </a:prstGeom>
          <a:solidFill>
            <a:srgbClr val="FF505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p>
        </p:txBody>
      </p:sp>
      <p:sp>
        <p:nvSpPr>
          <p:cNvPr id="9229" name="Rectangle 38"/>
          <p:cNvSpPr>
            <a:spLocks noChangeArrowheads="1"/>
          </p:cNvSpPr>
          <p:nvPr/>
        </p:nvSpPr>
        <p:spPr bwMode="auto">
          <a:xfrm>
            <a:off x="6510338" y="4225925"/>
            <a:ext cx="1524000" cy="152400"/>
          </a:xfrm>
          <a:prstGeom prst="rect">
            <a:avLst/>
          </a:prstGeom>
          <a:solidFill>
            <a:srgbClr val="00CC99">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p>
        </p:txBody>
      </p:sp>
    </p:spTree>
    <p:extLst>
      <p:ext uri="{BB962C8B-B14F-4D97-AF65-F5344CB8AC3E}">
        <p14:creationId xmlns:p14="http://schemas.microsoft.com/office/powerpoint/2010/main" val="248765476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AutoShape 2"/>
          <p:cNvSpPr>
            <a:spLocks noGrp="1" noChangeArrowheads="1"/>
          </p:cNvSpPr>
          <p:nvPr>
            <p:ph type="title"/>
          </p:nvPr>
        </p:nvSpPr>
        <p:spPr>
          <a:xfrm>
            <a:off x="152400" y="762000"/>
            <a:ext cx="8839200" cy="642938"/>
          </a:xfrm>
        </p:spPr>
        <p:txBody>
          <a:bodyPr/>
          <a:lstStyle/>
          <a:p>
            <a:pPr algn="ctr" eaLnBrk="1" hangingPunct="1"/>
            <a:r>
              <a:rPr lang="nl-BE" altLang="en-US" dirty="0" err="1"/>
              <a:t>Current</a:t>
            </a:r>
            <a:r>
              <a:rPr lang="nl-BE" altLang="en-US" dirty="0"/>
              <a:t> mainstream </a:t>
            </a:r>
            <a:r>
              <a:rPr lang="nl-BE" altLang="en-US" dirty="0" err="1"/>
              <a:t>informatics</a:t>
            </a:r>
            <a:r>
              <a:rPr lang="nl-BE" altLang="en-US" dirty="0"/>
              <a:t> thinking</a:t>
            </a:r>
            <a:endParaRPr lang="en-GB" altLang="en-US" dirty="0"/>
          </a:p>
        </p:txBody>
      </p:sp>
      <p:grpSp>
        <p:nvGrpSpPr>
          <p:cNvPr id="2" name="Group 12"/>
          <p:cNvGrpSpPr>
            <a:grpSpLocks/>
          </p:cNvGrpSpPr>
          <p:nvPr/>
        </p:nvGrpSpPr>
        <p:grpSpPr bwMode="auto">
          <a:xfrm>
            <a:off x="1066800" y="1705779"/>
            <a:ext cx="4171950" cy="2253446"/>
            <a:chOff x="672" y="1104"/>
            <a:chExt cx="2628" cy="2049"/>
          </a:xfrm>
        </p:grpSpPr>
        <p:sp>
          <p:nvSpPr>
            <p:cNvPr id="9235" name="Text Box 3"/>
            <p:cNvSpPr txBox="1">
              <a:spLocks noChangeArrowheads="1"/>
            </p:cNvSpPr>
            <p:nvPr/>
          </p:nvSpPr>
          <p:spPr bwMode="auto">
            <a:xfrm>
              <a:off x="902" y="2570"/>
              <a:ext cx="596" cy="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3600">
                  <a:solidFill>
                    <a:schemeClr val="bg1"/>
                  </a:solidFill>
                </a:rPr>
                <a:t>data</a:t>
              </a:r>
              <a:endParaRPr lang="en-GB" altLang="en-US" sz="3600">
                <a:solidFill>
                  <a:schemeClr val="bg1"/>
                </a:solidFill>
              </a:endParaRPr>
            </a:p>
          </p:txBody>
        </p:sp>
        <p:sp>
          <p:nvSpPr>
            <p:cNvPr id="9236" name="Text Box 4"/>
            <p:cNvSpPr txBox="1">
              <a:spLocks noChangeArrowheads="1"/>
            </p:cNvSpPr>
            <p:nvPr/>
          </p:nvSpPr>
          <p:spPr bwMode="auto">
            <a:xfrm>
              <a:off x="1296" y="2112"/>
              <a:ext cx="1476" cy="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3600">
                  <a:solidFill>
                    <a:schemeClr val="bg1"/>
                  </a:solidFill>
                </a:rPr>
                <a:t>information</a:t>
              </a:r>
              <a:endParaRPr lang="en-GB" altLang="en-US" sz="3600">
                <a:solidFill>
                  <a:schemeClr val="bg1"/>
                </a:solidFill>
              </a:endParaRPr>
            </a:p>
          </p:txBody>
        </p:sp>
        <p:sp>
          <p:nvSpPr>
            <p:cNvPr id="9237" name="Text Box 5"/>
            <p:cNvSpPr txBox="1">
              <a:spLocks noChangeArrowheads="1"/>
            </p:cNvSpPr>
            <p:nvPr/>
          </p:nvSpPr>
          <p:spPr bwMode="auto">
            <a:xfrm>
              <a:off x="1920" y="1584"/>
              <a:ext cx="1380" cy="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3600">
                  <a:solidFill>
                    <a:schemeClr val="bg1"/>
                  </a:solidFill>
                </a:rPr>
                <a:t>knowledge</a:t>
              </a:r>
              <a:endParaRPr lang="en-GB" altLang="en-US" sz="3600">
                <a:solidFill>
                  <a:schemeClr val="bg1"/>
                </a:solidFill>
              </a:endParaRPr>
            </a:p>
          </p:txBody>
        </p:sp>
        <p:sp>
          <p:nvSpPr>
            <p:cNvPr id="9239" name="Line 7"/>
            <p:cNvSpPr>
              <a:spLocks noChangeShapeType="1"/>
            </p:cNvSpPr>
            <p:nvPr/>
          </p:nvSpPr>
          <p:spPr bwMode="auto">
            <a:xfrm flipV="1">
              <a:off x="672" y="1104"/>
              <a:ext cx="1728" cy="1728"/>
            </a:xfrm>
            <a:prstGeom prst="line">
              <a:avLst/>
            </a:prstGeom>
            <a:noFill/>
            <a:ln w="5715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3" name="Slide Number Placeholder 2"/>
          <p:cNvSpPr>
            <a:spLocks noGrp="1"/>
          </p:cNvSpPr>
          <p:nvPr>
            <p:ph type="sldNum" sz="quarter" idx="10"/>
          </p:nvPr>
        </p:nvSpPr>
        <p:spPr/>
        <p:txBody>
          <a:bodyPr/>
          <a:lstStyle/>
          <a:p>
            <a:fld id="{F41BC1FE-425B-4D41-9768-47500E60C2C6}" type="slidenum">
              <a:rPr lang="en-US" altLang="en-US" smtClean="0"/>
              <a:pPr/>
              <a:t>64</a:t>
            </a:fld>
            <a:endParaRPr lang="en-US" altLang="en-US"/>
          </a:p>
        </p:txBody>
      </p:sp>
    </p:spTree>
    <p:extLst>
      <p:ext uri="{BB962C8B-B14F-4D97-AF65-F5344CB8AC3E}">
        <p14:creationId xmlns:p14="http://schemas.microsoft.com/office/powerpoint/2010/main" val="348978995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2"/>
          <p:cNvGrpSpPr>
            <a:grpSpLocks/>
          </p:cNvGrpSpPr>
          <p:nvPr/>
        </p:nvGrpSpPr>
        <p:grpSpPr bwMode="auto">
          <a:xfrm>
            <a:off x="1066800" y="1600200"/>
            <a:ext cx="4171950" cy="2359025"/>
            <a:chOff x="672" y="1008"/>
            <a:chExt cx="2628" cy="2145"/>
          </a:xfrm>
        </p:grpSpPr>
        <p:sp>
          <p:nvSpPr>
            <p:cNvPr id="9235" name="Text Box 3"/>
            <p:cNvSpPr txBox="1">
              <a:spLocks noChangeArrowheads="1"/>
            </p:cNvSpPr>
            <p:nvPr/>
          </p:nvSpPr>
          <p:spPr bwMode="auto">
            <a:xfrm>
              <a:off x="902" y="2570"/>
              <a:ext cx="596" cy="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3600">
                  <a:solidFill>
                    <a:schemeClr val="bg1"/>
                  </a:solidFill>
                </a:rPr>
                <a:t>data</a:t>
              </a:r>
              <a:endParaRPr lang="en-GB" altLang="en-US" sz="3600">
                <a:solidFill>
                  <a:schemeClr val="bg1"/>
                </a:solidFill>
              </a:endParaRPr>
            </a:p>
          </p:txBody>
        </p:sp>
        <p:sp>
          <p:nvSpPr>
            <p:cNvPr id="9236" name="Text Box 4"/>
            <p:cNvSpPr txBox="1">
              <a:spLocks noChangeArrowheads="1"/>
            </p:cNvSpPr>
            <p:nvPr/>
          </p:nvSpPr>
          <p:spPr bwMode="auto">
            <a:xfrm>
              <a:off x="1296" y="2112"/>
              <a:ext cx="1476" cy="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3600">
                  <a:solidFill>
                    <a:schemeClr val="bg1"/>
                  </a:solidFill>
                </a:rPr>
                <a:t>information</a:t>
              </a:r>
              <a:endParaRPr lang="en-GB" altLang="en-US" sz="3600">
                <a:solidFill>
                  <a:schemeClr val="bg1"/>
                </a:solidFill>
              </a:endParaRPr>
            </a:p>
          </p:txBody>
        </p:sp>
        <p:sp>
          <p:nvSpPr>
            <p:cNvPr id="9237" name="Text Box 5"/>
            <p:cNvSpPr txBox="1">
              <a:spLocks noChangeArrowheads="1"/>
            </p:cNvSpPr>
            <p:nvPr/>
          </p:nvSpPr>
          <p:spPr bwMode="auto">
            <a:xfrm>
              <a:off x="1920" y="1584"/>
              <a:ext cx="1380" cy="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3600">
                  <a:solidFill>
                    <a:schemeClr val="bg1"/>
                  </a:solidFill>
                </a:rPr>
                <a:t>knowledge</a:t>
              </a:r>
              <a:endParaRPr lang="en-GB" altLang="en-US" sz="3600">
                <a:solidFill>
                  <a:schemeClr val="bg1"/>
                </a:solidFill>
              </a:endParaRPr>
            </a:p>
          </p:txBody>
        </p:sp>
        <p:sp>
          <p:nvSpPr>
            <p:cNvPr id="9238" name="Text Box 6"/>
            <p:cNvSpPr txBox="1">
              <a:spLocks noChangeArrowheads="1"/>
            </p:cNvSpPr>
            <p:nvPr/>
          </p:nvSpPr>
          <p:spPr bwMode="auto">
            <a:xfrm>
              <a:off x="2878" y="1008"/>
              <a:ext cx="262" cy="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3600" dirty="0">
                  <a:solidFill>
                    <a:schemeClr val="bg1"/>
                  </a:solidFill>
                </a:rPr>
                <a:t>?</a:t>
              </a:r>
              <a:endParaRPr lang="en-GB" altLang="en-US" sz="3600" dirty="0">
                <a:solidFill>
                  <a:schemeClr val="bg1"/>
                </a:solidFill>
              </a:endParaRPr>
            </a:p>
          </p:txBody>
        </p:sp>
        <p:sp>
          <p:nvSpPr>
            <p:cNvPr id="9239" name="Line 7"/>
            <p:cNvSpPr>
              <a:spLocks noChangeShapeType="1"/>
            </p:cNvSpPr>
            <p:nvPr/>
          </p:nvSpPr>
          <p:spPr bwMode="auto">
            <a:xfrm flipV="1">
              <a:off x="672" y="1104"/>
              <a:ext cx="1728" cy="1728"/>
            </a:xfrm>
            <a:prstGeom prst="line">
              <a:avLst/>
            </a:prstGeom>
            <a:noFill/>
            <a:ln w="5715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14" name="AutoShape 2"/>
          <p:cNvSpPr>
            <a:spLocks noGrp="1" noChangeArrowheads="1"/>
          </p:cNvSpPr>
          <p:nvPr>
            <p:ph type="title"/>
          </p:nvPr>
        </p:nvSpPr>
        <p:spPr>
          <a:xfrm>
            <a:off x="152400" y="762000"/>
            <a:ext cx="8839200" cy="642938"/>
          </a:xfrm>
        </p:spPr>
        <p:txBody>
          <a:bodyPr/>
          <a:lstStyle/>
          <a:p>
            <a:pPr algn="ctr" eaLnBrk="1" hangingPunct="1"/>
            <a:r>
              <a:rPr lang="nl-BE" altLang="en-US" dirty="0" err="1"/>
              <a:t>Current</a:t>
            </a:r>
            <a:r>
              <a:rPr lang="nl-BE" altLang="en-US" dirty="0"/>
              <a:t> mainstream </a:t>
            </a:r>
            <a:r>
              <a:rPr lang="nl-BE" altLang="en-US" dirty="0" err="1"/>
              <a:t>informatics</a:t>
            </a:r>
            <a:r>
              <a:rPr lang="nl-BE" altLang="en-US" dirty="0"/>
              <a:t> thinking</a:t>
            </a:r>
            <a:endParaRPr lang="en-GB" altLang="en-US" dirty="0"/>
          </a:p>
        </p:txBody>
      </p:sp>
      <p:sp>
        <p:nvSpPr>
          <p:cNvPr id="3" name="Slide Number Placeholder 2"/>
          <p:cNvSpPr>
            <a:spLocks noGrp="1"/>
          </p:cNvSpPr>
          <p:nvPr>
            <p:ph type="sldNum" sz="quarter" idx="10"/>
          </p:nvPr>
        </p:nvSpPr>
        <p:spPr/>
        <p:txBody>
          <a:bodyPr/>
          <a:lstStyle/>
          <a:p>
            <a:fld id="{F41BC1FE-425B-4D41-9768-47500E60C2C6}" type="slidenum">
              <a:rPr lang="en-US" altLang="en-US" smtClean="0"/>
              <a:pPr/>
              <a:t>65</a:t>
            </a:fld>
            <a:endParaRPr lang="en-US" altLang="en-US"/>
          </a:p>
        </p:txBody>
      </p:sp>
    </p:spTree>
    <p:extLst>
      <p:ext uri="{BB962C8B-B14F-4D97-AF65-F5344CB8AC3E}">
        <p14:creationId xmlns:p14="http://schemas.microsoft.com/office/powerpoint/2010/main" val="210931733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2"/>
          <p:cNvGrpSpPr>
            <a:grpSpLocks/>
          </p:cNvGrpSpPr>
          <p:nvPr/>
        </p:nvGrpSpPr>
        <p:grpSpPr bwMode="auto">
          <a:xfrm>
            <a:off x="1066800" y="1600200"/>
            <a:ext cx="4527550" cy="2359025"/>
            <a:chOff x="672" y="1008"/>
            <a:chExt cx="2852" cy="2145"/>
          </a:xfrm>
        </p:grpSpPr>
        <p:sp>
          <p:nvSpPr>
            <p:cNvPr id="9235" name="Text Box 3"/>
            <p:cNvSpPr txBox="1">
              <a:spLocks noChangeArrowheads="1"/>
            </p:cNvSpPr>
            <p:nvPr/>
          </p:nvSpPr>
          <p:spPr bwMode="auto">
            <a:xfrm>
              <a:off x="902" y="2570"/>
              <a:ext cx="596" cy="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3600">
                  <a:solidFill>
                    <a:schemeClr val="bg1"/>
                  </a:solidFill>
                </a:rPr>
                <a:t>data</a:t>
              </a:r>
              <a:endParaRPr lang="en-GB" altLang="en-US" sz="3600">
                <a:solidFill>
                  <a:schemeClr val="bg1"/>
                </a:solidFill>
              </a:endParaRPr>
            </a:p>
          </p:txBody>
        </p:sp>
        <p:sp>
          <p:nvSpPr>
            <p:cNvPr id="9236" name="Text Box 4"/>
            <p:cNvSpPr txBox="1">
              <a:spLocks noChangeArrowheads="1"/>
            </p:cNvSpPr>
            <p:nvPr/>
          </p:nvSpPr>
          <p:spPr bwMode="auto">
            <a:xfrm>
              <a:off x="1296" y="2112"/>
              <a:ext cx="1476" cy="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3600">
                  <a:solidFill>
                    <a:schemeClr val="bg1"/>
                  </a:solidFill>
                </a:rPr>
                <a:t>information</a:t>
              </a:r>
              <a:endParaRPr lang="en-GB" altLang="en-US" sz="3600">
                <a:solidFill>
                  <a:schemeClr val="bg1"/>
                </a:solidFill>
              </a:endParaRPr>
            </a:p>
          </p:txBody>
        </p:sp>
        <p:sp>
          <p:nvSpPr>
            <p:cNvPr id="9237" name="Text Box 5"/>
            <p:cNvSpPr txBox="1">
              <a:spLocks noChangeArrowheads="1"/>
            </p:cNvSpPr>
            <p:nvPr/>
          </p:nvSpPr>
          <p:spPr bwMode="auto">
            <a:xfrm>
              <a:off x="1920" y="1584"/>
              <a:ext cx="1380" cy="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3600">
                  <a:solidFill>
                    <a:schemeClr val="bg1"/>
                  </a:solidFill>
                </a:rPr>
                <a:t>knowledge</a:t>
              </a:r>
              <a:endParaRPr lang="en-GB" altLang="en-US" sz="3600">
                <a:solidFill>
                  <a:schemeClr val="bg1"/>
                </a:solidFill>
              </a:endParaRPr>
            </a:p>
          </p:txBody>
        </p:sp>
        <p:sp>
          <p:nvSpPr>
            <p:cNvPr id="9238" name="Text Box 6"/>
            <p:cNvSpPr txBox="1">
              <a:spLocks noChangeArrowheads="1"/>
            </p:cNvSpPr>
            <p:nvPr/>
          </p:nvSpPr>
          <p:spPr bwMode="auto">
            <a:xfrm>
              <a:off x="2496" y="1008"/>
              <a:ext cx="1028" cy="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3600" dirty="0" err="1">
                  <a:solidFill>
                    <a:schemeClr val="bg1"/>
                  </a:solidFill>
                </a:rPr>
                <a:t>wisdom</a:t>
              </a:r>
              <a:endParaRPr lang="en-GB" altLang="en-US" sz="3600" dirty="0">
                <a:solidFill>
                  <a:schemeClr val="bg1"/>
                </a:solidFill>
              </a:endParaRPr>
            </a:p>
          </p:txBody>
        </p:sp>
        <p:sp>
          <p:nvSpPr>
            <p:cNvPr id="9239" name="Line 7"/>
            <p:cNvSpPr>
              <a:spLocks noChangeShapeType="1"/>
            </p:cNvSpPr>
            <p:nvPr/>
          </p:nvSpPr>
          <p:spPr bwMode="auto">
            <a:xfrm flipV="1">
              <a:off x="672" y="1104"/>
              <a:ext cx="1728" cy="1728"/>
            </a:xfrm>
            <a:prstGeom prst="line">
              <a:avLst/>
            </a:prstGeom>
            <a:noFill/>
            <a:ln w="5715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15" name="AutoShape 2"/>
          <p:cNvSpPr>
            <a:spLocks noGrp="1" noChangeArrowheads="1"/>
          </p:cNvSpPr>
          <p:nvPr>
            <p:ph type="title"/>
          </p:nvPr>
        </p:nvSpPr>
        <p:spPr>
          <a:xfrm>
            <a:off x="152400" y="762000"/>
            <a:ext cx="8839200" cy="642938"/>
          </a:xfrm>
        </p:spPr>
        <p:txBody>
          <a:bodyPr/>
          <a:lstStyle/>
          <a:p>
            <a:pPr algn="ctr" eaLnBrk="1" hangingPunct="1"/>
            <a:r>
              <a:rPr lang="nl-BE" altLang="en-US" dirty="0" err="1"/>
              <a:t>Current</a:t>
            </a:r>
            <a:r>
              <a:rPr lang="nl-BE" altLang="en-US" dirty="0"/>
              <a:t> mainstream </a:t>
            </a:r>
            <a:r>
              <a:rPr lang="nl-BE" altLang="en-US" dirty="0" err="1"/>
              <a:t>informatics</a:t>
            </a:r>
            <a:r>
              <a:rPr lang="nl-BE" altLang="en-US" dirty="0"/>
              <a:t> thinking</a:t>
            </a:r>
            <a:endParaRPr lang="en-GB" altLang="en-US" dirty="0"/>
          </a:p>
        </p:txBody>
      </p:sp>
      <p:sp>
        <p:nvSpPr>
          <p:cNvPr id="3" name="Slide Number Placeholder 2"/>
          <p:cNvSpPr>
            <a:spLocks noGrp="1"/>
          </p:cNvSpPr>
          <p:nvPr>
            <p:ph type="sldNum" sz="quarter" idx="10"/>
          </p:nvPr>
        </p:nvSpPr>
        <p:spPr/>
        <p:txBody>
          <a:bodyPr/>
          <a:lstStyle/>
          <a:p>
            <a:fld id="{F41BC1FE-425B-4D41-9768-47500E60C2C6}" type="slidenum">
              <a:rPr lang="en-US" altLang="en-US" smtClean="0"/>
              <a:pPr/>
              <a:t>66</a:t>
            </a:fld>
            <a:endParaRPr lang="en-US" altLang="en-US"/>
          </a:p>
        </p:txBody>
      </p:sp>
    </p:spTree>
    <p:extLst>
      <p:ext uri="{BB962C8B-B14F-4D97-AF65-F5344CB8AC3E}">
        <p14:creationId xmlns:p14="http://schemas.microsoft.com/office/powerpoint/2010/main" val="11178066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2"/>
          <p:cNvGrpSpPr>
            <a:grpSpLocks/>
          </p:cNvGrpSpPr>
          <p:nvPr/>
        </p:nvGrpSpPr>
        <p:grpSpPr bwMode="auto">
          <a:xfrm>
            <a:off x="1066800" y="1705779"/>
            <a:ext cx="4171950" cy="2253446"/>
            <a:chOff x="672" y="1104"/>
            <a:chExt cx="2628" cy="2049"/>
          </a:xfrm>
        </p:grpSpPr>
        <p:sp>
          <p:nvSpPr>
            <p:cNvPr id="9235" name="Text Box 3"/>
            <p:cNvSpPr txBox="1">
              <a:spLocks noChangeArrowheads="1"/>
            </p:cNvSpPr>
            <p:nvPr/>
          </p:nvSpPr>
          <p:spPr bwMode="auto">
            <a:xfrm>
              <a:off x="902" y="2570"/>
              <a:ext cx="596" cy="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3600">
                  <a:solidFill>
                    <a:schemeClr val="bg1"/>
                  </a:solidFill>
                </a:rPr>
                <a:t>data</a:t>
              </a:r>
              <a:endParaRPr lang="en-GB" altLang="en-US" sz="3600">
                <a:solidFill>
                  <a:schemeClr val="bg1"/>
                </a:solidFill>
              </a:endParaRPr>
            </a:p>
          </p:txBody>
        </p:sp>
        <p:sp>
          <p:nvSpPr>
            <p:cNvPr id="9236" name="Text Box 4"/>
            <p:cNvSpPr txBox="1">
              <a:spLocks noChangeArrowheads="1"/>
            </p:cNvSpPr>
            <p:nvPr/>
          </p:nvSpPr>
          <p:spPr bwMode="auto">
            <a:xfrm>
              <a:off x="1296" y="2112"/>
              <a:ext cx="1476" cy="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3600">
                  <a:solidFill>
                    <a:schemeClr val="bg1"/>
                  </a:solidFill>
                </a:rPr>
                <a:t>information</a:t>
              </a:r>
              <a:endParaRPr lang="en-GB" altLang="en-US" sz="3600">
                <a:solidFill>
                  <a:schemeClr val="bg1"/>
                </a:solidFill>
              </a:endParaRPr>
            </a:p>
          </p:txBody>
        </p:sp>
        <p:sp>
          <p:nvSpPr>
            <p:cNvPr id="9237" name="Text Box 5"/>
            <p:cNvSpPr txBox="1">
              <a:spLocks noChangeArrowheads="1"/>
            </p:cNvSpPr>
            <p:nvPr/>
          </p:nvSpPr>
          <p:spPr bwMode="auto">
            <a:xfrm>
              <a:off x="1920" y="1584"/>
              <a:ext cx="1380" cy="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3600">
                  <a:solidFill>
                    <a:schemeClr val="bg1"/>
                  </a:solidFill>
                </a:rPr>
                <a:t>knowledge</a:t>
              </a:r>
              <a:endParaRPr lang="en-GB" altLang="en-US" sz="3600">
                <a:solidFill>
                  <a:schemeClr val="bg1"/>
                </a:solidFill>
              </a:endParaRPr>
            </a:p>
          </p:txBody>
        </p:sp>
        <p:sp>
          <p:nvSpPr>
            <p:cNvPr id="9239" name="Line 7"/>
            <p:cNvSpPr>
              <a:spLocks noChangeShapeType="1"/>
            </p:cNvSpPr>
            <p:nvPr/>
          </p:nvSpPr>
          <p:spPr bwMode="auto">
            <a:xfrm flipV="1">
              <a:off x="672" y="1104"/>
              <a:ext cx="1728" cy="1728"/>
            </a:xfrm>
            <a:prstGeom prst="line">
              <a:avLst/>
            </a:prstGeom>
            <a:noFill/>
            <a:ln w="5715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6" name="Group 31"/>
          <p:cNvGrpSpPr>
            <a:grpSpLocks/>
          </p:cNvGrpSpPr>
          <p:nvPr/>
        </p:nvGrpSpPr>
        <p:grpSpPr bwMode="auto">
          <a:xfrm>
            <a:off x="914400" y="3962401"/>
            <a:ext cx="8077201" cy="2735263"/>
            <a:chOff x="576" y="2496"/>
            <a:chExt cx="5088" cy="1723"/>
          </a:xfrm>
        </p:grpSpPr>
        <p:grpSp>
          <p:nvGrpSpPr>
            <p:cNvPr id="9223" name="Group 29"/>
            <p:cNvGrpSpPr>
              <a:grpSpLocks/>
            </p:cNvGrpSpPr>
            <p:nvPr/>
          </p:nvGrpSpPr>
          <p:grpSpPr bwMode="auto">
            <a:xfrm>
              <a:off x="576" y="3120"/>
              <a:ext cx="5088" cy="1099"/>
              <a:chOff x="576" y="3120"/>
              <a:chExt cx="5088" cy="1099"/>
            </a:xfrm>
          </p:grpSpPr>
          <p:sp>
            <p:nvSpPr>
              <p:cNvPr id="9225" name="Line 14"/>
              <p:cNvSpPr>
                <a:spLocks noChangeShapeType="1"/>
              </p:cNvSpPr>
              <p:nvPr/>
            </p:nvSpPr>
            <p:spPr bwMode="auto">
              <a:xfrm>
                <a:off x="576" y="3120"/>
                <a:ext cx="5088" cy="0"/>
              </a:xfrm>
              <a:prstGeom prst="line">
                <a:avLst/>
              </a:prstGeom>
              <a:noFill/>
              <a:ln w="57150" cap="rnd">
                <a:solidFill>
                  <a:schemeClr val="bg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9226" name="Text Box 15"/>
              <p:cNvSpPr txBox="1">
                <a:spLocks noChangeArrowheads="1"/>
              </p:cNvSpPr>
              <p:nvPr/>
            </p:nvSpPr>
            <p:spPr bwMode="auto">
              <a:xfrm>
                <a:off x="816" y="3696"/>
                <a:ext cx="3105"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dirty="0" err="1">
                    <a:solidFill>
                      <a:schemeClr val="bg1"/>
                    </a:solidFill>
                  </a:rPr>
                  <a:t>Reality</a:t>
                </a:r>
                <a:endParaRPr lang="nl-BE" altLang="en-US" dirty="0">
                  <a:solidFill>
                    <a:schemeClr val="bg1"/>
                  </a:solidFill>
                </a:endParaRPr>
              </a:p>
              <a:p>
                <a:pPr eaLnBrk="1" hangingPunct="1"/>
                <a:r>
                  <a:rPr lang="nl-BE" altLang="en-US" dirty="0" err="1">
                    <a:solidFill>
                      <a:schemeClr val="bg1"/>
                    </a:solidFill>
                  </a:rPr>
                  <a:t>What</a:t>
                </a:r>
                <a:r>
                  <a:rPr lang="nl-BE" altLang="en-US" dirty="0">
                    <a:solidFill>
                      <a:schemeClr val="bg1"/>
                    </a:solidFill>
                  </a:rPr>
                  <a:t> is </a:t>
                </a:r>
                <a:r>
                  <a:rPr lang="nl-BE" altLang="en-US" dirty="0" err="1">
                    <a:solidFill>
                      <a:schemeClr val="bg1"/>
                    </a:solidFill>
                  </a:rPr>
                  <a:t>there</a:t>
                </a:r>
                <a:r>
                  <a:rPr lang="nl-BE" altLang="en-US" dirty="0">
                    <a:solidFill>
                      <a:schemeClr val="bg1"/>
                    </a:solidFill>
                  </a:rPr>
                  <a:t> on </a:t>
                </a:r>
                <a:r>
                  <a:rPr lang="nl-BE" altLang="en-US" dirty="0" err="1">
                    <a:solidFill>
                      <a:schemeClr val="bg1"/>
                    </a:solidFill>
                  </a:rPr>
                  <a:t>the</a:t>
                </a:r>
                <a:r>
                  <a:rPr lang="nl-BE" altLang="en-US" dirty="0">
                    <a:solidFill>
                      <a:schemeClr val="bg1"/>
                    </a:solidFill>
                  </a:rPr>
                  <a:t> side of </a:t>
                </a:r>
                <a:r>
                  <a:rPr lang="nl-BE" altLang="en-US" dirty="0" err="1">
                    <a:solidFill>
                      <a:schemeClr val="bg1"/>
                    </a:solidFill>
                  </a:rPr>
                  <a:t>the</a:t>
                </a:r>
                <a:r>
                  <a:rPr lang="nl-BE" altLang="en-US" dirty="0">
                    <a:solidFill>
                      <a:schemeClr val="bg1"/>
                    </a:solidFill>
                  </a:rPr>
                  <a:t> </a:t>
                </a:r>
                <a:r>
                  <a:rPr lang="nl-BE" altLang="en-US" dirty="0" err="1">
                    <a:solidFill>
                      <a:schemeClr val="bg1"/>
                    </a:solidFill>
                  </a:rPr>
                  <a:t>patient</a:t>
                </a:r>
                <a:endParaRPr lang="en-GB" altLang="en-US" dirty="0">
                  <a:solidFill>
                    <a:schemeClr val="bg1"/>
                  </a:solidFill>
                </a:endParaRPr>
              </a:p>
            </p:txBody>
          </p:sp>
        </p:grpSp>
        <p:sp>
          <p:nvSpPr>
            <p:cNvPr id="9224" name="Line 30"/>
            <p:cNvSpPr>
              <a:spLocks noChangeShapeType="1"/>
            </p:cNvSpPr>
            <p:nvPr/>
          </p:nvSpPr>
          <p:spPr bwMode="auto">
            <a:xfrm>
              <a:off x="1248" y="2496"/>
              <a:ext cx="0" cy="1200"/>
            </a:xfrm>
            <a:prstGeom prst="line">
              <a:avLst/>
            </a:prstGeom>
            <a:noFill/>
            <a:ln w="38100">
              <a:solidFill>
                <a:schemeClr val="bg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grpSp>
      <p:sp>
        <p:nvSpPr>
          <p:cNvPr id="27" name="AutoShape 2"/>
          <p:cNvSpPr>
            <a:spLocks noGrp="1" noChangeArrowheads="1"/>
          </p:cNvSpPr>
          <p:nvPr>
            <p:ph type="title"/>
          </p:nvPr>
        </p:nvSpPr>
        <p:spPr>
          <a:xfrm>
            <a:off x="152400" y="762000"/>
            <a:ext cx="8839200" cy="642938"/>
          </a:xfrm>
        </p:spPr>
        <p:txBody>
          <a:bodyPr/>
          <a:lstStyle/>
          <a:p>
            <a:pPr algn="ctr" eaLnBrk="1" hangingPunct="1"/>
            <a:r>
              <a:rPr lang="nl-BE" altLang="en-US" dirty="0" err="1"/>
              <a:t>Where</a:t>
            </a:r>
            <a:r>
              <a:rPr lang="nl-BE" altLang="en-US" dirty="0"/>
              <a:t> do data </a:t>
            </a:r>
            <a:r>
              <a:rPr lang="nl-BE" altLang="en-US" dirty="0" err="1"/>
              <a:t>come</a:t>
            </a:r>
            <a:r>
              <a:rPr lang="nl-BE" altLang="en-US" dirty="0"/>
              <a:t> </a:t>
            </a:r>
            <a:r>
              <a:rPr lang="nl-BE" altLang="en-US" dirty="0" err="1"/>
              <a:t>from</a:t>
            </a:r>
            <a:r>
              <a:rPr lang="nl-BE" altLang="en-US" dirty="0"/>
              <a:t>?</a:t>
            </a:r>
            <a:endParaRPr lang="en-GB" altLang="en-US" dirty="0"/>
          </a:p>
        </p:txBody>
      </p:sp>
      <p:sp>
        <p:nvSpPr>
          <p:cNvPr id="3" name="Slide Number Placeholder 2"/>
          <p:cNvSpPr>
            <a:spLocks noGrp="1"/>
          </p:cNvSpPr>
          <p:nvPr>
            <p:ph type="sldNum" sz="quarter" idx="10"/>
          </p:nvPr>
        </p:nvSpPr>
        <p:spPr/>
        <p:txBody>
          <a:bodyPr/>
          <a:lstStyle/>
          <a:p>
            <a:fld id="{F41BC1FE-425B-4D41-9768-47500E60C2C6}" type="slidenum">
              <a:rPr lang="en-US" altLang="en-US" smtClean="0"/>
              <a:pPr/>
              <a:t>67</a:t>
            </a:fld>
            <a:endParaRPr lang="en-US" altLang="en-US"/>
          </a:p>
        </p:txBody>
      </p:sp>
    </p:spTree>
    <p:extLst>
      <p:ext uri="{BB962C8B-B14F-4D97-AF65-F5344CB8AC3E}">
        <p14:creationId xmlns:p14="http://schemas.microsoft.com/office/powerpoint/2010/main" val="325630531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2"/>
          <p:cNvGrpSpPr>
            <a:grpSpLocks/>
          </p:cNvGrpSpPr>
          <p:nvPr/>
        </p:nvGrpSpPr>
        <p:grpSpPr bwMode="auto">
          <a:xfrm>
            <a:off x="1066800" y="1705779"/>
            <a:ext cx="4171950" cy="2253446"/>
            <a:chOff x="672" y="1104"/>
            <a:chExt cx="2628" cy="2049"/>
          </a:xfrm>
        </p:grpSpPr>
        <p:sp>
          <p:nvSpPr>
            <p:cNvPr id="9235" name="Text Box 3"/>
            <p:cNvSpPr txBox="1">
              <a:spLocks noChangeArrowheads="1"/>
            </p:cNvSpPr>
            <p:nvPr/>
          </p:nvSpPr>
          <p:spPr bwMode="auto">
            <a:xfrm>
              <a:off x="902" y="2570"/>
              <a:ext cx="596" cy="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3600">
                  <a:solidFill>
                    <a:schemeClr val="bg1"/>
                  </a:solidFill>
                </a:rPr>
                <a:t>data</a:t>
              </a:r>
              <a:endParaRPr lang="en-GB" altLang="en-US" sz="3600">
                <a:solidFill>
                  <a:schemeClr val="bg1"/>
                </a:solidFill>
              </a:endParaRPr>
            </a:p>
          </p:txBody>
        </p:sp>
        <p:sp>
          <p:nvSpPr>
            <p:cNvPr id="9236" name="Text Box 4"/>
            <p:cNvSpPr txBox="1">
              <a:spLocks noChangeArrowheads="1"/>
            </p:cNvSpPr>
            <p:nvPr/>
          </p:nvSpPr>
          <p:spPr bwMode="auto">
            <a:xfrm>
              <a:off x="1296" y="2112"/>
              <a:ext cx="1476" cy="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3600">
                  <a:solidFill>
                    <a:schemeClr val="bg1"/>
                  </a:solidFill>
                </a:rPr>
                <a:t>information</a:t>
              </a:r>
              <a:endParaRPr lang="en-GB" altLang="en-US" sz="3600">
                <a:solidFill>
                  <a:schemeClr val="bg1"/>
                </a:solidFill>
              </a:endParaRPr>
            </a:p>
          </p:txBody>
        </p:sp>
        <p:sp>
          <p:nvSpPr>
            <p:cNvPr id="9237" name="Text Box 5"/>
            <p:cNvSpPr txBox="1">
              <a:spLocks noChangeArrowheads="1"/>
            </p:cNvSpPr>
            <p:nvPr/>
          </p:nvSpPr>
          <p:spPr bwMode="auto">
            <a:xfrm>
              <a:off x="1920" y="1584"/>
              <a:ext cx="1380" cy="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3600">
                  <a:solidFill>
                    <a:schemeClr val="bg1"/>
                  </a:solidFill>
                </a:rPr>
                <a:t>knowledge</a:t>
              </a:r>
              <a:endParaRPr lang="en-GB" altLang="en-US" sz="3600">
                <a:solidFill>
                  <a:schemeClr val="bg1"/>
                </a:solidFill>
              </a:endParaRPr>
            </a:p>
          </p:txBody>
        </p:sp>
        <p:sp>
          <p:nvSpPr>
            <p:cNvPr id="9239" name="Line 7"/>
            <p:cNvSpPr>
              <a:spLocks noChangeShapeType="1"/>
            </p:cNvSpPr>
            <p:nvPr/>
          </p:nvSpPr>
          <p:spPr bwMode="auto">
            <a:xfrm flipV="1">
              <a:off x="672" y="1104"/>
              <a:ext cx="1728" cy="1728"/>
            </a:xfrm>
            <a:prstGeom prst="line">
              <a:avLst/>
            </a:prstGeom>
            <a:noFill/>
            <a:ln w="5715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4" name="Group 28"/>
          <p:cNvGrpSpPr>
            <a:grpSpLocks/>
          </p:cNvGrpSpPr>
          <p:nvPr/>
        </p:nvGrpSpPr>
        <p:grpSpPr bwMode="auto">
          <a:xfrm>
            <a:off x="1066800" y="3741738"/>
            <a:ext cx="7410450" cy="2049463"/>
            <a:chOff x="672" y="2357"/>
            <a:chExt cx="4668" cy="1291"/>
          </a:xfrm>
        </p:grpSpPr>
        <p:grpSp>
          <p:nvGrpSpPr>
            <p:cNvPr id="9227" name="Group 27"/>
            <p:cNvGrpSpPr>
              <a:grpSpLocks/>
            </p:cNvGrpSpPr>
            <p:nvPr/>
          </p:nvGrpSpPr>
          <p:grpSpPr bwMode="auto">
            <a:xfrm>
              <a:off x="672" y="2544"/>
              <a:ext cx="1248" cy="1104"/>
              <a:chOff x="672" y="2544"/>
              <a:chExt cx="1248" cy="1104"/>
            </a:xfrm>
          </p:grpSpPr>
          <p:sp>
            <p:nvSpPr>
              <p:cNvPr id="9229" name="Oval 24"/>
              <p:cNvSpPr>
                <a:spLocks noChangeArrowheads="1"/>
              </p:cNvSpPr>
              <p:nvPr/>
            </p:nvSpPr>
            <p:spPr bwMode="auto">
              <a:xfrm>
                <a:off x="672" y="2544"/>
                <a:ext cx="1200" cy="768"/>
              </a:xfrm>
              <a:prstGeom prst="ellipse">
                <a:avLst/>
              </a:prstGeom>
              <a:solidFill>
                <a:srgbClr val="8EA0CC">
                  <a:alpha val="50195"/>
                </a:srgbClr>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a:p>
            </p:txBody>
          </p:sp>
          <p:sp>
            <p:nvSpPr>
              <p:cNvPr id="9230" name="Oval 25"/>
              <p:cNvSpPr>
                <a:spLocks noChangeArrowheads="1"/>
              </p:cNvSpPr>
              <p:nvPr/>
            </p:nvSpPr>
            <p:spPr bwMode="auto">
              <a:xfrm>
                <a:off x="672" y="2832"/>
                <a:ext cx="1248" cy="816"/>
              </a:xfrm>
              <a:prstGeom prst="ellipse">
                <a:avLst/>
              </a:prstGeom>
              <a:solidFill>
                <a:schemeClr val="accent1">
                  <a:alpha val="50195"/>
                </a:schemeClr>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a:p>
            </p:txBody>
          </p:sp>
        </p:grpSp>
        <p:sp>
          <p:nvSpPr>
            <p:cNvPr id="9228" name="Text Box 26"/>
            <p:cNvSpPr txBox="1">
              <a:spLocks noChangeArrowheads="1"/>
            </p:cNvSpPr>
            <p:nvPr/>
          </p:nvSpPr>
          <p:spPr bwMode="auto">
            <a:xfrm>
              <a:off x="1980" y="2357"/>
              <a:ext cx="3360" cy="1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81000" indent="-381000"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l" eaLnBrk="1" hangingPunct="1"/>
              <a:r>
                <a:rPr lang="nl-BE" altLang="en-US" dirty="0" err="1">
                  <a:solidFill>
                    <a:schemeClr val="bg1"/>
                  </a:solidFill>
                </a:rPr>
                <a:t>Questions</a:t>
              </a:r>
              <a:r>
                <a:rPr lang="nl-BE" altLang="en-US" dirty="0">
                  <a:solidFill>
                    <a:schemeClr val="bg1"/>
                  </a:solidFill>
                </a:rPr>
                <a:t> </a:t>
              </a:r>
              <a:r>
                <a:rPr lang="nl-BE" altLang="en-US" dirty="0" err="1">
                  <a:solidFill>
                    <a:schemeClr val="bg1"/>
                  </a:solidFill>
                </a:rPr>
                <a:t>not</a:t>
              </a:r>
              <a:r>
                <a:rPr lang="nl-BE" altLang="en-US" dirty="0">
                  <a:solidFill>
                    <a:schemeClr val="bg1"/>
                  </a:solidFill>
                </a:rPr>
                <a:t> </a:t>
              </a:r>
              <a:r>
                <a:rPr lang="nl-BE" altLang="en-US" dirty="0" err="1">
                  <a:solidFill>
                    <a:schemeClr val="bg1"/>
                  </a:solidFill>
                </a:rPr>
                <a:t>often</a:t>
              </a:r>
              <a:r>
                <a:rPr lang="nl-BE" altLang="en-US" dirty="0">
                  <a:solidFill>
                    <a:schemeClr val="bg1"/>
                  </a:solidFill>
                </a:rPr>
                <a:t> </a:t>
              </a:r>
              <a:r>
                <a:rPr lang="nl-BE" altLang="en-US" dirty="0" err="1">
                  <a:solidFill>
                    <a:schemeClr val="bg1"/>
                  </a:solidFill>
                </a:rPr>
                <a:t>enough</a:t>
              </a:r>
              <a:r>
                <a:rPr lang="nl-BE" altLang="en-US" dirty="0">
                  <a:solidFill>
                    <a:schemeClr val="bg1"/>
                  </a:solidFill>
                </a:rPr>
                <a:t> </a:t>
              </a:r>
              <a:r>
                <a:rPr lang="nl-BE" altLang="en-US" dirty="0" err="1">
                  <a:solidFill>
                    <a:schemeClr val="bg1"/>
                  </a:solidFill>
                </a:rPr>
                <a:t>asked</a:t>
              </a:r>
              <a:r>
                <a:rPr lang="nl-BE" altLang="en-US" dirty="0">
                  <a:solidFill>
                    <a:schemeClr val="bg1"/>
                  </a:solidFill>
                </a:rPr>
                <a:t>:</a:t>
              </a:r>
            </a:p>
            <a:p>
              <a:pPr algn="l" eaLnBrk="1" hangingPunct="1">
                <a:buFontTx/>
                <a:buChar char="•"/>
              </a:pPr>
              <a:r>
                <a:rPr lang="nl-BE" altLang="en-US" sz="2000" b="0" dirty="0" err="1">
                  <a:solidFill>
                    <a:schemeClr val="bg1"/>
                  </a:solidFill>
                </a:rPr>
                <a:t>What</a:t>
              </a:r>
              <a:r>
                <a:rPr lang="nl-BE" altLang="en-US" sz="2000" b="0" dirty="0">
                  <a:solidFill>
                    <a:schemeClr val="bg1"/>
                  </a:solidFill>
                </a:rPr>
                <a:t> </a:t>
              </a:r>
              <a:r>
                <a:rPr lang="nl-BE" altLang="en-US" sz="2000" b="0" dirty="0" err="1">
                  <a:solidFill>
                    <a:schemeClr val="bg1"/>
                  </a:solidFill>
                </a:rPr>
                <a:t>parts</a:t>
              </a:r>
              <a:r>
                <a:rPr lang="nl-BE" altLang="en-US" sz="2000" b="0" dirty="0">
                  <a:solidFill>
                    <a:schemeClr val="bg1"/>
                  </a:solidFill>
                </a:rPr>
                <a:t> of </a:t>
              </a:r>
              <a:r>
                <a:rPr lang="nl-BE" altLang="en-US" sz="2000" b="0" dirty="0" err="1">
                  <a:solidFill>
                    <a:schemeClr val="bg1"/>
                  </a:solidFill>
                </a:rPr>
                <a:t>our</a:t>
              </a:r>
              <a:r>
                <a:rPr lang="nl-BE" altLang="en-US" sz="2000" b="0" dirty="0">
                  <a:solidFill>
                    <a:schemeClr val="bg1"/>
                  </a:solidFill>
                </a:rPr>
                <a:t> data </a:t>
              </a:r>
              <a:r>
                <a:rPr lang="nl-BE" altLang="en-US" sz="2000" b="0" dirty="0" err="1">
                  <a:solidFill>
                    <a:schemeClr val="bg1"/>
                  </a:solidFill>
                </a:rPr>
                <a:t>correspond</a:t>
              </a:r>
              <a:r>
                <a:rPr lang="nl-BE" altLang="en-US" sz="2000" b="0" dirty="0">
                  <a:solidFill>
                    <a:schemeClr val="bg1"/>
                  </a:solidFill>
                </a:rPr>
                <a:t> </a:t>
              </a:r>
              <a:r>
                <a:rPr lang="nl-BE" altLang="en-US" sz="2000" b="0" dirty="0" err="1">
                  <a:solidFill>
                    <a:schemeClr val="bg1"/>
                  </a:solidFill>
                </a:rPr>
                <a:t>with</a:t>
              </a:r>
              <a:r>
                <a:rPr lang="nl-BE" altLang="en-US" sz="2000" b="0" dirty="0">
                  <a:solidFill>
                    <a:schemeClr val="bg1"/>
                  </a:solidFill>
                </a:rPr>
                <a:t> </a:t>
              </a:r>
              <a:r>
                <a:rPr lang="nl-BE" altLang="en-US" sz="2000" b="0" dirty="0" err="1">
                  <a:solidFill>
                    <a:schemeClr val="bg1"/>
                  </a:solidFill>
                </a:rPr>
                <a:t>something</a:t>
              </a:r>
              <a:r>
                <a:rPr lang="nl-BE" altLang="en-US" sz="2000" b="0" dirty="0">
                  <a:solidFill>
                    <a:schemeClr val="bg1"/>
                  </a:solidFill>
                </a:rPr>
                <a:t> out </a:t>
              </a:r>
              <a:r>
                <a:rPr lang="nl-BE" altLang="en-US" sz="2000" b="0" dirty="0" err="1">
                  <a:solidFill>
                    <a:schemeClr val="bg1"/>
                  </a:solidFill>
                </a:rPr>
                <a:t>there</a:t>
              </a:r>
              <a:r>
                <a:rPr lang="nl-BE" altLang="en-US" sz="2000" b="0" dirty="0">
                  <a:solidFill>
                    <a:schemeClr val="bg1"/>
                  </a:solidFill>
                </a:rPr>
                <a:t> in </a:t>
              </a:r>
              <a:r>
                <a:rPr lang="nl-BE" altLang="en-US" sz="2000" b="0" dirty="0" err="1">
                  <a:solidFill>
                    <a:schemeClr val="bg1"/>
                  </a:solidFill>
                </a:rPr>
                <a:t>reality</a:t>
              </a:r>
              <a:r>
                <a:rPr lang="nl-BE" altLang="en-US" sz="2000" b="0" dirty="0">
                  <a:solidFill>
                    <a:schemeClr val="bg1"/>
                  </a:solidFill>
                </a:rPr>
                <a:t> ?</a:t>
              </a:r>
            </a:p>
            <a:p>
              <a:pPr algn="l" eaLnBrk="1" hangingPunct="1">
                <a:buFontTx/>
                <a:buChar char="•"/>
              </a:pPr>
              <a:endParaRPr lang="nl-BE" altLang="en-US" sz="2000" dirty="0">
                <a:solidFill>
                  <a:schemeClr val="bg1"/>
                </a:solidFill>
              </a:endParaRPr>
            </a:p>
            <a:p>
              <a:pPr algn="l" eaLnBrk="1" hangingPunct="1">
                <a:buFontTx/>
                <a:buChar char="•"/>
              </a:pPr>
              <a:r>
                <a:rPr lang="nl-BE" altLang="en-US" sz="2000" b="0" dirty="0" err="1">
                  <a:solidFill>
                    <a:schemeClr val="bg1"/>
                  </a:solidFill>
                </a:rPr>
                <a:t>What</a:t>
              </a:r>
              <a:r>
                <a:rPr lang="nl-BE" altLang="en-US" sz="2000" b="0" dirty="0">
                  <a:solidFill>
                    <a:schemeClr val="bg1"/>
                  </a:solidFill>
                </a:rPr>
                <a:t> </a:t>
              </a:r>
              <a:r>
                <a:rPr lang="nl-BE" altLang="en-US" sz="2000" b="0" dirty="0" err="1">
                  <a:solidFill>
                    <a:schemeClr val="bg1"/>
                  </a:solidFill>
                </a:rPr>
                <a:t>parts</a:t>
              </a:r>
              <a:r>
                <a:rPr lang="nl-BE" altLang="en-US" sz="2000" b="0" dirty="0">
                  <a:solidFill>
                    <a:schemeClr val="bg1"/>
                  </a:solidFill>
                </a:rPr>
                <a:t> of </a:t>
              </a:r>
              <a:r>
                <a:rPr lang="nl-BE" altLang="en-US" sz="2000" b="0" dirty="0" err="1">
                  <a:solidFill>
                    <a:schemeClr val="bg1"/>
                  </a:solidFill>
                </a:rPr>
                <a:t>reality</a:t>
              </a:r>
              <a:r>
                <a:rPr lang="nl-BE" altLang="en-US" sz="2000" b="0" dirty="0">
                  <a:solidFill>
                    <a:schemeClr val="bg1"/>
                  </a:solidFill>
                </a:rPr>
                <a:t> are </a:t>
              </a:r>
              <a:r>
                <a:rPr lang="nl-BE" altLang="en-US" sz="2000" b="0" dirty="0" err="1">
                  <a:solidFill>
                    <a:schemeClr val="bg1"/>
                  </a:solidFill>
                </a:rPr>
                <a:t>not</a:t>
              </a:r>
              <a:r>
                <a:rPr lang="nl-BE" altLang="en-US" sz="2000" b="0" dirty="0">
                  <a:solidFill>
                    <a:schemeClr val="bg1"/>
                  </a:solidFill>
                </a:rPr>
                <a:t> </a:t>
              </a:r>
              <a:r>
                <a:rPr lang="nl-BE" altLang="en-US" sz="2000" b="0" dirty="0" err="1">
                  <a:solidFill>
                    <a:schemeClr val="bg1"/>
                  </a:solidFill>
                </a:rPr>
                <a:t>captured</a:t>
              </a:r>
              <a:r>
                <a:rPr lang="nl-BE" altLang="en-US" sz="2000" b="0" dirty="0">
                  <a:solidFill>
                    <a:schemeClr val="bg1"/>
                  </a:solidFill>
                </a:rPr>
                <a:t> </a:t>
              </a:r>
              <a:r>
                <a:rPr lang="nl-BE" altLang="en-US" sz="2000" b="0" dirty="0" err="1">
                  <a:solidFill>
                    <a:schemeClr val="bg1"/>
                  </a:solidFill>
                </a:rPr>
                <a:t>by</a:t>
              </a:r>
              <a:r>
                <a:rPr lang="nl-BE" altLang="en-US" sz="2000" b="0" dirty="0">
                  <a:solidFill>
                    <a:schemeClr val="bg1"/>
                  </a:solidFill>
                </a:rPr>
                <a:t> </a:t>
              </a:r>
              <a:r>
                <a:rPr lang="nl-BE" altLang="en-US" sz="2000" b="0" dirty="0" err="1">
                  <a:solidFill>
                    <a:schemeClr val="bg1"/>
                  </a:solidFill>
                </a:rPr>
                <a:t>our</a:t>
              </a:r>
              <a:r>
                <a:rPr lang="nl-BE" altLang="en-US" sz="2000" b="0" dirty="0">
                  <a:solidFill>
                    <a:schemeClr val="bg1"/>
                  </a:solidFill>
                </a:rPr>
                <a:t> data, but </a:t>
              </a:r>
              <a:r>
                <a:rPr lang="nl-BE" altLang="en-US" sz="2000" b="0" dirty="0" err="1">
                  <a:solidFill>
                    <a:schemeClr val="bg1"/>
                  </a:solidFill>
                </a:rPr>
                <a:t>should</a:t>
              </a:r>
              <a:r>
                <a:rPr lang="nl-BE" altLang="en-US" sz="2000" b="0" dirty="0">
                  <a:solidFill>
                    <a:schemeClr val="bg1"/>
                  </a:solidFill>
                </a:rPr>
                <a:t> </a:t>
              </a:r>
              <a:r>
                <a:rPr lang="nl-BE" altLang="en-US" sz="2000" b="0" dirty="0" err="1">
                  <a:solidFill>
                    <a:schemeClr val="bg1"/>
                  </a:solidFill>
                </a:rPr>
                <a:t>because</a:t>
              </a:r>
              <a:r>
                <a:rPr lang="nl-BE" altLang="en-US" sz="2000" b="0" dirty="0">
                  <a:solidFill>
                    <a:schemeClr val="bg1"/>
                  </a:solidFill>
                </a:rPr>
                <a:t> </a:t>
              </a:r>
              <a:r>
                <a:rPr lang="nl-BE" altLang="en-US" sz="2000" b="0" dirty="0" err="1">
                  <a:solidFill>
                    <a:schemeClr val="bg1"/>
                  </a:solidFill>
                </a:rPr>
                <a:t>they</a:t>
              </a:r>
              <a:r>
                <a:rPr lang="nl-BE" altLang="en-US" sz="2000" b="0" dirty="0">
                  <a:solidFill>
                    <a:schemeClr val="bg1"/>
                  </a:solidFill>
                </a:rPr>
                <a:t> are relevant ?</a:t>
              </a:r>
              <a:endParaRPr lang="en-GB" altLang="en-US" sz="2000" b="0" dirty="0">
                <a:solidFill>
                  <a:schemeClr val="bg1"/>
                </a:solidFill>
              </a:endParaRPr>
            </a:p>
          </p:txBody>
        </p:sp>
      </p:grpSp>
      <p:grpSp>
        <p:nvGrpSpPr>
          <p:cNvPr id="6" name="Group 31"/>
          <p:cNvGrpSpPr>
            <a:grpSpLocks/>
          </p:cNvGrpSpPr>
          <p:nvPr/>
        </p:nvGrpSpPr>
        <p:grpSpPr bwMode="auto">
          <a:xfrm>
            <a:off x="914400" y="3962401"/>
            <a:ext cx="8077201" cy="2735263"/>
            <a:chOff x="576" y="2496"/>
            <a:chExt cx="5088" cy="1723"/>
          </a:xfrm>
        </p:grpSpPr>
        <p:grpSp>
          <p:nvGrpSpPr>
            <p:cNvPr id="9223" name="Group 29"/>
            <p:cNvGrpSpPr>
              <a:grpSpLocks/>
            </p:cNvGrpSpPr>
            <p:nvPr/>
          </p:nvGrpSpPr>
          <p:grpSpPr bwMode="auto">
            <a:xfrm>
              <a:off x="576" y="3120"/>
              <a:ext cx="5088" cy="1099"/>
              <a:chOff x="576" y="3120"/>
              <a:chExt cx="5088" cy="1099"/>
            </a:xfrm>
          </p:grpSpPr>
          <p:sp>
            <p:nvSpPr>
              <p:cNvPr id="9225" name="Line 14"/>
              <p:cNvSpPr>
                <a:spLocks noChangeShapeType="1"/>
              </p:cNvSpPr>
              <p:nvPr/>
            </p:nvSpPr>
            <p:spPr bwMode="auto">
              <a:xfrm>
                <a:off x="576" y="3120"/>
                <a:ext cx="5088" cy="0"/>
              </a:xfrm>
              <a:prstGeom prst="line">
                <a:avLst/>
              </a:prstGeom>
              <a:noFill/>
              <a:ln w="57150" cap="rnd">
                <a:solidFill>
                  <a:schemeClr val="bg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9226" name="Text Box 15"/>
              <p:cNvSpPr txBox="1">
                <a:spLocks noChangeArrowheads="1"/>
              </p:cNvSpPr>
              <p:nvPr/>
            </p:nvSpPr>
            <p:spPr bwMode="auto">
              <a:xfrm>
                <a:off x="816" y="3696"/>
                <a:ext cx="3105"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dirty="0" err="1">
                    <a:solidFill>
                      <a:schemeClr val="bg1"/>
                    </a:solidFill>
                  </a:rPr>
                  <a:t>Reality</a:t>
                </a:r>
                <a:endParaRPr lang="nl-BE" altLang="en-US" dirty="0">
                  <a:solidFill>
                    <a:schemeClr val="bg1"/>
                  </a:solidFill>
                </a:endParaRPr>
              </a:p>
              <a:p>
                <a:pPr eaLnBrk="1" hangingPunct="1"/>
                <a:r>
                  <a:rPr lang="nl-BE" altLang="en-US" dirty="0" err="1">
                    <a:solidFill>
                      <a:schemeClr val="bg1"/>
                    </a:solidFill>
                  </a:rPr>
                  <a:t>What</a:t>
                </a:r>
                <a:r>
                  <a:rPr lang="nl-BE" altLang="en-US" dirty="0">
                    <a:solidFill>
                      <a:schemeClr val="bg1"/>
                    </a:solidFill>
                  </a:rPr>
                  <a:t> is </a:t>
                </a:r>
                <a:r>
                  <a:rPr lang="nl-BE" altLang="en-US" dirty="0" err="1">
                    <a:solidFill>
                      <a:schemeClr val="bg1"/>
                    </a:solidFill>
                  </a:rPr>
                  <a:t>there</a:t>
                </a:r>
                <a:r>
                  <a:rPr lang="nl-BE" altLang="en-US" dirty="0">
                    <a:solidFill>
                      <a:schemeClr val="bg1"/>
                    </a:solidFill>
                  </a:rPr>
                  <a:t> on </a:t>
                </a:r>
                <a:r>
                  <a:rPr lang="nl-BE" altLang="en-US" dirty="0" err="1">
                    <a:solidFill>
                      <a:schemeClr val="bg1"/>
                    </a:solidFill>
                  </a:rPr>
                  <a:t>the</a:t>
                </a:r>
                <a:r>
                  <a:rPr lang="nl-BE" altLang="en-US" dirty="0">
                    <a:solidFill>
                      <a:schemeClr val="bg1"/>
                    </a:solidFill>
                  </a:rPr>
                  <a:t> side of </a:t>
                </a:r>
                <a:r>
                  <a:rPr lang="nl-BE" altLang="en-US" dirty="0" err="1">
                    <a:solidFill>
                      <a:schemeClr val="bg1"/>
                    </a:solidFill>
                  </a:rPr>
                  <a:t>the</a:t>
                </a:r>
                <a:r>
                  <a:rPr lang="nl-BE" altLang="en-US" dirty="0">
                    <a:solidFill>
                      <a:schemeClr val="bg1"/>
                    </a:solidFill>
                  </a:rPr>
                  <a:t> </a:t>
                </a:r>
                <a:r>
                  <a:rPr lang="nl-BE" altLang="en-US" dirty="0" err="1">
                    <a:solidFill>
                      <a:schemeClr val="bg1"/>
                    </a:solidFill>
                  </a:rPr>
                  <a:t>patient</a:t>
                </a:r>
                <a:endParaRPr lang="en-GB" altLang="en-US" dirty="0">
                  <a:solidFill>
                    <a:schemeClr val="bg1"/>
                  </a:solidFill>
                </a:endParaRPr>
              </a:p>
            </p:txBody>
          </p:sp>
        </p:grpSp>
        <p:sp>
          <p:nvSpPr>
            <p:cNvPr id="9224" name="Line 30"/>
            <p:cNvSpPr>
              <a:spLocks noChangeShapeType="1"/>
            </p:cNvSpPr>
            <p:nvPr/>
          </p:nvSpPr>
          <p:spPr bwMode="auto">
            <a:xfrm>
              <a:off x="1248" y="2496"/>
              <a:ext cx="0" cy="1200"/>
            </a:xfrm>
            <a:prstGeom prst="line">
              <a:avLst/>
            </a:prstGeom>
            <a:noFill/>
            <a:ln w="38100">
              <a:solidFill>
                <a:schemeClr val="bg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grpSp>
      <p:sp>
        <p:nvSpPr>
          <p:cNvPr id="27" name="AutoShape 2"/>
          <p:cNvSpPr>
            <a:spLocks noGrp="1" noChangeArrowheads="1"/>
          </p:cNvSpPr>
          <p:nvPr>
            <p:ph type="title"/>
          </p:nvPr>
        </p:nvSpPr>
        <p:spPr>
          <a:xfrm>
            <a:off x="152400" y="762000"/>
            <a:ext cx="8839200" cy="642938"/>
          </a:xfrm>
        </p:spPr>
        <p:txBody>
          <a:bodyPr/>
          <a:lstStyle/>
          <a:p>
            <a:pPr algn="ctr" eaLnBrk="1" hangingPunct="1"/>
            <a:r>
              <a:rPr lang="nl-BE" altLang="en-US" dirty="0" err="1"/>
              <a:t>Where</a:t>
            </a:r>
            <a:r>
              <a:rPr lang="nl-BE" altLang="en-US" dirty="0"/>
              <a:t> do data </a:t>
            </a:r>
            <a:r>
              <a:rPr lang="nl-BE" altLang="en-US" dirty="0" err="1"/>
              <a:t>come</a:t>
            </a:r>
            <a:r>
              <a:rPr lang="nl-BE" altLang="en-US" dirty="0"/>
              <a:t> </a:t>
            </a:r>
            <a:r>
              <a:rPr lang="nl-BE" altLang="en-US" dirty="0" err="1"/>
              <a:t>from</a:t>
            </a:r>
            <a:r>
              <a:rPr lang="nl-BE" altLang="en-US" dirty="0"/>
              <a:t>?</a:t>
            </a:r>
            <a:endParaRPr lang="en-GB" altLang="en-US" dirty="0"/>
          </a:p>
        </p:txBody>
      </p:sp>
      <p:sp>
        <p:nvSpPr>
          <p:cNvPr id="3" name="Slide Number Placeholder 2"/>
          <p:cNvSpPr>
            <a:spLocks noGrp="1"/>
          </p:cNvSpPr>
          <p:nvPr>
            <p:ph type="sldNum" sz="quarter" idx="10"/>
          </p:nvPr>
        </p:nvSpPr>
        <p:spPr/>
        <p:txBody>
          <a:bodyPr/>
          <a:lstStyle/>
          <a:p>
            <a:fld id="{F41BC1FE-425B-4D41-9768-47500E60C2C6}" type="slidenum">
              <a:rPr lang="en-US" altLang="en-US" smtClean="0"/>
              <a:pPr/>
              <a:t>68</a:t>
            </a:fld>
            <a:endParaRPr lang="en-US" altLang="en-US"/>
          </a:p>
        </p:txBody>
      </p:sp>
    </p:spTree>
    <p:extLst>
      <p:ext uri="{BB962C8B-B14F-4D97-AF65-F5344CB8AC3E}">
        <p14:creationId xmlns:p14="http://schemas.microsoft.com/office/powerpoint/2010/main" val="17755181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2"/>
          <p:cNvGrpSpPr>
            <a:grpSpLocks/>
          </p:cNvGrpSpPr>
          <p:nvPr/>
        </p:nvGrpSpPr>
        <p:grpSpPr bwMode="auto">
          <a:xfrm>
            <a:off x="1066800" y="1705779"/>
            <a:ext cx="4171950" cy="2253446"/>
            <a:chOff x="672" y="1104"/>
            <a:chExt cx="2628" cy="2049"/>
          </a:xfrm>
        </p:grpSpPr>
        <p:sp>
          <p:nvSpPr>
            <p:cNvPr id="9235" name="Text Box 3"/>
            <p:cNvSpPr txBox="1">
              <a:spLocks noChangeArrowheads="1"/>
            </p:cNvSpPr>
            <p:nvPr/>
          </p:nvSpPr>
          <p:spPr bwMode="auto">
            <a:xfrm>
              <a:off x="902" y="2570"/>
              <a:ext cx="596" cy="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3600">
                  <a:solidFill>
                    <a:schemeClr val="bg1"/>
                  </a:solidFill>
                </a:rPr>
                <a:t>data</a:t>
              </a:r>
              <a:endParaRPr lang="en-GB" altLang="en-US" sz="3600">
                <a:solidFill>
                  <a:schemeClr val="bg1"/>
                </a:solidFill>
              </a:endParaRPr>
            </a:p>
          </p:txBody>
        </p:sp>
        <p:sp>
          <p:nvSpPr>
            <p:cNvPr id="9236" name="Text Box 4"/>
            <p:cNvSpPr txBox="1">
              <a:spLocks noChangeArrowheads="1"/>
            </p:cNvSpPr>
            <p:nvPr/>
          </p:nvSpPr>
          <p:spPr bwMode="auto">
            <a:xfrm>
              <a:off x="1296" y="2112"/>
              <a:ext cx="1476" cy="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3600">
                  <a:solidFill>
                    <a:schemeClr val="bg1"/>
                  </a:solidFill>
                </a:rPr>
                <a:t>information</a:t>
              </a:r>
              <a:endParaRPr lang="en-GB" altLang="en-US" sz="3600">
                <a:solidFill>
                  <a:schemeClr val="bg1"/>
                </a:solidFill>
              </a:endParaRPr>
            </a:p>
          </p:txBody>
        </p:sp>
        <p:sp>
          <p:nvSpPr>
            <p:cNvPr id="9237" name="Text Box 5"/>
            <p:cNvSpPr txBox="1">
              <a:spLocks noChangeArrowheads="1"/>
            </p:cNvSpPr>
            <p:nvPr/>
          </p:nvSpPr>
          <p:spPr bwMode="auto">
            <a:xfrm>
              <a:off x="1920" y="1584"/>
              <a:ext cx="1380" cy="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3600">
                  <a:solidFill>
                    <a:schemeClr val="bg1"/>
                  </a:solidFill>
                </a:rPr>
                <a:t>knowledge</a:t>
              </a:r>
              <a:endParaRPr lang="en-GB" altLang="en-US" sz="3600">
                <a:solidFill>
                  <a:schemeClr val="bg1"/>
                </a:solidFill>
              </a:endParaRPr>
            </a:p>
          </p:txBody>
        </p:sp>
        <p:sp>
          <p:nvSpPr>
            <p:cNvPr id="9239" name="Line 7"/>
            <p:cNvSpPr>
              <a:spLocks noChangeShapeType="1"/>
            </p:cNvSpPr>
            <p:nvPr/>
          </p:nvSpPr>
          <p:spPr bwMode="auto">
            <a:xfrm flipV="1">
              <a:off x="672" y="1104"/>
              <a:ext cx="1728" cy="1728"/>
            </a:xfrm>
            <a:prstGeom prst="line">
              <a:avLst/>
            </a:prstGeom>
            <a:noFill/>
            <a:ln w="5715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4" name="Group 28"/>
          <p:cNvGrpSpPr>
            <a:grpSpLocks/>
          </p:cNvGrpSpPr>
          <p:nvPr/>
        </p:nvGrpSpPr>
        <p:grpSpPr bwMode="auto">
          <a:xfrm>
            <a:off x="1066800" y="3741738"/>
            <a:ext cx="7410450" cy="2049463"/>
            <a:chOff x="672" y="2357"/>
            <a:chExt cx="4668" cy="1291"/>
          </a:xfrm>
        </p:grpSpPr>
        <p:grpSp>
          <p:nvGrpSpPr>
            <p:cNvPr id="9227" name="Group 27"/>
            <p:cNvGrpSpPr>
              <a:grpSpLocks/>
            </p:cNvGrpSpPr>
            <p:nvPr/>
          </p:nvGrpSpPr>
          <p:grpSpPr bwMode="auto">
            <a:xfrm>
              <a:off x="672" y="2544"/>
              <a:ext cx="1248" cy="1104"/>
              <a:chOff x="672" y="2544"/>
              <a:chExt cx="1248" cy="1104"/>
            </a:xfrm>
          </p:grpSpPr>
          <p:sp>
            <p:nvSpPr>
              <p:cNvPr id="9229" name="Oval 24"/>
              <p:cNvSpPr>
                <a:spLocks noChangeArrowheads="1"/>
              </p:cNvSpPr>
              <p:nvPr/>
            </p:nvSpPr>
            <p:spPr bwMode="auto">
              <a:xfrm>
                <a:off x="672" y="2544"/>
                <a:ext cx="1200" cy="768"/>
              </a:xfrm>
              <a:prstGeom prst="ellipse">
                <a:avLst/>
              </a:prstGeom>
              <a:solidFill>
                <a:srgbClr val="8EA0CC">
                  <a:alpha val="50195"/>
                </a:srgbClr>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a:p>
            </p:txBody>
          </p:sp>
          <p:sp>
            <p:nvSpPr>
              <p:cNvPr id="9230" name="Oval 25"/>
              <p:cNvSpPr>
                <a:spLocks noChangeArrowheads="1"/>
              </p:cNvSpPr>
              <p:nvPr/>
            </p:nvSpPr>
            <p:spPr bwMode="auto">
              <a:xfrm>
                <a:off x="672" y="2832"/>
                <a:ext cx="1248" cy="816"/>
              </a:xfrm>
              <a:prstGeom prst="ellipse">
                <a:avLst/>
              </a:prstGeom>
              <a:solidFill>
                <a:schemeClr val="accent1">
                  <a:alpha val="50195"/>
                </a:schemeClr>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a:p>
            </p:txBody>
          </p:sp>
        </p:grpSp>
        <p:sp>
          <p:nvSpPr>
            <p:cNvPr id="9228" name="Text Box 26"/>
            <p:cNvSpPr txBox="1">
              <a:spLocks noChangeArrowheads="1"/>
            </p:cNvSpPr>
            <p:nvPr/>
          </p:nvSpPr>
          <p:spPr bwMode="auto">
            <a:xfrm>
              <a:off x="1980" y="2357"/>
              <a:ext cx="3360" cy="1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81000" indent="-381000"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l" eaLnBrk="1" hangingPunct="1"/>
              <a:r>
                <a:rPr lang="nl-BE" altLang="en-US" dirty="0" err="1">
                  <a:solidFill>
                    <a:schemeClr val="bg1"/>
                  </a:solidFill>
                </a:rPr>
                <a:t>Questions</a:t>
              </a:r>
              <a:r>
                <a:rPr lang="nl-BE" altLang="en-US" dirty="0">
                  <a:solidFill>
                    <a:schemeClr val="bg1"/>
                  </a:solidFill>
                </a:rPr>
                <a:t> </a:t>
              </a:r>
              <a:r>
                <a:rPr lang="nl-BE" altLang="en-US" dirty="0" err="1">
                  <a:solidFill>
                    <a:schemeClr val="bg1"/>
                  </a:solidFill>
                </a:rPr>
                <a:t>not</a:t>
              </a:r>
              <a:r>
                <a:rPr lang="nl-BE" altLang="en-US" dirty="0">
                  <a:solidFill>
                    <a:schemeClr val="bg1"/>
                  </a:solidFill>
                </a:rPr>
                <a:t> </a:t>
              </a:r>
              <a:r>
                <a:rPr lang="nl-BE" altLang="en-US" dirty="0" err="1">
                  <a:solidFill>
                    <a:schemeClr val="bg1"/>
                  </a:solidFill>
                </a:rPr>
                <a:t>often</a:t>
              </a:r>
              <a:r>
                <a:rPr lang="nl-BE" altLang="en-US" dirty="0">
                  <a:solidFill>
                    <a:schemeClr val="bg1"/>
                  </a:solidFill>
                </a:rPr>
                <a:t> </a:t>
              </a:r>
              <a:r>
                <a:rPr lang="nl-BE" altLang="en-US" dirty="0" err="1">
                  <a:solidFill>
                    <a:schemeClr val="bg1"/>
                  </a:solidFill>
                </a:rPr>
                <a:t>enough</a:t>
              </a:r>
              <a:r>
                <a:rPr lang="nl-BE" altLang="en-US" dirty="0">
                  <a:solidFill>
                    <a:schemeClr val="bg1"/>
                  </a:solidFill>
                </a:rPr>
                <a:t> </a:t>
              </a:r>
              <a:r>
                <a:rPr lang="nl-BE" altLang="en-US" dirty="0" err="1">
                  <a:solidFill>
                    <a:schemeClr val="bg1"/>
                  </a:solidFill>
                </a:rPr>
                <a:t>asked</a:t>
              </a:r>
              <a:r>
                <a:rPr lang="nl-BE" altLang="en-US" dirty="0">
                  <a:solidFill>
                    <a:schemeClr val="bg1"/>
                  </a:solidFill>
                </a:rPr>
                <a:t>:</a:t>
              </a:r>
            </a:p>
            <a:p>
              <a:pPr algn="l" eaLnBrk="1" hangingPunct="1">
                <a:buFontTx/>
                <a:buChar char="•"/>
              </a:pPr>
              <a:r>
                <a:rPr lang="nl-BE" altLang="en-US" sz="2000" b="0" dirty="0" err="1">
                  <a:solidFill>
                    <a:schemeClr val="bg1"/>
                  </a:solidFill>
                </a:rPr>
                <a:t>What</a:t>
              </a:r>
              <a:r>
                <a:rPr lang="nl-BE" altLang="en-US" sz="2000" b="0" dirty="0">
                  <a:solidFill>
                    <a:schemeClr val="bg1"/>
                  </a:solidFill>
                </a:rPr>
                <a:t> </a:t>
              </a:r>
              <a:r>
                <a:rPr lang="nl-BE" altLang="en-US" sz="2000" b="0" dirty="0" err="1">
                  <a:solidFill>
                    <a:schemeClr val="bg1"/>
                  </a:solidFill>
                </a:rPr>
                <a:t>parts</a:t>
              </a:r>
              <a:r>
                <a:rPr lang="nl-BE" altLang="en-US" sz="2000" b="0" dirty="0">
                  <a:solidFill>
                    <a:schemeClr val="bg1"/>
                  </a:solidFill>
                </a:rPr>
                <a:t> of </a:t>
              </a:r>
              <a:r>
                <a:rPr lang="nl-BE" altLang="en-US" sz="2000" b="0" dirty="0" err="1">
                  <a:solidFill>
                    <a:schemeClr val="bg1"/>
                  </a:solidFill>
                </a:rPr>
                <a:t>our</a:t>
              </a:r>
              <a:r>
                <a:rPr lang="nl-BE" altLang="en-US" sz="2000" b="0" dirty="0">
                  <a:solidFill>
                    <a:schemeClr val="bg1"/>
                  </a:solidFill>
                </a:rPr>
                <a:t> data </a:t>
              </a:r>
              <a:r>
                <a:rPr lang="nl-BE" altLang="en-US" sz="2000" b="0" dirty="0" err="1">
                  <a:solidFill>
                    <a:schemeClr val="bg1"/>
                  </a:solidFill>
                </a:rPr>
                <a:t>correspond</a:t>
              </a:r>
              <a:r>
                <a:rPr lang="nl-BE" altLang="en-US" sz="2000" b="0" dirty="0">
                  <a:solidFill>
                    <a:schemeClr val="bg1"/>
                  </a:solidFill>
                </a:rPr>
                <a:t> </a:t>
              </a:r>
              <a:r>
                <a:rPr lang="nl-BE" altLang="en-US" sz="2000" b="0" dirty="0" err="1">
                  <a:solidFill>
                    <a:schemeClr val="bg1"/>
                  </a:solidFill>
                </a:rPr>
                <a:t>with</a:t>
              </a:r>
              <a:r>
                <a:rPr lang="nl-BE" altLang="en-US" sz="2000" b="0" dirty="0">
                  <a:solidFill>
                    <a:schemeClr val="bg1"/>
                  </a:solidFill>
                </a:rPr>
                <a:t> </a:t>
              </a:r>
              <a:r>
                <a:rPr lang="nl-BE" altLang="en-US" sz="2000" b="0" dirty="0" err="1">
                  <a:solidFill>
                    <a:schemeClr val="bg1"/>
                  </a:solidFill>
                </a:rPr>
                <a:t>something</a:t>
              </a:r>
              <a:r>
                <a:rPr lang="nl-BE" altLang="en-US" sz="2000" b="0" dirty="0">
                  <a:solidFill>
                    <a:schemeClr val="bg1"/>
                  </a:solidFill>
                </a:rPr>
                <a:t> out </a:t>
              </a:r>
              <a:r>
                <a:rPr lang="nl-BE" altLang="en-US" sz="2000" b="0" dirty="0" err="1">
                  <a:solidFill>
                    <a:schemeClr val="bg1"/>
                  </a:solidFill>
                </a:rPr>
                <a:t>there</a:t>
              </a:r>
              <a:r>
                <a:rPr lang="nl-BE" altLang="en-US" sz="2000" b="0" dirty="0">
                  <a:solidFill>
                    <a:schemeClr val="bg1"/>
                  </a:solidFill>
                </a:rPr>
                <a:t> in </a:t>
              </a:r>
              <a:r>
                <a:rPr lang="nl-BE" altLang="en-US" sz="2000" b="0" dirty="0" err="1">
                  <a:solidFill>
                    <a:schemeClr val="bg1"/>
                  </a:solidFill>
                </a:rPr>
                <a:t>reality</a:t>
              </a:r>
              <a:r>
                <a:rPr lang="nl-BE" altLang="en-US" sz="2000" b="0" dirty="0">
                  <a:solidFill>
                    <a:schemeClr val="bg1"/>
                  </a:solidFill>
                </a:rPr>
                <a:t> ?</a:t>
              </a:r>
            </a:p>
            <a:p>
              <a:pPr algn="l" eaLnBrk="1" hangingPunct="1">
                <a:buFontTx/>
                <a:buChar char="•"/>
              </a:pPr>
              <a:endParaRPr lang="nl-BE" altLang="en-US" sz="2000" dirty="0">
                <a:solidFill>
                  <a:schemeClr val="bg1"/>
                </a:solidFill>
              </a:endParaRPr>
            </a:p>
            <a:p>
              <a:pPr algn="l" eaLnBrk="1" hangingPunct="1">
                <a:buFontTx/>
                <a:buChar char="•"/>
              </a:pPr>
              <a:r>
                <a:rPr lang="nl-BE" altLang="en-US" sz="2000" b="0" dirty="0" err="1">
                  <a:solidFill>
                    <a:schemeClr val="bg1"/>
                  </a:solidFill>
                </a:rPr>
                <a:t>What</a:t>
              </a:r>
              <a:r>
                <a:rPr lang="nl-BE" altLang="en-US" sz="2000" b="0" dirty="0">
                  <a:solidFill>
                    <a:schemeClr val="bg1"/>
                  </a:solidFill>
                </a:rPr>
                <a:t> </a:t>
              </a:r>
              <a:r>
                <a:rPr lang="nl-BE" altLang="en-US" sz="2000" b="0" dirty="0" err="1">
                  <a:solidFill>
                    <a:schemeClr val="bg1"/>
                  </a:solidFill>
                </a:rPr>
                <a:t>parts</a:t>
              </a:r>
              <a:r>
                <a:rPr lang="nl-BE" altLang="en-US" sz="2000" b="0" dirty="0">
                  <a:solidFill>
                    <a:schemeClr val="bg1"/>
                  </a:solidFill>
                </a:rPr>
                <a:t> of </a:t>
              </a:r>
              <a:r>
                <a:rPr lang="nl-BE" altLang="en-US" sz="2000" b="0" dirty="0" err="1">
                  <a:solidFill>
                    <a:schemeClr val="bg1"/>
                  </a:solidFill>
                </a:rPr>
                <a:t>reality</a:t>
              </a:r>
              <a:r>
                <a:rPr lang="nl-BE" altLang="en-US" sz="2000" b="0" dirty="0">
                  <a:solidFill>
                    <a:schemeClr val="bg1"/>
                  </a:solidFill>
                </a:rPr>
                <a:t> are </a:t>
              </a:r>
              <a:r>
                <a:rPr lang="nl-BE" altLang="en-US" sz="2000" b="0" dirty="0" err="1">
                  <a:solidFill>
                    <a:schemeClr val="bg1"/>
                  </a:solidFill>
                </a:rPr>
                <a:t>not</a:t>
              </a:r>
              <a:r>
                <a:rPr lang="nl-BE" altLang="en-US" sz="2000" b="0" dirty="0">
                  <a:solidFill>
                    <a:schemeClr val="bg1"/>
                  </a:solidFill>
                </a:rPr>
                <a:t> </a:t>
              </a:r>
              <a:r>
                <a:rPr lang="nl-BE" altLang="en-US" sz="2000" b="0" dirty="0" err="1">
                  <a:solidFill>
                    <a:schemeClr val="bg1"/>
                  </a:solidFill>
                </a:rPr>
                <a:t>captured</a:t>
              </a:r>
              <a:r>
                <a:rPr lang="nl-BE" altLang="en-US" sz="2000" b="0" dirty="0">
                  <a:solidFill>
                    <a:schemeClr val="bg1"/>
                  </a:solidFill>
                </a:rPr>
                <a:t> </a:t>
              </a:r>
              <a:r>
                <a:rPr lang="nl-BE" altLang="en-US" sz="2000" b="0" dirty="0" err="1">
                  <a:solidFill>
                    <a:schemeClr val="bg1"/>
                  </a:solidFill>
                </a:rPr>
                <a:t>by</a:t>
              </a:r>
              <a:r>
                <a:rPr lang="nl-BE" altLang="en-US" sz="2000" b="0" dirty="0">
                  <a:solidFill>
                    <a:schemeClr val="bg1"/>
                  </a:solidFill>
                </a:rPr>
                <a:t> </a:t>
              </a:r>
              <a:r>
                <a:rPr lang="nl-BE" altLang="en-US" sz="2000" b="0" dirty="0" err="1">
                  <a:solidFill>
                    <a:schemeClr val="bg1"/>
                  </a:solidFill>
                </a:rPr>
                <a:t>our</a:t>
              </a:r>
              <a:r>
                <a:rPr lang="nl-BE" altLang="en-US" sz="2000" b="0" dirty="0">
                  <a:solidFill>
                    <a:schemeClr val="bg1"/>
                  </a:solidFill>
                </a:rPr>
                <a:t> data, but </a:t>
              </a:r>
              <a:r>
                <a:rPr lang="nl-BE" altLang="en-US" sz="2000" b="0" dirty="0" err="1">
                  <a:solidFill>
                    <a:schemeClr val="bg1"/>
                  </a:solidFill>
                </a:rPr>
                <a:t>should</a:t>
              </a:r>
              <a:r>
                <a:rPr lang="nl-BE" altLang="en-US" sz="2000" b="0" dirty="0">
                  <a:solidFill>
                    <a:schemeClr val="bg1"/>
                  </a:solidFill>
                </a:rPr>
                <a:t> </a:t>
              </a:r>
              <a:r>
                <a:rPr lang="nl-BE" altLang="en-US" sz="2000" b="0" dirty="0" err="1">
                  <a:solidFill>
                    <a:schemeClr val="bg1"/>
                  </a:solidFill>
                </a:rPr>
                <a:t>because</a:t>
              </a:r>
              <a:r>
                <a:rPr lang="nl-BE" altLang="en-US" sz="2000" b="0" dirty="0">
                  <a:solidFill>
                    <a:schemeClr val="bg1"/>
                  </a:solidFill>
                </a:rPr>
                <a:t> </a:t>
              </a:r>
              <a:r>
                <a:rPr lang="nl-BE" altLang="en-US" sz="2000" b="0" dirty="0" err="1">
                  <a:solidFill>
                    <a:schemeClr val="bg1"/>
                  </a:solidFill>
                </a:rPr>
                <a:t>they</a:t>
              </a:r>
              <a:r>
                <a:rPr lang="nl-BE" altLang="en-US" sz="2000" b="0" dirty="0">
                  <a:solidFill>
                    <a:schemeClr val="bg1"/>
                  </a:solidFill>
                </a:rPr>
                <a:t> are relevant ?</a:t>
              </a:r>
              <a:endParaRPr lang="en-GB" altLang="en-US" sz="2000" b="0" dirty="0">
                <a:solidFill>
                  <a:schemeClr val="bg1"/>
                </a:solidFill>
              </a:endParaRPr>
            </a:p>
          </p:txBody>
        </p:sp>
      </p:grpSp>
      <p:grpSp>
        <p:nvGrpSpPr>
          <p:cNvPr id="6" name="Group 31"/>
          <p:cNvGrpSpPr>
            <a:grpSpLocks/>
          </p:cNvGrpSpPr>
          <p:nvPr/>
        </p:nvGrpSpPr>
        <p:grpSpPr bwMode="auto">
          <a:xfrm>
            <a:off x="914400" y="3962401"/>
            <a:ext cx="8077201" cy="2735263"/>
            <a:chOff x="576" y="2496"/>
            <a:chExt cx="5088" cy="1723"/>
          </a:xfrm>
        </p:grpSpPr>
        <p:grpSp>
          <p:nvGrpSpPr>
            <p:cNvPr id="9223" name="Group 29"/>
            <p:cNvGrpSpPr>
              <a:grpSpLocks/>
            </p:cNvGrpSpPr>
            <p:nvPr/>
          </p:nvGrpSpPr>
          <p:grpSpPr bwMode="auto">
            <a:xfrm>
              <a:off x="576" y="3120"/>
              <a:ext cx="5088" cy="1099"/>
              <a:chOff x="576" y="3120"/>
              <a:chExt cx="5088" cy="1099"/>
            </a:xfrm>
          </p:grpSpPr>
          <p:sp>
            <p:nvSpPr>
              <p:cNvPr id="9225" name="Line 14"/>
              <p:cNvSpPr>
                <a:spLocks noChangeShapeType="1"/>
              </p:cNvSpPr>
              <p:nvPr/>
            </p:nvSpPr>
            <p:spPr bwMode="auto">
              <a:xfrm>
                <a:off x="576" y="3120"/>
                <a:ext cx="5088" cy="0"/>
              </a:xfrm>
              <a:prstGeom prst="line">
                <a:avLst/>
              </a:prstGeom>
              <a:noFill/>
              <a:ln w="57150" cap="rnd">
                <a:solidFill>
                  <a:schemeClr val="bg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9226" name="Text Box 15"/>
              <p:cNvSpPr txBox="1">
                <a:spLocks noChangeArrowheads="1"/>
              </p:cNvSpPr>
              <p:nvPr/>
            </p:nvSpPr>
            <p:spPr bwMode="auto">
              <a:xfrm>
                <a:off x="816" y="3696"/>
                <a:ext cx="3105"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dirty="0" err="1">
                    <a:solidFill>
                      <a:schemeClr val="bg1"/>
                    </a:solidFill>
                  </a:rPr>
                  <a:t>Reality</a:t>
                </a:r>
                <a:endParaRPr lang="nl-BE" altLang="en-US" dirty="0">
                  <a:solidFill>
                    <a:schemeClr val="bg1"/>
                  </a:solidFill>
                </a:endParaRPr>
              </a:p>
              <a:p>
                <a:pPr eaLnBrk="1" hangingPunct="1"/>
                <a:r>
                  <a:rPr lang="nl-BE" altLang="en-US" dirty="0" err="1">
                    <a:solidFill>
                      <a:schemeClr val="bg1"/>
                    </a:solidFill>
                  </a:rPr>
                  <a:t>What</a:t>
                </a:r>
                <a:r>
                  <a:rPr lang="nl-BE" altLang="en-US" dirty="0">
                    <a:solidFill>
                      <a:schemeClr val="bg1"/>
                    </a:solidFill>
                  </a:rPr>
                  <a:t> is </a:t>
                </a:r>
                <a:r>
                  <a:rPr lang="nl-BE" altLang="en-US" dirty="0" err="1">
                    <a:solidFill>
                      <a:schemeClr val="bg1"/>
                    </a:solidFill>
                  </a:rPr>
                  <a:t>there</a:t>
                </a:r>
                <a:r>
                  <a:rPr lang="nl-BE" altLang="en-US" dirty="0">
                    <a:solidFill>
                      <a:schemeClr val="bg1"/>
                    </a:solidFill>
                  </a:rPr>
                  <a:t> on </a:t>
                </a:r>
                <a:r>
                  <a:rPr lang="nl-BE" altLang="en-US" dirty="0" err="1">
                    <a:solidFill>
                      <a:schemeClr val="bg1"/>
                    </a:solidFill>
                  </a:rPr>
                  <a:t>the</a:t>
                </a:r>
                <a:r>
                  <a:rPr lang="nl-BE" altLang="en-US" dirty="0">
                    <a:solidFill>
                      <a:schemeClr val="bg1"/>
                    </a:solidFill>
                  </a:rPr>
                  <a:t> side of </a:t>
                </a:r>
                <a:r>
                  <a:rPr lang="nl-BE" altLang="en-US" dirty="0" err="1">
                    <a:solidFill>
                      <a:schemeClr val="bg1"/>
                    </a:solidFill>
                  </a:rPr>
                  <a:t>the</a:t>
                </a:r>
                <a:r>
                  <a:rPr lang="nl-BE" altLang="en-US" dirty="0">
                    <a:solidFill>
                      <a:schemeClr val="bg1"/>
                    </a:solidFill>
                  </a:rPr>
                  <a:t> </a:t>
                </a:r>
                <a:r>
                  <a:rPr lang="nl-BE" altLang="en-US" dirty="0" err="1">
                    <a:solidFill>
                      <a:schemeClr val="bg1"/>
                    </a:solidFill>
                  </a:rPr>
                  <a:t>patient</a:t>
                </a:r>
                <a:endParaRPr lang="en-GB" altLang="en-US" dirty="0">
                  <a:solidFill>
                    <a:schemeClr val="bg1"/>
                  </a:solidFill>
                </a:endParaRPr>
              </a:p>
            </p:txBody>
          </p:sp>
        </p:grpSp>
        <p:sp>
          <p:nvSpPr>
            <p:cNvPr id="9224" name="Line 30"/>
            <p:cNvSpPr>
              <a:spLocks noChangeShapeType="1"/>
            </p:cNvSpPr>
            <p:nvPr/>
          </p:nvSpPr>
          <p:spPr bwMode="auto">
            <a:xfrm>
              <a:off x="1248" y="2496"/>
              <a:ext cx="0" cy="1200"/>
            </a:xfrm>
            <a:prstGeom prst="line">
              <a:avLst/>
            </a:prstGeom>
            <a:noFill/>
            <a:ln w="38100">
              <a:solidFill>
                <a:schemeClr val="bg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grpSp>
      <p:sp>
        <p:nvSpPr>
          <p:cNvPr id="27" name="AutoShape 2"/>
          <p:cNvSpPr>
            <a:spLocks noGrp="1" noChangeArrowheads="1"/>
          </p:cNvSpPr>
          <p:nvPr>
            <p:ph type="title"/>
          </p:nvPr>
        </p:nvSpPr>
        <p:spPr>
          <a:xfrm>
            <a:off x="152400" y="762000"/>
            <a:ext cx="8839200" cy="642938"/>
          </a:xfrm>
        </p:spPr>
        <p:txBody>
          <a:bodyPr/>
          <a:lstStyle/>
          <a:p>
            <a:pPr algn="ctr" eaLnBrk="1" hangingPunct="1"/>
            <a:r>
              <a:rPr lang="nl-BE" altLang="en-US" dirty="0" err="1"/>
              <a:t>Where</a:t>
            </a:r>
            <a:r>
              <a:rPr lang="nl-BE" altLang="en-US" dirty="0"/>
              <a:t> do data </a:t>
            </a:r>
            <a:r>
              <a:rPr lang="nl-BE" altLang="en-US" dirty="0" err="1"/>
              <a:t>come</a:t>
            </a:r>
            <a:r>
              <a:rPr lang="nl-BE" altLang="en-US" dirty="0"/>
              <a:t> </a:t>
            </a:r>
            <a:r>
              <a:rPr lang="nl-BE" altLang="en-US" dirty="0" err="1"/>
              <a:t>from</a:t>
            </a:r>
            <a:r>
              <a:rPr lang="nl-BE" altLang="en-US" dirty="0"/>
              <a:t>?</a:t>
            </a:r>
            <a:endParaRPr lang="en-GB" altLang="en-US" dirty="0"/>
          </a:p>
        </p:txBody>
      </p:sp>
      <p:sp>
        <p:nvSpPr>
          <p:cNvPr id="18" name="Rectangle 17"/>
          <p:cNvSpPr/>
          <p:nvPr/>
        </p:nvSpPr>
        <p:spPr bwMode="auto">
          <a:xfrm>
            <a:off x="342900" y="5918381"/>
            <a:ext cx="8458200" cy="787217"/>
          </a:xfrm>
          <a:prstGeom prst="rect">
            <a:avLst/>
          </a:prstGeom>
          <a:noFill/>
          <a:ln w="28575" cap="flat" cmpd="sng" algn="ctr">
            <a:solidFill>
              <a:srgbClr val="1FE11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9" name="Text Box 39"/>
          <p:cNvSpPr txBox="1">
            <a:spLocks noChangeArrowheads="1"/>
          </p:cNvSpPr>
          <p:nvPr/>
        </p:nvSpPr>
        <p:spPr bwMode="auto">
          <a:xfrm>
            <a:off x="396564" y="5867401"/>
            <a:ext cx="13981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dirty="0">
                <a:solidFill>
                  <a:srgbClr val="1FE115"/>
                </a:solidFill>
              </a:rPr>
              <a:t>Ontology</a:t>
            </a:r>
          </a:p>
        </p:txBody>
      </p:sp>
      <p:sp>
        <p:nvSpPr>
          <p:cNvPr id="3" name="Slide Number Placeholder 2"/>
          <p:cNvSpPr>
            <a:spLocks noGrp="1"/>
          </p:cNvSpPr>
          <p:nvPr>
            <p:ph type="sldNum" sz="quarter" idx="10"/>
          </p:nvPr>
        </p:nvSpPr>
        <p:spPr/>
        <p:txBody>
          <a:bodyPr/>
          <a:lstStyle/>
          <a:p>
            <a:fld id="{F41BC1FE-425B-4D41-9768-47500E60C2C6}" type="slidenum">
              <a:rPr lang="en-US" altLang="en-US" smtClean="0"/>
              <a:pPr/>
              <a:t>69</a:t>
            </a:fld>
            <a:endParaRPr lang="en-US" altLang="en-US"/>
          </a:p>
        </p:txBody>
      </p:sp>
    </p:spTree>
    <p:extLst>
      <p:ext uri="{BB962C8B-B14F-4D97-AF65-F5344CB8AC3E}">
        <p14:creationId xmlns:p14="http://schemas.microsoft.com/office/powerpoint/2010/main" val="25854461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Philosophy of Science </a:t>
            </a:r>
          </a:p>
        </p:txBody>
      </p:sp>
      <p:sp>
        <p:nvSpPr>
          <p:cNvPr id="3" name="Content Placeholder 2"/>
          <p:cNvSpPr>
            <a:spLocks noGrp="1"/>
          </p:cNvSpPr>
          <p:nvPr>
            <p:ph idx="1"/>
          </p:nvPr>
        </p:nvSpPr>
        <p:spPr>
          <a:xfrm>
            <a:off x="3200400" y="1752600"/>
            <a:ext cx="5715000" cy="4876800"/>
          </a:xfrm>
        </p:spPr>
        <p:txBody>
          <a:bodyPr/>
          <a:lstStyle/>
          <a:p>
            <a:pPr>
              <a:buFont typeface="Arial" panose="020B0604020202020204" pitchFamily="34" charset="0"/>
              <a:buChar char="•"/>
            </a:pPr>
            <a:r>
              <a:rPr lang="en-US" sz="2800" i="1" dirty="0"/>
              <a:t>‘Philosophy of science is about as useful to scientists as ornithology is to birds’</a:t>
            </a:r>
            <a:r>
              <a:rPr lang="en-US" sz="2800" dirty="0"/>
              <a:t>.</a:t>
            </a:r>
          </a:p>
        </p:txBody>
      </p:sp>
      <p:sp>
        <p:nvSpPr>
          <p:cNvPr id="4" name="Slide Number Placeholder 3"/>
          <p:cNvSpPr>
            <a:spLocks noGrp="1"/>
          </p:cNvSpPr>
          <p:nvPr>
            <p:ph type="sldNum" sz="quarter" idx="10"/>
          </p:nvPr>
        </p:nvSpPr>
        <p:spPr/>
        <p:txBody>
          <a:bodyPr/>
          <a:lstStyle/>
          <a:p>
            <a:fld id="{970F0956-5B8E-40B4-A8DD-F75AA1D26018}" type="slidenum">
              <a:rPr lang="en-US" smtClean="0"/>
              <a:pPr/>
              <a:t>7</a:t>
            </a:fld>
            <a:endParaRPr lang="en-US"/>
          </a:p>
        </p:txBody>
      </p:sp>
    </p:spTree>
    <p:extLst>
      <p:ext uri="{BB962C8B-B14F-4D97-AF65-F5344CB8AC3E}">
        <p14:creationId xmlns:p14="http://schemas.microsoft.com/office/powerpoint/2010/main" val="305124930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AutoShape 2"/>
          <p:cNvSpPr>
            <a:spLocks noGrp="1" noChangeArrowheads="1"/>
          </p:cNvSpPr>
          <p:nvPr>
            <p:ph type="title"/>
          </p:nvPr>
        </p:nvSpPr>
        <p:spPr/>
        <p:txBody>
          <a:bodyPr/>
          <a:lstStyle/>
          <a:p>
            <a:pPr eaLnBrk="1" hangingPunct="1"/>
            <a:r>
              <a:rPr lang="en-US" dirty="0"/>
              <a:t>Generalization: data generation and use</a:t>
            </a:r>
          </a:p>
        </p:txBody>
      </p:sp>
      <p:grpSp>
        <p:nvGrpSpPr>
          <p:cNvPr id="2" name="Group 3"/>
          <p:cNvGrpSpPr>
            <a:grpSpLocks/>
          </p:cNvGrpSpPr>
          <p:nvPr/>
        </p:nvGrpSpPr>
        <p:grpSpPr bwMode="auto">
          <a:xfrm>
            <a:off x="4006850" y="2090738"/>
            <a:ext cx="1077913" cy="1262062"/>
            <a:chOff x="3170" y="2938"/>
            <a:chExt cx="679" cy="795"/>
          </a:xfrm>
        </p:grpSpPr>
        <p:sp>
          <p:nvSpPr>
            <p:cNvPr id="7444" name="Oval 4"/>
            <p:cNvSpPr>
              <a:spLocks noChangeArrowheads="1"/>
            </p:cNvSpPr>
            <p:nvPr/>
          </p:nvSpPr>
          <p:spPr bwMode="auto">
            <a:xfrm flipH="1">
              <a:off x="3170" y="3006"/>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45" name="Oval 5"/>
            <p:cNvSpPr>
              <a:spLocks noChangeArrowheads="1"/>
            </p:cNvSpPr>
            <p:nvPr/>
          </p:nvSpPr>
          <p:spPr bwMode="auto">
            <a:xfrm flipH="1">
              <a:off x="3267" y="3103"/>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46" name="Oval 6"/>
            <p:cNvSpPr>
              <a:spLocks noChangeArrowheads="1"/>
            </p:cNvSpPr>
            <p:nvPr/>
          </p:nvSpPr>
          <p:spPr bwMode="auto">
            <a:xfrm flipH="1">
              <a:off x="3412" y="3151"/>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47" name="Oval 7"/>
            <p:cNvSpPr>
              <a:spLocks noChangeArrowheads="1"/>
            </p:cNvSpPr>
            <p:nvPr/>
          </p:nvSpPr>
          <p:spPr bwMode="auto">
            <a:xfrm flipH="1">
              <a:off x="3218" y="3297"/>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48" name="Oval 8"/>
            <p:cNvSpPr>
              <a:spLocks noChangeArrowheads="1"/>
            </p:cNvSpPr>
            <p:nvPr/>
          </p:nvSpPr>
          <p:spPr bwMode="auto">
            <a:xfrm flipH="1">
              <a:off x="3558" y="3442"/>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49" name="Oval 9"/>
            <p:cNvSpPr>
              <a:spLocks noChangeArrowheads="1"/>
            </p:cNvSpPr>
            <p:nvPr/>
          </p:nvSpPr>
          <p:spPr bwMode="auto">
            <a:xfrm flipH="1">
              <a:off x="3655" y="3248"/>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0" name="Oval 10"/>
            <p:cNvSpPr>
              <a:spLocks noChangeArrowheads="1"/>
            </p:cNvSpPr>
            <p:nvPr/>
          </p:nvSpPr>
          <p:spPr bwMode="auto">
            <a:xfrm flipH="1">
              <a:off x="3461" y="3394"/>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1" name="Oval 11"/>
            <p:cNvSpPr>
              <a:spLocks noChangeArrowheads="1"/>
            </p:cNvSpPr>
            <p:nvPr/>
          </p:nvSpPr>
          <p:spPr bwMode="auto">
            <a:xfrm flipH="1">
              <a:off x="3558" y="3054"/>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2" name="Oval 12"/>
            <p:cNvSpPr>
              <a:spLocks noChangeArrowheads="1"/>
            </p:cNvSpPr>
            <p:nvPr/>
          </p:nvSpPr>
          <p:spPr bwMode="auto">
            <a:xfrm flipH="1">
              <a:off x="3267" y="3103"/>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3" name="Oval 13"/>
            <p:cNvSpPr>
              <a:spLocks noChangeArrowheads="1"/>
            </p:cNvSpPr>
            <p:nvPr/>
          </p:nvSpPr>
          <p:spPr bwMode="auto">
            <a:xfrm flipH="1">
              <a:off x="3364" y="3200"/>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4" name="Oval 14"/>
            <p:cNvSpPr>
              <a:spLocks noChangeArrowheads="1"/>
            </p:cNvSpPr>
            <p:nvPr/>
          </p:nvSpPr>
          <p:spPr bwMode="auto">
            <a:xfrm flipH="1">
              <a:off x="3509" y="3248"/>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5" name="Oval 15"/>
            <p:cNvSpPr>
              <a:spLocks noChangeArrowheads="1"/>
            </p:cNvSpPr>
            <p:nvPr/>
          </p:nvSpPr>
          <p:spPr bwMode="auto">
            <a:xfrm flipH="1">
              <a:off x="3315" y="3394"/>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6" name="Oval 16"/>
            <p:cNvSpPr>
              <a:spLocks noChangeArrowheads="1"/>
            </p:cNvSpPr>
            <p:nvPr/>
          </p:nvSpPr>
          <p:spPr bwMode="auto">
            <a:xfrm flipH="1">
              <a:off x="3655" y="3539"/>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7" name="Oval 17"/>
            <p:cNvSpPr>
              <a:spLocks noChangeArrowheads="1"/>
            </p:cNvSpPr>
            <p:nvPr/>
          </p:nvSpPr>
          <p:spPr bwMode="auto">
            <a:xfrm flipH="1">
              <a:off x="3655" y="3442"/>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8" name="Oval 18"/>
            <p:cNvSpPr>
              <a:spLocks noChangeArrowheads="1"/>
            </p:cNvSpPr>
            <p:nvPr/>
          </p:nvSpPr>
          <p:spPr bwMode="auto">
            <a:xfrm flipH="1">
              <a:off x="3266" y="3539"/>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9" name="Oval 19"/>
            <p:cNvSpPr>
              <a:spLocks noChangeArrowheads="1"/>
            </p:cNvSpPr>
            <p:nvPr/>
          </p:nvSpPr>
          <p:spPr bwMode="auto">
            <a:xfrm flipH="1">
              <a:off x="3655" y="3151"/>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0" name="Oval 20"/>
            <p:cNvSpPr>
              <a:spLocks noChangeArrowheads="1"/>
            </p:cNvSpPr>
            <p:nvPr/>
          </p:nvSpPr>
          <p:spPr bwMode="auto">
            <a:xfrm flipH="1">
              <a:off x="3364" y="3200"/>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1" name="Oval 21"/>
            <p:cNvSpPr>
              <a:spLocks noChangeArrowheads="1"/>
            </p:cNvSpPr>
            <p:nvPr/>
          </p:nvSpPr>
          <p:spPr bwMode="auto">
            <a:xfrm flipH="1">
              <a:off x="3461" y="3297"/>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2" name="Oval 22"/>
            <p:cNvSpPr>
              <a:spLocks noChangeArrowheads="1"/>
            </p:cNvSpPr>
            <p:nvPr/>
          </p:nvSpPr>
          <p:spPr bwMode="auto">
            <a:xfrm flipH="1">
              <a:off x="3606" y="3345"/>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3" name="Oval 23"/>
            <p:cNvSpPr>
              <a:spLocks noChangeArrowheads="1"/>
            </p:cNvSpPr>
            <p:nvPr/>
          </p:nvSpPr>
          <p:spPr bwMode="auto">
            <a:xfrm flipH="1">
              <a:off x="3412" y="3491"/>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4" name="Oval 24"/>
            <p:cNvSpPr>
              <a:spLocks noChangeArrowheads="1"/>
            </p:cNvSpPr>
            <p:nvPr/>
          </p:nvSpPr>
          <p:spPr bwMode="auto">
            <a:xfrm flipH="1">
              <a:off x="3752" y="3636"/>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5" name="Oval 25"/>
            <p:cNvSpPr>
              <a:spLocks noChangeArrowheads="1"/>
            </p:cNvSpPr>
            <p:nvPr/>
          </p:nvSpPr>
          <p:spPr bwMode="auto">
            <a:xfrm flipH="1">
              <a:off x="3752" y="3539"/>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6" name="Oval 26"/>
            <p:cNvSpPr>
              <a:spLocks noChangeArrowheads="1"/>
            </p:cNvSpPr>
            <p:nvPr/>
          </p:nvSpPr>
          <p:spPr bwMode="auto">
            <a:xfrm flipH="1">
              <a:off x="3655" y="3588"/>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7" name="Oval 27"/>
            <p:cNvSpPr>
              <a:spLocks noChangeArrowheads="1"/>
            </p:cNvSpPr>
            <p:nvPr/>
          </p:nvSpPr>
          <p:spPr bwMode="auto">
            <a:xfrm flipH="1">
              <a:off x="3752" y="3248"/>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8" name="Oval 28"/>
            <p:cNvSpPr>
              <a:spLocks noChangeArrowheads="1"/>
            </p:cNvSpPr>
            <p:nvPr/>
          </p:nvSpPr>
          <p:spPr bwMode="auto">
            <a:xfrm flipH="1">
              <a:off x="3315" y="2938"/>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9" name="Oval 29"/>
            <p:cNvSpPr>
              <a:spLocks noChangeArrowheads="1"/>
            </p:cNvSpPr>
            <p:nvPr/>
          </p:nvSpPr>
          <p:spPr bwMode="auto">
            <a:xfrm flipH="1">
              <a:off x="3412" y="3035"/>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70" name="Oval 30"/>
            <p:cNvSpPr>
              <a:spLocks noChangeArrowheads="1"/>
            </p:cNvSpPr>
            <p:nvPr/>
          </p:nvSpPr>
          <p:spPr bwMode="auto">
            <a:xfrm flipH="1">
              <a:off x="3557" y="3083"/>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71" name="Oval 31"/>
            <p:cNvSpPr>
              <a:spLocks noChangeArrowheads="1"/>
            </p:cNvSpPr>
            <p:nvPr/>
          </p:nvSpPr>
          <p:spPr bwMode="auto">
            <a:xfrm flipH="1">
              <a:off x="3363" y="3229"/>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72" name="Oval 32"/>
            <p:cNvSpPr>
              <a:spLocks noChangeArrowheads="1"/>
            </p:cNvSpPr>
            <p:nvPr/>
          </p:nvSpPr>
          <p:spPr bwMode="auto">
            <a:xfrm flipH="1">
              <a:off x="3703" y="3374"/>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73" name="Oval 33"/>
            <p:cNvSpPr>
              <a:spLocks noChangeArrowheads="1"/>
            </p:cNvSpPr>
            <p:nvPr/>
          </p:nvSpPr>
          <p:spPr bwMode="auto">
            <a:xfrm flipH="1">
              <a:off x="3703" y="3277"/>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74" name="Oval 34"/>
            <p:cNvSpPr>
              <a:spLocks noChangeArrowheads="1"/>
            </p:cNvSpPr>
            <p:nvPr/>
          </p:nvSpPr>
          <p:spPr bwMode="auto">
            <a:xfrm flipH="1">
              <a:off x="3606" y="3326"/>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75" name="Oval 35"/>
            <p:cNvSpPr>
              <a:spLocks noChangeArrowheads="1"/>
            </p:cNvSpPr>
            <p:nvPr/>
          </p:nvSpPr>
          <p:spPr bwMode="auto">
            <a:xfrm flipH="1">
              <a:off x="3703" y="2986"/>
              <a:ext cx="97" cy="97"/>
            </a:xfrm>
            <a:prstGeom prst="ellipse">
              <a:avLst/>
            </a:prstGeom>
            <a:solidFill>
              <a:srgbClr val="FF9933"/>
            </a:solidFill>
            <a:ln w="9525">
              <a:solidFill>
                <a:schemeClr val="bg1"/>
              </a:solidFill>
              <a:round/>
              <a:headEnd/>
              <a:tailEnd/>
            </a:ln>
          </p:spPr>
          <p:txBody>
            <a:bodyPr wrap="none" anchor="ctr"/>
            <a:lstStyle/>
            <a:p>
              <a:endParaRPr lang="en-US"/>
            </a:p>
          </p:txBody>
        </p:sp>
      </p:grpSp>
      <p:sp>
        <p:nvSpPr>
          <p:cNvPr id="1055780" name="Text Box 36"/>
          <p:cNvSpPr txBox="1">
            <a:spLocks noChangeArrowheads="1"/>
          </p:cNvSpPr>
          <p:nvPr/>
        </p:nvSpPr>
        <p:spPr bwMode="auto">
          <a:xfrm>
            <a:off x="685800" y="3413125"/>
            <a:ext cx="1727200" cy="701675"/>
          </a:xfrm>
          <a:prstGeom prst="rect">
            <a:avLst/>
          </a:prstGeom>
          <a:noFill/>
          <a:ln w="9525">
            <a:noFill/>
            <a:miter lim="800000"/>
            <a:headEnd/>
            <a:tailEnd/>
          </a:ln>
        </p:spPr>
        <p:txBody>
          <a:bodyPr wrap="none">
            <a:spAutoFit/>
          </a:bodyPr>
          <a:lstStyle/>
          <a:p>
            <a:r>
              <a:rPr lang="en-US" sz="2000">
                <a:solidFill>
                  <a:schemeClr val="bg1"/>
                </a:solidFill>
              </a:rPr>
              <a:t>observation &amp;</a:t>
            </a:r>
          </a:p>
          <a:p>
            <a:r>
              <a:rPr lang="en-US" sz="2000">
                <a:solidFill>
                  <a:schemeClr val="bg1"/>
                </a:solidFill>
              </a:rPr>
              <a:t>measurement</a:t>
            </a:r>
          </a:p>
        </p:txBody>
      </p:sp>
      <p:grpSp>
        <p:nvGrpSpPr>
          <p:cNvPr id="3" name="Group 37"/>
          <p:cNvGrpSpPr>
            <a:grpSpLocks/>
          </p:cNvGrpSpPr>
          <p:nvPr/>
        </p:nvGrpSpPr>
        <p:grpSpPr bwMode="auto">
          <a:xfrm>
            <a:off x="5057775" y="1916113"/>
            <a:ext cx="3849688" cy="1187450"/>
            <a:chOff x="3186" y="1207"/>
            <a:chExt cx="2425" cy="748"/>
          </a:xfrm>
        </p:grpSpPr>
        <p:sp>
          <p:nvSpPr>
            <p:cNvPr id="7408" name="AutoShape 38"/>
            <p:cNvSpPr>
              <a:spLocks noChangeArrowheads="1"/>
            </p:cNvSpPr>
            <p:nvPr/>
          </p:nvSpPr>
          <p:spPr bwMode="auto">
            <a:xfrm>
              <a:off x="4136" y="1301"/>
              <a:ext cx="1475" cy="654"/>
            </a:xfrm>
            <a:prstGeom prst="cube">
              <a:avLst>
                <a:gd name="adj" fmla="val 75843"/>
              </a:avLst>
            </a:prstGeom>
            <a:noFill/>
            <a:ln w="9525">
              <a:solidFill>
                <a:schemeClr val="bg1"/>
              </a:solidFill>
              <a:miter lim="800000"/>
              <a:headEnd/>
              <a:tailEnd/>
            </a:ln>
          </p:spPr>
          <p:txBody>
            <a:bodyPr wrap="none" anchor="ctr"/>
            <a:lstStyle/>
            <a:p>
              <a:endParaRPr lang="en-US"/>
            </a:p>
          </p:txBody>
        </p:sp>
        <p:grpSp>
          <p:nvGrpSpPr>
            <p:cNvPr id="4" name="Group 39"/>
            <p:cNvGrpSpPr>
              <a:grpSpLocks/>
            </p:cNvGrpSpPr>
            <p:nvPr/>
          </p:nvGrpSpPr>
          <p:grpSpPr bwMode="auto">
            <a:xfrm>
              <a:off x="4308" y="1360"/>
              <a:ext cx="1233" cy="468"/>
              <a:chOff x="3968" y="1662"/>
              <a:chExt cx="1233" cy="748"/>
            </a:xfrm>
          </p:grpSpPr>
          <p:sp>
            <p:nvSpPr>
              <p:cNvPr id="7412" name="Oval 40"/>
              <p:cNvSpPr>
                <a:spLocks noChangeArrowheads="1"/>
              </p:cNvSpPr>
              <p:nvPr/>
            </p:nvSpPr>
            <p:spPr bwMode="auto">
              <a:xfrm flipH="1">
                <a:off x="4017" y="1857"/>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13" name="Oval 41"/>
              <p:cNvSpPr>
                <a:spLocks noChangeArrowheads="1"/>
              </p:cNvSpPr>
              <p:nvPr/>
            </p:nvSpPr>
            <p:spPr bwMode="auto">
              <a:xfrm flipH="1">
                <a:off x="4211" y="1828"/>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14" name="Oval 42"/>
              <p:cNvSpPr>
                <a:spLocks noChangeArrowheads="1"/>
              </p:cNvSpPr>
              <p:nvPr/>
            </p:nvSpPr>
            <p:spPr bwMode="auto">
              <a:xfrm flipH="1">
                <a:off x="4356" y="1876"/>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15" name="Oval 43"/>
              <p:cNvSpPr>
                <a:spLocks noChangeArrowheads="1"/>
              </p:cNvSpPr>
              <p:nvPr/>
            </p:nvSpPr>
            <p:spPr bwMode="auto">
              <a:xfrm flipH="1">
                <a:off x="4162" y="1983"/>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16" name="Oval 44"/>
              <p:cNvSpPr>
                <a:spLocks noChangeArrowheads="1"/>
              </p:cNvSpPr>
              <p:nvPr/>
            </p:nvSpPr>
            <p:spPr bwMode="auto">
              <a:xfrm flipH="1">
                <a:off x="4355" y="2196"/>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17" name="Oval 45"/>
              <p:cNvSpPr>
                <a:spLocks noChangeArrowheads="1"/>
              </p:cNvSpPr>
              <p:nvPr/>
            </p:nvSpPr>
            <p:spPr bwMode="auto">
              <a:xfrm flipH="1">
                <a:off x="4599" y="1973"/>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18" name="Oval 46"/>
              <p:cNvSpPr>
                <a:spLocks noChangeArrowheads="1"/>
              </p:cNvSpPr>
              <p:nvPr/>
            </p:nvSpPr>
            <p:spPr bwMode="auto">
              <a:xfrm flipH="1">
                <a:off x="4405" y="2119"/>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19" name="Oval 47"/>
              <p:cNvSpPr>
                <a:spLocks noChangeArrowheads="1"/>
              </p:cNvSpPr>
              <p:nvPr/>
            </p:nvSpPr>
            <p:spPr bwMode="auto">
              <a:xfrm flipH="1">
                <a:off x="4550" y="1722"/>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20" name="Oval 48"/>
              <p:cNvSpPr>
                <a:spLocks noChangeArrowheads="1"/>
              </p:cNvSpPr>
              <p:nvPr/>
            </p:nvSpPr>
            <p:spPr bwMode="auto">
              <a:xfrm flipH="1">
                <a:off x="4211" y="1828"/>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21" name="Oval 49"/>
              <p:cNvSpPr>
                <a:spLocks noChangeArrowheads="1"/>
              </p:cNvSpPr>
              <p:nvPr/>
            </p:nvSpPr>
            <p:spPr bwMode="auto">
              <a:xfrm flipH="1">
                <a:off x="4308" y="1925"/>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22" name="Oval 50"/>
              <p:cNvSpPr>
                <a:spLocks noChangeArrowheads="1"/>
              </p:cNvSpPr>
              <p:nvPr/>
            </p:nvSpPr>
            <p:spPr bwMode="auto">
              <a:xfrm flipH="1">
                <a:off x="4453" y="1973"/>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23" name="Oval 51"/>
              <p:cNvSpPr>
                <a:spLocks noChangeArrowheads="1"/>
              </p:cNvSpPr>
              <p:nvPr/>
            </p:nvSpPr>
            <p:spPr bwMode="auto">
              <a:xfrm flipH="1">
                <a:off x="4259" y="2119"/>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24" name="Oval 52"/>
              <p:cNvSpPr>
                <a:spLocks noChangeArrowheads="1"/>
              </p:cNvSpPr>
              <p:nvPr/>
            </p:nvSpPr>
            <p:spPr bwMode="auto">
              <a:xfrm flipH="1">
                <a:off x="4599" y="2264"/>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25" name="Oval 53"/>
              <p:cNvSpPr>
                <a:spLocks noChangeArrowheads="1"/>
              </p:cNvSpPr>
              <p:nvPr/>
            </p:nvSpPr>
            <p:spPr bwMode="auto">
              <a:xfrm flipH="1">
                <a:off x="4550" y="2196"/>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26" name="Oval 54"/>
              <p:cNvSpPr>
                <a:spLocks noChangeArrowheads="1"/>
              </p:cNvSpPr>
              <p:nvPr/>
            </p:nvSpPr>
            <p:spPr bwMode="auto">
              <a:xfrm flipH="1">
                <a:off x="3968" y="2178"/>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27" name="Oval 55"/>
              <p:cNvSpPr>
                <a:spLocks noChangeArrowheads="1"/>
              </p:cNvSpPr>
              <p:nvPr/>
            </p:nvSpPr>
            <p:spPr bwMode="auto">
              <a:xfrm flipH="1">
                <a:off x="4599" y="1876"/>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28" name="Oval 56"/>
              <p:cNvSpPr>
                <a:spLocks noChangeArrowheads="1"/>
              </p:cNvSpPr>
              <p:nvPr/>
            </p:nvSpPr>
            <p:spPr bwMode="auto">
              <a:xfrm flipH="1">
                <a:off x="4308" y="1925"/>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29" name="Oval 57"/>
              <p:cNvSpPr>
                <a:spLocks noChangeArrowheads="1"/>
              </p:cNvSpPr>
              <p:nvPr/>
            </p:nvSpPr>
            <p:spPr bwMode="auto">
              <a:xfrm flipH="1">
                <a:off x="4405" y="2022"/>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30" name="Oval 58"/>
              <p:cNvSpPr>
                <a:spLocks noChangeArrowheads="1"/>
              </p:cNvSpPr>
              <p:nvPr/>
            </p:nvSpPr>
            <p:spPr bwMode="auto">
              <a:xfrm flipH="1">
                <a:off x="4550" y="2070"/>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31" name="Oval 59"/>
              <p:cNvSpPr>
                <a:spLocks noChangeArrowheads="1"/>
              </p:cNvSpPr>
              <p:nvPr/>
            </p:nvSpPr>
            <p:spPr bwMode="auto">
              <a:xfrm flipH="1">
                <a:off x="4162" y="2226"/>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32" name="Oval 60"/>
              <p:cNvSpPr>
                <a:spLocks noChangeArrowheads="1"/>
              </p:cNvSpPr>
              <p:nvPr/>
            </p:nvSpPr>
            <p:spPr bwMode="auto">
              <a:xfrm flipH="1">
                <a:off x="5104" y="1886"/>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33" name="Oval 61"/>
              <p:cNvSpPr>
                <a:spLocks noChangeArrowheads="1"/>
              </p:cNvSpPr>
              <p:nvPr/>
            </p:nvSpPr>
            <p:spPr bwMode="auto">
              <a:xfrm flipH="1">
                <a:off x="4890" y="2129"/>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34" name="Oval 62"/>
              <p:cNvSpPr>
                <a:spLocks noChangeArrowheads="1"/>
              </p:cNvSpPr>
              <p:nvPr/>
            </p:nvSpPr>
            <p:spPr bwMode="auto">
              <a:xfrm flipH="1">
                <a:off x="4599" y="2313"/>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35" name="Oval 63"/>
              <p:cNvSpPr>
                <a:spLocks noChangeArrowheads="1"/>
              </p:cNvSpPr>
              <p:nvPr/>
            </p:nvSpPr>
            <p:spPr bwMode="auto">
              <a:xfrm flipH="1">
                <a:off x="4890" y="1838"/>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36" name="Oval 64"/>
              <p:cNvSpPr>
                <a:spLocks noChangeArrowheads="1"/>
              </p:cNvSpPr>
              <p:nvPr/>
            </p:nvSpPr>
            <p:spPr bwMode="auto">
              <a:xfrm flipH="1">
                <a:off x="4259" y="1692"/>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37" name="Oval 65"/>
              <p:cNvSpPr>
                <a:spLocks noChangeArrowheads="1"/>
              </p:cNvSpPr>
              <p:nvPr/>
            </p:nvSpPr>
            <p:spPr bwMode="auto">
              <a:xfrm flipH="1">
                <a:off x="4452" y="1770"/>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38" name="Oval 66"/>
              <p:cNvSpPr>
                <a:spLocks noChangeArrowheads="1"/>
              </p:cNvSpPr>
              <p:nvPr/>
            </p:nvSpPr>
            <p:spPr bwMode="auto">
              <a:xfrm flipH="1">
                <a:off x="4744" y="1769"/>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39" name="Oval 67"/>
              <p:cNvSpPr>
                <a:spLocks noChangeArrowheads="1"/>
              </p:cNvSpPr>
              <p:nvPr/>
            </p:nvSpPr>
            <p:spPr bwMode="auto">
              <a:xfrm flipH="1">
                <a:off x="4017" y="2012"/>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40" name="Oval 68"/>
              <p:cNvSpPr>
                <a:spLocks noChangeArrowheads="1"/>
              </p:cNvSpPr>
              <p:nvPr/>
            </p:nvSpPr>
            <p:spPr bwMode="auto">
              <a:xfrm flipH="1">
                <a:off x="4647" y="2099"/>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41" name="Oval 69"/>
              <p:cNvSpPr>
                <a:spLocks noChangeArrowheads="1"/>
              </p:cNvSpPr>
              <p:nvPr/>
            </p:nvSpPr>
            <p:spPr bwMode="auto">
              <a:xfrm flipH="1">
                <a:off x="4793" y="1916"/>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42" name="Oval 70"/>
              <p:cNvSpPr>
                <a:spLocks noChangeArrowheads="1"/>
              </p:cNvSpPr>
              <p:nvPr/>
            </p:nvSpPr>
            <p:spPr bwMode="auto">
              <a:xfrm flipH="1">
                <a:off x="4550" y="2051"/>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43" name="Oval 71"/>
              <p:cNvSpPr>
                <a:spLocks noChangeArrowheads="1"/>
              </p:cNvSpPr>
              <p:nvPr/>
            </p:nvSpPr>
            <p:spPr bwMode="auto">
              <a:xfrm flipH="1">
                <a:off x="4696" y="1662"/>
                <a:ext cx="97" cy="97"/>
              </a:xfrm>
              <a:prstGeom prst="ellipse">
                <a:avLst/>
              </a:prstGeom>
              <a:solidFill>
                <a:srgbClr val="FF3300"/>
              </a:solidFill>
              <a:ln w="9525">
                <a:solidFill>
                  <a:schemeClr val="bg1"/>
                </a:solidFill>
                <a:round/>
                <a:headEnd/>
                <a:tailEnd/>
              </a:ln>
            </p:spPr>
            <p:txBody>
              <a:bodyPr wrap="none" anchor="ctr"/>
              <a:lstStyle/>
              <a:p>
                <a:endParaRPr lang="en-US"/>
              </a:p>
            </p:txBody>
          </p:sp>
        </p:grpSp>
        <p:sp>
          <p:nvSpPr>
            <p:cNvPr id="7410" name="AutoShape 72"/>
            <p:cNvSpPr>
              <a:spLocks noChangeArrowheads="1"/>
            </p:cNvSpPr>
            <p:nvPr/>
          </p:nvSpPr>
          <p:spPr bwMode="auto">
            <a:xfrm>
              <a:off x="3411" y="1635"/>
              <a:ext cx="629" cy="311"/>
            </a:xfrm>
            <a:prstGeom prst="rightArrow">
              <a:avLst>
                <a:gd name="adj1" fmla="val 50000"/>
                <a:gd name="adj2" fmla="val 50563"/>
              </a:avLst>
            </a:prstGeom>
            <a:gradFill rotWithShape="1">
              <a:gsLst>
                <a:gs pos="0">
                  <a:srgbClr val="FF9933"/>
                </a:gs>
                <a:gs pos="100000">
                  <a:srgbClr val="FF3300"/>
                </a:gs>
              </a:gsLst>
              <a:lin ang="0" scaled="1"/>
            </a:gradFill>
            <a:ln w="9525">
              <a:noFill/>
              <a:miter lim="800000"/>
              <a:headEnd/>
              <a:tailEnd/>
            </a:ln>
          </p:spPr>
          <p:txBody>
            <a:bodyPr wrap="none" anchor="ctr"/>
            <a:lstStyle/>
            <a:p>
              <a:endParaRPr lang="en-US"/>
            </a:p>
          </p:txBody>
        </p:sp>
        <p:sp>
          <p:nvSpPr>
            <p:cNvPr id="7411" name="Text Box 73"/>
            <p:cNvSpPr txBox="1">
              <a:spLocks noChangeArrowheads="1"/>
            </p:cNvSpPr>
            <p:nvPr/>
          </p:nvSpPr>
          <p:spPr bwMode="auto">
            <a:xfrm>
              <a:off x="3186" y="1207"/>
              <a:ext cx="977" cy="442"/>
            </a:xfrm>
            <a:prstGeom prst="rect">
              <a:avLst/>
            </a:prstGeom>
            <a:noFill/>
            <a:ln w="9525">
              <a:noFill/>
              <a:miter lim="800000"/>
              <a:headEnd/>
              <a:tailEnd/>
            </a:ln>
          </p:spPr>
          <p:txBody>
            <a:bodyPr wrap="none">
              <a:spAutoFit/>
            </a:bodyPr>
            <a:lstStyle/>
            <a:p>
              <a:r>
                <a:rPr lang="en-US" sz="2000">
                  <a:solidFill>
                    <a:schemeClr val="bg1"/>
                  </a:solidFill>
                </a:rPr>
                <a:t>data</a:t>
              </a:r>
            </a:p>
            <a:p>
              <a:r>
                <a:rPr lang="en-US" sz="2000">
                  <a:solidFill>
                    <a:schemeClr val="bg1"/>
                  </a:solidFill>
                </a:rPr>
                <a:t>organization</a:t>
              </a:r>
            </a:p>
          </p:txBody>
        </p:sp>
      </p:grpSp>
      <p:grpSp>
        <p:nvGrpSpPr>
          <p:cNvPr id="5" name="Group 74"/>
          <p:cNvGrpSpPr>
            <a:grpSpLocks/>
          </p:cNvGrpSpPr>
          <p:nvPr/>
        </p:nvGrpSpPr>
        <p:grpSpPr bwMode="auto">
          <a:xfrm>
            <a:off x="6992938" y="3044825"/>
            <a:ext cx="2149475" cy="1670050"/>
            <a:chOff x="4405" y="1918"/>
            <a:chExt cx="1354" cy="1052"/>
          </a:xfrm>
        </p:grpSpPr>
        <p:grpSp>
          <p:nvGrpSpPr>
            <p:cNvPr id="6" name="Group 75"/>
            <p:cNvGrpSpPr>
              <a:grpSpLocks/>
            </p:cNvGrpSpPr>
            <p:nvPr/>
          </p:nvGrpSpPr>
          <p:grpSpPr bwMode="auto">
            <a:xfrm>
              <a:off x="4405" y="2498"/>
              <a:ext cx="746" cy="472"/>
              <a:chOff x="4136" y="2679"/>
              <a:chExt cx="1191" cy="943"/>
            </a:xfrm>
          </p:grpSpPr>
          <p:sp>
            <p:nvSpPr>
              <p:cNvPr id="7395" name="AutoShape 76"/>
              <p:cNvSpPr>
                <a:spLocks noChangeArrowheads="1"/>
              </p:cNvSpPr>
              <p:nvPr/>
            </p:nvSpPr>
            <p:spPr bwMode="auto">
              <a:xfrm>
                <a:off x="4226" y="2955"/>
                <a:ext cx="162" cy="96"/>
              </a:xfrm>
              <a:prstGeom prst="roundRect">
                <a:avLst>
                  <a:gd name="adj" fmla="val 50000"/>
                </a:avLst>
              </a:prstGeom>
              <a:solidFill>
                <a:schemeClr val="hlink"/>
              </a:solidFill>
              <a:ln w="9525">
                <a:noFill/>
                <a:round/>
                <a:headEnd/>
                <a:tailEnd/>
              </a:ln>
            </p:spPr>
            <p:txBody>
              <a:bodyPr wrap="none" anchor="ctr"/>
              <a:lstStyle/>
              <a:p>
                <a:endParaRPr lang="en-US"/>
              </a:p>
            </p:txBody>
          </p:sp>
          <p:sp>
            <p:nvSpPr>
              <p:cNvPr id="7396" name="AutoShape 77"/>
              <p:cNvSpPr>
                <a:spLocks noChangeArrowheads="1"/>
              </p:cNvSpPr>
              <p:nvPr/>
            </p:nvSpPr>
            <p:spPr bwMode="auto">
              <a:xfrm>
                <a:off x="4307" y="3456"/>
                <a:ext cx="162" cy="96"/>
              </a:xfrm>
              <a:prstGeom prst="roundRect">
                <a:avLst>
                  <a:gd name="adj" fmla="val 50000"/>
                </a:avLst>
              </a:prstGeom>
              <a:solidFill>
                <a:schemeClr val="hlink"/>
              </a:solidFill>
              <a:ln w="9525">
                <a:noFill/>
                <a:round/>
                <a:headEnd/>
                <a:tailEnd/>
              </a:ln>
            </p:spPr>
            <p:txBody>
              <a:bodyPr wrap="none" anchor="ctr"/>
              <a:lstStyle/>
              <a:p>
                <a:endParaRPr lang="en-US"/>
              </a:p>
            </p:txBody>
          </p:sp>
          <p:sp>
            <p:nvSpPr>
              <p:cNvPr id="7397" name="AutoShape 78"/>
              <p:cNvSpPr>
                <a:spLocks noChangeArrowheads="1"/>
              </p:cNvSpPr>
              <p:nvPr/>
            </p:nvSpPr>
            <p:spPr bwMode="auto">
              <a:xfrm>
                <a:off x="4436" y="3201"/>
                <a:ext cx="162" cy="96"/>
              </a:xfrm>
              <a:prstGeom prst="roundRect">
                <a:avLst>
                  <a:gd name="adj" fmla="val 50000"/>
                </a:avLst>
              </a:prstGeom>
              <a:solidFill>
                <a:schemeClr val="hlink"/>
              </a:solidFill>
              <a:ln w="9525">
                <a:noFill/>
                <a:round/>
                <a:headEnd/>
                <a:tailEnd/>
              </a:ln>
            </p:spPr>
            <p:txBody>
              <a:bodyPr wrap="none" anchor="ctr"/>
              <a:lstStyle/>
              <a:p>
                <a:endParaRPr lang="en-US"/>
              </a:p>
            </p:txBody>
          </p:sp>
          <p:sp>
            <p:nvSpPr>
              <p:cNvPr id="7398" name="AutoShape 79"/>
              <p:cNvSpPr>
                <a:spLocks noChangeArrowheads="1"/>
              </p:cNvSpPr>
              <p:nvPr/>
            </p:nvSpPr>
            <p:spPr bwMode="auto">
              <a:xfrm>
                <a:off x="4711" y="3456"/>
                <a:ext cx="162" cy="96"/>
              </a:xfrm>
              <a:prstGeom prst="roundRect">
                <a:avLst>
                  <a:gd name="adj" fmla="val 50000"/>
                </a:avLst>
              </a:prstGeom>
              <a:solidFill>
                <a:schemeClr val="hlink"/>
              </a:solidFill>
              <a:ln w="9525">
                <a:noFill/>
                <a:round/>
                <a:headEnd/>
                <a:tailEnd/>
              </a:ln>
            </p:spPr>
            <p:txBody>
              <a:bodyPr wrap="none" anchor="ctr"/>
              <a:lstStyle/>
              <a:p>
                <a:endParaRPr lang="en-US"/>
              </a:p>
            </p:txBody>
          </p:sp>
          <p:sp>
            <p:nvSpPr>
              <p:cNvPr id="7399" name="AutoShape 80"/>
              <p:cNvSpPr>
                <a:spLocks noChangeArrowheads="1"/>
              </p:cNvSpPr>
              <p:nvPr/>
            </p:nvSpPr>
            <p:spPr bwMode="auto">
              <a:xfrm>
                <a:off x="4889" y="3201"/>
                <a:ext cx="162" cy="96"/>
              </a:xfrm>
              <a:prstGeom prst="roundRect">
                <a:avLst>
                  <a:gd name="adj" fmla="val 50000"/>
                </a:avLst>
              </a:prstGeom>
              <a:solidFill>
                <a:schemeClr val="hlink"/>
              </a:solidFill>
              <a:ln w="9525">
                <a:noFill/>
                <a:round/>
                <a:headEnd/>
                <a:tailEnd/>
              </a:ln>
            </p:spPr>
            <p:txBody>
              <a:bodyPr wrap="none" anchor="ctr"/>
              <a:lstStyle/>
              <a:p>
                <a:endParaRPr lang="en-US"/>
              </a:p>
            </p:txBody>
          </p:sp>
          <p:sp>
            <p:nvSpPr>
              <p:cNvPr id="7400" name="AutoShape 81"/>
              <p:cNvSpPr>
                <a:spLocks noChangeArrowheads="1"/>
              </p:cNvSpPr>
              <p:nvPr/>
            </p:nvSpPr>
            <p:spPr bwMode="auto">
              <a:xfrm>
                <a:off x="4645" y="3021"/>
                <a:ext cx="162" cy="96"/>
              </a:xfrm>
              <a:prstGeom prst="roundRect">
                <a:avLst>
                  <a:gd name="adj" fmla="val 50000"/>
                </a:avLst>
              </a:prstGeom>
              <a:solidFill>
                <a:schemeClr val="hlink"/>
              </a:solidFill>
              <a:ln w="9525">
                <a:noFill/>
                <a:round/>
                <a:headEnd/>
                <a:tailEnd/>
              </a:ln>
            </p:spPr>
            <p:txBody>
              <a:bodyPr wrap="none" anchor="ctr"/>
              <a:lstStyle/>
              <a:p>
                <a:endParaRPr lang="en-US"/>
              </a:p>
            </p:txBody>
          </p:sp>
          <p:cxnSp>
            <p:nvCxnSpPr>
              <p:cNvPr id="7401" name="AutoShape 82"/>
              <p:cNvCxnSpPr>
                <a:cxnSpLocks noChangeShapeType="1"/>
                <a:stCxn id="7395" idx="2"/>
                <a:endCxn id="7397" idx="0"/>
              </p:cNvCxnSpPr>
              <p:nvPr/>
            </p:nvCxnSpPr>
            <p:spPr bwMode="auto">
              <a:xfrm>
                <a:off x="4307" y="3051"/>
                <a:ext cx="210" cy="150"/>
              </a:xfrm>
              <a:prstGeom prst="straightConnector1">
                <a:avLst/>
              </a:prstGeom>
              <a:noFill/>
              <a:ln w="9525">
                <a:solidFill>
                  <a:schemeClr val="bg1"/>
                </a:solidFill>
                <a:round/>
                <a:headEnd/>
                <a:tailEnd/>
              </a:ln>
            </p:spPr>
          </p:cxnSp>
          <p:cxnSp>
            <p:nvCxnSpPr>
              <p:cNvPr id="7402" name="AutoShape 83"/>
              <p:cNvCxnSpPr>
                <a:cxnSpLocks noChangeShapeType="1"/>
                <a:stCxn id="7400" idx="2"/>
                <a:endCxn id="7397" idx="0"/>
              </p:cNvCxnSpPr>
              <p:nvPr/>
            </p:nvCxnSpPr>
            <p:spPr bwMode="auto">
              <a:xfrm flipH="1">
                <a:off x="4517" y="3117"/>
                <a:ext cx="209" cy="84"/>
              </a:xfrm>
              <a:prstGeom prst="straightConnector1">
                <a:avLst/>
              </a:prstGeom>
              <a:noFill/>
              <a:ln w="9525">
                <a:solidFill>
                  <a:schemeClr val="bg1"/>
                </a:solidFill>
                <a:round/>
                <a:headEnd/>
                <a:tailEnd/>
              </a:ln>
            </p:spPr>
          </p:cxnSp>
          <p:cxnSp>
            <p:nvCxnSpPr>
              <p:cNvPr id="7403" name="AutoShape 84"/>
              <p:cNvCxnSpPr>
                <a:cxnSpLocks noChangeShapeType="1"/>
                <a:stCxn id="7398" idx="0"/>
                <a:endCxn id="7397" idx="2"/>
              </p:cNvCxnSpPr>
              <p:nvPr/>
            </p:nvCxnSpPr>
            <p:spPr bwMode="auto">
              <a:xfrm flipH="1" flipV="1">
                <a:off x="4517" y="3297"/>
                <a:ext cx="275" cy="159"/>
              </a:xfrm>
              <a:prstGeom prst="straightConnector1">
                <a:avLst/>
              </a:prstGeom>
              <a:noFill/>
              <a:ln w="9525">
                <a:solidFill>
                  <a:schemeClr val="bg1"/>
                </a:solidFill>
                <a:round/>
                <a:headEnd/>
                <a:tailEnd/>
              </a:ln>
            </p:spPr>
          </p:cxnSp>
          <p:cxnSp>
            <p:nvCxnSpPr>
              <p:cNvPr id="7404" name="AutoShape 85"/>
              <p:cNvCxnSpPr>
                <a:cxnSpLocks noChangeShapeType="1"/>
                <a:stCxn id="7396" idx="0"/>
                <a:endCxn id="7395" idx="2"/>
              </p:cNvCxnSpPr>
              <p:nvPr/>
            </p:nvCxnSpPr>
            <p:spPr bwMode="auto">
              <a:xfrm flipH="1" flipV="1">
                <a:off x="4307" y="3051"/>
                <a:ext cx="81" cy="405"/>
              </a:xfrm>
              <a:prstGeom prst="straightConnector1">
                <a:avLst/>
              </a:prstGeom>
              <a:noFill/>
              <a:ln w="9525">
                <a:solidFill>
                  <a:schemeClr val="bg1"/>
                </a:solidFill>
                <a:round/>
                <a:headEnd/>
                <a:tailEnd/>
              </a:ln>
            </p:spPr>
          </p:cxnSp>
          <p:cxnSp>
            <p:nvCxnSpPr>
              <p:cNvPr id="7405" name="AutoShape 86"/>
              <p:cNvCxnSpPr>
                <a:cxnSpLocks noChangeShapeType="1"/>
                <a:stCxn id="7398" idx="0"/>
                <a:endCxn id="7400" idx="2"/>
              </p:cNvCxnSpPr>
              <p:nvPr/>
            </p:nvCxnSpPr>
            <p:spPr bwMode="auto">
              <a:xfrm flipH="1" flipV="1">
                <a:off x="4726" y="3117"/>
                <a:ext cx="66" cy="339"/>
              </a:xfrm>
              <a:prstGeom prst="straightConnector1">
                <a:avLst/>
              </a:prstGeom>
              <a:noFill/>
              <a:ln w="9525">
                <a:solidFill>
                  <a:schemeClr val="bg1"/>
                </a:solidFill>
                <a:round/>
                <a:headEnd/>
                <a:tailEnd/>
              </a:ln>
            </p:spPr>
          </p:cxnSp>
          <p:cxnSp>
            <p:nvCxnSpPr>
              <p:cNvPr id="7406" name="AutoShape 87"/>
              <p:cNvCxnSpPr>
                <a:cxnSpLocks noChangeShapeType="1"/>
                <a:stCxn id="7399" idx="0"/>
                <a:endCxn id="7400" idx="3"/>
              </p:cNvCxnSpPr>
              <p:nvPr/>
            </p:nvCxnSpPr>
            <p:spPr bwMode="auto">
              <a:xfrm flipH="1" flipV="1">
                <a:off x="4807" y="3069"/>
                <a:ext cx="163" cy="132"/>
              </a:xfrm>
              <a:prstGeom prst="straightConnector1">
                <a:avLst/>
              </a:prstGeom>
              <a:noFill/>
              <a:ln w="9525">
                <a:solidFill>
                  <a:schemeClr val="bg1"/>
                </a:solidFill>
                <a:round/>
                <a:headEnd/>
                <a:tailEnd/>
              </a:ln>
            </p:spPr>
          </p:cxnSp>
          <p:sp>
            <p:nvSpPr>
              <p:cNvPr id="7407" name="AutoShape 88"/>
              <p:cNvSpPr>
                <a:spLocks noChangeArrowheads="1"/>
              </p:cNvSpPr>
              <p:nvPr/>
            </p:nvSpPr>
            <p:spPr bwMode="auto">
              <a:xfrm>
                <a:off x="4136" y="2679"/>
                <a:ext cx="1191" cy="943"/>
              </a:xfrm>
              <a:prstGeom prst="cube">
                <a:avLst>
                  <a:gd name="adj" fmla="val 25000"/>
                </a:avLst>
              </a:prstGeom>
              <a:noFill/>
              <a:ln w="9525">
                <a:solidFill>
                  <a:schemeClr val="bg1"/>
                </a:solidFill>
                <a:miter lim="800000"/>
                <a:headEnd/>
                <a:tailEnd/>
              </a:ln>
            </p:spPr>
            <p:txBody>
              <a:bodyPr wrap="none" anchor="ctr"/>
              <a:lstStyle/>
              <a:p>
                <a:endParaRPr lang="en-US"/>
              </a:p>
            </p:txBody>
          </p:sp>
        </p:grpSp>
        <p:sp>
          <p:nvSpPr>
            <p:cNvPr id="7393" name="AutoShape 89"/>
            <p:cNvSpPr>
              <a:spLocks noChangeArrowheads="1"/>
            </p:cNvSpPr>
            <p:nvPr/>
          </p:nvSpPr>
          <p:spPr bwMode="auto">
            <a:xfrm rot="5400000">
              <a:off x="4499" y="2087"/>
              <a:ext cx="455" cy="311"/>
            </a:xfrm>
            <a:prstGeom prst="rightArrow">
              <a:avLst>
                <a:gd name="adj1" fmla="val 50000"/>
                <a:gd name="adj2" fmla="val 36576"/>
              </a:avLst>
            </a:prstGeom>
            <a:gradFill rotWithShape="1">
              <a:gsLst>
                <a:gs pos="0">
                  <a:srgbClr val="FF3300"/>
                </a:gs>
                <a:gs pos="100000">
                  <a:schemeClr val="hlink"/>
                </a:gs>
              </a:gsLst>
              <a:lin ang="0" scaled="1"/>
            </a:gradFill>
            <a:ln w="9525">
              <a:noFill/>
              <a:miter lim="800000"/>
              <a:headEnd/>
              <a:tailEnd/>
            </a:ln>
          </p:spPr>
          <p:txBody>
            <a:bodyPr wrap="none" anchor="ctr"/>
            <a:lstStyle/>
            <a:p>
              <a:endParaRPr lang="en-US"/>
            </a:p>
          </p:txBody>
        </p:sp>
        <p:sp>
          <p:nvSpPr>
            <p:cNvPr id="7394" name="Text Box 90"/>
            <p:cNvSpPr txBox="1">
              <a:spLocks noChangeArrowheads="1"/>
            </p:cNvSpPr>
            <p:nvPr/>
          </p:nvSpPr>
          <p:spPr bwMode="auto">
            <a:xfrm>
              <a:off x="4770" y="1918"/>
              <a:ext cx="989" cy="442"/>
            </a:xfrm>
            <a:prstGeom prst="rect">
              <a:avLst/>
            </a:prstGeom>
            <a:noFill/>
            <a:ln w="9525">
              <a:noFill/>
              <a:miter lim="800000"/>
              <a:headEnd/>
              <a:tailEnd/>
            </a:ln>
          </p:spPr>
          <p:txBody>
            <a:bodyPr>
              <a:spAutoFit/>
            </a:bodyPr>
            <a:lstStyle/>
            <a:p>
              <a:r>
                <a:rPr lang="en-US" sz="2000">
                  <a:solidFill>
                    <a:schemeClr val="bg1"/>
                  </a:solidFill>
                </a:rPr>
                <a:t>model development</a:t>
              </a:r>
            </a:p>
          </p:txBody>
        </p:sp>
      </p:grpSp>
      <p:grpSp>
        <p:nvGrpSpPr>
          <p:cNvPr id="7" name="Group 91"/>
          <p:cNvGrpSpPr>
            <a:grpSpLocks/>
          </p:cNvGrpSpPr>
          <p:nvPr/>
        </p:nvGrpSpPr>
        <p:grpSpPr bwMode="auto">
          <a:xfrm>
            <a:off x="6661150" y="4738688"/>
            <a:ext cx="2482850" cy="2098675"/>
            <a:chOff x="4196" y="2985"/>
            <a:chExt cx="1564" cy="1322"/>
          </a:xfrm>
        </p:grpSpPr>
        <p:grpSp>
          <p:nvGrpSpPr>
            <p:cNvPr id="8" name="Group 92"/>
            <p:cNvGrpSpPr>
              <a:grpSpLocks/>
            </p:cNvGrpSpPr>
            <p:nvPr/>
          </p:nvGrpSpPr>
          <p:grpSpPr bwMode="auto">
            <a:xfrm>
              <a:off x="4739" y="3600"/>
              <a:ext cx="464" cy="406"/>
              <a:chOff x="2745" y="3092"/>
              <a:chExt cx="464" cy="406"/>
            </a:xfrm>
          </p:grpSpPr>
          <p:sp>
            <p:nvSpPr>
              <p:cNvPr id="7367" name="AutoShape 93"/>
              <p:cNvSpPr>
                <a:spLocks noChangeArrowheads="1"/>
              </p:cNvSpPr>
              <p:nvPr/>
            </p:nvSpPr>
            <p:spPr bwMode="auto">
              <a:xfrm>
                <a:off x="2745" y="3092"/>
                <a:ext cx="464" cy="406"/>
              </a:xfrm>
              <a:prstGeom prst="cube">
                <a:avLst>
                  <a:gd name="adj" fmla="val 25000"/>
                </a:avLst>
              </a:prstGeom>
              <a:gradFill rotWithShape="1">
                <a:gsLst>
                  <a:gs pos="0">
                    <a:schemeClr val="accent2"/>
                  </a:gs>
                  <a:gs pos="100000">
                    <a:schemeClr val="hlink"/>
                  </a:gs>
                </a:gsLst>
                <a:lin ang="5400000" scaled="1"/>
              </a:gradFill>
              <a:ln w="9525">
                <a:solidFill>
                  <a:schemeClr val="bg1"/>
                </a:solidFill>
                <a:miter lim="800000"/>
                <a:headEnd/>
                <a:tailEnd/>
              </a:ln>
            </p:spPr>
            <p:txBody>
              <a:bodyPr wrap="none" anchor="ctr"/>
              <a:lstStyle/>
              <a:p>
                <a:endParaRPr lang="en-US"/>
              </a:p>
            </p:txBody>
          </p:sp>
          <p:sp>
            <p:nvSpPr>
              <p:cNvPr id="7368" name="AutoShape 94"/>
              <p:cNvSpPr>
                <a:spLocks noChangeArrowheads="1"/>
              </p:cNvSpPr>
              <p:nvPr/>
            </p:nvSpPr>
            <p:spPr bwMode="auto">
              <a:xfrm>
                <a:off x="2806" y="3173"/>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69" name="AutoShape 95"/>
              <p:cNvSpPr>
                <a:spLocks noChangeArrowheads="1"/>
              </p:cNvSpPr>
              <p:nvPr/>
            </p:nvSpPr>
            <p:spPr bwMode="auto">
              <a:xfrm>
                <a:off x="2863" y="3315"/>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70" name="AutoShape 96"/>
              <p:cNvSpPr>
                <a:spLocks noChangeArrowheads="1"/>
              </p:cNvSpPr>
              <p:nvPr/>
            </p:nvSpPr>
            <p:spPr bwMode="auto">
              <a:xfrm>
                <a:off x="2882" y="3237"/>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71" name="AutoShape 97"/>
              <p:cNvSpPr>
                <a:spLocks noChangeArrowheads="1"/>
              </p:cNvSpPr>
              <p:nvPr/>
            </p:nvSpPr>
            <p:spPr bwMode="auto">
              <a:xfrm>
                <a:off x="2951" y="3336"/>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72" name="AutoShape 98"/>
              <p:cNvSpPr>
                <a:spLocks noChangeArrowheads="1"/>
              </p:cNvSpPr>
              <p:nvPr/>
            </p:nvSpPr>
            <p:spPr bwMode="auto">
              <a:xfrm>
                <a:off x="3027" y="3295"/>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73" name="AutoShape 99"/>
              <p:cNvSpPr>
                <a:spLocks noChangeArrowheads="1"/>
              </p:cNvSpPr>
              <p:nvPr/>
            </p:nvSpPr>
            <p:spPr bwMode="auto">
              <a:xfrm>
                <a:off x="2995" y="3159"/>
                <a:ext cx="63" cy="42"/>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374" name="AutoShape 100"/>
              <p:cNvCxnSpPr>
                <a:cxnSpLocks noChangeShapeType="1"/>
                <a:stCxn id="7368" idx="2"/>
                <a:endCxn id="7370" idx="0"/>
              </p:cNvCxnSpPr>
              <p:nvPr/>
            </p:nvCxnSpPr>
            <p:spPr bwMode="auto">
              <a:xfrm>
                <a:off x="2838" y="3214"/>
                <a:ext cx="75" cy="23"/>
              </a:xfrm>
              <a:prstGeom prst="straightConnector1">
                <a:avLst/>
              </a:prstGeom>
              <a:noFill/>
              <a:ln w="9525">
                <a:solidFill>
                  <a:schemeClr val="bg1"/>
                </a:solidFill>
                <a:round/>
                <a:headEnd/>
                <a:tailEnd/>
              </a:ln>
            </p:spPr>
          </p:cxnSp>
          <p:cxnSp>
            <p:nvCxnSpPr>
              <p:cNvPr id="7375" name="AutoShape 101"/>
              <p:cNvCxnSpPr>
                <a:cxnSpLocks noChangeShapeType="1"/>
                <a:stCxn id="7373" idx="2"/>
                <a:endCxn id="7370" idx="0"/>
              </p:cNvCxnSpPr>
              <p:nvPr/>
            </p:nvCxnSpPr>
            <p:spPr bwMode="auto">
              <a:xfrm flipH="1">
                <a:off x="2913" y="3201"/>
                <a:ext cx="114" cy="36"/>
              </a:xfrm>
              <a:prstGeom prst="straightConnector1">
                <a:avLst/>
              </a:prstGeom>
              <a:noFill/>
              <a:ln w="9525">
                <a:solidFill>
                  <a:schemeClr val="bg1"/>
                </a:solidFill>
                <a:round/>
                <a:headEnd/>
                <a:tailEnd/>
              </a:ln>
            </p:spPr>
          </p:cxnSp>
          <p:cxnSp>
            <p:nvCxnSpPr>
              <p:cNvPr id="7376" name="AutoShape 102"/>
              <p:cNvCxnSpPr>
                <a:cxnSpLocks noChangeShapeType="1"/>
                <a:stCxn id="7371" idx="0"/>
                <a:endCxn id="7370" idx="2"/>
              </p:cNvCxnSpPr>
              <p:nvPr/>
            </p:nvCxnSpPr>
            <p:spPr bwMode="auto">
              <a:xfrm flipH="1" flipV="1">
                <a:off x="2913" y="3278"/>
                <a:ext cx="70" cy="58"/>
              </a:xfrm>
              <a:prstGeom prst="straightConnector1">
                <a:avLst/>
              </a:prstGeom>
              <a:noFill/>
              <a:ln w="9525">
                <a:solidFill>
                  <a:schemeClr val="bg1"/>
                </a:solidFill>
                <a:round/>
                <a:headEnd/>
                <a:tailEnd/>
              </a:ln>
            </p:spPr>
          </p:cxnSp>
          <p:cxnSp>
            <p:nvCxnSpPr>
              <p:cNvPr id="7377" name="AutoShape 103"/>
              <p:cNvCxnSpPr>
                <a:cxnSpLocks noChangeShapeType="1"/>
                <a:stCxn id="7369" idx="0"/>
                <a:endCxn id="7368" idx="2"/>
              </p:cNvCxnSpPr>
              <p:nvPr/>
            </p:nvCxnSpPr>
            <p:spPr bwMode="auto">
              <a:xfrm flipH="1" flipV="1">
                <a:off x="2838" y="3214"/>
                <a:ext cx="57" cy="101"/>
              </a:xfrm>
              <a:prstGeom prst="straightConnector1">
                <a:avLst/>
              </a:prstGeom>
              <a:noFill/>
              <a:ln w="9525">
                <a:solidFill>
                  <a:schemeClr val="bg1"/>
                </a:solidFill>
                <a:round/>
                <a:headEnd/>
                <a:tailEnd/>
              </a:ln>
            </p:spPr>
          </p:cxnSp>
          <p:cxnSp>
            <p:nvCxnSpPr>
              <p:cNvPr id="7378" name="AutoShape 104"/>
              <p:cNvCxnSpPr>
                <a:cxnSpLocks noChangeShapeType="1"/>
                <a:stCxn id="7371" idx="0"/>
                <a:endCxn id="7373" idx="2"/>
              </p:cNvCxnSpPr>
              <p:nvPr/>
            </p:nvCxnSpPr>
            <p:spPr bwMode="auto">
              <a:xfrm flipV="1">
                <a:off x="2983" y="3201"/>
                <a:ext cx="44" cy="135"/>
              </a:xfrm>
              <a:prstGeom prst="straightConnector1">
                <a:avLst/>
              </a:prstGeom>
              <a:noFill/>
              <a:ln w="9525">
                <a:solidFill>
                  <a:schemeClr val="bg1"/>
                </a:solidFill>
                <a:round/>
                <a:headEnd/>
                <a:tailEnd/>
              </a:ln>
            </p:spPr>
          </p:cxnSp>
          <p:cxnSp>
            <p:nvCxnSpPr>
              <p:cNvPr id="7379" name="AutoShape 105"/>
              <p:cNvCxnSpPr>
                <a:cxnSpLocks noChangeShapeType="1"/>
                <a:stCxn id="7372" idx="0"/>
                <a:endCxn id="7373" idx="3"/>
              </p:cNvCxnSpPr>
              <p:nvPr/>
            </p:nvCxnSpPr>
            <p:spPr bwMode="auto">
              <a:xfrm flipV="1">
                <a:off x="3058" y="3180"/>
                <a:ext cx="0" cy="115"/>
              </a:xfrm>
              <a:prstGeom prst="straightConnector1">
                <a:avLst/>
              </a:prstGeom>
              <a:noFill/>
              <a:ln w="9525">
                <a:solidFill>
                  <a:schemeClr val="bg1"/>
                </a:solidFill>
                <a:round/>
                <a:headEnd/>
                <a:tailEnd/>
              </a:ln>
            </p:spPr>
          </p:cxnSp>
          <p:sp>
            <p:nvSpPr>
              <p:cNvPr id="7380" name="AutoShape 106"/>
              <p:cNvSpPr>
                <a:spLocks noChangeArrowheads="1"/>
              </p:cNvSpPr>
              <p:nvPr/>
            </p:nvSpPr>
            <p:spPr bwMode="auto">
              <a:xfrm>
                <a:off x="2901" y="3172"/>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81" name="AutoShape 107"/>
              <p:cNvSpPr>
                <a:spLocks noChangeArrowheads="1"/>
              </p:cNvSpPr>
              <p:nvPr/>
            </p:nvSpPr>
            <p:spPr bwMode="auto">
              <a:xfrm>
                <a:off x="2869" y="338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82" name="AutoShape 108"/>
              <p:cNvSpPr>
                <a:spLocks noChangeArrowheads="1"/>
              </p:cNvSpPr>
              <p:nvPr/>
            </p:nvSpPr>
            <p:spPr bwMode="auto">
              <a:xfrm>
                <a:off x="2781" y="327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83" name="AutoShape 109"/>
              <p:cNvSpPr>
                <a:spLocks noChangeArrowheads="1"/>
              </p:cNvSpPr>
              <p:nvPr/>
            </p:nvSpPr>
            <p:spPr bwMode="auto">
              <a:xfrm>
                <a:off x="2983" y="3399"/>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84" name="AutoShape 110"/>
              <p:cNvSpPr>
                <a:spLocks noChangeArrowheads="1"/>
              </p:cNvSpPr>
              <p:nvPr/>
            </p:nvSpPr>
            <p:spPr bwMode="auto">
              <a:xfrm>
                <a:off x="3096" y="333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85" name="AutoShape 111"/>
              <p:cNvSpPr>
                <a:spLocks noChangeArrowheads="1"/>
              </p:cNvSpPr>
              <p:nvPr/>
            </p:nvSpPr>
            <p:spPr bwMode="auto">
              <a:xfrm>
                <a:off x="3064" y="3214"/>
                <a:ext cx="64" cy="41"/>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386" name="AutoShape 112"/>
              <p:cNvCxnSpPr>
                <a:cxnSpLocks noChangeShapeType="1"/>
                <a:stCxn id="7380" idx="2"/>
                <a:endCxn id="7382" idx="0"/>
              </p:cNvCxnSpPr>
              <p:nvPr/>
            </p:nvCxnSpPr>
            <p:spPr bwMode="auto">
              <a:xfrm flipH="1">
                <a:off x="2812" y="3213"/>
                <a:ext cx="120" cy="65"/>
              </a:xfrm>
              <a:prstGeom prst="straightConnector1">
                <a:avLst/>
              </a:prstGeom>
              <a:noFill/>
              <a:ln w="9525">
                <a:solidFill>
                  <a:schemeClr val="bg1"/>
                </a:solidFill>
                <a:round/>
                <a:headEnd/>
                <a:tailEnd/>
              </a:ln>
            </p:spPr>
          </p:cxnSp>
          <p:cxnSp>
            <p:nvCxnSpPr>
              <p:cNvPr id="7387" name="AutoShape 113"/>
              <p:cNvCxnSpPr>
                <a:cxnSpLocks noChangeShapeType="1"/>
                <a:stCxn id="7385" idx="2"/>
                <a:endCxn id="7382" idx="0"/>
              </p:cNvCxnSpPr>
              <p:nvPr/>
            </p:nvCxnSpPr>
            <p:spPr bwMode="auto">
              <a:xfrm flipH="1">
                <a:off x="2812" y="3255"/>
                <a:ext cx="284" cy="23"/>
              </a:xfrm>
              <a:prstGeom prst="straightConnector1">
                <a:avLst/>
              </a:prstGeom>
              <a:noFill/>
              <a:ln w="9525">
                <a:solidFill>
                  <a:schemeClr val="bg1"/>
                </a:solidFill>
                <a:round/>
                <a:headEnd/>
                <a:tailEnd/>
              </a:ln>
            </p:spPr>
          </p:cxnSp>
          <p:cxnSp>
            <p:nvCxnSpPr>
              <p:cNvPr id="7388" name="AutoShape 114"/>
              <p:cNvCxnSpPr>
                <a:cxnSpLocks noChangeShapeType="1"/>
                <a:stCxn id="7383" idx="0"/>
                <a:endCxn id="7382" idx="2"/>
              </p:cNvCxnSpPr>
              <p:nvPr/>
            </p:nvCxnSpPr>
            <p:spPr bwMode="auto">
              <a:xfrm flipH="1" flipV="1">
                <a:off x="2812" y="3320"/>
                <a:ext cx="202" cy="79"/>
              </a:xfrm>
              <a:prstGeom prst="straightConnector1">
                <a:avLst/>
              </a:prstGeom>
              <a:noFill/>
              <a:ln w="9525">
                <a:solidFill>
                  <a:schemeClr val="bg1"/>
                </a:solidFill>
                <a:round/>
                <a:headEnd/>
                <a:tailEnd/>
              </a:ln>
            </p:spPr>
          </p:cxnSp>
          <p:cxnSp>
            <p:nvCxnSpPr>
              <p:cNvPr id="7389" name="AutoShape 115"/>
              <p:cNvCxnSpPr>
                <a:cxnSpLocks noChangeShapeType="1"/>
                <a:stCxn id="7381" idx="0"/>
                <a:endCxn id="7380" idx="2"/>
              </p:cNvCxnSpPr>
              <p:nvPr/>
            </p:nvCxnSpPr>
            <p:spPr bwMode="auto">
              <a:xfrm flipV="1">
                <a:off x="2901" y="3213"/>
                <a:ext cx="31" cy="175"/>
              </a:xfrm>
              <a:prstGeom prst="straightConnector1">
                <a:avLst/>
              </a:prstGeom>
              <a:noFill/>
              <a:ln w="9525">
                <a:solidFill>
                  <a:schemeClr val="bg1"/>
                </a:solidFill>
                <a:round/>
                <a:headEnd/>
                <a:tailEnd/>
              </a:ln>
            </p:spPr>
          </p:cxnSp>
          <p:cxnSp>
            <p:nvCxnSpPr>
              <p:cNvPr id="7390" name="AutoShape 116"/>
              <p:cNvCxnSpPr>
                <a:cxnSpLocks noChangeShapeType="1"/>
                <a:stCxn id="7383" idx="0"/>
                <a:endCxn id="7385" idx="2"/>
              </p:cNvCxnSpPr>
              <p:nvPr/>
            </p:nvCxnSpPr>
            <p:spPr bwMode="auto">
              <a:xfrm flipV="1">
                <a:off x="3014" y="3255"/>
                <a:ext cx="82" cy="144"/>
              </a:xfrm>
              <a:prstGeom prst="straightConnector1">
                <a:avLst/>
              </a:prstGeom>
              <a:noFill/>
              <a:ln w="9525">
                <a:solidFill>
                  <a:schemeClr val="bg1"/>
                </a:solidFill>
                <a:round/>
                <a:headEnd/>
                <a:tailEnd/>
              </a:ln>
            </p:spPr>
          </p:cxnSp>
          <p:cxnSp>
            <p:nvCxnSpPr>
              <p:cNvPr id="7391" name="AutoShape 117"/>
              <p:cNvCxnSpPr>
                <a:cxnSpLocks noChangeShapeType="1"/>
                <a:stCxn id="7384" idx="0"/>
                <a:endCxn id="7385" idx="3"/>
              </p:cNvCxnSpPr>
              <p:nvPr/>
            </p:nvCxnSpPr>
            <p:spPr bwMode="auto">
              <a:xfrm flipV="1">
                <a:off x="3128" y="3235"/>
                <a:ext cx="0" cy="103"/>
              </a:xfrm>
              <a:prstGeom prst="straightConnector1">
                <a:avLst/>
              </a:prstGeom>
              <a:noFill/>
              <a:ln w="9525">
                <a:solidFill>
                  <a:schemeClr val="bg1"/>
                </a:solidFill>
                <a:round/>
                <a:headEnd/>
                <a:tailEnd/>
              </a:ln>
            </p:spPr>
          </p:cxnSp>
        </p:grpSp>
        <p:grpSp>
          <p:nvGrpSpPr>
            <p:cNvPr id="9" name="Group 118"/>
            <p:cNvGrpSpPr>
              <a:grpSpLocks/>
            </p:cNvGrpSpPr>
            <p:nvPr/>
          </p:nvGrpSpPr>
          <p:grpSpPr bwMode="auto">
            <a:xfrm>
              <a:off x="4410" y="3522"/>
              <a:ext cx="464" cy="406"/>
              <a:chOff x="2745" y="3092"/>
              <a:chExt cx="464" cy="406"/>
            </a:xfrm>
          </p:grpSpPr>
          <p:sp>
            <p:nvSpPr>
              <p:cNvPr id="7342" name="AutoShape 119"/>
              <p:cNvSpPr>
                <a:spLocks noChangeArrowheads="1"/>
              </p:cNvSpPr>
              <p:nvPr/>
            </p:nvSpPr>
            <p:spPr bwMode="auto">
              <a:xfrm>
                <a:off x="2745" y="3092"/>
                <a:ext cx="464" cy="406"/>
              </a:xfrm>
              <a:prstGeom prst="cube">
                <a:avLst>
                  <a:gd name="adj" fmla="val 25000"/>
                </a:avLst>
              </a:prstGeom>
              <a:gradFill rotWithShape="1">
                <a:gsLst>
                  <a:gs pos="0">
                    <a:schemeClr val="accent2"/>
                  </a:gs>
                  <a:gs pos="100000">
                    <a:schemeClr val="hlink"/>
                  </a:gs>
                </a:gsLst>
                <a:lin ang="5400000" scaled="1"/>
              </a:gradFill>
              <a:ln w="9525">
                <a:solidFill>
                  <a:schemeClr val="bg1"/>
                </a:solidFill>
                <a:miter lim="800000"/>
                <a:headEnd/>
                <a:tailEnd/>
              </a:ln>
            </p:spPr>
            <p:txBody>
              <a:bodyPr wrap="none" anchor="ctr"/>
              <a:lstStyle/>
              <a:p>
                <a:endParaRPr lang="en-US"/>
              </a:p>
            </p:txBody>
          </p:sp>
          <p:sp>
            <p:nvSpPr>
              <p:cNvPr id="7343" name="AutoShape 120"/>
              <p:cNvSpPr>
                <a:spLocks noChangeArrowheads="1"/>
              </p:cNvSpPr>
              <p:nvPr/>
            </p:nvSpPr>
            <p:spPr bwMode="auto">
              <a:xfrm>
                <a:off x="2806" y="3173"/>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44" name="AutoShape 121"/>
              <p:cNvSpPr>
                <a:spLocks noChangeArrowheads="1"/>
              </p:cNvSpPr>
              <p:nvPr/>
            </p:nvSpPr>
            <p:spPr bwMode="auto">
              <a:xfrm>
                <a:off x="2863" y="3315"/>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45" name="AutoShape 122"/>
              <p:cNvSpPr>
                <a:spLocks noChangeArrowheads="1"/>
              </p:cNvSpPr>
              <p:nvPr/>
            </p:nvSpPr>
            <p:spPr bwMode="auto">
              <a:xfrm>
                <a:off x="2882" y="3237"/>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46" name="AutoShape 123"/>
              <p:cNvSpPr>
                <a:spLocks noChangeArrowheads="1"/>
              </p:cNvSpPr>
              <p:nvPr/>
            </p:nvSpPr>
            <p:spPr bwMode="auto">
              <a:xfrm>
                <a:off x="2951" y="3336"/>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47" name="AutoShape 124"/>
              <p:cNvSpPr>
                <a:spLocks noChangeArrowheads="1"/>
              </p:cNvSpPr>
              <p:nvPr/>
            </p:nvSpPr>
            <p:spPr bwMode="auto">
              <a:xfrm>
                <a:off x="3027" y="3295"/>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48" name="AutoShape 125"/>
              <p:cNvSpPr>
                <a:spLocks noChangeArrowheads="1"/>
              </p:cNvSpPr>
              <p:nvPr/>
            </p:nvSpPr>
            <p:spPr bwMode="auto">
              <a:xfrm>
                <a:off x="2995" y="3159"/>
                <a:ext cx="63" cy="42"/>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349" name="AutoShape 126"/>
              <p:cNvCxnSpPr>
                <a:cxnSpLocks noChangeShapeType="1"/>
                <a:stCxn id="7343" idx="2"/>
                <a:endCxn id="7345" idx="0"/>
              </p:cNvCxnSpPr>
              <p:nvPr/>
            </p:nvCxnSpPr>
            <p:spPr bwMode="auto">
              <a:xfrm>
                <a:off x="2838" y="3214"/>
                <a:ext cx="75" cy="23"/>
              </a:xfrm>
              <a:prstGeom prst="straightConnector1">
                <a:avLst/>
              </a:prstGeom>
              <a:noFill/>
              <a:ln w="9525">
                <a:solidFill>
                  <a:schemeClr val="bg1"/>
                </a:solidFill>
                <a:round/>
                <a:headEnd/>
                <a:tailEnd/>
              </a:ln>
            </p:spPr>
          </p:cxnSp>
          <p:cxnSp>
            <p:nvCxnSpPr>
              <p:cNvPr id="7350" name="AutoShape 127"/>
              <p:cNvCxnSpPr>
                <a:cxnSpLocks noChangeShapeType="1"/>
                <a:stCxn id="7348" idx="2"/>
                <a:endCxn id="7345" idx="0"/>
              </p:cNvCxnSpPr>
              <p:nvPr/>
            </p:nvCxnSpPr>
            <p:spPr bwMode="auto">
              <a:xfrm flipH="1">
                <a:off x="2913" y="3201"/>
                <a:ext cx="114" cy="36"/>
              </a:xfrm>
              <a:prstGeom prst="straightConnector1">
                <a:avLst/>
              </a:prstGeom>
              <a:noFill/>
              <a:ln w="9525">
                <a:solidFill>
                  <a:schemeClr val="bg1"/>
                </a:solidFill>
                <a:round/>
                <a:headEnd/>
                <a:tailEnd/>
              </a:ln>
            </p:spPr>
          </p:cxnSp>
          <p:cxnSp>
            <p:nvCxnSpPr>
              <p:cNvPr id="7351" name="AutoShape 128"/>
              <p:cNvCxnSpPr>
                <a:cxnSpLocks noChangeShapeType="1"/>
                <a:stCxn id="7346" idx="0"/>
                <a:endCxn id="7345" idx="2"/>
              </p:cNvCxnSpPr>
              <p:nvPr/>
            </p:nvCxnSpPr>
            <p:spPr bwMode="auto">
              <a:xfrm flipH="1" flipV="1">
                <a:off x="2913" y="3278"/>
                <a:ext cx="70" cy="58"/>
              </a:xfrm>
              <a:prstGeom prst="straightConnector1">
                <a:avLst/>
              </a:prstGeom>
              <a:noFill/>
              <a:ln w="9525">
                <a:solidFill>
                  <a:schemeClr val="bg1"/>
                </a:solidFill>
                <a:round/>
                <a:headEnd/>
                <a:tailEnd/>
              </a:ln>
            </p:spPr>
          </p:cxnSp>
          <p:cxnSp>
            <p:nvCxnSpPr>
              <p:cNvPr id="7352" name="AutoShape 129"/>
              <p:cNvCxnSpPr>
                <a:cxnSpLocks noChangeShapeType="1"/>
                <a:stCxn id="7344" idx="0"/>
                <a:endCxn id="7343" idx="2"/>
              </p:cNvCxnSpPr>
              <p:nvPr/>
            </p:nvCxnSpPr>
            <p:spPr bwMode="auto">
              <a:xfrm flipH="1" flipV="1">
                <a:off x="2838" y="3214"/>
                <a:ext cx="57" cy="101"/>
              </a:xfrm>
              <a:prstGeom prst="straightConnector1">
                <a:avLst/>
              </a:prstGeom>
              <a:noFill/>
              <a:ln w="9525">
                <a:solidFill>
                  <a:schemeClr val="bg1"/>
                </a:solidFill>
                <a:round/>
                <a:headEnd/>
                <a:tailEnd/>
              </a:ln>
            </p:spPr>
          </p:cxnSp>
          <p:cxnSp>
            <p:nvCxnSpPr>
              <p:cNvPr id="7353" name="AutoShape 130"/>
              <p:cNvCxnSpPr>
                <a:cxnSpLocks noChangeShapeType="1"/>
                <a:stCxn id="7346" idx="0"/>
                <a:endCxn id="7348" idx="2"/>
              </p:cNvCxnSpPr>
              <p:nvPr/>
            </p:nvCxnSpPr>
            <p:spPr bwMode="auto">
              <a:xfrm flipV="1">
                <a:off x="2983" y="3201"/>
                <a:ext cx="44" cy="135"/>
              </a:xfrm>
              <a:prstGeom prst="straightConnector1">
                <a:avLst/>
              </a:prstGeom>
              <a:noFill/>
              <a:ln w="9525">
                <a:solidFill>
                  <a:schemeClr val="bg1"/>
                </a:solidFill>
                <a:round/>
                <a:headEnd/>
                <a:tailEnd/>
              </a:ln>
            </p:spPr>
          </p:cxnSp>
          <p:cxnSp>
            <p:nvCxnSpPr>
              <p:cNvPr id="7354" name="AutoShape 131"/>
              <p:cNvCxnSpPr>
                <a:cxnSpLocks noChangeShapeType="1"/>
                <a:stCxn id="7347" idx="0"/>
                <a:endCxn id="7348" idx="3"/>
              </p:cNvCxnSpPr>
              <p:nvPr/>
            </p:nvCxnSpPr>
            <p:spPr bwMode="auto">
              <a:xfrm flipV="1">
                <a:off x="3058" y="3180"/>
                <a:ext cx="0" cy="115"/>
              </a:xfrm>
              <a:prstGeom prst="straightConnector1">
                <a:avLst/>
              </a:prstGeom>
              <a:noFill/>
              <a:ln w="9525">
                <a:solidFill>
                  <a:schemeClr val="bg1"/>
                </a:solidFill>
                <a:round/>
                <a:headEnd/>
                <a:tailEnd/>
              </a:ln>
            </p:spPr>
          </p:cxnSp>
          <p:sp>
            <p:nvSpPr>
              <p:cNvPr id="7355" name="AutoShape 132"/>
              <p:cNvSpPr>
                <a:spLocks noChangeArrowheads="1"/>
              </p:cNvSpPr>
              <p:nvPr/>
            </p:nvSpPr>
            <p:spPr bwMode="auto">
              <a:xfrm>
                <a:off x="2901" y="3172"/>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56" name="AutoShape 133"/>
              <p:cNvSpPr>
                <a:spLocks noChangeArrowheads="1"/>
              </p:cNvSpPr>
              <p:nvPr/>
            </p:nvSpPr>
            <p:spPr bwMode="auto">
              <a:xfrm>
                <a:off x="2869" y="338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57" name="AutoShape 134"/>
              <p:cNvSpPr>
                <a:spLocks noChangeArrowheads="1"/>
              </p:cNvSpPr>
              <p:nvPr/>
            </p:nvSpPr>
            <p:spPr bwMode="auto">
              <a:xfrm>
                <a:off x="2781" y="327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58" name="AutoShape 135"/>
              <p:cNvSpPr>
                <a:spLocks noChangeArrowheads="1"/>
              </p:cNvSpPr>
              <p:nvPr/>
            </p:nvSpPr>
            <p:spPr bwMode="auto">
              <a:xfrm>
                <a:off x="2983" y="3399"/>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59" name="AutoShape 136"/>
              <p:cNvSpPr>
                <a:spLocks noChangeArrowheads="1"/>
              </p:cNvSpPr>
              <p:nvPr/>
            </p:nvSpPr>
            <p:spPr bwMode="auto">
              <a:xfrm>
                <a:off x="3096" y="333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60" name="AutoShape 137"/>
              <p:cNvSpPr>
                <a:spLocks noChangeArrowheads="1"/>
              </p:cNvSpPr>
              <p:nvPr/>
            </p:nvSpPr>
            <p:spPr bwMode="auto">
              <a:xfrm>
                <a:off x="3064" y="3214"/>
                <a:ext cx="64" cy="41"/>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361" name="AutoShape 138"/>
              <p:cNvCxnSpPr>
                <a:cxnSpLocks noChangeShapeType="1"/>
                <a:stCxn id="7355" idx="2"/>
                <a:endCxn id="7357" idx="0"/>
              </p:cNvCxnSpPr>
              <p:nvPr/>
            </p:nvCxnSpPr>
            <p:spPr bwMode="auto">
              <a:xfrm flipH="1">
                <a:off x="2812" y="3213"/>
                <a:ext cx="120" cy="65"/>
              </a:xfrm>
              <a:prstGeom prst="straightConnector1">
                <a:avLst/>
              </a:prstGeom>
              <a:noFill/>
              <a:ln w="9525">
                <a:solidFill>
                  <a:schemeClr val="bg1"/>
                </a:solidFill>
                <a:round/>
                <a:headEnd/>
                <a:tailEnd/>
              </a:ln>
            </p:spPr>
          </p:cxnSp>
          <p:cxnSp>
            <p:nvCxnSpPr>
              <p:cNvPr id="7362" name="AutoShape 139"/>
              <p:cNvCxnSpPr>
                <a:cxnSpLocks noChangeShapeType="1"/>
                <a:stCxn id="7360" idx="2"/>
                <a:endCxn id="7357" idx="0"/>
              </p:cNvCxnSpPr>
              <p:nvPr/>
            </p:nvCxnSpPr>
            <p:spPr bwMode="auto">
              <a:xfrm flipH="1">
                <a:off x="2812" y="3255"/>
                <a:ext cx="284" cy="23"/>
              </a:xfrm>
              <a:prstGeom prst="straightConnector1">
                <a:avLst/>
              </a:prstGeom>
              <a:noFill/>
              <a:ln w="9525">
                <a:solidFill>
                  <a:schemeClr val="bg1"/>
                </a:solidFill>
                <a:round/>
                <a:headEnd/>
                <a:tailEnd/>
              </a:ln>
            </p:spPr>
          </p:cxnSp>
          <p:cxnSp>
            <p:nvCxnSpPr>
              <p:cNvPr id="7363" name="AutoShape 140"/>
              <p:cNvCxnSpPr>
                <a:cxnSpLocks noChangeShapeType="1"/>
                <a:stCxn id="7358" idx="0"/>
                <a:endCxn id="7357" idx="2"/>
              </p:cNvCxnSpPr>
              <p:nvPr/>
            </p:nvCxnSpPr>
            <p:spPr bwMode="auto">
              <a:xfrm flipH="1" flipV="1">
                <a:off x="2812" y="3320"/>
                <a:ext cx="202" cy="79"/>
              </a:xfrm>
              <a:prstGeom prst="straightConnector1">
                <a:avLst/>
              </a:prstGeom>
              <a:noFill/>
              <a:ln w="9525">
                <a:solidFill>
                  <a:schemeClr val="bg1"/>
                </a:solidFill>
                <a:round/>
                <a:headEnd/>
                <a:tailEnd/>
              </a:ln>
            </p:spPr>
          </p:cxnSp>
          <p:cxnSp>
            <p:nvCxnSpPr>
              <p:cNvPr id="7364" name="AutoShape 141"/>
              <p:cNvCxnSpPr>
                <a:cxnSpLocks noChangeShapeType="1"/>
                <a:stCxn id="7356" idx="0"/>
                <a:endCxn id="7355" idx="2"/>
              </p:cNvCxnSpPr>
              <p:nvPr/>
            </p:nvCxnSpPr>
            <p:spPr bwMode="auto">
              <a:xfrm flipV="1">
                <a:off x="2901" y="3213"/>
                <a:ext cx="31" cy="175"/>
              </a:xfrm>
              <a:prstGeom prst="straightConnector1">
                <a:avLst/>
              </a:prstGeom>
              <a:noFill/>
              <a:ln w="9525">
                <a:solidFill>
                  <a:schemeClr val="bg1"/>
                </a:solidFill>
                <a:round/>
                <a:headEnd/>
                <a:tailEnd/>
              </a:ln>
            </p:spPr>
          </p:cxnSp>
          <p:cxnSp>
            <p:nvCxnSpPr>
              <p:cNvPr id="7365" name="AutoShape 142"/>
              <p:cNvCxnSpPr>
                <a:cxnSpLocks noChangeShapeType="1"/>
                <a:stCxn id="7358" idx="0"/>
                <a:endCxn id="7360" idx="2"/>
              </p:cNvCxnSpPr>
              <p:nvPr/>
            </p:nvCxnSpPr>
            <p:spPr bwMode="auto">
              <a:xfrm flipV="1">
                <a:off x="3014" y="3255"/>
                <a:ext cx="82" cy="144"/>
              </a:xfrm>
              <a:prstGeom prst="straightConnector1">
                <a:avLst/>
              </a:prstGeom>
              <a:noFill/>
              <a:ln w="9525">
                <a:solidFill>
                  <a:schemeClr val="bg1"/>
                </a:solidFill>
                <a:round/>
                <a:headEnd/>
                <a:tailEnd/>
              </a:ln>
            </p:spPr>
          </p:cxnSp>
          <p:cxnSp>
            <p:nvCxnSpPr>
              <p:cNvPr id="7366" name="AutoShape 143"/>
              <p:cNvCxnSpPr>
                <a:cxnSpLocks noChangeShapeType="1"/>
                <a:stCxn id="7359" idx="0"/>
                <a:endCxn id="7360" idx="3"/>
              </p:cNvCxnSpPr>
              <p:nvPr/>
            </p:nvCxnSpPr>
            <p:spPr bwMode="auto">
              <a:xfrm flipV="1">
                <a:off x="3128" y="3235"/>
                <a:ext cx="0" cy="103"/>
              </a:xfrm>
              <a:prstGeom prst="straightConnector1">
                <a:avLst/>
              </a:prstGeom>
              <a:noFill/>
              <a:ln w="9525">
                <a:solidFill>
                  <a:schemeClr val="bg1"/>
                </a:solidFill>
                <a:round/>
                <a:headEnd/>
                <a:tailEnd/>
              </a:ln>
            </p:spPr>
          </p:cxnSp>
        </p:grpSp>
        <p:grpSp>
          <p:nvGrpSpPr>
            <p:cNvPr id="10" name="Group 144"/>
            <p:cNvGrpSpPr>
              <a:grpSpLocks/>
            </p:cNvGrpSpPr>
            <p:nvPr/>
          </p:nvGrpSpPr>
          <p:grpSpPr bwMode="auto">
            <a:xfrm>
              <a:off x="4507" y="3619"/>
              <a:ext cx="464" cy="387"/>
              <a:chOff x="2745" y="3092"/>
              <a:chExt cx="464" cy="406"/>
            </a:xfrm>
          </p:grpSpPr>
          <p:sp>
            <p:nvSpPr>
              <p:cNvPr id="7317" name="AutoShape 145"/>
              <p:cNvSpPr>
                <a:spLocks noChangeArrowheads="1"/>
              </p:cNvSpPr>
              <p:nvPr/>
            </p:nvSpPr>
            <p:spPr bwMode="auto">
              <a:xfrm>
                <a:off x="2745" y="3092"/>
                <a:ext cx="464" cy="406"/>
              </a:xfrm>
              <a:prstGeom prst="cube">
                <a:avLst>
                  <a:gd name="adj" fmla="val 25000"/>
                </a:avLst>
              </a:prstGeom>
              <a:gradFill rotWithShape="1">
                <a:gsLst>
                  <a:gs pos="0">
                    <a:schemeClr val="accent2"/>
                  </a:gs>
                  <a:gs pos="100000">
                    <a:schemeClr val="hlink"/>
                  </a:gs>
                </a:gsLst>
                <a:lin ang="5400000" scaled="1"/>
              </a:gradFill>
              <a:ln w="9525">
                <a:solidFill>
                  <a:schemeClr val="bg1"/>
                </a:solidFill>
                <a:miter lim="800000"/>
                <a:headEnd/>
                <a:tailEnd/>
              </a:ln>
            </p:spPr>
            <p:txBody>
              <a:bodyPr wrap="none" anchor="ctr"/>
              <a:lstStyle/>
              <a:p>
                <a:endParaRPr lang="en-US"/>
              </a:p>
            </p:txBody>
          </p:sp>
          <p:sp>
            <p:nvSpPr>
              <p:cNvPr id="7318" name="AutoShape 146"/>
              <p:cNvSpPr>
                <a:spLocks noChangeArrowheads="1"/>
              </p:cNvSpPr>
              <p:nvPr/>
            </p:nvSpPr>
            <p:spPr bwMode="auto">
              <a:xfrm>
                <a:off x="2806" y="3173"/>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19" name="AutoShape 147"/>
              <p:cNvSpPr>
                <a:spLocks noChangeArrowheads="1"/>
              </p:cNvSpPr>
              <p:nvPr/>
            </p:nvSpPr>
            <p:spPr bwMode="auto">
              <a:xfrm>
                <a:off x="2863" y="3315"/>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20" name="AutoShape 148"/>
              <p:cNvSpPr>
                <a:spLocks noChangeArrowheads="1"/>
              </p:cNvSpPr>
              <p:nvPr/>
            </p:nvSpPr>
            <p:spPr bwMode="auto">
              <a:xfrm>
                <a:off x="2882" y="3237"/>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21" name="AutoShape 149"/>
              <p:cNvSpPr>
                <a:spLocks noChangeArrowheads="1"/>
              </p:cNvSpPr>
              <p:nvPr/>
            </p:nvSpPr>
            <p:spPr bwMode="auto">
              <a:xfrm>
                <a:off x="2951" y="3336"/>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22" name="AutoShape 150"/>
              <p:cNvSpPr>
                <a:spLocks noChangeArrowheads="1"/>
              </p:cNvSpPr>
              <p:nvPr/>
            </p:nvSpPr>
            <p:spPr bwMode="auto">
              <a:xfrm>
                <a:off x="3027" y="3295"/>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23" name="AutoShape 151"/>
              <p:cNvSpPr>
                <a:spLocks noChangeArrowheads="1"/>
              </p:cNvSpPr>
              <p:nvPr/>
            </p:nvSpPr>
            <p:spPr bwMode="auto">
              <a:xfrm>
                <a:off x="2995" y="3159"/>
                <a:ext cx="63" cy="42"/>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324" name="AutoShape 152"/>
              <p:cNvCxnSpPr>
                <a:cxnSpLocks noChangeShapeType="1"/>
                <a:stCxn id="7318" idx="2"/>
                <a:endCxn id="7320" idx="0"/>
              </p:cNvCxnSpPr>
              <p:nvPr/>
            </p:nvCxnSpPr>
            <p:spPr bwMode="auto">
              <a:xfrm>
                <a:off x="2838" y="3214"/>
                <a:ext cx="75" cy="23"/>
              </a:xfrm>
              <a:prstGeom prst="straightConnector1">
                <a:avLst/>
              </a:prstGeom>
              <a:noFill/>
              <a:ln w="9525">
                <a:solidFill>
                  <a:schemeClr val="bg1"/>
                </a:solidFill>
                <a:round/>
                <a:headEnd/>
                <a:tailEnd/>
              </a:ln>
            </p:spPr>
          </p:cxnSp>
          <p:cxnSp>
            <p:nvCxnSpPr>
              <p:cNvPr id="7325" name="AutoShape 153"/>
              <p:cNvCxnSpPr>
                <a:cxnSpLocks noChangeShapeType="1"/>
                <a:stCxn id="7323" idx="2"/>
                <a:endCxn id="7320" idx="0"/>
              </p:cNvCxnSpPr>
              <p:nvPr/>
            </p:nvCxnSpPr>
            <p:spPr bwMode="auto">
              <a:xfrm flipH="1">
                <a:off x="2913" y="3201"/>
                <a:ext cx="114" cy="36"/>
              </a:xfrm>
              <a:prstGeom prst="straightConnector1">
                <a:avLst/>
              </a:prstGeom>
              <a:noFill/>
              <a:ln w="9525">
                <a:solidFill>
                  <a:schemeClr val="bg1"/>
                </a:solidFill>
                <a:round/>
                <a:headEnd/>
                <a:tailEnd/>
              </a:ln>
            </p:spPr>
          </p:cxnSp>
          <p:cxnSp>
            <p:nvCxnSpPr>
              <p:cNvPr id="7326" name="AutoShape 154"/>
              <p:cNvCxnSpPr>
                <a:cxnSpLocks noChangeShapeType="1"/>
                <a:stCxn id="7321" idx="0"/>
                <a:endCxn id="7320" idx="2"/>
              </p:cNvCxnSpPr>
              <p:nvPr/>
            </p:nvCxnSpPr>
            <p:spPr bwMode="auto">
              <a:xfrm flipH="1" flipV="1">
                <a:off x="2913" y="3278"/>
                <a:ext cx="70" cy="58"/>
              </a:xfrm>
              <a:prstGeom prst="straightConnector1">
                <a:avLst/>
              </a:prstGeom>
              <a:noFill/>
              <a:ln w="9525">
                <a:solidFill>
                  <a:schemeClr val="bg1"/>
                </a:solidFill>
                <a:round/>
                <a:headEnd/>
                <a:tailEnd/>
              </a:ln>
            </p:spPr>
          </p:cxnSp>
          <p:cxnSp>
            <p:nvCxnSpPr>
              <p:cNvPr id="7327" name="AutoShape 155"/>
              <p:cNvCxnSpPr>
                <a:cxnSpLocks noChangeShapeType="1"/>
                <a:stCxn id="7319" idx="0"/>
                <a:endCxn id="7318" idx="2"/>
              </p:cNvCxnSpPr>
              <p:nvPr/>
            </p:nvCxnSpPr>
            <p:spPr bwMode="auto">
              <a:xfrm flipH="1" flipV="1">
                <a:off x="2838" y="3214"/>
                <a:ext cx="57" cy="101"/>
              </a:xfrm>
              <a:prstGeom prst="straightConnector1">
                <a:avLst/>
              </a:prstGeom>
              <a:noFill/>
              <a:ln w="9525">
                <a:solidFill>
                  <a:schemeClr val="bg1"/>
                </a:solidFill>
                <a:round/>
                <a:headEnd/>
                <a:tailEnd/>
              </a:ln>
            </p:spPr>
          </p:cxnSp>
          <p:cxnSp>
            <p:nvCxnSpPr>
              <p:cNvPr id="7328" name="AutoShape 156"/>
              <p:cNvCxnSpPr>
                <a:cxnSpLocks noChangeShapeType="1"/>
                <a:stCxn id="7321" idx="0"/>
                <a:endCxn id="7323" idx="2"/>
              </p:cNvCxnSpPr>
              <p:nvPr/>
            </p:nvCxnSpPr>
            <p:spPr bwMode="auto">
              <a:xfrm flipV="1">
                <a:off x="2983" y="3201"/>
                <a:ext cx="44" cy="135"/>
              </a:xfrm>
              <a:prstGeom prst="straightConnector1">
                <a:avLst/>
              </a:prstGeom>
              <a:noFill/>
              <a:ln w="9525">
                <a:solidFill>
                  <a:schemeClr val="bg1"/>
                </a:solidFill>
                <a:round/>
                <a:headEnd/>
                <a:tailEnd/>
              </a:ln>
            </p:spPr>
          </p:cxnSp>
          <p:cxnSp>
            <p:nvCxnSpPr>
              <p:cNvPr id="7329" name="AutoShape 157"/>
              <p:cNvCxnSpPr>
                <a:cxnSpLocks noChangeShapeType="1"/>
                <a:stCxn id="7322" idx="0"/>
                <a:endCxn id="7323" idx="3"/>
              </p:cNvCxnSpPr>
              <p:nvPr/>
            </p:nvCxnSpPr>
            <p:spPr bwMode="auto">
              <a:xfrm flipV="1">
                <a:off x="3058" y="3180"/>
                <a:ext cx="0" cy="115"/>
              </a:xfrm>
              <a:prstGeom prst="straightConnector1">
                <a:avLst/>
              </a:prstGeom>
              <a:noFill/>
              <a:ln w="9525">
                <a:solidFill>
                  <a:schemeClr val="bg1"/>
                </a:solidFill>
                <a:round/>
                <a:headEnd/>
                <a:tailEnd/>
              </a:ln>
            </p:spPr>
          </p:cxnSp>
          <p:sp>
            <p:nvSpPr>
              <p:cNvPr id="7330" name="AutoShape 158"/>
              <p:cNvSpPr>
                <a:spLocks noChangeArrowheads="1"/>
              </p:cNvSpPr>
              <p:nvPr/>
            </p:nvSpPr>
            <p:spPr bwMode="auto">
              <a:xfrm>
                <a:off x="2901" y="3172"/>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31" name="AutoShape 159"/>
              <p:cNvSpPr>
                <a:spLocks noChangeArrowheads="1"/>
              </p:cNvSpPr>
              <p:nvPr/>
            </p:nvSpPr>
            <p:spPr bwMode="auto">
              <a:xfrm>
                <a:off x="2869" y="338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32" name="AutoShape 160"/>
              <p:cNvSpPr>
                <a:spLocks noChangeArrowheads="1"/>
              </p:cNvSpPr>
              <p:nvPr/>
            </p:nvSpPr>
            <p:spPr bwMode="auto">
              <a:xfrm>
                <a:off x="2781" y="327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33" name="AutoShape 161"/>
              <p:cNvSpPr>
                <a:spLocks noChangeArrowheads="1"/>
              </p:cNvSpPr>
              <p:nvPr/>
            </p:nvSpPr>
            <p:spPr bwMode="auto">
              <a:xfrm>
                <a:off x="2983" y="3399"/>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34" name="AutoShape 162"/>
              <p:cNvSpPr>
                <a:spLocks noChangeArrowheads="1"/>
              </p:cNvSpPr>
              <p:nvPr/>
            </p:nvSpPr>
            <p:spPr bwMode="auto">
              <a:xfrm>
                <a:off x="3096" y="333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35" name="AutoShape 163"/>
              <p:cNvSpPr>
                <a:spLocks noChangeArrowheads="1"/>
              </p:cNvSpPr>
              <p:nvPr/>
            </p:nvSpPr>
            <p:spPr bwMode="auto">
              <a:xfrm>
                <a:off x="3064" y="3214"/>
                <a:ext cx="64" cy="41"/>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336" name="AutoShape 164"/>
              <p:cNvCxnSpPr>
                <a:cxnSpLocks noChangeShapeType="1"/>
                <a:stCxn id="7330" idx="2"/>
                <a:endCxn id="7332" idx="0"/>
              </p:cNvCxnSpPr>
              <p:nvPr/>
            </p:nvCxnSpPr>
            <p:spPr bwMode="auto">
              <a:xfrm flipH="1">
                <a:off x="2812" y="3213"/>
                <a:ext cx="120" cy="65"/>
              </a:xfrm>
              <a:prstGeom prst="straightConnector1">
                <a:avLst/>
              </a:prstGeom>
              <a:noFill/>
              <a:ln w="9525">
                <a:solidFill>
                  <a:schemeClr val="bg1"/>
                </a:solidFill>
                <a:round/>
                <a:headEnd/>
                <a:tailEnd/>
              </a:ln>
            </p:spPr>
          </p:cxnSp>
          <p:cxnSp>
            <p:nvCxnSpPr>
              <p:cNvPr id="7337" name="AutoShape 165"/>
              <p:cNvCxnSpPr>
                <a:cxnSpLocks noChangeShapeType="1"/>
                <a:stCxn id="7335" idx="2"/>
                <a:endCxn id="7332" idx="0"/>
              </p:cNvCxnSpPr>
              <p:nvPr/>
            </p:nvCxnSpPr>
            <p:spPr bwMode="auto">
              <a:xfrm flipH="1">
                <a:off x="2812" y="3255"/>
                <a:ext cx="284" cy="23"/>
              </a:xfrm>
              <a:prstGeom prst="straightConnector1">
                <a:avLst/>
              </a:prstGeom>
              <a:noFill/>
              <a:ln w="9525">
                <a:solidFill>
                  <a:schemeClr val="bg1"/>
                </a:solidFill>
                <a:round/>
                <a:headEnd/>
                <a:tailEnd/>
              </a:ln>
            </p:spPr>
          </p:cxnSp>
          <p:cxnSp>
            <p:nvCxnSpPr>
              <p:cNvPr id="7338" name="AutoShape 166"/>
              <p:cNvCxnSpPr>
                <a:cxnSpLocks noChangeShapeType="1"/>
                <a:stCxn id="7333" idx="0"/>
                <a:endCxn id="7332" idx="2"/>
              </p:cNvCxnSpPr>
              <p:nvPr/>
            </p:nvCxnSpPr>
            <p:spPr bwMode="auto">
              <a:xfrm flipH="1" flipV="1">
                <a:off x="2812" y="3320"/>
                <a:ext cx="202" cy="79"/>
              </a:xfrm>
              <a:prstGeom prst="straightConnector1">
                <a:avLst/>
              </a:prstGeom>
              <a:noFill/>
              <a:ln w="9525">
                <a:solidFill>
                  <a:schemeClr val="bg1"/>
                </a:solidFill>
                <a:round/>
                <a:headEnd/>
                <a:tailEnd/>
              </a:ln>
            </p:spPr>
          </p:cxnSp>
          <p:cxnSp>
            <p:nvCxnSpPr>
              <p:cNvPr id="7339" name="AutoShape 167"/>
              <p:cNvCxnSpPr>
                <a:cxnSpLocks noChangeShapeType="1"/>
                <a:stCxn id="7331" idx="0"/>
                <a:endCxn id="7330" idx="2"/>
              </p:cNvCxnSpPr>
              <p:nvPr/>
            </p:nvCxnSpPr>
            <p:spPr bwMode="auto">
              <a:xfrm flipV="1">
                <a:off x="2901" y="3213"/>
                <a:ext cx="31" cy="175"/>
              </a:xfrm>
              <a:prstGeom prst="straightConnector1">
                <a:avLst/>
              </a:prstGeom>
              <a:noFill/>
              <a:ln w="9525">
                <a:solidFill>
                  <a:schemeClr val="bg1"/>
                </a:solidFill>
                <a:round/>
                <a:headEnd/>
                <a:tailEnd/>
              </a:ln>
            </p:spPr>
          </p:cxnSp>
          <p:cxnSp>
            <p:nvCxnSpPr>
              <p:cNvPr id="7340" name="AutoShape 168"/>
              <p:cNvCxnSpPr>
                <a:cxnSpLocks noChangeShapeType="1"/>
                <a:stCxn id="7333" idx="0"/>
                <a:endCxn id="7335" idx="2"/>
              </p:cNvCxnSpPr>
              <p:nvPr/>
            </p:nvCxnSpPr>
            <p:spPr bwMode="auto">
              <a:xfrm flipV="1">
                <a:off x="3014" y="3255"/>
                <a:ext cx="82" cy="144"/>
              </a:xfrm>
              <a:prstGeom prst="straightConnector1">
                <a:avLst/>
              </a:prstGeom>
              <a:noFill/>
              <a:ln w="9525">
                <a:solidFill>
                  <a:schemeClr val="bg1"/>
                </a:solidFill>
                <a:round/>
                <a:headEnd/>
                <a:tailEnd/>
              </a:ln>
            </p:spPr>
          </p:cxnSp>
          <p:cxnSp>
            <p:nvCxnSpPr>
              <p:cNvPr id="7341" name="AutoShape 169"/>
              <p:cNvCxnSpPr>
                <a:cxnSpLocks noChangeShapeType="1"/>
                <a:stCxn id="7334" idx="0"/>
                <a:endCxn id="7335" idx="3"/>
              </p:cNvCxnSpPr>
              <p:nvPr/>
            </p:nvCxnSpPr>
            <p:spPr bwMode="auto">
              <a:xfrm flipV="1">
                <a:off x="3128" y="3235"/>
                <a:ext cx="0" cy="103"/>
              </a:xfrm>
              <a:prstGeom prst="straightConnector1">
                <a:avLst/>
              </a:prstGeom>
              <a:noFill/>
              <a:ln w="9525">
                <a:solidFill>
                  <a:schemeClr val="bg1"/>
                </a:solidFill>
                <a:round/>
                <a:headEnd/>
                <a:tailEnd/>
              </a:ln>
            </p:spPr>
          </p:cxnSp>
        </p:grpSp>
        <p:grpSp>
          <p:nvGrpSpPr>
            <p:cNvPr id="11" name="Group 170"/>
            <p:cNvGrpSpPr>
              <a:grpSpLocks/>
            </p:cNvGrpSpPr>
            <p:nvPr/>
          </p:nvGrpSpPr>
          <p:grpSpPr bwMode="auto">
            <a:xfrm>
              <a:off x="4196" y="3750"/>
              <a:ext cx="464" cy="406"/>
              <a:chOff x="2745" y="3092"/>
              <a:chExt cx="464" cy="406"/>
            </a:xfrm>
          </p:grpSpPr>
          <p:sp>
            <p:nvSpPr>
              <p:cNvPr id="7292" name="AutoShape 171"/>
              <p:cNvSpPr>
                <a:spLocks noChangeArrowheads="1"/>
              </p:cNvSpPr>
              <p:nvPr/>
            </p:nvSpPr>
            <p:spPr bwMode="auto">
              <a:xfrm>
                <a:off x="2745" y="3092"/>
                <a:ext cx="464" cy="406"/>
              </a:xfrm>
              <a:prstGeom prst="cube">
                <a:avLst>
                  <a:gd name="adj" fmla="val 25000"/>
                </a:avLst>
              </a:prstGeom>
              <a:gradFill rotWithShape="1">
                <a:gsLst>
                  <a:gs pos="0">
                    <a:schemeClr val="accent2"/>
                  </a:gs>
                  <a:gs pos="100000">
                    <a:schemeClr val="hlink"/>
                  </a:gs>
                </a:gsLst>
                <a:lin ang="5400000" scaled="1"/>
              </a:gradFill>
              <a:ln w="9525">
                <a:solidFill>
                  <a:schemeClr val="bg1"/>
                </a:solidFill>
                <a:miter lim="800000"/>
                <a:headEnd/>
                <a:tailEnd/>
              </a:ln>
            </p:spPr>
            <p:txBody>
              <a:bodyPr wrap="none" anchor="ctr"/>
              <a:lstStyle/>
              <a:p>
                <a:endParaRPr lang="en-US"/>
              </a:p>
            </p:txBody>
          </p:sp>
          <p:sp>
            <p:nvSpPr>
              <p:cNvPr id="7293" name="AutoShape 172"/>
              <p:cNvSpPr>
                <a:spLocks noChangeArrowheads="1"/>
              </p:cNvSpPr>
              <p:nvPr/>
            </p:nvSpPr>
            <p:spPr bwMode="auto">
              <a:xfrm>
                <a:off x="2806" y="3173"/>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94" name="AutoShape 173"/>
              <p:cNvSpPr>
                <a:spLocks noChangeArrowheads="1"/>
              </p:cNvSpPr>
              <p:nvPr/>
            </p:nvSpPr>
            <p:spPr bwMode="auto">
              <a:xfrm>
                <a:off x="2863" y="3315"/>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95" name="AutoShape 174"/>
              <p:cNvSpPr>
                <a:spLocks noChangeArrowheads="1"/>
              </p:cNvSpPr>
              <p:nvPr/>
            </p:nvSpPr>
            <p:spPr bwMode="auto">
              <a:xfrm>
                <a:off x="2882" y="3237"/>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96" name="AutoShape 175"/>
              <p:cNvSpPr>
                <a:spLocks noChangeArrowheads="1"/>
              </p:cNvSpPr>
              <p:nvPr/>
            </p:nvSpPr>
            <p:spPr bwMode="auto">
              <a:xfrm>
                <a:off x="2951" y="3336"/>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97" name="AutoShape 176"/>
              <p:cNvSpPr>
                <a:spLocks noChangeArrowheads="1"/>
              </p:cNvSpPr>
              <p:nvPr/>
            </p:nvSpPr>
            <p:spPr bwMode="auto">
              <a:xfrm>
                <a:off x="3027" y="3295"/>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98" name="AutoShape 177"/>
              <p:cNvSpPr>
                <a:spLocks noChangeArrowheads="1"/>
              </p:cNvSpPr>
              <p:nvPr/>
            </p:nvSpPr>
            <p:spPr bwMode="auto">
              <a:xfrm>
                <a:off x="2995" y="3159"/>
                <a:ext cx="63" cy="42"/>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299" name="AutoShape 178"/>
              <p:cNvCxnSpPr>
                <a:cxnSpLocks noChangeShapeType="1"/>
                <a:stCxn id="7293" idx="2"/>
                <a:endCxn id="7295" idx="0"/>
              </p:cNvCxnSpPr>
              <p:nvPr/>
            </p:nvCxnSpPr>
            <p:spPr bwMode="auto">
              <a:xfrm>
                <a:off x="2838" y="3214"/>
                <a:ext cx="75" cy="23"/>
              </a:xfrm>
              <a:prstGeom prst="straightConnector1">
                <a:avLst/>
              </a:prstGeom>
              <a:noFill/>
              <a:ln w="9525">
                <a:solidFill>
                  <a:schemeClr val="bg1"/>
                </a:solidFill>
                <a:round/>
                <a:headEnd/>
                <a:tailEnd/>
              </a:ln>
            </p:spPr>
          </p:cxnSp>
          <p:cxnSp>
            <p:nvCxnSpPr>
              <p:cNvPr id="7300" name="AutoShape 179"/>
              <p:cNvCxnSpPr>
                <a:cxnSpLocks noChangeShapeType="1"/>
                <a:stCxn id="7298" idx="2"/>
                <a:endCxn id="7295" idx="0"/>
              </p:cNvCxnSpPr>
              <p:nvPr/>
            </p:nvCxnSpPr>
            <p:spPr bwMode="auto">
              <a:xfrm flipH="1">
                <a:off x="2913" y="3201"/>
                <a:ext cx="114" cy="36"/>
              </a:xfrm>
              <a:prstGeom prst="straightConnector1">
                <a:avLst/>
              </a:prstGeom>
              <a:noFill/>
              <a:ln w="9525">
                <a:solidFill>
                  <a:schemeClr val="bg1"/>
                </a:solidFill>
                <a:round/>
                <a:headEnd/>
                <a:tailEnd/>
              </a:ln>
            </p:spPr>
          </p:cxnSp>
          <p:cxnSp>
            <p:nvCxnSpPr>
              <p:cNvPr id="7301" name="AutoShape 180"/>
              <p:cNvCxnSpPr>
                <a:cxnSpLocks noChangeShapeType="1"/>
                <a:stCxn id="7296" idx="0"/>
                <a:endCxn id="7295" idx="2"/>
              </p:cNvCxnSpPr>
              <p:nvPr/>
            </p:nvCxnSpPr>
            <p:spPr bwMode="auto">
              <a:xfrm flipH="1" flipV="1">
                <a:off x="2913" y="3278"/>
                <a:ext cx="70" cy="58"/>
              </a:xfrm>
              <a:prstGeom prst="straightConnector1">
                <a:avLst/>
              </a:prstGeom>
              <a:noFill/>
              <a:ln w="9525">
                <a:solidFill>
                  <a:schemeClr val="bg1"/>
                </a:solidFill>
                <a:round/>
                <a:headEnd/>
                <a:tailEnd/>
              </a:ln>
            </p:spPr>
          </p:cxnSp>
          <p:cxnSp>
            <p:nvCxnSpPr>
              <p:cNvPr id="7302" name="AutoShape 181"/>
              <p:cNvCxnSpPr>
                <a:cxnSpLocks noChangeShapeType="1"/>
                <a:stCxn id="7294" idx="0"/>
                <a:endCxn id="7293" idx="2"/>
              </p:cNvCxnSpPr>
              <p:nvPr/>
            </p:nvCxnSpPr>
            <p:spPr bwMode="auto">
              <a:xfrm flipH="1" flipV="1">
                <a:off x="2838" y="3214"/>
                <a:ext cx="57" cy="101"/>
              </a:xfrm>
              <a:prstGeom prst="straightConnector1">
                <a:avLst/>
              </a:prstGeom>
              <a:noFill/>
              <a:ln w="9525">
                <a:solidFill>
                  <a:schemeClr val="bg1"/>
                </a:solidFill>
                <a:round/>
                <a:headEnd/>
                <a:tailEnd/>
              </a:ln>
            </p:spPr>
          </p:cxnSp>
          <p:cxnSp>
            <p:nvCxnSpPr>
              <p:cNvPr id="7303" name="AutoShape 182"/>
              <p:cNvCxnSpPr>
                <a:cxnSpLocks noChangeShapeType="1"/>
                <a:stCxn id="7296" idx="0"/>
                <a:endCxn id="7298" idx="2"/>
              </p:cNvCxnSpPr>
              <p:nvPr/>
            </p:nvCxnSpPr>
            <p:spPr bwMode="auto">
              <a:xfrm flipV="1">
                <a:off x="2983" y="3201"/>
                <a:ext cx="44" cy="135"/>
              </a:xfrm>
              <a:prstGeom prst="straightConnector1">
                <a:avLst/>
              </a:prstGeom>
              <a:noFill/>
              <a:ln w="9525">
                <a:solidFill>
                  <a:schemeClr val="bg1"/>
                </a:solidFill>
                <a:round/>
                <a:headEnd/>
                <a:tailEnd/>
              </a:ln>
            </p:spPr>
          </p:cxnSp>
          <p:cxnSp>
            <p:nvCxnSpPr>
              <p:cNvPr id="7304" name="AutoShape 183"/>
              <p:cNvCxnSpPr>
                <a:cxnSpLocks noChangeShapeType="1"/>
                <a:stCxn id="7297" idx="0"/>
                <a:endCxn id="7298" idx="3"/>
              </p:cNvCxnSpPr>
              <p:nvPr/>
            </p:nvCxnSpPr>
            <p:spPr bwMode="auto">
              <a:xfrm flipV="1">
                <a:off x="3058" y="3180"/>
                <a:ext cx="0" cy="115"/>
              </a:xfrm>
              <a:prstGeom prst="straightConnector1">
                <a:avLst/>
              </a:prstGeom>
              <a:noFill/>
              <a:ln w="9525">
                <a:solidFill>
                  <a:schemeClr val="bg1"/>
                </a:solidFill>
                <a:round/>
                <a:headEnd/>
                <a:tailEnd/>
              </a:ln>
            </p:spPr>
          </p:cxnSp>
          <p:sp>
            <p:nvSpPr>
              <p:cNvPr id="7305" name="AutoShape 184"/>
              <p:cNvSpPr>
                <a:spLocks noChangeArrowheads="1"/>
              </p:cNvSpPr>
              <p:nvPr/>
            </p:nvSpPr>
            <p:spPr bwMode="auto">
              <a:xfrm>
                <a:off x="2901" y="3172"/>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06" name="AutoShape 185"/>
              <p:cNvSpPr>
                <a:spLocks noChangeArrowheads="1"/>
              </p:cNvSpPr>
              <p:nvPr/>
            </p:nvSpPr>
            <p:spPr bwMode="auto">
              <a:xfrm>
                <a:off x="2869" y="338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07" name="AutoShape 186"/>
              <p:cNvSpPr>
                <a:spLocks noChangeArrowheads="1"/>
              </p:cNvSpPr>
              <p:nvPr/>
            </p:nvSpPr>
            <p:spPr bwMode="auto">
              <a:xfrm>
                <a:off x="2781" y="327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08" name="AutoShape 187"/>
              <p:cNvSpPr>
                <a:spLocks noChangeArrowheads="1"/>
              </p:cNvSpPr>
              <p:nvPr/>
            </p:nvSpPr>
            <p:spPr bwMode="auto">
              <a:xfrm>
                <a:off x="2983" y="3399"/>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09" name="AutoShape 188"/>
              <p:cNvSpPr>
                <a:spLocks noChangeArrowheads="1"/>
              </p:cNvSpPr>
              <p:nvPr/>
            </p:nvSpPr>
            <p:spPr bwMode="auto">
              <a:xfrm>
                <a:off x="3096" y="333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10" name="AutoShape 189"/>
              <p:cNvSpPr>
                <a:spLocks noChangeArrowheads="1"/>
              </p:cNvSpPr>
              <p:nvPr/>
            </p:nvSpPr>
            <p:spPr bwMode="auto">
              <a:xfrm>
                <a:off x="3064" y="3214"/>
                <a:ext cx="64" cy="41"/>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311" name="AutoShape 190"/>
              <p:cNvCxnSpPr>
                <a:cxnSpLocks noChangeShapeType="1"/>
                <a:stCxn id="7305" idx="2"/>
                <a:endCxn id="7307" idx="0"/>
              </p:cNvCxnSpPr>
              <p:nvPr/>
            </p:nvCxnSpPr>
            <p:spPr bwMode="auto">
              <a:xfrm flipH="1">
                <a:off x="2812" y="3213"/>
                <a:ext cx="120" cy="65"/>
              </a:xfrm>
              <a:prstGeom prst="straightConnector1">
                <a:avLst/>
              </a:prstGeom>
              <a:noFill/>
              <a:ln w="9525">
                <a:solidFill>
                  <a:schemeClr val="bg1"/>
                </a:solidFill>
                <a:round/>
                <a:headEnd/>
                <a:tailEnd/>
              </a:ln>
            </p:spPr>
          </p:cxnSp>
          <p:cxnSp>
            <p:nvCxnSpPr>
              <p:cNvPr id="7312" name="AutoShape 191"/>
              <p:cNvCxnSpPr>
                <a:cxnSpLocks noChangeShapeType="1"/>
                <a:stCxn id="7310" idx="2"/>
                <a:endCxn id="7307" idx="0"/>
              </p:cNvCxnSpPr>
              <p:nvPr/>
            </p:nvCxnSpPr>
            <p:spPr bwMode="auto">
              <a:xfrm flipH="1">
                <a:off x="2812" y="3255"/>
                <a:ext cx="284" cy="23"/>
              </a:xfrm>
              <a:prstGeom prst="straightConnector1">
                <a:avLst/>
              </a:prstGeom>
              <a:noFill/>
              <a:ln w="9525">
                <a:solidFill>
                  <a:schemeClr val="bg1"/>
                </a:solidFill>
                <a:round/>
                <a:headEnd/>
                <a:tailEnd/>
              </a:ln>
            </p:spPr>
          </p:cxnSp>
          <p:cxnSp>
            <p:nvCxnSpPr>
              <p:cNvPr id="7313" name="AutoShape 192"/>
              <p:cNvCxnSpPr>
                <a:cxnSpLocks noChangeShapeType="1"/>
                <a:stCxn id="7308" idx="0"/>
                <a:endCxn id="7307" idx="2"/>
              </p:cNvCxnSpPr>
              <p:nvPr/>
            </p:nvCxnSpPr>
            <p:spPr bwMode="auto">
              <a:xfrm flipH="1" flipV="1">
                <a:off x="2812" y="3320"/>
                <a:ext cx="202" cy="79"/>
              </a:xfrm>
              <a:prstGeom prst="straightConnector1">
                <a:avLst/>
              </a:prstGeom>
              <a:noFill/>
              <a:ln w="9525">
                <a:solidFill>
                  <a:schemeClr val="bg1"/>
                </a:solidFill>
                <a:round/>
                <a:headEnd/>
                <a:tailEnd/>
              </a:ln>
            </p:spPr>
          </p:cxnSp>
          <p:cxnSp>
            <p:nvCxnSpPr>
              <p:cNvPr id="7314" name="AutoShape 193"/>
              <p:cNvCxnSpPr>
                <a:cxnSpLocks noChangeShapeType="1"/>
                <a:stCxn id="7306" idx="0"/>
                <a:endCxn id="7305" idx="2"/>
              </p:cNvCxnSpPr>
              <p:nvPr/>
            </p:nvCxnSpPr>
            <p:spPr bwMode="auto">
              <a:xfrm flipV="1">
                <a:off x="2901" y="3213"/>
                <a:ext cx="31" cy="175"/>
              </a:xfrm>
              <a:prstGeom prst="straightConnector1">
                <a:avLst/>
              </a:prstGeom>
              <a:noFill/>
              <a:ln w="9525">
                <a:solidFill>
                  <a:schemeClr val="bg1"/>
                </a:solidFill>
                <a:round/>
                <a:headEnd/>
                <a:tailEnd/>
              </a:ln>
            </p:spPr>
          </p:cxnSp>
          <p:cxnSp>
            <p:nvCxnSpPr>
              <p:cNvPr id="7315" name="AutoShape 194"/>
              <p:cNvCxnSpPr>
                <a:cxnSpLocks noChangeShapeType="1"/>
                <a:stCxn id="7308" idx="0"/>
                <a:endCxn id="7310" idx="2"/>
              </p:cNvCxnSpPr>
              <p:nvPr/>
            </p:nvCxnSpPr>
            <p:spPr bwMode="auto">
              <a:xfrm flipV="1">
                <a:off x="3014" y="3255"/>
                <a:ext cx="82" cy="144"/>
              </a:xfrm>
              <a:prstGeom prst="straightConnector1">
                <a:avLst/>
              </a:prstGeom>
              <a:noFill/>
              <a:ln w="9525">
                <a:solidFill>
                  <a:schemeClr val="bg1"/>
                </a:solidFill>
                <a:round/>
                <a:headEnd/>
                <a:tailEnd/>
              </a:ln>
            </p:spPr>
          </p:cxnSp>
          <p:cxnSp>
            <p:nvCxnSpPr>
              <p:cNvPr id="7316" name="AutoShape 195"/>
              <p:cNvCxnSpPr>
                <a:cxnSpLocks noChangeShapeType="1"/>
                <a:stCxn id="7309" idx="0"/>
                <a:endCxn id="7310" idx="3"/>
              </p:cNvCxnSpPr>
              <p:nvPr/>
            </p:nvCxnSpPr>
            <p:spPr bwMode="auto">
              <a:xfrm flipV="1">
                <a:off x="3128" y="3235"/>
                <a:ext cx="0" cy="103"/>
              </a:xfrm>
              <a:prstGeom prst="straightConnector1">
                <a:avLst/>
              </a:prstGeom>
              <a:noFill/>
              <a:ln w="9525">
                <a:solidFill>
                  <a:schemeClr val="bg1"/>
                </a:solidFill>
                <a:round/>
                <a:headEnd/>
                <a:tailEnd/>
              </a:ln>
            </p:spPr>
          </p:cxnSp>
        </p:grpSp>
        <p:grpSp>
          <p:nvGrpSpPr>
            <p:cNvPr id="12" name="Group 196"/>
            <p:cNvGrpSpPr>
              <a:grpSpLocks/>
            </p:cNvGrpSpPr>
            <p:nvPr/>
          </p:nvGrpSpPr>
          <p:grpSpPr bwMode="auto">
            <a:xfrm>
              <a:off x="4464" y="3563"/>
              <a:ext cx="464" cy="406"/>
              <a:chOff x="2745" y="3092"/>
              <a:chExt cx="464" cy="406"/>
            </a:xfrm>
          </p:grpSpPr>
          <p:sp>
            <p:nvSpPr>
              <p:cNvPr id="7267" name="AutoShape 197"/>
              <p:cNvSpPr>
                <a:spLocks noChangeArrowheads="1"/>
              </p:cNvSpPr>
              <p:nvPr/>
            </p:nvSpPr>
            <p:spPr bwMode="auto">
              <a:xfrm>
                <a:off x="2745" y="3092"/>
                <a:ext cx="464" cy="406"/>
              </a:xfrm>
              <a:prstGeom prst="cube">
                <a:avLst>
                  <a:gd name="adj" fmla="val 25000"/>
                </a:avLst>
              </a:prstGeom>
              <a:gradFill rotWithShape="1">
                <a:gsLst>
                  <a:gs pos="0">
                    <a:schemeClr val="accent2"/>
                  </a:gs>
                  <a:gs pos="100000">
                    <a:schemeClr val="hlink"/>
                  </a:gs>
                </a:gsLst>
                <a:lin ang="5400000" scaled="1"/>
              </a:gradFill>
              <a:ln w="9525">
                <a:solidFill>
                  <a:schemeClr val="bg1"/>
                </a:solidFill>
                <a:miter lim="800000"/>
                <a:headEnd/>
                <a:tailEnd/>
              </a:ln>
            </p:spPr>
            <p:txBody>
              <a:bodyPr wrap="none" anchor="ctr"/>
              <a:lstStyle/>
              <a:p>
                <a:endParaRPr lang="en-US"/>
              </a:p>
            </p:txBody>
          </p:sp>
          <p:sp>
            <p:nvSpPr>
              <p:cNvPr id="7268" name="AutoShape 198"/>
              <p:cNvSpPr>
                <a:spLocks noChangeArrowheads="1"/>
              </p:cNvSpPr>
              <p:nvPr/>
            </p:nvSpPr>
            <p:spPr bwMode="auto">
              <a:xfrm>
                <a:off x="2806" y="3173"/>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69" name="AutoShape 199"/>
              <p:cNvSpPr>
                <a:spLocks noChangeArrowheads="1"/>
              </p:cNvSpPr>
              <p:nvPr/>
            </p:nvSpPr>
            <p:spPr bwMode="auto">
              <a:xfrm>
                <a:off x="2863" y="3315"/>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70" name="AutoShape 200"/>
              <p:cNvSpPr>
                <a:spLocks noChangeArrowheads="1"/>
              </p:cNvSpPr>
              <p:nvPr/>
            </p:nvSpPr>
            <p:spPr bwMode="auto">
              <a:xfrm>
                <a:off x="2882" y="3237"/>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71" name="AutoShape 201"/>
              <p:cNvSpPr>
                <a:spLocks noChangeArrowheads="1"/>
              </p:cNvSpPr>
              <p:nvPr/>
            </p:nvSpPr>
            <p:spPr bwMode="auto">
              <a:xfrm>
                <a:off x="2951" y="3336"/>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72" name="AutoShape 202"/>
              <p:cNvSpPr>
                <a:spLocks noChangeArrowheads="1"/>
              </p:cNvSpPr>
              <p:nvPr/>
            </p:nvSpPr>
            <p:spPr bwMode="auto">
              <a:xfrm>
                <a:off x="3027" y="3295"/>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73" name="AutoShape 203"/>
              <p:cNvSpPr>
                <a:spLocks noChangeArrowheads="1"/>
              </p:cNvSpPr>
              <p:nvPr/>
            </p:nvSpPr>
            <p:spPr bwMode="auto">
              <a:xfrm>
                <a:off x="2995" y="3159"/>
                <a:ext cx="63" cy="42"/>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274" name="AutoShape 204"/>
              <p:cNvCxnSpPr>
                <a:cxnSpLocks noChangeShapeType="1"/>
                <a:stCxn id="7268" idx="2"/>
                <a:endCxn id="7270" idx="0"/>
              </p:cNvCxnSpPr>
              <p:nvPr/>
            </p:nvCxnSpPr>
            <p:spPr bwMode="auto">
              <a:xfrm>
                <a:off x="2838" y="3214"/>
                <a:ext cx="75" cy="23"/>
              </a:xfrm>
              <a:prstGeom prst="straightConnector1">
                <a:avLst/>
              </a:prstGeom>
              <a:noFill/>
              <a:ln w="9525">
                <a:solidFill>
                  <a:schemeClr val="bg1"/>
                </a:solidFill>
                <a:round/>
                <a:headEnd/>
                <a:tailEnd/>
              </a:ln>
            </p:spPr>
          </p:cxnSp>
          <p:cxnSp>
            <p:nvCxnSpPr>
              <p:cNvPr id="7275" name="AutoShape 205"/>
              <p:cNvCxnSpPr>
                <a:cxnSpLocks noChangeShapeType="1"/>
                <a:stCxn id="7273" idx="2"/>
                <a:endCxn id="7270" idx="0"/>
              </p:cNvCxnSpPr>
              <p:nvPr/>
            </p:nvCxnSpPr>
            <p:spPr bwMode="auto">
              <a:xfrm flipH="1">
                <a:off x="2913" y="3201"/>
                <a:ext cx="114" cy="36"/>
              </a:xfrm>
              <a:prstGeom prst="straightConnector1">
                <a:avLst/>
              </a:prstGeom>
              <a:noFill/>
              <a:ln w="9525">
                <a:solidFill>
                  <a:schemeClr val="bg1"/>
                </a:solidFill>
                <a:round/>
                <a:headEnd/>
                <a:tailEnd/>
              </a:ln>
            </p:spPr>
          </p:cxnSp>
          <p:cxnSp>
            <p:nvCxnSpPr>
              <p:cNvPr id="7276" name="AutoShape 206"/>
              <p:cNvCxnSpPr>
                <a:cxnSpLocks noChangeShapeType="1"/>
                <a:stCxn id="7271" idx="0"/>
                <a:endCxn id="7270" idx="2"/>
              </p:cNvCxnSpPr>
              <p:nvPr/>
            </p:nvCxnSpPr>
            <p:spPr bwMode="auto">
              <a:xfrm flipH="1" flipV="1">
                <a:off x="2913" y="3278"/>
                <a:ext cx="70" cy="58"/>
              </a:xfrm>
              <a:prstGeom prst="straightConnector1">
                <a:avLst/>
              </a:prstGeom>
              <a:noFill/>
              <a:ln w="9525">
                <a:solidFill>
                  <a:schemeClr val="bg1"/>
                </a:solidFill>
                <a:round/>
                <a:headEnd/>
                <a:tailEnd/>
              </a:ln>
            </p:spPr>
          </p:cxnSp>
          <p:cxnSp>
            <p:nvCxnSpPr>
              <p:cNvPr id="7277" name="AutoShape 207"/>
              <p:cNvCxnSpPr>
                <a:cxnSpLocks noChangeShapeType="1"/>
                <a:stCxn id="7269" idx="0"/>
                <a:endCxn id="7268" idx="2"/>
              </p:cNvCxnSpPr>
              <p:nvPr/>
            </p:nvCxnSpPr>
            <p:spPr bwMode="auto">
              <a:xfrm flipH="1" flipV="1">
                <a:off x="2838" y="3214"/>
                <a:ext cx="57" cy="101"/>
              </a:xfrm>
              <a:prstGeom prst="straightConnector1">
                <a:avLst/>
              </a:prstGeom>
              <a:noFill/>
              <a:ln w="9525">
                <a:solidFill>
                  <a:schemeClr val="bg1"/>
                </a:solidFill>
                <a:round/>
                <a:headEnd/>
                <a:tailEnd/>
              </a:ln>
            </p:spPr>
          </p:cxnSp>
          <p:cxnSp>
            <p:nvCxnSpPr>
              <p:cNvPr id="7278" name="AutoShape 208"/>
              <p:cNvCxnSpPr>
                <a:cxnSpLocks noChangeShapeType="1"/>
                <a:stCxn id="7271" idx="0"/>
                <a:endCxn id="7273" idx="2"/>
              </p:cNvCxnSpPr>
              <p:nvPr/>
            </p:nvCxnSpPr>
            <p:spPr bwMode="auto">
              <a:xfrm flipV="1">
                <a:off x="2983" y="3201"/>
                <a:ext cx="44" cy="135"/>
              </a:xfrm>
              <a:prstGeom prst="straightConnector1">
                <a:avLst/>
              </a:prstGeom>
              <a:noFill/>
              <a:ln w="9525">
                <a:solidFill>
                  <a:schemeClr val="bg1"/>
                </a:solidFill>
                <a:round/>
                <a:headEnd/>
                <a:tailEnd/>
              </a:ln>
            </p:spPr>
          </p:cxnSp>
          <p:cxnSp>
            <p:nvCxnSpPr>
              <p:cNvPr id="7279" name="AutoShape 209"/>
              <p:cNvCxnSpPr>
                <a:cxnSpLocks noChangeShapeType="1"/>
                <a:stCxn id="7272" idx="0"/>
                <a:endCxn id="7273" idx="3"/>
              </p:cNvCxnSpPr>
              <p:nvPr/>
            </p:nvCxnSpPr>
            <p:spPr bwMode="auto">
              <a:xfrm flipV="1">
                <a:off x="3058" y="3180"/>
                <a:ext cx="0" cy="115"/>
              </a:xfrm>
              <a:prstGeom prst="straightConnector1">
                <a:avLst/>
              </a:prstGeom>
              <a:noFill/>
              <a:ln w="9525">
                <a:solidFill>
                  <a:schemeClr val="bg1"/>
                </a:solidFill>
                <a:round/>
                <a:headEnd/>
                <a:tailEnd/>
              </a:ln>
            </p:spPr>
          </p:cxnSp>
          <p:sp>
            <p:nvSpPr>
              <p:cNvPr id="7280" name="AutoShape 210"/>
              <p:cNvSpPr>
                <a:spLocks noChangeArrowheads="1"/>
              </p:cNvSpPr>
              <p:nvPr/>
            </p:nvSpPr>
            <p:spPr bwMode="auto">
              <a:xfrm>
                <a:off x="2901" y="3172"/>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81" name="AutoShape 211"/>
              <p:cNvSpPr>
                <a:spLocks noChangeArrowheads="1"/>
              </p:cNvSpPr>
              <p:nvPr/>
            </p:nvSpPr>
            <p:spPr bwMode="auto">
              <a:xfrm>
                <a:off x="2869" y="338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82" name="AutoShape 212"/>
              <p:cNvSpPr>
                <a:spLocks noChangeArrowheads="1"/>
              </p:cNvSpPr>
              <p:nvPr/>
            </p:nvSpPr>
            <p:spPr bwMode="auto">
              <a:xfrm>
                <a:off x="2781" y="327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83" name="AutoShape 213"/>
              <p:cNvSpPr>
                <a:spLocks noChangeArrowheads="1"/>
              </p:cNvSpPr>
              <p:nvPr/>
            </p:nvSpPr>
            <p:spPr bwMode="auto">
              <a:xfrm>
                <a:off x="2983" y="3399"/>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84" name="AutoShape 214"/>
              <p:cNvSpPr>
                <a:spLocks noChangeArrowheads="1"/>
              </p:cNvSpPr>
              <p:nvPr/>
            </p:nvSpPr>
            <p:spPr bwMode="auto">
              <a:xfrm>
                <a:off x="3096" y="333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85" name="AutoShape 215"/>
              <p:cNvSpPr>
                <a:spLocks noChangeArrowheads="1"/>
              </p:cNvSpPr>
              <p:nvPr/>
            </p:nvSpPr>
            <p:spPr bwMode="auto">
              <a:xfrm>
                <a:off x="3064" y="3214"/>
                <a:ext cx="64" cy="41"/>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286" name="AutoShape 216"/>
              <p:cNvCxnSpPr>
                <a:cxnSpLocks noChangeShapeType="1"/>
                <a:stCxn id="7280" idx="2"/>
                <a:endCxn id="7282" idx="0"/>
              </p:cNvCxnSpPr>
              <p:nvPr/>
            </p:nvCxnSpPr>
            <p:spPr bwMode="auto">
              <a:xfrm flipH="1">
                <a:off x="2812" y="3213"/>
                <a:ext cx="120" cy="65"/>
              </a:xfrm>
              <a:prstGeom prst="straightConnector1">
                <a:avLst/>
              </a:prstGeom>
              <a:noFill/>
              <a:ln w="9525">
                <a:solidFill>
                  <a:schemeClr val="bg1"/>
                </a:solidFill>
                <a:round/>
                <a:headEnd/>
                <a:tailEnd/>
              </a:ln>
            </p:spPr>
          </p:cxnSp>
          <p:cxnSp>
            <p:nvCxnSpPr>
              <p:cNvPr id="7287" name="AutoShape 217"/>
              <p:cNvCxnSpPr>
                <a:cxnSpLocks noChangeShapeType="1"/>
                <a:stCxn id="7285" idx="2"/>
                <a:endCxn id="7282" idx="0"/>
              </p:cNvCxnSpPr>
              <p:nvPr/>
            </p:nvCxnSpPr>
            <p:spPr bwMode="auto">
              <a:xfrm flipH="1">
                <a:off x="2812" y="3255"/>
                <a:ext cx="284" cy="23"/>
              </a:xfrm>
              <a:prstGeom prst="straightConnector1">
                <a:avLst/>
              </a:prstGeom>
              <a:noFill/>
              <a:ln w="9525">
                <a:solidFill>
                  <a:schemeClr val="bg1"/>
                </a:solidFill>
                <a:round/>
                <a:headEnd/>
                <a:tailEnd/>
              </a:ln>
            </p:spPr>
          </p:cxnSp>
          <p:cxnSp>
            <p:nvCxnSpPr>
              <p:cNvPr id="7288" name="AutoShape 218"/>
              <p:cNvCxnSpPr>
                <a:cxnSpLocks noChangeShapeType="1"/>
                <a:stCxn id="7283" idx="0"/>
                <a:endCxn id="7282" idx="2"/>
              </p:cNvCxnSpPr>
              <p:nvPr/>
            </p:nvCxnSpPr>
            <p:spPr bwMode="auto">
              <a:xfrm flipH="1" flipV="1">
                <a:off x="2812" y="3320"/>
                <a:ext cx="202" cy="79"/>
              </a:xfrm>
              <a:prstGeom prst="straightConnector1">
                <a:avLst/>
              </a:prstGeom>
              <a:noFill/>
              <a:ln w="9525">
                <a:solidFill>
                  <a:schemeClr val="bg1"/>
                </a:solidFill>
                <a:round/>
                <a:headEnd/>
                <a:tailEnd/>
              </a:ln>
            </p:spPr>
          </p:cxnSp>
          <p:cxnSp>
            <p:nvCxnSpPr>
              <p:cNvPr id="7289" name="AutoShape 219"/>
              <p:cNvCxnSpPr>
                <a:cxnSpLocks noChangeShapeType="1"/>
                <a:stCxn id="7281" idx="0"/>
                <a:endCxn id="7280" idx="2"/>
              </p:cNvCxnSpPr>
              <p:nvPr/>
            </p:nvCxnSpPr>
            <p:spPr bwMode="auto">
              <a:xfrm flipV="1">
                <a:off x="2901" y="3213"/>
                <a:ext cx="31" cy="175"/>
              </a:xfrm>
              <a:prstGeom prst="straightConnector1">
                <a:avLst/>
              </a:prstGeom>
              <a:noFill/>
              <a:ln w="9525">
                <a:solidFill>
                  <a:schemeClr val="bg1"/>
                </a:solidFill>
                <a:round/>
                <a:headEnd/>
                <a:tailEnd/>
              </a:ln>
            </p:spPr>
          </p:cxnSp>
          <p:cxnSp>
            <p:nvCxnSpPr>
              <p:cNvPr id="7290" name="AutoShape 220"/>
              <p:cNvCxnSpPr>
                <a:cxnSpLocks noChangeShapeType="1"/>
                <a:stCxn id="7283" idx="0"/>
                <a:endCxn id="7285" idx="2"/>
              </p:cNvCxnSpPr>
              <p:nvPr/>
            </p:nvCxnSpPr>
            <p:spPr bwMode="auto">
              <a:xfrm flipV="1">
                <a:off x="3014" y="3255"/>
                <a:ext cx="82" cy="144"/>
              </a:xfrm>
              <a:prstGeom prst="straightConnector1">
                <a:avLst/>
              </a:prstGeom>
              <a:noFill/>
              <a:ln w="9525">
                <a:solidFill>
                  <a:schemeClr val="bg1"/>
                </a:solidFill>
                <a:round/>
                <a:headEnd/>
                <a:tailEnd/>
              </a:ln>
            </p:spPr>
          </p:cxnSp>
          <p:cxnSp>
            <p:nvCxnSpPr>
              <p:cNvPr id="7291" name="AutoShape 221"/>
              <p:cNvCxnSpPr>
                <a:cxnSpLocks noChangeShapeType="1"/>
                <a:stCxn id="7284" idx="0"/>
                <a:endCxn id="7285" idx="3"/>
              </p:cNvCxnSpPr>
              <p:nvPr/>
            </p:nvCxnSpPr>
            <p:spPr bwMode="auto">
              <a:xfrm flipV="1">
                <a:off x="3128" y="3235"/>
                <a:ext cx="0" cy="103"/>
              </a:xfrm>
              <a:prstGeom prst="straightConnector1">
                <a:avLst/>
              </a:prstGeom>
              <a:noFill/>
              <a:ln w="9525">
                <a:solidFill>
                  <a:schemeClr val="bg1"/>
                </a:solidFill>
                <a:round/>
                <a:headEnd/>
                <a:tailEnd/>
              </a:ln>
            </p:spPr>
          </p:cxnSp>
        </p:grpSp>
        <p:grpSp>
          <p:nvGrpSpPr>
            <p:cNvPr id="13" name="Group 222"/>
            <p:cNvGrpSpPr>
              <a:grpSpLocks/>
            </p:cNvGrpSpPr>
            <p:nvPr/>
          </p:nvGrpSpPr>
          <p:grpSpPr bwMode="auto">
            <a:xfrm>
              <a:off x="4761" y="3768"/>
              <a:ext cx="464" cy="406"/>
              <a:chOff x="2745" y="3092"/>
              <a:chExt cx="464" cy="406"/>
            </a:xfrm>
          </p:grpSpPr>
          <p:sp>
            <p:nvSpPr>
              <p:cNvPr id="7242" name="AutoShape 223"/>
              <p:cNvSpPr>
                <a:spLocks noChangeArrowheads="1"/>
              </p:cNvSpPr>
              <p:nvPr/>
            </p:nvSpPr>
            <p:spPr bwMode="auto">
              <a:xfrm>
                <a:off x="2745" y="3092"/>
                <a:ext cx="464" cy="406"/>
              </a:xfrm>
              <a:prstGeom prst="cube">
                <a:avLst>
                  <a:gd name="adj" fmla="val 25000"/>
                </a:avLst>
              </a:prstGeom>
              <a:gradFill rotWithShape="1">
                <a:gsLst>
                  <a:gs pos="0">
                    <a:schemeClr val="accent2"/>
                  </a:gs>
                  <a:gs pos="100000">
                    <a:schemeClr val="hlink"/>
                  </a:gs>
                </a:gsLst>
                <a:lin ang="5400000" scaled="1"/>
              </a:gradFill>
              <a:ln w="9525">
                <a:solidFill>
                  <a:schemeClr val="bg1"/>
                </a:solidFill>
                <a:miter lim="800000"/>
                <a:headEnd/>
                <a:tailEnd/>
              </a:ln>
            </p:spPr>
            <p:txBody>
              <a:bodyPr wrap="none" anchor="ctr"/>
              <a:lstStyle/>
              <a:p>
                <a:endParaRPr lang="en-US"/>
              </a:p>
            </p:txBody>
          </p:sp>
          <p:sp>
            <p:nvSpPr>
              <p:cNvPr id="7243" name="AutoShape 224"/>
              <p:cNvSpPr>
                <a:spLocks noChangeArrowheads="1"/>
              </p:cNvSpPr>
              <p:nvPr/>
            </p:nvSpPr>
            <p:spPr bwMode="auto">
              <a:xfrm>
                <a:off x="2806" y="3173"/>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44" name="AutoShape 225"/>
              <p:cNvSpPr>
                <a:spLocks noChangeArrowheads="1"/>
              </p:cNvSpPr>
              <p:nvPr/>
            </p:nvSpPr>
            <p:spPr bwMode="auto">
              <a:xfrm>
                <a:off x="2863" y="3315"/>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45" name="AutoShape 226"/>
              <p:cNvSpPr>
                <a:spLocks noChangeArrowheads="1"/>
              </p:cNvSpPr>
              <p:nvPr/>
            </p:nvSpPr>
            <p:spPr bwMode="auto">
              <a:xfrm>
                <a:off x="2882" y="3237"/>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46" name="AutoShape 227"/>
              <p:cNvSpPr>
                <a:spLocks noChangeArrowheads="1"/>
              </p:cNvSpPr>
              <p:nvPr/>
            </p:nvSpPr>
            <p:spPr bwMode="auto">
              <a:xfrm>
                <a:off x="2951" y="3336"/>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47" name="AutoShape 228"/>
              <p:cNvSpPr>
                <a:spLocks noChangeArrowheads="1"/>
              </p:cNvSpPr>
              <p:nvPr/>
            </p:nvSpPr>
            <p:spPr bwMode="auto">
              <a:xfrm>
                <a:off x="3027" y="3295"/>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48" name="AutoShape 229"/>
              <p:cNvSpPr>
                <a:spLocks noChangeArrowheads="1"/>
              </p:cNvSpPr>
              <p:nvPr/>
            </p:nvSpPr>
            <p:spPr bwMode="auto">
              <a:xfrm>
                <a:off x="2995" y="3159"/>
                <a:ext cx="63" cy="42"/>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249" name="AutoShape 230"/>
              <p:cNvCxnSpPr>
                <a:cxnSpLocks noChangeShapeType="1"/>
                <a:stCxn id="7243" idx="2"/>
                <a:endCxn id="7245" idx="0"/>
              </p:cNvCxnSpPr>
              <p:nvPr/>
            </p:nvCxnSpPr>
            <p:spPr bwMode="auto">
              <a:xfrm>
                <a:off x="2838" y="3214"/>
                <a:ext cx="75" cy="23"/>
              </a:xfrm>
              <a:prstGeom prst="straightConnector1">
                <a:avLst/>
              </a:prstGeom>
              <a:noFill/>
              <a:ln w="9525">
                <a:solidFill>
                  <a:schemeClr val="bg1"/>
                </a:solidFill>
                <a:round/>
                <a:headEnd/>
                <a:tailEnd/>
              </a:ln>
            </p:spPr>
          </p:cxnSp>
          <p:cxnSp>
            <p:nvCxnSpPr>
              <p:cNvPr id="7250" name="AutoShape 231"/>
              <p:cNvCxnSpPr>
                <a:cxnSpLocks noChangeShapeType="1"/>
                <a:stCxn id="7248" idx="2"/>
                <a:endCxn id="7245" idx="0"/>
              </p:cNvCxnSpPr>
              <p:nvPr/>
            </p:nvCxnSpPr>
            <p:spPr bwMode="auto">
              <a:xfrm flipH="1">
                <a:off x="2913" y="3201"/>
                <a:ext cx="114" cy="36"/>
              </a:xfrm>
              <a:prstGeom prst="straightConnector1">
                <a:avLst/>
              </a:prstGeom>
              <a:noFill/>
              <a:ln w="9525">
                <a:solidFill>
                  <a:schemeClr val="bg1"/>
                </a:solidFill>
                <a:round/>
                <a:headEnd/>
                <a:tailEnd/>
              </a:ln>
            </p:spPr>
          </p:cxnSp>
          <p:cxnSp>
            <p:nvCxnSpPr>
              <p:cNvPr id="7251" name="AutoShape 232"/>
              <p:cNvCxnSpPr>
                <a:cxnSpLocks noChangeShapeType="1"/>
                <a:stCxn id="7246" idx="0"/>
                <a:endCxn id="7245" idx="2"/>
              </p:cNvCxnSpPr>
              <p:nvPr/>
            </p:nvCxnSpPr>
            <p:spPr bwMode="auto">
              <a:xfrm flipH="1" flipV="1">
                <a:off x="2913" y="3278"/>
                <a:ext cx="70" cy="58"/>
              </a:xfrm>
              <a:prstGeom prst="straightConnector1">
                <a:avLst/>
              </a:prstGeom>
              <a:noFill/>
              <a:ln w="9525">
                <a:solidFill>
                  <a:schemeClr val="bg1"/>
                </a:solidFill>
                <a:round/>
                <a:headEnd/>
                <a:tailEnd/>
              </a:ln>
            </p:spPr>
          </p:cxnSp>
          <p:cxnSp>
            <p:nvCxnSpPr>
              <p:cNvPr id="7252" name="AutoShape 233"/>
              <p:cNvCxnSpPr>
                <a:cxnSpLocks noChangeShapeType="1"/>
                <a:stCxn id="7244" idx="0"/>
                <a:endCxn id="7243" idx="2"/>
              </p:cNvCxnSpPr>
              <p:nvPr/>
            </p:nvCxnSpPr>
            <p:spPr bwMode="auto">
              <a:xfrm flipH="1" flipV="1">
                <a:off x="2838" y="3214"/>
                <a:ext cx="57" cy="101"/>
              </a:xfrm>
              <a:prstGeom prst="straightConnector1">
                <a:avLst/>
              </a:prstGeom>
              <a:noFill/>
              <a:ln w="9525">
                <a:solidFill>
                  <a:schemeClr val="bg1"/>
                </a:solidFill>
                <a:round/>
                <a:headEnd/>
                <a:tailEnd/>
              </a:ln>
            </p:spPr>
          </p:cxnSp>
          <p:cxnSp>
            <p:nvCxnSpPr>
              <p:cNvPr id="7253" name="AutoShape 234"/>
              <p:cNvCxnSpPr>
                <a:cxnSpLocks noChangeShapeType="1"/>
                <a:stCxn id="7246" idx="0"/>
                <a:endCxn id="7248" idx="2"/>
              </p:cNvCxnSpPr>
              <p:nvPr/>
            </p:nvCxnSpPr>
            <p:spPr bwMode="auto">
              <a:xfrm flipV="1">
                <a:off x="2983" y="3201"/>
                <a:ext cx="44" cy="135"/>
              </a:xfrm>
              <a:prstGeom prst="straightConnector1">
                <a:avLst/>
              </a:prstGeom>
              <a:noFill/>
              <a:ln w="9525">
                <a:solidFill>
                  <a:schemeClr val="bg1"/>
                </a:solidFill>
                <a:round/>
                <a:headEnd/>
                <a:tailEnd/>
              </a:ln>
            </p:spPr>
          </p:cxnSp>
          <p:cxnSp>
            <p:nvCxnSpPr>
              <p:cNvPr id="7254" name="AutoShape 235"/>
              <p:cNvCxnSpPr>
                <a:cxnSpLocks noChangeShapeType="1"/>
                <a:stCxn id="7247" idx="0"/>
                <a:endCxn id="7248" idx="3"/>
              </p:cNvCxnSpPr>
              <p:nvPr/>
            </p:nvCxnSpPr>
            <p:spPr bwMode="auto">
              <a:xfrm flipV="1">
                <a:off x="3058" y="3180"/>
                <a:ext cx="0" cy="115"/>
              </a:xfrm>
              <a:prstGeom prst="straightConnector1">
                <a:avLst/>
              </a:prstGeom>
              <a:noFill/>
              <a:ln w="9525">
                <a:solidFill>
                  <a:schemeClr val="bg1"/>
                </a:solidFill>
                <a:round/>
                <a:headEnd/>
                <a:tailEnd/>
              </a:ln>
            </p:spPr>
          </p:cxnSp>
          <p:sp>
            <p:nvSpPr>
              <p:cNvPr id="7255" name="AutoShape 236"/>
              <p:cNvSpPr>
                <a:spLocks noChangeArrowheads="1"/>
              </p:cNvSpPr>
              <p:nvPr/>
            </p:nvSpPr>
            <p:spPr bwMode="auto">
              <a:xfrm>
                <a:off x="2901" y="3172"/>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56" name="AutoShape 237"/>
              <p:cNvSpPr>
                <a:spLocks noChangeArrowheads="1"/>
              </p:cNvSpPr>
              <p:nvPr/>
            </p:nvSpPr>
            <p:spPr bwMode="auto">
              <a:xfrm>
                <a:off x="2869" y="338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57" name="AutoShape 238"/>
              <p:cNvSpPr>
                <a:spLocks noChangeArrowheads="1"/>
              </p:cNvSpPr>
              <p:nvPr/>
            </p:nvSpPr>
            <p:spPr bwMode="auto">
              <a:xfrm>
                <a:off x="2781" y="327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58" name="AutoShape 239"/>
              <p:cNvSpPr>
                <a:spLocks noChangeArrowheads="1"/>
              </p:cNvSpPr>
              <p:nvPr/>
            </p:nvSpPr>
            <p:spPr bwMode="auto">
              <a:xfrm>
                <a:off x="2983" y="3399"/>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59" name="AutoShape 240"/>
              <p:cNvSpPr>
                <a:spLocks noChangeArrowheads="1"/>
              </p:cNvSpPr>
              <p:nvPr/>
            </p:nvSpPr>
            <p:spPr bwMode="auto">
              <a:xfrm>
                <a:off x="3096" y="333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60" name="AutoShape 241"/>
              <p:cNvSpPr>
                <a:spLocks noChangeArrowheads="1"/>
              </p:cNvSpPr>
              <p:nvPr/>
            </p:nvSpPr>
            <p:spPr bwMode="auto">
              <a:xfrm>
                <a:off x="3064" y="3214"/>
                <a:ext cx="64" cy="41"/>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261" name="AutoShape 242"/>
              <p:cNvCxnSpPr>
                <a:cxnSpLocks noChangeShapeType="1"/>
                <a:stCxn id="7255" idx="2"/>
                <a:endCxn id="7257" idx="0"/>
              </p:cNvCxnSpPr>
              <p:nvPr/>
            </p:nvCxnSpPr>
            <p:spPr bwMode="auto">
              <a:xfrm flipH="1">
                <a:off x="2812" y="3213"/>
                <a:ext cx="120" cy="65"/>
              </a:xfrm>
              <a:prstGeom prst="straightConnector1">
                <a:avLst/>
              </a:prstGeom>
              <a:noFill/>
              <a:ln w="9525">
                <a:solidFill>
                  <a:schemeClr val="bg1"/>
                </a:solidFill>
                <a:round/>
                <a:headEnd/>
                <a:tailEnd/>
              </a:ln>
            </p:spPr>
          </p:cxnSp>
          <p:cxnSp>
            <p:nvCxnSpPr>
              <p:cNvPr id="7262" name="AutoShape 243"/>
              <p:cNvCxnSpPr>
                <a:cxnSpLocks noChangeShapeType="1"/>
                <a:stCxn id="7260" idx="2"/>
                <a:endCxn id="7257" idx="0"/>
              </p:cNvCxnSpPr>
              <p:nvPr/>
            </p:nvCxnSpPr>
            <p:spPr bwMode="auto">
              <a:xfrm flipH="1">
                <a:off x="2812" y="3255"/>
                <a:ext cx="284" cy="23"/>
              </a:xfrm>
              <a:prstGeom prst="straightConnector1">
                <a:avLst/>
              </a:prstGeom>
              <a:noFill/>
              <a:ln w="9525">
                <a:solidFill>
                  <a:schemeClr val="bg1"/>
                </a:solidFill>
                <a:round/>
                <a:headEnd/>
                <a:tailEnd/>
              </a:ln>
            </p:spPr>
          </p:cxnSp>
          <p:cxnSp>
            <p:nvCxnSpPr>
              <p:cNvPr id="7263" name="AutoShape 244"/>
              <p:cNvCxnSpPr>
                <a:cxnSpLocks noChangeShapeType="1"/>
                <a:stCxn id="7258" idx="0"/>
                <a:endCxn id="7257" idx="2"/>
              </p:cNvCxnSpPr>
              <p:nvPr/>
            </p:nvCxnSpPr>
            <p:spPr bwMode="auto">
              <a:xfrm flipH="1" flipV="1">
                <a:off x="2812" y="3320"/>
                <a:ext cx="202" cy="79"/>
              </a:xfrm>
              <a:prstGeom prst="straightConnector1">
                <a:avLst/>
              </a:prstGeom>
              <a:noFill/>
              <a:ln w="9525">
                <a:solidFill>
                  <a:schemeClr val="bg1"/>
                </a:solidFill>
                <a:round/>
                <a:headEnd/>
                <a:tailEnd/>
              </a:ln>
            </p:spPr>
          </p:cxnSp>
          <p:cxnSp>
            <p:nvCxnSpPr>
              <p:cNvPr id="7264" name="AutoShape 245"/>
              <p:cNvCxnSpPr>
                <a:cxnSpLocks noChangeShapeType="1"/>
                <a:stCxn id="7256" idx="0"/>
                <a:endCxn id="7255" idx="2"/>
              </p:cNvCxnSpPr>
              <p:nvPr/>
            </p:nvCxnSpPr>
            <p:spPr bwMode="auto">
              <a:xfrm flipV="1">
                <a:off x="2901" y="3213"/>
                <a:ext cx="31" cy="175"/>
              </a:xfrm>
              <a:prstGeom prst="straightConnector1">
                <a:avLst/>
              </a:prstGeom>
              <a:noFill/>
              <a:ln w="9525">
                <a:solidFill>
                  <a:schemeClr val="bg1"/>
                </a:solidFill>
                <a:round/>
                <a:headEnd/>
                <a:tailEnd/>
              </a:ln>
            </p:spPr>
          </p:cxnSp>
          <p:cxnSp>
            <p:nvCxnSpPr>
              <p:cNvPr id="7265" name="AutoShape 246"/>
              <p:cNvCxnSpPr>
                <a:cxnSpLocks noChangeShapeType="1"/>
                <a:stCxn id="7258" idx="0"/>
                <a:endCxn id="7260" idx="2"/>
              </p:cNvCxnSpPr>
              <p:nvPr/>
            </p:nvCxnSpPr>
            <p:spPr bwMode="auto">
              <a:xfrm flipV="1">
                <a:off x="3014" y="3255"/>
                <a:ext cx="82" cy="144"/>
              </a:xfrm>
              <a:prstGeom prst="straightConnector1">
                <a:avLst/>
              </a:prstGeom>
              <a:noFill/>
              <a:ln w="9525">
                <a:solidFill>
                  <a:schemeClr val="bg1"/>
                </a:solidFill>
                <a:round/>
                <a:headEnd/>
                <a:tailEnd/>
              </a:ln>
            </p:spPr>
          </p:cxnSp>
          <p:cxnSp>
            <p:nvCxnSpPr>
              <p:cNvPr id="7266" name="AutoShape 247"/>
              <p:cNvCxnSpPr>
                <a:cxnSpLocks noChangeShapeType="1"/>
                <a:stCxn id="7259" idx="0"/>
                <a:endCxn id="7260" idx="3"/>
              </p:cNvCxnSpPr>
              <p:nvPr/>
            </p:nvCxnSpPr>
            <p:spPr bwMode="auto">
              <a:xfrm flipV="1">
                <a:off x="3128" y="3235"/>
                <a:ext cx="0" cy="103"/>
              </a:xfrm>
              <a:prstGeom prst="straightConnector1">
                <a:avLst/>
              </a:prstGeom>
              <a:noFill/>
              <a:ln w="9525">
                <a:solidFill>
                  <a:schemeClr val="bg1"/>
                </a:solidFill>
                <a:round/>
                <a:headEnd/>
                <a:tailEnd/>
              </a:ln>
            </p:spPr>
          </p:cxnSp>
        </p:grpSp>
        <p:grpSp>
          <p:nvGrpSpPr>
            <p:cNvPr id="14" name="Group 248"/>
            <p:cNvGrpSpPr>
              <a:grpSpLocks/>
            </p:cNvGrpSpPr>
            <p:nvPr/>
          </p:nvGrpSpPr>
          <p:grpSpPr bwMode="auto">
            <a:xfrm>
              <a:off x="4475" y="3901"/>
              <a:ext cx="464" cy="406"/>
              <a:chOff x="2745" y="3092"/>
              <a:chExt cx="464" cy="406"/>
            </a:xfrm>
          </p:grpSpPr>
          <p:sp>
            <p:nvSpPr>
              <p:cNvPr id="7217" name="AutoShape 249"/>
              <p:cNvSpPr>
                <a:spLocks noChangeArrowheads="1"/>
              </p:cNvSpPr>
              <p:nvPr/>
            </p:nvSpPr>
            <p:spPr bwMode="auto">
              <a:xfrm>
                <a:off x="2745" y="3092"/>
                <a:ext cx="464" cy="406"/>
              </a:xfrm>
              <a:prstGeom prst="cube">
                <a:avLst>
                  <a:gd name="adj" fmla="val 25000"/>
                </a:avLst>
              </a:prstGeom>
              <a:gradFill rotWithShape="1">
                <a:gsLst>
                  <a:gs pos="0">
                    <a:schemeClr val="accent2"/>
                  </a:gs>
                  <a:gs pos="100000">
                    <a:schemeClr val="hlink"/>
                  </a:gs>
                </a:gsLst>
                <a:lin ang="5400000" scaled="1"/>
              </a:gradFill>
              <a:ln w="9525">
                <a:solidFill>
                  <a:schemeClr val="bg1"/>
                </a:solidFill>
                <a:miter lim="800000"/>
                <a:headEnd/>
                <a:tailEnd/>
              </a:ln>
            </p:spPr>
            <p:txBody>
              <a:bodyPr wrap="none" anchor="ctr"/>
              <a:lstStyle/>
              <a:p>
                <a:endParaRPr lang="en-US"/>
              </a:p>
            </p:txBody>
          </p:sp>
          <p:sp>
            <p:nvSpPr>
              <p:cNvPr id="7218" name="AutoShape 250"/>
              <p:cNvSpPr>
                <a:spLocks noChangeArrowheads="1"/>
              </p:cNvSpPr>
              <p:nvPr/>
            </p:nvSpPr>
            <p:spPr bwMode="auto">
              <a:xfrm>
                <a:off x="2806" y="3173"/>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19" name="AutoShape 251"/>
              <p:cNvSpPr>
                <a:spLocks noChangeArrowheads="1"/>
              </p:cNvSpPr>
              <p:nvPr/>
            </p:nvSpPr>
            <p:spPr bwMode="auto">
              <a:xfrm>
                <a:off x="2863" y="3315"/>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20" name="AutoShape 252"/>
              <p:cNvSpPr>
                <a:spLocks noChangeArrowheads="1"/>
              </p:cNvSpPr>
              <p:nvPr/>
            </p:nvSpPr>
            <p:spPr bwMode="auto">
              <a:xfrm>
                <a:off x="2882" y="3237"/>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21" name="AutoShape 253"/>
              <p:cNvSpPr>
                <a:spLocks noChangeArrowheads="1"/>
              </p:cNvSpPr>
              <p:nvPr/>
            </p:nvSpPr>
            <p:spPr bwMode="auto">
              <a:xfrm>
                <a:off x="2951" y="3336"/>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22" name="AutoShape 254"/>
              <p:cNvSpPr>
                <a:spLocks noChangeArrowheads="1"/>
              </p:cNvSpPr>
              <p:nvPr/>
            </p:nvSpPr>
            <p:spPr bwMode="auto">
              <a:xfrm>
                <a:off x="3027" y="3295"/>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23" name="AutoShape 255"/>
              <p:cNvSpPr>
                <a:spLocks noChangeArrowheads="1"/>
              </p:cNvSpPr>
              <p:nvPr/>
            </p:nvSpPr>
            <p:spPr bwMode="auto">
              <a:xfrm>
                <a:off x="2995" y="3159"/>
                <a:ext cx="63" cy="42"/>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224" name="AutoShape 256"/>
              <p:cNvCxnSpPr>
                <a:cxnSpLocks noChangeShapeType="1"/>
                <a:stCxn id="7218" idx="2"/>
                <a:endCxn id="7220" idx="0"/>
              </p:cNvCxnSpPr>
              <p:nvPr/>
            </p:nvCxnSpPr>
            <p:spPr bwMode="auto">
              <a:xfrm>
                <a:off x="2838" y="3214"/>
                <a:ext cx="75" cy="23"/>
              </a:xfrm>
              <a:prstGeom prst="straightConnector1">
                <a:avLst/>
              </a:prstGeom>
              <a:noFill/>
              <a:ln w="9525">
                <a:solidFill>
                  <a:schemeClr val="bg1"/>
                </a:solidFill>
                <a:round/>
                <a:headEnd/>
                <a:tailEnd/>
              </a:ln>
            </p:spPr>
          </p:cxnSp>
          <p:cxnSp>
            <p:nvCxnSpPr>
              <p:cNvPr id="7225" name="AutoShape 257"/>
              <p:cNvCxnSpPr>
                <a:cxnSpLocks noChangeShapeType="1"/>
                <a:stCxn id="7223" idx="2"/>
                <a:endCxn id="7220" idx="0"/>
              </p:cNvCxnSpPr>
              <p:nvPr/>
            </p:nvCxnSpPr>
            <p:spPr bwMode="auto">
              <a:xfrm flipH="1">
                <a:off x="2913" y="3201"/>
                <a:ext cx="114" cy="36"/>
              </a:xfrm>
              <a:prstGeom prst="straightConnector1">
                <a:avLst/>
              </a:prstGeom>
              <a:noFill/>
              <a:ln w="9525">
                <a:solidFill>
                  <a:schemeClr val="bg1"/>
                </a:solidFill>
                <a:round/>
                <a:headEnd/>
                <a:tailEnd/>
              </a:ln>
            </p:spPr>
          </p:cxnSp>
          <p:cxnSp>
            <p:nvCxnSpPr>
              <p:cNvPr id="7226" name="AutoShape 258"/>
              <p:cNvCxnSpPr>
                <a:cxnSpLocks noChangeShapeType="1"/>
                <a:stCxn id="7221" idx="0"/>
                <a:endCxn id="7220" idx="2"/>
              </p:cNvCxnSpPr>
              <p:nvPr/>
            </p:nvCxnSpPr>
            <p:spPr bwMode="auto">
              <a:xfrm flipH="1" flipV="1">
                <a:off x="2913" y="3278"/>
                <a:ext cx="70" cy="58"/>
              </a:xfrm>
              <a:prstGeom prst="straightConnector1">
                <a:avLst/>
              </a:prstGeom>
              <a:noFill/>
              <a:ln w="9525">
                <a:solidFill>
                  <a:schemeClr val="bg1"/>
                </a:solidFill>
                <a:round/>
                <a:headEnd/>
                <a:tailEnd/>
              </a:ln>
            </p:spPr>
          </p:cxnSp>
          <p:cxnSp>
            <p:nvCxnSpPr>
              <p:cNvPr id="7227" name="AutoShape 259"/>
              <p:cNvCxnSpPr>
                <a:cxnSpLocks noChangeShapeType="1"/>
                <a:stCxn id="7219" idx="0"/>
                <a:endCxn id="7218" idx="2"/>
              </p:cNvCxnSpPr>
              <p:nvPr/>
            </p:nvCxnSpPr>
            <p:spPr bwMode="auto">
              <a:xfrm flipH="1" flipV="1">
                <a:off x="2838" y="3214"/>
                <a:ext cx="57" cy="101"/>
              </a:xfrm>
              <a:prstGeom prst="straightConnector1">
                <a:avLst/>
              </a:prstGeom>
              <a:noFill/>
              <a:ln w="9525">
                <a:solidFill>
                  <a:schemeClr val="bg1"/>
                </a:solidFill>
                <a:round/>
                <a:headEnd/>
                <a:tailEnd/>
              </a:ln>
            </p:spPr>
          </p:cxnSp>
          <p:cxnSp>
            <p:nvCxnSpPr>
              <p:cNvPr id="7228" name="AutoShape 260"/>
              <p:cNvCxnSpPr>
                <a:cxnSpLocks noChangeShapeType="1"/>
                <a:stCxn id="7221" idx="0"/>
                <a:endCxn id="7223" idx="2"/>
              </p:cNvCxnSpPr>
              <p:nvPr/>
            </p:nvCxnSpPr>
            <p:spPr bwMode="auto">
              <a:xfrm flipV="1">
                <a:off x="2983" y="3201"/>
                <a:ext cx="44" cy="135"/>
              </a:xfrm>
              <a:prstGeom prst="straightConnector1">
                <a:avLst/>
              </a:prstGeom>
              <a:noFill/>
              <a:ln w="9525">
                <a:solidFill>
                  <a:schemeClr val="bg1"/>
                </a:solidFill>
                <a:round/>
                <a:headEnd/>
                <a:tailEnd/>
              </a:ln>
            </p:spPr>
          </p:cxnSp>
          <p:cxnSp>
            <p:nvCxnSpPr>
              <p:cNvPr id="7229" name="AutoShape 261"/>
              <p:cNvCxnSpPr>
                <a:cxnSpLocks noChangeShapeType="1"/>
                <a:stCxn id="7222" idx="0"/>
                <a:endCxn id="7223" idx="3"/>
              </p:cNvCxnSpPr>
              <p:nvPr/>
            </p:nvCxnSpPr>
            <p:spPr bwMode="auto">
              <a:xfrm flipV="1">
                <a:off x="3058" y="3180"/>
                <a:ext cx="0" cy="115"/>
              </a:xfrm>
              <a:prstGeom prst="straightConnector1">
                <a:avLst/>
              </a:prstGeom>
              <a:noFill/>
              <a:ln w="9525">
                <a:solidFill>
                  <a:schemeClr val="bg1"/>
                </a:solidFill>
                <a:round/>
                <a:headEnd/>
                <a:tailEnd/>
              </a:ln>
            </p:spPr>
          </p:cxnSp>
          <p:sp>
            <p:nvSpPr>
              <p:cNvPr id="7230" name="AutoShape 262"/>
              <p:cNvSpPr>
                <a:spLocks noChangeArrowheads="1"/>
              </p:cNvSpPr>
              <p:nvPr/>
            </p:nvSpPr>
            <p:spPr bwMode="auto">
              <a:xfrm>
                <a:off x="2901" y="3172"/>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31" name="AutoShape 263"/>
              <p:cNvSpPr>
                <a:spLocks noChangeArrowheads="1"/>
              </p:cNvSpPr>
              <p:nvPr/>
            </p:nvSpPr>
            <p:spPr bwMode="auto">
              <a:xfrm>
                <a:off x="2869" y="338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32" name="AutoShape 264"/>
              <p:cNvSpPr>
                <a:spLocks noChangeArrowheads="1"/>
              </p:cNvSpPr>
              <p:nvPr/>
            </p:nvSpPr>
            <p:spPr bwMode="auto">
              <a:xfrm>
                <a:off x="2781" y="327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33" name="AutoShape 265"/>
              <p:cNvSpPr>
                <a:spLocks noChangeArrowheads="1"/>
              </p:cNvSpPr>
              <p:nvPr/>
            </p:nvSpPr>
            <p:spPr bwMode="auto">
              <a:xfrm>
                <a:off x="2983" y="3399"/>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34" name="AutoShape 266"/>
              <p:cNvSpPr>
                <a:spLocks noChangeArrowheads="1"/>
              </p:cNvSpPr>
              <p:nvPr/>
            </p:nvSpPr>
            <p:spPr bwMode="auto">
              <a:xfrm>
                <a:off x="3096" y="333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35" name="AutoShape 267"/>
              <p:cNvSpPr>
                <a:spLocks noChangeArrowheads="1"/>
              </p:cNvSpPr>
              <p:nvPr/>
            </p:nvSpPr>
            <p:spPr bwMode="auto">
              <a:xfrm>
                <a:off x="3064" y="3214"/>
                <a:ext cx="64" cy="41"/>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236" name="AutoShape 268"/>
              <p:cNvCxnSpPr>
                <a:cxnSpLocks noChangeShapeType="1"/>
                <a:stCxn id="7230" idx="2"/>
                <a:endCxn id="7232" idx="0"/>
              </p:cNvCxnSpPr>
              <p:nvPr/>
            </p:nvCxnSpPr>
            <p:spPr bwMode="auto">
              <a:xfrm flipH="1">
                <a:off x="2812" y="3213"/>
                <a:ext cx="120" cy="65"/>
              </a:xfrm>
              <a:prstGeom prst="straightConnector1">
                <a:avLst/>
              </a:prstGeom>
              <a:noFill/>
              <a:ln w="9525">
                <a:solidFill>
                  <a:schemeClr val="bg1"/>
                </a:solidFill>
                <a:round/>
                <a:headEnd/>
                <a:tailEnd/>
              </a:ln>
            </p:spPr>
          </p:cxnSp>
          <p:cxnSp>
            <p:nvCxnSpPr>
              <p:cNvPr id="7237" name="AutoShape 269"/>
              <p:cNvCxnSpPr>
                <a:cxnSpLocks noChangeShapeType="1"/>
                <a:stCxn id="7235" idx="2"/>
                <a:endCxn id="7232" idx="0"/>
              </p:cNvCxnSpPr>
              <p:nvPr/>
            </p:nvCxnSpPr>
            <p:spPr bwMode="auto">
              <a:xfrm flipH="1">
                <a:off x="2812" y="3255"/>
                <a:ext cx="284" cy="23"/>
              </a:xfrm>
              <a:prstGeom prst="straightConnector1">
                <a:avLst/>
              </a:prstGeom>
              <a:noFill/>
              <a:ln w="9525">
                <a:solidFill>
                  <a:schemeClr val="bg1"/>
                </a:solidFill>
                <a:round/>
                <a:headEnd/>
                <a:tailEnd/>
              </a:ln>
            </p:spPr>
          </p:cxnSp>
          <p:cxnSp>
            <p:nvCxnSpPr>
              <p:cNvPr id="7238" name="AutoShape 270"/>
              <p:cNvCxnSpPr>
                <a:cxnSpLocks noChangeShapeType="1"/>
                <a:stCxn id="7233" idx="0"/>
                <a:endCxn id="7232" idx="2"/>
              </p:cNvCxnSpPr>
              <p:nvPr/>
            </p:nvCxnSpPr>
            <p:spPr bwMode="auto">
              <a:xfrm flipH="1" flipV="1">
                <a:off x="2812" y="3320"/>
                <a:ext cx="202" cy="79"/>
              </a:xfrm>
              <a:prstGeom prst="straightConnector1">
                <a:avLst/>
              </a:prstGeom>
              <a:noFill/>
              <a:ln w="9525">
                <a:solidFill>
                  <a:schemeClr val="bg1"/>
                </a:solidFill>
                <a:round/>
                <a:headEnd/>
                <a:tailEnd/>
              </a:ln>
            </p:spPr>
          </p:cxnSp>
          <p:cxnSp>
            <p:nvCxnSpPr>
              <p:cNvPr id="7239" name="AutoShape 271"/>
              <p:cNvCxnSpPr>
                <a:cxnSpLocks noChangeShapeType="1"/>
                <a:stCxn id="7231" idx="0"/>
                <a:endCxn id="7230" idx="2"/>
              </p:cNvCxnSpPr>
              <p:nvPr/>
            </p:nvCxnSpPr>
            <p:spPr bwMode="auto">
              <a:xfrm flipV="1">
                <a:off x="2901" y="3213"/>
                <a:ext cx="31" cy="175"/>
              </a:xfrm>
              <a:prstGeom prst="straightConnector1">
                <a:avLst/>
              </a:prstGeom>
              <a:noFill/>
              <a:ln w="9525">
                <a:solidFill>
                  <a:schemeClr val="bg1"/>
                </a:solidFill>
                <a:round/>
                <a:headEnd/>
                <a:tailEnd/>
              </a:ln>
            </p:spPr>
          </p:cxnSp>
          <p:cxnSp>
            <p:nvCxnSpPr>
              <p:cNvPr id="7240" name="AutoShape 272"/>
              <p:cNvCxnSpPr>
                <a:cxnSpLocks noChangeShapeType="1"/>
                <a:stCxn id="7233" idx="0"/>
                <a:endCxn id="7235" idx="2"/>
              </p:cNvCxnSpPr>
              <p:nvPr/>
            </p:nvCxnSpPr>
            <p:spPr bwMode="auto">
              <a:xfrm flipV="1">
                <a:off x="3014" y="3255"/>
                <a:ext cx="82" cy="144"/>
              </a:xfrm>
              <a:prstGeom prst="straightConnector1">
                <a:avLst/>
              </a:prstGeom>
              <a:noFill/>
              <a:ln w="9525">
                <a:solidFill>
                  <a:schemeClr val="bg1"/>
                </a:solidFill>
                <a:round/>
                <a:headEnd/>
                <a:tailEnd/>
              </a:ln>
            </p:spPr>
          </p:cxnSp>
          <p:cxnSp>
            <p:nvCxnSpPr>
              <p:cNvPr id="7241" name="AutoShape 273"/>
              <p:cNvCxnSpPr>
                <a:cxnSpLocks noChangeShapeType="1"/>
                <a:stCxn id="7234" idx="0"/>
                <a:endCxn id="7235" idx="3"/>
              </p:cNvCxnSpPr>
              <p:nvPr/>
            </p:nvCxnSpPr>
            <p:spPr bwMode="auto">
              <a:xfrm flipV="1">
                <a:off x="3128" y="3235"/>
                <a:ext cx="0" cy="103"/>
              </a:xfrm>
              <a:prstGeom prst="straightConnector1">
                <a:avLst/>
              </a:prstGeom>
              <a:noFill/>
              <a:ln w="9525">
                <a:solidFill>
                  <a:schemeClr val="bg1"/>
                </a:solidFill>
                <a:round/>
                <a:headEnd/>
                <a:tailEnd/>
              </a:ln>
            </p:spPr>
          </p:cxnSp>
        </p:grpSp>
        <p:sp>
          <p:nvSpPr>
            <p:cNvPr id="7213" name="AutoShape 274"/>
            <p:cNvSpPr>
              <a:spLocks noChangeArrowheads="1"/>
            </p:cNvSpPr>
            <p:nvPr/>
          </p:nvSpPr>
          <p:spPr bwMode="auto">
            <a:xfrm rot="5400000">
              <a:off x="4872" y="3086"/>
              <a:ext cx="462" cy="311"/>
            </a:xfrm>
            <a:prstGeom prst="rightArrow">
              <a:avLst>
                <a:gd name="adj1" fmla="val 50000"/>
                <a:gd name="adj2" fmla="val 37138"/>
              </a:avLst>
            </a:prstGeom>
            <a:gradFill rotWithShape="1">
              <a:gsLst>
                <a:gs pos="0">
                  <a:schemeClr val="hlink"/>
                </a:gs>
                <a:gs pos="100000">
                  <a:srgbClr val="FFFF99"/>
                </a:gs>
              </a:gsLst>
              <a:lin ang="0" scaled="1"/>
            </a:gradFill>
            <a:ln w="9525">
              <a:noFill/>
              <a:miter lim="800000"/>
              <a:headEnd/>
              <a:tailEnd/>
            </a:ln>
          </p:spPr>
          <p:txBody>
            <a:bodyPr wrap="none" anchor="ctr"/>
            <a:lstStyle/>
            <a:p>
              <a:r>
                <a:rPr lang="en-US" sz="2000"/>
                <a:t>use</a:t>
              </a:r>
            </a:p>
          </p:txBody>
        </p:sp>
        <p:sp>
          <p:nvSpPr>
            <p:cNvPr id="7214" name="AutoShape 275"/>
            <p:cNvSpPr>
              <a:spLocks noChangeArrowheads="1"/>
            </p:cNvSpPr>
            <p:nvPr/>
          </p:nvSpPr>
          <p:spPr bwMode="auto">
            <a:xfrm rot="-5400000">
              <a:off x="4258" y="3060"/>
              <a:ext cx="462" cy="311"/>
            </a:xfrm>
            <a:prstGeom prst="rightArrow">
              <a:avLst>
                <a:gd name="adj1" fmla="val 50000"/>
                <a:gd name="adj2" fmla="val 37138"/>
              </a:avLst>
            </a:prstGeom>
            <a:gradFill rotWithShape="1">
              <a:gsLst>
                <a:gs pos="0">
                  <a:srgbClr val="FFFF99"/>
                </a:gs>
                <a:gs pos="100000">
                  <a:schemeClr val="hlink"/>
                </a:gs>
              </a:gsLst>
              <a:lin ang="0" scaled="1"/>
            </a:gradFill>
            <a:ln w="9525">
              <a:noFill/>
              <a:miter lim="800000"/>
              <a:headEnd/>
              <a:tailEnd/>
            </a:ln>
          </p:spPr>
          <p:txBody>
            <a:bodyPr rot="10800000" wrap="none" anchor="ctr"/>
            <a:lstStyle/>
            <a:p>
              <a:r>
                <a:rPr lang="en-US" sz="2000"/>
                <a:t>add</a:t>
              </a:r>
            </a:p>
          </p:txBody>
        </p:sp>
        <p:sp>
          <p:nvSpPr>
            <p:cNvPr id="7215" name="Text Box 276"/>
            <p:cNvSpPr txBox="1">
              <a:spLocks noChangeArrowheads="1"/>
            </p:cNvSpPr>
            <p:nvPr/>
          </p:nvSpPr>
          <p:spPr bwMode="auto">
            <a:xfrm>
              <a:off x="5156" y="3413"/>
              <a:ext cx="604" cy="404"/>
            </a:xfrm>
            <a:prstGeom prst="rect">
              <a:avLst/>
            </a:prstGeom>
            <a:noFill/>
            <a:ln w="9525">
              <a:noFill/>
              <a:miter lim="800000"/>
              <a:headEnd/>
              <a:tailEnd/>
            </a:ln>
          </p:spPr>
          <p:txBody>
            <a:bodyPr wrap="none">
              <a:spAutoFit/>
            </a:bodyPr>
            <a:lstStyle/>
            <a:p>
              <a:r>
                <a:rPr lang="en-US" sz="1800">
                  <a:solidFill>
                    <a:srgbClr val="FFFF99"/>
                  </a:solidFill>
                </a:rPr>
                <a:t>Generic</a:t>
              </a:r>
            </a:p>
            <a:p>
              <a:r>
                <a:rPr lang="en-US" sz="1800">
                  <a:solidFill>
                    <a:srgbClr val="FFFF99"/>
                  </a:solidFill>
                </a:rPr>
                <a:t>beliefs</a:t>
              </a:r>
            </a:p>
          </p:txBody>
        </p:sp>
        <p:sp>
          <p:nvSpPr>
            <p:cNvPr id="7216" name="AutoShape 277"/>
            <p:cNvSpPr>
              <a:spLocks noChangeArrowheads="1"/>
            </p:cNvSpPr>
            <p:nvPr/>
          </p:nvSpPr>
          <p:spPr bwMode="auto">
            <a:xfrm rot="-5400000">
              <a:off x="4560" y="3070"/>
              <a:ext cx="481" cy="311"/>
            </a:xfrm>
            <a:prstGeom prst="leftRightArrow">
              <a:avLst>
                <a:gd name="adj1" fmla="val 49843"/>
                <a:gd name="adj2" fmla="val 35895"/>
              </a:avLst>
            </a:prstGeom>
            <a:gradFill rotWithShape="1">
              <a:gsLst>
                <a:gs pos="0">
                  <a:srgbClr val="FFFF99"/>
                </a:gs>
                <a:gs pos="100000">
                  <a:schemeClr val="hlink"/>
                </a:gs>
              </a:gsLst>
              <a:lin ang="0" scaled="1"/>
            </a:gradFill>
            <a:ln w="9525">
              <a:noFill/>
              <a:miter lim="800000"/>
              <a:headEnd/>
              <a:tailEnd/>
            </a:ln>
          </p:spPr>
          <p:txBody>
            <a:bodyPr rot="10800000" wrap="none" anchor="ctr"/>
            <a:lstStyle/>
            <a:p>
              <a:r>
                <a:rPr lang="en-US" sz="2000"/>
                <a:t>verify</a:t>
              </a:r>
            </a:p>
          </p:txBody>
        </p:sp>
      </p:grpSp>
      <p:sp>
        <p:nvSpPr>
          <p:cNvPr id="7205" name="AutoShape 280"/>
          <p:cNvSpPr>
            <a:spLocks noChangeArrowheads="1"/>
          </p:cNvSpPr>
          <p:nvPr/>
        </p:nvSpPr>
        <p:spPr bwMode="auto">
          <a:xfrm rot="10800000">
            <a:off x="3849688" y="4165600"/>
            <a:ext cx="2187575" cy="493713"/>
          </a:xfrm>
          <a:prstGeom prst="rightArrow">
            <a:avLst>
              <a:gd name="adj1" fmla="val 46630"/>
              <a:gd name="adj2" fmla="val 57245"/>
            </a:avLst>
          </a:prstGeom>
          <a:gradFill rotWithShape="1">
            <a:gsLst>
              <a:gs pos="0">
                <a:schemeClr val="hlink"/>
              </a:gs>
              <a:gs pos="100000">
                <a:srgbClr val="000066"/>
              </a:gs>
            </a:gsLst>
            <a:lin ang="0" scaled="1"/>
          </a:gradFill>
          <a:ln w="9525">
            <a:noFill/>
            <a:miter lim="800000"/>
            <a:headEnd/>
            <a:tailEnd/>
          </a:ln>
        </p:spPr>
        <p:txBody>
          <a:bodyPr wrap="none" anchor="ctr"/>
          <a:lstStyle/>
          <a:p>
            <a:endParaRPr lang="en-US"/>
          </a:p>
        </p:txBody>
      </p:sp>
      <p:grpSp>
        <p:nvGrpSpPr>
          <p:cNvPr id="16" name="Group 281"/>
          <p:cNvGrpSpPr>
            <a:grpSpLocks/>
          </p:cNvGrpSpPr>
          <p:nvPr/>
        </p:nvGrpSpPr>
        <p:grpSpPr bwMode="auto">
          <a:xfrm>
            <a:off x="2913063" y="5713413"/>
            <a:ext cx="3189287" cy="792162"/>
            <a:chOff x="1835" y="3599"/>
            <a:chExt cx="2309" cy="499"/>
          </a:xfrm>
        </p:grpSpPr>
        <p:sp>
          <p:nvSpPr>
            <p:cNvPr id="7202" name="AutoShape 282"/>
            <p:cNvSpPr>
              <a:spLocks noChangeArrowheads="1"/>
            </p:cNvSpPr>
            <p:nvPr/>
          </p:nvSpPr>
          <p:spPr bwMode="auto">
            <a:xfrm rot="10800000">
              <a:off x="1835" y="3599"/>
              <a:ext cx="2309" cy="311"/>
            </a:xfrm>
            <a:prstGeom prst="rightArrow">
              <a:avLst>
                <a:gd name="adj1" fmla="val 46630"/>
                <a:gd name="adj2" fmla="val 68951"/>
              </a:avLst>
            </a:prstGeom>
            <a:gradFill rotWithShape="1">
              <a:gsLst>
                <a:gs pos="0">
                  <a:srgbClr val="FFFF99"/>
                </a:gs>
                <a:gs pos="100000">
                  <a:schemeClr val="accent1"/>
                </a:gs>
              </a:gsLst>
              <a:lin ang="0" scaled="1"/>
            </a:gradFill>
            <a:ln w="9525">
              <a:noFill/>
              <a:miter lim="800000"/>
              <a:headEnd/>
              <a:tailEnd/>
            </a:ln>
          </p:spPr>
          <p:txBody>
            <a:bodyPr wrap="none" anchor="ctr"/>
            <a:lstStyle/>
            <a:p>
              <a:endParaRPr lang="en-US"/>
            </a:p>
          </p:txBody>
        </p:sp>
        <p:sp>
          <p:nvSpPr>
            <p:cNvPr id="7203" name="Text Box 283"/>
            <p:cNvSpPr txBox="1">
              <a:spLocks noChangeArrowheads="1"/>
            </p:cNvSpPr>
            <p:nvPr/>
          </p:nvSpPr>
          <p:spPr bwMode="auto">
            <a:xfrm>
              <a:off x="2682" y="3848"/>
              <a:ext cx="879" cy="250"/>
            </a:xfrm>
            <a:prstGeom prst="rect">
              <a:avLst/>
            </a:prstGeom>
            <a:noFill/>
            <a:ln w="9525">
              <a:noFill/>
              <a:miter lim="800000"/>
              <a:headEnd/>
              <a:tailEnd/>
            </a:ln>
          </p:spPr>
          <p:txBody>
            <a:bodyPr wrap="none">
              <a:spAutoFit/>
            </a:bodyPr>
            <a:lstStyle/>
            <a:p>
              <a:r>
                <a:rPr lang="en-US" sz="2000">
                  <a:solidFill>
                    <a:schemeClr val="bg1"/>
                  </a:solidFill>
                </a:rPr>
                <a:t>application</a:t>
              </a:r>
            </a:p>
          </p:txBody>
        </p:sp>
      </p:grpSp>
      <p:grpSp>
        <p:nvGrpSpPr>
          <p:cNvPr id="17" name="Group 284"/>
          <p:cNvGrpSpPr>
            <a:grpSpLocks/>
          </p:cNvGrpSpPr>
          <p:nvPr/>
        </p:nvGrpSpPr>
        <p:grpSpPr bwMode="auto">
          <a:xfrm>
            <a:off x="255588" y="3905250"/>
            <a:ext cx="2743200" cy="2743200"/>
            <a:chOff x="161" y="2460"/>
            <a:chExt cx="1728" cy="1728"/>
          </a:xfrm>
        </p:grpSpPr>
        <p:pic>
          <p:nvPicPr>
            <p:cNvPr id="7200" name="Picture 285" descr="globe"/>
            <p:cNvPicPr>
              <a:picLocks noChangeAspect="1" noChangeArrowheads="1"/>
            </p:cNvPicPr>
            <p:nvPr/>
          </p:nvPicPr>
          <p:blipFill>
            <a:blip r:embed="rId3" cstate="print"/>
            <a:srcRect/>
            <a:stretch>
              <a:fillRect/>
            </a:stretch>
          </p:blipFill>
          <p:spPr bwMode="auto">
            <a:xfrm>
              <a:off x="161" y="2460"/>
              <a:ext cx="1728" cy="1728"/>
            </a:xfrm>
            <a:prstGeom prst="rect">
              <a:avLst/>
            </a:prstGeom>
            <a:noFill/>
            <a:ln w="9525">
              <a:noFill/>
              <a:miter lim="800000"/>
              <a:headEnd/>
              <a:tailEnd/>
            </a:ln>
          </p:spPr>
        </p:pic>
        <p:sp>
          <p:nvSpPr>
            <p:cNvPr id="7201" name="Oval 286"/>
            <p:cNvSpPr>
              <a:spLocks noChangeArrowheads="1"/>
            </p:cNvSpPr>
            <p:nvPr/>
          </p:nvSpPr>
          <p:spPr bwMode="auto">
            <a:xfrm>
              <a:off x="257" y="2546"/>
              <a:ext cx="1524" cy="1524"/>
            </a:xfrm>
            <a:prstGeom prst="ellipse">
              <a:avLst/>
            </a:prstGeom>
            <a:solidFill>
              <a:srgbClr val="B2B2B2">
                <a:alpha val="50195"/>
              </a:srgbClr>
            </a:solidFill>
            <a:ln w="9525">
              <a:noFill/>
              <a:round/>
              <a:headEnd/>
              <a:tailEnd/>
            </a:ln>
          </p:spPr>
          <p:txBody>
            <a:bodyPr wrap="none" anchor="ctr"/>
            <a:lstStyle/>
            <a:p>
              <a:endParaRPr lang="en-US"/>
            </a:p>
          </p:txBody>
        </p:sp>
      </p:grpSp>
      <p:grpSp>
        <p:nvGrpSpPr>
          <p:cNvPr id="18" name="Group 287"/>
          <p:cNvGrpSpPr>
            <a:grpSpLocks/>
          </p:cNvGrpSpPr>
          <p:nvPr/>
        </p:nvGrpSpPr>
        <p:grpSpPr bwMode="auto">
          <a:xfrm>
            <a:off x="254000" y="3911600"/>
            <a:ext cx="2743200" cy="2743200"/>
            <a:chOff x="1332" y="1845"/>
            <a:chExt cx="1728" cy="1728"/>
          </a:xfrm>
        </p:grpSpPr>
        <p:pic>
          <p:nvPicPr>
            <p:cNvPr id="7198" name="Picture 288" descr="globe"/>
            <p:cNvPicPr>
              <a:picLocks noChangeAspect="1" noChangeArrowheads="1"/>
            </p:cNvPicPr>
            <p:nvPr/>
          </p:nvPicPr>
          <p:blipFill>
            <a:blip r:embed="rId3" cstate="print"/>
            <a:srcRect/>
            <a:stretch>
              <a:fillRect/>
            </a:stretch>
          </p:blipFill>
          <p:spPr bwMode="auto">
            <a:xfrm>
              <a:off x="1332" y="1845"/>
              <a:ext cx="1728" cy="1728"/>
            </a:xfrm>
            <a:prstGeom prst="rect">
              <a:avLst/>
            </a:prstGeom>
            <a:noFill/>
            <a:ln w="9525">
              <a:noFill/>
              <a:miter lim="800000"/>
              <a:headEnd/>
              <a:tailEnd/>
            </a:ln>
          </p:spPr>
        </p:pic>
        <p:sp>
          <p:nvSpPr>
            <p:cNvPr id="7199" name="Freeform 289"/>
            <p:cNvSpPr>
              <a:spLocks/>
            </p:cNvSpPr>
            <p:nvPr/>
          </p:nvSpPr>
          <p:spPr bwMode="auto">
            <a:xfrm>
              <a:off x="1428" y="1918"/>
              <a:ext cx="1475" cy="1579"/>
            </a:xfrm>
            <a:custGeom>
              <a:avLst/>
              <a:gdLst>
                <a:gd name="T0" fmla="*/ 1472 w 1475"/>
                <a:gd name="T1" fmla="*/ 494 h 1579"/>
                <a:gd name="T2" fmla="*/ 77 w 1475"/>
                <a:gd name="T3" fmla="*/ 1076 h 1579"/>
                <a:gd name="T4" fmla="*/ 60 w 1475"/>
                <a:gd name="T5" fmla="*/ 1032 h 1579"/>
                <a:gd name="T6" fmla="*/ 38 w 1475"/>
                <a:gd name="T7" fmla="*/ 939 h 1579"/>
                <a:gd name="T8" fmla="*/ 22 w 1475"/>
                <a:gd name="T9" fmla="*/ 890 h 1579"/>
                <a:gd name="T10" fmla="*/ 77 w 1475"/>
                <a:gd name="T11" fmla="*/ 467 h 1579"/>
                <a:gd name="T12" fmla="*/ 115 w 1475"/>
                <a:gd name="T13" fmla="*/ 407 h 1579"/>
                <a:gd name="T14" fmla="*/ 142 w 1475"/>
                <a:gd name="T15" fmla="*/ 357 h 1579"/>
                <a:gd name="T16" fmla="*/ 170 w 1475"/>
                <a:gd name="T17" fmla="*/ 324 h 1579"/>
                <a:gd name="T18" fmla="*/ 208 w 1475"/>
                <a:gd name="T19" fmla="*/ 253 h 1579"/>
                <a:gd name="T20" fmla="*/ 258 w 1475"/>
                <a:gd name="T21" fmla="*/ 220 h 1579"/>
                <a:gd name="T22" fmla="*/ 324 w 1475"/>
                <a:gd name="T23" fmla="*/ 165 h 1579"/>
                <a:gd name="T24" fmla="*/ 367 w 1475"/>
                <a:gd name="T25" fmla="*/ 122 h 1579"/>
                <a:gd name="T26" fmla="*/ 499 w 1475"/>
                <a:gd name="T27" fmla="*/ 56 h 1579"/>
                <a:gd name="T28" fmla="*/ 548 w 1475"/>
                <a:gd name="T29" fmla="*/ 34 h 1579"/>
                <a:gd name="T30" fmla="*/ 1097 w 1475"/>
                <a:gd name="T31" fmla="*/ 61 h 1579"/>
                <a:gd name="T32" fmla="*/ 1163 w 1475"/>
                <a:gd name="T33" fmla="*/ 116 h 1579"/>
                <a:gd name="T34" fmla="*/ 1174 w 1475"/>
                <a:gd name="T35" fmla="*/ 132 h 1579"/>
                <a:gd name="T36" fmla="*/ 1256 w 1475"/>
                <a:gd name="T37" fmla="*/ 165 h 1579"/>
                <a:gd name="T38" fmla="*/ 1322 w 1475"/>
                <a:gd name="T39" fmla="*/ 215 h 1579"/>
                <a:gd name="T40" fmla="*/ 1366 w 1475"/>
                <a:gd name="T41" fmla="*/ 259 h 1579"/>
                <a:gd name="T42" fmla="*/ 1410 w 1475"/>
                <a:gd name="T43" fmla="*/ 368 h 1579"/>
                <a:gd name="T44" fmla="*/ 1448 w 1475"/>
                <a:gd name="T45" fmla="*/ 445 h 1579"/>
                <a:gd name="T46" fmla="*/ 1454 w 1475"/>
                <a:gd name="T47" fmla="*/ 500 h 1579"/>
                <a:gd name="T48" fmla="*/ 1470 w 1475"/>
                <a:gd name="T49" fmla="*/ 511 h 1579"/>
                <a:gd name="T50" fmla="*/ 1472 w 1475"/>
                <a:gd name="T51" fmla="*/ 494 h 157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475"/>
                <a:gd name="T79" fmla="*/ 0 h 1579"/>
                <a:gd name="T80" fmla="*/ 1475 w 1475"/>
                <a:gd name="T81" fmla="*/ 1579 h 157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475" h="1579">
                  <a:moveTo>
                    <a:pt x="1472" y="494"/>
                  </a:moveTo>
                  <a:cubicBezTo>
                    <a:pt x="1009" y="694"/>
                    <a:pt x="57" y="1579"/>
                    <a:pt x="77" y="1076"/>
                  </a:cubicBezTo>
                  <a:cubicBezTo>
                    <a:pt x="78" y="1055"/>
                    <a:pt x="70" y="1047"/>
                    <a:pt x="60" y="1032"/>
                  </a:cubicBezTo>
                  <a:cubicBezTo>
                    <a:pt x="50" y="1000"/>
                    <a:pt x="58" y="967"/>
                    <a:pt x="38" y="939"/>
                  </a:cubicBezTo>
                  <a:cubicBezTo>
                    <a:pt x="33" y="922"/>
                    <a:pt x="27" y="906"/>
                    <a:pt x="22" y="890"/>
                  </a:cubicBezTo>
                  <a:cubicBezTo>
                    <a:pt x="25" y="759"/>
                    <a:pt x="0" y="587"/>
                    <a:pt x="77" y="467"/>
                  </a:cubicBezTo>
                  <a:cubicBezTo>
                    <a:pt x="85" y="440"/>
                    <a:pt x="91" y="423"/>
                    <a:pt x="115" y="407"/>
                  </a:cubicBezTo>
                  <a:cubicBezTo>
                    <a:pt x="125" y="391"/>
                    <a:pt x="130" y="371"/>
                    <a:pt x="142" y="357"/>
                  </a:cubicBezTo>
                  <a:cubicBezTo>
                    <a:pt x="183" y="307"/>
                    <a:pt x="138" y="373"/>
                    <a:pt x="170" y="324"/>
                  </a:cubicBezTo>
                  <a:cubicBezTo>
                    <a:pt x="176" y="297"/>
                    <a:pt x="187" y="272"/>
                    <a:pt x="208" y="253"/>
                  </a:cubicBezTo>
                  <a:cubicBezTo>
                    <a:pt x="223" y="240"/>
                    <a:pt x="244" y="234"/>
                    <a:pt x="258" y="220"/>
                  </a:cubicBezTo>
                  <a:cubicBezTo>
                    <a:pt x="300" y="178"/>
                    <a:pt x="278" y="196"/>
                    <a:pt x="324" y="165"/>
                  </a:cubicBezTo>
                  <a:cubicBezTo>
                    <a:pt x="343" y="153"/>
                    <a:pt x="348" y="134"/>
                    <a:pt x="367" y="122"/>
                  </a:cubicBezTo>
                  <a:cubicBezTo>
                    <a:pt x="393" y="81"/>
                    <a:pt x="455" y="71"/>
                    <a:pt x="499" y="56"/>
                  </a:cubicBezTo>
                  <a:cubicBezTo>
                    <a:pt x="517" y="50"/>
                    <a:pt x="530" y="40"/>
                    <a:pt x="548" y="34"/>
                  </a:cubicBezTo>
                  <a:cubicBezTo>
                    <a:pt x="892" y="38"/>
                    <a:pt x="902" y="0"/>
                    <a:pt x="1097" y="61"/>
                  </a:cubicBezTo>
                  <a:cubicBezTo>
                    <a:pt x="1123" y="78"/>
                    <a:pt x="1143" y="93"/>
                    <a:pt x="1163" y="116"/>
                  </a:cubicBezTo>
                  <a:cubicBezTo>
                    <a:pt x="1167" y="121"/>
                    <a:pt x="1169" y="128"/>
                    <a:pt x="1174" y="132"/>
                  </a:cubicBezTo>
                  <a:cubicBezTo>
                    <a:pt x="1195" y="149"/>
                    <a:pt x="1230" y="157"/>
                    <a:pt x="1256" y="165"/>
                  </a:cubicBezTo>
                  <a:cubicBezTo>
                    <a:pt x="1281" y="181"/>
                    <a:pt x="1294" y="205"/>
                    <a:pt x="1322" y="215"/>
                  </a:cubicBezTo>
                  <a:cubicBezTo>
                    <a:pt x="1335" y="234"/>
                    <a:pt x="1347" y="247"/>
                    <a:pt x="1366" y="259"/>
                  </a:cubicBezTo>
                  <a:cubicBezTo>
                    <a:pt x="1389" y="292"/>
                    <a:pt x="1387" y="335"/>
                    <a:pt x="1410" y="368"/>
                  </a:cubicBezTo>
                  <a:cubicBezTo>
                    <a:pt x="1415" y="398"/>
                    <a:pt x="1422" y="427"/>
                    <a:pt x="1448" y="445"/>
                  </a:cubicBezTo>
                  <a:cubicBezTo>
                    <a:pt x="1450" y="463"/>
                    <a:pt x="1448" y="483"/>
                    <a:pt x="1454" y="500"/>
                  </a:cubicBezTo>
                  <a:cubicBezTo>
                    <a:pt x="1456" y="506"/>
                    <a:pt x="1464" y="513"/>
                    <a:pt x="1470" y="511"/>
                  </a:cubicBezTo>
                  <a:cubicBezTo>
                    <a:pt x="1475" y="509"/>
                    <a:pt x="1471" y="500"/>
                    <a:pt x="1472" y="494"/>
                  </a:cubicBezTo>
                  <a:close/>
                </a:path>
              </a:pathLst>
            </a:custGeom>
            <a:solidFill>
              <a:srgbClr val="B2B2B2">
                <a:alpha val="50195"/>
              </a:srgbClr>
            </a:solidFill>
            <a:ln w="9525" cap="flat" cmpd="sng">
              <a:noFill/>
              <a:prstDash val="solid"/>
              <a:round/>
              <a:headEnd/>
              <a:tailEnd/>
            </a:ln>
          </p:spPr>
          <p:txBody>
            <a:bodyPr anchor="ctr"/>
            <a:lstStyle/>
            <a:p>
              <a:endParaRPr lang="en-US"/>
            </a:p>
          </p:txBody>
        </p:sp>
      </p:grpSp>
      <p:sp>
        <p:nvSpPr>
          <p:cNvPr id="1056034" name="AutoShape 290"/>
          <p:cNvSpPr>
            <a:spLocks noChangeArrowheads="1"/>
          </p:cNvSpPr>
          <p:nvPr/>
        </p:nvSpPr>
        <p:spPr bwMode="auto">
          <a:xfrm rot="-2434525">
            <a:off x="1944688" y="3862388"/>
            <a:ext cx="1322387" cy="606425"/>
          </a:xfrm>
          <a:prstGeom prst="rightArrow">
            <a:avLst>
              <a:gd name="adj1" fmla="val 50000"/>
              <a:gd name="adj2" fmla="val 54516"/>
            </a:avLst>
          </a:prstGeom>
          <a:gradFill rotWithShape="1">
            <a:gsLst>
              <a:gs pos="0">
                <a:schemeClr val="accent1"/>
              </a:gs>
              <a:gs pos="100000">
                <a:srgbClr val="FF9933"/>
              </a:gs>
            </a:gsLst>
            <a:lin ang="0" scaled="1"/>
          </a:gradFill>
          <a:ln w="9525">
            <a:noFill/>
            <a:miter lim="800000"/>
            <a:headEnd/>
            <a:tailEnd/>
          </a:ln>
        </p:spPr>
        <p:txBody>
          <a:bodyPr wrap="none" anchor="ctr"/>
          <a:lstStyle/>
          <a:p>
            <a:endParaRPr lang="en-US"/>
          </a:p>
        </p:txBody>
      </p:sp>
      <p:grpSp>
        <p:nvGrpSpPr>
          <p:cNvPr id="19" name="Group 291"/>
          <p:cNvGrpSpPr>
            <a:grpSpLocks/>
          </p:cNvGrpSpPr>
          <p:nvPr/>
        </p:nvGrpSpPr>
        <p:grpSpPr bwMode="auto">
          <a:xfrm rot="-7712767">
            <a:off x="1909763" y="3219450"/>
            <a:ext cx="2590800" cy="914400"/>
            <a:chOff x="2688" y="2640"/>
            <a:chExt cx="1632" cy="576"/>
          </a:xfrm>
        </p:grpSpPr>
        <p:sp>
          <p:nvSpPr>
            <p:cNvPr id="7187" name="AutoShape 292"/>
            <p:cNvSpPr>
              <a:spLocks noChangeArrowheads="1"/>
            </p:cNvSpPr>
            <p:nvPr/>
          </p:nvSpPr>
          <p:spPr bwMode="auto">
            <a:xfrm>
              <a:off x="2688" y="2640"/>
              <a:ext cx="1632" cy="57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000066"/>
            </a:solidFill>
            <a:ln w="9525">
              <a:solidFill>
                <a:schemeClr val="bg1"/>
              </a:solidFill>
              <a:miter lim="800000"/>
              <a:headEnd/>
              <a:tailEnd/>
            </a:ln>
          </p:spPr>
          <p:txBody>
            <a:bodyPr wrap="none" anchor="ctr"/>
            <a:lstStyle/>
            <a:p>
              <a:endParaRPr lang="en-US"/>
            </a:p>
          </p:txBody>
        </p:sp>
        <p:sp>
          <p:nvSpPr>
            <p:cNvPr id="7188" name="Line 293"/>
            <p:cNvSpPr>
              <a:spLocks noChangeShapeType="1"/>
            </p:cNvSpPr>
            <p:nvPr/>
          </p:nvSpPr>
          <p:spPr bwMode="auto">
            <a:xfrm>
              <a:off x="2880" y="2640"/>
              <a:ext cx="288" cy="576"/>
            </a:xfrm>
            <a:prstGeom prst="line">
              <a:avLst/>
            </a:prstGeom>
            <a:noFill/>
            <a:ln w="9525">
              <a:solidFill>
                <a:schemeClr val="bg1"/>
              </a:solidFill>
              <a:round/>
              <a:headEnd/>
              <a:tailEnd/>
            </a:ln>
          </p:spPr>
          <p:txBody>
            <a:bodyPr anchor="ctr"/>
            <a:lstStyle/>
            <a:p>
              <a:endParaRPr lang="en-US"/>
            </a:p>
          </p:txBody>
        </p:sp>
        <p:sp>
          <p:nvSpPr>
            <p:cNvPr id="7189" name="Line 294"/>
            <p:cNvSpPr>
              <a:spLocks noChangeShapeType="1"/>
            </p:cNvSpPr>
            <p:nvPr/>
          </p:nvSpPr>
          <p:spPr bwMode="auto">
            <a:xfrm>
              <a:off x="3120" y="2640"/>
              <a:ext cx="144" cy="576"/>
            </a:xfrm>
            <a:prstGeom prst="line">
              <a:avLst/>
            </a:prstGeom>
            <a:noFill/>
            <a:ln w="9525">
              <a:solidFill>
                <a:schemeClr val="bg1"/>
              </a:solidFill>
              <a:round/>
              <a:headEnd/>
              <a:tailEnd/>
            </a:ln>
          </p:spPr>
          <p:txBody>
            <a:bodyPr anchor="ctr"/>
            <a:lstStyle/>
            <a:p>
              <a:endParaRPr lang="en-US"/>
            </a:p>
          </p:txBody>
        </p:sp>
        <p:sp>
          <p:nvSpPr>
            <p:cNvPr id="7190" name="Line 295"/>
            <p:cNvSpPr>
              <a:spLocks noChangeShapeType="1"/>
            </p:cNvSpPr>
            <p:nvPr/>
          </p:nvSpPr>
          <p:spPr bwMode="auto">
            <a:xfrm>
              <a:off x="3312" y="2640"/>
              <a:ext cx="48" cy="576"/>
            </a:xfrm>
            <a:prstGeom prst="line">
              <a:avLst/>
            </a:prstGeom>
            <a:noFill/>
            <a:ln w="9525">
              <a:solidFill>
                <a:schemeClr val="bg1"/>
              </a:solidFill>
              <a:round/>
              <a:headEnd/>
              <a:tailEnd/>
            </a:ln>
          </p:spPr>
          <p:txBody>
            <a:bodyPr anchor="ctr"/>
            <a:lstStyle/>
            <a:p>
              <a:endParaRPr lang="en-US"/>
            </a:p>
          </p:txBody>
        </p:sp>
        <p:sp>
          <p:nvSpPr>
            <p:cNvPr id="7191" name="Line 296"/>
            <p:cNvSpPr>
              <a:spLocks noChangeShapeType="1"/>
            </p:cNvSpPr>
            <p:nvPr/>
          </p:nvSpPr>
          <p:spPr bwMode="auto">
            <a:xfrm>
              <a:off x="3456" y="2640"/>
              <a:ext cx="0" cy="576"/>
            </a:xfrm>
            <a:prstGeom prst="line">
              <a:avLst/>
            </a:prstGeom>
            <a:noFill/>
            <a:ln w="9525">
              <a:solidFill>
                <a:schemeClr val="bg1"/>
              </a:solidFill>
              <a:round/>
              <a:headEnd/>
              <a:tailEnd/>
            </a:ln>
          </p:spPr>
          <p:txBody>
            <a:bodyPr anchor="ctr"/>
            <a:lstStyle/>
            <a:p>
              <a:endParaRPr lang="en-US"/>
            </a:p>
          </p:txBody>
        </p:sp>
        <p:sp>
          <p:nvSpPr>
            <p:cNvPr id="7192" name="Line 297"/>
            <p:cNvSpPr>
              <a:spLocks noChangeShapeType="1"/>
            </p:cNvSpPr>
            <p:nvPr/>
          </p:nvSpPr>
          <p:spPr bwMode="auto">
            <a:xfrm flipV="1">
              <a:off x="3552" y="2640"/>
              <a:ext cx="144" cy="576"/>
            </a:xfrm>
            <a:prstGeom prst="line">
              <a:avLst/>
            </a:prstGeom>
            <a:noFill/>
            <a:ln w="9525">
              <a:solidFill>
                <a:schemeClr val="bg1"/>
              </a:solidFill>
              <a:round/>
              <a:headEnd/>
              <a:tailEnd/>
            </a:ln>
          </p:spPr>
          <p:txBody>
            <a:bodyPr anchor="ctr"/>
            <a:lstStyle/>
            <a:p>
              <a:endParaRPr lang="en-US"/>
            </a:p>
          </p:txBody>
        </p:sp>
        <p:sp>
          <p:nvSpPr>
            <p:cNvPr id="7193" name="Line 298"/>
            <p:cNvSpPr>
              <a:spLocks noChangeShapeType="1"/>
            </p:cNvSpPr>
            <p:nvPr/>
          </p:nvSpPr>
          <p:spPr bwMode="auto">
            <a:xfrm flipV="1">
              <a:off x="3648" y="2640"/>
              <a:ext cx="192" cy="576"/>
            </a:xfrm>
            <a:prstGeom prst="line">
              <a:avLst/>
            </a:prstGeom>
            <a:noFill/>
            <a:ln w="9525">
              <a:solidFill>
                <a:schemeClr val="bg1"/>
              </a:solidFill>
              <a:round/>
              <a:headEnd/>
              <a:tailEnd/>
            </a:ln>
          </p:spPr>
          <p:txBody>
            <a:bodyPr anchor="ctr"/>
            <a:lstStyle/>
            <a:p>
              <a:endParaRPr lang="en-US"/>
            </a:p>
          </p:txBody>
        </p:sp>
        <p:sp>
          <p:nvSpPr>
            <p:cNvPr id="7194" name="Line 299"/>
            <p:cNvSpPr>
              <a:spLocks noChangeShapeType="1"/>
            </p:cNvSpPr>
            <p:nvPr/>
          </p:nvSpPr>
          <p:spPr bwMode="auto">
            <a:xfrm flipV="1">
              <a:off x="3792" y="2640"/>
              <a:ext cx="288" cy="576"/>
            </a:xfrm>
            <a:prstGeom prst="line">
              <a:avLst/>
            </a:prstGeom>
            <a:noFill/>
            <a:ln w="9525">
              <a:solidFill>
                <a:schemeClr val="bg1"/>
              </a:solidFill>
              <a:round/>
              <a:headEnd/>
              <a:tailEnd/>
            </a:ln>
          </p:spPr>
          <p:txBody>
            <a:bodyPr anchor="ctr"/>
            <a:lstStyle/>
            <a:p>
              <a:endParaRPr lang="en-US"/>
            </a:p>
          </p:txBody>
        </p:sp>
        <p:sp>
          <p:nvSpPr>
            <p:cNvPr id="7195" name="Line 300"/>
            <p:cNvSpPr>
              <a:spLocks noChangeShapeType="1"/>
            </p:cNvSpPr>
            <p:nvPr/>
          </p:nvSpPr>
          <p:spPr bwMode="auto">
            <a:xfrm>
              <a:off x="2790" y="2784"/>
              <a:ext cx="1434" cy="0"/>
            </a:xfrm>
            <a:prstGeom prst="line">
              <a:avLst/>
            </a:prstGeom>
            <a:noFill/>
            <a:ln w="9525">
              <a:solidFill>
                <a:schemeClr val="bg1"/>
              </a:solidFill>
              <a:round/>
              <a:headEnd/>
              <a:tailEnd/>
            </a:ln>
          </p:spPr>
          <p:txBody>
            <a:bodyPr anchor="ctr"/>
            <a:lstStyle/>
            <a:p>
              <a:endParaRPr lang="en-US"/>
            </a:p>
          </p:txBody>
        </p:sp>
        <p:sp>
          <p:nvSpPr>
            <p:cNvPr id="7196" name="Line 301"/>
            <p:cNvSpPr>
              <a:spLocks noChangeShapeType="1"/>
            </p:cNvSpPr>
            <p:nvPr/>
          </p:nvSpPr>
          <p:spPr bwMode="auto">
            <a:xfrm>
              <a:off x="2892" y="2928"/>
              <a:ext cx="1236" cy="0"/>
            </a:xfrm>
            <a:prstGeom prst="line">
              <a:avLst/>
            </a:prstGeom>
            <a:noFill/>
            <a:ln w="9525">
              <a:solidFill>
                <a:schemeClr val="bg1"/>
              </a:solidFill>
              <a:round/>
              <a:headEnd/>
              <a:tailEnd/>
            </a:ln>
          </p:spPr>
          <p:txBody>
            <a:bodyPr anchor="ctr"/>
            <a:lstStyle/>
            <a:p>
              <a:endParaRPr lang="en-US"/>
            </a:p>
          </p:txBody>
        </p:sp>
        <p:sp>
          <p:nvSpPr>
            <p:cNvPr id="7197" name="Line 302"/>
            <p:cNvSpPr>
              <a:spLocks noChangeShapeType="1"/>
            </p:cNvSpPr>
            <p:nvPr/>
          </p:nvSpPr>
          <p:spPr bwMode="auto">
            <a:xfrm>
              <a:off x="2992" y="3072"/>
              <a:ext cx="1025" cy="0"/>
            </a:xfrm>
            <a:prstGeom prst="line">
              <a:avLst/>
            </a:prstGeom>
            <a:noFill/>
            <a:ln w="9525">
              <a:solidFill>
                <a:schemeClr val="bg1"/>
              </a:solidFill>
              <a:round/>
              <a:headEnd/>
              <a:tailEnd/>
            </a:ln>
          </p:spPr>
          <p:txBody>
            <a:bodyPr anchor="ctr"/>
            <a:lstStyle/>
            <a:p>
              <a:endParaRPr lang="en-US"/>
            </a:p>
          </p:txBody>
        </p:sp>
      </p:grpSp>
      <p:sp>
        <p:nvSpPr>
          <p:cNvPr id="1056047" name="AutoShape 303"/>
          <p:cNvSpPr>
            <a:spLocks noChangeArrowheads="1"/>
          </p:cNvSpPr>
          <p:nvPr/>
        </p:nvSpPr>
        <p:spPr bwMode="auto">
          <a:xfrm rot="-2435325">
            <a:off x="3243263" y="2963863"/>
            <a:ext cx="844550" cy="536575"/>
          </a:xfrm>
          <a:prstGeom prst="rightArrow">
            <a:avLst>
              <a:gd name="adj1" fmla="val 54574"/>
              <a:gd name="adj2" fmla="val 41222"/>
            </a:avLst>
          </a:prstGeom>
          <a:gradFill rotWithShape="1">
            <a:gsLst>
              <a:gs pos="0">
                <a:srgbClr val="FF9933"/>
              </a:gs>
              <a:gs pos="100000">
                <a:srgbClr val="764718"/>
              </a:gs>
            </a:gsLst>
            <a:lin ang="0" scaled="1"/>
          </a:gradFill>
          <a:ln w="9525">
            <a:noFill/>
            <a:miter lim="800000"/>
            <a:headEnd/>
            <a:tailEnd/>
          </a:ln>
        </p:spPr>
        <p:txBody>
          <a:bodyPr wrap="none" anchor="ctr"/>
          <a:lstStyle/>
          <a:p>
            <a:endParaRPr lang="en-US"/>
          </a:p>
        </p:txBody>
      </p:sp>
      <p:grpSp>
        <p:nvGrpSpPr>
          <p:cNvPr id="20" name="Group 304"/>
          <p:cNvGrpSpPr>
            <a:grpSpLocks/>
          </p:cNvGrpSpPr>
          <p:nvPr/>
        </p:nvGrpSpPr>
        <p:grpSpPr bwMode="auto">
          <a:xfrm>
            <a:off x="606425" y="4727575"/>
            <a:ext cx="1836738" cy="1127125"/>
            <a:chOff x="382" y="2978"/>
            <a:chExt cx="1157" cy="710"/>
          </a:xfrm>
        </p:grpSpPr>
        <p:sp>
          <p:nvSpPr>
            <p:cNvPr id="7185" name="AutoShape 305"/>
            <p:cNvSpPr>
              <a:spLocks noChangeArrowheads="1"/>
            </p:cNvSpPr>
            <p:nvPr/>
          </p:nvSpPr>
          <p:spPr bwMode="auto">
            <a:xfrm rot="4039054">
              <a:off x="1027" y="3176"/>
              <a:ext cx="710" cy="314"/>
            </a:xfrm>
            <a:prstGeom prst="leftRightArrow">
              <a:avLst>
                <a:gd name="adj1" fmla="val 50000"/>
                <a:gd name="adj2" fmla="val 45223"/>
              </a:avLst>
            </a:prstGeom>
            <a:solidFill>
              <a:srgbClr val="000000">
                <a:alpha val="79999"/>
              </a:srgbClr>
            </a:solidFill>
            <a:ln w="9525">
              <a:noFill/>
              <a:miter lim="800000"/>
              <a:headEnd/>
              <a:tailEnd/>
            </a:ln>
          </p:spPr>
          <p:txBody>
            <a:bodyPr wrap="none" anchor="ctr"/>
            <a:lstStyle/>
            <a:p>
              <a:endParaRPr lang="en-US"/>
            </a:p>
          </p:txBody>
        </p:sp>
        <p:sp>
          <p:nvSpPr>
            <p:cNvPr id="7186" name="AutoShape 306"/>
            <p:cNvSpPr>
              <a:spLocks noChangeArrowheads="1"/>
            </p:cNvSpPr>
            <p:nvPr/>
          </p:nvSpPr>
          <p:spPr bwMode="auto">
            <a:xfrm>
              <a:off x="382" y="3186"/>
              <a:ext cx="732" cy="479"/>
            </a:xfrm>
            <a:prstGeom prst="roundRect">
              <a:avLst>
                <a:gd name="adj" fmla="val 16667"/>
              </a:avLst>
            </a:prstGeom>
            <a:solidFill>
              <a:srgbClr val="000000">
                <a:alpha val="76862"/>
              </a:srgbClr>
            </a:solidFill>
            <a:ln w="9525">
              <a:noFill/>
              <a:round/>
              <a:headEnd/>
              <a:tailEnd/>
            </a:ln>
          </p:spPr>
          <p:txBody>
            <a:bodyPr lIns="0" tIns="0" rIns="0" bIns="0">
              <a:spAutoFit/>
            </a:bodyPr>
            <a:lstStyle/>
            <a:p>
              <a:pPr>
                <a:lnSpc>
                  <a:spcPct val="90000"/>
                </a:lnSpc>
              </a:pPr>
              <a:r>
                <a:rPr lang="el-GR">
                  <a:solidFill>
                    <a:schemeClr val="bg1"/>
                  </a:solidFill>
                  <a:cs typeface="Times New Roman" pitchFamily="18" charset="0"/>
                </a:rPr>
                <a:t>Δ</a:t>
              </a:r>
              <a:r>
                <a:rPr lang="nl-BE">
                  <a:solidFill>
                    <a:schemeClr val="bg1"/>
                  </a:solidFill>
                  <a:cs typeface="Times New Roman" pitchFamily="18" charset="0"/>
                </a:rPr>
                <a:t> </a:t>
              </a:r>
              <a:r>
                <a:rPr lang="en-US" sz="1800">
                  <a:solidFill>
                    <a:schemeClr val="bg1"/>
                  </a:solidFill>
                </a:rPr>
                <a:t>= outcome</a:t>
              </a:r>
            </a:p>
          </p:txBody>
        </p:sp>
      </p:grpSp>
      <p:sp>
        <p:nvSpPr>
          <p:cNvPr id="309" name="Left Brace 308"/>
          <p:cNvSpPr>
            <a:spLocks/>
          </p:cNvSpPr>
          <p:nvPr/>
        </p:nvSpPr>
        <p:spPr bwMode="auto">
          <a:xfrm>
            <a:off x="6018213" y="3844925"/>
            <a:ext cx="541337" cy="2900363"/>
          </a:xfrm>
          <a:prstGeom prst="leftBrace">
            <a:avLst>
              <a:gd name="adj1" fmla="val 58291"/>
              <a:gd name="adj2" fmla="val 46463"/>
            </a:avLst>
          </a:prstGeom>
          <a:noFill/>
          <a:ln w="38100" algn="ctr">
            <a:solidFill>
              <a:schemeClr val="bg1"/>
            </a:solidFill>
            <a:round/>
            <a:headEnd/>
            <a:tailEnd/>
          </a:ln>
        </p:spPr>
        <p:txBody>
          <a:bodyPr wrap="none" anchor="ctr"/>
          <a:lstStyle/>
          <a:p>
            <a:endParaRPr lang="en-US"/>
          </a:p>
        </p:txBody>
      </p:sp>
      <p:sp>
        <p:nvSpPr>
          <p:cNvPr id="308" name="Text Box 279"/>
          <p:cNvSpPr txBox="1">
            <a:spLocks noChangeArrowheads="1"/>
          </p:cNvSpPr>
          <p:nvPr/>
        </p:nvSpPr>
        <p:spPr bwMode="auto">
          <a:xfrm>
            <a:off x="4343400" y="3429000"/>
            <a:ext cx="1161686" cy="762000"/>
          </a:xfrm>
          <a:prstGeom prst="rect">
            <a:avLst/>
          </a:prstGeom>
          <a:noFill/>
          <a:ln w="9525">
            <a:noFill/>
            <a:miter lim="800000"/>
            <a:headEnd/>
            <a:tailEnd/>
          </a:ln>
        </p:spPr>
        <p:txBody>
          <a:bodyPr wrap="none">
            <a:spAutoFit/>
          </a:bodyPr>
          <a:lstStyle/>
          <a:p>
            <a:r>
              <a:rPr lang="en-US" sz="2000" dirty="0">
                <a:solidFill>
                  <a:schemeClr val="bg1"/>
                </a:solidFill>
              </a:rPr>
              <a:t>further R&amp;D</a:t>
            </a:r>
          </a:p>
          <a:p>
            <a:r>
              <a:rPr lang="en-US" sz="1200" dirty="0">
                <a:solidFill>
                  <a:schemeClr val="bg1"/>
                </a:solidFill>
              </a:rPr>
              <a:t>(instrument and</a:t>
            </a:r>
          </a:p>
          <a:p>
            <a:r>
              <a:rPr lang="en-US" sz="1200" dirty="0">
                <a:solidFill>
                  <a:schemeClr val="bg1"/>
                </a:solidFill>
              </a:rPr>
              <a:t>study optimization)</a:t>
            </a:r>
          </a:p>
        </p:txBody>
      </p:sp>
      <p:sp>
        <p:nvSpPr>
          <p:cNvPr id="15" name="Slide Number Placeholder 14"/>
          <p:cNvSpPr>
            <a:spLocks noGrp="1"/>
          </p:cNvSpPr>
          <p:nvPr>
            <p:ph type="sldNum" sz="quarter" idx="10"/>
          </p:nvPr>
        </p:nvSpPr>
        <p:spPr/>
        <p:txBody>
          <a:bodyPr/>
          <a:lstStyle/>
          <a:p>
            <a:fld id="{970F0956-5B8E-40B4-A8DD-F75AA1D26018}" type="slidenum">
              <a:rPr lang="en-US" smtClean="0"/>
              <a:pPr/>
              <a:t>70</a:t>
            </a:fld>
            <a:endParaRPr lang="en-US"/>
          </a:p>
        </p:txBody>
      </p:sp>
    </p:spTree>
    <p:extLst>
      <p:ext uri="{BB962C8B-B14F-4D97-AF65-F5344CB8AC3E}">
        <p14:creationId xmlns:p14="http://schemas.microsoft.com/office/powerpoint/2010/main" val="289572007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AutoShape 2"/>
          <p:cNvSpPr>
            <a:spLocks noGrp="1" noChangeArrowheads="1"/>
          </p:cNvSpPr>
          <p:nvPr>
            <p:ph type="title"/>
          </p:nvPr>
        </p:nvSpPr>
        <p:spPr/>
        <p:txBody>
          <a:bodyPr/>
          <a:lstStyle/>
          <a:p>
            <a:pPr eaLnBrk="1" hangingPunct="1"/>
            <a:r>
              <a:rPr lang="en-US" dirty="0"/>
              <a:t>Generalization: data generation and use</a:t>
            </a:r>
          </a:p>
        </p:txBody>
      </p:sp>
      <p:grpSp>
        <p:nvGrpSpPr>
          <p:cNvPr id="2" name="Group 3"/>
          <p:cNvGrpSpPr>
            <a:grpSpLocks/>
          </p:cNvGrpSpPr>
          <p:nvPr/>
        </p:nvGrpSpPr>
        <p:grpSpPr bwMode="auto">
          <a:xfrm>
            <a:off x="4006850" y="2090738"/>
            <a:ext cx="1077913" cy="1262062"/>
            <a:chOff x="3170" y="2938"/>
            <a:chExt cx="679" cy="795"/>
          </a:xfrm>
        </p:grpSpPr>
        <p:sp>
          <p:nvSpPr>
            <p:cNvPr id="7444" name="Oval 4"/>
            <p:cNvSpPr>
              <a:spLocks noChangeArrowheads="1"/>
            </p:cNvSpPr>
            <p:nvPr/>
          </p:nvSpPr>
          <p:spPr bwMode="auto">
            <a:xfrm flipH="1">
              <a:off x="3170" y="3006"/>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45" name="Oval 5"/>
            <p:cNvSpPr>
              <a:spLocks noChangeArrowheads="1"/>
            </p:cNvSpPr>
            <p:nvPr/>
          </p:nvSpPr>
          <p:spPr bwMode="auto">
            <a:xfrm flipH="1">
              <a:off x="3267" y="3103"/>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46" name="Oval 6"/>
            <p:cNvSpPr>
              <a:spLocks noChangeArrowheads="1"/>
            </p:cNvSpPr>
            <p:nvPr/>
          </p:nvSpPr>
          <p:spPr bwMode="auto">
            <a:xfrm flipH="1">
              <a:off x="3412" y="3151"/>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47" name="Oval 7"/>
            <p:cNvSpPr>
              <a:spLocks noChangeArrowheads="1"/>
            </p:cNvSpPr>
            <p:nvPr/>
          </p:nvSpPr>
          <p:spPr bwMode="auto">
            <a:xfrm flipH="1">
              <a:off x="3218" y="3297"/>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48" name="Oval 8"/>
            <p:cNvSpPr>
              <a:spLocks noChangeArrowheads="1"/>
            </p:cNvSpPr>
            <p:nvPr/>
          </p:nvSpPr>
          <p:spPr bwMode="auto">
            <a:xfrm flipH="1">
              <a:off x="3558" y="3442"/>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49" name="Oval 9"/>
            <p:cNvSpPr>
              <a:spLocks noChangeArrowheads="1"/>
            </p:cNvSpPr>
            <p:nvPr/>
          </p:nvSpPr>
          <p:spPr bwMode="auto">
            <a:xfrm flipH="1">
              <a:off x="3655" y="3248"/>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0" name="Oval 10"/>
            <p:cNvSpPr>
              <a:spLocks noChangeArrowheads="1"/>
            </p:cNvSpPr>
            <p:nvPr/>
          </p:nvSpPr>
          <p:spPr bwMode="auto">
            <a:xfrm flipH="1">
              <a:off x="3461" y="3394"/>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1" name="Oval 11"/>
            <p:cNvSpPr>
              <a:spLocks noChangeArrowheads="1"/>
            </p:cNvSpPr>
            <p:nvPr/>
          </p:nvSpPr>
          <p:spPr bwMode="auto">
            <a:xfrm flipH="1">
              <a:off x="3558" y="3054"/>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2" name="Oval 12"/>
            <p:cNvSpPr>
              <a:spLocks noChangeArrowheads="1"/>
            </p:cNvSpPr>
            <p:nvPr/>
          </p:nvSpPr>
          <p:spPr bwMode="auto">
            <a:xfrm flipH="1">
              <a:off x="3267" y="3103"/>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3" name="Oval 13"/>
            <p:cNvSpPr>
              <a:spLocks noChangeArrowheads="1"/>
            </p:cNvSpPr>
            <p:nvPr/>
          </p:nvSpPr>
          <p:spPr bwMode="auto">
            <a:xfrm flipH="1">
              <a:off x="3364" y="3200"/>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4" name="Oval 14"/>
            <p:cNvSpPr>
              <a:spLocks noChangeArrowheads="1"/>
            </p:cNvSpPr>
            <p:nvPr/>
          </p:nvSpPr>
          <p:spPr bwMode="auto">
            <a:xfrm flipH="1">
              <a:off x="3509" y="3248"/>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5" name="Oval 15"/>
            <p:cNvSpPr>
              <a:spLocks noChangeArrowheads="1"/>
            </p:cNvSpPr>
            <p:nvPr/>
          </p:nvSpPr>
          <p:spPr bwMode="auto">
            <a:xfrm flipH="1">
              <a:off x="3315" y="3394"/>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6" name="Oval 16"/>
            <p:cNvSpPr>
              <a:spLocks noChangeArrowheads="1"/>
            </p:cNvSpPr>
            <p:nvPr/>
          </p:nvSpPr>
          <p:spPr bwMode="auto">
            <a:xfrm flipH="1">
              <a:off x="3655" y="3539"/>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7" name="Oval 17"/>
            <p:cNvSpPr>
              <a:spLocks noChangeArrowheads="1"/>
            </p:cNvSpPr>
            <p:nvPr/>
          </p:nvSpPr>
          <p:spPr bwMode="auto">
            <a:xfrm flipH="1">
              <a:off x="3655" y="3442"/>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8" name="Oval 18"/>
            <p:cNvSpPr>
              <a:spLocks noChangeArrowheads="1"/>
            </p:cNvSpPr>
            <p:nvPr/>
          </p:nvSpPr>
          <p:spPr bwMode="auto">
            <a:xfrm flipH="1">
              <a:off x="3266" y="3539"/>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9" name="Oval 19"/>
            <p:cNvSpPr>
              <a:spLocks noChangeArrowheads="1"/>
            </p:cNvSpPr>
            <p:nvPr/>
          </p:nvSpPr>
          <p:spPr bwMode="auto">
            <a:xfrm flipH="1">
              <a:off x="3655" y="3151"/>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0" name="Oval 20"/>
            <p:cNvSpPr>
              <a:spLocks noChangeArrowheads="1"/>
            </p:cNvSpPr>
            <p:nvPr/>
          </p:nvSpPr>
          <p:spPr bwMode="auto">
            <a:xfrm flipH="1">
              <a:off x="3364" y="3200"/>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1" name="Oval 21"/>
            <p:cNvSpPr>
              <a:spLocks noChangeArrowheads="1"/>
            </p:cNvSpPr>
            <p:nvPr/>
          </p:nvSpPr>
          <p:spPr bwMode="auto">
            <a:xfrm flipH="1">
              <a:off x="3461" y="3297"/>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2" name="Oval 22"/>
            <p:cNvSpPr>
              <a:spLocks noChangeArrowheads="1"/>
            </p:cNvSpPr>
            <p:nvPr/>
          </p:nvSpPr>
          <p:spPr bwMode="auto">
            <a:xfrm flipH="1">
              <a:off x="3606" y="3345"/>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3" name="Oval 23"/>
            <p:cNvSpPr>
              <a:spLocks noChangeArrowheads="1"/>
            </p:cNvSpPr>
            <p:nvPr/>
          </p:nvSpPr>
          <p:spPr bwMode="auto">
            <a:xfrm flipH="1">
              <a:off x="3412" y="3491"/>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4" name="Oval 24"/>
            <p:cNvSpPr>
              <a:spLocks noChangeArrowheads="1"/>
            </p:cNvSpPr>
            <p:nvPr/>
          </p:nvSpPr>
          <p:spPr bwMode="auto">
            <a:xfrm flipH="1">
              <a:off x="3752" y="3636"/>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5" name="Oval 25"/>
            <p:cNvSpPr>
              <a:spLocks noChangeArrowheads="1"/>
            </p:cNvSpPr>
            <p:nvPr/>
          </p:nvSpPr>
          <p:spPr bwMode="auto">
            <a:xfrm flipH="1">
              <a:off x="3752" y="3539"/>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6" name="Oval 26"/>
            <p:cNvSpPr>
              <a:spLocks noChangeArrowheads="1"/>
            </p:cNvSpPr>
            <p:nvPr/>
          </p:nvSpPr>
          <p:spPr bwMode="auto">
            <a:xfrm flipH="1">
              <a:off x="3655" y="3588"/>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7" name="Oval 27"/>
            <p:cNvSpPr>
              <a:spLocks noChangeArrowheads="1"/>
            </p:cNvSpPr>
            <p:nvPr/>
          </p:nvSpPr>
          <p:spPr bwMode="auto">
            <a:xfrm flipH="1">
              <a:off x="3752" y="3248"/>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8" name="Oval 28"/>
            <p:cNvSpPr>
              <a:spLocks noChangeArrowheads="1"/>
            </p:cNvSpPr>
            <p:nvPr/>
          </p:nvSpPr>
          <p:spPr bwMode="auto">
            <a:xfrm flipH="1">
              <a:off x="3315" y="2938"/>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9" name="Oval 29"/>
            <p:cNvSpPr>
              <a:spLocks noChangeArrowheads="1"/>
            </p:cNvSpPr>
            <p:nvPr/>
          </p:nvSpPr>
          <p:spPr bwMode="auto">
            <a:xfrm flipH="1">
              <a:off x="3412" y="3035"/>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70" name="Oval 30"/>
            <p:cNvSpPr>
              <a:spLocks noChangeArrowheads="1"/>
            </p:cNvSpPr>
            <p:nvPr/>
          </p:nvSpPr>
          <p:spPr bwMode="auto">
            <a:xfrm flipH="1">
              <a:off x="3557" y="3083"/>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71" name="Oval 31"/>
            <p:cNvSpPr>
              <a:spLocks noChangeArrowheads="1"/>
            </p:cNvSpPr>
            <p:nvPr/>
          </p:nvSpPr>
          <p:spPr bwMode="auto">
            <a:xfrm flipH="1">
              <a:off x="3363" y="3229"/>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72" name="Oval 32"/>
            <p:cNvSpPr>
              <a:spLocks noChangeArrowheads="1"/>
            </p:cNvSpPr>
            <p:nvPr/>
          </p:nvSpPr>
          <p:spPr bwMode="auto">
            <a:xfrm flipH="1">
              <a:off x="3703" y="3374"/>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73" name="Oval 33"/>
            <p:cNvSpPr>
              <a:spLocks noChangeArrowheads="1"/>
            </p:cNvSpPr>
            <p:nvPr/>
          </p:nvSpPr>
          <p:spPr bwMode="auto">
            <a:xfrm flipH="1">
              <a:off x="3703" y="3277"/>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74" name="Oval 34"/>
            <p:cNvSpPr>
              <a:spLocks noChangeArrowheads="1"/>
            </p:cNvSpPr>
            <p:nvPr/>
          </p:nvSpPr>
          <p:spPr bwMode="auto">
            <a:xfrm flipH="1">
              <a:off x="3606" y="3326"/>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75" name="Oval 35"/>
            <p:cNvSpPr>
              <a:spLocks noChangeArrowheads="1"/>
            </p:cNvSpPr>
            <p:nvPr/>
          </p:nvSpPr>
          <p:spPr bwMode="auto">
            <a:xfrm flipH="1">
              <a:off x="3703" y="2986"/>
              <a:ext cx="97" cy="97"/>
            </a:xfrm>
            <a:prstGeom prst="ellipse">
              <a:avLst/>
            </a:prstGeom>
            <a:solidFill>
              <a:srgbClr val="FF9933"/>
            </a:solidFill>
            <a:ln w="9525">
              <a:solidFill>
                <a:schemeClr val="bg1"/>
              </a:solidFill>
              <a:round/>
              <a:headEnd/>
              <a:tailEnd/>
            </a:ln>
          </p:spPr>
          <p:txBody>
            <a:bodyPr wrap="none" anchor="ctr"/>
            <a:lstStyle/>
            <a:p>
              <a:endParaRPr lang="en-US"/>
            </a:p>
          </p:txBody>
        </p:sp>
      </p:grpSp>
      <p:sp>
        <p:nvSpPr>
          <p:cNvPr id="1055780" name="Text Box 36"/>
          <p:cNvSpPr txBox="1">
            <a:spLocks noChangeArrowheads="1"/>
          </p:cNvSpPr>
          <p:nvPr/>
        </p:nvSpPr>
        <p:spPr bwMode="auto">
          <a:xfrm>
            <a:off x="685800" y="3413125"/>
            <a:ext cx="1727200" cy="701675"/>
          </a:xfrm>
          <a:prstGeom prst="rect">
            <a:avLst/>
          </a:prstGeom>
          <a:noFill/>
          <a:ln w="9525">
            <a:noFill/>
            <a:miter lim="800000"/>
            <a:headEnd/>
            <a:tailEnd/>
          </a:ln>
        </p:spPr>
        <p:txBody>
          <a:bodyPr wrap="none">
            <a:spAutoFit/>
          </a:bodyPr>
          <a:lstStyle/>
          <a:p>
            <a:r>
              <a:rPr lang="en-US" sz="2000">
                <a:solidFill>
                  <a:schemeClr val="bg1"/>
                </a:solidFill>
              </a:rPr>
              <a:t>observation &amp;</a:t>
            </a:r>
          </a:p>
          <a:p>
            <a:r>
              <a:rPr lang="en-US" sz="2000">
                <a:solidFill>
                  <a:schemeClr val="bg1"/>
                </a:solidFill>
              </a:rPr>
              <a:t>measurement</a:t>
            </a:r>
          </a:p>
        </p:txBody>
      </p:sp>
      <p:grpSp>
        <p:nvGrpSpPr>
          <p:cNvPr id="3" name="Group 37"/>
          <p:cNvGrpSpPr>
            <a:grpSpLocks/>
          </p:cNvGrpSpPr>
          <p:nvPr/>
        </p:nvGrpSpPr>
        <p:grpSpPr bwMode="auto">
          <a:xfrm>
            <a:off x="5057775" y="1916113"/>
            <a:ext cx="3849688" cy="1187450"/>
            <a:chOff x="3186" y="1207"/>
            <a:chExt cx="2425" cy="748"/>
          </a:xfrm>
        </p:grpSpPr>
        <p:sp>
          <p:nvSpPr>
            <p:cNvPr id="7408" name="AutoShape 38"/>
            <p:cNvSpPr>
              <a:spLocks noChangeArrowheads="1"/>
            </p:cNvSpPr>
            <p:nvPr/>
          </p:nvSpPr>
          <p:spPr bwMode="auto">
            <a:xfrm>
              <a:off x="4136" y="1301"/>
              <a:ext cx="1475" cy="654"/>
            </a:xfrm>
            <a:prstGeom prst="cube">
              <a:avLst>
                <a:gd name="adj" fmla="val 75843"/>
              </a:avLst>
            </a:prstGeom>
            <a:noFill/>
            <a:ln w="9525">
              <a:solidFill>
                <a:schemeClr val="bg1"/>
              </a:solidFill>
              <a:miter lim="800000"/>
              <a:headEnd/>
              <a:tailEnd/>
            </a:ln>
          </p:spPr>
          <p:txBody>
            <a:bodyPr wrap="none" anchor="ctr"/>
            <a:lstStyle/>
            <a:p>
              <a:endParaRPr lang="en-US"/>
            </a:p>
          </p:txBody>
        </p:sp>
        <p:grpSp>
          <p:nvGrpSpPr>
            <p:cNvPr id="4" name="Group 39"/>
            <p:cNvGrpSpPr>
              <a:grpSpLocks/>
            </p:cNvGrpSpPr>
            <p:nvPr/>
          </p:nvGrpSpPr>
          <p:grpSpPr bwMode="auto">
            <a:xfrm>
              <a:off x="4308" y="1360"/>
              <a:ext cx="1233" cy="468"/>
              <a:chOff x="3968" y="1662"/>
              <a:chExt cx="1233" cy="748"/>
            </a:xfrm>
          </p:grpSpPr>
          <p:sp>
            <p:nvSpPr>
              <p:cNvPr id="7412" name="Oval 40"/>
              <p:cNvSpPr>
                <a:spLocks noChangeArrowheads="1"/>
              </p:cNvSpPr>
              <p:nvPr/>
            </p:nvSpPr>
            <p:spPr bwMode="auto">
              <a:xfrm flipH="1">
                <a:off x="4017" y="1857"/>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13" name="Oval 41"/>
              <p:cNvSpPr>
                <a:spLocks noChangeArrowheads="1"/>
              </p:cNvSpPr>
              <p:nvPr/>
            </p:nvSpPr>
            <p:spPr bwMode="auto">
              <a:xfrm flipH="1">
                <a:off x="4211" y="1828"/>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14" name="Oval 42"/>
              <p:cNvSpPr>
                <a:spLocks noChangeArrowheads="1"/>
              </p:cNvSpPr>
              <p:nvPr/>
            </p:nvSpPr>
            <p:spPr bwMode="auto">
              <a:xfrm flipH="1">
                <a:off x="4356" y="1876"/>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15" name="Oval 43"/>
              <p:cNvSpPr>
                <a:spLocks noChangeArrowheads="1"/>
              </p:cNvSpPr>
              <p:nvPr/>
            </p:nvSpPr>
            <p:spPr bwMode="auto">
              <a:xfrm flipH="1">
                <a:off x="4162" y="1983"/>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16" name="Oval 44"/>
              <p:cNvSpPr>
                <a:spLocks noChangeArrowheads="1"/>
              </p:cNvSpPr>
              <p:nvPr/>
            </p:nvSpPr>
            <p:spPr bwMode="auto">
              <a:xfrm flipH="1">
                <a:off x="4355" y="2196"/>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17" name="Oval 45"/>
              <p:cNvSpPr>
                <a:spLocks noChangeArrowheads="1"/>
              </p:cNvSpPr>
              <p:nvPr/>
            </p:nvSpPr>
            <p:spPr bwMode="auto">
              <a:xfrm flipH="1">
                <a:off x="4599" y="1973"/>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18" name="Oval 46"/>
              <p:cNvSpPr>
                <a:spLocks noChangeArrowheads="1"/>
              </p:cNvSpPr>
              <p:nvPr/>
            </p:nvSpPr>
            <p:spPr bwMode="auto">
              <a:xfrm flipH="1">
                <a:off x="4405" y="2119"/>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19" name="Oval 47"/>
              <p:cNvSpPr>
                <a:spLocks noChangeArrowheads="1"/>
              </p:cNvSpPr>
              <p:nvPr/>
            </p:nvSpPr>
            <p:spPr bwMode="auto">
              <a:xfrm flipH="1">
                <a:off x="4550" y="1722"/>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20" name="Oval 48"/>
              <p:cNvSpPr>
                <a:spLocks noChangeArrowheads="1"/>
              </p:cNvSpPr>
              <p:nvPr/>
            </p:nvSpPr>
            <p:spPr bwMode="auto">
              <a:xfrm flipH="1">
                <a:off x="4211" y="1828"/>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21" name="Oval 49"/>
              <p:cNvSpPr>
                <a:spLocks noChangeArrowheads="1"/>
              </p:cNvSpPr>
              <p:nvPr/>
            </p:nvSpPr>
            <p:spPr bwMode="auto">
              <a:xfrm flipH="1">
                <a:off x="4308" y="1925"/>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22" name="Oval 50"/>
              <p:cNvSpPr>
                <a:spLocks noChangeArrowheads="1"/>
              </p:cNvSpPr>
              <p:nvPr/>
            </p:nvSpPr>
            <p:spPr bwMode="auto">
              <a:xfrm flipH="1">
                <a:off x="4453" y="1973"/>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23" name="Oval 51"/>
              <p:cNvSpPr>
                <a:spLocks noChangeArrowheads="1"/>
              </p:cNvSpPr>
              <p:nvPr/>
            </p:nvSpPr>
            <p:spPr bwMode="auto">
              <a:xfrm flipH="1">
                <a:off x="4259" y="2119"/>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24" name="Oval 52"/>
              <p:cNvSpPr>
                <a:spLocks noChangeArrowheads="1"/>
              </p:cNvSpPr>
              <p:nvPr/>
            </p:nvSpPr>
            <p:spPr bwMode="auto">
              <a:xfrm flipH="1">
                <a:off x="4599" y="2264"/>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25" name="Oval 53"/>
              <p:cNvSpPr>
                <a:spLocks noChangeArrowheads="1"/>
              </p:cNvSpPr>
              <p:nvPr/>
            </p:nvSpPr>
            <p:spPr bwMode="auto">
              <a:xfrm flipH="1">
                <a:off x="4550" y="2196"/>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26" name="Oval 54"/>
              <p:cNvSpPr>
                <a:spLocks noChangeArrowheads="1"/>
              </p:cNvSpPr>
              <p:nvPr/>
            </p:nvSpPr>
            <p:spPr bwMode="auto">
              <a:xfrm flipH="1">
                <a:off x="3968" y="2178"/>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27" name="Oval 55"/>
              <p:cNvSpPr>
                <a:spLocks noChangeArrowheads="1"/>
              </p:cNvSpPr>
              <p:nvPr/>
            </p:nvSpPr>
            <p:spPr bwMode="auto">
              <a:xfrm flipH="1">
                <a:off x="4599" y="1876"/>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28" name="Oval 56"/>
              <p:cNvSpPr>
                <a:spLocks noChangeArrowheads="1"/>
              </p:cNvSpPr>
              <p:nvPr/>
            </p:nvSpPr>
            <p:spPr bwMode="auto">
              <a:xfrm flipH="1">
                <a:off x="4308" y="1925"/>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29" name="Oval 57"/>
              <p:cNvSpPr>
                <a:spLocks noChangeArrowheads="1"/>
              </p:cNvSpPr>
              <p:nvPr/>
            </p:nvSpPr>
            <p:spPr bwMode="auto">
              <a:xfrm flipH="1">
                <a:off x="4405" y="2022"/>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30" name="Oval 58"/>
              <p:cNvSpPr>
                <a:spLocks noChangeArrowheads="1"/>
              </p:cNvSpPr>
              <p:nvPr/>
            </p:nvSpPr>
            <p:spPr bwMode="auto">
              <a:xfrm flipH="1">
                <a:off x="4550" y="2070"/>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31" name="Oval 59"/>
              <p:cNvSpPr>
                <a:spLocks noChangeArrowheads="1"/>
              </p:cNvSpPr>
              <p:nvPr/>
            </p:nvSpPr>
            <p:spPr bwMode="auto">
              <a:xfrm flipH="1">
                <a:off x="4162" y="2226"/>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32" name="Oval 60"/>
              <p:cNvSpPr>
                <a:spLocks noChangeArrowheads="1"/>
              </p:cNvSpPr>
              <p:nvPr/>
            </p:nvSpPr>
            <p:spPr bwMode="auto">
              <a:xfrm flipH="1">
                <a:off x="5104" y="1886"/>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33" name="Oval 61"/>
              <p:cNvSpPr>
                <a:spLocks noChangeArrowheads="1"/>
              </p:cNvSpPr>
              <p:nvPr/>
            </p:nvSpPr>
            <p:spPr bwMode="auto">
              <a:xfrm flipH="1">
                <a:off x="4890" y="2129"/>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34" name="Oval 62"/>
              <p:cNvSpPr>
                <a:spLocks noChangeArrowheads="1"/>
              </p:cNvSpPr>
              <p:nvPr/>
            </p:nvSpPr>
            <p:spPr bwMode="auto">
              <a:xfrm flipH="1">
                <a:off x="4599" y="2313"/>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35" name="Oval 63"/>
              <p:cNvSpPr>
                <a:spLocks noChangeArrowheads="1"/>
              </p:cNvSpPr>
              <p:nvPr/>
            </p:nvSpPr>
            <p:spPr bwMode="auto">
              <a:xfrm flipH="1">
                <a:off x="4890" y="1838"/>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36" name="Oval 64"/>
              <p:cNvSpPr>
                <a:spLocks noChangeArrowheads="1"/>
              </p:cNvSpPr>
              <p:nvPr/>
            </p:nvSpPr>
            <p:spPr bwMode="auto">
              <a:xfrm flipH="1">
                <a:off x="4259" y="1692"/>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37" name="Oval 65"/>
              <p:cNvSpPr>
                <a:spLocks noChangeArrowheads="1"/>
              </p:cNvSpPr>
              <p:nvPr/>
            </p:nvSpPr>
            <p:spPr bwMode="auto">
              <a:xfrm flipH="1">
                <a:off x="4452" y="1770"/>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38" name="Oval 66"/>
              <p:cNvSpPr>
                <a:spLocks noChangeArrowheads="1"/>
              </p:cNvSpPr>
              <p:nvPr/>
            </p:nvSpPr>
            <p:spPr bwMode="auto">
              <a:xfrm flipH="1">
                <a:off x="4744" y="1769"/>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39" name="Oval 67"/>
              <p:cNvSpPr>
                <a:spLocks noChangeArrowheads="1"/>
              </p:cNvSpPr>
              <p:nvPr/>
            </p:nvSpPr>
            <p:spPr bwMode="auto">
              <a:xfrm flipH="1">
                <a:off x="4017" y="2012"/>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40" name="Oval 68"/>
              <p:cNvSpPr>
                <a:spLocks noChangeArrowheads="1"/>
              </p:cNvSpPr>
              <p:nvPr/>
            </p:nvSpPr>
            <p:spPr bwMode="auto">
              <a:xfrm flipH="1">
                <a:off x="4647" y="2099"/>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41" name="Oval 69"/>
              <p:cNvSpPr>
                <a:spLocks noChangeArrowheads="1"/>
              </p:cNvSpPr>
              <p:nvPr/>
            </p:nvSpPr>
            <p:spPr bwMode="auto">
              <a:xfrm flipH="1">
                <a:off x="4793" y="1916"/>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42" name="Oval 70"/>
              <p:cNvSpPr>
                <a:spLocks noChangeArrowheads="1"/>
              </p:cNvSpPr>
              <p:nvPr/>
            </p:nvSpPr>
            <p:spPr bwMode="auto">
              <a:xfrm flipH="1">
                <a:off x="4550" y="2051"/>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43" name="Oval 71"/>
              <p:cNvSpPr>
                <a:spLocks noChangeArrowheads="1"/>
              </p:cNvSpPr>
              <p:nvPr/>
            </p:nvSpPr>
            <p:spPr bwMode="auto">
              <a:xfrm flipH="1">
                <a:off x="4696" y="1662"/>
                <a:ext cx="97" cy="97"/>
              </a:xfrm>
              <a:prstGeom prst="ellipse">
                <a:avLst/>
              </a:prstGeom>
              <a:solidFill>
                <a:srgbClr val="FF3300"/>
              </a:solidFill>
              <a:ln w="9525">
                <a:solidFill>
                  <a:schemeClr val="bg1"/>
                </a:solidFill>
                <a:round/>
                <a:headEnd/>
                <a:tailEnd/>
              </a:ln>
            </p:spPr>
            <p:txBody>
              <a:bodyPr wrap="none" anchor="ctr"/>
              <a:lstStyle/>
              <a:p>
                <a:endParaRPr lang="en-US"/>
              </a:p>
            </p:txBody>
          </p:sp>
        </p:grpSp>
        <p:sp>
          <p:nvSpPr>
            <p:cNvPr id="7410" name="AutoShape 72"/>
            <p:cNvSpPr>
              <a:spLocks noChangeArrowheads="1"/>
            </p:cNvSpPr>
            <p:nvPr/>
          </p:nvSpPr>
          <p:spPr bwMode="auto">
            <a:xfrm>
              <a:off x="3411" y="1635"/>
              <a:ext cx="629" cy="311"/>
            </a:xfrm>
            <a:prstGeom prst="rightArrow">
              <a:avLst>
                <a:gd name="adj1" fmla="val 50000"/>
                <a:gd name="adj2" fmla="val 50563"/>
              </a:avLst>
            </a:prstGeom>
            <a:gradFill rotWithShape="1">
              <a:gsLst>
                <a:gs pos="0">
                  <a:srgbClr val="FF9933"/>
                </a:gs>
                <a:gs pos="100000">
                  <a:srgbClr val="FF3300"/>
                </a:gs>
              </a:gsLst>
              <a:lin ang="0" scaled="1"/>
            </a:gradFill>
            <a:ln w="9525">
              <a:noFill/>
              <a:miter lim="800000"/>
              <a:headEnd/>
              <a:tailEnd/>
            </a:ln>
          </p:spPr>
          <p:txBody>
            <a:bodyPr wrap="none" anchor="ctr"/>
            <a:lstStyle/>
            <a:p>
              <a:endParaRPr lang="en-US"/>
            </a:p>
          </p:txBody>
        </p:sp>
        <p:sp>
          <p:nvSpPr>
            <p:cNvPr id="7411" name="Text Box 73"/>
            <p:cNvSpPr txBox="1">
              <a:spLocks noChangeArrowheads="1"/>
            </p:cNvSpPr>
            <p:nvPr/>
          </p:nvSpPr>
          <p:spPr bwMode="auto">
            <a:xfrm>
              <a:off x="3186" y="1207"/>
              <a:ext cx="977" cy="442"/>
            </a:xfrm>
            <a:prstGeom prst="rect">
              <a:avLst/>
            </a:prstGeom>
            <a:noFill/>
            <a:ln w="9525">
              <a:noFill/>
              <a:miter lim="800000"/>
              <a:headEnd/>
              <a:tailEnd/>
            </a:ln>
          </p:spPr>
          <p:txBody>
            <a:bodyPr wrap="none">
              <a:spAutoFit/>
            </a:bodyPr>
            <a:lstStyle/>
            <a:p>
              <a:r>
                <a:rPr lang="en-US" sz="2000">
                  <a:solidFill>
                    <a:schemeClr val="bg1"/>
                  </a:solidFill>
                </a:rPr>
                <a:t>data</a:t>
              </a:r>
            </a:p>
            <a:p>
              <a:r>
                <a:rPr lang="en-US" sz="2000">
                  <a:solidFill>
                    <a:schemeClr val="bg1"/>
                  </a:solidFill>
                </a:rPr>
                <a:t>organization</a:t>
              </a:r>
            </a:p>
          </p:txBody>
        </p:sp>
      </p:grpSp>
      <p:grpSp>
        <p:nvGrpSpPr>
          <p:cNvPr id="5" name="Group 74"/>
          <p:cNvGrpSpPr>
            <a:grpSpLocks/>
          </p:cNvGrpSpPr>
          <p:nvPr/>
        </p:nvGrpSpPr>
        <p:grpSpPr bwMode="auto">
          <a:xfrm>
            <a:off x="6992938" y="3044825"/>
            <a:ext cx="2149475" cy="1670050"/>
            <a:chOff x="4405" y="1918"/>
            <a:chExt cx="1354" cy="1052"/>
          </a:xfrm>
        </p:grpSpPr>
        <p:grpSp>
          <p:nvGrpSpPr>
            <p:cNvPr id="6" name="Group 75"/>
            <p:cNvGrpSpPr>
              <a:grpSpLocks/>
            </p:cNvGrpSpPr>
            <p:nvPr/>
          </p:nvGrpSpPr>
          <p:grpSpPr bwMode="auto">
            <a:xfrm>
              <a:off x="4405" y="2498"/>
              <a:ext cx="746" cy="472"/>
              <a:chOff x="4136" y="2679"/>
              <a:chExt cx="1191" cy="943"/>
            </a:xfrm>
          </p:grpSpPr>
          <p:sp>
            <p:nvSpPr>
              <p:cNvPr id="7395" name="AutoShape 76"/>
              <p:cNvSpPr>
                <a:spLocks noChangeArrowheads="1"/>
              </p:cNvSpPr>
              <p:nvPr/>
            </p:nvSpPr>
            <p:spPr bwMode="auto">
              <a:xfrm>
                <a:off x="4226" y="2955"/>
                <a:ext cx="162" cy="96"/>
              </a:xfrm>
              <a:prstGeom prst="roundRect">
                <a:avLst>
                  <a:gd name="adj" fmla="val 50000"/>
                </a:avLst>
              </a:prstGeom>
              <a:solidFill>
                <a:schemeClr val="hlink"/>
              </a:solidFill>
              <a:ln w="9525">
                <a:noFill/>
                <a:round/>
                <a:headEnd/>
                <a:tailEnd/>
              </a:ln>
            </p:spPr>
            <p:txBody>
              <a:bodyPr wrap="none" anchor="ctr"/>
              <a:lstStyle/>
              <a:p>
                <a:endParaRPr lang="en-US"/>
              </a:p>
            </p:txBody>
          </p:sp>
          <p:sp>
            <p:nvSpPr>
              <p:cNvPr id="7396" name="AutoShape 77"/>
              <p:cNvSpPr>
                <a:spLocks noChangeArrowheads="1"/>
              </p:cNvSpPr>
              <p:nvPr/>
            </p:nvSpPr>
            <p:spPr bwMode="auto">
              <a:xfrm>
                <a:off x="4307" y="3456"/>
                <a:ext cx="162" cy="96"/>
              </a:xfrm>
              <a:prstGeom prst="roundRect">
                <a:avLst>
                  <a:gd name="adj" fmla="val 50000"/>
                </a:avLst>
              </a:prstGeom>
              <a:solidFill>
                <a:schemeClr val="hlink"/>
              </a:solidFill>
              <a:ln w="9525">
                <a:noFill/>
                <a:round/>
                <a:headEnd/>
                <a:tailEnd/>
              </a:ln>
            </p:spPr>
            <p:txBody>
              <a:bodyPr wrap="none" anchor="ctr"/>
              <a:lstStyle/>
              <a:p>
                <a:endParaRPr lang="en-US"/>
              </a:p>
            </p:txBody>
          </p:sp>
          <p:sp>
            <p:nvSpPr>
              <p:cNvPr id="7397" name="AutoShape 78"/>
              <p:cNvSpPr>
                <a:spLocks noChangeArrowheads="1"/>
              </p:cNvSpPr>
              <p:nvPr/>
            </p:nvSpPr>
            <p:spPr bwMode="auto">
              <a:xfrm>
                <a:off x="4436" y="3201"/>
                <a:ext cx="162" cy="96"/>
              </a:xfrm>
              <a:prstGeom prst="roundRect">
                <a:avLst>
                  <a:gd name="adj" fmla="val 50000"/>
                </a:avLst>
              </a:prstGeom>
              <a:solidFill>
                <a:schemeClr val="hlink"/>
              </a:solidFill>
              <a:ln w="9525">
                <a:noFill/>
                <a:round/>
                <a:headEnd/>
                <a:tailEnd/>
              </a:ln>
            </p:spPr>
            <p:txBody>
              <a:bodyPr wrap="none" anchor="ctr"/>
              <a:lstStyle/>
              <a:p>
                <a:endParaRPr lang="en-US"/>
              </a:p>
            </p:txBody>
          </p:sp>
          <p:sp>
            <p:nvSpPr>
              <p:cNvPr id="7398" name="AutoShape 79"/>
              <p:cNvSpPr>
                <a:spLocks noChangeArrowheads="1"/>
              </p:cNvSpPr>
              <p:nvPr/>
            </p:nvSpPr>
            <p:spPr bwMode="auto">
              <a:xfrm>
                <a:off x="4711" y="3456"/>
                <a:ext cx="162" cy="96"/>
              </a:xfrm>
              <a:prstGeom prst="roundRect">
                <a:avLst>
                  <a:gd name="adj" fmla="val 50000"/>
                </a:avLst>
              </a:prstGeom>
              <a:solidFill>
                <a:schemeClr val="hlink"/>
              </a:solidFill>
              <a:ln w="9525">
                <a:noFill/>
                <a:round/>
                <a:headEnd/>
                <a:tailEnd/>
              </a:ln>
            </p:spPr>
            <p:txBody>
              <a:bodyPr wrap="none" anchor="ctr"/>
              <a:lstStyle/>
              <a:p>
                <a:endParaRPr lang="en-US"/>
              </a:p>
            </p:txBody>
          </p:sp>
          <p:sp>
            <p:nvSpPr>
              <p:cNvPr id="7399" name="AutoShape 80"/>
              <p:cNvSpPr>
                <a:spLocks noChangeArrowheads="1"/>
              </p:cNvSpPr>
              <p:nvPr/>
            </p:nvSpPr>
            <p:spPr bwMode="auto">
              <a:xfrm>
                <a:off x="4889" y="3201"/>
                <a:ext cx="162" cy="96"/>
              </a:xfrm>
              <a:prstGeom prst="roundRect">
                <a:avLst>
                  <a:gd name="adj" fmla="val 50000"/>
                </a:avLst>
              </a:prstGeom>
              <a:solidFill>
                <a:schemeClr val="hlink"/>
              </a:solidFill>
              <a:ln w="9525">
                <a:noFill/>
                <a:round/>
                <a:headEnd/>
                <a:tailEnd/>
              </a:ln>
            </p:spPr>
            <p:txBody>
              <a:bodyPr wrap="none" anchor="ctr"/>
              <a:lstStyle/>
              <a:p>
                <a:endParaRPr lang="en-US"/>
              </a:p>
            </p:txBody>
          </p:sp>
          <p:sp>
            <p:nvSpPr>
              <p:cNvPr id="7400" name="AutoShape 81"/>
              <p:cNvSpPr>
                <a:spLocks noChangeArrowheads="1"/>
              </p:cNvSpPr>
              <p:nvPr/>
            </p:nvSpPr>
            <p:spPr bwMode="auto">
              <a:xfrm>
                <a:off x="4645" y="3021"/>
                <a:ext cx="162" cy="96"/>
              </a:xfrm>
              <a:prstGeom prst="roundRect">
                <a:avLst>
                  <a:gd name="adj" fmla="val 50000"/>
                </a:avLst>
              </a:prstGeom>
              <a:solidFill>
                <a:schemeClr val="hlink"/>
              </a:solidFill>
              <a:ln w="9525">
                <a:noFill/>
                <a:round/>
                <a:headEnd/>
                <a:tailEnd/>
              </a:ln>
            </p:spPr>
            <p:txBody>
              <a:bodyPr wrap="none" anchor="ctr"/>
              <a:lstStyle/>
              <a:p>
                <a:endParaRPr lang="en-US"/>
              </a:p>
            </p:txBody>
          </p:sp>
          <p:cxnSp>
            <p:nvCxnSpPr>
              <p:cNvPr id="7401" name="AutoShape 82"/>
              <p:cNvCxnSpPr>
                <a:cxnSpLocks noChangeShapeType="1"/>
                <a:stCxn id="7395" idx="2"/>
                <a:endCxn id="7397" idx="0"/>
              </p:cNvCxnSpPr>
              <p:nvPr/>
            </p:nvCxnSpPr>
            <p:spPr bwMode="auto">
              <a:xfrm>
                <a:off x="4307" y="3051"/>
                <a:ext cx="210" cy="150"/>
              </a:xfrm>
              <a:prstGeom prst="straightConnector1">
                <a:avLst/>
              </a:prstGeom>
              <a:noFill/>
              <a:ln w="9525">
                <a:solidFill>
                  <a:schemeClr val="bg1"/>
                </a:solidFill>
                <a:round/>
                <a:headEnd/>
                <a:tailEnd/>
              </a:ln>
            </p:spPr>
          </p:cxnSp>
          <p:cxnSp>
            <p:nvCxnSpPr>
              <p:cNvPr id="7402" name="AutoShape 83"/>
              <p:cNvCxnSpPr>
                <a:cxnSpLocks noChangeShapeType="1"/>
                <a:stCxn id="7400" idx="2"/>
                <a:endCxn id="7397" idx="0"/>
              </p:cNvCxnSpPr>
              <p:nvPr/>
            </p:nvCxnSpPr>
            <p:spPr bwMode="auto">
              <a:xfrm flipH="1">
                <a:off x="4517" y="3117"/>
                <a:ext cx="209" cy="84"/>
              </a:xfrm>
              <a:prstGeom prst="straightConnector1">
                <a:avLst/>
              </a:prstGeom>
              <a:noFill/>
              <a:ln w="9525">
                <a:solidFill>
                  <a:schemeClr val="bg1"/>
                </a:solidFill>
                <a:round/>
                <a:headEnd/>
                <a:tailEnd/>
              </a:ln>
            </p:spPr>
          </p:cxnSp>
          <p:cxnSp>
            <p:nvCxnSpPr>
              <p:cNvPr id="7403" name="AutoShape 84"/>
              <p:cNvCxnSpPr>
                <a:cxnSpLocks noChangeShapeType="1"/>
                <a:stCxn id="7398" idx="0"/>
                <a:endCxn id="7397" idx="2"/>
              </p:cNvCxnSpPr>
              <p:nvPr/>
            </p:nvCxnSpPr>
            <p:spPr bwMode="auto">
              <a:xfrm flipH="1" flipV="1">
                <a:off x="4517" y="3297"/>
                <a:ext cx="275" cy="159"/>
              </a:xfrm>
              <a:prstGeom prst="straightConnector1">
                <a:avLst/>
              </a:prstGeom>
              <a:noFill/>
              <a:ln w="9525">
                <a:solidFill>
                  <a:schemeClr val="bg1"/>
                </a:solidFill>
                <a:round/>
                <a:headEnd/>
                <a:tailEnd/>
              </a:ln>
            </p:spPr>
          </p:cxnSp>
          <p:cxnSp>
            <p:nvCxnSpPr>
              <p:cNvPr id="7404" name="AutoShape 85"/>
              <p:cNvCxnSpPr>
                <a:cxnSpLocks noChangeShapeType="1"/>
                <a:stCxn id="7396" idx="0"/>
                <a:endCxn id="7395" idx="2"/>
              </p:cNvCxnSpPr>
              <p:nvPr/>
            </p:nvCxnSpPr>
            <p:spPr bwMode="auto">
              <a:xfrm flipH="1" flipV="1">
                <a:off x="4307" y="3051"/>
                <a:ext cx="81" cy="405"/>
              </a:xfrm>
              <a:prstGeom prst="straightConnector1">
                <a:avLst/>
              </a:prstGeom>
              <a:noFill/>
              <a:ln w="9525">
                <a:solidFill>
                  <a:schemeClr val="bg1"/>
                </a:solidFill>
                <a:round/>
                <a:headEnd/>
                <a:tailEnd/>
              </a:ln>
            </p:spPr>
          </p:cxnSp>
          <p:cxnSp>
            <p:nvCxnSpPr>
              <p:cNvPr id="7405" name="AutoShape 86"/>
              <p:cNvCxnSpPr>
                <a:cxnSpLocks noChangeShapeType="1"/>
                <a:stCxn id="7398" idx="0"/>
                <a:endCxn id="7400" idx="2"/>
              </p:cNvCxnSpPr>
              <p:nvPr/>
            </p:nvCxnSpPr>
            <p:spPr bwMode="auto">
              <a:xfrm flipH="1" flipV="1">
                <a:off x="4726" y="3117"/>
                <a:ext cx="66" cy="339"/>
              </a:xfrm>
              <a:prstGeom prst="straightConnector1">
                <a:avLst/>
              </a:prstGeom>
              <a:noFill/>
              <a:ln w="9525">
                <a:solidFill>
                  <a:schemeClr val="bg1"/>
                </a:solidFill>
                <a:round/>
                <a:headEnd/>
                <a:tailEnd/>
              </a:ln>
            </p:spPr>
          </p:cxnSp>
          <p:cxnSp>
            <p:nvCxnSpPr>
              <p:cNvPr id="7406" name="AutoShape 87"/>
              <p:cNvCxnSpPr>
                <a:cxnSpLocks noChangeShapeType="1"/>
                <a:stCxn id="7399" idx="0"/>
                <a:endCxn id="7400" idx="3"/>
              </p:cNvCxnSpPr>
              <p:nvPr/>
            </p:nvCxnSpPr>
            <p:spPr bwMode="auto">
              <a:xfrm flipH="1" flipV="1">
                <a:off x="4807" y="3069"/>
                <a:ext cx="163" cy="132"/>
              </a:xfrm>
              <a:prstGeom prst="straightConnector1">
                <a:avLst/>
              </a:prstGeom>
              <a:noFill/>
              <a:ln w="9525">
                <a:solidFill>
                  <a:schemeClr val="bg1"/>
                </a:solidFill>
                <a:round/>
                <a:headEnd/>
                <a:tailEnd/>
              </a:ln>
            </p:spPr>
          </p:cxnSp>
          <p:sp>
            <p:nvSpPr>
              <p:cNvPr id="7407" name="AutoShape 88"/>
              <p:cNvSpPr>
                <a:spLocks noChangeArrowheads="1"/>
              </p:cNvSpPr>
              <p:nvPr/>
            </p:nvSpPr>
            <p:spPr bwMode="auto">
              <a:xfrm>
                <a:off x="4136" y="2679"/>
                <a:ext cx="1191" cy="943"/>
              </a:xfrm>
              <a:prstGeom prst="cube">
                <a:avLst>
                  <a:gd name="adj" fmla="val 25000"/>
                </a:avLst>
              </a:prstGeom>
              <a:noFill/>
              <a:ln w="9525">
                <a:solidFill>
                  <a:schemeClr val="bg1"/>
                </a:solidFill>
                <a:miter lim="800000"/>
                <a:headEnd/>
                <a:tailEnd/>
              </a:ln>
            </p:spPr>
            <p:txBody>
              <a:bodyPr wrap="none" anchor="ctr"/>
              <a:lstStyle/>
              <a:p>
                <a:endParaRPr lang="en-US"/>
              </a:p>
            </p:txBody>
          </p:sp>
        </p:grpSp>
        <p:sp>
          <p:nvSpPr>
            <p:cNvPr id="7393" name="AutoShape 89"/>
            <p:cNvSpPr>
              <a:spLocks noChangeArrowheads="1"/>
            </p:cNvSpPr>
            <p:nvPr/>
          </p:nvSpPr>
          <p:spPr bwMode="auto">
            <a:xfrm rot="5400000">
              <a:off x="4499" y="2087"/>
              <a:ext cx="455" cy="311"/>
            </a:xfrm>
            <a:prstGeom prst="rightArrow">
              <a:avLst>
                <a:gd name="adj1" fmla="val 50000"/>
                <a:gd name="adj2" fmla="val 36576"/>
              </a:avLst>
            </a:prstGeom>
            <a:gradFill rotWithShape="1">
              <a:gsLst>
                <a:gs pos="0">
                  <a:srgbClr val="FF3300"/>
                </a:gs>
                <a:gs pos="100000">
                  <a:schemeClr val="hlink"/>
                </a:gs>
              </a:gsLst>
              <a:lin ang="0" scaled="1"/>
            </a:gradFill>
            <a:ln w="9525">
              <a:noFill/>
              <a:miter lim="800000"/>
              <a:headEnd/>
              <a:tailEnd/>
            </a:ln>
          </p:spPr>
          <p:txBody>
            <a:bodyPr wrap="none" anchor="ctr"/>
            <a:lstStyle/>
            <a:p>
              <a:endParaRPr lang="en-US"/>
            </a:p>
          </p:txBody>
        </p:sp>
        <p:sp>
          <p:nvSpPr>
            <p:cNvPr id="7394" name="Text Box 90"/>
            <p:cNvSpPr txBox="1">
              <a:spLocks noChangeArrowheads="1"/>
            </p:cNvSpPr>
            <p:nvPr/>
          </p:nvSpPr>
          <p:spPr bwMode="auto">
            <a:xfrm>
              <a:off x="4770" y="1918"/>
              <a:ext cx="989" cy="442"/>
            </a:xfrm>
            <a:prstGeom prst="rect">
              <a:avLst/>
            </a:prstGeom>
            <a:noFill/>
            <a:ln w="9525">
              <a:noFill/>
              <a:miter lim="800000"/>
              <a:headEnd/>
              <a:tailEnd/>
            </a:ln>
          </p:spPr>
          <p:txBody>
            <a:bodyPr>
              <a:spAutoFit/>
            </a:bodyPr>
            <a:lstStyle/>
            <a:p>
              <a:r>
                <a:rPr lang="en-US" sz="2000">
                  <a:solidFill>
                    <a:schemeClr val="bg1"/>
                  </a:solidFill>
                </a:rPr>
                <a:t>model development</a:t>
              </a:r>
            </a:p>
          </p:txBody>
        </p:sp>
      </p:grpSp>
      <p:grpSp>
        <p:nvGrpSpPr>
          <p:cNvPr id="7" name="Group 91"/>
          <p:cNvGrpSpPr>
            <a:grpSpLocks/>
          </p:cNvGrpSpPr>
          <p:nvPr/>
        </p:nvGrpSpPr>
        <p:grpSpPr bwMode="auto">
          <a:xfrm>
            <a:off x="6661150" y="4738688"/>
            <a:ext cx="2482850" cy="2098675"/>
            <a:chOff x="4196" y="2985"/>
            <a:chExt cx="1564" cy="1322"/>
          </a:xfrm>
        </p:grpSpPr>
        <p:grpSp>
          <p:nvGrpSpPr>
            <p:cNvPr id="8" name="Group 92"/>
            <p:cNvGrpSpPr>
              <a:grpSpLocks/>
            </p:cNvGrpSpPr>
            <p:nvPr/>
          </p:nvGrpSpPr>
          <p:grpSpPr bwMode="auto">
            <a:xfrm>
              <a:off x="4739" y="3600"/>
              <a:ext cx="464" cy="406"/>
              <a:chOff x="2745" y="3092"/>
              <a:chExt cx="464" cy="406"/>
            </a:xfrm>
          </p:grpSpPr>
          <p:sp>
            <p:nvSpPr>
              <p:cNvPr id="7367" name="AutoShape 93"/>
              <p:cNvSpPr>
                <a:spLocks noChangeArrowheads="1"/>
              </p:cNvSpPr>
              <p:nvPr/>
            </p:nvSpPr>
            <p:spPr bwMode="auto">
              <a:xfrm>
                <a:off x="2745" y="3092"/>
                <a:ext cx="464" cy="406"/>
              </a:xfrm>
              <a:prstGeom prst="cube">
                <a:avLst>
                  <a:gd name="adj" fmla="val 25000"/>
                </a:avLst>
              </a:prstGeom>
              <a:gradFill rotWithShape="1">
                <a:gsLst>
                  <a:gs pos="0">
                    <a:schemeClr val="accent2"/>
                  </a:gs>
                  <a:gs pos="100000">
                    <a:schemeClr val="hlink"/>
                  </a:gs>
                </a:gsLst>
                <a:lin ang="5400000" scaled="1"/>
              </a:gradFill>
              <a:ln w="9525">
                <a:solidFill>
                  <a:schemeClr val="bg1"/>
                </a:solidFill>
                <a:miter lim="800000"/>
                <a:headEnd/>
                <a:tailEnd/>
              </a:ln>
            </p:spPr>
            <p:txBody>
              <a:bodyPr wrap="none" anchor="ctr"/>
              <a:lstStyle/>
              <a:p>
                <a:endParaRPr lang="en-US"/>
              </a:p>
            </p:txBody>
          </p:sp>
          <p:sp>
            <p:nvSpPr>
              <p:cNvPr id="7368" name="AutoShape 94"/>
              <p:cNvSpPr>
                <a:spLocks noChangeArrowheads="1"/>
              </p:cNvSpPr>
              <p:nvPr/>
            </p:nvSpPr>
            <p:spPr bwMode="auto">
              <a:xfrm>
                <a:off x="2806" y="3173"/>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69" name="AutoShape 95"/>
              <p:cNvSpPr>
                <a:spLocks noChangeArrowheads="1"/>
              </p:cNvSpPr>
              <p:nvPr/>
            </p:nvSpPr>
            <p:spPr bwMode="auto">
              <a:xfrm>
                <a:off x="2863" y="3315"/>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70" name="AutoShape 96"/>
              <p:cNvSpPr>
                <a:spLocks noChangeArrowheads="1"/>
              </p:cNvSpPr>
              <p:nvPr/>
            </p:nvSpPr>
            <p:spPr bwMode="auto">
              <a:xfrm>
                <a:off x="2882" y="3237"/>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71" name="AutoShape 97"/>
              <p:cNvSpPr>
                <a:spLocks noChangeArrowheads="1"/>
              </p:cNvSpPr>
              <p:nvPr/>
            </p:nvSpPr>
            <p:spPr bwMode="auto">
              <a:xfrm>
                <a:off x="2951" y="3336"/>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72" name="AutoShape 98"/>
              <p:cNvSpPr>
                <a:spLocks noChangeArrowheads="1"/>
              </p:cNvSpPr>
              <p:nvPr/>
            </p:nvSpPr>
            <p:spPr bwMode="auto">
              <a:xfrm>
                <a:off x="3027" y="3295"/>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73" name="AutoShape 99"/>
              <p:cNvSpPr>
                <a:spLocks noChangeArrowheads="1"/>
              </p:cNvSpPr>
              <p:nvPr/>
            </p:nvSpPr>
            <p:spPr bwMode="auto">
              <a:xfrm>
                <a:off x="2995" y="3159"/>
                <a:ext cx="63" cy="42"/>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374" name="AutoShape 100"/>
              <p:cNvCxnSpPr>
                <a:cxnSpLocks noChangeShapeType="1"/>
                <a:stCxn id="7368" idx="2"/>
                <a:endCxn id="7370" idx="0"/>
              </p:cNvCxnSpPr>
              <p:nvPr/>
            </p:nvCxnSpPr>
            <p:spPr bwMode="auto">
              <a:xfrm>
                <a:off x="2838" y="3214"/>
                <a:ext cx="75" cy="23"/>
              </a:xfrm>
              <a:prstGeom prst="straightConnector1">
                <a:avLst/>
              </a:prstGeom>
              <a:noFill/>
              <a:ln w="9525">
                <a:solidFill>
                  <a:schemeClr val="bg1"/>
                </a:solidFill>
                <a:round/>
                <a:headEnd/>
                <a:tailEnd/>
              </a:ln>
            </p:spPr>
          </p:cxnSp>
          <p:cxnSp>
            <p:nvCxnSpPr>
              <p:cNvPr id="7375" name="AutoShape 101"/>
              <p:cNvCxnSpPr>
                <a:cxnSpLocks noChangeShapeType="1"/>
                <a:stCxn id="7373" idx="2"/>
                <a:endCxn id="7370" idx="0"/>
              </p:cNvCxnSpPr>
              <p:nvPr/>
            </p:nvCxnSpPr>
            <p:spPr bwMode="auto">
              <a:xfrm flipH="1">
                <a:off x="2913" y="3201"/>
                <a:ext cx="114" cy="36"/>
              </a:xfrm>
              <a:prstGeom prst="straightConnector1">
                <a:avLst/>
              </a:prstGeom>
              <a:noFill/>
              <a:ln w="9525">
                <a:solidFill>
                  <a:schemeClr val="bg1"/>
                </a:solidFill>
                <a:round/>
                <a:headEnd/>
                <a:tailEnd/>
              </a:ln>
            </p:spPr>
          </p:cxnSp>
          <p:cxnSp>
            <p:nvCxnSpPr>
              <p:cNvPr id="7376" name="AutoShape 102"/>
              <p:cNvCxnSpPr>
                <a:cxnSpLocks noChangeShapeType="1"/>
                <a:stCxn id="7371" idx="0"/>
                <a:endCxn id="7370" idx="2"/>
              </p:cNvCxnSpPr>
              <p:nvPr/>
            </p:nvCxnSpPr>
            <p:spPr bwMode="auto">
              <a:xfrm flipH="1" flipV="1">
                <a:off x="2913" y="3278"/>
                <a:ext cx="70" cy="58"/>
              </a:xfrm>
              <a:prstGeom prst="straightConnector1">
                <a:avLst/>
              </a:prstGeom>
              <a:noFill/>
              <a:ln w="9525">
                <a:solidFill>
                  <a:schemeClr val="bg1"/>
                </a:solidFill>
                <a:round/>
                <a:headEnd/>
                <a:tailEnd/>
              </a:ln>
            </p:spPr>
          </p:cxnSp>
          <p:cxnSp>
            <p:nvCxnSpPr>
              <p:cNvPr id="7377" name="AutoShape 103"/>
              <p:cNvCxnSpPr>
                <a:cxnSpLocks noChangeShapeType="1"/>
                <a:stCxn id="7369" idx="0"/>
                <a:endCxn id="7368" idx="2"/>
              </p:cNvCxnSpPr>
              <p:nvPr/>
            </p:nvCxnSpPr>
            <p:spPr bwMode="auto">
              <a:xfrm flipH="1" flipV="1">
                <a:off x="2838" y="3214"/>
                <a:ext cx="57" cy="101"/>
              </a:xfrm>
              <a:prstGeom prst="straightConnector1">
                <a:avLst/>
              </a:prstGeom>
              <a:noFill/>
              <a:ln w="9525">
                <a:solidFill>
                  <a:schemeClr val="bg1"/>
                </a:solidFill>
                <a:round/>
                <a:headEnd/>
                <a:tailEnd/>
              </a:ln>
            </p:spPr>
          </p:cxnSp>
          <p:cxnSp>
            <p:nvCxnSpPr>
              <p:cNvPr id="7378" name="AutoShape 104"/>
              <p:cNvCxnSpPr>
                <a:cxnSpLocks noChangeShapeType="1"/>
                <a:stCxn id="7371" idx="0"/>
                <a:endCxn id="7373" idx="2"/>
              </p:cNvCxnSpPr>
              <p:nvPr/>
            </p:nvCxnSpPr>
            <p:spPr bwMode="auto">
              <a:xfrm flipV="1">
                <a:off x="2983" y="3201"/>
                <a:ext cx="44" cy="135"/>
              </a:xfrm>
              <a:prstGeom prst="straightConnector1">
                <a:avLst/>
              </a:prstGeom>
              <a:noFill/>
              <a:ln w="9525">
                <a:solidFill>
                  <a:schemeClr val="bg1"/>
                </a:solidFill>
                <a:round/>
                <a:headEnd/>
                <a:tailEnd/>
              </a:ln>
            </p:spPr>
          </p:cxnSp>
          <p:cxnSp>
            <p:nvCxnSpPr>
              <p:cNvPr id="7379" name="AutoShape 105"/>
              <p:cNvCxnSpPr>
                <a:cxnSpLocks noChangeShapeType="1"/>
                <a:stCxn id="7372" idx="0"/>
                <a:endCxn id="7373" idx="3"/>
              </p:cNvCxnSpPr>
              <p:nvPr/>
            </p:nvCxnSpPr>
            <p:spPr bwMode="auto">
              <a:xfrm flipV="1">
                <a:off x="3058" y="3180"/>
                <a:ext cx="0" cy="115"/>
              </a:xfrm>
              <a:prstGeom prst="straightConnector1">
                <a:avLst/>
              </a:prstGeom>
              <a:noFill/>
              <a:ln w="9525">
                <a:solidFill>
                  <a:schemeClr val="bg1"/>
                </a:solidFill>
                <a:round/>
                <a:headEnd/>
                <a:tailEnd/>
              </a:ln>
            </p:spPr>
          </p:cxnSp>
          <p:sp>
            <p:nvSpPr>
              <p:cNvPr id="7380" name="AutoShape 106"/>
              <p:cNvSpPr>
                <a:spLocks noChangeArrowheads="1"/>
              </p:cNvSpPr>
              <p:nvPr/>
            </p:nvSpPr>
            <p:spPr bwMode="auto">
              <a:xfrm>
                <a:off x="2901" y="3172"/>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81" name="AutoShape 107"/>
              <p:cNvSpPr>
                <a:spLocks noChangeArrowheads="1"/>
              </p:cNvSpPr>
              <p:nvPr/>
            </p:nvSpPr>
            <p:spPr bwMode="auto">
              <a:xfrm>
                <a:off x="2869" y="338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82" name="AutoShape 108"/>
              <p:cNvSpPr>
                <a:spLocks noChangeArrowheads="1"/>
              </p:cNvSpPr>
              <p:nvPr/>
            </p:nvSpPr>
            <p:spPr bwMode="auto">
              <a:xfrm>
                <a:off x="2781" y="327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83" name="AutoShape 109"/>
              <p:cNvSpPr>
                <a:spLocks noChangeArrowheads="1"/>
              </p:cNvSpPr>
              <p:nvPr/>
            </p:nvSpPr>
            <p:spPr bwMode="auto">
              <a:xfrm>
                <a:off x="2983" y="3399"/>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84" name="AutoShape 110"/>
              <p:cNvSpPr>
                <a:spLocks noChangeArrowheads="1"/>
              </p:cNvSpPr>
              <p:nvPr/>
            </p:nvSpPr>
            <p:spPr bwMode="auto">
              <a:xfrm>
                <a:off x="3096" y="333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85" name="AutoShape 111"/>
              <p:cNvSpPr>
                <a:spLocks noChangeArrowheads="1"/>
              </p:cNvSpPr>
              <p:nvPr/>
            </p:nvSpPr>
            <p:spPr bwMode="auto">
              <a:xfrm>
                <a:off x="3064" y="3214"/>
                <a:ext cx="64" cy="41"/>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386" name="AutoShape 112"/>
              <p:cNvCxnSpPr>
                <a:cxnSpLocks noChangeShapeType="1"/>
                <a:stCxn id="7380" idx="2"/>
                <a:endCxn id="7382" idx="0"/>
              </p:cNvCxnSpPr>
              <p:nvPr/>
            </p:nvCxnSpPr>
            <p:spPr bwMode="auto">
              <a:xfrm flipH="1">
                <a:off x="2812" y="3213"/>
                <a:ext cx="120" cy="65"/>
              </a:xfrm>
              <a:prstGeom prst="straightConnector1">
                <a:avLst/>
              </a:prstGeom>
              <a:noFill/>
              <a:ln w="9525">
                <a:solidFill>
                  <a:schemeClr val="bg1"/>
                </a:solidFill>
                <a:round/>
                <a:headEnd/>
                <a:tailEnd/>
              </a:ln>
            </p:spPr>
          </p:cxnSp>
          <p:cxnSp>
            <p:nvCxnSpPr>
              <p:cNvPr id="7387" name="AutoShape 113"/>
              <p:cNvCxnSpPr>
                <a:cxnSpLocks noChangeShapeType="1"/>
                <a:stCxn id="7385" idx="2"/>
                <a:endCxn id="7382" idx="0"/>
              </p:cNvCxnSpPr>
              <p:nvPr/>
            </p:nvCxnSpPr>
            <p:spPr bwMode="auto">
              <a:xfrm flipH="1">
                <a:off x="2812" y="3255"/>
                <a:ext cx="284" cy="23"/>
              </a:xfrm>
              <a:prstGeom prst="straightConnector1">
                <a:avLst/>
              </a:prstGeom>
              <a:noFill/>
              <a:ln w="9525">
                <a:solidFill>
                  <a:schemeClr val="bg1"/>
                </a:solidFill>
                <a:round/>
                <a:headEnd/>
                <a:tailEnd/>
              </a:ln>
            </p:spPr>
          </p:cxnSp>
          <p:cxnSp>
            <p:nvCxnSpPr>
              <p:cNvPr id="7388" name="AutoShape 114"/>
              <p:cNvCxnSpPr>
                <a:cxnSpLocks noChangeShapeType="1"/>
                <a:stCxn id="7383" idx="0"/>
                <a:endCxn id="7382" idx="2"/>
              </p:cNvCxnSpPr>
              <p:nvPr/>
            </p:nvCxnSpPr>
            <p:spPr bwMode="auto">
              <a:xfrm flipH="1" flipV="1">
                <a:off x="2812" y="3320"/>
                <a:ext cx="202" cy="79"/>
              </a:xfrm>
              <a:prstGeom prst="straightConnector1">
                <a:avLst/>
              </a:prstGeom>
              <a:noFill/>
              <a:ln w="9525">
                <a:solidFill>
                  <a:schemeClr val="bg1"/>
                </a:solidFill>
                <a:round/>
                <a:headEnd/>
                <a:tailEnd/>
              </a:ln>
            </p:spPr>
          </p:cxnSp>
          <p:cxnSp>
            <p:nvCxnSpPr>
              <p:cNvPr id="7389" name="AutoShape 115"/>
              <p:cNvCxnSpPr>
                <a:cxnSpLocks noChangeShapeType="1"/>
                <a:stCxn id="7381" idx="0"/>
                <a:endCxn id="7380" idx="2"/>
              </p:cNvCxnSpPr>
              <p:nvPr/>
            </p:nvCxnSpPr>
            <p:spPr bwMode="auto">
              <a:xfrm flipV="1">
                <a:off x="2901" y="3213"/>
                <a:ext cx="31" cy="175"/>
              </a:xfrm>
              <a:prstGeom prst="straightConnector1">
                <a:avLst/>
              </a:prstGeom>
              <a:noFill/>
              <a:ln w="9525">
                <a:solidFill>
                  <a:schemeClr val="bg1"/>
                </a:solidFill>
                <a:round/>
                <a:headEnd/>
                <a:tailEnd/>
              </a:ln>
            </p:spPr>
          </p:cxnSp>
          <p:cxnSp>
            <p:nvCxnSpPr>
              <p:cNvPr id="7390" name="AutoShape 116"/>
              <p:cNvCxnSpPr>
                <a:cxnSpLocks noChangeShapeType="1"/>
                <a:stCxn id="7383" idx="0"/>
                <a:endCxn id="7385" idx="2"/>
              </p:cNvCxnSpPr>
              <p:nvPr/>
            </p:nvCxnSpPr>
            <p:spPr bwMode="auto">
              <a:xfrm flipV="1">
                <a:off x="3014" y="3255"/>
                <a:ext cx="82" cy="144"/>
              </a:xfrm>
              <a:prstGeom prst="straightConnector1">
                <a:avLst/>
              </a:prstGeom>
              <a:noFill/>
              <a:ln w="9525">
                <a:solidFill>
                  <a:schemeClr val="bg1"/>
                </a:solidFill>
                <a:round/>
                <a:headEnd/>
                <a:tailEnd/>
              </a:ln>
            </p:spPr>
          </p:cxnSp>
          <p:cxnSp>
            <p:nvCxnSpPr>
              <p:cNvPr id="7391" name="AutoShape 117"/>
              <p:cNvCxnSpPr>
                <a:cxnSpLocks noChangeShapeType="1"/>
                <a:stCxn id="7384" idx="0"/>
                <a:endCxn id="7385" idx="3"/>
              </p:cNvCxnSpPr>
              <p:nvPr/>
            </p:nvCxnSpPr>
            <p:spPr bwMode="auto">
              <a:xfrm flipV="1">
                <a:off x="3128" y="3235"/>
                <a:ext cx="0" cy="103"/>
              </a:xfrm>
              <a:prstGeom prst="straightConnector1">
                <a:avLst/>
              </a:prstGeom>
              <a:noFill/>
              <a:ln w="9525">
                <a:solidFill>
                  <a:schemeClr val="bg1"/>
                </a:solidFill>
                <a:round/>
                <a:headEnd/>
                <a:tailEnd/>
              </a:ln>
            </p:spPr>
          </p:cxnSp>
        </p:grpSp>
        <p:grpSp>
          <p:nvGrpSpPr>
            <p:cNvPr id="9" name="Group 118"/>
            <p:cNvGrpSpPr>
              <a:grpSpLocks/>
            </p:cNvGrpSpPr>
            <p:nvPr/>
          </p:nvGrpSpPr>
          <p:grpSpPr bwMode="auto">
            <a:xfrm>
              <a:off x="4410" y="3522"/>
              <a:ext cx="464" cy="406"/>
              <a:chOff x="2745" y="3092"/>
              <a:chExt cx="464" cy="406"/>
            </a:xfrm>
          </p:grpSpPr>
          <p:sp>
            <p:nvSpPr>
              <p:cNvPr id="7342" name="AutoShape 119"/>
              <p:cNvSpPr>
                <a:spLocks noChangeArrowheads="1"/>
              </p:cNvSpPr>
              <p:nvPr/>
            </p:nvSpPr>
            <p:spPr bwMode="auto">
              <a:xfrm>
                <a:off x="2745" y="3092"/>
                <a:ext cx="464" cy="406"/>
              </a:xfrm>
              <a:prstGeom prst="cube">
                <a:avLst>
                  <a:gd name="adj" fmla="val 25000"/>
                </a:avLst>
              </a:prstGeom>
              <a:gradFill rotWithShape="1">
                <a:gsLst>
                  <a:gs pos="0">
                    <a:schemeClr val="accent2"/>
                  </a:gs>
                  <a:gs pos="100000">
                    <a:schemeClr val="hlink"/>
                  </a:gs>
                </a:gsLst>
                <a:lin ang="5400000" scaled="1"/>
              </a:gradFill>
              <a:ln w="9525">
                <a:solidFill>
                  <a:schemeClr val="bg1"/>
                </a:solidFill>
                <a:miter lim="800000"/>
                <a:headEnd/>
                <a:tailEnd/>
              </a:ln>
            </p:spPr>
            <p:txBody>
              <a:bodyPr wrap="none" anchor="ctr"/>
              <a:lstStyle/>
              <a:p>
                <a:endParaRPr lang="en-US"/>
              </a:p>
            </p:txBody>
          </p:sp>
          <p:sp>
            <p:nvSpPr>
              <p:cNvPr id="7343" name="AutoShape 120"/>
              <p:cNvSpPr>
                <a:spLocks noChangeArrowheads="1"/>
              </p:cNvSpPr>
              <p:nvPr/>
            </p:nvSpPr>
            <p:spPr bwMode="auto">
              <a:xfrm>
                <a:off x="2806" y="3173"/>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44" name="AutoShape 121"/>
              <p:cNvSpPr>
                <a:spLocks noChangeArrowheads="1"/>
              </p:cNvSpPr>
              <p:nvPr/>
            </p:nvSpPr>
            <p:spPr bwMode="auto">
              <a:xfrm>
                <a:off x="2863" y="3315"/>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45" name="AutoShape 122"/>
              <p:cNvSpPr>
                <a:spLocks noChangeArrowheads="1"/>
              </p:cNvSpPr>
              <p:nvPr/>
            </p:nvSpPr>
            <p:spPr bwMode="auto">
              <a:xfrm>
                <a:off x="2882" y="3237"/>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46" name="AutoShape 123"/>
              <p:cNvSpPr>
                <a:spLocks noChangeArrowheads="1"/>
              </p:cNvSpPr>
              <p:nvPr/>
            </p:nvSpPr>
            <p:spPr bwMode="auto">
              <a:xfrm>
                <a:off x="2951" y="3336"/>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47" name="AutoShape 124"/>
              <p:cNvSpPr>
                <a:spLocks noChangeArrowheads="1"/>
              </p:cNvSpPr>
              <p:nvPr/>
            </p:nvSpPr>
            <p:spPr bwMode="auto">
              <a:xfrm>
                <a:off x="3027" y="3295"/>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48" name="AutoShape 125"/>
              <p:cNvSpPr>
                <a:spLocks noChangeArrowheads="1"/>
              </p:cNvSpPr>
              <p:nvPr/>
            </p:nvSpPr>
            <p:spPr bwMode="auto">
              <a:xfrm>
                <a:off x="2995" y="3159"/>
                <a:ext cx="63" cy="42"/>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349" name="AutoShape 126"/>
              <p:cNvCxnSpPr>
                <a:cxnSpLocks noChangeShapeType="1"/>
                <a:stCxn id="7343" idx="2"/>
                <a:endCxn id="7345" idx="0"/>
              </p:cNvCxnSpPr>
              <p:nvPr/>
            </p:nvCxnSpPr>
            <p:spPr bwMode="auto">
              <a:xfrm>
                <a:off x="2838" y="3214"/>
                <a:ext cx="75" cy="23"/>
              </a:xfrm>
              <a:prstGeom prst="straightConnector1">
                <a:avLst/>
              </a:prstGeom>
              <a:noFill/>
              <a:ln w="9525">
                <a:solidFill>
                  <a:schemeClr val="bg1"/>
                </a:solidFill>
                <a:round/>
                <a:headEnd/>
                <a:tailEnd/>
              </a:ln>
            </p:spPr>
          </p:cxnSp>
          <p:cxnSp>
            <p:nvCxnSpPr>
              <p:cNvPr id="7350" name="AutoShape 127"/>
              <p:cNvCxnSpPr>
                <a:cxnSpLocks noChangeShapeType="1"/>
                <a:stCxn id="7348" idx="2"/>
                <a:endCxn id="7345" idx="0"/>
              </p:cNvCxnSpPr>
              <p:nvPr/>
            </p:nvCxnSpPr>
            <p:spPr bwMode="auto">
              <a:xfrm flipH="1">
                <a:off x="2913" y="3201"/>
                <a:ext cx="114" cy="36"/>
              </a:xfrm>
              <a:prstGeom prst="straightConnector1">
                <a:avLst/>
              </a:prstGeom>
              <a:noFill/>
              <a:ln w="9525">
                <a:solidFill>
                  <a:schemeClr val="bg1"/>
                </a:solidFill>
                <a:round/>
                <a:headEnd/>
                <a:tailEnd/>
              </a:ln>
            </p:spPr>
          </p:cxnSp>
          <p:cxnSp>
            <p:nvCxnSpPr>
              <p:cNvPr id="7351" name="AutoShape 128"/>
              <p:cNvCxnSpPr>
                <a:cxnSpLocks noChangeShapeType="1"/>
                <a:stCxn id="7346" idx="0"/>
                <a:endCxn id="7345" idx="2"/>
              </p:cNvCxnSpPr>
              <p:nvPr/>
            </p:nvCxnSpPr>
            <p:spPr bwMode="auto">
              <a:xfrm flipH="1" flipV="1">
                <a:off x="2913" y="3278"/>
                <a:ext cx="70" cy="58"/>
              </a:xfrm>
              <a:prstGeom prst="straightConnector1">
                <a:avLst/>
              </a:prstGeom>
              <a:noFill/>
              <a:ln w="9525">
                <a:solidFill>
                  <a:schemeClr val="bg1"/>
                </a:solidFill>
                <a:round/>
                <a:headEnd/>
                <a:tailEnd/>
              </a:ln>
            </p:spPr>
          </p:cxnSp>
          <p:cxnSp>
            <p:nvCxnSpPr>
              <p:cNvPr id="7352" name="AutoShape 129"/>
              <p:cNvCxnSpPr>
                <a:cxnSpLocks noChangeShapeType="1"/>
                <a:stCxn id="7344" idx="0"/>
                <a:endCxn id="7343" idx="2"/>
              </p:cNvCxnSpPr>
              <p:nvPr/>
            </p:nvCxnSpPr>
            <p:spPr bwMode="auto">
              <a:xfrm flipH="1" flipV="1">
                <a:off x="2838" y="3214"/>
                <a:ext cx="57" cy="101"/>
              </a:xfrm>
              <a:prstGeom prst="straightConnector1">
                <a:avLst/>
              </a:prstGeom>
              <a:noFill/>
              <a:ln w="9525">
                <a:solidFill>
                  <a:schemeClr val="bg1"/>
                </a:solidFill>
                <a:round/>
                <a:headEnd/>
                <a:tailEnd/>
              </a:ln>
            </p:spPr>
          </p:cxnSp>
          <p:cxnSp>
            <p:nvCxnSpPr>
              <p:cNvPr id="7353" name="AutoShape 130"/>
              <p:cNvCxnSpPr>
                <a:cxnSpLocks noChangeShapeType="1"/>
                <a:stCxn id="7346" idx="0"/>
                <a:endCxn id="7348" idx="2"/>
              </p:cNvCxnSpPr>
              <p:nvPr/>
            </p:nvCxnSpPr>
            <p:spPr bwMode="auto">
              <a:xfrm flipV="1">
                <a:off x="2983" y="3201"/>
                <a:ext cx="44" cy="135"/>
              </a:xfrm>
              <a:prstGeom prst="straightConnector1">
                <a:avLst/>
              </a:prstGeom>
              <a:noFill/>
              <a:ln w="9525">
                <a:solidFill>
                  <a:schemeClr val="bg1"/>
                </a:solidFill>
                <a:round/>
                <a:headEnd/>
                <a:tailEnd/>
              </a:ln>
            </p:spPr>
          </p:cxnSp>
          <p:cxnSp>
            <p:nvCxnSpPr>
              <p:cNvPr id="7354" name="AutoShape 131"/>
              <p:cNvCxnSpPr>
                <a:cxnSpLocks noChangeShapeType="1"/>
                <a:stCxn id="7347" idx="0"/>
                <a:endCxn id="7348" idx="3"/>
              </p:cNvCxnSpPr>
              <p:nvPr/>
            </p:nvCxnSpPr>
            <p:spPr bwMode="auto">
              <a:xfrm flipV="1">
                <a:off x="3058" y="3180"/>
                <a:ext cx="0" cy="115"/>
              </a:xfrm>
              <a:prstGeom prst="straightConnector1">
                <a:avLst/>
              </a:prstGeom>
              <a:noFill/>
              <a:ln w="9525">
                <a:solidFill>
                  <a:schemeClr val="bg1"/>
                </a:solidFill>
                <a:round/>
                <a:headEnd/>
                <a:tailEnd/>
              </a:ln>
            </p:spPr>
          </p:cxnSp>
          <p:sp>
            <p:nvSpPr>
              <p:cNvPr id="7355" name="AutoShape 132"/>
              <p:cNvSpPr>
                <a:spLocks noChangeArrowheads="1"/>
              </p:cNvSpPr>
              <p:nvPr/>
            </p:nvSpPr>
            <p:spPr bwMode="auto">
              <a:xfrm>
                <a:off x="2901" y="3172"/>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56" name="AutoShape 133"/>
              <p:cNvSpPr>
                <a:spLocks noChangeArrowheads="1"/>
              </p:cNvSpPr>
              <p:nvPr/>
            </p:nvSpPr>
            <p:spPr bwMode="auto">
              <a:xfrm>
                <a:off x="2869" y="338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57" name="AutoShape 134"/>
              <p:cNvSpPr>
                <a:spLocks noChangeArrowheads="1"/>
              </p:cNvSpPr>
              <p:nvPr/>
            </p:nvSpPr>
            <p:spPr bwMode="auto">
              <a:xfrm>
                <a:off x="2781" y="327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58" name="AutoShape 135"/>
              <p:cNvSpPr>
                <a:spLocks noChangeArrowheads="1"/>
              </p:cNvSpPr>
              <p:nvPr/>
            </p:nvSpPr>
            <p:spPr bwMode="auto">
              <a:xfrm>
                <a:off x="2983" y="3399"/>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59" name="AutoShape 136"/>
              <p:cNvSpPr>
                <a:spLocks noChangeArrowheads="1"/>
              </p:cNvSpPr>
              <p:nvPr/>
            </p:nvSpPr>
            <p:spPr bwMode="auto">
              <a:xfrm>
                <a:off x="3096" y="333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60" name="AutoShape 137"/>
              <p:cNvSpPr>
                <a:spLocks noChangeArrowheads="1"/>
              </p:cNvSpPr>
              <p:nvPr/>
            </p:nvSpPr>
            <p:spPr bwMode="auto">
              <a:xfrm>
                <a:off x="3064" y="3214"/>
                <a:ext cx="64" cy="41"/>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361" name="AutoShape 138"/>
              <p:cNvCxnSpPr>
                <a:cxnSpLocks noChangeShapeType="1"/>
                <a:stCxn id="7355" idx="2"/>
                <a:endCxn id="7357" idx="0"/>
              </p:cNvCxnSpPr>
              <p:nvPr/>
            </p:nvCxnSpPr>
            <p:spPr bwMode="auto">
              <a:xfrm flipH="1">
                <a:off x="2812" y="3213"/>
                <a:ext cx="120" cy="65"/>
              </a:xfrm>
              <a:prstGeom prst="straightConnector1">
                <a:avLst/>
              </a:prstGeom>
              <a:noFill/>
              <a:ln w="9525">
                <a:solidFill>
                  <a:schemeClr val="bg1"/>
                </a:solidFill>
                <a:round/>
                <a:headEnd/>
                <a:tailEnd/>
              </a:ln>
            </p:spPr>
          </p:cxnSp>
          <p:cxnSp>
            <p:nvCxnSpPr>
              <p:cNvPr id="7362" name="AutoShape 139"/>
              <p:cNvCxnSpPr>
                <a:cxnSpLocks noChangeShapeType="1"/>
                <a:stCxn id="7360" idx="2"/>
                <a:endCxn id="7357" idx="0"/>
              </p:cNvCxnSpPr>
              <p:nvPr/>
            </p:nvCxnSpPr>
            <p:spPr bwMode="auto">
              <a:xfrm flipH="1">
                <a:off x="2812" y="3255"/>
                <a:ext cx="284" cy="23"/>
              </a:xfrm>
              <a:prstGeom prst="straightConnector1">
                <a:avLst/>
              </a:prstGeom>
              <a:noFill/>
              <a:ln w="9525">
                <a:solidFill>
                  <a:schemeClr val="bg1"/>
                </a:solidFill>
                <a:round/>
                <a:headEnd/>
                <a:tailEnd/>
              </a:ln>
            </p:spPr>
          </p:cxnSp>
          <p:cxnSp>
            <p:nvCxnSpPr>
              <p:cNvPr id="7363" name="AutoShape 140"/>
              <p:cNvCxnSpPr>
                <a:cxnSpLocks noChangeShapeType="1"/>
                <a:stCxn id="7358" idx="0"/>
                <a:endCxn id="7357" idx="2"/>
              </p:cNvCxnSpPr>
              <p:nvPr/>
            </p:nvCxnSpPr>
            <p:spPr bwMode="auto">
              <a:xfrm flipH="1" flipV="1">
                <a:off x="2812" y="3320"/>
                <a:ext cx="202" cy="79"/>
              </a:xfrm>
              <a:prstGeom prst="straightConnector1">
                <a:avLst/>
              </a:prstGeom>
              <a:noFill/>
              <a:ln w="9525">
                <a:solidFill>
                  <a:schemeClr val="bg1"/>
                </a:solidFill>
                <a:round/>
                <a:headEnd/>
                <a:tailEnd/>
              </a:ln>
            </p:spPr>
          </p:cxnSp>
          <p:cxnSp>
            <p:nvCxnSpPr>
              <p:cNvPr id="7364" name="AutoShape 141"/>
              <p:cNvCxnSpPr>
                <a:cxnSpLocks noChangeShapeType="1"/>
                <a:stCxn id="7356" idx="0"/>
                <a:endCxn id="7355" idx="2"/>
              </p:cNvCxnSpPr>
              <p:nvPr/>
            </p:nvCxnSpPr>
            <p:spPr bwMode="auto">
              <a:xfrm flipV="1">
                <a:off x="2901" y="3213"/>
                <a:ext cx="31" cy="175"/>
              </a:xfrm>
              <a:prstGeom prst="straightConnector1">
                <a:avLst/>
              </a:prstGeom>
              <a:noFill/>
              <a:ln w="9525">
                <a:solidFill>
                  <a:schemeClr val="bg1"/>
                </a:solidFill>
                <a:round/>
                <a:headEnd/>
                <a:tailEnd/>
              </a:ln>
            </p:spPr>
          </p:cxnSp>
          <p:cxnSp>
            <p:nvCxnSpPr>
              <p:cNvPr id="7365" name="AutoShape 142"/>
              <p:cNvCxnSpPr>
                <a:cxnSpLocks noChangeShapeType="1"/>
                <a:stCxn id="7358" idx="0"/>
                <a:endCxn id="7360" idx="2"/>
              </p:cNvCxnSpPr>
              <p:nvPr/>
            </p:nvCxnSpPr>
            <p:spPr bwMode="auto">
              <a:xfrm flipV="1">
                <a:off x="3014" y="3255"/>
                <a:ext cx="82" cy="144"/>
              </a:xfrm>
              <a:prstGeom prst="straightConnector1">
                <a:avLst/>
              </a:prstGeom>
              <a:noFill/>
              <a:ln w="9525">
                <a:solidFill>
                  <a:schemeClr val="bg1"/>
                </a:solidFill>
                <a:round/>
                <a:headEnd/>
                <a:tailEnd/>
              </a:ln>
            </p:spPr>
          </p:cxnSp>
          <p:cxnSp>
            <p:nvCxnSpPr>
              <p:cNvPr id="7366" name="AutoShape 143"/>
              <p:cNvCxnSpPr>
                <a:cxnSpLocks noChangeShapeType="1"/>
                <a:stCxn id="7359" idx="0"/>
                <a:endCxn id="7360" idx="3"/>
              </p:cNvCxnSpPr>
              <p:nvPr/>
            </p:nvCxnSpPr>
            <p:spPr bwMode="auto">
              <a:xfrm flipV="1">
                <a:off x="3128" y="3235"/>
                <a:ext cx="0" cy="103"/>
              </a:xfrm>
              <a:prstGeom prst="straightConnector1">
                <a:avLst/>
              </a:prstGeom>
              <a:noFill/>
              <a:ln w="9525">
                <a:solidFill>
                  <a:schemeClr val="bg1"/>
                </a:solidFill>
                <a:round/>
                <a:headEnd/>
                <a:tailEnd/>
              </a:ln>
            </p:spPr>
          </p:cxnSp>
        </p:grpSp>
        <p:grpSp>
          <p:nvGrpSpPr>
            <p:cNvPr id="10" name="Group 144"/>
            <p:cNvGrpSpPr>
              <a:grpSpLocks/>
            </p:cNvGrpSpPr>
            <p:nvPr/>
          </p:nvGrpSpPr>
          <p:grpSpPr bwMode="auto">
            <a:xfrm>
              <a:off x="4507" y="3619"/>
              <a:ext cx="464" cy="387"/>
              <a:chOff x="2745" y="3092"/>
              <a:chExt cx="464" cy="406"/>
            </a:xfrm>
          </p:grpSpPr>
          <p:sp>
            <p:nvSpPr>
              <p:cNvPr id="7317" name="AutoShape 145"/>
              <p:cNvSpPr>
                <a:spLocks noChangeArrowheads="1"/>
              </p:cNvSpPr>
              <p:nvPr/>
            </p:nvSpPr>
            <p:spPr bwMode="auto">
              <a:xfrm>
                <a:off x="2745" y="3092"/>
                <a:ext cx="464" cy="406"/>
              </a:xfrm>
              <a:prstGeom prst="cube">
                <a:avLst>
                  <a:gd name="adj" fmla="val 25000"/>
                </a:avLst>
              </a:prstGeom>
              <a:gradFill rotWithShape="1">
                <a:gsLst>
                  <a:gs pos="0">
                    <a:schemeClr val="accent2"/>
                  </a:gs>
                  <a:gs pos="100000">
                    <a:schemeClr val="hlink"/>
                  </a:gs>
                </a:gsLst>
                <a:lin ang="5400000" scaled="1"/>
              </a:gradFill>
              <a:ln w="9525">
                <a:solidFill>
                  <a:schemeClr val="bg1"/>
                </a:solidFill>
                <a:miter lim="800000"/>
                <a:headEnd/>
                <a:tailEnd/>
              </a:ln>
            </p:spPr>
            <p:txBody>
              <a:bodyPr wrap="none" anchor="ctr"/>
              <a:lstStyle/>
              <a:p>
                <a:endParaRPr lang="en-US"/>
              </a:p>
            </p:txBody>
          </p:sp>
          <p:sp>
            <p:nvSpPr>
              <p:cNvPr id="7318" name="AutoShape 146"/>
              <p:cNvSpPr>
                <a:spLocks noChangeArrowheads="1"/>
              </p:cNvSpPr>
              <p:nvPr/>
            </p:nvSpPr>
            <p:spPr bwMode="auto">
              <a:xfrm>
                <a:off x="2806" y="3173"/>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19" name="AutoShape 147"/>
              <p:cNvSpPr>
                <a:spLocks noChangeArrowheads="1"/>
              </p:cNvSpPr>
              <p:nvPr/>
            </p:nvSpPr>
            <p:spPr bwMode="auto">
              <a:xfrm>
                <a:off x="2863" y="3315"/>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20" name="AutoShape 148"/>
              <p:cNvSpPr>
                <a:spLocks noChangeArrowheads="1"/>
              </p:cNvSpPr>
              <p:nvPr/>
            </p:nvSpPr>
            <p:spPr bwMode="auto">
              <a:xfrm>
                <a:off x="2882" y="3237"/>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21" name="AutoShape 149"/>
              <p:cNvSpPr>
                <a:spLocks noChangeArrowheads="1"/>
              </p:cNvSpPr>
              <p:nvPr/>
            </p:nvSpPr>
            <p:spPr bwMode="auto">
              <a:xfrm>
                <a:off x="2951" y="3336"/>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22" name="AutoShape 150"/>
              <p:cNvSpPr>
                <a:spLocks noChangeArrowheads="1"/>
              </p:cNvSpPr>
              <p:nvPr/>
            </p:nvSpPr>
            <p:spPr bwMode="auto">
              <a:xfrm>
                <a:off x="3027" y="3295"/>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23" name="AutoShape 151"/>
              <p:cNvSpPr>
                <a:spLocks noChangeArrowheads="1"/>
              </p:cNvSpPr>
              <p:nvPr/>
            </p:nvSpPr>
            <p:spPr bwMode="auto">
              <a:xfrm>
                <a:off x="2995" y="3159"/>
                <a:ext cx="63" cy="42"/>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324" name="AutoShape 152"/>
              <p:cNvCxnSpPr>
                <a:cxnSpLocks noChangeShapeType="1"/>
                <a:stCxn id="7318" idx="2"/>
                <a:endCxn id="7320" idx="0"/>
              </p:cNvCxnSpPr>
              <p:nvPr/>
            </p:nvCxnSpPr>
            <p:spPr bwMode="auto">
              <a:xfrm>
                <a:off x="2838" y="3214"/>
                <a:ext cx="75" cy="23"/>
              </a:xfrm>
              <a:prstGeom prst="straightConnector1">
                <a:avLst/>
              </a:prstGeom>
              <a:noFill/>
              <a:ln w="9525">
                <a:solidFill>
                  <a:schemeClr val="bg1"/>
                </a:solidFill>
                <a:round/>
                <a:headEnd/>
                <a:tailEnd/>
              </a:ln>
            </p:spPr>
          </p:cxnSp>
          <p:cxnSp>
            <p:nvCxnSpPr>
              <p:cNvPr id="7325" name="AutoShape 153"/>
              <p:cNvCxnSpPr>
                <a:cxnSpLocks noChangeShapeType="1"/>
                <a:stCxn id="7323" idx="2"/>
                <a:endCxn id="7320" idx="0"/>
              </p:cNvCxnSpPr>
              <p:nvPr/>
            </p:nvCxnSpPr>
            <p:spPr bwMode="auto">
              <a:xfrm flipH="1">
                <a:off x="2913" y="3201"/>
                <a:ext cx="114" cy="36"/>
              </a:xfrm>
              <a:prstGeom prst="straightConnector1">
                <a:avLst/>
              </a:prstGeom>
              <a:noFill/>
              <a:ln w="9525">
                <a:solidFill>
                  <a:schemeClr val="bg1"/>
                </a:solidFill>
                <a:round/>
                <a:headEnd/>
                <a:tailEnd/>
              </a:ln>
            </p:spPr>
          </p:cxnSp>
          <p:cxnSp>
            <p:nvCxnSpPr>
              <p:cNvPr id="7326" name="AutoShape 154"/>
              <p:cNvCxnSpPr>
                <a:cxnSpLocks noChangeShapeType="1"/>
                <a:stCxn id="7321" idx="0"/>
                <a:endCxn id="7320" idx="2"/>
              </p:cNvCxnSpPr>
              <p:nvPr/>
            </p:nvCxnSpPr>
            <p:spPr bwMode="auto">
              <a:xfrm flipH="1" flipV="1">
                <a:off x="2913" y="3278"/>
                <a:ext cx="70" cy="58"/>
              </a:xfrm>
              <a:prstGeom prst="straightConnector1">
                <a:avLst/>
              </a:prstGeom>
              <a:noFill/>
              <a:ln w="9525">
                <a:solidFill>
                  <a:schemeClr val="bg1"/>
                </a:solidFill>
                <a:round/>
                <a:headEnd/>
                <a:tailEnd/>
              </a:ln>
            </p:spPr>
          </p:cxnSp>
          <p:cxnSp>
            <p:nvCxnSpPr>
              <p:cNvPr id="7327" name="AutoShape 155"/>
              <p:cNvCxnSpPr>
                <a:cxnSpLocks noChangeShapeType="1"/>
                <a:stCxn id="7319" idx="0"/>
                <a:endCxn id="7318" idx="2"/>
              </p:cNvCxnSpPr>
              <p:nvPr/>
            </p:nvCxnSpPr>
            <p:spPr bwMode="auto">
              <a:xfrm flipH="1" flipV="1">
                <a:off x="2838" y="3214"/>
                <a:ext cx="57" cy="101"/>
              </a:xfrm>
              <a:prstGeom prst="straightConnector1">
                <a:avLst/>
              </a:prstGeom>
              <a:noFill/>
              <a:ln w="9525">
                <a:solidFill>
                  <a:schemeClr val="bg1"/>
                </a:solidFill>
                <a:round/>
                <a:headEnd/>
                <a:tailEnd/>
              </a:ln>
            </p:spPr>
          </p:cxnSp>
          <p:cxnSp>
            <p:nvCxnSpPr>
              <p:cNvPr id="7328" name="AutoShape 156"/>
              <p:cNvCxnSpPr>
                <a:cxnSpLocks noChangeShapeType="1"/>
                <a:stCxn id="7321" idx="0"/>
                <a:endCxn id="7323" idx="2"/>
              </p:cNvCxnSpPr>
              <p:nvPr/>
            </p:nvCxnSpPr>
            <p:spPr bwMode="auto">
              <a:xfrm flipV="1">
                <a:off x="2983" y="3201"/>
                <a:ext cx="44" cy="135"/>
              </a:xfrm>
              <a:prstGeom prst="straightConnector1">
                <a:avLst/>
              </a:prstGeom>
              <a:noFill/>
              <a:ln w="9525">
                <a:solidFill>
                  <a:schemeClr val="bg1"/>
                </a:solidFill>
                <a:round/>
                <a:headEnd/>
                <a:tailEnd/>
              </a:ln>
            </p:spPr>
          </p:cxnSp>
          <p:cxnSp>
            <p:nvCxnSpPr>
              <p:cNvPr id="7329" name="AutoShape 157"/>
              <p:cNvCxnSpPr>
                <a:cxnSpLocks noChangeShapeType="1"/>
                <a:stCxn id="7322" idx="0"/>
                <a:endCxn id="7323" idx="3"/>
              </p:cNvCxnSpPr>
              <p:nvPr/>
            </p:nvCxnSpPr>
            <p:spPr bwMode="auto">
              <a:xfrm flipV="1">
                <a:off x="3058" y="3180"/>
                <a:ext cx="0" cy="115"/>
              </a:xfrm>
              <a:prstGeom prst="straightConnector1">
                <a:avLst/>
              </a:prstGeom>
              <a:noFill/>
              <a:ln w="9525">
                <a:solidFill>
                  <a:schemeClr val="bg1"/>
                </a:solidFill>
                <a:round/>
                <a:headEnd/>
                <a:tailEnd/>
              </a:ln>
            </p:spPr>
          </p:cxnSp>
          <p:sp>
            <p:nvSpPr>
              <p:cNvPr id="7330" name="AutoShape 158"/>
              <p:cNvSpPr>
                <a:spLocks noChangeArrowheads="1"/>
              </p:cNvSpPr>
              <p:nvPr/>
            </p:nvSpPr>
            <p:spPr bwMode="auto">
              <a:xfrm>
                <a:off x="2901" y="3172"/>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31" name="AutoShape 159"/>
              <p:cNvSpPr>
                <a:spLocks noChangeArrowheads="1"/>
              </p:cNvSpPr>
              <p:nvPr/>
            </p:nvSpPr>
            <p:spPr bwMode="auto">
              <a:xfrm>
                <a:off x="2869" y="338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32" name="AutoShape 160"/>
              <p:cNvSpPr>
                <a:spLocks noChangeArrowheads="1"/>
              </p:cNvSpPr>
              <p:nvPr/>
            </p:nvSpPr>
            <p:spPr bwMode="auto">
              <a:xfrm>
                <a:off x="2781" y="327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33" name="AutoShape 161"/>
              <p:cNvSpPr>
                <a:spLocks noChangeArrowheads="1"/>
              </p:cNvSpPr>
              <p:nvPr/>
            </p:nvSpPr>
            <p:spPr bwMode="auto">
              <a:xfrm>
                <a:off x="2983" y="3399"/>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34" name="AutoShape 162"/>
              <p:cNvSpPr>
                <a:spLocks noChangeArrowheads="1"/>
              </p:cNvSpPr>
              <p:nvPr/>
            </p:nvSpPr>
            <p:spPr bwMode="auto">
              <a:xfrm>
                <a:off x="3096" y="333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35" name="AutoShape 163"/>
              <p:cNvSpPr>
                <a:spLocks noChangeArrowheads="1"/>
              </p:cNvSpPr>
              <p:nvPr/>
            </p:nvSpPr>
            <p:spPr bwMode="auto">
              <a:xfrm>
                <a:off x="3064" y="3214"/>
                <a:ext cx="64" cy="41"/>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336" name="AutoShape 164"/>
              <p:cNvCxnSpPr>
                <a:cxnSpLocks noChangeShapeType="1"/>
                <a:stCxn id="7330" idx="2"/>
                <a:endCxn id="7332" idx="0"/>
              </p:cNvCxnSpPr>
              <p:nvPr/>
            </p:nvCxnSpPr>
            <p:spPr bwMode="auto">
              <a:xfrm flipH="1">
                <a:off x="2812" y="3213"/>
                <a:ext cx="120" cy="65"/>
              </a:xfrm>
              <a:prstGeom prst="straightConnector1">
                <a:avLst/>
              </a:prstGeom>
              <a:noFill/>
              <a:ln w="9525">
                <a:solidFill>
                  <a:schemeClr val="bg1"/>
                </a:solidFill>
                <a:round/>
                <a:headEnd/>
                <a:tailEnd/>
              </a:ln>
            </p:spPr>
          </p:cxnSp>
          <p:cxnSp>
            <p:nvCxnSpPr>
              <p:cNvPr id="7337" name="AutoShape 165"/>
              <p:cNvCxnSpPr>
                <a:cxnSpLocks noChangeShapeType="1"/>
                <a:stCxn id="7335" idx="2"/>
                <a:endCxn id="7332" idx="0"/>
              </p:cNvCxnSpPr>
              <p:nvPr/>
            </p:nvCxnSpPr>
            <p:spPr bwMode="auto">
              <a:xfrm flipH="1">
                <a:off x="2812" y="3255"/>
                <a:ext cx="284" cy="23"/>
              </a:xfrm>
              <a:prstGeom prst="straightConnector1">
                <a:avLst/>
              </a:prstGeom>
              <a:noFill/>
              <a:ln w="9525">
                <a:solidFill>
                  <a:schemeClr val="bg1"/>
                </a:solidFill>
                <a:round/>
                <a:headEnd/>
                <a:tailEnd/>
              </a:ln>
            </p:spPr>
          </p:cxnSp>
          <p:cxnSp>
            <p:nvCxnSpPr>
              <p:cNvPr id="7338" name="AutoShape 166"/>
              <p:cNvCxnSpPr>
                <a:cxnSpLocks noChangeShapeType="1"/>
                <a:stCxn id="7333" idx="0"/>
                <a:endCxn id="7332" idx="2"/>
              </p:cNvCxnSpPr>
              <p:nvPr/>
            </p:nvCxnSpPr>
            <p:spPr bwMode="auto">
              <a:xfrm flipH="1" flipV="1">
                <a:off x="2812" y="3320"/>
                <a:ext cx="202" cy="79"/>
              </a:xfrm>
              <a:prstGeom prst="straightConnector1">
                <a:avLst/>
              </a:prstGeom>
              <a:noFill/>
              <a:ln w="9525">
                <a:solidFill>
                  <a:schemeClr val="bg1"/>
                </a:solidFill>
                <a:round/>
                <a:headEnd/>
                <a:tailEnd/>
              </a:ln>
            </p:spPr>
          </p:cxnSp>
          <p:cxnSp>
            <p:nvCxnSpPr>
              <p:cNvPr id="7339" name="AutoShape 167"/>
              <p:cNvCxnSpPr>
                <a:cxnSpLocks noChangeShapeType="1"/>
                <a:stCxn id="7331" idx="0"/>
                <a:endCxn id="7330" idx="2"/>
              </p:cNvCxnSpPr>
              <p:nvPr/>
            </p:nvCxnSpPr>
            <p:spPr bwMode="auto">
              <a:xfrm flipV="1">
                <a:off x="2901" y="3213"/>
                <a:ext cx="31" cy="175"/>
              </a:xfrm>
              <a:prstGeom prst="straightConnector1">
                <a:avLst/>
              </a:prstGeom>
              <a:noFill/>
              <a:ln w="9525">
                <a:solidFill>
                  <a:schemeClr val="bg1"/>
                </a:solidFill>
                <a:round/>
                <a:headEnd/>
                <a:tailEnd/>
              </a:ln>
            </p:spPr>
          </p:cxnSp>
          <p:cxnSp>
            <p:nvCxnSpPr>
              <p:cNvPr id="7340" name="AutoShape 168"/>
              <p:cNvCxnSpPr>
                <a:cxnSpLocks noChangeShapeType="1"/>
                <a:stCxn id="7333" idx="0"/>
                <a:endCxn id="7335" idx="2"/>
              </p:cNvCxnSpPr>
              <p:nvPr/>
            </p:nvCxnSpPr>
            <p:spPr bwMode="auto">
              <a:xfrm flipV="1">
                <a:off x="3014" y="3255"/>
                <a:ext cx="82" cy="144"/>
              </a:xfrm>
              <a:prstGeom prst="straightConnector1">
                <a:avLst/>
              </a:prstGeom>
              <a:noFill/>
              <a:ln w="9525">
                <a:solidFill>
                  <a:schemeClr val="bg1"/>
                </a:solidFill>
                <a:round/>
                <a:headEnd/>
                <a:tailEnd/>
              </a:ln>
            </p:spPr>
          </p:cxnSp>
          <p:cxnSp>
            <p:nvCxnSpPr>
              <p:cNvPr id="7341" name="AutoShape 169"/>
              <p:cNvCxnSpPr>
                <a:cxnSpLocks noChangeShapeType="1"/>
                <a:stCxn id="7334" idx="0"/>
                <a:endCxn id="7335" idx="3"/>
              </p:cNvCxnSpPr>
              <p:nvPr/>
            </p:nvCxnSpPr>
            <p:spPr bwMode="auto">
              <a:xfrm flipV="1">
                <a:off x="3128" y="3235"/>
                <a:ext cx="0" cy="103"/>
              </a:xfrm>
              <a:prstGeom prst="straightConnector1">
                <a:avLst/>
              </a:prstGeom>
              <a:noFill/>
              <a:ln w="9525">
                <a:solidFill>
                  <a:schemeClr val="bg1"/>
                </a:solidFill>
                <a:round/>
                <a:headEnd/>
                <a:tailEnd/>
              </a:ln>
            </p:spPr>
          </p:cxnSp>
        </p:grpSp>
        <p:grpSp>
          <p:nvGrpSpPr>
            <p:cNvPr id="11" name="Group 170"/>
            <p:cNvGrpSpPr>
              <a:grpSpLocks/>
            </p:cNvGrpSpPr>
            <p:nvPr/>
          </p:nvGrpSpPr>
          <p:grpSpPr bwMode="auto">
            <a:xfrm>
              <a:off x="4196" y="3750"/>
              <a:ext cx="464" cy="406"/>
              <a:chOff x="2745" y="3092"/>
              <a:chExt cx="464" cy="406"/>
            </a:xfrm>
          </p:grpSpPr>
          <p:sp>
            <p:nvSpPr>
              <p:cNvPr id="7292" name="AutoShape 171"/>
              <p:cNvSpPr>
                <a:spLocks noChangeArrowheads="1"/>
              </p:cNvSpPr>
              <p:nvPr/>
            </p:nvSpPr>
            <p:spPr bwMode="auto">
              <a:xfrm>
                <a:off x="2745" y="3092"/>
                <a:ext cx="464" cy="406"/>
              </a:xfrm>
              <a:prstGeom prst="cube">
                <a:avLst>
                  <a:gd name="adj" fmla="val 25000"/>
                </a:avLst>
              </a:prstGeom>
              <a:gradFill rotWithShape="1">
                <a:gsLst>
                  <a:gs pos="0">
                    <a:schemeClr val="accent2"/>
                  </a:gs>
                  <a:gs pos="100000">
                    <a:schemeClr val="hlink"/>
                  </a:gs>
                </a:gsLst>
                <a:lin ang="5400000" scaled="1"/>
              </a:gradFill>
              <a:ln w="9525">
                <a:solidFill>
                  <a:schemeClr val="bg1"/>
                </a:solidFill>
                <a:miter lim="800000"/>
                <a:headEnd/>
                <a:tailEnd/>
              </a:ln>
            </p:spPr>
            <p:txBody>
              <a:bodyPr wrap="none" anchor="ctr"/>
              <a:lstStyle/>
              <a:p>
                <a:endParaRPr lang="en-US"/>
              </a:p>
            </p:txBody>
          </p:sp>
          <p:sp>
            <p:nvSpPr>
              <p:cNvPr id="7293" name="AutoShape 172"/>
              <p:cNvSpPr>
                <a:spLocks noChangeArrowheads="1"/>
              </p:cNvSpPr>
              <p:nvPr/>
            </p:nvSpPr>
            <p:spPr bwMode="auto">
              <a:xfrm>
                <a:off x="2806" y="3173"/>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94" name="AutoShape 173"/>
              <p:cNvSpPr>
                <a:spLocks noChangeArrowheads="1"/>
              </p:cNvSpPr>
              <p:nvPr/>
            </p:nvSpPr>
            <p:spPr bwMode="auto">
              <a:xfrm>
                <a:off x="2863" y="3315"/>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95" name="AutoShape 174"/>
              <p:cNvSpPr>
                <a:spLocks noChangeArrowheads="1"/>
              </p:cNvSpPr>
              <p:nvPr/>
            </p:nvSpPr>
            <p:spPr bwMode="auto">
              <a:xfrm>
                <a:off x="2882" y="3237"/>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96" name="AutoShape 175"/>
              <p:cNvSpPr>
                <a:spLocks noChangeArrowheads="1"/>
              </p:cNvSpPr>
              <p:nvPr/>
            </p:nvSpPr>
            <p:spPr bwMode="auto">
              <a:xfrm>
                <a:off x="2951" y="3336"/>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97" name="AutoShape 176"/>
              <p:cNvSpPr>
                <a:spLocks noChangeArrowheads="1"/>
              </p:cNvSpPr>
              <p:nvPr/>
            </p:nvSpPr>
            <p:spPr bwMode="auto">
              <a:xfrm>
                <a:off x="3027" y="3295"/>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98" name="AutoShape 177"/>
              <p:cNvSpPr>
                <a:spLocks noChangeArrowheads="1"/>
              </p:cNvSpPr>
              <p:nvPr/>
            </p:nvSpPr>
            <p:spPr bwMode="auto">
              <a:xfrm>
                <a:off x="2995" y="3159"/>
                <a:ext cx="63" cy="42"/>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299" name="AutoShape 178"/>
              <p:cNvCxnSpPr>
                <a:cxnSpLocks noChangeShapeType="1"/>
                <a:stCxn id="7293" idx="2"/>
                <a:endCxn id="7295" idx="0"/>
              </p:cNvCxnSpPr>
              <p:nvPr/>
            </p:nvCxnSpPr>
            <p:spPr bwMode="auto">
              <a:xfrm>
                <a:off x="2838" y="3214"/>
                <a:ext cx="75" cy="23"/>
              </a:xfrm>
              <a:prstGeom prst="straightConnector1">
                <a:avLst/>
              </a:prstGeom>
              <a:noFill/>
              <a:ln w="9525">
                <a:solidFill>
                  <a:schemeClr val="bg1"/>
                </a:solidFill>
                <a:round/>
                <a:headEnd/>
                <a:tailEnd/>
              </a:ln>
            </p:spPr>
          </p:cxnSp>
          <p:cxnSp>
            <p:nvCxnSpPr>
              <p:cNvPr id="7300" name="AutoShape 179"/>
              <p:cNvCxnSpPr>
                <a:cxnSpLocks noChangeShapeType="1"/>
                <a:stCxn id="7298" idx="2"/>
                <a:endCxn id="7295" idx="0"/>
              </p:cNvCxnSpPr>
              <p:nvPr/>
            </p:nvCxnSpPr>
            <p:spPr bwMode="auto">
              <a:xfrm flipH="1">
                <a:off x="2913" y="3201"/>
                <a:ext cx="114" cy="36"/>
              </a:xfrm>
              <a:prstGeom prst="straightConnector1">
                <a:avLst/>
              </a:prstGeom>
              <a:noFill/>
              <a:ln w="9525">
                <a:solidFill>
                  <a:schemeClr val="bg1"/>
                </a:solidFill>
                <a:round/>
                <a:headEnd/>
                <a:tailEnd/>
              </a:ln>
            </p:spPr>
          </p:cxnSp>
          <p:cxnSp>
            <p:nvCxnSpPr>
              <p:cNvPr id="7301" name="AutoShape 180"/>
              <p:cNvCxnSpPr>
                <a:cxnSpLocks noChangeShapeType="1"/>
                <a:stCxn id="7296" idx="0"/>
                <a:endCxn id="7295" idx="2"/>
              </p:cNvCxnSpPr>
              <p:nvPr/>
            </p:nvCxnSpPr>
            <p:spPr bwMode="auto">
              <a:xfrm flipH="1" flipV="1">
                <a:off x="2913" y="3278"/>
                <a:ext cx="70" cy="58"/>
              </a:xfrm>
              <a:prstGeom prst="straightConnector1">
                <a:avLst/>
              </a:prstGeom>
              <a:noFill/>
              <a:ln w="9525">
                <a:solidFill>
                  <a:schemeClr val="bg1"/>
                </a:solidFill>
                <a:round/>
                <a:headEnd/>
                <a:tailEnd/>
              </a:ln>
            </p:spPr>
          </p:cxnSp>
          <p:cxnSp>
            <p:nvCxnSpPr>
              <p:cNvPr id="7302" name="AutoShape 181"/>
              <p:cNvCxnSpPr>
                <a:cxnSpLocks noChangeShapeType="1"/>
                <a:stCxn id="7294" idx="0"/>
                <a:endCxn id="7293" idx="2"/>
              </p:cNvCxnSpPr>
              <p:nvPr/>
            </p:nvCxnSpPr>
            <p:spPr bwMode="auto">
              <a:xfrm flipH="1" flipV="1">
                <a:off x="2838" y="3214"/>
                <a:ext cx="57" cy="101"/>
              </a:xfrm>
              <a:prstGeom prst="straightConnector1">
                <a:avLst/>
              </a:prstGeom>
              <a:noFill/>
              <a:ln w="9525">
                <a:solidFill>
                  <a:schemeClr val="bg1"/>
                </a:solidFill>
                <a:round/>
                <a:headEnd/>
                <a:tailEnd/>
              </a:ln>
            </p:spPr>
          </p:cxnSp>
          <p:cxnSp>
            <p:nvCxnSpPr>
              <p:cNvPr id="7303" name="AutoShape 182"/>
              <p:cNvCxnSpPr>
                <a:cxnSpLocks noChangeShapeType="1"/>
                <a:stCxn id="7296" idx="0"/>
                <a:endCxn id="7298" idx="2"/>
              </p:cNvCxnSpPr>
              <p:nvPr/>
            </p:nvCxnSpPr>
            <p:spPr bwMode="auto">
              <a:xfrm flipV="1">
                <a:off x="2983" y="3201"/>
                <a:ext cx="44" cy="135"/>
              </a:xfrm>
              <a:prstGeom prst="straightConnector1">
                <a:avLst/>
              </a:prstGeom>
              <a:noFill/>
              <a:ln w="9525">
                <a:solidFill>
                  <a:schemeClr val="bg1"/>
                </a:solidFill>
                <a:round/>
                <a:headEnd/>
                <a:tailEnd/>
              </a:ln>
            </p:spPr>
          </p:cxnSp>
          <p:cxnSp>
            <p:nvCxnSpPr>
              <p:cNvPr id="7304" name="AutoShape 183"/>
              <p:cNvCxnSpPr>
                <a:cxnSpLocks noChangeShapeType="1"/>
                <a:stCxn id="7297" idx="0"/>
                <a:endCxn id="7298" idx="3"/>
              </p:cNvCxnSpPr>
              <p:nvPr/>
            </p:nvCxnSpPr>
            <p:spPr bwMode="auto">
              <a:xfrm flipV="1">
                <a:off x="3058" y="3180"/>
                <a:ext cx="0" cy="115"/>
              </a:xfrm>
              <a:prstGeom prst="straightConnector1">
                <a:avLst/>
              </a:prstGeom>
              <a:noFill/>
              <a:ln w="9525">
                <a:solidFill>
                  <a:schemeClr val="bg1"/>
                </a:solidFill>
                <a:round/>
                <a:headEnd/>
                <a:tailEnd/>
              </a:ln>
            </p:spPr>
          </p:cxnSp>
          <p:sp>
            <p:nvSpPr>
              <p:cNvPr id="7305" name="AutoShape 184"/>
              <p:cNvSpPr>
                <a:spLocks noChangeArrowheads="1"/>
              </p:cNvSpPr>
              <p:nvPr/>
            </p:nvSpPr>
            <p:spPr bwMode="auto">
              <a:xfrm>
                <a:off x="2901" y="3172"/>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06" name="AutoShape 185"/>
              <p:cNvSpPr>
                <a:spLocks noChangeArrowheads="1"/>
              </p:cNvSpPr>
              <p:nvPr/>
            </p:nvSpPr>
            <p:spPr bwMode="auto">
              <a:xfrm>
                <a:off x="2869" y="338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07" name="AutoShape 186"/>
              <p:cNvSpPr>
                <a:spLocks noChangeArrowheads="1"/>
              </p:cNvSpPr>
              <p:nvPr/>
            </p:nvSpPr>
            <p:spPr bwMode="auto">
              <a:xfrm>
                <a:off x="2781" y="327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08" name="AutoShape 187"/>
              <p:cNvSpPr>
                <a:spLocks noChangeArrowheads="1"/>
              </p:cNvSpPr>
              <p:nvPr/>
            </p:nvSpPr>
            <p:spPr bwMode="auto">
              <a:xfrm>
                <a:off x="2983" y="3399"/>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09" name="AutoShape 188"/>
              <p:cNvSpPr>
                <a:spLocks noChangeArrowheads="1"/>
              </p:cNvSpPr>
              <p:nvPr/>
            </p:nvSpPr>
            <p:spPr bwMode="auto">
              <a:xfrm>
                <a:off x="3096" y="333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10" name="AutoShape 189"/>
              <p:cNvSpPr>
                <a:spLocks noChangeArrowheads="1"/>
              </p:cNvSpPr>
              <p:nvPr/>
            </p:nvSpPr>
            <p:spPr bwMode="auto">
              <a:xfrm>
                <a:off x="3064" y="3214"/>
                <a:ext cx="64" cy="41"/>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311" name="AutoShape 190"/>
              <p:cNvCxnSpPr>
                <a:cxnSpLocks noChangeShapeType="1"/>
                <a:stCxn id="7305" idx="2"/>
                <a:endCxn id="7307" idx="0"/>
              </p:cNvCxnSpPr>
              <p:nvPr/>
            </p:nvCxnSpPr>
            <p:spPr bwMode="auto">
              <a:xfrm flipH="1">
                <a:off x="2812" y="3213"/>
                <a:ext cx="120" cy="65"/>
              </a:xfrm>
              <a:prstGeom prst="straightConnector1">
                <a:avLst/>
              </a:prstGeom>
              <a:noFill/>
              <a:ln w="9525">
                <a:solidFill>
                  <a:schemeClr val="bg1"/>
                </a:solidFill>
                <a:round/>
                <a:headEnd/>
                <a:tailEnd/>
              </a:ln>
            </p:spPr>
          </p:cxnSp>
          <p:cxnSp>
            <p:nvCxnSpPr>
              <p:cNvPr id="7312" name="AutoShape 191"/>
              <p:cNvCxnSpPr>
                <a:cxnSpLocks noChangeShapeType="1"/>
                <a:stCxn id="7310" idx="2"/>
                <a:endCxn id="7307" idx="0"/>
              </p:cNvCxnSpPr>
              <p:nvPr/>
            </p:nvCxnSpPr>
            <p:spPr bwMode="auto">
              <a:xfrm flipH="1">
                <a:off x="2812" y="3255"/>
                <a:ext cx="284" cy="23"/>
              </a:xfrm>
              <a:prstGeom prst="straightConnector1">
                <a:avLst/>
              </a:prstGeom>
              <a:noFill/>
              <a:ln w="9525">
                <a:solidFill>
                  <a:schemeClr val="bg1"/>
                </a:solidFill>
                <a:round/>
                <a:headEnd/>
                <a:tailEnd/>
              </a:ln>
            </p:spPr>
          </p:cxnSp>
          <p:cxnSp>
            <p:nvCxnSpPr>
              <p:cNvPr id="7313" name="AutoShape 192"/>
              <p:cNvCxnSpPr>
                <a:cxnSpLocks noChangeShapeType="1"/>
                <a:stCxn id="7308" idx="0"/>
                <a:endCxn id="7307" idx="2"/>
              </p:cNvCxnSpPr>
              <p:nvPr/>
            </p:nvCxnSpPr>
            <p:spPr bwMode="auto">
              <a:xfrm flipH="1" flipV="1">
                <a:off x="2812" y="3320"/>
                <a:ext cx="202" cy="79"/>
              </a:xfrm>
              <a:prstGeom prst="straightConnector1">
                <a:avLst/>
              </a:prstGeom>
              <a:noFill/>
              <a:ln w="9525">
                <a:solidFill>
                  <a:schemeClr val="bg1"/>
                </a:solidFill>
                <a:round/>
                <a:headEnd/>
                <a:tailEnd/>
              </a:ln>
            </p:spPr>
          </p:cxnSp>
          <p:cxnSp>
            <p:nvCxnSpPr>
              <p:cNvPr id="7314" name="AutoShape 193"/>
              <p:cNvCxnSpPr>
                <a:cxnSpLocks noChangeShapeType="1"/>
                <a:stCxn id="7306" idx="0"/>
                <a:endCxn id="7305" idx="2"/>
              </p:cNvCxnSpPr>
              <p:nvPr/>
            </p:nvCxnSpPr>
            <p:spPr bwMode="auto">
              <a:xfrm flipV="1">
                <a:off x="2901" y="3213"/>
                <a:ext cx="31" cy="175"/>
              </a:xfrm>
              <a:prstGeom prst="straightConnector1">
                <a:avLst/>
              </a:prstGeom>
              <a:noFill/>
              <a:ln w="9525">
                <a:solidFill>
                  <a:schemeClr val="bg1"/>
                </a:solidFill>
                <a:round/>
                <a:headEnd/>
                <a:tailEnd/>
              </a:ln>
            </p:spPr>
          </p:cxnSp>
          <p:cxnSp>
            <p:nvCxnSpPr>
              <p:cNvPr id="7315" name="AutoShape 194"/>
              <p:cNvCxnSpPr>
                <a:cxnSpLocks noChangeShapeType="1"/>
                <a:stCxn id="7308" idx="0"/>
                <a:endCxn id="7310" idx="2"/>
              </p:cNvCxnSpPr>
              <p:nvPr/>
            </p:nvCxnSpPr>
            <p:spPr bwMode="auto">
              <a:xfrm flipV="1">
                <a:off x="3014" y="3255"/>
                <a:ext cx="82" cy="144"/>
              </a:xfrm>
              <a:prstGeom prst="straightConnector1">
                <a:avLst/>
              </a:prstGeom>
              <a:noFill/>
              <a:ln w="9525">
                <a:solidFill>
                  <a:schemeClr val="bg1"/>
                </a:solidFill>
                <a:round/>
                <a:headEnd/>
                <a:tailEnd/>
              </a:ln>
            </p:spPr>
          </p:cxnSp>
          <p:cxnSp>
            <p:nvCxnSpPr>
              <p:cNvPr id="7316" name="AutoShape 195"/>
              <p:cNvCxnSpPr>
                <a:cxnSpLocks noChangeShapeType="1"/>
                <a:stCxn id="7309" idx="0"/>
                <a:endCxn id="7310" idx="3"/>
              </p:cNvCxnSpPr>
              <p:nvPr/>
            </p:nvCxnSpPr>
            <p:spPr bwMode="auto">
              <a:xfrm flipV="1">
                <a:off x="3128" y="3235"/>
                <a:ext cx="0" cy="103"/>
              </a:xfrm>
              <a:prstGeom prst="straightConnector1">
                <a:avLst/>
              </a:prstGeom>
              <a:noFill/>
              <a:ln w="9525">
                <a:solidFill>
                  <a:schemeClr val="bg1"/>
                </a:solidFill>
                <a:round/>
                <a:headEnd/>
                <a:tailEnd/>
              </a:ln>
            </p:spPr>
          </p:cxnSp>
        </p:grpSp>
        <p:grpSp>
          <p:nvGrpSpPr>
            <p:cNvPr id="12" name="Group 196"/>
            <p:cNvGrpSpPr>
              <a:grpSpLocks/>
            </p:cNvGrpSpPr>
            <p:nvPr/>
          </p:nvGrpSpPr>
          <p:grpSpPr bwMode="auto">
            <a:xfrm>
              <a:off x="4464" y="3563"/>
              <a:ext cx="464" cy="406"/>
              <a:chOff x="2745" y="3092"/>
              <a:chExt cx="464" cy="406"/>
            </a:xfrm>
          </p:grpSpPr>
          <p:sp>
            <p:nvSpPr>
              <p:cNvPr id="7267" name="AutoShape 197"/>
              <p:cNvSpPr>
                <a:spLocks noChangeArrowheads="1"/>
              </p:cNvSpPr>
              <p:nvPr/>
            </p:nvSpPr>
            <p:spPr bwMode="auto">
              <a:xfrm>
                <a:off x="2745" y="3092"/>
                <a:ext cx="464" cy="406"/>
              </a:xfrm>
              <a:prstGeom prst="cube">
                <a:avLst>
                  <a:gd name="adj" fmla="val 25000"/>
                </a:avLst>
              </a:prstGeom>
              <a:gradFill rotWithShape="1">
                <a:gsLst>
                  <a:gs pos="0">
                    <a:schemeClr val="accent2"/>
                  </a:gs>
                  <a:gs pos="100000">
                    <a:schemeClr val="hlink"/>
                  </a:gs>
                </a:gsLst>
                <a:lin ang="5400000" scaled="1"/>
              </a:gradFill>
              <a:ln w="9525">
                <a:solidFill>
                  <a:schemeClr val="bg1"/>
                </a:solidFill>
                <a:miter lim="800000"/>
                <a:headEnd/>
                <a:tailEnd/>
              </a:ln>
            </p:spPr>
            <p:txBody>
              <a:bodyPr wrap="none" anchor="ctr"/>
              <a:lstStyle/>
              <a:p>
                <a:endParaRPr lang="en-US"/>
              </a:p>
            </p:txBody>
          </p:sp>
          <p:sp>
            <p:nvSpPr>
              <p:cNvPr id="7268" name="AutoShape 198"/>
              <p:cNvSpPr>
                <a:spLocks noChangeArrowheads="1"/>
              </p:cNvSpPr>
              <p:nvPr/>
            </p:nvSpPr>
            <p:spPr bwMode="auto">
              <a:xfrm>
                <a:off x="2806" y="3173"/>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69" name="AutoShape 199"/>
              <p:cNvSpPr>
                <a:spLocks noChangeArrowheads="1"/>
              </p:cNvSpPr>
              <p:nvPr/>
            </p:nvSpPr>
            <p:spPr bwMode="auto">
              <a:xfrm>
                <a:off x="2863" y="3315"/>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70" name="AutoShape 200"/>
              <p:cNvSpPr>
                <a:spLocks noChangeArrowheads="1"/>
              </p:cNvSpPr>
              <p:nvPr/>
            </p:nvSpPr>
            <p:spPr bwMode="auto">
              <a:xfrm>
                <a:off x="2882" y="3237"/>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71" name="AutoShape 201"/>
              <p:cNvSpPr>
                <a:spLocks noChangeArrowheads="1"/>
              </p:cNvSpPr>
              <p:nvPr/>
            </p:nvSpPr>
            <p:spPr bwMode="auto">
              <a:xfrm>
                <a:off x="2951" y="3336"/>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72" name="AutoShape 202"/>
              <p:cNvSpPr>
                <a:spLocks noChangeArrowheads="1"/>
              </p:cNvSpPr>
              <p:nvPr/>
            </p:nvSpPr>
            <p:spPr bwMode="auto">
              <a:xfrm>
                <a:off x="3027" y="3295"/>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73" name="AutoShape 203"/>
              <p:cNvSpPr>
                <a:spLocks noChangeArrowheads="1"/>
              </p:cNvSpPr>
              <p:nvPr/>
            </p:nvSpPr>
            <p:spPr bwMode="auto">
              <a:xfrm>
                <a:off x="2995" y="3159"/>
                <a:ext cx="63" cy="42"/>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274" name="AutoShape 204"/>
              <p:cNvCxnSpPr>
                <a:cxnSpLocks noChangeShapeType="1"/>
                <a:stCxn id="7268" idx="2"/>
                <a:endCxn id="7270" idx="0"/>
              </p:cNvCxnSpPr>
              <p:nvPr/>
            </p:nvCxnSpPr>
            <p:spPr bwMode="auto">
              <a:xfrm>
                <a:off x="2838" y="3214"/>
                <a:ext cx="75" cy="23"/>
              </a:xfrm>
              <a:prstGeom prst="straightConnector1">
                <a:avLst/>
              </a:prstGeom>
              <a:noFill/>
              <a:ln w="9525">
                <a:solidFill>
                  <a:schemeClr val="bg1"/>
                </a:solidFill>
                <a:round/>
                <a:headEnd/>
                <a:tailEnd/>
              </a:ln>
            </p:spPr>
          </p:cxnSp>
          <p:cxnSp>
            <p:nvCxnSpPr>
              <p:cNvPr id="7275" name="AutoShape 205"/>
              <p:cNvCxnSpPr>
                <a:cxnSpLocks noChangeShapeType="1"/>
                <a:stCxn id="7273" idx="2"/>
                <a:endCxn id="7270" idx="0"/>
              </p:cNvCxnSpPr>
              <p:nvPr/>
            </p:nvCxnSpPr>
            <p:spPr bwMode="auto">
              <a:xfrm flipH="1">
                <a:off x="2913" y="3201"/>
                <a:ext cx="114" cy="36"/>
              </a:xfrm>
              <a:prstGeom prst="straightConnector1">
                <a:avLst/>
              </a:prstGeom>
              <a:noFill/>
              <a:ln w="9525">
                <a:solidFill>
                  <a:schemeClr val="bg1"/>
                </a:solidFill>
                <a:round/>
                <a:headEnd/>
                <a:tailEnd/>
              </a:ln>
            </p:spPr>
          </p:cxnSp>
          <p:cxnSp>
            <p:nvCxnSpPr>
              <p:cNvPr id="7276" name="AutoShape 206"/>
              <p:cNvCxnSpPr>
                <a:cxnSpLocks noChangeShapeType="1"/>
                <a:stCxn id="7271" idx="0"/>
                <a:endCxn id="7270" idx="2"/>
              </p:cNvCxnSpPr>
              <p:nvPr/>
            </p:nvCxnSpPr>
            <p:spPr bwMode="auto">
              <a:xfrm flipH="1" flipV="1">
                <a:off x="2913" y="3278"/>
                <a:ext cx="70" cy="58"/>
              </a:xfrm>
              <a:prstGeom prst="straightConnector1">
                <a:avLst/>
              </a:prstGeom>
              <a:noFill/>
              <a:ln w="9525">
                <a:solidFill>
                  <a:schemeClr val="bg1"/>
                </a:solidFill>
                <a:round/>
                <a:headEnd/>
                <a:tailEnd/>
              </a:ln>
            </p:spPr>
          </p:cxnSp>
          <p:cxnSp>
            <p:nvCxnSpPr>
              <p:cNvPr id="7277" name="AutoShape 207"/>
              <p:cNvCxnSpPr>
                <a:cxnSpLocks noChangeShapeType="1"/>
                <a:stCxn id="7269" idx="0"/>
                <a:endCxn id="7268" idx="2"/>
              </p:cNvCxnSpPr>
              <p:nvPr/>
            </p:nvCxnSpPr>
            <p:spPr bwMode="auto">
              <a:xfrm flipH="1" flipV="1">
                <a:off x="2838" y="3214"/>
                <a:ext cx="57" cy="101"/>
              </a:xfrm>
              <a:prstGeom prst="straightConnector1">
                <a:avLst/>
              </a:prstGeom>
              <a:noFill/>
              <a:ln w="9525">
                <a:solidFill>
                  <a:schemeClr val="bg1"/>
                </a:solidFill>
                <a:round/>
                <a:headEnd/>
                <a:tailEnd/>
              </a:ln>
            </p:spPr>
          </p:cxnSp>
          <p:cxnSp>
            <p:nvCxnSpPr>
              <p:cNvPr id="7278" name="AutoShape 208"/>
              <p:cNvCxnSpPr>
                <a:cxnSpLocks noChangeShapeType="1"/>
                <a:stCxn id="7271" idx="0"/>
                <a:endCxn id="7273" idx="2"/>
              </p:cNvCxnSpPr>
              <p:nvPr/>
            </p:nvCxnSpPr>
            <p:spPr bwMode="auto">
              <a:xfrm flipV="1">
                <a:off x="2983" y="3201"/>
                <a:ext cx="44" cy="135"/>
              </a:xfrm>
              <a:prstGeom prst="straightConnector1">
                <a:avLst/>
              </a:prstGeom>
              <a:noFill/>
              <a:ln w="9525">
                <a:solidFill>
                  <a:schemeClr val="bg1"/>
                </a:solidFill>
                <a:round/>
                <a:headEnd/>
                <a:tailEnd/>
              </a:ln>
            </p:spPr>
          </p:cxnSp>
          <p:cxnSp>
            <p:nvCxnSpPr>
              <p:cNvPr id="7279" name="AutoShape 209"/>
              <p:cNvCxnSpPr>
                <a:cxnSpLocks noChangeShapeType="1"/>
                <a:stCxn id="7272" idx="0"/>
                <a:endCxn id="7273" idx="3"/>
              </p:cNvCxnSpPr>
              <p:nvPr/>
            </p:nvCxnSpPr>
            <p:spPr bwMode="auto">
              <a:xfrm flipV="1">
                <a:off x="3058" y="3180"/>
                <a:ext cx="0" cy="115"/>
              </a:xfrm>
              <a:prstGeom prst="straightConnector1">
                <a:avLst/>
              </a:prstGeom>
              <a:noFill/>
              <a:ln w="9525">
                <a:solidFill>
                  <a:schemeClr val="bg1"/>
                </a:solidFill>
                <a:round/>
                <a:headEnd/>
                <a:tailEnd/>
              </a:ln>
            </p:spPr>
          </p:cxnSp>
          <p:sp>
            <p:nvSpPr>
              <p:cNvPr id="7280" name="AutoShape 210"/>
              <p:cNvSpPr>
                <a:spLocks noChangeArrowheads="1"/>
              </p:cNvSpPr>
              <p:nvPr/>
            </p:nvSpPr>
            <p:spPr bwMode="auto">
              <a:xfrm>
                <a:off x="2901" y="3172"/>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81" name="AutoShape 211"/>
              <p:cNvSpPr>
                <a:spLocks noChangeArrowheads="1"/>
              </p:cNvSpPr>
              <p:nvPr/>
            </p:nvSpPr>
            <p:spPr bwMode="auto">
              <a:xfrm>
                <a:off x="2869" y="338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82" name="AutoShape 212"/>
              <p:cNvSpPr>
                <a:spLocks noChangeArrowheads="1"/>
              </p:cNvSpPr>
              <p:nvPr/>
            </p:nvSpPr>
            <p:spPr bwMode="auto">
              <a:xfrm>
                <a:off x="2781" y="327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83" name="AutoShape 213"/>
              <p:cNvSpPr>
                <a:spLocks noChangeArrowheads="1"/>
              </p:cNvSpPr>
              <p:nvPr/>
            </p:nvSpPr>
            <p:spPr bwMode="auto">
              <a:xfrm>
                <a:off x="2983" y="3399"/>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84" name="AutoShape 214"/>
              <p:cNvSpPr>
                <a:spLocks noChangeArrowheads="1"/>
              </p:cNvSpPr>
              <p:nvPr/>
            </p:nvSpPr>
            <p:spPr bwMode="auto">
              <a:xfrm>
                <a:off x="3096" y="333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85" name="AutoShape 215"/>
              <p:cNvSpPr>
                <a:spLocks noChangeArrowheads="1"/>
              </p:cNvSpPr>
              <p:nvPr/>
            </p:nvSpPr>
            <p:spPr bwMode="auto">
              <a:xfrm>
                <a:off x="3064" y="3214"/>
                <a:ext cx="64" cy="41"/>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286" name="AutoShape 216"/>
              <p:cNvCxnSpPr>
                <a:cxnSpLocks noChangeShapeType="1"/>
                <a:stCxn id="7280" idx="2"/>
                <a:endCxn id="7282" idx="0"/>
              </p:cNvCxnSpPr>
              <p:nvPr/>
            </p:nvCxnSpPr>
            <p:spPr bwMode="auto">
              <a:xfrm flipH="1">
                <a:off x="2812" y="3213"/>
                <a:ext cx="120" cy="65"/>
              </a:xfrm>
              <a:prstGeom prst="straightConnector1">
                <a:avLst/>
              </a:prstGeom>
              <a:noFill/>
              <a:ln w="9525">
                <a:solidFill>
                  <a:schemeClr val="bg1"/>
                </a:solidFill>
                <a:round/>
                <a:headEnd/>
                <a:tailEnd/>
              </a:ln>
            </p:spPr>
          </p:cxnSp>
          <p:cxnSp>
            <p:nvCxnSpPr>
              <p:cNvPr id="7287" name="AutoShape 217"/>
              <p:cNvCxnSpPr>
                <a:cxnSpLocks noChangeShapeType="1"/>
                <a:stCxn id="7285" idx="2"/>
                <a:endCxn id="7282" idx="0"/>
              </p:cNvCxnSpPr>
              <p:nvPr/>
            </p:nvCxnSpPr>
            <p:spPr bwMode="auto">
              <a:xfrm flipH="1">
                <a:off x="2812" y="3255"/>
                <a:ext cx="284" cy="23"/>
              </a:xfrm>
              <a:prstGeom prst="straightConnector1">
                <a:avLst/>
              </a:prstGeom>
              <a:noFill/>
              <a:ln w="9525">
                <a:solidFill>
                  <a:schemeClr val="bg1"/>
                </a:solidFill>
                <a:round/>
                <a:headEnd/>
                <a:tailEnd/>
              </a:ln>
            </p:spPr>
          </p:cxnSp>
          <p:cxnSp>
            <p:nvCxnSpPr>
              <p:cNvPr id="7288" name="AutoShape 218"/>
              <p:cNvCxnSpPr>
                <a:cxnSpLocks noChangeShapeType="1"/>
                <a:stCxn id="7283" idx="0"/>
                <a:endCxn id="7282" idx="2"/>
              </p:cNvCxnSpPr>
              <p:nvPr/>
            </p:nvCxnSpPr>
            <p:spPr bwMode="auto">
              <a:xfrm flipH="1" flipV="1">
                <a:off x="2812" y="3320"/>
                <a:ext cx="202" cy="79"/>
              </a:xfrm>
              <a:prstGeom prst="straightConnector1">
                <a:avLst/>
              </a:prstGeom>
              <a:noFill/>
              <a:ln w="9525">
                <a:solidFill>
                  <a:schemeClr val="bg1"/>
                </a:solidFill>
                <a:round/>
                <a:headEnd/>
                <a:tailEnd/>
              </a:ln>
            </p:spPr>
          </p:cxnSp>
          <p:cxnSp>
            <p:nvCxnSpPr>
              <p:cNvPr id="7289" name="AutoShape 219"/>
              <p:cNvCxnSpPr>
                <a:cxnSpLocks noChangeShapeType="1"/>
                <a:stCxn id="7281" idx="0"/>
                <a:endCxn id="7280" idx="2"/>
              </p:cNvCxnSpPr>
              <p:nvPr/>
            </p:nvCxnSpPr>
            <p:spPr bwMode="auto">
              <a:xfrm flipV="1">
                <a:off x="2901" y="3213"/>
                <a:ext cx="31" cy="175"/>
              </a:xfrm>
              <a:prstGeom prst="straightConnector1">
                <a:avLst/>
              </a:prstGeom>
              <a:noFill/>
              <a:ln w="9525">
                <a:solidFill>
                  <a:schemeClr val="bg1"/>
                </a:solidFill>
                <a:round/>
                <a:headEnd/>
                <a:tailEnd/>
              </a:ln>
            </p:spPr>
          </p:cxnSp>
          <p:cxnSp>
            <p:nvCxnSpPr>
              <p:cNvPr id="7290" name="AutoShape 220"/>
              <p:cNvCxnSpPr>
                <a:cxnSpLocks noChangeShapeType="1"/>
                <a:stCxn id="7283" idx="0"/>
                <a:endCxn id="7285" idx="2"/>
              </p:cNvCxnSpPr>
              <p:nvPr/>
            </p:nvCxnSpPr>
            <p:spPr bwMode="auto">
              <a:xfrm flipV="1">
                <a:off x="3014" y="3255"/>
                <a:ext cx="82" cy="144"/>
              </a:xfrm>
              <a:prstGeom prst="straightConnector1">
                <a:avLst/>
              </a:prstGeom>
              <a:noFill/>
              <a:ln w="9525">
                <a:solidFill>
                  <a:schemeClr val="bg1"/>
                </a:solidFill>
                <a:round/>
                <a:headEnd/>
                <a:tailEnd/>
              </a:ln>
            </p:spPr>
          </p:cxnSp>
          <p:cxnSp>
            <p:nvCxnSpPr>
              <p:cNvPr id="7291" name="AutoShape 221"/>
              <p:cNvCxnSpPr>
                <a:cxnSpLocks noChangeShapeType="1"/>
                <a:stCxn id="7284" idx="0"/>
                <a:endCxn id="7285" idx="3"/>
              </p:cNvCxnSpPr>
              <p:nvPr/>
            </p:nvCxnSpPr>
            <p:spPr bwMode="auto">
              <a:xfrm flipV="1">
                <a:off x="3128" y="3235"/>
                <a:ext cx="0" cy="103"/>
              </a:xfrm>
              <a:prstGeom prst="straightConnector1">
                <a:avLst/>
              </a:prstGeom>
              <a:noFill/>
              <a:ln w="9525">
                <a:solidFill>
                  <a:schemeClr val="bg1"/>
                </a:solidFill>
                <a:round/>
                <a:headEnd/>
                <a:tailEnd/>
              </a:ln>
            </p:spPr>
          </p:cxnSp>
        </p:grpSp>
        <p:grpSp>
          <p:nvGrpSpPr>
            <p:cNvPr id="13" name="Group 222"/>
            <p:cNvGrpSpPr>
              <a:grpSpLocks/>
            </p:cNvGrpSpPr>
            <p:nvPr/>
          </p:nvGrpSpPr>
          <p:grpSpPr bwMode="auto">
            <a:xfrm>
              <a:off x="4761" y="3768"/>
              <a:ext cx="464" cy="406"/>
              <a:chOff x="2745" y="3092"/>
              <a:chExt cx="464" cy="406"/>
            </a:xfrm>
          </p:grpSpPr>
          <p:sp>
            <p:nvSpPr>
              <p:cNvPr id="7242" name="AutoShape 223"/>
              <p:cNvSpPr>
                <a:spLocks noChangeArrowheads="1"/>
              </p:cNvSpPr>
              <p:nvPr/>
            </p:nvSpPr>
            <p:spPr bwMode="auto">
              <a:xfrm>
                <a:off x="2745" y="3092"/>
                <a:ext cx="464" cy="406"/>
              </a:xfrm>
              <a:prstGeom prst="cube">
                <a:avLst>
                  <a:gd name="adj" fmla="val 25000"/>
                </a:avLst>
              </a:prstGeom>
              <a:gradFill rotWithShape="1">
                <a:gsLst>
                  <a:gs pos="0">
                    <a:schemeClr val="accent2"/>
                  </a:gs>
                  <a:gs pos="100000">
                    <a:schemeClr val="hlink"/>
                  </a:gs>
                </a:gsLst>
                <a:lin ang="5400000" scaled="1"/>
              </a:gradFill>
              <a:ln w="9525">
                <a:solidFill>
                  <a:schemeClr val="bg1"/>
                </a:solidFill>
                <a:miter lim="800000"/>
                <a:headEnd/>
                <a:tailEnd/>
              </a:ln>
            </p:spPr>
            <p:txBody>
              <a:bodyPr wrap="none" anchor="ctr"/>
              <a:lstStyle/>
              <a:p>
                <a:endParaRPr lang="en-US"/>
              </a:p>
            </p:txBody>
          </p:sp>
          <p:sp>
            <p:nvSpPr>
              <p:cNvPr id="7243" name="AutoShape 224"/>
              <p:cNvSpPr>
                <a:spLocks noChangeArrowheads="1"/>
              </p:cNvSpPr>
              <p:nvPr/>
            </p:nvSpPr>
            <p:spPr bwMode="auto">
              <a:xfrm>
                <a:off x="2806" y="3173"/>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44" name="AutoShape 225"/>
              <p:cNvSpPr>
                <a:spLocks noChangeArrowheads="1"/>
              </p:cNvSpPr>
              <p:nvPr/>
            </p:nvSpPr>
            <p:spPr bwMode="auto">
              <a:xfrm>
                <a:off x="2863" y="3315"/>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45" name="AutoShape 226"/>
              <p:cNvSpPr>
                <a:spLocks noChangeArrowheads="1"/>
              </p:cNvSpPr>
              <p:nvPr/>
            </p:nvSpPr>
            <p:spPr bwMode="auto">
              <a:xfrm>
                <a:off x="2882" y="3237"/>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46" name="AutoShape 227"/>
              <p:cNvSpPr>
                <a:spLocks noChangeArrowheads="1"/>
              </p:cNvSpPr>
              <p:nvPr/>
            </p:nvSpPr>
            <p:spPr bwMode="auto">
              <a:xfrm>
                <a:off x="2951" y="3336"/>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47" name="AutoShape 228"/>
              <p:cNvSpPr>
                <a:spLocks noChangeArrowheads="1"/>
              </p:cNvSpPr>
              <p:nvPr/>
            </p:nvSpPr>
            <p:spPr bwMode="auto">
              <a:xfrm>
                <a:off x="3027" y="3295"/>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48" name="AutoShape 229"/>
              <p:cNvSpPr>
                <a:spLocks noChangeArrowheads="1"/>
              </p:cNvSpPr>
              <p:nvPr/>
            </p:nvSpPr>
            <p:spPr bwMode="auto">
              <a:xfrm>
                <a:off x="2995" y="3159"/>
                <a:ext cx="63" cy="42"/>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249" name="AutoShape 230"/>
              <p:cNvCxnSpPr>
                <a:cxnSpLocks noChangeShapeType="1"/>
                <a:stCxn id="7243" idx="2"/>
                <a:endCxn id="7245" idx="0"/>
              </p:cNvCxnSpPr>
              <p:nvPr/>
            </p:nvCxnSpPr>
            <p:spPr bwMode="auto">
              <a:xfrm>
                <a:off x="2838" y="3214"/>
                <a:ext cx="75" cy="23"/>
              </a:xfrm>
              <a:prstGeom prst="straightConnector1">
                <a:avLst/>
              </a:prstGeom>
              <a:noFill/>
              <a:ln w="9525">
                <a:solidFill>
                  <a:schemeClr val="bg1"/>
                </a:solidFill>
                <a:round/>
                <a:headEnd/>
                <a:tailEnd/>
              </a:ln>
            </p:spPr>
          </p:cxnSp>
          <p:cxnSp>
            <p:nvCxnSpPr>
              <p:cNvPr id="7250" name="AutoShape 231"/>
              <p:cNvCxnSpPr>
                <a:cxnSpLocks noChangeShapeType="1"/>
                <a:stCxn id="7248" idx="2"/>
                <a:endCxn id="7245" idx="0"/>
              </p:cNvCxnSpPr>
              <p:nvPr/>
            </p:nvCxnSpPr>
            <p:spPr bwMode="auto">
              <a:xfrm flipH="1">
                <a:off x="2913" y="3201"/>
                <a:ext cx="114" cy="36"/>
              </a:xfrm>
              <a:prstGeom prst="straightConnector1">
                <a:avLst/>
              </a:prstGeom>
              <a:noFill/>
              <a:ln w="9525">
                <a:solidFill>
                  <a:schemeClr val="bg1"/>
                </a:solidFill>
                <a:round/>
                <a:headEnd/>
                <a:tailEnd/>
              </a:ln>
            </p:spPr>
          </p:cxnSp>
          <p:cxnSp>
            <p:nvCxnSpPr>
              <p:cNvPr id="7251" name="AutoShape 232"/>
              <p:cNvCxnSpPr>
                <a:cxnSpLocks noChangeShapeType="1"/>
                <a:stCxn id="7246" idx="0"/>
                <a:endCxn id="7245" idx="2"/>
              </p:cNvCxnSpPr>
              <p:nvPr/>
            </p:nvCxnSpPr>
            <p:spPr bwMode="auto">
              <a:xfrm flipH="1" flipV="1">
                <a:off x="2913" y="3278"/>
                <a:ext cx="70" cy="58"/>
              </a:xfrm>
              <a:prstGeom prst="straightConnector1">
                <a:avLst/>
              </a:prstGeom>
              <a:noFill/>
              <a:ln w="9525">
                <a:solidFill>
                  <a:schemeClr val="bg1"/>
                </a:solidFill>
                <a:round/>
                <a:headEnd/>
                <a:tailEnd/>
              </a:ln>
            </p:spPr>
          </p:cxnSp>
          <p:cxnSp>
            <p:nvCxnSpPr>
              <p:cNvPr id="7252" name="AutoShape 233"/>
              <p:cNvCxnSpPr>
                <a:cxnSpLocks noChangeShapeType="1"/>
                <a:stCxn id="7244" idx="0"/>
                <a:endCxn id="7243" idx="2"/>
              </p:cNvCxnSpPr>
              <p:nvPr/>
            </p:nvCxnSpPr>
            <p:spPr bwMode="auto">
              <a:xfrm flipH="1" flipV="1">
                <a:off x="2838" y="3214"/>
                <a:ext cx="57" cy="101"/>
              </a:xfrm>
              <a:prstGeom prst="straightConnector1">
                <a:avLst/>
              </a:prstGeom>
              <a:noFill/>
              <a:ln w="9525">
                <a:solidFill>
                  <a:schemeClr val="bg1"/>
                </a:solidFill>
                <a:round/>
                <a:headEnd/>
                <a:tailEnd/>
              </a:ln>
            </p:spPr>
          </p:cxnSp>
          <p:cxnSp>
            <p:nvCxnSpPr>
              <p:cNvPr id="7253" name="AutoShape 234"/>
              <p:cNvCxnSpPr>
                <a:cxnSpLocks noChangeShapeType="1"/>
                <a:stCxn id="7246" idx="0"/>
                <a:endCxn id="7248" idx="2"/>
              </p:cNvCxnSpPr>
              <p:nvPr/>
            </p:nvCxnSpPr>
            <p:spPr bwMode="auto">
              <a:xfrm flipV="1">
                <a:off x="2983" y="3201"/>
                <a:ext cx="44" cy="135"/>
              </a:xfrm>
              <a:prstGeom prst="straightConnector1">
                <a:avLst/>
              </a:prstGeom>
              <a:noFill/>
              <a:ln w="9525">
                <a:solidFill>
                  <a:schemeClr val="bg1"/>
                </a:solidFill>
                <a:round/>
                <a:headEnd/>
                <a:tailEnd/>
              </a:ln>
            </p:spPr>
          </p:cxnSp>
          <p:cxnSp>
            <p:nvCxnSpPr>
              <p:cNvPr id="7254" name="AutoShape 235"/>
              <p:cNvCxnSpPr>
                <a:cxnSpLocks noChangeShapeType="1"/>
                <a:stCxn id="7247" idx="0"/>
                <a:endCxn id="7248" idx="3"/>
              </p:cNvCxnSpPr>
              <p:nvPr/>
            </p:nvCxnSpPr>
            <p:spPr bwMode="auto">
              <a:xfrm flipV="1">
                <a:off x="3058" y="3180"/>
                <a:ext cx="0" cy="115"/>
              </a:xfrm>
              <a:prstGeom prst="straightConnector1">
                <a:avLst/>
              </a:prstGeom>
              <a:noFill/>
              <a:ln w="9525">
                <a:solidFill>
                  <a:schemeClr val="bg1"/>
                </a:solidFill>
                <a:round/>
                <a:headEnd/>
                <a:tailEnd/>
              </a:ln>
            </p:spPr>
          </p:cxnSp>
          <p:sp>
            <p:nvSpPr>
              <p:cNvPr id="7255" name="AutoShape 236"/>
              <p:cNvSpPr>
                <a:spLocks noChangeArrowheads="1"/>
              </p:cNvSpPr>
              <p:nvPr/>
            </p:nvSpPr>
            <p:spPr bwMode="auto">
              <a:xfrm>
                <a:off x="2901" y="3172"/>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56" name="AutoShape 237"/>
              <p:cNvSpPr>
                <a:spLocks noChangeArrowheads="1"/>
              </p:cNvSpPr>
              <p:nvPr/>
            </p:nvSpPr>
            <p:spPr bwMode="auto">
              <a:xfrm>
                <a:off x="2869" y="338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57" name="AutoShape 238"/>
              <p:cNvSpPr>
                <a:spLocks noChangeArrowheads="1"/>
              </p:cNvSpPr>
              <p:nvPr/>
            </p:nvSpPr>
            <p:spPr bwMode="auto">
              <a:xfrm>
                <a:off x="2781" y="327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58" name="AutoShape 239"/>
              <p:cNvSpPr>
                <a:spLocks noChangeArrowheads="1"/>
              </p:cNvSpPr>
              <p:nvPr/>
            </p:nvSpPr>
            <p:spPr bwMode="auto">
              <a:xfrm>
                <a:off x="2983" y="3399"/>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59" name="AutoShape 240"/>
              <p:cNvSpPr>
                <a:spLocks noChangeArrowheads="1"/>
              </p:cNvSpPr>
              <p:nvPr/>
            </p:nvSpPr>
            <p:spPr bwMode="auto">
              <a:xfrm>
                <a:off x="3096" y="333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60" name="AutoShape 241"/>
              <p:cNvSpPr>
                <a:spLocks noChangeArrowheads="1"/>
              </p:cNvSpPr>
              <p:nvPr/>
            </p:nvSpPr>
            <p:spPr bwMode="auto">
              <a:xfrm>
                <a:off x="3064" y="3214"/>
                <a:ext cx="64" cy="41"/>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261" name="AutoShape 242"/>
              <p:cNvCxnSpPr>
                <a:cxnSpLocks noChangeShapeType="1"/>
                <a:stCxn id="7255" idx="2"/>
                <a:endCxn id="7257" idx="0"/>
              </p:cNvCxnSpPr>
              <p:nvPr/>
            </p:nvCxnSpPr>
            <p:spPr bwMode="auto">
              <a:xfrm flipH="1">
                <a:off x="2812" y="3213"/>
                <a:ext cx="120" cy="65"/>
              </a:xfrm>
              <a:prstGeom prst="straightConnector1">
                <a:avLst/>
              </a:prstGeom>
              <a:noFill/>
              <a:ln w="9525">
                <a:solidFill>
                  <a:schemeClr val="bg1"/>
                </a:solidFill>
                <a:round/>
                <a:headEnd/>
                <a:tailEnd/>
              </a:ln>
            </p:spPr>
          </p:cxnSp>
          <p:cxnSp>
            <p:nvCxnSpPr>
              <p:cNvPr id="7262" name="AutoShape 243"/>
              <p:cNvCxnSpPr>
                <a:cxnSpLocks noChangeShapeType="1"/>
                <a:stCxn id="7260" idx="2"/>
                <a:endCxn id="7257" idx="0"/>
              </p:cNvCxnSpPr>
              <p:nvPr/>
            </p:nvCxnSpPr>
            <p:spPr bwMode="auto">
              <a:xfrm flipH="1">
                <a:off x="2812" y="3255"/>
                <a:ext cx="284" cy="23"/>
              </a:xfrm>
              <a:prstGeom prst="straightConnector1">
                <a:avLst/>
              </a:prstGeom>
              <a:noFill/>
              <a:ln w="9525">
                <a:solidFill>
                  <a:schemeClr val="bg1"/>
                </a:solidFill>
                <a:round/>
                <a:headEnd/>
                <a:tailEnd/>
              </a:ln>
            </p:spPr>
          </p:cxnSp>
          <p:cxnSp>
            <p:nvCxnSpPr>
              <p:cNvPr id="7263" name="AutoShape 244"/>
              <p:cNvCxnSpPr>
                <a:cxnSpLocks noChangeShapeType="1"/>
                <a:stCxn id="7258" idx="0"/>
                <a:endCxn id="7257" idx="2"/>
              </p:cNvCxnSpPr>
              <p:nvPr/>
            </p:nvCxnSpPr>
            <p:spPr bwMode="auto">
              <a:xfrm flipH="1" flipV="1">
                <a:off x="2812" y="3320"/>
                <a:ext cx="202" cy="79"/>
              </a:xfrm>
              <a:prstGeom prst="straightConnector1">
                <a:avLst/>
              </a:prstGeom>
              <a:noFill/>
              <a:ln w="9525">
                <a:solidFill>
                  <a:schemeClr val="bg1"/>
                </a:solidFill>
                <a:round/>
                <a:headEnd/>
                <a:tailEnd/>
              </a:ln>
            </p:spPr>
          </p:cxnSp>
          <p:cxnSp>
            <p:nvCxnSpPr>
              <p:cNvPr id="7264" name="AutoShape 245"/>
              <p:cNvCxnSpPr>
                <a:cxnSpLocks noChangeShapeType="1"/>
                <a:stCxn id="7256" idx="0"/>
                <a:endCxn id="7255" idx="2"/>
              </p:cNvCxnSpPr>
              <p:nvPr/>
            </p:nvCxnSpPr>
            <p:spPr bwMode="auto">
              <a:xfrm flipV="1">
                <a:off x="2901" y="3213"/>
                <a:ext cx="31" cy="175"/>
              </a:xfrm>
              <a:prstGeom prst="straightConnector1">
                <a:avLst/>
              </a:prstGeom>
              <a:noFill/>
              <a:ln w="9525">
                <a:solidFill>
                  <a:schemeClr val="bg1"/>
                </a:solidFill>
                <a:round/>
                <a:headEnd/>
                <a:tailEnd/>
              </a:ln>
            </p:spPr>
          </p:cxnSp>
          <p:cxnSp>
            <p:nvCxnSpPr>
              <p:cNvPr id="7265" name="AutoShape 246"/>
              <p:cNvCxnSpPr>
                <a:cxnSpLocks noChangeShapeType="1"/>
                <a:stCxn id="7258" idx="0"/>
                <a:endCxn id="7260" idx="2"/>
              </p:cNvCxnSpPr>
              <p:nvPr/>
            </p:nvCxnSpPr>
            <p:spPr bwMode="auto">
              <a:xfrm flipV="1">
                <a:off x="3014" y="3255"/>
                <a:ext cx="82" cy="144"/>
              </a:xfrm>
              <a:prstGeom prst="straightConnector1">
                <a:avLst/>
              </a:prstGeom>
              <a:noFill/>
              <a:ln w="9525">
                <a:solidFill>
                  <a:schemeClr val="bg1"/>
                </a:solidFill>
                <a:round/>
                <a:headEnd/>
                <a:tailEnd/>
              </a:ln>
            </p:spPr>
          </p:cxnSp>
          <p:cxnSp>
            <p:nvCxnSpPr>
              <p:cNvPr id="7266" name="AutoShape 247"/>
              <p:cNvCxnSpPr>
                <a:cxnSpLocks noChangeShapeType="1"/>
                <a:stCxn id="7259" idx="0"/>
                <a:endCxn id="7260" idx="3"/>
              </p:cNvCxnSpPr>
              <p:nvPr/>
            </p:nvCxnSpPr>
            <p:spPr bwMode="auto">
              <a:xfrm flipV="1">
                <a:off x="3128" y="3235"/>
                <a:ext cx="0" cy="103"/>
              </a:xfrm>
              <a:prstGeom prst="straightConnector1">
                <a:avLst/>
              </a:prstGeom>
              <a:noFill/>
              <a:ln w="9525">
                <a:solidFill>
                  <a:schemeClr val="bg1"/>
                </a:solidFill>
                <a:round/>
                <a:headEnd/>
                <a:tailEnd/>
              </a:ln>
            </p:spPr>
          </p:cxnSp>
        </p:grpSp>
        <p:grpSp>
          <p:nvGrpSpPr>
            <p:cNvPr id="14" name="Group 248"/>
            <p:cNvGrpSpPr>
              <a:grpSpLocks/>
            </p:cNvGrpSpPr>
            <p:nvPr/>
          </p:nvGrpSpPr>
          <p:grpSpPr bwMode="auto">
            <a:xfrm>
              <a:off x="4475" y="3901"/>
              <a:ext cx="464" cy="406"/>
              <a:chOff x="2745" y="3092"/>
              <a:chExt cx="464" cy="406"/>
            </a:xfrm>
          </p:grpSpPr>
          <p:sp>
            <p:nvSpPr>
              <p:cNvPr id="7217" name="AutoShape 249"/>
              <p:cNvSpPr>
                <a:spLocks noChangeArrowheads="1"/>
              </p:cNvSpPr>
              <p:nvPr/>
            </p:nvSpPr>
            <p:spPr bwMode="auto">
              <a:xfrm>
                <a:off x="2745" y="3092"/>
                <a:ext cx="464" cy="406"/>
              </a:xfrm>
              <a:prstGeom prst="cube">
                <a:avLst>
                  <a:gd name="adj" fmla="val 25000"/>
                </a:avLst>
              </a:prstGeom>
              <a:gradFill rotWithShape="1">
                <a:gsLst>
                  <a:gs pos="0">
                    <a:schemeClr val="accent2"/>
                  </a:gs>
                  <a:gs pos="100000">
                    <a:schemeClr val="hlink"/>
                  </a:gs>
                </a:gsLst>
                <a:lin ang="5400000" scaled="1"/>
              </a:gradFill>
              <a:ln w="9525">
                <a:solidFill>
                  <a:schemeClr val="bg1"/>
                </a:solidFill>
                <a:miter lim="800000"/>
                <a:headEnd/>
                <a:tailEnd/>
              </a:ln>
            </p:spPr>
            <p:txBody>
              <a:bodyPr wrap="none" anchor="ctr"/>
              <a:lstStyle/>
              <a:p>
                <a:endParaRPr lang="en-US"/>
              </a:p>
            </p:txBody>
          </p:sp>
          <p:sp>
            <p:nvSpPr>
              <p:cNvPr id="7218" name="AutoShape 250"/>
              <p:cNvSpPr>
                <a:spLocks noChangeArrowheads="1"/>
              </p:cNvSpPr>
              <p:nvPr/>
            </p:nvSpPr>
            <p:spPr bwMode="auto">
              <a:xfrm>
                <a:off x="2806" y="3173"/>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19" name="AutoShape 251"/>
              <p:cNvSpPr>
                <a:spLocks noChangeArrowheads="1"/>
              </p:cNvSpPr>
              <p:nvPr/>
            </p:nvSpPr>
            <p:spPr bwMode="auto">
              <a:xfrm>
                <a:off x="2863" y="3315"/>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20" name="AutoShape 252"/>
              <p:cNvSpPr>
                <a:spLocks noChangeArrowheads="1"/>
              </p:cNvSpPr>
              <p:nvPr/>
            </p:nvSpPr>
            <p:spPr bwMode="auto">
              <a:xfrm>
                <a:off x="2882" y="3237"/>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21" name="AutoShape 253"/>
              <p:cNvSpPr>
                <a:spLocks noChangeArrowheads="1"/>
              </p:cNvSpPr>
              <p:nvPr/>
            </p:nvSpPr>
            <p:spPr bwMode="auto">
              <a:xfrm>
                <a:off x="2951" y="3336"/>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22" name="AutoShape 254"/>
              <p:cNvSpPr>
                <a:spLocks noChangeArrowheads="1"/>
              </p:cNvSpPr>
              <p:nvPr/>
            </p:nvSpPr>
            <p:spPr bwMode="auto">
              <a:xfrm>
                <a:off x="3027" y="3295"/>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23" name="AutoShape 255"/>
              <p:cNvSpPr>
                <a:spLocks noChangeArrowheads="1"/>
              </p:cNvSpPr>
              <p:nvPr/>
            </p:nvSpPr>
            <p:spPr bwMode="auto">
              <a:xfrm>
                <a:off x="2995" y="3159"/>
                <a:ext cx="63" cy="42"/>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224" name="AutoShape 256"/>
              <p:cNvCxnSpPr>
                <a:cxnSpLocks noChangeShapeType="1"/>
                <a:stCxn id="7218" idx="2"/>
                <a:endCxn id="7220" idx="0"/>
              </p:cNvCxnSpPr>
              <p:nvPr/>
            </p:nvCxnSpPr>
            <p:spPr bwMode="auto">
              <a:xfrm>
                <a:off x="2838" y="3214"/>
                <a:ext cx="75" cy="23"/>
              </a:xfrm>
              <a:prstGeom prst="straightConnector1">
                <a:avLst/>
              </a:prstGeom>
              <a:noFill/>
              <a:ln w="9525">
                <a:solidFill>
                  <a:schemeClr val="bg1"/>
                </a:solidFill>
                <a:round/>
                <a:headEnd/>
                <a:tailEnd/>
              </a:ln>
            </p:spPr>
          </p:cxnSp>
          <p:cxnSp>
            <p:nvCxnSpPr>
              <p:cNvPr id="7225" name="AutoShape 257"/>
              <p:cNvCxnSpPr>
                <a:cxnSpLocks noChangeShapeType="1"/>
                <a:stCxn id="7223" idx="2"/>
                <a:endCxn id="7220" idx="0"/>
              </p:cNvCxnSpPr>
              <p:nvPr/>
            </p:nvCxnSpPr>
            <p:spPr bwMode="auto">
              <a:xfrm flipH="1">
                <a:off x="2913" y="3201"/>
                <a:ext cx="114" cy="36"/>
              </a:xfrm>
              <a:prstGeom prst="straightConnector1">
                <a:avLst/>
              </a:prstGeom>
              <a:noFill/>
              <a:ln w="9525">
                <a:solidFill>
                  <a:schemeClr val="bg1"/>
                </a:solidFill>
                <a:round/>
                <a:headEnd/>
                <a:tailEnd/>
              </a:ln>
            </p:spPr>
          </p:cxnSp>
          <p:cxnSp>
            <p:nvCxnSpPr>
              <p:cNvPr id="7226" name="AutoShape 258"/>
              <p:cNvCxnSpPr>
                <a:cxnSpLocks noChangeShapeType="1"/>
                <a:stCxn id="7221" idx="0"/>
                <a:endCxn id="7220" idx="2"/>
              </p:cNvCxnSpPr>
              <p:nvPr/>
            </p:nvCxnSpPr>
            <p:spPr bwMode="auto">
              <a:xfrm flipH="1" flipV="1">
                <a:off x="2913" y="3278"/>
                <a:ext cx="70" cy="58"/>
              </a:xfrm>
              <a:prstGeom prst="straightConnector1">
                <a:avLst/>
              </a:prstGeom>
              <a:noFill/>
              <a:ln w="9525">
                <a:solidFill>
                  <a:schemeClr val="bg1"/>
                </a:solidFill>
                <a:round/>
                <a:headEnd/>
                <a:tailEnd/>
              </a:ln>
            </p:spPr>
          </p:cxnSp>
          <p:cxnSp>
            <p:nvCxnSpPr>
              <p:cNvPr id="7227" name="AutoShape 259"/>
              <p:cNvCxnSpPr>
                <a:cxnSpLocks noChangeShapeType="1"/>
                <a:stCxn id="7219" idx="0"/>
                <a:endCxn id="7218" idx="2"/>
              </p:cNvCxnSpPr>
              <p:nvPr/>
            </p:nvCxnSpPr>
            <p:spPr bwMode="auto">
              <a:xfrm flipH="1" flipV="1">
                <a:off x="2838" y="3214"/>
                <a:ext cx="57" cy="101"/>
              </a:xfrm>
              <a:prstGeom prst="straightConnector1">
                <a:avLst/>
              </a:prstGeom>
              <a:noFill/>
              <a:ln w="9525">
                <a:solidFill>
                  <a:schemeClr val="bg1"/>
                </a:solidFill>
                <a:round/>
                <a:headEnd/>
                <a:tailEnd/>
              </a:ln>
            </p:spPr>
          </p:cxnSp>
          <p:cxnSp>
            <p:nvCxnSpPr>
              <p:cNvPr id="7228" name="AutoShape 260"/>
              <p:cNvCxnSpPr>
                <a:cxnSpLocks noChangeShapeType="1"/>
                <a:stCxn id="7221" idx="0"/>
                <a:endCxn id="7223" idx="2"/>
              </p:cNvCxnSpPr>
              <p:nvPr/>
            </p:nvCxnSpPr>
            <p:spPr bwMode="auto">
              <a:xfrm flipV="1">
                <a:off x="2983" y="3201"/>
                <a:ext cx="44" cy="135"/>
              </a:xfrm>
              <a:prstGeom prst="straightConnector1">
                <a:avLst/>
              </a:prstGeom>
              <a:noFill/>
              <a:ln w="9525">
                <a:solidFill>
                  <a:schemeClr val="bg1"/>
                </a:solidFill>
                <a:round/>
                <a:headEnd/>
                <a:tailEnd/>
              </a:ln>
            </p:spPr>
          </p:cxnSp>
          <p:cxnSp>
            <p:nvCxnSpPr>
              <p:cNvPr id="7229" name="AutoShape 261"/>
              <p:cNvCxnSpPr>
                <a:cxnSpLocks noChangeShapeType="1"/>
                <a:stCxn id="7222" idx="0"/>
                <a:endCxn id="7223" idx="3"/>
              </p:cNvCxnSpPr>
              <p:nvPr/>
            </p:nvCxnSpPr>
            <p:spPr bwMode="auto">
              <a:xfrm flipV="1">
                <a:off x="3058" y="3180"/>
                <a:ext cx="0" cy="115"/>
              </a:xfrm>
              <a:prstGeom prst="straightConnector1">
                <a:avLst/>
              </a:prstGeom>
              <a:noFill/>
              <a:ln w="9525">
                <a:solidFill>
                  <a:schemeClr val="bg1"/>
                </a:solidFill>
                <a:round/>
                <a:headEnd/>
                <a:tailEnd/>
              </a:ln>
            </p:spPr>
          </p:cxnSp>
          <p:sp>
            <p:nvSpPr>
              <p:cNvPr id="7230" name="AutoShape 262"/>
              <p:cNvSpPr>
                <a:spLocks noChangeArrowheads="1"/>
              </p:cNvSpPr>
              <p:nvPr/>
            </p:nvSpPr>
            <p:spPr bwMode="auto">
              <a:xfrm>
                <a:off x="2901" y="3172"/>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31" name="AutoShape 263"/>
              <p:cNvSpPr>
                <a:spLocks noChangeArrowheads="1"/>
              </p:cNvSpPr>
              <p:nvPr/>
            </p:nvSpPr>
            <p:spPr bwMode="auto">
              <a:xfrm>
                <a:off x="2869" y="338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32" name="AutoShape 264"/>
              <p:cNvSpPr>
                <a:spLocks noChangeArrowheads="1"/>
              </p:cNvSpPr>
              <p:nvPr/>
            </p:nvSpPr>
            <p:spPr bwMode="auto">
              <a:xfrm>
                <a:off x="2781" y="327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33" name="AutoShape 265"/>
              <p:cNvSpPr>
                <a:spLocks noChangeArrowheads="1"/>
              </p:cNvSpPr>
              <p:nvPr/>
            </p:nvSpPr>
            <p:spPr bwMode="auto">
              <a:xfrm>
                <a:off x="2983" y="3399"/>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34" name="AutoShape 266"/>
              <p:cNvSpPr>
                <a:spLocks noChangeArrowheads="1"/>
              </p:cNvSpPr>
              <p:nvPr/>
            </p:nvSpPr>
            <p:spPr bwMode="auto">
              <a:xfrm>
                <a:off x="3096" y="333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35" name="AutoShape 267"/>
              <p:cNvSpPr>
                <a:spLocks noChangeArrowheads="1"/>
              </p:cNvSpPr>
              <p:nvPr/>
            </p:nvSpPr>
            <p:spPr bwMode="auto">
              <a:xfrm>
                <a:off x="3064" y="3214"/>
                <a:ext cx="64" cy="41"/>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236" name="AutoShape 268"/>
              <p:cNvCxnSpPr>
                <a:cxnSpLocks noChangeShapeType="1"/>
                <a:stCxn id="7230" idx="2"/>
                <a:endCxn id="7232" idx="0"/>
              </p:cNvCxnSpPr>
              <p:nvPr/>
            </p:nvCxnSpPr>
            <p:spPr bwMode="auto">
              <a:xfrm flipH="1">
                <a:off x="2812" y="3213"/>
                <a:ext cx="120" cy="65"/>
              </a:xfrm>
              <a:prstGeom prst="straightConnector1">
                <a:avLst/>
              </a:prstGeom>
              <a:noFill/>
              <a:ln w="9525">
                <a:solidFill>
                  <a:schemeClr val="bg1"/>
                </a:solidFill>
                <a:round/>
                <a:headEnd/>
                <a:tailEnd/>
              </a:ln>
            </p:spPr>
          </p:cxnSp>
          <p:cxnSp>
            <p:nvCxnSpPr>
              <p:cNvPr id="7237" name="AutoShape 269"/>
              <p:cNvCxnSpPr>
                <a:cxnSpLocks noChangeShapeType="1"/>
                <a:stCxn id="7235" idx="2"/>
                <a:endCxn id="7232" idx="0"/>
              </p:cNvCxnSpPr>
              <p:nvPr/>
            </p:nvCxnSpPr>
            <p:spPr bwMode="auto">
              <a:xfrm flipH="1">
                <a:off x="2812" y="3255"/>
                <a:ext cx="284" cy="23"/>
              </a:xfrm>
              <a:prstGeom prst="straightConnector1">
                <a:avLst/>
              </a:prstGeom>
              <a:noFill/>
              <a:ln w="9525">
                <a:solidFill>
                  <a:schemeClr val="bg1"/>
                </a:solidFill>
                <a:round/>
                <a:headEnd/>
                <a:tailEnd/>
              </a:ln>
            </p:spPr>
          </p:cxnSp>
          <p:cxnSp>
            <p:nvCxnSpPr>
              <p:cNvPr id="7238" name="AutoShape 270"/>
              <p:cNvCxnSpPr>
                <a:cxnSpLocks noChangeShapeType="1"/>
                <a:stCxn id="7233" idx="0"/>
                <a:endCxn id="7232" idx="2"/>
              </p:cNvCxnSpPr>
              <p:nvPr/>
            </p:nvCxnSpPr>
            <p:spPr bwMode="auto">
              <a:xfrm flipH="1" flipV="1">
                <a:off x="2812" y="3320"/>
                <a:ext cx="202" cy="79"/>
              </a:xfrm>
              <a:prstGeom prst="straightConnector1">
                <a:avLst/>
              </a:prstGeom>
              <a:noFill/>
              <a:ln w="9525">
                <a:solidFill>
                  <a:schemeClr val="bg1"/>
                </a:solidFill>
                <a:round/>
                <a:headEnd/>
                <a:tailEnd/>
              </a:ln>
            </p:spPr>
          </p:cxnSp>
          <p:cxnSp>
            <p:nvCxnSpPr>
              <p:cNvPr id="7239" name="AutoShape 271"/>
              <p:cNvCxnSpPr>
                <a:cxnSpLocks noChangeShapeType="1"/>
                <a:stCxn id="7231" idx="0"/>
                <a:endCxn id="7230" idx="2"/>
              </p:cNvCxnSpPr>
              <p:nvPr/>
            </p:nvCxnSpPr>
            <p:spPr bwMode="auto">
              <a:xfrm flipV="1">
                <a:off x="2901" y="3213"/>
                <a:ext cx="31" cy="175"/>
              </a:xfrm>
              <a:prstGeom prst="straightConnector1">
                <a:avLst/>
              </a:prstGeom>
              <a:noFill/>
              <a:ln w="9525">
                <a:solidFill>
                  <a:schemeClr val="bg1"/>
                </a:solidFill>
                <a:round/>
                <a:headEnd/>
                <a:tailEnd/>
              </a:ln>
            </p:spPr>
          </p:cxnSp>
          <p:cxnSp>
            <p:nvCxnSpPr>
              <p:cNvPr id="7240" name="AutoShape 272"/>
              <p:cNvCxnSpPr>
                <a:cxnSpLocks noChangeShapeType="1"/>
                <a:stCxn id="7233" idx="0"/>
                <a:endCxn id="7235" idx="2"/>
              </p:cNvCxnSpPr>
              <p:nvPr/>
            </p:nvCxnSpPr>
            <p:spPr bwMode="auto">
              <a:xfrm flipV="1">
                <a:off x="3014" y="3255"/>
                <a:ext cx="82" cy="144"/>
              </a:xfrm>
              <a:prstGeom prst="straightConnector1">
                <a:avLst/>
              </a:prstGeom>
              <a:noFill/>
              <a:ln w="9525">
                <a:solidFill>
                  <a:schemeClr val="bg1"/>
                </a:solidFill>
                <a:round/>
                <a:headEnd/>
                <a:tailEnd/>
              </a:ln>
            </p:spPr>
          </p:cxnSp>
          <p:cxnSp>
            <p:nvCxnSpPr>
              <p:cNvPr id="7241" name="AutoShape 273"/>
              <p:cNvCxnSpPr>
                <a:cxnSpLocks noChangeShapeType="1"/>
                <a:stCxn id="7234" idx="0"/>
                <a:endCxn id="7235" idx="3"/>
              </p:cNvCxnSpPr>
              <p:nvPr/>
            </p:nvCxnSpPr>
            <p:spPr bwMode="auto">
              <a:xfrm flipV="1">
                <a:off x="3128" y="3235"/>
                <a:ext cx="0" cy="103"/>
              </a:xfrm>
              <a:prstGeom prst="straightConnector1">
                <a:avLst/>
              </a:prstGeom>
              <a:noFill/>
              <a:ln w="9525">
                <a:solidFill>
                  <a:schemeClr val="bg1"/>
                </a:solidFill>
                <a:round/>
                <a:headEnd/>
                <a:tailEnd/>
              </a:ln>
            </p:spPr>
          </p:cxnSp>
        </p:grpSp>
        <p:sp>
          <p:nvSpPr>
            <p:cNvPr id="7213" name="AutoShape 274"/>
            <p:cNvSpPr>
              <a:spLocks noChangeArrowheads="1"/>
            </p:cNvSpPr>
            <p:nvPr/>
          </p:nvSpPr>
          <p:spPr bwMode="auto">
            <a:xfrm rot="5400000">
              <a:off x="4872" y="3086"/>
              <a:ext cx="462" cy="311"/>
            </a:xfrm>
            <a:prstGeom prst="rightArrow">
              <a:avLst>
                <a:gd name="adj1" fmla="val 50000"/>
                <a:gd name="adj2" fmla="val 37138"/>
              </a:avLst>
            </a:prstGeom>
            <a:gradFill rotWithShape="1">
              <a:gsLst>
                <a:gs pos="0">
                  <a:schemeClr val="hlink"/>
                </a:gs>
                <a:gs pos="100000">
                  <a:srgbClr val="FFFF99"/>
                </a:gs>
              </a:gsLst>
              <a:lin ang="0" scaled="1"/>
            </a:gradFill>
            <a:ln w="9525">
              <a:noFill/>
              <a:miter lim="800000"/>
              <a:headEnd/>
              <a:tailEnd/>
            </a:ln>
          </p:spPr>
          <p:txBody>
            <a:bodyPr wrap="none" anchor="ctr"/>
            <a:lstStyle/>
            <a:p>
              <a:r>
                <a:rPr lang="en-US" sz="2000"/>
                <a:t>use</a:t>
              </a:r>
            </a:p>
          </p:txBody>
        </p:sp>
        <p:sp>
          <p:nvSpPr>
            <p:cNvPr id="7214" name="AutoShape 275"/>
            <p:cNvSpPr>
              <a:spLocks noChangeArrowheads="1"/>
            </p:cNvSpPr>
            <p:nvPr/>
          </p:nvSpPr>
          <p:spPr bwMode="auto">
            <a:xfrm rot="-5400000">
              <a:off x="4258" y="3060"/>
              <a:ext cx="462" cy="311"/>
            </a:xfrm>
            <a:prstGeom prst="rightArrow">
              <a:avLst>
                <a:gd name="adj1" fmla="val 50000"/>
                <a:gd name="adj2" fmla="val 37138"/>
              </a:avLst>
            </a:prstGeom>
            <a:gradFill rotWithShape="1">
              <a:gsLst>
                <a:gs pos="0">
                  <a:srgbClr val="FFFF99"/>
                </a:gs>
                <a:gs pos="100000">
                  <a:schemeClr val="hlink"/>
                </a:gs>
              </a:gsLst>
              <a:lin ang="0" scaled="1"/>
            </a:gradFill>
            <a:ln w="9525">
              <a:noFill/>
              <a:miter lim="800000"/>
              <a:headEnd/>
              <a:tailEnd/>
            </a:ln>
          </p:spPr>
          <p:txBody>
            <a:bodyPr rot="10800000" wrap="none" anchor="ctr"/>
            <a:lstStyle/>
            <a:p>
              <a:r>
                <a:rPr lang="en-US" sz="2000"/>
                <a:t>add</a:t>
              </a:r>
            </a:p>
          </p:txBody>
        </p:sp>
        <p:sp>
          <p:nvSpPr>
            <p:cNvPr id="7215" name="Text Box 276"/>
            <p:cNvSpPr txBox="1">
              <a:spLocks noChangeArrowheads="1"/>
            </p:cNvSpPr>
            <p:nvPr/>
          </p:nvSpPr>
          <p:spPr bwMode="auto">
            <a:xfrm>
              <a:off x="5156" y="3413"/>
              <a:ext cx="604" cy="404"/>
            </a:xfrm>
            <a:prstGeom prst="rect">
              <a:avLst/>
            </a:prstGeom>
            <a:noFill/>
            <a:ln w="9525">
              <a:noFill/>
              <a:miter lim="800000"/>
              <a:headEnd/>
              <a:tailEnd/>
            </a:ln>
          </p:spPr>
          <p:txBody>
            <a:bodyPr wrap="none">
              <a:spAutoFit/>
            </a:bodyPr>
            <a:lstStyle/>
            <a:p>
              <a:r>
                <a:rPr lang="en-US" sz="1800">
                  <a:solidFill>
                    <a:srgbClr val="FFFF99"/>
                  </a:solidFill>
                </a:rPr>
                <a:t>Generic</a:t>
              </a:r>
            </a:p>
            <a:p>
              <a:r>
                <a:rPr lang="en-US" sz="1800">
                  <a:solidFill>
                    <a:srgbClr val="FFFF99"/>
                  </a:solidFill>
                </a:rPr>
                <a:t>beliefs</a:t>
              </a:r>
            </a:p>
          </p:txBody>
        </p:sp>
        <p:sp>
          <p:nvSpPr>
            <p:cNvPr id="7216" name="AutoShape 277"/>
            <p:cNvSpPr>
              <a:spLocks noChangeArrowheads="1"/>
            </p:cNvSpPr>
            <p:nvPr/>
          </p:nvSpPr>
          <p:spPr bwMode="auto">
            <a:xfrm rot="-5400000">
              <a:off x="4560" y="3070"/>
              <a:ext cx="481" cy="311"/>
            </a:xfrm>
            <a:prstGeom prst="leftRightArrow">
              <a:avLst>
                <a:gd name="adj1" fmla="val 49843"/>
                <a:gd name="adj2" fmla="val 35895"/>
              </a:avLst>
            </a:prstGeom>
            <a:gradFill rotWithShape="1">
              <a:gsLst>
                <a:gs pos="0">
                  <a:srgbClr val="FFFF99"/>
                </a:gs>
                <a:gs pos="100000">
                  <a:schemeClr val="hlink"/>
                </a:gs>
              </a:gsLst>
              <a:lin ang="0" scaled="1"/>
            </a:gradFill>
            <a:ln w="9525">
              <a:noFill/>
              <a:miter lim="800000"/>
              <a:headEnd/>
              <a:tailEnd/>
            </a:ln>
          </p:spPr>
          <p:txBody>
            <a:bodyPr rot="10800000" wrap="none" anchor="ctr"/>
            <a:lstStyle/>
            <a:p>
              <a:r>
                <a:rPr lang="en-US" sz="2000"/>
                <a:t>verify</a:t>
              </a:r>
            </a:p>
          </p:txBody>
        </p:sp>
      </p:grpSp>
      <p:sp>
        <p:nvSpPr>
          <p:cNvPr id="7205" name="AutoShape 280"/>
          <p:cNvSpPr>
            <a:spLocks noChangeArrowheads="1"/>
          </p:cNvSpPr>
          <p:nvPr/>
        </p:nvSpPr>
        <p:spPr bwMode="auto">
          <a:xfrm rot="10800000">
            <a:off x="3849688" y="4165600"/>
            <a:ext cx="2187575" cy="493713"/>
          </a:xfrm>
          <a:prstGeom prst="rightArrow">
            <a:avLst>
              <a:gd name="adj1" fmla="val 46630"/>
              <a:gd name="adj2" fmla="val 57245"/>
            </a:avLst>
          </a:prstGeom>
          <a:gradFill rotWithShape="1">
            <a:gsLst>
              <a:gs pos="0">
                <a:schemeClr val="hlink"/>
              </a:gs>
              <a:gs pos="100000">
                <a:srgbClr val="000066"/>
              </a:gs>
            </a:gsLst>
            <a:lin ang="0" scaled="1"/>
          </a:gradFill>
          <a:ln w="9525">
            <a:noFill/>
            <a:miter lim="800000"/>
            <a:headEnd/>
            <a:tailEnd/>
          </a:ln>
        </p:spPr>
        <p:txBody>
          <a:bodyPr wrap="none" anchor="ctr"/>
          <a:lstStyle/>
          <a:p>
            <a:endParaRPr lang="en-US"/>
          </a:p>
        </p:txBody>
      </p:sp>
      <p:grpSp>
        <p:nvGrpSpPr>
          <p:cNvPr id="16" name="Group 281"/>
          <p:cNvGrpSpPr>
            <a:grpSpLocks/>
          </p:cNvGrpSpPr>
          <p:nvPr/>
        </p:nvGrpSpPr>
        <p:grpSpPr bwMode="auto">
          <a:xfrm>
            <a:off x="2913063" y="5713413"/>
            <a:ext cx="3189287" cy="792162"/>
            <a:chOff x="1835" y="3599"/>
            <a:chExt cx="2309" cy="499"/>
          </a:xfrm>
        </p:grpSpPr>
        <p:sp>
          <p:nvSpPr>
            <p:cNvPr id="7202" name="AutoShape 282"/>
            <p:cNvSpPr>
              <a:spLocks noChangeArrowheads="1"/>
            </p:cNvSpPr>
            <p:nvPr/>
          </p:nvSpPr>
          <p:spPr bwMode="auto">
            <a:xfrm rot="10800000">
              <a:off x="1835" y="3599"/>
              <a:ext cx="2309" cy="311"/>
            </a:xfrm>
            <a:prstGeom prst="rightArrow">
              <a:avLst>
                <a:gd name="adj1" fmla="val 46630"/>
                <a:gd name="adj2" fmla="val 68951"/>
              </a:avLst>
            </a:prstGeom>
            <a:gradFill rotWithShape="1">
              <a:gsLst>
                <a:gs pos="0">
                  <a:srgbClr val="FFFF99"/>
                </a:gs>
                <a:gs pos="100000">
                  <a:schemeClr val="accent1"/>
                </a:gs>
              </a:gsLst>
              <a:lin ang="0" scaled="1"/>
            </a:gradFill>
            <a:ln w="9525">
              <a:noFill/>
              <a:miter lim="800000"/>
              <a:headEnd/>
              <a:tailEnd/>
            </a:ln>
          </p:spPr>
          <p:txBody>
            <a:bodyPr wrap="none" anchor="ctr"/>
            <a:lstStyle/>
            <a:p>
              <a:endParaRPr lang="en-US"/>
            </a:p>
          </p:txBody>
        </p:sp>
        <p:sp>
          <p:nvSpPr>
            <p:cNvPr id="7203" name="Text Box 283"/>
            <p:cNvSpPr txBox="1">
              <a:spLocks noChangeArrowheads="1"/>
            </p:cNvSpPr>
            <p:nvPr/>
          </p:nvSpPr>
          <p:spPr bwMode="auto">
            <a:xfrm>
              <a:off x="2682" y="3848"/>
              <a:ext cx="879" cy="250"/>
            </a:xfrm>
            <a:prstGeom prst="rect">
              <a:avLst/>
            </a:prstGeom>
            <a:noFill/>
            <a:ln w="9525">
              <a:noFill/>
              <a:miter lim="800000"/>
              <a:headEnd/>
              <a:tailEnd/>
            </a:ln>
          </p:spPr>
          <p:txBody>
            <a:bodyPr wrap="none">
              <a:spAutoFit/>
            </a:bodyPr>
            <a:lstStyle/>
            <a:p>
              <a:r>
                <a:rPr lang="en-US" sz="2000">
                  <a:solidFill>
                    <a:schemeClr val="bg1"/>
                  </a:solidFill>
                </a:rPr>
                <a:t>application</a:t>
              </a:r>
            </a:p>
          </p:txBody>
        </p:sp>
      </p:grpSp>
      <p:grpSp>
        <p:nvGrpSpPr>
          <p:cNvPr id="17" name="Group 284"/>
          <p:cNvGrpSpPr>
            <a:grpSpLocks/>
          </p:cNvGrpSpPr>
          <p:nvPr/>
        </p:nvGrpSpPr>
        <p:grpSpPr bwMode="auto">
          <a:xfrm>
            <a:off x="255588" y="3905250"/>
            <a:ext cx="2743200" cy="2743200"/>
            <a:chOff x="161" y="2460"/>
            <a:chExt cx="1728" cy="1728"/>
          </a:xfrm>
        </p:grpSpPr>
        <p:pic>
          <p:nvPicPr>
            <p:cNvPr id="7200" name="Picture 285" descr="globe"/>
            <p:cNvPicPr>
              <a:picLocks noChangeAspect="1" noChangeArrowheads="1"/>
            </p:cNvPicPr>
            <p:nvPr/>
          </p:nvPicPr>
          <p:blipFill>
            <a:blip r:embed="rId3" cstate="print"/>
            <a:srcRect/>
            <a:stretch>
              <a:fillRect/>
            </a:stretch>
          </p:blipFill>
          <p:spPr bwMode="auto">
            <a:xfrm>
              <a:off x="161" y="2460"/>
              <a:ext cx="1728" cy="1728"/>
            </a:xfrm>
            <a:prstGeom prst="rect">
              <a:avLst/>
            </a:prstGeom>
            <a:noFill/>
            <a:ln w="9525">
              <a:noFill/>
              <a:miter lim="800000"/>
              <a:headEnd/>
              <a:tailEnd/>
            </a:ln>
          </p:spPr>
        </p:pic>
        <p:sp>
          <p:nvSpPr>
            <p:cNvPr id="7201" name="Oval 286"/>
            <p:cNvSpPr>
              <a:spLocks noChangeArrowheads="1"/>
            </p:cNvSpPr>
            <p:nvPr/>
          </p:nvSpPr>
          <p:spPr bwMode="auto">
            <a:xfrm>
              <a:off x="257" y="2546"/>
              <a:ext cx="1524" cy="1524"/>
            </a:xfrm>
            <a:prstGeom prst="ellipse">
              <a:avLst/>
            </a:prstGeom>
            <a:solidFill>
              <a:srgbClr val="B2B2B2">
                <a:alpha val="50195"/>
              </a:srgbClr>
            </a:solidFill>
            <a:ln w="9525">
              <a:noFill/>
              <a:round/>
              <a:headEnd/>
              <a:tailEnd/>
            </a:ln>
          </p:spPr>
          <p:txBody>
            <a:bodyPr wrap="none" anchor="ctr"/>
            <a:lstStyle/>
            <a:p>
              <a:endParaRPr lang="en-US"/>
            </a:p>
          </p:txBody>
        </p:sp>
      </p:grpSp>
      <p:grpSp>
        <p:nvGrpSpPr>
          <p:cNvPr id="18" name="Group 287"/>
          <p:cNvGrpSpPr>
            <a:grpSpLocks/>
          </p:cNvGrpSpPr>
          <p:nvPr/>
        </p:nvGrpSpPr>
        <p:grpSpPr bwMode="auto">
          <a:xfrm>
            <a:off x="254000" y="3911600"/>
            <a:ext cx="2743200" cy="2743200"/>
            <a:chOff x="1332" y="1845"/>
            <a:chExt cx="1728" cy="1728"/>
          </a:xfrm>
        </p:grpSpPr>
        <p:pic>
          <p:nvPicPr>
            <p:cNvPr id="7198" name="Picture 288" descr="globe"/>
            <p:cNvPicPr>
              <a:picLocks noChangeAspect="1" noChangeArrowheads="1"/>
            </p:cNvPicPr>
            <p:nvPr/>
          </p:nvPicPr>
          <p:blipFill>
            <a:blip r:embed="rId3" cstate="print"/>
            <a:srcRect/>
            <a:stretch>
              <a:fillRect/>
            </a:stretch>
          </p:blipFill>
          <p:spPr bwMode="auto">
            <a:xfrm>
              <a:off x="1332" y="1845"/>
              <a:ext cx="1728" cy="1728"/>
            </a:xfrm>
            <a:prstGeom prst="rect">
              <a:avLst/>
            </a:prstGeom>
            <a:noFill/>
            <a:ln w="9525">
              <a:noFill/>
              <a:miter lim="800000"/>
              <a:headEnd/>
              <a:tailEnd/>
            </a:ln>
          </p:spPr>
        </p:pic>
        <p:sp>
          <p:nvSpPr>
            <p:cNvPr id="7199" name="Freeform 289"/>
            <p:cNvSpPr>
              <a:spLocks/>
            </p:cNvSpPr>
            <p:nvPr/>
          </p:nvSpPr>
          <p:spPr bwMode="auto">
            <a:xfrm>
              <a:off x="1428" y="1918"/>
              <a:ext cx="1475" cy="1579"/>
            </a:xfrm>
            <a:custGeom>
              <a:avLst/>
              <a:gdLst>
                <a:gd name="T0" fmla="*/ 1472 w 1475"/>
                <a:gd name="T1" fmla="*/ 494 h 1579"/>
                <a:gd name="T2" fmla="*/ 77 w 1475"/>
                <a:gd name="T3" fmla="*/ 1076 h 1579"/>
                <a:gd name="T4" fmla="*/ 60 w 1475"/>
                <a:gd name="T5" fmla="*/ 1032 h 1579"/>
                <a:gd name="T6" fmla="*/ 38 w 1475"/>
                <a:gd name="T7" fmla="*/ 939 h 1579"/>
                <a:gd name="T8" fmla="*/ 22 w 1475"/>
                <a:gd name="T9" fmla="*/ 890 h 1579"/>
                <a:gd name="T10" fmla="*/ 77 w 1475"/>
                <a:gd name="T11" fmla="*/ 467 h 1579"/>
                <a:gd name="T12" fmla="*/ 115 w 1475"/>
                <a:gd name="T13" fmla="*/ 407 h 1579"/>
                <a:gd name="T14" fmla="*/ 142 w 1475"/>
                <a:gd name="T15" fmla="*/ 357 h 1579"/>
                <a:gd name="T16" fmla="*/ 170 w 1475"/>
                <a:gd name="T17" fmla="*/ 324 h 1579"/>
                <a:gd name="T18" fmla="*/ 208 w 1475"/>
                <a:gd name="T19" fmla="*/ 253 h 1579"/>
                <a:gd name="T20" fmla="*/ 258 w 1475"/>
                <a:gd name="T21" fmla="*/ 220 h 1579"/>
                <a:gd name="T22" fmla="*/ 324 w 1475"/>
                <a:gd name="T23" fmla="*/ 165 h 1579"/>
                <a:gd name="T24" fmla="*/ 367 w 1475"/>
                <a:gd name="T25" fmla="*/ 122 h 1579"/>
                <a:gd name="T26" fmla="*/ 499 w 1475"/>
                <a:gd name="T27" fmla="*/ 56 h 1579"/>
                <a:gd name="T28" fmla="*/ 548 w 1475"/>
                <a:gd name="T29" fmla="*/ 34 h 1579"/>
                <a:gd name="T30" fmla="*/ 1097 w 1475"/>
                <a:gd name="T31" fmla="*/ 61 h 1579"/>
                <a:gd name="T32" fmla="*/ 1163 w 1475"/>
                <a:gd name="T33" fmla="*/ 116 h 1579"/>
                <a:gd name="T34" fmla="*/ 1174 w 1475"/>
                <a:gd name="T35" fmla="*/ 132 h 1579"/>
                <a:gd name="T36" fmla="*/ 1256 w 1475"/>
                <a:gd name="T37" fmla="*/ 165 h 1579"/>
                <a:gd name="T38" fmla="*/ 1322 w 1475"/>
                <a:gd name="T39" fmla="*/ 215 h 1579"/>
                <a:gd name="T40" fmla="*/ 1366 w 1475"/>
                <a:gd name="T41" fmla="*/ 259 h 1579"/>
                <a:gd name="T42" fmla="*/ 1410 w 1475"/>
                <a:gd name="T43" fmla="*/ 368 h 1579"/>
                <a:gd name="T44" fmla="*/ 1448 w 1475"/>
                <a:gd name="T45" fmla="*/ 445 h 1579"/>
                <a:gd name="T46" fmla="*/ 1454 w 1475"/>
                <a:gd name="T47" fmla="*/ 500 h 1579"/>
                <a:gd name="T48" fmla="*/ 1470 w 1475"/>
                <a:gd name="T49" fmla="*/ 511 h 1579"/>
                <a:gd name="T50" fmla="*/ 1472 w 1475"/>
                <a:gd name="T51" fmla="*/ 494 h 157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475"/>
                <a:gd name="T79" fmla="*/ 0 h 1579"/>
                <a:gd name="T80" fmla="*/ 1475 w 1475"/>
                <a:gd name="T81" fmla="*/ 1579 h 157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475" h="1579">
                  <a:moveTo>
                    <a:pt x="1472" y="494"/>
                  </a:moveTo>
                  <a:cubicBezTo>
                    <a:pt x="1009" y="694"/>
                    <a:pt x="57" y="1579"/>
                    <a:pt x="77" y="1076"/>
                  </a:cubicBezTo>
                  <a:cubicBezTo>
                    <a:pt x="78" y="1055"/>
                    <a:pt x="70" y="1047"/>
                    <a:pt x="60" y="1032"/>
                  </a:cubicBezTo>
                  <a:cubicBezTo>
                    <a:pt x="50" y="1000"/>
                    <a:pt x="58" y="967"/>
                    <a:pt x="38" y="939"/>
                  </a:cubicBezTo>
                  <a:cubicBezTo>
                    <a:pt x="33" y="922"/>
                    <a:pt x="27" y="906"/>
                    <a:pt x="22" y="890"/>
                  </a:cubicBezTo>
                  <a:cubicBezTo>
                    <a:pt x="25" y="759"/>
                    <a:pt x="0" y="587"/>
                    <a:pt x="77" y="467"/>
                  </a:cubicBezTo>
                  <a:cubicBezTo>
                    <a:pt x="85" y="440"/>
                    <a:pt x="91" y="423"/>
                    <a:pt x="115" y="407"/>
                  </a:cubicBezTo>
                  <a:cubicBezTo>
                    <a:pt x="125" y="391"/>
                    <a:pt x="130" y="371"/>
                    <a:pt x="142" y="357"/>
                  </a:cubicBezTo>
                  <a:cubicBezTo>
                    <a:pt x="183" y="307"/>
                    <a:pt x="138" y="373"/>
                    <a:pt x="170" y="324"/>
                  </a:cubicBezTo>
                  <a:cubicBezTo>
                    <a:pt x="176" y="297"/>
                    <a:pt x="187" y="272"/>
                    <a:pt x="208" y="253"/>
                  </a:cubicBezTo>
                  <a:cubicBezTo>
                    <a:pt x="223" y="240"/>
                    <a:pt x="244" y="234"/>
                    <a:pt x="258" y="220"/>
                  </a:cubicBezTo>
                  <a:cubicBezTo>
                    <a:pt x="300" y="178"/>
                    <a:pt x="278" y="196"/>
                    <a:pt x="324" y="165"/>
                  </a:cubicBezTo>
                  <a:cubicBezTo>
                    <a:pt x="343" y="153"/>
                    <a:pt x="348" y="134"/>
                    <a:pt x="367" y="122"/>
                  </a:cubicBezTo>
                  <a:cubicBezTo>
                    <a:pt x="393" y="81"/>
                    <a:pt x="455" y="71"/>
                    <a:pt x="499" y="56"/>
                  </a:cubicBezTo>
                  <a:cubicBezTo>
                    <a:pt x="517" y="50"/>
                    <a:pt x="530" y="40"/>
                    <a:pt x="548" y="34"/>
                  </a:cubicBezTo>
                  <a:cubicBezTo>
                    <a:pt x="892" y="38"/>
                    <a:pt x="902" y="0"/>
                    <a:pt x="1097" y="61"/>
                  </a:cubicBezTo>
                  <a:cubicBezTo>
                    <a:pt x="1123" y="78"/>
                    <a:pt x="1143" y="93"/>
                    <a:pt x="1163" y="116"/>
                  </a:cubicBezTo>
                  <a:cubicBezTo>
                    <a:pt x="1167" y="121"/>
                    <a:pt x="1169" y="128"/>
                    <a:pt x="1174" y="132"/>
                  </a:cubicBezTo>
                  <a:cubicBezTo>
                    <a:pt x="1195" y="149"/>
                    <a:pt x="1230" y="157"/>
                    <a:pt x="1256" y="165"/>
                  </a:cubicBezTo>
                  <a:cubicBezTo>
                    <a:pt x="1281" y="181"/>
                    <a:pt x="1294" y="205"/>
                    <a:pt x="1322" y="215"/>
                  </a:cubicBezTo>
                  <a:cubicBezTo>
                    <a:pt x="1335" y="234"/>
                    <a:pt x="1347" y="247"/>
                    <a:pt x="1366" y="259"/>
                  </a:cubicBezTo>
                  <a:cubicBezTo>
                    <a:pt x="1389" y="292"/>
                    <a:pt x="1387" y="335"/>
                    <a:pt x="1410" y="368"/>
                  </a:cubicBezTo>
                  <a:cubicBezTo>
                    <a:pt x="1415" y="398"/>
                    <a:pt x="1422" y="427"/>
                    <a:pt x="1448" y="445"/>
                  </a:cubicBezTo>
                  <a:cubicBezTo>
                    <a:pt x="1450" y="463"/>
                    <a:pt x="1448" y="483"/>
                    <a:pt x="1454" y="500"/>
                  </a:cubicBezTo>
                  <a:cubicBezTo>
                    <a:pt x="1456" y="506"/>
                    <a:pt x="1464" y="513"/>
                    <a:pt x="1470" y="511"/>
                  </a:cubicBezTo>
                  <a:cubicBezTo>
                    <a:pt x="1475" y="509"/>
                    <a:pt x="1471" y="500"/>
                    <a:pt x="1472" y="494"/>
                  </a:cubicBezTo>
                  <a:close/>
                </a:path>
              </a:pathLst>
            </a:custGeom>
            <a:solidFill>
              <a:srgbClr val="B2B2B2">
                <a:alpha val="50195"/>
              </a:srgbClr>
            </a:solidFill>
            <a:ln w="9525" cap="flat" cmpd="sng">
              <a:noFill/>
              <a:prstDash val="solid"/>
              <a:round/>
              <a:headEnd/>
              <a:tailEnd/>
            </a:ln>
          </p:spPr>
          <p:txBody>
            <a:bodyPr anchor="ctr"/>
            <a:lstStyle/>
            <a:p>
              <a:endParaRPr lang="en-US"/>
            </a:p>
          </p:txBody>
        </p:sp>
      </p:grpSp>
      <p:sp>
        <p:nvSpPr>
          <p:cNvPr id="1056034" name="AutoShape 290"/>
          <p:cNvSpPr>
            <a:spLocks noChangeArrowheads="1"/>
          </p:cNvSpPr>
          <p:nvPr/>
        </p:nvSpPr>
        <p:spPr bwMode="auto">
          <a:xfrm rot="-2434525">
            <a:off x="1944688" y="3862388"/>
            <a:ext cx="1322387" cy="606425"/>
          </a:xfrm>
          <a:prstGeom prst="rightArrow">
            <a:avLst>
              <a:gd name="adj1" fmla="val 50000"/>
              <a:gd name="adj2" fmla="val 54516"/>
            </a:avLst>
          </a:prstGeom>
          <a:gradFill rotWithShape="1">
            <a:gsLst>
              <a:gs pos="0">
                <a:schemeClr val="accent1"/>
              </a:gs>
              <a:gs pos="100000">
                <a:srgbClr val="FF9933"/>
              </a:gs>
            </a:gsLst>
            <a:lin ang="0" scaled="1"/>
          </a:gradFill>
          <a:ln w="9525">
            <a:noFill/>
            <a:miter lim="800000"/>
            <a:headEnd/>
            <a:tailEnd/>
          </a:ln>
        </p:spPr>
        <p:txBody>
          <a:bodyPr wrap="none" anchor="ctr"/>
          <a:lstStyle/>
          <a:p>
            <a:endParaRPr lang="en-US"/>
          </a:p>
        </p:txBody>
      </p:sp>
      <p:grpSp>
        <p:nvGrpSpPr>
          <p:cNvPr id="19" name="Group 291"/>
          <p:cNvGrpSpPr>
            <a:grpSpLocks/>
          </p:cNvGrpSpPr>
          <p:nvPr/>
        </p:nvGrpSpPr>
        <p:grpSpPr bwMode="auto">
          <a:xfrm rot="-7712767">
            <a:off x="1909763" y="3219450"/>
            <a:ext cx="2590800" cy="914400"/>
            <a:chOff x="2688" y="2640"/>
            <a:chExt cx="1632" cy="576"/>
          </a:xfrm>
        </p:grpSpPr>
        <p:sp>
          <p:nvSpPr>
            <p:cNvPr id="7187" name="AutoShape 292"/>
            <p:cNvSpPr>
              <a:spLocks noChangeArrowheads="1"/>
            </p:cNvSpPr>
            <p:nvPr/>
          </p:nvSpPr>
          <p:spPr bwMode="auto">
            <a:xfrm>
              <a:off x="2688" y="2640"/>
              <a:ext cx="1632" cy="57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000066"/>
            </a:solidFill>
            <a:ln w="9525">
              <a:solidFill>
                <a:schemeClr val="bg1"/>
              </a:solidFill>
              <a:miter lim="800000"/>
              <a:headEnd/>
              <a:tailEnd/>
            </a:ln>
          </p:spPr>
          <p:txBody>
            <a:bodyPr wrap="none" anchor="ctr"/>
            <a:lstStyle/>
            <a:p>
              <a:endParaRPr lang="en-US"/>
            </a:p>
          </p:txBody>
        </p:sp>
        <p:sp>
          <p:nvSpPr>
            <p:cNvPr id="7188" name="Line 293"/>
            <p:cNvSpPr>
              <a:spLocks noChangeShapeType="1"/>
            </p:cNvSpPr>
            <p:nvPr/>
          </p:nvSpPr>
          <p:spPr bwMode="auto">
            <a:xfrm>
              <a:off x="2880" y="2640"/>
              <a:ext cx="288" cy="576"/>
            </a:xfrm>
            <a:prstGeom prst="line">
              <a:avLst/>
            </a:prstGeom>
            <a:noFill/>
            <a:ln w="9525">
              <a:solidFill>
                <a:schemeClr val="bg1"/>
              </a:solidFill>
              <a:round/>
              <a:headEnd/>
              <a:tailEnd/>
            </a:ln>
          </p:spPr>
          <p:txBody>
            <a:bodyPr anchor="ctr"/>
            <a:lstStyle/>
            <a:p>
              <a:endParaRPr lang="en-US"/>
            </a:p>
          </p:txBody>
        </p:sp>
        <p:sp>
          <p:nvSpPr>
            <p:cNvPr id="7189" name="Line 294"/>
            <p:cNvSpPr>
              <a:spLocks noChangeShapeType="1"/>
            </p:cNvSpPr>
            <p:nvPr/>
          </p:nvSpPr>
          <p:spPr bwMode="auto">
            <a:xfrm>
              <a:off x="3120" y="2640"/>
              <a:ext cx="144" cy="576"/>
            </a:xfrm>
            <a:prstGeom prst="line">
              <a:avLst/>
            </a:prstGeom>
            <a:noFill/>
            <a:ln w="9525">
              <a:solidFill>
                <a:schemeClr val="bg1"/>
              </a:solidFill>
              <a:round/>
              <a:headEnd/>
              <a:tailEnd/>
            </a:ln>
          </p:spPr>
          <p:txBody>
            <a:bodyPr anchor="ctr"/>
            <a:lstStyle/>
            <a:p>
              <a:endParaRPr lang="en-US"/>
            </a:p>
          </p:txBody>
        </p:sp>
        <p:sp>
          <p:nvSpPr>
            <p:cNvPr id="7190" name="Line 295"/>
            <p:cNvSpPr>
              <a:spLocks noChangeShapeType="1"/>
            </p:cNvSpPr>
            <p:nvPr/>
          </p:nvSpPr>
          <p:spPr bwMode="auto">
            <a:xfrm>
              <a:off x="3312" y="2640"/>
              <a:ext cx="48" cy="576"/>
            </a:xfrm>
            <a:prstGeom prst="line">
              <a:avLst/>
            </a:prstGeom>
            <a:noFill/>
            <a:ln w="9525">
              <a:solidFill>
                <a:schemeClr val="bg1"/>
              </a:solidFill>
              <a:round/>
              <a:headEnd/>
              <a:tailEnd/>
            </a:ln>
          </p:spPr>
          <p:txBody>
            <a:bodyPr anchor="ctr"/>
            <a:lstStyle/>
            <a:p>
              <a:endParaRPr lang="en-US"/>
            </a:p>
          </p:txBody>
        </p:sp>
        <p:sp>
          <p:nvSpPr>
            <p:cNvPr id="7191" name="Line 296"/>
            <p:cNvSpPr>
              <a:spLocks noChangeShapeType="1"/>
            </p:cNvSpPr>
            <p:nvPr/>
          </p:nvSpPr>
          <p:spPr bwMode="auto">
            <a:xfrm>
              <a:off x="3456" y="2640"/>
              <a:ext cx="0" cy="576"/>
            </a:xfrm>
            <a:prstGeom prst="line">
              <a:avLst/>
            </a:prstGeom>
            <a:noFill/>
            <a:ln w="9525">
              <a:solidFill>
                <a:schemeClr val="bg1"/>
              </a:solidFill>
              <a:round/>
              <a:headEnd/>
              <a:tailEnd/>
            </a:ln>
          </p:spPr>
          <p:txBody>
            <a:bodyPr anchor="ctr"/>
            <a:lstStyle/>
            <a:p>
              <a:endParaRPr lang="en-US"/>
            </a:p>
          </p:txBody>
        </p:sp>
        <p:sp>
          <p:nvSpPr>
            <p:cNvPr id="7192" name="Line 297"/>
            <p:cNvSpPr>
              <a:spLocks noChangeShapeType="1"/>
            </p:cNvSpPr>
            <p:nvPr/>
          </p:nvSpPr>
          <p:spPr bwMode="auto">
            <a:xfrm flipV="1">
              <a:off x="3552" y="2640"/>
              <a:ext cx="144" cy="576"/>
            </a:xfrm>
            <a:prstGeom prst="line">
              <a:avLst/>
            </a:prstGeom>
            <a:noFill/>
            <a:ln w="9525">
              <a:solidFill>
                <a:schemeClr val="bg1"/>
              </a:solidFill>
              <a:round/>
              <a:headEnd/>
              <a:tailEnd/>
            </a:ln>
          </p:spPr>
          <p:txBody>
            <a:bodyPr anchor="ctr"/>
            <a:lstStyle/>
            <a:p>
              <a:endParaRPr lang="en-US"/>
            </a:p>
          </p:txBody>
        </p:sp>
        <p:sp>
          <p:nvSpPr>
            <p:cNvPr id="7193" name="Line 298"/>
            <p:cNvSpPr>
              <a:spLocks noChangeShapeType="1"/>
            </p:cNvSpPr>
            <p:nvPr/>
          </p:nvSpPr>
          <p:spPr bwMode="auto">
            <a:xfrm flipV="1">
              <a:off x="3648" y="2640"/>
              <a:ext cx="192" cy="576"/>
            </a:xfrm>
            <a:prstGeom prst="line">
              <a:avLst/>
            </a:prstGeom>
            <a:noFill/>
            <a:ln w="9525">
              <a:solidFill>
                <a:schemeClr val="bg1"/>
              </a:solidFill>
              <a:round/>
              <a:headEnd/>
              <a:tailEnd/>
            </a:ln>
          </p:spPr>
          <p:txBody>
            <a:bodyPr anchor="ctr"/>
            <a:lstStyle/>
            <a:p>
              <a:endParaRPr lang="en-US"/>
            </a:p>
          </p:txBody>
        </p:sp>
        <p:sp>
          <p:nvSpPr>
            <p:cNvPr id="7194" name="Line 299"/>
            <p:cNvSpPr>
              <a:spLocks noChangeShapeType="1"/>
            </p:cNvSpPr>
            <p:nvPr/>
          </p:nvSpPr>
          <p:spPr bwMode="auto">
            <a:xfrm flipV="1">
              <a:off x="3792" y="2640"/>
              <a:ext cx="288" cy="576"/>
            </a:xfrm>
            <a:prstGeom prst="line">
              <a:avLst/>
            </a:prstGeom>
            <a:noFill/>
            <a:ln w="9525">
              <a:solidFill>
                <a:schemeClr val="bg1"/>
              </a:solidFill>
              <a:round/>
              <a:headEnd/>
              <a:tailEnd/>
            </a:ln>
          </p:spPr>
          <p:txBody>
            <a:bodyPr anchor="ctr"/>
            <a:lstStyle/>
            <a:p>
              <a:endParaRPr lang="en-US"/>
            </a:p>
          </p:txBody>
        </p:sp>
        <p:sp>
          <p:nvSpPr>
            <p:cNvPr id="7195" name="Line 300"/>
            <p:cNvSpPr>
              <a:spLocks noChangeShapeType="1"/>
            </p:cNvSpPr>
            <p:nvPr/>
          </p:nvSpPr>
          <p:spPr bwMode="auto">
            <a:xfrm>
              <a:off x="2790" y="2784"/>
              <a:ext cx="1434" cy="0"/>
            </a:xfrm>
            <a:prstGeom prst="line">
              <a:avLst/>
            </a:prstGeom>
            <a:noFill/>
            <a:ln w="9525">
              <a:solidFill>
                <a:schemeClr val="bg1"/>
              </a:solidFill>
              <a:round/>
              <a:headEnd/>
              <a:tailEnd/>
            </a:ln>
          </p:spPr>
          <p:txBody>
            <a:bodyPr anchor="ctr"/>
            <a:lstStyle/>
            <a:p>
              <a:endParaRPr lang="en-US"/>
            </a:p>
          </p:txBody>
        </p:sp>
        <p:sp>
          <p:nvSpPr>
            <p:cNvPr id="7196" name="Line 301"/>
            <p:cNvSpPr>
              <a:spLocks noChangeShapeType="1"/>
            </p:cNvSpPr>
            <p:nvPr/>
          </p:nvSpPr>
          <p:spPr bwMode="auto">
            <a:xfrm>
              <a:off x="2892" y="2928"/>
              <a:ext cx="1236" cy="0"/>
            </a:xfrm>
            <a:prstGeom prst="line">
              <a:avLst/>
            </a:prstGeom>
            <a:noFill/>
            <a:ln w="9525">
              <a:solidFill>
                <a:schemeClr val="bg1"/>
              </a:solidFill>
              <a:round/>
              <a:headEnd/>
              <a:tailEnd/>
            </a:ln>
          </p:spPr>
          <p:txBody>
            <a:bodyPr anchor="ctr"/>
            <a:lstStyle/>
            <a:p>
              <a:endParaRPr lang="en-US"/>
            </a:p>
          </p:txBody>
        </p:sp>
        <p:sp>
          <p:nvSpPr>
            <p:cNvPr id="7197" name="Line 302"/>
            <p:cNvSpPr>
              <a:spLocks noChangeShapeType="1"/>
            </p:cNvSpPr>
            <p:nvPr/>
          </p:nvSpPr>
          <p:spPr bwMode="auto">
            <a:xfrm>
              <a:off x="2992" y="3072"/>
              <a:ext cx="1025" cy="0"/>
            </a:xfrm>
            <a:prstGeom prst="line">
              <a:avLst/>
            </a:prstGeom>
            <a:noFill/>
            <a:ln w="9525">
              <a:solidFill>
                <a:schemeClr val="bg1"/>
              </a:solidFill>
              <a:round/>
              <a:headEnd/>
              <a:tailEnd/>
            </a:ln>
          </p:spPr>
          <p:txBody>
            <a:bodyPr anchor="ctr"/>
            <a:lstStyle/>
            <a:p>
              <a:endParaRPr lang="en-US"/>
            </a:p>
          </p:txBody>
        </p:sp>
      </p:grpSp>
      <p:sp>
        <p:nvSpPr>
          <p:cNvPr id="1056047" name="AutoShape 303"/>
          <p:cNvSpPr>
            <a:spLocks noChangeArrowheads="1"/>
          </p:cNvSpPr>
          <p:nvPr/>
        </p:nvSpPr>
        <p:spPr bwMode="auto">
          <a:xfrm rot="-2435325">
            <a:off x="3243263" y="2963863"/>
            <a:ext cx="844550" cy="536575"/>
          </a:xfrm>
          <a:prstGeom prst="rightArrow">
            <a:avLst>
              <a:gd name="adj1" fmla="val 54574"/>
              <a:gd name="adj2" fmla="val 41222"/>
            </a:avLst>
          </a:prstGeom>
          <a:gradFill rotWithShape="1">
            <a:gsLst>
              <a:gs pos="0">
                <a:srgbClr val="FF9933"/>
              </a:gs>
              <a:gs pos="100000">
                <a:srgbClr val="764718"/>
              </a:gs>
            </a:gsLst>
            <a:lin ang="0" scaled="1"/>
          </a:gradFill>
          <a:ln w="9525">
            <a:noFill/>
            <a:miter lim="800000"/>
            <a:headEnd/>
            <a:tailEnd/>
          </a:ln>
        </p:spPr>
        <p:txBody>
          <a:bodyPr wrap="none" anchor="ctr"/>
          <a:lstStyle/>
          <a:p>
            <a:endParaRPr lang="en-US"/>
          </a:p>
        </p:txBody>
      </p:sp>
      <p:grpSp>
        <p:nvGrpSpPr>
          <p:cNvPr id="20" name="Group 304"/>
          <p:cNvGrpSpPr>
            <a:grpSpLocks/>
          </p:cNvGrpSpPr>
          <p:nvPr/>
        </p:nvGrpSpPr>
        <p:grpSpPr bwMode="auto">
          <a:xfrm>
            <a:off x="606425" y="4727575"/>
            <a:ext cx="1836738" cy="1127125"/>
            <a:chOff x="382" y="2978"/>
            <a:chExt cx="1157" cy="710"/>
          </a:xfrm>
        </p:grpSpPr>
        <p:sp>
          <p:nvSpPr>
            <p:cNvPr id="7185" name="AutoShape 305"/>
            <p:cNvSpPr>
              <a:spLocks noChangeArrowheads="1"/>
            </p:cNvSpPr>
            <p:nvPr/>
          </p:nvSpPr>
          <p:spPr bwMode="auto">
            <a:xfrm rot="4039054">
              <a:off x="1027" y="3176"/>
              <a:ext cx="710" cy="314"/>
            </a:xfrm>
            <a:prstGeom prst="leftRightArrow">
              <a:avLst>
                <a:gd name="adj1" fmla="val 50000"/>
                <a:gd name="adj2" fmla="val 45223"/>
              </a:avLst>
            </a:prstGeom>
            <a:solidFill>
              <a:srgbClr val="000000">
                <a:alpha val="79999"/>
              </a:srgbClr>
            </a:solidFill>
            <a:ln w="9525">
              <a:noFill/>
              <a:miter lim="800000"/>
              <a:headEnd/>
              <a:tailEnd/>
            </a:ln>
          </p:spPr>
          <p:txBody>
            <a:bodyPr wrap="none" anchor="ctr"/>
            <a:lstStyle/>
            <a:p>
              <a:endParaRPr lang="en-US"/>
            </a:p>
          </p:txBody>
        </p:sp>
        <p:sp>
          <p:nvSpPr>
            <p:cNvPr id="7186" name="AutoShape 306"/>
            <p:cNvSpPr>
              <a:spLocks noChangeArrowheads="1"/>
            </p:cNvSpPr>
            <p:nvPr/>
          </p:nvSpPr>
          <p:spPr bwMode="auto">
            <a:xfrm>
              <a:off x="382" y="3186"/>
              <a:ext cx="732" cy="479"/>
            </a:xfrm>
            <a:prstGeom prst="roundRect">
              <a:avLst>
                <a:gd name="adj" fmla="val 16667"/>
              </a:avLst>
            </a:prstGeom>
            <a:solidFill>
              <a:srgbClr val="000000">
                <a:alpha val="76862"/>
              </a:srgbClr>
            </a:solidFill>
            <a:ln w="9525">
              <a:noFill/>
              <a:round/>
              <a:headEnd/>
              <a:tailEnd/>
            </a:ln>
          </p:spPr>
          <p:txBody>
            <a:bodyPr lIns="0" tIns="0" rIns="0" bIns="0">
              <a:spAutoFit/>
            </a:bodyPr>
            <a:lstStyle/>
            <a:p>
              <a:pPr>
                <a:lnSpc>
                  <a:spcPct val="90000"/>
                </a:lnSpc>
              </a:pPr>
              <a:r>
                <a:rPr lang="el-GR">
                  <a:solidFill>
                    <a:schemeClr val="bg1"/>
                  </a:solidFill>
                  <a:cs typeface="Times New Roman" pitchFamily="18" charset="0"/>
                </a:rPr>
                <a:t>Δ</a:t>
              </a:r>
              <a:r>
                <a:rPr lang="nl-BE">
                  <a:solidFill>
                    <a:schemeClr val="bg1"/>
                  </a:solidFill>
                  <a:cs typeface="Times New Roman" pitchFamily="18" charset="0"/>
                </a:rPr>
                <a:t> </a:t>
              </a:r>
              <a:r>
                <a:rPr lang="en-US" sz="1800">
                  <a:solidFill>
                    <a:schemeClr val="bg1"/>
                  </a:solidFill>
                </a:rPr>
                <a:t>= outcome</a:t>
              </a:r>
            </a:p>
          </p:txBody>
        </p:sp>
      </p:grpSp>
      <p:sp>
        <p:nvSpPr>
          <p:cNvPr id="309" name="Left Brace 308"/>
          <p:cNvSpPr>
            <a:spLocks/>
          </p:cNvSpPr>
          <p:nvPr/>
        </p:nvSpPr>
        <p:spPr bwMode="auto">
          <a:xfrm>
            <a:off x="6018213" y="3844925"/>
            <a:ext cx="541337" cy="2900363"/>
          </a:xfrm>
          <a:prstGeom prst="leftBrace">
            <a:avLst>
              <a:gd name="adj1" fmla="val 58291"/>
              <a:gd name="adj2" fmla="val 46463"/>
            </a:avLst>
          </a:prstGeom>
          <a:noFill/>
          <a:ln w="38100" algn="ctr">
            <a:solidFill>
              <a:schemeClr val="bg1"/>
            </a:solidFill>
            <a:round/>
            <a:headEnd/>
            <a:tailEnd/>
          </a:ln>
        </p:spPr>
        <p:txBody>
          <a:bodyPr wrap="none" anchor="ctr"/>
          <a:lstStyle/>
          <a:p>
            <a:endParaRPr lang="en-US"/>
          </a:p>
        </p:txBody>
      </p:sp>
      <p:sp>
        <p:nvSpPr>
          <p:cNvPr id="308" name="Text Box 279"/>
          <p:cNvSpPr txBox="1">
            <a:spLocks noChangeArrowheads="1"/>
          </p:cNvSpPr>
          <p:nvPr/>
        </p:nvSpPr>
        <p:spPr bwMode="auto">
          <a:xfrm>
            <a:off x="4343400" y="3429000"/>
            <a:ext cx="1161686" cy="762000"/>
          </a:xfrm>
          <a:prstGeom prst="rect">
            <a:avLst/>
          </a:prstGeom>
          <a:noFill/>
          <a:ln w="9525">
            <a:noFill/>
            <a:miter lim="800000"/>
            <a:headEnd/>
            <a:tailEnd/>
          </a:ln>
        </p:spPr>
        <p:txBody>
          <a:bodyPr wrap="none">
            <a:spAutoFit/>
          </a:bodyPr>
          <a:lstStyle/>
          <a:p>
            <a:r>
              <a:rPr lang="en-US" sz="2000" dirty="0">
                <a:solidFill>
                  <a:schemeClr val="bg1"/>
                </a:solidFill>
              </a:rPr>
              <a:t>further R&amp;D</a:t>
            </a:r>
          </a:p>
          <a:p>
            <a:r>
              <a:rPr lang="en-US" sz="1200" dirty="0">
                <a:solidFill>
                  <a:schemeClr val="bg1"/>
                </a:solidFill>
              </a:rPr>
              <a:t>(instrument and</a:t>
            </a:r>
          </a:p>
          <a:p>
            <a:r>
              <a:rPr lang="en-US" sz="1200" dirty="0">
                <a:solidFill>
                  <a:schemeClr val="bg1"/>
                </a:solidFill>
              </a:rPr>
              <a:t>study optimization)</a:t>
            </a:r>
          </a:p>
        </p:txBody>
      </p:sp>
      <p:sp>
        <p:nvSpPr>
          <p:cNvPr id="15" name="Rectangle 14"/>
          <p:cNvSpPr/>
          <p:nvPr/>
        </p:nvSpPr>
        <p:spPr bwMode="auto">
          <a:xfrm>
            <a:off x="228600" y="1828800"/>
            <a:ext cx="5486400" cy="4833938"/>
          </a:xfrm>
          <a:prstGeom prst="rect">
            <a:avLst/>
          </a:prstGeom>
          <a:noFill/>
          <a:ln w="5715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1" name="TextBox 20"/>
          <p:cNvSpPr txBox="1"/>
          <p:nvPr/>
        </p:nvSpPr>
        <p:spPr>
          <a:xfrm>
            <a:off x="235549" y="1828800"/>
            <a:ext cx="1797864" cy="584775"/>
          </a:xfrm>
          <a:prstGeom prst="rect">
            <a:avLst/>
          </a:prstGeom>
          <a:solidFill>
            <a:srgbClr val="FFFF00"/>
          </a:solidFill>
        </p:spPr>
        <p:txBody>
          <a:bodyPr wrap="none" rtlCol="0">
            <a:spAutoFit/>
          </a:bodyPr>
          <a:lstStyle/>
          <a:p>
            <a:r>
              <a:rPr lang="en-US" dirty="0"/>
              <a:t>Research</a:t>
            </a:r>
          </a:p>
        </p:txBody>
      </p:sp>
      <p:sp>
        <p:nvSpPr>
          <p:cNvPr id="310" name="Rectangle 309"/>
          <p:cNvSpPr/>
          <p:nvPr/>
        </p:nvSpPr>
        <p:spPr bwMode="auto">
          <a:xfrm>
            <a:off x="76200" y="1371600"/>
            <a:ext cx="9014076" cy="5419726"/>
          </a:xfrm>
          <a:prstGeom prst="rect">
            <a:avLst/>
          </a:prstGeom>
          <a:noFill/>
          <a:ln w="5715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311" name="TextBox 310"/>
          <p:cNvSpPr txBox="1"/>
          <p:nvPr/>
        </p:nvSpPr>
        <p:spPr>
          <a:xfrm>
            <a:off x="7587888" y="1371600"/>
            <a:ext cx="1484702" cy="584775"/>
          </a:xfrm>
          <a:prstGeom prst="rect">
            <a:avLst/>
          </a:prstGeom>
          <a:solidFill>
            <a:srgbClr val="FFC000"/>
          </a:solidFill>
        </p:spPr>
        <p:txBody>
          <a:bodyPr wrap="none" rtlCol="0">
            <a:spAutoFit/>
          </a:bodyPr>
          <a:lstStyle/>
          <a:p>
            <a:r>
              <a:rPr lang="en-US" dirty="0"/>
              <a:t>Science</a:t>
            </a:r>
          </a:p>
        </p:txBody>
      </p:sp>
      <p:sp>
        <p:nvSpPr>
          <p:cNvPr id="22" name="Slide Number Placeholder 21"/>
          <p:cNvSpPr>
            <a:spLocks noGrp="1"/>
          </p:cNvSpPr>
          <p:nvPr>
            <p:ph type="sldNum" sz="quarter" idx="10"/>
          </p:nvPr>
        </p:nvSpPr>
        <p:spPr/>
        <p:txBody>
          <a:bodyPr/>
          <a:lstStyle/>
          <a:p>
            <a:fld id="{970F0956-5B8E-40B4-A8DD-F75AA1D26018}" type="slidenum">
              <a:rPr lang="en-US" smtClean="0"/>
              <a:pPr/>
              <a:t>71</a:t>
            </a:fld>
            <a:endParaRPr lang="en-US"/>
          </a:p>
        </p:txBody>
      </p:sp>
    </p:spTree>
    <p:extLst>
      <p:ext uri="{BB962C8B-B14F-4D97-AF65-F5344CB8AC3E}">
        <p14:creationId xmlns:p14="http://schemas.microsoft.com/office/powerpoint/2010/main" val="423324394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5400" dirty="0"/>
              <a:t>‘The Scientific Method’</a:t>
            </a:r>
          </a:p>
        </p:txBody>
      </p:sp>
      <p:sp>
        <p:nvSpPr>
          <p:cNvPr id="3" name="Subtitle 2"/>
          <p:cNvSpPr>
            <a:spLocks noGrp="1"/>
          </p:cNvSpPr>
          <p:nvPr>
            <p:ph type="subTitle" idx="1"/>
          </p:nvPr>
        </p:nvSpPr>
        <p:spPr/>
        <p:txBody>
          <a:bodyPr/>
          <a:lstStyle/>
          <a:p>
            <a:r>
              <a:rPr lang="en-US" dirty="0"/>
              <a:t>A name for a quite generally accepted </a:t>
            </a:r>
            <a:r>
              <a:rPr lang="en-US" b="1" i="1" u="sng" dirty="0"/>
              <a:t>research</a:t>
            </a:r>
            <a:r>
              <a:rPr lang="en-US" dirty="0"/>
              <a:t> method</a:t>
            </a:r>
          </a:p>
        </p:txBody>
      </p:sp>
      <p:sp>
        <p:nvSpPr>
          <p:cNvPr id="4" name="Slide Number Placeholder 3"/>
          <p:cNvSpPr>
            <a:spLocks noGrp="1"/>
          </p:cNvSpPr>
          <p:nvPr>
            <p:ph type="sldNum" sz="quarter" idx="10"/>
          </p:nvPr>
        </p:nvSpPr>
        <p:spPr/>
        <p:txBody>
          <a:bodyPr/>
          <a:lstStyle/>
          <a:p>
            <a:fld id="{970F0956-5B8E-40B4-A8DD-F75AA1D26018}" type="slidenum">
              <a:rPr lang="en-US" smtClean="0"/>
              <a:pPr/>
              <a:t>72</a:t>
            </a:fld>
            <a:endParaRPr lang="en-US"/>
          </a:p>
        </p:txBody>
      </p:sp>
    </p:spTree>
    <p:extLst>
      <p:ext uri="{BB962C8B-B14F-4D97-AF65-F5344CB8AC3E}">
        <p14:creationId xmlns:p14="http://schemas.microsoft.com/office/powerpoint/2010/main" val="122509979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 y="685800"/>
            <a:ext cx="9144000" cy="762000"/>
          </a:xfrm>
        </p:spPr>
        <p:txBody>
          <a:bodyPr/>
          <a:lstStyle/>
          <a:p>
            <a:r>
              <a:rPr lang="en-US" sz="3200" dirty="0"/>
              <a:t>Fifteen common mistakes encountered in clinical research. Failure to …</a:t>
            </a:r>
          </a:p>
        </p:txBody>
      </p:sp>
      <p:sp>
        <p:nvSpPr>
          <p:cNvPr id="3" name="Content Placeholder 2"/>
          <p:cNvSpPr>
            <a:spLocks noGrp="1"/>
          </p:cNvSpPr>
          <p:nvPr>
            <p:ph idx="1"/>
          </p:nvPr>
        </p:nvSpPr>
        <p:spPr>
          <a:xfrm>
            <a:off x="228600" y="1828800"/>
            <a:ext cx="8686800" cy="4724400"/>
          </a:xfrm>
        </p:spPr>
        <p:txBody>
          <a:bodyPr/>
          <a:lstStyle/>
          <a:p>
            <a:pPr>
              <a:buFont typeface="+mj-lt"/>
              <a:buAutoNum type="arabicPeriod"/>
            </a:pPr>
            <a:r>
              <a:rPr lang="en-US" sz="1800" dirty="0"/>
              <a:t>carefully examine the literature for similar, prior research</a:t>
            </a:r>
          </a:p>
          <a:p>
            <a:pPr>
              <a:buFont typeface="+mj-lt"/>
              <a:buAutoNum type="arabicPeriod"/>
            </a:pPr>
            <a:r>
              <a:rPr lang="en-US" sz="1800" dirty="0"/>
              <a:t>critically assess the prior literature </a:t>
            </a:r>
          </a:p>
          <a:p>
            <a:pPr>
              <a:buFont typeface="+mj-lt"/>
              <a:buAutoNum type="arabicPeriod"/>
            </a:pPr>
            <a:r>
              <a:rPr lang="en-US" sz="1800" dirty="0"/>
              <a:t>specify the inclusion and exclusion criteria for your subjects</a:t>
            </a:r>
          </a:p>
          <a:p>
            <a:pPr>
              <a:buFont typeface="+mj-lt"/>
              <a:buAutoNum type="arabicPeriod"/>
            </a:pPr>
            <a:r>
              <a:rPr lang="en-US" sz="1800" dirty="0"/>
              <a:t>determine and report the error of your measurement methods</a:t>
            </a:r>
          </a:p>
          <a:p>
            <a:pPr>
              <a:buFont typeface="+mj-lt"/>
              <a:buAutoNum type="arabicPeriod"/>
            </a:pPr>
            <a:r>
              <a:rPr lang="en-US" sz="1800" dirty="0"/>
              <a:t>specify the exact statistical assumptions made in the analysis</a:t>
            </a:r>
          </a:p>
          <a:p>
            <a:pPr>
              <a:buFont typeface="+mj-lt"/>
              <a:buAutoNum type="arabicPeriod"/>
            </a:pPr>
            <a:r>
              <a:rPr lang="en-US" sz="1800" dirty="0"/>
              <a:t>perform sample size analysis before the study begins</a:t>
            </a:r>
          </a:p>
          <a:p>
            <a:pPr>
              <a:buFont typeface="+mj-lt"/>
              <a:buAutoNum type="arabicPeriod"/>
            </a:pPr>
            <a:r>
              <a:rPr lang="en-US" sz="1800" dirty="0"/>
              <a:t>implement adequate bias control measures</a:t>
            </a:r>
          </a:p>
          <a:p>
            <a:pPr>
              <a:buFont typeface="+mj-lt"/>
              <a:buAutoNum type="arabicPeriod"/>
            </a:pPr>
            <a:r>
              <a:rPr lang="en-US" sz="1800" dirty="0"/>
              <a:t>write and stick to a detailed time line</a:t>
            </a:r>
          </a:p>
          <a:p>
            <a:pPr>
              <a:buFont typeface="+mj-lt"/>
              <a:buAutoNum type="arabicPeriod"/>
            </a:pPr>
            <a:r>
              <a:rPr lang="en-US" sz="1800" dirty="0"/>
              <a:t>vigorously recruit and retain subjects</a:t>
            </a:r>
          </a:p>
          <a:p>
            <a:pPr>
              <a:buFont typeface="+mj-lt"/>
              <a:buAutoNum type="arabicPeriod"/>
            </a:pPr>
            <a:r>
              <a:rPr lang="en-US" sz="1800" dirty="0"/>
              <a:t>have a detailed, written and vetted protocol </a:t>
            </a:r>
          </a:p>
          <a:p>
            <a:pPr>
              <a:buFont typeface="+mj-lt"/>
              <a:buAutoNum type="arabicPeriod"/>
            </a:pPr>
            <a:r>
              <a:rPr lang="en-US" sz="1800" dirty="0"/>
              <a:t>examine for normality of the data</a:t>
            </a:r>
          </a:p>
          <a:p>
            <a:pPr>
              <a:buFont typeface="+mj-lt"/>
              <a:buAutoNum type="arabicPeriod"/>
            </a:pPr>
            <a:r>
              <a:rPr lang="en-US" sz="1800" dirty="0"/>
              <a:t>report missing data, dropped subjects and use of an intention to treat analysis</a:t>
            </a:r>
          </a:p>
          <a:p>
            <a:pPr>
              <a:buFont typeface="+mj-lt"/>
              <a:buAutoNum type="arabicPeriod"/>
            </a:pPr>
            <a:r>
              <a:rPr lang="en-US" sz="1800" dirty="0"/>
              <a:t>perform and report power calculations</a:t>
            </a:r>
          </a:p>
          <a:p>
            <a:pPr>
              <a:buFont typeface="+mj-lt"/>
              <a:buAutoNum type="arabicPeriod"/>
            </a:pPr>
            <a:r>
              <a:rPr lang="en-US" sz="1800" dirty="0"/>
              <a:t>point out the weaknesses of your own study</a:t>
            </a:r>
          </a:p>
          <a:p>
            <a:pPr>
              <a:buFont typeface="+mj-lt"/>
              <a:buAutoNum type="arabicPeriod"/>
            </a:pPr>
            <a:r>
              <a:rPr lang="en-US" sz="1800" dirty="0"/>
              <a:t>understand and use correct scientific language</a:t>
            </a:r>
          </a:p>
        </p:txBody>
      </p:sp>
      <p:sp>
        <p:nvSpPr>
          <p:cNvPr id="4" name="Rectangle 3"/>
          <p:cNvSpPr/>
          <p:nvPr/>
        </p:nvSpPr>
        <p:spPr>
          <a:xfrm>
            <a:off x="5486400" y="6553200"/>
            <a:ext cx="3576320" cy="276999"/>
          </a:xfrm>
          <a:prstGeom prst="rect">
            <a:avLst/>
          </a:prstGeom>
        </p:spPr>
        <p:txBody>
          <a:bodyPr wrap="square">
            <a:spAutoFit/>
          </a:bodyPr>
          <a:lstStyle/>
          <a:p>
            <a:pPr algn="r"/>
            <a:r>
              <a:rPr lang="en-US" sz="1200" b="0" dirty="0">
                <a:solidFill>
                  <a:schemeClr val="bg1"/>
                </a:solidFill>
                <a:latin typeface="AdvP41153C"/>
              </a:rPr>
              <a:t>Journal of Prosthodontic Research 55 (2011) 1–6</a:t>
            </a:r>
            <a:endParaRPr lang="en-US" sz="1200" dirty="0">
              <a:solidFill>
                <a:schemeClr val="bg1"/>
              </a:solidFill>
            </a:endParaRPr>
          </a:p>
        </p:txBody>
      </p:sp>
      <p:sp>
        <p:nvSpPr>
          <p:cNvPr id="5" name="Slide Number Placeholder 4"/>
          <p:cNvSpPr>
            <a:spLocks noGrp="1"/>
          </p:cNvSpPr>
          <p:nvPr>
            <p:ph type="sldNum" sz="quarter" idx="10"/>
          </p:nvPr>
        </p:nvSpPr>
        <p:spPr/>
        <p:txBody>
          <a:bodyPr/>
          <a:lstStyle/>
          <a:p>
            <a:fld id="{970F0956-5B8E-40B4-A8DD-F75AA1D26018}" type="slidenum">
              <a:rPr lang="en-US" smtClean="0"/>
              <a:pPr/>
              <a:t>73</a:t>
            </a:fld>
            <a:endParaRPr lang="en-US"/>
          </a:p>
        </p:txBody>
      </p:sp>
    </p:spTree>
    <p:extLst>
      <p:ext uri="{BB962C8B-B14F-4D97-AF65-F5344CB8AC3E}">
        <p14:creationId xmlns:p14="http://schemas.microsoft.com/office/powerpoint/2010/main" val="1143437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Scientific Method</a:t>
            </a:r>
          </a:p>
        </p:txBody>
      </p:sp>
      <p:sp>
        <p:nvSpPr>
          <p:cNvPr id="3" name="Content Placeholder 2"/>
          <p:cNvSpPr>
            <a:spLocks noGrp="1"/>
          </p:cNvSpPr>
          <p:nvPr>
            <p:ph idx="1"/>
          </p:nvPr>
        </p:nvSpPr>
        <p:spPr>
          <a:xfrm>
            <a:off x="228600" y="2362200"/>
            <a:ext cx="8686800" cy="2362200"/>
          </a:xfrm>
        </p:spPr>
        <p:txBody>
          <a:bodyPr/>
          <a:lstStyle/>
          <a:p>
            <a:pPr>
              <a:buFont typeface="Arial" panose="020B0604020202020204" pitchFamily="34" charset="0"/>
              <a:buChar char="•"/>
            </a:pPr>
            <a:r>
              <a:rPr lang="en-US" sz="2800" dirty="0"/>
              <a:t>principles and procedures for the </a:t>
            </a:r>
            <a:r>
              <a:rPr lang="en-US" sz="2800" dirty="0">
                <a:solidFill>
                  <a:srgbClr val="1FE115"/>
                </a:solidFill>
              </a:rPr>
              <a:t>systematic</a:t>
            </a:r>
            <a:r>
              <a:rPr lang="en-US" sz="2800" dirty="0"/>
              <a:t> pursuit of knowledge involving:</a:t>
            </a:r>
          </a:p>
          <a:p>
            <a:pPr lvl="1">
              <a:buFont typeface="Arial" panose="020B0604020202020204" pitchFamily="34" charset="0"/>
              <a:buChar char="•"/>
            </a:pPr>
            <a:r>
              <a:rPr lang="en-US" sz="2800" dirty="0"/>
              <a:t>the </a:t>
            </a:r>
            <a:r>
              <a:rPr lang="en-US" sz="2800" dirty="0">
                <a:solidFill>
                  <a:srgbClr val="1FE115"/>
                </a:solidFill>
              </a:rPr>
              <a:t>recognition</a:t>
            </a:r>
            <a:r>
              <a:rPr lang="en-US" sz="2800" dirty="0"/>
              <a:t> and </a:t>
            </a:r>
            <a:r>
              <a:rPr lang="en-US" sz="2800" dirty="0">
                <a:solidFill>
                  <a:srgbClr val="1FE115"/>
                </a:solidFill>
              </a:rPr>
              <a:t>formulation</a:t>
            </a:r>
            <a:r>
              <a:rPr lang="en-US" sz="2800" dirty="0"/>
              <a:t> of a </a:t>
            </a:r>
            <a:r>
              <a:rPr lang="en-US" sz="2800" dirty="0">
                <a:solidFill>
                  <a:srgbClr val="1FE115"/>
                </a:solidFill>
              </a:rPr>
              <a:t>problem</a:t>
            </a:r>
            <a:r>
              <a:rPr lang="en-US" sz="2800" dirty="0"/>
              <a:t>,</a:t>
            </a:r>
          </a:p>
          <a:p>
            <a:pPr lvl="1">
              <a:buFont typeface="Arial" panose="020B0604020202020204" pitchFamily="34" charset="0"/>
              <a:buChar char="•"/>
            </a:pPr>
            <a:r>
              <a:rPr lang="en-US" sz="2800" dirty="0"/>
              <a:t>the collection of </a:t>
            </a:r>
            <a:r>
              <a:rPr lang="en-US" sz="2800" dirty="0">
                <a:solidFill>
                  <a:srgbClr val="1FE115"/>
                </a:solidFill>
              </a:rPr>
              <a:t>data</a:t>
            </a:r>
            <a:r>
              <a:rPr lang="en-US" sz="2800" dirty="0"/>
              <a:t> through observation and experiment, and </a:t>
            </a:r>
          </a:p>
          <a:p>
            <a:pPr lvl="1">
              <a:buFont typeface="Arial" panose="020B0604020202020204" pitchFamily="34" charset="0"/>
              <a:buChar char="•"/>
            </a:pPr>
            <a:r>
              <a:rPr lang="en-US" sz="2800" dirty="0"/>
              <a:t>the formulation and testing of </a:t>
            </a:r>
            <a:r>
              <a:rPr lang="en-US" sz="2800" dirty="0">
                <a:solidFill>
                  <a:srgbClr val="1FE115"/>
                </a:solidFill>
              </a:rPr>
              <a:t>hypotheses.</a:t>
            </a:r>
          </a:p>
        </p:txBody>
      </p:sp>
      <p:sp>
        <p:nvSpPr>
          <p:cNvPr id="4" name="Rectangle 3"/>
          <p:cNvSpPr/>
          <p:nvPr/>
        </p:nvSpPr>
        <p:spPr>
          <a:xfrm>
            <a:off x="4495800" y="5715000"/>
            <a:ext cx="4572000" cy="584775"/>
          </a:xfrm>
          <a:prstGeom prst="rect">
            <a:avLst/>
          </a:prstGeom>
        </p:spPr>
        <p:txBody>
          <a:bodyPr>
            <a:spAutoFit/>
          </a:bodyPr>
          <a:lstStyle/>
          <a:p>
            <a:r>
              <a:rPr lang="en-US" sz="1600" dirty="0">
                <a:solidFill>
                  <a:schemeClr val="bg1"/>
                </a:solidFill>
              </a:rPr>
              <a:t>http://www.merriam-webster.com/dictionary/scientific%20method</a:t>
            </a:r>
          </a:p>
        </p:txBody>
      </p:sp>
      <p:sp>
        <p:nvSpPr>
          <p:cNvPr id="5" name="Slide Number Placeholder 4"/>
          <p:cNvSpPr>
            <a:spLocks noGrp="1"/>
          </p:cNvSpPr>
          <p:nvPr>
            <p:ph type="sldNum" sz="quarter" idx="10"/>
          </p:nvPr>
        </p:nvSpPr>
        <p:spPr/>
        <p:txBody>
          <a:bodyPr/>
          <a:lstStyle/>
          <a:p>
            <a:fld id="{970F0956-5B8E-40B4-A8DD-F75AA1D26018}" type="slidenum">
              <a:rPr lang="en-US" smtClean="0"/>
              <a:pPr/>
              <a:t>74</a:t>
            </a:fld>
            <a:endParaRPr lang="en-US"/>
          </a:p>
        </p:txBody>
      </p:sp>
    </p:spTree>
    <p:extLst>
      <p:ext uri="{BB962C8B-B14F-4D97-AF65-F5344CB8AC3E}">
        <p14:creationId xmlns:p14="http://schemas.microsoft.com/office/powerpoint/2010/main" val="53461653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0"/>
            <a:ext cx="8686800" cy="609600"/>
          </a:xfrm>
          <a:solidFill>
            <a:schemeClr val="bg1"/>
          </a:solidFill>
        </p:spPr>
        <p:txBody>
          <a:bodyPr/>
          <a:lstStyle/>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3875" y="838200"/>
            <a:ext cx="8096250" cy="5924550"/>
          </a:xfrm>
          <a:prstGeom prst="rect">
            <a:avLst/>
          </a:prstGeom>
        </p:spPr>
      </p:pic>
      <p:sp>
        <p:nvSpPr>
          <p:cNvPr id="5" name="Rectangle 4"/>
          <p:cNvSpPr/>
          <p:nvPr/>
        </p:nvSpPr>
        <p:spPr>
          <a:xfrm>
            <a:off x="228600" y="6590863"/>
            <a:ext cx="8839200" cy="276999"/>
          </a:xfrm>
          <a:prstGeom prst="rect">
            <a:avLst/>
          </a:prstGeom>
        </p:spPr>
        <p:txBody>
          <a:bodyPr wrap="square">
            <a:spAutoFit/>
          </a:bodyPr>
          <a:lstStyle/>
          <a:p>
            <a:pPr algn="r"/>
            <a:r>
              <a:rPr lang="en-US" sz="1200" dirty="0">
                <a:solidFill>
                  <a:schemeClr val="bg1"/>
                </a:solidFill>
              </a:rPr>
              <a:t>By </a:t>
            </a:r>
            <a:r>
              <a:rPr lang="en-US" sz="1200" dirty="0" err="1">
                <a:solidFill>
                  <a:schemeClr val="bg1"/>
                </a:solidFill>
              </a:rPr>
              <a:t>ArchonMagnus</a:t>
            </a:r>
            <a:r>
              <a:rPr lang="en-US" sz="1200" dirty="0">
                <a:solidFill>
                  <a:schemeClr val="bg1"/>
                </a:solidFill>
              </a:rPr>
              <a:t> - Own work, CC BY-SA 4.0, https://commons.wikimedia.org/w/index.php?curid=42164616</a:t>
            </a:r>
          </a:p>
        </p:txBody>
      </p:sp>
      <p:sp>
        <p:nvSpPr>
          <p:cNvPr id="3" name="Slide Number Placeholder 2"/>
          <p:cNvSpPr>
            <a:spLocks noGrp="1"/>
          </p:cNvSpPr>
          <p:nvPr>
            <p:ph type="sldNum" sz="quarter" idx="10"/>
          </p:nvPr>
        </p:nvSpPr>
        <p:spPr/>
        <p:txBody>
          <a:bodyPr/>
          <a:lstStyle/>
          <a:p>
            <a:fld id="{970F0956-5B8E-40B4-A8DD-F75AA1D26018}" type="slidenum">
              <a:rPr lang="en-US" smtClean="0"/>
              <a:pPr/>
              <a:t>75</a:t>
            </a:fld>
            <a:endParaRPr lang="en-US"/>
          </a:p>
        </p:txBody>
      </p:sp>
    </p:spTree>
    <p:extLst>
      <p:ext uri="{BB962C8B-B14F-4D97-AF65-F5344CB8AC3E}">
        <p14:creationId xmlns:p14="http://schemas.microsoft.com/office/powerpoint/2010/main" val="65781599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Scientific Objectivity (1)</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Objectivity as Faithfulness to Facts</a:t>
            </a:r>
          </a:p>
          <a:p>
            <a:pPr>
              <a:buFont typeface="Arial" panose="020B0604020202020204" pitchFamily="34" charset="0"/>
              <a:buChar char="•"/>
            </a:pPr>
            <a:endParaRPr lang="en-US" dirty="0"/>
          </a:p>
          <a:p>
            <a:pPr>
              <a:buFont typeface="Arial" panose="020B0604020202020204" pitchFamily="34" charset="0"/>
              <a:buChar char="•"/>
            </a:pPr>
            <a:r>
              <a:rPr lang="en-US" dirty="0"/>
              <a:t>Objectivity as Absence of Normative Commitments and the Value-Free Ideal</a:t>
            </a:r>
          </a:p>
          <a:p>
            <a:pPr>
              <a:buFont typeface="Arial" panose="020B0604020202020204" pitchFamily="34" charset="0"/>
              <a:buChar char="•"/>
            </a:pPr>
            <a:endParaRPr lang="en-US" dirty="0"/>
          </a:p>
          <a:p>
            <a:pPr>
              <a:buFont typeface="Arial" panose="020B0604020202020204" pitchFamily="34" charset="0"/>
              <a:buChar char="•"/>
            </a:pPr>
            <a:r>
              <a:rPr lang="en-US" dirty="0"/>
              <a:t>Objectivity as Freedom from Personal Biases </a:t>
            </a:r>
          </a:p>
          <a:p>
            <a:pPr lvl="1">
              <a:buFont typeface="Arial" panose="020B0604020202020204" pitchFamily="34" charset="0"/>
              <a:buChar char="•"/>
            </a:pPr>
            <a:r>
              <a:rPr lang="en-US" dirty="0"/>
              <a:t>Measurement and Quantification</a:t>
            </a:r>
          </a:p>
          <a:p>
            <a:pPr lvl="1">
              <a:buFont typeface="Arial" panose="020B0604020202020204" pitchFamily="34" charset="0"/>
              <a:buChar char="•"/>
            </a:pPr>
            <a:r>
              <a:rPr lang="en-US" dirty="0"/>
              <a:t>Inductive and Statistical Inference </a:t>
            </a:r>
          </a:p>
          <a:p>
            <a:endParaRPr lang="en-US" dirty="0"/>
          </a:p>
          <a:p>
            <a:endParaRPr lang="en-US" dirty="0"/>
          </a:p>
        </p:txBody>
      </p:sp>
      <p:sp>
        <p:nvSpPr>
          <p:cNvPr id="4" name="Slide Number Placeholder 3"/>
          <p:cNvSpPr>
            <a:spLocks noGrp="1"/>
          </p:cNvSpPr>
          <p:nvPr>
            <p:ph type="sldNum" sz="quarter" idx="10"/>
          </p:nvPr>
        </p:nvSpPr>
        <p:spPr/>
        <p:txBody>
          <a:bodyPr/>
          <a:lstStyle/>
          <a:p>
            <a:fld id="{970F0956-5B8E-40B4-A8DD-F75AA1D26018}" type="slidenum">
              <a:rPr lang="en-US" smtClean="0"/>
              <a:pPr/>
              <a:t>76</a:t>
            </a:fld>
            <a:endParaRPr lang="en-US"/>
          </a:p>
        </p:txBody>
      </p:sp>
    </p:spTree>
    <p:extLst>
      <p:ext uri="{BB962C8B-B14F-4D97-AF65-F5344CB8AC3E}">
        <p14:creationId xmlns:p14="http://schemas.microsoft.com/office/powerpoint/2010/main" val="3945601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Scientific Objectivity (2)</a:t>
            </a:r>
          </a:p>
        </p:txBody>
      </p:sp>
      <p:sp>
        <p:nvSpPr>
          <p:cNvPr id="3" name="Content Placeholder 2"/>
          <p:cNvSpPr>
            <a:spLocks noGrp="1"/>
          </p:cNvSpPr>
          <p:nvPr>
            <p:ph idx="1"/>
          </p:nvPr>
        </p:nvSpPr>
        <p:spPr>
          <a:xfrm>
            <a:off x="228600" y="1676400"/>
            <a:ext cx="8686800" cy="4572000"/>
          </a:xfrm>
        </p:spPr>
        <p:txBody>
          <a:bodyPr/>
          <a:lstStyle/>
          <a:p>
            <a:pPr marL="0" indent="0"/>
            <a:r>
              <a:rPr lang="en-US" dirty="0"/>
              <a:t>Science is objective in that, or to the extent that: </a:t>
            </a:r>
          </a:p>
          <a:p>
            <a:pPr>
              <a:buFont typeface="Arial" panose="020B0604020202020204" pitchFamily="34" charset="0"/>
              <a:buChar char="•"/>
            </a:pPr>
            <a:r>
              <a:rPr lang="en-US" dirty="0"/>
              <a:t>its products—theories, laws, experimental results and observations—constitute accurate representations of the external world. The products of science are not tainted by human desires, goals, capabilities or experience. </a:t>
            </a:r>
          </a:p>
          <a:p>
            <a:pPr lvl="1">
              <a:buFont typeface="Wingdings" panose="05000000000000000000" pitchFamily="2" charset="2"/>
              <a:buChar char="à"/>
            </a:pPr>
            <a:r>
              <a:rPr lang="en-US" b="1" dirty="0"/>
              <a:t>product objectivity</a:t>
            </a:r>
          </a:p>
          <a:p>
            <a:pPr marL="457200" lvl="1" indent="0">
              <a:buNone/>
            </a:pPr>
            <a:endParaRPr lang="en-US" dirty="0"/>
          </a:p>
          <a:p>
            <a:pPr>
              <a:buFont typeface="Arial" panose="020B0604020202020204" pitchFamily="34" charset="0"/>
              <a:buChar char="•"/>
            </a:pPr>
            <a:r>
              <a:rPr lang="en-US" dirty="0"/>
              <a:t>the processes and methods that characterize it neither depend on contingent social and ethical values, nor on the individual bias of a scientist</a:t>
            </a:r>
          </a:p>
          <a:p>
            <a:pPr marL="400050" lvl="1" indent="0">
              <a:buNone/>
            </a:pPr>
            <a:r>
              <a:rPr lang="en-US" b="1" dirty="0">
                <a:sym typeface="Wingdings" panose="05000000000000000000" pitchFamily="2" charset="2"/>
              </a:rPr>
              <a:t> </a:t>
            </a:r>
            <a:r>
              <a:rPr lang="en-US" b="1" dirty="0"/>
              <a:t>process objectivity</a:t>
            </a:r>
            <a:r>
              <a:rPr lang="en-US" dirty="0"/>
              <a:t>. </a:t>
            </a:r>
          </a:p>
        </p:txBody>
      </p:sp>
      <p:sp>
        <p:nvSpPr>
          <p:cNvPr id="4" name="Rectangle 3"/>
          <p:cNvSpPr/>
          <p:nvPr/>
        </p:nvSpPr>
        <p:spPr>
          <a:xfrm>
            <a:off x="1295400" y="6324600"/>
            <a:ext cx="7696200" cy="338554"/>
          </a:xfrm>
          <a:prstGeom prst="rect">
            <a:avLst/>
          </a:prstGeom>
        </p:spPr>
        <p:txBody>
          <a:bodyPr wrap="square">
            <a:spAutoFit/>
          </a:bodyPr>
          <a:lstStyle/>
          <a:p>
            <a:pPr algn="r"/>
            <a:r>
              <a:rPr lang="en-US" sz="1600" dirty="0">
                <a:solidFill>
                  <a:schemeClr val="bg1"/>
                </a:solidFill>
              </a:rPr>
              <a:t>http://plato.stanford.edu/entries/scientific-objectivity</a:t>
            </a:r>
          </a:p>
        </p:txBody>
      </p:sp>
      <p:sp>
        <p:nvSpPr>
          <p:cNvPr id="5" name="Slide Number Placeholder 4"/>
          <p:cNvSpPr>
            <a:spLocks noGrp="1"/>
          </p:cNvSpPr>
          <p:nvPr>
            <p:ph type="sldNum" sz="quarter" idx="10"/>
          </p:nvPr>
        </p:nvSpPr>
        <p:spPr/>
        <p:txBody>
          <a:bodyPr/>
          <a:lstStyle/>
          <a:p>
            <a:fld id="{970F0956-5B8E-40B4-A8DD-F75AA1D26018}" type="slidenum">
              <a:rPr lang="en-US" smtClean="0"/>
              <a:pPr/>
              <a:t>77</a:t>
            </a:fld>
            <a:endParaRPr lang="en-US"/>
          </a:p>
        </p:txBody>
      </p:sp>
    </p:spTree>
    <p:extLst>
      <p:ext uri="{BB962C8B-B14F-4D97-AF65-F5344CB8AC3E}">
        <p14:creationId xmlns:p14="http://schemas.microsoft.com/office/powerpoint/2010/main" val="3337584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view from nowhere</a:t>
            </a:r>
          </a:p>
        </p:txBody>
      </p:sp>
      <p:sp>
        <p:nvSpPr>
          <p:cNvPr id="3" name="Content Placeholder 2"/>
          <p:cNvSpPr>
            <a:spLocks noGrp="1"/>
          </p:cNvSpPr>
          <p:nvPr>
            <p:ph idx="1"/>
          </p:nvPr>
        </p:nvSpPr>
        <p:spPr>
          <a:xfrm>
            <a:off x="228600" y="1676400"/>
            <a:ext cx="8686800" cy="1752600"/>
          </a:xfrm>
        </p:spPr>
        <p:txBody>
          <a:bodyPr/>
          <a:lstStyle/>
          <a:p>
            <a:r>
              <a:rPr lang="en-US" dirty="0"/>
              <a:t>There are two kinds of qualities: ones that vary with the perspective one has or takes, and ones that remain constant through changes of perspective. The latter are the objective properties.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3566160"/>
            <a:ext cx="2857500" cy="2457450"/>
          </a:xfrm>
          <a:prstGeom prst="rect">
            <a:avLst/>
          </a:prstGeom>
        </p:spPr>
      </p:pic>
      <p:sp>
        <p:nvSpPr>
          <p:cNvPr id="5" name="AutoShape 2" descr="Image result for different perspectives"/>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3800" y="3545785"/>
            <a:ext cx="4953000" cy="2493065"/>
          </a:xfrm>
          <a:prstGeom prst="rect">
            <a:avLst/>
          </a:prstGeom>
        </p:spPr>
      </p:pic>
      <p:sp>
        <p:nvSpPr>
          <p:cNvPr id="7" name="Rectangle 6"/>
          <p:cNvSpPr/>
          <p:nvPr/>
        </p:nvSpPr>
        <p:spPr>
          <a:xfrm>
            <a:off x="1295400" y="6324600"/>
            <a:ext cx="7696200" cy="338554"/>
          </a:xfrm>
          <a:prstGeom prst="rect">
            <a:avLst/>
          </a:prstGeom>
        </p:spPr>
        <p:txBody>
          <a:bodyPr wrap="square">
            <a:spAutoFit/>
          </a:bodyPr>
          <a:lstStyle/>
          <a:p>
            <a:pPr algn="r"/>
            <a:r>
              <a:rPr lang="en-US" sz="1600" dirty="0">
                <a:solidFill>
                  <a:schemeClr val="bg1"/>
                </a:solidFill>
              </a:rPr>
              <a:t>http://plato.stanford.edu/entries/scientific-objectivity</a:t>
            </a:r>
          </a:p>
        </p:txBody>
      </p:sp>
      <p:sp>
        <p:nvSpPr>
          <p:cNvPr id="8" name="Slide Number Placeholder 7"/>
          <p:cNvSpPr>
            <a:spLocks noGrp="1"/>
          </p:cNvSpPr>
          <p:nvPr>
            <p:ph type="sldNum" sz="quarter" idx="10"/>
          </p:nvPr>
        </p:nvSpPr>
        <p:spPr/>
        <p:txBody>
          <a:bodyPr/>
          <a:lstStyle/>
          <a:p>
            <a:fld id="{970F0956-5B8E-40B4-A8DD-F75AA1D26018}" type="slidenum">
              <a:rPr lang="en-US" smtClean="0"/>
              <a:pPr/>
              <a:t>78</a:t>
            </a:fld>
            <a:endParaRPr lang="en-US"/>
          </a:p>
        </p:txBody>
      </p:sp>
    </p:spTree>
    <p:extLst>
      <p:ext uri="{BB962C8B-B14F-4D97-AF65-F5344CB8AC3E}">
        <p14:creationId xmlns:p14="http://schemas.microsoft.com/office/powerpoint/2010/main" val="356422818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Is there scientific objectivity here?</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57372" y="1676400"/>
            <a:ext cx="6229255" cy="4953000"/>
          </a:xfrm>
        </p:spPr>
      </p:pic>
      <p:grpSp>
        <p:nvGrpSpPr>
          <p:cNvPr id="3" name="Group 2"/>
          <p:cNvGrpSpPr/>
          <p:nvPr/>
        </p:nvGrpSpPr>
        <p:grpSpPr>
          <a:xfrm>
            <a:off x="3361380" y="2342345"/>
            <a:ext cx="2393327" cy="1039744"/>
            <a:chOff x="3361380" y="2342345"/>
            <a:chExt cx="2393327" cy="1039744"/>
          </a:xfrm>
        </p:grpSpPr>
        <p:sp>
          <p:nvSpPr>
            <p:cNvPr id="7" name="Freeform 6"/>
            <p:cNvSpPr/>
            <p:nvPr/>
          </p:nvSpPr>
          <p:spPr bwMode="auto">
            <a:xfrm>
              <a:off x="3739828" y="2537077"/>
              <a:ext cx="330958" cy="622380"/>
            </a:xfrm>
            <a:custGeom>
              <a:avLst/>
              <a:gdLst>
                <a:gd name="connsiteX0" fmla="*/ 259307 w 330958"/>
                <a:gd name="connsiteY0" fmla="*/ 4819 h 622380"/>
                <a:gd name="connsiteX1" fmla="*/ 276367 w 330958"/>
                <a:gd name="connsiteY1" fmla="*/ 15054 h 622380"/>
                <a:gd name="connsiteX2" fmla="*/ 283191 w 330958"/>
                <a:gd name="connsiteY2" fmla="*/ 28702 h 622380"/>
                <a:gd name="connsiteX3" fmla="*/ 300251 w 330958"/>
                <a:gd name="connsiteY3" fmla="*/ 49174 h 622380"/>
                <a:gd name="connsiteX4" fmla="*/ 303662 w 330958"/>
                <a:gd name="connsiteY4" fmla="*/ 66233 h 622380"/>
                <a:gd name="connsiteX5" fmla="*/ 310486 w 330958"/>
                <a:gd name="connsiteY5" fmla="*/ 107177 h 622380"/>
                <a:gd name="connsiteX6" fmla="*/ 317310 w 330958"/>
                <a:gd name="connsiteY6" fmla="*/ 131060 h 622380"/>
                <a:gd name="connsiteX7" fmla="*/ 307074 w 330958"/>
                <a:gd name="connsiteY7" fmla="*/ 134472 h 622380"/>
                <a:gd name="connsiteX8" fmla="*/ 317310 w 330958"/>
                <a:gd name="connsiteY8" fmla="*/ 137884 h 622380"/>
                <a:gd name="connsiteX9" fmla="*/ 307074 w 330958"/>
                <a:gd name="connsiteY9" fmla="*/ 134472 h 622380"/>
                <a:gd name="connsiteX10" fmla="*/ 313898 w 330958"/>
                <a:gd name="connsiteY10" fmla="*/ 144708 h 622380"/>
                <a:gd name="connsiteX11" fmla="*/ 313898 w 330958"/>
                <a:gd name="connsiteY11" fmla="*/ 216359 h 622380"/>
                <a:gd name="connsiteX12" fmla="*/ 310486 w 330958"/>
                <a:gd name="connsiteY12" fmla="*/ 233419 h 622380"/>
                <a:gd name="connsiteX13" fmla="*/ 307074 w 330958"/>
                <a:gd name="connsiteY13" fmla="*/ 243654 h 622380"/>
                <a:gd name="connsiteX14" fmla="*/ 317310 w 330958"/>
                <a:gd name="connsiteY14" fmla="*/ 267538 h 622380"/>
                <a:gd name="connsiteX15" fmla="*/ 320722 w 330958"/>
                <a:gd name="connsiteY15" fmla="*/ 291422 h 622380"/>
                <a:gd name="connsiteX16" fmla="*/ 324134 w 330958"/>
                <a:gd name="connsiteY16" fmla="*/ 322129 h 622380"/>
                <a:gd name="connsiteX17" fmla="*/ 330958 w 330958"/>
                <a:gd name="connsiteY17" fmla="*/ 346013 h 622380"/>
                <a:gd name="connsiteX18" fmla="*/ 324134 w 330958"/>
                <a:gd name="connsiteY18" fmla="*/ 414251 h 622380"/>
                <a:gd name="connsiteX19" fmla="*/ 317310 w 330958"/>
                <a:gd name="connsiteY19" fmla="*/ 434723 h 622380"/>
                <a:gd name="connsiteX20" fmla="*/ 303662 w 330958"/>
                <a:gd name="connsiteY20" fmla="*/ 458607 h 622380"/>
                <a:gd name="connsiteX21" fmla="*/ 296839 w 330958"/>
                <a:gd name="connsiteY21" fmla="*/ 482490 h 622380"/>
                <a:gd name="connsiteX22" fmla="*/ 290015 w 330958"/>
                <a:gd name="connsiteY22" fmla="*/ 496138 h 622380"/>
                <a:gd name="connsiteX23" fmla="*/ 283191 w 330958"/>
                <a:gd name="connsiteY23" fmla="*/ 516610 h 622380"/>
                <a:gd name="connsiteX24" fmla="*/ 269543 w 330958"/>
                <a:gd name="connsiteY24" fmla="*/ 537081 h 622380"/>
                <a:gd name="connsiteX25" fmla="*/ 262719 w 330958"/>
                <a:gd name="connsiteY25" fmla="*/ 547317 h 622380"/>
                <a:gd name="connsiteX26" fmla="*/ 252483 w 330958"/>
                <a:gd name="connsiteY26" fmla="*/ 557553 h 622380"/>
                <a:gd name="connsiteX27" fmla="*/ 245659 w 330958"/>
                <a:gd name="connsiteY27" fmla="*/ 567789 h 622380"/>
                <a:gd name="connsiteX28" fmla="*/ 225188 w 330958"/>
                <a:gd name="connsiteY28" fmla="*/ 588260 h 622380"/>
                <a:gd name="connsiteX29" fmla="*/ 214952 w 330958"/>
                <a:gd name="connsiteY29" fmla="*/ 598496 h 622380"/>
                <a:gd name="connsiteX30" fmla="*/ 194480 w 330958"/>
                <a:gd name="connsiteY30" fmla="*/ 615556 h 622380"/>
                <a:gd name="connsiteX31" fmla="*/ 174009 w 330958"/>
                <a:gd name="connsiteY31" fmla="*/ 622380 h 622380"/>
                <a:gd name="connsiteX32" fmla="*/ 153537 w 330958"/>
                <a:gd name="connsiteY32" fmla="*/ 618968 h 622380"/>
                <a:gd name="connsiteX33" fmla="*/ 119418 w 330958"/>
                <a:gd name="connsiteY33" fmla="*/ 608732 h 622380"/>
                <a:gd name="connsiteX34" fmla="*/ 109182 w 330958"/>
                <a:gd name="connsiteY34" fmla="*/ 605320 h 622380"/>
                <a:gd name="connsiteX35" fmla="*/ 98946 w 330958"/>
                <a:gd name="connsiteY35" fmla="*/ 598496 h 622380"/>
                <a:gd name="connsiteX36" fmla="*/ 88710 w 330958"/>
                <a:gd name="connsiteY36" fmla="*/ 595084 h 622380"/>
                <a:gd name="connsiteX37" fmla="*/ 78474 w 330958"/>
                <a:gd name="connsiteY37" fmla="*/ 588260 h 622380"/>
                <a:gd name="connsiteX38" fmla="*/ 58003 w 330958"/>
                <a:gd name="connsiteY38" fmla="*/ 581436 h 622380"/>
                <a:gd name="connsiteX39" fmla="*/ 51179 w 330958"/>
                <a:gd name="connsiteY39" fmla="*/ 571201 h 622380"/>
                <a:gd name="connsiteX40" fmla="*/ 44355 w 330958"/>
                <a:gd name="connsiteY40" fmla="*/ 550729 h 622380"/>
                <a:gd name="connsiteX41" fmla="*/ 34119 w 330958"/>
                <a:gd name="connsiteY41" fmla="*/ 537081 h 622380"/>
                <a:gd name="connsiteX42" fmla="*/ 23883 w 330958"/>
                <a:gd name="connsiteY42" fmla="*/ 513198 h 622380"/>
                <a:gd name="connsiteX43" fmla="*/ 10236 w 330958"/>
                <a:gd name="connsiteY43" fmla="*/ 479078 h 622380"/>
                <a:gd name="connsiteX44" fmla="*/ 6824 w 330958"/>
                <a:gd name="connsiteY44" fmla="*/ 468842 h 622380"/>
                <a:gd name="connsiteX45" fmla="*/ 6824 w 330958"/>
                <a:gd name="connsiteY45" fmla="*/ 434723 h 622380"/>
                <a:gd name="connsiteX46" fmla="*/ 0 w 330958"/>
                <a:gd name="connsiteY46" fmla="*/ 328953 h 622380"/>
                <a:gd name="connsiteX47" fmla="*/ 3412 w 330958"/>
                <a:gd name="connsiteY47" fmla="*/ 308481 h 622380"/>
                <a:gd name="connsiteX48" fmla="*/ 6824 w 330958"/>
                <a:gd name="connsiteY48" fmla="*/ 298245 h 622380"/>
                <a:gd name="connsiteX49" fmla="*/ 10236 w 330958"/>
                <a:gd name="connsiteY49" fmla="*/ 277774 h 622380"/>
                <a:gd name="connsiteX50" fmla="*/ 17059 w 330958"/>
                <a:gd name="connsiteY50" fmla="*/ 240242 h 622380"/>
                <a:gd name="connsiteX51" fmla="*/ 23883 w 330958"/>
                <a:gd name="connsiteY51" fmla="*/ 226595 h 622380"/>
                <a:gd name="connsiteX52" fmla="*/ 30707 w 330958"/>
                <a:gd name="connsiteY52" fmla="*/ 216359 h 622380"/>
                <a:gd name="connsiteX53" fmla="*/ 37531 w 330958"/>
                <a:gd name="connsiteY53" fmla="*/ 195887 h 622380"/>
                <a:gd name="connsiteX54" fmla="*/ 40943 w 330958"/>
                <a:gd name="connsiteY54" fmla="*/ 185651 h 622380"/>
                <a:gd name="connsiteX55" fmla="*/ 51179 w 330958"/>
                <a:gd name="connsiteY55" fmla="*/ 172004 h 622380"/>
                <a:gd name="connsiteX56" fmla="*/ 54591 w 330958"/>
                <a:gd name="connsiteY56" fmla="*/ 161768 h 622380"/>
                <a:gd name="connsiteX57" fmla="*/ 68239 w 330958"/>
                <a:gd name="connsiteY57" fmla="*/ 141296 h 622380"/>
                <a:gd name="connsiteX58" fmla="*/ 71651 w 330958"/>
                <a:gd name="connsiteY58" fmla="*/ 127648 h 622380"/>
                <a:gd name="connsiteX59" fmla="*/ 92122 w 330958"/>
                <a:gd name="connsiteY59" fmla="*/ 93529 h 622380"/>
                <a:gd name="connsiteX60" fmla="*/ 98946 w 330958"/>
                <a:gd name="connsiteY60" fmla="*/ 83293 h 622380"/>
                <a:gd name="connsiteX61" fmla="*/ 105770 w 330958"/>
                <a:gd name="connsiteY61" fmla="*/ 73057 h 622380"/>
                <a:gd name="connsiteX62" fmla="*/ 126242 w 330958"/>
                <a:gd name="connsiteY62" fmla="*/ 59410 h 622380"/>
                <a:gd name="connsiteX63" fmla="*/ 136477 w 330958"/>
                <a:gd name="connsiteY63" fmla="*/ 52586 h 622380"/>
                <a:gd name="connsiteX64" fmla="*/ 150125 w 330958"/>
                <a:gd name="connsiteY64" fmla="*/ 42350 h 622380"/>
                <a:gd name="connsiteX65" fmla="*/ 180833 w 330958"/>
                <a:gd name="connsiteY65" fmla="*/ 21878 h 622380"/>
                <a:gd name="connsiteX66" fmla="*/ 191068 w 330958"/>
                <a:gd name="connsiteY66" fmla="*/ 15054 h 622380"/>
                <a:gd name="connsiteX67" fmla="*/ 201304 w 330958"/>
                <a:gd name="connsiteY67" fmla="*/ 11642 h 622380"/>
                <a:gd name="connsiteX68" fmla="*/ 221776 w 330958"/>
                <a:gd name="connsiteY68" fmla="*/ 1407 h 622380"/>
                <a:gd name="connsiteX69" fmla="*/ 259307 w 330958"/>
                <a:gd name="connsiteY69" fmla="*/ 4819 h 622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330958" h="622380">
                  <a:moveTo>
                    <a:pt x="259307" y="4819"/>
                  </a:moveTo>
                  <a:cubicBezTo>
                    <a:pt x="268406" y="7094"/>
                    <a:pt x="271678" y="10365"/>
                    <a:pt x="276367" y="15054"/>
                  </a:cubicBezTo>
                  <a:cubicBezTo>
                    <a:pt x="279964" y="18650"/>
                    <a:pt x="280667" y="24286"/>
                    <a:pt x="283191" y="28702"/>
                  </a:cubicBezTo>
                  <a:cubicBezTo>
                    <a:pt x="289525" y="39786"/>
                    <a:pt x="290842" y="39765"/>
                    <a:pt x="300251" y="49174"/>
                  </a:cubicBezTo>
                  <a:cubicBezTo>
                    <a:pt x="301388" y="54860"/>
                    <a:pt x="302654" y="60522"/>
                    <a:pt x="303662" y="66233"/>
                  </a:cubicBezTo>
                  <a:cubicBezTo>
                    <a:pt x="306066" y="79859"/>
                    <a:pt x="307130" y="93754"/>
                    <a:pt x="310486" y="107177"/>
                  </a:cubicBezTo>
                  <a:cubicBezTo>
                    <a:pt x="314770" y="124313"/>
                    <a:pt x="312415" y="116376"/>
                    <a:pt x="317310" y="131060"/>
                  </a:cubicBezTo>
                  <a:cubicBezTo>
                    <a:pt x="313898" y="132197"/>
                    <a:pt x="303662" y="133335"/>
                    <a:pt x="307074" y="134472"/>
                  </a:cubicBezTo>
                  <a:lnTo>
                    <a:pt x="317310" y="137884"/>
                  </a:lnTo>
                  <a:lnTo>
                    <a:pt x="307074" y="134472"/>
                  </a:lnTo>
                  <a:cubicBezTo>
                    <a:pt x="309349" y="137884"/>
                    <a:pt x="313703" y="140612"/>
                    <a:pt x="313898" y="144708"/>
                  </a:cubicBezTo>
                  <a:cubicBezTo>
                    <a:pt x="318111" y="233189"/>
                    <a:pt x="302630" y="182554"/>
                    <a:pt x="313898" y="216359"/>
                  </a:cubicBezTo>
                  <a:cubicBezTo>
                    <a:pt x="312761" y="222046"/>
                    <a:pt x="311893" y="227793"/>
                    <a:pt x="310486" y="233419"/>
                  </a:cubicBezTo>
                  <a:cubicBezTo>
                    <a:pt x="309614" y="236908"/>
                    <a:pt x="307074" y="240058"/>
                    <a:pt x="307074" y="243654"/>
                  </a:cubicBezTo>
                  <a:cubicBezTo>
                    <a:pt x="307074" y="248674"/>
                    <a:pt x="315978" y="264873"/>
                    <a:pt x="317310" y="267538"/>
                  </a:cubicBezTo>
                  <a:cubicBezTo>
                    <a:pt x="318447" y="275499"/>
                    <a:pt x="319724" y="283442"/>
                    <a:pt x="320722" y="291422"/>
                  </a:cubicBezTo>
                  <a:cubicBezTo>
                    <a:pt x="321999" y="301641"/>
                    <a:pt x="322568" y="311950"/>
                    <a:pt x="324134" y="322129"/>
                  </a:cubicBezTo>
                  <a:cubicBezTo>
                    <a:pt x="325358" y="330086"/>
                    <a:pt x="328410" y="338369"/>
                    <a:pt x="330958" y="346013"/>
                  </a:cubicBezTo>
                  <a:cubicBezTo>
                    <a:pt x="320647" y="387255"/>
                    <a:pt x="337469" y="316459"/>
                    <a:pt x="324134" y="414251"/>
                  </a:cubicBezTo>
                  <a:cubicBezTo>
                    <a:pt x="323162" y="421378"/>
                    <a:pt x="320527" y="428289"/>
                    <a:pt x="317310" y="434723"/>
                  </a:cubicBezTo>
                  <a:cubicBezTo>
                    <a:pt x="308652" y="452039"/>
                    <a:pt x="313307" y="444139"/>
                    <a:pt x="303662" y="458607"/>
                  </a:cubicBezTo>
                  <a:cubicBezTo>
                    <a:pt x="301930" y="465536"/>
                    <a:pt x="299777" y="475635"/>
                    <a:pt x="296839" y="482490"/>
                  </a:cubicBezTo>
                  <a:cubicBezTo>
                    <a:pt x="294835" y="487165"/>
                    <a:pt x="291904" y="491415"/>
                    <a:pt x="290015" y="496138"/>
                  </a:cubicBezTo>
                  <a:cubicBezTo>
                    <a:pt x="287344" y="502817"/>
                    <a:pt x="287181" y="510625"/>
                    <a:pt x="283191" y="516610"/>
                  </a:cubicBezTo>
                  <a:lnTo>
                    <a:pt x="269543" y="537081"/>
                  </a:lnTo>
                  <a:cubicBezTo>
                    <a:pt x="267268" y="540493"/>
                    <a:pt x="265619" y="544417"/>
                    <a:pt x="262719" y="547317"/>
                  </a:cubicBezTo>
                  <a:cubicBezTo>
                    <a:pt x="259307" y="550729"/>
                    <a:pt x="255572" y="553846"/>
                    <a:pt x="252483" y="557553"/>
                  </a:cubicBezTo>
                  <a:cubicBezTo>
                    <a:pt x="249858" y="560703"/>
                    <a:pt x="248383" y="564724"/>
                    <a:pt x="245659" y="567789"/>
                  </a:cubicBezTo>
                  <a:cubicBezTo>
                    <a:pt x="239248" y="575002"/>
                    <a:pt x="232012" y="581436"/>
                    <a:pt x="225188" y="588260"/>
                  </a:cubicBezTo>
                  <a:lnTo>
                    <a:pt x="214952" y="598496"/>
                  </a:lnTo>
                  <a:cubicBezTo>
                    <a:pt x="208524" y="604924"/>
                    <a:pt x="203031" y="611756"/>
                    <a:pt x="194480" y="615556"/>
                  </a:cubicBezTo>
                  <a:cubicBezTo>
                    <a:pt x="187907" y="618477"/>
                    <a:pt x="174009" y="622380"/>
                    <a:pt x="174009" y="622380"/>
                  </a:cubicBezTo>
                  <a:cubicBezTo>
                    <a:pt x="167185" y="621243"/>
                    <a:pt x="160321" y="620325"/>
                    <a:pt x="153537" y="618968"/>
                  </a:cubicBezTo>
                  <a:cubicBezTo>
                    <a:pt x="140644" y="616389"/>
                    <a:pt x="132476" y="613085"/>
                    <a:pt x="119418" y="608732"/>
                  </a:cubicBezTo>
                  <a:cubicBezTo>
                    <a:pt x="116006" y="607595"/>
                    <a:pt x="112175" y="607315"/>
                    <a:pt x="109182" y="605320"/>
                  </a:cubicBezTo>
                  <a:cubicBezTo>
                    <a:pt x="105770" y="603045"/>
                    <a:pt x="102614" y="600330"/>
                    <a:pt x="98946" y="598496"/>
                  </a:cubicBezTo>
                  <a:cubicBezTo>
                    <a:pt x="95729" y="596888"/>
                    <a:pt x="91927" y="596692"/>
                    <a:pt x="88710" y="595084"/>
                  </a:cubicBezTo>
                  <a:cubicBezTo>
                    <a:pt x="85042" y="593250"/>
                    <a:pt x="82221" y="589926"/>
                    <a:pt x="78474" y="588260"/>
                  </a:cubicBezTo>
                  <a:cubicBezTo>
                    <a:pt x="71901" y="585339"/>
                    <a:pt x="58003" y="581436"/>
                    <a:pt x="58003" y="581436"/>
                  </a:cubicBezTo>
                  <a:cubicBezTo>
                    <a:pt x="55728" y="578024"/>
                    <a:pt x="52844" y="574948"/>
                    <a:pt x="51179" y="571201"/>
                  </a:cubicBezTo>
                  <a:cubicBezTo>
                    <a:pt x="48258" y="564628"/>
                    <a:pt x="48671" y="556484"/>
                    <a:pt x="44355" y="550729"/>
                  </a:cubicBezTo>
                  <a:cubicBezTo>
                    <a:pt x="40943" y="546180"/>
                    <a:pt x="37133" y="541903"/>
                    <a:pt x="34119" y="537081"/>
                  </a:cubicBezTo>
                  <a:cubicBezTo>
                    <a:pt x="23833" y="520623"/>
                    <a:pt x="30215" y="527971"/>
                    <a:pt x="23883" y="513198"/>
                  </a:cubicBezTo>
                  <a:cubicBezTo>
                    <a:pt x="8825" y="478064"/>
                    <a:pt x="25763" y="525663"/>
                    <a:pt x="10236" y="479078"/>
                  </a:cubicBezTo>
                  <a:lnTo>
                    <a:pt x="6824" y="468842"/>
                  </a:lnTo>
                  <a:cubicBezTo>
                    <a:pt x="14665" y="421798"/>
                    <a:pt x="9434" y="469960"/>
                    <a:pt x="6824" y="434723"/>
                  </a:cubicBezTo>
                  <a:cubicBezTo>
                    <a:pt x="-3567" y="294440"/>
                    <a:pt x="8964" y="400666"/>
                    <a:pt x="0" y="328953"/>
                  </a:cubicBezTo>
                  <a:cubicBezTo>
                    <a:pt x="1137" y="322129"/>
                    <a:pt x="1911" y="315234"/>
                    <a:pt x="3412" y="308481"/>
                  </a:cubicBezTo>
                  <a:cubicBezTo>
                    <a:pt x="4192" y="304970"/>
                    <a:pt x="6044" y="301756"/>
                    <a:pt x="6824" y="298245"/>
                  </a:cubicBezTo>
                  <a:cubicBezTo>
                    <a:pt x="8325" y="291492"/>
                    <a:pt x="9258" y="284622"/>
                    <a:pt x="10236" y="277774"/>
                  </a:cubicBezTo>
                  <a:cubicBezTo>
                    <a:pt x="12620" y="261086"/>
                    <a:pt x="11327" y="253617"/>
                    <a:pt x="17059" y="240242"/>
                  </a:cubicBezTo>
                  <a:cubicBezTo>
                    <a:pt x="19062" y="235567"/>
                    <a:pt x="21360" y="231011"/>
                    <a:pt x="23883" y="226595"/>
                  </a:cubicBezTo>
                  <a:cubicBezTo>
                    <a:pt x="25918" y="223035"/>
                    <a:pt x="29042" y="220106"/>
                    <a:pt x="30707" y="216359"/>
                  </a:cubicBezTo>
                  <a:cubicBezTo>
                    <a:pt x="33628" y="209786"/>
                    <a:pt x="35256" y="202711"/>
                    <a:pt x="37531" y="195887"/>
                  </a:cubicBezTo>
                  <a:cubicBezTo>
                    <a:pt x="38668" y="192475"/>
                    <a:pt x="38785" y="188528"/>
                    <a:pt x="40943" y="185651"/>
                  </a:cubicBezTo>
                  <a:lnTo>
                    <a:pt x="51179" y="172004"/>
                  </a:lnTo>
                  <a:cubicBezTo>
                    <a:pt x="52316" y="168592"/>
                    <a:pt x="52844" y="164912"/>
                    <a:pt x="54591" y="161768"/>
                  </a:cubicBezTo>
                  <a:cubicBezTo>
                    <a:pt x="58574" y="154599"/>
                    <a:pt x="68239" y="141296"/>
                    <a:pt x="68239" y="141296"/>
                  </a:cubicBezTo>
                  <a:cubicBezTo>
                    <a:pt x="69376" y="136747"/>
                    <a:pt x="70005" y="132039"/>
                    <a:pt x="71651" y="127648"/>
                  </a:cubicBezTo>
                  <a:cubicBezTo>
                    <a:pt x="76148" y="115656"/>
                    <a:pt x="85319" y="103734"/>
                    <a:pt x="92122" y="93529"/>
                  </a:cubicBezTo>
                  <a:lnTo>
                    <a:pt x="98946" y="83293"/>
                  </a:lnTo>
                  <a:cubicBezTo>
                    <a:pt x="101221" y="79881"/>
                    <a:pt x="102358" y="75332"/>
                    <a:pt x="105770" y="73057"/>
                  </a:cubicBezTo>
                  <a:lnTo>
                    <a:pt x="126242" y="59410"/>
                  </a:lnTo>
                  <a:cubicBezTo>
                    <a:pt x="129654" y="57136"/>
                    <a:pt x="133197" y="55046"/>
                    <a:pt x="136477" y="52586"/>
                  </a:cubicBezTo>
                  <a:cubicBezTo>
                    <a:pt x="141026" y="49174"/>
                    <a:pt x="145466" y="45611"/>
                    <a:pt x="150125" y="42350"/>
                  </a:cubicBezTo>
                  <a:cubicBezTo>
                    <a:pt x="150135" y="42343"/>
                    <a:pt x="175710" y="25294"/>
                    <a:pt x="180833" y="21878"/>
                  </a:cubicBezTo>
                  <a:cubicBezTo>
                    <a:pt x="184245" y="19603"/>
                    <a:pt x="187178" y="16351"/>
                    <a:pt x="191068" y="15054"/>
                  </a:cubicBezTo>
                  <a:cubicBezTo>
                    <a:pt x="194480" y="13917"/>
                    <a:pt x="198087" y="13250"/>
                    <a:pt x="201304" y="11642"/>
                  </a:cubicBezTo>
                  <a:cubicBezTo>
                    <a:pt x="213791" y="5399"/>
                    <a:pt x="208301" y="3857"/>
                    <a:pt x="221776" y="1407"/>
                  </a:cubicBezTo>
                  <a:cubicBezTo>
                    <a:pt x="242869" y="-2428"/>
                    <a:pt x="250208" y="2544"/>
                    <a:pt x="259307" y="4819"/>
                  </a:cubicBezTo>
                  <a:close/>
                </a:path>
              </a:pathLst>
            </a:cu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0" name="Freeform 9"/>
            <p:cNvSpPr/>
            <p:nvPr/>
          </p:nvSpPr>
          <p:spPr bwMode="auto">
            <a:xfrm>
              <a:off x="4812030" y="2670355"/>
              <a:ext cx="490296" cy="671015"/>
            </a:xfrm>
            <a:custGeom>
              <a:avLst/>
              <a:gdLst>
                <a:gd name="connsiteX0" fmla="*/ 40943 w 508379"/>
                <a:gd name="connsiteY0" fmla="*/ 303663 h 641445"/>
                <a:gd name="connsiteX1" fmla="*/ 37531 w 508379"/>
                <a:gd name="connsiteY1" fmla="*/ 279779 h 641445"/>
                <a:gd name="connsiteX2" fmla="*/ 30707 w 508379"/>
                <a:gd name="connsiteY2" fmla="*/ 269543 h 641445"/>
                <a:gd name="connsiteX3" fmla="*/ 23883 w 508379"/>
                <a:gd name="connsiteY3" fmla="*/ 245660 h 641445"/>
                <a:gd name="connsiteX4" fmla="*/ 27295 w 508379"/>
                <a:gd name="connsiteY4" fmla="*/ 191069 h 641445"/>
                <a:gd name="connsiteX5" fmla="*/ 37531 w 508379"/>
                <a:gd name="connsiteY5" fmla="*/ 160361 h 641445"/>
                <a:gd name="connsiteX6" fmla="*/ 40943 w 508379"/>
                <a:gd name="connsiteY6" fmla="*/ 150125 h 641445"/>
                <a:gd name="connsiteX7" fmla="*/ 54591 w 508379"/>
                <a:gd name="connsiteY7" fmla="*/ 129654 h 641445"/>
                <a:gd name="connsiteX8" fmla="*/ 68239 w 508379"/>
                <a:gd name="connsiteY8" fmla="*/ 98946 h 641445"/>
                <a:gd name="connsiteX9" fmla="*/ 71650 w 508379"/>
                <a:gd name="connsiteY9" fmla="*/ 88711 h 641445"/>
                <a:gd name="connsiteX10" fmla="*/ 85298 w 508379"/>
                <a:gd name="connsiteY10" fmla="*/ 68239 h 641445"/>
                <a:gd name="connsiteX11" fmla="*/ 88710 w 508379"/>
                <a:gd name="connsiteY11" fmla="*/ 58003 h 641445"/>
                <a:gd name="connsiteX12" fmla="*/ 119418 w 508379"/>
                <a:gd name="connsiteY12" fmla="*/ 34119 h 641445"/>
                <a:gd name="connsiteX13" fmla="*/ 139889 w 508379"/>
                <a:gd name="connsiteY13" fmla="*/ 27296 h 641445"/>
                <a:gd name="connsiteX14" fmla="*/ 160361 w 508379"/>
                <a:gd name="connsiteY14" fmla="*/ 13648 h 641445"/>
                <a:gd name="connsiteX15" fmla="*/ 170597 w 508379"/>
                <a:gd name="connsiteY15" fmla="*/ 6824 h 641445"/>
                <a:gd name="connsiteX16" fmla="*/ 191068 w 508379"/>
                <a:gd name="connsiteY16" fmla="*/ 0 h 641445"/>
                <a:gd name="connsiteX17" fmla="*/ 242247 w 508379"/>
                <a:gd name="connsiteY17" fmla="*/ 6824 h 641445"/>
                <a:gd name="connsiteX18" fmla="*/ 252483 w 508379"/>
                <a:gd name="connsiteY18" fmla="*/ 10236 h 641445"/>
                <a:gd name="connsiteX19" fmla="*/ 266131 w 508379"/>
                <a:gd name="connsiteY19" fmla="*/ 13648 h 641445"/>
                <a:gd name="connsiteX20" fmla="*/ 276367 w 508379"/>
                <a:gd name="connsiteY20" fmla="*/ 20472 h 641445"/>
                <a:gd name="connsiteX21" fmla="*/ 290015 w 508379"/>
                <a:gd name="connsiteY21" fmla="*/ 23884 h 641445"/>
                <a:gd name="connsiteX22" fmla="*/ 300250 w 508379"/>
                <a:gd name="connsiteY22" fmla="*/ 27296 h 641445"/>
                <a:gd name="connsiteX23" fmla="*/ 313898 w 508379"/>
                <a:gd name="connsiteY23" fmla="*/ 34119 h 641445"/>
                <a:gd name="connsiteX24" fmla="*/ 324134 w 508379"/>
                <a:gd name="connsiteY24" fmla="*/ 37531 h 641445"/>
                <a:gd name="connsiteX25" fmla="*/ 334370 w 508379"/>
                <a:gd name="connsiteY25" fmla="*/ 44355 h 641445"/>
                <a:gd name="connsiteX26" fmla="*/ 358253 w 508379"/>
                <a:gd name="connsiteY26" fmla="*/ 54591 h 641445"/>
                <a:gd name="connsiteX27" fmla="*/ 368489 w 508379"/>
                <a:gd name="connsiteY27" fmla="*/ 64827 h 641445"/>
                <a:gd name="connsiteX28" fmla="*/ 406021 w 508379"/>
                <a:gd name="connsiteY28" fmla="*/ 81887 h 641445"/>
                <a:gd name="connsiteX29" fmla="*/ 426492 w 508379"/>
                <a:gd name="connsiteY29" fmla="*/ 95534 h 641445"/>
                <a:gd name="connsiteX30" fmla="*/ 436728 w 508379"/>
                <a:gd name="connsiteY30" fmla="*/ 105770 h 641445"/>
                <a:gd name="connsiteX31" fmla="*/ 446964 w 508379"/>
                <a:gd name="connsiteY31" fmla="*/ 109182 h 641445"/>
                <a:gd name="connsiteX32" fmla="*/ 467436 w 508379"/>
                <a:gd name="connsiteY32" fmla="*/ 119418 h 641445"/>
                <a:gd name="connsiteX33" fmla="*/ 477671 w 508379"/>
                <a:gd name="connsiteY33" fmla="*/ 129654 h 641445"/>
                <a:gd name="connsiteX34" fmla="*/ 487907 w 508379"/>
                <a:gd name="connsiteY34" fmla="*/ 136478 h 641445"/>
                <a:gd name="connsiteX35" fmla="*/ 494731 w 508379"/>
                <a:gd name="connsiteY35" fmla="*/ 156949 h 641445"/>
                <a:gd name="connsiteX36" fmla="*/ 498143 w 508379"/>
                <a:gd name="connsiteY36" fmla="*/ 167185 h 641445"/>
                <a:gd name="connsiteX37" fmla="*/ 501555 w 508379"/>
                <a:gd name="connsiteY37" fmla="*/ 201305 h 641445"/>
                <a:gd name="connsiteX38" fmla="*/ 508379 w 508379"/>
                <a:gd name="connsiteY38" fmla="*/ 235424 h 641445"/>
                <a:gd name="connsiteX39" fmla="*/ 501555 w 508379"/>
                <a:gd name="connsiteY39" fmla="*/ 327546 h 641445"/>
                <a:gd name="connsiteX40" fmla="*/ 484495 w 508379"/>
                <a:gd name="connsiteY40" fmla="*/ 365078 h 641445"/>
                <a:gd name="connsiteX41" fmla="*/ 474259 w 508379"/>
                <a:gd name="connsiteY41" fmla="*/ 399197 h 641445"/>
                <a:gd name="connsiteX42" fmla="*/ 470847 w 508379"/>
                <a:gd name="connsiteY42" fmla="*/ 409433 h 641445"/>
                <a:gd name="connsiteX43" fmla="*/ 467436 w 508379"/>
                <a:gd name="connsiteY43" fmla="*/ 423081 h 641445"/>
                <a:gd name="connsiteX44" fmla="*/ 457200 w 508379"/>
                <a:gd name="connsiteY44" fmla="*/ 440140 h 641445"/>
                <a:gd name="connsiteX45" fmla="*/ 453788 w 508379"/>
                <a:gd name="connsiteY45" fmla="*/ 450376 h 641445"/>
                <a:gd name="connsiteX46" fmla="*/ 446964 w 508379"/>
                <a:gd name="connsiteY46" fmla="*/ 460612 h 641445"/>
                <a:gd name="connsiteX47" fmla="*/ 440140 w 508379"/>
                <a:gd name="connsiteY47" fmla="*/ 474260 h 641445"/>
                <a:gd name="connsiteX48" fmla="*/ 436728 w 508379"/>
                <a:gd name="connsiteY48" fmla="*/ 484496 h 641445"/>
                <a:gd name="connsiteX49" fmla="*/ 423080 w 508379"/>
                <a:gd name="connsiteY49" fmla="*/ 511791 h 641445"/>
                <a:gd name="connsiteX50" fmla="*/ 388961 w 508379"/>
                <a:gd name="connsiteY50" fmla="*/ 542499 h 641445"/>
                <a:gd name="connsiteX51" fmla="*/ 378725 w 508379"/>
                <a:gd name="connsiteY51" fmla="*/ 552734 h 641445"/>
                <a:gd name="connsiteX52" fmla="*/ 348018 w 508379"/>
                <a:gd name="connsiteY52" fmla="*/ 573206 h 641445"/>
                <a:gd name="connsiteX53" fmla="*/ 334370 w 508379"/>
                <a:gd name="connsiteY53" fmla="*/ 583442 h 641445"/>
                <a:gd name="connsiteX54" fmla="*/ 310486 w 508379"/>
                <a:gd name="connsiteY54" fmla="*/ 597090 h 641445"/>
                <a:gd name="connsiteX55" fmla="*/ 300250 w 508379"/>
                <a:gd name="connsiteY55" fmla="*/ 607325 h 641445"/>
                <a:gd name="connsiteX56" fmla="*/ 290015 w 508379"/>
                <a:gd name="connsiteY56" fmla="*/ 610737 h 641445"/>
                <a:gd name="connsiteX57" fmla="*/ 279779 w 508379"/>
                <a:gd name="connsiteY57" fmla="*/ 617561 h 641445"/>
                <a:gd name="connsiteX58" fmla="*/ 269543 w 508379"/>
                <a:gd name="connsiteY58" fmla="*/ 620973 h 641445"/>
                <a:gd name="connsiteX59" fmla="*/ 238836 w 508379"/>
                <a:gd name="connsiteY59" fmla="*/ 634621 h 641445"/>
                <a:gd name="connsiteX60" fmla="*/ 156949 w 508379"/>
                <a:gd name="connsiteY60" fmla="*/ 641445 h 641445"/>
                <a:gd name="connsiteX61" fmla="*/ 95534 w 508379"/>
                <a:gd name="connsiteY61" fmla="*/ 638033 h 641445"/>
                <a:gd name="connsiteX62" fmla="*/ 71650 w 508379"/>
                <a:gd name="connsiteY62" fmla="*/ 631209 h 641445"/>
                <a:gd name="connsiteX63" fmla="*/ 58003 w 508379"/>
                <a:gd name="connsiteY63" fmla="*/ 620973 h 641445"/>
                <a:gd name="connsiteX64" fmla="*/ 44355 w 508379"/>
                <a:gd name="connsiteY64" fmla="*/ 614149 h 641445"/>
                <a:gd name="connsiteX65" fmla="*/ 13647 w 508379"/>
                <a:gd name="connsiteY65" fmla="*/ 593678 h 641445"/>
                <a:gd name="connsiteX66" fmla="*/ 13647 w 508379"/>
                <a:gd name="connsiteY66" fmla="*/ 573206 h 641445"/>
                <a:gd name="connsiteX67" fmla="*/ 6824 w 508379"/>
                <a:gd name="connsiteY67" fmla="*/ 549322 h 641445"/>
                <a:gd name="connsiteX68" fmla="*/ 0 w 508379"/>
                <a:gd name="connsiteY68" fmla="*/ 525439 h 641445"/>
                <a:gd name="connsiteX69" fmla="*/ 3412 w 508379"/>
                <a:gd name="connsiteY69" fmla="*/ 501555 h 641445"/>
                <a:gd name="connsiteX70" fmla="*/ 6824 w 508379"/>
                <a:gd name="connsiteY70" fmla="*/ 481084 h 641445"/>
                <a:gd name="connsiteX71" fmla="*/ 3412 w 508379"/>
                <a:gd name="connsiteY71" fmla="*/ 470848 h 641445"/>
                <a:gd name="connsiteX72" fmla="*/ 13647 w 508379"/>
                <a:gd name="connsiteY72" fmla="*/ 450376 h 641445"/>
                <a:gd name="connsiteX73" fmla="*/ 23883 w 508379"/>
                <a:gd name="connsiteY73" fmla="*/ 446964 h 641445"/>
                <a:gd name="connsiteX74" fmla="*/ 27295 w 508379"/>
                <a:gd name="connsiteY74" fmla="*/ 436728 h 641445"/>
                <a:gd name="connsiteX75" fmla="*/ 30707 w 508379"/>
                <a:gd name="connsiteY75" fmla="*/ 412845 h 641445"/>
                <a:gd name="connsiteX76" fmla="*/ 40943 w 508379"/>
                <a:gd name="connsiteY76" fmla="*/ 406021 h 641445"/>
                <a:gd name="connsiteX77" fmla="*/ 51179 w 508379"/>
                <a:gd name="connsiteY77" fmla="*/ 385549 h 641445"/>
                <a:gd name="connsiteX78" fmla="*/ 58003 w 508379"/>
                <a:gd name="connsiteY78" fmla="*/ 375314 h 641445"/>
                <a:gd name="connsiteX79" fmla="*/ 61415 w 508379"/>
                <a:gd name="connsiteY79" fmla="*/ 365078 h 641445"/>
                <a:gd name="connsiteX80" fmla="*/ 58003 w 508379"/>
                <a:gd name="connsiteY80" fmla="*/ 354842 h 641445"/>
                <a:gd name="connsiteX81" fmla="*/ 54591 w 508379"/>
                <a:gd name="connsiteY81" fmla="*/ 334370 h 641445"/>
                <a:gd name="connsiteX82" fmla="*/ 51179 w 508379"/>
                <a:gd name="connsiteY82" fmla="*/ 320722 h 641445"/>
                <a:gd name="connsiteX83" fmla="*/ 44355 w 508379"/>
                <a:gd name="connsiteY83" fmla="*/ 310487 h 641445"/>
                <a:gd name="connsiteX84" fmla="*/ 40943 w 508379"/>
                <a:gd name="connsiteY84" fmla="*/ 303663 h 641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08379" h="641445">
                  <a:moveTo>
                    <a:pt x="40943" y="303663"/>
                  </a:moveTo>
                  <a:cubicBezTo>
                    <a:pt x="39806" y="298545"/>
                    <a:pt x="39842" y="287482"/>
                    <a:pt x="37531" y="279779"/>
                  </a:cubicBezTo>
                  <a:cubicBezTo>
                    <a:pt x="36353" y="275851"/>
                    <a:pt x="32541" y="273211"/>
                    <a:pt x="30707" y="269543"/>
                  </a:cubicBezTo>
                  <a:cubicBezTo>
                    <a:pt x="28259" y="264647"/>
                    <a:pt x="24977" y="250034"/>
                    <a:pt x="23883" y="245660"/>
                  </a:cubicBezTo>
                  <a:cubicBezTo>
                    <a:pt x="25020" y="227463"/>
                    <a:pt x="24832" y="209134"/>
                    <a:pt x="27295" y="191069"/>
                  </a:cubicBezTo>
                  <a:lnTo>
                    <a:pt x="37531" y="160361"/>
                  </a:lnTo>
                  <a:cubicBezTo>
                    <a:pt x="38668" y="156949"/>
                    <a:pt x="38948" y="153117"/>
                    <a:pt x="40943" y="150125"/>
                  </a:cubicBezTo>
                  <a:cubicBezTo>
                    <a:pt x="45492" y="143301"/>
                    <a:pt x="51998" y="137434"/>
                    <a:pt x="54591" y="129654"/>
                  </a:cubicBezTo>
                  <a:cubicBezTo>
                    <a:pt x="62712" y="105292"/>
                    <a:pt x="57425" y="115167"/>
                    <a:pt x="68239" y="98946"/>
                  </a:cubicBezTo>
                  <a:cubicBezTo>
                    <a:pt x="69376" y="95534"/>
                    <a:pt x="69904" y="91855"/>
                    <a:pt x="71650" y="88711"/>
                  </a:cubicBezTo>
                  <a:cubicBezTo>
                    <a:pt x="75633" y="81542"/>
                    <a:pt x="82704" y="76020"/>
                    <a:pt x="85298" y="68239"/>
                  </a:cubicBezTo>
                  <a:cubicBezTo>
                    <a:pt x="86435" y="64827"/>
                    <a:pt x="86715" y="60996"/>
                    <a:pt x="88710" y="58003"/>
                  </a:cubicBezTo>
                  <a:cubicBezTo>
                    <a:pt x="93757" y="50433"/>
                    <a:pt x="113608" y="36055"/>
                    <a:pt x="119418" y="34119"/>
                  </a:cubicBezTo>
                  <a:cubicBezTo>
                    <a:pt x="126242" y="31845"/>
                    <a:pt x="133904" y="31286"/>
                    <a:pt x="139889" y="27296"/>
                  </a:cubicBezTo>
                  <a:lnTo>
                    <a:pt x="160361" y="13648"/>
                  </a:lnTo>
                  <a:cubicBezTo>
                    <a:pt x="163773" y="11373"/>
                    <a:pt x="166707" y="8121"/>
                    <a:pt x="170597" y="6824"/>
                  </a:cubicBezTo>
                  <a:lnTo>
                    <a:pt x="191068" y="0"/>
                  </a:lnTo>
                  <a:cubicBezTo>
                    <a:pt x="205853" y="1643"/>
                    <a:pt x="226931" y="3420"/>
                    <a:pt x="242247" y="6824"/>
                  </a:cubicBezTo>
                  <a:cubicBezTo>
                    <a:pt x="245758" y="7604"/>
                    <a:pt x="249025" y="9248"/>
                    <a:pt x="252483" y="10236"/>
                  </a:cubicBezTo>
                  <a:cubicBezTo>
                    <a:pt x="256992" y="11524"/>
                    <a:pt x="261582" y="12511"/>
                    <a:pt x="266131" y="13648"/>
                  </a:cubicBezTo>
                  <a:cubicBezTo>
                    <a:pt x="269543" y="15923"/>
                    <a:pt x="272598" y="18857"/>
                    <a:pt x="276367" y="20472"/>
                  </a:cubicBezTo>
                  <a:cubicBezTo>
                    <a:pt x="280677" y="22319"/>
                    <a:pt x="285506" y="22596"/>
                    <a:pt x="290015" y="23884"/>
                  </a:cubicBezTo>
                  <a:cubicBezTo>
                    <a:pt x="293473" y="24872"/>
                    <a:pt x="296944" y="25879"/>
                    <a:pt x="300250" y="27296"/>
                  </a:cubicBezTo>
                  <a:cubicBezTo>
                    <a:pt x="304925" y="29299"/>
                    <a:pt x="309223" y="32116"/>
                    <a:pt x="313898" y="34119"/>
                  </a:cubicBezTo>
                  <a:cubicBezTo>
                    <a:pt x="317204" y="35536"/>
                    <a:pt x="320917" y="35923"/>
                    <a:pt x="324134" y="37531"/>
                  </a:cubicBezTo>
                  <a:cubicBezTo>
                    <a:pt x="327802" y="39365"/>
                    <a:pt x="330810" y="42320"/>
                    <a:pt x="334370" y="44355"/>
                  </a:cubicBezTo>
                  <a:cubicBezTo>
                    <a:pt x="346175" y="51100"/>
                    <a:pt x="346770" y="50763"/>
                    <a:pt x="358253" y="54591"/>
                  </a:cubicBezTo>
                  <a:cubicBezTo>
                    <a:pt x="361665" y="58003"/>
                    <a:pt x="364418" y="62236"/>
                    <a:pt x="368489" y="64827"/>
                  </a:cubicBezTo>
                  <a:cubicBezTo>
                    <a:pt x="385271" y="75507"/>
                    <a:pt x="390989" y="76876"/>
                    <a:pt x="406021" y="81887"/>
                  </a:cubicBezTo>
                  <a:cubicBezTo>
                    <a:pt x="412845" y="86436"/>
                    <a:pt x="420693" y="89735"/>
                    <a:pt x="426492" y="95534"/>
                  </a:cubicBezTo>
                  <a:cubicBezTo>
                    <a:pt x="429904" y="98946"/>
                    <a:pt x="432713" y="103093"/>
                    <a:pt x="436728" y="105770"/>
                  </a:cubicBezTo>
                  <a:cubicBezTo>
                    <a:pt x="439721" y="107765"/>
                    <a:pt x="443747" y="107574"/>
                    <a:pt x="446964" y="109182"/>
                  </a:cubicBezTo>
                  <a:cubicBezTo>
                    <a:pt x="473421" y="122411"/>
                    <a:pt x="441708" y="110842"/>
                    <a:pt x="467436" y="119418"/>
                  </a:cubicBezTo>
                  <a:cubicBezTo>
                    <a:pt x="470848" y="122830"/>
                    <a:pt x="473964" y="126565"/>
                    <a:pt x="477671" y="129654"/>
                  </a:cubicBezTo>
                  <a:cubicBezTo>
                    <a:pt x="480821" y="132279"/>
                    <a:pt x="485734" y="133001"/>
                    <a:pt x="487907" y="136478"/>
                  </a:cubicBezTo>
                  <a:cubicBezTo>
                    <a:pt x="491719" y="142577"/>
                    <a:pt x="492456" y="150125"/>
                    <a:pt x="494731" y="156949"/>
                  </a:cubicBezTo>
                  <a:lnTo>
                    <a:pt x="498143" y="167185"/>
                  </a:lnTo>
                  <a:cubicBezTo>
                    <a:pt x="499280" y="178558"/>
                    <a:pt x="499859" y="190001"/>
                    <a:pt x="501555" y="201305"/>
                  </a:cubicBezTo>
                  <a:cubicBezTo>
                    <a:pt x="503276" y="212775"/>
                    <a:pt x="508379" y="235424"/>
                    <a:pt x="508379" y="235424"/>
                  </a:cubicBezTo>
                  <a:cubicBezTo>
                    <a:pt x="506945" y="265536"/>
                    <a:pt x="508231" y="297507"/>
                    <a:pt x="501555" y="327546"/>
                  </a:cubicBezTo>
                  <a:cubicBezTo>
                    <a:pt x="497959" y="343728"/>
                    <a:pt x="491173" y="345044"/>
                    <a:pt x="484495" y="365078"/>
                  </a:cubicBezTo>
                  <a:cubicBezTo>
                    <a:pt x="468281" y="413718"/>
                    <a:pt x="484571" y="363107"/>
                    <a:pt x="474259" y="399197"/>
                  </a:cubicBezTo>
                  <a:cubicBezTo>
                    <a:pt x="473271" y="402655"/>
                    <a:pt x="471835" y="405975"/>
                    <a:pt x="470847" y="409433"/>
                  </a:cubicBezTo>
                  <a:cubicBezTo>
                    <a:pt x="469559" y="413942"/>
                    <a:pt x="469340" y="418796"/>
                    <a:pt x="467436" y="423081"/>
                  </a:cubicBezTo>
                  <a:cubicBezTo>
                    <a:pt x="464743" y="429141"/>
                    <a:pt x="460166" y="434209"/>
                    <a:pt x="457200" y="440140"/>
                  </a:cubicBezTo>
                  <a:cubicBezTo>
                    <a:pt x="455592" y="443357"/>
                    <a:pt x="455396" y="447159"/>
                    <a:pt x="453788" y="450376"/>
                  </a:cubicBezTo>
                  <a:cubicBezTo>
                    <a:pt x="451954" y="454044"/>
                    <a:pt x="448999" y="457052"/>
                    <a:pt x="446964" y="460612"/>
                  </a:cubicBezTo>
                  <a:cubicBezTo>
                    <a:pt x="444440" y="465028"/>
                    <a:pt x="442144" y="469585"/>
                    <a:pt x="440140" y="474260"/>
                  </a:cubicBezTo>
                  <a:cubicBezTo>
                    <a:pt x="438723" y="477566"/>
                    <a:pt x="437991" y="481128"/>
                    <a:pt x="436728" y="484496"/>
                  </a:cubicBezTo>
                  <a:cubicBezTo>
                    <a:pt x="432057" y="496951"/>
                    <a:pt x="430840" y="502091"/>
                    <a:pt x="423080" y="511791"/>
                  </a:cubicBezTo>
                  <a:cubicBezTo>
                    <a:pt x="384016" y="560623"/>
                    <a:pt x="419401" y="520758"/>
                    <a:pt x="388961" y="542499"/>
                  </a:cubicBezTo>
                  <a:cubicBezTo>
                    <a:pt x="385035" y="545303"/>
                    <a:pt x="382534" y="549772"/>
                    <a:pt x="378725" y="552734"/>
                  </a:cubicBezTo>
                  <a:cubicBezTo>
                    <a:pt x="348061" y="576583"/>
                    <a:pt x="368467" y="557869"/>
                    <a:pt x="348018" y="573206"/>
                  </a:cubicBezTo>
                  <a:cubicBezTo>
                    <a:pt x="343469" y="576618"/>
                    <a:pt x="339192" y="580428"/>
                    <a:pt x="334370" y="583442"/>
                  </a:cubicBezTo>
                  <a:cubicBezTo>
                    <a:pt x="321018" y="591787"/>
                    <a:pt x="321759" y="587697"/>
                    <a:pt x="310486" y="597090"/>
                  </a:cubicBezTo>
                  <a:cubicBezTo>
                    <a:pt x="306779" y="600179"/>
                    <a:pt x="304265" y="604649"/>
                    <a:pt x="300250" y="607325"/>
                  </a:cubicBezTo>
                  <a:cubicBezTo>
                    <a:pt x="297258" y="609320"/>
                    <a:pt x="293232" y="609129"/>
                    <a:pt x="290015" y="610737"/>
                  </a:cubicBezTo>
                  <a:cubicBezTo>
                    <a:pt x="286347" y="612571"/>
                    <a:pt x="283447" y="615727"/>
                    <a:pt x="279779" y="617561"/>
                  </a:cubicBezTo>
                  <a:cubicBezTo>
                    <a:pt x="276562" y="619169"/>
                    <a:pt x="272760" y="619365"/>
                    <a:pt x="269543" y="620973"/>
                  </a:cubicBezTo>
                  <a:cubicBezTo>
                    <a:pt x="252157" y="629666"/>
                    <a:pt x="265241" y="630220"/>
                    <a:pt x="238836" y="634621"/>
                  </a:cubicBezTo>
                  <a:cubicBezTo>
                    <a:pt x="198140" y="641404"/>
                    <a:pt x="225271" y="637649"/>
                    <a:pt x="156949" y="641445"/>
                  </a:cubicBezTo>
                  <a:cubicBezTo>
                    <a:pt x="136477" y="640308"/>
                    <a:pt x="115953" y="639889"/>
                    <a:pt x="95534" y="638033"/>
                  </a:cubicBezTo>
                  <a:cubicBezTo>
                    <a:pt x="89643" y="637497"/>
                    <a:pt x="77709" y="633229"/>
                    <a:pt x="71650" y="631209"/>
                  </a:cubicBezTo>
                  <a:cubicBezTo>
                    <a:pt x="67101" y="627797"/>
                    <a:pt x="62825" y="623987"/>
                    <a:pt x="58003" y="620973"/>
                  </a:cubicBezTo>
                  <a:cubicBezTo>
                    <a:pt x="53690" y="618277"/>
                    <a:pt x="48587" y="616970"/>
                    <a:pt x="44355" y="614149"/>
                  </a:cubicBezTo>
                  <a:cubicBezTo>
                    <a:pt x="6498" y="588912"/>
                    <a:pt x="45560" y="609635"/>
                    <a:pt x="13647" y="593678"/>
                  </a:cubicBezTo>
                  <a:cubicBezTo>
                    <a:pt x="4551" y="566382"/>
                    <a:pt x="13647" y="600502"/>
                    <a:pt x="13647" y="573206"/>
                  </a:cubicBezTo>
                  <a:cubicBezTo>
                    <a:pt x="13647" y="567869"/>
                    <a:pt x="8434" y="554956"/>
                    <a:pt x="6824" y="549322"/>
                  </a:cubicBezTo>
                  <a:cubicBezTo>
                    <a:pt x="-1745" y="519333"/>
                    <a:pt x="8181" y="549982"/>
                    <a:pt x="0" y="525439"/>
                  </a:cubicBezTo>
                  <a:cubicBezTo>
                    <a:pt x="1137" y="517478"/>
                    <a:pt x="2189" y="509504"/>
                    <a:pt x="3412" y="501555"/>
                  </a:cubicBezTo>
                  <a:cubicBezTo>
                    <a:pt x="4464" y="494718"/>
                    <a:pt x="6824" y="488002"/>
                    <a:pt x="6824" y="481084"/>
                  </a:cubicBezTo>
                  <a:cubicBezTo>
                    <a:pt x="6824" y="477487"/>
                    <a:pt x="4549" y="474260"/>
                    <a:pt x="3412" y="470848"/>
                  </a:cubicBezTo>
                  <a:cubicBezTo>
                    <a:pt x="5659" y="464106"/>
                    <a:pt x="7636" y="455185"/>
                    <a:pt x="13647" y="450376"/>
                  </a:cubicBezTo>
                  <a:cubicBezTo>
                    <a:pt x="16455" y="448129"/>
                    <a:pt x="20471" y="448101"/>
                    <a:pt x="23883" y="446964"/>
                  </a:cubicBezTo>
                  <a:cubicBezTo>
                    <a:pt x="25020" y="443552"/>
                    <a:pt x="26590" y="440255"/>
                    <a:pt x="27295" y="436728"/>
                  </a:cubicBezTo>
                  <a:cubicBezTo>
                    <a:pt x="28872" y="428842"/>
                    <a:pt x="27441" y="420194"/>
                    <a:pt x="30707" y="412845"/>
                  </a:cubicBezTo>
                  <a:cubicBezTo>
                    <a:pt x="32373" y="409098"/>
                    <a:pt x="37531" y="408296"/>
                    <a:pt x="40943" y="406021"/>
                  </a:cubicBezTo>
                  <a:cubicBezTo>
                    <a:pt x="60503" y="376681"/>
                    <a:pt x="37050" y="413806"/>
                    <a:pt x="51179" y="385549"/>
                  </a:cubicBezTo>
                  <a:cubicBezTo>
                    <a:pt x="53013" y="381881"/>
                    <a:pt x="55728" y="378726"/>
                    <a:pt x="58003" y="375314"/>
                  </a:cubicBezTo>
                  <a:cubicBezTo>
                    <a:pt x="59140" y="371902"/>
                    <a:pt x="61415" y="368675"/>
                    <a:pt x="61415" y="365078"/>
                  </a:cubicBezTo>
                  <a:cubicBezTo>
                    <a:pt x="61415" y="361481"/>
                    <a:pt x="58783" y="358353"/>
                    <a:pt x="58003" y="354842"/>
                  </a:cubicBezTo>
                  <a:cubicBezTo>
                    <a:pt x="56502" y="348089"/>
                    <a:pt x="55948" y="341154"/>
                    <a:pt x="54591" y="334370"/>
                  </a:cubicBezTo>
                  <a:cubicBezTo>
                    <a:pt x="53671" y="329772"/>
                    <a:pt x="53026" y="325032"/>
                    <a:pt x="51179" y="320722"/>
                  </a:cubicBezTo>
                  <a:cubicBezTo>
                    <a:pt x="49564" y="316953"/>
                    <a:pt x="45652" y="314377"/>
                    <a:pt x="44355" y="310487"/>
                  </a:cubicBezTo>
                  <a:cubicBezTo>
                    <a:pt x="43995" y="309408"/>
                    <a:pt x="42080" y="308781"/>
                    <a:pt x="40943" y="303663"/>
                  </a:cubicBezTo>
                  <a:close/>
                </a:path>
              </a:pathLst>
            </a:cu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1" name="Freeform 10"/>
            <p:cNvSpPr/>
            <p:nvPr/>
          </p:nvSpPr>
          <p:spPr bwMode="auto">
            <a:xfrm>
              <a:off x="3442648" y="2537077"/>
              <a:ext cx="330958" cy="622380"/>
            </a:xfrm>
            <a:custGeom>
              <a:avLst/>
              <a:gdLst>
                <a:gd name="connsiteX0" fmla="*/ 259307 w 330958"/>
                <a:gd name="connsiteY0" fmla="*/ 4819 h 622380"/>
                <a:gd name="connsiteX1" fmla="*/ 276367 w 330958"/>
                <a:gd name="connsiteY1" fmla="*/ 15054 h 622380"/>
                <a:gd name="connsiteX2" fmla="*/ 283191 w 330958"/>
                <a:gd name="connsiteY2" fmla="*/ 28702 h 622380"/>
                <a:gd name="connsiteX3" fmla="*/ 300251 w 330958"/>
                <a:gd name="connsiteY3" fmla="*/ 49174 h 622380"/>
                <a:gd name="connsiteX4" fmla="*/ 303662 w 330958"/>
                <a:gd name="connsiteY4" fmla="*/ 66233 h 622380"/>
                <a:gd name="connsiteX5" fmla="*/ 310486 w 330958"/>
                <a:gd name="connsiteY5" fmla="*/ 107177 h 622380"/>
                <a:gd name="connsiteX6" fmla="*/ 317310 w 330958"/>
                <a:gd name="connsiteY6" fmla="*/ 131060 h 622380"/>
                <a:gd name="connsiteX7" fmla="*/ 307074 w 330958"/>
                <a:gd name="connsiteY7" fmla="*/ 134472 h 622380"/>
                <a:gd name="connsiteX8" fmla="*/ 317310 w 330958"/>
                <a:gd name="connsiteY8" fmla="*/ 137884 h 622380"/>
                <a:gd name="connsiteX9" fmla="*/ 307074 w 330958"/>
                <a:gd name="connsiteY9" fmla="*/ 134472 h 622380"/>
                <a:gd name="connsiteX10" fmla="*/ 313898 w 330958"/>
                <a:gd name="connsiteY10" fmla="*/ 144708 h 622380"/>
                <a:gd name="connsiteX11" fmla="*/ 313898 w 330958"/>
                <a:gd name="connsiteY11" fmla="*/ 216359 h 622380"/>
                <a:gd name="connsiteX12" fmla="*/ 310486 w 330958"/>
                <a:gd name="connsiteY12" fmla="*/ 233419 h 622380"/>
                <a:gd name="connsiteX13" fmla="*/ 307074 w 330958"/>
                <a:gd name="connsiteY13" fmla="*/ 243654 h 622380"/>
                <a:gd name="connsiteX14" fmla="*/ 317310 w 330958"/>
                <a:gd name="connsiteY14" fmla="*/ 267538 h 622380"/>
                <a:gd name="connsiteX15" fmla="*/ 320722 w 330958"/>
                <a:gd name="connsiteY15" fmla="*/ 291422 h 622380"/>
                <a:gd name="connsiteX16" fmla="*/ 324134 w 330958"/>
                <a:gd name="connsiteY16" fmla="*/ 322129 h 622380"/>
                <a:gd name="connsiteX17" fmla="*/ 330958 w 330958"/>
                <a:gd name="connsiteY17" fmla="*/ 346013 h 622380"/>
                <a:gd name="connsiteX18" fmla="*/ 324134 w 330958"/>
                <a:gd name="connsiteY18" fmla="*/ 414251 h 622380"/>
                <a:gd name="connsiteX19" fmla="*/ 317310 w 330958"/>
                <a:gd name="connsiteY19" fmla="*/ 434723 h 622380"/>
                <a:gd name="connsiteX20" fmla="*/ 303662 w 330958"/>
                <a:gd name="connsiteY20" fmla="*/ 458607 h 622380"/>
                <a:gd name="connsiteX21" fmla="*/ 296839 w 330958"/>
                <a:gd name="connsiteY21" fmla="*/ 482490 h 622380"/>
                <a:gd name="connsiteX22" fmla="*/ 290015 w 330958"/>
                <a:gd name="connsiteY22" fmla="*/ 496138 h 622380"/>
                <a:gd name="connsiteX23" fmla="*/ 283191 w 330958"/>
                <a:gd name="connsiteY23" fmla="*/ 516610 h 622380"/>
                <a:gd name="connsiteX24" fmla="*/ 269543 w 330958"/>
                <a:gd name="connsiteY24" fmla="*/ 537081 h 622380"/>
                <a:gd name="connsiteX25" fmla="*/ 262719 w 330958"/>
                <a:gd name="connsiteY25" fmla="*/ 547317 h 622380"/>
                <a:gd name="connsiteX26" fmla="*/ 252483 w 330958"/>
                <a:gd name="connsiteY26" fmla="*/ 557553 h 622380"/>
                <a:gd name="connsiteX27" fmla="*/ 245659 w 330958"/>
                <a:gd name="connsiteY27" fmla="*/ 567789 h 622380"/>
                <a:gd name="connsiteX28" fmla="*/ 225188 w 330958"/>
                <a:gd name="connsiteY28" fmla="*/ 588260 h 622380"/>
                <a:gd name="connsiteX29" fmla="*/ 214952 w 330958"/>
                <a:gd name="connsiteY29" fmla="*/ 598496 h 622380"/>
                <a:gd name="connsiteX30" fmla="*/ 194480 w 330958"/>
                <a:gd name="connsiteY30" fmla="*/ 615556 h 622380"/>
                <a:gd name="connsiteX31" fmla="*/ 174009 w 330958"/>
                <a:gd name="connsiteY31" fmla="*/ 622380 h 622380"/>
                <a:gd name="connsiteX32" fmla="*/ 153537 w 330958"/>
                <a:gd name="connsiteY32" fmla="*/ 618968 h 622380"/>
                <a:gd name="connsiteX33" fmla="*/ 119418 w 330958"/>
                <a:gd name="connsiteY33" fmla="*/ 608732 h 622380"/>
                <a:gd name="connsiteX34" fmla="*/ 109182 w 330958"/>
                <a:gd name="connsiteY34" fmla="*/ 605320 h 622380"/>
                <a:gd name="connsiteX35" fmla="*/ 98946 w 330958"/>
                <a:gd name="connsiteY35" fmla="*/ 598496 h 622380"/>
                <a:gd name="connsiteX36" fmla="*/ 88710 w 330958"/>
                <a:gd name="connsiteY36" fmla="*/ 595084 h 622380"/>
                <a:gd name="connsiteX37" fmla="*/ 78474 w 330958"/>
                <a:gd name="connsiteY37" fmla="*/ 588260 h 622380"/>
                <a:gd name="connsiteX38" fmla="*/ 58003 w 330958"/>
                <a:gd name="connsiteY38" fmla="*/ 581436 h 622380"/>
                <a:gd name="connsiteX39" fmla="*/ 51179 w 330958"/>
                <a:gd name="connsiteY39" fmla="*/ 571201 h 622380"/>
                <a:gd name="connsiteX40" fmla="*/ 44355 w 330958"/>
                <a:gd name="connsiteY40" fmla="*/ 550729 h 622380"/>
                <a:gd name="connsiteX41" fmla="*/ 34119 w 330958"/>
                <a:gd name="connsiteY41" fmla="*/ 537081 h 622380"/>
                <a:gd name="connsiteX42" fmla="*/ 23883 w 330958"/>
                <a:gd name="connsiteY42" fmla="*/ 513198 h 622380"/>
                <a:gd name="connsiteX43" fmla="*/ 10236 w 330958"/>
                <a:gd name="connsiteY43" fmla="*/ 479078 h 622380"/>
                <a:gd name="connsiteX44" fmla="*/ 6824 w 330958"/>
                <a:gd name="connsiteY44" fmla="*/ 468842 h 622380"/>
                <a:gd name="connsiteX45" fmla="*/ 6824 w 330958"/>
                <a:gd name="connsiteY45" fmla="*/ 434723 h 622380"/>
                <a:gd name="connsiteX46" fmla="*/ 0 w 330958"/>
                <a:gd name="connsiteY46" fmla="*/ 328953 h 622380"/>
                <a:gd name="connsiteX47" fmla="*/ 3412 w 330958"/>
                <a:gd name="connsiteY47" fmla="*/ 308481 h 622380"/>
                <a:gd name="connsiteX48" fmla="*/ 6824 w 330958"/>
                <a:gd name="connsiteY48" fmla="*/ 298245 h 622380"/>
                <a:gd name="connsiteX49" fmla="*/ 10236 w 330958"/>
                <a:gd name="connsiteY49" fmla="*/ 277774 h 622380"/>
                <a:gd name="connsiteX50" fmla="*/ 17059 w 330958"/>
                <a:gd name="connsiteY50" fmla="*/ 240242 h 622380"/>
                <a:gd name="connsiteX51" fmla="*/ 23883 w 330958"/>
                <a:gd name="connsiteY51" fmla="*/ 226595 h 622380"/>
                <a:gd name="connsiteX52" fmla="*/ 30707 w 330958"/>
                <a:gd name="connsiteY52" fmla="*/ 216359 h 622380"/>
                <a:gd name="connsiteX53" fmla="*/ 37531 w 330958"/>
                <a:gd name="connsiteY53" fmla="*/ 195887 h 622380"/>
                <a:gd name="connsiteX54" fmla="*/ 40943 w 330958"/>
                <a:gd name="connsiteY54" fmla="*/ 185651 h 622380"/>
                <a:gd name="connsiteX55" fmla="*/ 51179 w 330958"/>
                <a:gd name="connsiteY55" fmla="*/ 172004 h 622380"/>
                <a:gd name="connsiteX56" fmla="*/ 54591 w 330958"/>
                <a:gd name="connsiteY56" fmla="*/ 161768 h 622380"/>
                <a:gd name="connsiteX57" fmla="*/ 68239 w 330958"/>
                <a:gd name="connsiteY57" fmla="*/ 141296 h 622380"/>
                <a:gd name="connsiteX58" fmla="*/ 71651 w 330958"/>
                <a:gd name="connsiteY58" fmla="*/ 127648 h 622380"/>
                <a:gd name="connsiteX59" fmla="*/ 92122 w 330958"/>
                <a:gd name="connsiteY59" fmla="*/ 93529 h 622380"/>
                <a:gd name="connsiteX60" fmla="*/ 98946 w 330958"/>
                <a:gd name="connsiteY60" fmla="*/ 83293 h 622380"/>
                <a:gd name="connsiteX61" fmla="*/ 105770 w 330958"/>
                <a:gd name="connsiteY61" fmla="*/ 73057 h 622380"/>
                <a:gd name="connsiteX62" fmla="*/ 126242 w 330958"/>
                <a:gd name="connsiteY62" fmla="*/ 59410 h 622380"/>
                <a:gd name="connsiteX63" fmla="*/ 136477 w 330958"/>
                <a:gd name="connsiteY63" fmla="*/ 52586 h 622380"/>
                <a:gd name="connsiteX64" fmla="*/ 150125 w 330958"/>
                <a:gd name="connsiteY64" fmla="*/ 42350 h 622380"/>
                <a:gd name="connsiteX65" fmla="*/ 180833 w 330958"/>
                <a:gd name="connsiteY65" fmla="*/ 21878 h 622380"/>
                <a:gd name="connsiteX66" fmla="*/ 191068 w 330958"/>
                <a:gd name="connsiteY66" fmla="*/ 15054 h 622380"/>
                <a:gd name="connsiteX67" fmla="*/ 201304 w 330958"/>
                <a:gd name="connsiteY67" fmla="*/ 11642 h 622380"/>
                <a:gd name="connsiteX68" fmla="*/ 221776 w 330958"/>
                <a:gd name="connsiteY68" fmla="*/ 1407 h 622380"/>
                <a:gd name="connsiteX69" fmla="*/ 259307 w 330958"/>
                <a:gd name="connsiteY69" fmla="*/ 4819 h 622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330958" h="622380">
                  <a:moveTo>
                    <a:pt x="259307" y="4819"/>
                  </a:moveTo>
                  <a:cubicBezTo>
                    <a:pt x="268406" y="7094"/>
                    <a:pt x="271678" y="10365"/>
                    <a:pt x="276367" y="15054"/>
                  </a:cubicBezTo>
                  <a:cubicBezTo>
                    <a:pt x="279964" y="18650"/>
                    <a:pt x="280667" y="24286"/>
                    <a:pt x="283191" y="28702"/>
                  </a:cubicBezTo>
                  <a:cubicBezTo>
                    <a:pt x="289525" y="39786"/>
                    <a:pt x="290842" y="39765"/>
                    <a:pt x="300251" y="49174"/>
                  </a:cubicBezTo>
                  <a:cubicBezTo>
                    <a:pt x="301388" y="54860"/>
                    <a:pt x="302654" y="60522"/>
                    <a:pt x="303662" y="66233"/>
                  </a:cubicBezTo>
                  <a:cubicBezTo>
                    <a:pt x="306066" y="79859"/>
                    <a:pt x="307130" y="93754"/>
                    <a:pt x="310486" y="107177"/>
                  </a:cubicBezTo>
                  <a:cubicBezTo>
                    <a:pt x="314770" y="124313"/>
                    <a:pt x="312415" y="116376"/>
                    <a:pt x="317310" y="131060"/>
                  </a:cubicBezTo>
                  <a:cubicBezTo>
                    <a:pt x="313898" y="132197"/>
                    <a:pt x="303662" y="133335"/>
                    <a:pt x="307074" y="134472"/>
                  </a:cubicBezTo>
                  <a:lnTo>
                    <a:pt x="317310" y="137884"/>
                  </a:lnTo>
                  <a:lnTo>
                    <a:pt x="307074" y="134472"/>
                  </a:lnTo>
                  <a:cubicBezTo>
                    <a:pt x="309349" y="137884"/>
                    <a:pt x="313703" y="140612"/>
                    <a:pt x="313898" y="144708"/>
                  </a:cubicBezTo>
                  <a:cubicBezTo>
                    <a:pt x="318111" y="233189"/>
                    <a:pt x="302630" y="182554"/>
                    <a:pt x="313898" y="216359"/>
                  </a:cubicBezTo>
                  <a:cubicBezTo>
                    <a:pt x="312761" y="222046"/>
                    <a:pt x="311893" y="227793"/>
                    <a:pt x="310486" y="233419"/>
                  </a:cubicBezTo>
                  <a:cubicBezTo>
                    <a:pt x="309614" y="236908"/>
                    <a:pt x="307074" y="240058"/>
                    <a:pt x="307074" y="243654"/>
                  </a:cubicBezTo>
                  <a:cubicBezTo>
                    <a:pt x="307074" y="248674"/>
                    <a:pt x="315978" y="264873"/>
                    <a:pt x="317310" y="267538"/>
                  </a:cubicBezTo>
                  <a:cubicBezTo>
                    <a:pt x="318447" y="275499"/>
                    <a:pt x="319724" y="283442"/>
                    <a:pt x="320722" y="291422"/>
                  </a:cubicBezTo>
                  <a:cubicBezTo>
                    <a:pt x="321999" y="301641"/>
                    <a:pt x="322568" y="311950"/>
                    <a:pt x="324134" y="322129"/>
                  </a:cubicBezTo>
                  <a:cubicBezTo>
                    <a:pt x="325358" y="330086"/>
                    <a:pt x="328410" y="338369"/>
                    <a:pt x="330958" y="346013"/>
                  </a:cubicBezTo>
                  <a:cubicBezTo>
                    <a:pt x="320647" y="387255"/>
                    <a:pt x="337469" y="316459"/>
                    <a:pt x="324134" y="414251"/>
                  </a:cubicBezTo>
                  <a:cubicBezTo>
                    <a:pt x="323162" y="421378"/>
                    <a:pt x="320527" y="428289"/>
                    <a:pt x="317310" y="434723"/>
                  </a:cubicBezTo>
                  <a:cubicBezTo>
                    <a:pt x="308652" y="452039"/>
                    <a:pt x="313307" y="444139"/>
                    <a:pt x="303662" y="458607"/>
                  </a:cubicBezTo>
                  <a:cubicBezTo>
                    <a:pt x="301930" y="465536"/>
                    <a:pt x="299777" y="475635"/>
                    <a:pt x="296839" y="482490"/>
                  </a:cubicBezTo>
                  <a:cubicBezTo>
                    <a:pt x="294835" y="487165"/>
                    <a:pt x="291904" y="491415"/>
                    <a:pt x="290015" y="496138"/>
                  </a:cubicBezTo>
                  <a:cubicBezTo>
                    <a:pt x="287344" y="502817"/>
                    <a:pt x="287181" y="510625"/>
                    <a:pt x="283191" y="516610"/>
                  </a:cubicBezTo>
                  <a:lnTo>
                    <a:pt x="269543" y="537081"/>
                  </a:lnTo>
                  <a:cubicBezTo>
                    <a:pt x="267268" y="540493"/>
                    <a:pt x="265619" y="544417"/>
                    <a:pt x="262719" y="547317"/>
                  </a:cubicBezTo>
                  <a:cubicBezTo>
                    <a:pt x="259307" y="550729"/>
                    <a:pt x="255572" y="553846"/>
                    <a:pt x="252483" y="557553"/>
                  </a:cubicBezTo>
                  <a:cubicBezTo>
                    <a:pt x="249858" y="560703"/>
                    <a:pt x="248383" y="564724"/>
                    <a:pt x="245659" y="567789"/>
                  </a:cubicBezTo>
                  <a:cubicBezTo>
                    <a:pt x="239248" y="575002"/>
                    <a:pt x="232012" y="581436"/>
                    <a:pt x="225188" y="588260"/>
                  </a:cubicBezTo>
                  <a:lnTo>
                    <a:pt x="214952" y="598496"/>
                  </a:lnTo>
                  <a:cubicBezTo>
                    <a:pt x="208524" y="604924"/>
                    <a:pt x="203031" y="611756"/>
                    <a:pt x="194480" y="615556"/>
                  </a:cubicBezTo>
                  <a:cubicBezTo>
                    <a:pt x="187907" y="618477"/>
                    <a:pt x="174009" y="622380"/>
                    <a:pt x="174009" y="622380"/>
                  </a:cubicBezTo>
                  <a:cubicBezTo>
                    <a:pt x="167185" y="621243"/>
                    <a:pt x="160321" y="620325"/>
                    <a:pt x="153537" y="618968"/>
                  </a:cubicBezTo>
                  <a:cubicBezTo>
                    <a:pt x="140644" y="616389"/>
                    <a:pt x="132476" y="613085"/>
                    <a:pt x="119418" y="608732"/>
                  </a:cubicBezTo>
                  <a:cubicBezTo>
                    <a:pt x="116006" y="607595"/>
                    <a:pt x="112175" y="607315"/>
                    <a:pt x="109182" y="605320"/>
                  </a:cubicBezTo>
                  <a:cubicBezTo>
                    <a:pt x="105770" y="603045"/>
                    <a:pt x="102614" y="600330"/>
                    <a:pt x="98946" y="598496"/>
                  </a:cubicBezTo>
                  <a:cubicBezTo>
                    <a:pt x="95729" y="596888"/>
                    <a:pt x="91927" y="596692"/>
                    <a:pt x="88710" y="595084"/>
                  </a:cubicBezTo>
                  <a:cubicBezTo>
                    <a:pt x="85042" y="593250"/>
                    <a:pt x="82221" y="589926"/>
                    <a:pt x="78474" y="588260"/>
                  </a:cubicBezTo>
                  <a:cubicBezTo>
                    <a:pt x="71901" y="585339"/>
                    <a:pt x="58003" y="581436"/>
                    <a:pt x="58003" y="581436"/>
                  </a:cubicBezTo>
                  <a:cubicBezTo>
                    <a:pt x="55728" y="578024"/>
                    <a:pt x="52844" y="574948"/>
                    <a:pt x="51179" y="571201"/>
                  </a:cubicBezTo>
                  <a:cubicBezTo>
                    <a:pt x="48258" y="564628"/>
                    <a:pt x="48671" y="556484"/>
                    <a:pt x="44355" y="550729"/>
                  </a:cubicBezTo>
                  <a:cubicBezTo>
                    <a:pt x="40943" y="546180"/>
                    <a:pt x="37133" y="541903"/>
                    <a:pt x="34119" y="537081"/>
                  </a:cubicBezTo>
                  <a:cubicBezTo>
                    <a:pt x="23833" y="520623"/>
                    <a:pt x="30215" y="527971"/>
                    <a:pt x="23883" y="513198"/>
                  </a:cubicBezTo>
                  <a:cubicBezTo>
                    <a:pt x="8825" y="478064"/>
                    <a:pt x="25763" y="525663"/>
                    <a:pt x="10236" y="479078"/>
                  </a:cubicBezTo>
                  <a:lnTo>
                    <a:pt x="6824" y="468842"/>
                  </a:lnTo>
                  <a:cubicBezTo>
                    <a:pt x="14665" y="421798"/>
                    <a:pt x="9434" y="469960"/>
                    <a:pt x="6824" y="434723"/>
                  </a:cubicBezTo>
                  <a:cubicBezTo>
                    <a:pt x="-3567" y="294440"/>
                    <a:pt x="8964" y="400666"/>
                    <a:pt x="0" y="328953"/>
                  </a:cubicBezTo>
                  <a:cubicBezTo>
                    <a:pt x="1137" y="322129"/>
                    <a:pt x="1911" y="315234"/>
                    <a:pt x="3412" y="308481"/>
                  </a:cubicBezTo>
                  <a:cubicBezTo>
                    <a:pt x="4192" y="304970"/>
                    <a:pt x="6044" y="301756"/>
                    <a:pt x="6824" y="298245"/>
                  </a:cubicBezTo>
                  <a:cubicBezTo>
                    <a:pt x="8325" y="291492"/>
                    <a:pt x="9258" y="284622"/>
                    <a:pt x="10236" y="277774"/>
                  </a:cubicBezTo>
                  <a:cubicBezTo>
                    <a:pt x="12620" y="261086"/>
                    <a:pt x="11327" y="253617"/>
                    <a:pt x="17059" y="240242"/>
                  </a:cubicBezTo>
                  <a:cubicBezTo>
                    <a:pt x="19062" y="235567"/>
                    <a:pt x="21360" y="231011"/>
                    <a:pt x="23883" y="226595"/>
                  </a:cubicBezTo>
                  <a:cubicBezTo>
                    <a:pt x="25918" y="223035"/>
                    <a:pt x="29042" y="220106"/>
                    <a:pt x="30707" y="216359"/>
                  </a:cubicBezTo>
                  <a:cubicBezTo>
                    <a:pt x="33628" y="209786"/>
                    <a:pt x="35256" y="202711"/>
                    <a:pt x="37531" y="195887"/>
                  </a:cubicBezTo>
                  <a:cubicBezTo>
                    <a:pt x="38668" y="192475"/>
                    <a:pt x="38785" y="188528"/>
                    <a:pt x="40943" y="185651"/>
                  </a:cubicBezTo>
                  <a:lnTo>
                    <a:pt x="51179" y="172004"/>
                  </a:lnTo>
                  <a:cubicBezTo>
                    <a:pt x="52316" y="168592"/>
                    <a:pt x="52844" y="164912"/>
                    <a:pt x="54591" y="161768"/>
                  </a:cubicBezTo>
                  <a:cubicBezTo>
                    <a:pt x="58574" y="154599"/>
                    <a:pt x="68239" y="141296"/>
                    <a:pt x="68239" y="141296"/>
                  </a:cubicBezTo>
                  <a:cubicBezTo>
                    <a:pt x="69376" y="136747"/>
                    <a:pt x="70005" y="132039"/>
                    <a:pt x="71651" y="127648"/>
                  </a:cubicBezTo>
                  <a:cubicBezTo>
                    <a:pt x="76148" y="115656"/>
                    <a:pt x="85319" y="103734"/>
                    <a:pt x="92122" y="93529"/>
                  </a:cubicBezTo>
                  <a:lnTo>
                    <a:pt x="98946" y="83293"/>
                  </a:lnTo>
                  <a:cubicBezTo>
                    <a:pt x="101221" y="79881"/>
                    <a:pt x="102358" y="75332"/>
                    <a:pt x="105770" y="73057"/>
                  </a:cubicBezTo>
                  <a:lnTo>
                    <a:pt x="126242" y="59410"/>
                  </a:lnTo>
                  <a:cubicBezTo>
                    <a:pt x="129654" y="57136"/>
                    <a:pt x="133197" y="55046"/>
                    <a:pt x="136477" y="52586"/>
                  </a:cubicBezTo>
                  <a:cubicBezTo>
                    <a:pt x="141026" y="49174"/>
                    <a:pt x="145466" y="45611"/>
                    <a:pt x="150125" y="42350"/>
                  </a:cubicBezTo>
                  <a:cubicBezTo>
                    <a:pt x="150135" y="42343"/>
                    <a:pt x="175710" y="25294"/>
                    <a:pt x="180833" y="21878"/>
                  </a:cubicBezTo>
                  <a:cubicBezTo>
                    <a:pt x="184245" y="19603"/>
                    <a:pt x="187178" y="16351"/>
                    <a:pt x="191068" y="15054"/>
                  </a:cubicBezTo>
                  <a:cubicBezTo>
                    <a:pt x="194480" y="13917"/>
                    <a:pt x="198087" y="13250"/>
                    <a:pt x="201304" y="11642"/>
                  </a:cubicBezTo>
                  <a:cubicBezTo>
                    <a:pt x="213791" y="5399"/>
                    <a:pt x="208301" y="3857"/>
                    <a:pt x="221776" y="1407"/>
                  </a:cubicBezTo>
                  <a:cubicBezTo>
                    <a:pt x="242869" y="-2428"/>
                    <a:pt x="250208" y="2544"/>
                    <a:pt x="259307" y="4819"/>
                  </a:cubicBezTo>
                  <a:close/>
                </a:path>
              </a:pathLst>
            </a:cu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2" name="Freeform 11"/>
            <p:cNvSpPr/>
            <p:nvPr/>
          </p:nvSpPr>
          <p:spPr bwMode="auto">
            <a:xfrm>
              <a:off x="5216857" y="2681785"/>
              <a:ext cx="508379" cy="641445"/>
            </a:xfrm>
            <a:custGeom>
              <a:avLst/>
              <a:gdLst>
                <a:gd name="connsiteX0" fmla="*/ 40943 w 508379"/>
                <a:gd name="connsiteY0" fmla="*/ 303663 h 641445"/>
                <a:gd name="connsiteX1" fmla="*/ 37531 w 508379"/>
                <a:gd name="connsiteY1" fmla="*/ 279779 h 641445"/>
                <a:gd name="connsiteX2" fmla="*/ 30707 w 508379"/>
                <a:gd name="connsiteY2" fmla="*/ 269543 h 641445"/>
                <a:gd name="connsiteX3" fmla="*/ 23883 w 508379"/>
                <a:gd name="connsiteY3" fmla="*/ 245660 h 641445"/>
                <a:gd name="connsiteX4" fmla="*/ 27295 w 508379"/>
                <a:gd name="connsiteY4" fmla="*/ 191069 h 641445"/>
                <a:gd name="connsiteX5" fmla="*/ 37531 w 508379"/>
                <a:gd name="connsiteY5" fmla="*/ 160361 h 641445"/>
                <a:gd name="connsiteX6" fmla="*/ 40943 w 508379"/>
                <a:gd name="connsiteY6" fmla="*/ 150125 h 641445"/>
                <a:gd name="connsiteX7" fmla="*/ 54591 w 508379"/>
                <a:gd name="connsiteY7" fmla="*/ 129654 h 641445"/>
                <a:gd name="connsiteX8" fmla="*/ 68239 w 508379"/>
                <a:gd name="connsiteY8" fmla="*/ 98946 h 641445"/>
                <a:gd name="connsiteX9" fmla="*/ 71650 w 508379"/>
                <a:gd name="connsiteY9" fmla="*/ 88711 h 641445"/>
                <a:gd name="connsiteX10" fmla="*/ 85298 w 508379"/>
                <a:gd name="connsiteY10" fmla="*/ 68239 h 641445"/>
                <a:gd name="connsiteX11" fmla="*/ 88710 w 508379"/>
                <a:gd name="connsiteY11" fmla="*/ 58003 h 641445"/>
                <a:gd name="connsiteX12" fmla="*/ 119418 w 508379"/>
                <a:gd name="connsiteY12" fmla="*/ 34119 h 641445"/>
                <a:gd name="connsiteX13" fmla="*/ 139889 w 508379"/>
                <a:gd name="connsiteY13" fmla="*/ 27296 h 641445"/>
                <a:gd name="connsiteX14" fmla="*/ 160361 w 508379"/>
                <a:gd name="connsiteY14" fmla="*/ 13648 h 641445"/>
                <a:gd name="connsiteX15" fmla="*/ 170597 w 508379"/>
                <a:gd name="connsiteY15" fmla="*/ 6824 h 641445"/>
                <a:gd name="connsiteX16" fmla="*/ 191068 w 508379"/>
                <a:gd name="connsiteY16" fmla="*/ 0 h 641445"/>
                <a:gd name="connsiteX17" fmla="*/ 242247 w 508379"/>
                <a:gd name="connsiteY17" fmla="*/ 6824 h 641445"/>
                <a:gd name="connsiteX18" fmla="*/ 252483 w 508379"/>
                <a:gd name="connsiteY18" fmla="*/ 10236 h 641445"/>
                <a:gd name="connsiteX19" fmla="*/ 266131 w 508379"/>
                <a:gd name="connsiteY19" fmla="*/ 13648 h 641445"/>
                <a:gd name="connsiteX20" fmla="*/ 276367 w 508379"/>
                <a:gd name="connsiteY20" fmla="*/ 20472 h 641445"/>
                <a:gd name="connsiteX21" fmla="*/ 290015 w 508379"/>
                <a:gd name="connsiteY21" fmla="*/ 23884 h 641445"/>
                <a:gd name="connsiteX22" fmla="*/ 300250 w 508379"/>
                <a:gd name="connsiteY22" fmla="*/ 27296 h 641445"/>
                <a:gd name="connsiteX23" fmla="*/ 313898 w 508379"/>
                <a:gd name="connsiteY23" fmla="*/ 34119 h 641445"/>
                <a:gd name="connsiteX24" fmla="*/ 324134 w 508379"/>
                <a:gd name="connsiteY24" fmla="*/ 37531 h 641445"/>
                <a:gd name="connsiteX25" fmla="*/ 334370 w 508379"/>
                <a:gd name="connsiteY25" fmla="*/ 44355 h 641445"/>
                <a:gd name="connsiteX26" fmla="*/ 358253 w 508379"/>
                <a:gd name="connsiteY26" fmla="*/ 54591 h 641445"/>
                <a:gd name="connsiteX27" fmla="*/ 368489 w 508379"/>
                <a:gd name="connsiteY27" fmla="*/ 64827 h 641445"/>
                <a:gd name="connsiteX28" fmla="*/ 406021 w 508379"/>
                <a:gd name="connsiteY28" fmla="*/ 81887 h 641445"/>
                <a:gd name="connsiteX29" fmla="*/ 426492 w 508379"/>
                <a:gd name="connsiteY29" fmla="*/ 95534 h 641445"/>
                <a:gd name="connsiteX30" fmla="*/ 436728 w 508379"/>
                <a:gd name="connsiteY30" fmla="*/ 105770 h 641445"/>
                <a:gd name="connsiteX31" fmla="*/ 446964 w 508379"/>
                <a:gd name="connsiteY31" fmla="*/ 109182 h 641445"/>
                <a:gd name="connsiteX32" fmla="*/ 467436 w 508379"/>
                <a:gd name="connsiteY32" fmla="*/ 119418 h 641445"/>
                <a:gd name="connsiteX33" fmla="*/ 477671 w 508379"/>
                <a:gd name="connsiteY33" fmla="*/ 129654 h 641445"/>
                <a:gd name="connsiteX34" fmla="*/ 487907 w 508379"/>
                <a:gd name="connsiteY34" fmla="*/ 136478 h 641445"/>
                <a:gd name="connsiteX35" fmla="*/ 494731 w 508379"/>
                <a:gd name="connsiteY35" fmla="*/ 156949 h 641445"/>
                <a:gd name="connsiteX36" fmla="*/ 498143 w 508379"/>
                <a:gd name="connsiteY36" fmla="*/ 167185 h 641445"/>
                <a:gd name="connsiteX37" fmla="*/ 501555 w 508379"/>
                <a:gd name="connsiteY37" fmla="*/ 201305 h 641445"/>
                <a:gd name="connsiteX38" fmla="*/ 508379 w 508379"/>
                <a:gd name="connsiteY38" fmla="*/ 235424 h 641445"/>
                <a:gd name="connsiteX39" fmla="*/ 501555 w 508379"/>
                <a:gd name="connsiteY39" fmla="*/ 327546 h 641445"/>
                <a:gd name="connsiteX40" fmla="*/ 484495 w 508379"/>
                <a:gd name="connsiteY40" fmla="*/ 365078 h 641445"/>
                <a:gd name="connsiteX41" fmla="*/ 474259 w 508379"/>
                <a:gd name="connsiteY41" fmla="*/ 399197 h 641445"/>
                <a:gd name="connsiteX42" fmla="*/ 470847 w 508379"/>
                <a:gd name="connsiteY42" fmla="*/ 409433 h 641445"/>
                <a:gd name="connsiteX43" fmla="*/ 467436 w 508379"/>
                <a:gd name="connsiteY43" fmla="*/ 423081 h 641445"/>
                <a:gd name="connsiteX44" fmla="*/ 457200 w 508379"/>
                <a:gd name="connsiteY44" fmla="*/ 440140 h 641445"/>
                <a:gd name="connsiteX45" fmla="*/ 453788 w 508379"/>
                <a:gd name="connsiteY45" fmla="*/ 450376 h 641445"/>
                <a:gd name="connsiteX46" fmla="*/ 446964 w 508379"/>
                <a:gd name="connsiteY46" fmla="*/ 460612 h 641445"/>
                <a:gd name="connsiteX47" fmla="*/ 440140 w 508379"/>
                <a:gd name="connsiteY47" fmla="*/ 474260 h 641445"/>
                <a:gd name="connsiteX48" fmla="*/ 436728 w 508379"/>
                <a:gd name="connsiteY48" fmla="*/ 484496 h 641445"/>
                <a:gd name="connsiteX49" fmla="*/ 423080 w 508379"/>
                <a:gd name="connsiteY49" fmla="*/ 511791 h 641445"/>
                <a:gd name="connsiteX50" fmla="*/ 388961 w 508379"/>
                <a:gd name="connsiteY50" fmla="*/ 542499 h 641445"/>
                <a:gd name="connsiteX51" fmla="*/ 378725 w 508379"/>
                <a:gd name="connsiteY51" fmla="*/ 552734 h 641445"/>
                <a:gd name="connsiteX52" fmla="*/ 348018 w 508379"/>
                <a:gd name="connsiteY52" fmla="*/ 573206 h 641445"/>
                <a:gd name="connsiteX53" fmla="*/ 334370 w 508379"/>
                <a:gd name="connsiteY53" fmla="*/ 583442 h 641445"/>
                <a:gd name="connsiteX54" fmla="*/ 310486 w 508379"/>
                <a:gd name="connsiteY54" fmla="*/ 597090 h 641445"/>
                <a:gd name="connsiteX55" fmla="*/ 300250 w 508379"/>
                <a:gd name="connsiteY55" fmla="*/ 607325 h 641445"/>
                <a:gd name="connsiteX56" fmla="*/ 290015 w 508379"/>
                <a:gd name="connsiteY56" fmla="*/ 610737 h 641445"/>
                <a:gd name="connsiteX57" fmla="*/ 279779 w 508379"/>
                <a:gd name="connsiteY57" fmla="*/ 617561 h 641445"/>
                <a:gd name="connsiteX58" fmla="*/ 269543 w 508379"/>
                <a:gd name="connsiteY58" fmla="*/ 620973 h 641445"/>
                <a:gd name="connsiteX59" fmla="*/ 238836 w 508379"/>
                <a:gd name="connsiteY59" fmla="*/ 634621 h 641445"/>
                <a:gd name="connsiteX60" fmla="*/ 156949 w 508379"/>
                <a:gd name="connsiteY60" fmla="*/ 641445 h 641445"/>
                <a:gd name="connsiteX61" fmla="*/ 95534 w 508379"/>
                <a:gd name="connsiteY61" fmla="*/ 638033 h 641445"/>
                <a:gd name="connsiteX62" fmla="*/ 71650 w 508379"/>
                <a:gd name="connsiteY62" fmla="*/ 631209 h 641445"/>
                <a:gd name="connsiteX63" fmla="*/ 58003 w 508379"/>
                <a:gd name="connsiteY63" fmla="*/ 620973 h 641445"/>
                <a:gd name="connsiteX64" fmla="*/ 44355 w 508379"/>
                <a:gd name="connsiteY64" fmla="*/ 614149 h 641445"/>
                <a:gd name="connsiteX65" fmla="*/ 13647 w 508379"/>
                <a:gd name="connsiteY65" fmla="*/ 593678 h 641445"/>
                <a:gd name="connsiteX66" fmla="*/ 13647 w 508379"/>
                <a:gd name="connsiteY66" fmla="*/ 573206 h 641445"/>
                <a:gd name="connsiteX67" fmla="*/ 6824 w 508379"/>
                <a:gd name="connsiteY67" fmla="*/ 549322 h 641445"/>
                <a:gd name="connsiteX68" fmla="*/ 0 w 508379"/>
                <a:gd name="connsiteY68" fmla="*/ 525439 h 641445"/>
                <a:gd name="connsiteX69" fmla="*/ 3412 w 508379"/>
                <a:gd name="connsiteY69" fmla="*/ 501555 h 641445"/>
                <a:gd name="connsiteX70" fmla="*/ 6824 w 508379"/>
                <a:gd name="connsiteY70" fmla="*/ 481084 h 641445"/>
                <a:gd name="connsiteX71" fmla="*/ 3412 w 508379"/>
                <a:gd name="connsiteY71" fmla="*/ 470848 h 641445"/>
                <a:gd name="connsiteX72" fmla="*/ 13647 w 508379"/>
                <a:gd name="connsiteY72" fmla="*/ 450376 h 641445"/>
                <a:gd name="connsiteX73" fmla="*/ 23883 w 508379"/>
                <a:gd name="connsiteY73" fmla="*/ 446964 h 641445"/>
                <a:gd name="connsiteX74" fmla="*/ 27295 w 508379"/>
                <a:gd name="connsiteY74" fmla="*/ 436728 h 641445"/>
                <a:gd name="connsiteX75" fmla="*/ 30707 w 508379"/>
                <a:gd name="connsiteY75" fmla="*/ 412845 h 641445"/>
                <a:gd name="connsiteX76" fmla="*/ 40943 w 508379"/>
                <a:gd name="connsiteY76" fmla="*/ 406021 h 641445"/>
                <a:gd name="connsiteX77" fmla="*/ 51179 w 508379"/>
                <a:gd name="connsiteY77" fmla="*/ 385549 h 641445"/>
                <a:gd name="connsiteX78" fmla="*/ 58003 w 508379"/>
                <a:gd name="connsiteY78" fmla="*/ 375314 h 641445"/>
                <a:gd name="connsiteX79" fmla="*/ 61415 w 508379"/>
                <a:gd name="connsiteY79" fmla="*/ 365078 h 641445"/>
                <a:gd name="connsiteX80" fmla="*/ 58003 w 508379"/>
                <a:gd name="connsiteY80" fmla="*/ 354842 h 641445"/>
                <a:gd name="connsiteX81" fmla="*/ 54591 w 508379"/>
                <a:gd name="connsiteY81" fmla="*/ 334370 h 641445"/>
                <a:gd name="connsiteX82" fmla="*/ 51179 w 508379"/>
                <a:gd name="connsiteY82" fmla="*/ 320722 h 641445"/>
                <a:gd name="connsiteX83" fmla="*/ 44355 w 508379"/>
                <a:gd name="connsiteY83" fmla="*/ 310487 h 641445"/>
                <a:gd name="connsiteX84" fmla="*/ 40943 w 508379"/>
                <a:gd name="connsiteY84" fmla="*/ 303663 h 641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08379" h="641445">
                  <a:moveTo>
                    <a:pt x="40943" y="303663"/>
                  </a:moveTo>
                  <a:cubicBezTo>
                    <a:pt x="39806" y="298545"/>
                    <a:pt x="39842" y="287482"/>
                    <a:pt x="37531" y="279779"/>
                  </a:cubicBezTo>
                  <a:cubicBezTo>
                    <a:pt x="36353" y="275851"/>
                    <a:pt x="32541" y="273211"/>
                    <a:pt x="30707" y="269543"/>
                  </a:cubicBezTo>
                  <a:cubicBezTo>
                    <a:pt x="28259" y="264647"/>
                    <a:pt x="24977" y="250034"/>
                    <a:pt x="23883" y="245660"/>
                  </a:cubicBezTo>
                  <a:cubicBezTo>
                    <a:pt x="25020" y="227463"/>
                    <a:pt x="24832" y="209134"/>
                    <a:pt x="27295" y="191069"/>
                  </a:cubicBezTo>
                  <a:lnTo>
                    <a:pt x="37531" y="160361"/>
                  </a:lnTo>
                  <a:cubicBezTo>
                    <a:pt x="38668" y="156949"/>
                    <a:pt x="38948" y="153117"/>
                    <a:pt x="40943" y="150125"/>
                  </a:cubicBezTo>
                  <a:cubicBezTo>
                    <a:pt x="45492" y="143301"/>
                    <a:pt x="51998" y="137434"/>
                    <a:pt x="54591" y="129654"/>
                  </a:cubicBezTo>
                  <a:cubicBezTo>
                    <a:pt x="62712" y="105292"/>
                    <a:pt x="57425" y="115167"/>
                    <a:pt x="68239" y="98946"/>
                  </a:cubicBezTo>
                  <a:cubicBezTo>
                    <a:pt x="69376" y="95534"/>
                    <a:pt x="69904" y="91855"/>
                    <a:pt x="71650" y="88711"/>
                  </a:cubicBezTo>
                  <a:cubicBezTo>
                    <a:pt x="75633" y="81542"/>
                    <a:pt x="82704" y="76020"/>
                    <a:pt x="85298" y="68239"/>
                  </a:cubicBezTo>
                  <a:cubicBezTo>
                    <a:pt x="86435" y="64827"/>
                    <a:pt x="86715" y="60996"/>
                    <a:pt x="88710" y="58003"/>
                  </a:cubicBezTo>
                  <a:cubicBezTo>
                    <a:pt x="93757" y="50433"/>
                    <a:pt x="113608" y="36055"/>
                    <a:pt x="119418" y="34119"/>
                  </a:cubicBezTo>
                  <a:cubicBezTo>
                    <a:pt x="126242" y="31845"/>
                    <a:pt x="133904" y="31286"/>
                    <a:pt x="139889" y="27296"/>
                  </a:cubicBezTo>
                  <a:lnTo>
                    <a:pt x="160361" y="13648"/>
                  </a:lnTo>
                  <a:cubicBezTo>
                    <a:pt x="163773" y="11373"/>
                    <a:pt x="166707" y="8121"/>
                    <a:pt x="170597" y="6824"/>
                  </a:cubicBezTo>
                  <a:lnTo>
                    <a:pt x="191068" y="0"/>
                  </a:lnTo>
                  <a:cubicBezTo>
                    <a:pt x="205853" y="1643"/>
                    <a:pt x="226931" y="3420"/>
                    <a:pt x="242247" y="6824"/>
                  </a:cubicBezTo>
                  <a:cubicBezTo>
                    <a:pt x="245758" y="7604"/>
                    <a:pt x="249025" y="9248"/>
                    <a:pt x="252483" y="10236"/>
                  </a:cubicBezTo>
                  <a:cubicBezTo>
                    <a:pt x="256992" y="11524"/>
                    <a:pt x="261582" y="12511"/>
                    <a:pt x="266131" y="13648"/>
                  </a:cubicBezTo>
                  <a:cubicBezTo>
                    <a:pt x="269543" y="15923"/>
                    <a:pt x="272598" y="18857"/>
                    <a:pt x="276367" y="20472"/>
                  </a:cubicBezTo>
                  <a:cubicBezTo>
                    <a:pt x="280677" y="22319"/>
                    <a:pt x="285506" y="22596"/>
                    <a:pt x="290015" y="23884"/>
                  </a:cubicBezTo>
                  <a:cubicBezTo>
                    <a:pt x="293473" y="24872"/>
                    <a:pt x="296944" y="25879"/>
                    <a:pt x="300250" y="27296"/>
                  </a:cubicBezTo>
                  <a:cubicBezTo>
                    <a:pt x="304925" y="29299"/>
                    <a:pt x="309223" y="32116"/>
                    <a:pt x="313898" y="34119"/>
                  </a:cubicBezTo>
                  <a:cubicBezTo>
                    <a:pt x="317204" y="35536"/>
                    <a:pt x="320917" y="35923"/>
                    <a:pt x="324134" y="37531"/>
                  </a:cubicBezTo>
                  <a:cubicBezTo>
                    <a:pt x="327802" y="39365"/>
                    <a:pt x="330810" y="42320"/>
                    <a:pt x="334370" y="44355"/>
                  </a:cubicBezTo>
                  <a:cubicBezTo>
                    <a:pt x="346175" y="51100"/>
                    <a:pt x="346770" y="50763"/>
                    <a:pt x="358253" y="54591"/>
                  </a:cubicBezTo>
                  <a:cubicBezTo>
                    <a:pt x="361665" y="58003"/>
                    <a:pt x="364418" y="62236"/>
                    <a:pt x="368489" y="64827"/>
                  </a:cubicBezTo>
                  <a:cubicBezTo>
                    <a:pt x="385271" y="75507"/>
                    <a:pt x="390989" y="76876"/>
                    <a:pt x="406021" y="81887"/>
                  </a:cubicBezTo>
                  <a:cubicBezTo>
                    <a:pt x="412845" y="86436"/>
                    <a:pt x="420693" y="89735"/>
                    <a:pt x="426492" y="95534"/>
                  </a:cubicBezTo>
                  <a:cubicBezTo>
                    <a:pt x="429904" y="98946"/>
                    <a:pt x="432713" y="103093"/>
                    <a:pt x="436728" y="105770"/>
                  </a:cubicBezTo>
                  <a:cubicBezTo>
                    <a:pt x="439721" y="107765"/>
                    <a:pt x="443747" y="107574"/>
                    <a:pt x="446964" y="109182"/>
                  </a:cubicBezTo>
                  <a:cubicBezTo>
                    <a:pt x="473421" y="122411"/>
                    <a:pt x="441708" y="110842"/>
                    <a:pt x="467436" y="119418"/>
                  </a:cubicBezTo>
                  <a:cubicBezTo>
                    <a:pt x="470848" y="122830"/>
                    <a:pt x="473964" y="126565"/>
                    <a:pt x="477671" y="129654"/>
                  </a:cubicBezTo>
                  <a:cubicBezTo>
                    <a:pt x="480821" y="132279"/>
                    <a:pt x="485734" y="133001"/>
                    <a:pt x="487907" y="136478"/>
                  </a:cubicBezTo>
                  <a:cubicBezTo>
                    <a:pt x="491719" y="142577"/>
                    <a:pt x="492456" y="150125"/>
                    <a:pt x="494731" y="156949"/>
                  </a:cubicBezTo>
                  <a:lnTo>
                    <a:pt x="498143" y="167185"/>
                  </a:lnTo>
                  <a:cubicBezTo>
                    <a:pt x="499280" y="178558"/>
                    <a:pt x="499859" y="190001"/>
                    <a:pt x="501555" y="201305"/>
                  </a:cubicBezTo>
                  <a:cubicBezTo>
                    <a:pt x="503276" y="212775"/>
                    <a:pt x="508379" y="235424"/>
                    <a:pt x="508379" y="235424"/>
                  </a:cubicBezTo>
                  <a:cubicBezTo>
                    <a:pt x="506945" y="265536"/>
                    <a:pt x="508231" y="297507"/>
                    <a:pt x="501555" y="327546"/>
                  </a:cubicBezTo>
                  <a:cubicBezTo>
                    <a:pt x="497959" y="343728"/>
                    <a:pt x="491173" y="345044"/>
                    <a:pt x="484495" y="365078"/>
                  </a:cubicBezTo>
                  <a:cubicBezTo>
                    <a:pt x="468281" y="413718"/>
                    <a:pt x="484571" y="363107"/>
                    <a:pt x="474259" y="399197"/>
                  </a:cubicBezTo>
                  <a:cubicBezTo>
                    <a:pt x="473271" y="402655"/>
                    <a:pt x="471835" y="405975"/>
                    <a:pt x="470847" y="409433"/>
                  </a:cubicBezTo>
                  <a:cubicBezTo>
                    <a:pt x="469559" y="413942"/>
                    <a:pt x="469340" y="418796"/>
                    <a:pt x="467436" y="423081"/>
                  </a:cubicBezTo>
                  <a:cubicBezTo>
                    <a:pt x="464743" y="429141"/>
                    <a:pt x="460166" y="434209"/>
                    <a:pt x="457200" y="440140"/>
                  </a:cubicBezTo>
                  <a:cubicBezTo>
                    <a:pt x="455592" y="443357"/>
                    <a:pt x="455396" y="447159"/>
                    <a:pt x="453788" y="450376"/>
                  </a:cubicBezTo>
                  <a:cubicBezTo>
                    <a:pt x="451954" y="454044"/>
                    <a:pt x="448999" y="457052"/>
                    <a:pt x="446964" y="460612"/>
                  </a:cubicBezTo>
                  <a:cubicBezTo>
                    <a:pt x="444440" y="465028"/>
                    <a:pt x="442144" y="469585"/>
                    <a:pt x="440140" y="474260"/>
                  </a:cubicBezTo>
                  <a:cubicBezTo>
                    <a:pt x="438723" y="477566"/>
                    <a:pt x="437991" y="481128"/>
                    <a:pt x="436728" y="484496"/>
                  </a:cubicBezTo>
                  <a:cubicBezTo>
                    <a:pt x="432057" y="496951"/>
                    <a:pt x="430840" y="502091"/>
                    <a:pt x="423080" y="511791"/>
                  </a:cubicBezTo>
                  <a:cubicBezTo>
                    <a:pt x="384016" y="560623"/>
                    <a:pt x="419401" y="520758"/>
                    <a:pt x="388961" y="542499"/>
                  </a:cubicBezTo>
                  <a:cubicBezTo>
                    <a:pt x="385035" y="545303"/>
                    <a:pt x="382534" y="549772"/>
                    <a:pt x="378725" y="552734"/>
                  </a:cubicBezTo>
                  <a:cubicBezTo>
                    <a:pt x="348061" y="576583"/>
                    <a:pt x="368467" y="557869"/>
                    <a:pt x="348018" y="573206"/>
                  </a:cubicBezTo>
                  <a:cubicBezTo>
                    <a:pt x="343469" y="576618"/>
                    <a:pt x="339192" y="580428"/>
                    <a:pt x="334370" y="583442"/>
                  </a:cubicBezTo>
                  <a:cubicBezTo>
                    <a:pt x="321018" y="591787"/>
                    <a:pt x="321759" y="587697"/>
                    <a:pt x="310486" y="597090"/>
                  </a:cubicBezTo>
                  <a:cubicBezTo>
                    <a:pt x="306779" y="600179"/>
                    <a:pt x="304265" y="604649"/>
                    <a:pt x="300250" y="607325"/>
                  </a:cubicBezTo>
                  <a:cubicBezTo>
                    <a:pt x="297258" y="609320"/>
                    <a:pt x="293232" y="609129"/>
                    <a:pt x="290015" y="610737"/>
                  </a:cubicBezTo>
                  <a:cubicBezTo>
                    <a:pt x="286347" y="612571"/>
                    <a:pt x="283447" y="615727"/>
                    <a:pt x="279779" y="617561"/>
                  </a:cubicBezTo>
                  <a:cubicBezTo>
                    <a:pt x="276562" y="619169"/>
                    <a:pt x="272760" y="619365"/>
                    <a:pt x="269543" y="620973"/>
                  </a:cubicBezTo>
                  <a:cubicBezTo>
                    <a:pt x="252157" y="629666"/>
                    <a:pt x="265241" y="630220"/>
                    <a:pt x="238836" y="634621"/>
                  </a:cubicBezTo>
                  <a:cubicBezTo>
                    <a:pt x="198140" y="641404"/>
                    <a:pt x="225271" y="637649"/>
                    <a:pt x="156949" y="641445"/>
                  </a:cubicBezTo>
                  <a:cubicBezTo>
                    <a:pt x="136477" y="640308"/>
                    <a:pt x="115953" y="639889"/>
                    <a:pt x="95534" y="638033"/>
                  </a:cubicBezTo>
                  <a:cubicBezTo>
                    <a:pt x="89643" y="637497"/>
                    <a:pt x="77709" y="633229"/>
                    <a:pt x="71650" y="631209"/>
                  </a:cubicBezTo>
                  <a:cubicBezTo>
                    <a:pt x="67101" y="627797"/>
                    <a:pt x="62825" y="623987"/>
                    <a:pt x="58003" y="620973"/>
                  </a:cubicBezTo>
                  <a:cubicBezTo>
                    <a:pt x="53690" y="618277"/>
                    <a:pt x="48587" y="616970"/>
                    <a:pt x="44355" y="614149"/>
                  </a:cubicBezTo>
                  <a:cubicBezTo>
                    <a:pt x="6498" y="588912"/>
                    <a:pt x="45560" y="609635"/>
                    <a:pt x="13647" y="593678"/>
                  </a:cubicBezTo>
                  <a:cubicBezTo>
                    <a:pt x="4551" y="566382"/>
                    <a:pt x="13647" y="600502"/>
                    <a:pt x="13647" y="573206"/>
                  </a:cubicBezTo>
                  <a:cubicBezTo>
                    <a:pt x="13647" y="567869"/>
                    <a:pt x="8434" y="554956"/>
                    <a:pt x="6824" y="549322"/>
                  </a:cubicBezTo>
                  <a:cubicBezTo>
                    <a:pt x="-1745" y="519333"/>
                    <a:pt x="8181" y="549982"/>
                    <a:pt x="0" y="525439"/>
                  </a:cubicBezTo>
                  <a:cubicBezTo>
                    <a:pt x="1137" y="517478"/>
                    <a:pt x="2189" y="509504"/>
                    <a:pt x="3412" y="501555"/>
                  </a:cubicBezTo>
                  <a:cubicBezTo>
                    <a:pt x="4464" y="494718"/>
                    <a:pt x="6824" y="488002"/>
                    <a:pt x="6824" y="481084"/>
                  </a:cubicBezTo>
                  <a:cubicBezTo>
                    <a:pt x="6824" y="477487"/>
                    <a:pt x="4549" y="474260"/>
                    <a:pt x="3412" y="470848"/>
                  </a:cubicBezTo>
                  <a:cubicBezTo>
                    <a:pt x="5659" y="464106"/>
                    <a:pt x="7636" y="455185"/>
                    <a:pt x="13647" y="450376"/>
                  </a:cubicBezTo>
                  <a:cubicBezTo>
                    <a:pt x="16455" y="448129"/>
                    <a:pt x="20471" y="448101"/>
                    <a:pt x="23883" y="446964"/>
                  </a:cubicBezTo>
                  <a:cubicBezTo>
                    <a:pt x="25020" y="443552"/>
                    <a:pt x="26590" y="440255"/>
                    <a:pt x="27295" y="436728"/>
                  </a:cubicBezTo>
                  <a:cubicBezTo>
                    <a:pt x="28872" y="428842"/>
                    <a:pt x="27441" y="420194"/>
                    <a:pt x="30707" y="412845"/>
                  </a:cubicBezTo>
                  <a:cubicBezTo>
                    <a:pt x="32373" y="409098"/>
                    <a:pt x="37531" y="408296"/>
                    <a:pt x="40943" y="406021"/>
                  </a:cubicBezTo>
                  <a:cubicBezTo>
                    <a:pt x="60503" y="376681"/>
                    <a:pt x="37050" y="413806"/>
                    <a:pt x="51179" y="385549"/>
                  </a:cubicBezTo>
                  <a:cubicBezTo>
                    <a:pt x="53013" y="381881"/>
                    <a:pt x="55728" y="378726"/>
                    <a:pt x="58003" y="375314"/>
                  </a:cubicBezTo>
                  <a:cubicBezTo>
                    <a:pt x="59140" y="371902"/>
                    <a:pt x="61415" y="368675"/>
                    <a:pt x="61415" y="365078"/>
                  </a:cubicBezTo>
                  <a:cubicBezTo>
                    <a:pt x="61415" y="361481"/>
                    <a:pt x="58783" y="358353"/>
                    <a:pt x="58003" y="354842"/>
                  </a:cubicBezTo>
                  <a:cubicBezTo>
                    <a:pt x="56502" y="348089"/>
                    <a:pt x="55948" y="341154"/>
                    <a:pt x="54591" y="334370"/>
                  </a:cubicBezTo>
                  <a:cubicBezTo>
                    <a:pt x="53671" y="329772"/>
                    <a:pt x="53026" y="325032"/>
                    <a:pt x="51179" y="320722"/>
                  </a:cubicBezTo>
                  <a:cubicBezTo>
                    <a:pt x="49564" y="316953"/>
                    <a:pt x="45652" y="314377"/>
                    <a:pt x="44355" y="310487"/>
                  </a:cubicBezTo>
                  <a:cubicBezTo>
                    <a:pt x="43995" y="309408"/>
                    <a:pt x="42080" y="308781"/>
                    <a:pt x="40943" y="303663"/>
                  </a:cubicBezTo>
                  <a:close/>
                </a:path>
              </a:pathLst>
            </a:cu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3" name="Rectangle 12"/>
            <p:cNvSpPr/>
            <p:nvPr/>
          </p:nvSpPr>
          <p:spPr bwMode="auto">
            <a:xfrm>
              <a:off x="3657600" y="2537077"/>
              <a:ext cx="381000" cy="62238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4" name="Rectangle 13"/>
            <p:cNvSpPr/>
            <p:nvPr/>
          </p:nvSpPr>
          <p:spPr bwMode="auto">
            <a:xfrm>
              <a:off x="4865674" y="2629123"/>
              <a:ext cx="381000" cy="62238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5" name="TextBox 14"/>
            <p:cNvSpPr txBox="1"/>
            <p:nvPr/>
          </p:nvSpPr>
          <p:spPr>
            <a:xfrm>
              <a:off x="4851896" y="2427982"/>
              <a:ext cx="902811" cy="954107"/>
            </a:xfrm>
            <a:prstGeom prst="rect">
              <a:avLst/>
            </a:prstGeom>
            <a:noFill/>
          </p:spPr>
          <p:txBody>
            <a:bodyPr wrap="none" rtlCol="0">
              <a:spAutoFit/>
            </a:bodyPr>
            <a:lstStyle/>
            <a:p>
              <a:r>
                <a:rPr lang="en-US" sz="2800" dirty="0">
                  <a:solidFill>
                    <a:schemeClr val="tx1"/>
                  </a:solidFill>
                </a:rPr>
                <a:t>sixty</a:t>
              </a:r>
            </a:p>
            <a:p>
              <a:r>
                <a:rPr lang="en-US" sz="2800" dirty="0">
                  <a:solidFill>
                    <a:schemeClr val="tx1"/>
                  </a:solidFill>
                </a:rPr>
                <a:t>nine</a:t>
              </a:r>
            </a:p>
          </p:txBody>
        </p:sp>
        <p:sp>
          <p:nvSpPr>
            <p:cNvPr id="17" name="TextBox 16"/>
            <p:cNvSpPr txBox="1"/>
            <p:nvPr/>
          </p:nvSpPr>
          <p:spPr>
            <a:xfrm>
              <a:off x="3361380" y="2342345"/>
              <a:ext cx="902811" cy="954107"/>
            </a:xfrm>
            <a:prstGeom prst="rect">
              <a:avLst/>
            </a:prstGeom>
            <a:noFill/>
          </p:spPr>
          <p:txBody>
            <a:bodyPr wrap="none" rtlCol="0">
              <a:spAutoFit/>
            </a:bodyPr>
            <a:lstStyle/>
            <a:p>
              <a:r>
                <a:rPr lang="en-US" sz="2800" dirty="0">
                  <a:solidFill>
                    <a:schemeClr val="tx1"/>
                  </a:solidFill>
                </a:rPr>
                <a:t>sixty</a:t>
              </a:r>
            </a:p>
            <a:p>
              <a:r>
                <a:rPr lang="en-US" sz="2800" dirty="0">
                  <a:solidFill>
                    <a:schemeClr val="tx1"/>
                  </a:solidFill>
                </a:rPr>
                <a:t>nine</a:t>
              </a:r>
            </a:p>
          </p:txBody>
        </p:sp>
      </p:grpSp>
      <p:sp>
        <p:nvSpPr>
          <p:cNvPr id="2" name="Slide Number Placeholder 1"/>
          <p:cNvSpPr>
            <a:spLocks noGrp="1"/>
          </p:cNvSpPr>
          <p:nvPr>
            <p:ph type="sldNum" sz="quarter" idx="10"/>
          </p:nvPr>
        </p:nvSpPr>
        <p:spPr/>
        <p:txBody>
          <a:bodyPr/>
          <a:lstStyle/>
          <a:p>
            <a:fld id="{970F0956-5B8E-40B4-A8DD-F75AA1D26018}" type="slidenum">
              <a:rPr lang="en-US" smtClean="0"/>
              <a:pPr/>
              <a:t>79</a:t>
            </a:fld>
            <a:endParaRPr lang="en-US"/>
          </a:p>
        </p:txBody>
      </p:sp>
    </p:spTree>
    <p:extLst>
      <p:ext uri="{BB962C8B-B14F-4D97-AF65-F5344CB8AC3E}">
        <p14:creationId xmlns:p14="http://schemas.microsoft.com/office/powerpoint/2010/main" val="4963582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Philosophy of science</a:t>
            </a:r>
          </a:p>
        </p:txBody>
      </p:sp>
      <p:sp>
        <p:nvSpPr>
          <p:cNvPr id="3" name="Content Placeholder 2"/>
          <p:cNvSpPr>
            <a:spLocks noGrp="1"/>
          </p:cNvSpPr>
          <p:nvPr>
            <p:ph idx="1"/>
          </p:nvPr>
        </p:nvSpPr>
        <p:spPr>
          <a:xfrm>
            <a:off x="3200400" y="1752600"/>
            <a:ext cx="5715000" cy="4876800"/>
          </a:xfrm>
        </p:spPr>
        <p:txBody>
          <a:bodyPr/>
          <a:lstStyle/>
          <a:p>
            <a:pPr>
              <a:buFont typeface="Arial" panose="020B0604020202020204" pitchFamily="34" charset="0"/>
              <a:buChar char="•"/>
            </a:pPr>
            <a:r>
              <a:rPr lang="en-US" sz="2800" i="1" dirty="0"/>
              <a:t>‘Philosophy of science is about as useful to scientists as ornithology is to birds’</a:t>
            </a:r>
            <a:r>
              <a:rPr lang="en-US" sz="2800" dirty="0"/>
              <a:t>.</a:t>
            </a:r>
          </a:p>
          <a:p>
            <a:pPr lvl="2">
              <a:buFont typeface="Arial" panose="020B0604020202020204" pitchFamily="34" charset="0"/>
              <a:buChar char="•"/>
            </a:pPr>
            <a:r>
              <a:rPr lang="en-US" sz="1400" dirty="0"/>
              <a:t>Attributed to Richard Feynman in Donald E. </a:t>
            </a:r>
            <a:r>
              <a:rPr lang="en-US" sz="1400" dirty="0" err="1"/>
              <a:t>Simanek</a:t>
            </a:r>
            <a:r>
              <a:rPr lang="en-US" sz="1400" dirty="0"/>
              <a:t> and John C. Holden, Science Askew: A Light-Hearted Look at the Scientific World (Philadelphia: Institute of Physics Publishing, 2002) , 215.</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1828800"/>
            <a:ext cx="2971800" cy="4309110"/>
          </a:xfrm>
          <a:prstGeom prst="rect">
            <a:avLst/>
          </a:prstGeom>
        </p:spPr>
      </p:pic>
      <p:sp>
        <p:nvSpPr>
          <p:cNvPr id="6" name="Rectangle 5"/>
          <p:cNvSpPr/>
          <p:nvPr/>
        </p:nvSpPr>
        <p:spPr>
          <a:xfrm>
            <a:off x="381000" y="6134933"/>
            <a:ext cx="2590800" cy="523220"/>
          </a:xfrm>
          <a:prstGeom prst="rect">
            <a:avLst/>
          </a:prstGeom>
        </p:spPr>
        <p:txBody>
          <a:bodyPr wrap="square">
            <a:spAutoFit/>
          </a:bodyPr>
          <a:lstStyle/>
          <a:p>
            <a:r>
              <a:rPr lang="en-US" sz="1400" dirty="0">
                <a:solidFill>
                  <a:schemeClr val="bg1"/>
                </a:solidFill>
              </a:rPr>
              <a:t>Feynman photo © Richard </a:t>
            </a:r>
            <a:r>
              <a:rPr lang="en-US" sz="1400" dirty="0" err="1">
                <a:solidFill>
                  <a:schemeClr val="bg1"/>
                </a:solidFill>
              </a:rPr>
              <a:t>Hartt</a:t>
            </a:r>
            <a:r>
              <a:rPr lang="en-US" sz="1400" dirty="0">
                <a:solidFill>
                  <a:schemeClr val="bg1"/>
                </a:solidFill>
              </a:rPr>
              <a:t>/Caltech archives</a:t>
            </a:r>
          </a:p>
        </p:txBody>
      </p:sp>
      <p:pic>
        <p:nvPicPr>
          <p:cNvPr id="7" name="b240PGCMwV0"/>
          <p:cNvPicPr>
            <a:picLocks noRot="1" noChangeAspect="1"/>
          </p:cNvPicPr>
          <p:nvPr>
            <a:videoFile r:link="rId1"/>
          </p:nvPr>
        </p:nvPicPr>
        <p:blipFill>
          <a:blip r:embed="rId4"/>
          <a:stretch>
            <a:fillRect/>
          </a:stretch>
        </p:blipFill>
        <p:spPr>
          <a:xfrm>
            <a:off x="4038600" y="4066083"/>
            <a:ext cx="4572000" cy="2571750"/>
          </a:xfrm>
          <a:prstGeom prst="rect">
            <a:avLst/>
          </a:prstGeom>
        </p:spPr>
      </p:pic>
      <p:sp>
        <p:nvSpPr>
          <p:cNvPr id="4" name="Slide Number Placeholder 3"/>
          <p:cNvSpPr>
            <a:spLocks noGrp="1"/>
          </p:cNvSpPr>
          <p:nvPr>
            <p:ph type="sldNum" sz="quarter" idx="10"/>
          </p:nvPr>
        </p:nvSpPr>
        <p:spPr/>
        <p:txBody>
          <a:bodyPr/>
          <a:lstStyle/>
          <a:p>
            <a:fld id="{970F0956-5B8E-40B4-A8DD-F75AA1D26018}" type="slidenum">
              <a:rPr lang="en-US" smtClean="0"/>
              <a:pPr/>
              <a:t>8</a:t>
            </a:fld>
            <a:endParaRPr lang="en-US"/>
          </a:p>
        </p:txBody>
      </p:sp>
    </p:spTree>
    <p:extLst>
      <p:ext uri="{BB962C8B-B14F-4D97-AF65-F5344CB8AC3E}">
        <p14:creationId xmlns:p14="http://schemas.microsoft.com/office/powerpoint/2010/main" val="80102996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view from nowhere</a:t>
            </a:r>
          </a:p>
        </p:txBody>
      </p:sp>
      <p:sp>
        <p:nvSpPr>
          <p:cNvPr id="3" name="Content Placeholder 2"/>
          <p:cNvSpPr>
            <a:spLocks noGrp="1"/>
          </p:cNvSpPr>
          <p:nvPr>
            <p:ph idx="1"/>
          </p:nvPr>
        </p:nvSpPr>
        <p:spPr/>
        <p:txBody>
          <a:bodyPr/>
          <a:lstStyle/>
          <a:p>
            <a:r>
              <a:rPr lang="en-US" dirty="0"/>
              <a:t>Nagel’s 3-step conception:</a:t>
            </a:r>
          </a:p>
          <a:p>
            <a:pPr marL="457200" indent="-457200">
              <a:buFont typeface="+mj-lt"/>
              <a:buAutoNum type="arabicPeriod"/>
            </a:pPr>
            <a:r>
              <a:rPr lang="en-US" dirty="0"/>
              <a:t>realize (or postulate) that our perceptions are caused by the actions of things on us, through their effects on our bodies. </a:t>
            </a:r>
          </a:p>
          <a:p>
            <a:pPr marL="457200" indent="-457200">
              <a:buFont typeface="+mj-lt"/>
              <a:buAutoNum type="arabicPeriod"/>
            </a:pPr>
            <a:r>
              <a:rPr lang="en-US" dirty="0"/>
              <a:t>realize (or postulate) that since the same properties that cause perceptions in us also have effects on other things and can exist without causing any perceptions at all, their true nature must be detachable from their perspectival appearance and need not resemble it. </a:t>
            </a:r>
          </a:p>
          <a:p>
            <a:pPr marL="457200" indent="-457200">
              <a:buFont typeface="+mj-lt"/>
              <a:buAutoNum type="arabicPeriod"/>
            </a:pPr>
            <a:r>
              <a:rPr lang="en-US" dirty="0"/>
              <a:t>form a conception of that “true nature” independently of any perspective.</a:t>
            </a:r>
          </a:p>
        </p:txBody>
      </p:sp>
      <p:sp>
        <p:nvSpPr>
          <p:cNvPr id="4" name="Rectangle 3"/>
          <p:cNvSpPr/>
          <p:nvPr/>
        </p:nvSpPr>
        <p:spPr>
          <a:xfrm>
            <a:off x="1295400" y="6248400"/>
            <a:ext cx="7696200" cy="338554"/>
          </a:xfrm>
          <a:prstGeom prst="rect">
            <a:avLst/>
          </a:prstGeom>
        </p:spPr>
        <p:txBody>
          <a:bodyPr wrap="square">
            <a:spAutoFit/>
          </a:bodyPr>
          <a:lstStyle/>
          <a:p>
            <a:pPr algn="r"/>
            <a:r>
              <a:rPr lang="en-US" sz="1600" dirty="0">
                <a:solidFill>
                  <a:schemeClr val="bg1"/>
                </a:solidFill>
              </a:rPr>
              <a:t>http://plato.stanford.edu/entries/scientific-objectivity</a:t>
            </a:r>
          </a:p>
        </p:txBody>
      </p:sp>
      <p:sp>
        <p:nvSpPr>
          <p:cNvPr id="5" name="Rectangle 4"/>
          <p:cNvSpPr/>
          <p:nvPr/>
        </p:nvSpPr>
        <p:spPr>
          <a:xfrm>
            <a:off x="2438400" y="6489263"/>
            <a:ext cx="6705600" cy="307777"/>
          </a:xfrm>
          <a:prstGeom prst="rect">
            <a:avLst/>
          </a:prstGeom>
        </p:spPr>
        <p:txBody>
          <a:bodyPr wrap="square">
            <a:spAutoFit/>
          </a:bodyPr>
          <a:lstStyle/>
          <a:p>
            <a:r>
              <a:rPr lang="en-US" sz="1400" dirty="0">
                <a:solidFill>
                  <a:schemeClr val="bg1"/>
                </a:solidFill>
              </a:rPr>
              <a:t>Nagel, T., 1986, </a:t>
            </a:r>
            <a:r>
              <a:rPr lang="en-US" sz="1400" i="1" dirty="0">
                <a:solidFill>
                  <a:schemeClr val="bg1"/>
                </a:solidFill>
              </a:rPr>
              <a:t>The View From Nowhere</a:t>
            </a:r>
            <a:r>
              <a:rPr lang="en-US" sz="1400" dirty="0">
                <a:solidFill>
                  <a:schemeClr val="bg1"/>
                </a:solidFill>
              </a:rPr>
              <a:t>, New York, NY: Oxford University Press.</a:t>
            </a:r>
          </a:p>
        </p:txBody>
      </p:sp>
      <p:sp>
        <p:nvSpPr>
          <p:cNvPr id="6" name="Slide Number Placeholder 5"/>
          <p:cNvSpPr>
            <a:spLocks noGrp="1"/>
          </p:cNvSpPr>
          <p:nvPr>
            <p:ph type="sldNum" sz="quarter" idx="10"/>
          </p:nvPr>
        </p:nvSpPr>
        <p:spPr/>
        <p:txBody>
          <a:bodyPr/>
          <a:lstStyle/>
          <a:p>
            <a:fld id="{970F0956-5B8E-40B4-A8DD-F75AA1D26018}" type="slidenum">
              <a:rPr lang="en-US" smtClean="0"/>
              <a:pPr/>
              <a:t>80</a:t>
            </a:fld>
            <a:endParaRPr lang="en-US"/>
          </a:p>
        </p:txBody>
      </p:sp>
    </p:spTree>
    <p:extLst>
      <p:ext uri="{BB962C8B-B14F-4D97-AF65-F5344CB8AC3E}">
        <p14:creationId xmlns:p14="http://schemas.microsoft.com/office/powerpoint/2010/main" val="3551646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Impact of value(s) on science</a:t>
            </a:r>
          </a:p>
        </p:txBody>
      </p:sp>
      <p:sp>
        <p:nvSpPr>
          <p:cNvPr id="3" name="Content Placeholder 2"/>
          <p:cNvSpPr>
            <a:spLocks noGrp="1"/>
          </p:cNvSpPr>
          <p:nvPr>
            <p:ph idx="1"/>
          </p:nvPr>
        </p:nvSpPr>
        <p:spPr/>
        <p:txBody>
          <a:bodyPr/>
          <a:lstStyle/>
          <a:p>
            <a:pPr marL="514350" indent="-514350">
              <a:buFont typeface="+mj-lt"/>
              <a:buAutoNum type="arabicPeriod"/>
            </a:pPr>
            <a:r>
              <a:rPr lang="en-US" dirty="0"/>
              <a:t>the choice of a scientific research problem; </a:t>
            </a:r>
          </a:p>
          <a:p>
            <a:pPr marL="514350" indent="-514350">
              <a:buFont typeface="+mj-lt"/>
              <a:buAutoNum type="arabicPeriod"/>
            </a:pPr>
            <a:r>
              <a:rPr lang="en-US" dirty="0"/>
              <a:t>the gathering of evidence in relation to the problem; </a:t>
            </a:r>
          </a:p>
          <a:p>
            <a:pPr marL="514350" indent="-514350">
              <a:buFont typeface="+mj-lt"/>
              <a:buAutoNum type="arabicPeriod"/>
            </a:pPr>
            <a:r>
              <a:rPr lang="en-US" dirty="0"/>
              <a:t>the acceptance of a scientific hypothesis or theory as an adequate answer to the problem on the basis of the evidence; </a:t>
            </a:r>
          </a:p>
          <a:p>
            <a:pPr marL="514350" indent="-514350">
              <a:buFont typeface="+mj-lt"/>
              <a:buAutoNum type="arabicPeriod"/>
            </a:pPr>
            <a:r>
              <a:rPr lang="en-US" dirty="0"/>
              <a:t>the proliferation and application of scientific research results. </a:t>
            </a:r>
          </a:p>
          <a:p>
            <a:pPr marL="0" indent="0"/>
            <a:endParaRPr lang="en-US" dirty="0"/>
          </a:p>
          <a:p>
            <a:pPr marL="0" indent="0"/>
            <a:r>
              <a:rPr lang="en-US" dirty="0"/>
              <a:t>				(Weber 1917 [1988]).</a:t>
            </a:r>
          </a:p>
        </p:txBody>
      </p:sp>
      <p:sp>
        <p:nvSpPr>
          <p:cNvPr id="4" name="Rectangle 3"/>
          <p:cNvSpPr/>
          <p:nvPr/>
        </p:nvSpPr>
        <p:spPr>
          <a:xfrm>
            <a:off x="1295400" y="6248400"/>
            <a:ext cx="7696200" cy="338554"/>
          </a:xfrm>
          <a:prstGeom prst="rect">
            <a:avLst/>
          </a:prstGeom>
        </p:spPr>
        <p:txBody>
          <a:bodyPr wrap="square">
            <a:spAutoFit/>
          </a:bodyPr>
          <a:lstStyle/>
          <a:p>
            <a:pPr algn="r"/>
            <a:r>
              <a:rPr lang="en-US" sz="1600" dirty="0">
                <a:solidFill>
                  <a:schemeClr val="bg1"/>
                </a:solidFill>
              </a:rPr>
              <a:t>http://plato.stanford.edu/entries/scientific-objectivity</a:t>
            </a:r>
          </a:p>
        </p:txBody>
      </p:sp>
      <p:sp>
        <p:nvSpPr>
          <p:cNvPr id="5" name="Slide Number Placeholder 4"/>
          <p:cNvSpPr>
            <a:spLocks noGrp="1"/>
          </p:cNvSpPr>
          <p:nvPr>
            <p:ph type="sldNum" sz="quarter" idx="10"/>
          </p:nvPr>
        </p:nvSpPr>
        <p:spPr/>
        <p:txBody>
          <a:bodyPr/>
          <a:lstStyle/>
          <a:p>
            <a:fld id="{970F0956-5B8E-40B4-A8DD-F75AA1D26018}" type="slidenum">
              <a:rPr lang="en-US" smtClean="0"/>
              <a:pPr/>
              <a:t>81</a:t>
            </a:fld>
            <a:endParaRPr lang="en-US"/>
          </a:p>
        </p:txBody>
      </p:sp>
    </p:spTree>
    <p:extLst>
      <p:ext uri="{BB962C8B-B14F-4D97-AF65-F5344CB8AC3E}">
        <p14:creationId xmlns:p14="http://schemas.microsoft.com/office/powerpoint/2010/main" val="323873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Value types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b="1" u="sng" dirty="0"/>
              <a:t>Scientific values</a:t>
            </a:r>
            <a:r>
              <a:rPr lang="en-US" b="1" dirty="0"/>
              <a:t>:</a:t>
            </a:r>
          </a:p>
          <a:p>
            <a:pPr lvl="1">
              <a:buFont typeface="Arial" panose="020B0604020202020204" pitchFamily="34" charset="0"/>
              <a:buChar char="•"/>
            </a:pPr>
            <a:r>
              <a:rPr lang="en-US" dirty="0"/>
              <a:t>Accuracy, simplicity, …</a:t>
            </a:r>
          </a:p>
          <a:p>
            <a:pPr>
              <a:buFont typeface="Arial" panose="020B0604020202020204" pitchFamily="34" charset="0"/>
              <a:buChar char="•"/>
            </a:pPr>
            <a:r>
              <a:rPr lang="en-US" b="1" u="sng" dirty="0"/>
              <a:t>Epistemic (or cognitive) values</a:t>
            </a:r>
            <a:r>
              <a:rPr lang="en-US" b="1" dirty="0"/>
              <a:t>:</a:t>
            </a:r>
            <a:r>
              <a:rPr lang="en-US" dirty="0"/>
              <a:t> </a:t>
            </a:r>
          </a:p>
          <a:p>
            <a:pPr lvl="1">
              <a:buFont typeface="Arial" panose="020B0604020202020204" pitchFamily="34" charset="0"/>
              <a:buChar char="•"/>
            </a:pPr>
            <a:r>
              <a:rPr lang="en-US" dirty="0"/>
              <a:t>predictive accuracy, scope, unification, explanatory power, coherence with other accepted theories, …</a:t>
            </a:r>
          </a:p>
          <a:p>
            <a:pPr>
              <a:buFont typeface="Arial" panose="020B0604020202020204" pitchFamily="34" charset="0"/>
              <a:buChar char="•"/>
            </a:pPr>
            <a:r>
              <a:rPr lang="en-US" b="1" u="sng" dirty="0"/>
              <a:t>Contextual (non-cognitive) values</a:t>
            </a:r>
            <a:r>
              <a:rPr lang="en-US" b="1" dirty="0"/>
              <a:t>:</a:t>
            </a:r>
            <a:r>
              <a:rPr lang="en-US" dirty="0"/>
              <a:t> </a:t>
            </a:r>
          </a:p>
          <a:p>
            <a:pPr lvl="1">
              <a:buFont typeface="Arial" panose="020B0604020202020204" pitchFamily="34" charset="0"/>
              <a:buChar char="•"/>
            </a:pPr>
            <a:r>
              <a:rPr lang="en-US" dirty="0"/>
              <a:t>moral, personal, social, political and cultural values such as pleasure, justice and equality, conservation of the natural environment, diversity, …</a:t>
            </a:r>
          </a:p>
        </p:txBody>
      </p:sp>
      <p:sp>
        <p:nvSpPr>
          <p:cNvPr id="4" name="Rectangle 3"/>
          <p:cNvSpPr/>
          <p:nvPr/>
        </p:nvSpPr>
        <p:spPr>
          <a:xfrm>
            <a:off x="1295400" y="6248400"/>
            <a:ext cx="7696200" cy="338554"/>
          </a:xfrm>
          <a:prstGeom prst="rect">
            <a:avLst/>
          </a:prstGeom>
        </p:spPr>
        <p:txBody>
          <a:bodyPr wrap="square">
            <a:spAutoFit/>
          </a:bodyPr>
          <a:lstStyle/>
          <a:p>
            <a:pPr algn="r"/>
            <a:r>
              <a:rPr lang="en-US" sz="1600" dirty="0">
                <a:solidFill>
                  <a:schemeClr val="bg1"/>
                </a:solidFill>
              </a:rPr>
              <a:t>http://plato.stanford.edu/entries/scientific-objectivity</a:t>
            </a:r>
          </a:p>
        </p:txBody>
      </p:sp>
      <p:sp>
        <p:nvSpPr>
          <p:cNvPr id="5" name="Slide Number Placeholder 4"/>
          <p:cNvSpPr>
            <a:spLocks noGrp="1"/>
          </p:cNvSpPr>
          <p:nvPr>
            <p:ph type="sldNum" sz="quarter" idx="10"/>
          </p:nvPr>
        </p:nvSpPr>
        <p:spPr/>
        <p:txBody>
          <a:bodyPr/>
          <a:lstStyle/>
          <a:p>
            <a:fld id="{970F0956-5B8E-40B4-A8DD-F75AA1D26018}" type="slidenum">
              <a:rPr lang="en-US" smtClean="0"/>
              <a:pPr/>
              <a:t>82</a:t>
            </a:fld>
            <a:endParaRPr lang="en-US"/>
          </a:p>
        </p:txBody>
      </p:sp>
    </p:spTree>
    <p:extLst>
      <p:ext uri="{BB962C8B-B14F-4D97-AF65-F5344CB8AC3E}">
        <p14:creationId xmlns:p14="http://schemas.microsoft.com/office/powerpoint/2010/main" val="2335272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Three theses</a:t>
            </a:r>
          </a:p>
        </p:txBody>
      </p:sp>
      <p:sp>
        <p:nvSpPr>
          <p:cNvPr id="3" name="Content Placeholder 2"/>
          <p:cNvSpPr>
            <a:spLocks noGrp="1"/>
          </p:cNvSpPr>
          <p:nvPr>
            <p:ph idx="1"/>
          </p:nvPr>
        </p:nvSpPr>
        <p:spPr>
          <a:xfrm>
            <a:off x="228600" y="1371600"/>
            <a:ext cx="8686800" cy="4953000"/>
          </a:xfrm>
        </p:spPr>
        <p:txBody>
          <a:bodyPr/>
          <a:lstStyle/>
          <a:p>
            <a:pPr>
              <a:buFont typeface="Arial" panose="020B0604020202020204" pitchFamily="34" charset="0"/>
              <a:buChar char="•"/>
            </a:pPr>
            <a:r>
              <a:rPr lang="en-US" dirty="0"/>
              <a:t>Value-Free Ideal (VFI): </a:t>
            </a:r>
          </a:p>
          <a:p>
            <a:pPr lvl="2">
              <a:buFont typeface="Arial" panose="020B0604020202020204" pitchFamily="34" charset="0"/>
              <a:buChar char="•"/>
            </a:pPr>
            <a:r>
              <a:rPr lang="en-US" dirty="0"/>
              <a:t>Scientists should strive to minimize the influence of contextual values on scientific reasoning, e.g., in gathering evidence and assessing/accepting scientific theories.</a:t>
            </a:r>
          </a:p>
          <a:p>
            <a:pPr lvl="2">
              <a:buFont typeface="Arial" panose="020B0604020202020204" pitchFamily="34" charset="0"/>
              <a:buChar char="•"/>
            </a:pPr>
            <a:r>
              <a:rPr lang="en-US" dirty="0"/>
              <a:t>scientific objectivity is characterized by absence of contextual values and by exclusive commitment to epistemic values in scientific reasoning.</a:t>
            </a:r>
          </a:p>
          <a:p>
            <a:pPr>
              <a:buFont typeface="Arial" panose="020B0604020202020204" pitchFamily="34" charset="0"/>
              <a:buChar char="•"/>
            </a:pPr>
            <a:r>
              <a:rPr lang="en-US" dirty="0"/>
              <a:t>Value-Neutrality Thesis (VNT): </a:t>
            </a:r>
          </a:p>
          <a:p>
            <a:pPr lvl="2">
              <a:buFont typeface="Arial" panose="020B0604020202020204" pitchFamily="34" charset="0"/>
              <a:buChar char="•"/>
            </a:pPr>
            <a:r>
              <a:rPr lang="en-US" dirty="0"/>
              <a:t>Scientists can—at least in principle—gather evidence and assess/accept theories without making contextual value judgments.</a:t>
            </a:r>
          </a:p>
          <a:p>
            <a:pPr>
              <a:buFont typeface="Arial" panose="020B0604020202020204" pitchFamily="34" charset="0"/>
              <a:buChar char="•"/>
            </a:pPr>
            <a:r>
              <a:rPr lang="en-US" dirty="0"/>
              <a:t>Value-Laden Thesis (VLT): </a:t>
            </a:r>
          </a:p>
          <a:p>
            <a:pPr lvl="2">
              <a:buFont typeface="Arial" panose="020B0604020202020204" pitchFamily="34" charset="0"/>
              <a:buChar char="•"/>
            </a:pPr>
            <a:r>
              <a:rPr lang="en-US" dirty="0"/>
              <a:t>Scientists cannot gather evidence and assess/accept theories without making contextual value judgments.</a:t>
            </a:r>
          </a:p>
          <a:p>
            <a:pPr>
              <a:buFont typeface="Arial" panose="020B0604020202020204" pitchFamily="34" charset="0"/>
              <a:buChar char="•"/>
            </a:pPr>
            <a:endParaRPr lang="en-US" sz="1800" dirty="0"/>
          </a:p>
        </p:txBody>
      </p:sp>
      <p:sp>
        <p:nvSpPr>
          <p:cNvPr id="5" name="Rectangle 4"/>
          <p:cNvSpPr/>
          <p:nvPr/>
        </p:nvSpPr>
        <p:spPr>
          <a:xfrm>
            <a:off x="1295400" y="6443246"/>
            <a:ext cx="7696200" cy="338554"/>
          </a:xfrm>
          <a:prstGeom prst="rect">
            <a:avLst/>
          </a:prstGeom>
        </p:spPr>
        <p:txBody>
          <a:bodyPr wrap="square">
            <a:spAutoFit/>
          </a:bodyPr>
          <a:lstStyle/>
          <a:p>
            <a:pPr algn="r"/>
            <a:r>
              <a:rPr lang="en-US" sz="1600" dirty="0">
                <a:solidFill>
                  <a:schemeClr val="bg1"/>
                </a:solidFill>
              </a:rPr>
              <a:t>http://plato.stanford.edu/entries/scientific-objectivity</a:t>
            </a:r>
          </a:p>
        </p:txBody>
      </p:sp>
      <p:sp>
        <p:nvSpPr>
          <p:cNvPr id="4" name="Slide Number Placeholder 3"/>
          <p:cNvSpPr>
            <a:spLocks noGrp="1"/>
          </p:cNvSpPr>
          <p:nvPr>
            <p:ph type="sldNum" sz="quarter" idx="10"/>
          </p:nvPr>
        </p:nvSpPr>
        <p:spPr/>
        <p:txBody>
          <a:bodyPr/>
          <a:lstStyle/>
          <a:p>
            <a:fld id="{970F0956-5B8E-40B4-A8DD-F75AA1D26018}" type="slidenum">
              <a:rPr lang="en-US" smtClean="0"/>
              <a:pPr/>
              <a:t>83</a:t>
            </a:fld>
            <a:endParaRPr lang="en-US"/>
          </a:p>
        </p:txBody>
      </p:sp>
    </p:spTree>
    <p:extLst>
      <p:ext uri="{BB962C8B-B14F-4D97-AF65-F5344CB8AC3E}">
        <p14:creationId xmlns:p14="http://schemas.microsoft.com/office/powerpoint/2010/main" val="531956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Evidence-based medicine</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Evidence-based medicine de-emphasizes intuition, unsystematic clinical experience, and pathophysiological rationale as sufficient grounds for clinical decision making and stresses the examination of evidence from clinical research.</a:t>
            </a:r>
          </a:p>
          <a:p>
            <a:pPr>
              <a:buFont typeface="Arial" panose="020B0604020202020204" pitchFamily="34" charset="0"/>
              <a:buChar char="•"/>
            </a:pPr>
            <a:r>
              <a:rPr lang="en-US" dirty="0"/>
              <a:t>‘Evidence’ = analyses of the results of randomized controlled trials (RCTs) which attempt to eliminate selection bias. </a:t>
            </a:r>
          </a:p>
          <a:p>
            <a:pPr>
              <a:buFont typeface="Arial" panose="020B0604020202020204" pitchFamily="34" charset="0"/>
              <a:buChar char="•"/>
            </a:pPr>
            <a:r>
              <a:rPr lang="en-US" dirty="0"/>
              <a:t>Judgment still required to assess the extent to which a patient is similar to the study subjects!</a:t>
            </a:r>
          </a:p>
        </p:txBody>
      </p:sp>
      <p:sp>
        <p:nvSpPr>
          <p:cNvPr id="4" name="Rectangle 3"/>
          <p:cNvSpPr/>
          <p:nvPr/>
        </p:nvSpPr>
        <p:spPr>
          <a:xfrm>
            <a:off x="1295400" y="6443246"/>
            <a:ext cx="7696200" cy="338554"/>
          </a:xfrm>
          <a:prstGeom prst="rect">
            <a:avLst/>
          </a:prstGeom>
        </p:spPr>
        <p:txBody>
          <a:bodyPr wrap="square">
            <a:spAutoFit/>
          </a:bodyPr>
          <a:lstStyle/>
          <a:p>
            <a:pPr algn="r"/>
            <a:r>
              <a:rPr lang="en-US" sz="1600" dirty="0">
                <a:solidFill>
                  <a:schemeClr val="bg1"/>
                </a:solidFill>
              </a:rPr>
              <a:t>http://plato.stanford.edu/entries/scientific-objectivity</a:t>
            </a:r>
          </a:p>
        </p:txBody>
      </p:sp>
      <p:sp>
        <p:nvSpPr>
          <p:cNvPr id="5" name="Slide Number Placeholder 4"/>
          <p:cNvSpPr>
            <a:spLocks noGrp="1"/>
          </p:cNvSpPr>
          <p:nvPr>
            <p:ph type="sldNum" sz="quarter" idx="10"/>
          </p:nvPr>
        </p:nvSpPr>
        <p:spPr/>
        <p:txBody>
          <a:bodyPr/>
          <a:lstStyle/>
          <a:p>
            <a:fld id="{970F0956-5B8E-40B4-A8DD-F75AA1D26018}" type="slidenum">
              <a:rPr lang="en-US" smtClean="0"/>
              <a:pPr/>
              <a:t>84</a:t>
            </a:fld>
            <a:endParaRPr lang="en-US"/>
          </a:p>
        </p:txBody>
      </p:sp>
    </p:spTree>
    <p:extLst>
      <p:ext uri="{BB962C8B-B14F-4D97-AF65-F5344CB8AC3E}">
        <p14:creationId xmlns:p14="http://schemas.microsoft.com/office/powerpoint/2010/main" val="181061263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Questions?</a:t>
            </a:r>
            <a:br>
              <a:rPr lang="en-US" dirty="0"/>
            </a:br>
            <a:endParaRPr lang="en-US" dirty="0"/>
          </a:p>
        </p:txBody>
      </p:sp>
      <p:sp>
        <p:nvSpPr>
          <p:cNvPr id="2" name="Slide Number Placeholder 1"/>
          <p:cNvSpPr>
            <a:spLocks noGrp="1"/>
          </p:cNvSpPr>
          <p:nvPr>
            <p:ph type="sldNum" sz="quarter" idx="10"/>
          </p:nvPr>
        </p:nvSpPr>
        <p:spPr/>
        <p:txBody>
          <a:bodyPr/>
          <a:lstStyle/>
          <a:p>
            <a:fld id="{970F0956-5B8E-40B4-A8DD-F75AA1D26018}" type="slidenum">
              <a:rPr lang="en-US" smtClean="0"/>
              <a:pPr/>
              <a:t>85</a:t>
            </a:fld>
            <a:endParaRPr lang="en-US"/>
          </a:p>
        </p:txBody>
      </p:sp>
    </p:spTree>
    <p:extLst>
      <p:ext uri="{BB962C8B-B14F-4D97-AF65-F5344CB8AC3E}">
        <p14:creationId xmlns:p14="http://schemas.microsoft.com/office/powerpoint/2010/main" val="235130409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Assignment for next week !!!</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Required reading:</a:t>
            </a:r>
          </a:p>
          <a:p>
            <a:pPr lvl="1">
              <a:buFont typeface="Arial" panose="020B0604020202020204" pitchFamily="34" charset="0"/>
              <a:buChar char="•"/>
            </a:pPr>
            <a:r>
              <a:rPr lang="en-US" b="1" dirty="0"/>
              <a:t>R3</a:t>
            </a:r>
            <a:r>
              <a:rPr lang="en-US" dirty="0"/>
              <a:t> Ioannidis, J.P., Why most published research findings are false. </a:t>
            </a:r>
            <a:r>
              <a:rPr lang="en-US" dirty="0" err="1"/>
              <a:t>PLoS</a:t>
            </a:r>
            <a:r>
              <a:rPr lang="en-US" dirty="0"/>
              <a:t> Med, 2005. 2(8): p. e124.</a:t>
            </a:r>
          </a:p>
          <a:p>
            <a:pPr lvl="1">
              <a:buFont typeface="Arial" panose="020B0604020202020204" pitchFamily="34" charset="0"/>
              <a:buChar char="•"/>
            </a:pPr>
            <a:r>
              <a:rPr lang="en-US" dirty="0"/>
              <a:t>https://www.ncbi.nlm.nih.gov/pubmed/16060722	</a:t>
            </a:r>
          </a:p>
          <a:p>
            <a:pPr>
              <a:buFont typeface="Arial" panose="020B0604020202020204" pitchFamily="34" charset="0"/>
              <a:buChar char="•"/>
            </a:pPr>
            <a:endParaRPr lang="en-US" dirty="0"/>
          </a:p>
          <a:p>
            <a:pPr>
              <a:buFont typeface="Arial" panose="020B0604020202020204" pitchFamily="34" charset="0"/>
              <a:buChar char="•"/>
            </a:pPr>
            <a:r>
              <a:rPr lang="en-US" dirty="0"/>
              <a:t>This paper will be the topic of a </a:t>
            </a:r>
            <a:r>
              <a:rPr lang="en-US" b="1" i="1" u="sng" dirty="0"/>
              <a:t>closed book</a:t>
            </a:r>
            <a:r>
              <a:rPr lang="en-US" b="1" i="1" dirty="0"/>
              <a:t> </a:t>
            </a:r>
            <a:r>
              <a:rPr lang="en-US" dirty="0"/>
              <a:t>in-class test at the beginning of class C3.</a:t>
            </a:r>
          </a:p>
        </p:txBody>
      </p:sp>
      <p:sp>
        <p:nvSpPr>
          <p:cNvPr id="4" name="Slide Number Placeholder 3"/>
          <p:cNvSpPr>
            <a:spLocks noGrp="1"/>
          </p:cNvSpPr>
          <p:nvPr>
            <p:ph type="sldNum" sz="quarter" idx="10"/>
          </p:nvPr>
        </p:nvSpPr>
        <p:spPr/>
        <p:txBody>
          <a:bodyPr/>
          <a:lstStyle/>
          <a:p>
            <a:fld id="{970F0956-5B8E-40B4-A8DD-F75AA1D26018}" type="slidenum">
              <a:rPr lang="en-US" smtClean="0"/>
              <a:pPr/>
              <a:t>86</a:t>
            </a:fld>
            <a:endParaRPr lang="en-US"/>
          </a:p>
        </p:txBody>
      </p:sp>
    </p:spTree>
    <p:extLst>
      <p:ext uri="{BB962C8B-B14F-4D97-AF65-F5344CB8AC3E}">
        <p14:creationId xmlns:p14="http://schemas.microsoft.com/office/powerpoint/2010/main" val="262849232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30692BA-FD9C-4656-A03E-5125463AB99A}"/>
              </a:ext>
            </a:extLst>
          </p:cNvPr>
          <p:cNvSpPr>
            <a:spLocks noGrp="1"/>
          </p:cNvSpPr>
          <p:nvPr>
            <p:ph type="ctrTitle"/>
          </p:nvPr>
        </p:nvSpPr>
        <p:spPr/>
        <p:txBody>
          <a:bodyPr/>
          <a:lstStyle/>
          <a:p>
            <a:br>
              <a:rPr lang="en-US" dirty="0"/>
            </a:br>
            <a:r>
              <a:rPr lang="en-US" dirty="0"/>
              <a:t>Students will report on their pre-class assignment and explain their ideas, each presentation followed by discussion. </a:t>
            </a:r>
            <a:br>
              <a:rPr lang="en-US" dirty="0"/>
            </a:br>
            <a:endParaRPr lang="en-US" dirty="0"/>
          </a:p>
        </p:txBody>
      </p:sp>
      <p:sp>
        <p:nvSpPr>
          <p:cNvPr id="4" name="Slide Number Placeholder 3">
            <a:extLst>
              <a:ext uri="{FF2B5EF4-FFF2-40B4-BE49-F238E27FC236}">
                <a16:creationId xmlns:a16="http://schemas.microsoft.com/office/drawing/2014/main" id="{AA7AAAD5-8414-445C-81BE-E8081154829C}"/>
              </a:ext>
            </a:extLst>
          </p:cNvPr>
          <p:cNvSpPr>
            <a:spLocks noGrp="1"/>
          </p:cNvSpPr>
          <p:nvPr>
            <p:ph type="sldNum" sz="quarter" idx="10"/>
          </p:nvPr>
        </p:nvSpPr>
        <p:spPr/>
        <p:txBody>
          <a:bodyPr/>
          <a:lstStyle/>
          <a:p>
            <a:fld id="{970F0956-5B8E-40B4-A8DD-F75AA1D26018}" type="slidenum">
              <a:rPr lang="en-US" smtClean="0"/>
              <a:pPr/>
              <a:t>87</a:t>
            </a:fld>
            <a:endParaRPr lang="en-US"/>
          </a:p>
        </p:txBody>
      </p:sp>
    </p:spTree>
    <p:extLst>
      <p:ext uri="{BB962C8B-B14F-4D97-AF65-F5344CB8AC3E}">
        <p14:creationId xmlns:p14="http://schemas.microsoft.com/office/powerpoint/2010/main" val="16700100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Two takeaways, one question </a:t>
            </a:r>
          </a:p>
        </p:txBody>
      </p:sp>
      <p:sp>
        <p:nvSpPr>
          <p:cNvPr id="3" name="Content Placeholder 2"/>
          <p:cNvSpPr>
            <a:spLocks noGrp="1"/>
          </p:cNvSpPr>
          <p:nvPr>
            <p:ph idx="1"/>
          </p:nvPr>
        </p:nvSpPr>
        <p:spPr/>
        <p:txBody>
          <a:bodyPr/>
          <a:lstStyle/>
          <a:p>
            <a:r>
              <a:rPr lang="en-US" dirty="0"/>
              <a:t>Takeaways:</a:t>
            </a:r>
          </a:p>
          <a:p>
            <a:pPr>
              <a:buFont typeface="Arial" panose="020B0604020202020204" pitchFamily="34" charset="0"/>
              <a:buChar char="•"/>
            </a:pPr>
            <a:r>
              <a:rPr lang="en-US" dirty="0"/>
              <a:t>Science is about finding ‘laws’ </a:t>
            </a:r>
            <a:r>
              <a:rPr lang="en-US" dirty="0">
                <a:sym typeface="Wingdings" panose="05000000000000000000" pitchFamily="2" charset="2"/>
              </a:rPr>
              <a:t> what is generic in reality.</a:t>
            </a:r>
          </a:p>
          <a:p>
            <a:pPr>
              <a:buFont typeface="Arial" panose="020B0604020202020204" pitchFamily="34" charset="0"/>
              <a:buChar char="•"/>
            </a:pPr>
            <a:r>
              <a:rPr lang="en-US" dirty="0">
                <a:sym typeface="Wingdings" panose="05000000000000000000" pitchFamily="2" charset="2"/>
              </a:rPr>
              <a:t>If a putative law (= hypothesis) does not agree with experiment, the hypothesis is wrong!</a:t>
            </a:r>
          </a:p>
          <a:p>
            <a:endParaRPr lang="en-US" dirty="0">
              <a:sym typeface="Wingdings" panose="05000000000000000000" pitchFamily="2" charset="2"/>
            </a:endParaRPr>
          </a:p>
          <a:p>
            <a:r>
              <a:rPr lang="en-US" dirty="0">
                <a:sym typeface="Wingdings" panose="05000000000000000000" pitchFamily="2" charset="2"/>
              </a:rPr>
              <a:t>Question:</a:t>
            </a:r>
          </a:p>
          <a:p>
            <a:pPr marL="457200" indent="-457200">
              <a:buFont typeface="Arial" panose="020B0604020202020204" pitchFamily="34" charset="0"/>
              <a:buChar char="•"/>
            </a:pPr>
            <a:r>
              <a:rPr lang="en-US" dirty="0">
                <a:sym typeface="Wingdings" panose="05000000000000000000" pitchFamily="2" charset="2"/>
              </a:rPr>
              <a:t>If the outcome of an experiment does agree with a hypothesis, is the hypothesis then correct?</a:t>
            </a:r>
            <a:endParaRPr lang="en-US" dirty="0"/>
          </a:p>
        </p:txBody>
      </p:sp>
      <p:sp>
        <p:nvSpPr>
          <p:cNvPr id="4" name="Slide Number Placeholder 3"/>
          <p:cNvSpPr>
            <a:spLocks noGrp="1"/>
          </p:cNvSpPr>
          <p:nvPr>
            <p:ph type="sldNum" sz="quarter" idx="10"/>
          </p:nvPr>
        </p:nvSpPr>
        <p:spPr/>
        <p:txBody>
          <a:bodyPr/>
          <a:lstStyle/>
          <a:p>
            <a:fld id="{970F0956-5B8E-40B4-A8DD-F75AA1D26018}" type="slidenum">
              <a:rPr lang="en-US" smtClean="0"/>
              <a:pPr/>
              <a:t>9</a:t>
            </a:fld>
            <a:endParaRPr lang="en-US"/>
          </a:p>
        </p:txBody>
      </p:sp>
    </p:spTree>
    <p:extLst>
      <p:ext uri="{BB962C8B-B14F-4D97-AF65-F5344CB8AC3E}">
        <p14:creationId xmlns:p14="http://schemas.microsoft.com/office/powerpoint/2010/main" val="3053147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2014-Indianapolis">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2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22"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32033</TotalTime>
  <Words>6171</Words>
  <Application>Microsoft Office PowerPoint</Application>
  <PresentationFormat>On-screen Show (4:3)</PresentationFormat>
  <Paragraphs>824</Paragraphs>
  <Slides>87</Slides>
  <Notes>17</Notes>
  <HiddenSlides>0</HiddenSlides>
  <MMClips>2</MMClips>
  <ScaleCrop>false</ScaleCrop>
  <HeadingPairs>
    <vt:vector size="8" baseType="variant">
      <vt:variant>
        <vt:lpstr>Fonts Used</vt:lpstr>
      </vt:variant>
      <vt:variant>
        <vt:i4>13</vt:i4>
      </vt:variant>
      <vt:variant>
        <vt:lpstr>Theme</vt:lpstr>
      </vt:variant>
      <vt:variant>
        <vt:i4>1</vt:i4>
      </vt:variant>
      <vt:variant>
        <vt:lpstr>Embedded OLE Servers</vt:lpstr>
      </vt:variant>
      <vt:variant>
        <vt:i4>1</vt:i4>
      </vt:variant>
      <vt:variant>
        <vt:lpstr>Slide Titles</vt:lpstr>
      </vt:variant>
      <vt:variant>
        <vt:i4>87</vt:i4>
      </vt:variant>
    </vt:vector>
  </HeadingPairs>
  <TitlesOfParts>
    <vt:vector size="102" baseType="lpstr">
      <vt:lpstr>Batang</vt:lpstr>
      <vt:lpstr>ＭＳ Ｐゴシック</vt:lpstr>
      <vt:lpstr>92lrdexkxeqpuxoo</vt:lpstr>
      <vt:lpstr>AdvP41153C</vt:lpstr>
      <vt:lpstr>Arial</vt:lpstr>
      <vt:lpstr>Arial Unicode MS</vt:lpstr>
      <vt:lpstr>Calibri</vt:lpstr>
      <vt:lpstr>Georgia</vt:lpstr>
      <vt:lpstr>Times</vt:lpstr>
      <vt:lpstr>Times New Roman</vt:lpstr>
      <vt:lpstr>Trebuchet MS</vt:lpstr>
      <vt:lpstr>Verdana</vt:lpstr>
      <vt:lpstr>Wingdings</vt:lpstr>
      <vt:lpstr>2014-Indianapolis</vt:lpstr>
      <vt:lpstr>Photo Editor-foto</vt:lpstr>
      <vt:lpstr>Statistical data analysis and research methods BMI504  Course 17229 – Spring 2023   </vt:lpstr>
      <vt:lpstr>Pre-class assignment</vt:lpstr>
      <vt:lpstr>Ok, you tell me:</vt:lpstr>
      <vt:lpstr>Pre-class assignment</vt:lpstr>
      <vt:lpstr>Today’s topics</vt:lpstr>
      <vt:lpstr>Elements of Philosophy of Science</vt:lpstr>
      <vt:lpstr>Philosophy of Science </vt:lpstr>
      <vt:lpstr>Philosophy of science</vt:lpstr>
      <vt:lpstr>Two takeaways, one question </vt:lpstr>
      <vt:lpstr>Confusion matrix</vt:lpstr>
      <vt:lpstr>Philosophy of science: use(ful/less)?</vt:lpstr>
      <vt:lpstr>Philosophy of Science (PhyS) ?</vt:lpstr>
      <vt:lpstr>Philosophy of Science (PhyS) ?</vt:lpstr>
      <vt:lpstr>Topics in PhyS</vt:lpstr>
      <vt:lpstr>Questions addressed in PhyS (1)</vt:lpstr>
      <vt:lpstr>Definitions of ‘science’ (1)</vt:lpstr>
      <vt:lpstr>Definitions of ‘science’ (2)</vt:lpstr>
      <vt:lpstr>Definitions of ‘science’ (3)</vt:lpstr>
      <vt:lpstr>PowerPoint Presentation</vt:lpstr>
      <vt:lpstr>Questions addressed in PhyS (2)</vt:lpstr>
      <vt:lpstr>Some key principles in how to do science</vt:lpstr>
      <vt:lpstr>Identifying pseudoscience</vt:lpstr>
      <vt:lpstr>A List Of Fallacious Arguments</vt:lpstr>
      <vt:lpstr>PowerPoint Presentation</vt:lpstr>
      <vt:lpstr>Questions addressed in PhyS (3)</vt:lpstr>
      <vt:lpstr>One or more?</vt:lpstr>
      <vt:lpstr>Many philosophies of science</vt:lpstr>
      <vt:lpstr>Questions addressed in PhyS (4)</vt:lpstr>
      <vt:lpstr>PowerPoint Presentation</vt:lpstr>
      <vt:lpstr>Questions addressed in PhyS (5)</vt:lpstr>
      <vt:lpstr>Feynman’s answer</vt:lpstr>
      <vt:lpstr>Questions addressed in PhyS (6)</vt:lpstr>
      <vt:lpstr>Which questions addressed in PhyS should scientists deeply care about?</vt:lpstr>
      <vt:lpstr>Which questions addressed in PhyS should scientists deeply care about?</vt:lpstr>
      <vt:lpstr>‘Ontology’</vt:lpstr>
      <vt:lpstr>Four notions of ‘ontology’ as a study</vt:lpstr>
      <vt:lpstr>Realism</vt:lpstr>
      <vt:lpstr>The basis of Ontological Realism (O.R.)</vt:lpstr>
      <vt:lpstr>This sounds familiar?</vt:lpstr>
      <vt:lpstr>However …</vt:lpstr>
      <vt:lpstr>Perception / Observation</vt:lpstr>
      <vt:lpstr>Interplay of reality, sensing perceiving and interpreting</vt:lpstr>
      <vt:lpstr>Relevant disciplines and theories</vt:lpstr>
      <vt:lpstr>Relevant disciplines and theories</vt:lpstr>
      <vt:lpstr>Distinct questions. What type are they of?</vt:lpstr>
      <vt:lpstr>Scientific Realism</vt:lpstr>
      <vt:lpstr>Scientific Realism</vt:lpstr>
      <vt:lpstr>Never forget:  What are the four essential distinctions made in  realism-based ontology?</vt:lpstr>
      <vt:lpstr>Four distinctions in realism-based ontology</vt:lpstr>
      <vt:lpstr>Explain in light of the previous</vt:lpstr>
      <vt:lpstr>Four distinctions in realism-based ontology</vt:lpstr>
      <vt:lpstr>Four distinctions in realism-based ontology</vt:lpstr>
      <vt:lpstr>Four distinctions in realism-based ontology</vt:lpstr>
      <vt:lpstr>‘Research’</vt:lpstr>
      <vt:lpstr>Definition of ‘research’</vt:lpstr>
      <vt:lpstr>Definition of ‘research’</vt:lpstr>
      <vt:lpstr>Definition of ‘research’</vt:lpstr>
      <vt:lpstr>Definition of ‘research’</vt:lpstr>
      <vt:lpstr>Research viewpoints</vt:lpstr>
      <vt:lpstr>Laws of Medicine</vt:lpstr>
      <vt:lpstr>Research viewpoints</vt:lpstr>
      <vt:lpstr>Research worldviews</vt:lpstr>
      <vt:lpstr>A non-trivial relation</vt:lpstr>
      <vt:lpstr>Current mainstream informatics thinking</vt:lpstr>
      <vt:lpstr>Current mainstream informatics thinking</vt:lpstr>
      <vt:lpstr>Current mainstream informatics thinking</vt:lpstr>
      <vt:lpstr>Where do data come from?</vt:lpstr>
      <vt:lpstr>Where do data come from?</vt:lpstr>
      <vt:lpstr>Where do data come from?</vt:lpstr>
      <vt:lpstr>Generalization: data generation and use</vt:lpstr>
      <vt:lpstr>Generalization: data generation and use</vt:lpstr>
      <vt:lpstr>‘The Scientific Method’</vt:lpstr>
      <vt:lpstr>Fifteen common mistakes encountered in clinical research. Failure to …</vt:lpstr>
      <vt:lpstr>The Scientific Method</vt:lpstr>
      <vt:lpstr>PowerPoint Presentation</vt:lpstr>
      <vt:lpstr>Scientific Objectivity (1)</vt:lpstr>
      <vt:lpstr>Scientific Objectivity (2)</vt:lpstr>
      <vt:lpstr>The view from nowhere</vt:lpstr>
      <vt:lpstr>Is there scientific objectivity here?</vt:lpstr>
      <vt:lpstr>The view from nowhere</vt:lpstr>
      <vt:lpstr>Impact of value(s) on science</vt:lpstr>
      <vt:lpstr>Value types</vt:lpstr>
      <vt:lpstr>Three theses</vt:lpstr>
      <vt:lpstr>Evidence-based medicine</vt:lpstr>
      <vt:lpstr>Questions? </vt:lpstr>
      <vt:lpstr>!!! Assignment for next week !!!</vt:lpstr>
      <vt:lpstr> Students will report on their pre-class assignment and explain their ideas, each presentation followed by discussion.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seannos</dc:creator>
  <cp:lastModifiedBy>werner ceusters</cp:lastModifiedBy>
  <cp:revision>1235</cp:revision>
  <dcterms:created xsi:type="dcterms:W3CDTF">1601-01-01T00:00:00Z</dcterms:created>
  <dcterms:modified xsi:type="dcterms:W3CDTF">2023-02-08T13:41:02Z</dcterms:modified>
</cp:coreProperties>
</file>