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6" r:id="rId1"/>
  </p:sldMasterIdLst>
  <p:notesMasterIdLst>
    <p:notesMasterId r:id="rId27"/>
  </p:notesMasterIdLst>
  <p:sldIdLst>
    <p:sldId id="1251" r:id="rId2"/>
    <p:sldId id="1266" r:id="rId3"/>
    <p:sldId id="1345" r:id="rId4"/>
    <p:sldId id="1414" r:id="rId5"/>
    <p:sldId id="1346" r:id="rId6"/>
    <p:sldId id="1276" r:id="rId7"/>
    <p:sldId id="1347" r:id="rId8"/>
    <p:sldId id="1418" r:id="rId9"/>
    <p:sldId id="1268" r:id="rId10"/>
    <p:sldId id="1415" r:id="rId11"/>
    <p:sldId id="1417" r:id="rId12"/>
    <p:sldId id="1416" r:id="rId13"/>
    <p:sldId id="1267" r:id="rId14"/>
    <p:sldId id="1437" r:id="rId15"/>
    <p:sldId id="1427" r:id="rId16"/>
    <p:sldId id="1432" r:id="rId17"/>
    <p:sldId id="1438" r:id="rId18"/>
    <p:sldId id="1426" r:id="rId19"/>
    <p:sldId id="1429" r:id="rId20"/>
    <p:sldId id="1435" r:id="rId21"/>
    <p:sldId id="1430" r:id="rId22"/>
    <p:sldId id="1431" r:id="rId23"/>
    <p:sldId id="1433" r:id="rId24"/>
    <p:sldId id="1434" r:id="rId25"/>
    <p:sldId id="1428" r:id="rId2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0000"/>
    <a:srgbClr val="1FE115"/>
    <a:srgbClr val="AAE600"/>
    <a:srgbClr val="A2CCE8"/>
    <a:srgbClr val="000000"/>
    <a:srgbClr val="16165D"/>
    <a:srgbClr val="FF66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2" autoAdjust="0"/>
    <p:restoredTop sz="85952" autoAdjust="0"/>
  </p:normalViewPr>
  <p:slideViewPr>
    <p:cSldViewPr>
      <p:cViewPr varScale="1">
        <p:scale>
          <a:sx n="105" d="100"/>
          <a:sy n="105" d="100"/>
        </p:scale>
        <p:origin x="178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DE52691-C7FE-45C9-A721-70C64DF9BB03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0726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12551" y="6553200"/>
            <a:ext cx="469751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1BC1FE-425B-4D41-9768-47500E60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39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457200" indent="-457200" algn="ctr">
              <a:buClr>
                <a:schemeClr val="bg1"/>
              </a:buClr>
              <a:buFont typeface="+mj-lt"/>
              <a:buAutoNum type="arabicPeriod"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118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119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" name="Slide Number Placeholder 3"/>
          <p:cNvSpPr txBox="1">
            <a:spLocks/>
          </p:cNvSpPr>
          <p:nvPr userDrawn="1"/>
        </p:nvSpPr>
        <p:spPr>
          <a:xfrm>
            <a:off x="4482" y="6491456"/>
            <a:ext cx="452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82" y="6491456"/>
            <a:ext cx="452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Research%20Proposal%20Required%20Content.doc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rahjtracy.com/wp-content/uploads/2020/08/Tracy-Hinrichs_Big_Tent-Criteria-Encyc-17.pdf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www.math.sfu.ca/histmath/Europe/Euclid300BC/HIPPOCRATES.JPG&amp;imgrefurl=http://www.math.sfu.ca/histmath/Europe/Euclid300BC/&amp;h=326&amp;w=268&amp;sz=11&amp;tbnid=ETy_g3qaEY0J:&amp;tbnh=113&amp;tbnw=93&amp;start=4&amp;prev=/images?q%3Dhippocrates%26hl%3Dnl%26lr%3D" TargetMode="External"/><Relationship Id="rId13" Type="http://schemas.openxmlformats.org/officeDocument/2006/relationships/image" Target="../media/image12.png"/><Relationship Id="rId18" Type="http://schemas.openxmlformats.org/officeDocument/2006/relationships/image" Target="../media/image15.jpeg"/><Relationship Id="rId26" Type="http://schemas.openxmlformats.org/officeDocument/2006/relationships/image" Target="../media/image20.png"/><Relationship Id="rId3" Type="http://schemas.openxmlformats.org/officeDocument/2006/relationships/notesSlide" Target="../notesSlides/notesSlide1.xml"/><Relationship Id="rId21" Type="http://schemas.openxmlformats.org/officeDocument/2006/relationships/hyperlink" Target="http://images.google.be/imgres?imgurl=http://www.guido.be/imagegallery/Onderwijs/rug.jpg&amp;imgrefurl=http://www.guido.be/desktopmodules/articledetail.aspx?mid%3D361%26itemid%3D768%26tabid%3D69%26pageid%3D100&amp;h=180&amp;w=180&amp;sz=8&amp;hl=nl&amp;start=11&amp;tbnid=p1yWKTqCineCgM:&amp;tbnh=101&amp;tbnw=101&amp;prev=/images?q%3Drug%2Bgent%26svnum%3D10%26hl%3Dnl%26lr%3D%26rls%3DGGLJ,GGLJ:2006-09,GGLJ:en%26sa%3DN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17" Type="http://schemas.openxmlformats.org/officeDocument/2006/relationships/image" Target="../media/image3.png"/><Relationship Id="rId25" Type="http://schemas.openxmlformats.org/officeDocument/2006/relationships/hyperlink" Target="http://nl.prorec.be/index.cfm" TargetMode="External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3.bin"/><Relationship Id="rId20" Type="http://schemas.openxmlformats.org/officeDocument/2006/relationships/image" Target="../media/image16.jpeg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24" Type="http://schemas.openxmlformats.org/officeDocument/2006/relationships/image" Target="../media/image19.png"/><Relationship Id="rId5" Type="http://schemas.openxmlformats.org/officeDocument/2006/relationships/image" Target="../media/image5.jpeg"/><Relationship Id="rId15" Type="http://schemas.openxmlformats.org/officeDocument/2006/relationships/image" Target="../media/image14.jpeg"/><Relationship Id="rId23" Type="http://schemas.openxmlformats.org/officeDocument/2006/relationships/image" Target="../media/image18.png"/><Relationship Id="rId10" Type="http://schemas.openxmlformats.org/officeDocument/2006/relationships/image" Target="../media/image9.png"/><Relationship Id="rId19" Type="http://schemas.openxmlformats.org/officeDocument/2006/relationships/hyperlink" Target="http://www.ifomis.org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BMI504-Spring2023-topic-requirements.docx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Statistical data analysis and</a:t>
            </a:r>
            <a:br>
              <a:rPr lang="en-US" dirty="0"/>
            </a:br>
            <a:r>
              <a:rPr lang="en-US" dirty="0"/>
              <a:t>research methods</a:t>
            </a:r>
            <a:br>
              <a:rPr lang="en-US" dirty="0"/>
            </a:b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BMI504</a:t>
            </a:r>
            <a:b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800" dirty="0"/>
              <a:t>Course 17229 – Spring 2023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267200"/>
            <a:ext cx="7467600" cy="1752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Class 1 – Feb 2, 2023</a:t>
            </a:r>
          </a:p>
          <a:p>
            <a:pPr marL="0" indent="0">
              <a:buNone/>
            </a:pPr>
            <a:r>
              <a:rPr lang="en-US" b="1" dirty="0"/>
              <a:t>Course Introduction</a:t>
            </a:r>
          </a:p>
          <a:p>
            <a:pPr marL="0" indent="0">
              <a:buNone/>
            </a:pPr>
            <a:r>
              <a:rPr lang="en-US" b="1" dirty="0"/>
              <a:t>Introduction to research and research proposals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Werner CEUSTERS, MD</a:t>
            </a:r>
          </a:p>
        </p:txBody>
      </p:sp>
    </p:spTree>
    <p:extLst>
      <p:ext uri="{BB962C8B-B14F-4D97-AF65-F5344CB8AC3E}">
        <p14:creationId xmlns:p14="http://schemas.microsoft.com/office/powerpoint/2010/main" val="803156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scoring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Types: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Three tests:				8%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Intermediate proposal versions:	12% (A1, A2, A3, A4)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Statistics assignment:		5% (A5)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Final research proposal:		25% (A6)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Presentation </a:t>
            </a:r>
            <a:r>
              <a:rPr lang="en-US" sz="2000" dirty="0"/>
              <a:t>(slides, talk, discussion)	</a:t>
            </a:r>
            <a:r>
              <a:rPr lang="en-US" dirty="0"/>
              <a:t>20%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Final exam:				30%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Penalties for late submission of A5.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A1, A2, A3: may be without assessment transferred to A6.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Missing A4: may lead to irrelevant exercise for A5.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14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All assignments need to be completed prior to the deadline specified in the course schedule and submitted to UB Learns </a:t>
            </a:r>
            <a:r>
              <a:rPr lang="en-US" sz="2000" b="1" i="1" dirty="0"/>
              <a:t>as a Microsoft Word document</a:t>
            </a:r>
            <a:r>
              <a:rPr lang="en-US" sz="2000" dirty="0"/>
              <a:t>. </a:t>
            </a:r>
            <a:r>
              <a:rPr lang="en-US" sz="2000" b="1" dirty="0"/>
              <a:t>No Google doc links or any other link to a cloud server</a:t>
            </a:r>
            <a:r>
              <a:rPr lang="en-US" sz="2000" dirty="0"/>
              <a:t>. </a:t>
            </a:r>
          </a:p>
          <a:p>
            <a:pPr lv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The filename should be formatted as this: BMI504-[number of the assignment]-[your UBIT name]. 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For example, if the course director were a student: 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sz="2000" dirty="0"/>
              <a:t>	“BMI504-A1-ceusters.docx”. </a:t>
            </a:r>
          </a:p>
          <a:p>
            <a:pPr lv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The first line in the document should always be your full name (first and last name).</a:t>
            </a:r>
          </a:p>
          <a:p>
            <a:pPr lv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Whenever you send me an email in relation to the class, the subject line must start with “BMI504:”.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for next week !!!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/>
              <a:t>a) Required reading</a:t>
            </a:r>
          </a:p>
          <a:p>
            <a:pPr indent="-1588"/>
            <a:r>
              <a:rPr lang="en-US" sz="2000" b="1" dirty="0"/>
              <a:t>R2</a:t>
            </a:r>
            <a:r>
              <a:rPr lang="en-US" sz="2000" dirty="0"/>
              <a:t>	</a:t>
            </a:r>
            <a:r>
              <a:rPr lang="en-US" sz="2000" dirty="0" err="1"/>
              <a:t>Wagensberg</a:t>
            </a:r>
            <a:r>
              <a:rPr lang="en-US" sz="2000" dirty="0"/>
              <a:t>, J., </a:t>
            </a:r>
            <a:r>
              <a:rPr lang="en-US" sz="2000" i="1" dirty="0"/>
              <a:t>On the Existence and Uniqueness of the Scientific Method.</a:t>
            </a:r>
            <a:r>
              <a:rPr lang="en-US" sz="2000" dirty="0"/>
              <a:t> Biol Theory, 2014. </a:t>
            </a:r>
            <a:r>
              <a:rPr lang="en-US" sz="2000" b="1" dirty="0"/>
              <a:t>9</a:t>
            </a:r>
            <a:r>
              <a:rPr lang="en-US" sz="2000" dirty="0"/>
              <a:t>(3): p. 331-346.</a:t>
            </a:r>
          </a:p>
          <a:p>
            <a:r>
              <a:rPr lang="en-US" sz="2000" dirty="0"/>
              <a:t>	</a:t>
            </a:r>
            <a:r>
              <a:rPr lang="en-US" sz="1400" dirty="0"/>
              <a:t>https://www.ncbi.nlm.nih.gov/pmc/articles/PMC4131153/pdf/13752_2014_Article_166.pdf</a:t>
            </a:r>
          </a:p>
          <a:p>
            <a:pPr lvl="0"/>
            <a:r>
              <a:rPr lang="en-US" sz="2000" dirty="0"/>
              <a:t>b) </a:t>
            </a:r>
            <a:r>
              <a:rPr lang="en-US" sz="2000" b="1" dirty="0"/>
              <a:t>A0</a:t>
            </a:r>
            <a:r>
              <a:rPr lang="en-US" sz="2000" dirty="0"/>
              <a:t>: Prepare for proposal: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Reflect about your research interests concerning your future MSc or PhD thesis and formulate a number of research topics.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These topics should for BMI students fit at least three of the detailed learning objectives for biomedical informaticists described in the document ‘</a:t>
            </a:r>
            <a:r>
              <a:rPr lang="en-US" sz="2000" b="1" i="1" dirty="0"/>
              <a:t>BMI504-Spring2023-topic-requirements.doc</a:t>
            </a:r>
            <a:r>
              <a:rPr lang="en-US" sz="2000" dirty="0"/>
              <a:t>’.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For students outside the BMI department, any topic will do.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Be prepared to present and discuss this informally in class C2. No prior submission needed.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44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Writing a research proposal</a:t>
            </a:r>
            <a:br>
              <a:rPr lang="en-US" dirty="0"/>
            </a:br>
            <a:r>
              <a:rPr lang="en-US" dirty="0"/>
              <a:t>for this course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8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BF8E1D-DA83-421E-8D54-D86758A9E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Mandatory layout and style conventions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336800-D417-4B80-8AB3-E1745682A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Submit as Word .docx document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Letter size, ‘normal margins’, portrait, no columns.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Times Roman font 10-12p, single line spacing, text justified.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numbered heading styles, not indented. Change defaults to sample document.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 don’t need literary masterpieces, but concise, unambiguous, well-documented and to the point descriptions.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Content: </a:t>
            </a:r>
            <a:r>
              <a:rPr lang="en-US" dirty="0">
                <a:hlinkClick r:id="rId2" action="ppaction://hlinkfile"/>
              </a:rPr>
              <a:t>template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D138A-5AA4-40C5-84A7-FA00F8F578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75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Quality assessment of</a:t>
            </a:r>
            <a:br>
              <a:rPr lang="en-US" dirty="0"/>
            </a:br>
            <a:r>
              <a:rPr lang="en-US" dirty="0"/>
              <a:t>research proposals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Valid for:</a:t>
            </a:r>
          </a:p>
          <a:p>
            <a:endParaRPr lang="en-US" dirty="0"/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Real life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Your peer reviews in C13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My assessment about your work (A6, A8)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17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readings for proposal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8839200" cy="4953000"/>
          </a:xfrm>
        </p:spPr>
        <p:txBody>
          <a:bodyPr/>
          <a:lstStyle/>
          <a:p>
            <a:pPr marL="628650" indent="-628650"/>
            <a:r>
              <a:rPr lang="en-US" sz="2000" dirty="0"/>
              <a:t>R1.	</a:t>
            </a:r>
            <a:r>
              <a:rPr lang="en-US" sz="2000" dirty="0" err="1"/>
              <a:t>Shortliffe</a:t>
            </a:r>
            <a:r>
              <a:rPr lang="en-US" sz="2000" dirty="0"/>
              <a:t>, E.H., </a:t>
            </a:r>
            <a:r>
              <a:rPr lang="en-US" sz="2000" i="1" dirty="0"/>
              <a:t>The organization and content of informatics doctoral dissertations.</a:t>
            </a:r>
            <a:r>
              <a:rPr lang="en-US" sz="2000" dirty="0"/>
              <a:t> J Am Med Inform Assoc, 2016. </a:t>
            </a:r>
            <a:r>
              <a:rPr lang="en-US" sz="2000" b="1" dirty="0"/>
              <a:t>23</a:t>
            </a:r>
            <a:r>
              <a:rPr lang="en-US" sz="2000" dirty="0"/>
              <a:t>(4): p. 840-3.</a:t>
            </a:r>
          </a:p>
          <a:p>
            <a:pPr marL="628650" indent="-628650"/>
            <a:r>
              <a:rPr lang="en-US" sz="2000" dirty="0"/>
              <a:t>R3.	Ioannidis, J.P., </a:t>
            </a:r>
            <a:r>
              <a:rPr lang="en-US" sz="2000" i="1" dirty="0"/>
              <a:t>Why most published research findings are false.</a:t>
            </a:r>
            <a:r>
              <a:rPr lang="en-US" sz="2000" dirty="0"/>
              <a:t> </a:t>
            </a:r>
            <a:r>
              <a:rPr lang="en-US" sz="2000" dirty="0" err="1"/>
              <a:t>PLoS</a:t>
            </a:r>
            <a:r>
              <a:rPr lang="en-US" sz="2000" dirty="0"/>
              <a:t> Med, 2005. </a:t>
            </a:r>
            <a:r>
              <a:rPr lang="en-US" sz="2000" b="1" dirty="0"/>
              <a:t>2</a:t>
            </a:r>
            <a:r>
              <a:rPr lang="en-US" sz="2000" dirty="0"/>
              <a:t>(8): p. e124.</a:t>
            </a:r>
          </a:p>
          <a:p>
            <a:pPr marL="628650" indent="-628650"/>
            <a:r>
              <a:rPr lang="en-US" sz="2000" dirty="0"/>
              <a:t>R4.	Abbasi, K., </a:t>
            </a:r>
            <a:r>
              <a:rPr lang="en-US" sz="2000" i="1" dirty="0"/>
              <a:t>Covid-19: </a:t>
            </a:r>
            <a:r>
              <a:rPr lang="en-US" sz="2000" i="1" dirty="0" err="1"/>
              <a:t>politicisation</a:t>
            </a:r>
            <a:r>
              <a:rPr lang="en-US" sz="2000" i="1" dirty="0"/>
              <a:t>, “corruption,” and suppression of science.</a:t>
            </a:r>
            <a:r>
              <a:rPr lang="en-US" sz="2000" dirty="0"/>
              <a:t> BMJ, 2020. </a:t>
            </a:r>
            <a:r>
              <a:rPr lang="en-US" sz="2000" b="1" dirty="0"/>
              <a:t>371</a:t>
            </a:r>
            <a:r>
              <a:rPr lang="en-US" sz="2000" dirty="0"/>
              <a:t>: p. m4425.</a:t>
            </a:r>
          </a:p>
          <a:p>
            <a:pPr marL="628650" indent="-628650"/>
            <a:r>
              <a:rPr lang="en-US" sz="2000" dirty="0"/>
              <a:t>R5.	Ioannidis, J.P., </a:t>
            </a:r>
            <a:r>
              <a:rPr lang="en-US" sz="2000" i="1" dirty="0"/>
              <a:t>Why Most Clinical Research Is Not Useful.</a:t>
            </a:r>
            <a:r>
              <a:rPr lang="en-US" sz="2000" dirty="0"/>
              <a:t> </a:t>
            </a:r>
            <a:r>
              <a:rPr lang="en-US" sz="2000" dirty="0" err="1"/>
              <a:t>PLoS</a:t>
            </a:r>
            <a:r>
              <a:rPr lang="en-US" sz="2000" dirty="0"/>
              <a:t> Med, 2016. </a:t>
            </a:r>
            <a:r>
              <a:rPr lang="en-US" sz="2000" b="1" dirty="0"/>
              <a:t>13</a:t>
            </a:r>
            <a:r>
              <a:rPr lang="en-US" sz="2000" dirty="0"/>
              <a:t>(6): p. e1002049.</a:t>
            </a:r>
          </a:p>
          <a:p>
            <a:pPr marL="628650" indent="-628650"/>
            <a:r>
              <a:rPr lang="en-US" sz="2000" dirty="0"/>
              <a:t>R7.	</a:t>
            </a:r>
            <a:r>
              <a:rPr lang="en-US" sz="2000" dirty="0" err="1"/>
              <a:t>Sudheesh</a:t>
            </a:r>
            <a:r>
              <a:rPr lang="en-US" sz="2000" dirty="0"/>
              <a:t>, K., D.R. </a:t>
            </a:r>
            <a:r>
              <a:rPr lang="en-US" sz="2000" dirty="0" err="1"/>
              <a:t>Duggappa</a:t>
            </a:r>
            <a:r>
              <a:rPr lang="en-US" sz="2000" dirty="0"/>
              <a:t>, and S.S. Nethra, </a:t>
            </a:r>
            <a:r>
              <a:rPr lang="en-US" sz="2000" i="1" dirty="0"/>
              <a:t>How to write a research proposal?</a:t>
            </a:r>
            <a:r>
              <a:rPr lang="en-US" sz="2000" dirty="0"/>
              <a:t> Indian journal of </a:t>
            </a:r>
            <a:r>
              <a:rPr lang="en-US" sz="2000" dirty="0" err="1"/>
              <a:t>anaesthesia</a:t>
            </a:r>
            <a:r>
              <a:rPr lang="en-US" sz="2000" dirty="0"/>
              <a:t>, 2016. </a:t>
            </a:r>
            <a:r>
              <a:rPr lang="en-US" sz="2000" b="1" dirty="0"/>
              <a:t>60</a:t>
            </a:r>
            <a:r>
              <a:rPr lang="en-US" sz="2000" dirty="0"/>
              <a:t>(9): p. 631-634.</a:t>
            </a:r>
          </a:p>
          <a:p>
            <a:pPr marL="628650" indent="-628650"/>
            <a:r>
              <a:rPr lang="en-US" sz="2000" dirty="0"/>
              <a:t>R11.	</a:t>
            </a:r>
            <a:r>
              <a:rPr lang="en-US" sz="2000" dirty="0" err="1"/>
              <a:t>Mårtensson</a:t>
            </a:r>
            <a:r>
              <a:rPr lang="en-US" sz="2000" dirty="0"/>
              <a:t>, P., et al., </a:t>
            </a:r>
            <a:r>
              <a:rPr lang="en-US" sz="2000" i="1" dirty="0"/>
              <a:t>Evaluating research: A multidisciplinary approach to assessing research practice and quality.</a:t>
            </a:r>
            <a:r>
              <a:rPr lang="en-US" sz="2000" dirty="0"/>
              <a:t> Research Policy, 2016. </a:t>
            </a:r>
            <a:r>
              <a:rPr lang="en-US" sz="2000" b="1" dirty="0"/>
              <a:t>45</a:t>
            </a:r>
            <a:r>
              <a:rPr lang="en-US" sz="2000" dirty="0"/>
              <a:t>(3): p. 593-603.</a:t>
            </a:r>
          </a:p>
          <a:p>
            <a:r>
              <a:rPr lang="en-US" sz="1800" b="1" cap="small" dirty="0"/>
              <a:t> </a:t>
            </a:r>
            <a:endParaRPr lang="en-US" sz="1800" dirty="0"/>
          </a:p>
          <a:p>
            <a:pPr marL="517525" indent="-517525" algn="just">
              <a:spcAft>
                <a:spcPts val="1200"/>
              </a:spcAft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55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955FB-DF42-4A9F-9883-70F7AF9A7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Strongly suggested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6BB6A-8924-41C7-A9D9-971D02D2B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Tracy, S. J. (2010). Qualitative quality: Eight “big-tent” criteria for excellent qualitative research. Qualitative Inquiry, 16, 837–851. doi:10.1177/1077800410383121</a:t>
            </a:r>
          </a:p>
          <a:p>
            <a:endParaRPr lang="en-US" dirty="0"/>
          </a:p>
          <a:p>
            <a:r>
              <a:rPr lang="en-US" dirty="0"/>
              <a:t>Recent update: </a:t>
            </a:r>
            <a:r>
              <a:rPr lang="en-US" dirty="0">
                <a:hlinkClick r:id="rId2"/>
              </a:rPr>
              <a:t>https://www.sarahjtracy.com/wp-content/uploads/2020/08/Tracy-Hinrichs_Big_Tent-Criteria-Encyc-17.pdf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0ED0F-8321-4564-ACE7-9D7223EA07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80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Worthy topic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Relevant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Timely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Significant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Conceptually/theoretically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Practically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Morally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Methodologically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Heuristically</a:t>
            </a:r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Interesting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4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Rich rigor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Will there be enough data to support significant claims?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Did the researcher describe how he is going to gather interesting and significant data?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Are the context or samples appropriate given the goals of the study?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Will the researcher use appropriate procedures in terms of field note style, interviewing practices, and analysis procedures?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79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structure (C1)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/>
              <a:t>Participant and instructor introduction.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Course introduction:</a:t>
            </a:r>
          </a:p>
          <a:p>
            <a:pPr marL="857250" lvl="1" indent="-457200">
              <a:buFont typeface="+mj-lt"/>
              <a:buAutoNum type="arabicParenR"/>
            </a:pPr>
            <a:r>
              <a:rPr lang="en-US" dirty="0"/>
              <a:t>course overview,</a:t>
            </a:r>
          </a:p>
          <a:p>
            <a:pPr marL="857250" lvl="1" indent="-457200">
              <a:buFont typeface="+mj-lt"/>
              <a:buAutoNum type="arabicParenR"/>
            </a:pPr>
            <a:r>
              <a:rPr lang="en-US" dirty="0"/>
              <a:t>course project work and assessment,</a:t>
            </a:r>
          </a:p>
          <a:p>
            <a:pPr marL="857250" lvl="1" indent="-457200">
              <a:buFont typeface="+mj-lt"/>
              <a:buAutoNum type="arabicParenR"/>
            </a:pPr>
            <a:r>
              <a:rPr lang="en-US" dirty="0"/>
              <a:t>housekeeping rules and expectations. </a:t>
            </a:r>
          </a:p>
          <a:p>
            <a:pPr marL="857250" lvl="1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Introduction to research proposals.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Discussion on research proposal topics.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88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Meaningful coherence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Will the study achieve what it purports to be about?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Are methods and procedures proposed that fit the stated goals?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Does the proposal meaningfully connects literature, research questions, findings, and interpretations?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0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Sincerity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Does the proposal demonstrate self-reflexivity about subjective values, biases and inclinations of the researcher?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Is there transparency in the methods and challenges?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82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Description, concrete detail, knowledge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Triangulation or crystallization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Multiple sources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Anticipates reflections from researchers, subjects, target audience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Does the proposal demonstrates aesthetic evocative representation?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Are generalizations naturalistic and logical?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Efforts towards transferable findings?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89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Does the proposal consider: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procedural ethics?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situational and culturally specific ethics?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Relational ethics?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Re-use ethics (sharing the research)?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91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Discussion on possible </a:t>
            </a:r>
            <a:br>
              <a:rPr lang="en-US" dirty="0"/>
            </a:br>
            <a:r>
              <a:rPr lang="en-US" dirty="0"/>
              <a:t>research topics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41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827425"/>
            <a:ext cx="1936750" cy="748169"/>
          </a:xfrm>
          <a:prstGeom prst="rect">
            <a:avLst/>
          </a:prstGeom>
        </p:spPr>
      </p:pic>
      <p:pic>
        <p:nvPicPr>
          <p:cNvPr id="8194" name="Picture 3" descr="demo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53000"/>
            <a:ext cx="1038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Smit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76800"/>
            <a:ext cx="12144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6" name="Group 5"/>
          <p:cNvGrpSpPr>
            <a:grpSpLocks/>
          </p:cNvGrpSpPr>
          <p:nvPr/>
        </p:nvGrpSpPr>
        <p:grpSpPr bwMode="auto">
          <a:xfrm>
            <a:off x="304800" y="2057400"/>
            <a:ext cx="996950" cy="1219200"/>
            <a:chOff x="2736" y="1344"/>
            <a:chExt cx="724" cy="941"/>
          </a:xfrm>
          <a:noFill/>
        </p:grpSpPr>
        <p:sp>
          <p:nvSpPr>
            <p:cNvPr id="8226" name="Rectangle 6"/>
            <p:cNvSpPr>
              <a:spLocks noChangeArrowheads="1"/>
            </p:cNvSpPr>
            <p:nvPr/>
          </p:nvSpPr>
          <p:spPr bwMode="auto">
            <a:xfrm>
              <a:off x="2736" y="1344"/>
              <a:ext cx="720" cy="912"/>
            </a:xfrm>
            <a:prstGeom prst="rect">
              <a:avLst/>
            </a:prstGeom>
            <a:grp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pic>
          <p:nvPicPr>
            <p:cNvPr id="8227" name="Picture 7" descr="aristotl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344"/>
              <a:ext cx="724" cy="9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7" name="Picture 8" descr="HIPPOCRATES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8778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 descr="trans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560" y="2312988"/>
            <a:ext cx="1806575" cy="754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descr="ceuster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938213"/>
            <a:ext cx="1041400" cy="1371600"/>
          </a:xfrm>
          <a:prstGeom prst="rect">
            <a:avLst/>
          </a:prstGeom>
          <a:noFill/>
          <a:ln w="28575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AutoShape 11"/>
          <p:cNvSpPr>
            <a:spLocks noGrp="1" noChangeArrowheads="1"/>
          </p:cNvSpPr>
          <p:nvPr>
            <p:ph type="title"/>
          </p:nvPr>
        </p:nvSpPr>
        <p:spPr>
          <a:xfrm>
            <a:off x="3048000" y="3124200"/>
            <a:ext cx="2819400" cy="1041400"/>
          </a:xfrm>
        </p:spPr>
        <p:txBody>
          <a:bodyPr/>
          <a:lstStyle/>
          <a:p>
            <a:pPr algn="ctr" eaLnBrk="1" hangingPunct="1"/>
            <a:r>
              <a:rPr lang="nl-BE" altLang="en-US" sz="2800" dirty="0"/>
              <a:t>Short </a:t>
            </a:r>
            <a:r>
              <a:rPr lang="nl-BE" altLang="en-US" sz="2800" dirty="0">
                <a:solidFill>
                  <a:schemeClr val="bg1"/>
                </a:solidFill>
              </a:rPr>
              <a:t>professional </a:t>
            </a:r>
            <a:r>
              <a:rPr lang="nl-BE" altLang="en-US" sz="2800" dirty="0" err="1">
                <a:solidFill>
                  <a:schemeClr val="bg1"/>
                </a:solidFill>
              </a:rPr>
              <a:t>history</a:t>
            </a:r>
            <a:endParaRPr lang="nl-NL" altLang="en-US" sz="2800" dirty="0">
              <a:solidFill>
                <a:schemeClr val="bg1"/>
              </a:solidFill>
            </a:endParaRPr>
          </a:p>
        </p:txBody>
      </p:sp>
      <p:grpSp>
        <p:nvGrpSpPr>
          <p:cNvPr id="8201" name="Group 12"/>
          <p:cNvGrpSpPr>
            <a:grpSpLocks/>
          </p:cNvGrpSpPr>
          <p:nvPr/>
        </p:nvGrpSpPr>
        <p:grpSpPr bwMode="auto">
          <a:xfrm>
            <a:off x="3203575" y="914400"/>
            <a:ext cx="1903413" cy="1985963"/>
            <a:chOff x="2640" y="720"/>
            <a:chExt cx="1199" cy="1251"/>
          </a:xfrm>
        </p:grpSpPr>
        <p:pic>
          <p:nvPicPr>
            <p:cNvPr id="8224" name="Picture 13" descr="cb-baby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720"/>
              <a:ext cx="652" cy="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5" name="Text Box 14"/>
            <p:cNvSpPr txBox="1">
              <a:spLocks noChangeArrowheads="1"/>
            </p:cNvSpPr>
            <p:nvPr/>
          </p:nvSpPr>
          <p:spPr bwMode="auto">
            <a:xfrm>
              <a:off x="2640" y="1680"/>
              <a:ext cx="119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en-US" sz="24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 1959</a:t>
              </a:r>
              <a:r>
                <a:rPr lang="nl-BE" altLang="en-US" sz="2400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     </a:t>
              </a:r>
              <a:r>
                <a:rPr lang="nl-BE" altLang="en-US" sz="24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- </a:t>
              </a:r>
              <a:r>
                <a:rPr lang="nl-BE" altLang="en-US" sz="2400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     </a:t>
              </a:r>
              <a:endParaRPr lang="nl-NL" altLang="en-US" sz="2400" dirty="0">
                <a:solidFill>
                  <a:srgbClr val="FF3300"/>
                </a:solidFill>
                <a:cs typeface="Times New Roman" panose="02020603050405020304" pitchFamily="18" charset="0"/>
              </a:endParaRPr>
            </a:p>
          </p:txBody>
        </p:sp>
      </p:grpSp>
      <p:pic>
        <p:nvPicPr>
          <p:cNvPr id="8202" name="Picture 15" descr="Bikit (2938 bytes)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14478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6" descr="Rami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38600"/>
            <a:ext cx="1447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7" descr="logosmall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10200"/>
            <a:ext cx="15240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05" name="Object 18"/>
          <p:cNvGraphicFramePr>
            <a:graphicFrameLocks noChangeAspect="1"/>
          </p:cNvGraphicFramePr>
          <p:nvPr>
            <p:extLst/>
          </p:nvPr>
        </p:nvGraphicFramePr>
        <p:xfrm>
          <a:off x="4724400" y="5029200"/>
          <a:ext cx="11430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38" name="Photo Editor-foto" r:id="rId16" imgW="809738" imgH="409632" progId="MSPhotoEd.3">
                  <p:embed/>
                </p:oleObj>
              </mc:Choice>
              <mc:Fallback>
                <p:oleObj name="Photo Editor-foto" r:id="rId16" imgW="809738" imgH="409632" progId="MSPhotoEd.3">
                  <p:embed/>
                  <p:pic>
                    <p:nvPicPr>
                      <p:cNvPr id="820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029200"/>
                        <a:ext cx="11430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6" name="Picture 19" descr="ecor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00400"/>
            <a:ext cx="13716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20" descr="IFOMIS logo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43400"/>
            <a:ext cx="15652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Text Box 21"/>
          <p:cNvSpPr txBox="1">
            <a:spLocks noChangeArrowheads="1"/>
          </p:cNvSpPr>
          <p:nvPr/>
        </p:nvSpPr>
        <p:spPr bwMode="auto">
          <a:xfrm>
            <a:off x="1981200" y="20574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1977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09" name="Text Box 22"/>
          <p:cNvSpPr txBox="1">
            <a:spLocks noChangeArrowheads="1"/>
          </p:cNvSpPr>
          <p:nvPr/>
        </p:nvSpPr>
        <p:spPr bwMode="auto">
          <a:xfrm>
            <a:off x="990600" y="35052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1989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10" name="Text Box 23"/>
          <p:cNvSpPr txBox="1">
            <a:spLocks noChangeArrowheads="1"/>
          </p:cNvSpPr>
          <p:nvPr/>
        </p:nvSpPr>
        <p:spPr bwMode="auto">
          <a:xfrm>
            <a:off x="1676400" y="48006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1992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11" name="Text Box 24"/>
          <p:cNvSpPr txBox="1">
            <a:spLocks noChangeArrowheads="1"/>
          </p:cNvSpPr>
          <p:nvPr/>
        </p:nvSpPr>
        <p:spPr bwMode="auto">
          <a:xfrm>
            <a:off x="4800600" y="56388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1998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12" name="Text Box 25"/>
          <p:cNvSpPr txBox="1">
            <a:spLocks noChangeArrowheads="1"/>
          </p:cNvSpPr>
          <p:nvPr/>
        </p:nvSpPr>
        <p:spPr bwMode="auto">
          <a:xfrm>
            <a:off x="6248400" y="51816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2002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13" name="Text Box 26"/>
          <p:cNvSpPr txBox="1">
            <a:spLocks noChangeArrowheads="1"/>
          </p:cNvSpPr>
          <p:nvPr/>
        </p:nvSpPr>
        <p:spPr bwMode="auto">
          <a:xfrm>
            <a:off x="7543800" y="34290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2004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8214" name="Picture 27" descr="rug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3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744" y="1743076"/>
            <a:ext cx="16430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6" name="AutoShape 29"/>
          <p:cNvSpPr>
            <a:spLocks noChangeArrowheads="1"/>
          </p:cNvSpPr>
          <p:nvPr/>
        </p:nvSpPr>
        <p:spPr bwMode="auto">
          <a:xfrm flipV="1">
            <a:off x="609600" y="838200"/>
            <a:ext cx="8001000" cy="54864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03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701" y="20661"/>
                </a:moveTo>
                <a:cubicBezTo>
                  <a:pt x="3393" y="19307"/>
                  <a:pt x="463" y="15315"/>
                  <a:pt x="463" y="10800"/>
                </a:cubicBezTo>
                <a:cubicBezTo>
                  <a:pt x="463" y="5091"/>
                  <a:pt x="5091" y="463"/>
                  <a:pt x="10800" y="463"/>
                </a:cubicBezTo>
                <a:cubicBezTo>
                  <a:pt x="16508" y="463"/>
                  <a:pt x="21137" y="5091"/>
                  <a:pt x="21137" y="10800"/>
                </a:cubicBezTo>
                <a:cubicBezTo>
                  <a:pt x="21137" y="15315"/>
                  <a:pt x="18206" y="19307"/>
                  <a:pt x="13898" y="20661"/>
                </a:cubicBezTo>
                <a:lnTo>
                  <a:pt x="14037" y="21103"/>
                </a:lnTo>
                <a:cubicBezTo>
                  <a:pt x="18538" y="19689"/>
                  <a:pt x="21600" y="15517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5517"/>
                  <a:pt x="3061" y="19689"/>
                  <a:pt x="7562" y="21103"/>
                </a:cubicBezTo>
                <a:lnTo>
                  <a:pt x="7701" y="20661"/>
                </a:lnTo>
                <a:close/>
              </a:path>
            </a:pathLst>
          </a:custGeom>
          <a:gradFill rotWithShape="0">
            <a:gsLst>
              <a:gs pos="0">
                <a:srgbClr val="66FF33"/>
              </a:gs>
              <a:gs pos="100000">
                <a:srgbClr val="FF00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AutoShape 30"/>
          <p:cNvSpPr>
            <a:spLocks noChangeArrowheads="1"/>
          </p:cNvSpPr>
          <p:nvPr/>
        </p:nvSpPr>
        <p:spPr bwMode="auto">
          <a:xfrm rot="891021">
            <a:off x="5695950" y="923925"/>
            <a:ext cx="381000" cy="228600"/>
          </a:xfrm>
          <a:prstGeom prst="leftArrow">
            <a:avLst>
              <a:gd name="adj1" fmla="val 50000"/>
              <a:gd name="adj2" fmla="val 41667"/>
            </a:avLst>
          </a:prstGeom>
          <a:gradFill rotWithShape="1">
            <a:gsLst>
              <a:gs pos="0">
                <a:srgbClr val="74DC3A"/>
              </a:gs>
              <a:gs pos="100000">
                <a:srgbClr val="AAE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8218" name="Text Box 31"/>
          <p:cNvSpPr txBox="1">
            <a:spLocks noChangeArrowheads="1"/>
          </p:cNvSpPr>
          <p:nvPr/>
        </p:nvSpPr>
        <p:spPr bwMode="auto">
          <a:xfrm>
            <a:off x="6082665" y="2733675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2006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8219" name="Picture 32" descr="ub_blu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467" y="2364423"/>
            <a:ext cx="8382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0" name="Text Box 33"/>
          <p:cNvSpPr txBox="1">
            <a:spLocks noChangeArrowheads="1"/>
          </p:cNvSpPr>
          <p:nvPr/>
        </p:nvSpPr>
        <p:spPr bwMode="auto">
          <a:xfrm>
            <a:off x="2057400" y="60198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1993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21" name="Text Box 34"/>
          <p:cNvSpPr txBox="1">
            <a:spLocks noChangeArrowheads="1"/>
          </p:cNvSpPr>
          <p:nvPr/>
        </p:nvSpPr>
        <p:spPr bwMode="auto">
          <a:xfrm>
            <a:off x="3429000" y="56388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1995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8222" name="Picture 35" descr="Logo PROREC-BE">
            <a:hlinkClick r:id="rId25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953000"/>
            <a:ext cx="10668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7503319" y="1747837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2012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8092344" y="964123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2014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BC1FE-425B-4D41-9768-47500E60C2C6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218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and applications covered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BC1FE-425B-4D41-9768-47500E60C2C6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63725" y="5894388"/>
            <a:ext cx="930275" cy="376238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bg1"/>
                </a:solidFill>
              </a:rPr>
              <a:t>Biology</a:t>
            </a: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1538288" y="3127375"/>
            <a:ext cx="7481887" cy="3143250"/>
            <a:chOff x="969" y="2256"/>
            <a:chExt cx="4713" cy="1980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4080" y="2256"/>
              <a:ext cx="1248" cy="12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830" y="2976"/>
              <a:ext cx="954" cy="410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bg1"/>
                  </a:solidFill>
                </a:rPr>
                <a:t>Translational</a:t>
              </a:r>
            </a:p>
            <a:p>
              <a:r>
                <a:rPr lang="en-US" altLang="en-US" sz="1800">
                  <a:solidFill>
                    <a:schemeClr val="bg1"/>
                  </a:solidFill>
                </a:rPr>
                <a:t>Research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4848" y="3744"/>
              <a:ext cx="834" cy="41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bg1"/>
                  </a:solidFill>
                </a:rPr>
                <a:t>Defense &amp;</a:t>
              </a:r>
            </a:p>
            <a:p>
              <a:r>
                <a:rPr lang="en-US" altLang="en-US" sz="1800">
                  <a:solidFill>
                    <a:schemeClr val="bg1"/>
                  </a:solidFill>
                </a:rPr>
                <a:t>Intelligence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2350" y="3999"/>
              <a:ext cx="1010" cy="23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bg1"/>
                  </a:solidFill>
                </a:rPr>
                <a:t>Pharmacology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2196" y="3552"/>
              <a:ext cx="1322" cy="23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bg1"/>
                  </a:solidFill>
                </a:rPr>
                <a:t>Pharmacogenomics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3792" y="3744"/>
              <a:ext cx="834" cy="41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bg1"/>
                  </a:solidFill>
                </a:rPr>
                <a:t>Performing</a:t>
              </a:r>
            </a:p>
            <a:p>
              <a:r>
                <a:rPr lang="en-US" altLang="en-US" sz="1800">
                  <a:solidFill>
                    <a:schemeClr val="bg1"/>
                  </a:solidFill>
                </a:rPr>
                <a:t>Arts</a:t>
              </a:r>
            </a:p>
          </p:txBody>
        </p:sp>
        <p:cxnSp>
          <p:nvCxnSpPr>
            <p:cNvPr id="15" name="AutoShape 12"/>
            <p:cNvCxnSpPr>
              <a:cxnSpLocks noChangeShapeType="1"/>
              <a:stCxn id="34" idx="0"/>
              <a:endCxn id="10" idx="1"/>
            </p:cNvCxnSpPr>
            <p:nvPr/>
          </p:nvCxnSpPr>
          <p:spPr bwMode="auto">
            <a:xfrm flipV="1">
              <a:off x="969" y="3181"/>
              <a:ext cx="861" cy="371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AutoShape 13"/>
            <p:cNvCxnSpPr>
              <a:cxnSpLocks noChangeShapeType="1"/>
              <a:stCxn id="7" idx="0"/>
              <a:endCxn id="10" idx="2"/>
            </p:cNvCxnSpPr>
            <p:nvPr/>
          </p:nvCxnSpPr>
          <p:spPr bwMode="auto">
            <a:xfrm flipV="1">
              <a:off x="1467" y="3386"/>
              <a:ext cx="840" cy="613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14"/>
            <p:cNvCxnSpPr>
              <a:cxnSpLocks noChangeShapeType="1"/>
              <a:stCxn id="7" idx="0"/>
              <a:endCxn id="13" idx="1"/>
            </p:cNvCxnSpPr>
            <p:nvPr/>
          </p:nvCxnSpPr>
          <p:spPr bwMode="auto">
            <a:xfrm flipV="1">
              <a:off x="1467" y="3671"/>
              <a:ext cx="729" cy="328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15"/>
            <p:cNvCxnSpPr>
              <a:cxnSpLocks noChangeShapeType="1"/>
              <a:stCxn id="12" idx="0"/>
              <a:endCxn id="13" idx="2"/>
            </p:cNvCxnSpPr>
            <p:nvPr/>
          </p:nvCxnSpPr>
          <p:spPr bwMode="auto">
            <a:xfrm flipV="1">
              <a:off x="2855" y="3789"/>
              <a:ext cx="2" cy="210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16"/>
            <p:cNvCxnSpPr>
              <a:cxnSpLocks noChangeShapeType="1"/>
              <a:stCxn id="9" idx="1"/>
              <a:endCxn id="10" idx="3"/>
            </p:cNvCxnSpPr>
            <p:nvPr/>
          </p:nvCxnSpPr>
          <p:spPr bwMode="auto">
            <a:xfrm flipH="1">
              <a:off x="2784" y="2904"/>
              <a:ext cx="1296" cy="277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17"/>
            <p:cNvCxnSpPr>
              <a:cxnSpLocks noChangeShapeType="1"/>
              <a:stCxn id="9" idx="1"/>
              <a:endCxn id="13" idx="0"/>
            </p:cNvCxnSpPr>
            <p:nvPr/>
          </p:nvCxnSpPr>
          <p:spPr bwMode="auto">
            <a:xfrm flipH="1">
              <a:off x="2857" y="2904"/>
              <a:ext cx="1223" cy="648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18"/>
            <p:cNvCxnSpPr>
              <a:cxnSpLocks noChangeShapeType="1"/>
              <a:stCxn id="9" idx="2"/>
              <a:endCxn id="14" idx="0"/>
            </p:cNvCxnSpPr>
            <p:nvPr/>
          </p:nvCxnSpPr>
          <p:spPr bwMode="auto">
            <a:xfrm flipH="1">
              <a:off x="4209" y="3552"/>
              <a:ext cx="495" cy="192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19"/>
            <p:cNvCxnSpPr>
              <a:cxnSpLocks noChangeShapeType="1"/>
              <a:stCxn id="9" idx="2"/>
              <a:endCxn id="11" idx="0"/>
            </p:cNvCxnSpPr>
            <p:nvPr/>
          </p:nvCxnSpPr>
          <p:spPr bwMode="auto">
            <a:xfrm>
              <a:off x="4704" y="3552"/>
              <a:ext cx="561" cy="192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3048000" y="2060575"/>
            <a:ext cx="1260475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Linguistics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1457325" y="2593975"/>
            <a:ext cx="2895600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Computational Linguistics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1566863" y="3355975"/>
            <a:ext cx="2676525" cy="6508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Medical Natural</a:t>
            </a:r>
          </a:p>
          <a:p>
            <a:r>
              <a:rPr lang="en-US" altLang="en-US" sz="1800">
                <a:solidFill>
                  <a:schemeClr val="tx1"/>
                </a:solidFill>
              </a:rPr>
              <a:t>Language Understanding</a:t>
            </a:r>
          </a:p>
        </p:txBody>
      </p:sp>
      <p:cxnSp>
        <p:nvCxnSpPr>
          <p:cNvPr id="27" name="AutoShape 24"/>
          <p:cNvCxnSpPr>
            <a:cxnSpLocks noChangeShapeType="1"/>
            <a:stCxn id="24" idx="1"/>
            <a:endCxn id="25" idx="0"/>
          </p:cNvCxnSpPr>
          <p:nvPr/>
        </p:nvCxnSpPr>
        <p:spPr bwMode="auto">
          <a:xfrm flipH="1">
            <a:off x="2905125" y="2249488"/>
            <a:ext cx="142875" cy="344487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AutoShape 25"/>
          <p:cNvCxnSpPr>
            <a:cxnSpLocks noChangeShapeType="1"/>
            <a:stCxn id="33" idx="2"/>
            <a:endCxn id="25" idx="0"/>
          </p:cNvCxnSpPr>
          <p:nvPr/>
        </p:nvCxnSpPr>
        <p:spPr bwMode="auto">
          <a:xfrm>
            <a:off x="1049338" y="2132013"/>
            <a:ext cx="1855787" cy="461962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AutoShape 26"/>
          <p:cNvCxnSpPr>
            <a:cxnSpLocks noChangeShapeType="1"/>
            <a:stCxn id="25" idx="2"/>
            <a:endCxn id="26" idx="0"/>
          </p:cNvCxnSpPr>
          <p:nvPr/>
        </p:nvCxnSpPr>
        <p:spPr bwMode="auto">
          <a:xfrm>
            <a:off x="2905125" y="2970213"/>
            <a:ext cx="0" cy="385762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AutoShape 27"/>
          <p:cNvCxnSpPr>
            <a:cxnSpLocks noChangeShapeType="1"/>
            <a:stCxn id="34" idx="0"/>
            <a:endCxn id="26" idx="2"/>
          </p:cNvCxnSpPr>
          <p:nvPr/>
        </p:nvCxnSpPr>
        <p:spPr bwMode="auto">
          <a:xfrm flipV="1">
            <a:off x="1538288" y="4006850"/>
            <a:ext cx="1366837" cy="1177925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AutoShape 28"/>
          <p:cNvCxnSpPr>
            <a:cxnSpLocks noChangeShapeType="1"/>
            <a:stCxn id="35" idx="1"/>
            <a:endCxn id="26" idx="3"/>
          </p:cNvCxnSpPr>
          <p:nvPr/>
        </p:nvCxnSpPr>
        <p:spPr bwMode="auto">
          <a:xfrm flipH="1">
            <a:off x="4243388" y="1941513"/>
            <a:ext cx="1138237" cy="1741487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381000" y="1755775"/>
            <a:ext cx="1336675" cy="376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Informatics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990600" y="5184775"/>
            <a:ext cx="1095375" cy="376238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bg1"/>
                </a:solidFill>
              </a:rPr>
              <a:t>Medicine</a:t>
            </a: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5381625" y="1752600"/>
            <a:ext cx="2828925" cy="376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Knowledge Representation</a:t>
            </a:r>
          </a:p>
        </p:txBody>
      </p:sp>
      <p:cxnSp>
        <p:nvCxnSpPr>
          <p:cNvPr id="36" name="AutoShape 33"/>
          <p:cNvCxnSpPr>
            <a:cxnSpLocks noChangeShapeType="1"/>
            <a:stCxn id="33" idx="3"/>
            <a:endCxn id="35" idx="1"/>
          </p:cNvCxnSpPr>
          <p:nvPr/>
        </p:nvCxnSpPr>
        <p:spPr bwMode="auto">
          <a:xfrm flipV="1">
            <a:off x="1717675" y="1941513"/>
            <a:ext cx="3663950" cy="3175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152400" y="4117975"/>
            <a:ext cx="1711325" cy="6508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Electronic</a:t>
            </a:r>
          </a:p>
          <a:p>
            <a:r>
              <a:rPr lang="en-US" altLang="en-US" sz="1800">
                <a:solidFill>
                  <a:schemeClr val="tx1"/>
                </a:solidFill>
              </a:rPr>
              <a:t>Health Records</a:t>
            </a:r>
          </a:p>
        </p:txBody>
      </p:sp>
      <p:cxnSp>
        <p:nvCxnSpPr>
          <p:cNvPr id="38" name="AutoShape 35"/>
          <p:cNvCxnSpPr>
            <a:cxnSpLocks noChangeShapeType="1"/>
            <a:stCxn id="33" idx="2"/>
            <a:endCxn id="37" idx="0"/>
          </p:cNvCxnSpPr>
          <p:nvPr/>
        </p:nvCxnSpPr>
        <p:spPr bwMode="auto">
          <a:xfrm flipH="1">
            <a:off x="1008063" y="2132013"/>
            <a:ext cx="41275" cy="1985963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AutoShape 36"/>
          <p:cNvCxnSpPr>
            <a:cxnSpLocks noChangeShapeType="1"/>
            <a:stCxn id="34" idx="0"/>
            <a:endCxn id="37" idx="2"/>
          </p:cNvCxnSpPr>
          <p:nvPr/>
        </p:nvCxnSpPr>
        <p:spPr bwMode="auto">
          <a:xfrm flipH="1" flipV="1">
            <a:off x="1008063" y="4768850"/>
            <a:ext cx="530225" cy="415925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 Box 38"/>
          <p:cNvSpPr txBox="1">
            <a:spLocks noChangeArrowheads="1"/>
          </p:cNvSpPr>
          <p:nvPr/>
        </p:nvSpPr>
        <p:spPr bwMode="auto">
          <a:xfrm>
            <a:off x="6902450" y="4419609"/>
            <a:ext cx="1095375" cy="76516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Referent</a:t>
            </a:r>
          </a:p>
          <a:p>
            <a:r>
              <a:rPr lang="en-US" altLang="en-US" sz="1800">
                <a:solidFill>
                  <a:schemeClr val="tx1"/>
                </a:solidFill>
              </a:rPr>
              <a:t>Tracking</a:t>
            </a:r>
          </a:p>
        </p:txBody>
      </p:sp>
      <p:cxnSp>
        <p:nvCxnSpPr>
          <p:cNvPr id="42" name="AutoShape 39"/>
          <p:cNvCxnSpPr>
            <a:cxnSpLocks noChangeShapeType="1"/>
            <a:stCxn id="47" idx="2"/>
            <a:endCxn id="41" idx="0"/>
          </p:cNvCxnSpPr>
          <p:nvPr/>
        </p:nvCxnSpPr>
        <p:spPr bwMode="auto">
          <a:xfrm>
            <a:off x="7450138" y="3930650"/>
            <a:ext cx="0" cy="488959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AutoShape 40"/>
          <p:cNvCxnSpPr>
            <a:cxnSpLocks noChangeShapeType="1"/>
            <a:stCxn id="41" idx="3"/>
            <a:endCxn id="37" idx="1"/>
          </p:cNvCxnSpPr>
          <p:nvPr/>
        </p:nvCxnSpPr>
        <p:spPr bwMode="auto">
          <a:xfrm flipH="1" flipV="1">
            <a:off x="152400" y="4469998"/>
            <a:ext cx="7845425" cy="332194"/>
          </a:xfrm>
          <a:prstGeom prst="bentConnector5">
            <a:avLst>
              <a:gd name="adj1" fmla="val -13828"/>
              <a:gd name="adj2" fmla="val -507193"/>
              <a:gd name="adj3" fmla="val 101219"/>
            </a:avLst>
          </a:prstGeom>
          <a:noFill/>
          <a:ln w="19050">
            <a:solidFill>
              <a:schemeClr val="bg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7696200" y="2517775"/>
            <a:ext cx="1273175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Philosophy</a:t>
            </a:r>
          </a:p>
        </p:txBody>
      </p:sp>
      <p:sp>
        <p:nvSpPr>
          <p:cNvPr id="46" name="Text Box 43"/>
          <p:cNvSpPr txBox="1">
            <a:spLocks noChangeArrowheads="1"/>
          </p:cNvSpPr>
          <p:nvPr/>
        </p:nvSpPr>
        <p:spPr bwMode="auto">
          <a:xfrm>
            <a:off x="6248400" y="2517775"/>
            <a:ext cx="1095375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Ontology</a:t>
            </a:r>
          </a:p>
        </p:txBody>
      </p:sp>
      <p:sp>
        <p:nvSpPr>
          <p:cNvPr id="47" name="Text Box 44"/>
          <p:cNvSpPr txBox="1">
            <a:spLocks noChangeArrowheads="1"/>
          </p:cNvSpPr>
          <p:nvPr/>
        </p:nvSpPr>
        <p:spPr bwMode="auto">
          <a:xfrm>
            <a:off x="6629400" y="3279775"/>
            <a:ext cx="1641475" cy="650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Realism-Based</a:t>
            </a:r>
          </a:p>
          <a:p>
            <a:r>
              <a:rPr lang="en-US" altLang="en-US" sz="1800">
                <a:solidFill>
                  <a:schemeClr val="tx1"/>
                </a:solidFill>
              </a:rPr>
              <a:t>Ontology</a:t>
            </a:r>
          </a:p>
        </p:txBody>
      </p:sp>
      <p:cxnSp>
        <p:nvCxnSpPr>
          <p:cNvPr id="48" name="AutoShape 45"/>
          <p:cNvCxnSpPr>
            <a:cxnSpLocks noChangeShapeType="1"/>
            <a:stCxn id="45" idx="2"/>
            <a:endCxn id="47" idx="0"/>
          </p:cNvCxnSpPr>
          <p:nvPr/>
        </p:nvCxnSpPr>
        <p:spPr bwMode="auto">
          <a:xfrm flipH="1">
            <a:off x="7450138" y="2894013"/>
            <a:ext cx="882650" cy="385762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AutoShape 46"/>
          <p:cNvCxnSpPr>
            <a:cxnSpLocks noChangeShapeType="1"/>
            <a:stCxn id="35" idx="2"/>
            <a:endCxn id="46" idx="0"/>
          </p:cNvCxnSpPr>
          <p:nvPr/>
        </p:nvCxnSpPr>
        <p:spPr bwMode="auto">
          <a:xfrm>
            <a:off x="6796088" y="2074863"/>
            <a:ext cx="0" cy="442912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AutoShape 47"/>
          <p:cNvCxnSpPr>
            <a:cxnSpLocks noChangeShapeType="1"/>
            <a:stCxn id="46" idx="2"/>
            <a:endCxn id="47" idx="0"/>
          </p:cNvCxnSpPr>
          <p:nvPr/>
        </p:nvCxnSpPr>
        <p:spPr bwMode="auto">
          <a:xfrm>
            <a:off x="6796088" y="2894013"/>
            <a:ext cx="654050" cy="385762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AutoShape 48"/>
          <p:cNvCxnSpPr>
            <a:cxnSpLocks noChangeShapeType="1"/>
            <a:stCxn id="47" idx="1"/>
            <a:endCxn id="26" idx="3"/>
          </p:cNvCxnSpPr>
          <p:nvPr/>
        </p:nvCxnSpPr>
        <p:spPr bwMode="auto">
          <a:xfrm flipH="1">
            <a:off x="4243388" y="3605213"/>
            <a:ext cx="2386012" cy="22225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ounded Rectangle 4"/>
          <p:cNvSpPr/>
          <p:nvPr/>
        </p:nvSpPr>
        <p:spPr bwMode="auto">
          <a:xfrm>
            <a:off x="5943600" y="2249488"/>
            <a:ext cx="3200400" cy="3008312"/>
          </a:xfrm>
          <a:prstGeom prst="roundRect">
            <a:avLst>
              <a:gd name="adj" fmla="val 19535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25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Introductions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Name.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did you do prior and relevant to starting your current curriculum?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is your current curriculum / program?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Why did you pick the current program?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are your career objectives?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 non-BMI-students: why did you pick this course?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are you expecting from this course?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BC1FE-425B-4D41-9768-47500E60C2C6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310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overview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0BE7AB-0EC0-4713-B244-3557BF5F8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76400"/>
            <a:ext cx="8987117" cy="4953000"/>
          </a:xfrm>
        </p:spPr>
        <p:txBody>
          <a:bodyPr/>
          <a:lstStyle/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C1.	Feb 2: Course Introduction 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C2.	Feb 9: Fundamentals Of Science And Research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C3.	Feb 16: Parameters For Research Designs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C4.	Feb 23: Planning Of Research Projects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C5.	March 2: Types Of Bias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C6.	Mar 9: Qualitative Research Methods: Theory And Data Collection Methods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C7.	Mar 16: Mixed Methods: Integration Of Quantitative And Qualitative Methods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C8.	Mar 30: Introduction To Data Analysis Of Quantitative And Qualitative Variables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C9.	Apr 6: Elements Of Epidemiology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C10.	Apr 13: Descriptive And Elementary Statistics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C11.	Apr 20: Statistical Analysis	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C12.	Apr 27: Clinical Trial Design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C13.	May 4: Presentation Of Final Research Proposals (group 1)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C14.	May 11: Presentation Of Final Research Proposals (group 2)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C15.	Final Exam: May 18 / 10am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72248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end goal: a research proposal!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You need to write a research proposal for a narrow topic: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that is of interest to you,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that, </a:t>
            </a:r>
            <a:r>
              <a:rPr lang="en-US" sz="1800" u="sng" dirty="0"/>
              <a:t>for BMI students</a:t>
            </a:r>
            <a:r>
              <a:rPr lang="en-US" sz="1800" dirty="0"/>
              <a:t>, fits the </a:t>
            </a:r>
            <a:r>
              <a:rPr lang="en-US" sz="1800" dirty="0">
                <a:hlinkClick r:id="rId2" action="ppaction://hlinkfile"/>
              </a:rPr>
              <a:t>learning objectives of the BMI program</a:t>
            </a:r>
            <a:r>
              <a:rPr lang="en-US" sz="1800" dirty="0"/>
              <a:t>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for which you propose a mixed method design.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Time line: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800" dirty="0"/>
              <a:t>A0	Feb 9:	Suggestions for research topic		 (0% FS)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376363" algn="l"/>
              </a:tabLst>
            </a:pPr>
            <a:r>
              <a:rPr lang="en-US" sz="1800" dirty="0"/>
              <a:t>A1	Feb 27:	Outline of the proposal			 (3% FS)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376363" algn="l"/>
              </a:tabLst>
            </a:pPr>
            <a:r>
              <a:rPr lang="en-US" sz="1800" dirty="0"/>
              <a:t>A2	Mar 20: 	Mixed method approach included		 (3% FS)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376363" algn="l"/>
              </a:tabLst>
            </a:pPr>
            <a:r>
              <a:rPr lang="en-US" sz="1800" dirty="0"/>
              <a:t>A3	Apr 3:	PICOTT research question, hypotheses, 					detailed variables, operational linkage 	 (3% FS)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376363" algn="l"/>
              </a:tabLst>
            </a:pPr>
            <a:r>
              <a:rPr lang="en-US" sz="1800" dirty="0"/>
              <a:t>A4	Apr 10: 	Statistical requirements outlined		 (3% FS)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376363" algn="l"/>
              </a:tabLst>
            </a:pPr>
            <a:r>
              <a:rPr lang="en-US" sz="1800" dirty="0"/>
              <a:t>A5	Apr ?: 	Relevant statistical exercise		 (5% FS)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376363" algn="l"/>
              </a:tabLst>
            </a:pPr>
            <a:r>
              <a:rPr lang="en-US" sz="1800" dirty="0"/>
              <a:t>A7	May 01: 	</a:t>
            </a:r>
            <a:r>
              <a:rPr lang="en-US" sz="1800" dirty="0" err="1"/>
              <a:t>Powerpoints</a:t>
            </a:r>
            <a:r>
              <a:rPr lang="en-US" sz="1800" dirty="0"/>
              <a:t> for final presentation 		 (5% FS)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376363" algn="l"/>
              </a:tabLst>
            </a:pPr>
            <a:r>
              <a:rPr lang="en-US" sz="1800" dirty="0"/>
              <a:t>A6	May 10: 	Research proposal complete 		 (25% FS)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376363" algn="l"/>
              </a:tabLst>
            </a:pPr>
            <a:r>
              <a:rPr lang="en-US" sz="1800" dirty="0"/>
              <a:t>A8	May 4/11:	Public oral presentation			 (15% FS)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4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Why: research requirements BMI / PhD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2971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All PhD students</a:t>
            </a:r>
            <a:r>
              <a:rPr lang="en-US" sz="20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Must write a thesis about original and novel research advancing the state of the art in their domain.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BMI PhD students</a:t>
            </a:r>
            <a:r>
              <a:rPr lang="en-US" sz="2000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Must write a thesis proposal as their qualifying exam for PhD candidacy.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Funded students, or students hoping to be funded should do this in the form of a NIH F-award.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BMI MSc students</a:t>
            </a:r>
            <a:r>
              <a:rPr lang="en-US" sz="2000" dirty="0"/>
              <a:t>: must write a MSc thesis (T) or perform research in a Final Practicum Project (P) depending on their concentration: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591363"/>
              </p:ext>
            </p:extLst>
          </p:nvPr>
        </p:nvGraphicFramePr>
        <p:xfrm>
          <a:off x="609600" y="528828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3672812193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941659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General BMI:                                                   T or P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Public Health Informatics:   P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19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Clinical Informatics/Decision Support:     T or P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Biomedical Ontology:            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4656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Bioinformatics/Translational Informatics: 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Sociotechnical &amp; HCD:          P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075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79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The syllabus is the go-to document for all that needs to be done: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Assignments, in-class tests, required readings,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Any dispute that might arise during the course will be arbitrated by what is in the syllabus or in slides presented during the course, including what was said: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Read the syllabus through THIS WEEK and provide comments about any unclarity by email PRIOR TO CLASS C2!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Links to required readings are provided in the syllabus.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Slides of presentations will be made available </a:t>
            </a:r>
            <a:r>
              <a:rPr lang="en-US" sz="2200" b="1" i="1" dirty="0"/>
              <a:t>after</a:t>
            </a:r>
            <a:r>
              <a:rPr lang="en-US" sz="2200" dirty="0"/>
              <a:t> the class in UB Learns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Be present and on time.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Some classes have in-class tests which contribute to final score.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32326</TotalTime>
  <Words>1782</Words>
  <Application>Microsoft Office PowerPoint</Application>
  <PresentationFormat>On-screen Show (4:3)</PresentationFormat>
  <Paragraphs>241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Batang</vt:lpstr>
      <vt:lpstr>ＭＳ Ｐゴシック</vt:lpstr>
      <vt:lpstr>Arial</vt:lpstr>
      <vt:lpstr>Arial Unicode MS</vt:lpstr>
      <vt:lpstr>Georgia</vt:lpstr>
      <vt:lpstr>Times</vt:lpstr>
      <vt:lpstr>Times New Roman</vt:lpstr>
      <vt:lpstr>Trebuchet MS</vt:lpstr>
      <vt:lpstr>Verdana</vt:lpstr>
      <vt:lpstr>2014-Indianapolis</vt:lpstr>
      <vt:lpstr>Photo Editor-foto</vt:lpstr>
      <vt:lpstr>Statistical data analysis and research methods BMI504  Course 17229 – Spring 2023   </vt:lpstr>
      <vt:lpstr>Class structure (C1)</vt:lpstr>
      <vt:lpstr>Short professional history</vt:lpstr>
      <vt:lpstr>Research and applications covered</vt:lpstr>
      <vt:lpstr>Student Introductions</vt:lpstr>
      <vt:lpstr>Course overview</vt:lpstr>
      <vt:lpstr>Course end goal: a research proposal!</vt:lpstr>
      <vt:lpstr>Why: research requirements BMI / PhD</vt:lpstr>
      <vt:lpstr>Housekeeping</vt:lpstr>
      <vt:lpstr>Course scoring</vt:lpstr>
      <vt:lpstr>Assignments</vt:lpstr>
      <vt:lpstr>Homework for next week !!!</vt:lpstr>
      <vt:lpstr>Writing a research proposal for this course</vt:lpstr>
      <vt:lpstr>Mandatory layout and style conventions</vt:lpstr>
      <vt:lpstr>Quality assessment of research proposals</vt:lpstr>
      <vt:lpstr>Relevant readings for proposal</vt:lpstr>
      <vt:lpstr>Strongly suggested</vt:lpstr>
      <vt:lpstr> Worthy topic</vt:lpstr>
      <vt:lpstr>Rich rigor</vt:lpstr>
      <vt:lpstr>Meaningful coherence</vt:lpstr>
      <vt:lpstr>Sincerity</vt:lpstr>
      <vt:lpstr>Credibility</vt:lpstr>
      <vt:lpstr>Resonance</vt:lpstr>
      <vt:lpstr>Ethics</vt:lpstr>
      <vt:lpstr>Discussion on possible  research topics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1297</cp:revision>
  <dcterms:created xsi:type="dcterms:W3CDTF">1601-01-01T00:00:00Z</dcterms:created>
  <dcterms:modified xsi:type="dcterms:W3CDTF">2023-02-02T18:54:11Z</dcterms:modified>
</cp:coreProperties>
</file>