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491" r:id="rId2"/>
    <p:sldId id="1414" r:id="rId3"/>
    <p:sldId id="1266" r:id="rId4"/>
    <p:sldId id="1453" r:id="rId5"/>
    <p:sldId id="1465" r:id="rId6"/>
    <p:sldId id="1608" r:id="rId7"/>
    <p:sldId id="1467" r:id="rId8"/>
    <p:sldId id="1548" r:id="rId9"/>
    <p:sldId id="1550" r:id="rId10"/>
    <p:sldId id="1607" r:id="rId11"/>
    <p:sldId id="1410" r:id="rId12"/>
    <p:sldId id="1427" r:id="rId13"/>
    <p:sldId id="1434" r:id="rId14"/>
    <p:sldId id="1435" r:id="rId15"/>
    <p:sldId id="1436" r:id="rId16"/>
    <p:sldId id="1437" r:id="rId17"/>
    <p:sldId id="1438" r:id="rId18"/>
    <p:sldId id="1439" r:id="rId19"/>
    <p:sldId id="1440" r:id="rId20"/>
    <p:sldId id="1441" r:id="rId21"/>
    <p:sldId id="1604" r:id="rId22"/>
    <p:sldId id="1605" r:id="rId23"/>
    <p:sldId id="1442" r:id="rId24"/>
    <p:sldId id="1416" r:id="rId25"/>
    <p:sldId id="1443" r:id="rId26"/>
    <p:sldId id="1444" r:id="rId27"/>
    <p:sldId id="1606" r:id="rId28"/>
    <p:sldId id="1445" r:id="rId29"/>
    <p:sldId id="1446" r:id="rId30"/>
    <p:sldId id="1447" r:id="rId31"/>
    <p:sldId id="1448" r:id="rId32"/>
    <p:sldId id="1449" r:id="rId33"/>
    <p:sldId id="1425" r:id="rId34"/>
    <p:sldId id="1450" r:id="rId35"/>
    <p:sldId id="1451" r:id="rId36"/>
    <p:sldId id="1483" r:id="rId37"/>
    <p:sldId id="1452" r:id="rId38"/>
    <p:sldId id="1469" r:id="rId39"/>
    <p:sldId id="1421" r:id="rId40"/>
    <p:sldId id="1430" r:id="rId41"/>
    <p:sldId id="1471" r:id="rId42"/>
    <p:sldId id="1420" r:id="rId43"/>
    <p:sldId id="1472" r:id="rId44"/>
    <p:sldId id="1419" r:id="rId45"/>
    <p:sldId id="1426" r:id="rId46"/>
    <p:sldId id="1423" r:id="rId47"/>
    <p:sldId id="1424" r:id="rId48"/>
    <p:sldId id="1473" r:id="rId49"/>
    <p:sldId id="1429" r:id="rId50"/>
    <p:sldId id="1431" r:id="rId51"/>
    <p:sldId id="1432" r:id="rId52"/>
    <p:sldId id="1502" r:id="rId53"/>
    <p:sldId id="1501" r:id="rId54"/>
    <p:sldId id="1505" r:id="rId55"/>
    <p:sldId id="1506" r:id="rId56"/>
    <p:sldId id="1507" r:id="rId57"/>
    <p:sldId id="1497" r:id="rId58"/>
    <p:sldId id="1498" r:id="rId59"/>
    <p:sldId id="1499" r:id="rId60"/>
    <p:sldId id="1500" r:id="rId61"/>
    <p:sldId id="1503" r:id="rId62"/>
    <p:sldId id="1504" r:id="rId63"/>
    <p:sldId id="1330" r:id="rId64"/>
    <p:sldId id="1474" r:id="rId65"/>
    <p:sldId id="1475" r:id="rId66"/>
    <p:sldId id="1477" r:id="rId67"/>
    <p:sldId id="1478" r:id="rId68"/>
    <p:sldId id="1480" r:id="rId69"/>
    <p:sldId id="1479" r:id="rId70"/>
    <p:sldId id="1481" r:id="rId71"/>
    <p:sldId id="1476" r:id="rId72"/>
    <p:sldId id="1482" r:id="rId73"/>
    <p:sldId id="1484" r:id="rId74"/>
    <p:sldId id="1485" r:id="rId75"/>
    <p:sldId id="1463" r:id="rId76"/>
    <p:sldId id="1493" r:id="rId77"/>
    <p:sldId id="1464" r:id="rId78"/>
    <p:sldId id="1494" r:id="rId79"/>
    <p:sldId id="1456" r:id="rId80"/>
    <p:sldId id="1495" r:id="rId81"/>
    <p:sldId id="1496" r:id="rId82"/>
    <p:sldId id="1460" r:id="rId83"/>
    <p:sldId id="1486" r:id="rId84"/>
    <p:sldId id="1487" r:id="rId85"/>
    <p:sldId id="1489" r:id="rId86"/>
    <p:sldId id="1490" r:id="rId87"/>
    <p:sldId id="1470"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83" d="100"/>
          <a:sy n="83"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11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ijaweb.org/text.asp?2016/60/9/631/190617"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sz="1800" b="1" dirty="0"/>
              <a:t>Class 5 – March 3, 2022</a:t>
            </a:r>
          </a:p>
          <a:p>
            <a:pPr marL="0" indent="0">
              <a:buNone/>
            </a:pPr>
            <a:r>
              <a:rPr lang="en-US" sz="3600"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411-833B-425F-9B21-EEE56794F64C}"/>
              </a:ext>
            </a:extLst>
          </p:cNvPr>
          <p:cNvSpPr>
            <a:spLocks noGrp="1"/>
          </p:cNvSpPr>
          <p:nvPr>
            <p:ph type="title"/>
          </p:nvPr>
        </p:nvSpPr>
        <p:spPr/>
        <p:txBody>
          <a:bodyPr/>
          <a:lstStyle/>
          <a:p>
            <a:r>
              <a:rPr lang="en-US" dirty="0"/>
              <a:t>Some examples in BMI research</a:t>
            </a:r>
          </a:p>
        </p:txBody>
      </p:sp>
      <p:sp>
        <p:nvSpPr>
          <p:cNvPr id="3" name="Content Placeholder 2">
            <a:extLst>
              <a:ext uri="{FF2B5EF4-FFF2-40B4-BE49-F238E27FC236}">
                <a16:creationId xmlns:a16="http://schemas.microsoft.com/office/drawing/2014/main" id="{157836DA-78DF-4787-9B8E-2597529DA8C2}"/>
              </a:ext>
            </a:extLst>
          </p:cNvPr>
          <p:cNvSpPr>
            <a:spLocks noGrp="1"/>
          </p:cNvSpPr>
          <p:nvPr>
            <p:ph idx="1"/>
          </p:nvPr>
        </p:nvSpPr>
        <p:spPr/>
        <p:txBody>
          <a:bodyPr/>
          <a:lstStyle/>
          <a:p>
            <a:pPr>
              <a:spcAft>
                <a:spcPts val="1200"/>
              </a:spcAft>
              <a:buFont typeface="Arial" panose="020B0604020202020204" pitchFamily="34" charset="0"/>
              <a:buChar char="•"/>
            </a:pPr>
            <a:r>
              <a:rPr lang="en-US" sz="2000" dirty="0"/>
              <a:t>Do user satisfaction scores among clinicians using EHR systems improve more when they receive training from an experienced clinician-user than from a vendor trainer?</a:t>
            </a:r>
          </a:p>
          <a:p>
            <a:pPr>
              <a:spcAft>
                <a:spcPts val="1200"/>
              </a:spcAft>
              <a:buFont typeface="Arial" panose="020B0604020202020204" pitchFamily="34" charset="0"/>
              <a:buChar char="•"/>
            </a:pPr>
            <a:r>
              <a:rPr lang="en-US" sz="2000" dirty="0"/>
              <a:t>Do patients whose providers use extensive narrative clinical notes in addition to structured clinical reporting have better outcomes than with structured clinical reporting alone?</a:t>
            </a:r>
          </a:p>
          <a:p>
            <a:pPr>
              <a:spcAft>
                <a:spcPts val="1200"/>
              </a:spcAft>
              <a:buFont typeface="Arial" panose="020B0604020202020204" pitchFamily="34" charset="0"/>
              <a:buChar char="•"/>
            </a:pPr>
            <a:r>
              <a:rPr lang="en-US" sz="2000" dirty="0"/>
              <a:t>Does managing a problem list using SNOMED CT offers better perspectives for clinical decision support than managing it by means of ICD-9-CM?</a:t>
            </a:r>
          </a:p>
          <a:p>
            <a:pPr>
              <a:spcAft>
                <a:spcPts val="1200"/>
              </a:spcAft>
              <a:buFont typeface="Arial" panose="020B0604020202020204" pitchFamily="34" charset="0"/>
              <a:buChar char="•"/>
            </a:pPr>
            <a:r>
              <a:rPr lang="en-US" sz="2000" dirty="0"/>
              <a:t>For nurses working in acute care settings, what is the effect of using an EHR for documentation on time spent at the bedside providing patient care?</a:t>
            </a:r>
          </a:p>
        </p:txBody>
      </p:sp>
      <p:sp>
        <p:nvSpPr>
          <p:cNvPr id="4" name="Slide Number Placeholder 3">
            <a:extLst>
              <a:ext uri="{FF2B5EF4-FFF2-40B4-BE49-F238E27FC236}">
                <a16:creationId xmlns:a16="http://schemas.microsoft.com/office/drawing/2014/main" id="{284974E9-0745-4A92-9781-B999A26955E3}"/>
              </a:ext>
            </a:extLst>
          </p:cNvPr>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38858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11</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267823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327442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15</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17</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18</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repeated measurements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19</a:t>
            </a:fld>
            <a:endParaRPr lang="en-US"/>
          </a:p>
        </p:txBody>
      </p:sp>
      <p:pic>
        <p:nvPicPr>
          <p:cNvPr id="7" name="Picture 6"/>
          <p:cNvPicPr>
            <a:picLocks noChangeAspect="1"/>
          </p:cNvPicPr>
          <p:nvPr/>
        </p:nvPicPr>
        <p:blipFill>
          <a:blip r:embed="rId2"/>
          <a:stretch>
            <a:fillRect/>
          </a:stretch>
        </p:blipFill>
        <p:spPr>
          <a:xfrm>
            <a:off x="1123950" y="1524000"/>
            <a:ext cx="6896100" cy="4867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Tree>
    <p:extLst>
      <p:ext uri="{BB962C8B-B14F-4D97-AF65-F5344CB8AC3E}">
        <p14:creationId xmlns:p14="http://schemas.microsoft.com/office/powerpoint/2010/main" val="296524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75148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(1)</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21</a:t>
            </a:fld>
            <a:endParaRPr lang="en-US"/>
          </a:p>
        </p:txBody>
      </p:sp>
      <p:pic>
        <p:nvPicPr>
          <p:cNvPr id="5" name="Picture 4">
            <a:extLst>
              <a:ext uri="{FF2B5EF4-FFF2-40B4-BE49-F238E27FC236}">
                <a16:creationId xmlns:a16="http://schemas.microsoft.com/office/drawing/2014/main" id="{2F54D971-5509-496B-B857-F4F5D4851679}"/>
              </a:ext>
            </a:extLst>
          </p:cNvPr>
          <p:cNvPicPr>
            <a:picLocks noChangeAspect="1"/>
          </p:cNvPicPr>
          <p:nvPr/>
        </p:nvPicPr>
        <p:blipFill>
          <a:blip r:embed="rId2"/>
          <a:stretch>
            <a:fillRect/>
          </a:stretch>
        </p:blipFill>
        <p:spPr>
          <a:xfrm>
            <a:off x="157316" y="1514681"/>
            <a:ext cx="8763000" cy="4797336"/>
          </a:xfrm>
          <a:prstGeom prst="rect">
            <a:avLst/>
          </a:prstGeom>
        </p:spPr>
      </p:pic>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2604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(2)</a:t>
            </a:r>
          </a:p>
        </p:txBody>
      </p:sp>
      <p:sp>
        <p:nvSpPr>
          <p:cNvPr id="3" name="Content Placeholder 2">
            <a:extLst>
              <a:ext uri="{FF2B5EF4-FFF2-40B4-BE49-F238E27FC236}">
                <a16:creationId xmlns:a16="http://schemas.microsoft.com/office/drawing/2014/main" id="{84453501-6520-4B74-84E9-7736C96C1EA8}"/>
              </a:ext>
            </a:extLst>
          </p:cNvPr>
          <p:cNvSpPr>
            <a:spLocks noGrp="1"/>
          </p:cNvSpPr>
          <p:nvPr>
            <p:ph idx="1"/>
          </p:nvPr>
        </p:nvSpPr>
        <p:spPr/>
        <p:txBody>
          <a:bodyPr/>
          <a:lstStyle/>
          <a:p>
            <a:pPr>
              <a:buFont typeface="Arial" panose="020B0604020202020204" pitchFamily="34" charset="0"/>
              <a:buChar char="•"/>
            </a:pPr>
            <a:r>
              <a:rPr lang="en-US" b="1" dirty="0"/>
              <a:t>Construct validity</a:t>
            </a:r>
            <a:r>
              <a:rPr lang="en-US" dirty="0"/>
              <a:t>: </a:t>
            </a:r>
          </a:p>
          <a:p>
            <a:pPr lvl="1">
              <a:buFont typeface="Arial" panose="020B0604020202020204" pitchFamily="34" charset="0"/>
              <a:buChar char="•"/>
            </a:pPr>
            <a:r>
              <a:rPr lang="en-US" dirty="0"/>
              <a:t>A measure, m, of some construct, C, is construct valid if and only if we are </a:t>
            </a:r>
            <a:r>
              <a:rPr lang="en-US" b="1" i="1" u="sng" dirty="0"/>
              <a:t>sufficiently justified</a:t>
            </a:r>
            <a:r>
              <a:rPr lang="en-US" b="1" i="1" dirty="0"/>
              <a:t> </a:t>
            </a:r>
            <a:r>
              <a:rPr lang="en-US" dirty="0"/>
              <a:t>in believing m tracks C.</a:t>
            </a:r>
          </a:p>
          <a:p>
            <a:pPr>
              <a:buFont typeface="Arial" panose="020B0604020202020204" pitchFamily="34" charset="0"/>
              <a:buChar char="•"/>
            </a:pPr>
            <a:endParaRPr lang="en-US" dirty="0"/>
          </a:p>
          <a:p>
            <a:pPr>
              <a:buFont typeface="Arial" panose="020B0604020202020204" pitchFamily="34" charset="0"/>
              <a:buChar char="•"/>
            </a:pPr>
            <a:r>
              <a:rPr lang="en-US" b="1" dirty="0"/>
              <a:t>Construct legitimacy</a:t>
            </a:r>
            <a:r>
              <a:rPr lang="en-US" dirty="0"/>
              <a:t>: </a:t>
            </a:r>
          </a:p>
          <a:p>
            <a:pPr lvl="1">
              <a:buFont typeface="Arial" panose="020B0604020202020204" pitchFamily="34" charset="0"/>
              <a:buChar char="•"/>
            </a:pPr>
            <a:r>
              <a:rPr lang="en-US" dirty="0"/>
              <a:t>A construct, C, is legitimate if and only if the theory that posits C is </a:t>
            </a:r>
            <a:r>
              <a:rPr lang="en-US" b="1" i="1" u="sng" dirty="0"/>
              <a:t>sufficiently justified</a:t>
            </a:r>
            <a:r>
              <a:rPr lang="en-US" dirty="0"/>
              <a:t>.</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22</a:t>
            </a:fld>
            <a:endParaRPr lang="en-US"/>
          </a:p>
        </p:txBody>
      </p:sp>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8889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14"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a:extLst>
              <a:ext uri="{FF2B5EF4-FFF2-40B4-BE49-F238E27FC236}">
                <a16:creationId xmlns:a16="http://schemas.microsoft.com/office/drawing/2014/main" id="{27A598FB-45B4-4009-9FFC-9D4F7E294AA0}"/>
              </a:ext>
            </a:extLst>
          </p:cNvPr>
          <p:cNvSpPr/>
          <p:nvPr/>
        </p:nvSpPr>
        <p:spPr>
          <a:xfrm>
            <a:off x="381000" y="5445204"/>
            <a:ext cx="8305800" cy="1107996"/>
          </a:xfrm>
          <a:prstGeom prst="rect">
            <a:avLst/>
          </a:prstGeom>
        </p:spPr>
        <p:txBody>
          <a:bodyPr wrap="square">
            <a:spAutoFit/>
          </a:bodyPr>
          <a:lstStyle/>
          <a:p>
            <a:r>
              <a:rPr lang="en-US" sz="2200" b="0" dirty="0">
                <a:solidFill>
                  <a:schemeClr val="bg1"/>
                </a:solidFill>
              </a:rPr>
              <a:t>Your proposal needs to demonstrate </a:t>
            </a:r>
            <a:r>
              <a:rPr lang="en-US" sz="2200" b="0" u="sng" dirty="0">
                <a:solidFill>
                  <a:schemeClr val="bg1"/>
                </a:solidFill>
              </a:rPr>
              <a:t>concretely for your research </a:t>
            </a:r>
            <a:r>
              <a:rPr lang="en-US" sz="2200" b="0" dirty="0">
                <a:solidFill>
                  <a:schemeClr val="bg1"/>
                </a:solidFill>
              </a:rPr>
              <a:t>how you intend to maximize these 4 metrics, what you expect them to be, and how you will assess whether your expectations are correct. </a:t>
            </a:r>
          </a:p>
        </p:txBody>
      </p:sp>
    </p:spTree>
    <p:extLst>
      <p:ext uri="{BB962C8B-B14F-4D97-AF65-F5344CB8AC3E}">
        <p14:creationId xmlns:p14="http://schemas.microsoft.com/office/powerpoint/2010/main" val="202032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sz="1000" dirty="0"/>
          </a:p>
          <a:p>
            <a:pPr>
              <a:buFont typeface="Arial" panose="020B0604020202020204" pitchFamily="34" charset="0"/>
              <a:buChar char="•"/>
            </a:pPr>
            <a:endParaRPr lang="en-US" sz="2200"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t>Closed book test on required reading</a:t>
            </a:r>
          </a:p>
          <a:p>
            <a:pPr>
              <a:tabLst>
                <a:tab pos="801688" algn="l"/>
              </a:tabLst>
            </a:pPr>
            <a:r>
              <a:rPr lang="en-US" sz="1800" dirty="0"/>
              <a:t>		R4: M Delgado-Rodríguez and J </a:t>
            </a:r>
            <a:r>
              <a:rPr lang="en-US" sz="1800" dirty="0" err="1"/>
              <a:t>Llorca</a:t>
            </a:r>
            <a:r>
              <a:rPr lang="en-US" sz="1800" dirty="0"/>
              <a:t>. </a:t>
            </a:r>
          </a:p>
          <a:p>
            <a:pPr>
              <a:tabLst>
                <a:tab pos="801688" algn="l"/>
              </a:tabLst>
            </a:pPr>
            <a:r>
              <a:rPr lang="en-US" sz="1800" dirty="0"/>
              <a:t>			    Bias. </a:t>
            </a:r>
          </a:p>
          <a:p>
            <a:pPr>
              <a:tabLst>
                <a:tab pos="801688" algn="l"/>
              </a:tabLst>
            </a:pPr>
            <a:r>
              <a:rPr lang="en-US" sz="1800" dirty="0"/>
              <a:t>			    J </a:t>
            </a:r>
            <a:r>
              <a:rPr lang="en-US" sz="1800" dirty="0" err="1"/>
              <a:t>Epidemiol</a:t>
            </a:r>
            <a:r>
              <a:rPr lang="en-US" sz="1800" dirty="0"/>
              <a:t> Community Health  2004;58:635-641   </a:t>
            </a:r>
          </a:p>
          <a:p>
            <a:pPr>
              <a:tabLst>
                <a:tab pos="801688" algn="l"/>
              </a:tabLst>
            </a:pPr>
            <a:r>
              <a:rPr lang="en-US" sz="1800" dirty="0"/>
              <a:t>			    http://jech.bmj.com/content/58/8/635.full.pdf+html</a:t>
            </a:r>
          </a:p>
          <a:p>
            <a:pPr marL="400050" lvl="1" indent="0">
              <a:buNone/>
            </a:pPr>
            <a:endParaRPr lang="en-US" dirty="0"/>
          </a:p>
          <a:p>
            <a:pPr marL="457200" indent="-457200">
              <a:buFont typeface="+mj-lt"/>
              <a:buAutoNum type="arabicParenR" startAt="2"/>
            </a:pPr>
            <a:r>
              <a:rPr lang="en-US" dirty="0"/>
              <a:t>Interactive lecture on bias</a:t>
            </a:r>
          </a:p>
          <a:p>
            <a:pPr marL="457200" indent="-457200">
              <a:buFont typeface="+mj-lt"/>
              <a:buAutoNum type="arabicParenR" startAt="2"/>
            </a:pPr>
            <a:endParaRPr lang="en-US" dirty="0"/>
          </a:p>
          <a:p>
            <a:pPr marL="457200" indent="-457200">
              <a:buFont typeface="+mj-lt"/>
              <a:buAutoNum type="arabicParenR" startAt="2"/>
            </a:pPr>
            <a:r>
              <a:rPr lang="en-US" dirty="0"/>
              <a:t>Guided exercise</a:t>
            </a:r>
          </a:p>
          <a:p>
            <a:pPr marL="457200" indent="-457200">
              <a:buFont typeface="+mj-lt"/>
              <a:buAutoNum type="arabicParenR" startAt="2"/>
            </a:pPr>
            <a:endParaRPr lang="en-US" dirty="0"/>
          </a:p>
          <a:p>
            <a:pPr marL="457200" indent="-457200">
              <a:buFont typeface="+mj-lt"/>
              <a:buAutoNum type="arabicParenR" startAt="2"/>
            </a:pPr>
            <a:r>
              <a:rPr lang="en-US" dirty="0"/>
              <a:t>Discussion</a:t>
            </a:r>
          </a:p>
        </p:txBody>
      </p:sp>
      <p:sp>
        <p:nvSpPr>
          <p:cNvPr id="3" name="Slide Number Placeholder 2"/>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175268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654783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404733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is smaller 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156978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2469953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76107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Champions of sneakily biased surveys: ACLU</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They issue only questions about what they are opposed to. </a:t>
            </a:r>
            <a:r>
              <a:rPr lang="en-US" sz="1200" dirty="0"/>
              <a:t>(https://www.watchdog.org/issues/accountability/survey-highlights-nonpartisan-aclu-s-liberal-biases/article_8489a54a-0798-58bf-a075-f413a54f6c96.html)</a:t>
            </a:r>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3935883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857668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3630563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In-class test</a:t>
            </a:r>
          </a:p>
        </p:txBody>
      </p:sp>
      <p:sp>
        <p:nvSpPr>
          <p:cNvPr id="6" name="Subtitle 5"/>
          <p:cNvSpPr>
            <a:spLocks noGrp="1"/>
          </p:cNvSpPr>
          <p:nvPr>
            <p:ph type="subTitle" idx="1"/>
          </p:nvPr>
        </p:nvSpPr>
        <p:spPr/>
        <p:txBody>
          <a:bodyPr/>
          <a:lstStyle/>
          <a:p>
            <a:r>
              <a:rPr lang="en-US" dirty="0"/>
              <a:t>Go to UB Learns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5740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51</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t>
            </a:r>
            <a:r>
              <a:rPr lang="en-US" sz="3200" u="sng" dirty="0"/>
              <a:t>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52</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rPr>
              <a:t>https://www.pewresearch.org/methods/2018/01/26/how-different-weighting-methods-work/</a:t>
            </a:r>
          </a:p>
        </p:txBody>
      </p:sp>
    </p:spTree>
    <p:extLst>
      <p:ext uri="{BB962C8B-B14F-4D97-AF65-F5344CB8AC3E}">
        <p14:creationId xmlns:p14="http://schemas.microsoft.com/office/powerpoint/2010/main" val="770040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3291050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698013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55</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56</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58</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59</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5AB5B-A3FD-4655-8356-B09A1E6159B5}"/>
              </a:ext>
            </a:extLst>
          </p:cNvPr>
          <p:cNvSpPr>
            <a:spLocks noGrp="1"/>
          </p:cNvSpPr>
          <p:nvPr>
            <p:ph type="title"/>
          </p:nvPr>
        </p:nvSpPr>
        <p:spPr/>
        <p:txBody>
          <a:bodyPr/>
          <a:lstStyle/>
          <a:p>
            <a:r>
              <a:rPr lang="en-US" dirty="0"/>
              <a:t>Required reading for next week</a:t>
            </a:r>
          </a:p>
        </p:txBody>
      </p:sp>
      <p:sp>
        <p:nvSpPr>
          <p:cNvPr id="6" name="Content Placeholder 5">
            <a:extLst>
              <a:ext uri="{FF2B5EF4-FFF2-40B4-BE49-F238E27FC236}">
                <a16:creationId xmlns:a16="http://schemas.microsoft.com/office/drawing/2014/main" id="{53023A6B-163A-48FF-B242-2D88066D6A65}"/>
              </a:ext>
            </a:extLst>
          </p:cNvPr>
          <p:cNvSpPr>
            <a:spLocks noGrp="1"/>
          </p:cNvSpPr>
          <p:nvPr>
            <p:ph idx="1"/>
          </p:nvPr>
        </p:nvSpPr>
        <p:spPr>
          <a:xfrm>
            <a:off x="228600" y="2362200"/>
            <a:ext cx="8686800" cy="4267200"/>
          </a:xfrm>
        </p:spPr>
        <p:txBody>
          <a:bodyPr/>
          <a:lstStyle/>
          <a:p>
            <a:r>
              <a:rPr lang="en-US" b="1" dirty="0"/>
              <a:t>R8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r>
              <a:rPr lang="en-US" dirty="0"/>
              <a:t>		</a:t>
            </a:r>
            <a:r>
              <a:rPr lang="en-US" sz="2000" dirty="0">
                <a:hlinkClick r:id="rId2"/>
              </a:rPr>
              <a:t>https://www.ijaweb.org/text.asp?2016/60/9/631/190617</a:t>
            </a:r>
            <a:r>
              <a:rPr lang="en-US" sz="2000" dirty="0"/>
              <a:t>  </a:t>
            </a:r>
          </a:p>
        </p:txBody>
      </p:sp>
      <p:sp>
        <p:nvSpPr>
          <p:cNvPr id="4" name="Slide Number Placeholder 3">
            <a:extLst>
              <a:ext uri="{FF2B5EF4-FFF2-40B4-BE49-F238E27FC236}">
                <a16:creationId xmlns:a16="http://schemas.microsoft.com/office/drawing/2014/main" id="{AE5AA31E-510C-4420-B9BE-2EBA8BE258F3}"/>
              </a:ext>
            </a:extLst>
          </p:cNvPr>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835119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60</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61</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62</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2351304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the paper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1175014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2194204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3411387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2728335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1208687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48092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Lecture</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1612658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190267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2271210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2682489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884862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4193166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1471503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2655421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3922690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77203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148329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2122907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5645742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28109680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3819294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1194600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a:xfrm>
            <a:off x="1371600" y="2909310"/>
            <a:ext cx="6400800" cy="1752600"/>
          </a:xfrm>
        </p:spPr>
        <p:txBody>
          <a:bodyPr/>
          <a:lstStyle/>
          <a:p>
            <a:r>
              <a:rPr lang="en-US" dirty="0"/>
              <a:t>What about specific proposals?</a:t>
            </a:r>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87</a:t>
            </a:fld>
            <a:endParaRPr lang="en-GB" dirty="0"/>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61473204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32557</TotalTime>
  <Words>6291</Words>
  <Application>Microsoft Office PowerPoint</Application>
  <PresentationFormat>On-screen Show (4:3)</PresentationFormat>
  <Paragraphs>854</Paragraphs>
  <Slides>87</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5" baseType="lpstr">
      <vt:lpstr>Batang</vt:lpstr>
      <vt:lpstr>ＭＳ Ｐゴシック</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18099 – Spring 2022   </vt:lpstr>
      <vt:lpstr>Fifteen common mistakes encountered in clinical research. Failure to …</vt:lpstr>
      <vt:lpstr>Class structure (C5)</vt:lpstr>
      <vt:lpstr>Assignment: Required Reading</vt:lpstr>
      <vt:lpstr>In-class test</vt:lpstr>
      <vt:lpstr>Required reading for next week</vt:lpstr>
      <vt:lpstr>Lecture</vt:lpstr>
      <vt:lpstr>PICO(TT) Framework</vt:lpstr>
      <vt:lpstr>PowerPoint Presentation</vt:lpstr>
      <vt:lpstr>Some examples in BMI research</vt:lpstr>
      <vt:lpstr>Reality   Representation</vt:lpstr>
      <vt:lpstr>Some Data Quality Dimensions</vt:lpstr>
      <vt:lpstr>Some Data Quality Dimensions</vt:lpstr>
      <vt:lpstr>Precision and accuracy of representations</vt:lpstr>
      <vt:lpstr>‘Classical’ picture</vt:lpstr>
      <vt:lpstr>Accurate ?</vt:lpstr>
      <vt:lpstr>Accurate ?</vt:lpstr>
      <vt:lpstr>Accurate ?</vt:lpstr>
      <vt:lpstr>For repeated measurements</vt:lpstr>
      <vt:lpstr>Some Data Quality Dimensions</vt:lpstr>
      <vt:lpstr>Construct/concept appropriateness (1)</vt:lpstr>
      <vt:lpstr>Construct/concept appropriateness (2)</vt:lpstr>
      <vt:lpstr>Validity and reliability of representational methods/procedures</vt:lpstr>
      <vt:lpstr>Remember: scientific objectivity</vt:lpstr>
      <vt:lpstr>Validity</vt:lpstr>
      <vt:lpstr>Reliability     Validity of method</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Champions of sneakily biased surveys: ACLU</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1317</cp:revision>
  <dcterms:created xsi:type="dcterms:W3CDTF">1601-01-01T00:00:00Z</dcterms:created>
  <dcterms:modified xsi:type="dcterms:W3CDTF">2022-03-03T17:01:00Z</dcterms:modified>
</cp:coreProperties>
</file>