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6" r:id="rId1"/>
  </p:sldMasterIdLst>
  <p:notesMasterIdLst>
    <p:notesMasterId r:id="rId100"/>
  </p:notesMasterIdLst>
  <p:sldIdLst>
    <p:sldId id="1251" r:id="rId2"/>
    <p:sldId id="1581" r:id="rId3"/>
    <p:sldId id="1603" r:id="rId4"/>
    <p:sldId id="1538" r:id="rId5"/>
    <p:sldId id="1586" r:id="rId6"/>
    <p:sldId id="1526" r:id="rId7"/>
    <p:sldId id="1531" r:id="rId8"/>
    <p:sldId id="1602" r:id="rId9"/>
    <p:sldId id="1543" r:id="rId10"/>
    <p:sldId id="1532" r:id="rId11"/>
    <p:sldId id="1536" r:id="rId12"/>
    <p:sldId id="1590" r:id="rId13"/>
    <p:sldId id="1591" r:id="rId14"/>
    <p:sldId id="1592" r:id="rId15"/>
    <p:sldId id="1593" r:id="rId16"/>
    <p:sldId id="1594" r:id="rId17"/>
    <p:sldId id="1534" r:id="rId18"/>
    <p:sldId id="1512" r:id="rId19"/>
    <p:sldId id="1533" r:id="rId20"/>
    <p:sldId id="1535" r:id="rId21"/>
    <p:sldId id="1529" r:id="rId22"/>
    <p:sldId id="1530" r:id="rId23"/>
    <p:sldId id="1541" r:id="rId24"/>
    <p:sldId id="1588" r:id="rId25"/>
    <p:sldId id="1496" r:id="rId26"/>
    <p:sldId id="1498" r:id="rId27"/>
    <p:sldId id="1499" r:id="rId28"/>
    <p:sldId id="1513" r:id="rId29"/>
    <p:sldId id="1514" r:id="rId30"/>
    <p:sldId id="1516" r:id="rId31"/>
    <p:sldId id="1517" r:id="rId32"/>
    <p:sldId id="1518" r:id="rId33"/>
    <p:sldId id="1519" r:id="rId34"/>
    <p:sldId id="1520" r:id="rId35"/>
    <p:sldId id="1521" r:id="rId36"/>
    <p:sldId id="1522" r:id="rId37"/>
    <p:sldId id="1523" r:id="rId38"/>
    <p:sldId id="1524" r:id="rId39"/>
    <p:sldId id="1525" r:id="rId40"/>
    <p:sldId id="1604" r:id="rId41"/>
    <p:sldId id="1605" r:id="rId42"/>
    <p:sldId id="1500" r:id="rId43"/>
    <p:sldId id="1501" r:id="rId44"/>
    <p:sldId id="1502" r:id="rId45"/>
    <p:sldId id="1503" r:id="rId46"/>
    <p:sldId id="1504" r:id="rId47"/>
    <p:sldId id="1505" r:id="rId48"/>
    <p:sldId id="1506" r:id="rId49"/>
    <p:sldId id="1507" r:id="rId50"/>
    <p:sldId id="1508" r:id="rId51"/>
    <p:sldId id="1509" r:id="rId52"/>
    <p:sldId id="1494" r:id="rId53"/>
    <p:sldId id="1587" r:id="rId54"/>
    <p:sldId id="1528" r:id="rId55"/>
    <p:sldId id="1544" r:id="rId56"/>
    <p:sldId id="1545" r:id="rId57"/>
    <p:sldId id="1546" r:id="rId58"/>
    <p:sldId id="1606" r:id="rId59"/>
    <p:sldId id="1547" r:id="rId60"/>
    <p:sldId id="1548" r:id="rId61"/>
    <p:sldId id="1549" r:id="rId62"/>
    <p:sldId id="1550" r:id="rId63"/>
    <p:sldId id="1607" r:id="rId64"/>
    <p:sldId id="1608" r:id="rId65"/>
    <p:sldId id="1551" r:id="rId66"/>
    <p:sldId id="1552" r:id="rId67"/>
    <p:sldId id="1553" r:id="rId68"/>
    <p:sldId id="1554" r:id="rId69"/>
    <p:sldId id="1555" r:id="rId70"/>
    <p:sldId id="1556" r:id="rId71"/>
    <p:sldId id="1557" r:id="rId72"/>
    <p:sldId id="1558" r:id="rId73"/>
    <p:sldId id="1559" r:id="rId74"/>
    <p:sldId id="1560" r:id="rId75"/>
    <p:sldId id="1561" r:id="rId76"/>
    <p:sldId id="1542" r:id="rId77"/>
    <p:sldId id="1510" r:id="rId78"/>
    <p:sldId id="1562" r:id="rId79"/>
    <p:sldId id="1563" r:id="rId80"/>
    <p:sldId id="1564" r:id="rId81"/>
    <p:sldId id="1565" r:id="rId82"/>
    <p:sldId id="1566" r:id="rId83"/>
    <p:sldId id="1567" r:id="rId84"/>
    <p:sldId id="1568" r:id="rId85"/>
    <p:sldId id="1569" r:id="rId86"/>
    <p:sldId id="1570" r:id="rId87"/>
    <p:sldId id="1571" r:id="rId88"/>
    <p:sldId id="1572" r:id="rId89"/>
    <p:sldId id="1573" r:id="rId90"/>
    <p:sldId id="1574" r:id="rId91"/>
    <p:sldId id="1575" r:id="rId92"/>
    <p:sldId id="1576" r:id="rId93"/>
    <p:sldId id="1577" r:id="rId94"/>
    <p:sldId id="1578" r:id="rId95"/>
    <p:sldId id="1609" r:id="rId96"/>
    <p:sldId id="1579" r:id="rId97"/>
    <p:sldId id="1580" r:id="rId98"/>
    <p:sldId id="1595" r:id="rId9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CE8"/>
    <a:srgbClr val="AAE600"/>
    <a:srgbClr val="FF0000"/>
    <a:srgbClr val="1FE115"/>
    <a:srgbClr val="003399"/>
    <a:srgbClr val="000000"/>
    <a:srgbClr val="16165D"/>
    <a:srgbClr val="FF6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2" autoAdjust="0"/>
    <p:restoredTop sz="93623" autoAdjust="0"/>
  </p:normalViewPr>
  <p:slideViewPr>
    <p:cSldViewPr>
      <p:cViewPr varScale="1">
        <p:scale>
          <a:sx n="78" d="100"/>
          <a:sy n="78" d="100"/>
        </p:scale>
        <p:origin x="15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http://www.nss.gov.au/nss/home.nsf/pages/Sample+size+calculator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238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239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" name="Slide Number Placeholder 3"/>
          <p:cNvSpPr txBox="1">
            <a:spLocks/>
          </p:cNvSpPr>
          <p:nvPr userDrawn="1"/>
        </p:nvSpPr>
        <p:spPr>
          <a:xfrm>
            <a:off x="4482" y="6491456"/>
            <a:ext cx="452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82" y="6491456"/>
            <a:ext cx="452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hology.wikia.org/wiki/Prior_probability" TargetMode="External"/><Relationship Id="rId2" Type="http://schemas.openxmlformats.org/officeDocument/2006/relationships/hyperlink" Target="https://matthew-brett.github.io/teaching/ioannidis_2005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doingbayesiandataanalysis.blogspot.com/2013/01/bayesian-disease-diagnosis-with.htm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ceur-ws.org/Vol-1515/regular10.pdf" TargetMode="Externa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plos.org/plosmedicine/article?id=10.1371/journal.pmed.1002049" TargetMode="External"/><Relationship Id="rId2" Type="http://schemas.openxmlformats.org/officeDocument/2006/relationships/hyperlink" Target="https://www.bmj.com/content/371/bmj.m4425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hjournal.biomedcentral.com/articles/10.1186/s12940-019-0556-5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prisma-statement.org/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3835035/" TargetMode="External"/><Relationship Id="rId2" Type="http://schemas.openxmlformats.org/officeDocument/2006/relationships/hyperlink" Target="https://hbr.org/2017/06/a-refresher-on-ab-testing" TargetMode="Externa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courses.science.psu.edu/stat506/node/27" TargetMode="Externa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science/article/pii/S1532046419301194" TargetMode="External"/><Relationship Id="rId3" Type="http://schemas.openxmlformats.org/officeDocument/2006/relationships/hyperlink" Target="https://www.sciencedirect.com/science/article/pii/S1532046419302369" TargetMode="External"/><Relationship Id="rId7" Type="http://schemas.openxmlformats.org/officeDocument/2006/relationships/hyperlink" Target="https://www.sciencedirect.com/science/article/pii/S1532046419302072" TargetMode="External"/><Relationship Id="rId2" Type="http://schemas.openxmlformats.org/officeDocument/2006/relationships/hyperlink" Target="https://www.sciencedirect.com/science/article/pii/S153204642030007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ciencedirect.com/science/article/pii/S1532046419302254" TargetMode="External"/><Relationship Id="rId5" Type="http://schemas.openxmlformats.org/officeDocument/2006/relationships/hyperlink" Target="https://www.sciencedirect.com/science/article/pii/S1532046419301960" TargetMode="External"/><Relationship Id="rId4" Type="http://schemas.openxmlformats.org/officeDocument/2006/relationships/hyperlink" Target="https://www.sciencedirect.com/science/article/pii/S1532046419302448" TargetMode="Externa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evanmiller.org/ab-testing/" TargetMode="External"/><Relationship Id="rId4" Type="http://schemas.openxmlformats.org/officeDocument/2006/relationships/image" Target="../media/image21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Statistical data analysis and</a:t>
            </a:r>
            <a:br>
              <a:rPr lang="en-US" dirty="0"/>
            </a:br>
            <a:r>
              <a:rPr lang="en-US" dirty="0"/>
              <a:t>research methods</a:t>
            </a:r>
            <a:br>
              <a:rPr lang="en-US" dirty="0"/>
            </a:b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BMI504</a:t>
            </a:r>
            <a:b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/>
              <a:t>Course 18099 – Spring 2022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r>
              <a:rPr lang="en-US" dirty="0"/>
              <a:t>Class 3 – Feb 17, 2022</a:t>
            </a:r>
          </a:p>
          <a:p>
            <a:r>
              <a:rPr lang="en-US" dirty="0"/>
              <a:t>Parameters for research designs</a:t>
            </a:r>
          </a:p>
          <a:p>
            <a:endParaRPr lang="en-US" dirty="0"/>
          </a:p>
          <a:p>
            <a:r>
              <a:rPr lang="en-US" dirty="0"/>
              <a:t>Werner CEUSTERS, MD</a:t>
            </a:r>
          </a:p>
        </p:txBody>
      </p:sp>
    </p:spTree>
    <p:extLst>
      <p:ext uri="{BB962C8B-B14F-4D97-AF65-F5344CB8AC3E}">
        <p14:creationId xmlns:p14="http://schemas.microsoft.com/office/powerpoint/2010/main" val="803156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Design: what and what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plans and procedures for research that span the steps from broad assumptions to detailed methods of data collection, analysis, and interpretation.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Decision to select a design</a:t>
            </a:r>
            <a:r>
              <a:rPr lang="en-US" dirty="0"/>
              <a:t> must be informed by: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research problem</a:t>
            </a:r>
            <a:r>
              <a:rPr lang="en-US" dirty="0"/>
              <a:t>, esp. its nature,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worldviews</a:t>
            </a:r>
            <a:r>
              <a:rPr lang="en-US" dirty="0"/>
              <a:t>: the philosophical assumptions the researcher brings to the study;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methodology</a:t>
            </a:r>
            <a:r>
              <a:rPr lang="en-US" dirty="0"/>
              <a:t>: procedures of inquiry (quantitative / qualitative / mixed)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research methods</a:t>
            </a:r>
            <a:r>
              <a:rPr lang="en-US" dirty="0"/>
              <a:t>: how to conduct data collection, analysis, and interpretation.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76328" y="6435213"/>
            <a:ext cx="5039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Trebuchet MS"/>
                <a:cs typeface="Trebuchet MS"/>
              </a:rPr>
              <a:t>Adapted from: Creswell, Research Design, Los Angeles, 2014</a:t>
            </a:r>
          </a:p>
        </p:txBody>
      </p:sp>
    </p:spTree>
    <p:extLst>
      <p:ext uri="{BB962C8B-B14F-4D97-AF65-F5344CB8AC3E}">
        <p14:creationId xmlns:p14="http://schemas.microsoft.com/office/powerpoint/2010/main" val="344444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versus methodology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173126"/>
              </p:ext>
            </p:extLst>
          </p:nvPr>
        </p:nvGraphicFramePr>
        <p:xfrm>
          <a:off x="228600" y="1676400"/>
          <a:ext cx="8686800" cy="229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>
                <a:solidFill>
                  <a:schemeClr val="bg1"/>
                </a:solidFill>
              </a:rPr>
              <a:t>Wyk</a:t>
            </a:r>
            <a:r>
              <a:rPr lang="en-US" sz="1400" b="0" dirty="0">
                <a:solidFill>
                  <a:schemeClr val="bg1"/>
                </a:solidFill>
              </a:rPr>
              <a:t>. Research design and methods; Part I.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https://www.uwc.ac.za/Students/Postgraduate/Documents/Research_and_Design_I.pdf</a:t>
            </a:r>
          </a:p>
        </p:txBody>
      </p:sp>
    </p:spTree>
    <p:extLst>
      <p:ext uri="{BB962C8B-B14F-4D97-AF65-F5344CB8AC3E}">
        <p14:creationId xmlns:p14="http://schemas.microsoft.com/office/powerpoint/2010/main" val="485918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versus methodology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176534"/>
              </p:ext>
            </p:extLst>
          </p:nvPr>
        </p:nvGraphicFramePr>
        <p:xfrm>
          <a:off x="228600" y="1676400"/>
          <a:ext cx="8686800" cy="229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the kind 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etc.)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>
                <a:solidFill>
                  <a:schemeClr val="bg1"/>
                </a:solidFill>
              </a:rPr>
              <a:t>Wyk</a:t>
            </a:r>
            <a:r>
              <a:rPr lang="en-US" sz="1400" b="0" dirty="0">
                <a:solidFill>
                  <a:schemeClr val="bg1"/>
                </a:solidFill>
              </a:rPr>
              <a:t>. Research design and methods; Part I.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https://www.uwc.ac.za/Students/Postgraduate/Documents/Research_and_Design_I.pdf</a:t>
            </a:r>
          </a:p>
        </p:txBody>
      </p:sp>
    </p:spTree>
    <p:extLst>
      <p:ext uri="{BB962C8B-B14F-4D97-AF65-F5344CB8AC3E}">
        <p14:creationId xmlns:p14="http://schemas.microsoft.com/office/powerpoint/2010/main" val="3489643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versus methodology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648804"/>
              </p:ext>
            </p:extLst>
          </p:nvPr>
        </p:nvGraphicFramePr>
        <p:xfrm>
          <a:off x="228600" y="1676400"/>
          <a:ext cx="8686800" cy="3301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the kind 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etc.)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problem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or question.  </a:t>
                      </a:r>
                    </a:p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62049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>
                <a:solidFill>
                  <a:schemeClr val="bg1"/>
                </a:solidFill>
              </a:rPr>
              <a:t>Wyk</a:t>
            </a:r>
            <a:r>
              <a:rPr lang="en-US" sz="1400" b="0" dirty="0">
                <a:solidFill>
                  <a:schemeClr val="bg1"/>
                </a:solidFill>
              </a:rPr>
              <a:t>. Research design and methods; Part I.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https://www.uwc.ac.za/Students/Postgraduate/Documents/Research_and_Design_I.pdf</a:t>
            </a:r>
          </a:p>
        </p:txBody>
      </p:sp>
    </p:spTree>
    <p:extLst>
      <p:ext uri="{BB962C8B-B14F-4D97-AF65-F5344CB8AC3E}">
        <p14:creationId xmlns:p14="http://schemas.microsoft.com/office/powerpoint/2010/main" val="592345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versus methodology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48341"/>
              </p:ext>
            </p:extLst>
          </p:nvPr>
        </p:nvGraphicFramePr>
        <p:xfrm>
          <a:off x="228600" y="1676400"/>
          <a:ext cx="8686800" cy="3301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the kind 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etc.)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problem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or question.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Specific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tasks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(data collection or sampling) at hand.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62049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>
                <a:solidFill>
                  <a:schemeClr val="bg1"/>
                </a:solidFill>
              </a:rPr>
              <a:t>Wyk</a:t>
            </a:r>
            <a:r>
              <a:rPr lang="en-US" sz="1400" b="0" dirty="0">
                <a:solidFill>
                  <a:schemeClr val="bg1"/>
                </a:solidFill>
              </a:rPr>
              <a:t>. Research design and methods; Part I.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https://www.uwc.ac.za/Students/Postgraduate/Documents/Research_and_Design_I.pdf</a:t>
            </a:r>
          </a:p>
        </p:txBody>
      </p:sp>
    </p:spTree>
    <p:extLst>
      <p:ext uri="{BB962C8B-B14F-4D97-AF65-F5344CB8AC3E}">
        <p14:creationId xmlns:p14="http://schemas.microsoft.com/office/powerpoint/2010/main" val="2337723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versus methodology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719553"/>
              </p:ext>
            </p:extLst>
          </p:nvPr>
        </p:nvGraphicFramePr>
        <p:xfrm>
          <a:off x="228600" y="1676400"/>
          <a:ext cx="8686800" cy="4612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the kind 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etc.)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problem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or question.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Specific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tasks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(data collection or sampling) at hand.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620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logic of research: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What evidence is required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address the question adequately?  </a:t>
                      </a:r>
                    </a:p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97968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>
                <a:solidFill>
                  <a:schemeClr val="bg1"/>
                </a:solidFill>
              </a:rPr>
              <a:t>Wyk</a:t>
            </a:r>
            <a:r>
              <a:rPr lang="en-US" sz="1400" b="0" dirty="0">
                <a:solidFill>
                  <a:schemeClr val="bg1"/>
                </a:solidFill>
              </a:rPr>
              <a:t>. Research design and methods; Part I.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https://www.uwc.ac.za/Students/Postgraduate/Documents/Research_and_Design_I.pdf</a:t>
            </a:r>
          </a:p>
        </p:txBody>
      </p:sp>
    </p:spTree>
    <p:extLst>
      <p:ext uri="{BB962C8B-B14F-4D97-AF65-F5344CB8AC3E}">
        <p14:creationId xmlns:p14="http://schemas.microsoft.com/office/powerpoint/2010/main" val="2247544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versus methodology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092630"/>
              </p:ext>
            </p:extLst>
          </p:nvPr>
        </p:nvGraphicFramePr>
        <p:xfrm>
          <a:off x="228600" y="1676400"/>
          <a:ext cx="8686800" cy="4612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the kind 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etc.)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problem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or question.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Specific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tasks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(data collection or sampling) at hand.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620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logic of research: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What evidence is required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address the question adequately?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individual (not linear)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steps in the research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process and the most ‘objective’ (unbiased) procedures to be employed.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97968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>
                <a:solidFill>
                  <a:schemeClr val="bg1"/>
                </a:solidFill>
              </a:rPr>
              <a:t>Wyk</a:t>
            </a:r>
            <a:r>
              <a:rPr lang="en-US" sz="1400" b="0" dirty="0">
                <a:solidFill>
                  <a:schemeClr val="bg1"/>
                </a:solidFill>
              </a:rPr>
              <a:t>. Research design and methods; Part I.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https://www.uwc.ac.za/Students/Postgraduate/Documents/Research_and_Design_I.pdf</a:t>
            </a:r>
          </a:p>
        </p:txBody>
      </p:sp>
    </p:spTree>
    <p:extLst>
      <p:ext uri="{BB962C8B-B14F-4D97-AF65-F5344CB8AC3E}">
        <p14:creationId xmlns:p14="http://schemas.microsoft.com/office/powerpoint/2010/main" val="1466399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Design: what and why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Specifies: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required data,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methods to be used to collect and analyze this data, and how this contributes to answering the research question.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Different design logics are used for different types of study, e.g. based on purpose of the inquiry: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Exploration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Description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Explanation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Prediction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Evaluation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4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scientific research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Specify the question you are asking.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null hypothesis and alternative 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statistical null hypothesis and alternative 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which variables are relevant to the question.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what kind of variable each one 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Design an experiment that controls or randomizes the confounding variables.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Based on the number of variables, the kinds of variables, the expected fit to the parametric assumptions, and the hypothesis to be tested, choose the best statistical test to use.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If possible, do a power analysis to determine a good sample size for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Do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Examine the data to see if it meets the assumptions of the statistical test you chose. If it doesn't, choose a more appropriate test.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Apply the statistical test you chose, and interpret the results.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Communicate your results effectively, usually with a graph or table.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6443246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John H. McDonald. The Handbook of Biological Statistics ©. 2014. http://www.biostathandbook.com/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C37519-617F-47C2-8F5F-740D4FBC6AC7}"/>
              </a:ext>
            </a:extLst>
          </p:cNvPr>
          <p:cNvSpPr/>
          <p:nvPr/>
        </p:nvSpPr>
        <p:spPr bwMode="auto">
          <a:xfrm>
            <a:off x="228600" y="1676400"/>
            <a:ext cx="8610600" cy="2895600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98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Exploratory versus conclusive research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306461"/>
              </p:ext>
            </p:extLst>
          </p:nvPr>
        </p:nvGraphicFramePr>
        <p:xfrm>
          <a:off x="174810" y="1556043"/>
          <a:ext cx="8740590" cy="5000413"/>
        </p:xfrm>
        <a:graphic>
          <a:graphicData uri="http://schemas.openxmlformats.org/drawingml/2006/table">
            <a:tbl>
              <a:tblPr/>
              <a:tblGrid>
                <a:gridCol w="2415990">
                  <a:extLst>
                    <a:ext uri="{9D8B030D-6E8A-4147-A177-3AD203B41FA5}">
                      <a16:colId xmlns:a16="http://schemas.microsoft.com/office/drawing/2014/main" val="3186567327"/>
                    </a:ext>
                  </a:extLst>
                </a:gridCol>
                <a:gridCol w="3578774">
                  <a:extLst>
                    <a:ext uri="{9D8B030D-6E8A-4147-A177-3AD203B41FA5}">
                      <a16:colId xmlns:a16="http://schemas.microsoft.com/office/drawing/2014/main" val="970204186"/>
                    </a:ext>
                  </a:extLst>
                </a:gridCol>
                <a:gridCol w="2745826">
                  <a:extLst>
                    <a:ext uri="{9D8B030D-6E8A-4147-A177-3AD203B41FA5}">
                      <a16:colId xmlns:a16="http://schemas.microsoft.com/office/drawing/2014/main" val="260498249"/>
                    </a:ext>
                  </a:extLst>
                </a:gridCol>
              </a:tblGrid>
              <a:tr h="56026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Research project components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Exploratory research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Conclusive research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7950921"/>
                  </a:ext>
                </a:extLst>
              </a:tr>
              <a:tr h="763003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Research purpose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General: to 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Georgia" panose="02040502050405020303" pitchFamily="18" charset="0"/>
                        </a:rPr>
                        <a:t>generate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 insights about a situation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Specific: to 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Georgia" panose="02040502050405020303" pitchFamily="18" charset="0"/>
                        </a:rPr>
                        <a:t>verify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 insights and aid in selecting a course of action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1936241"/>
                  </a:ext>
                </a:extLst>
              </a:tr>
              <a:tr h="289925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Data needs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Vague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Clear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5816056"/>
                  </a:ext>
                </a:extLst>
              </a:tr>
              <a:tr h="373698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Data sources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Ill defined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Well defined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1236263"/>
                  </a:ext>
                </a:extLst>
              </a:tr>
              <a:tr h="347416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Data collection form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Open-ended, rough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Usually structured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2493079"/>
                  </a:ext>
                </a:extLst>
              </a:tr>
              <a:tr h="854168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Sample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Relatively small; subjectively selected to maximize generalization of insights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Relatively large; objectively selected to permit generalization of findings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7701459"/>
                  </a:ext>
                </a:extLst>
              </a:tr>
              <a:tr h="526464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Data collection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Flexible; no set procedure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Rigid; well-laid-out procedure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5648167"/>
                  </a:ext>
                </a:extLst>
              </a:tr>
              <a:tr h="526464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Data analysis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Informal; typically non-quantitative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Formal; typically quantitative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7254827"/>
                  </a:ext>
                </a:extLst>
              </a:tr>
              <a:tr h="694011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Inferences/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Recommendations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More tentative than final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More final than tentative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850607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6582716"/>
            <a:ext cx="59964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https://research-methodology.net/research-methodology/research-design/</a:t>
            </a:r>
          </a:p>
        </p:txBody>
      </p:sp>
    </p:spTree>
    <p:extLst>
      <p:ext uri="{BB962C8B-B14F-4D97-AF65-F5344CB8AC3E}">
        <p14:creationId xmlns:p14="http://schemas.microsoft.com/office/powerpoint/2010/main" val="3300396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/>
          <a:lstStyle/>
          <a:p>
            <a:r>
              <a:rPr lang="en-US" dirty="0"/>
              <a:t>Pre-lecture reading test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12950"/>
            <a:ext cx="4467225" cy="4286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76800" y="1981200"/>
            <a:ext cx="4038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a typeface="SimSun" panose="02010600030101010101" pitchFamily="2" charset="-122"/>
              </a:rPr>
              <a:t>John P. A. Ioannidis</a:t>
            </a:r>
            <a:r>
              <a:rPr lang="en-US" sz="2800" b="0" dirty="0">
                <a:solidFill>
                  <a:schemeClr val="bg1"/>
                </a:solidFill>
                <a:ea typeface="SimSun" panose="02010600030101010101" pitchFamily="2" charset="-122"/>
              </a:rPr>
              <a:t>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b="0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0" dirty="0">
                <a:solidFill>
                  <a:schemeClr val="bg1"/>
                </a:solidFill>
                <a:ea typeface="SimSun" panose="02010600030101010101" pitchFamily="2" charset="-122"/>
              </a:rPr>
              <a:t>Why Most Published Research Findings Are False.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b="0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0" dirty="0">
                <a:solidFill>
                  <a:schemeClr val="bg1"/>
                </a:solidFill>
                <a:ea typeface="SimSun" panose="02010600030101010101" pitchFamily="2" charset="-122"/>
              </a:rPr>
              <a:t>PLOS Medicine 2005;2(8):e124</a:t>
            </a:r>
          </a:p>
          <a:p>
            <a:r>
              <a:rPr lang="en-US" sz="1400" b="0" dirty="0">
                <a:solidFill>
                  <a:schemeClr val="bg1"/>
                </a:solidFill>
                <a:ea typeface="SimSun" panose="02010600030101010101" pitchFamily="2" charset="-122"/>
              </a:rPr>
              <a:t>http://robotics.cs.tamu.edu/RSS2015NegativeResults/pmed.0020124.pdf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40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orientation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Generating primary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surveys, experiments, case studies, </a:t>
            </a:r>
            <a:r>
              <a:rPr lang="en-US" dirty="0" err="1"/>
              <a:t>programme</a:t>
            </a:r>
            <a:r>
              <a:rPr lang="en-US" dirty="0"/>
              <a:t> evaluation, ethnographic studies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Analyzing existing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text data: discourse analysis, content analysis, textual criticism, historical studies, 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numeric data: secondary data analysis, statistical modelling.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51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building versus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Theory building</a:t>
            </a:r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  <a:p>
            <a:r>
              <a:rPr lang="en-US" dirty="0"/>
              <a:t>Theory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2133600"/>
            <a:ext cx="4914900" cy="1885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3" y="4704641"/>
            <a:ext cx="4914900" cy="201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40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of scientific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70038"/>
            <a:ext cx="6696075" cy="48452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67518" y="649145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0" i="1" dirty="0">
                <a:solidFill>
                  <a:schemeClr val="bg1"/>
                </a:solidFill>
              </a:rPr>
              <a:t>https://www.nyu.edu/classes/bkg/methods/005847ch1.pdf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16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perspective of what is studied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38200" y="1980306"/>
            <a:ext cx="7331331" cy="3963072"/>
            <a:chOff x="1273896" y="2176181"/>
            <a:chExt cx="7331331" cy="3963072"/>
          </a:xfrm>
        </p:grpSpPr>
        <p:sp>
          <p:nvSpPr>
            <p:cNvPr id="5" name="Rectangle 4"/>
            <p:cNvSpPr/>
            <p:nvPr/>
          </p:nvSpPr>
          <p:spPr bwMode="auto">
            <a:xfrm>
              <a:off x="1273896" y="2176853"/>
              <a:ext cx="2438400" cy="3962400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728427" y="2176853"/>
              <a:ext cx="2438400" cy="3962400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6166827" y="2176853"/>
              <a:ext cx="2438400" cy="3962400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14995" y="2176181"/>
              <a:ext cx="9364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Past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81643" y="2176181"/>
              <a:ext cx="14997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Present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95761" y="2176181"/>
              <a:ext cx="1384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Future</a:t>
              </a:r>
            </a:p>
          </p:txBody>
        </p:sp>
      </p:grpSp>
      <p:sp>
        <p:nvSpPr>
          <p:cNvPr id="12" name="Oval 11"/>
          <p:cNvSpPr/>
          <p:nvPr/>
        </p:nvSpPr>
        <p:spPr bwMode="auto">
          <a:xfrm>
            <a:off x="3189642" y="2861537"/>
            <a:ext cx="228600" cy="228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189642" y="3806419"/>
            <a:ext cx="228600" cy="228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619970" y="4821220"/>
            <a:ext cx="228600" cy="228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6" name="Straight Arrow Connector 15"/>
          <p:cNvCxnSpPr>
            <a:stCxn id="12" idx="6"/>
          </p:cNvCxnSpPr>
          <p:nvPr/>
        </p:nvCxnSpPr>
        <p:spPr bwMode="auto">
          <a:xfrm>
            <a:off x="3418242" y="2975837"/>
            <a:ext cx="231288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429000" y="3918474"/>
            <a:ext cx="3962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1657570" y="4935520"/>
            <a:ext cx="3962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137516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Major methodologies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83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143000"/>
          </a:xfrm>
        </p:spPr>
        <p:txBody>
          <a:bodyPr/>
          <a:lstStyle/>
          <a:p>
            <a:r>
              <a:rPr lang="en-US" dirty="0"/>
              <a:t>In natural sciences and social sciences, </a:t>
            </a:r>
            <a:r>
              <a:rPr lang="en-US" b="1" dirty="0"/>
              <a:t>quantitative research</a:t>
            </a:r>
            <a:r>
              <a:rPr lang="en-US" dirty="0"/>
              <a:t> is the systematic empirical investigation of observable phenomena via </a:t>
            </a:r>
            <a:r>
              <a:rPr lang="en-US" dirty="0">
                <a:solidFill>
                  <a:srgbClr val="AAE600"/>
                </a:solidFill>
              </a:rPr>
              <a:t>statistical, mathematical or computational techniques</a:t>
            </a:r>
            <a:r>
              <a:rPr lang="en-US" dirty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810000"/>
            <a:ext cx="86868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bg1"/>
                </a:solidFill>
                <a:latin typeface="Georgia"/>
                <a:ea typeface="ＭＳ Ｐゴシック" pitchFamily="122" charset="-128"/>
                <a:cs typeface="Georgi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9pPr>
          </a:lstStyle>
          <a:p>
            <a:r>
              <a:rPr lang="en-US" kern="0" dirty="0">
                <a:solidFill>
                  <a:srgbClr val="FFFFFF"/>
                </a:solidFill>
              </a:rPr>
              <a:t>Qualitative research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8600" y="3124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i="1" dirty="0">
                <a:solidFill>
                  <a:srgbClr val="FFFFFF"/>
                </a:solidFill>
              </a:rPr>
              <a:t>https://</a:t>
            </a:r>
            <a:r>
              <a:rPr lang="en-US" sz="1200" dirty="0">
                <a:solidFill>
                  <a:srgbClr val="FFFFFF"/>
                </a:solidFill>
              </a:rPr>
              <a:t>en.wikipedia.org/wiki/Quantitative_research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65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143000"/>
          </a:xfrm>
        </p:spPr>
        <p:txBody>
          <a:bodyPr/>
          <a:lstStyle/>
          <a:p>
            <a:r>
              <a:rPr lang="en-US" dirty="0"/>
              <a:t>In natural sciences and social sciences, </a:t>
            </a:r>
            <a:r>
              <a:rPr lang="en-US" b="1" dirty="0"/>
              <a:t>quantitative research</a:t>
            </a:r>
            <a:r>
              <a:rPr lang="en-US" dirty="0"/>
              <a:t> is the systematic empirical investigation of observable phenomena via </a:t>
            </a:r>
            <a:r>
              <a:rPr lang="en-US" dirty="0">
                <a:solidFill>
                  <a:srgbClr val="AAE600"/>
                </a:solidFill>
              </a:rPr>
              <a:t>statistical, mathematical or computational techniques</a:t>
            </a:r>
            <a:r>
              <a:rPr lang="en-US" dirty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810000"/>
            <a:ext cx="86868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bg1"/>
                </a:solidFill>
                <a:latin typeface="Georgia"/>
                <a:ea typeface="ＭＳ Ｐゴシック" pitchFamily="122" charset="-128"/>
                <a:cs typeface="Georgi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9pPr>
          </a:lstStyle>
          <a:p>
            <a:r>
              <a:rPr lang="en-US" kern="0" dirty="0">
                <a:solidFill>
                  <a:srgbClr val="FFFFFF"/>
                </a:solidFill>
              </a:rPr>
              <a:t>Qualitative research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4648200"/>
            <a:ext cx="8686800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Clr>
                <a:srgbClr val="FFFFFF"/>
              </a:buClr>
            </a:pPr>
            <a:r>
              <a:rPr lang="en-US" b="1" dirty="0">
                <a:solidFill>
                  <a:srgbClr val="FFFFFF"/>
                </a:solidFill>
              </a:rPr>
              <a:t>Qualitative Research</a:t>
            </a:r>
            <a:r>
              <a:rPr lang="en-US" dirty="0">
                <a:solidFill>
                  <a:srgbClr val="FFFFFF"/>
                </a:solidFill>
              </a:rPr>
              <a:t> is primarily </a:t>
            </a:r>
            <a:r>
              <a:rPr lang="en-US" dirty="0">
                <a:solidFill>
                  <a:srgbClr val="AAE600"/>
                </a:solidFill>
              </a:rPr>
              <a:t>exploratory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research</a:t>
            </a:r>
            <a:r>
              <a:rPr lang="en-US" dirty="0">
                <a:solidFill>
                  <a:srgbClr val="FFFFFF"/>
                </a:solidFill>
              </a:rPr>
              <a:t> used to gain an understanding of </a:t>
            </a:r>
            <a:r>
              <a:rPr lang="en-US" dirty="0">
                <a:solidFill>
                  <a:srgbClr val="AAE600"/>
                </a:solidFill>
              </a:rPr>
              <a:t>underlying reasons, opinions, and motivations</a:t>
            </a:r>
            <a:r>
              <a:rPr lang="en-US" dirty="0">
                <a:solidFill>
                  <a:srgbClr val="FFFFFF"/>
                </a:solidFill>
              </a:rPr>
              <a:t>. It provides insights into the problem or helps to develop ideas or hypotheses for potential quantitative </a:t>
            </a:r>
            <a:r>
              <a:rPr lang="en-US" b="1" dirty="0">
                <a:solidFill>
                  <a:srgbClr val="FFFFFF"/>
                </a:solidFill>
              </a:rPr>
              <a:t>research.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3124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i="1" dirty="0">
                <a:solidFill>
                  <a:srgbClr val="FFFFFF"/>
                </a:solidFill>
              </a:rPr>
              <a:t>https://</a:t>
            </a:r>
            <a:r>
              <a:rPr lang="en-US" sz="1200" dirty="0">
                <a:solidFill>
                  <a:srgbClr val="FFFFFF"/>
                </a:solidFill>
              </a:rPr>
              <a:t>en.wikipedia.org/wiki/Quantitative_research</a:t>
            </a:r>
          </a:p>
        </p:txBody>
      </p:sp>
      <p:sp>
        <p:nvSpPr>
          <p:cNvPr id="7" name="Rectangle 6"/>
          <p:cNvSpPr/>
          <p:nvPr/>
        </p:nvSpPr>
        <p:spPr>
          <a:xfrm>
            <a:off x="4358640" y="6248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http://www.snapsurveys.com/blog/what-is-the-difference-between-qualitative-research-and-quantitative-research/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0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vs. quantitative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Qualitative research emphasizes the importance of looking at variables in the </a:t>
            </a:r>
            <a:r>
              <a:rPr lang="en-US" dirty="0">
                <a:solidFill>
                  <a:srgbClr val="AAE600"/>
                </a:solidFill>
              </a:rPr>
              <a:t>natural setting </a:t>
            </a:r>
            <a:r>
              <a:rPr lang="en-US" dirty="0"/>
              <a:t>in which they are found. Interaction between variables is important.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0" y="6504801"/>
            <a:ext cx="571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http://www.okstate.edu/ag/agedcm4h/academic/aged5980a/5980/newpage21.htm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4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‘Variable’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36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this?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4000"/>
            <a:ext cx="7601807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3473" y="6507480"/>
            <a:ext cx="75205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http://www.sjsu.edu/people/mark.vanselst/courses/psyc120/s2/Cosby-c4-Research-Fundamentals.pdf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1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490654-3864-4C2B-BEA2-49E0FDADA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references re Ioannidis 2005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42DD10-EDA2-4042-91DC-5C097E976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Reconstruction of the analysis: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https://matthew-brett.github.io/teaching/ioannidis_2005.html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and assessment of prior probabilities: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https://psychology.wikia.org/wiki/Prior_probability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http://doingbayesiandataanalysis.blogspot.com/2013/01/bayesian-disease-diagnosis-with.html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FD1B4-91F0-42F3-B8F1-177FEED7AA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10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 don’t agree with this.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4000"/>
            <a:ext cx="7601807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3473" y="6507480"/>
            <a:ext cx="75205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http://www.sjsu.edu/people/mark.vanselst/courses/psyc120/s2/Cosby-c4-Research-Fundamentals.pdf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89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‘Variable’</a:t>
            </a:r>
            <a:br>
              <a:rPr lang="en-US" dirty="0"/>
            </a:br>
            <a:r>
              <a:rPr lang="en-US" sz="1400" dirty="0"/>
              <a:t>(in research, not in logic)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648200"/>
          </a:xfrm>
        </p:spPr>
        <p:txBody>
          <a:bodyPr/>
          <a:lstStyle/>
          <a:p>
            <a:pPr marL="0" indent="0" algn="ctr"/>
            <a:r>
              <a:rPr lang="en-US" dirty="0"/>
              <a:t>How the word should be used (my tentative definition grounded in realism-based ontology):</a:t>
            </a:r>
          </a:p>
          <a:p>
            <a:endParaRPr lang="en-US" dirty="0"/>
          </a:p>
          <a:p>
            <a:pPr marL="0" indent="0" algn="ctr"/>
            <a:r>
              <a:rPr lang="en-US" i="1" dirty="0"/>
              <a:t>Symbol used by an author to denote </a:t>
            </a:r>
          </a:p>
          <a:p>
            <a:pPr marL="0" indent="0" algn="ctr"/>
            <a:r>
              <a:rPr lang="en-US" i="1" dirty="0"/>
              <a:t>some pre-defined perspective P on portions of reality (</a:t>
            </a:r>
            <a:r>
              <a:rPr lang="en-US" i="1" dirty="0" err="1"/>
              <a:t>PoR</a:t>
            </a:r>
            <a:r>
              <a:rPr lang="en-US" i="1" dirty="0"/>
              <a:t>)</a:t>
            </a:r>
          </a:p>
          <a:p>
            <a:pPr marL="0" indent="0" algn="ctr"/>
            <a:r>
              <a:rPr lang="en-US" i="1" dirty="0"/>
              <a:t> whereby P allows these </a:t>
            </a:r>
            <a:r>
              <a:rPr lang="en-US" i="1" dirty="0" err="1"/>
              <a:t>PoRs</a:t>
            </a:r>
            <a:r>
              <a:rPr lang="en-US" i="1" dirty="0"/>
              <a:t> to be described</a:t>
            </a:r>
          </a:p>
          <a:p>
            <a:pPr marL="0" indent="0" algn="ctr"/>
            <a:r>
              <a:rPr lang="en-US" i="1" dirty="0"/>
              <a:t> in a comparable and standardized way.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04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‘Variable’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US" dirty="0"/>
              <a:t>How the word should be used (my tentative definition grounded in realism-based ontology):</a:t>
            </a:r>
          </a:p>
          <a:p>
            <a:endParaRPr lang="en-US" dirty="0"/>
          </a:p>
          <a:p>
            <a:pPr marL="0" indent="0" algn="ctr"/>
            <a:r>
              <a:rPr lang="en-US" i="1" dirty="0"/>
              <a:t>Symbol used by an author to denote </a:t>
            </a:r>
          </a:p>
          <a:p>
            <a:pPr marL="0" indent="0" algn="ctr"/>
            <a:r>
              <a:rPr lang="en-US" i="1" dirty="0"/>
              <a:t>some </a:t>
            </a:r>
            <a:r>
              <a:rPr lang="en-US" i="1" u="sng" dirty="0"/>
              <a:t>pre-defined perspective</a:t>
            </a:r>
            <a:r>
              <a:rPr lang="en-US" i="1" dirty="0"/>
              <a:t> P on portions of reality (</a:t>
            </a:r>
            <a:r>
              <a:rPr lang="en-US" i="1" dirty="0" err="1"/>
              <a:t>PoR</a:t>
            </a:r>
            <a:r>
              <a:rPr lang="en-US" i="1" dirty="0"/>
              <a:t>)</a:t>
            </a:r>
          </a:p>
          <a:p>
            <a:pPr marL="0" indent="0" algn="ctr"/>
            <a:r>
              <a:rPr lang="en-US" i="1" dirty="0"/>
              <a:t> whereby P allows these </a:t>
            </a:r>
            <a:r>
              <a:rPr lang="en-US" i="1" dirty="0" err="1"/>
              <a:t>PoRs</a:t>
            </a:r>
            <a:r>
              <a:rPr lang="en-US" i="1" dirty="0"/>
              <a:t> to be described</a:t>
            </a:r>
          </a:p>
          <a:p>
            <a:pPr marL="0" indent="0" algn="ctr"/>
            <a:r>
              <a:rPr lang="en-US" i="1" dirty="0"/>
              <a:t> in a comparable and standardized way.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05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‘Pre-defined perspectives’: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b="1" u="sng" dirty="0"/>
              <a:t>Concept</a:t>
            </a:r>
            <a:r>
              <a:rPr lang="en-US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perspective drawn from </a:t>
            </a:r>
            <a:r>
              <a:rPr lang="en-US" u="sng" dirty="0"/>
              <a:t>observing</a:t>
            </a:r>
            <a:r>
              <a:rPr lang="en-US" dirty="0"/>
              <a:t> a number of </a:t>
            </a:r>
            <a:r>
              <a:rPr lang="en-US" dirty="0" err="1"/>
              <a:t>PoRs</a:t>
            </a:r>
            <a:r>
              <a:rPr lang="en-US" dirty="0"/>
              <a:t> in a relatively similar, comparable and standardized way.</a:t>
            </a:r>
          </a:p>
          <a:p>
            <a:pPr marL="346075" indent="0"/>
            <a:endParaRPr lang="en-US" sz="1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47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‘Pre-defined perspectives’: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b="1" u="sng" dirty="0"/>
              <a:t>Concept</a:t>
            </a:r>
            <a:r>
              <a:rPr lang="en-US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perspective drawn from </a:t>
            </a:r>
            <a:r>
              <a:rPr lang="en-US" u="sng" dirty="0"/>
              <a:t>observing</a:t>
            </a:r>
            <a:r>
              <a:rPr lang="en-US" dirty="0"/>
              <a:t> a number of </a:t>
            </a:r>
            <a:r>
              <a:rPr lang="en-US" dirty="0" err="1"/>
              <a:t>PoRs</a:t>
            </a:r>
            <a:r>
              <a:rPr lang="en-US" dirty="0"/>
              <a:t> in a relatively similar, comparable and standardized way.</a:t>
            </a:r>
          </a:p>
          <a:p>
            <a:pPr marL="346075" indent="0"/>
            <a:endParaRPr lang="en-US" sz="1000" i="1" dirty="0"/>
          </a:p>
          <a:p>
            <a:pPr marL="346075" indent="0"/>
            <a:r>
              <a:rPr lang="en-US" sz="2000" i="1" dirty="0"/>
              <a:t>‘The critical term here is “observed”, because it means that there is a direct link between the concept (the abstraction) and its referents (the reality).</a:t>
            </a:r>
          </a:p>
          <a:p>
            <a:pPr marL="346075" indent="0"/>
            <a:r>
              <a:rPr lang="en-US" sz="2000" i="1" dirty="0"/>
              <a:t>For instance, we can observe a number of particular instances where individuals receive varying amounts of money for the work they have done over a given period of time. From these particulars we distill an abstraction and label it “income”. </a:t>
            </a:r>
          </a:p>
          <a:p>
            <a:pPr marL="346075" indent="0"/>
            <a:r>
              <a:rPr lang="en-US" sz="2000" i="1" dirty="0"/>
              <a:t>Similarly, we observe individuals and find some of them short, some tall and more of them in between; from these observations we generate the concept “height”.’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46709" y="6386175"/>
            <a:ext cx="64972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3048000"/>
            <a:ext cx="9154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76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‘Pre-defined perspectives’: construct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295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b="1" u="sng" dirty="0"/>
              <a:t>Construct</a:t>
            </a:r>
            <a:r>
              <a:rPr lang="en-US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perspective built from the logical combination of a number of concepts.</a:t>
            </a:r>
            <a:endParaRPr lang="en-US" sz="10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75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‘Pre-defined perspectives’: construct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295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b="1" u="sng" dirty="0"/>
              <a:t>Construct</a:t>
            </a:r>
            <a:r>
              <a:rPr lang="en-US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perspective built from the logical combination of a number of concepts.</a:t>
            </a:r>
            <a:endParaRPr lang="en-US" sz="1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103880"/>
            <a:ext cx="5853113" cy="3564678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324600" y="4876800"/>
            <a:ext cx="2667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2002.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Part 1, Chapter 2, Elements of Scientific Theories: Concepts and Definitions. P12.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2971800"/>
            <a:ext cx="9154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490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‘Perspective’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267200"/>
            <a:ext cx="8686800" cy="2057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b="1" u="sng" dirty="0"/>
              <a:t>Perspective</a:t>
            </a:r>
            <a:r>
              <a:rPr lang="en-US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Cognitive Representation resulting from an interpretive process driven by relatively systematic observations of a </a:t>
            </a:r>
            <a:r>
              <a:rPr lang="en-US" dirty="0" err="1"/>
              <a:t>PoR.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676400"/>
            <a:ext cx="8686800" cy="1295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/>
              <a:t>‘</a:t>
            </a:r>
            <a:r>
              <a:rPr lang="en-US" b="1" u="sng" kern="0"/>
              <a:t>Construct</a:t>
            </a:r>
            <a:r>
              <a:rPr lang="en-US" kern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/>
              <a:t>A perspective built from the logical combination of a number of concepts.</a:t>
            </a:r>
            <a:endParaRPr lang="en-US" sz="1000" i="1" ker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2971800"/>
            <a:ext cx="8686800" cy="1524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‘</a:t>
            </a:r>
            <a:r>
              <a:rPr lang="en-US" b="1" u="sng" kern="0" dirty="0"/>
              <a:t>Concept</a:t>
            </a:r>
            <a:r>
              <a:rPr lang="en-US" kern="0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/>
              <a:t>A perspective drawn from </a:t>
            </a:r>
            <a:r>
              <a:rPr lang="en-US" u="sng" kern="0" dirty="0"/>
              <a:t>observing</a:t>
            </a:r>
            <a:r>
              <a:rPr lang="en-US" kern="0" dirty="0"/>
              <a:t> a number of </a:t>
            </a:r>
            <a:r>
              <a:rPr lang="en-US" kern="0" dirty="0" err="1"/>
              <a:t>PoRs</a:t>
            </a:r>
            <a:r>
              <a:rPr lang="en-US" kern="0" dirty="0"/>
              <a:t> in a relatively similar, comparable and standardized way.</a:t>
            </a:r>
          </a:p>
          <a:p>
            <a:pPr marL="346075" indent="0"/>
            <a:endParaRPr lang="en-US" sz="1000" i="1" kern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181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Representation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52397" y="1676400"/>
          <a:ext cx="8839202" cy="4312920"/>
        </p:xfrm>
        <a:graphic>
          <a:graphicData uri="http://schemas.openxmlformats.org/drawingml/2006/table">
            <a:tbl>
              <a:tblPr/>
              <a:tblGrid>
                <a:gridCol w="2362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6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INFORMATION CONTENT ENTITY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An ENTITY which is (1) GENERICALLY DEPENDENT on (2) some MATERIAL ENTITY and which is (3) concretized by a QUALITY (a) inhering in the MATERIAL ENTITY and (b) that is_about some PORTION OF REALITY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INFORMATION QUALITY ENTITY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 REPRESENTATION that is the concretization of some INFORMATION CONTENT ENTITY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REPRESENTATION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 QUALITY which is_about or is intended to be about a PORTION OF REALITY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MENTAL QUALITY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 QUALITY which specifically depends on an ANATOMICAL STRUCTURE in the cognitive system of an organism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COGNITIVE REPRESENTATION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 REPRESENTATION which is a MENTAL QUALITY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6200" y="6096000"/>
            <a:ext cx="8991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Smith B, Ceusters W. </a:t>
            </a:r>
            <a:r>
              <a:rPr lang="en-US" sz="1400" i="1" dirty="0" err="1">
                <a:solidFill>
                  <a:schemeClr val="bg1"/>
                </a:solidFill>
              </a:rPr>
              <a:t>Aboutness</a:t>
            </a:r>
            <a:r>
              <a:rPr lang="en-US" sz="1400" i="1" dirty="0">
                <a:solidFill>
                  <a:schemeClr val="bg1"/>
                </a:solidFill>
              </a:rPr>
              <a:t>: Towards Foundations for the Information Artifact Ontology. In: Proceedings of the Sixth International Conference on Biomedical Ontology: July 27-30, 2015; </a:t>
            </a:r>
            <a:r>
              <a:rPr lang="en-US" sz="1400" i="1" dirty="0" err="1">
                <a:solidFill>
                  <a:schemeClr val="bg1"/>
                </a:solidFill>
              </a:rPr>
              <a:t>Lisboa</a:t>
            </a:r>
            <a:r>
              <a:rPr lang="en-US" sz="1400" i="1" dirty="0">
                <a:solidFill>
                  <a:schemeClr val="bg1"/>
                </a:solidFill>
              </a:rPr>
              <a:t>, Portugal. 2015. Available at: </a:t>
            </a:r>
            <a:r>
              <a:rPr lang="en-US" sz="1400" i="1" dirty="0">
                <a:solidFill>
                  <a:schemeClr val="bg1"/>
                </a:solidFill>
                <a:hlinkClick r:id="rId2"/>
              </a:rPr>
              <a:t>http://ceur-ws.org/Vol-1515/regular10.pdf</a:t>
            </a:r>
            <a:r>
              <a:rPr lang="en-US" sz="1400" i="1" dirty="0">
                <a:solidFill>
                  <a:schemeClr val="bg1"/>
                </a:solidFill>
              </a:rPr>
              <a:t>. Accessed 24 Aug 2016.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24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Pre-defined</a:t>
            </a:r>
            <a:r>
              <a:rPr lang="en-US" dirty="0"/>
              <a:t>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Perspective label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Short term that functions as a name to identify the perspective in communications about the research.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Theoretical </a:t>
            </a:r>
            <a:r>
              <a:rPr lang="en-US" b="1" u="sng" dirty="0"/>
              <a:t>definition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Description that specifies what sort of </a:t>
            </a:r>
            <a:r>
              <a:rPr lang="en-US" sz="2000" dirty="0" err="1"/>
              <a:t>PoR</a:t>
            </a:r>
            <a:r>
              <a:rPr lang="en-US" sz="2000" dirty="0"/>
              <a:t> the defining researcher carved out through the perspective.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</a:t>
            </a:r>
            <a:r>
              <a:rPr lang="en-US" b="1" u="sng" dirty="0"/>
              <a:t>definition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Description intended to allow other researchers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(a) to observe (in case of concepts) the intended </a:t>
            </a:r>
            <a:r>
              <a:rPr lang="en-US" dirty="0" err="1"/>
              <a:t>PoRs</a:t>
            </a:r>
            <a:r>
              <a:rPr lang="en-US" dirty="0"/>
              <a:t> from the very same perspective objectively or,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(b) to build (in case of constructs) the perspective in exactly the same way as intended.  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0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 for next week</a:t>
            </a:r>
          </a:p>
        </p:txBody>
      </p:sp>
      <p:sp>
        <p:nvSpPr>
          <p:cNvPr id="6" name="Subtitl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US" dirty="0"/>
              <a:t>Required readings: </a:t>
            </a:r>
          </a:p>
          <a:p>
            <a:pPr lvl="1"/>
            <a:r>
              <a:rPr lang="en-US" sz="1800" b="1" dirty="0"/>
              <a:t>R4</a:t>
            </a:r>
            <a:r>
              <a:rPr lang="en-US" sz="1800" dirty="0"/>
              <a:t>. Abbasi, K., Covid-19: </a:t>
            </a:r>
            <a:r>
              <a:rPr lang="en-US" sz="1800" dirty="0" err="1"/>
              <a:t>politicisation</a:t>
            </a:r>
            <a:r>
              <a:rPr lang="en-US" sz="1800" dirty="0"/>
              <a:t>, “corruption,” and suppression of 	   science. BMJ, 2020. 371: p. m4425.</a:t>
            </a:r>
          </a:p>
          <a:p>
            <a:pPr lvl="2"/>
            <a:r>
              <a:rPr lang="en-US" sz="1400" dirty="0">
                <a:hlinkClick r:id="rId2"/>
              </a:rPr>
              <a:t>https://www.bmj.com/content/371/bmj.m4425</a:t>
            </a:r>
            <a:r>
              <a:rPr lang="en-US" sz="14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R5</a:t>
            </a:r>
            <a:r>
              <a:rPr lang="en-US" sz="1800" dirty="0"/>
              <a:t>. Ioannidis, J.P., Why Most Clinical Research Is Not Useful. </a:t>
            </a:r>
            <a:r>
              <a:rPr lang="en-US" sz="1800" dirty="0" err="1"/>
              <a:t>PLoS</a:t>
            </a:r>
            <a:r>
              <a:rPr lang="en-US" sz="1800" dirty="0"/>
              <a:t> Med, 	   	   2016. 13(6): p. e1002049.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>
                <a:hlinkClick r:id="rId3"/>
              </a:rPr>
              <a:t>http://journals.plos.org/plosmedicine/article?id=10.1371/journal.pmed.1002049</a:t>
            </a:r>
            <a:r>
              <a:rPr lang="en-US" sz="14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R6</a:t>
            </a:r>
            <a:r>
              <a:rPr lang="en-US" sz="1800" dirty="0"/>
              <a:t>. </a:t>
            </a:r>
            <a:r>
              <a:rPr lang="en-US" sz="1800" dirty="0" err="1"/>
              <a:t>Ozonoff</a:t>
            </a:r>
            <a:r>
              <a:rPr lang="en-US" sz="1800" dirty="0"/>
              <a:t>, D.M. and P. </a:t>
            </a:r>
            <a:r>
              <a:rPr lang="en-US" sz="1800" dirty="0" err="1"/>
              <a:t>Grandjean</a:t>
            </a:r>
            <a:r>
              <a:rPr lang="en-US" sz="1800" dirty="0"/>
              <a:t>, What is useful research? The good, 	    the bad, and the stable. Environ Health, 2020. 19(1): p. 2.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>
                <a:hlinkClick r:id="rId4"/>
              </a:rPr>
              <a:t>https://ehjournal.biomedcentral.com/articles/10.1186/s12940-019-0556-5</a:t>
            </a:r>
            <a:r>
              <a:rPr lang="en-US" sz="1400" dirty="0"/>
              <a:t> 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On the basis of the lecture and papers </a:t>
            </a:r>
            <a:r>
              <a:rPr lang="en-US" b="1" dirty="0"/>
              <a:t>R4, R5</a:t>
            </a:r>
            <a:r>
              <a:rPr lang="en-US" dirty="0"/>
              <a:t>, and </a:t>
            </a:r>
            <a:r>
              <a:rPr lang="en-US" b="1" dirty="0"/>
              <a:t>R6</a:t>
            </a:r>
            <a:r>
              <a:rPr lang="en-US" dirty="0"/>
              <a:t> reflect further on concrete topics for your research proposal, and pick one for presentation during C4.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261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FD044-E6C1-4D99-A2A7-40E5E861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Construct/concept appropriateness (1)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6BDC8-7436-4B62-970C-F9D248D1F6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4D971-5509-496B-B857-F4F5D4851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16" y="1514681"/>
            <a:ext cx="8763000" cy="47973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BFB515-FDC5-4106-9342-5FAE4CF0C72F}"/>
              </a:ext>
            </a:extLst>
          </p:cNvPr>
          <p:cNvSpPr/>
          <p:nvPr/>
        </p:nvSpPr>
        <p:spPr>
          <a:xfrm>
            <a:off x="457200" y="6312017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Georgia" panose="02040502050405020303" pitchFamily="18" charset="0"/>
              </a:rPr>
              <a:t>Caroline Stone. A Defense and Definition of Construct Validity in Psychology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latin typeface="Georgia" panose="02040502050405020303" pitchFamily="18" charset="0"/>
              </a:rPr>
              <a:t>Philosophy of Science, vol 86:5, 11 December 2019.</a:t>
            </a:r>
            <a:endParaRPr lang="en-US" sz="1200" b="0" i="0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0445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FD044-E6C1-4D99-A2A7-40E5E861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Construct/concept appropriateness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53501-6520-4B74-84E9-7736C96C1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Construct validity</a:t>
            </a:r>
            <a:r>
              <a:rPr lang="en-US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measure, m, of some construct, C, is construct valid if and only if we are sufficiently justified in believing m tracks 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Construct legitimacy</a:t>
            </a:r>
            <a:r>
              <a:rPr lang="en-US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construct, C, is legitimate if and only if the theory that posits C is sufficiently justified.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6BDC8-7436-4B62-970C-F9D248D1F6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BFB515-FDC5-4106-9342-5FAE4CF0C72F}"/>
              </a:ext>
            </a:extLst>
          </p:cNvPr>
          <p:cNvSpPr/>
          <p:nvPr/>
        </p:nvSpPr>
        <p:spPr>
          <a:xfrm>
            <a:off x="457200" y="6312017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Georgia" panose="02040502050405020303" pitchFamily="18" charset="0"/>
              </a:rPr>
              <a:t>Caroline Stone. A Defense and Definition of Construct Validity in Psychology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latin typeface="Georgia" panose="02040502050405020303" pitchFamily="18" charset="0"/>
              </a:rPr>
              <a:t>Philosophy of Science, vol 86:5, 11 December 2019.</a:t>
            </a:r>
            <a:endParaRPr lang="en-US" sz="1200" b="0" i="0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8992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‘Variable’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‘Variable’ is an ambiguous term: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Above, in ‘</a:t>
            </a:r>
            <a:r>
              <a:rPr lang="en-US" i="1" dirty="0"/>
              <a:t>looking at variables in the </a:t>
            </a:r>
            <a:r>
              <a:rPr lang="en-US" i="1" dirty="0">
                <a:solidFill>
                  <a:srgbClr val="AAE600"/>
                </a:solidFill>
              </a:rPr>
              <a:t>natural setting</a:t>
            </a:r>
            <a:r>
              <a:rPr lang="en-US" dirty="0"/>
              <a:t>’, it is used to denote observable entities in reality.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0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‘Observable’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‘Observable’ is an ambiguous term: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i="1" dirty="0"/>
              <a:t>a property or object is observable (</a:t>
            </a:r>
            <a:r>
              <a:rPr lang="en-US" i="1" u="sng" dirty="0"/>
              <a:t>in the philosopher’s sense</a:t>
            </a:r>
            <a:r>
              <a:rPr lang="en-US" i="1" dirty="0"/>
              <a:t>) if it can be perceived directly, where directness of observation precludes the use of technical artifacts and inferences</a:t>
            </a:r>
            <a:r>
              <a:rPr lang="en-US" dirty="0"/>
              <a:t>’.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i="1" u="sng" dirty="0"/>
              <a:t>the physicist</a:t>
            </a:r>
            <a:r>
              <a:rPr lang="en-US" i="1" dirty="0"/>
              <a:t>, by contrast, would also count quantitative magnitudes that can be measured in a ‘relatively simple, direct way’ as observable. Hence, the physicist views such quantities as temperature, pressure and intensity of electric current as observable.</a:t>
            </a:r>
            <a:r>
              <a:rPr lang="en-US" dirty="0"/>
              <a:t>’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623826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Andreas, Holger, "Theoretical Terms in Science", </a:t>
            </a:r>
            <a:r>
              <a:rPr lang="en-US" sz="1400" b="0" i="1" dirty="0">
                <a:solidFill>
                  <a:schemeClr val="bg1"/>
                </a:solidFill>
              </a:rPr>
              <a:t>The Stanford Encyclopedia of Philosophy </a:t>
            </a:r>
            <a:r>
              <a:rPr lang="en-US" sz="1400" b="0" dirty="0">
                <a:solidFill>
                  <a:schemeClr val="bg1"/>
                </a:solidFill>
              </a:rPr>
              <a:t>(Fall 2017 Edition), 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Edward N. </a:t>
            </a:r>
            <a:r>
              <a:rPr lang="en-US" sz="1400" b="0" dirty="0" err="1">
                <a:solidFill>
                  <a:schemeClr val="bg1"/>
                </a:solidFill>
              </a:rPr>
              <a:t>Zalta</a:t>
            </a:r>
            <a:r>
              <a:rPr lang="en-US" sz="1400" b="0" dirty="0">
                <a:solidFill>
                  <a:schemeClr val="bg1"/>
                </a:solidFill>
              </a:rPr>
              <a:t> (ed.), https://plato.stanford.edu/archives/fall2017/entries/theoretical-terms-science/.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1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‘Variable’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‘Variable’ is an ambiguous term: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Above, in ‘</a:t>
            </a:r>
            <a:r>
              <a:rPr lang="en-US" i="1" dirty="0"/>
              <a:t>looking at variables in the </a:t>
            </a:r>
            <a:r>
              <a:rPr lang="en-US" i="1" dirty="0">
                <a:solidFill>
                  <a:srgbClr val="AAE600"/>
                </a:solidFill>
              </a:rPr>
              <a:t>natural setting </a:t>
            </a:r>
            <a:r>
              <a:rPr lang="en-US" i="1" dirty="0"/>
              <a:t>in which they are found</a:t>
            </a:r>
            <a:r>
              <a:rPr lang="en-US" dirty="0"/>
              <a:t>’, the term is used to denote observable entities in reality.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More often, it is used to denote a syntactic element in one or other formal language, e.g.</a:t>
            </a:r>
          </a:p>
          <a:p>
            <a:pPr lvl="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E = mc</a:t>
            </a:r>
            <a:r>
              <a:rPr lang="en-US" baseline="30000" dirty="0"/>
              <a:t>2</a:t>
            </a:r>
          </a:p>
          <a:p>
            <a:pPr lvl="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‘E’ and ‘m’ are variables,</a:t>
            </a:r>
          </a:p>
          <a:p>
            <a:pPr lvl="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‘c’ is a constant.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691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vs. quantitative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Qualitative research emphasizes the importance of looking at variables in the </a:t>
            </a:r>
            <a:r>
              <a:rPr lang="en-US" dirty="0">
                <a:solidFill>
                  <a:srgbClr val="AAE600"/>
                </a:solidFill>
              </a:rPr>
              <a:t>natural setting </a:t>
            </a:r>
            <a:r>
              <a:rPr lang="en-US" dirty="0"/>
              <a:t>in which they are found. Interaction between variables is important.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Detailed data is gathered through open ended questions that provide direct quotations. </a:t>
            </a:r>
            <a:r>
              <a:rPr lang="en-US" dirty="0">
                <a:solidFill>
                  <a:srgbClr val="AAE600"/>
                </a:solidFill>
              </a:rPr>
              <a:t>The interviewer is an integral part of the investigation</a:t>
            </a:r>
            <a:r>
              <a:rPr lang="en-US" dirty="0"/>
              <a:t> (Jacob, 1988).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This differs from quantitative research which attempts to gather data by </a:t>
            </a:r>
            <a:r>
              <a:rPr lang="en-US" dirty="0">
                <a:solidFill>
                  <a:srgbClr val="AAE600"/>
                </a:solidFill>
              </a:rPr>
              <a:t>objective</a:t>
            </a:r>
            <a:r>
              <a:rPr lang="en-US" dirty="0"/>
              <a:t> methods to provide information about relations, comparisons, and predictions and attempts to </a:t>
            </a:r>
            <a:r>
              <a:rPr lang="en-US" dirty="0">
                <a:solidFill>
                  <a:srgbClr val="AAE600"/>
                </a:solidFill>
              </a:rPr>
              <a:t>remove the investigator from the investigation</a:t>
            </a:r>
            <a:r>
              <a:rPr lang="en-US" dirty="0"/>
              <a:t> (Smith, 1983).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0" y="6504801"/>
            <a:ext cx="571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http://www.okstate.edu/ag/agedcm4h/academic/aged5980a/5980/newpage21.htm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7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qualitative research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28600" y="1524000"/>
          <a:ext cx="8610600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</a:rPr>
                        <a:t>Purpose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b="0" u="sng" dirty="0">
                          <a:effectLst/>
                        </a:rPr>
                        <a:t>Understanding</a:t>
                      </a:r>
                      <a:r>
                        <a:rPr lang="en-US" sz="1800" b="0" dirty="0">
                          <a:effectLst/>
                        </a:rPr>
                        <a:t> - Seeks to understand people’s interpretations.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</a:rPr>
                        <a:t>Reality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Dynamic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[in an odd sense]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– ‘</a:t>
                      </a:r>
                      <a:r>
                        <a:rPr lang="en-US" sz="1800" i="1" dirty="0">
                          <a:solidFill>
                            <a:schemeClr val="bg1"/>
                          </a:solidFill>
                          <a:effectLst/>
                        </a:rPr>
                        <a:t>Reality changes with changes in people’s perceptions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’.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Viewpoint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Insider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Reality is what people perceive it to be.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</a:rPr>
                        <a:t>Values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Value bound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- Values will have an impact and should be understood and taken into account when conducting and reporting research.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Focus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Holistic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A total or complete picture is sought.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Orientation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Discovery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Theories and hypotheses are evolved from data as collected.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Data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Subjective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Data are perceptions of the people in the environment.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Instrumentation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Human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The human person is the primary collection instrument.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Conditions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Naturalistic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Investigations are conducted under natural conditions.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Results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Valid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[if done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</a:rPr>
                        <a:t>lege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</a:rPr>
                        <a:t>artis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]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The focus is on design and procedures to gain "real," "rich," and "deep" data.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52400" y="6504801"/>
            <a:ext cx="899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FFFFFF"/>
                </a:solidFill>
              </a:rPr>
              <a:t>http://www.okstate.edu/ag/agedcm4h/academic/aged5980a/5980/newpage21.htm       ‘</a:t>
            </a:r>
            <a:r>
              <a:rPr lang="en-US" sz="1200" dirty="0">
                <a:solidFill>
                  <a:srgbClr val="FFFF00"/>
                </a:solidFill>
              </a:rPr>
              <a:t>[…]</a:t>
            </a:r>
            <a:r>
              <a:rPr lang="en-US" sz="1200" dirty="0">
                <a:solidFill>
                  <a:srgbClr val="FFFFFF"/>
                </a:solidFill>
              </a:rPr>
              <a:t>’: my comments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204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Research Foundations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Although reality is objectively the way it is, it is/should not be observed or experienced in one single agreed upon way.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Interpretations are socially constructed by individuals in their interaction with their </a:t>
            </a:r>
            <a:r>
              <a:rPr lang="en-US" u="sng" dirty="0"/>
              <a:t>local</a:t>
            </a:r>
            <a:r>
              <a:rPr lang="en-US" dirty="0"/>
              <a:t> reality.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Therefore, there are multiple interpretations of reality that are in flux and that change over time.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Qualitative researchers are interested in understanding what those interpretations are at a particular point in time and in a particular context.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The purpose is NOT to predict.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0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qualitative study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/>
              <a:t>Ethnography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Portrait of people-study of the story and culture of a group usually to develop cultural awareness and sensitivity;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/>
              <a:t>Phenomenology</a:t>
            </a:r>
            <a:r>
              <a:rPr lang="en-US" b="1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Study of individual’s lived experiences of events-e.g. the experience of AIDS care;</a:t>
            </a:r>
            <a:r>
              <a:rPr lang="en-US" sz="2000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/>
              <a:t>Grounded Theory</a:t>
            </a:r>
            <a:r>
              <a:rPr lang="en-US" sz="2000" b="1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Going beyond adding to the existing body of knowledge-developing a new theory about a phenomenon-theory grounded on data;</a:t>
            </a:r>
            <a:r>
              <a:rPr lang="en-US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/>
              <a:t>Participatory action research</a:t>
            </a:r>
            <a:r>
              <a:rPr lang="en-US" sz="2000" b="1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Individuals </a:t>
            </a:r>
            <a:r>
              <a:rPr lang="en-US" sz="1800" dirty="0">
                <a:latin typeface="Times" panose="02020603050405020304" pitchFamily="18" charset="0"/>
                <a:cs typeface="Times" panose="02020603050405020304" pitchFamily="18" charset="0"/>
              </a:rPr>
              <a:t>&amp;</a:t>
            </a:r>
            <a:r>
              <a:rPr lang="en-US" sz="1800" dirty="0"/>
              <a:t> groups researching their own personal beings, socio-cultural settings and experiences;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/>
              <a:t>Case study</a:t>
            </a:r>
            <a:r>
              <a:rPr lang="en-US" sz="20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In-depth investigation of a single or small number of units at a point (over a period) in time.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4368800" y="6324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Joan LaFrance.</a:t>
            </a:r>
            <a:r>
              <a:rPr lang="en-US" sz="12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Fundamentals of Qualitative Research. AIHEC NARCH Meeting Din</a:t>
            </a:r>
            <a:r>
              <a:rPr lang="az-Cyrl-AZ" sz="1200" b="0" dirty="0">
                <a:solidFill>
                  <a:srgbClr val="FFFFFF"/>
                </a:solidFill>
                <a:latin typeface="Arial" panose="020B0604020202020204" pitchFamily="34" charset="0"/>
              </a:rPr>
              <a:t>ѐ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College. June 25, 2015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6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notes are crucial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Field notes: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are transcribed notes or the written account derived from data collected during observations.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Generally consist of two parts: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i="1" u="sng" dirty="0"/>
              <a:t>descriptive</a:t>
            </a:r>
            <a:r>
              <a:rPr lang="en-US" dirty="0"/>
              <a:t> in which the observer attempts to capture a word-picture of the setting, actions and conversations; and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i="1" u="sng" dirty="0"/>
              <a:t>reflective</a:t>
            </a:r>
            <a:r>
              <a:rPr lang="en-US" dirty="0"/>
              <a:t> in which the observer records thoughts, ideas, questions and concerns based on the observations and interviews.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Should be written as soon as possible after the observation and/or interviews.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8800" y="6324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Joan LaFrance.</a:t>
            </a:r>
            <a:r>
              <a:rPr lang="en-US" sz="12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Fundamentals of Qualitative Research. AIHEC NARCH Meeting Din</a:t>
            </a:r>
            <a:r>
              <a:rPr lang="az-Cyrl-AZ" sz="1200" b="0" dirty="0">
                <a:solidFill>
                  <a:srgbClr val="FFFFFF"/>
                </a:solidFill>
                <a:latin typeface="Arial" panose="020B0604020202020204" pitchFamily="34" charset="0"/>
              </a:rPr>
              <a:t>ѐ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College. June 25, 2015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2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</a:t>
            </a:r>
            <a:br>
              <a:rPr lang="en-US" dirty="0"/>
            </a:br>
            <a:r>
              <a:rPr lang="en-US" dirty="0"/>
              <a:t>Parameters for research designs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882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Reduction becomes a need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Qualitative studies produce a wealth of data but not all of it is meaningful. Identify and focus in on what is meaningful.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Transform the data into a simplified format that can be understood in the context of the research questions.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trying to discern what is meaningful data always refer back to the research questions and use them as a framework.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Hone in on specific patterns and themes of interest while not focusing on other aspects of the data.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8800" y="6324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Joan LaFrance.</a:t>
            </a:r>
            <a:r>
              <a:rPr lang="en-US" sz="12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Fundamentals of Qualitative Research. AIHEC NARCH Meeting Din</a:t>
            </a:r>
            <a:r>
              <a:rPr lang="az-Cyrl-AZ" sz="1200" b="0" dirty="0">
                <a:solidFill>
                  <a:srgbClr val="FFFFFF"/>
                </a:solidFill>
                <a:latin typeface="Arial" panose="020B0604020202020204" pitchFamily="34" charset="0"/>
              </a:rPr>
              <a:t>ѐ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College. June 25, 2015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4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Data Collection in QLRM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Survey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Interviews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Focus 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Observation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(Data) extraction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Secondary data 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Ethnography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/>
            <a:r>
              <a:rPr lang="en-US" sz="2800" dirty="0">
                <a:sym typeface="Wingdings" panose="05000000000000000000" pitchFamily="2" charset="2"/>
              </a:rPr>
              <a:t> Covered in detail in C6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MC. Harrell &amp; MA. Bradley. Data Collection Methods: Semi-Structured Interviews and Focus Groups. RAND Corporation 2009. http://www.rand.org/pubs/technical_reports/TR718.html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139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Quantitative, qualitative and mixed methods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2514600"/>
          <a:ext cx="7772400" cy="39979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Quantitative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Qualitative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Mixed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methods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Predetermined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Emerging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Both predetermined and emerging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Instrument based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Open-ended questions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Both</a:t>
                      </a:r>
                      <a:r>
                        <a:rPr lang="en-US" sz="1600" baseline="0" dirty="0"/>
                        <a:t> open- and closed-ended questions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Observational data, performance</a:t>
                      </a:r>
                      <a:r>
                        <a:rPr lang="en-US" sz="1600" baseline="0" dirty="0"/>
                        <a:t> data, attitude data, and census data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Interview</a:t>
                      </a:r>
                      <a:r>
                        <a:rPr lang="en-US" sz="1600" baseline="0" dirty="0"/>
                        <a:t> data, observation data, document data, and audiovisual data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Multiple forms</a:t>
                      </a:r>
                      <a:r>
                        <a:rPr lang="en-US" sz="1600" baseline="0" dirty="0"/>
                        <a:t> of data drawing on all possibilities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Statistical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Text and image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Statistical and text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Statistical</a:t>
                      </a:r>
                      <a:r>
                        <a:rPr lang="en-US" sz="1600" baseline="0" dirty="0"/>
                        <a:t> interpretation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Themes, patterns interpretation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Integration</a:t>
                      </a:r>
                      <a:r>
                        <a:rPr lang="en-US" sz="1600" baseline="0" dirty="0"/>
                        <a:t> of multiple interpretations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050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Some methods in research design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299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3600" dirty="0"/>
              <a:t>H </a:t>
            </a:r>
            <a:r>
              <a:rPr lang="en-US" sz="3600" dirty="0" err="1"/>
              <a:t>ypothesize</a:t>
            </a:r>
            <a:r>
              <a:rPr lang="en-US" sz="3600" dirty="0"/>
              <a:t> </a:t>
            </a:r>
          </a:p>
          <a:p>
            <a:pPr marL="0" indent="0"/>
            <a:r>
              <a:rPr lang="en-US" sz="3600" dirty="0"/>
              <a:t>O </a:t>
            </a:r>
            <a:r>
              <a:rPr lang="en-US" sz="3600" dirty="0" err="1"/>
              <a:t>perationalize</a:t>
            </a:r>
            <a:r>
              <a:rPr lang="en-US" sz="3600" dirty="0"/>
              <a:t> </a:t>
            </a:r>
          </a:p>
          <a:p>
            <a:pPr marL="0" indent="0"/>
            <a:r>
              <a:rPr lang="en-US" sz="3600" dirty="0"/>
              <a:t>M </a:t>
            </a:r>
            <a:r>
              <a:rPr lang="en-US" sz="3600" dirty="0" err="1"/>
              <a:t>easure</a:t>
            </a:r>
            <a:r>
              <a:rPr lang="en-US" sz="3600" dirty="0"/>
              <a:t> </a:t>
            </a:r>
          </a:p>
          <a:p>
            <a:pPr marL="0" indent="0"/>
            <a:r>
              <a:rPr lang="en-US" sz="3600" dirty="0"/>
              <a:t>E valuate </a:t>
            </a:r>
          </a:p>
          <a:p>
            <a:pPr marL="0" indent="0"/>
            <a:r>
              <a:rPr lang="en-US" sz="3600" dirty="0"/>
              <a:t>R </a:t>
            </a:r>
            <a:r>
              <a:rPr lang="en-US" sz="3600" dirty="0" err="1"/>
              <a:t>eplicate</a:t>
            </a:r>
            <a:r>
              <a:rPr lang="en-US" sz="3600" dirty="0"/>
              <a:t>, revise, report.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16915" y="5939949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JL. </a:t>
            </a:r>
            <a:r>
              <a:rPr lang="en-US" sz="1400" dirty="0" err="1">
                <a:solidFill>
                  <a:schemeClr val="bg1"/>
                </a:solidFill>
              </a:rPr>
              <a:t>Lakin</a:t>
            </a:r>
            <a:r>
              <a:rPr lang="en-US" sz="1400" dirty="0">
                <a:solidFill>
                  <a:schemeClr val="bg1"/>
                </a:solidFill>
              </a:rPr>
              <a:t>, RB </a:t>
            </a:r>
            <a:r>
              <a:rPr lang="en-US" sz="1400" dirty="0" err="1">
                <a:solidFill>
                  <a:schemeClr val="bg1"/>
                </a:solidFill>
              </a:rPr>
              <a:t>Giesler</a:t>
            </a:r>
            <a:r>
              <a:rPr lang="en-US" sz="1400" dirty="0">
                <a:solidFill>
                  <a:schemeClr val="bg1"/>
                </a:solidFill>
              </a:rPr>
              <a:t>, KA. Morris, JR. </a:t>
            </a:r>
            <a:r>
              <a:rPr lang="en-US" sz="1400" dirty="0" err="1">
                <a:solidFill>
                  <a:schemeClr val="bg1"/>
                </a:solidFill>
              </a:rPr>
              <a:t>Vosmik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HOMER as an Acronym for the Scientific Method 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April 1, 2007.  https://doi.org/10.1080/00986280701291317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39358" y="1676400"/>
            <a:ext cx="457200" cy="32766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573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(Relatively) Common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Research question formulation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Standardization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Randomization and stratification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Blinding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of placebos/shams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Control group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Population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Endpoint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Protocol adherence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Sample size determination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3246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49645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S1. Question formulation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Precise formulation of the purpose of the study.</a:t>
            </a:r>
          </a:p>
          <a:p>
            <a:r>
              <a:rPr lang="en-US" dirty="0"/>
              <a:t>Strategies for framing the question.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908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762000"/>
            <a:ext cx="4419600" cy="762000"/>
          </a:xfrm>
        </p:spPr>
        <p:txBody>
          <a:bodyPr/>
          <a:lstStyle/>
          <a:p>
            <a:r>
              <a:rPr lang="en-US" b="1" i="1" u="sng" dirty="0">
                <a:solidFill>
                  <a:schemeClr val="accent2">
                    <a:lumMod val="75000"/>
                  </a:schemeClr>
                </a:solidFill>
              </a:rPr>
              <a:t>Where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 to search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6477000"/>
            <a:ext cx="411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tx1"/>
                </a:solidFill>
              </a:rPr>
              <a:t>http://libguides.gwumc.edu/ebm/studytypes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52400" y="6400800"/>
            <a:ext cx="457200" cy="365125"/>
          </a:xfrm>
          <a:prstGeom prst="rect">
            <a:avLst/>
          </a:prstGeom>
        </p:spPr>
        <p:txBody>
          <a:bodyPr/>
          <a:lstStyle/>
          <a:p>
            <a:fld id="{BFD31CDF-57B6-47B5-A6A0-80974445C95D}" type="slidenum">
              <a:rPr lang="en-US" smtClean="0">
                <a:solidFill>
                  <a:schemeClr val="tx1"/>
                </a:solidFill>
              </a:rPr>
              <a:t>57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003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164F2A-3F25-4F86-9708-2446DA1BA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" y="1447800"/>
            <a:ext cx="9136626" cy="5408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95B6E7-5188-4D8C-A622-0E443BE24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2CA49-120E-46B2-94D1-9713280254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>
                <a:solidFill>
                  <a:schemeClr val="tx1"/>
                </a:solidFill>
              </a:rPr>
              <a:pPr/>
              <a:t>58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4FF503-F18B-4192-9D06-E37D31EEA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761"/>
            <a:ext cx="9144000" cy="15569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565B02-6AF7-4BBA-BE9F-6C56854A86AE}"/>
              </a:ext>
            </a:extLst>
          </p:cNvPr>
          <p:cNvSpPr txBox="1"/>
          <p:nvPr/>
        </p:nvSpPr>
        <p:spPr>
          <a:xfrm>
            <a:off x="3331051" y="558225"/>
            <a:ext cx="5362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/>
              <a:t>How</a:t>
            </a:r>
            <a:r>
              <a:rPr lang="en-US" i="1" dirty="0"/>
              <a:t> to search and report on it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9E95D7-D9B9-4275-BD3E-A0A7F431C8B5}"/>
              </a:ext>
            </a:extLst>
          </p:cNvPr>
          <p:cNvSpPr/>
          <p:nvPr/>
        </p:nvSpPr>
        <p:spPr>
          <a:xfrm>
            <a:off x="467032" y="6477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200" b="0" dirty="0">
                <a:hlinkClick r:id="rId4"/>
              </a:rPr>
              <a:t>http://www.prisma-statement.org/</a:t>
            </a:r>
            <a:r>
              <a:rPr lang="en-US" sz="12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45378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the research question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Two general strategies: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hypothesis testing: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researchers construct a null hypothesis (“no effect” or “no difference”) and an alternative hypothesis;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evidence is sought to disprove the null and/or support the alternative hypothesis.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Estimation: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Compute differences in some outcome for two different events with appropriate precision;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Appropriate precision is measured by the width of a confidence interval of the difference between the outcomes in the two groups.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3246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Research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ensure that the data obtained enables the researcher to effectively address the research problem logically and as unambiguously as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155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strategy: PICO(TT) Framework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9389" y="1447800"/>
          <a:ext cx="8772211" cy="5168262"/>
        </p:xfrm>
        <a:graphic>
          <a:graphicData uri="http://schemas.openxmlformats.org/drawingml/2006/table">
            <a:tbl>
              <a:tblPr/>
              <a:tblGrid>
                <a:gridCol w="542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4484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Patient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Population of patients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Problem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What is the best way to briefly describe this patient population or situation?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pregnant women over 40 with preeclampsia, adolescent boys 13-15, etc. 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141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Intervention 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(therapy or test)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What is the intervention?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a drug, a questionnaire, a test, a procedure,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312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Comparison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Is there an alternative intervention to compare to?</a:t>
                      </a: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E.g. placebo, current standard of care, another therapy, etc. 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141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Outcome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Include specific patient-oriented outcomes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morbidity, quality of life,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4047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Time for completion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Used to identify the time/duration for your data collection or for assessing your outcome.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I.e. how long before you are to see that the intervention is having a positive impact OR the time in which the intervention will be delivered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Type of study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What is the ideal study design to answer this question? What type of study design do you realistically anticipate finding?</a:t>
                      </a: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E.g. randomized-controlled trial, systematic reviews,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99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Based Medicine question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Intervention/Therapy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Etiology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Diagnosis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Prognosis/Prediction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Meaning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6462300"/>
            <a:ext cx="79750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https://www.aaacn.org/sites/default/files/documents/misc-docs/1e_PICOT_Questions_template.pdf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820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6462300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0000"/>
                </a:solidFill>
              </a:rPr>
              <a:t>https://www.aaacn.org/sites/default/files/documents/misc-docs/1e_PICOT_Questions_template.pdf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320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F411-833B-425F-9B21-EEE56794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 in BMI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36DA-78DF-4787-9B8E-2597529DA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Do user satisfaction scores among clinicians using EHR systems improve more when they receive training from an experienced clinician-user than from a vendor trainer?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Do patients whose providers use extensive narrative clinical notes in addition to structured clinical reporting have better outcomes than with structured clinical reporting alone?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Does managing a problem list using SNOMED CT offers better perspectives for clinical decision support than managing it by means of ICD-9-CM?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For nurses working in acute care settings, what is the effect of using an EHR for documentation on time spent at the bedside providing patient care?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974E9-0745-4A92-9781-B999A26955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44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CB624-042B-4822-8116-951D315B4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 for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26AAA-6FB0-4B6D-8DD9-1345F7CC7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‘A/B’ testing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way to compare two versions of something to figure out which performs better. 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https://hbr.org/2017/06/a-refresher-on-ab-testing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 in BMI: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https://pubmed.ncbi.nlm.nih.gov/33835035/</a:t>
            </a:r>
            <a:r>
              <a:rPr lang="en-US" dirty="0"/>
              <a:t>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a revised CDS influenza alert was tested against usual care CDS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test 3 versions (financial, quality, regulatory) of text supporting tobacco cessation alerts.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20CEF-32A1-42FE-8C7E-41D4A5C633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01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S2. Standardization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Goal: minimize variation.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Strategies: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construct consistent and uniform endpoint definitions which are as much as possible objectively measurable;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 central labs/evaluators to eliminate between-lab/ between-evaluator variation;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 very precise evaluation manuals;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Training of evaluators.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310368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30171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r>
              <a:rPr lang="en-US" dirty="0"/>
              <a:t>S3. Randomization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Goal: minimizing treatment selection bias;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assignment to treated group not based on prognostic factors;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prevents confounding of the treatment effects with other prognostic variables.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Strategies: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/>
              <a:t>Simple</a:t>
            </a:r>
            <a:r>
              <a:rPr lang="en-US" sz="2000" dirty="0"/>
              <a:t>: flip a coin for each subject.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/>
              <a:t>Constrained</a:t>
            </a:r>
            <a:r>
              <a:rPr lang="en-US" sz="2000" dirty="0"/>
              <a:t>: subjects pick token (T or </a:t>
            </a:r>
            <a:r>
              <a:rPr lang="en-US" sz="2000" dirty="0" err="1"/>
              <a:t>nT</a:t>
            </a:r>
            <a:r>
              <a:rPr lang="en-US" sz="2000" dirty="0"/>
              <a:t>) from a bag.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/>
              <a:t>Adaptive</a:t>
            </a:r>
            <a:r>
              <a:rPr lang="en-US" sz="2000" dirty="0"/>
              <a:t>, several schemas, e.g.: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pick token from bag to determine group, put it back, add one token from opposite category, or,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pick from bag, give selected treatment, if treatment successful add two tokens of same treatment to bag, otherwise, one of each.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/>
              <a:t>Stratified</a:t>
            </a:r>
            <a:r>
              <a:rPr lang="en-US" sz="2000" dirty="0"/>
              <a:t>: create treatment groups that are balanced with respect to confounding (prognostic) variables.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3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930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20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59" y="609600"/>
            <a:ext cx="9163260" cy="6248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307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S4. Blinding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Of who: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single: 	   study subjects;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double:	   subjects plus investigators;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triple: 	   subjects, investigators, evaluators, sponsors.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Not often possible: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Ethical (no fake surgery)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Different side effects of two compared treatments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Different routes of administration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Can be canceled out by ‘double dummy’ approach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Requires evaluation of the success of the blinding.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64275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2281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" y="762000"/>
            <a:ext cx="9139518" cy="762000"/>
          </a:xfrm>
        </p:spPr>
        <p:txBody>
          <a:bodyPr/>
          <a:lstStyle/>
          <a:p>
            <a:r>
              <a:rPr lang="en-US" dirty="0"/>
              <a:t>Distinct research purpose </a:t>
            </a:r>
            <a:r>
              <a:rPr lang="en-US" dirty="0">
                <a:sym typeface="Wingdings" panose="05000000000000000000" pitchFamily="2" charset="2"/>
              </a:rPr>
              <a:t> distinct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describe and understand some phenomenon in its natural context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Descriptive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look for an association among variables by studying the situation without managing any intervention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Observational or Epidemiological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determine the effect of a specified intervention (e.g., protocol, method, or treatment) managed by the investigator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Experimental Trial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validate a test, tool or diagnostic method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Diagnostic, Validity or Reliability Study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90800" y="6553200"/>
            <a:ext cx="655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Adapted from: Research Design Algorithm developed by the American Dietetic Association, 2010</a:t>
            </a:r>
          </a:p>
        </p:txBody>
      </p:sp>
    </p:spTree>
    <p:extLst>
      <p:ext uri="{BB962C8B-B14F-4D97-AF65-F5344CB8AC3E}">
        <p14:creationId xmlns:p14="http://schemas.microsoft.com/office/powerpoint/2010/main" val="120724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S5. Use of placebos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Sometimes costly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Sometimes impossible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surgery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device testing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May have treatment effects, most often with patient-reported outcomes.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3246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99734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S6. Control group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Goal: discriminate the effects caused by the study 		   intervention from effects due to other factors.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natural history of the disease, patient or clinician expectations, the effects of other interventions,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historical controls: data from previous studies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Randomization not possible </a:t>
            </a:r>
            <a:r>
              <a:rPr lang="en-US" dirty="0">
                <a:sym typeface="Wingdings" panose="05000000000000000000" pitchFamily="2" charset="2"/>
              </a:rPr>
              <a:t> more bias risk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placebo/sham controls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active controls: comparison to intervention with known outcomes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‘non-inferiority’ studies.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67953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selection of a control group depends on: </a:t>
            </a:r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/>
              <a:t>the research question, </a:t>
            </a:r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/>
              <a:t>ethical constraints, </a:t>
            </a:r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/>
              <a:t>the feasibility of blinding, </a:t>
            </a:r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/>
              <a:t>the availability of quality data, and </a:t>
            </a:r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/>
              <a:t>the ability to recruit participants.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93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and cross-over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Parallel		A</a:t>
            </a:r>
          </a:p>
          <a:p>
            <a:endParaRPr lang="en-US" dirty="0"/>
          </a:p>
          <a:p>
            <a:r>
              <a:rPr lang="en-US" dirty="0"/>
              <a:t>				B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Cross-over		A			A</a:t>
            </a:r>
          </a:p>
          <a:p>
            <a:endParaRPr lang="en-US" dirty="0"/>
          </a:p>
          <a:p>
            <a:r>
              <a:rPr lang="en-US" dirty="0"/>
              <a:t>				B			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73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838200" y="26670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183840" y="2133600"/>
            <a:ext cx="0" cy="1066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83840" y="2133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183840" y="3180304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838200" y="4876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183840" y="4343400"/>
            <a:ext cx="0" cy="1066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183840" y="4343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183840" y="5390104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029200" y="4363496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029200" y="54102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733800" y="4363496"/>
            <a:ext cx="1143000" cy="104670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3733800" y="4343400"/>
            <a:ext cx="1143000" cy="104670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236286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control </a:t>
            </a:r>
            <a:r>
              <a:rPr lang="en-US" dirty="0">
                <a:sym typeface="Wingdings" panose="05000000000000000000" pitchFamily="2" charset="2"/>
              </a:rPr>
              <a:t> Quasi-experimental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form of experimental research used extensively in the social sciences and psychology.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Mainly useful for measuring social variables.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inherent weaknesses in the methodology do not undermine the validity of the data, as long as they are recognized and allowed for during the whole experimental process.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Quasi experiments resemble quantitative and qualitative experiments, but lack random allocation of groups or proper controls, so firm statistical analysis can be very difficult.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800600" y="654377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https://explorable.com/quasi-experimental-design</a:t>
            </a:r>
          </a:p>
        </p:txBody>
      </p:sp>
    </p:spTree>
    <p:extLst>
      <p:ext uri="{BB962C8B-B14F-4D97-AF65-F5344CB8AC3E}">
        <p14:creationId xmlns:p14="http://schemas.microsoft.com/office/powerpoint/2010/main" val="124762321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S7. Population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Determined by the study objective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Homogenous and small versus diverse and large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Response variation and effect isolation versus impact of intervention on society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Entry criteria considerations: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Participant safety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Reduction of variation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Prevention of bias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Eliminate confounding comorbidities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255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r>
              <a:rPr lang="en-US" dirty="0"/>
              <a:t>Selection of study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8839200" cy="52435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82" y="6520032"/>
            <a:ext cx="91395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Song JW, Chung KC. Observational studies: Cohort and case-control studies. </a:t>
            </a:r>
            <a:r>
              <a:rPr lang="en-US" sz="1400" b="0" dirty="0" err="1">
                <a:solidFill>
                  <a:schemeClr val="bg1"/>
                </a:solidFill>
              </a:rPr>
              <a:t>Plast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  <a:r>
              <a:rPr lang="en-US" sz="1400" b="0" dirty="0" err="1">
                <a:solidFill>
                  <a:schemeClr val="bg1"/>
                </a:solidFill>
              </a:rPr>
              <a:t>Reconstr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  <a:r>
              <a:rPr lang="en-US" sz="1400" b="0" dirty="0" err="1">
                <a:solidFill>
                  <a:schemeClr val="bg1"/>
                </a:solidFill>
              </a:rPr>
              <a:t>Surg</a:t>
            </a:r>
            <a:r>
              <a:rPr lang="en-US" sz="1400" b="0" dirty="0">
                <a:solidFill>
                  <a:schemeClr val="bg1"/>
                </a:solidFill>
              </a:rPr>
              <a:t> 2010;126:2234-42</a:t>
            </a:r>
          </a:p>
        </p:txBody>
      </p:sp>
    </p:spTree>
    <p:extLst>
      <p:ext uri="{BB962C8B-B14F-4D97-AF65-F5344CB8AC3E}">
        <p14:creationId xmlns:p14="http://schemas.microsoft.com/office/powerpoint/2010/main" val="29392877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Random</a:t>
            </a:r>
            <a:r>
              <a:rPr lang="en-US" dirty="0"/>
              <a:t> </a:t>
            </a:r>
            <a:r>
              <a:rPr lang="en-US" sz="1600" dirty="0"/>
              <a:t>(in combination with others)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Stratified</a:t>
            </a:r>
            <a:r>
              <a:rPr lang="en-US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population is partitioned into non-overlapping groups (‘strata’) and a sample is selected by some design within each stratum.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dirty="0">
                <a:hlinkClick r:id="rId2"/>
              </a:rPr>
              <a:t>https://onlinecourses.science.psu.edu/stat506/node/27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Clustered</a:t>
            </a:r>
            <a:r>
              <a:rPr lang="en-US" dirty="0"/>
              <a:t>: focus on a specific subpopulation;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Judgment-based</a:t>
            </a:r>
            <a:r>
              <a:rPr lang="en-US" dirty="0"/>
              <a:t>: focus on subpopulations with specific knowledge or perspective.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Convenience-based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Opportunity-based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Snowball</a:t>
            </a:r>
            <a:r>
              <a:rPr lang="en-US" dirty="0"/>
              <a:t>: e.g. suggestions by other interviewees.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MC. Harrell &amp; MA. Bradley. Data Collection Methods: Semi-Structured Interviews and Focus Groups. RAND Corporation 2009. http://www.rand.org/pubs/technical_reports/TR718.html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565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S8. Endpoint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Desiderata for endpoints: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(clinically) relevant,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interpretable,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sensitive to the effects of intervention,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practical and affordable to measure in an unbiased manner,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Objective endpoints better than subjective endpoints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Characterized as one of the variable types (nominal, …)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676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S8. Composite 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000" dirty="0"/>
              <a:t>An intervention can have effects on several important endpoints. Composite endpoints combine a number of endpoints into a single measure.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Possible advantages: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more completed characterization of intervention effects higher power and resulting smaller sample sizes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may reduce the bias due to competing risks and informative censoring.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avoid the multiplicity issue of evaluating endpoints individually.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Possible disadvantages: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significance of composite does not imply significance of components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significance of components does not imply significance of the composite.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interpretation can be challenging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Intervention effects for different components can go in different directions.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78523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Biomedical Informatics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5105400"/>
          </a:xfrm>
          <a:solidFill>
            <a:schemeClr val="tx1"/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Systematic comparison of the protein-protein interaction databases from a user's perspective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Inter-observer agreement and reliability assessment for observational studies of clinical work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4"/>
              </a:rPr>
              <a:t>Sex, obesity, diabetes, and exposure to particulate matter among patients with severe asthma: Scientific insights from a comparative analysis of open clinical data sources during a five-day hackathon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5"/>
              </a:rPr>
              <a:t>An empirical study on prediction of population health through social media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6"/>
              </a:rPr>
              <a:t>Comparing information extraction techniques for low-prevalence concepts: The case of insulin rejection by patients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7"/>
              </a:rPr>
              <a:t>Tracking a moving user in indoor environments using Bluetooth low energy beacons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8"/>
              </a:rPr>
              <a:t>Creating synthetic patient data to support the design and evaluation of novel health information technology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9062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S8. Surrogate 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 surrogate endpoint is a measure that is predictive of the event but takes a shorter time to observe.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definitive endpoint often measures some benefit whereas the surrogate endpoint tracks the progress or extent of some phenomenon.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Surrogate endpoints could also be used when the definitive end-point is too expensive or difficult to measure, or not ethical to measure.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u="sng" dirty="0"/>
              <a:t>Criteria</a:t>
            </a:r>
            <a:r>
              <a:rPr lang="en-US" sz="2000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the marker is predictive of the event,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the intervention effect on the outcome manifests itself entirely through its effect on the marker.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significant correlation does not necessarily imply that a marker will be an acceptable surrogate.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671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surrogate 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Typically increase statistical power compared to clinical outcomes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Surrogate outcomes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often continuous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measured repeatedly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less contamination by competing comorbidities if the study duration is short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Clinical outcomes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often categorical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surveillance till outcome occurs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1566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surrogate 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Can involve complex, technical procedures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procedures sometimes new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procedures become obsolete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many technical and analytic issues, often unapparent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Missing values are commonplace.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Potential for bias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missing values occur in the sickest people,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informative censoring, that is, loss of follow up data potentially related to treatment assignment.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103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S9. Protocol adherence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Goal: limit missing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Strategies: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Create simple trial;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 Intension to treat (ITT) model;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Training of investigators;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Explanation and motivation for patients.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188075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480734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S10. Steps in sample size determination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Formulate null and alternative hypotheses.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‘minimum relevant difference’.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Select type I and type II errors.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7468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Probabilities w.r.t. null hypothesis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42835" y="1600200"/>
          <a:ext cx="8686800" cy="4141992"/>
        </p:xfrm>
        <a:graphic>
          <a:graphicData uri="http://schemas.openxmlformats.org/drawingml/2006/table">
            <a:tbl>
              <a:tblPr/>
              <a:tblGrid>
                <a:gridCol w="257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587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Null Hypothesis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Claim that an investigator desires to disprove. 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467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The probability of rejecting a null hypothesis when it should be rejected. 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467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Type I Error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The probability of rejecting the null hypothesis when it should not be rejected (i.e., a false positive). 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467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Type II Error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The probability of failing to reject the null hypothesis when it should be rejected (i.e., a false negative). Type II error is the compliment of “power”. 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0267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superiority trial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Superiority trial:	trial designed to show that a new treatment is superior to another one, typically a placebo.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Power: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probability of identifying a treatment effect when indeed a true treatment effect exists.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Type I Error: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probability of (incorrectly) identifying a treatment effect when indeed a true treatment effect does not exist.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Type II Error: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probability of failing to identifying a treatment effect when indeed a true treatment effect exists.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I and type II errors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905000"/>
          <a:ext cx="86868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Reality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chemeClr val="bg1"/>
                          </a:solidFill>
                        </a:rPr>
                        <a:t>Observation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Treatment has no effect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Treatment has effect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Treatment is effective</a:t>
                      </a:r>
                    </a:p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H</a:t>
                      </a:r>
                      <a:r>
                        <a:rPr lang="en-US" sz="230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baseline="0" dirty="0">
                          <a:solidFill>
                            <a:schemeClr val="bg1"/>
                          </a:solidFill>
                        </a:rPr>
                        <a:t> is rejected</a:t>
                      </a:r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Type I (or α)  error</a:t>
                      </a:r>
                    </a:p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(falsely reject H</a:t>
                      </a:r>
                      <a:r>
                        <a:rPr lang="en-US" sz="230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α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Correct conclusion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(reject H</a:t>
                      </a:r>
                      <a:r>
                        <a:rPr lang="en-US" sz="230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1-</a:t>
                      </a:r>
                      <a:r>
                        <a:rPr lang="el-GR" sz="2300" dirty="0">
                          <a:solidFill>
                            <a:schemeClr val="bg1"/>
                          </a:solidFill>
                        </a:rPr>
                        <a:t>β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 (= study power)</a:t>
                      </a:r>
                    </a:p>
                    <a:p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Treatment has no effect</a:t>
                      </a:r>
                    </a:p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H</a:t>
                      </a:r>
                      <a:r>
                        <a:rPr lang="en-US" sz="230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 is accepted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Correct conclusion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(accept H</a:t>
                      </a:r>
                      <a:r>
                        <a:rPr lang="en-US" sz="230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1-α</a:t>
                      </a:r>
                    </a:p>
                    <a:p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Type II (or </a:t>
                      </a:r>
                      <a:r>
                        <a:rPr lang="el-GR" sz="2300" dirty="0">
                          <a:solidFill>
                            <a:schemeClr val="bg1"/>
                          </a:solidFill>
                        </a:rPr>
                        <a:t>β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) error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(falsely accept H</a:t>
                      </a:r>
                      <a:r>
                        <a:rPr lang="en-US" sz="230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300" dirty="0">
                          <a:solidFill>
                            <a:schemeClr val="bg1"/>
                          </a:solidFill>
                        </a:rPr>
                        <a:t>β</a:t>
                      </a:r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91049" y="6400800"/>
            <a:ext cx="87177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Jerrold </a:t>
            </a:r>
            <a:r>
              <a:rPr lang="en-US" sz="1400" b="0" dirty="0" err="1">
                <a:solidFill>
                  <a:schemeClr val="bg1"/>
                </a:solidFill>
                <a:latin typeface="+mj-lt"/>
              </a:rPr>
              <a:t>Lerman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. Study design in clinical research: sample size estimation and power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5205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Depends on four critical quantities: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type I and type II error rates (α and β)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population variance (σ²),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effect size (ES),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i.e. the amount by which we would expect two treatments to differ, or the difference that would be clinically worthwhile.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‘minimum clinically relevant difference’.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2162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S10. Steps in sample size determination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Formulate null and alternative hypotheses.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‘minimum clinically relevant difference’.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Select type I and type II errors.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38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400" dirty="0"/>
              <a:t>Design partially determines level of evidence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04" y="1508090"/>
            <a:ext cx="6963992" cy="4953000"/>
          </a:xfrm>
        </p:spPr>
      </p:pic>
      <p:sp>
        <p:nvSpPr>
          <p:cNvPr id="5" name="Rectangle 4"/>
          <p:cNvSpPr/>
          <p:nvPr/>
        </p:nvSpPr>
        <p:spPr>
          <a:xfrm>
            <a:off x="4876800" y="6461090"/>
            <a:ext cx="4257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https://guides.library.vcu.edu/humphrey/journal-club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1219200" y="1676400"/>
            <a:ext cx="2209800" cy="3962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433471" y="1676400"/>
            <a:ext cx="17812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Evidence</a:t>
            </a:r>
          </a:p>
          <a:p>
            <a:r>
              <a:rPr lang="en-US" dirty="0">
                <a:solidFill>
                  <a:schemeClr val="tx1"/>
                </a:solidFill>
              </a:rPr>
              <a:t>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5792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type I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Typically set at 5%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Consider using a smaller Type I error (e.g. 1%)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a safe and effective intervention already exists, 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the new intervention appears to be “risky”.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a larger Type I error (e.g. 10%)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a safe and effective intervention does not exist and,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the new intervention appears to have low risk.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926379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type II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Typically Type II error is set at 10–20%.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of lower Type II error (e.g. 10%):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evaluating a new intervention for a serious disease that has no effective treatment.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of higher Type II error (e.g. 20%)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effective alternative interventions are available.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399947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S10. Steps in sample size determination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Formulate null and alternative hypotheses.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‘minimum clinically relevant difference’.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Select type I and type II errors.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Obtain estimates of quantities that may be needed (e.g., estimates of variation or a control group response rate), through:</a:t>
            </a:r>
          </a:p>
          <a:p>
            <a:pPr marL="1257300" lvl="2" indent="-457200"/>
            <a:r>
              <a:rPr lang="en-US" dirty="0"/>
              <a:t>searching the literature for prior data</a:t>
            </a:r>
          </a:p>
          <a:p>
            <a:pPr marL="1257300" lvl="2" indent="-457200"/>
            <a:r>
              <a:rPr lang="en-US" dirty="0"/>
              <a:t>running pilot studies.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Select the minimum sample size such that two conditions hold: </a:t>
            </a:r>
          </a:p>
          <a:p>
            <a:pPr marL="1257300" lvl="2" indent="-457200"/>
            <a:r>
              <a:rPr lang="en-US" dirty="0"/>
              <a:t>if the null hypothesis is true then the probability of incorrectly rejecting is no more than the selected Type I error rate, and</a:t>
            </a:r>
          </a:p>
          <a:p>
            <a:pPr marL="1257300" lvl="2" indent="-457200"/>
            <a:r>
              <a:rPr lang="en-US" dirty="0"/>
              <a:t>if the alternative hypothesis is true then the probability of incorrectly failing to reject is no more than the selected Type II error.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644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S10. Alternative sample size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Identify a primary quantity to be estimated (e.g. between-group difference in the mean response);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Estimate it with acceptable precision;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Compute the sample size so that there is a high probability that this quantity is estimated with acceptable precision as measured by, e.g. the width of the confidence interval for the between-group difference in means.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889928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94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09600"/>
            <a:ext cx="9144001" cy="624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6E2931-9DF1-4B6E-A62B-26711C156D43}"/>
              </a:ext>
            </a:extLst>
          </p:cNvPr>
          <p:cNvSpPr/>
          <p:nvPr/>
        </p:nvSpPr>
        <p:spPr>
          <a:xfrm>
            <a:off x="4535563" y="65560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http://www.nss.gov.au/nss/home.nsf/pages/Sample+size+calculator</a:t>
            </a:r>
          </a:p>
        </p:txBody>
      </p:sp>
    </p:spTree>
    <p:extLst>
      <p:ext uri="{BB962C8B-B14F-4D97-AF65-F5344CB8AC3E}">
        <p14:creationId xmlns:p14="http://schemas.microsoft.com/office/powerpoint/2010/main" val="260651975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6E4C3-966B-4282-81FC-C2EE25252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F103B-7727-48F9-BEF1-8ACEB7BB2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B9CCF-67B7-47C9-B1F0-EF5E2D0041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927C6A-0DDE-478C-BF99-FDB8AC0B2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33412"/>
            <a:ext cx="9144000" cy="1019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75D57F-7742-4155-8CF4-3F960B222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23975"/>
            <a:ext cx="9143999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B0BADC-BCCE-4A29-B546-61087CCBC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5967"/>
            <a:ext cx="9139518" cy="46520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7626F95-D6D0-4BF2-B296-7B547A98C8BB}"/>
              </a:ext>
            </a:extLst>
          </p:cNvPr>
          <p:cNvSpPr/>
          <p:nvPr/>
        </p:nvSpPr>
        <p:spPr bwMode="auto">
          <a:xfrm>
            <a:off x="2590800" y="1805901"/>
            <a:ext cx="4038600" cy="3423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E2A44D-CB0B-4561-A855-D2A7271C1DA0}"/>
              </a:ext>
            </a:extLst>
          </p:cNvPr>
          <p:cNvSpPr/>
          <p:nvPr/>
        </p:nvSpPr>
        <p:spPr>
          <a:xfrm>
            <a:off x="457200" y="1748135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5"/>
              </a:rPr>
              <a:t>https://www.evanmiller.org/ab-testing/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641531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determination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Consider all important baseline variables to be measured and how they are to be measured before treatment starts: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Demographic characteristics (age, sex, height, weight, </a:t>
            </a:r>
            <a:r>
              <a:rPr lang="en-US" dirty="0" err="1"/>
              <a:t>etc</a:t>
            </a:r>
            <a:r>
              <a:rPr lang="en-US" dirty="0"/>
              <a:t>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Known factors that predict the outcome (potential confounders),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Factors that predict or alter the risk of adverse reactions,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Stratification factors,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Pre-specified subgroups.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04900" y="6197025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Burgess DC, </a:t>
            </a:r>
            <a:r>
              <a:rPr lang="en-US" sz="1600" b="0" dirty="0" err="1">
                <a:solidFill>
                  <a:schemeClr val="bg1"/>
                </a:solidFill>
              </a:rPr>
              <a:t>Gebski</a:t>
            </a:r>
            <a:r>
              <a:rPr lang="en-US" sz="1600" b="0" dirty="0">
                <a:solidFill>
                  <a:schemeClr val="bg1"/>
                </a:solidFill>
              </a:rPr>
              <a:t> VJ, </a:t>
            </a:r>
            <a:r>
              <a:rPr lang="en-US" sz="1600" b="0" dirty="0" err="1">
                <a:solidFill>
                  <a:schemeClr val="bg1"/>
                </a:solidFill>
              </a:rPr>
              <a:t>Keech</a:t>
            </a:r>
            <a:r>
              <a:rPr lang="en-US" sz="1600" b="0" dirty="0">
                <a:solidFill>
                  <a:schemeClr val="bg1"/>
                </a:solidFill>
              </a:rPr>
              <a:t> AC. Baseline data in clinical trials.</a:t>
            </a:r>
          </a:p>
          <a:p>
            <a:pPr algn="r"/>
            <a:r>
              <a:rPr lang="en-US" sz="1600" b="0" dirty="0">
                <a:solidFill>
                  <a:schemeClr val="bg1"/>
                </a:solidFill>
              </a:rPr>
              <a:t>Med J Aust. 2003 Jul 21;179(2):105-7.</a:t>
            </a:r>
          </a:p>
        </p:txBody>
      </p:sp>
    </p:spTree>
    <p:extLst>
      <p:ext uri="{BB962C8B-B14F-4D97-AF65-F5344CB8AC3E}">
        <p14:creationId xmlns:p14="http://schemas.microsoft.com/office/powerpoint/2010/main" val="299438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Baseline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Table describing the characteristics of the intervention and control groups before the trial begins</a:t>
            </a:r>
          </a:p>
          <a:p>
            <a:r>
              <a:rPr lang="en-US" dirty="0"/>
              <a:t>Variables</a:t>
            </a:r>
          </a:p>
          <a:p>
            <a:pPr lvl="1"/>
            <a:r>
              <a:rPr lang="en-US" dirty="0"/>
              <a:t>Demographics (age, gender, race, ethnicity, etc.)</a:t>
            </a:r>
          </a:p>
          <a:p>
            <a:pPr lvl="1"/>
            <a:r>
              <a:rPr lang="en-US" dirty="0"/>
              <a:t>Lab Values </a:t>
            </a:r>
          </a:p>
          <a:p>
            <a:pPr lvl="1"/>
            <a:r>
              <a:rPr lang="en-US" dirty="0"/>
              <a:t>Diagnoses</a:t>
            </a:r>
          </a:p>
          <a:p>
            <a:pPr lvl="1"/>
            <a:r>
              <a:rPr lang="en-US" dirty="0"/>
              <a:t>Severity of illness scores (any risk factors for the primary outcome)</a:t>
            </a:r>
          </a:p>
          <a:p>
            <a:pPr lvl="1"/>
            <a:r>
              <a:rPr lang="en-US" dirty="0"/>
              <a:t>Abnormal cut offs for values</a:t>
            </a:r>
          </a:p>
          <a:p>
            <a:pPr lvl="1"/>
            <a:r>
              <a:rPr lang="en-US" dirty="0"/>
              <a:t>Combined values as needed for composite measures</a:t>
            </a:r>
          </a:p>
          <a:p>
            <a:pPr lvl="1"/>
            <a:r>
              <a:rPr lang="en-US" dirty="0"/>
              <a:t>Comparison of the intervention and control groups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5336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last questions?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81534"/>
      </p:ext>
    </p:extLst>
  </p:cSld>
  <p:clrMapOvr>
    <a:masterClrMapping/>
  </p:clrMapOvr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34953</TotalTime>
  <Words>7417</Words>
  <Application>Microsoft Office PowerPoint</Application>
  <PresentationFormat>On-screen Show (4:3)</PresentationFormat>
  <Paragraphs>838</Paragraphs>
  <Slides>98</Slides>
  <Notes>1</Notes>
  <HiddenSlides>3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13" baseType="lpstr">
      <vt:lpstr>Batang</vt:lpstr>
      <vt:lpstr>ＭＳ Ｐゴシック</vt:lpstr>
      <vt:lpstr>SimSun</vt:lpstr>
      <vt:lpstr>Arial</vt:lpstr>
      <vt:lpstr>Arial Unicode MS</vt:lpstr>
      <vt:lpstr>Calibri</vt:lpstr>
      <vt:lpstr>FuturaStd-Book</vt:lpstr>
      <vt:lpstr>Georgia</vt:lpstr>
      <vt:lpstr>Times</vt:lpstr>
      <vt:lpstr>Times New Roman</vt:lpstr>
      <vt:lpstr>Trebuchet MS</vt:lpstr>
      <vt:lpstr>Verdana</vt:lpstr>
      <vt:lpstr>Wingdings</vt:lpstr>
      <vt:lpstr>2014-Indianapolis</vt:lpstr>
      <vt:lpstr>Photo Editor-foto</vt:lpstr>
      <vt:lpstr>Statistical data analysis and research methods BMI504  Course 18099 – Spring 2022   </vt:lpstr>
      <vt:lpstr>Pre-lecture reading test</vt:lpstr>
      <vt:lpstr>Useful references re Ioannidis 2005</vt:lpstr>
      <vt:lpstr>Assignments for next week</vt:lpstr>
      <vt:lpstr>Lecture Parameters for research designs</vt:lpstr>
      <vt:lpstr>Goal of Research Design</vt:lpstr>
      <vt:lpstr>Distinct research purpose  distinct design</vt:lpstr>
      <vt:lpstr>Biomedical Informatics Examples</vt:lpstr>
      <vt:lpstr>Design partially determines level of evidence</vt:lpstr>
      <vt:lpstr>Research Design: what and what parts</vt:lpstr>
      <vt:lpstr>Design versus methodology</vt:lpstr>
      <vt:lpstr>Design versus methodology</vt:lpstr>
      <vt:lpstr>Design versus methodology</vt:lpstr>
      <vt:lpstr>Design versus methodology</vt:lpstr>
      <vt:lpstr>Design versus methodology</vt:lpstr>
      <vt:lpstr>Design versus methodology</vt:lpstr>
      <vt:lpstr>Research Design: what and why</vt:lpstr>
      <vt:lpstr>Steps in scientific research</vt:lpstr>
      <vt:lpstr>Exploratory versus conclusive research</vt:lpstr>
      <vt:lpstr>Data orientation</vt:lpstr>
      <vt:lpstr>Theory building versus testing</vt:lpstr>
      <vt:lpstr>Logic of scientific research</vt:lpstr>
      <vt:lpstr>Time perspective of what is studied</vt:lpstr>
      <vt:lpstr>Major methodologies</vt:lpstr>
      <vt:lpstr>Quantitative research</vt:lpstr>
      <vt:lpstr>Quantitative research</vt:lpstr>
      <vt:lpstr>Qualitative vs. quantitative research</vt:lpstr>
      <vt:lpstr>‘Variable’</vt:lpstr>
      <vt:lpstr>How about this?</vt:lpstr>
      <vt:lpstr>Why I don’t agree with this.</vt:lpstr>
      <vt:lpstr>‘Variable’ (in research, not in logic)</vt:lpstr>
      <vt:lpstr>‘Variable’</vt:lpstr>
      <vt:lpstr>‘Pre-defined perspectives’: concept</vt:lpstr>
      <vt:lpstr>‘Pre-defined perspectives’: concept</vt:lpstr>
      <vt:lpstr>‘Pre-defined perspectives’: construct</vt:lpstr>
      <vt:lpstr>‘Pre-defined perspectives’: construct</vt:lpstr>
      <vt:lpstr>‘Perspective’</vt:lpstr>
      <vt:lpstr>Cognitive Representation</vt:lpstr>
      <vt:lpstr>Pre-defined perspectives</vt:lpstr>
      <vt:lpstr>Construct/concept appropriateness (1)</vt:lpstr>
      <vt:lpstr>Construct/concept appropriateness (2)</vt:lpstr>
      <vt:lpstr>‘Variable’</vt:lpstr>
      <vt:lpstr>‘Observable’</vt:lpstr>
      <vt:lpstr>‘Variable’</vt:lpstr>
      <vt:lpstr>Qualitative vs. quantitative research</vt:lpstr>
      <vt:lpstr>Characteristics of qualitative research</vt:lpstr>
      <vt:lpstr>Qualitative Research Foundations</vt:lpstr>
      <vt:lpstr>Different types of qualitative study design</vt:lpstr>
      <vt:lpstr>Field notes are crucial</vt:lpstr>
      <vt:lpstr>Data Reduction becomes a need </vt:lpstr>
      <vt:lpstr>Types of Data Collection in QLRM </vt:lpstr>
      <vt:lpstr>Quantitative, qualitative and mixed methods</vt:lpstr>
      <vt:lpstr>Some methods in research design</vt:lpstr>
      <vt:lpstr>The Scientific Method</vt:lpstr>
      <vt:lpstr>(Relatively) Common Strategies</vt:lpstr>
      <vt:lpstr>S1. Question formulation</vt:lpstr>
      <vt:lpstr>Where to search</vt:lpstr>
      <vt:lpstr>PowerPoint Presentation</vt:lpstr>
      <vt:lpstr>Framing the research question</vt:lpstr>
      <vt:lpstr>Specific strategy: PICO(TT) Framework</vt:lpstr>
      <vt:lpstr>Evidence Based Medicine question types</vt:lpstr>
      <vt:lpstr>PowerPoint Presentation</vt:lpstr>
      <vt:lpstr>Some examples in BMI research</vt:lpstr>
      <vt:lpstr>Special case for comparison</vt:lpstr>
      <vt:lpstr>S2. Standardization</vt:lpstr>
      <vt:lpstr>S3. Randomization</vt:lpstr>
      <vt:lpstr>PowerPoint Presentation</vt:lpstr>
      <vt:lpstr>PowerPoint Presentation</vt:lpstr>
      <vt:lpstr>S4. Blinding</vt:lpstr>
      <vt:lpstr>S5. Use of placebos</vt:lpstr>
      <vt:lpstr>S6. Control group selection</vt:lpstr>
      <vt:lpstr>Control groups</vt:lpstr>
      <vt:lpstr>Parallel and cross-over</vt:lpstr>
      <vt:lpstr>No control  Quasi-experimental design</vt:lpstr>
      <vt:lpstr>S7. Population selection</vt:lpstr>
      <vt:lpstr>Selection of study participants</vt:lpstr>
      <vt:lpstr>Sampling methods</vt:lpstr>
      <vt:lpstr>S8. Endpoint selection</vt:lpstr>
      <vt:lpstr>S8. Composite endpoints</vt:lpstr>
      <vt:lpstr>S8. Surrogate endpoints</vt:lpstr>
      <vt:lpstr>Advantages of surrogate endpoints</vt:lpstr>
      <vt:lpstr>Disadvantages of surrogate endpoints</vt:lpstr>
      <vt:lpstr>S9. Protocol adherence</vt:lpstr>
      <vt:lpstr>S10. Steps in sample size determination</vt:lpstr>
      <vt:lpstr>Probabilities w.r.t. null hypothesis</vt:lpstr>
      <vt:lpstr>Example: superiority trial</vt:lpstr>
      <vt:lpstr>Type I and type II errors</vt:lpstr>
      <vt:lpstr>Sample size</vt:lpstr>
      <vt:lpstr>S10. Steps in sample size determination</vt:lpstr>
      <vt:lpstr>Select type I error</vt:lpstr>
      <vt:lpstr>Select type II error</vt:lpstr>
      <vt:lpstr>S10. Steps in sample size determination</vt:lpstr>
      <vt:lpstr>S10. Alternative sample size method</vt:lpstr>
      <vt:lpstr>PowerPoint Presentation</vt:lpstr>
      <vt:lpstr>PowerPoint Presentation</vt:lpstr>
      <vt:lpstr>Baseline determination</vt:lpstr>
      <vt:lpstr>Table of Baseline Data</vt:lpstr>
      <vt:lpstr>Any last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Ceusters</cp:lastModifiedBy>
  <cp:revision>1356</cp:revision>
  <dcterms:created xsi:type="dcterms:W3CDTF">1601-01-01T00:00:00Z</dcterms:created>
  <dcterms:modified xsi:type="dcterms:W3CDTF">2022-02-17T17:31:36Z</dcterms:modified>
</cp:coreProperties>
</file>