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89"/>
  </p:notesMasterIdLst>
  <p:sldIdLst>
    <p:sldId id="1414" r:id="rId2"/>
    <p:sldId id="1427" r:id="rId3"/>
    <p:sldId id="1428" r:id="rId4"/>
    <p:sldId id="1425" r:id="rId5"/>
    <p:sldId id="1416" r:id="rId6"/>
    <p:sldId id="1267" r:id="rId7"/>
    <p:sldId id="1274" r:id="rId8"/>
    <p:sldId id="1324" r:id="rId9"/>
    <p:sldId id="1417" r:id="rId10"/>
    <p:sldId id="1418" r:id="rId11"/>
    <p:sldId id="1338" r:id="rId12"/>
    <p:sldId id="1348" r:id="rId13"/>
    <p:sldId id="1349" r:id="rId14"/>
    <p:sldId id="1350" r:id="rId15"/>
    <p:sldId id="1351" r:id="rId16"/>
    <p:sldId id="1352" r:id="rId17"/>
    <p:sldId id="1353" r:id="rId18"/>
    <p:sldId id="1354" r:id="rId19"/>
    <p:sldId id="1355" r:id="rId20"/>
    <p:sldId id="1356" r:id="rId21"/>
    <p:sldId id="1357" r:id="rId22"/>
    <p:sldId id="1358" r:id="rId23"/>
    <p:sldId id="1359" r:id="rId24"/>
    <p:sldId id="1360" r:id="rId25"/>
    <p:sldId id="1361" r:id="rId26"/>
    <p:sldId id="1362" r:id="rId27"/>
    <p:sldId id="1363" r:id="rId28"/>
    <p:sldId id="1364" r:id="rId29"/>
    <p:sldId id="1401" r:id="rId30"/>
    <p:sldId id="1402" r:id="rId31"/>
    <p:sldId id="1403" r:id="rId32"/>
    <p:sldId id="1404" r:id="rId33"/>
    <p:sldId id="1405" r:id="rId34"/>
    <p:sldId id="1366" r:id="rId35"/>
    <p:sldId id="1386" r:id="rId36"/>
    <p:sldId id="1387" r:id="rId37"/>
    <p:sldId id="1388" r:id="rId38"/>
    <p:sldId id="1389" r:id="rId39"/>
    <p:sldId id="1419" r:id="rId40"/>
    <p:sldId id="1424" r:id="rId41"/>
    <p:sldId id="1420" r:id="rId42"/>
    <p:sldId id="1421" r:id="rId43"/>
    <p:sldId id="1390" r:id="rId44"/>
    <p:sldId id="1391" r:id="rId45"/>
    <p:sldId id="1392" r:id="rId46"/>
    <p:sldId id="1393" r:id="rId47"/>
    <p:sldId id="1394" r:id="rId48"/>
    <p:sldId id="1396" r:id="rId49"/>
    <p:sldId id="1397" r:id="rId50"/>
    <p:sldId id="1422" r:id="rId51"/>
    <p:sldId id="1398" r:id="rId52"/>
    <p:sldId id="1399" r:id="rId53"/>
    <p:sldId id="1400" r:id="rId54"/>
    <p:sldId id="1395" r:id="rId55"/>
    <p:sldId id="1113" r:id="rId56"/>
    <p:sldId id="1099" r:id="rId57"/>
    <p:sldId id="1100" r:id="rId58"/>
    <p:sldId id="1326" r:id="rId59"/>
    <p:sldId id="1246" r:id="rId60"/>
    <p:sldId id="1247" r:id="rId61"/>
    <p:sldId id="1305" r:id="rId62"/>
    <p:sldId id="1248" r:id="rId63"/>
    <p:sldId id="949" r:id="rId64"/>
    <p:sldId id="1406" r:id="rId65"/>
    <p:sldId id="1407" r:id="rId66"/>
    <p:sldId id="1408" r:id="rId67"/>
    <p:sldId id="1409" r:id="rId68"/>
    <p:sldId id="1411" r:id="rId69"/>
    <p:sldId id="1412" r:id="rId70"/>
    <p:sldId id="1410" r:id="rId71"/>
    <p:sldId id="1413" r:id="rId72"/>
    <p:sldId id="1375" r:id="rId73"/>
    <p:sldId id="1337" r:id="rId74"/>
    <p:sldId id="1376" r:id="rId75"/>
    <p:sldId id="1377" r:id="rId76"/>
    <p:sldId id="1378" r:id="rId77"/>
    <p:sldId id="1379" r:id="rId78"/>
    <p:sldId id="1380" r:id="rId79"/>
    <p:sldId id="1340" r:id="rId80"/>
    <p:sldId id="1381" r:id="rId81"/>
    <p:sldId id="1382" r:id="rId82"/>
    <p:sldId id="1383" r:id="rId83"/>
    <p:sldId id="1384" r:id="rId84"/>
    <p:sldId id="1385" r:id="rId85"/>
    <p:sldId id="1330" r:id="rId86"/>
    <p:sldId id="1415" r:id="rId87"/>
    <p:sldId id="1426" r:id="rId88"/>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2" autoAdjust="0"/>
    <p:restoredTop sz="85952" autoAdjust="0"/>
  </p:normalViewPr>
  <p:slideViewPr>
    <p:cSldViewPr>
      <p:cViewPr varScale="1">
        <p:scale>
          <a:sx n="83" d="100"/>
          <a:sy n="83" d="100"/>
        </p:scale>
        <p:origin x="14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182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14</a:t>
            </a:fld>
            <a:endParaRPr lang="en-US"/>
          </a:p>
        </p:txBody>
      </p:sp>
    </p:spTree>
    <p:extLst>
      <p:ext uri="{BB962C8B-B14F-4D97-AF65-F5344CB8AC3E}">
        <p14:creationId xmlns:p14="http://schemas.microsoft.com/office/powerpoint/2010/main" val="392442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64</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68882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65</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4384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66</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504644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67</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6147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68</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77553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69</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5387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70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243473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71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177909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19</a:t>
            </a:fld>
            <a:endParaRPr lang="en-US"/>
          </a:p>
        </p:txBody>
      </p:sp>
    </p:spTree>
    <p:extLst>
      <p:ext uri="{BB962C8B-B14F-4D97-AF65-F5344CB8AC3E}">
        <p14:creationId xmlns:p14="http://schemas.microsoft.com/office/powerpoint/2010/main" val="296701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22</a:t>
            </a:fld>
            <a:endParaRPr lang="en-US"/>
          </a:p>
        </p:txBody>
      </p:sp>
    </p:spTree>
    <p:extLst>
      <p:ext uri="{BB962C8B-B14F-4D97-AF65-F5344CB8AC3E}">
        <p14:creationId xmlns:p14="http://schemas.microsoft.com/office/powerpoint/2010/main" val="239944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24</a:t>
            </a:fld>
            <a:endParaRPr lang="en-US"/>
          </a:p>
        </p:txBody>
      </p:sp>
    </p:spTree>
    <p:extLst>
      <p:ext uri="{BB962C8B-B14F-4D97-AF65-F5344CB8AC3E}">
        <p14:creationId xmlns:p14="http://schemas.microsoft.com/office/powerpoint/2010/main" val="91785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38</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928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39</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6090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43</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6219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44</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367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63</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4759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12551" y="6553200"/>
            <a:ext cx="469751"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FontTx/>
              <a:buNone/>
              <a:defRPr b="0" i="0">
                <a:solidFill>
                  <a:schemeClr val="bg1"/>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8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8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ncbi.nlm.nih.gov/pmc/articles/PMC4131153/pdf/13752_2014_Article_166.pdf"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4.xml"/><Relationship Id="rId1" Type="http://schemas.openxmlformats.org/officeDocument/2006/relationships/video" Target="https://www.youtube.com/embed/NM-zWTU7X-k" TargetMode="Externa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hyperlink" Target="https://www.ncbi.nlm.nih.gov/pmc/articles/PMC4131153/pdf/13752_2014_Article_166.pdf"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5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b240PGCMwV0" TargetMode="Externa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18099 – Spring 2022</a:t>
            </a:r>
            <a:br>
              <a:rPr lang="en-US" sz="2800" dirty="0"/>
            </a:b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38200" y="4267200"/>
            <a:ext cx="7467600" cy="1752600"/>
          </a:xfrm>
        </p:spPr>
        <p:txBody>
          <a:bodyPr/>
          <a:lstStyle/>
          <a:p>
            <a:pPr marL="0" indent="0">
              <a:buNone/>
            </a:pPr>
            <a:r>
              <a:rPr lang="en-US" b="1" dirty="0"/>
              <a:t>Class 2 – Feb 10, 2022</a:t>
            </a:r>
          </a:p>
          <a:p>
            <a:pPr marL="0" indent="0">
              <a:buNone/>
            </a:pPr>
            <a:r>
              <a:rPr lang="en-US" b="1" dirty="0"/>
              <a:t>Fundamentals of Science and Research</a:t>
            </a:r>
          </a:p>
          <a:p>
            <a:pPr marL="0" indent="0">
              <a:buNone/>
            </a:pPr>
            <a:endParaRPr lang="en-US" dirty="0"/>
          </a:p>
          <a:p>
            <a:pPr marL="0" indent="0">
              <a:buNone/>
            </a:pPr>
            <a:r>
              <a:rPr lang="en-US" dirty="0"/>
              <a:t>Werner CEUSTERS, MD</a:t>
            </a:r>
          </a:p>
        </p:txBody>
      </p:sp>
    </p:spTree>
    <p:extLst>
      <p:ext uri="{BB962C8B-B14F-4D97-AF65-F5344CB8AC3E}">
        <p14:creationId xmlns:p14="http://schemas.microsoft.com/office/powerpoint/2010/main" val="2043389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Confusion matrix</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2091003"/>
              </p:ext>
            </p:extLst>
          </p:nvPr>
        </p:nvGraphicFramePr>
        <p:xfrm>
          <a:off x="1142998" y="1793240"/>
          <a:ext cx="6781802" cy="1483360"/>
        </p:xfrm>
        <a:graphic>
          <a:graphicData uri="http://schemas.openxmlformats.org/drawingml/2006/table">
            <a:tbl>
              <a:tblPr firstRow="1" bandRow="1">
                <a:tableStyleId>{5C22544A-7EE6-4342-B048-85BDC9FD1C3A}</a:tableStyleId>
              </a:tblPr>
              <a:tblGrid>
                <a:gridCol w="1752601">
                  <a:extLst>
                    <a:ext uri="{9D8B030D-6E8A-4147-A177-3AD203B41FA5}">
                      <a16:colId xmlns:a16="http://schemas.microsoft.com/office/drawing/2014/main" val="2653162514"/>
                    </a:ext>
                  </a:extLst>
                </a:gridCol>
                <a:gridCol w="1143000">
                  <a:extLst>
                    <a:ext uri="{9D8B030D-6E8A-4147-A177-3AD203B41FA5}">
                      <a16:colId xmlns:a16="http://schemas.microsoft.com/office/drawing/2014/main" val="66467398"/>
                    </a:ext>
                  </a:extLst>
                </a:gridCol>
                <a:gridCol w="2057400">
                  <a:extLst>
                    <a:ext uri="{9D8B030D-6E8A-4147-A177-3AD203B41FA5}">
                      <a16:colId xmlns:a16="http://schemas.microsoft.com/office/drawing/2014/main" val="1860278243"/>
                    </a:ext>
                  </a:extLst>
                </a:gridCol>
                <a:gridCol w="1828801">
                  <a:extLst>
                    <a:ext uri="{9D8B030D-6E8A-4147-A177-3AD203B41FA5}">
                      <a16:colId xmlns:a16="http://schemas.microsoft.com/office/drawing/2014/main" val="1848450661"/>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b="1" dirty="0">
                          <a:solidFill>
                            <a:schemeClr val="bg1"/>
                          </a:solidFill>
                        </a:rPr>
                        <a:t>Experiment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3553643"/>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bg1"/>
                          </a:solidFill>
                        </a:rPr>
                        <a:t>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b="1" dirty="0">
                          <a:solidFill>
                            <a:schemeClr val="bg1"/>
                          </a:solidFill>
                        </a:rPr>
                        <a:t>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003888"/>
                  </a:ext>
                </a:extLst>
              </a:tr>
              <a:tr h="370840">
                <a:tc rowSpan="2">
                  <a:txBody>
                    <a:bodyPr/>
                    <a:lstStyle/>
                    <a:p>
                      <a:pPr algn="ctr"/>
                      <a:r>
                        <a:rPr lang="en-US" b="1" dirty="0">
                          <a:solidFill>
                            <a:schemeClr val="bg1"/>
                          </a:solidFill>
                        </a:rPr>
                        <a:t>Hypothesis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Correct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True 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False 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4264444"/>
                  </a:ext>
                </a:extLst>
              </a:tr>
              <a:tr h="370840">
                <a:tc v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Wrong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False 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True 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0740115"/>
                  </a:ext>
                </a:extLst>
              </a:tr>
            </a:tbl>
          </a:graphicData>
        </a:graphic>
      </p:graphicFrame>
      <p:sp>
        <p:nvSpPr>
          <p:cNvPr id="4" name="Slide Number Placeholder 3"/>
          <p:cNvSpPr>
            <a:spLocks noGrp="1"/>
          </p:cNvSpPr>
          <p:nvPr>
            <p:ph type="sldNum" sz="quarter" idx="10"/>
          </p:nvPr>
        </p:nvSpPr>
        <p:spPr/>
        <p:txBody>
          <a:bodyPr/>
          <a:lstStyle/>
          <a:p>
            <a:fld id="{970F0956-5B8E-40B4-A8DD-F75AA1D26018}" type="slidenum">
              <a:rPr lang="en-US" smtClean="0"/>
              <a:pPr/>
              <a:t>10</a:t>
            </a:fld>
            <a:endParaRPr lang="en-US"/>
          </a:p>
        </p:txBody>
      </p:sp>
      <p:sp>
        <p:nvSpPr>
          <p:cNvPr id="7" name="TextBox 6"/>
          <p:cNvSpPr txBox="1"/>
          <p:nvPr/>
        </p:nvSpPr>
        <p:spPr>
          <a:xfrm>
            <a:off x="127509" y="3551822"/>
            <a:ext cx="8835047" cy="584775"/>
          </a:xfrm>
          <a:prstGeom prst="rect">
            <a:avLst/>
          </a:prstGeom>
          <a:noFill/>
        </p:spPr>
        <p:txBody>
          <a:bodyPr wrap="none" rtlCol="0">
            <a:spAutoFit/>
          </a:bodyPr>
          <a:lstStyle/>
          <a:p>
            <a:r>
              <a:rPr lang="en-US" b="0" dirty="0">
                <a:solidFill>
                  <a:schemeClr val="bg1"/>
                </a:solidFill>
              </a:rPr>
              <a:t>‘agrees with experiment’ = </a:t>
            </a:r>
            <a:r>
              <a:rPr lang="en-US" u="sng" dirty="0">
                <a:solidFill>
                  <a:schemeClr val="bg1"/>
                </a:solidFill>
              </a:rPr>
              <a:t>repeated</a:t>
            </a:r>
            <a:r>
              <a:rPr lang="en-US" b="0" dirty="0">
                <a:solidFill>
                  <a:schemeClr val="bg1"/>
                </a:solidFill>
              </a:rPr>
              <a:t> experiments !!!</a:t>
            </a:r>
          </a:p>
        </p:txBody>
      </p:sp>
      <p:graphicFrame>
        <p:nvGraphicFramePr>
          <p:cNvPr id="8" name="Content Placeholder 5"/>
          <p:cNvGraphicFramePr>
            <a:graphicFrameLocks/>
          </p:cNvGraphicFramePr>
          <p:nvPr>
            <p:extLst>
              <p:ext uri="{D42A27DB-BD31-4B8C-83A1-F6EECF244321}">
                <p14:modId xmlns:p14="http://schemas.microsoft.com/office/powerpoint/2010/main" val="2172967092"/>
              </p:ext>
            </p:extLst>
          </p:nvPr>
        </p:nvGraphicFramePr>
        <p:xfrm>
          <a:off x="439947" y="4531359"/>
          <a:ext cx="8458200" cy="1483360"/>
        </p:xfrm>
        <a:graphic>
          <a:graphicData uri="http://schemas.openxmlformats.org/drawingml/2006/table">
            <a:tbl>
              <a:tblPr firstRow="1" bandRow="1">
                <a:tableStyleId>{5C22544A-7EE6-4342-B048-85BDC9FD1C3A}</a:tableStyleId>
              </a:tblPr>
              <a:tblGrid>
                <a:gridCol w="2261820">
                  <a:extLst>
                    <a:ext uri="{9D8B030D-6E8A-4147-A177-3AD203B41FA5}">
                      <a16:colId xmlns:a16="http://schemas.microsoft.com/office/drawing/2014/main" val="2653162514"/>
                    </a:ext>
                  </a:extLst>
                </a:gridCol>
                <a:gridCol w="2175033">
                  <a:extLst>
                    <a:ext uri="{9D8B030D-6E8A-4147-A177-3AD203B41FA5}">
                      <a16:colId xmlns:a16="http://schemas.microsoft.com/office/drawing/2014/main" val="66467398"/>
                    </a:ext>
                  </a:extLst>
                </a:gridCol>
                <a:gridCol w="762000">
                  <a:extLst>
                    <a:ext uri="{9D8B030D-6E8A-4147-A177-3AD203B41FA5}">
                      <a16:colId xmlns:a16="http://schemas.microsoft.com/office/drawing/2014/main" val="1403024256"/>
                    </a:ext>
                  </a:extLst>
                </a:gridCol>
                <a:gridCol w="1752600">
                  <a:extLst>
                    <a:ext uri="{9D8B030D-6E8A-4147-A177-3AD203B41FA5}">
                      <a16:colId xmlns:a16="http://schemas.microsoft.com/office/drawing/2014/main" val="1860278243"/>
                    </a:ext>
                  </a:extLst>
                </a:gridCol>
                <a:gridCol w="1506747">
                  <a:extLst>
                    <a:ext uri="{9D8B030D-6E8A-4147-A177-3AD203B41FA5}">
                      <a16:colId xmlns:a16="http://schemas.microsoft.com/office/drawing/2014/main" val="1848450661"/>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b="1" dirty="0">
                          <a:solidFill>
                            <a:schemeClr val="bg1"/>
                          </a:solidFill>
                        </a:rPr>
                        <a:t>hundred-fold experiment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3553643"/>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bg1"/>
                          </a:solidFill>
                        </a:rPr>
                        <a:t>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b="1" dirty="0">
                          <a:solidFill>
                            <a:schemeClr val="bg1"/>
                          </a:solidFill>
                        </a:rPr>
                        <a:t>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003888"/>
                  </a:ext>
                </a:extLst>
              </a:tr>
              <a:tr h="370840">
                <a:tc>
                  <a:txBody>
                    <a:bodyPr/>
                    <a:lstStyle/>
                    <a:p>
                      <a:pPr algn="ctr"/>
                      <a:r>
                        <a:rPr lang="en-US" b="1" dirty="0">
                          <a:solidFill>
                            <a:schemeClr val="bg1"/>
                          </a:solidFill>
                        </a:rPr>
                        <a:t>Hypothesis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Probably</a:t>
                      </a:r>
                      <a:r>
                        <a:rPr lang="en-US" b="1" baseline="0" dirty="0">
                          <a:solidFill>
                            <a:schemeClr val="bg1"/>
                          </a:solidFill>
                        </a:rPr>
                        <a:t> c</a:t>
                      </a:r>
                      <a:r>
                        <a:rPr lang="en-US" b="1" dirty="0">
                          <a:solidFill>
                            <a:schemeClr val="bg1"/>
                          </a:solidFill>
                        </a:rPr>
                        <a:t>orrect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r>
                        <a:rPr lang="en-US" b="1" dirty="0">
                          <a:solidFill>
                            <a:schemeClr val="bg1"/>
                          </a:solidFill>
                          <a:sym typeface="Wingdings" panose="05000000000000000000" pitchFamily="2" charset="2"/>
                        </a:rPr>
                        <a: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95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4264444"/>
                  </a:ext>
                </a:extLst>
              </a:tr>
              <a:tr h="370840">
                <a:tc>
                  <a:txBody>
                    <a:bodyPr/>
                    <a:lstStyle/>
                    <a:p>
                      <a:pPr algn="ctr"/>
                      <a:r>
                        <a:rPr lang="en-US" b="1" dirty="0">
                          <a:solidFill>
                            <a:schemeClr val="bg1"/>
                          </a:solidFill>
                        </a:rPr>
                        <a:t>Hypothesis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Probably</a:t>
                      </a:r>
                      <a:r>
                        <a:rPr lang="en-US" b="1" baseline="0" dirty="0">
                          <a:solidFill>
                            <a:schemeClr val="bg1"/>
                          </a:solidFill>
                        </a:rPr>
                        <a:t> w</a:t>
                      </a:r>
                      <a:r>
                        <a:rPr lang="en-US" b="1" dirty="0">
                          <a:solidFill>
                            <a:schemeClr val="bg1"/>
                          </a:solidFill>
                        </a:rPr>
                        <a:t>rong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r>
                        <a:rPr lang="en-US" b="1" dirty="0">
                          <a:solidFill>
                            <a:schemeClr val="bg1"/>
                          </a:solidFill>
                          <a:sym typeface="Wingdings" panose="05000000000000000000" pitchFamily="2" charset="2"/>
                        </a:rPr>
                        <a: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95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0740115"/>
                  </a:ext>
                </a:extLst>
              </a:tr>
            </a:tbl>
          </a:graphicData>
        </a:graphic>
      </p:graphicFrame>
    </p:spTree>
    <p:extLst>
      <p:ext uri="{BB962C8B-B14F-4D97-AF65-F5344CB8AC3E}">
        <p14:creationId xmlns:p14="http://schemas.microsoft.com/office/powerpoint/2010/main" val="286439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 use(</a:t>
            </a:r>
            <a:r>
              <a:rPr lang="en-US" dirty="0" err="1"/>
              <a:t>ful</a:t>
            </a:r>
            <a:r>
              <a:rPr lang="en-US" dirty="0"/>
              <a:t>/less)?</a:t>
            </a:r>
          </a:p>
        </p:txBody>
      </p:sp>
      <p:sp>
        <p:nvSpPr>
          <p:cNvPr id="3" name="Content Placeholder 2"/>
          <p:cNvSpPr>
            <a:spLocks noGrp="1"/>
          </p:cNvSpPr>
          <p:nvPr>
            <p:ph idx="1"/>
          </p:nvPr>
        </p:nvSpPr>
        <p:spPr>
          <a:xfrm>
            <a:off x="2209799" y="1600200"/>
            <a:ext cx="6837505" cy="21336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a:p>
            <a:pPr lvl="2">
              <a:buFont typeface="Arial" panose="020B0604020202020204" pitchFamily="34" charset="0"/>
              <a:buChar char="•"/>
            </a:pPr>
            <a:r>
              <a:rPr lang="en-US" sz="1400" dirty="0"/>
              <a:t>Attributed 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2" y="1686560"/>
            <a:ext cx="1681655" cy="2438400"/>
          </a:xfrm>
          <a:prstGeom prst="rect">
            <a:avLst/>
          </a:prstGeom>
        </p:spPr>
      </p:pic>
      <p:sp>
        <p:nvSpPr>
          <p:cNvPr id="6" name="Rectangle 5"/>
          <p:cNvSpPr/>
          <p:nvPr/>
        </p:nvSpPr>
        <p:spPr>
          <a:xfrm>
            <a:off x="2136226" y="3692425"/>
            <a:ext cx="1673773" cy="400110"/>
          </a:xfrm>
          <a:prstGeom prst="rect">
            <a:avLst/>
          </a:prstGeom>
        </p:spPr>
        <p:txBody>
          <a:bodyPr wrap="square">
            <a:spAutoFit/>
          </a:bodyPr>
          <a:lstStyle/>
          <a:p>
            <a:pPr algn="l"/>
            <a:r>
              <a:rPr lang="en-US" sz="1000" dirty="0">
                <a:solidFill>
                  <a:schemeClr val="bg1"/>
                </a:solidFill>
              </a:rPr>
              <a:t>Feynman photo © Richard </a:t>
            </a:r>
            <a:r>
              <a:rPr lang="en-US" sz="1000" dirty="0" err="1">
                <a:solidFill>
                  <a:schemeClr val="bg1"/>
                </a:solidFill>
              </a:rPr>
              <a:t>Hartt</a:t>
            </a:r>
            <a:r>
              <a:rPr lang="en-US" sz="1000" dirty="0">
                <a:solidFill>
                  <a:schemeClr val="bg1"/>
                </a:solidFill>
              </a:rPr>
              <a:t>/Caltech archives</a:t>
            </a:r>
          </a:p>
        </p:txBody>
      </p:sp>
      <p:sp>
        <p:nvSpPr>
          <p:cNvPr id="7" name="Content Placeholder 2"/>
          <p:cNvSpPr txBox="1">
            <a:spLocks/>
          </p:cNvSpPr>
          <p:nvPr/>
        </p:nvSpPr>
        <p:spPr>
          <a:xfrm>
            <a:off x="391247" y="4343400"/>
            <a:ext cx="6009554" cy="20117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800" i="1" kern="0" dirty="0"/>
              <a:t>‘Science can't be free of philosophy any more than baseball can be free of physics’</a:t>
            </a:r>
            <a:r>
              <a:rPr lang="en-US" sz="2800" kern="0" dirty="0"/>
              <a:t>.</a:t>
            </a:r>
          </a:p>
          <a:p>
            <a:pPr lvl="2">
              <a:buFont typeface="Arial" panose="020B0604020202020204" pitchFamily="34" charset="0"/>
              <a:buChar char="•"/>
            </a:pPr>
            <a:r>
              <a:rPr lang="en-US" sz="1400" kern="0" dirty="0"/>
              <a:t>Jeffrey L. </a:t>
            </a:r>
            <a:r>
              <a:rPr lang="en-US" sz="1400" kern="0" dirty="0" err="1"/>
              <a:t>Kasser</a:t>
            </a:r>
            <a:r>
              <a:rPr lang="en-US" sz="1400" kern="0" dirty="0"/>
              <a:t>, Ph.D. http://www.thegreatcourses.com/courses/philosophy-of-science.html#BVRRWidgetID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368800"/>
            <a:ext cx="1508775" cy="2011700"/>
          </a:xfrm>
          <a:prstGeom prst="rect">
            <a:avLst/>
          </a:prstGeom>
        </p:spPr>
      </p:pic>
      <p:sp>
        <p:nvSpPr>
          <p:cNvPr id="4" name="Slide Number Placeholder 3"/>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81162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Philosophy of Science (</a:t>
            </a:r>
            <a:r>
              <a:rPr lang="en-US" dirty="0" err="1"/>
              <a:t>PhyS</a:t>
            </a:r>
            <a:r>
              <a:rPr lang="en-US" dirty="0"/>
              <a:t>) ?</a:t>
            </a:r>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a:t>a </a:t>
            </a:r>
            <a:r>
              <a:rPr lang="en-US" sz="2200" dirty="0">
                <a:solidFill>
                  <a:srgbClr val="FFFF00"/>
                </a:solidFill>
              </a:rPr>
              <a:t>rigorous</a:t>
            </a:r>
            <a:r>
              <a:rPr lang="en-US" sz="2200" dirty="0"/>
              <a:t> academic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a:t>.</a:t>
            </a:r>
          </a:p>
          <a:p>
            <a:pPr lvl="2">
              <a:buFont typeface="Arial" panose="020B0604020202020204" pitchFamily="34" charset="0"/>
              <a:buChar char="•"/>
            </a:pPr>
            <a:r>
              <a:rPr lang="en-US" sz="1400" dirty="0">
                <a:hlinkClick r:id="rId2"/>
              </a:rPr>
              <a:t>http://undsci.berkeley.edu/article/philosophy</a:t>
            </a:r>
            <a:endParaRPr lang="en-US" sz="1400" dirty="0"/>
          </a:p>
          <a:p>
            <a:pPr lvl="2">
              <a:buFont typeface="Arial" panose="020B0604020202020204" pitchFamily="34" charset="0"/>
              <a:buChar char="•"/>
            </a:pPr>
            <a:endParaRPr lang="en-US" sz="1400" dirty="0"/>
          </a:p>
          <a:p>
            <a:pPr>
              <a:buFont typeface="Arial" panose="020B0604020202020204" pitchFamily="34" charset="0"/>
              <a:buChar char="•"/>
            </a:pPr>
            <a:r>
              <a:rPr lang="en-US" sz="2200" dirty="0"/>
              <a:t>a general philosophy of science seeks to describe and </a:t>
            </a:r>
            <a:r>
              <a:rPr lang="en-US" sz="2200" dirty="0">
                <a:solidFill>
                  <a:srgbClr val="FFFF00"/>
                </a:solidFill>
              </a:rPr>
              <a:t>understand</a:t>
            </a:r>
            <a:r>
              <a:rPr lang="en-US" sz="2200" dirty="0"/>
              <a:t> how science works within a wide range of sciences.</a:t>
            </a:r>
          </a:p>
          <a:p>
            <a:pPr lvl="2">
              <a:buFont typeface="Arial" panose="020B0604020202020204" pitchFamily="34" charset="0"/>
              <a:buChar char="•"/>
            </a:pPr>
            <a:r>
              <a:rPr lang="en-US" sz="1400" dirty="0"/>
              <a:t>Malcolm Forster. An Introduction to Philosophy of Science, 2004.</a:t>
            </a:r>
          </a:p>
          <a:p>
            <a:pPr lvl="2">
              <a:buFont typeface="Arial" panose="020B0604020202020204" pitchFamily="34" charset="0"/>
              <a:buChar char="•"/>
            </a:pPr>
            <a:endParaRPr lang="en-US" sz="1800" dirty="0"/>
          </a:p>
          <a:p>
            <a:pPr>
              <a:buFont typeface="Arial" panose="020B0604020202020204" pitchFamily="34" charset="0"/>
              <a:buChar char="•"/>
            </a:pPr>
            <a:r>
              <a:rPr lang="en-US" sz="2200" dirty="0"/>
              <a:t>philosophy of science should help us look at claims made within science, and </a:t>
            </a:r>
            <a:r>
              <a:rPr lang="en-US" sz="2200" dirty="0">
                <a:solidFill>
                  <a:srgbClr val="FFFF00"/>
                </a:solidFill>
              </a:rPr>
              <a:t>claims</a:t>
            </a:r>
            <a:r>
              <a:rPr lang="en-US" sz="2200" dirty="0"/>
              <a:t> made about science, and should help us make informed </a:t>
            </a:r>
            <a:r>
              <a:rPr lang="en-US" sz="2200" dirty="0">
                <a:solidFill>
                  <a:srgbClr val="FFFF00"/>
                </a:solidFill>
              </a:rPr>
              <a:t>judgments</a:t>
            </a:r>
            <a:r>
              <a:rPr lang="en-US" sz="2200" dirty="0"/>
              <a:t> about how and what we are to think about each case.</a:t>
            </a:r>
          </a:p>
          <a:p>
            <a:pPr lvl="2">
              <a:buFont typeface="Arial" panose="020B0604020202020204" pitchFamily="34" charset="0"/>
              <a:buChar char="•"/>
            </a:pPr>
            <a:r>
              <a:rPr lang="en-US" sz="1400" dirty="0">
                <a:hlinkClick r:id="rId3"/>
              </a:rPr>
              <a:t>http://www.thegreatcourses.com/professors/jeffrey-l-kasser/</a:t>
            </a:r>
            <a:endParaRPr lang="en-US" sz="1400" dirty="0"/>
          </a:p>
          <a:p>
            <a:pPr lvl="2">
              <a:buFont typeface="Arial" panose="020B0604020202020204" pitchFamily="34" charset="0"/>
              <a:buChar char="•"/>
            </a:pPr>
            <a:endParaRPr lang="en-US" sz="1800" dirty="0"/>
          </a:p>
          <a:p>
            <a:pPr lvl="2">
              <a:buFont typeface="Arial" panose="020B0604020202020204" pitchFamily="34" charset="0"/>
              <a:buChar char="•"/>
            </a:pPr>
            <a:endParaRPr lang="en-US" sz="1800" dirty="0"/>
          </a:p>
          <a:p>
            <a:pPr>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12</a:t>
            </a:fld>
            <a:endParaRPr lang="en-US"/>
          </a:p>
        </p:txBody>
      </p:sp>
    </p:spTree>
    <p:extLst>
      <p:ext uri="{BB962C8B-B14F-4D97-AF65-F5344CB8AC3E}">
        <p14:creationId xmlns:p14="http://schemas.microsoft.com/office/powerpoint/2010/main" val="127547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905000" y="1752600"/>
            <a:ext cx="1295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itle 3"/>
          <p:cNvSpPr>
            <a:spLocks noGrp="1"/>
          </p:cNvSpPr>
          <p:nvPr>
            <p:ph type="title"/>
          </p:nvPr>
        </p:nvSpPr>
        <p:spPr/>
        <p:txBody>
          <a:bodyPr/>
          <a:lstStyle/>
          <a:p>
            <a:r>
              <a:rPr lang="en-US" dirty="0"/>
              <a:t>Philosophy of Science (</a:t>
            </a:r>
            <a:r>
              <a:rPr lang="en-US" dirty="0" err="1"/>
              <a:t>PhyS</a:t>
            </a:r>
            <a:r>
              <a:rPr lang="en-US" dirty="0"/>
              <a:t>) ?</a:t>
            </a:r>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a:t>a </a:t>
            </a:r>
            <a:r>
              <a:rPr lang="en-US" sz="2200" dirty="0">
                <a:solidFill>
                  <a:srgbClr val="FFFF00"/>
                </a:solidFill>
              </a:rPr>
              <a:t>rigorous</a:t>
            </a:r>
            <a:r>
              <a:rPr lang="en-US" sz="2200" dirty="0"/>
              <a:t> </a:t>
            </a:r>
            <a:r>
              <a:rPr lang="en-US" sz="2200" dirty="0">
                <a:solidFill>
                  <a:srgbClr val="FF0000"/>
                </a:solidFill>
              </a:rPr>
              <a:t>academic</a:t>
            </a:r>
            <a:r>
              <a:rPr lang="en-US" sz="2200" dirty="0"/>
              <a:t>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a:t>.</a:t>
            </a:r>
          </a:p>
          <a:p>
            <a:pPr lvl="2">
              <a:buFont typeface="Arial" panose="020B0604020202020204" pitchFamily="34" charset="0"/>
              <a:buChar char="•"/>
            </a:pPr>
            <a:r>
              <a:rPr lang="en-US" sz="1400" dirty="0">
                <a:hlinkClick r:id="rId2"/>
              </a:rPr>
              <a:t>http://undsci.berkeley.edu/article/philosophy</a:t>
            </a:r>
            <a:endParaRPr lang="en-US" sz="1400" dirty="0"/>
          </a:p>
          <a:p>
            <a:pPr lvl="2">
              <a:buFont typeface="Arial" panose="020B0604020202020204" pitchFamily="34" charset="0"/>
              <a:buChar char="•"/>
            </a:pPr>
            <a:endParaRPr lang="en-US" sz="1400" dirty="0"/>
          </a:p>
          <a:p>
            <a:pPr>
              <a:buFont typeface="Arial" panose="020B0604020202020204" pitchFamily="34" charset="0"/>
              <a:buChar char="•"/>
            </a:pPr>
            <a:r>
              <a:rPr lang="en-US" sz="2200" dirty="0"/>
              <a:t>a general philosophy of science seeks to describe and </a:t>
            </a:r>
            <a:r>
              <a:rPr lang="en-US" sz="2200" dirty="0">
                <a:solidFill>
                  <a:srgbClr val="FFFF00"/>
                </a:solidFill>
              </a:rPr>
              <a:t>understand</a:t>
            </a:r>
            <a:r>
              <a:rPr lang="en-US" sz="2200" dirty="0"/>
              <a:t> how science works within a wide range of sciences.</a:t>
            </a:r>
          </a:p>
          <a:p>
            <a:pPr lvl="2">
              <a:buFont typeface="Arial" panose="020B0604020202020204" pitchFamily="34" charset="0"/>
              <a:buChar char="•"/>
            </a:pPr>
            <a:r>
              <a:rPr lang="en-US" sz="1400" dirty="0"/>
              <a:t>Malcolm Forster. An Introduction to Philosophy of Science, 2004.</a:t>
            </a:r>
          </a:p>
          <a:p>
            <a:pPr lvl="2">
              <a:buFont typeface="Arial" panose="020B0604020202020204" pitchFamily="34" charset="0"/>
              <a:buChar char="•"/>
            </a:pPr>
            <a:endParaRPr lang="en-US" sz="1800" dirty="0"/>
          </a:p>
          <a:p>
            <a:pPr>
              <a:buFont typeface="Arial" panose="020B0604020202020204" pitchFamily="34" charset="0"/>
              <a:buChar char="•"/>
            </a:pPr>
            <a:r>
              <a:rPr lang="en-US" sz="2200" dirty="0"/>
              <a:t>philosophy of science should help us look at claims made within science, and </a:t>
            </a:r>
            <a:r>
              <a:rPr lang="en-US" sz="2200" dirty="0">
                <a:solidFill>
                  <a:srgbClr val="FFFF00"/>
                </a:solidFill>
              </a:rPr>
              <a:t>claims</a:t>
            </a:r>
            <a:r>
              <a:rPr lang="en-US" sz="2200" dirty="0"/>
              <a:t> made about science, and should help us make informed </a:t>
            </a:r>
            <a:r>
              <a:rPr lang="en-US" sz="2200" dirty="0">
                <a:solidFill>
                  <a:srgbClr val="FFFF00"/>
                </a:solidFill>
              </a:rPr>
              <a:t>judgments</a:t>
            </a:r>
            <a:r>
              <a:rPr lang="en-US" sz="2200" dirty="0"/>
              <a:t> about how and what we are to think about each case.</a:t>
            </a:r>
          </a:p>
          <a:p>
            <a:pPr lvl="2">
              <a:buFont typeface="Arial" panose="020B0604020202020204" pitchFamily="34" charset="0"/>
              <a:buChar char="•"/>
            </a:pPr>
            <a:r>
              <a:rPr lang="en-US" sz="1400" dirty="0">
                <a:hlinkClick r:id="rId3"/>
              </a:rPr>
              <a:t>http://www.thegreatcourses.com/professors/jeffrey-l-kasser/</a:t>
            </a:r>
            <a:endParaRPr lang="en-US" sz="1400" dirty="0"/>
          </a:p>
          <a:p>
            <a:pPr lvl="2">
              <a:buFont typeface="Arial" panose="020B0604020202020204" pitchFamily="34" charset="0"/>
              <a:buChar char="•"/>
            </a:pPr>
            <a:endParaRPr lang="en-US" sz="1800" dirty="0"/>
          </a:p>
          <a:p>
            <a:pPr lvl="2">
              <a:buFont typeface="Arial" panose="020B0604020202020204" pitchFamily="34" charset="0"/>
              <a:buChar char="•"/>
            </a:pPr>
            <a:endParaRPr lang="en-US" sz="1800" dirty="0"/>
          </a:p>
          <a:p>
            <a:pPr>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13</a:t>
            </a:fld>
            <a:endParaRPr lang="en-US"/>
          </a:p>
        </p:txBody>
      </p:sp>
    </p:spTree>
    <p:extLst>
      <p:ext uri="{BB962C8B-B14F-4D97-AF65-F5344CB8AC3E}">
        <p14:creationId xmlns:p14="http://schemas.microsoft.com/office/powerpoint/2010/main" val="206793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Measurement, and Meaning</a:t>
            </a:r>
          </a:p>
          <a:p>
            <a:pPr>
              <a:spcBef>
                <a:spcPts val="0"/>
              </a:spcBef>
            </a:pPr>
            <a:r>
              <a:rPr lang="en-US" sz="1800" dirty="0"/>
              <a:t>Classical Empiricism</a:t>
            </a:r>
          </a:p>
          <a:p>
            <a:pPr>
              <a:spcBef>
                <a:spcPts val="0"/>
              </a:spcBef>
            </a:pPr>
            <a:r>
              <a:rPr lang="en-US" sz="1800" dirty="0"/>
              <a:t>Logical Positivism and Verifiability</a:t>
            </a:r>
          </a:p>
          <a:p>
            <a:pPr>
              <a:spcBef>
                <a:spcPts val="0"/>
              </a:spcBef>
            </a:pPr>
            <a:r>
              <a:rPr lang="en-US" sz="1800" dirty="0"/>
              <a:t>Logical Positivism, Science, and Meaning</a:t>
            </a:r>
          </a:p>
          <a:p>
            <a:pPr>
              <a:spcBef>
                <a:spcPts val="0"/>
              </a:spcBef>
            </a:pPr>
            <a:r>
              <a:rPr lang="en-US" sz="1800" dirty="0"/>
              <a:t>Holism</a:t>
            </a:r>
          </a:p>
          <a:p>
            <a:pPr>
              <a:spcBef>
                <a:spcPts val="0"/>
              </a:spcBef>
            </a:pPr>
            <a:r>
              <a:rPr lang="en-US" sz="1800" dirty="0"/>
              <a:t>Discovery and 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Postmodernism, and Science Wars</a:t>
            </a:r>
          </a:p>
          <a:p>
            <a:pPr>
              <a:spcBef>
                <a:spcPts val="0"/>
              </a:spcBef>
            </a:pPr>
            <a:r>
              <a:rPr lang="en-US" sz="1800" dirty="0"/>
              <a:t>(How) Does Science Explain?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Cause Back in "Because"</a:t>
            </a:r>
          </a:p>
          <a:p>
            <a:pPr>
              <a:spcBef>
                <a:spcPts val="0"/>
              </a:spcBef>
            </a:pPr>
            <a:r>
              <a:rPr lang="en-US" sz="1800" kern="0" dirty="0"/>
              <a:t>Probability, Pragmatics, and Unification</a:t>
            </a:r>
          </a:p>
          <a:p>
            <a:pPr>
              <a:spcBef>
                <a:spcPts val="0"/>
              </a:spcBef>
            </a:pPr>
            <a:r>
              <a:rPr lang="en-US" sz="1800" kern="0" dirty="0"/>
              <a:t>Laws and Regularities</a:t>
            </a:r>
          </a:p>
          <a:p>
            <a:pPr>
              <a:spcBef>
                <a:spcPts val="0"/>
              </a:spcBef>
            </a:pPr>
            <a:r>
              <a:rPr lang="en-US" sz="1800" kern="0" dirty="0"/>
              <a:t>Laws and Necessity</a:t>
            </a:r>
          </a:p>
          <a:p>
            <a:pPr>
              <a:spcBef>
                <a:spcPts val="0"/>
              </a:spcBef>
            </a:pPr>
            <a:r>
              <a:rPr lang="en-US" sz="1800" kern="0" dirty="0"/>
              <a:t>Reduction and Progress </a:t>
            </a:r>
          </a:p>
          <a:p>
            <a:pPr>
              <a:spcBef>
                <a:spcPts val="0"/>
              </a:spcBef>
            </a:pPr>
            <a:r>
              <a:rPr lang="en-US" sz="1800" kern="0" dirty="0"/>
              <a:t>Reduction and Physicalism</a:t>
            </a:r>
          </a:p>
          <a:p>
            <a:pPr>
              <a:spcBef>
                <a:spcPts val="0"/>
              </a:spcBef>
            </a:pPr>
            <a:r>
              <a:rPr lang="en-US" sz="1800" kern="0" dirty="0"/>
              <a:t>New Views of Meaning and Reference</a:t>
            </a:r>
          </a:p>
          <a:p>
            <a:pPr>
              <a:spcBef>
                <a:spcPts val="0"/>
              </a:spcBef>
            </a:pPr>
            <a:r>
              <a:rPr lang="en-US" sz="1800" kern="0" dirty="0"/>
              <a:t>Scientific Realism </a:t>
            </a:r>
          </a:p>
          <a:p>
            <a:pPr>
              <a:spcBef>
                <a:spcPts val="0"/>
              </a:spcBef>
            </a:pPr>
            <a:r>
              <a:rPr lang="en-US" sz="1800" kern="0" dirty="0"/>
              <a:t>Success, Experience, and Explanation</a:t>
            </a:r>
          </a:p>
          <a:p>
            <a:pPr>
              <a:spcBef>
                <a:spcPts val="0"/>
              </a:spcBef>
            </a:pPr>
            <a:r>
              <a:rPr lang="en-US" sz="1800" kern="0" dirty="0"/>
              <a:t>Realism and Naturalism </a:t>
            </a:r>
          </a:p>
          <a:p>
            <a:pPr>
              <a:spcBef>
                <a:spcPts val="0"/>
              </a:spcBef>
            </a:pPr>
            <a:r>
              <a:rPr lang="en-US" sz="1800" kern="0" dirty="0"/>
              <a:t>Values and 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367280" y="914400"/>
            <a:ext cx="4572000" cy="461665"/>
          </a:xfrm>
          <a:prstGeom prst="rect">
            <a:avLst/>
          </a:prstGeom>
        </p:spPr>
        <p:txBody>
          <a:bodyPr>
            <a:spAutoFit/>
          </a:bodyPr>
          <a:lstStyle/>
          <a:p>
            <a:r>
              <a:rPr lang="en-US" sz="1200" b="0" dirty="0"/>
              <a:t>http://www.thegreatcourses.com/courses/philosophy-of-science.html#BVRRWidgetID</a:t>
            </a:r>
          </a:p>
        </p:txBody>
      </p:sp>
      <p:sp>
        <p:nvSpPr>
          <p:cNvPr id="2" name="Title 1"/>
          <p:cNvSpPr>
            <a:spLocks noGrp="1"/>
          </p:cNvSpPr>
          <p:nvPr>
            <p:ph type="title"/>
          </p:nvPr>
        </p:nvSpPr>
        <p:spPr>
          <a:xfrm>
            <a:off x="6553200" y="914400"/>
            <a:ext cx="2590800" cy="533400"/>
          </a:xfrm>
          <a:solidFill>
            <a:srgbClr val="002060"/>
          </a:solidFill>
          <a:ln>
            <a:noFill/>
          </a:ln>
        </p:spPr>
        <p:txBody>
          <a:bodyPr/>
          <a:lstStyle/>
          <a:p>
            <a:pPr algn="r"/>
            <a:r>
              <a:rPr lang="en-US" sz="2800" dirty="0"/>
              <a:t>Topics in </a:t>
            </a:r>
            <a:r>
              <a:rPr lang="en-US" sz="2800" dirty="0" err="1"/>
              <a:t>PhyS</a:t>
            </a:r>
            <a:endParaRPr lang="en-US" sz="2800" dirty="0"/>
          </a:p>
        </p:txBody>
      </p:sp>
      <p:sp>
        <p:nvSpPr>
          <p:cNvPr id="7" name="Slide Number Placeholder 6"/>
          <p:cNvSpPr>
            <a:spLocks noGrp="1"/>
          </p:cNvSpPr>
          <p:nvPr>
            <p:ph type="sldNum" sz="quarter" idx="10"/>
          </p:nvPr>
        </p:nvSpPr>
        <p:spPr/>
        <p:txBody>
          <a:bodyPr/>
          <a:lstStyle/>
          <a:p>
            <a:fld id="{970F0956-5B8E-40B4-A8DD-F75AA1D26018}" type="slidenum">
              <a:rPr lang="en-US" smtClean="0"/>
              <a:pPr/>
              <a:t>14</a:t>
            </a:fld>
            <a:endParaRPr lang="en-US"/>
          </a:p>
        </p:txBody>
      </p:sp>
    </p:spTree>
    <p:extLst>
      <p:ext uri="{BB962C8B-B14F-4D97-AF65-F5344CB8AC3E}">
        <p14:creationId xmlns:p14="http://schemas.microsoft.com/office/powerpoint/2010/main" val="644316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(1)</a:t>
            </a:r>
          </a:p>
        </p:txBody>
      </p:sp>
      <p:sp>
        <p:nvSpPr>
          <p:cNvPr id="3" name="Content Placeholder 2"/>
          <p:cNvSpPr>
            <a:spLocks noGrp="1"/>
          </p:cNvSpPr>
          <p:nvPr>
            <p:ph idx="1"/>
          </p:nvPr>
        </p:nvSpPr>
        <p:spPr/>
        <p:txBody>
          <a:bodyPr/>
          <a:lstStyle/>
          <a:p>
            <a:r>
              <a:rPr lang="en-US" sz="2000" dirty="0"/>
              <a:t>•	What exactly is science?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15</a:t>
            </a:fld>
            <a:endParaRPr lang="en-US"/>
          </a:p>
        </p:txBody>
      </p:sp>
    </p:spTree>
    <p:extLst>
      <p:ext uri="{BB962C8B-B14F-4D97-AF65-F5344CB8AC3E}">
        <p14:creationId xmlns:p14="http://schemas.microsoft.com/office/powerpoint/2010/main" val="361928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(1)</a:t>
            </a:r>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a:t>3a</a:t>
            </a:r>
            <a:r>
              <a:rPr lang="en-US" sz="2800" dirty="0"/>
              <a:t> :  </a:t>
            </a:r>
            <a:r>
              <a:rPr lang="en-US" sz="2800" dirty="0">
                <a:solidFill>
                  <a:srgbClr val="FFFF00"/>
                </a:solidFill>
              </a:rPr>
              <a:t>knowledge</a:t>
            </a:r>
            <a:r>
              <a:rPr lang="en-US" sz="2800" dirty="0"/>
              <a:t> or a system of knowledge covering general </a:t>
            </a:r>
            <a:r>
              <a:rPr lang="en-US" sz="2800" dirty="0">
                <a:solidFill>
                  <a:srgbClr val="FFFF00"/>
                </a:solidFill>
              </a:rPr>
              <a:t>truths</a:t>
            </a:r>
            <a:r>
              <a:rPr lang="en-US" sz="2800" dirty="0"/>
              <a:t> or the operation of general </a:t>
            </a:r>
            <a:r>
              <a:rPr lang="en-US" sz="2800" dirty="0">
                <a:solidFill>
                  <a:srgbClr val="FFFF00"/>
                </a:solidFill>
              </a:rPr>
              <a:t>laws</a:t>
            </a:r>
            <a:r>
              <a:rPr lang="en-US" sz="2800" dirty="0"/>
              <a:t> especially as obtained and tested through </a:t>
            </a:r>
            <a:r>
              <a:rPr lang="en-US" sz="2800" dirty="0">
                <a:solidFill>
                  <a:srgbClr val="FFFF00"/>
                </a:solidFill>
              </a:rPr>
              <a:t>scientific</a:t>
            </a:r>
            <a:r>
              <a:rPr lang="en-US" sz="2800" dirty="0"/>
              <a:t> </a:t>
            </a:r>
            <a:r>
              <a:rPr lang="en-US" sz="2800" dirty="0">
                <a:solidFill>
                  <a:srgbClr val="FFFF00"/>
                </a:solidFill>
              </a:rPr>
              <a:t>method</a:t>
            </a:r>
          </a:p>
          <a:p>
            <a:pPr marL="0" indent="0"/>
            <a:r>
              <a:rPr lang="en-US" sz="2800" i="1" dirty="0"/>
              <a:t>	</a:t>
            </a:r>
          </a:p>
          <a:p>
            <a:pPr marL="0" indent="0"/>
            <a:r>
              <a:rPr lang="en-US" sz="2800" i="1" dirty="0"/>
              <a:t>3b</a:t>
            </a:r>
            <a:r>
              <a:rPr lang="en-US" sz="2800" dirty="0"/>
              <a:t> :  such knowledge or such a system of knowledge concerned with the physical world and its phenomena:  natural science</a:t>
            </a:r>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rPr>
              <a:t>http://www.merriam-webster.com/dictionary/science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16</a:t>
            </a:fld>
            <a:endParaRPr lang="en-US"/>
          </a:p>
        </p:txBody>
      </p:sp>
    </p:spTree>
    <p:extLst>
      <p:ext uri="{BB962C8B-B14F-4D97-AF65-F5344CB8AC3E}">
        <p14:creationId xmlns:p14="http://schemas.microsoft.com/office/powerpoint/2010/main" val="25772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(2)</a:t>
            </a:r>
          </a:p>
        </p:txBody>
      </p:sp>
      <p:sp>
        <p:nvSpPr>
          <p:cNvPr id="3" name="Content Placeholder 2"/>
          <p:cNvSpPr>
            <a:spLocks noGrp="1"/>
          </p:cNvSpPr>
          <p:nvPr>
            <p:ph idx="1"/>
          </p:nvPr>
        </p:nvSpPr>
        <p:spPr/>
        <p:txBody>
          <a:bodyPr/>
          <a:lstStyle/>
          <a:p>
            <a:pPr algn="ctr"/>
            <a:r>
              <a:rPr lang="en-US" i="1" dirty="0"/>
              <a:t>Science is a </a:t>
            </a:r>
            <a:r>
              <a:rPr lang="en-US" i="1" dirty="0">
                <a:solidFill>
                  <a:srgbClr val="FFFF00"/>
                </a:solidFill>
              </a:rPr>
              <a:t>systematic</a:t>
            </a:r>
            <a:r>
              <a:rPr lang="en-US" i="1" dirty="0"/>
              <a:t> search for knowledge whose </a:t>
            </a:r>
            <a:r>
              <a:rPr lang="en-US" i="1" dirty="0">
                <a:solidFill>
                  <a:srgbClr val="FFFF00"/>
                </a:solidFill>
              </a:rPr>
              <a:t>validity</a:t>
            </a:r>
            <a:r>
              <a:rPr lang="en-US" i="1" dirty="0"/>
              <a:t> does not depend on the particular individual but is open for anyone to check or </a:t>
            </a:r>
            <a:r>
              <a:rPr lang="en-US" i="1" dirty="0">
                <a:solidFill>
                  <a:srgbClr val="FFFF00"/>
                </a:solidFill>
              </a:rPr>
              <a:t>rediscover</a:t>
            </a:r>
            <a:r>
              <a:rPr lang="en-US" i="1" dirty="0"/>
              <a:t>.</a:t>
            </a:r>
            <a:endParaRPr lang="en-US" dirty="0"/>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 https://plato.stanford.edu/archives/spr2015/entries/pseudo-science/.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17</a:t>
            </a:fld>
            <a:endParaRPr lang="en-US"/>
          </a:p>
        </p:txBody>
      </p:sp>
    </p:spTree>
    <p:extLst>
      <p:ext uri="{BB962C8B-B14F-4D97-AF65-F5344CB8AC3E}">
        <p14:creationId xmlns:p14="http://schemas.microsoft.com/office/powerpoint/2010/main" val="3873450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Science is the pursuit and application of </a:t>
            </a:r>
            <a:r>
              <a:rPr lang="en-US" dirty="0">
                <a:solidFill>
                  <a:srgbClr val="FFFF00"/>
                </a:solidFill>
              </a:rPr>
              <a:t>knowledge</a:t>
            </a:r>
            <a:r>
              <a:rPr lang="en-US" dirty="0"/>
              <a:t> and </a:t>
            </a:r>
            <a:r>
              <a:rPr lang="en-US" dirty="0">
                <a:solidFill>
                  <a:srgbClr val="FFFF00"/>
                </a:solidFill>
              </a:rPr>
              <a:t>understanding</a:t>
            </a:r>
            <a:r>
              <a:rPr lang="en-US" dirty="0"/>
              <a:t> of the natural and social world following a </a:t>
            </a:r>
            <a:r>
              <a:rPr lang="en-US" dirty="0">
                <a:solidFill>
                  <a:srgbClr val="FFFF00"/>
                </a:solidFill>
              </a:rPr>
              <a:t>systematic</a:t>
            </a:r>
            <a:r>
              <a:rPr lang="en-US" dirty="0"/>
              <a:t> </a:t>
            </a:r>
            <a:r>
              <a:rPr lang="en-US" dirty="0">
                <a:solidFill>
                  <a:srgbClr val="FFFF00"/>
                </a:solidFill>
              </a:rPr>
              <a:t>methodology</a:t>
            </a:r>
            <a:r>
              <a:rPr lang="en-US" dirty="0"/>
              <a:t> based on </a:t>
            </a:r>
            <a:r>
              <a:rPr lang="en-US" dirty="0">
                <a:solidFill>
                  <a:srgbClr val="FFFF00"/>
                </a:solidFill>
              </a:rPr>
              <a:t>evidence</a:t>
            </a:r>
            <a:r>
              <a:rPr lang="en-US" dirty="0"/>
              <a: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18</a:t>
            </a:fld>
            <a:endParaRPr lang="en-US"/>
          </a:p>
        </p:txBody>
      </p:sp>
    </p:spTree>
    <p:extLst>
      <p:ext uri="{BB962C8B-B14F-4D97-AF65-F5344CB8AC3E}">
        <p14:creationId xmlns:p14="http://schemas.microsoft.com/office/powerpoint/2010/main" val="355057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a:t>Classical Empiricism</a:t>
            </a:r>
          </a:p>
          <a:p>
            <a:pPr>
              <a:spcBef>
                <a:spcPts val="0"/>
              </a:spcBef>
            </a:pPr>
            <a:r>
              <a:rPr lang="en-US" sz="1800" dirty="0"/>
              <a:t>Logical Positivism and </a:t>
            </a:r>
            <a:r>
              <a:rPr lang="en-US" sz="1800" dirty="0">
                <a:solidFill>
                  <a:srgbClr val="FFFF00"/>
                </a:solidFill>
              </a:rPr>
              <a:t>Verifiability</a:t>
            </a:r>
          </a:p>
          <a:p>
            <a:pPr>
              <a:spcBef>
                <a:spcPts val="0"/>
              </a:spcBef>
            </a:pPr>
            <a:r>
              <a:rPr lang="en-US" sz="1800" dirty="0"/>
              <a:t>Logical Positivism, Science, and Meaning</a:t>
            </a:r>
          </a:p>
          <a:p>
            <a:pPr>
              <a:spcBef>
                <a:spcPts val="0"/>
              </a:spcBef>
            </a:pPr>
            <a:r>
              <a:rPr lang="en-US" sz="1800" dirty="0"/>
              <a:t>Holism</a:t>
            </a:r>
          </a:p>
          <a:p>
            <a:pPr>
              <a:spcBef>
                <a:spcPts val="0"/>
              </a:spcBef>
            </a:pPr>
            <a:r>
              <a:rPr lang="en-US" sz="1800" dirty="0">
                <a:solidFill>
                  <a:srgbClr val="FFFF00"/>
                </a:solidFill>
              </a:rPr>
              <a:t>Discovery</a:t>
            </a:r>
            <a:r>
              <a:rPr lang="en-US" sz="1800" dirty="0"/>
              <a:t> and </a:t>
            </a:r>
            <a:r>
              <a:rPr lang="en-US" sz="1800" dirty="0">
                <a:solidFill>
                  <a:srgbClr val="FFFF00"/>
                </a:solidFill>
              </a:rPr>
              <a:t>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a:t>
            </a:r>
            <a:r>
              <a:rPr lang="en-US" sz="1800" dirty="0">
                <a:solidFill>
                  <a:srgbClr val="FFFF00"/>
                </a:solidFill>
              </a:rPr>
              <a:t>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Postmodernism, and Science Wars</a:t>
            </a:r>
          </a:p>
          <a:p>
            <a:pPr>
              <a:spcBef>
                <a:spcPts val="0"/>
              </a:spcBef>
            </a:pP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a:t>
            </a:r>
            <a:r>
              <a:rPr lang="en-US" sz="1800" kern="0" dirty="0">
                <a:solidFill>
                  <a:srgbClr val="FFFF00"/>
                </a:solidFill>
              </a:rPr>
              <a:t>Cause</a:t>
            </a:r>
            <a:r>
              <a:rPr lang="en-US" sz="1800" kern="0" dirty="0"/>
              <a:t> Back in "Because"</a:t>
            </a:r>
          </a:p>
          <a:p>
            <a:pPr>
              <a:spcBef>
                <a:spcPts val="0"/>
              </a:spcBef>
            </a:pPr>
            <a:r>
              <a:rPr lang="en-US" sz="1800" kern="0" dirty="0">
                <a:solidFill>
                  <a:srgbClr val="FFFF00"/>
                </a:solidFill>
              </a:rPr>
              <a:t>Probability</a:t>
            </a:r>
            <a:r>
              <a:rPr lang="en-US" sz="1800" kern="0" dirty="0"/>
              <a:t>, Pragmatics, and Unification</a:t>
            </a:r>
          </a:p>
          <a:p>
            <a:pPr>
              <a:spcBef>
                <a:spcPts val="0"/>
              </a:spcBef>
            </a:pPr>
            <a:r>
              <a:rPr lang="en-US" sz="1800" kern="0" dirty="0">
                <a:solidFill>
                  <a:srgbClr val="FFFF00"/>
                </a:solidFill>
              </a:rPr>
              <a:t>Laws</a:t>
            </a:r>
            <a:r>
              <a:rPr lang="en-US" sz="1800" kern="0" dirty="0"/>
              <a:t> and </a:t>
            </a:r>
            <a:r>
              <a:rPr lang="en-US" sz="1800" kern="0" dirty="0">
                <a:solidFill>
                  <a:srgbClr val="FFFF00"/>
                </a:solidFill>
              </a:rPr>
              <a:t>Regularities</a:t>
            </a:r>
          </a:p>
          <a:p>
            <a:pPr>
              <a:spcBef>
                <a:spcPts val="0"/>
              </a:spcBef>
            </a:pPr>
            <a:r>
              <a:rPr lang="en-US" sz="1800" kern="0" dirty="0"/>
              <a:t>Laws and </a:t>
            </a:r>
            <a:r>
              <a:rPr lang="en-US" sz="1800" kern="0" dirty="0">
                <a:solidFill>
                  <a:srgbClr val="FFFF00"/>
                </a:solidFill>
              </a:rPr>
              <a:t>Necessity</a:t>
            </a:r>
          </a:p>
          <a:p>
            <a:pPr>
              <a:spcBef>
                <a:spcPts val="0"/>
              </a:spcBef>
            </a:pPr>
            <a:r>
              <a:rPr lang="en-US" sz="1800" kern="0" dirty="0"/>
              <a:t>Reduction and Progress </a:t>
            </a:r>
          </a:p>
          <a:p>
            <a:pPr>
              <a:spcBef>
                <a:spcPts val="0"/>
              </a:spcBef>
            </a:pPr>
            <a:r>
              <a:rPr lang="en-US" sz="1800" kern="0" dirty="0"/>
              <a:t>Reduction and Physicalism</a:t>
            </a:r>
          </a:p>
          <a:p>
            <a:pPr>
              <a:spcBef>
                <a:spcPts val="0"/>
              </a:spcBef>
            </a:pPr>
            <a:r>
              <a:rPr lang="en-US" sz="1800" kern="0" dirty="0"/>
              <a:t>New Views of Meaning and </a:t>
            </a:r>
            <a:r>
              <a:rPr lang="en-US" sz="1800" kern="0" dirty="0">
                <a:solidFill>
                  <a:srgbClr val="FFFF00"/>
                </a:solidFill>
              </a:rPr>
              <a:t>Reference</a:t>
            </a:r>
          </a:p>
          <a:p>
            <a:pPr>
              <a:spcBef>
                <a:spcPts val="0"/>
              </a:spcBef>
            </a:pPr>
            <a:r>
              <a:rPr lang="en-US" sz="1800" kern="0" dirty="0"/>
              <a:t>Scientific Realism </a:t>
            </a:r>
          </a:p>
          <a:p>
            <a:pPr>
              <a:spcBef>
                <a:spcPts val="0"/>
              </a:spcBef>
            </a:pPr>
            <a:r>
              <a:rPr lang="en-US" sz="1800" kern="0" dirty="0"/>
              <a:t>Success,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a:t>Realism and Naturalism </a:t>
            </a:r>
          </a:p>
          <a:p>
            <a:pPr>
              <a:spcBef>
                <a:spcPts val="0"/>
              </a:spcBef>
            </a:pPr>
            <a:r>
              <a:rPr lang="en-US" sz="1800" kern="0" dirty="0">
                <a:solidFill>
                  <a:srgbClr val="FFFF00"/>
                </a:solidFill>
              </a:rPr>
              <a:t>Values</a:t>
            </a:r>
            <a:r>
              <a:rPr lang="en-US" sz="1800" kern="0" dirty="0"/>
              <a:t> and </a:t>
            </a:r>
            <a:r>
              <a:rPr lang="en-US" sz="1800" kern="0" dirty="0">
                <a:solidFill>
                  <a:srgbClr val="FFFF00"/>
                </a:solidFill>
              </a:rPr>
              <a:t>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a:t>
            </a:r>
            <a:r>
              <a:rPr lang="en-US" sz="1800" kern="0" dirty="0">
                <a:solidFill>
                  <a:srgbClr val="FFFF00"/>
                </a:solidFill>
              </a:rPr>
              <a:t>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895599" y="875062"/>
            <a:ext cx="6238875" cy="954107"/>
          </a:xfrm>
          <a:prstGeom prst="rect">
            <a:avLst/>
          </a:prstGeom>
          <a:solidFill>
            <a:srgbClr val="0070C0"/>
          </a:solidFill>
        </p:spPr>
        <p:txBody>
          <a:bodyPr wrap="square">
            <a:spAutoFit/>
          </a:bodyPr>
          <a:lstStyle/>
          <a:p>
            <a:r>
              <a:rPr lang="en-US" sz="2800" b="0" dirty="0">
                <a:solidFill>
                  <a:srgbClr val="FFFF00"/>
                </a:solidFill>
              </a:rPr>
              <a:t>What question is asked for which these keywords are part of adequate answers? </a:t>
            </a:r>
          </a:p>
        </p:txBody>
      </p:sp>
      <p:sp>
        <p:nvSpPr>
          <p:cNvPr id="7" name="Slide Number Placeholder 6"/>
          <p:cNvSpPr>
            <a:spLocks noGrp="1"/>
          </p:cNvSpPr>
          <p:nvPr>
            <p:ph type="sldNum" sz="quarter" idx="10"/>
          </p:nvPr>
        </p:nvSpPr>
        <p:spPr/>
        <p:txBody>
          <a:bodyPr/>
          <a:lstStyle/>
          <a:p>
            <a:fld id="{970F0956-5B8E-40B4-A8DD-F75AA1D26018}" type="slidenum">
              <a:rPr lang="en-US" smtClean="0"/>
              <a:pPr/>
              <a:t>19</a:t>
            </a:fld>
            <a:endParaRPr lang="en-US"/>
          </a:p>
        </p:txBody>
      </p:sp>
    </p:spTree>
    <p:extLst>
      <p:ext uri="{BB962C8B-B14F-4D97-AF65-F5344CB8AC3E}">
        <p14:creationId xmlns:p14="http://schemas.microsoft.com/office/powerpoint/2010/main" val="316145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Pre-class assignment</a:t>
            </a:r>
          </a:p>
        </p:txBody>
      </p:sp>
      <p:sp>
        <p:nvSpPr>
          <p:cNvPr id="6" name="Content Placeholder 5"/>
          <p:cNvSpPr>
            <a:spLocks noGrp="1"/>
          </p:cNvSpPr>
          <p:nvPr>
            <p:ph idx="1"/>
          </p:nvPr>
        </p:nvSpPr>
        <p:spPr/>
        <p:txBody>
          <a:bodyPr/>
          <a:lstStyle/>
          <a:p>
            <a:pPr lvl="0"/>
            <a:r>
              <a:rPr lang="en-US" sz="2000" dirty="0"/>
              <a:t>a) Required reading</a:t>
            </a:r>
          </a:p>
          <a:p>
            <a:pPr indent="-1588"/>
            <a:r>
              <a:rPr lang="en-US" sz="2000" b="1" dirty="0"/>
              <a:t>R2</a:t>
            </a:r>
            <a:r>
              <a:rPr lang="en-US" sz="2000" dirty="0"/>
              <a:t>	</a:t>
            </a:r>
            <a:r>
              <a:rPr lang="en-US" sz="2000" dirty="0" err="1"/>
              <a:t>Wagensberg</a:t>
            </a:r>
            <a:r>
              <a:rPr lang="en-US" sz="2000" dirty="0"/>
              <a:t>, J., </a:t>
            </a:r>
            <a:r>
              <a:rPr lang="en-US" sz="2000" i="1" dirty="0"/>
              <a:t>On the Existence and Uniqueness of the Scientific Method.</a:t>
            </a:r>
            <a:r>
              <a:rPr lang="en-US" sz="2000" dirty="0"/>
              <a:t> Biol Theory, 2014. </a:t>
            </a:r>
            <a:r>
              <a:rPr lang="en-US" sz="2000" b="1" dirty="0"/>
              <a:t>9</a:t>
            </a:r>
            <a:r>
              <a:rPr lang="en-US" sz="2000" dirty="0"/>
              <a:t>(3): p. 331-346.</a:t>
            </a:r>
          </a:p>
          <a:p>
            <a:r>
              <a:rPr lang="en-US" sz="2000" dirty="0"/>
              <a:t>	</a:t>
            </a:r>
            <a:r>
              <a:rPr lang="en-US" sz="1400" dirty="0">
                <a:hlinkClick r:id="rId2"/>
              </a:rPr>
              <a:t>https://www.ncbi.nlm.nih.gov/pmc/articles/PMC4131153/pdf/13752_2014_Article_166.pdf</a:t>
            </a:r>
            <a:r>
              <a:rPr lang="en-US" sz="1400" dirty="0"/>
              <a:t> </a:t>
            </a:r>
          </a:p>
          <a:p>
            <a:pPr lvl="0"/>
            <a:r>
              <a:rPr lang="en-US" sz="2000" dirty="0"/>
              <a:t>	</a:t>
            </a:r>
            <a:r>
              <a:rPr lang="en-US" sz="2000" dirty="0">
                <a:solidFill>
                  <a:srgbClr val="FFFF00"/>
                </a:solidFill>
              </a:rPr>
              <a:t>Questions ?</a:t>
            </a:r>
          </a:p>
          <a:p>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39169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(2)</a:t>
            </a:r>
          </a:p>
        </p:txBody>
      </p:sp>
      <p:sp>
        <p:nvSpPr>
          <p:cNvPr id="3" name="Content Placeholder 2"/>
          <p:cNvSpPr>
            <a:spLocks noGrp="1"/>
          </p:cNvSpPr>
          <p:nvPr>
            <p:ph idx="1"/>
          </p:nvPr>
        </p:nvSpPr>
        <p:spPr/>
        <p:txBody>
          <a:bodyPr/>
          <a:lstStyle/>
          <a:p>
            <a:r>
              <a:rPr lang="en-US" sz="2000" dirty="0"/>
              <a:t>•	</a:t>
            </a:r>
            <a:r>
              <a:rPr lang="en-US" sz="2000" dirty="0">
                <a:solidFill>
                  <a:schemeClr val="accent6">
                    <a:lumMod val="60000"/>
                    <a:lumOff val="40000"/>
                  </a:schemeClr>
                </a:solidFill>
              </a:rPr>
              <a:t>What exactly is science? </a:t>
            </a:r>
            <a:r>
              <a:rPr lang="en-US" sz="2000" dirty="0"/>
              <a:t>How to differentiate from pseudo-science?</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20</a:t>
            </a:fld>
            <a:endParaRPr lang="en-US"/>
          </a:p>
        </p:txBody>
      </p:sp>
    </p:spTree>
    <p:extLst>
      <p:ext uri="{BB962C8B-B14F-4D97-AF65-F5344CB8AC3E}">
        <p14:creationId xmlns:p14="http://schemas.microsoft.com/office/powerpoint/2010/main" val="2712531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principles in how to do science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Objective observation</a:t>
            </a:r>
            <a:r>
              <a:rPr lang="en-US" dirty="0"/>
              <a:t>: measurement and data (possibly although not necessarily using mathematics as a tool),</a:t>
            </a:r>
          </a:p>
          <a:p>
            <a:pPr>
              <a:buFont typeface="Arial" panose="020B0604020202020204" pitchFamily="34" charset="0"/>
              <a:buChar char="•"/>
            </a:pPr>
            <a:r>
              <a:rPr lang="en-US" u="sng" dirty="0"/>
              <a:t>Evidence</a:t>
            </a:r>
            <a:r>
              <a:rPr lang="en-US" dirty="0"/>
              <a:t>,</a:t>
            </a:r>
          </a:p>
          <a:p>
            <a:pPr>
              <a:buFont typeface="Arial" panose="020B0604020202020204" pitchFamily="34" charset="0"/>
              <a:buChar char="•"/>
            </a:pPr>
            <a:r>
              <a:rPr lang="en-US" u="sng" dirty="0"/>
              <a:t>Experiment and/or observation</a:t>
            </a:r>
            <a:r>
              <a:rPr lang="en-US" dirty="0"/>
              <a:t> as benchmarks for testing hypotheses,</a:t>
            </a:r>
          </a:p>
          <a:p>
            <a:pPr>
              <a:buFont typeface="Arial" panose="020B0604020202020204" pitchFamily="34" charset="0"/>
              <a:buChar char="•"/>
            </a:pPr>
            <a:r>
              <a:rPr lang="en-US" u="sng" dirty="0"/>
              <a:t>Induction</a:t>
            </a:r>
            <a:r>
              <a:rPr lang="en-US" dirty="0"/>
              <a:t>: reasoning to establish general rules or conclusions drawn from facts or examples,</a:t>
            </a:r>
          </a:p>
          <a:p>
            <a:pPr>
              <a:buFont typeface="Arial" panose="020B0604020202020204" pitchFamily="34" charset="0"/>
              <a:buChar char="•"/>
            </a:pPr>
            <a:r>
              <a:rPr lang="en-US" u="sng" dirty="0"/>
              <a:t>Repetition</a:t>
            </a:r>
            <a:r>
              <a:rPr lang="en-US" dirty="0"/>
              <a:t>,</a:t>
            </a:r>
          </a:p>
          <a:p>
            <a:pPr>
              <a:buFont typeface="Arial" panose="020B0604020202020204" pitchFamily="34" charset="0"/>
              <a:buChar char="•"/>
            </a:pPr>
            <a:r>
              <a:rPr lang="en-US" u="sng" dirty="0"/>
              <a:t>Critical analysis</a:t>
            </a:r>
            <a:r>
              <a:rPr lang="en-US" dirty="0"/>
              <a:t>,</a:t>
            </a:r>
          </a:p>
          <a:p>
            <a:pPr>
              <a:buFont typeface="Arial" panose="020B0604020202020204" pitchFamily="34" charset="0"/>
              <a:buChar char="•"/>
            </a:pPr>
            <a:r>
              <a:rPr lang="en-US" u="sng" dirty="0"/>
              <a:t>Verification and testing</a:t>
            </a:r>
            <a:r>
              <a:rPr lang="en-US" dirty="0"/>
              <a:t>: critical exposure to scrutiny, peer review and assessment.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21</a:t>
            </a:fld>
            <a:endParaRPr lang="en-US"/>
          </a:p>
        </p:txBody>
      </p:sp>
    </p:spTree>
    <p:extLst>
      <p:ext uri="{BB962C8B-B14F-4D97-AF65-F5344CB8AC3E}">
        <p14:creationId xmlns:p14="http://schemas.microsoft.com/office/powerpoint/2010/main" val="671017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Identifying pseudoscience</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000" i="1" u="sng" dirty="0"/>
              <a:t>Belief in authority</a:t>
            </a:r>
            <a:r>
              <a:rPr lang="en-US" sz="2000" dirty="0"/>
              <a:t>: It is contended that some have a special ability to determine what is true or false. Others must accept their judgments.</a:t>
            </a:r>
          </a:p>
          <a:p>
            <a:pPr>
              <a:buFont typeface="Arial" panose="020B0604020202020204" pitchFamily="34" charset="0"/>
              <a:buChar char="•"/>
            </a:pPr>
            <a:r>
              <a:rPr lang="en-US" sz="2000" i="1" u="sng" dirty="0"/>
              <a:t>Unrepeatable experiments</a:t>
            </a:r>
            <a:r>
              <a:rPr lang="en-US" sz="2000" dirty="0"/>
              <a:t>: Reliance is put on experiments that cannot be repeated by others with the same outcome.</a:t>
            </a:r>
          </a:p>
          <a:p>
            <a:pPr>
              <a:buFont typeface="Arial" panose="020B0604020202020204" pitchFamily="34" charset="0"/>
              <a:buChar char="•"/>
            </a:pPr>
            <a:r>
              <a:rPr lang="en-US" sz="2000" i="1" u="sng" dirty="0"/>
              <a:t>Handpicked examples</a:t>
            </a:r>
            <a:r>
              <a:rPr lang="en-US" sz="2000" dirty="0"/>
              <a:t>: are used although they are not representative of the general category that the investigation refers to.</a:t>
            </a:r>
          </a:p>
          <a:p>
            <a:pPr>
              <a:buFont typeface="Arial" panose="020B0604020202020204" pitchFamily="34" charset="0"/>
              <a:buChar char="•"/>
            </a:pPr>
            <a:r>
              <a:rPr lang="en-US" sz="2000" i="1" u="sng" dirty="0"/>
              <a:t>Unwillingness to test</a:t>
            </a:r>
            <a:r>
              <a:rPr lang="en-US" sz="2000" dirty="0"/>
              <a:t>: A theory is not tested although it can be.</a:t>
            </a:r>
          </a:p>
          <a:p>
            <a:pPr>
              <a:buFont typeface="Arial" panose="020B0604020202020204" pitchFamily="34" charset="0"/>
              <a:buChar char="•"/>
            </a:pPr>
            <a:r>
              <a:rPr lang="en-US" sz="2000" i="1" u="sng" dirty="0"/>
              <a:t>Disregard of refuting information</a:t>
            </a:r>
            <a:r>
              <a:rPr lang="en-US" sz="2000" dirty="0"/>
              <a:t>: Observations or experiments that conflict with a theory are neglected.</a:t>
            </a:r>
          </a:p>
          <a:p>
            <a:pPr>
              <a:buFont typeface="Arial" panose="020B0604020202020204" pitchFamily="34" charset="0"/>
              <a:buChar char="•"/>
            </a:pPr>
            <a:r>
              <a:rPr lang="en-US" sz="2000" i="1" u="sng" dirty="0"/>
              <a:t>Built-in subterfuge</a:t>
            </a:r>
            <a:r>
              <a:rPr lang="en-US" sz="2000" dirty="0"/>
              <a:t>: The testing of a theory is so arranged that the theory can only be confirmed, never disconfirmed, by the outcome.</a:t>
            </a:r>
          </a:p>
          <a:p>
            <a:pPr>
              <a:buFont typeface="Arial" panose="020B0604020202020204" pitchFamily="34" charset="0"/>
              <a:buChar char="•"/>
            </a:pPr>
            <a:r>
              <a:rPr lang="en-US" sz="2000" i="1" u="sng" dirty="0"/>
              <a:t>Explanations are abandoned without replacement</a:t>
            </a:r>
            <a:r>
              <a:rPr lang="en-US" sz="2000" dirty="0"/>
              <a:t>. Tenable explanations are given up without being replaced, so that the new theory leaves much more unexplained than the previous one. </a:t>
            </a:r>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 https://plato.stanford.edu/archives/spr2015/entries/pseudo-science/.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22</a:t>
            </a:fld>
            <a:endParaRPr lang="en-US"/>
          </a:p>
        </p:txBody>
      </p:sp>
    </p:spTree>
    <p:extLst>
      <p:ext uri="{BB962C8B-B14F-4D97-AF65-F5344CB8AC3E}">
        <p14:creationId xmlns:p14="http://schemas.microsoft.com/office/powerpoint/2010/main" val="24514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List Of Fallacious Arguments</a:t>
            </a:r>
          </a:p>
        </p:txBody>
      </p:sp>
      <p:sp>
        <p:nvSpPr>
          <p:cNvPr id="3" name="Content Placeholder 2"/>
          <p:cNvSpPr>
            <a:spLocks noGrp="1"/>
          </p:cNvSpPr>
          <p:nvPr>
            <p:ph idx="1"/>
          </p:nvPr>
        </p:nvSpPr>
        <p:spPr>
          <a:xfrm>
            <a:off x="228600" y="2057400"/>
            <a:ext cx="8686800" cy="4572000"/>
          </a:xfrm>
        </p:spPr>
        <p:txBody>
          <a:bodyPr/>
          <a:lstStyle/>
          <a:p>
            <a:r>
              <a:rPr lang="en-US" dirty="0"/>
              <a:t>E.g.: False Compromise: </a:t>
            </a:r>
          </a:p>
          <a:p>
            <a:pPr>
              <a:spcBef>
                <a:spcPts val="1800"/>
              </a:spcBef>
              <a:buFont typeface="Arial" panose="020B0604020202020204" pitchFamily="34" charset="0"/>
              <a:buChar char="•"/>
            </a:pPr>
            <a:r>
              <a:rPr lang="en-US" sz="2000" dirty="0"/>
              <a:t>if one does not understand a debate, it must be "fair" to split the difference, and agree on a compromise between the opinions. (But one side is very possibly wrong, and in any case one could simply suspend judgment.) Journalists often invoke this fallacy in the name of "balanced" coverage. </a:t>
            </a:r>
          </a:p>
          <a:p>
            <a:pPr>
              <a:spcBef>
                <a:spcPts val="1800"/>
              </a:spcBef>
              <a:buFont typeface="Arial" panose="020B0604020202020204" pitchFamily="34" charset="0"/>
              <a:buChar char="•"/>
            </a:pPr>
            <a:r>
              <a:rPr lang="en-US" sz="2000" dirty="0"/>
              <a:t>"Some say the sun rises in the east, some say it rises in the west; the truth lies probably somewhere in between." </a:t>
            </a:r>
          </a:p>
          <a:p>
            <a:pPr>
              <a:spcBef>
                <a:spcPts val="1800"/>
              </a:spcBef>
              <a:buFont typeface="Arial" panose="020B0604020202020204" pitchFamily="34" charset="0"/>
              <a:buChar char="•"/>
            </a:pPr>
            <a:r>
              <a:rPr lang="en-US" sz="2000" dirty="0"/>
              <a:t>Television reporters like balanced coverage so much that they may give half of their report to a view held by a small minority of the people in question. There are many possible reasons for this, some of them good. However, viewers need to be aware of this tendency. </a:t>
            </a:r>
          </a:p>
          <a:p>
            <a:pPr>
              <a:buFont typeface="Arial" panose="020B0604020202020204" pitchFamily="34" charset="0"/>
              <a:buChar char="•"/>
            </a:pPr>
            <a:endParaRPr lang="en-US" sz="2000" dirty="0"/>
          </a:p>
        </p:txBody>
      </p:sp>
      <p:sp>
        <p:nvSpPr>
          <p:cNvPr id="4" name="Rectangle 3"/>
          <p:cNvSpPr/>
          <p:nvPr/>
        </p:nvSpPr>
        <p:spPr>
          <a:xfrm>
            <a:off x="762000" y="1428690"/>
            <a:ext cx="7543800" cy="400110"/>
          </a:xfrm>
          <a:prstGeom prst="rect">
            <a:avLst/>
          </a:prstGeom>
        </p:spPr>
        <p:txBody>
          <a:bodyPr wrap="square">
            <a:spAutoFit/>
          </a:bodyPr>
          <a:lstStyle/>
          <a:p>
            <a:r>
              <a:rPr lang="en-US" sz="2000" dirty="0">
                <a:solidFill>
                  <a:schemeClr val="bg1"/>
                </a:solidFill>
              </a:rPr>
              <a:t>http://www.don-lindsay-archive.org/skeptic/arguments.html</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23</a:t>
            </a:fld>
            <a:endParaRPr lang="en-US"/>
          </a:p>
        </p:txBody>
      </p:sp>
    </p:spTree>
    <p:extLst>
      <p:ext uri="{BB962C8B-B14F-4D97-AF65-F5344CB8AC3E}">
        <p14:creationId xmlns:p14="http://schemas.microsoft.com/office/powerpoint/2010/main" val="260376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a:t>Classical </a:t>
            </a:r>
            <a:r>
              <a:rPr lang="en-US" sz="1800" dirty="0">
                <a:solidFill>
                  <a:srgbClr val="FF6600"/>
                </a:solidFill>
              </a:rPr>
              <a:t>Empiricism</a:t>
            </a:r>
          </a:p>
          <a:p>
            <a:pPr>
              <a:spcBef>
                <a:spcPts val="0"/>
              </a:spcBef>
            </a:pPr>
            <a:r>
              <a:rPr lang="en-US" sz="1800" dirty="0"/>
              <a:t>Logical </a:t>
            </a:r>
            <a:r>
              <a:rPr lang="en-US" sz="1800" dirty="0">
                <a:solidFill>
                  <a:srgbClr val="FF6600"/>
                </a:solidFill>
              </a:rPr>
              <a:t>Positivism</a:t>
            </a:r>
            <a:r>
              <a:rPr lang="en-US" sz="1800" dirty="0"/>
              <a:t> and </a:t>
            </a:r>
            <a:r>
              <a:rPr lang="en-US" sz="1800" dirty="0">
                <a:solidFill>
                  <a:srgbClr val="FFFF00"/>
                </a:solidFill>
              </a:rPr>
              <a:t>Verifiability</a:t>
            </a:r>
          </a:p>
          <a:p>
            <a:pPr>
              <a:spcBef>
                <a:spcPts val="0"/>
              </a:spcBef>
            </a:pPr>
            <a:r>
              <a:rPr lang="en-US" sz="1800" dirty="0"/>
              <a:t>Logical Positivism, Science, and Meaning</a:t>
            </a:r>
          </a:p>
          <a:p>
            <a:pPr>
              <a:spcBef>
                <a:spcPts val="0"/>
              </a:spcBef>
            </a:pPr>
            <a:r>
              <a:rPr lang="en-US" sz="1800" dirty="0">
                <a:solidFill>
                  <a:srgbClr val="FF6600"/>
                </a:solidFill>
              </a:rPr>
              <a:t>Holism</a:t>
            </a:r>
          </a:p>
          <a:p>
            <a:pPr>
              <a:spcBef>
                <a:spcPts val="0"/>
              </a:spcBef>
            </a:pPr>
            <a:r>
              <a:rPr lang="en-US" sz="1800" dirty="0">
                <a:solidFill>
                  <a:srgbClr val="FFFF00"/>
                </a:solidFill>
              </a:rPr>
              <a:t>Discovery</a:t>
            </a:r>
            <a:r>
              <a:rPr lang="en-US" sz="1800" dirty="0"/>
              <a:t> and </a:t>
            </a:r>
            <a:r>
              <a:rPr lang="en-US" sz="1800" dirty="0">
                <a:solidFill>
                  <a:srgbClr val="FFFF00"/>
                </a:solidFill>
              </a:rPr>
              <a:t>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a:t>
            </a:r>
            <a:r>
              <a:rPr lang="en-US" sz="1800" dirty="0">
                <a:solidFill>
                  <a:srgbClr val="FFFF00"/>
                </a:solidFill>
              </a:rPr>
              <a:t>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a:t>
            </a:r>
            <a:r>
              <a:rPr lang="en-US" sz="1800" dirty="0">
                <a:solidFill>
                  <a:srgbClr val="FF6600"/>
                </a:solidFill>
              </a:rPr>
              <a:t>Postmodernism</a:t>
            </a:r>
            <a:r>
              <a:rPr lang="en-US" sz="1800" dirty="0"/>
              <a:t>, and Science Wars</a:t>
            </a:r>
          </a:p>
          <a:p>
            <a:pPr>
              <a:spcBef>
                <a:spcPts val="0"/>
              </a:spcBef>
            </a:pP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a:t>
            </a:r>
            <a:r>
              <a:rPr lang="en-US" sz="1800" kern="0" dirty="0">
                <a:solidFill>
                  <a:srgbClr val="FFFF00"/>
                </a:solidFill>
              </a:rPr>
              <a:t>Cause</a:t>
            </a:r>
            <a:r>
              <a:rPr lang="en-US" sz="1800" kern="0" dirty="0"/>
              <a:t> Back in "Because"</a:t>
            </a:r>
          </a:p>
          <a:p>
            <a:pPr>
              <a:spcBef>
                <a:spcPts val="0"/>
              </a:spcBef>
            </a:pPr>
            <a:r>
              <a:rPr lang="en-US" sz="1800" kern="0" dirty="0">
                <a:solidFill>
                  <a:srgbClr val="FFFF00"/>
                </a:solidFill>
              </a:rPr>
              <a:t>Probability</a:t>
            </a:r>
            <a:r>
              <a:rPr lang="en-US" sz="1800" kern="0" dirty="0"/>
              <a:t>, Pragmatics, and Unification</a:t>
            </a:r>
          </a:p>
          <a:p>
            <a:pPr>
              <a:spcBef>
                <a:spcPts val="0"/>
              </a:spcBef>
            </a:pPr>
            <a:r>
              <a:rPr lang="en-US" sz="1800" kern="0" dirty="0">
                <a:solidFill>
                  <a:srgbClr val="FFFF00"/>
                </a:solidFill>
              </a:rPr>
              <a:t>Laws</a:t>
            </a:r>
            <a:r>
              <a:rPr lang="en-US" sz="1800" kern="0" dirty="0"/>
              <a:t> and </a:t>
            </a:r>
            <a:r>
              <a:rPr lang="en-US" sz="1800" kern="0" dirty="0">
                <a:solidFill>
                  <a:srgbClr val="FFFF00"/>
                </a:solidFill>
              </a:rPr>
              <a:t>Regularities</a:t>
            </a:r>
          </a:p>
          <a:p>
            <a:pPr>
              <a:spcBef>
                <a:spcPts val="0"/>
              </a:spcBef>
            </a:pPr>
            <a:r>
              <a:rPr lang="en-US" sz="1800" kern="0" dirty="0"/>
              <a:t>Laws and </a:t>
            </a:r>
            <a:r>
              <a:rPr lang="en-US" sz="1800" kern="0" dirty="0">
                <a:solidFill>
                  <a:srgbClr val="FFFF00"/>
                </a:solidFill>
              </a:rPr>
              <a:t>Necessity</a:t>
            </a:r>
          </a:p>
          <a:p>
            <a:pPr>
              <a:spcBef>
                <a:spcPts val="0"/>
              </a:spcBef>
            </a:pPr>
            <a:r>
              <a:rPr lang="en-US" sz="1800" kern="0" dirty="0"/>
              <a:t>Reduction and Progress </a:t>
            </a:r>
          </a:p>
          <a:p>
            <a:pPr>
              <a:spcBef>
                <a:spcPts val="0"/>
              </a:spcBef>
            </a:pPr>
            <a:r>
              <a:rPr lang="en-US" sz="1800" kern="0" dirty="0"/>
              <a:t>Reduction and </a:t>
            </a:r>
            <a:r>
              <a:rPr lang="en-US" sz="1800" kern="0" dirty="0">
                <a:solidFill>
                  <a:srgbClr val="FF6600"/>
                </a:solidFill>
              </a:rPr>
              <a:t>Physicalism</a:t>
            </a:r>
          </a:p>
          <a:p>
            <a:pPr>
              <a:spcBef>
                <a:spcPts val="0"/>
              </a:spcBef>
            </a:pPr>
            <a:r>
              <a:rPr lang="en-US" sz="1800" kern="0" dirty="0"/>
              <a:t>New Views of Meaning and </a:t>
            </a:r>
            <a:r>
              <a:rPr lang="en-US" sz="1800" kern="0" dirty="0">
                <a:solidFill>
                  <a:srgbClr val="FFFF00"/>
                </a:solidFill>
              </a:rPr>
              <a:t>Reference</a:t>
            </a:r>
          </a:p>
          <a:p>
            <a:pPr>
              <a:spcBef>
                <a:spcPts val="0"/>
              </a:spcBef>
            </a:pPr>
            <a:r>
              <a:rPr lang="en-US" sz="1800" kern="0" dirty="0">
                <a:solidFill>
                  <a:srgbClr val="FF6600"/>
                </a:solidFill>
              </a:rPr>
              <a:t>Scientific Realism </a:t>
            </a:r>
          </a:p>
          <a:p>
            <a:pPr>
              <a:spcBef>
                <a:spcPts val="0"/>
              </a:spcBef>
            </a:pPr>
            <a:r>
              <a:rPr lang="en-US" sz="1800" kern="0" dirty="0"/>
              <a:t>Success,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a:solidFill>
                  <a:srgbClr val="FF6600"/>
                </a:solidFill>
              </a:rPr>
              <a:t>Realism</a:t>
            </a:r>
            <a:r>
              <a:rPr lang="en-US" sz="1800" kern="0" dirty="0"/>
              <a:t> and </a:t>
            </a:r>
            <a:r>
              <a:rPr lang="en-US" sz="1800" kern="0" dirty="0">
                <a:solidFill>
                  <a:srgbClr val="FF6600"/>
                </a:solidFill>
              </a:rPr>
              <a:t>Naturalism</a:t>
            </a:r>
            <a:r>
              <a:rPr lang="en-US" sz="1800" kern="0" dirty="0"/>
              <a:t> </a:t>
            </a:r>
          </a:p>
          <a:p>
            <a:pPr>
              <a:spcBef>
                <a:spcPts val="0"/>
              </a:spcBef>
            </a:pPr>
            <a:r>
              <a:rPr lang="en-US" sz="1800" kern="0" dirty="0">
                <a:solidFill>
                  <a:srgbClr val="FFFF00"/>
                </a:solidFill>
              </a:rPr>
              <a:t>Values</a:t>
            </a:r>
            <a:r>
              <a:rPr lang="en-US" sz="1800" kern="0" dirty="0"/>
              <a:t> and </a:t>
            </a:r>
            <a:r>
              <a:rPr lang="en-US" sz="1800" kern="0" dirty="0">
                <a:solidFill>
                  <a:srgbClr val="FFFF00"/>
                </a:solidFill>
              </a:rPr>
              <a:t>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a:t>
            </a:r>
            <a:r>
              <a:rPr lang="en-US" sz="1800" kern="0" dirty="0">
                <a:solidFill>
                  <a:srgbClr val="FFFF00"/>
                </a:solidFill>
              </a:rPr>
              <a:t>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7" name="Rectangle 6"/>
          <p:cNvSpPr/>
          <p:nvPr/>
        </p:nvSpPr>
        <p:spPr>
          <a:xfrm>
            <a:off x="2895599" y="872704"/>
            <a:ext cx="6238875" cy="954107"/>
          </a:xfrm>
          <a:prstGeom prst="rect">
            <a:avLst/>
          </a:prstGeom>
          <a:solidFill>
            <a:schemeClr val="bg1"/>
          </a:solidFill>
        </p:spPr>
        <p:txBody>
          <a:bodyPr wrap="square">
            <a:spAutoFit/>
          </a:bodyPr>
          <a:lstStyle/>
          <a:p>
            <a:r>
              <a:rPr lang="en-US" sz="2800" b="0" dirty="0">
                <a:solidFill>
                  <a:srgbClr val="FF0000"/>
                </a:solidFill>
              </a:rPr>
              <a:t>What question is asked for which these keywords are part of adequate answers? </a:t>
            </a:r>
          </a:p>
        </p:txBody>
      </p:sp>
      <p:sp>
        <p:nvSpPr>
          <p:cNvPr id="6" name="Slide Number Placeholder 5"/>
          <p:cNvSpPr>
            <a:spLocks noGrp="1"/>
          </p:cNvSpPr>
          <p:nvPr>
            <p:ph type="sldNum" sz="quarter" idx="10"/>
          </p:nvPr>
        </p:nvSpPr>
        <p:spPr/>
        <p:txBody>
          <a:bodyPr/>
          <a:lstStyle/>
          <a:p>
            <a:fld id="{970F0956-5B8E-40B4-A8DD-F75AA1D26018}" type="slidenum">
              <a:rPr lang="en-US" smtClean="0"/>
              <a:pPr/>
              <a:t>24</a:t>
            </a:fld>
            <a:endParaRPr lang="en-US"/>
          </a:p>
        </p:txBody>
      </p:sp>
    </p:spTree>
    <p:extLst>
      <p:ext uri="{BB962C8B-B14F-4D97-AF65-F5344CB8AC3E}">
        <p14:creationId xmlns:p14="http://schemas.microsoft.com/office/powerpoint/2010/main" val="2766206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(3)</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Is there a single basic method of science? If there are several, what makes them all "scientific"?</a:t>
            </a:r>
          </a:p>
          <a:p>
            <a:r>
              <a:rPr lang="en-US" sz="2000" dirty="0"/>
              <a:t>•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25</a:t>
            </a:fld>
            <a:endParaRPr lang="en-US"/>
          </a:p>
        </p:txBody>
      </p:sp>
    </p:spTree>
    <p:extLst>
      <p:ext uri="{BB962C8B-B14F-4D97-AF65-F5344CB8AC3E}">
        <p14:creationId xmlns:p14="http://schemas.microsoft.com/office/powerpoint/2010/main" val="51686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One or more?</a:t>
            </a:r>
          </a:p>
        </p:txBody>
      </p:sp>
      <p:sp>
        <p:nvSpPr>
          <p:cNvPr id="5" name="Content Placeholder 4"/>
          <p:cNvSpPr>
            <a:spLocks noGrp="1"/>
          </p:cNvSpPr>
          <p:nvPr>
            <p:ph idx="1"/>
          </p:nvPr>
        </p:nvSpPr>
        <p:spPr/>
        <p:txBody>
          <a:bodyPr/>
          <a:lstStyle/>
          <a:p>
            <a:pPr algn="ctr"/>
            <a:r>
              <a:rPr lang="en-US" sz="4400" dirty="0"/>
              <a:t>Philoso</a:t>
            </a:r>
            <a:r>
              <a:rPr lang="en-US" sz="4400" b="1" i="1" u="sng" dirty="0"/>
              <a:t>phy</a:t>
            </a:r>
            <a:r>
              <a:rPr lang="en-US" sz="4400" dirty="0"/>
              <a:t> of Science (</a:t>
            </a:r>
            <a:r>
              <a:rPr lang="en-US" sz="4400" dirty="0" err="1"/>
              <a:t>PhyS</a:t>
            </a:r>
            <a:r>
              <a:rPr lang="en-US" sz="4400" dirty="0"/>
              <a:t>)</a:t>
            </a:r>
          </a:p>
          <a:p>
            <a:pPr algn="ctr"/>
            <a:endParaRPr lang="en-US" dirty="0"/>
          </a:p>
          <a:p>
            <a:pPr algn="ctr"/>
            <a:r>
              <a:rPr lang="en-US" dirty="0"/>
              <a:t>versus</a:t>
            </a:r>
          </a:p>
          <a:p>
            <a:pPr algn="ctr"/>
            <a:endParaRPr lang="en-US" dirty="0"/>
          </a:p>
          <a:p>
            <a:pPr algn="ctr"/>
            <a:r>
              <a:rPr lang="en-US" sz="4400" dirty="0"/>
              <a:t>Philoso</a:t>
            </a:r>
            <a:r>
              <a:rPr lang="en-US" sz="4400" b="1" i="1" u="sng" dirty="0"/>
              <a:t>phies</a:t>
            </a:r>
            <a:r>
              <a:rPr lang="en-US" sz="4400" dirty="0"/>
              <a:t> of Science (</a:t>
            </a:r>
            <a:r>
              <a:rPr lang="en-US" sz="4400" dirty="0" err="1"/>
              <a:t>PhieS</a:t>
            </a:r>
            <a:r>
              <a:rPr lang="en-US" sz="4400" dirty="0"/>
              <a:t>)</a:t>
            </a:r>
          </a:p>
        </p:txBody>
      </p:sp>
      <p:sp>
        <p:nvSpPr>
          <p:cNvPr id="2" name="Slide Number Placeholder 1"/>
          <p:cNvSpPr>
            <a:spLocks noGrp="1"/>
          </p:cNvSpPr>
          <p:nvPr>
            <p:ph type="sldNum" sz="quarter" idx="10"/>
          </p:nvPr>
        </p:nvSpPr>
        <p:spPr/>
        <p:txBody>
          <a:bodyPr/>
          <a:lstStyle/>
          <a:p>
            <a:fld id="{970F0956-5B8E-40B4-A8DD-F75AA1D26018}" type="slidenum">
              <a:rPr lang="en-US" smtClean="0"/>
              <a:pPr/>
              <a:t>26</a:t>
            </a:fld>
            <a:endParaRPr lang="en-US"/>
          </a:p>
        </p:txBody>
      </p:sp>
    </p:spTree>
    <p:extLst>
      <p:ext uri="{BB962C8B-B14F-4D97-AF65-F5344CB8AC3E}">
        <p14:creationId xmlns:p14="http://schemas.microsoft.com/office/powerpoint/2010/main" val="749180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philosophies of science</a:t>
            </a:r>
          </a:p>
        </p:txBody>
      </p:sp>
      <p:sp>
        <p:nvSpPr>
          <p:cNvPr id="3" name="Content Placeholder 2"/>
          <p:cNvSpPr>
            <a:spLocks noGrp="1"/>
          </p:cNvSpPr>
          <p:nvPr>
            <p:ph idx="1"/>
          </p:nvPr>
        </p:nvSpPr>
        <p:spPr/>
        <p:txBody>
          <a:bodyPr/>
          <a:lstStyle/>
          <a:p>
            <a:endParaRPr lang="en-US" dirty="0"/>
          </a:p>
        </p:txBody>
      </p:sp>
      <p:pic>
        <p:nvPicPr>
          <p:cNvPr id="10" name="Picture 9"/>
          <p:cNvPicPr>
            <a:picLocks noChangeAspect="1"/>
          </p:cNvPicPr>
          <p:nvPr/>
        </p:nvPicPr>
        <p:blipFill>
          <a:blip r:embed="rId2"/>
          <a:stretch>
            <a:fillRect/>
          </a:stretch>
        </p:blipFill>
        <p:spPr>
          <a:xfrm>
            <a:off x="-3975" y="1632380"/>
            <a:ext cx="9147975" cy="4616020"/>
          </a:xfrm>
          <a:prstGeom prst="rect">
            <a:avLst/>
          </a:prstGeom>
        </p:spPr>
      </p:pic>
      <p:sp>
        <p:nvSpPr>
          <p:cNvPr id="11" name="Rectangle 10"/>
          <p:cNvSpPr/>
          <p:nvPr/>
        </p:nvSpPr>
        <p:spPr>
          <a:xfrm>
            <a:off x="3048000" y="6477000"/>
            <a:ext cx="6096000" cy="307777"/>
          </a:xfrm>
          <a:prstGeom prst="rect">
            <a:avLst/>
          </a:prstGeom>
        </p:spPr>
        <p:txBody>
          <a:bodyPr wrap="square">
            <a:spAutoFit/>
          </a:bodyPr>
          <a:lstStyle/>
          <a:p>
            <a:r>
              <a:rPr lang="en-US" sz="1400" b="0" dirty="0">
                <a:solidFill>
                  <a:schemeClr val="bg1"/>
                </a:solidFill>
              </a:rPr>
              <a:t>https://plato.stanford.edu/search/search?query=%22Philosophy+of+Science%22</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27</a:t>
            </a:fld>
            <a:endParaRPr lang="en-US"/>
          </a:p>
        </p:txBody>
      </p:sp>
    </p:spTree>
    <p:extLst>
      <p:ext uri="{BB962C8B-B14F-4D97-AF65-F5344CB8AC3E}">
        <p14:creationId xmlns:p14="http://schemas.microsoft.com/office/powerpoint/2010/main" val="3706431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(4)</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a:t>
            </a:r>
            <a:r>
              <a:rPr lang="en-US" sz="2000" dirty="0">
                <a:solidFill>
                  <a:srgbClr val="0070C0"/>
                </a:solidFill>
              </a:rPr>
              <a:t>Is there a single basic method of science? If there are several, what makes them all "scientific"?</a:t>
            </a:r>
          </a:p>
          <a:p>
            <a:r>
              <a:rPr lang="en-US" sz="2000" dirty="0"/>
              <a:t>•	Is science the best way to know about the world? </a:t>
            </a:r>
          </a:p>
          <a:p>
            <a:r>
              <a:rPr lang="en-US" sz="2000" dirty="0"/>
              <a:t>•	Is science compatible with religion, or do they conflict? If they conflict, which one should we believe?</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28</a:t>
            </a:fld>
            <a:endParaRPr lang="en-US"/>
          </a:p>
        </p:txBody>
      </p:sp>
    </p:spTree>
    <p:extLst>
      <p:ext uri="{BB962C8B-B14F-4D97-AF65-F5344CB8AC3E}">
        <p14:creationId xmlns:p14="http://schemas.microsoft.com/office/powerpoint/2010/main" val="31983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29</a:t>
            </a:fld>
            <a:endParaRPr lang="en-US"/>
          </a:p>
        </p:txBody>
      </p:sp>
      <p:pic>
        <p:nvPicPr>
          <p:cNvPr id="5" name="Picture 4"/>
          <p:cNvPicPr>
            <a:picLocks noChangeAspect="1"/>
          </p:cNvPicPr>
          <p:nvPr/>
        </p:nvPicPr>
        <p:blipFill>
          <a:blip r:embed="rId2"/>
          <a:stretch>
            <a:fillRect/>
          </a:stretch>
        </p:blipFill>
        <p:spPr>
          <a:xfrm>
            <a:off x="19050" y="609599"/>
            <a:ext cx="9124950" cy="6230845"/>
          </a:xfrm>
          <a:prstGeom prst="rect">
            <a:avLst/>
          </a:prstGeom>
        </p:spPr>
      </p:pic>
      <p:pic>
        <p:nvPicPr>
          <p:cNvPr id="6" name="Picture 5"/>
          <p:cNvPicPr>
            <a:picLocks noChangeAspect="1"/>
          </p:cNvPicPr>
          <p:nvPr/>
        </p:nvPicPr>
        <p:blipFill>
          <a:blip r:embed="rId3"/>
          <a:stretch>
            <a:fillRect/>
          </a:stretch>
        </p:blipFill>
        <p:spPr>
          <a:xfrm>
            <a:off x="5082059" y="990600"/>
            <a:ext cx="3713579" cy="5625353"/>
          </a:xfrm>
          <a:prstGeom prst="rect">
            <a:avLst/>
          </a:prstGeom>
        </p:spPr>
      </p:pic>
      <p:sp>
        <p:nvSpPr>
          <p:cNvPr id="7" name="TextBox 6"/>
          <p:cNvSpPr txBox="1"/>
          <p:nvPr/>
        </p:nvSpPr>
        <p:spPr>
          <a:xfrm>
            <a:off x="228600" y="723038"/>
            <a:ext cx="1484702" cy="584775"/>
          </a:xfrm>
          <a:prstGeom prst="rect">
            <a:avLst/>
          </a:prstGeom>
          <a:noFill/>
        </p:spPr>
        <p:txBody>
          <a:bodyPr wrap="none" rtlCol="0">
            <a:spAutoFit/>
          </a:bodyPr>
          <a:lstStyle/>
          <a:p>
            <a:r>
              <a:rPr lang="en-US" dirty="0"/>
              <a:t>Science</a:t>
            </a:r>
          </a:p>
        </p:txBody>
      </p:sp>
      <p:sp>
        <p:nvSpPr>
          <p:cNvPr id="8" name="TextBox 7"/>
          <p:cNvSpPr txBox="1"/>
          <p:nvPr/>
        </p:nvSpPr>
        <p:spPr>
          <a:xfrm>
            <a:off x="4876800" y="718074"/>
            <a:ext cx="1117614" cy="584775"/>
          </a:xfrm>
          <a:prstGeom prst="rect">
            <a:avLst/>
          </a:prstGeom>
          <a:noFill/>
        </p:spPr>
        <p:txBody>
          <a:bodyPr wrap="none" rtlCol="0">
            <a:spAutoFit/>
          </a:bodyPr>
          <a:lstStyle/>
          <a:p>
            <a:r>
              <a:rPr lang="en-US" dirty="0"/>
              <a:t>Faith</a:t>
            </a:r>
          </a:p>
        </p:txBody>
      </p:sp>
      <p:sp>
        <p:nvSpPr>
          <p:cNvPr id="9" name="Rectangle 8"/>
          <p:cNvSpPr/>
          <p:nvPr/>
        </p:nvSpPr>
        <p:spPr>
          <a:xfrm>
            <a:off x="4786032" y="6504801"/>
            <a:ext cx="4281768" cy="276999"/>
          </a:xfrm>
          <a:prstGeom prst="rect">
            <a:avLst/>
          </a:prstGeom>
        </p:spPr>
        <p:txBody>
          <a:bodyPr wrap="square">
            <a:spAutoFit/>
          </a:bodyPr>
          <a:lstStyle/>
          <a:p>
            <a:r>
              <a:rPr lang="en-US" sz="1200" b="0" dirty="0">
                <a:latin typeface="92lrdexkxeqpuxoo"/>
              </a:rPr>
              <a:t>https://rationalwiki.org/wiki/Scientific_method</a:t>
            </a:r>
            <a:endParaRPr lang="en-US" sz="1200" dirty="0"/>
          </a:p>
        </p:txBody>
      </p:sp>
      <p:sp>
        <p:nvSpPr>
          <p:cNvPr id="10" name="TextBox 9"/>
          <p:cNvSpPr txBox="1"/>
          <p:nvPr/>
        </p:nvSpPr>
        <p:spPr>
          <a:xfrm>
            <a:off x="2873190" y="800567"/>
            <a:ext cx="1535998" cy="461665"/>
          </a:xfrm>
          <a:prstGeom prst="rect">
            <a:avLst/>
          </a:prstGeom>
          <a:noFill/>
        </p:spPr>
        <p:txBody>
          <a:bodyPr wrap="none" rtlCol="0">
            <a:spAutoFit/>
          </a:bodyPr>
          <a:lstStyle/>
          <a:p>
            <a:r>
              <a:rPr lang="en-US" sz="2400" dirty="0"/>
              <a:t>Argument</a:t>
            </a:r>
          </a:p>
        </p:txBody>
      </p:sp>
      <p:sp>
        <p:nvSpPr>
          <p:cNvPr id="11" name="TextBox 10"/>
          <p:cNvSpPr txBox="1"/>
          <p:nvPr/>
        </p:nvSpPr>
        <p:spPr>
          <a:xfrm>
            <a:off x="7668860" y="805926"/>
            <a:ext cx="1261884" cy="461665"/>
          </a:xfrm>
          <a:prstGeom prst="rect">
            <a:avLst/>
          </a:prstGeom>
          <a:noFill/>
        </p:spPr>
        <p:txBody>
          <a:bodyPr wrap="none" rtlCol="0">
            <a:spAutoFit/>
          </a:bodyPr>
          <a:lstStyle/>
          <a:p>
            <a:r>
              <a:rPr lang="en-US" sz="2400" dirty="0"/>
              <a:t>Opinion</a:t>
            </a:r>
          </a:p>
        </p:txBody>
      </p:sp>
    </p:spTree>
    <p:extLst>
      <p:ext uri="{BB962C8B-B14F-4D97-AF65-F5344CB8AC3E}">
        <p14:creationId xmlns:p14="http://schemas.microsoft.com/office/powerpoint/2010/main" val="58066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B740-A855-4998-8132-57F6400E6AB9}"/>
              </a:ext>
            </a:extLst>
          </p:cNvPr>
          <p:cNvSpPr>
            <a:spLocks noGrp="1"/>
          </p:cNvSpPr>
          <p:nvPr>
            <p:ph type="title"/>
          </p:nvPr>
        </p:nvSpPr>
        <p:spPr/>
        <p:txBody>
          <a:bodyPr/>
          <a:lstStyle/>
          <a:p>
            <a:r>
              <a:rPr lang="en-US" dirty="0"/>
              <a:t>Ok, you tell me:</a:t>
            </a:r>
          </a:p>
        </p:txBody>
      </p:sp>
      <p:sp>
        <p:nvSpPr>
          <p:cNvPr id="3" name="Content Placeholder 2">
            <a:extLst>
              <a:ext uri="{FF2B5EF4-FFF2-40B4-BE49-F238E27FC236}">
                <a16:creationId xmlns:a16="http://schemas.microsoft.com/office/drawing/2014/main" id="{EA1F352C-D08B-4D97-90DD-2921C4D1EF9A}"/>
              </a:ext>
            </a:extLst>
          </p:cNvPr>
          <p:cNvSpPr>
            <a:spLocks noGrp="1"/>
          </p:cNvSpPr>
          <p:nvPr>
            <p:ph idx="1"/>
          </p:nvPr>
        </p:nvSpPr>
        <p:spPr/>
        <p:txBody>
          <a:bodyPr/>
          <a:lstStyle/>
          <a:p>
            <a:pPr>
              <a:buFont typeface="Arial" panose="020B0604020202020204" pitchFamily="34" charset="0"/>
              <a:buChar char="•"/>
            </a:pPr>
            <a:r>
              <a:rPr lang="en-US" sz="1800" dirty="0"/>
              <a:t>Three concepts:</a:t>
            </a:r>
          </a:p>
          <a:p>
            <a:pPr lvl="1">
              <a:buFont typeface="Arial" panose="020B0604020202020204" pitchFamily="34" charset="0"/>
              <a:buChar char="•"/>
            </a:pPr>
            <a:r>
              <a:rPr lang="en-US" sz="1800" dirty="0"/>
              <a:t>(1) reality, (2) observation (of that reality), and (3) understanding (of that observation of that reality).</a:t>
            </a:r>
          </a:p>
          <a:p>
            <a:pPr>
              <a:buFont typeface="Arial" panose="020B0604020202020204" pitchFamily="34" charset="0"/>
              <a:buChar char="•"/>
            </a:pPr>
            <a:r>
              <a:rPr lang="en-US" sz="1800" dirty="0"/>
              <a:t>Three hypotheses:</a:t>
            </a:r>
          </a:p>
          <a:p>
            <a:pPr lvl="1">
              <a:buFont typeface="Arial" panose="020B0604020202020204" pitchFamily="34" charset="0"/>
              <a:buChar char="•"/>
            </a:pPr>
            <a:r>
              <a:rPr lang="en-US" sz="1800" dirty="0"/>
              <a:t>(1) reality is observable, (2) observation is understandable, and (3) understanding is falsifiable.</a:t>
            </a:r>
          </a:p>
          <a:p>
            <a:pPr>
              <a:buFont typeface="Arial" panose="020B0604020202020204" pitchFamily="34" charset="0"/>
              <a:buChar char="•"/>
            </a:pPr>
            <a:r>
              <a:rPr lang="en-US" sz="1800" dirty="0"/>
              <a:t>Three principles:</a:t>
            </a:r>
          </a:p>
          <a:p>
            <a:pPr lvl="1">
              <a:buFont typeface="Arial" panose="020B0604020202020204" pitchFamily="34" charset="0"/>
              <a:buChar char="•"/>
            </a:pPr>
            <a:r>
              <a:rPr lang="en-US" sz="1800" dirty="0"/>
              <a:t>(1) Observation is Maximally Objective, (2) Understanding is Maximally Intelligible, (3) Understanding is Coherent </a:t>
            </a:r>
            <a:r>
              <a:rPr lang="en-US" sz="1400" dirty="0"/>
              <a:t>(Without Paradoxes of Contradiction)</a:t>
            </a:r>
            <a:r>
              <a:rPr lang="en-US" sz="1800" dirty="0"/>
              <a:t> and Complete </a:t>
            </a:r>
            <a:r>
              <a:rPr lang="en-US" sz="1400" dirty="0"/>
              <a:t>(Without Paradoxes of Incompleteness)</a:t>
            </a:r>
          </a:p>
          <a:p>
            <a:pPr>
              <a:buFont typeface="Arial" panose="020B0604020202020204" pitchFamily="34" charset="0"/>
              <a:buChar char="•"/>
            </a:pPr>
            <a:r>
              <a:rPr lang="en-US" sz="1800" dirty="0"/>
              <a:t>Three benefits:</a:t>
            </a:r>
          </a:p>
          <a:p>
            <a:pPr lvl="1">
              <a:buFont typeface="Arial" panose="020B0604020202020204" pitchFamily="34" charset="0"/>
              <a:buChar char="•"/>
            </a:pPr>
            <a:r>
              <a:rPr lang="en-US" sz="1800" dirty="0"/>
              <a:t>(1) universality, (2) </a:t>
            </a:r>
            <a:r>
              <a:rPr lang="en-US" sz="1800" dirty="0" err="1"/>
              <a:t>anticipatability</a:t>
            </a:r>
            <a:r>
              <a:rPr lang="en-US" sz="1800" dirty="0"/>
              <a:t>, and (3) progress.</a:t>
            </a:r>
          </a:p>
          <a:p>
            <a:pPr>
              <a:buFont typeface="Arial" panose="020B0604020202020204" pitchFamily="34" charset="0"/>
              <a:buChar char="•"/>
            </a:pPr>
            <a:r>
              <a:rPr lang="en-US" sz="1800" dirty="0"/>
              <a:t>Three intellectual joys:</a:t>
            </a:r>
          </a:p>
          <a:p>
            <a:pPr lvl="1">
              <a:buFont typeface="Arial" panose="020B0604020202020204" pitchFamily="34" charset="0"/>
              <a:buChar char="•"/>
            </a:pPr>
            <a:r>
              <a:rPr lang="en-US" sz="1800" dirty="0"/>
              <a:t>(1) through stimulus, (2) through conversation, and (3) through understanding</a:t>
            </a:r>
          </a:p>
        </p:txBody>
      </p:sp>
      <p:sp>
        <p:nvSpPr>
          <p:cNvPr id="4" name="Slide Number Placeholder 3">
            <a:extLst>
              <a:ext uri="{FF2B5EF4-FFF2-40B4-BE49-F238E27FC236}">
                <a16:creationId xmlns:a16="http://schemas.microsoft.com/office/drawing/2014/main" id="{574F4232-3584-405B-8F27-FD245A158A52}"/>
              </a:ext>
            </a:extLst>
          </p:cNvPr>
          <p:cNvSpPr>
            <a:spLocks noGrp="1"/>
          </p:cNvSpPr>
          <p:nvPr>
            <p:ph type="sldNum" sz="quarter" idx="10"/>
          </p:nvPr>
        </p:nvSpPr>
        <p:spPr/>
        <p:txBody>
          <a:bodyPr/>
          <a:lstStyle/>
          <a:p>
            <a:fld id="{970F0956-5B8E-40B4-A8DD-F75AA1D26018}" type="slidenum">
              <a:rPr lang="en-US" smtClean="0"/>
              <a:pPr/>
              <a:t>3</a:t>
            </a:fld>
            <a:endParaRPr lang="en-US"/>
          </a:p>
        </p:txBody>
      </p:sp>
      <p:sp>
        <p:nvSpPr>
          <p:cNvPr id="5" name="Rectangle 4">
            <a:extLst>
              <a:ext uri="{FF2B5EF4-FFF2-40B4-BE49-F238E27FC236}">
                <a16:creationId xmlns:a16="http://schemas.microsoft.com/office/drawing/2014/main" id="{694843FB-3649-44C4-9E39-4774364501B0}"/>
              </a:ext>
            </a:extLst>
          </p:cNvPr>
          <p:cNvSpPr/>
          <p:nvPr/>
        </p:nvSpPr>
        <p:spPr bwMode="auto">
          <a:xfrm>
            <a:off x="762000" y="2057400"/>
            <a:ext cx="81534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6" name="Rectangle 5">
            <a:extLst>
              <a:ext uri="{FF2B5EF4-FFF2-40B4-BE49-F238E27FC236}">
                <a16:creationId xmlns:a16="http://schemas.microsoft.com/office/drawing/2014/main" id="{4500F6F9-69D7-47A9-8362-956679180D3F}"/>
              </a:ext>
            </a:extLst>
          </p:cNvPr>
          <p:cNvSpPr/>
          <p:nvPr/>
        </p:nvSpPr>
        <p:spPr bwMode="auto">
          <a:xfrm>
            <a:off x="762000" y="2971800"/>
            <a:ext cx="81534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7" name="Rectangle 6">
            <a:extLst>
              <a:ext uri="{FF2B5EF4-FFF2-40B4-BE49-F238E27FC236}">
                <a16:creationId xmlns:a16="http://schemas.microsoft.com/office/drawing/2014/main" id="{86AF6AA6-BAB0-458F-AD37-9DA2325899C6}"/>
              </a:ext>
            </a:extLst>
          </p:cNvPr>
          <p:cNvSpPr/>
          <p:nvPr/>
        </p:nvSpPr>
        <p:spPr bwMode="auto">
          <a:xfrm>
            <a:off x="762000" y="3962400"/>
            <a:ext cx="81534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8" name="Rectangle 7">
            <a:extLst>
              <a:ext uri="{FF2B5EF4-FFF2-40B4-BE49-F238E27FC236}">
                <a16:creationId xmlns:a16="http://schemas.microsoft.com/office/drawing/2014/main" id="{6C83A5B9-58D1-460F-AC56-0437C402D33C}"/>
              </a:ext>
            </a:extLst>
          </p:cNvPr>
          <p:cNvSpPr/>
          <p:nvPr/>
        </p:nvSpPr>
        <p:spPr bwMode="auto">
          <a:xfrm>
            <a:off x="762000" y="5029200"/>
            <a:ext cx="81534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9" name="Rectangle 8">
            <a:extLst>
              <a:ext uri="{FF2B5EF4-FFF2-40B4-BE49-F238E27FC236}">
                <a16:creationId xmlns:a16="http://schemas.microsoft.com/office/drawing/2014/main" id="{54B5183F-44CC-475B-9848-1DDB16615937}"/>
              </a:ext>
            </a:extLst>
          </p:cNvPr>
          <p:cNvSpPr/>
          <p:nvPr/>
        </p:nvSpPr>
        <p:spPr bwMode="auto">
          <a:xfrm>
            <a:off x="762000" y="5829300"/>
            <a:ext cx="81534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grpSp>
        <p:nvGrpSpPr>
          <p:cNvPr id="16" name="Group 15">
            <a:extLst>
              <a:ext uri="{FF2B5EF4-FFF2-40B4-BE49-F238E27FC236}">
                <a16:creationId xmlns:a16="http://schemas.microsoft.com/office/drawing/2014/main" id="{7863C858-6F2C-4403-B53B-70AAC685D770}"/>
              </a:ext>
            </a:extLst>
          </p:cNvPr>
          <p:cNvGrpSpPr/>
          <p:nvPr/>
        </p:nvGrpSpPr>
        <p:grpSpPr>
          <a:xfrm>
            <a:off x="1332344" y="1676399"/>
            <a:ext cx="1752600" cy="4084781"/>
            <a:chOff x="1332344" y="1676399"/>
            <a:chExt cx="1752600" cy="4084781"/>
          </a:xfrm>
        </p:grpSpPr>
        <p:sp>
          <p:nvSpPr>
            <p:cNvPr id="10" name="Rectangle 9">
              <a:extLst>
                <a:ext uri="{FF2B5EF4-FFF2-40B4-BE49-F238E27FC236}">
                  <a16:creationId xmlns:a16="http://schemas.microsoft.com/office/drawing/2014/main" id="{22D4926F-EE60-4F6A-9A79-2CAB582A3443}"/>
                </a:ext>
              </a:extLst>
            </p:cNvPr>
            <p:cNvSpPr/>
            <p:nvPr/>
          </p:nvSpPr>
          <p:spPr bwMode="auto">
            <a:xfrm>
              <a:off x="1332344" y="1676399"/>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1" name="Rectangle 10">
              <a:extLst>
                <a:ext uri="{FF2B5EF4-FFF2-40B4-BE49-F238E27FC236}">
                  <a16:creationId xmlns:a16="http://schemas.microsoft.com/office/drawing/2014/main" id="{9FFB3AB9-856F-417C-ACF2-79E99DDDFEE3}"/>
                </a:ext>
              </a:extLst>
            </p:cNvPr>
            <p:cNvSpPr/>
            <p:nvPr/>
          </p:nvSpPr>
          <p:spPr bwMode="auto">
            <a:xfrm>
              <a:off x="1332344" y="2627744"/>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2" name="Rectangle 11">
              <a:extLst>
                <a:ext uri="{FF2B5EF4-FFF2-40B4-BE49-F238E27FC236}">
                  <a16:creationId xmlns:a16="http://schemas.microsoft.com/office/drawing/2014/main" id="{63D4C0DF-B5BC-4A04-994B-1462B11340CA}"/>
                </a:ext>
              </a:extLst>
            </p:cNvPr>
            <p:cNvSpPr/>
            <p:nvPr/>
          </p:nvSpPr>
          <p:spPr bwMode="auto">
            <a:xfrm>
              <a:off x="1332344" y="3579091"/>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3" name="Rectangle 12">
              <a:extLst>
                <a:ext uri="{FF2B5EF4-FFF2-40B4-BE49-F238E27FC236}">
                  <a16:creationId xmlns:a16="http://schemas.microsoft.com/office/drawing/2014/main" id="{6514DFC5-B1D3-4A27-89FC-E1AF6C642ADE}"/>
                </a:ext>
              </a:extLst>
            </p:cNvPr>
            <p:cNvSpPr/>
            <p:nvPr/>
          </p:nvSpPr>
          <p:spPr bwMode="auto">
            <a:xfrm>
              <a:off x="1332344" y="4724400"/>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4" name="Rectangle 13">
              <a:extLst>
                <a:ext uri="{FF2B5EF4-FFF2-40B4-BE49-F238E27FC236}">
                  <a16:creationId xmlns:a16="http://schemas.microsoft.com/office/drawing/2014/main" id="{F99ABDAE-6729-4EB9-BF4D-9A6F4F57D542}"/>
                </a:ext>
              </a:extLst>
            </p:cNvPr>
            <p:cNvSpPr/>
            <p:nvPr/>
          </p:nvSpPr>
          <p:spPr bwMode="auto">
            <a:xfrm>
              <a:off x="1332344" y="5454071"/>
              <a:ext cx="17526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grpSp>
      <p:sp>
        <p:nvSpPr>
          <p:cNvPr id="15" name="Rectangle 14">
            <a:extLst>
              <a:ext uri="{FF2B5EF4-FFF2-40B4-BE49-F238E27FC236}">
                <a16:creationId xmlns:a16="http://schemas.microsoft.com/office/drawing/2014/main" id="{AAB201EB-D4AF-4A79-A05B-8515FD4B1C65}"/>
              </a:ext>
            </a:extLst>
          </p:cNvPr>
          <p:cNvSpPr/>
          <p:nvPr/>
        </p:nvSpPr>
        <p:spPr>
          <a:xfrm>
            <a:off x="609600" y="6474023"/>
            <a:ext cx="8458200" cy="307777"/>
          </a:xfrm>
          <a:prstGeom prst="rect">
            <a:avLst/>
          </a:prstGeom>
        </p:spPr>
        <p:txBody>
          <a:bodyPr wrap="square">
            <a:spAutoFit/>
          </a:bodyPr>
          <a:lstStyle/>
          <a:p>
            <a:pPr indent="-1588" algn="r"/>
            <a:r>
              <a:rPr lang="en-US" sz="1400" b="0" dirty="0" err="1">
                <a:solidFill>
                  <a:schemeClr val="bg1"/>
                </a:solidFill>
              </a:rPr>
              <a:t>Wagensberg</a:t>
            </a:r>
            <a:r>
              <a:rPr lang="en-US" sz="1400" b="0" dirty="0">
                <a:solidFill>
                  <a:schemeClr val="bg1"/>
                </a:solidFill>
              </a:rPr>
              <a:t>, J., </a:t>
            </a:r>
            <a:r>
              <a:rPr lang="en-US" sz="1400" b="0" i="1" dirty="0">
                <a:solidFill>
                  <a:schemeClr val="bg1"/>
                </a:solidFill>
              </a:rPr>
              <a:t>On the Existence and Uniqueness of the Scientific Method.</a:t>
            </a:r>
            <a:r>
              <a:rPr lang="en-US" sz="1400" b="0" dirty="0">
                <a:solidFill>
                  <a:schemeClr val="bg1"/>
                </a:solidFill>
              </a:rPr>
              <a:t> Biol Theory, 2014. 9(3): p. 331-346.</a:t>
            </a:r>
          </a:p>
        </p:txBody>
      </p:sp>
    </p:spTree>
    <p:extLst>
      <p:ext uri="{BB962C8B-B14F-4D97-AF65-F5344CB8AC3E}">
        <p14:creationId xmlns:p14="http://schemas.microsoft.com/office/powerpoint/2010/main" val="25655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(5)</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a:t>
            </a:r>
            <a:r>
              <a:rPr lang="en-US" sz="2000" dirty="0">
                <a:solidFill>
                  <a:srgbClr val="0070C0"/>
                </a:solidFill>
              </a:rPr>
              <a:t>Is there a single basic method of science? If there are several, 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t>•	What is a scientific theory? How should scientists decide which among competing theories to accept?</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30</a:t>
            </a:fld>
            <a:endParaRPr lang="en-US"/>
          </a:p>
        </p:txBody>
      </p:sp>
    </p:spTree>
    <p:extLst>
      <p:ext uri="{BB962C8B-B14F-4D97-AF65-F5344CB8AC3E}">
        <p14:creationId xmlns:p14="http://schemas.microsoft.com/office/powerpoint/2010/main" val="8634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99" y="806466"/>
            <a:ext cx="7696200" cy="6047772"/>
          </a:xfrm>
          <a:prstGeom prst="rect">
            <a:avLst/>
          </a:prstGeom>
        </p:spPr>
      </p:pic>
      <p:sp>
        <p:nvSpPr>
          <p:cNvPr id="2" name="Title 1"/>
          <p:cNvSpPr>
            <a:spLocks noGrp="1"/>
          </p:cNvSpPr>
          <p:nvPr>
            <p:ph type="title"/>
          </p:nvPr>
        </p:nvSpPr>
        <p:spPr>
          <a:xfrm>
            <a:off x="228599" y="6092238"/>
            <a:ext cx="8686800" cy="762000"/>
          </a:xfrm>
        </p:spPr>
        <p:txBody>
          <a:bodyPr/>
          <a:lstStyle/>
          <a:p>
            <a:r>
              <a:rPr lang="en-US" dirty="0"/>
              <a:t>Feynman’s answer</a:t>
            </a:r>
          </a:p>
        </p:txBody>
      </p:sp>
      <p:pic>
        <p:nvPicPr>
          <p:cNvPr id="4" name="NM-zWTU7X-k"/>
          <p:cNvPicPr>
            <a:picLocks noGrp="1" noRot="1" noChangeAspect="1"/>
          </p:cNvPicPr>
          <p:nvPr>
            <p:ph idx="1"/>
            <a:videoFile r:link="rId1"/>
          </p:nvPr>
        </p:nvPicPr>
        <p:blipFill>
          <a:blip r:embed="rId4"/>
          <a:stretch>
            <a:fillRect/>
          </a:stretch>
        </p:blipFill>
        <p:spPr>
          <a:xfrm>
            <a:off x="2057400" y="1219200"/>
            <a:ext cx="4969565" cy="3429000"/>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31</a:t>
            </a:fld>
            <a:endParaRPr lang="en-US"/>
          </a:p>
        </p:txBody>
      </p:sp>
    </p:spTree>
    <p:extLst>
      <p:ext uri="{BB962C8B-B14F-4D97-AF65-F5344CB8AC3E}">
        <p14:creationId xmlns:p14="http://schemas.microsoft.com/office/powerpoint/2010/main" val="1858297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(6)</a:t>
            </a:r>
          </a:p>
        </p:txBody>
      </p:sp>
      <p:sp>
        <p:nvSpPr>
          <p:cNvPr id="3" name="Content Placeholder 2"/>
          <p:cNvSpPr>
            <a:spLocks noGrp="1"/>
          </p:cNvSpPr>
          <p:nvPr>
            <p:ph idx="1"/>
          </p:nvPr>
        </p:nvSpPr>
        <p:spPr>
          <a:xfrm>
            <a:off x="228600" y="1524000"/>
            <a:ext cx="8686800" cy="4495800"/>
          </a:xfrm>
        </p:spPr>
        <p:txBody>
          <a:bodyPr/>
          <a:lstStyle/>
          <a:p>
            <a:r>
              <a:rPr lang="en-US" sz="2000" dirty="0">
                <a:solidFill>
                  <a:srgbClr val="0070C0"/>
                </a:solidFill>
              </a:rPr>
              <a:t>•	What exactly is science? How to differentiate from pseudo-science?</a:t>
            </a:r>
          </a:p>
          <a:p>
            <a:r>
              <a:rPr lang="en-US" sz="2000" dirty="0">
                <a:solidFill>
                  <a:srgbClr val="0070C0"/>
                </a:solidFill>
              </a:rPr>
              <a:t>•	Is there a single basic method of science? If there are several, 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solidFill>
                  <a:srgbClr val="0070C0"/>
                </a:solidFill>
              </a:rPr>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32</a:t>
            </a:fld>
            <a:endParaRPr lang="en-US"/>
          </a:p>
        </p:txBody>
      </p:sp>
    </p:spTree>
    <p:extLst>
      <p:ext uri="{BB962C8B-B14F-4D97-AF65-F5344CB8AC3E}">
        <p14:creationId xmlns:p14="http://schemas.microsoft.com/office/powerpoint/2010/main" val="304130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questions addressed in </a:t>
            </a:r>
            <a:r>
              <a:rPr lang="en-US" dirty="0" err="1"/>
              <a:t>PhyS</a:t>
            </a:r>
            <a:r>
              <a:rPr lang="en-US" dirty="0"/>
              <a:t> should scientists deeply care about?</a:t>
            </a:r>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a:t>
            </a:r>
          </a:p>
          <a:p>
            <a:r>
              <a:rPr lang="en-US" sz="2000" dirty="0"/>
              <a:t>•	Is there a single basic method of science? If there are several, what makes them all "scientific"? </a:t>
            </a: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33</a:t>
            </a:fld>
            <a:endParaRPr lang="en-US"/>
          </a:p>
        </p:txBody>
      </p:sp>
    </p:spTree>
    <p:extLst>
      <p:ext uri="{BB962C8B-B14F-4D97-AF65-F5344CB8AC3E}">
        <p14:creationId xmlns:p14="http://schemas.microsoft.com/office/powerpoint/2010/main" val="2198306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questions addressed in </a:t>
            </a:r>
            <a:r>
              <a:rPr lang="en-US" dirty="0" err="1"/>
              <a:t>PhyS</a:t>
            </a:r>
            <a:r>
              <a:rPr lang="en-US" dirty="0"/>
              <a:t> should scientists deeply care about?</a:t>
            </a:r>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 </a:t>
            </a:r>
            <a:r>
              <a:rPr lang="en-US" sz="2000" dirty="0">
                <a:solidFill>
                  <a:srgbClr val="FFFF00"/>
                </a:solidFill>
              </a:rPr>
              <a:t>How to differentiate from pseudo-science?</a:t>
            </a:r>
          </a:p>
          <a:p>
            <a:r>
              <a:rPr lang="en-US" sz="2000" dirty="0"/>
              <a:t>•	Is there a single basic method of science? If there are several, what makes them all "scientific"? </a:t>
            </a:r>
            <a:r>
              <a:rPr lang="en-US" sz="2000" dirty="0">
                <a:solidFill>
                  <a:srgbClr val="FFFF00"/>
                </a:solidFill>
                <a:sym typeface="Wingdings" panose="05000000000000000000" pitchFamily="2" charset="2"/>
              </a:rPr>
              <a:t> What makes your approach scientific?</a:t>
            </a:r>
            <a:endParaRPr lang="en-US" sz="2000" dirty="0">
              <a:solidFill>
                <a:srgbClr val="FFFF00"/>
              </a:solidFill>
            </a:endParaRP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a:t>
            </a:r>
            <a:r>
              <a:rPr lang="en-US" sz="2000" dirty="0">
                <a:solidFill>
                  <a:srgbClr val="FFFF00"/>
                </a:solidFill>
              </a:rPr>
              <a:t>What is a scientific theory? How should scientists decide which among competing theories to accept?</a:t>
            </a:r>
          </a:p>
          <a:p>
            <a:r>
              <a:rPr lang="en-US" sz="2000" dirty="0"/>
              <a:t>•	</a:t>
            </a:r>
            <a:r>
              <a:rPr lang="en-US" sz="2000" dirty="0">
                <a:solidFill>
                  <a:srgbClr val="FFFF00"/>
                </a:solidFill>
              </a:rPr>
              <a:t>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34</a:t>
            </a:fld>
            <a:endParaRPr lang="en-US"/>
          </a:p>
        </p:txBody>
      </p:sp>
    </p:spTree>
    <p:extLst>
      <p:ext uri="{BB962C8B-B14F-4D97-AF65-F5344CB8AC3E}">
        <p14:creationId xmlns:p14="http://schemas.microsoft.com/office/powerpoint/2010/main" val="1306857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‘Ontology’</a:t>
            </a:r>
          </a:p>
        </p:txBody>
      </p:sp>
      <p:sp>
        <p:nvSpPr>
          <p:cNvPr id="3" name="Subtitle 2"/>
          <p:cNvSpPr>
            <a:spLocks noGrp="1"/>
          </p:cNvSpPr>
          <p:nvPr>
            <p:ph type="subTitle" idx="1"/>
          </p:nvPr>
        </p:nvSpPr>
        <p:spPr/>
        <p:txBody>
          <a:bodyPr/>
          <a:lstStyle/>
          <a:p>
            <a:r>
              <a:rPr lang="en-US" dirty="0"/>
              <a:t>Helps scientists to determine and describe what sorts of entities their research is intended to be directed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35</a:t>
            </a:fld>
            <a:endParaRPr lang="en-US"/>
          </a:p>
        </p:txBody>
      </p:sp>
    </p:spTree>
    <p:extLst>
      <p:ext uri="{BB962C8B-B14F-4D97-AF65-F5344CB8AC3E}">
        <p14:creationId xmlns:p14="http://schemas.microsoft.com/office/powerpoint/2010/main" val="33068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notions of ‘ontology’ as a study</a:t>
            </a:r>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a:t>(O1)	the study of ontological commitment, i.e. what we or others are committed to,</a:t>
            </a:r>
          </a:p>
          <a:p>
            <a:pPr marL="803275" indent="-803275"/>
            <a:r>
              <a:rPr lang="en-US" dirty="0"/>
              <a:t>(O2) 	the study of what there is,</a:t>
            </a:r>
          </a:p>
          <a:p>
            <a:pPr marL="803275" indent="-803275"/>
            <a:r>
              <a:rPr lang="en-US" dirty="0"/>
              <a:t>(O3) 	the study of the most general features of what there is, and how the things there are relate to each other in the metaphysically most general ways,</a:t>
            </a:r>
          </a:p>
          <a:p>
            <a:pPr marL="803275" indent="-803275"/>
            <a:r>
              <a:rPr lang="en-US" dirty="0"/>
              <a:t>(O4) 	the study of meta-ontology, i.e. saying what task it is that the discipline of ontology should aim to accomplish, if any, how the questions it aims to answer should be understood, and with what methodology they can be answered.</a:t>
            </a:r>
          </a:p>
          <a:p>
            <a:endParaRPr lang="en-US" dirty="0"/>
          </a:p>
        </p:txBody>
      </p:sp>
      <p:sp>
        <p:nvSpPr>
          <p:cNvPr id="4" name="Rectangle 3"/>
          <p:cNvSpPr/>
          <p:nvPr/>
        </p:nvSpPr>
        <p:spPr>
          <a:xfrm>
            <a:off x="3886200" y="6400800"/>
            <a:ext cx="5410200" cy="307777"/>
          </a:xfrm>
          <a:prstGeom prst="rect">
            <a:avLst/>
          </a:prstGeom>
        </p:spPr>
        <p:txBody>
          <a:bodyPr wrap="square">
            <a:spAutoFit/>
          </a:bodyPr>
          <a:lstStyle/>
          <a:p>
            <a:r>
              <a:rPr lang="en-US" sz="1400" dirty="0">
                <a:solidFill>
                  <a:schemeClr val="bg1"/>
                </a:solidFill>
              </a:rPr>
              <a:t>http://plato.stanford.edu/entries/logic-ontology/#DifConOnt</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36</a:t>
            </a:fld>
            <a:endParaRPr lang="en-US"/>
          </a:p>
        </p:txBody>
      </p:sp>
    </p:spTree>
    <p:extLst>
      <p:ext uri="{BB962C8B-B14F-4D97-AF65-F5344CB8AC3E}">
        <p14:creationId xmlns:p14="http://schemas.microsoft.com/office/powerpoint/2010/main" val="349883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Realism</a:t>
            </a:r>
          </a:p>
        </p:txBody>
      </p:sp>
      <p:sp>
        <p:nvSpPr>
          <p:cNvPr id="3" name="Content Placeholder 2"/>
          <p:cNvSpPr>
            <a:spLocks noGrp="1"/>
          </p:cNvSpPr>
          <p:nvPr>
            <p:ph idx="1"/>
          </p:nvPr>
        </p:nvSpPr>
        <p:spPr>
          <a:xfrm>
            <a:off x="228600" y="1676400"/>
            <a:ext cx="8686800" cy="3733800"/>
          </a:xfrm>
        </p:spPr>
        <p:txBody>
          <a:bodyPr/>
          <a:lstStyle/>
          <a:p>
            <a:r>
              <a:rPr lang="en-US" b="1" dirty="0"/>
              <a:t>Generic Realism (on some subject matter)</a:t>
            </a:r>
            <a:r>
              <a:rPr lang="en-US" dirty="0"/>
              <a:t>: </a:t>
            </a:r>
          </a:p>
          <a:p>
            <a:br>
              <a:rPr lang="en-US" dirty="0"/>
            </a:br>
            <a:r>
              <a:rPr lang="en-US" i="1" dirty="0"/>
              <a:t>a</a:t>
            </a:r>
            <a:r>
              <a:rPr lang="en-US" dirty="0"/>
              <a:t>, </a:t>
            </a:r>
            <a:r>
              <a:rPr lang="en-US" i="1" dirty="0"/>
              <a:t>b</a:t>
            </a:r>
            <a:r>
              <a:rPr lang="en-US" dirty="0"/>
              <a:t>, and </a:t>
            </a:r>
            <a:r>
              <a:rPr lang="en-US" i="1" dirty="0"/>
              <a:t>c</a:t>
            </a:r>
            <a:r>
              <a:rPr lang="en-US" dirty="0"/>
              <a:t> and so on exist, </a:t>
            </a:r>
          </a:p>
          <a:p>
            <a:r>
              <a:rPr lang="en-US" dirty="0"/>
              <a:t>	and the fact that they exist and have properties such as </a:t>
            </a:r>
            <a:r>
              <a:rPr lang="en-US" i="1" dirty="0"/>
              <a:t>F-ness</a:t>
            </a:r>
            <a:r>
              <a:rPr lang="en-US" dirty="0"/>
              <a:t>, </a:t>
            </a:r>
            <a:r>
              <a:rPr lang="en-US" i="1" dirty="0"/>
              <a:t>G-ness</a:t>
            </a:r>
            <a:r>
              <a:rPr lang="en-US" dirty="0"/>
              <a:t>, and </a:t>
            </a:r>
            <a:r>
              <a:rPr lang="en-US" i="1" dirty="0"/>
              <a:t>H-ness</a:t>
            </a:r>
            <a:r>
              <a:rPr lang="en-US" dirty="0"/>
              <a:t> is (apart from mundane empirical dependencies of the sort sometimes encountered in everyday life) </a:t>
            </a:r>
            <a:r>
              <a:rPr lang="en-US" dirty="0">
                <a:solidFill>
                  <a:srgbClr val="AAE600"/>
                </a:solidFill>
              </a:rPr>
              <a:t>independent of anyone's beliefs, linguistic practices, conceptual schemes, and so on</a:t>
            </a:r>
            <a:r>
              <a:rPr lang="en-US" dirty="0"/>
              <a:t>. </a:t>
            </a:r>
          </a:p>
        </p:txBody>
      </p:sp>
      <p:sp>
        <p:nvSpPr>
          <p:cNvPr id="4" name="Rectangle 3"/>
          <p:cNvSpPr/>
          <p:nvPr/>
        </p:nvSpPr>
        <p:spPr>
          <a:xfrm>
            <a:off x="4495800" y="6248400"/>
            <a:ext cx="4572000" cy="307777"/>
          </a:xfrm>
          <a:prstGeom prst="rect">
            <a:avLst/>
          </a:prstGeom>
        </p:spPr>
        <p:txBody>
          <a:bodyPr>
            <a:spAutoFit/>
          </a:bodyPr>
          <a:lstStyle/>
          <a:p>
            <a:pPr algn="r"/>
            <a:r>
              <a:rPr lang="en-US" sz="1400" dirty="0">
                <a:solidFill>
                  <a:schemeClr val="bg1"/>
                </a:solidFill>
              </a:rPr>
              <a:t>http://plato.stanford.edu/entries/realism/</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37</a:t>
            </a:fld>
            <a:endParaRPr lang="en-US"/>
          </a:p>
        </p:txBody>
      </p:sp>
    </p:spTree>
    <p:extLst>
      <p:ext uri="{BB962C8B-B14F-4D97-AF65-F5344CB8AC3E}">
        <p14:creationId xmlns:p14="http://schemas.microsoft.com/office/powerpoint/2010/main" val="2081244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38</a:t>
            </a:fld>
            <a:endParaRPr lang="en-US"/>
          </a:p>
        </p:txBody>
      </p:sp>
      <p:sp>
        <p:nvSpPr>
          <p:cNvPr id="3" name="TextBox 2"/>
          <p:cNvSpPr txBox="1"/>
          <p:nvPr/>
        </p:nvSpPr>
        <p:spPr>
          <a:xfrm>
            <a:off x="0" y="5739825"/>
            <a:ext cx="3991798" cy="584775"/>
          </a:xfrm>
          <a:prstGeom prst="rect">
            <a:avLst/>
          </a:prstGeom>
          <a:noFill/>
        </p:spPr>
        <p:txBody>
          <a:bodyPr wrap="none" rtlCol="0">
            <a:spAutoFit/>
          </a:bodyPr>
          <a:lstStyle/>
          <a:p>
            <a:r>
              <a:rPr lang="en-US" dirty="0">
                <a:solidFill>
                  <a:srgbClr val="FFFF00"/>
                </a:solidFill>
              </a:rPr>
              <a:t>This sounds familiar?</a:t>
            </a:r>
          </a:p>
        </p:txBody>
      </p:sp>
    </p:spTree>
    <p:extLst>
      <p:ext uri="{BB962C8B-B14F-4D97-AF65-F5344CB8AC3E}">
        <p14:creationId xmlns:p14="http://schemas.microsoft.com/office/powerpoint/2010/main" val="3253389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This sounds familiar?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sp>
        <p:nvSpPr>
          <p:cNvPr id="23558" name="Rectangle 6"/>
          <p:cNvSpPr>
            <a:spLocks noChangeArrowheads="1"/>
          </p:cNvSpPr>
          <p:nvPr/>
        </p:nvSpPr>
        <p:spPr bwMode="auto">
          <a:xfrm>
            <a:off x="3352800" y="5759297"/>
            <a:ext cx="5630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dirty="0">
                <a:solidFill>
                  <a:schemeClr val="bg1"/>
                </a:solidFill>
              </a:rPr>
              <a:t>Smith B, </a:t>
            </a:r>
            <a:r>
              <a:rPr lang="en-US" altLang="en-US" sz="1200" b="0" dirty="0" err="1">
                <a:solidFill>
                  <a:schemeClr val="bg1"/>
                </a:solidFill>
              </a:rPr>
              <a:t>Kusnierczyk</a:t>
            </a:r>
            <a:r>
              <a:rPr lang="en-US" altLang="en-US" sz="1200" b="0" dirty="0">
                <a:solidFill>
                  <a:schemeClr val="bg1"/>
                </a:solidFill>
              </a:rPr>
              <a:t> W, </a:t>
            </a:r>
            <a:r>
              <a:rPr lang="en-US" altLang="en-US" sz="1200" b="0" dirty="0" err="1">
                <a:solidFill>
                  <a:schemeClr val="bg1"/>
                </a:solidFill>
              </a:rPr>
              <a:t>Schober</a:t>
            </a:r>
            <a:r>
              <a:rPr lang="en-US" altLang="en-US" sz="1200" b="0" dirty="0">
                <a:solidFill>
                  <a:schemeClr val="bg1"/>
                </a:solidFill>
              </a:rPr>
              <a:t> D, Ceusters W. Towards a Reference Terminology for Ontology Research and Development in the Biomedical Domain. Proceedings of KR-MED 2006, Biomedical Ontology in Action, November 8, 2006, Baltimore MD, USA</a:t>
            </a:r>
            <a:r>
              <a:rPr lang="en-US" altLang="en-US" sz="1200" dirty="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39</a:t>
            </a:fld>
            <a:endParaRPr lang="en-US"/>
          </a:p>
        </p:txBody>
      </p:sp>
      <p:pic>
        <p:nvPicPr>
          <p:cNvPr id="3" name="Picture 2"/>
          <p:cNvPicPr>
            <a:picLocks noChangeAspect="1"/>
          </p:cNvPicPr>
          <p:nvPr/>
        </p:nvPicPr>
        <p:blipFill>
          <a:blip r:embed="rId4"/>
          <a:stretch>
            <a:fillRect/>
          </a:stretch>
        </p:blipFill>
        <p:spPr>
          <a:xfrm>
            <a:off x="381978" y="1371600"/>
            <a:ext cx="2513622" cy="4490100"/>
          </a:xfrm>
          <a:prstGeom prst="rect">
            <a:avLst/>
          </a:prstGeom>
        </p:spPr>
      </p:pic>
      <p:sp>
        <p:nvSpPr>
          <p:cNvPr id="4" name="Rectangle 3"/>
          <p:cNvSpPr/>
          <p:nvPr/>
        </p:nvSpPr>
        <p:spPr>
          <a:xfrm>
            <a:off x="214223" y="5872104"/>
            <a:ext cx="2887662" cy="646331"/>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335.</a:t>
            </a:r>
            <a:endParaRPr lang="en-US" sz="1200" b="0" dirty="0">
              <a:solidFill>
                <a:schemeClr val="bg1"/>
              </a:solidFill>
            </a:endParaRPr>
          </a:p>
        </p:txBody>
      </p:sp>
    </p:spTree>
    <p:extLst>
      <p:ext uri="{BB962C8B-B14F-4D97-AF65-F5344CB8AC3E}">
        <p14:creationId xmlns:p14="http://schemas.microsoft.com/office/powerpoint/2010/main" val="359421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Pre-class assignment</a:t>
            </a:r>
          </a:p>
        </p:txBody>
      </p:sp>
      <p:sp>
        <p:nvSpPr>
          <p:cNvPr id="6" name="Content Placeholder 5"/>
          <p:cNvSpPr>
            <a:spLocks noGrp="1"/>
          </p:cNvSpPr>
          <p:nvPr>
            <p:ph idx="1"/>
          </p:nvPr>
        </p:nvSpPr>
        <p:spPr/>
        <p:txBody>
          <a:bodyPr/>
          <a:lstStyle/>
          <a:p>
            <a:pPr lvl="0"/>
            <a:r>
              <a:rPr lang="en-US" sz="2000" dirty="0">
                <a:solidFill>
                  <a:schemeClr val="accent2">
                    <a:lumMod val="60000"/>
                    <a:lumOff val="40000"/>
                  </a:schemeClr>
                </a:solidFill>
              </a:rPr>
              <a:t>a) Required reading</a:t>
            </a:r>
          </a:p>
          <a:p>
            <a:pPr indent="-1588"/>
            <a:r>
              <a:rPr lang="en-US" sz="2000" b="1" dirty="0">
                <a:solidFill>
                  <a:schemeClr val="accent2">
                    <a:lumMod val="60000"/>
                    <a:lumOff val="40000"/>
                  </a:schemeClr>
                </a:solidFill>
              </a:rPr>
              <a:t>R2</a:t>
            </a:r>
            <a:r>
              <a:rPr lang="en-US" sz="2000" dirty="0">
                <a:solidFill>
                  <a:schemeClr val="accent2">
                    <a:lumMod val="60000"/>
                    <a:lumOff val="40000"/>
                  </a:schemeClr>
                </a:solidFill>
              </a:rPr>
              <a:t>	</a:t>
            </a:r>
            <a:r>
              <a:rPr lang="en-US" sz="2000" dirty="0" err="1">
                <a:solidFill>
                  <a:schemeClr val="accent2">
                    <a:lumMod val="60000"/>
                    <a:lumOff val="40000"/>
                  </a:schemeClr>
                </a:solidFill>
              </a:rPr>
              <a:t>Wagensberg</a:t>
            </a:r>
            <a:r>
              <a:rPr lang="en-US" sz="2000" dirty="0">
                <a:solidFill>
                  <a:schemeClr val="accent2">
                    <a:lumMod val="60000"/>
                    <a:lumOff val="40000"/>
                  </a:schemeClr>
                </a:solidFill>
              </a:rPr>
              <a:t>, J., </a:t>
            </a:r>
            <a:r>
              <a:rPr lang="en-US" sz="2000" i="1" dirty="0">
                <a:solidFill>
                  <a:schemeClr val="accent2">
                    <a:lumMod val="60000"/>
                    <a:lumOff val="40000"/>
                  </a:schemeClr>
                </a:solidFill>
              </a:rPr>
              <a:t>On the Existence and Uniqueness of the Scientific Method.</a:t>
            </a:r>
            <a:r>
              <a:rPr lang="en-US" sz="2000" dirty="0">
                <a:solidFill>
                  <a:schemeClr val="accent2">
                    <a:lumMod val="60000"/>
                    <a:lumOff val="40000"/>
                  </a:schemeClr>
                </a:solidFill>
              </a:rPr>
              <a:t> Biol Theory, 2014. </a:t>
            </a:r>
            <a:r>
              <a:rPr lang="en-US" sz="2000" b="1" dirty="0">
                <a:solidFill>
                  <a:schemeClr val="accent2">
                    <a:lumMod val="60000"/>
                    <a:lumOff val="40000"/>
                  </a:schemeClr>
                </a:solidFill>
              </a:rPr>
              <a:t>9</a:t>
            </a:r>
            <a:r>
              <a:rPr lang="en-US" sz="2000" dirty="0">
                <a:solidFill>
                  <a:schemeClr val="accent2">
                    <a:lumMod val="60000"/>
                    <a:lumOff val="40000"/>
                  </a:schemeClr>
                </a:solidFill>
              </a:rPr>
              <a:t>(3): p. 331-346.</a:t>
            </a:r>
          </a:p>
          <a:p>
            <a:r>
              <a:rPr lang="en-US" sz="2000" dirty="0">
                <a:solidFill>
                  <a:schemeClr val="accent2">
                    <a:lumMod val="60000"/>
                    <a:lumOff val="40000"/>
                  </a:schemeClr>
                </a:solidFill>
              </a:rPr>
              <a:t>	</a:t>
            </a:r>
            <a:r>
              <a:rPr lang="en-US" sz="1400" dirty="0">
                <a:solidFill>
                  <a:schemeClr val="accent2">
                    <a:lumMod val="60000"/>
                    <a:lumOff val="40000"/>
                  </a:schemeClr>
                </a:solidFill>
                <a:hlinkClick r:id="rId2">
                  <a:extLst>
                    <a:ext uri="{A12FA001-AC4F-418D-AE19-62706E023703}">
                      <ahyp:hlinkClr xmlns:ahyp="http://schemas.microsoft.com/office/drawing/2018/hyperlinkcolor" val="tx"/>
                    </a:ext>
                  </a:extLst>
                </a:hlinkClick>
              </a:rPr>
              <a:t>https://www.ncbi.nlm.nih.gov/pmc/articles/PMC4131153/pdf/13752_2014_Article_166.pdf</a:t>
            </a:r>
            <a:r>
              <a:rPr lang="en-US" sz="1400" dirty="0">
                <a:solidFill>
                  <a:schemeClr val="accent2">
                    <a:lumMod val="60000"/>
                    <a:lumOff val="40000"/>
                  </a:schemeClr>
                </a:solidFill>
              </a:rPr>
              <a:t> </a:t>
            </a:r>
          </a:p>
          <a:p>
            <a:pPr lvl="0"/>
            <a:r>
              <a:rPr lang="en-US" sz="2000" dirty="0"/>
              <a:t>	</a:t>
            </a:r>
          </a:p>
          <a:p>
            <a:pPr lvl="0"/>
            <a:r>
              <a:rPr lang="en-US" sz="2000" dirty="0"/>
              <a:t>b) </a:t>
            </a:r>
            <a:r>
              <a:rPr lang="en-US" sz="2000" b="1" dirty="0"/>
              <a:t>A0</a:t>
            </a:r>
            <a:r>
              <a:rPr lang="en-US" sz="2000" dirty="0"/>
              <a:t>: Prepare for proposal:</a:t>
            </a:r>
          </a:p>
          <a:p>
            <a:pPr lvl="1">
              <a:buFont typeface="Arial" panose="020B0604020202020204" pitchFamily="34" charset="0"/>
              <a:buChar char="•"/>
            </a:pPr>
            <a:r>
              <a:rPr lang="en-US" sz="2000" dirty="0"/>
              <a:t>Reflect about your research interests concerning your future MSc or PhD thesis and formulate a number of research topics. </a:t>
            </a:r>
          </a:p>
          <a:p>
            <a:pPr lvl="1">
              <a:buFont typeface="Arial" panose="020B0604020202020204" pitchFamily="34" charset="0"/>
              <a:buChar char="•"/>
            </a:pPr>
            <a:r>
              <a:rPr lang="en-US" sz="2000" dirty="0"/>
              <a:t>These topics should for BMI students fit at least one of the detailed learning objectives for biomedical informaticists described in the document ‘</a:t>
            </a:r>
            <a:r>
              <a:rPr lang="en-US" sz="2000" b="1" i="1" dirty="0"/>
              <a:t>BMI504-Spring2021-topic-requirements.pdf</a:t>
            </a:r>
            <a:r>
              <a:rPr lang="en-US" sz="2000" dirty="0"/>
              <a:t>’. </a:t>
            </a:r>
          </a:p>
          <a:p>
            <a:pPr lvl="1">
              <a:buFont typeface="Arial" panose="020B0604020202020204" pitchFamily="34" charset="0"/>
              <a:buChar char="•"/>
            </a:pPr>
            <a:r>
              <a:rPr lang="en-US" sz="2000" dirty="0"/>
              <a:t>For students outside the BMI department, any topic will do. </a:t>
            </a:r>
          </a:p>
          <a:p>
            <a:pPr lvl="1">
              <a:buFont typeface="Arial" panose="020B0604020202020204" pitchFamily="34" charset="0"/>
              <a:buChar char="•"/>
            </a:pPr>
            <a:r>
              <a:rPr lang="en-US" sz="2000" dirty="0"/>
              <a:t>Be prepared to present and discuss this informally in class C2. No prior submission needed.</a:t>
            </a:r>
          </a:p>
          <a:p>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a:t>
            </a:fld>
            <a:endParaRPr lang="en-US"/>
          </a:p>
        </p:txBody>
      </p:sp>
    </p:spTree>
    <p:extLst>
      <p:ext uri="{BB962C8B-B14F-4D97-AF65-F5344CB8AC3E}">
        <p14:creationId xmlns:p14="http://schemas.microsoft.com/office/powerpoint/2010/main" val="641944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200" i="1" dirty="0"/>
              <a:t>‘The concept of observation can be summed up as a construction achieved by means of differences between similar </a:t>
            </a:r>
            <a:r>
              <a:rPr lang="en-US" sz="2200" b="1" i="1" u="sng" dirty="0"/>
              <a:t>realities</a:t>
            </a:r>
            <a:r>
              <a:rPr lang="en-US" sz="2200" i="1" dirty="0"/>
              <a:t>’.</a:t>
            </a:r>
          </a:p>
          <a:p>
            <a:pPr>
              <a:buFont typeface="Arial" panose="020B0604020202020204" pitchFamily="34" charset="0"/>
              <a:buChar char="•"/>
            </a:pPr>
            <a:r>
              <a:rPr lang="en-US" sz="2200" i="1" dirty="0"/>
              <a:t>‘Understanding can be defined as a construction achieved by similarities between different </a:t>
            </a:r>
            <a:r>
              <a:rPr lang="en-US" sz="2200" b="1" i="1" u="sng" dirty="0"/>
              <a:t>realities</a:t>
            </a:r>
            <a:r>
              <a:rPr lang="en-US" sz="2200" i="1" dirty="0"/>
              <a:t>’.</a:t>
            </a:r>
          </a:p>
          <a:p>
            <a:pPr>
              <a:buFont typeface="Arial" panose="020B0604020202020204" pitchFamily="34" charset="0"/>
              <a:buChar char="•"/>
            </a:pPr>
            <a:r>
              <a:rPr lang="en-US" sz="2200" i="1" dirty="0"/>
              <a:t>‘The SM that we are trying to design should be applied to observable </a:t>
            </a:r>
            <a:r>
              <a:rPr lang="en-US" sz="2200" b="1" i="1" u="sng" dirty="0"/>
              <a:t>realities</a:t>
            </a:r>
            <a:r>
              <a:rPr lang="en-US" sz="2200" i="1" dirty="0"/>
              <a:t>, understandable observations, and understanding not shielded in advance against what may occur in reality.’</a:t>
            </a:r>
          </a:p>
          <a:p>
            <a:pPr>
              <a:buFont typeface="Arial" panose="020B0604020202020204" pitchFamily="34" charset="0"/>
              <a:buChar char="•"/>
            </a:pPr>
            <a:endParaRPr lang="en-US" sz="2200" i="1" dirty="0"/>
          </a:p>
          <a:p>
            <a:pPr>
              <a:buFont typeface="Arial" panose="020B0604020202020204" pitchFamily="34" charset="0"/>
              <a:buChar char="•"/>
            </a:pPr>
            <a:endParaRPr lang="en-US" sz="2200" i="1" dirty="0"/>
          </a:p>
          <a:p>
            <a:pPr marL="0" indent="0"/>
            <a:r>
              <a:rPr lang="en-US" sz="2200" dirty="0"/>
              <a:t>Does </a:t>
            </a:r>
            <a:r>
              <a:rPr lang="en-US" sz="2200" dirty="0" err="1"/>
              <a:t>Wagensberg</a:t>
            </a:r>
            <a:r>
              <a:rPr lang="en-US" sz="2200" dirty="0"/>
              <a:t> believe in the existence of multiple realities rather than the one postulated for in Ontological Realism?</a:t>
            </a:r>
          </a:p>
          <a:p>
            <a:pPr marL="0" indent="0"/>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40</a:t>
            </a:fld>
            <a:endParaRPr lang="en-US"/>
          </a:p>
        </p:txBody>
      </p:sp>
      <p:sp>
        <p:nvSpPr>
          <p:cNvPr id="5" name="Rectangle 4"/>
          <p:cNvSpPr/>
          <p:nvPr/>
        </p:nvSpPr>
        <p:spPr>
          <a:xfrm>
            <a:off x="1371600" y="5105400"/>
            <a:ext cx="7329577" cy="276999"/>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335.</a:t>
            </a:r>
            <a:endParaRPr lang="en-US" sz="1200" b="0" dirty="0">
              <a:solidFill>
                <a:schemeClr val="bg1"/>
              </a:solidFill>
            </a:endParaRPr>
          </a:p>
        </p:txBody>
      </p:sp>
    </p:spTree>
    <p:extLst>
      <p:ext uri="{BB962C8B-B14F-4D97-AF65-F5344CB8AC3E}">
        <p14:creationId xmlns:p14="http://schemas.microsoft.com/office/powerpoint/2010/main" val="32943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 / Observation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To perceive reality implies a kind of conversation between a mind and a slice of reality. The mind devises a representation of a slice of reality by using some kind of language. When the perceptions are programmed in accordance with preconceived criteria, the perception is called observation.</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i="1" dirty="0"/>
              <a:t>What we call a mystical experience can be perceived, but it is very difficult to observe.</a:t>
            </a:r>
            <a:r>
              <a:rPr lang="en-US"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41</a:t>
            </a:fld>
            <a:endParaRPr lang="en-US"/>
          </a:p>
        </p:txBody>
      </p:sp>
      <p:sp>
        <p:nvSpPr>
          <p:cNvPr id="5" name="Rectangle 4"/>
          <p:cNvSpPr/>
          <p:nvPr/>
        </p:nvSpPr>
        <p:spPr>
          <a:xfrm>
            <a:off x="1371601" y="6327492"/>
            <a:ext cx="7767917" cy="276999"/>
          </a:xfrm>
          <a:prstGeom prst="rect">
            <a:avLst/>
          </a:prstGeom>
        </p:spPr>
        <p:txBody>
          <a:bodyPr wrap="square">
            <a:spAutoFit/>
          </a:bodyPr>
          <a:lstStyle/>
          <a:p>
            <a:pPr algn="r"/>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333.</a:t>
            </a:r>
            <a:endParaRPr lang="en-US" sz="1200" b="0" dirty="0">
              <a:solidFill>
                <a:schemeClr val="bg1"/>
              </a:solidFill>
            </a:endParaRPr>
          </a:p>
        </p:txBody>
      </p:sp>
    </p:spTree>
    <p:extLst>
      <p:ext uri="{BB962C8B-B14F-4D97-AF65-F5344CB8AC3E}">
        <p14:creationId xmlns:p14="http://schemas.microsoft.com/office/powerpoint/2010/main" val="2084446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3520531"/>
              </p:ext>
            </p:extLst>
          </p:nvPr>
        </p:nvGraphicFramePr>
        <p:xfrm>
          <a:off x="228600" y="1676400"/>
          <a:ext cx="8686800" cy="36068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096471">
                  <a:extLst>
                    <a:ext uri="{9D8B030D-6E8A-4147-A177-3AD203B41FA5}">
                      <a16:colId xmlns:a16="http://schemas.microsoft.com/office/drawing/2014/main" val="20001"/>
                    </a:ext>
                  </a:extLst>
                </a:gridCol>
                <a:gridCol w="1875329">
                  <a:extLst>
                    <a:ext uri="{9D8B030D-6E8A-4147-A177-3AD203B41FA5}">
                      <a16:colId xmlns:a16="http://schemas.microsoft.com/office/drawing/2014/main" val="20002"/>
                    </a:ext>
                  </a:extLst>
                </a:gridCol>
                <a:gridCol w="1507142">
                  <a:extLst>
                    <a:ext uri="{9D8B030D-6E8A-4147-A177-3AD203B41FA5}">
                      <a16:colId xmlns:a16="http://schemas.microsoft.com/office/drawing/2014/main" val="20003"/>
                    </a:ext>
                  </a:extLst>
                </a:gridCol>
                <a:gridCol w="1921858">
                  <a:extLst>
                    <a:ext uri="{9D8B030D-6E8A-4147-A177-3AD203B41FA5}">
                      <a16:colId xmlns:a16="http://schemas.microsoft.com/office/drawing/2014/main" val="20004"/>
                    </a:ext>
                  </a:extLst>
                </a:gridCol>
              </a:tblGrid>
              <a:tr h="370840">
                <a:tc>
                  <a:txBody>
                    <a:bodyPr/>
                    <a:lstStyle/>
                    <a:p>
                      <a:endParaRPr lang="en-US" dirty="0">
                        <a:solidFill>
                          <a:schemeClr val="tx1"/>
                        </a:solidFill>
                      </a:endParaRPr>
                    </a:p>
                  </a:txBody>
                  <a:tcPr marL="92249" marR="92249"/>
                </a:tc>
                <a:tc>
                  <a:txBody>
                    <a:bodyPr/>
                    <a:lstStyle/>
                    <a:p>
                      <a:r>
                        <a:rPr lang="en-US" dirty="0">
                          <a:solidFill>
                            <a:schemeClr val="tx1"/>
                          </a:solidFill>
                        </a:rPr>
                        <a:t>Reality</a:t>
                      </a:r>
                    </a:p>
                  </a:txBody>
                  <a:tcPr marL="92249" marR="92249"/>
                </a:tc>
                <a:tc>
                  <a:txBody>
                    <a:bodyPr/>
                    <a:lstStyle/>
                    <a:p>
                      <a:r>
                        <a:rPr lang="en-US" dirty="0">
                          <a:solidFill>
                            <a:schemeClr val="tx1"/>
                          </a:solidFill>
                        </a:rPr>
                        <a:t>Sensing</a:t>
                      </a:r>
                    </a:p>
                  </a:txBody>
                  <a:tcPr marL="92249" marR="92249"/>
                </a:tc>
                <a:tc>
                  <a:txBody>
                    <a:bodyPr/>
                    <a:lstStyle/>
                    <a:p>
                      <a:r>
                        <a:rPr lang="en-US" dirty="0">
                          <a:solidFill>
                            <a:schemeClr val="tx1"/>
                          </a:solidFill>
                        </a:rPr>
                        <a:t>Perceiving</a:t>
                      </a:r>
                    </a:p>
                  </a:txBody>
                  <a:tcPr marL="92249" marR="92249"/>
                </a:tc>
                <a:tc>
                  <a:txBody>
                    <a:bodyPr/>
                    <a:lstStyle/>
                    <a:p>
                      <a:r>
                        <a:rPr lang="en-US" dirty="0">
                          <a:solidFill>
                            <a:schemeClr val="tx1"/>
                          </a:solidFill>
                        </a:rPr>
                        <a:t>Interpreting</a:t>
                      </a:r>
                    </a:p>
                  </a:txBody>
                  <a:tcPr marL="92249" marR="92249"/>
                </a:tc>
                <a:extLst>
                  <a:ext uri="{0D108BD9-81ED-4DB2-BD59-A6C34878D82A}">
                    <a16:rowId xmlns:a16="http://schemas.microsoft.com/office/drawing/2014/main" val="10000"/>
                  </a:ext>
                </a:extLst>
              </a:tr>
              <a:tr h="370840">
                <a:tc>
                  <a:txBody>
                    <a:bodyPr/>
                    <a:lstStyle/>
                    <a:p>
                      <a:r>
                        <a:rPr lang="en-US" dirty="0">
                          <a:solidFill>
                            <a:schemeClr val="tx1"/>
                          </a:solidFill>
                        </a:rPr>
                        <a:t>Canonical case</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1"/>
                  </a:ext>
                </a:extLst>
              </a:tr>
              <a:tr h="370840">
                <a:tc>
                  <a:txBody>
                    <a:bodyPr/>
                    <a:lstStyle/>
                    <a:p>
                      <a:r>
                        <a:rPr lang="en-US" dirty="0">
                          <a:solidFill>
                            <a:schemeClr val="tx1"/>
                          </a:solidFill>
                        </a:rPr>
                        <a:t>Illusion</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Cat-like stimuli</a:t>
                      </a:r>
                    </a:p>
                  </a:txBody>
                  <a:tcPr marL="92249" marR="92249"/>
                </a:tc>
                <a:tc>
                  <a:txBody>
                    <a:bodyPr/>
                    <a:lstStyle/>
                    <a:p>
                      <a:r>
                        <a:rPr lang="en-US" dirty="0">
                          <a:solidFill>
                            <a:schemeClr val="tx1"/>
                          </a:solidFill>
                        </a:rPr>
                        <a:t>Cat</a:t>
                      </a:r>
                    </a:p>
                  </a:txBody>
                  <a:tcPr marL="92249" marR="92249"/>
                </a:tc>
                <a:tc>
                  <a:txBody>
                    <a:bodyPr/>
                    <a:lstStyle/>
                    <a:p>
                      <a:r>
                        <a:rPr lang="en-US" dirty="0">
                          <a:solidFill>
                            <a:schemeClr val="tx1"/>
                          </a:solidFill>
                        </a:rPr>
                        <a:t>Cat / Cat? / x?</a:t>
                      </a:r>
                    </a:p>
                  </a:txBody>
                  <a:tcPr marL="92249" marR="92249"/>
                </a:tc>
                <a:extLst>
                  <a:ext uri="{0D108BD9-81ED-4DB2-BD59-A6C34878D82A}">
                    <a16:rowId xmlns:a16="http://schemas.microsoft.com/office/drawing/2014/main" val="10002"/>
                  </a:ext>
                </a:extLst>
              </a:tr>
              <a:tr h="370840">
                <a:tc>
                  <a:txBody>
                    <a:bodyPr/>
                    <a:lstStyle/>
                    <a:p>
                      <a:r>
                        <a:rPr lang="en-US" dirty="0">
                          <a:solidFill>
                            <a:schemeClr val="tx1"/>
                          </a:solidFill>
                        </a:rPr>
                        <a:t>Hallucination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3"/>
                  </a:ext>
                </a:extLst>
              </a:tr>
              <a:tr h="370840">
                <a:tc>
                  <a:txBody>
                    <a:bodyPr/>
                    <a:lstStyle/>
                    <a:p>
                      <a:r>
                        <a:rPr lang="en-US" dirty="0">
                          <a:solidFill>
                            <a:schemeClr val="tx1"/>
                          </a:solidFill>
                        </a:rPr>
                        <a:t>Belief in inaccurate perception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tc>
                  <a:txBody>
                    <a:bodyPr/>
                    <a:lstStyle/>
                    <a:p>
                      <a:r>
                        <a:rPr lang="en-US" dirty="0">
                          <a:solidFill>
                            <a:schemeClr val="tx1"/>
                          </a:solidFill>
                        </a:rPr>
                        <a:t>No dog</a:t>
                      </a:r>
                    </a:p>
                  </a:txBody>
                  <a:tcPr marL="92249" marR="92249"/>
                </a:tc>
                <a:extLst>
                  <a:ext uri="{0D108BD9-81ED-4DB2-BD59-A6C34878D82A}">
                    <a16:rowId xmlns:a16="http://schemas.microsoft.com/office/drawing/2014/main" val="10004"/>
                  </a:ext>
                </a:extLst>
              </a:tr>
              <a:tr h="370840">
                <a:tc>
                  <a:txBody>
                    <a:bodyPr/>
                    <a:lstStyle/>
                    <a:p>
                      <a:r>
                        <a:rPr lang="en-US" dirty="0">
                          <a:solidFill>
                            <a:schemeClr val="tx1"/>
                          </a:solidFill>
                        </a:rPr>
                        <a:t>Delusion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5"/>
                  </a:ext>
                </a:extLst>
              </a:tr>
              <a:tr h="370840">
                <a:tc>
                  <a:txBody>
                    <a:bodyPr/>
                    <a:lstStyle/>
                    <a:p>
                      <a:r>
                        <a:rPr lang="en-US" dirty="0">
                          <a:solidFill>
                            <a:schemeClr val="tx1"/>
                          </a:solidFill>
                        </a:rPr>
                        <a:t>Sensory loss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6"/>
                  </a:ext>
                </a:extLst>
              </a:tr>
              <a:tr h="370840">
                <a:tc>
                  <a:txBody>
                    <a:bodyPr/>
                    <a:lstStyle/>
                    <a:p>
                      <a:r>
                        <a:rPr lang="en-US" dirty="0">
                          <a:solidFill>
                            <a:schemeClr val="tx1"/>
                          </a:solidFill>
                        </a:rPr>
                        <a:t>(visual)</a:t>
                      </a:r>
                      <a:r>
                        <a:rPr lang="en-US" baseline="0" dirty="0">
                          <a:solidFill>
                            <a:schemeClr val="tx1"/>
                          </a:solidFill>
                        </a:rPr>
                        <a:t> </a:t>
                      </a:r>
                      <a:r>
                        <a:rPr lang="en-US" baseline="0" dirty="0" err="1">
                          <a:solidFill>
                            <a:schemeClr val="tx1"/>
                          </a:solidFill>
                        </a:rPr>
                        <a:t>a</a:t>
                      </a:r>
                      <a:r>
                        <a:rPr lang="en-US" dirty="0" err="1">
                          <a:solidFill>
                            <a:schemeClr val="tx1"/>
                          </a:solidFill>
                        </a:rPr>
                        <a:t>nosognosia</a:t>
                      </a:r>
                      <a:endParaRPr lang="en-US" dirty="0">
                        <a:solidFill>
                          <a:schemeClr val="tx1"/>
                        </a:solidFill>
                      </a:endParaRP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7"/>
                  </a:ext>
                </a:extLst>
              </a:tr>
              <a:tr h="370840">
                <a:tc>
                  <a:txBody>
                    <a:bodyPr/>
                    <a:lstStyle/>
                    <a:p>
                      <a:r>
                        <a:rPr lang="en-US" dirty="0">
                          <a:solidFill>
                            <a:schemeClr val="tx1"/>
                          </a:solidFill>
                        </a:rPr>
                        <a:t>Denial</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8"/>
                  </a:ext>
                </a:extLst>
              </a:tr>
            </a:tbl>
          </a:graphicData>
        </a:graphic>
      </p:graphicFrame>
      <p:sp>
        <p:nvSpPr>
          <p:cNvPr id="5" name="Title 1"/>
          <p:cNvSpPr>
            <a:spLocks noGrp="1"/>
          </p:cNvSpPr>
          <p:nvPr>
            <p:ph type="title"/>
          </p:nvPr>
        </p:nvSpPr>
        <p:spPr>
          <a:xfrm>
            <a:off x="228600" y="762000"/>
            <a:ext cx="8686800" cy="762000"/>
          </a:xfrm>
        </p:spPr>
        <p:txBody>
          <a:bodyPr/>
          <a:lstStyle/>
          <a:p>
            <a:r>
              <a:rPr lang="en-US" sz="2700" dirty="0"/>
              <a:t>Interplay of reality, sensing perceiving and interpreting</a:t>
            </a:r>
          </a:p>
        </p:txBody>
      </p:sp>
    </p:spTree>
    <p:extLst>
      <p:ext uri="{BB962C8B-B14F-4D97-AF65-F5344CB8AC3E}">
        <p14:creationId xmlns:p14="http://schemas.microsoft.com/office/powerpoint/2010/main" val="3794503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a:solidFill>
                  <a:srgbClr val="FFFF00"/>
                </a:solidFill>
              </a:rPr>
              <a:t>Ontology</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by some philosophers taken to be synonymous with ‘</a:t>
            </a:r>
            <a:r>
              <a:rPr lang="en-US" altLang="en-US" sz="2000" b="1" i="1" u="sng" dirty="0"/>
              <a:t>metaphysics</a:t>
            </a:r>
            <a:r>
              <a:rPr lang="en-US" altLang="en-US" sz="2000" dirty="0"/>
              <a:t>’ while others draw distinctions in many distinct ways but almost agreeing on the following classification:</a:t>
            </a:r>
          </a:p>
          <a:p>
            <a:pPr lvl="1">
              <a:lnSpc>
                <a:spcPct val="90000"/>
              </a:lnSpc>
            </a:pPr>
            <a:r>
              <a:rPr lang="en-US" altLang="en-US" sz="2000" b="1" i="1" u="sng" dirty="0">
                <a:solidFill>
                  <a:srgbClr val="FFFF00"/>
                </a:solidFill>
              </a:rPr>
              <a:t>metaphysics</a:t>
            </a:r>
            <a:endParaRPr lang="en-US" altLang="en-US" sz="2000" dirty="0">
              <a:solidFill>
                <a:srgbClr val="FFFF00"/>
              </a:solidFill>
            </a:endParaRPr>
          </a:p>
          <a:p>
            <a:pPr lvl="2">
              <a:lnSpc>
                <a:spcPct val="90000"/>
              </a:lnSpc>
            </a:pPr>
            <a:r>
              <a:rPr lang="en-US" altLang="en-US" b="1" u="sng" dirty="0">
                <a:solidFill>
                  <a:srgbClr val="FFFF00"/>
                </a:solidFill>
              </a:rPr>
              <a:t>general</a:t>
            </a:r>
            <a:r>
              <a:rPr lang="en-US" altLang="en-US" b="1" u="sng" dirty="0"/>
              <a:t> </a:t>
            </a:r>
            <a:r>
              <a:rPr lang="en-US" altLang="en-US" b="1" u="sng" dirty="0">
                <a:solidFill>
                  <a:srgbClr val="FFFF00"/>
                </a:solidFill>
              </a:rPr>
              <a:t>metaphysics</a:t>
            </a:r>
          </a:p>
          <a:p>
            <a:pPr lvl="2">
              <a:lnSpc>
                <a:spcPct val="90000"/>
              </a:lnSpc>
            </a:pPr>
            <a:endParaRPr lang="en-US" altLang="en-US" dirty="0"/>
          </a:p>
          <a:p>
            <a:pPr lvl="3">
              <a:lnSpc>
                <a:spcPct val="90000"/>
              </a:lnSpc>
            </a:pPr>
            <a:r>
              <a:rPr lang="en-US" altLang="en-US" b="1" i="1" u="sng" dirty="0">
                <a:solidFill>
                  <a:srgbClr val="FFFF00"/>
                </a:solidFill>
              </a:rPr>
              <a:t>ontology</a:t>
            </a:r>
            <a:endParaRPr lang="en-US" altLang="en-US" dirty="0">
              <a:solidFill>
                <a:srgbClr val="FFFF00"/>
              </a:solidFill>
            </a:endParaRPr>
          </a:p>
          <a:p>
            <a:pPr lvl="2">
              <a:lnSpc>
                <a:spcPct val="90000"/>
              </a:lnSpc>
            </a:pPr>
            <a:r>
              <a:rPr lang="en-US" altLang="en-US" b="1" i="1" u="sng" dirty="0">
                <a:solidFill>
                  <a:srgbClr val="FFFF00"/>
                </a:solidFill>
              </a:rPr>
              <a:t>special</a:t>
            </a:r>
            <a:r>
              <a:rPr lang="en-US" altLang="en-US" b="1" i="1" u="sng" dirty="0"/>
              <a:t> </a:t>
            </a:r>
            <a:r>
              <a:rPr lang="en-US" altLang="en-US" b="1" i="1" u="sng" dirty="0">
                <a:solidFill>
                  <a:srgbClr val="FFFF00"/>
                </a:solidFill>
              </a:rPr>
              <a:t>metaphysics</a:t>
            </a:r>
          </a:p>
          <a:p>
            <a:pPr lvl="2">
              <a:lnSpc>
                <a:spcPct val="90000"/>
              </a:lnSpc>
            </a:pPr>
            <a:endParaRPr lang="en-US" altLang="en-US"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epistemology</a:t>
            </a:r>
            <a:r>
              <a:rPr lang="en-US" altLang="en-US" sz="2000" dirty="0"/>
              <a:t>’:</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terminology</a:t>
            </a:r>
            <a:r>
              <a:rPr lang="en-US" altLang="en-US" sz="2000" dirty="0"/>
              <a:t>’ (as part of ‘</a:t>
            </a:r>
            <a:r>
              <a:rPr lang="en-US" altLang="en-US" sz="2000" i="1" dirty="0"/>
              <a:t>semantics</a:t>
            </a:r>
            <a:r>
              <a:rPr lang="en-US" altLang="en-US" sz="2000" dirty="0"/>
              <a:t>’):</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43</a:t>
            </a:fld>
            <a:endParaRPr lang="en-US"/>
          </a:p>
        </p:txBody>
      </p:sp>
    </p:spTree>
    <p:extLst>
      <p:ext uri="{BB962C8B-B14F-4D97-AF65-F5344CB8AC3E}">
        <p14:creationId xmlns:p14="http://schemas.microsoft.com/office/powerpoint/2010/main" val="2851332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a:solidFill>
                  <a:srgbClr val="FFFF00"/>
                </a:solidFill>
              </a:rPr>
              <a:t>Ontology</a:t>
            </a:r>
            <a:r>
              <a:rPr lang="en-US" altLang="en-US" sz="2000" dirty="0"/>
              <a:t> (no plural) is the study of what entities exist and how they relate to each other;</a:t>
            </a:r>
          </a:p>
          <a:p>
            <a:pPr>
              <a:lnSpc>
                <a:spcPct val="90000"/>
              </a:lnSpc>
              <a:buFont typeface="Arial" panose="020B0604020202020204" pitchFamily="34" charset="0"/>
              <a:buChar char="•"/>
            </a:pPr>
            <a:r>
              <a:rPr lang="en-US" altLang="en-US" sz="2000" dirty="0"/>
              <a:t>by some philosophers taken to be synonymous with ‘</a:t>
            </a:r>
            <a:r>
              <a:rPr lang="en-US" altLang="en-US" sz="2000" b="1" i="1" u="sng" dirty="0"/>
              <a:t>metaphysics</a:t>
            </a:r>
            <a:r>
              <a:rPr lang="en-US" altLang="en-US" sz="2000" dirty="0"/>
              <a:t>’ while others draw distinctions in many distinct ways but almost agreeing on the following classification:</a:t>
            </a:r>
          </a:p>
          <a:p>
            <a:pPr lvl="1">
              <a:lnSpc>
                <a:spcPct val="90000"/>
              </a:lnSpc>
            </a:pPr>
            <a:r>
              <a:rPr lang="en-US" altLang="en-US" sz="2000" b="1" i="1" u="sng" dirty="0">
                <a:solidFill>
                  <a:srgbClr val="FFFF00"/>
                </a:solidFill>
              </a:rPr>
              <a:t>metaphysics</a:t>
            </a:r>
            <a:r>
              <a:rPr lang="en-US" altLang="en-US" sz="2000" dirty="0"/>
              <a:t> </a:t>
            </a:r>
            <a:r>
              <a:rPr lang="en-US" altLang="en-US" sz="2000" dirty="0">
                <a:sym typeface="Wingdings" panose="05000000000000000000" pitchFamily="2" charset="2"/>
              </a:rPr>
              <a:t> studies ‘</a:t>
            </a:r>
            <a:r>
              <a:rPr lang="en-US" altLang="en-US" sz="2000" i="1" dirty="0">
                <a:sym typeface="Wingdings" panose="05000000000000000000" pitchFamily="2" charset="2"/>
              </a:rPr>
              <a:t>how</a:t>
            </a:r>
            <a:r>
              <a:rPr lang="en-US" altLang="en-US" sz="2000" dirty="0">
                <a:sym typeface="Wingdings" panose="05000000000000000000" pitchFamily="2" charset="2"/>
              </a:rPr>
              <a:t> is the world?’</a:t>
            </a:r>
            <a:endParaRPr lang="en-US" altLang="en-US" sz="2000" dirty="0"/>
          </a:p>
          <a:p>
            <a:pPr lvl="2">
              <a:lnSpc>
                <a:spcPct val="90000"/>
              </a:lnSpc>
            </a:pPr>
            <a:r>
              <a:rPr lang="en-US" altLang="en-US" b="1" u="sng" dirty="0">
                <a:solidFill>
                  <a:srgbClr val="FFFF00"/>
                </a:solidFill>
              </a:rPr>
              <a:t>general</a:t>
            </a:r>
            <a:r>
              <a:rPr lang="en-US" altLang="en-US" b="1" u="sng" dirty="0"/>
              <a:t> </a:t>
            </a:r>
            <a:r>
              <a:rPr lang="en-US" altLang="en-US" b="1" u="sng" dirty="0">
                <a:solidFill>
                  <a:srgbClr val="FFFF00"/>
                </a:solidFill>
              </a:rPr>
              <a:t>metaphysics</a:t>
            </a:r>
            <a:r>
              <a:rPr lang="en-US" altLang="en-US" b="1" u="sng" dirty="0"/>
              <a:t> </a:t>
            </a:r>
            <a:r>
              <a:rPr lang="en-US" altLang="en-US" dirty="0">
                <a:sym typeface="Wingdings" panose="05000000000000000000" pitchFamily="2" charset="2"/>
              </a:rPr>
              <a:t> studies general principles and ‘laws’ about the world</a:t>
            </a:r>
            <a:endParaRPr lang="en-US" altLang="en-US" dirty="0"/>
          </a:p>
          <a:p>
            <a:pPr lvl="3">
              <a:lnSpc>
                <a:spcPct val="90000"/>
              </a:lnSpc>
            </a:pPr>
            <a:r>
              <a:rPr lang="en-US" altLang="en-US" b="1" i="1" u="sng" dirty="0">
                <a:solidFill>
                  <a:srgbClr val="FFFF00"/>
                </a:solidFill>
              </a:rPr>
              <a:t>ontology</a:t>
            </a:r>
            <a:r>
              <a:rPr lang="en-US" altLang="en-US" dirty="0"/>
              <a:t> </a:t>
            </a:r>
            <a:r>
              <a:rPr lang="en-US" altLang="en-US" dirty="0">
                <a:sym typeface="Wingdings" panose="05000000000000000000" pitchFamily="2" charset="2"/>
              </a:rPr>
              <a:t> studies what type of entities exist in the world</a:t>
            </a:r>
            <a:endParaRPr lang="en-US" altLang="en-US" dirty="0"/>
          </a:p>
          <a:p>
            <a:pPr lvl="2">
              <a:lnSpc>
                <a:spcPct val="90000"/>
              </a:lnSpc>
            </a:pPr>
            <a:r>
              <a:rPr lang="en-US" altLang="en-US" b="1" i="1" u="sng" dirty="0">
                <a:solidFill>
                  <a:srgbClr val="FFFF00"/>
                </a:solidFill>
              </a:rPr>
              <a:t>special</a:t>
            </a:r>
            <a:r>
              <a:rPr lang="en-US" altLang="en-US" b="1" i="1" u="sng" dirty="0"/>
              <a:t> </a:t>
            </a:r>
            <a:r>
              <a:rPr lang="en-US" altLang="en-US" b="1" i="1" u="sng" dirty="0">
                <a:solidFill>
                  <a:srgbClr val="FFFF00"/>
                </a:solidFill>
              </a:rPr>
              <a:t>metaphysics</a:t>
            </a:r>
            <a:r>
              <a:rPr lang="en-US" altLang="en-US" b="1" i="1" u="sng" dirty="0"/>
              <a:t> </a:t>
            </a:r>
            <a:r>
              <a:rPr lang="en-US" altLang="en-US" dirty="0">
                <a:sym typeface="Wingdings" panose="05000000000000000000" pitchFamily="2" charset="2"/>
              </a:rPr>
              <a:t> focuses on specific principles and entities </a:t>
            </a:r>
            <a:endParaRPr lang="en-US" altLang="en-US"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epistemology</a:t>
            </a:r>
            <a:r>
              <a:rPr lang="en-US" altLang="en-US" sz="2000" dirty="0"/>
              <a:t>’: the study of how we can come to know about what exists.</a:t>
            </a:r>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terminology</a:t>
            </a:r>
            <a:r>
              <a:rPr lang="en-US" altLang="en-US" sz="2000" dirty="0"/>
              <a:t>’ (as part of ‘</a:t>
            </a:r>
            <a:r>
              <a:rPr lang="en-US" altLang="en-US" sz="2000" i="1" dirty="0"/>
              <a:t>semantics</a:t>
            </a:r>
            <a:r>
              <a:rPr lang="en-US" altLang="en-US" sz="2000" dirty="0"/>
              <a:t>’): the study of what terms mean and how to name things.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44</a:t>
            </a:fld>
            <a:endParaRPr lang="en-US"/>
          </a:p>
        </p:txBody>
      </p:sp>
    </p:spTree>
    <p:extLst>
      <p:ext uri="{BB962C8B-B14F-4D97-AF65-F5344CB8AC3E}">
        <p14:creationId xmlns:p14="http://schemas.microsoft.com/office/powerpoint/2010/main" val="1928294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Distinct questions. What type are they of?</a:t>
            </a:r>
          </a:p>
        </p:txBody>
      </p:sp>
      <p:sp>
        <p:nvSpPr>
          <p:cNvPr id="53251" name="Content Placeholder 2"/>
          <p:cNvSpPr>
            <a:spLocks noGrp="1"/>
          </p:cNvSpPr>
          <p:nvPr>
            <p:ph idx="1"/>
          </p:nvPr>
        </p:nvSpPr>
        <p:spPr/>
        <p:txBody>
          <a:bodyPr>
            <a:normAutofit/>
          </a:bodyPr>
          <a:lstStyle/>
          <a:p>
            <a:pPr>
              <a:defRPr/>
            </a:pPr>
            <a:r>
              <a:rPr lang="en-US" dirty="0">
                <a:solidFill>
                  <a:schemeClr val="bg1"/>
                </a:solidFill>
              </a:rPr>
              <a:t>Terminological: </a:t>
            </a:r>
          </a:p>
          <a:p>
            <a:pPr lvl="1">
              <a:defRPr/>
            </a:pPr>
            <a:r>
              <a:rPr lang="en-US" i="1" dirty="0">
                <a:solidFill>
                  <a:schemeClr val="bg1"/>
                </a:solidFill>
              </a:rPr>
              <a:t>what does ‘pain’ mean ?</a:t>
            </a:r>
          </a:p>
          <a:p>
            <a:pPr>
              <a:defRPr/>
            </a:pPr>
            <a:r>
              <a:rPr lang="en-US" dirty="0">
                <a:solidFill>
                  <a:schemeClr val="bg1"/>
                </a:solidFill>
              </a:rPr>
              <a:t>Metaphysical: </a:t>
            </a:r>
          </a:p>
          <a:p>
            <a:pPr lvl="1">
              <a:defRPr/>
            </a:pPr>
            <a:r>
              <a:rPr lang="en-US" i="1" dirty="0">
                <a:solidFill>
                  <a:schemeClr val="bg1"/>
                </a:solidFill>
              </a:rPr>
              <a:t>what have all pains in common in virtue of which they are pains?</a:t>
            </a:r>
          </a:p>
          <a:p>
            <a:pPr>
              <a:defRPr/>
            </a:pPr>
            <a:r>
              <a:rPr lang="en-US" dirty="0">
                <a:solidFill>
                  <a:schemeClr val="bg1"/>
                </a:solidFill>
              </a:rPr>
              <a:t>Ontological: </a:t>
            </a:r>
          </a:p>
          <a:p>
            <a:pPr lvl="1">
              <a:defRPr/>
            </a:pPr>
            <a:r>
              <a:rPr lang="en-US" i="1" dirty="0">
                <a:solidFill>
                  <a:schemeClr val="bg1"/>
                </a:solidFill>
              </a:rPr>
              <a:t>what type of entity is pain?</a:t>
            </a:r>
          </a:p>
          <a:p>
            <a:pPr>
              <a:defRPr/>
            </a:pPr>
            <a:r>
              <a:rPr lang="en-US" dirty="0">
                <a:solidFill>
                  <a:schemeClr val="bg1"/>
                </a:solidFill>
              </a:rPr>
              <a:t>Onto-terminological:</a:t>
            </a:r>
          </a:p>
          <a:p>
            <a:pPr lvl="1">
              <a:defRPr/>
            </a:pPr>
            <a:r>
              <a:rPr lang="en-US" i="1" dirty="0">
                <a:solidFill>
                  <a:schemeClr val="bg1"/>
                </a:solidFill>
              </a:rPr>
              <a:t>what, if anything at all, does ‘pain’ denote?</a:t>
            </a:r>
          </a:p>
          <a:p>
            <a:pPr>
              <a:defRPr/>
            </a:pPr>
            <a:r>
              <a:rPr lang="en-US" dirty="0">
                <a:solidFill>
                  <a:schemeClr val="bg1"/>
                </a:solidFill>
              </a:rPr>
              <a:t>Epistemological: </a:t>
            </a:r>
          </a:p>
          <a:p>
            <a:pPr lvl="1">
              <a:defRPr/>
            </a:pPr>
            <a:r>
              <a:rPr lang="en-US" i="1" dirty="0">
                <a:solidFill>
                  <a:schemeClr val="bg1"/>
                </a:solidFill>
              </a:rPr>
              <a:t>how can we find out whether something is pain?</a:t>
            </a:r>
          </a:p>
        </p:txBody>
      </p:sp>
      <p:sp>
        <p:nvSpPr>
          <p:cNvPr id="57348"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E373800-A605-43FC-892D-97443D025EEC}" type="slidenum">
              <a:rPr lang="en-US" altLang="en-US" sz="1400" b="0">
                <a:solidFill>
                  <a:schemeClr val="bg1"/>
                </a:solidFill>
              </a:rPr>
              <a:pPr eaLnBrk="1" hangingPunct="1"/>
              <a:t>45</a:t>
            </a:fld>
            <a:endParaRPr lang="en-US" altLang="en-US" sz="1400" b="0">
              <a:solidFill>
                <a:schemeClr val="bg1"/>
              </a:solidFill>
            </a:endParaRPr>
          </a:p>
        </p:txBody>
      </p:sp>
    </p:spTree>
    <p:extLst>
      <p:ext uri="{BB962C8B-B14F-4D97-AF65-F5344CB8AC3E}">
        <p14:creationId xmlns:p14="http://schemas.microsoft.com/office/powerpoint/2010/main" val="3724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p:txBody>
          <a:bodyPr/>
          <a:lstStyle/>
          <a:p>
            <a:r>
              <a:rPr lang="en-US" dirty="0"/>
              <a:t>Three dimensions:</a:t>
            </a:r>
          </a:p>
          <a:p>
            <a:pPr>
              <a:buFont typeface="Arial" panose="020B0604020202020204" pitchFamily="34" charset="0"/>
              <a:buChar char="•"/>
            </a:pPr>
            <a:r>
              <a:rPr lang="en-US" b="1" u="sng" dirty="0"/>
              <a:t>Metaphysically</a:t>
            </a:r>
            <a:r>
              <a:rPr lang="en-US" dirty="0"/>
              <a:t>: commits to the mind-independent existence of the world investigated by the sciences.</a:t>
            </a:r>
          </a:p>
          <a:p>
            <a:pPr>
              <a:buFont typeface="Arial" panose="020B0604020202020204" pitchFamily="34" charset="0"/>
              <a:buChar char="•"/>
            </a:pPr>
            <a:r>
              <a:rPr lang="en-US" b="1" u="sng" dirty="0"/>
              <a:t>Semantically</a:t>
            </a:r>
            <a:r>
              <a:rPr lang="en-US" dirty="0"/>
              <a:t>: commits to a literal interpretation of scientific claims about the world. Claims about scientific entities, processes, properties, and relations, whether they be observable or unobservable, should be construed literally as having truth values, whether true or false. </a:t>
            </a:r>
          </a:p>
          <a:p>
            <a:pPr>
              <a:buFont typeface="Arial" panose="020B0604020202020204" pitchFamily="34" charset="0"/>
              <a:buChar char="•"/>
            </a:pPr>
            <a:r>
              <a:rPr lang="en-US" b="1" u="sng" dirty="0"/>
              <a:t>Epistemologically</a:t>
            </a:r>
            <a:r>
              <a:rPr lang="en-US" dirty="0"/>
              <a:t>: commits to the idea that theoretical claims (interpreted literally as describing a mind-independent reality) constitute knowledge of the world. </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46</a:t>
            </a:fld>
            <a:endParaRPr lang="en-US"/>
          </a:p>
        </p:txBody>
      </p:sp>
    </p:spTree>
    <p:extLst>
      <p:ext uri="{BB962C8B-B14F-4D97-AF65-F5344CB8AC3E}">
        <p14:creationId xmlns:p14="http://schemas.microsoft.com/office/powerpoint/2010/main" val="104821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a:xfrm>
            <a:off x="228600" y="2514600"/>
            <a:ext cx="8686800" cy="4114800"/>
          </a:xfrm>
        </p:spPr>
        <p:txBody>
          <a:bodyPr/>
          <a:lstStyle/>
          <a:p>
            <a:pPr marL="0" indent="0" algn="ctr"/>
            <a:r>
              <a:rPr lang="en-US" sz="2800" dirty="0"/>
              <a:t>Our best scientific theories give true or approximately true descriptions of observable and unobservable aspects of a mind-independent world.</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47</a:t>
            </a:fld>
            <a:endParaRPr lang="en-US"/>
          </a:p>
        </p:txBody>
      </p:sp>
    </p:spTree>
    <p:extLst>
      <p:ext uri="{BB962C8B-B14F-4D97-AF65-F5344CB8AC3E}">
        <p14:creationId xmlns:p14="http://schemas.microsoft.com/office/powerpoint/2010/main" val="2409692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Never forget:</a:t>
            </a:r>
            <a:br>
              <a:rPr lang="en-US" dirty="0"/>
            </a:br>
            <a:br>
              <a:rPr lang="en-US" dirty="0"/>
            </a:br>
            <a:r>
              <a:rPr lang="en-US" dirty="0"/>
              <a:t>What are the four essential distinctions made in </a:t>
            </a:r>
            <a:br>
              <a:rPr lang="en-US" dirty="0"/>
            </a:br>
            <a:r>
              <a:rPr lang="en-US" dirty="0"/>
              <a:t>realism-based ontology?</a:t>
            </a:r>
          </a:p>
        </p:txBody>
      </p:sp>
      <p:sp>
        <p:nvSpPr>
          <p:cNvPr id="3" name="Slide Number Placeholder 2"/>
          <p:cNvSpPr>
            <a:spLocks noGrp="1"/>
          </p:cNvSpPr>
          <p:nvPr>
            <p:ph type="sldNum" sz="quarter" idx="10"/>
          </p:nvPr>
        </p:nvSpPr>
        <p:spPr/>
        <p:txBody>
          <a:bodyPr/>
          <a:lstStyle/>
          <a:p>
            <a:fld id="{970F0956-5B8E-40B4-A8DD-F75AA1D26018}" type="slidenum">
              <a:rPr lang="en-US" smtClean="0"/>
              <a:pPr/>
              <a:t>48</a:t>
            </a:fld>
            <a:endParaRPr lang="en-US"/>
          </a:p>
        </p:txBody>
      </p:sp>
    </p:spTree>
    <p:extLst>
      <p:ext uri="{BB962C8B-B14F-4D97-AF65-F5344CB8AC3E}">
        <p14:creationId xmlns:p14="http://schemas.microsoft.com/office/powerpoint/2010/main" val="1473741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grpSp>
        <p:nvGrpSpPr>
          <p:cNvPr id="9" name="Group 8"/>
          <p:cNvGrpSpPr/>
          <p:nvPr/>
        </p:nvGrpSpPr>
        <p:grpSpPr>
          <a:xfrm>
            <a:off x="228600" y="2607027"/>
            <a:ext cx="5936168" cy="1583973"/>
            <a:chOff x="228600" y="2607027"/>
            <a:chExt cx="5936168" cy="1583973"/>
          </a:xfrm>
        </p:grpSpPr>
        <p:sp>
          <p:nvSpPr>
            <p:cNvPr id="14" name="Oval 13"/>
            <p:cNvSpPr/>
            <p:nvPr/>
          </p:nvSpPr>
          <p:spPr bwMode="auto">
            <a:xfrm>
              <a:off x="228600" y="3276600"/>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8" name="Group 7"/>
            <p:cNvGrpSpPr/>
            <p:nvPr/>
          </p:nvGrpSpPr>
          <p:grpSpPr>
            <a:xfrm>
              <a:off x="346710" y="2607027"/>
              <a:ext cx="5818058" cy="1583973"/>
              <a:chOff x="346710" y="2607027"/>
              <a:chExt cx="5818058" cy="1583973"/>
            </a:xfrm>
          </p:grpSpPr>
          <p:sp>
            <p:nvSpPr>
              <p:cNvPr id="12" name="Up-Down Arrow 11"/>
              <p:cNvSpPr/>
              <p:nvPr/>
            </p:nvSpPr>
            <p:spPr bwMode="auto">
              <a:xfrm>
                <a:off x="836682" y="2607027"/>
                <a:ext cx="382518" cy="158397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346710" y="3276600"/>
                <a:ext cx="389851" cy="584775"/>
              </a:xfrm>
              <a:prstGeom prst="rect">
                <a:avLst/>
              </a:prstGeom>
              <a:noFill/>
            </p:spPr>
            <p:txBody>
              <a:bodyPr wrap="none" rtlCol="0">
                <a:spAutoFit/>
              </a:bodyPr>
              <a:lstStyle/>
              <a:p>
                <a:r>
                  <a:rPr lang="en-US" dirty="0"/>
                  <a:t>1</a:t>
                </a:r>
              </a:p>
            </p:txBody>
          </p:sp>
          <p:sp>
            <p:nvSpPr>
              <p:cNvPr id="16" name="TextBox 15"/>
              <p:cNvSpPr txBox="1"/>
              <p:nvPr/>
            </p:nvSpPr>
            <p:spPr>
              <a:xfrm>
                <a:off x="1177954" y="3515389"/>
                <a:ext cx="4986814" cy="584775"/>
              </a:xfrm>
              <a:prstGeom prst="rect">
                <a:avLst/>
              </a:prstGeom>
              <a:noFill/>
            </p:spPr>
            <p:txBody>
              <a:bodyPr wrap="none" rtlCol="0">
                <a:spAutoFit/>
              </a:bodyPr>
              <a:lstStyle/>
              <a:p>
                <a:r>
                  <a:rPr lang="en-US" dirty="0">
                    <a:solidFill>
                      <a:schemeClr val="bg1"/>
                    </a:solidFill>
                  </a:rPr>
                  <a:t>Reality </a:t>
                </a:r>
                <a:r>
                  <a:rPr lang="en-US" dirty="0">
                    <a:solidFill>
                      <a:schemeClr val="bg1"/>
                    </a:solidFill>
                    <a:sym typeface="Wingdings" panose="05000000000000000000" pitchFamily="2" charset="2"/>
                  </a:rPr>
                  <a:t> representation</a:t>
                </a:r>
                <a:endParaRPr lang="en-US" dirty="0">
                  <a:solidFill>
                    <a:schemeClr val="bg1"/>
                  </a:solidFill>
                </a:endParaRPr>
              </a:p>
            </p:txBody>
          </p:sp>
        </p:grpSp>
      </p:grpSp>
      <p:sp>
        <p:nvSpPr>
          <p:cNvPr id="3" name="Slide Number Placeholder 2"/>
          <p:cNvSpPr>
            <a:spLocks noGrp="1"/>
          </p:cNvSpPr>
          <p:nvPr>
            <p:ph type="sldNum" sz="quarter" idx="10"/>
          </p:nvPr>
        </p:nvSpPr>
        <p:spPr/>
        <p:txBody>
          <a:bodyPr/>
          <a:lstStyle/>
          <a:p>
            <a:fld id="{970F0956-5B8E-40B4-A8DD-F75AA1D26018}" type="slidenum">
              <a:rPr lang="en-US" smtClean="0"/>
              <a:pPr/>
              <a:t>49</a:t>
            </a:fld>
            <a:endParaRPr lang="en-US"/>
          </a:p>
        </p:txBody>
      </p:sp>
    </p:spTree>
    <p:extLst>
      <p:ext uri="{BB962C8B-B14F-4D97-AF65-F5344CB8AC3E}">
        <p14:creationId xmlns:p14="http://schemas.microsoft.com/office/powerpoint/2010/main" val="206292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dirty="0"/>
              <a:t>Today’s topics</a:t>
            </a:r>
          </a:p>
        </p:txBody>
      </p:sp>
      <p:sp>
        <p:nvSpPr>
          <p:cNvPr id="3" name="Subtitle 2"/>
          <p:cNvSpPr>
            <a:spLocks noGrp="1"/>
          </p:cNvSpPr>
          <p:nvPr>
            <p:ph type="subTitle" idx="1"/>
          </p:nvPr>
        </p:nvSpPr>
        <p:spPr>
          <a:xfrm>
            <a:off x="1371600" y="3200400"/>
            <a:ext cx="6400800" cy="2438400"/>
          </a:xfrm>
        </p:spPr>
        <p:txBody>
          <a:bodyPr/>
          <a:lstStyle/>
          <a:p>
            <a:pPr marL="457200" indent="-457200" algn="l">
              <a:buClr>
                <a:schemeClr val="bg1"/>
              </a:buClr>
              <a:buFont typeface="+mj-lt"/>
              <a:buAutoNum type="arabicPeriod"/>
            </a:pPr>
            <a:r>
              <a:rPr lang="en-US" dirty="0"/>
              <a:t>Philosophy of science</a:t>
            </a:r>
          </a:p>
          <a:p>
            <a:pPr marL="457200" indent="-457200" algn="l">
              <a:buClr>
                <a:schemeClr val="bg1"/>
              </a:buClr>
              <a:buFont typeface="+mj-lt"/>
              <a:buAutoNum type="arabicPeriod"/>
            </a:pPr>
            <a:r>
              <a:rPr lang="en-US" dirty="0"/>
              <a:t>Ontology</a:t>
            </a:r>
          </a:p>
          <a:p>
            <a:pPr marL="457200" indent="-457200" algn="l">
              <a:buClr>
                <a:schemeClr val="bg1"/>
              </a:buClr>
              <a:buFont typeface="+mj-lt"/>
              <a:buAutoNum type="arabicPeriod"/>
            </a:pPr>
            <a:r>
              <a:rPr lang="en-US" dirty="0"/>
              <a:t>Research</a:t>
            </a:r>
          </a:p>
          <a:p>
            <a:pPr marL="457200" indent="-457200" algn="l">
              <a:buClr>
                <a:schemeClr val="bg1"/>
              </a:buClr>
              <a:buFont typeface="+mj-lt"/>
              <a:buAutoNum type="arabicPeriod"/>
            </a:pPr>
            <a:endParaRPr lang="en-US" dirty="0"/>
          </a:p>
          <a:p>
            <a:pPr marL="457200" indent="-457200" algn="l">
              <a:buClr>
                <a:schemeClr val="bg1"/>
              </a:buClr>
              <a:buFont typeface="+mj-lt"/>
              <a:buAutoNum type="arabicPeriod"/>
            </a:pPr>
            <a:r>
              <a:rPr lang="en-US" dirty="0"/>
              <a:t>Presentation of proposal topic ideas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4001482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in light of the previous</a:t>
            </a:r>
          </a:p>
        </p:txBody>
      </p:sp>
      <p:sp>
        <p:nvSpPr>
          <p:cNvPr id="3" name="Content Placeholder 2"/>
          <p:cNvSpPr>
            <a:spLocks noGrp="1"/>
          </p:cNvSpPr>
          <p:nvPr>
            <p:ph idx="1"/>
          </p:nvPr>
        </p:nvSpPr>
        <p:spPr/>
        <p:txBody>
          <a:bodyPr/>
          <a:lstStyle/>
          <a:p>
            <a:pPr marL="0" indent="0"/>
            <a:r>
              <a:rPr lang="en-US" i="1" dirty="0"/>
              <a:t>‘However, some things are not scientifically understandable. In the case of a mystical experience, scientific comprehension seems unattainable. The experience in itself is perceivable, yet planning an observation is practically impossible—how can one define a universe of observation with an unrepeatable slice of reality?’</a:t>
            </a:r>
          </a:p>
          <a:p>
            <a:pPr marL="0" indent="0"/>
            <a:endParaRPr lang="en-US" i="1" dirty="0"/>
          </a:p>
          <a:p>
            <a:pPr marL="0" indent="0"/>
            <a:endParaRPr lang="en-US" i="1" dirty="0"/>
          </a:p>
          <a:p>
            <a:pPr marL="0" indent="0"/>
            <a:r>
              <a:rPr lang="en-US" i="1" dirty="0"/>
              <a:t>‘Perception’ </a:t>
            </a:r>
            <a:r>
              <a:rPr lang="en-US" dirty="0"/>
              <a:t>for </a:t>
            </a:r>
            <a:r>
              <a:rPr lang="en-US" dirty="0" err="1"/>
              <a:t>Wagensberg</a:t>
            </a:r>
            <a:r>
              <a:rPr lang="en-US" dirty="0"/>
              <a:t> is ‘in some language of the brain’, thus representation. Representations are not always accurate.</a:t>
            </a:r>
            <a:endParaRPr lang="en-US" i="1"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50</a:t>
            </a:fld>
            <a:endParaRPr lang="en-US"/>
          </a:p>
        </p:txBody>
      </p:sp>
      <p:sp>
        <p:nvSpPr>
          <p:cNvPr id="5" name="Rectangle 4"/>
          <p:cNvSpPr/>
          <p:nvPr/>
        </p:nvSpPr>
        <p:spPr>
          <a:xfrm>
            <a:off x="1581341" y="4014400"/>
            <a:ext cx="7558177" cy="276999"/>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334.</a:t>
            </a:r>
            <a:endParaRPr lang="en-US" sz="1200" b="0" dirty="0">
              <a:solidFill>
                <a:schemeClr val="bg1"/>
              </a:solidFill>
            </a:endParaRPr>
          </a:p>
        </p:txBody>
      </p:sp>
    </p:spTree>
    <p:extLst>
      <p:ext uri="{BB962C8B-B14F-4D97-AF65-F5344CB8AC3E}">
        <p14:creationId xmlns:p14="http://schemas.microsoft.com/office/powerpoint/2010/main" val="241934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sp>
        <p:nvSpPr>
          <p:cNvPr id="19" name="Parallelogram 18"/>
          <p:cNvSpPr/>
          <p:nvPr/>
        </p:nvSpPr>
        <p:spPr bwMode="auto">
          <a:xfrm flipH="1">
            <a:off x="2438400" y="4627526"/>
            <a:ext cx="5715000" cy="762000"/>
          </a:xfrm>
          <a:prstGeom prst="parallelogram">
            <a:avLst>
              <a:gd name="adj" fmla="val 66798"/>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3" name="Group 12"/>
          <p:cNvGrpSpPr/>
          <p:nvPr/>
        </p:nvGrpSpPr>
        <p:grpSpPr>
          <a:xfrm>
            <a:off x="149469" y="1644162"/>
            <a:ext cx="8932567" cy="5029200"/>
            <a:chOff x="149469" y="1644162"/>
            <a:chExt cx="8932567" cy="5029200"/>
          </a:xfrm>
        </p:grpSpPr>
        <p:sp>
          <p:nvSpPr>
            <p:cNvPr id="6" name="Freeform 5"/>
            <p:cNvSpPr/>
            <p:nvPr/>
          </p:nvSpPr>
          <p:spPr bwMode="auto">
            <a:xfrm>
              <a:off x="149469" y="1644162"/>
              <a:ext cx="8897816" cy="5029200"/>
            </a:xfrm>
            <a:custGeom>
              <a:avLst/>
              <a:gdLst>
                <a:gd name="connsiteX0" fmla="*/ 26377 w 8897816"/>
                <a:gd name="connsiteY0" fmla="*/ 0 h 5029200"/>
                <a:gd name="connsiteX1" fmla="*/ 6778869 w 8897816"/>
                <a:gd name="connsiteY1" fmla="*/ 17584 h 5029200"/>
                <a:gd name="connsiteX2" fmla="*/ 8827477 w 8897816"/>
                <a:gd name="connsiteY2" fmla="*/ 1943100 h 5029200"/>
                <a:gd name="connsiteX3" fmla="*/ 8897816 w 8897816"/>
                <a:gd name="connsiteY3" fmla="*/ 5029200 h 5029200"/>
                <a:gd name="connsiteX4" fmla="*/ 1556239 w 8897816"/>
                <a:gd name="connsiteY4" fmla="*/ 5002823 h 5029200"/>
                <a:gd name="connsiteX5" fmla="*/ 0 w 8897816"/>
                <a:gd name="connsiteY5" fmla="*/ 2558561 h 5029200"/>
                <a:gd name="connsiteX6" fmla="*/ 26377 w 8897816"/>
                <a:gd name="connsiteY6"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7816" h="5029200">
                  <a:moveTo>
                    <a:pt x="26377" y="0"/>
                  </a:moveTo>
                  <a:lnTo>
                    <a:pt x="6778869" y="17584"/>
                  </a:lnTo>
                  <a:lnTo>
                    <a:pt x="8827477" y="1943100"/>
                  </a:lnTo>
                  <a:lnTo>
                    <a:pt x="8897816" y="5029200"/>
                  </a:lnTo>
                  <a:lnTo>
                    <a:pt x="1556239" y="5002823"/>
                  </a:lnTo>
                  <a:lnTo>
                    <a:pt x="0" y="2558561"/>
                  </a:lnTo>
                  <a:lnTo>
                    <a:pt x="26377" y="0"/>
                  </a:lnTo>
                  <a:close/>
                </a:path>
              </a:pathLst>
            </a:cu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Up-Down Arrow 16"/>
            <p:cNvSpPr/>
            <p:nvPr/>
          </p:nvSpPr>
          <p:spPr bwMode="auto">
            <a:xfrm rot="3362887">
              <a:off x="8098791" y="3372111"/>
              <a:ext cx="382518" cy="158397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TextBox 17"/>
            <p:cNvSpPr txBox="1"/>
            <p:nvPr/>
          </p:nvSpPr>
          <p:spPr>
            <a:xfrm>
              <a:off x="3228688" y="3544499"/>
              <a:ext cx="4851008" cy="584775"/>
            </a:xfrm>
            <a:prstGeom prst="rect">
              <a:avLst/>
            </a:prstGeom>
            <a:noFill/>
          </p:spPr>
          <p:txBody>
            <a:bodyPr wrap="none" rtlCol="0">
              <a:spAutoFit/>
            </a:bodyPr>
            <a:lstStyle/>
            <a:p>
              <a:r>
                <a:rPr lang="en-US" dirty="0">
                  <a:solidFill>
                    <a:schemeClr val="bg1"/>
                  </a:solidFill>
                </a:rPr>
                <a:t>Ontology </a:t>
              </a:r>
              <a:r>
                <a:rPr lang="en-US" dirty="0">
                  <a:solidFill>
                    <a:schemeClr val="bg1"/>
                  </a:solidFill>
                  <a:sym typeface="Wingdings" panose="05000000000000000000" pitchFamily="2" charset="2"/>
                </a:rPr>
                <a:t> </a:t>
              </a:r>
              <a:r>
                <a:rPr lang="en-US" i="1" dirty="0">
                  <a:solidFill>
                    <a:schemeClr val="bg1"/>
                  </a:solidFill>
                  <a:sym typeface="Wingdings" panose="05000000000000000000" pitchFamily="2" charset="2"/>
                </a:rPr>
                <a:t>an</a:t>
              </a:r>
              <a:r>
                <a:rPr lang="en-US" dirty="0">
                  <a:solidFill>
                    <a:schemeClr val="bg1"/>
                  </a:solidFill>
                  <a:sym typeface="Wingdings" panose="05000000000000000000" pitchFamily="2" charset="2"/>
                </a:rPr>
                <a:t> ontology</a:t>
              </a:r>
              <a:endParaRPr lang="en-US" dirty="0">
                <a:solidFill>
                  <a:schemeClr val="bg1"/>
                </a:solidFill>
              </a:endParaRPr>
            </a:p>
          </p:txBody>
        </p:sp>
        <p:grpSp>
          <p:nvGrpSpPr>
            <p:cNvPr id="11" name="Group 10"/>
            <p:cNvGrpSpPr/>
            <p:nvPr/>
          </p:nvGrpSpPr>
          <p:grpSpPr>
            <a:xfrm>
              <a:off x="8234389" y="4322726"/>
              <a:ext cx="609600" cy="609600"/>
              <a:chOff x="1296813" y="3159930"/>
              <a:chExt cx="609600" cy="609600"/>
            </a:xfrm>
          </p:grpSpPr>
          <p:sp>
            <p:nvSpPr>
              <p:cNvPr id="20" name="Oval 19"/>
              <p:cNvSpPr/>
              <p:nvPr/>
            </p:nvSpPr>
            <p:spPr bwMode="auto">
              <a:xfrm>
                <a:off x="1296813" y="3159930"/>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1419442" y="3172342"/>
                <a:ext cx="389851" cy="584775"/>
              </a:xfrm>
              <a:prstGeom prst="rect">
                <a:avLst/>
              </a:prstGeom>
              <a:noFill/>
            </p:spPr>
            <p:txBody>
              <a:bodyPr wrap="none" rtlCol="0">
                <a:spAutoFit/>
              </a:bodyPr>
              <a:lstStyle/>
              <a:p>
                <a:r>
                  <a:rPr lang="en-US" dirty="0"/>
                  <a:t>2</a:t>
                </a:r>
              </a:p>
            </p:txBody>
          </p:sp>
        </p:grpSp>
      </p:grpSp>
      <p:sp>
        <p:nvSpPr>
          <p:cNvPr id="3" name="Slide Number Placeholder 2"/>
          <p:cNvSpPr>
            <a:spLocks noGrp="1"/>
          </p:cNvSpPr>
          <p:nvPr>
            <p:ph type="sldNum" sz="quarter" idx="10"/>
          </p:nvPr>
        </p:nvSpPr>
        <p:spPr/>
        <p:txBody>
          <a:bodyPr/>
          <a:lstStyle/>
          <a:p>
            <a:fld id="{970F0956-5B8E-40B4-A8DD-F75AA1D26018}" type="slidenum">
              <a:rPr lang="en-US" smtClean="0"/>
              <a:pPr/>
              <a:t>51</a:t>
            </a:fld>
            <a:endParaRPr lang="en-US"/>
          </a:p>
        </p:txBody>
      </p:sp>
    </p:spTree>
    <p:extLst>
      <p:ext uri="{BB962C8B-B14F-4D97-AF65-F5344CB8AC3E}">
        <p14:creationId xmlns:p14="http://schemas.microsoft.com/office/powerpoint/2010/main" val="144284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sp>
        <p:nvSpPr>
          <p:cNvPr id="22" name="Up-Down Arrow 21"/>
          <p:cNvSpPr/>
          <p:nvPr/>
        </p:nvSpPr>
        <p:spPr bwMode="auto">
          <a:xfrm rot="8749735">
            <a:off x="1778129" y="5029545"/>
            <a:ext cx="382518" cy="1441375"/>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Oval 22"/>
          <p:cNvSpPr/>
          <p:nvPr/>
        </p:nvSpPr>
        <p:spPr bwMode="auto">
          <a:xfrm>
            <a:off x="2153454" y="5222811"/>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2266675" y="5232833"/>
            <a:ext cx="389851" cy="584775"/>
          </a:xfrm>
          <a:prstGeom prst="rect">
            <a:avLst/>
          </a:prstGeom>
          <a:noFill/>
        </p:spPr>
        <p:txBody>
          <a:bodyPr wrap="none" rtlCol="0">
            <a:spAutoFit/>
          </a:bodyPr>
          <a:lstStyle/>
          <a:p>
            <a:r>
              <a:rPr lang="en-US" dirty="0"/>
              <a:t>3</a:t>
            </a:r>
          </a:p>
        </p:txBody>
      </p:sp>
      <p:sp>
        <p:nvSpPr>
          <p:cNvPr id="3" name="Slide Number Placeholder 2"/>
          <p:cNvSpPr>
            <a:spLocks noGrp="1"/>
          </p:cNvSpPr>
          <p:nvPr>
            <p:ph type="sldNum" sz="quarter" idx="10"/>
          </p:nvPr>
        </p:nvSpPr>
        <p:spPr/>
        <p:txBody>
          <a:bodyPr/>
          <a:lstStyle/>
          <a:p>
            <a:fld id="{970F0956-5B8E-40B4-A8DD-F75AA1D26018}" type="slidenum">
              <a:rPr lang="en-US" smtClean="0"/>
              <a:pPr/>
              <a:t>52</a:t>
            </a:fld>
            <a:endParaRPr lang="en-US"/>
          </a:p>
        </p:txBody>
      </p:sp>
    </p:spTree>
    <p:extLst>
      <p:ext uri="{BB962C8B-B14F-4D97-AF65-F5344CB8AC3E}">
        <p14:creationId xmlns:p14="http://schemas.microsoft.com/office/powerpoint/2010/main" val="2500837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grpSp>
        <p:nvGrpSpPr>
          <p:cNvPr id="3" name="Group 2"/>
          <p:cNvGrpSpPr/>
          <p:nvPr/>
        </p:nvGrpSpPr>
        <p:grpSpPr>
          <a:xfrm>
            <a:off x="4648200" y="3665725"/>
            <a:ext cx="609600" cy="619944"/>
            <a:chOff x="2153454" y="5212467"/>
            <a:chExt cx="609600" cy="619944"/>
          </a:xfrm>
        </p:grpSpPr>
        <p:sp>
          <p:nvSpPr>
            <p:cNvPr id="23" name="Oval 22"/>
            <p:cNvSpPr/>
            <p:nvPr/>
          </p:nvSpPr>
          <p:spPr bwMode="auto">
            <a:xfrm>
              <a:off x="2153454" y="5222811"/>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2254536" y="5212467"/>
              <a:ext cx="389851" cy="584775"/>
            </a:xfrm>
            <a:prstGeom prst="rect">
              <a:avLst/>
            </a:prstGeom>
            <a:noFill/>
          </p:spPr>
          <p:txBody>
            <a:bodyPr wrap="none" rtlCol="0">
              <a:spAutoFit/>
            </a:bodyPr>
            <a:lstStyle/>
            <a:p>
              <a:r>
                <a:rPr lang="en-US" dirty="0"/>
                <a:t>4</a:t>
              </a:r>
            </a:p>
          </p:txBody>
        </p:sp>
      </p:grpSp>
      <p:sp>
        <p:nvSpPr>
          <p:cNvPr id="25" name="Up-Down Arrow 24"/>
          <p:cNvSpPr/>
          <p:nvPr/>
        </p:nvSpPr>
        <p:spPr bwMode="auto">
          <a:xfrm rot="5400000">
            <a:off x="4758528" y="4019940"/>
            <a:ext cx="382518" cy="907975"/>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Slide Number Placeholder 5"/>
          <p:cNvSpPr>
            <a:spLocks noGrp="1"/>
          </p:cNvSpPr>
          <p:nvPr>
            <p:ph type="sldNum" sz="quarter" idx="10"/>
          </p:nvPr>
        </p:nvSpPr>
        <p:spPr/>
        <p:txBody>
          <a:bodyPr/>
          <a:lstStyle/>
          <a:p>
            <a:fld id="{970F0956-5B8E-40B4-A8DD-F75AA1D26018}" type="slidenum">
              <a:rPr lang="en-US" smtClean="0"/>
              <a:pPr/>
              <a:t>53</a:t>
            </a:fld>
            <a:endParaRPr lang="en-US"/>
          </a:p>
        </p:txBody>
      </p:sp>
    </p:spTree>
    <p:extLst>
      <p:ext uri="{BB962C8B-B14F-4D97-AF65-F5344CB8AC3E}">
        <p14:creationId xmlns:p14="http://schemas.microsoft.com/office/powerpoint/2010/main" val="2268028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‘Research’</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54</a:t>
            </a:fld>
            <a:endParaRPr lang="en-US"/>
          </a:p>
        </p:txBody>
      </p:sp>
    </p:spTree>
    <p:extLst>
      <p:ext uri="{BB962C8B-B14F-4D97-AF65-F5344CB8AC3E}">
        <p14:creationId xmlns:p14="http://schemas.microsoft.com/office/powerpoint/2010/main" val="4646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discovery and interpretation of facts, </a:t>
            </a:r>
          </a:p>
          <a:p>
            <a:pPr marL="0" indent="0"/>
            <a:r>
              <a:rPr lang="en-US" dirty="0"/>
              <a:t>		- revision of accepted theories or laws in the 			  light of new facts, </a:t>
            </a:r>
          </a:p>
          <a:p>
            <a:pPr marL="0" indent="0"/>
            <a:r>
              <a:rPr lang="en-US" dirty="0"/>
              <a:t>		- or practical application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Slide Number Placeholder 1"/>
          <p:cNvSpPr>
            <a:spLocks noGrp="1"/>
          </p:cNvSpPr>
          <p:nvPr>
            <p:ph type="sldNum" sz="quarter" idx="10"/>
          </p:nvPr>
        </p:nvSpPr>
        <p:spPr/>
        <p:txBody>
          <a:bodyPr/>
          <a:lstStyle/>
          <a:p>
            <a:fld id="{970F0956-5B8E-40B4-A8DD-F75AA1D26018}" type="slidenum">
              <a:rPr lang="en-US" smtClean="0"/>
              <a:pPr/>
              <a:t>55</a:t>
            </a:fld>
            <a:endParaRPr lang="en-US"/>
          </a:p>
        </p:txBody>
      </p:sp>
    </p:spTree>
    <p:extLst>
      <p:ext uri="{BB962C8B-B14F-4D97-AF65-F5344CB8AC3E}">
        <p14:creationId xmlns:p14="http://schemas.microsoft.com/office/powerpoint/2010/main" val="392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discovery and interpretation of facts, </a:t>
            </a:r>
          </a:p>
          <a:p>
            <a:pPr marL="0" indent="0"/>
            <a:r>
              <a:rPr lang="en-US" dirty="0"/>
              <a:t>		- revision of accepted theories or laws in the 			  light of new facts, </a:t>
            </a:r>
          </a:p>
          <a:p>
            <a:pPr marL="0" indent="0"/>
            <a:r>
              <a:rPr lang="en-US" dirty="0"/>
              <a:t>		- or practical application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6709723" y="1282124"/>
            <a:ext cx="2169184" cy="584775"/>
          </a:xfrm>
          <a:prstGeom prst="rect">
            <a:avLst/>
          </a:prstGeom>
          <a:noFill/>
        </p:spPr>
        <p:txBody>
          <a:bodyPr wrap="none" rtlCol="0">
            <a:spAutoFit/>
          </a:bodyPr>
          <a:lstStyle/>
          <a:p>
            <a:r>
              <a:rPr lang="en-US" dirty="0">
                <a:solidFill>
                  <a:srgbClr val="1FE115"/>
                </a:solidFill>
              </a:rPr>
              <a:t>Keywords?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56</a:t>
            </a:fld>
            <a:endParaRPr lang="en-US"/>
          </a:p>
        </p:txBody>
      </p:sp>
    </p:spTree>
    <p:extLst>
      <p:ext uri="{BB962C8B-B14F-4D97-AF65-F5344CB8AC3E}">
        <p14:creationId xmlns:p14="http://schemas.microsoft.com/office/powerpoint/2010/main" val="3564649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p>
          <a:p>
            <a:pPr marL="0" indent="0"/>
            <a:r>
              <a:rPr lang="en-US" dirty="0"/>
              <a:t>		- revision of accepted </a:t>
            </a:r>
            <a:r>
              <a:rPr lang="en-US" dirty="0">
                <a:solidFill>
                  <a:srgbClr val="1FE115"/>
                </a:solidFill>
              </a:rPr>
              <a:t>theories</a:t>
            </a:r>
            <a:r>
              <a:rPr lang="en-US" dirty="0"/>
              <a:t> or </a:t>
            </a:r>
            <a:r>
              <a:rPr lang="en-US" dirty="0">
                <a:solidFill>
                  <a:srgbClr val="1FE115"/>
                </a:solidFill>
              </a:rPr>
              <a:t>laws</a:t>
            </a:r>
            <a:r>
              <a:rPr lang="en-US" dirty="0"/>
              <a:t> in the 			  light of </a:t>
            </a:r>
            <a:r>
              <a:rPr lang="en-US" dirty="0">
                <a:solidFill>
                  <a:srgbClr val="1FE115"/>
                </a:solidFill>
              </a:rPr>
              <a:t>new facts</a:t>
            </a:r>
            <a:r>
              <a:rPr lang="en-US" dirty="0"/>
              <a:t>, </a:t>
            </a:r>
          </a:p>
          <a:p>
            <a:pPr marL="0" indent="0"/>
            <a:r>
              <a:rPr lang="en-US" dirty="0"/>
              <a:t>		- or practical </a:t>
            </a:r>
            <a:r>
              <a:rPr lang="en-US" dirty="0">
                <a:solidFill>
                  <a:srgbClr val="1FE115"/>
                </a:solidFill>
              </a:rPr>
              <a:t>application</a:t>
            </a:r>
            <a:r>
              <a:rPr lang="en-US" dirty="0"/>
              <a:t>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a:solidFill>
                  <a:srgbClr val="1FE115"/>
                </a:solidFill>
              </a:rPr>
              <a:t>keywords</a:t>
            </a:r>
          </a:p>
        </p:txBody>
      </p:sp>
      <p:sp>
        <p:nvSpPr>
          <p:cNvPr id="3" name="Slide Number Placeholder 2"/>
          <p:cNvSpPr>
            <a:spLocks noGrp="1"/>
          </p:cNvSpPr>
          <p:nvPr>
            <p:ph type="sldNum" sz="quarter" idx="10"/>
          </p:nvPr>
        </p:nvSpPr>
        <p:spPr/>
        <p:txBody>
          <a:bodyPr/>
          <a:lstStyle/>
          <a:p>
            <a:fld id="{970F0956-5B8E-40B4-A8DD-F75AA1D26018}" type="slidenum">
              <a:rPr lang="en-US" smtClean="0"/>
              <a:pPr/>
              <a:t>57</a:t>
            </a:fld>
            <a:endParaRPr lang="en-US"/>
          </a:p>
        </p:txBody>
      </p:sp>
    </p:spTree>
    <p:extLst>
      <p:ext uri="{BB962C8B-B14F-4D97-AF65-F5344CB8AC3E}">
        <p14:creationId xmlns:p14="http://schemas.microsoft.com/office/powerpoint/2010/main" val="1089779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p>
          <a:p>
            <a:pPr marL="0" indent="0"/>
            <a:r>
              <a:rPr lang="en-US" dirty="0"/>
              <a:t>		- revision of accepted </a:t>
            </a:r>
            <a:r>
              <a:rPr lang="en-US" dirty="0">
                <a:solidFill>
                  <a:srgbClr val="1FE115"/>
                </a:solidFill>
              </a:rPr>
              <a:t>theories</a:t>
            </a:r>
            <a:r>
              <a:rPr lang="en-US" dirty="0"/>
              <a:t> or </a:t>
            </a:r>
            <a:r>
              <a:rPr lang="en-US" dirty="0">
                <a:solidFill>
                  <a:srgbClr val="1FE115"/>
                </a:solidFill>
              </a:rPr>
              <a:t>laws</a:t>
            </a:r>
            <a:r>
              <a:rPr lang="en-US" dirty="0"/>
              <a:t> in the 			  light of </a:t>
            </a:r>
            <a:r>
              <a:rPr lang="en-US" dirty="0">
                <a:solidFill>
                  <a:srgbClr val="1FE115"/>
                </a:solidFill>
              </a:rPr>
              <a:t>new facts</a:t>
            </a:r>
            <a:r>
              <a:rPr lang="en-US" dirty="0"/>
              <a:t>, </a:t>
            </a:r>
          </a:p>
          <a:p>
            <a:pPr marL="0" indent="0"/>
            <a:r>
              <a:rPr lang="en-US" dirty="0"/>
              <a:t>		- or practical </a:t>
            </a:r>
            <a:r>
              <a:rPr lang="en-US" dirty="0">
                <a:solidFill>
                  <a:srgbClr val="1FE115"/>
                </a:solidFill>
              </a:rPr>
              <a:t>application</a:t>
            </a:r>
            <a:r>
              <a:rPr lang="en-US" dirty="0"/>
              <a:t>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a:solidFill>
                  <a:srgbClr val="1FE115"/>
                </a:solidFill>
              </a:rPr>
              <a:t>keywords</a:t>
            </a:r>
          </a:p>
        </p:txBody>
      </p:sp>
      <p:sp>
        <p:nvSpPr>
          <p:cNvPr id="3" name="Oval 2"/>
          <p:cNvSpPr/>
          <p:nvPr/>
        </p:nvSpPr>
        <p:spPr bwMode="auto">
          <a:xfrm>
            <a:off x="7162800" y="3429000"/>
            <a:ext cx="838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3352800" y="4191000"/>
            <a:ext cx="15240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Slide Number Placeholder 8"/>
          <p:cNvSpPr>
            <a:spLocks noGrp="1"/>
          </p:cNvSpPr>
          <p:nvPr>
            <p:ph type="sldNum" sz="quarter" idx="10"/>
          </p:nvPr>
        </p:nvSpPr>
        <p:spPr/>
        <p:txBody>
          <a:bodyPr/>
          <a:lstStyle/>
          <a:p>
            <a:fld id="{970F0956-5B8E-40B4-A8DD-F75AA1D26018}" type="slidenum">
              <a:rPr lang="en-US" smtClean="0"/>
              <a:pPr/>
              <a:t>58</a:t>
            </a:fld>
            <a:endParaRPr lang="en-US"/>
          </a:p>
        </p:txBody>
      </p:sp>
    </p:spTree>
    <p:extLst>
      <p:ext uri="{BB962C8B-B14F-4D97-AF65-F5344CB8AC3E}">
        <p14:creationId xmlns:p14="http://schemas.microsoft.com/office/powerpoint/2010/main" val="1961916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viewpoints</a:t>
            </a:r>
          </a:p>
        </p:txBody>
      </p:sp>
      <p:sp>
        <p:nvSpPr>
          <p:cNvPr id="3" name="Content Placeholder 2"/>
          <p:cNvSpPr>
            <a:spLocks noGrp="1"/>
          </p:cNvSpPr>
          <p:nvPr>
            <p:ph idx="1"/>
          </p:nvPr>
        </p:nvSpPr>
        <p:spPr/>
        <p:txBody>
          <a:bodyPr/>
          <a:lstStyle/>
          <a:p>
            <a:r>
              <a:rPr lang="en-US" dirty="0"/>
              <a:t>Positivism</a:t>
            </a:r>
          </a:p>
          <a:p>
            <a:r>
              <a:rPr lang="en-US" dirty="0"/>
              <a:t>	</a:t>
            </a:r>
            <a:r>
              <a:rPr lang="en-US" i="1" dirty="0"/>
              <a:t>The natural and social world are governed by principles, which may take the form of law-like regularities.</a:t>
            </a:r>
          </a:p>
          <a:p>
            <a:r>
              <a:rPr lang="en-US" dirty="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a:solidFill>
                  <a:schemeClr val="bg1"/>
                </a:solidFill>
                <a:latin typeface="Trebuchet MS"/>
                <a:cs typeface="Trebuchet MS"/>
              </a:rPr>
              <a:t>Beuving</a:t>
            </a:r>
            <a:r>
              <a:rPr lang="en-US" sz="1400" dirty="0">
                <a:solidFill>
                  <a:schemeClr val="bg1"/>
                </a:solidFill>
                <a:latin typeface="Trebuchet MS"/>
                <a:cs typeface="Trebuchet MS"/>
              </a:rPr>
              <a:t> and de </a:t>
            </a:r>
            <a:r>
              <a:rPr lang="en-US" sz="1400" dirty="0" err="1">
                <a:solidFill>
                  <a:schemeClr val="bg1"/>
                </a:solidFill>
                <a:latin typeface="Trebuchet MS"/>
                <a:cs typeface="Trebuchet MS"/>
              </a:rPr>
              <a:t>Vries</a:t>
            </a:r>
            <a:r>
              <a:rPr lang="en-US" sz="1400" dirty="0">
                <a:solidFill>
                  <a:schemeClr val="bg1"/>
                </a:solidFill>
                <a:latin typeface="Trebuchet MS"/>
                <a:cs typeface="Trebuchet MS"/>
              </a:rPr>
              <a:t>, Doing Qualitative Research, Amsterdam, 2015</a:t>
            </a:r>
          </a:p>
        </p:txBody>
      </p:sp>
      <p:sp>
        <p:nvSpPr>
          <p:cNvPr id="5" name="Slide Number Placeholder 4"/>
          <p:cNvSpPr>
            <a:spLocks noGrp="1"/>
          </p:cNvSpPr>
          <p:nvPr>
            <p:ph type="sldNum" sz="quarter" idx="10"/>
          </p:nvPr>
        </p:nvSpPr>
        <p:spPr/>
        <p:txBody>
          <a:bodyPr/>
          <a:lstStyle/>
          <a:p>
            <a:fld id="{970F0956-5B8E-40B4-A8DD-F75AA1D26018}" type="slidenum">
              <a:rPr lang="en-US" smtClean="0"/>
              <a:pPr/>
              <a:t>59</a:t>
            </a:fld>
            <a:endParaRPr lang="en-US"/>
          </a:p>
        </p:txBody>
      </p:sp>
    </p:spTree>
    <p:extLst>
      <p:ext uri="{BB962C8B-B14F-4D97-AF65-F5344CB8AC3E}">
        <p14:creationId xmlns:p14="http://schemas.microsoft.com/office/powerpoint/2010/main" val="418433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Elements of Philosophy of Science</a:t>
            </a:r>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2050987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0"/>
            <a:ext cx="3962400" cy="762000"/>
          </a:xfrm>
        </p:spPr>
        <p:txBody>
          <a:bodyPr/>
          <a:lstStyle/>
          <a:p>
            <a:r>
              <a:rPr lang="en-US" dirty="0"/>
              <a:t>Laws of Medicine</a:t>
            </a:r>
          </a:p>
        </p:txBody>
      </p:sp>
      <p:sp>
        <p:nvSpPr>
          <p:cNvPr id="6" name="Content Placeholder 5"/>
          <p:cNvSpPr>
            <a:spLocks noGrp="1"/>
          </p:cNvSpPr>
          <p:nvPr>
            <p:ph idx="1"/>
          </p:nvPr>
        </p:nvSpPr>
        <p:spPr>
          <a:xfrm>
            <a:off x="5029200" y="1676400"/>
            <a:ext cx="3886200" cy="4953000"/>
          </a:xfrm>
        </p:spPr>
        <p:txBody>
          <a:bodyPr/>
          <a:lstStyle/>
          <a:p>
            <a:pPr marL="0" indent="0" algn="ctr"/>
            <a:r>
              <a:rPr lang="en-US" sz="3600" i="1" dirty="0"/>
              <a:t>I had never expected medicine to be such a lawless, uncertain world.</a:t>
            </a:r>
          </a:p>
        </p:txBody>
      </p:sp>
      <p:pic>
        <p:nvPicPr>
          <p:cNvPr id="5" name="Picture 4"/>
          <p:cNvPicPr>
            <a:picLocks noChangeAspect="1"/>
          </p:cNvPicPr>
          <p:nvPr/>
        </p:nvPicPr>
        <p:blipFill>
          <a:blip r:embed="rId2"/>
          <a:stretch>
            <a:fillRect/>
          </a:stretch>
        </p:blipFill>
        <p:spPr>
          <a:xfrm>
            <a:off x="381000" y="838200"/>
            <a:ext cx="4362450" cy="5724525"/>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60</a:t>
            </a:fld>
            <a:endParaRPr lang="en-US"/>
          </a:p>
        </p:txBody>
      </p:sp>
    </p:spTree>
    <p:extLst>
      <p:ext uri="{BB962C8B-B14F-4D97-AF65-F5344CB8AC3E}">
        <p14:creationId xmlns:p14="http://schemas.microsoft.com/office/powerpoint/2010/main" val="3905397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viewpoints</a:t>
            </a:r>
          </a:p>
        </p:txBody>
      </p:sp>
      <p:sp>
        <p:nvSpPr>
          <p:cNvPr id="3" name="Content Placeholder 2"/>
          <p:cNvSpPr>
            <a:spLocks noGrp="1"/>
          </p:cNvSpPr>
          <p:nvPr>
            <p:ph idx="1"/>
          </p:nvPr>
        </p:nvSpPr>
        <p:spPr/>
        <p:txBody>
          <a:bodyPr/>
          <a:lstStyle/>
          <a:p>
            <a:r>
              <a:rPr lang="en-US" dirty="0"/>
              <a:t>Positivism</a:t>
            </a:r>
          </a:p>
          <a:p>
            <a:r>
              <a:rPr lang="en-US" dirty="0"/>
              <a:t>	</a:t>
            </a:r>
            <a:r>
              <a:rPr lang="en-US" i="1" dirty="0"/>
              <a:t>The natural and social world are governed by principles, which may take the form of law-like regularities.</a:t>
            </a:r>
          </a:p>
          <a:p>
            <a:r>
              <a:rPr lang="en-US" dirty="0"/>
              <a:t>Interpretivism</a:t>
            </a:r>
          </a:p>
          <a:p>
            <a:r>
              <a:rPr lang="en-US" dirty="0"/>
              <a:t>	</a:t>
            </a:r>
            <a:r>
              <a:rPr lang="en-US" i="1" dirty="0"/>
              <a:t>Order of the social world follows from how humans understand their situation and act upon it.</a:t>
            </a:r>
          </a:p>
          <a:p>
            <a:r>
              <a:rPr lang="en-US" dirty="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a:solidFill>
                  <a:schemeClr val="bg1"/>
                </a:solidFill>
                <a:latin typeface="Trebuchet MS"/>
                <a:cs typeface="Trebuchet MS"/>
              </a:rPr>
              <a:t>Beuving</a:t>
            </a:r>
            <a:r>
              <a:rPr lang="en-US" sz="1400" dirty="0">
                <a:solidFill>
                  <a:schemeClr val="bg1"/>
                </a:solidFill>
                <a:latin typeface="Trebuchet MS"/>
                <a:cs typeface="Trebuchet MS"/>
              </a:rPr>
              <a:t> and de </a:t>
            </a:r>
            <a:r>
              <a:rPr lang="en-US" sz="1400" dirty="0" err="1">
                <a:solidFill>
                  <a:schemeClr val="bg1"/>
                </a:solidFill>
                <a:latin typeface="Trebuchet MS"/>
                <a:cs typeface="Trebuchet MS"/>
              </a:rPr>
              <a:t>Vries</a:t>
            </a:r>
            <a:r>
              <a:rPr lang="en-US" sz="1400" dirty="0">
                <a:solidFill>
                  <a:schemeClr val="bg1"/>
                </a:solidFill>
                <a:latin typeface="Trebuchet MS"/>
                <a:cs typeface="Trebuchet MS"/>
              </a:rPr>
              <a:t>, Doing Qualitative Research, Amsterdam, 2015</a:t>
            </a:r>
          </a:p>
        </p:txBody>
      </p:sp>
      <p:sp>
        <p:nvSpPr>
          <p:cNvPr id="5" name="Slide Number Placeholder 4"/>
          <p:cNvSpPr>
            <a:spLocks noGrp="1"/>
          </p:cNvSpPr>
          <p:nvPr>
            <p:ph type="sldNum" sz="quarter" idx="10"/>
          </p:nvPr>
        </p:nvSpPr>
        <p:spPr/>
        <p:txBody>
          <a:bodyPr/>
          <a:lstStyle/>
          <a:p>
            <a:fld id="{970F0956-5B8E-40B4-A8DD-F75AA1D26018}" type="slidenum">
              <a:rPr lang="en-US" smtClean="0"/>
              <a:pPr/>
              <a:t>61</a:t>
            </a:fld>
            <a:endParaRPr lang="en-US"/>
          </a:p>
        </p:txBody>
      </p:sp>
    </p:spTree>
    <p:extLst>
      <p:ext uri="{BB962C8B-B14F-4D97-AF65-F5344CB8AC3E}">
        <p14:creationId xmlns:p14="http://schemas.microsoft.com/office/powerpoint/2010/main" val="3207582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worldviews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4064441"/>
              </p:ext>
            </p:extLst>
          </p:nvPr>
        </p:nvGraphicFramePr>
        <p:xfrm>
          <a:off x="266700" y="1808479"/>
          <a:ext cx="8610600" cy="3962401"/>
        </p:xfrm>
        <a:graphic>
          <a:graphicData uri="http://schemas.openxmlformats.org/drawingml/2006/table">
            <a:tbl>
              <a:tblPr firstRow="1" bandRow="1">
                <a:tableStyleId>{1FECB4D8-DB02-4DC6-A0A2-4F2EBAE1DC90}</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471100">
                <a:tc>
                  <a:txBody>
                    <a:bodyPr/>
                    <a:lstStyle/>
                    <a:p>
                      <a:r>
                        <a:rPr lang="en-US" b="1" i="0" dirty="0">
                          <a:solidFill>
                            <a:schemeClr val="tx1"/>
                          </a:solidFill>
                        </a:rPr>
                        <a:t>Positivism</a:t>
                      </a:r>
                    </a:p>
                  </a:txBody>
                  <a:tcPr/>
                </a:tc>
                <a:tc>
                  <a:txBody>
                    <a:bodyPr/>
                    <a:lstStyle/>
                    <a:p>
                      <a:r>
                        <a:rPr lang="en-US" b="1" i="0" dirty="0">
                          <a:solidFill>
                            <a:schemeClr val="tx1"/>
                          </a:solidFill>
                        </a:rPr>
                        <a:t>Constructivism</a:t>
                      </a:r>
                    </a:p>
                  </a:txBody>
                  <a:tcPr/>
                </a:tc>
                <a:extLst>
                  <a:ext uri="{0D108BD9-81ED-4DB2-BD59-A6C34878D82A}">
                    <a16:rowId xmlns:a16="http://schemas.microsoft.com/office/drawing/2014/main" val="10000"/>
                  </a:ext>
                </a:extLst>
              </a:tr>
              <a:tr h="1858585">
                <a:tc>
                  <a:txBody>
                    <a:bodyPr/>
                    <a:lstStyle/>
                    <a:p>
                      <a:pPr marL="285750" indent="-285750">
                        <a:buFont typeface="Arial"/>
                        <a:buChar char="•"/>
                      </a:pPr>
                      <a:r>
                        <a:rPr lang="en-US" dirty="0"/>
                        <a:t>Determination</a:t>
                      </a:r>
                    </a:p>
                    <a:p>
                      <a:pPr marL="285750" indent="-285750">
                        <a:buFont typeface="Arial"/>
                        <a:buChar char="•"/>
                      </a:pPr>
                      <a:r>
                        <a:rPr lang="en-US" dirty="0"/>
                        <a:t>Reductionism</a:t>
                      </a:r>
                    </a:p>
                    <a:p>
                      <a:pPr marL="285750" indent="-285750">
                        <a:buFont typeface="Arial"/>
                        <a:buChar char="•"/>
                      </a:pPr>
                      <a:r>
                        <a:rPr lang="en-US" dirty="0"/>
                        <a:t>Empirical</a:t>
                      </a:r>
                      <a:r>
                        <a:rPr lang="en-US" baseline="0" dirty="0"/>
                        <a:t> observation and measurement</a:t>
                      </a:r>
                    </a:p>
                    <a:p>
                      <a:pPr marL="285750" indent="-285750">
                        <a:buFont typeface="Arial"/>
                        <a:buChar char="•"/>
                      </a:pPr>
                      <a:r>
                        <a:rPr lang="en-US" baseline="0" dirty="0"/>
                        <a:t>Theory verification</a:t>
                      </a:r>
                      <a:endParaRPr lang="en-US" dirty="0"/>
                    </a:p>
                  </a:txBody>
                  <a:tcPr/>
                </a:tc>
                <a:tc>
                  <a:txBody>
                    <a:bodyPr/>
                    <a:lstStyle/>
                    <a:p>
                      <a:pPr marL="285750" indent="-285750">
                        <a:buFont typeface="Arial"/>
                        <a:buChar char="•"/>
                      </a:pPr>
                      <a:r>
                        <a:rPr lang="en-US" dirty="0"/>
                        <a:t>Understanding</a:t>
                      </a:r>
                    </a:p>
                    <a:p>
                      <a:pPr marL="285750" indent="-285750">
                        <a:buFont typeface="Arial"/>
                        <a:buChar char="•"/>
                      </a:pPr>
                      <a:r>
                        <a:rPr lang="en-US" dirty="0"/>
                        <a:t>Multiple participant meanings</a:t>
                      </a:r>
                    </a:p>
                    <a:p>
                      <a:pPr marL="285750" indent="-285750">
                        <a:buFont typeface="Arial"/>
                        <a:buChar char="•"/>
                      </a:pPr>
                      <a:r>
                        <a:rPr lang="en-US" dirty="0"/>
                        <a:t>Social and historical construction</a:t>
                      </a:r>
                    </a:p>
                    <a:p>
                      <a:pPr marL="285750" indent="-285750">
                        <a:buFont typeface="Arial"/>
                        <a:buChar char="•"/>
                      </a:pPr>
                      <a:r>
                        <a:rPr lang="en-US" dirty="0"/>
                        <a:t>Theory generation</a:t>
                      </a:r>
                    </a:p>
                  </a:txBody>
                  <a:tcPr/>
                </a:tc>
                <a:extLst>
                  <a:ext uri="{0D108BD9-81ED-4DB2-BD59-A6C34878D82A}">
                    <a16:rowId xmlns:a16="http://schemas.microsoft.com/office/drawing/2014/main" val="10001"/>
                  </a:ext>
                </a:extLst>
              </a:tr>
              <a:tr h="471100">
                <a:tc>
                  <a:txBody>
                    <a:bodyPr/>
                    <a:lstStyle/>
                    <a:p>
                      <a:r>
                        <a:rPr lang="en-US" b="1" dirty="0"/>
                        <a:t>Transformative</a:t>
                      </a:r>
                    </a:p>
                  </a:txBody>
                  <a:tcPr/>
                </a:tc>
                <a:tc>
                  <a:txBody>
                    <a:bodyPr/>
                    <a:lstStyle/>
                    <a:p>
                      <a:r>
                        <a:rPr lang="en-US" b="1" dirty="0"/>
                        <a:t>Pragmatism</a:t>
                      </a:r>
                    </a:p>
                  </a:txBody>
                  <a:tcPr/>
                </a:tc>
                <a:extLst>
                  <a:ext uri="{0D108BD9-81ED-4DB2-BD59-A6C34878D82A}">
                    <a16:rowId xmlns:a16="http://schemas.microsoft.com/office/drawing/2014/main" val="10002"/>
                  </a:ext>
                </a:extLst>
              </a:tr>
              <a:tr h="1161616">
                <a:tc>
                  <a:txBody>
                    <a:bodyPr/>
                    <a:lstStyle/>
                    <a:p>
                      <a:pPr marL="285750" indent="-285750">
                        <a:buFont typeface="Arial"/>
                        <a:buChar char="•"/>
                      </a:pPr>
                      <a:r>
                        <a:rPr lang="en-US" dirty="0"/>
                        <a:t>Political agenda</a:t>
                      </a:r>
                    </a:p>
                    <a:p>
                      <a:pPr marL="285750" indent="-285750">
                        <a:buFont typeface="Arial"/>
                        <a:buChar char="•"/>
                      </a:pPr>
                      <a:r>
                        <a:rPr lang="en-US" dirty="0"/>
                        <a:t>Change-oriented</a:t>
                      </a:r>
                    </a:p>
                  </a:txBody>
                  <a:tcPr/>
                </a:tc>
                <a:tc>
                  <a:txBody>
                    <a:bodyPr/>
                    <a:lstStyle/>
                    <a:p>
                      <a:pPr marL="285750" indent="-285750">
                        <a:buFont typeface="Arial"/>
                        <a:buChar char="•"/>
                      </a:pPr>
                      <a:r>
                        <a:rPr lang="en-US" dirty="0"/>
                        <a:t>Consequences of actions</a:t>
                      </a:r>
                    </a:p>
                    <a:p>
                      <a:pPr marL="285750" indent="-285750">
                        <a:buFont typeface="Arial"/>
                        <a:buChar char="•"/>
                      </a:pPr>
                      <a:r>
                        <a:rPr lang="en-US" dirty="0"/>
                        <a:t>Problem-centered</a:t>
                      </a:r>
                    </a:p>
                    <a:p>
                      <a:pPr marL="285750" indent="-285750">
                        <a:buFont typeface="Arial"/>
                        <a:buChar char="•"/>
                      </a:pPr>
                      <a:r>
                        <a:rPr lang="en-US" dirty="0"/>
                        <a:t>Real-world practice oriented</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4726029" y="6096000"/>
            <a:ext cx="3817208" cy="307777"/>
          </a:xfrm>
          <a:prstGeom prst="rect">
            <a:avLst/>
          </a:prstGeom>
          <a:noFill/>
        </p:spPr>
        <p:txBody>
          <a:bodyPr wrap="none" rtlCol="0">
            <a:spAutoFit/>
          </a:bodyPr>
          <a:lstStyle/>
          <a:p>
            <a:pPr algn="r"/>
            <a:r>
              <a:rPr lang="en-US" sz="1400" dirty="0">
                <a:solidFill>
                  <a:schemeClr val="bg1"/>
                </a:solidFill>
                <a:latin typeface="Trebuchet MS"/>
                <a:cs typeface="Trebuchet MS"/>
              </a:rPr>
              <a:t>Creswell, Research Design, Los Angeles, 2014</a:t>
            </a:r>
          </a:p>
        </p:txBody>
      </p:sp>
      <p:sp>
        <p:nvSpPr>
          <p:cNvPr id="3" name="Slide Number Placeholder 2"/>
          <p:cNvSpPr>
            <a:spLocks noGrp="1"/>
          </p:cNvSpPr>
          <p:nvPr>
            <p:ph type="sldNum" sz="quarter" idx="10"/>
          </p:nvPr>
        </p:nvSpPr>
        <p:spPr/>
        <p:txBody>
          <a:bodyPr/>
          <a:lstStyle/>
          <a:p>
            <a:fld id="{970F0956-5B8E-40B4-A8DD-F75AA1D26018}" type="slidenum">
              <a:rPr lang="en-US" smtClean="0"/>
              <a:pPr/>
              <a:t>62</a:t>
            </a:fld>
            <a:endParaRPr lang="en-US"/>
          </a:p>
        </p:txBody>
      </p:sp>
      <p:sp>
        <p:nvSpPr>
          <p:cNvPr id="4" name="Rectangle: Rounded Corners 3">
            <a:extLst>
              <a:ext uri="{FF2B5EF4-FFF2-40B4-BE49-F238E27FC236}">
                <a16:creationId xmlns:a16="http://schemas.microsoft.com/office/drawing/2014/main" id="{D4127EEE-6338-4641-98E8-4119E717A405}"/>
              </a:ext>
            </a:extLst>
          </p:cNvPr>
          <p:cNvSpPr/>
          <p:nvPr/>
        </p:nvSpPr>
        <p:spPr bwMode="auto">
          <a:xfrm>
            <a:off x="4572000" y="1808479"/>
            <a:ext cx="1981200" cy="401321"/>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794396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t>A non-trivial relation</a:t>
            </a:r>
          </a:p>
        </p:txBody>
      </p:sp>
      <p:sp>
        <p:nvSpPr>
          <p:cNvPr id="9230" name="Slide Number Placeholder 26"/>
          <p:cNvSpPr>
            <a:spLocks noGrp="1"/>
          </p:cNvSpPr>
          <p:nvPr>
            <p:ph type="sldNum" sz="quarter" idx="10"/>
          </p:nvPr>
        </p:nvSpPr>
        <p:spPr>
          <a:xfrm>
            <a:off x="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C3D5795-77EA-4656-8C4B-9B0BCBC099E3}" type="slidenum">
              <a:rPr lang="en-US" sz="1400" b="0">
                <a:solidFill>
                  <a:schemeClr val="bg1"/>
                </a:solidFill>
              </a:rPr>
              <a:pPr eaLnBrk="1" hangingPunct="1"/>
              <a:t>63</a:t>
            </a:fld>
            <a:endParaRPr lang="en-US" sz="1400" b="0">
              <a:solidFill>
                <a:schemeClr val="bg1"/>
              </a:solidFill>
            </a:endParaRP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24876547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 name="Slide Number Placeholder 2"/>
          <p:cNvSpPr>
            <a:spLocks noGrp="1"/>
          </p:cNvSpPr>
          <p:nvPr>
            <p:ph type="sldNum" sz="quarter" idx="10"/>
          </p:nvPr>
        </p:nvSpPr>
        <p:spPr/>
        <p:txBody>
          <a:bodyPr/>
          <a:lstStyle/>
          <a:p>
            <a:fld id="{F41BC1FE-425B-4D41-9768-47500E60C2C6}" type="slidenum">
              <a:rPr lang="en-US" altLang="en-US" smtClean="0"/>
              <a:pPr/>
              <a:t>64</a:t>
            </a:fld>
            <a:endParaRPr lang="en-US" altLang="en-US"/>
          </a:p>
        </p:txBody>
      </p:sp>
    </p:spTree>
    <p:extLst>
      <p:ext uri="{BB962C8B-B14F-4D97-AF65-F5344CB8AC3E}">
        <p14:creationId xmlns:p14="http://schemas.microsoft.com/office/powerpoint/2010/main" val="3489789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171950" cy="2359025"/>
            <a:chOff x="672" y="1008"/>
            <a:chExt cx="2628"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878" y="1008"/>
              <a:ext cx="262"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a:solidFill>
                    <a:schemeClr val="bg1"/>
                  </a:solidFill>
                </a:rPr>
                <a:t>?</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65</a:t>
            </a:fld>
            <a:endParaRPr lang="en-US" altLang="en-US"/>
          </a:p>
        </p:txBody>
      </p:sp>
    </p:spTree>
    <p:extLst>
      <p:ext uri="{BB962C8B-B14F-4D97-AF65-F5344CB8AC3E}">
        <p14:creationId xmlns:p14="http://schemas.microsoft.com/office/powerpoint/2010/main" val="21093173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527550" cy="2359025"/>
            <a:chOff x="672" y="1008"/>
            <a:chExt cx="2852"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496" y="1008"/>
              <a:ext cx="1028"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err="1">
                  <a:solidFill>
                    <a:schemeClr val="bg1"/>
                  </a:solidFill>
                </a:rPr>
                <a:t>wisdom</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66</a:t>
            </a:fld>
            <a:endParaRPr lang="en-US" altLang="en-US"/>
          </a:p>
        </p:txBody>
      </p:sp>
    </p:spTree>
    <p:extLst>
      <p:ext uri="{BB962C8B-B14F-4D97-AF65-F5344CB8AC3E}">
        <p14:creationId xmlns:p14="http://schemas.microsoft.com/office/powerpoint/2010/main" val="111780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67</a:t>
            </a:fld>
            <a:endParaRPr lang="en-US" altLang="en-US"/>
          </a:p>
        </p:txBody>
      </p:sp>
    </p:spTree>
    <p:extLst>
      <p:ext uri="{BB962C8B-B14F-4D97-AF65-F5344CB8AC3E}">
        <p14:creationId xmlns:p14="http://schemas.microsoft.com/office/powerpoint/2010/main" val="32563053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our</a:t>
              </a:r>
              <a:r>
                <a:rPr lang="nl-BE" altLang="en-US" sz="2000" b="0" dirty="0">
                  <a:solidFill>
                    <a:schemeClr val="bg1"/>
                  </a:solidFill>
                </a:rPr>
                <a:t> data </a:t>
              </a:r>
              <a:r>
                <a:rPr lang="nl-BE" altLang="en-US" sz="2000" b="0" dirty="0" err="1">
                  <a:solidFill>
                    <a:schemeClr val="bg1"/>
                  </a:solidFill>
                </a:rPr>
                <a:t>correspond</a:t>
              </a:r>
              <a:r>
                <a:rPr lang="nl-BE" altLang="en-US" sz="2000" b="0" dirty="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reality</a:t>
              </a:r>
              <a:r>
                <a:rPr lang="nl-BE" altLang="en-US" sz="2000" b="0" dirty="0">
                  <a:solidFill>
                    <a:schemeClr val="bg1"/>
                  </a:solidFill>
                </a:rPr>
                <a:t> 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a:solidFill>
                    <a:schemeClr val="bg1"/>
                  </a:solidFill>
                </a:rPr>
                <a:t>they</a:t>
              </a:r>
              <a:r>
                <a:rPr lang="nl-BE" altLang="en-US" sz="2000" b="0" dirty="0">
                  <a:solidFill>
                    <a:schemeClr val="bg1"/>
                  </a:solidFill>
                </a:rPr>
                <a:t> are 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68</a:t>
            </a:fld>
            <a:endParaRPr lang="en-US" altLang="en-US"/>
          </a:p>
        </p:txBody>
      </p:sp>
    </p:spTree>
    <p:extLst>
      <p:ext uri="{BB962C8B-B14F-4D97-AF65-F5344CB8AC3E}">
        <p14:creationId xmlns:p14="http://schemas.microsoft.com/office/powerpoint/2010/main" val="1775518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our</a:t>
              </a:r>
              <a:r>
                <a:rPr lang="nl-BE" altLang="en-US" sz="2000" b="0" dirty="0">
                  <a:solidFill>
                    <a:schemeClr val="bg1"/>
                  </a:solidFill>
                </a:rPr>
                <a:t> data </a:t>
              </a:r>
              <a:r>
                <a:rPr lang="nl-BE" altLang="en-US" sz="2000" b="0" dirty="0" err="1">
                  <a:solidFill>
                    <a:schemeClr val="bg1"/>
                  </a:solidFill>
                </a:rPr>
                <a:t>correspond</a:t>
              </a:r>
              <a:r>
                <a:rPr lang="nl-BE" altLang="en-US" sz="2000" b="0" dirty="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reality</a:t>
              </a:r>
              <a:r>
                <a:rPr lang="nl-BE" altLang="en-US" sz="2000" b="0" dirty="0">
                  <a:solidFill>
                    <a:schemeClr val="bg1"/>
                  </a:solidFill>
                </a:rPr>
                <a:t> 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a:solidFill>
                    <a:schemeClr val="bg1"/>
                  </a:solidFill>
                </a:rPr>
                <a:t>they</a:t>
              </a:r>
              <a:r>
                <a:rPr lang="nl-BE" altLang="en-US" sz="2000" b="0" dirty="0">
                  <a:solidFill>
                    <a:schemeClr val="bg1"/>
                  </a:solidFill>
                </a:rPr>
                <a:t> are 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18" name="Rectangle 17"/>
          <p:cNvSpPr/>
          <p:nvPr/>
        </p:nvSpPr>
        <p:spPr bwMode="auto">
          <a:xfrm>
            <a:off x="342900" y="5918381"/>
            <a:ext cx="8458200" cy="787217"/>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Text Box 39"/>
          <p:cNvSpPr txBox="1">
            <a:spLocks noChangeArrowheads="1"/>
          </p:cNvSpPr>
          <p:nvPr/>
        </p:nvSpPr>
        <p:spPr bwMode="auto">
          <a:xfrm>
            <a:off x="396564" y="5867401"/>
            <a:ext cx="1398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1FE115"/>
                </a:solidFill>
              </a:rPr>
              <a:t>Ontology</a:t>
            </a: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69</a:t>
            </a:fld>
            <a:endParaRPr lang="en-US" altLang="en-US"/>
          </a:p>
        </p:txBody>
      </p:sp>
    </p:spTree>
    <p:extLst>
      <p:ext uri="{BB962C8B-B14F-4D97-AF65-F5344CB8AC3E}">
        <p14:creationId xmlns:p14="http://schemas.microsoft.com/office/powerpoint/2010/main" val="258544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 </a:t>
            </a:r>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a:t>
            </a:fld>
            <a:endParaRPr lang="en-US"/>
          </a:p>
        </p:txBody>
      </p:sp>
    </p:spTree>
    <p:extLst>
      <p:ext uri="{BB962C8B-B14F-4D97-AF65-F5344CB8AC3E}">
        <p14:creationId xmlns:p14="http://schemas.microsoft.com/office/powerpoint/2010/main" val="3051249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Generalization: 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70</a:t>
            </a:fld>
            <a:endParaRPr lang="en-US"/>
          </a:p>
        </p:txBody>
      </p:sp>
    </p:spTree>
    <p:extLst>
      <p:ext uri="{BB962C8B-B14F-4D97-AF65-F5344CB8AC3E}">
        <p14:creationId xmlns:p14="http://schemas.microsoft.com/office/powerpoint/2010/main" val="2895720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Generalization: 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Rectangle 14"/>
          <p:cNvSpPr/>
          <p:nvPr/>
        </p:nvSpPr>
        <p:spPr bwMode="auto">
          <a:xfrm>
            <a:off x="228600" y="1828800"/>
            <a:ext cx="5486400" cy="4833938"/>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235549" y="1828800"/>
            <a:ext cx="1797864" cy="584775"/>
          </a:xfrm>
          <a:prstGeom prst="rect">
            <a:avLst/>
          </a:prstGeom>
          <a:solidFill>
            <a:srgbClr val="FFFF00"/>
          </a:solidFill>
        </p:spPr>
        <p:txBody>
          <a:bodyPr wrap="none" rtlCol="0">
            <a:spAutoFit/>
          </a:bodyPr>
          <a:lstStyle/>
          <a:p>
            <a:r>
              <a:rPr lang="en-US" dirty="0"/>
              <a:t>Research</a:t>
            </a:r>
          </a:p>
        </p:txBody>
      </p:sp>
      <p:sp>
        <p:nvSpPr>
          <p:cNvPr id="310" name="Rectangle 309"/>
          <p:cNvSpPr/>
          <p:nvPr/>
        </p:nvSpPr>
        <p:spPr bwMode="auto">
          <a:xfrm>
            <a:off x="76200" y="1371600"/>
            <a:ext cx="9014076" cy="5419726"/>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1" name="TextBox 310"/>
          <p:cNvSpPr txBox="1"/>
          <p:nvPr/>
        </p:nvSpPr>
        <p:spPr>
          <a:xfrm>
            <a:off x="7587888" y="1371600"/>
            <a:ext cx="1484702" cy="584775"/>
          </a:xfrm>
          <a:prstGeom prst="rect">
            <a:avLst/>
          </a:prstGeom>
          <a:solidFill>
            <a:srgbClr val="FFC000"/>
          </a:solidFill>
        </p:spPr>
        <p:txBody>
          <a:bodyPr wrap="none" rtlCol="0">
            <a:spAutoFit/>
          </a:bodyPr>
          <a:lstStyle/>
          <a:p>
            <a:r>
              <a:rPr lang="en-US" dirty="0"/>
              <a:t>Science</a:t>
            </a:r>
          </a:p>
        </p:txBody>
      </p:sp>
      <p:sp>
        <p:nvSpPr>
          <p:cNvPr id="22" name="Slide Number Placeholder 21"/>
          <p:cNvSpPr>
            <a:spLocks noGrp="1"/>
          </p:cNvSpPr>
          <p:nvPr>
            <p:ph type="sldNum" sz="quarter" idx="10"/>
          </p:nvPr>
        </p:nvSpPr>
        <p:spPr/>
        <p:txBody>
          <a:bodyPr/>
          <a:lstStyle/>
          <a:p>
            <a:fld id="{970F0956-5B8E-40B4-A8DD-F75AA1D26018}" type="slidenum">
              <a:rPr lang="en-US" smtClean="0"/>
              <a:pPr/>
              <a:t>71</a:t>
            </a:fld>
            <a:endParaRPr lang="en-US"/>
          </a:p>
        </p:txBody>
      </p:sp>
    </p:spTree>
    <p:extLst>
      <p:ext uri="{BB962C8B-B14F-4D97-AF65-F5344CB8AC3E}">
        <p14:creationId xmlns:p14="http://schemas.microsoft.com/office/powerpoint/2010/main" val="4233243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‘The Scientific Method’</a:t>
            </a:r>
          </a:p>
        </p:txBody>
      </p:sp>
      <p:sp>
        <p:nvSpPr>
          <p:cNvPr id="3" name="Subtitle 2"/>
          <p:cNvSpPr>
            <a:spLocks noGrp="1"/>
          </p:cNvSpPr>
          <p:nvPr>
            <p:ph type="subTitle" idx="1"/>
          </p:nvPr>
        </p:nvSpPr>
        <p:spPr/>
        <p:txBody>
          <a:bodyPr/>
          <a:lstStyle/>
          <a:p>
            <a:r>
              <a:rPr lang="en-US" dirty="0"/>
              <a:t>A name for a quite generally accepted </a:t>
            </a:r>
            <a:r>
              <a:rPr lang="en-US" b="1" i="1" u="sng" dirty="0"/>
              <a:t>research</a:t>
            </a:r>
            <a:r>
              <a:rPr lang="en-US" dirty="0"/>
              <a:t> method</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72</a:t>
            </a:fld>
            <a:endParaRPr lang="en-US"/>
          </a:p>
        </p:txBody>
      </p:sp>
    </p:spTree>
    <p:extLst>
      <p:ext uri="{BB962C8B-B14F-4D97-AF65-F5344CB8AC3E}">
        <p14:creationId xmlns:p14="http://schemas.microsoft.com/office/powerpoint/2010/main" val="1225099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research. Failure to …</a:t>
            </a:r>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a:t>carefully examine the literature for similar, prior research</a:t>
            </a:r>
          </a:p>
          <a:p>
            <a:pPr>
              <a:buFont typeface="+mj-lt"/>
              <a:buAutoNum type="arabicPeriod"/>
            </a:pPr>
            <a:r>
              <a:rPr lang="en-US" sz="1800" dirty="0"/>
              <a:t>critically assess the prior literature </a:t>
            </a:r>
          </a:p>
          <a:p>
            <a:pPr>
              <a:buFont typeface="+mj-lt"/>
              <a:buAutoNum type="arabicPeriod"/>
            </a:pPr>
            <a:r>
              <a:rPr lang="en-US" sz="1800" dirty="0"/>
              <a:t>specify the inclusion and exclusion criteria for your subjects</a:t>
            </a:r>
          </a:p>
          <a:p>
            <a:pPr>
              <a:buFont typeface="+mj-lt"/>
              <a:buAutoNum type="arabicPeriod"/>
            </a:pPr>
            <a:r>
              <a:rPr lang="en-US" sz="1800" dirty="0"/>
              <a:t>determine and report the error of your measurement methods</a:t>
            </a:r>
          </a:p>
          <a:p>
            <a:pPr>
              <a:buFont typeface="+mj-lt"/>
              <a:buAutoNum type="arabicPeriod"/>
            </a:pPr>
            <a:r>
              <a:rPr lang="en-US" sz="1800" dirty="0"/>
              <a:t>specify the exact statistical assumptions made in the analysis</a:t>
            </a:r>
          </a:p>
          <a:p>
            <a:pPr>
              <a:buFont typeface="+mj-lt"/>
              <a:buAutoNum type="arabicPeriod"/>
            </a:pPr>
            <a:r>
              <a:rPr lang="en-US" sz="1800" dirty="0"/>
              <a:t>perform sample size analysis before the study begins</a:t>
            </a:r>
          </a:p>
          <a:p>
            <a:pPr>
              <a:buFont typeface="+mj-lt"/>
              <a:buAutoNum type="arabicPeriod"/>
            </a:pPr>
            <a:r>
              <a:rPr lang="en-US" sz="1800" dirty="0"/>
              <a:t>implement adequate bias control measures</a:t>
            </a:r>
          </a:p>
          <a:p>
            <a:pPr>
              <a:buFont typeface="+mj-lt"/>
              <a:buAutoNum type="arabicPeriod"/>
            </a:pPr>
            <a:r>
              <a:rPr lang="en-US" sz="1800" dirty="0"/>
              <a:t>write and stick to a detailed time line</a:t>
            </a:r>
          </a:p>
          <a:p>
            <a:pPr>
              <a:buFont typeface="+mj-lt"/>
              <a:buAutoNum type="arabicPeriod"/>
            </a:pPr>
            <a:r>
              <a:rPr lang="en-US" sz="1800" dirty="0"/>
              <a:t>vigorously recruit and retain subjects</a:t>
            </a:r>
          </a:p>
          <a:p>
            <a:pPr>
              <a:buFont typeface="+mj-lt"/>
              <a:buAutoNum type="arabicPeriod"/>
            </a:pPr>
            <a:r>
              <a:rPr lang="en-US" sz="1800" dirty="0"/>
              <a:t>have a detailed, written and vetted protocol </a:t>
            </a:r>
          </a:p>
          <a:p>
            <a:pPr>
              <a:buFont typeface="+mj-lt"/>
              <a:buAutoNum type="arabicPeriod"/>
            </a:pPr>
            <a:r>
              <a:rPr lang="en-US" sz="1800" dirty="0"/>
              <a:t>examine for normality of the data</a:t>
            </a:r>
          </a:p>
          <a:p>
            <a:pPr>
              <a:buFont typeface="+mj-lt"/>
              <a:buAutoNum type="arabicPeriod"/>
            </a:pPr>
            <a:r>
              <a:rPr lang="en-US" sz="1800" dirty="0"/>
              <a:t>report missing data, dropped subjects and use of an intention to treat analysis</a:t>
            </a:r>
          </a:p>
          <a:p>
            <a:pPr>
              <a:buFont typeface="+mj-lt"/>
              <a:buAutoNum type="arabicPeriod"/>
            </a:pPr>
            <a:r>
              <a:rPr lang="en-US" sz="1800" dirty="0"/>
              <a:t>perform and report power calculations</a:t>
            </a:r>
          </a:p>
          <a:p>
            <a:pPr>
              <a:buFont typeface="+mj-lt"/>
              <a:buAutoNum type="arabicPeriod"/>
            </a:pPr>
            <a:r>
              <a:rPr lang="en-US" sz="1800" dirty="0"/>
              <a:t>point out the weaknesses of your own study</a:t>
            </a:r>
          </a:p>
          <a:p>
            <a:pPr>
              <a:buFont typeface="+mj-lt"/>
              <a:buAutoNum type="arabicPeriod"/>
            </a:pPr>
            <a:r>
              <a:rPr lang="en-US" sz="1800" dirty="0"/>
              <a:t>understand and use correct scientific language</a:t>
            </a:r>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73</a:t>
            </a:fld>
            <a:endParaRPr lang="en-US"/>
          </a:p>
        </p:txBody>
      </p:sp>
    </p:spTree>
    <p:extLst>
      <p:ext uri="{BB962C8B-B14F-4D97-AF65-F5344CB8AC3E}">
        <p14:creationId xmlns:p14="http://schemas.microsoft.com/office/powerpoint/2010/main" val="11434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Scientific Method</a:t>
            </a:r>
          </a:p>
        </p:txBody>
      </p:sp>
      <p:sp>
        <p:nvSpPr>
          <p:cNvPr id="3" name="Content Placeholder 2"/>
          <p:cNvSpPr>
            <a:spLocks noGrp="1"/>
          </p:cNvSpPr>
          <p:nvPr>
            <p:ph idx="1"/>
          </p:nvPr>
        </p:nvSpPr>
        <p:spPr>
          <a:xfrm>
            <a:off x="228600" y="2362200"/>
            <a:ext cx="8686800" cy="2362200"/>
          </a:xfrm>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involving:</a:t>
            </a:r>
          </a:p>
          <a:p>
            <a:pPr lvl="1">
              <a:buFont typeface="Arial" panose="020B0604020202020204" pitchFamily="34" charset="0"/>
              <a:buChar char="•"/>
            </a:pPr>
            <a:r>
              <a:rPr lang="en-US" sz="2800" dirty="0"/>
              <a:t>the </a:t>
            </a:r>
            <a:r>
              <a:rPr lang="en-US" sz="2800" dirty="0">
                <a:solidFill>
                  <a:srgbClr val="1FE115"/>
                </a:solidFill>
              </a:rPr>
              <a:t>recognition</a:t>
            </a:r>
            <a:r>
              <a:rPr lang="en-US" sz="2800" dirty="0"/>
              <a:t> and </a:t>
            </a:r>
            <a:r>
              <a:rPr lang="en-US" sz="2800" dirty="0">
                <a:solidFill>
                  <a:srgbClr val="1FE115"/>
                </a:solidFill>
              </a:rPr>
              <a:t>formulation</a:t>
            </a:r>
            <a:r>
              <a:rPr lang="en-US" sz="2800" dirty="0"/>
              <a:t> of a </a:t>
            </a:r>
            <a:r>
              <a:rPr lang="en-US" sz="2800" dirty="0">
                <a:solidFill>
                  <a:srgbClr val="1FE115"/>
                </a:solidFill>
              </a:rPr>
              <a:t>problem</a:t>
            </a:r>
            <a:r>
              <a:rPr lang="en-US" sz="2800" dirty="0"/>
              <a:t>,</a:t>
            </a:r>
          </a:p>
          <a:p>
            <a:pPr lvl="1">
              <a:buFont typeface="Arial" panose="020B0604020202020204" pitchFamily="34" charset="0"/>
              <a:buChar char="•"/>
            </a:pPr>
            <a:r>
              <a:rPr lang="en-US" sz="2800" dirty="0"/>
              <a:t>the collection of </a:t>
            </a:r>
            <a:r>
              <a:rPr lang="en-US" sz="2800" dirty="0">
                <a:solidFill>
                  <a:srgbClr val="1FE115"/>
                </a:solidFill>
              </a:rPr>
              <a:t>data</a:t>
            </a:r>
            <a:r>
              <a:rPr lang="en-US" sz="2800" dirty="0"/>
              <a:t> through observation and experiment, and </a:t>
            </a:r>
          </a:p>
          <a:p>
            <a:pPr lvl="1">
              <a:buFont typeface="Arial" panose="020B0604020202020204" pitchFamily="34" charset="0"/>
              <a:buChar char="•"/>
            </a:pPr>
            <a:r>
              <a:rPr lang="en-US" sz="2800" dirty="0"/>
              <a:t>the formulation and testing of </a:t>
            </a:r>
            <a:r>
              <a:rPr lang="en-US" sz="2800" dirty="0">
                <a:solidFill>
                  <a:srgbClr val="1FE115"/>
                </a:solidFill>
              </a:rPr>
              <a:t>hypotheses.</a:t>
            </a:r>
          </a:p>
        </p:txBody>
      </p:sp>
      <p:sp>
        <p:nvSpPr>
          <p:cNvPr id="4" name="Rectangle 3"/>
          <p:cNvSpPr/>
          <p:nvPr/>
        </p:nvSpPr>
        <p:spPr>
          <a:xfrm>
            <a:off x="4495800" y="5715000"/>
            <a:ext cx="4572000" cy="584775"/>
          </a:xfrm>
          <a:prstGeom prst="rect">
            <a:avLst/>
          </a:prstGeom>
        </p:spPr>
        <p:txBody>
          <a:bodyPr>
            <a:spAutoFit/>
          </a:bodyPr>
          <a:lstStyle/>
          <a:p>
            <a:r>
              <a:rPr lang="en-US" sz="1600" dirty="0">
                <a:solidFill>
                  <a:schemeClr val="bg1"/>
                </a:solidFill>
              </a:rPr>
              <a:t>http://www.merriam-webster.com/dictionary/scientific%20method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74</a:t>
            </a:fld>
            <a:endParaRPr lang="en-US"/>
          </a:p>
        </p:txBody>
      </p:sp>
    </p:spTree>
    <p:extLst>
      <p:ext uri="{BB962C8B-B14F-4D97-AF65-F5344CB8AC3E}">
        <p14:creationId xmlns:p14="http://schemas.microsoft.com/office/powerpoint/2010/main" val="5346165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
        <p:nvSpPr>
          <p:cNvPr id="3" name="Slide Number Placeholder 2"/>
          <p:cNvSpPr>
            <a:spLocks noGrp="1"/>
          </p:cNvSpPr>
          <p:nvPr>
            <p:ph type="sldNum" sz="quarter" idx="10"/>
          </p:nvPr>
        </p:nvSpPr>
        <p:spPr/>
        <p:txBody>
          <a:bodyPr/>
          <a:lstStyle/>
          <a:p>
            <a:fld id="{970F0956-5B8E-40B4-A8DD-F75AA1D26018}" type="slidenum">
              <a:rPr lang="en-US" smtClean="0"/>
              <a:pPr/>
              <a:t>75</a:t>
            </a:fld>
            <a:endParaRPr lang="en-US"/>
          </a:p>
        </p:txBody>
      </p:sp>
    </p:spTree>
    <p:extLst>
      <p:ext uri="{BB962C8B-B14F-4D97-AF65-F5344CB8AC3E}">
        <p14:creationId xmlns:p14="http://schemas.microsoft.com/office/powerpoint/2010/main" val="6578159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Objectivity as Faithfulness to Facts</a:t>
            </a:r>
          </a:p>
          <a:p>
            <a:pPr>
              <a:buFont typeface="Arial" panose="020B0604020202020204" pitchFamily="34" charset="0"/>
              <a:buChar char="•"/>
            </a:pPr>
            <a:endParaRPr lang="en-US" dirty="0"/>
          </a:p>
          <a:p>
            <a:pPr>
              <a:buFont typeface="Arial" panose="020B0604020202020204" pitchFamily="34" charset="0"/>
              <a:buChar char="•"/>
            </a:pPr>
            <a:r>
              <a:rPr lang="en-US" dirty="0"/>
              <a:t>Objectivity as Absence of Normative Commitments and the Value-Free Ideal</a:t>
            </a:r>
          </a:p>
          <a:p>
            <a:pPr>
              <a:buFont typeface="Arial" panose="020B0604020202020204" pitchFamily="34" charset="0"/>
              <a:buChar char="•"/>
            </a:pPr>
            <a:endParaRPr lang="en-US" dirty="0"/>
          </a:p>
          <a:p>
            <a:pPr>
              <a:buFont typeface="Arial" panose="020B0604020202020204" pitchFamily="34" charset="0"/>
              <a:buChar char="•"/>
            </a:pPr>
            <a:r>
              <a:rPr lang="en-US" dirty="0"/>
              <a:t>Objectivity as Freedom from Personal Biases </a:t>
            </a:r>
          </a:p>
          <a:p>
            <a:pPr lvl="1">
              <a:buFont typeface="Arial" panose="020B0604020202020204" pitchFamily="34" charset="0"/>
              <a:buChar char="•"/>
            </a:pPr>
            <a:r>
              <a:rPr lang="en-US" dirty="0"/>
              <a:t>Measurement and Quantification</a:t>
            </a:r>
          </a:p>
          <a:p>
            <a:pPr lvl="1">
              <a:buFont typeface="Arial" panose="020B0604020202020204" pitchFamily="34" charset="0"/>
              <a:buChar char="•"/>
            </a:pPr>
            <a:r>
              <a:rPr lang="en-US" dirty="0"/>
              <a:t>Inductive and Statistical Inference </a:t>
            </a:r>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76</a:t>
            </a:fld>
            <a:endParaRPr lang="en-US"/>
          </a:p>
        </p:txBody>
      </p:sp>
    </p:spTree>
    <p:extLst>
      <p:ext uri="{BB962C8B-B14F-4D97-AF65-F5344CB8AC3E}">
        <p14:creationId xmlns:p14="http://schemas.microsoft.com/office/powerpoint/2010/main" val="394560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(2)</a:t>
            </a:r>
          </a:p>
        </p:txBody>
      </p:sp>
      <p:sp>
        <p:nvSpPr>
          <p:cNvPr id="3" name="Content Placeholder 2"/>
          <p:cNvSpPr>
            <a:spLocks noGrp="1"/>
          </p:cNvSpPr>
          <p:nvPr>
            <p:ph idx="1"/>
          </p:nvPr>
        </p:nvSpPr>
        <p:spPr>
          <a:xfrm>
            <a:off x="228600" y="1676400"/>
            <a:ext cx="8686800" cy="4572000"/>
          </a:xfrm>
        </p:spPr>
        <p:txBody>
          <a:bodyPr/>
          <a:lstStyle/>
          <a:p>
            <a:pPr marL="0" indent="0"/>
            <a:r>
              <a:rPr lang="en-US" dirty="0"/>
              <a:t>Science is objective in that, or to the extent that: </a:t>
            </a:r>
          </a:p>
          <a:p>
            <a:pPr>
              <a:buFont typeface="Arial" panose="020B0604020202020204" pitchFamily="34" charset="0"/>
              <a:buChar char="•"/>
            </a:pPr>
            <a:r>
              <a:rPr lang="en-US" dirty="0"/>
              <a:t>its products—theories, laws, experimental results and observations—constitute accurate representations of the external world. The products of science are not tainted by human desires, goals, capabilities or experience. </a:t>
            </a:r>
          </a:p>
          <a:p>
            <a:pPr lvl="1">
              <a:buFont typeface="Wingdings" panose="05000000000000000000" pitchFamily="2" charset="2"/>
              <a:buChar char="à"/>
            </a:pPr>
            <a:r>
              <a:rPr lang="en-US" b="1" dirty="0"/>
              <a:t>product objectivity</a:t>
            </a:r>
          </a:p>
          <a:p>
            <a:pPr marL="457200" lvl="1" indent="0">
              <a:buNone/>
            </a:pPr>
            <a:endParaRPr lang="en-US" dirty="0"/>
          </a:p>
          <a:p>
            <a:pPr>
              <a:buFont typeface="Arial" panose="020B0604020202020204" pitchFamily="34" charset="0"/>
              <a:buChar char="•"/>
            </a:pPr>
            <a:r>
              <a:rPr lang="en-US" dirty="0"/>
              <a:t>the processes and methods that characterize it neither depend on contingent social and ethical values, nor on the individual bias of a scientist</a:t>
            </a:r>
          </a:p>
          <a:p>
            <a:pPr marL="400050" lvl="1" indent="0">
              <a:buNone/>
            </a:pPr>
            <a:r>
              <a:rPr lang="en-US" b="1" dirty="0">
                <a:sym typeface="Wingdings" panose="05000000000000000000" pitchFamily="2" charset="2"/>
              </a:rPr>
              <a:t> </a:t>
            </a:r>
            <a:r>
              <a:rPr lang="en-US" b="1" dirty="0"/>
              <a:t>process 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77</a:t>
            </a:fld>
            <a:endParaRPr lang="en-US"/>
          </a:p>
        </p:txBody>
      </p:sp>
    </p:spTree>
    <p:extLst>
      <p:ext uri="{BB962C8B-B14F-4D97-AF65-F5344CB8AC3E}">
        <p14:creationId xmlns:p14="http://schemas.microsoft.com/office/powerpoint/2010/main" val="33375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view from nowhere</a:t>
            </a:r>
          </a:p>
        </p:txBody>
      </p:sp>
      <p:sp>
        <p:nvSpPr>
          <p:cNvPr id="3" name="Content Placeholder 2"/>
          <p:cNvSpPr>
            <a:spLocks noGrp="1"/>
          </p:cNvSpPr>
          <p:nvPr>
            <p:ph idx="1"/>
          </p:nvPr>
        </p:nvSpPr>
        <p:spPr>
          <a:xfrm>
            <a:off x="228600" y="1676400"/>
            <a:ext cx="8686800" cy="1752600"/>
          </a:xfrm>
        </p:spPr>
        <p:txBody>
          <a:bodyPr/>
          <a:lstStyle/>
          <a:p>
            <a:r>
              <a:rPr lang="en-US" dirty="0"/>
              <a:t>There are two kinds of qualities: ones that vary with the perspective one has or takes, and ones that remain constant through changes of perspective. The latter are the objective properties.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8" name="Slide Number Placeholder 7"/>
          <p:cNvSpPr>
            <a:spLocks noGrp="1"/>
          </p:cNvSpPr>
          <p:nvPr>
            <p:ph type="sldNum" sz="quarter" idx="10"/>
          </p:nvPr>
        </p:nvSpPr>
        <p:spPr/>
        <p:txBody>
          <a:bodyPr/>
          <a:lstStyle/>
          <a:p>
            <a:fld id="{970F0956-5B8E-40B4-A8DD-F75AA1D26018}" type="slidenum">
              <a:rPr lang="en-US" smtClean="0"/>
              <a:pPr/>
              <a:t>78</a:t>
            </a:fld>
            <a:endParaRPr lang="en-US"/>
          </a:p>
        </p:txBody>
      </p:sp>
    </p:spTree>
    <p:extLst>
      <p:ext uri="{BB962C8B-B14F-4D97-AF65-F5344CB8AC3E}">
        <p14:creationId xmlns:p14="http://schemas.microsoft.com/office/powerpoint/2010/main" val="3564228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 there scientific objectivity here?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grpSp>
        <p:nvGrpSpPr>
          <p:cNvPr id="3" name="Group 2"/>
          <p:cNvGrpSpPr/>
          <p:nvPr/>
        </p:nvGrpSpPr>
        <p:grpSpPr>
          <a:xfrm>
            <a:off x="3361380" y="2342345"/>
            <a:ext cx="2393327" cy="1039744"/>
            <a:chOff x="3361380" y="2342345"/>
            <a:chExt cx="2393327" cy="1039744"/>
          </a:xfrm>
        </p:grpSpPr>
        <p:sp>
          <p:nvSpPr>
            <p:cNvPr id="7" name="Freeform 6"/>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Freeform 11"/>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4851896" y="2427982"/>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sp>
          <p:nvSpPr>
            <p:cNvPr id="17" name="TextBox 16"/>
            <p:cNvSpPr txBox="1"/>
            <p:nvPr/>
          </p:nvSpPr>
          <p:spPr>
            <a:xfrm>
              <a:off x="3361380" y="2342345"/>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grpSp>
      <p:sp>
        <p:nvSpPr>
          <p:cNvPr id="2" name="Slide Number Placeholder 1"/>
          <p:cNvSpPr>
            <a:spLocks noGrp="1"/>
          </p:cNvSpPr>
          <p:nvPr>
            <p:ph type="sldNum" sz="quarter" idx="10"/>
          </p:nvPr>
        </p:nvSpPr>
        <p:spPr/>
        <p:txBody>
          <a:bodyPr/>
          <a:lstStyle/>
          <a:p>
            <a:fld id="{970F0956-5B8E-40B4-A8DD-F75AA1D26018}" type="slidenum">
              <a:rPr lang="en-US" smtClean="0"/>
              <a:pPr/>
              <a:t>79</a:t>
            </a:fld>
            <a:endParaRPr lang="en-US"/>
          </a:p>
        </p:txBody>
      </p:sp>
    </p:spTree>
    <p:extLst>
      <p:ext uri="{BB962C8B-B14F-4D97-AF65-F5344CB8AC3E}">
        <p14:creationId xmlns:p14="http://schemas.microsoft.com/office/powerpoint/2010/main" val="49635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a:t>
            </a:r>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a:p>
            <a:pPr lvl="2">
              <a:buFont typeface="Arial" panose="020B0604020202020204" pitchFamily="34" charset="0"/>
              <a:buChar char="•"/>
            </a:pPr>
            <a:r>
              <a:rPr lang="en-US" sz="1400" dirty="0"/>
              <a:t>Attributed 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28800"/>
            <a:ext cx="2971800" cy="4309110"/>
          </a:xfrm>
          <a:prstGeom prst="rect">
            <a:avLst/>
          </a:prstGeom>
        </p:spPr>
      </p:pic>
      <p:sp>
        <p:nvSpPr>
          <p:cNvPr id="6" name="Rectangle 5"/>
          <p:cNvSpPr/>
          <p:nvPr/>
        </p:nvSpPr>
        <p:spPr>
          <a:xfrm>
            <a:off x="381000" y="6134933"/>
            <a:ext cx="2590800" cy="523220"/>
          </a:xfrm>
          <a:prstGeom prst="rect">
            <a:avLst/>
          </a:prstGeom>
        </p:spPr>
        <p:txBody>
          <a:bodyPr wrap="square">
            <a:spAutoFit/>
          </a:bodyPr>
          <a:lstStyle/>
          <a:p>
            <a:r>
              <a:rPr lang="en-US" sz="1400" dirty="0">
                <a:solidFill>
                  <a:schemeClr val="bg1"/>
                </a:solidFill>
              </a:rPr>
              <a:t>Feynman photo © Richard </a:t>
            </a:r>
            <a:r>
              <a:rPr lang="en-US" sz="1400" dirty="0" err="1">
                <a:solidFill>
                  <a:schemeClr val="bg1"/>
                </a:solidFill>
              </a:rPr>
              <a:t>Hartt</a:t>
            </a:r>
            <a:r>
              <a:rPr lang="en-US" sz="1400" dirty="0">
                <a:solidFill>
                  <a:schemeClr val="bg1"/>
                </a:solidFill>
              </a:rPr>
              <a:t>/Caltech archives</a:t>
            </a:r>
          </a:p>
        </p:txBody>
      </p:sp>
      <p:pic>
        <p:nvPicPr>
          <p:cNvPr id="7" name="b240PGCMwV0"/>
          <p:cNvPicPr>
            <a:picLocks noRot="1" noChangeAspect="1"/>
          </p:cNvPicPr>
          <p:nvPr>
            <a:videoFile r:link="rId1"/>
          </p:nvPr>
        </p:nvPicPr>
        <p:blipFill>
          <a:blip r:embed="rId4"/>
          <a:stretch>
            <a:fillRect/>
          </a:stretch>
        </p:blipFill>
        <p:spPr>
          <a:xfrm>
            <a:off x="4038600" y="4066083"/>
            <a:ext cx="4572000" cy="2571750"/>
          </a:xfrm>
          <a:prstGeom prst="rect">
            <a:avLst/>
          </a:prstGeom>
        </p:spPr>
      </p:pic>
      <p:sp>
        <p:nvSpPr>
          <p:cNvPr id="4" name="Slide Number Placeholder 3"/>
          <p:cNvSpPr>
            <a:spLocks noGrp="1"/>
          </p:cNvSpPr>
          <p:nvPr>
            <p:ph type="sldNum" sz="quarter" idx="10"/>
          </p:nvPr>
        </p:nvSpPr>
        <p:spPr/>
        <p:txBody>
          <a:bodyPr/>
          <a:lstStyle/>
          <a:p>
            <a:fld id="{970F0956-5B8E-40B4-A8DD-F75AA1D26018}" type="slidenum">
              <a:rPr lang="en-US" smtClean="0"/>
              <a:pPr/>
              <a:t>8</a:t>
            </a:fld>
            <a:endParaRPr lang="en-US"/>
          </a:p>
        </p:txBody>
      </p:sp>
    </p:spTree>
    <p:extLst>
      <p:ext uri="{BB962C8B-B14F-4D97-AF65-F5344CB8AC3E}">
        <p14:creationId xmlns:p14="http://schemas.microsoft.com/office/powerpoint/2010/main" val="8010299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view from nowhere</a:t>
            </a:r>
          </a:p>
        </p:txBody>
      </p:sp>
      <p:sp>
        <p:nvSpPr>
          <p:cNvPr id="3" name="Content Placeholder 2"/>
          <p:cNvSpPr>
            <a:spLocks noGrp="1"/>
          </p:cNvSpPr>
          <p:nvPr>
            <p:ph idx="1"/>
          </p:nvPr>
        </p:nvSpPr>
        <p:spPr/>
        <p:txBody>
          <a:bodyPr/>
          <a:lstStyle/>
          <a:p>
            <a:r>
              <a:rPr lang="en-US" dirty="0"/>
              <a:t>Nagel’s 3-step conception:</a:t>
            </a:r>
          </a:p>
          <a:p>
            <a:pPr marL="457200" indent="-457200">
              <a:buFont typeface="+mj-lt"/>
              <a:buAutoNum type="arabicPeriod"/>
            </a:pPr>
            <a:r>
              <a:rPr lang="en-US" dirty="0"/>
              <a:t>realize (or postulate) that our perceptions are caused by the actions of things on us, through their effects on our bodies. </a:t>
            </a:r>
          </a:p>
          <a:p>
            <a:pPr marL="457200" indent="-457200">
              <a:buFont typeface="+mj-lt"/>
              <a:buAutoNum type="arabicPeriod"/>
            </a:pPr>
            <a:r>
              <a:rPr lang="en-US" dirty="0"/>
              <a:t>realize (or postulate) that since the same properties that cause perceptions in us also have effects on other things and can exist without causing any perceptions at all, their true nature must be detachable from their perspectival appearance and need not resemble it. </a:t>
            </a:r>
          </a:p>
          <a:p>
            <a:pPr marL="457200" indent="-457200">
              <a:buFont typeface="+mj-lt"/>
              <a:buAutoNum type="arabicPeriod"/>
            </a:pPr>
            <a:r>
              <a:rPr lang="en-US" dirty="0"/>
              <a:t>form a conception of that “true nature” independently of any perspective.</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Rectangle 4"/>
          <p:cNvSpPr/>
          <p:nvPr/>
        </p:nvSpPr>
        <p:spPr>
          <a:xfrm>
            <a:off x="2438400" y="6489263"/>
            <a:ext cx="6705600" cy="307777"/>
          </a:xfrm>
          <a:prstGeom prst="rect">
            <a:avLst/>
          </a:prstGeom>
        </p:spPr>
        <p:txBody>
          <a:bodyPr wrap="square">
            <a:spAutoFit/>
          </a:bodyPr>
          <a:lstStyle/>
          <a:p>
            <a:r>
              <a:rPr lang="en-US" sz="1400" dirty="0">
                <a:solidFill>
                  <a:schemeClr val="bg1"/>
                </a:solidFill>
              </a:rPr>
              <a:t>Nagel, T., 1986, </a:t>
            </a:r>
            <a:r>
              <a:rPr lang="en-US" sz="1400" i="1" dirty="0">
                <a:solidFill>
                  <a:schemeClr val="bg1"/>
                </a:solidFill>
              </a:rPr>
              <a:t>The View From Nowhere</a:t>
            </a:r>
            <a:r>
              <a:rPr lang="en-US" sz="1400" dirty="0">
                <a:solidFill>
                  <a:schemeClr val="bg1"/>
                </a:solidFill>
              </a:rPr>
              <a:t>, New York, NY: Oxford University Press.</a:t>
            </a:r>
          </a:p>
        </p:txBody>
      </p:sp>
      <p:sp>
        <p:nvSpPr>
          <p:cNvPr id="6" name="Slide Number Placeholder 5"/>
          <p:cNvSpPr>
            <a:spLocks noGrp="1"/>
          </p:cNvSpPr>
          <p:nvPr>
            <p:ph type="sldNum" sz="quarter" idx="10"/>
          </p:nvPr>
        </p:nvSpPr>
        <p:spPr/>
        <p:txBody>
          <a:bodyPr/>
          <a:lstStyle/>
          <a:p>
            <a:fld id="{970F0956-5B8E-40B4-A8DD-F75AA1D26018}" type="slidenum">
              <a:rPr lang="en-US" smtClean="0"/>
              <a:pPr/>
              <a:t>80</a:t>
            </a:fld>
            <a:endParaRPr lang="en-US"/>
          </a:p>
        </p:txBody>
      </p:sp>
    </p:spTree>
    <p:extLst>
      <p:ext uri="{BB962C8B-B14F-4D97-AF65-F5344CB8AC3E}">
        <p14:creationId xmlns:p14="http://schemas.microsoft.com/office/powerpoint/2010/main" val="35516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value(s) on science</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choice of a scientific research problem; </a:t>
            </a:r>
          </a:p>
          <a:p>
            <a:pPr marL="514350" indent="-514350">
              <a:buFont typeface="+mj-lt"/>
              <a:buAutoNum type="arabicPeriod"/>
            </a:pPr>
            <a:r>
              <a:rPr lang="en-US" dirty="0"/>
              <a:t>the gathering of evidence in relation to the problem; </a:t>
            </a:r>
          </a:p>
          <a:p>
            <a:pPr marL="514350" indent="-514350">
              <a:buFont typeface="+mj-lt"/>
              <a:buAutoNum type="arabicPeriod"/>
            </a:pPr>
            <a:r>
              <a:rPr lang="en-US" dirty="0"/>
              <a:t>the acceptance of a scientific hypothesis or theory as an adequate answer to the problem on the basis of the evidence; </a:t>
            </a:r>
          </a:p>
          <a:p>
            <a:pPr marL="514350" indent="-514350">
              <a:buFont typeface="+mj-lt"/>
              <a:buAutoNum type="arabicPeriod"/>
            </a:pPr>
            <a:r>
              <a:rPr lang="en-US" dirty="0"/>
              <a:t>the proliferation and application of scientific research results. </a:t>
            </a:r>
          </a:p>
          <a:p>
            <a:pPr marL="0" indent="0"/>
            <a:endParaRPr lang="en-US" dirty="0"/>
          </a:p>
          <a:p>
            <a:pPr marL="0" indent="0"/>
            <a:r>
              <a:rPr lang="en-US" dirty="0"/>
              <a:t>				(Weber 1917 [1988]).</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81</a:t>
            </a:fld>
            <a:endParaRPr lang="en-US"/>
          </a:p>
        </p:txBody>
      </p:sp>
    </p:spTree>
    <p:extLst>
      <p:ext uri="{BB962C8B-B14F-4D97-AF65-F5344CB8AC3E}">
        <p14:creationId xmlns:p14="http://schemas.microsoft.com/office/powerpoint/2010/main" val="32387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Scientific values</a:t>
            </a:r>
            <a:r>
              <a:rPr lang="en-US" b="1" dirty="0"/>
              <a:t>:</a:t>
            </a:r>
          </a:p>
          <a:p>
            <a:pPr lvl="1">
              <a:buFont typeface="Arial" panose="020B0604020202020204" pitchFamily="34" charset="0"/>
              <a:buChar char="•"/>
            </a:pPr>
            <a:r>
              <a:rPr lang="en-US" dirty="0"/>
              <a:t>Accuracy, simplicity, …</a:t>
            </a:r>
          </a:p>
          <a:p>
            <a:pPr>
              <a:buFont typeface="Arial" panose="020B0604020202020204" pitchFamily="34" charset="0"/>
              <a:buChar char="•"/>
            </a:pPr>
            <a:r>
              <a:rPr lang="en-US" b="1" u="sng" dirty="0"/>
              <a:t>Epistemic (or cognitive) values</a:t>
            </a:r>
            <a:r>
              <a:rPr lang="en-US" b="1" dirty="0"/>
              <a:t>:</a:t>
            </a:r>
            <a:r>
              <a:rPr lang="en-US" dirty="0"/>
              <a:t> </a:t>
            </a:r>
          </a:p>
          <a:p>
            <a:pPr lvl="1">
              <a:buFont typeface="Arial" panose="020B0604020202020204" pitchFamily="34" charset="0"/>
              <a:buChar char="•"/>
            </a:pPr>
            <a:r>
              <a:rPr lang="en-US" dirty="0"/>
              <a:t>predictive accuracy, scope, unification, explanatory power, coherence with other accepted theories, …</a:t>
            </a:r>
          </a:p>
          <a:p>
            <a:pPr>
              <a:buFont typeface="Arial" panose="020B0604020202020204" pitchFamily="34" charset="0"/>
              <a:buChar char="•"/>
            </a:pPr>
            <a:r>
              <a:rPr lang="en-US" b="1" u="sng" dirty="0"/>
              <a:t>Contextual (non-cognitive) values</a:t>
            </a:r>
            <a:r>
              <a:rPr lang="en-US" b="1" dirty="0"/>
              <a:t>:</a:t>
            </a:r>
            <a:r>
              <a:rPr lang="en-US" dirty="0"/>
              <a:t> </a:t>
            </a:r>
          </a:p>
          <a:p>
            <a:pPr lvl="1">
              <a:buFont typeface="Arial" panose="020B0604020202020204" pitchFamily="34" charset="0"/>
              <a:buChar char="•"/>
            </a:pPr>
            <a:r>
              <a:rPr lang="en-US" dirty="0"/>
              <a:t>moral, personal, social, political and cultural values such as pleasure, justice and equality, conservation of the natural environment, diversity, …</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82</a:t>
            </a:fld>
            <a:endParaRPr lang="en-US"/>
          </a:p>
        </p:txBody>
      </p:sp>
    </p:spTree>
    <p:extLst>
      <p:ext uri="{BB962C8B-B14F-4D97-AF65-F5344CB8AC3E}">
        <p14:creationId xmlns:p14="http://schemas.microsoft.com/office/powerpoint/2010/main" val="23352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theses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Value-Free Ideal (VFI): </a:t>
            </a:r>
          </a:p>
          <a:p>
            <a:pPr lvl="2">
              <a:buFont typeface="Arial" panose="020B0604020202020204" pitchFamily="34" charset="0"/>
              <a:buChar char="•"/>
            </a:pPr>
            <a:r>
              <a:rPr lang="en-US" dirty="0"/>
              <a:t>Scientists should strive to minimize the influence of contextual values on scientific reasoning, e.g., in gathering evidence and assessing/accepting scientific theories.</a:t>
            </a:r>
          </a:p>
          <a:p>
            <a:pPr lvl="2">
              <a:buFont typeface="Arial" panose="020B0604020202020204" pitchFamily="34" charset="0"/>
              <a:buChar char="•"/>
            </a:pPr>
            <a:r>
              <a:rPr lang="en-US" dirty="0"/>
              <a:t>scientific objectivity is characterized by absence of contextual values and by exclusive commitment to epistemic values in scientific reasoning.</a:t>
            </a:r>
          </a:p>
          <a:p>
            <a:pPr>
              <a:buFont typeface="Arial" panose="020B0604020202020204" pitchFamily="34" charset="0"/>
              <a:buChar char="•"/>
            </a:pPr>
            <a:r>
              <a:rPr lang="en-US" dirty="0"/>
              <a:t>Value-Neutrality Thesis (VNT): </a:t>
            </a:r>
          </a:p>
          <a:p>
            <a:pPr lvl="2">
              <a:buFont typeface="Arial" panose="020B0604020202020204" pitchFamily="34" charset="0"/>
              <a:buChar char="•"/>
            </a:pPr>
            <a:r>
              <a:rPr lang="en-US" dirty="0"/>
              <a:t>Scientists can—at least in principle—gather evidence and assess/accept theories without making contextual value judgments.</a:t>
            </a:r>
          </a:p>
          <a:p>
            <a:pPr>
              <a:buFont typeface="Arial" panose="020B0604020202020204" pitchFamily="34" charset="0"/>
              <a:buChar char="•"/>
            </a:pPr>
            <a:r>
              <a:rPr lang="en-US" dirty="0"/>
              <a:t>Value-Laden Thesis (VLT): </a:t>
            </a:r>
          </a:p>
          <a:p>
            <a:pPr lvl="2">
              <a:buFont typeface="Arial" panose="020B0604020202020204" pitchFamily="34" charset="0"/>
              <a:buChar char="•"/>
            </a:pPr>
            <a:r>
              <a:rPr lang="en-US" dirty="0"/>
              <a:t>Scientists cannot gather evidence and assess/accept theories without making contextual value judgments.</a:t>
            </a:r>
          </a:p>
          <a:p>
            <a:pPr>
              <a:buFont typeface="Arial" panose="020B0604020202020204" pitchFamily="34" charset="0"/>
              <a:buChar char="•"/>
            </a:pPr>
            <a:endParaRPr lang="en-US" sz="1800" dirty="0"/>
          </a:p>
        </p:txBody>
      </p:sp>
      <p:sp>
        <p:nvSpPr>
          <p:cNvPr id="5" name="Rectangle 4"/>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83</a:t>
            </a:fld>
            <a:endParaRPr lang="en-US"/>
          </a:p>
        </p:txBody>
      </p:sp>
    </p:spTree>
    <p:extLst>
      <p:ext uri="{BB962C8B-B14F-4D97-AF65-F5344CB8AC3E}">
        <p14:creationId xmlns:p14="http://schemas.microsoft.com/office/powerpoint/2010/main" val="53195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medicine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Evidence-based medicine de-emphasizes intuition, unsystematic clinical experience, and pathophysiological rationale as sufficient grounds for clinical decision making and stresses the examination of evidence from clinical research.</a:t>
            </a:r>
          </a:p>
          <a:p>
            <a:pPr>
              <a:buFont typeface="Arial" panose="020B0604020202020204" pitchFamily="34" charset="0"/>
              <a:buChar char="•"/>
            </a:pPr>
            <a:r>
              <a:rPr lang="en-US" dirty="0"/>
              <a:t>‘Evidence’ = analyses of the results of randomized controlled trials (RCTs) which attempt to eliminate selection bias. </a:t>
            </a:r>
          </a:p>
          <a:p>
            <a:pPr>
              <a:buFont typeface="Arial" panose="020B0604020202020204" pitchFamily="34" charset="0"/>
              <a:buChar char="•"/>
            </a:pPr>
            <a:r>
              <a:rPr lang="en-US" dirty="0"/>
              <a:t>Judgment still required to assess the extent to which a patient is similar to the study subjects!</a:t>
            </a:r>
          </a:p>
        </p:txBody>
      </p:sp>
      <p:sp>
        <p:nvSpPr>
          <p:cNvPr id="4" name="Rectangle 3"/>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84</a:t>
            </a:fld>
            <a:endParaRPr lang="en-US"/>
          </a:p>
        </p:txBody>
      </p:sp>
    </p:spTree>
    <p:extLst>
      <p:ext uri="{BB962C8B-B14F-4D97-AF65-F5344CB8AC3E}">
        <p14:creationId xmlns:p14="http://schemas.microsoft.com/office/powerpoint/2010/main" val="18106126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br>
              <a:rPr lang="en-US" dirty="0"/>
            </a:b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85</a:t>
            </a:fld>
            <a:endParaRPr lang="en-US"/>
          </a:p>
        </p:txBody>
      </p:sp>
    </p:spTree>
    <p:extLst>
      <p:ext uri="{BB962C8B-B14F-4D97-AF65-F5344CB8AC3E}">
        <p14:creationId xmlns:p14="http://schemas.microsoft.com/office/powerpoint/2010/main" val="23513040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Assignment for next week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Required reading:</a:t>
            </a:r>
          </a:p>
          <a:p>
            <a:pPr lvl="1">
              <a:buFont typeface="Arial" panose="020B0604020202020204" pitchFamily="34" charset="0"/>
              <a:buChar char="•"/>
            </a:pPr>
            <a:r>
              <a:rPr lang="en-US" b="1" dirty="0"/>
              <a:t>R3</a:t>
            </a:r>
            <a:r>
              <a:rPr lang="en-US" dirty="0"/>
              <a:t> Ioannidis, J.P., Why most published research findings are false. </a:t>
            </a:r>
            <a:r>
              <a:rPr lang="en-US" dirty="0" err="1"/>
              <a:t>PLoS</a:t>
            </a:r>
            <a:r>
              <a:rPr lang="en-US" dirty="0"/>
              <a:t> Med, 2005. 2(8): p. e124.</a:t>
            </a:r>
          </a:p>
          <a:p>
            <a:pPr lvl="1">
              <a:buFont typeface="Arial" panose="020B0604020202020204" pitchFamily="34" charset="0"/>
              <a:buChar char="•"/>
            </a:pPr>
            <a:r>
              <a:rPr lang="en-US" dirty="0"/>
              <a:t>https://www.ncbi.nlm.nih.gov/pubmed/16060722	</a:t>
            </a:r>
          </a:p>
          <a:p>
            <a:pPr>
              <a:buFont typeface="Arial" panose="020B0604020202020204" pitchFamily="34" charset="0"/>
              <a:buChar char="•"/>
            </a:pPr>
            <a:endParaRPr lang="en-US" dirty="0"/>
          </a:p>
          <a:p>
            <a:pPr>
              <a:buFont typeface="Arial" panose="020B0604020202020204" pitchFamily="34" charset="0"/>
              <a:buChar char="•"/>
            </a:pPr>
            <a:r>
              <a:rPr lang="en-US" dirty="0"/>
              <a:t>This paper will be the topic of a </a:t>
            </a:r>
            <a:r>
              <a:rPr lang="en-US" b="1" i="1" u="sng" dirty="0"/>
              <a:t>closed book</a:t>
            </a:r>
            <a:r>
              <a:rPr lang="en-US" b="1" i="1" dirty="0"/>
              <a:t> </a:t>
            </a:r>
            <a:r>
              <a:rPr lang="en-US" dirty="0"/>
              <a:t>in-class test at the beginning of class C3.</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86</a:t>
            </a:fld>
            <a:endParaRPr lang="en-US"/>
          </a:p>
        </p:txBody>
      </p:sp>
    </p:spTree>
    <p:extLst>
      <p:ext uri="{BB962C8B-B14F-4D97-AF65-F5344CB8AC3E}">
        <p14:creationId xmlns:p14="http://schemas.microsoft.com/office/powerpoint/2010/main" val="26284923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0692BA-FD9C-4656-A03E-5125463AB99A}"/>
              </a:ext>
            </a:extLst>
          </p:cNvPr>
          <p:cNvSpPr>
            <a:spLocks noGrp="1"/>
          </p:cNvSpPr>
          <p:nvPr>
            <p:ph type="ctrTitle"/>
          </p:nvPr>
        </p:nvSpPr>
        <p:spPr/>
        <p:txBody>
          <a:bodyPr/>
          <a:lstStyle/>
          <a:p>
            <a:br>
              <a:rPr lang="en-US" dirty="0"/>
            </a:br>
            <a:r>
              <a:rPr lang="en-US" dirty="0"/>
              <a:t>Students will report on their pre-class assignment and explain their ideas, each presentation followed by discussion. </a:t>
            </a:r>
            <a:br>
              <a:rPr lang="en-US" dirty="0"/>
            </a:br>
            <a:endParaRPr lang="en-US" dirty="0"/>
          </a:p>
        </p:txBody>
      </p:sp>
      <p:sp>
        <p:nvSpPr>
          <p:cNvPr id="4" name="Slide Number Placeholder 3">
            <a:extLst>
              <a:ext uri="{FF2B5EF4-FFF2-40B4-BE49-F238E27FC236}">
                <a16:creationId xmlns:a16="http://schemas.microsoft.com/office/drawing/2014/main" id="{AA7AAAD5-8414-445C-81BE-E8081154829C}"/>
              </a:ext>
            </a:extLst>
          </p:cNvPr>
          <p:cNvSpPr>
            <a:spLocks noGrp="1"/>
          </p:cNvSpPr>
          <p:nvPr>
            <p:ph type="sldNum" sz="quarter" idx="10"/>
          </p:nvPr>
        </p:nvSpPr>
        <p:spPr/>
        <p:txBody>
          <a:bodyPr/>
          <a:lstStyle/>
          <a:p>
            <a:fld id="{970F0956-5B8E-40B4-A8DD-F75AA1D26018}" type="slidenum">
              <a:rPr lang="en-US" smtClean="0"/>
              <a:pPr/>
              <a:t>87</a:t>
            </a:fld>
            <a:endParaRPr lang="en-US"/>
          </a:p>
        </p:txBody>
      </p:sp>
    </p:spTree>
    <p:extLst>
      <p:ext uri="{BB962C8B-B14F-4D97-AF65-F5344CB8AC3E}">
        <p14:creationId xmlns:p14="http://schemas.microsoft.com/office/powerpoint/2010/main" val="167001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takeaways, one question </a:t>
            </a:r>
          </a:p>
        </p:txBody>
      </p:sp>
      <p:sp>
        <p:nvSpPr>
          <p:cNvPr id="3" name="Content Placeholder 2"/>
          <p:cNvSpPr>
            <a:spLocks noGrp="1"/>
          </p:cNvSpPr>
          <p:nvPr>
            <p:ph idx="1"/>
          </p:nvPr>
        </p:nvSpPr>
        <p:spPr/>
        <p:txBody>
          <a:bodyPr/>
          <a:lstStyle/>
          <a:p>
            <a:r>
              <a:rPr lang="en-US" dirty="0"/>
              <a:t>Takeaways:</a:t>
            </a:r>
          </a:p>
          <a:p>
            <a:pPr>
              <a:buFont typeface="Arial" panose="020B0604020202020204" pitchFamily="34" charset="0"/>
              <a:buChar char="•"/>
            </a:pPr>
            <a:r>
              <a:rPr lang="en-US" dirty="0"/>
              <a:t>Science is about finding ‘laws’ </a:t>
            </a:r>
            <a:r>
              <a:rPr lang="en-US" dirty="0">
                <a:sym typeface="Wingdings" panose="05000000000000000000" pitchFamily="2" charset="2"/>
              </a:rPr>
              <a:t> what is generic in reality.</a:t>
            </a:r>
          </a:p>
          <a:p>
            <a:pPr>
              <a:buFont typeface="Arial" panose="020B0604020202020204" pitchFamily="34" charset="0"/>
              <a:buChar char="•"/>
            </a:pPr>
            <a:r>
              <a:rPr lang="en-US" dirty="0">
                <a:sym typeface="Wingdings" panose="05000000000000000000" pitchFamily="2" charset="2"/>
              </a:rPr>
              <a:t>If a putative law (= hypothesis) does not agree with experiment, the hypothesis is wrong!</a:t>
            </a:r>
          </a:p>
          <a:p>
            <a:endParaRPr lang="en-US" dirty="0">
              <a:sym typeface="Wingdings" panose="05000000000000000000" pitchFamily="2" charset="2"/>
            </a:endParaRPr>
          </a:p>
          <a:p>
            <a:r>
              <a:rPr lang="en-US" dirty="0">
                <a:sym typeface="Wingdings" panose="05000000000000000000" pitchFamily="2" charset="2"/>
              </a:rPr>
              <a:t>Question:</a:t>
            </a:r>
          </a:p>
          <a:p>
            <a:pPr marL="457200" indent="-457200">
              <a:buFont typeface="Arial" panose="020B0604020202020204" pitchFamily="34" charset="0"/>
              <a:buChar char="•"/>
            </a:pPr>
            <a:r>
              <a:rPr lang="en-US" dirty="0">
                <a:sym typeface="Wingdings" panose="05000000000000000000" pitchFamily="2" charset="2"/>
              </a:rPr>
              <a:t>If the outcome of an experiment does agree with a hypothesis, is the hypothesis then correct?</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9</a:t>
            </a:fld>
            <a:endParaRPr lang="en-US"/>
          </a:p>
        </p:txBody>
      </p:sp>
    </p:spTree>
    <p:extLst>
      <p:ext uri="{BB962C8B-B14F-4D97-AF65-F5344CB8AC3E}">
        <p14:creationId xmlns:p14="http://schemas.microsoft.com/office/powerpoint/2010/main" val="30531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32027</TotalTime>
  <Words>6171</Words>
  <Application>Microsoft Office PowerPoint</Application>
  <PresentationFormat>On-screen Show (4:3)</PresentationFormat>
  <Paragraphs>824</Paragraphs>
  <Slides>87</Slides>
  <Notes>17</Notes>
  <HiddenSlides>0</HiddenSlides>
  <MMClips>2</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102" baseType="lpstr">
      <vt:lpstr>Batang</vt:lpstr>
      <vt:lpstr>ＭＳ Ｐゴシック</vt:lpstr>
      <vt:lpstr>92lrdexkxeqpuxoo</vt:lpstr>
      <vt:lpstr>AdvP41153C</vt:lpstr>
      <vt:lpstr>Arial</vt:lpstr>
      <vt:lpstr>Arial Unicode MS</vt:lpstr>
      <vt:lpstr>Calibri</vt:lpstr>
      <vt:lpstr>Georgia</vt:lpstr>
      <vt:lpstr>Times</vt:lpstr>
      <vt:lpstr>Times New Roman</vt:lpstr>
      <vt:lpstr>Trebuchet MS</vt:lpstr>
      <vt:lpstr>Verdana</vt:lpstr>
      <vt:lpstr>Wingdings</vt:lpstr>
      <vt:lpstr>2014-Indianapolis</vt:lpstr>
      <vt:lpstr>Photo Editor-foto</vt:lpstr>
      <vt:lpstr>Statistical data analysis and research methods BMI504  Course 18099 – Spring 2022   </vt:lpstr>
      <vt:lpstr>Pre-class assignment</vt:lpstr>
      <vt:lpstr>Ok, you tell me:</vt:lpstr>
      <vt:lpstr>Pre-class assignment</vt:lpstr>
      <vt:lpstr>Today’s topics</vt:lpstr>
      <vt:lpstr>Elements of Philosophy of Science</vt:lpstr>
      <vt:lpstr>Philosophy of Science </vt:lpstr>
      <vt:lpstr>Philosophy of science</vt:lpstr>
      <vt:lpstr>Two takeaways, one question </vt:lpstr>
      <vt:lpstr>Confusion matrix</vt:lpstr>
      <vt:lpstr>Philosophy of science: use(ful/less)?</vt:lpstr>
      <vt:lpstr>Philosophy of Science (PhyS) ?</vt:lpstr>
      <vt:lpstr>Philosophy of Science (PhyS) ?</vt:lpstr>
      <vt:lpstr>Topics in PhyS</vt:lpstr>
      <vt:lpstr>Questions addressed in PhyS (1)</vt:lpstr>
      <vt:lpstr>Definitions of ‘science’ (1)</vt:lpstr>
      <vt:lpstr>Definitions of ‘science’ (2)</vt:lpstr>
      <vt:lpstr>Definitions of ‘science’ (3)</vt:lpstr>
      <vt:lpstr>PowerPoint Presentation</vt:lpstr>
      <vt:lpstr>Questions addressed in PhyS (2)</vt:lpstr>
      <vt:lpstr>Some key principles in how to do science</vt:lpstr>
      <vt:lpstr>Identifying pseudoscience</vt:lpstr>
      <vt:lpstr>A List Of Fallacious Arguments</vt:lpstr>
      <vt:lpstr>PowerPoint Presentation</vt:lpstr>
      <vt:lpstr>Questions addressed in PhyS (3)</vt:lpstr>
      <vt:lpstr>One or more?</vt:lpstr>
      <vt:lpstr>Many philosophies of science</vt:lpstr>
      <vt:lpstr>Questions addressed in PhyS (4)</vt:lpstr>
      <vt:lpstr>PowerPoint Presentation</vt:lpstr>
      <vt:lpstr>Questions addressed in PhyS (5)</vt:lpstr>
      <vt:lpstr>Feynman’s answer</vt:lpstr>
      <vt:lpstr>Questions addressed in PhyS (6)</vt:lpstr>
      <vt:lpstr>Which questions addressed in PhyS should scientists deeply care about?</vt:lpstr>
      <vt:lpstr>Which questions addressed in PhyS should scientists deeply care about?</vt:lpstr>
      <vt:lpstr>‘Ontology’</vt:lpstr>
      <vt:lpstr>Four notions of ‘ontology’ as a study</vt:lpstr>
      <vt:lpstr>Realism</vt:lpstr>
      <vt:lpstr>The basis of Ontological Realism (O.R.)</vt:lpstr>
      <vt:lpstr>This sounds familiar?</vt:lpstr>
      <vt:lpstr>However …</vt:lpstr>
      <vt:lpstr>Perception / Observation</vt:lpstr>
      <vt:lpstr>Interplay of reality, sensing perceiving and interpreting</vt:lpstr>
      <vt:lpstr>Relevant disciplines and theories</vt:lpstr>
      <vt:lpstr>Relevant disciplines and theories</vt:lpstr>
      <vt:lpstr>Distinct questions. What type are they of?</vt:lpstr>
      <vt:lpstr>Scientific Realism</vt:lpstr>
      <vt:lpstr>Scientific Realism</vt:lpstr>
      <vt:lpstr>Never forget:  What are the four essential distinctions made in  realism-based ontology?</vt:lpstr>
      <vt:lpstr>Four distinctions in realism-based ontology</vt:lpstr>
      <vt:lpstr>Explain in light of the previous</vt:lpstr>
      <vt:lpstr>Four distinctions in realism-based ontology</vt:lpstr>
      <vt:lpstr>Four distinctions in realism-based ontology</vt:lpstr>
      <vt:lpstr>Four distinctions in realism-based ontology</vt:lpstr>
      <vt:lpstr>‘Research’</vt:lpstr>
      <vt:lpstr>Definition of ‘research’</vt:lpstr>
      <vt:lpstr>Definition of ‘research’</vt:lpstr>
      <vt:lpstr>Definition of ‘research’</vt:lpstr>
      <vt:lpstr>Definition of ‘research’</vt:lpstr>
      <vt:lpstr>Research viewpoints</vt:lpstr>
      <vt:lpstr>Laws of Medicine</vt:lpstr>
      <vt:lpstr>Research viewpoints</vt:lpstr>
      <vt:lpstr>Research worldviews</vt:lpstr>
      <vt:lpstr>A non-trivial relation</vt:lpstr>
      <vt:lpstr>Current mainstream informatics thinking</vt:lpstr>
      <vt:lpstr>Current mainstream informatics thinking</vt:lpstr>
      <vt:lpstr>Current mainstream informatics thinking</vt:lpstr>
      <vt:lpstr>Where do data come from?</vt:lpstr>
      <vt:lpstr>Where do data come from?</vt:lpstr>
      <vt:lpstr>Where do data come from?</vt:lpstr>
      <vt:lpstr>Generalization: data generation and use</vt:lpstr>
      <vt:lpstr>Generalization: data generation and use</vt:lpstr>
      <vt:lpstr>‘The Scientific Method’</vt:lpstr>
      <vt:lpstr>Fifteen common mistakes encountered in clinical research. Failure to …</vt:lpstr>
      <vt:lpstr>The Scientific Method</vt:lpstr>
      <vt:lpstr>PowerPoint Presentation</vt:lpstr>
      <vt:lpstr>Scientific Objectivity (1)</vt:lpstr>
      <vt:lpstr>Scientific Objectivity (2)</vt:lpstr>
      <vt:lpstr>The view from nowhere</vt:lpstr>
      <vt:lpstr>Is there scientific objectivity here?</vt:lpstr>
      <vt:lpstr>The view from nowhere</vt:lpstr>
      <vt:lpstr>Impact of value(s) on science</vt:lpstr>
      <vt:lpstr>Value types</vt:lpstr>
      <vt:lpstr>Three theses</vt:lpstr>
      <vt:lpstr>Evidence-based medicine</vt:lpstr>
      <vt:lpstr>Questions? </vt:lpstr>
      <vt:lpstr>!!! Assignment for next week !!!</vt:lpstr>
      <vt:lpstr> Students will report on their pre-class assignment and explain their ideas, each presentation followed by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1232</cp:revision>
  <dcterms:created xsi:type="dcterms:W3CDTF">1601-01-01T00:00:00Z</dcterms:created>
  <dcterms:modified xsi:type="dcterms:W3CDTF">2022-02-10T19:10:52Z</dcterms:modified>
</cp:coreProperties>
</file>