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81"/>
  </p:notesMasterIdLst>
  <p:sldIdLst>
    <p:sldId id="1245" r:id="rId2"/>
    <p:sldId id="1453" r:id="rId3"/>
    <p:sldId id="1307" r:id="rId4"/>
    <p:sldId id="1380" r:id="rId5"/>
    <p:sldId id="1445" r:id="rId6"/>
    <p:sldId id="1316" r:id="rId7"/>
    <p:sldId id="1332" r:id="rId8"/>
    <p:sldId id="1333" r:id="rId9"/>
    <p:sldId id="1435" r:id="rId10"/>
    <p:sldId id="1418" r:id="rId11"/>
    <p:sldId id="1419" r:id="rId12"/>
    <p:sldId id="1317" r:id="rId13"/>
    <p:sldId id="1423" r:id="rId14"/>
    <p:sldId id="1434" r:id="rId15"/>
    <p:sldId id="1375" r:id="rId16"/>
    <p:sldId id="1417" r:id="rId17"/>
    <p:sldId id="1421" r:id="rId18"/>
    <p:sldId id="1346" r:id="rId19"/>
    <p:sldId id="1422" r:id="rId20"/>
    <p:sldId id="1446" r:id="rId21"/>
    <p:sldId id="1427" r:id="rId22"/>
    <p:sldId id="1328" r:id="rId23"/>
    <p:sldId id="1428" r:id="rId24"/>
    <p:sldId id="1429" r:id="rId25"/>
    <p:sldId id="1437" r:id="rId26"/>
    <p:sldId id="1447" r:id="rId27"/>
    <p:sldId id="1438" r:id="rId28"/>
    <p:sldId id="1431" r:id="rId29"/>
    <p:sldId id="1430" r:id="rId30"/>
    <p:sldId id="1432" r:id="rId31"/>
    <p:sldId id="1382" r:id="rId32"/>
    <p:sldId id="1433" r:id="rId33"/>
    <p:sldId id="1426" r:id="rId34"/>
    <p:sldId id="1318" r:id="rId35"/>
    <p:sldId id="1326" r:id="rId36"/>
    <p:sldId id="1439" r:id="rId37"/>
    <p:sldId id="1448" r:id="rId38"/>
    <p:sldId id="1343" r:id="rId39"/>
    <p:sldId id="1347" r:id="rId40"/>
    <p:sldId id="1348" r:id="rId41"/>
    <p:sldId id="1319" r:id="rId42"/>
    <p:sldId id="1329" r:id="rId43"/>
    <p:sldId id="1342" r:id="rId44"/>
    <p:sldId id="1337" r:id="rId45"/>
    <p:sldId id="1338" r:id="rId46"/>
    <p:sldId id="1339" r:id="rId47"/>
    <p:sldId id="1340" r:id="rId48"/>
    <p:sldId id="1341" r:id="rId49"/>
    <p:sldId id="1336" r:id="rId50"/>
    <p:sldId id="1330" r:id="rId51"/>
    <p:sldId id="1349" r:id="rId52"/>
    <p:sldId id="1344" r:id="rId53"/>
    <p:sldId id="1325" r:id="rId54"/>
    <p:sldId id="1353" r:id="rId55"/>
    <p:sldId id="1354" r:id="rId56"/>
    <p:sldId id="1355" r:id="rId57"/>
    <p:sldId id="1356" r:id="rId58"/>
    <p:sldId id="1357" r:id="rId59"/>
    <p:sldId id="1358" r:id="rId60"/>
    <p:sldId id="1359" r:id="rId61"/>
    <p:sldId id="1360" r:id="rId62"/>
    <p:sldId id="1376" r:id="rId63"/>
    <p:sldId id="1377" r:id="rId64"/>
    <p:sldId id="1327" r:id="rId65"/>
    <p:sldId id="1320" r:id="rId66"/>
    <p:sldId id="1350" r:id="rId67"/>
    <p:sldId id="1352" r:id="rId68"/>
    <p:sldId id="1321" r:id="rId69"/>
    <p:sldId id="1331" r:id="rId70"/>
    <p:sldId id="1334" r:id="rId71"/>
    <p:sldId id="1351" r:id="rId72"/>
    <p:sldId id="1335" r:id="rId73"/>
    <p:sldId id="1345" r:id="rId74"/>
    <p:sldId id="1322" r:id="rId75"/>
    <p:sldId id="1323" r:id="rId76"/>
    <p:sldId id="1378" r:id="rId77"/>
    <p:sldId id="1454" r:id="rId78"/>
    <p:sldId id="1444" r:id="rId79"/>
    <p:sldId id="1386" r:id="rId8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92398" autoAdjust="0"/>
  </p:normalViewPr>
  <p:slideViewPr>
    <p:cSldViewPr>
      <p:cViewPr varScale="1">
        <p:scale>
          <a:sx n="76" d="100"/>
          <a:sy n="76" d="100"/>
        </p:scale>
        <p:origin x="134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122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7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78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7C489DD6-D42D-45A0-97BE-C9617179B578}"/>
              </a:ext>
            </a:extLst>
          </p:cNvPr>
          <p:cNvSpPr txBox="1"/>
          <p:nvPr userDrawn="1"/>
        </p:nvSpPr>
        <p:spPr>
          <a:xfrm>
            <a:off x="0" y="6550223"/>
            <a:ext cx="551148" cy="307777"/>
          </a:xfrm>
          <a:prstGeom prst="rect">
            <a:avLst/>
          </a:prstGeom>
          <a:noFill/>
        </p:spPr>
        <p:txBody>
          <a:bodyPr wrap="square" rtlCol="0">
            <a:spAutoFit/>
          </a:bodyPr>
          <a:lstStyle/>
          <a:p>
            <a:pPr algn="l"/>
            <a:fld id="{3832CB1B-7029-4548-8A83-88C1F6F8C284}" type="slidenum">
              <a:rPr lang="en-US" sz="1400" b="0" smtClean="0">
                <a:solidFill>
                  <a:schemeClr val="bg1"/>
                </a:solidFill>
              </a:rPr>
              <a:pPr algn="l"/>
              <a:t>‹#›</a:t>
            </a:fld>
            <a:endParaRPr lang="en-US" sz="1400" b="0" dirty="0">
              <a:solidFill>
                <a:schemeClr val="bg1"/>
              </a:solidFill>
            </a:endParaRPr>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9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9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hyperlink" Target="http://cdn.elsevier.com/promis_misc/ISSM_COREQ_Checklist.pdf"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18846 – Spring 2021</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6 – March 11, 2021</a:t>
            </a:r>
          </a:p>
          <a:p>
            <a:r>
              <a:rPr lang="en-US" dirty="0"/>
              <a:t>Qualitative Research Methods:</a:t>
            </a:r>
          </a:p>
          <a:p>
            <a:r>
              <a:rPr lang="en-US" dirty="0"/>
              <a:t>theory and data collection methods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 fraction of the population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all members of some population 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Involves asking </a:t>
            </a:r>
            <a:r>
              <a:rPr lang="en-US" sz="2800" b="1" i="1" dirty="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in order to obtain the desired information.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9394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altLang="en-US" dirty="0"/>
              <a:t>Survey Goals</a:t>
            </a:r>
          </a:p>
        </p:txBody>
      </p:sp>
      <p:sp>
        <p:nvSpPr>
          <p:cNvPr id="4099"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Collect descriptive data about:</a:t>
            </a:r>
          </a:p>
          <a:p>
            <a:pPr lvl="1"/>
            <a:r>
              <a:rPr lang="en-US" altLang="en-US" sz="2800" dirty="0">
                <a:latin typeface="Times New Roman" panose="02020603050405020304" pitchFamily="18" charset="0"/>
                <a:cs typeface="Times New Roman" panose="02020603050405020304" pitchFamily="18" charset="0"/>
              </a:rPr>
              <a:t>attitudes or values in one or more groups,</a:t>
            </a:r>
          </a:p>
          <a:p>
            <a:pPr lvl="1"/>
            <a:r>
              <a:rPr lang="en-US" altLang="en-US" sz="2800" dirty="0">
                <a:latin typeface="Times New Roman" panose="02020603050405020304" pitchFamily="18" charset="0"/>
                <a:cs typeface="Times New Roman" panose="02020603050405020304" pitchFamily="18" charset="0"/>
              </a:rPr>
              <a:t>common practices in one or more groups,</a:t>
            </a:r>
          </a:p>
          <a:p>
            <a:pPr lvl="1"/>
            <a:r>
              <a:rPr lang="en-US" altLang="en-US" sz="2800" dirty="0">
                <a:latin typeface="Times New Roman" panose="02020603050405020304" pitchFamily="18" charset="0"/>
                <a:cs typeface="Times New Roman" panose="02020603050405020304" pitchFamily="18" charset="0"/>
              </a:rPr>
              <a:t>by asking questions to group members, NOT merely through observations or participation.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be used to: </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describe elements of a specific group and possibly,</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generalize to a larger population.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study relationships between/among variables.</a:t>
            </a:r>
          </a:p>
        </p:txBody>
      </p:sp>
    </p:spTree>
    <p:extLst>
      <p:ext uri="{BB962C8B-B14F-4D97-AF65-F5344CB8AC3E}">
        <p14:creationId xmlns:p14="http://schemas.microsoft.com/office/powerpoint/2010/main" val="22712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676400"/>
            <a:ext cx="4038600" cy="2308324"/>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fixed sets of questions delivery methods:</a:t>
            </a:r>
          </a:p>
          <a:p>
            <a:pPr marL="914400" lvl="1" indent="-457200" algn="l">
              <a:buFont typeface="Arial" panose="020B0604020202020204" pitchFamily="34" charset="0"/>
              <a:buChar char="•"/>
            </a:pPr>
            <a:r>
              <a:rPr lang="en-US" sz="2400" b="0" dirty="0">
                <a:solidFill>
                  <a:schemeClr val="bg1"/>
                </a:solidFill>
              </a:rPr>
              <a:t>‘paper and pencil’ </a:t>
            </a:r>
          </a:p>
          <a:p>
            <a:pPr marL="914400" lvl="1" indent="-457200" algn="l">
              <a:buFont typeface="Arial" panose="020B0604020202020204" pitchFamily="34" charset="0"/>
              <a:buChar char="•"/>
            </a:pPr>
            <a:r>
              <a:rPr lang="en-US" sz="2400" b="0" dirty="0">
                <a:solidFill>
                  <a:schemeClr val="bg1"/>
                </a:solidFill>
              </a:rPr>
              <a:t>web form, </a:t>
            </a:r>
          </a:p>
          <a:p>
            <a:pPr marL="914400" lvl="1" indent="-457200" algn="l">
              <a:buFont typeface="Arial" panose="020B0604020202020204" pitchFamily="34" charset="0"/>
              <a:buChar char="•"/>
            </a:pPr>
            <a:r>
              <a:rPr lang="en-US" sz="2400" b="0" dirty="0">
                <a:solidFill>
                  <a:schemeClr val="bg1"/>
                </a:solidFill>
              </a:rPr>
              <a:t>by an interviewer who follows a strict script.</a:t>
            </a:r>
          </a:p>
        </p:txBody>
      </p:sp>
      <p:cxnSp>
        <p:nvCxnSpPr>
          <p:cNvPr id="6" name="Straight Arrow Connector 5"/>
          <p:cNvCxnSpPr/>
          <p:nvPr/>
        </p:nvCxnSpPr>
        <p:spPr bwMode="auto">
          <a:xfrm>
            <a:off x="3048000" y="1981200"/>
            <a:ext cx="1676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2277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aims of the study.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data elements to be collected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identify already validated questionnaires that use these or similar data elements.</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Compose a draft of the questionnaire.</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Solicit some advice on the draft and adjust accordingly.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Test it out 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4" name="TextBox 3"/>
          <p:cNvSpPr txBox="1"/>
          <p:nvPr/>
        </p:nvSpPr>
        <p:spPr>
          <a:xfrm>
            <a:off x="2057400" y="3657600"/>
            <a:ext cx="6722234" cy="2062103"/>
          </a:xfrm>
          <a:prstGeom prst="rect">
            <a:avLst/>
          </a:prstGeom>
          <a:solidFill>
            <a:schemeClr val="bg1"/>
          </a:solidFill>
        </p:spPr>
        <p:txBody>
          <a:bodyPr wrap="square" rtlCol="0">
            <a:spAutoFit/>
          </a:bodyPr>
          <a:lstStyle/>
          <a:p>
            <a:r>
              <a:rPr lang="en-US" dirty="0">
                <a:solidFill>
                  <a:srgbClr val="FF0000"/>
                </a:solidFill>
              </a:rPr>
              <a:t>If your research proposal requires or includes a questionnaire as data collection method, I want to see these steps in the proposal!!!</a:t>
            </a:r>
          </a:p>
        </p:txBody>
      </p:sp>
    </p:spTree>
    <p:extLst>
      <p:ext uri="{BB962C8B-B14F-4D97-AF65-F5344CB8AC3E}">
        <p14:creationId xmlns:p14="http://schemas.microsoft.com/office/powerpoint/2010/main" val="23481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Distribution and roll out</a:t>
            </a:r>
          </a:p>
        </p:txBody>
      </p:sp>
      <p:sp>
        <p:nvSpPr>
          <p:cNvPr id="15363" name="Rectangle 3"/>
          <p:cNvSpPr>
            <a:spLocks noGrp="1" noChangeArrowheads="1"/>
          </p:cNvSpPr>
          <p:nvPr>
            <p:ph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 its own:</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mailings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email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telephone,</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online.</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dirty="0"/>
              <a:t>As starter in: </a:t>
            </a:r>
          </a:p>
          <a:p>
            <a:pPr lvl="1">
              <a:buFont typeface="Arial" panose="020B0604020202020204" pitchFamily="34" charset="0"/>
              <a:buChar char="•"/>
            </a:pPr>
            <a:r>
              <a:rPr lang="en-US" altLang="en-US" dirty="0"/>
              <a:t>structured interviews,</a:t>
            </a:r>
          </a:p>
          <a:p>
            <a:pPr lvl="1">
              <a:buFont typeface="Arial" panose="020B0604020202020204" pitchFamily="34" charset="0"/>
              <a:buChar char="•"/>
            </a:pPr>
            <a:r>
              <a:rPr lang="en-US" altLang="en-US" dirty="0"/>
              <a:t>focus groups.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55846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Tree>
    <p:extLst>
      <p:ext uri="{BB962C8B-B14F-4D97-AF65-F5344CB8AC3E}">
        <p14:creationId xmlns:p14="http://schemas.microsoft.com/office/powerpoint/2010/main" val="40605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77022"/>
            <a:ext cx="9144001" cy="6280978"/>
          </a:xfrm>
          <a:prstGeom prst="rect">
            <a:avLst/>
          </a:prstGeom>
        </p:spPr>
      </p:pic>
      <p:sp>
        <p:nvSpPr>
          <p:cNvPr id="5" name="Rectangle 4"/>
          <p:cNvSpPr/>
          <p:nvPr/>
        </p:nvSpPr>
        <p:spPr>
          <a:xfrm>
            <a:off x="3810000" y="1628001"/>
            <a:ext cx="5257800" cy="276999"/>
          </a:xfrm>
          <a:prstGeom prst="rect">
            <a:avLst/>
          </a:prstGeom>
        </p:spPr>
        <p:txBody>
          <a:bodyPr wrap="square">
            <a:spAutoFit/>
          </a:bodyPr>
          <a:lstStyle/>
          <a:p>
            <a:pPr algn="r"/>
            <a:r>
              <a:rPr lang="en-US" sz="1200" dirty="0"/>
              <a:t>https://www.pcmag.com/roundup/339397/the-best-online-survey-tools</a:t>
            </a:r>
          </a:p>
        </p:txBody>
      </p:sp>
    </p:spTree>
    <p:extLst>
      <p:ext uri="{BB962C8B-B14F-4D97-AF65-F5344CB8AC3E}">
        <p14:creationId xmlns:p14="http://schemas.microsoft.com/office/powerpoint/2010/main" val="189460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en-US" dirty="0">
                <a:latin typeface="Times New Roman" panose="02020603050405020304" pitchFamily="18" charset="0"/>
                <a:cs typeface="Times New Roman" panose="02020603050405020304" pitchFamily="18" charset="0"/>
              </a:rPr>
              <a:t>Questionnaire characteristics</a:t>
            </a:r>
            <a:endParaRPr lang="en-US" altLang="en-US" dirty="0"/>
          </a:p>
        </p:txBody>
      </p:sp>
      <p:sp>
        <p:nvSpPr>
          <p:cNvPr id="8195"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Pre-determined set of questions.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questions to be answered by all respondents where relevant.</a:t>
            </a:r>
          </a:p>
        </p:txBody>
      </p:sp>
    </p:spTree>
    <p:extLst>
      <p:ext uri="{BB962C8B-B14F-4D97-AF65-F5344CB8AC3E}">
        <p14:creationId xmlns:p14="http://schemas.microsoft.com/office/powerpoint/2010/main" val="82061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Reliable:</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Unbiased:</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Discriminating:</a:t>
            </a:r>
          </a:p>
          <a:p>
            <a:endParaRPr lang="en-US" dirty="0"/>
          </a:p>
        </p:txBody>
      </p:sp>
    </p:spTree>
    <p:extLst>
      <p:ext uri="{BB962C8B-B14F-4D97-AF65-F5344CB8AC3E}">
        <p14:creationId xmlns:p14="http://schemas.microsoft.com/office/powerpoint/2010/main" val="202231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Pre-class required reading</a:t>
            </a:r>
          </a:p>
        </p:txBody>
      </p:sp>
      <p:sp>
        <p:nvSpPr>
          <p:cNvPr id="3" name="Content Placeholder 2"/>
          <p:cNvSpPr>
            <a:spLocks noGrp="1"/>
          </p:cNvSpPr>
          <p:nvPr>
            <p:ph idx="1"/>
          </p:nvPr>
        </p:nvSpPr>
        <p:spPr/>
        <p:txBody>
          <a:bodyPr/>
          <a:lstStyle/>
          <a:p>
            <a:r>
              <a:rPr lang="en-US" b="1" dirty="0"/>
              <a:t>R7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t>https://www.ijaweb.org/text.asp?2016/60/9/631/190617 </a:t>
            </a:r>
            <a:endParaRPr lang="en-US" b="1" u="sng" dirty="0"/>
          </a:p>
          <a:p>
            <a:pPr marL="0" indent="0" algn="ct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246995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054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Questions</a:t>
            </a:r>
          </a:p>
        </p:txBody>
      </p:sp>
      <p:sp>
        <p:nvSpPr>
          <p:cNvPr id="3" name="Subtitle 2"/>
          <p:cNvSpPr>
            <a:spLocks noGrp="1"/>
          </p:cNvSpPr>
          <p:nvPr>
            <p:ph idx="1"/>
          </p:nvPr>
        </p:nvSpPr>
        <p:spPr/>
        <p:txBody>
          <a:bodyPr/>
          <a:lstStyle/>
          <a:p>
            <a:pPr algn="l">
              <a:buFont typeface="Arial" panose="020B0604020202020204" pitchFamily="34" charset="0"/>
              <a:buChar char="•"/>
            </a:pPr>
            <a:r>
              <a:rPr lang="en-US" dirty="0"/>
              <a:t>Should be: </a:t>
            </a:r>
          </a:p>
          <a:p>
            <a:pPr marL="800100" lvl="1" indent="-342900" algn="l">
              <a:buFont typeface="Arial" panose="020B0604020202020204" pitchFamily="34" charset="0"/>
              <a:buChar char="•"/>
            </a:pPr>
            <a:r>
              <a:rPr lang="en-US" dirty="0"/>
              <a:t>focused on a single topic or issue,</a:t>
            </a:r>
          </a:p>
          <a:p>
            <a:pPr marL="800100" lvl="1" indent="-342900" algn="l">
              <a:buFont typeface="Arial" panose="020B0604020202020204" pitchFamily="34" charset="0"/>
              <a:buChar char="•"/>
            </a:pPr>
            <a:r>
              <a:rPr lang="en-US" dirty="0"/>
              <a:t>brief,</a:t>
            </a:r>
          </a:p>
          <a:p>
            <a:pPr marL="800100" lvl="1" indent="-342900" algn="l">
              <a:buFont typeface="Arial" panose="020B0604020202020204" pitchFamily="34" charset="0"/>
              <a:buChar char="•"/>
            </a:pPr>
            <a:r>
              <a:rPr lang="en-US" dirty="0"/>
              <a:t>grammatically simple,</a:t>
            </a:r>
          </a:p>
          <a:p>
            <a:pPr marL="800100" lvl="1" indent="-342900" algn="l">
              <a:buFont typeface="Arial" panose="020B0604020202020204" pitchFamily="34" charset="0"/>
              <a:buChar char="•"/>
            </a:pPr>
            <a:r>
              <a:rPr lang="en-US" dirty="0"/>
              <a:t>unambiguous.</a:t>
            </a:r>
          </a:p>
          <a:p>
            <a:pPr algn="l">
              <a:buFont typeface="Arial" panose="020B0604020202020204" pitchFamily="34" charset="0"/>
              <a:buChar char="•"/>
            </a:pPr>
            <a:r>
              <a:rPr lang="en-US" dirty="0"/>
              <a:t>Should not:</a:t>
            </a:r>
          </a:p>
          <a:p>
            <a:pPr lvl="1" indent="-342900">
              <a:buFont typeface="Arial" panose="020B0604020202020204" pitchFamily="34" charset="0"/>
              <a:buChar char="•"/>
            </a:pPr>
            <a:r>
              <a:rPr lang="en-US" dirty="0"/>
              <a:t>lead respondents to a particular answer,</a:t>
            </a:r>
          </a:p>
          <a:p>
            <a:pPr lvl="1" indent="-342900">
              <a:buFont typeface="Arial" panose="020B0604020202020204" pitchFamily="34" charset="0"/>
              <a:buChar char="•"/>
            </a:pPr>
            <a:r>
              <a:rPr lang="en-US" dirty="0"/>
              <a:t>use loaded wording or phrasing (e.g. be judgmental),</a:t>
            </a:r>
          </a:p>
          <a:p>
            <a:pPr lvl="1" indent="-342900">
              <a:buFont typeface="Arial" panose="020B0604020202020204" pitchFamily="34" charset="0"/>
              <a:buChar char="•"/>
            </a:pPr>
            <a:r>
              <a:rPr lang="en-US" dirty="0"/>
              <a:t>be double barreled -having two possible responses,</a:t>
            </a:r>
          </a:p>
          <a:p>
            <a:pPr lvl="1" indent="-342900">
              <a:buFont typeface="Arial" panose="020B0604020202020204" pitchFamily="34" charset="0"/>
              <a:buChar char="•"/>
            </a:pPr>
            <a:r>
              <a:rPr lang="en-US" dirty="0"/>
              <a:t>use dramatic expressions or overstatements absolutes and extremes (never, best, ever, …).</a:t>
            </a:r>
          </a:p>
          <a:p>
            <a:pPr algn="l">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240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Closed questions</a:t>
            </a:r>
          </a:p>
        </p:txBody>
      </p:sp>
      <p:sp>
        <p:nvSpPr>
          <p:cNvPr id="16387"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Respondent selects from among several choices</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Example - simple structure (dichotomous response)</a:t>
            </a:r>
          </a:p>
          <a:p>
            <a:pPr lvl="1"/>
            <a:r>
              <a:rPr lang="en-US" altLang="en-US" sz="2800" dirty="0">
                <a:latin typeface="Times New Roman" panose="02020603050405020304" pitchFamily="18" charset="0"/>
                <a:cs typeface="Times New Roman" panose="02020603050405020304" pitchFamily="18" charset="0"/>
              </a:rPr>
              <a:t>“Are you currently practicing physical therapy?”</a:t>
            </a:r>
          </a:p>
          <a:p>
            <a:pPr lvl="2"/>
            <a:r>
              <a:rPr lang="en-US" altLang="en-US" sz="2800" dirty="0">
                <a:latin typeface="Times New Roman" panose="02020603050405020304" pitchFamily="18" charset="0"/>
                <a:cs typeface="Times New Roman" panose="02020603050405020304" pitchFamily="18" charset="0"/>
              </a:rPr>
              <a:t>a. Yes</a:t>
            </a:r>
          </a:p>
          <a:p>
            <a:pPr lvl="2"/>
            <a:r>
              <a:rPr lang="en-US" altLang="en-US" sz="2800" dirty="0">
                <a:latin typeface="Times New Roman" panose="02020603050405020304" pitchFamily="18" charset="0"/>
                <a:cs typeface="Times New Roman" panose="02020603050405020304" pitchFamily="18" charset="0"/>
              </a:rPr>
              <a:t>b. No</a:t>
            </a:r>
          </a:p>
        </p:txBody>
      </p:sp>
    </p:spTree>
    <p:extLst>
      <p:ext uri="{BB962C8B-B14F-4D97-AF65-F5344CB8AC3E}">
        <p14:creationId xmlns:p14="http://schemas.microsoft.com/office/powerpoint/2010/main" val="397277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Rating scale questions</a:t>
            </a:r>
          </a:p>
        </p:txBody>
      </p:sp>
      <p:sp>
        <p:nvSpPr>
          <p:cNvPr id="17411" name="Rectangle 3"/>
          <p:cNvSpPr>
            <a:spLocks noGrp="1" noChangeArrowheads="1"/>
          </p:cNvSpPr>
          <p:nvPr>
            <p:ph type="body" idx="1"/>
          </p:nvPr>
        </p:nvSpPr>
        <p:spPr/>
        <p:txBody>
          <a:bodyPr/>
          <a:lstStyle/>
          <a:p>
            <a:r>
              <a:rPr lang="en-US" altLang="en-US" sz="2800" dirty="0">
                <a:latin typeface="Times New Roman" panose="02020603050405020304" pitchFamily="18" charset="0"/>
                <a:cs typeface="Times New Roman" panose="02020603050405020304" pitchFamily="18" charset="0"/>
              </a:rPr>
              <a:t>Response over a continuum</a:t>
            </a:r>
          </a:p>
          <a:p>
            <a:pPr lvl="1"/>
            <a:r>
              <a:rPr lang="en-US" altLang="en-US" sz="2800" dirty="0">
                <a:latin typeface="Times New Roman" panose="02020603050405020304" pitchFamily="18" charset="0"/>
                <a:cs typeface="Times New Roman" panose="02020603050405020304" pitchFamily="18" charset="0"/>
              </a:rPr>
              <a:t>“How important do you feel clinical research is to the practice of physical therapy?”</a:t>
            </a:r>
          </a:p>
          <a:p>
            <a:pPr lvl="2">
              <a:buFontTx/>
              <a:buNone/>
            </a:pPr>
            <a:r>
              <a:rPr lang="en-US" altLang="en-US" sz="2800" dirty="0">
                <a:latin typeface="Times New Roman" panose="02020603050405020304" pitchFamily="18" charset="0"/>
                <a:cs typeface="Times New Roman" panose="02020603050405020304" pitchFamily="18" charset="0"/>
              </a:rPr>
              <a:t>a. Very important</a:t>
            </a:r>
          </a:p>
          <a:p>
            <a:pPr lvl="2">
              <a:buFontTx/>
              <a:buNone/>
            </a:pPr>
            <a:r>
              <a:rPr lang="en-US" altLang="en-US" sz="2800" dirty="0">
                <a:latin typeface="Times New Roman" panose="02020603050405020304" pitchFamily="18" charset="0"/>
                <a:cs typeface="Times New Roman" panose="02020603050405020304" pitchFamily="18" charset="0"/>
              </a:rPr>
              <a:t>b. Important</a:t>
            </a:r>
          </a:p>
          <a:p>
            <a:pPr lvl="2">
              <a:buFontTx/>
              <a:buNone/>
            </a:pPr>
            <a:r>
              <a:rPr lang="en-US" altLang="en-US" sz="2800" dirty="0">
                <a:latin typeface="Times New Roman" panose="02020603050405020304" pitchFamily="18" charset="0"/>
                <a:cs typeface="Times New Roman" panose="02020603050405020304" pitchFamily="18" charset="0"/>
              </a:rPr>
              <a:t>c. Somewhat important</a:t>
            </a:r>
          </a:p>
          <a:p>
            <a:pPr lvl="2">
              <a:buFontTx/>
              <a:buNone/>
            </a:pPr>
            <a:r>
              <a:rPr lang="en-US" altLang="en-US" sz="2800" dirty="0">
                <a:latin typeface="Times New Roman" panose="02020603050405020304" pitchFamily="18" charset="0"/>
                <a:cs typeface="Times New Roman" panose="02020603050405020304" pitchFamily="18" charset="0"/>
              </a:rPr>
              <a:t>d. Not important</a:t>
            </a:r>
          </a:p>
          <a:p>
            <a:pPr lvl="2">
              <a:buFontTx/>
              <a:buNone/>
            </a:pPr>
            <a:r>
              <a:rPr lang="en-US" altLang="en-US" sz="2800" dirty="0">
                <a:latin typeface="Times New Roman" panose="02020603050405020304" pitchFamily="18" charset="0"/>
                <a:cs typeface="Times New Roman" panose="02020603050405020304" pitchFamily="18" charset="0"/>
              </a:rPr>
              <a:t>e. Not sure</a:t>
            </a:r>
          </a:p>
          <a:p>
            <a:pPr lvl="2"/>
            <a:endParaRPr lang="en-US" altLang="en-US" dirty="0"/>
          </a:p>
          <a:p>
            <a:pPr lvl="1"/>
            <a:endParaRPr lang="en-US" altLang="en-US" dirty="0"/>
          </a:p>
        </p:txBody>
      </p:sp>
    </p:spTree>
    <p:extLst>
      <p:ext uri="{BB962C8B-B14F-4D97-AF65-F5344CB8AC3E}">
        <p14:creationId xmlns:p14="http://schemas.microsoft.com/office/powerpoint/2010/main" val="232488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546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major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 differences between the two rating scales below?</a:t>
            </a:r>
          </a:p>
          <a:p>
            <a:pPr>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204892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1-7 point scale 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1-5 point scale.</a:t>
            </a:r>
          </a:p>
          <a:p>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349314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Rank-order questions</a:t>
            </a:r>
          </a:p>
        </p:txBody>
      </p:sp>
      <p:sp>
        <p:nvSpPr>
          <p:cNvPr id="1945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following are characteristics of a researcher. Please order them in terms of importance from 1 (most important) to 4 (least important).</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lvl="2"/>
            <a:r>
              <a:rPr lang="en-US" altLang="en-US" sz="2800" dirty="0">
                <a:latin typeface="Times New Roman" panose="02020603050405020304" pitchFamily="18" charset="0"/>
                <a:cs typeface="Times New Roman" panose="02020603050405020304" pitchFamily="18" charset="0"/>
              </a:rPr>
              <a:t>_____methodical</a:t>
            </a:r>
          </a:p>
          <a:p>
            <a:pPr lvl="2"/>
            <a:r>
              <a:rPr lang="en-US" altLang="en-US" sz="2800" dirty="0">
                <a:latin typeface="Times New Roman" panose="02020603050405020304" pitchFamily="18" charset="0"/>
                <a:cs typeface="Times New Roman" panose="02020603050405020304" pitchFamily="18" charset="0"/>
              </a:rPr>
              <a:t>_____careful</a:t>
            </a:r>
          </a:p>
          <a:p>
            <a:pPr lvl="2"/>
            <a:r>
              <a:rPr lang="en-US" altLang="en-US" sz="2800" dirty="0">
                <a:latin typeface="Times New Roman" panose="02020603050405020304" pitchFamily="18" charset="0"/>
                <a:cs typeface="Times New Roman" panose="02020603050405020304" pitchFamily="18" charset="0"/>
              </a:rPr>
              <a:t>_____persistent</a:t>
            </a:r>
          </a:p>
          <a:p>
            <a:pPr lvl="2"/>
            <a:r>
              <a:rPr lang="en-US" altLang="en-US" sz="2800" dirty="0">
                <a:latin typeface="Times New Roman" panose="02020603050405020304" pitchFamily="18" charset="0"/>
                <a:cs typeface="Times New Roman" panose="02020603050405020304" pitchFamily="18" charset="0"/>
              </a:rPr>
              <a:t>_____on-time</a:t>
            </a:r>
          </a:p>
        </p:txBody>
      </p:sp>
    </p:spTree>
    <p:extLst>
      <p:ext uri="{BB962C8B-B14F-4D97-AF65-F5344CB8AC3E}">
        <p14:creationId xmlns:p14="http://schemas.microsoft.com/office/powerpoint/2010/main" val="45500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Branching questions</a:t>
            </a:r>
          </a:p>
        </p:txBody>
      </p:sp>
      <p:sp>
        <p:nvSpPr>
          <p:cNvPr id="18435" name="Rectangle 3"/>
          <p:cNvSpPr>
            <a:spLocks noGrp="1" noChangeArrowheads="1"/>
          </p:cNvSpPr>
          <p:nvPr>
            <p:ph type="body" idx="1"/>
          </p:nvPr>
        </p:nvSpPr>
        <p:spPr/>
        <p:txBody>
          <a:bodyPr/>
          <a:lstStyle/>
          <a:p>
            <a:endParaRPr lang="en-US" altLang="en-US" sz="2800" dirty="0">
              <a:latin typeface="Times New Roman" panose="02020603050405020304" pitchFamily="18" charset="0"/>
              <a:cs typeface="Times New Roman" panose="02020603050405020304" pitchFamily="18" charset="0"/>
            </a:endParaRPr>
          </a:p>
          <a:p>
            <a:pPr lvl="1">
              <a:buFontTx/>
              <a:buNone/>
            </a:pPr>
            <a:r>
              <a:rPr lang="en-US" altLang="en-US" sz="2800" dirty="0">
                <a:latin typeface="Times New Roman" panose="02020603050405020304" pitchFamily="18" charset="0"/>
                <a:cs typeface="Times New Roman" panose="02020603050405020304" pitchFamily="18" charset="0"/>
              </a:rPr>
              <a:t>1. Do you read a professional journal such as the Journal of American Informatics Association at least one time per month?</a:t>
            </a:r>
          </a:p>
          <a:p>
            <a:pPr lvl="2"/>
            <a:r>
              <a:rPr lang="en-US" altLang="en-US" sz="2800" dirty="0">
                <a:latin typeface="Times New Roman" panose="02020603050405020304" pitchFamily="18" charset="0"/>
                <a:cs typeface="Times New Roman" panose="02020603050405020304" pitchFamily="18" charset="0"/>
              </a:rPr>
              <a:t>A. No &gt; Go to question 3.</a:t>
            </a:r>
          </a:p>
          <a:p>
            <a:pPr lvl="2"/>
            <a:r>
              <a:rPr lang="en-US" altLang="en-US" sz="2800" dirty="0">
                <a:latin typeface="Times New Roman" panose="02020603050405020304" pitchFamily="18" charset="0"/>
                <a:cs typeface="Times New Roman" panose="02020603050405020304" pitchFamily="18" charset="0"/>
              </a:rPr>
              <a:t>B. Yes</a:t>
            </a:r>
          </a:p>
          <a:p>
            <a:pPr lvl="1">
              <a:buFontTx/>
              <a:buNone/>
            </a:pPr>
            <a:r>
              <a:rPr lang="en-US" altLang="en-US" sz="2800" dirty="0">
                <a:latin typeface="Times New Roman" panose="02020603050405020304" pitchFamily="18" charset="0"/>
                <a:cs typeface="Times New Roman" panose="02020603050405020304" pitchFamily="18" charset="0"/>
              </a:rPr>
              <a:t>2. How many hours do you spend reading this journal? _________</a:t>
            </a:r>
          </a:p>
          <a:p>
            <a:pPr lvl="1">
              <a:buFontTx/>
              <a:buNone/>
            </a:pPr>
            <a:r>
              <a:rPr lang="en-US" altLang="en-US" sz="28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12313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a:t>Class structure</a:t>
            </a:r>
            <a:r>
              <a:rPr lang="en-US" dirty="0"/>
              <a:t>: </a:t>
            </a:r>
          </a:p>
          <a:p>
            <a:pPr marL="914400" lvl="1" indent="-457200">
              <a:buFont typeface="+mj-lt"/>
              <a:buAutoNum type="alphaLcParenR"/>
            </a:pPr>
            <a:r>
              <a:rPr lang="en-US" sz="2200" dirty="0"/>
              <a:t>lecture on common qualitative data collection methods (Document Review, Observation, Interview (face-to-face), Focus Group Discussion, Ethnography,…)</a:t>
            </a:r>
          </a:p>
          <a:p>
            <a:pPr marL="914400" lvl="1" indent="-457200">
              <a:buFont typeface="+mj-lt"/>
              <a:buAutoNum type="alphaLcParenR"/>
            </a:pPr>
            <a:r>
              <a:rPr lang="en-US" sz="2200" dirty="0"/>
              <a:t>Time permitting: discussion of the research proposals in light of a).</a:t>
            </a:r>
          </a:p>
          <a:p>
            <a:pPr marL="914400" lvl="1" indent="-457200">
              <a:buFont typeface="+mj-lt"/>
              <a:buAutoNum type="alphaLcParenR"/>
            </a:pPr>
            <a:endParaRPr lang="en-US" sz="2200" dirty="0"/>
          </a:p>
          <a:p>
            <a:pPr marL="346075" indent="-288925">
              <a:buFont typeface="Arial" panose="020B0604020202020204" pitchFamily="34" charset="0"/>
              <a:buChar char="•"/>
            </a:pPr>
            <a:r>
              <a:rPr lang="en-US" b="1" u="sng" dirty="0"/>
              <a:t>Post-class required reading</a:t>
            </a:r>
            <a:r>
              <a:rPr lang="en-US" dirty="0"/>
              <a:t>: </a:t>
            </a:r>
          </a:p>
          <a:p>
            <a:pPr marL="0" indent="0"/>
            <a:r>
              <a:rPr lang="en-US" sz="2200" b="1" dirty="0"/>
              <a:t>     R8:	</a:t>
            </a:r>
            <a:r>
              <a:rPr lang="en-US" sz="2200" dirty="0"/>
              <a:t>Palinkas, L.A., et al., </a:t>
            </a:r>
          </a:p>
          <a:p>
            <a:pPr marL="914400" lvl="2" indent="0">
              <a:buNone/>
            </a:pPr>
            <a:r>
              <a:rPr lang="en-US" sz="2200" i="1" dirty="0"/>
              <a:t>Mixed method designs in implementation research. </a:t>
            </a:r>
          </a:p>
          <a:p>
            <a:pPr marL="914400" lvl="2" indent="0">
              <a:buNone/>
            </a:pPr>
            <a:r>
              <a:rPr lang="en-US" sz="2200" dirty="0"/>
              <a:t>Adm Policy </a:t>
            </a:r>
            <a:r>
              <a:rPr lang="en-US" sz="2200" dirty="0" err="1"/>
              <a:t>Ment</a:t>
            </a:r>
            <a:r>
              <a:rPr lang="en-US" sz="2200" dirty="0"/>
              <a:t> Health, 2011. </a:t>
            </a:r>
            <a:r>
              <a:rPr lang="en-US" sz="2200" b="1" dirty="0"/>
              <a:t>38</a:t>
            </a:r>
            <a:r>
              <a:rPr lang="en-US" sz="2200" dirty="0"/>
              <a:t>(1): p. 44-53. </a:t>
            </a:r>
          </a:p>
          <a:p>
            <a:r>
              <a:rPr lang="en-US" sz="1400" dirty="0"/>
              <a:t>		https://www.ncbi.nlm.nih.gov/pmc/articles/PMC3025112/pdf/10488_2010_Article_314.pdf </a:t>
            </a:r>
          </a:p>
        </p:txBody>
      </p:sp>
    </p:spTree>
    <p:extLst>
      <p:ext uri="{BB962C8B-B14F-4D97-AF65-F5344CB8AC3E}">
        <p14:creationId xmlns:p14="http://schemas.microsoft.com/office/powerpoint/2010/main" val="68064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Open-ended questions</a:t>
            </a:r>
          </a:p>
        </p:txBody>
      </p:sp>
      <p:sp>
        <p:nvSpPr>
          <p:cNvPr id="25603" name="Rectangle 3"/>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“Describe the characteristics that you feel are important to be an effective physical therapy practitioner.”</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endParaRPr lang="en-US" altLang="en-US"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Pros – may get information that was missed out while designing survey</a:t>
            </a:r>
          </a:p>
          <a:p>
            <a:pPr>
              <a:buFontTx/>
              <a:buNone/>
            </a:pPr>
            <a:r>
              <a:rPr lang="en-US" altLang="en-US" sz="2800" dirty="0">
                <a:latin typeface="Times New Roman" panose="02020603050405020304" pitchFamily="18" charset="0"/>
                <a:cs typeface="Times New Roman" panose="02020603050405020304" pitchFamily="18" charset="0"/>
              </a:rPr>
              <a:t>Cons – respondent bias</a:t>
            </a:r>
          </a:p>
        </p:txBody>
      </p:sp>
    </p:spTree>
    <p:extLst>
      <p:ext uri="{BB962C8B-B14F-4D97-AF65-F5344CB8AC3E}">
        <p14:creationId xmlns:p14="http://schemas.microsoft.com/office/powerpoint/2010/main" val="326894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an HIV scientist, do you think you can discover a vaccine for HIV?</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most evaluations are subjective-what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gender-based violence?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a:solidFill>
                  <a:srgbClr val="FFFFFF"/>
                </a:solidFill>
                <a:latin typeface="Arial" panose="020B0604020202020204" pitchFamily="34" charset="0"/>
              </a:rPr>
              <a:t>Joan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survey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Multiple choice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 sum survey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Matrix table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Visual analog scale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Image chooser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 reference or uploader questions … </a:t>
            </a:r>
          </a:p>
        </p:txBody>
      </p:sp>
    </p:spTree>
    <p:extLst>
      <p:ext uri="{BB962C8B-B14F-4D97-AF65-F5344CB8AC3E}">
        <p14:creationId xmlns:p14="http://schemas.microsoft.com/office/powerpoint/2010/main" val="323289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Tree>
    <p:extLst>
      <p:ext uri="{BB962C8B-B14F-4D97-AF65-F5344CB8AC3E}">
        <p14:creationId xmlns:p14="http://schemas.microsoft.com/office/powerpoint/2010/main" val="3224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One-to-one discussions;</a:t>
            </a:r>
          </a:p>
          <a:p>
            <a:pPr marL="457200" indent="-457200" algn="l">
              <a:buFont typeface="Arial" panose="020B0604020202020204" pitchFamily="34" charset="0"/>
              <a:buChar char="•"/>
            </a:pPr>
            <a:r>
              <a:rPr lang="en-US" sz="2400" b="0" dirty="0">
                <a:solidFill>
                  <a:schemeClr val="bg1"/>
                </a:solidFill>
              </a:rPr>
              <a:t>Focused on specific topics;</a:t>
            </a:r>
          </a:p>
          <a:p>
            <a:pPr marL="457200" indent="-457200" algn="l">
              <a:buFont typeface="Arial" panose="020B0604020202020204" pitchFamily="34" charset="0"/>
              <a:buChar char="•"/>
            </a:pPr>
            <a:r>
              <a:rPr lang="en-US" sz="2400" b="0" dirty="0">
                <a:solidFill>
                  <a:schemeClr val="bg1"/>
                </a:solidFill>
              </a:rPr>
              <a:t>Dialogue evolves based on experience and knowledge of interviewee.</a:t>
            </a: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86048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r>
              <a:rPr lang="en-US" b="1" u="sng" dirty="0"/>
              <a:t>By level of control</a:t>
            </a:r>
            <a:r>
              <a:rPr lang="en-US" dirty="0"/>
              <a:t>:</a:t>
            </a:r>
          </a:p>
          <a:p>
            <a:pPr lvl="1">
              <a:buFont typeface="Arial" panose="020B0604020202020204" pitchFamily="34" charset="0"/>
              <a:buChar char="•"/>
            </a:pPr>
            <a:r>
              <a:rPr lang="en-US" dirty="0"/>
              <a:t>Unstructured;</a:t>
            </a:r>
          </a:p>
          <a:p>
            <a:pPr lvl="1">
              <a:buFont typeface="Arial" panose="020B0604020202020204" pitchFamily="34" charset="0"/>
              <a:buChar char="•"/>
            </a:pPr>
            <a:r>
              <a:rPr lang="en-US" dirty="0"/>
              <a:t>Semi-structured:</a:t>
            </a:r>
          </a:p>
          <a:p>
            <a:pPr lvl="2">
              <a:buFont typeface="Arial" panose="020B0604020202020204" pitchFamily="34" charset="0"/>
              <a:buChar char="•"/>
            </a:pPr>
            <a:r>
              <a:rPr lang="en-US" dirty="0"/>
              <a:t>Interviewer has various facets of answers to questions in mind, but wants also to determine whether interviewee categorizes similarly;</a:t>
            </a:r>
          </a:p>
          <a:p>
            <a:pPr lvl="1">
              <a:buFont typeface="Arial" panose="020B0604020202020204" pitchFamily="34" charset="0"/>
              <a:buChar char="•"/>
            </a:pPr>
            <a:r>
              <a:rPr lang="en-US" dirty="0"/>
              <a:t>Structured:</a:t>
            </a:r>
          </a:p>
          <a:p>
            <a:pPr lvl="2">
              <a:buFont typeface="Arial" panose="020B0604020202020204" pitchFamily="34" charset="0"/>
              <a:buChar char="•"/>
            </a:pPr>
            <a:r>
              <a:rPr lang="en-US" dirty="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Quintamensional</a:t>
            </a:r>
            <a:r>
              <a:rPr lang="en-US" dirty="0"/>
              <a:t> method for semi-structured interviews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determines the intensity of a respondent’s opinions and attitudes with five steps that assess </a:t>
            </a:r>
          </a:p>
          <a:p>
            <a:pPr>
              <a:buFont typeface="Arial" panose="020B0604020202020204" pitchFamily="34" charset="0"/>
              <a:buChar char="•"/>
            </a:pPr>
            <a:endParaRPr lang="en-US" dirty="0"/>
          </a:p>
          <a:p>
            <a:pPr marL="400050" lvl="1" indent="0">
              <a:buNone/>
            </a:pPr>
            <a:r>
              <a:rPr lang="en-US" dirty="0"/>
              <a:t>(1) the degree of awareness of an issue, </a:t>
            </a:r>
          </a:p>
          <a:p>
            <a:pPr marL="400050" lvl="1" indent="0">
              <a:buNone/>
            </a:pPr>
            <a:r>
              <a:rPr lang="en-US" dirty="0"/>
              <a:t>(2) uninfluenced attitudes,</a:t>
            </a:r>
          </a:p>
          <a:p>
            <a:pPr marL="400050" lvl="1" indent="0">
              <a:buNone/>
            </a:pPr>
            <a:r>
              <a:rPr lang="en-US" dirty="0"/>
              <a:t>(3) specific attitudes, </a:t>
            </a:r>
          </a:p>
          <a:p>
            <a:pPr marL="400050" lvl="1" indent="0">
              <a:buNone/>
            </a:pPr>
            <a:r>
              <a:rPr lang="en-US" dirty="0"/>
              <a:t>(4) reasons for these attitudes, and </a:t>
            </a:r>
          </a:p>
          <a:p>
            <a:pPr marL="400050" lvl="1" indent="0">
              <a:buNone/>
            </a:pPr>
            <a:r>
              <a:rPr lang="en-US" dirty="0"/>
              <a:t>(5) intensity of these attitudes.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25257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2A09-4F5F-49E3-979D-870DD86C781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6AEF5F-F611-4DFB-8DCE-F6877BD3D7C1}"/>
              </a:ext>
            </a:extLst>
          </p:cNvPr>
          <p:cNvSpPr>
            <a:spLocks noGrp="1"/>
          </p:cNvSpPr>
          <p:nvPr>
            <p:ph idx="1"/>
          </p:nvPr>
        </p:nvSpPr>
        <p:spPr/>
        <p:txBody>
          <a:bodyPr/>
          <a:lstStyle/>
          <a:p>
            <a:pPr marL="457200" indent="-457200">
              <a:buFont typeface="+mj-lt"/>
              <a:buAutoNum type="arabicPeriod"/>
            </a:pPr>
            <a:r>
              <a:rPr lang="en-US" dirty="0"/>
              <a:t>What do you know about current methods to avoid a coronavirus pandemic?</a:t>
            </a:r>
          </a:p>
          <a:p>
            <a:pPr marL="457200" indent="-457200">
              <a:buFont typeface="+mj-lt"/>
              <a:buAutoNum type="arabicPeriod"/>
            </a:pPr>
            <a:r>
              <a:rPr lang="en-US" dirty="0"/>
              <a:t>What, if any, are the factors that contribute to the growing case number?</a:t>
            </a:r>
          </a:p>
          <a:p>
            <a:pPr marL="457200" indent="-457200">
              <a:buFont typeface="+mj-lt"/>
              <a:buAutoNum type="arabicPeriod"/>
            </a:pPr>
            <a:r>
              <a:rPr lang="en-US" dirty="0"/>
              <a:t>Do you approve or disapprove of the current methods of containing the disease?</a:t>
            </a:r>
          </a:p>
          <a:p>
            <a:pPr marL="457200" indent="-457200">
              <a:buFont typeface="+mj-lt"/>
              <a:buAutoNum type="arabicPeriod"/>
            </a:pPr>
            <a:r>
              <a:rPr lang="en-US" dirty="0"/>
              <a:t>Why do you feel this way?</a:t>
            </a:r>
          </a:p>
          <a:p>
            <a:pPr marL="457200" indent="-457200">
              <a:buFont typeface="+mj-lt"/>
              <a:buAutoNum type="arabicPeriod"/>
            </a:pPr>
            <a:r>
              <a:rPr lang="en-US" dirty="0"/>
              <a:t>How strongly do you feel about this? Strongly, very strongly, something that you would not change your mind on?</a:t>
            </a:r>
          </a:p>
        </p:txBody>
      </p:sp>
    </p:spTree>
    <p:extLst>
      <p:ext uri="{BB962C8B-B14F-4D97-AF65-F5344CB8AC3E}">
        <p14:creationId xmlns:p14="http://schemas.microsoft.com/office/powerpoint/2010/main" val="3609402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Usually yield richest data, details, new insights;</a:t>
            </a:r>
          </a:p>
          <a:p>
            <a:pPr>
              <a:buFont typeface="Arial" panose="020B0604020202020204" pitchFamily="34" charset="0"/>
              <a:buChar char="•"/>
            </a:pPr>
            <a:r>
              <a:rPr lang="en-US" dirty="0"/>
              <a:t>Permit face-to-face contact with respondents;</a:t>
            </a:r>
          </a:p>
          <a:p>
            <a:pPr>
              <a:buFont typeface="Arial" panose="020B0604020202020204" pitchFamily="34" charset="0"/>
              <a:buChar char="•"/>
            </a:pPr>
            <a:r>
              <a:rPr lang="en-US" dirty="0"/>
              <a:t>Provide opportunity to explore topics in depth;</a:t>
            </a:r>
          </a:p>
          <a:p>
            <a:pPr>
              <a:buFont typeface="Arial" panose="020B0604020202020204" pitchFamily="34" charset="0"/>
              <a:buChar char="•"/>
            </a:pPr>
            <a:r>
              <a:rPr lang="en-US" dirty="0"/>
              <a:t>Allow interviewer to experience the affective as well as cognitive aspects of responses;</a:t>
            </a:r>
          </a:p>
          <a:p>
            <a:pPr>
              <a:buFont typeface="Arial" panose="020B0604020202020204" pitchFamily="34" charset="0"/>
              <a:buChar char="•"/>
            </a:pPr>
            <a:r>
              <a:rPr lang="en-US" dirty="0"/>
              <a:t>Allow interviewer to explain or help clarify questions, increasing the likelihood of useful responses;</a:t>
            </a:r>
          </a:p>
          <a:p>
            <a:pPr>
              <a:buFont typeface="Arial" panose="020B0604020202020204" pitchFamily="34" charset="0"/>
              <a:buChar char="•"/>
            </a:pPr>
            <a:r>
              <a:rPr lang="en-US" dirty="0"/>
              <a:t>Allow interviewer to be flexible in administering interview to particular individuals or in particular circumstances.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Qualitative Research (QLR) Methods (QLRM)</a:t>
            </a:r>
          </a:p>
        </p:txBody>
      </p:sp>
      <p:sp>
        <p:nvSpPr>
          <p:cNvPr id="5" name="Subtitle 4"/>
          <p:cNvSpPr>
            <a:spLocks noGrp="1"/>
          </p:cNvSpPr>
          <p:nvPr>
            <p:ph type="subTitle" idx="1"/>
          </p:nvPr>
        </p:nvSpPr>
        <p:spPr/>
        <p:txBody>
          <a:bodyPr/>
          <a:lstStyle/>
          <a:p>
            <a:r>
              <a:rPr lang="en-US" dirty="0"/>
              <a:t>Data Collection Methods</a:t>
            </a:r>
          </a:p>
        </p:txBody>
      </p:sp>
    </p:spTree>
    <p:extLst>
      <p:ext uri="{BB962C8B-B14F-4D97-AF65-F5344CB8AC3E}">
        <p14:creationId xmlns:p14="http://schemas.microsoft.com/office/powerpoint/2010/main" val="2914322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time-consuming;</a:t>
            </a:r>
          </a:p>
          <a:p>
            <a:pPr>
              <a:buFont typeface="Arial" panose="020B0604020202020204" pitchFamily="34" charset="0"/>
              <a:buChar char="•"/>
            </a:pPr>
            <a:r>
              <a:rPr lang="en-US" dirty="0"/>
              <a:t>Need well-qualified, highly trained interviewers;</a:t>
            </a:r>
          </a:p>
          <a:p>
            <a:pPr>
              <a:buFont typeface="Arial" panose="020B0604020202020204" pitchFamily="34" charset="0"/>
              <a:buChar char="•"/>
            </a:pPr>
            <a:r>
              <a:rPr lang="en-US" dirty="0"/>
              <a:t>Interviewee may distort information through recall error, selective perceptions, desire to please interviewer;</a:t>
            </a:r>
          </a:p>
          <a:p>
            <a:pPr>
              <a:buFont typeface="Arial" panose="020B0604020202020204" pitchFamily="34" charset="0"/>
              <a:buChar char="•"/>
            </a:pPr>
            <a:r>
              <a:rPr lang="en-US" dirty="0"/>
              <a:t>Flexibility can result in inconsistencies across interviews;</a:t>
            </a:r>
          </a:p>
          <a:p>
            <a:pPr>
              <a:buFont typeface="Arial" panose="020B0604020202020204" pitchFamily="34" charset="0"/>
              <a:buChar char="•"/>
            </a:pPr>
            <a:r>
              <a:rPr lang="en-US" dirty="0"/>
              <a:t>Volume of information very large; </a:t>
            </a:r>
          </a:p>
          <a:p>
            <a:pPr>
              <a:buFont typeface="Arial" panose="020B0604020202020204" pitchFamily="34" charset="0"/>
              <a:buChar char="•"/>
            </a:pPr>
            <a:r>
              <a:rPr lang="en-US" dirty="0"/>
              <a:t>May be difficult to transcribe and reduce data.</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Dynamic group discussions with more than one information source;</a:t>
            </a:r>
          </a:p>
          <a:p>
            <a:pPr marL="457200" indent="-457200" algn="l">
              <a:buFont typeface="Arial" panose="020B0604020202020204" pitchFamily="34" charset="0"/>
              <a:buChar char="•"/>
            </a:pPr>
            <a:r>
              <a:rPr lang="en-US" sz="2400" b="0" dirty="0">
                <a:solidFill>
                  <a:schemeClr val="bg1"/>
                </a:solidFill>
              </a:rPr>
              <a:t>Dialogue evolves also in response to what sources bring on rather than interviewer alone.</a:t>
            </a: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734410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elements:</a:t>
            </a:r>
          </a:p>
          <a:p>
            <a:pPr lvl="1">
              <a:buFont typeface="Arial" panose="020B0604020202020204" pitchFamily="34" charset="0"/>
              <a:buChar char="•"/>
            </a:pPr>
            <a:r>
              <a:rPr lang="en-US" dirty="0"/>
              <a:t>Goal is research;</a:t>
            </a:r>
          </a:p>
          <a:p>
            <a:pPr lvl="1">
              <a:buFont typeface="Arial" panose="020B0604020202020204" pitchFamily="34" charset="0"/>
              <a:buChar char="•"/>
            </a:pPr>
            <a:r>
              <a:rPr lang="en-US" dirty="0"/>
              <a:t>Presence of a moderator;</a:t>
            </a:r>
          </a:p>
          <a:p>
            <a:pPr lvl="1">
              <a:buFont typeface="Arial" panose="020B0604020202020204" pitchFamily="34" charset="0"/>
              <a:buChar char="•"/>
            </a:pPr>
            <a:r>
              <a:rPr lang="en-US" dirty="0"/>
              <a:t>Dynamic verbal AND nonverbal discussion.</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005524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594836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that simulate movements or depict movement or objects</a:t>
            </a:r>
            <a:r>
              <a:rPr lang="en-US" sz="1800" b="0" dirty="0">
                <a:solidFill>
                  <a:schemeClr val="bg1"/>
                </a:solidFill>
              </a:rPr>
              <a:t>, </a:t>
            </a:r>
          </a:p>
          <a:p>
            <a:pPr marL="517525" indent="-517525" algn="l"/>
            <a:r>
              <a:rPr lang="en-US" sz="1800" b="0" dirty="0">
                <a:solidFill>
                  <a:schemeClr val="bg1"/>
                </a:solidFill>
              </a:rPr>
              <a:t>	e.g. the simultaneous upper movement of the upper half of the body while stating that “the table jumped up in the air” when 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p>
          <a:p>
            <a:pPr marL="346075" algn="l"/>
            <a:r>
              <a:rPr lang="en-US" sz="1600" b="0" dirty="0">
                <a:solidFill>
                  <a:schemeClr val="bg1"/>
                </a:solidFill>
              </a:rPr>
              <a:t>e.g., the phrase (i.e., idiom), “take the bull by its horns,” could be depicted by the interviewee stretching out both hands and clenching both fists to indicate taking one horn with each hand, which, in turn, is used to indicate that the interviewee has started taking control of her life.</a:t>
            </a: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pointing, i.e. a pointing to ideas that are represented in a metaphorical space. </a:t>
            </a:r>
          </a:p>
          <a:p>
            <a:pPr algn="l"/>
            <a:r>
              <a:rPr lang="en-US" sz="1800" b="0" dirty="0">
                <a:solidFill>
                  <a:schemeClr val="bg1"/>
                </a:solidFill>
              </a:rPr>
              <a:t>These gestures are used to help the interviewee keep track of statements made and stories told during the course of the interview. </a:t>
            </a: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specific linguistic designation </a:t>
            </a:r>
          </a:p>
          <a:p>
            <a:pPr algn="l"/>
            <a:r>
              <a:rPr lang="en-US" sz="1800" b="0" dirty="0">
                <a:solidFill>
                  <a:schemeClr val="bg1"/>
                </a:solidFill>
              </a:rPr>
              <a:t>	</a:t>
            </a:r>
            <a:r>
              <a:rPr lang="en-US" sz="1800" b="0" dirty="0" err="1">
                <a:solidFill>
                  <a:schemeClr val="bg1"/>
                </a:solidFill>
              </a:rPr>
              <a:t>f.i</a:t>
            </a:r>
            <a:r>
              <a:rPr lang="en-US" sz="1800" b="0" dirty="0">
                <a:solidFill>
                  <a:schemeClr val="bg1"/>
                </a:solidFill>
              </a:rPr>
              <a:t>.: nodding the head up and down to indicate a response in the affirmative.</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Required elements:</a:t>
            </a:r>
          </a:p>
          <a:p>
            <a:pPr lvl="1">
              <a:buFont typeface="Arial" panose="020B0604020202020204" pitchFamily="34" charset="0"/>
              <a:buChar char="•"/>
            </a:pPr>
            <a:r>
              <a:rPr lang="en-US" dirty="0">
                <a:solidFill>
                  <a:srgbClr val="0070C0"/>
                </a:solidFill>
              </a:rPr>
              <a:t>Goal is research;</a:t>
            </a:r>
          </a:p>
          <a:p>
            <a:pPr lvl="1">
              <a:buFont typeface="Arial" panose="020B0604020202020204" pitchFamily="34" charset="0"/>
              <a:buChar char="•"/>
            </a:pPr>
            <a:r>
              <a:rPr lang="en-US" dirty="0">
                <a:solidFill>
                  <a:srgbClr val="0070C0"/>
                </a:solidFill>
              </a:rPr>
              <a:t>Presence of a moderator;</a:t>
            </a:r>
          </a:p>
          <a:p>
            <a:pPr lvl="1">
              <a:buFont typeface="Arial" panose="020B0604020202020204" pitchFamily="34" charset="0"/>
              <a:buChar char="•"/>
            </a:pPr>
            <a:r>
              <a:rPr lang="en-US" dirty="0">
                <a:solidFill>
                  <a:srgbClr val="0070C0"/>
                </a:solidFill>
              </a:rPr>
              <a:t>Dynamic verbal AND nonverbal discussion.</a:t>
            </a:r>
          </a:p>
          <a:p>
            <a:pPr>
              <a:buFont typeface="Arial" panose="020B0604020202020204" pitchFamily="34" charset="0"/>
              <a:buChar char="•"/>
            </a:pPr>
            <a:r>
              <a:rPr lang="en-US" dirty="0"/>
              <a:t>Variable elements:</a:t>
            </a:r>
          </a:p>
          <a:p>
            <a:pPr lvl="1">
              <a:buFont typeface="Arial" panose="020B0604020202020204" pitchFamily="34" charset="0"/>
              <a:buChar char="•"/>
            </a:pPr>
            <a:r>
              <a:rPr lang="en-US" dirty="0"/>
              <a:t>Number of participants;</a:t>
            </a:r>
          </a:p>
          <a:p>
            <a:pPr lvl="1">
              <a:buFont typeface="Arial" panose="020B0604020202020204" pitchFamily="34" charset="0"/>
              <a:buChar char="•"/>
            </a:pPr>
            <a:r>
              <a:rPr lang="en-US" dirty="0"/>
              <a:t>Whether participants know one another;</a:t>
            </a:r>
          </a:p>
          <a:p>
            <a:pPr lvl="1">
              <a:buFont typeface="Arial" panose="020B0604020202020204" pitchFamily="34" charset="0"/>
              <a:buChar char="•"/>
            </a:pPr>
            <a:r>
              <a:rPr lang="en-US" dirty="0"/>
              <a:t>Whether participants are present;</a:t>
            </a:r>
          </a:p>
          <a:p>
            <a:pPr lvl="1">
              <a:buFont typeface="Arial" panose="020B0604020202020204" pitchFamily="34" charset="0"/>
              <a:buChar char="•"/>
            </a:pPr>
            <a:r>
              <a:rPr lang="en-US" dirty="0"/>
              <a:t>Type of venue.</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00902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project;</a:t>
            </a:r>
          </a:p>
          <a:p>
            <a:pPr>
              <a:buFont typeface="Arial" panose="020B0604020202020204" pitchFamily="34" charset="0"/>
              <a:buChar char="•"/>
            </a:pPr>
            <a:r>
              <a:rPr lang="en-US" dirty="0"/>
              <a:t>Test survey questions or develop semantics;</a:t>
            </a:r>
          </a:p>
          <a:p>
            <a:pPr>
              <a:buFont typeface="Arial" panose="020B0604020202020204" pitchFamily="34" charset="0"/>
              <a:buChar char="•"/>
            </a:pPr>
            <a:r>
              <a:rPr lang="en-US" dirty="0"/>
              <a:t>Explain earlier survey results;</a:t>
            </a:r>
          </a:p>
          <a:p>
            <a:pPr>
              <a:buFont typeface="Arial" panose="020B0604020202020204" pitchFamily="34" charset="0"/>
              <a:buChar char="•"/>
            </a:pPr>
            <a:r>
              <a:rPr lang="en-US" dirty="0"/>
              <a:t>Provide insights into seemingly conflicting opinions;</a:t>
            </a:r>
          </a:p>
          <a:p>
            <a:pPr>
              <a:buFont typeface="Arial" panose="020B0604020202020204" pitchFamily="34" charset="0"/>
              <a:buChar char="•"/>
            </a:pPr>
            <a:r>
              <a:rPr lang="en-US" dirty="0"/>
              <a:t>Explore WHY people feel that way, though never help to really </a:t>
            </a:r>
            <a:r>
              <a:rPr lang="en-US" i="1" u="sng" dirty="0"/>
              <a:t>know</a:t>
            </a:r>
            <a:r>
              <a:rPr lang="en-US" dirty="0"/>
              <a:t> how and why;</a:t>
            </a:r>
          </a:p>
          <a:p>
            <a:pPr>
              <a:buFont typeface="Arial" panose="020B0604020202020204" pitchFamily="34" charset="0"/>
              <a:buChar char="•"/>
            </a:pPr>
            <a:r>
              <a:rPr lang="en-US" dirty="0"/>
              <a:t>Never provide statistical “counts”.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Identifying and defining problems in project implementation;</a:t>
            </a:r>
          </a:p>
          <a:p>
            <a:pPr>
              <a:buFont typeface="Arial" panose="020B0604020202020204" pitchFamily="34" charset="0"/>
              <a:buChar char="•"/>
            </a:pPr>
            <a:r>
              <a:rPr lang="en-US" dirty="0"/>
              <a:t>Pretesting topics or idea;</a:t>
            </a:r>
          </a:p>
          <a:p>
            <a:pPr>
              <a:buFont typeface="Arial" panose="020B0604020202020204" pitchFamily="34" charset="0"/>
              <a:buChar char="•"/>
            </a:pPr>
            <a:r>
              <a:rPr lang="en-US" dirty="0"/>
              <a:t>Identifying project strengths, weaknesses, and recommendations;</a:t>
            </a:r>
          </a:p>
          <a:p>
            <a:pPr>
              <a:buFont typeface="Arial" panose="020B0604020202020204" pitchFamily="34" charset="0"/>
              <a:buChar char="•"/>
            </a:pPr>
            <a:r>
              <a:rPr lang="en-US" dirty="0"/>
              <a:t>Assisting with interpretation of quantitative findings;</a:t>
            </a:r>
          </a:p>
          <a:p>
            <a:pPr>
              <a:buFont typeface="Arial" panose="020B0604020202020204" pitchFamily="34" charset="0"/>
              <a:buChar char="•"/>
            </a:pPr>
            <a:r>
              <a:rPr lang="en-US" dirty="0"/>
              <a:t>Obtaining perceptions of project outcomes and impacts;</a:t>
            </a:r>
          </a:p>
          <a:p>
            <a:pPr>
              <a:buFont typeface="Arial" panose="020B0604020202020204" pitchFamily="34" charset="0"/>
              <a:buChar char="•"/>
            </a:pPr>
            <a:r>
              <a:rPr lang="en-US" dirty="0"/>
              <a:t>Generating new ideas.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77684">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370840">
                <a:tc>
                  <a:txBody>
                    <a:bodyPr/>
                    <a:lstStyle/>
                    <a:p>
                      <a:r>
                        <a:rPr lang="en-US" dirty="0">
                          <a:solidFill>
                            <a:schemeClr val="bg1"/>
                          </a:solidFill>
                        </a:rPr>
                        <a:t>Question</a:t>
                      </a:r>
                    </a:p>
                  </a:txBody>
                  <a:tcPr>
                    <a:noFill/>
                  </a:tcPr>
                </a:tc>
                <a:tc>
                  <a:txBody>
                    <a:bodyPr/>
                    <a:lstStyle/>
                    <a:p>
                      <a:r>
                        <a:rPr lang="en-US" dirty="0">
                          <a:solidFill>
                            <a:schemeClr val="bg1"/>
                          </a:solidFill>
                        </a:rPr>
                        <a:t>Ind.1</a:t>
                      </a:r>
                    </a:p>
                  </a:txBody>
                  <a:tcPr>
                    <a:noFill/>
                  </a:tcPr>
                </a:tc>
                <a:tc>
                  <a:txBody>
                    <a:bodyPr/>
                    <a:lstStyle/>
                    <a:p>
                      <a:r>
                        <a:rPr lang="en-US" dirty="0">
                          <a:solidFill>
                            <a:schemeClr val="bg1"/>
                          </a:solidFill>
                        </a:rPr>
                        <a:t>Ind.2</a:t>
                      </a:r>
                    </a:p>
                  </a:txBody>
                  <a:tcPr>
                    <a:noFill/>
                  </a:tcPr>
                </a:tc>
                <a:tc>
                  <a:txBody>
                    <a:bodyPr/>
                    <a:lstStyle/>
                    <a:p>
                      <a:r>
                        <a:rPr lang="en-US" dirty="0">
                          <a:solidFill>
                            <a:schemeClr val="bg1"/>
                          </a:solidFill>
                        </a:rPr>
                        <a:t>Ind.3</a:t>
                      </a:r>
                    </a:p>
                  </a:txBody>
                  <a:tcPr>
                    <a:noFill/>
                  </a:tcPr>
                </a:tc>
                <a:tc>
                  <a:txBody>
                    <a:bodyPr/>
                    <a:lstStyle/>
                    <a:p>
                      <a:r>
                        <a:rPr lang="en-US" dirty="0">
                          <a:solidFill>
                            <a:schemeClr val="bg1"/>
                          </a:solidFill>
                        </a:rPr>
                        <a:t>Ind.4</a:t>
                      </a:r>
                    </a:p>
                  </a:txBody>
                  <a:tcPr>
                    <a:noFill/>
                  </a:tcPr>
                </a:tc>
                <a:tc>
                  <a:txBody>
                    <a:bodyPr/>
                    <a:lstStyle/>
                    <a:p>
                      <a:r>
                        <a:rPr lang="en-US" dirty="0">
                          <a:solidFill>
                            <a:schemeClr val="bg1"/>
                          </a:solidFill>
                        </a:rPr>
                        <a:t>Ind.5</a:t>
                      </a:r>
                    </a:p>
                  </a:txBody>
                  <a:tcPr>
                    <a:noFill/>
                  </a:tcPr>
                </a:tc>
                <a:tc>
                  <a:txBody>
                    <a:bodyPr/>
                    <a:lstStyle/>
                    <a:p>
                      <a:r>
                        <a:rPr lang="en-US" dirty="0">
                          <a:solidFill>
                            <a:schemeClr val="bg1"/>
                          </a:solidFill>
                        </a:rPr>
                        <a:t>Ind.6</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Q1</a:t>
                      </a: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Q2</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dirty="0">
                          <a:solidFill>
                            <a:schemeClr val="bg1"/>
                          </a:solidFill>
                        </a:rPr>
                        <a:t>Q3</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419098" y="3429000"/>
            <a:ext cx="8305800" cy="2862322"/>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A 	=  Indicated agreement (i.e., verbal or nonverbal)</a:t>
            </a:r>
          </a:p>
          <a:p>
            <a:pPr algn="l">
              <a:tabLst>
                <a:tab pos="514350" algn="l"/>
              </a:tabLst>
            </a:pPr>
            <a:r>
              <a:rPr lang="en-US" sz="2000" b="0" dirty="0">
                <a:solidFill>
                  <a:schemeClr val="bg1"/>
                </a:solidFill>
                <a:latin typeface="TimesNewRomanPSMT"/>
              </a:rPr>
              <a:t>D 	=  Indicated dissent (i.e., verbal or nonverbal)</a:t>
            </a:r>
          </a:p>
          <a:p>
            <a:pPr algn="l">
              <a:tabLst>
                <a:tab pos="514350" algn="l"/>
              </a:tabLst>
            </a:pPr>
            <a:r>
              <a:rPr lang="en-US" sz="2000" b="0" dirty="0">
                <a:solidFill>
                  <a:schemeClr val="bg1"/>
                </a:solidFill>
                <a:latin typeface="TimesNewRomanPSMT"/>
              </a:rPr>
              <a:t>SE 	=  Provided significant statement or example suggesting agreement</a:t>
            </a:r>
          </a:p>
          <a:p>
            <a:pPr algn="l">
              <a:tabLst>
                <a:tab pos="514350" algn="l"/>
              </a:tabLst>
            </a:pPr>
            <a:r>
              <a:rPr lang="en-US" sz="2000" b="0" dirty="0">
                <a:solidFill>
                  <a:schemeClr val="bg1"/>
                </a:solidFill>
                <a:latin typeface="TimesNewRomanPSMT"/>
              </a:rPr>
              <a:t>SD 	=  Provided significant statement or example suggesting dissent</a:t>
            </a:r>
          </a:p>
          <a:p>
            <a:pPr algn="l">
              <a:tabLst>
                <a:tab pos="514350" algn="l"/>
              </a:tabLst>
            </a:pPr>
            <a:r>
              <a:rPr lang="en-US" sz="2000" b="0" dirty="0">
                <a:solidFill>
                  <a:schemeClr val="bg1"/>
                </a:solidFill>
                <a:latin typeface="TimesNewRomanPSMT"/>
              </a:rPr>
              <a:t>NR 	=  Did not indicate agreement or dissent (i.e., non-response)</a:t>
            </a:r>
          </a:p>
          <a:p>
            <a:pPr algn="l">
              <a:tabLst>
                <a:tab pos="514350" algn="l"/>
              </a:tabLst>
            </a:pPr>
            <a:endParaRPr lang="en-US" sz="2000" b="0" dirty="0">
              <a:solidFill>
                <a:schemeClr val="bg1"/>
              </a:solidFill>
              <a:latin typeface="TimesNewRomanPSMT"/>
            </a:endParaRPr>
          </a:p>
          <a:p>
            <a:pPr algn="l">
              <a:tabLst>
                <a:tab pos="514350" algn="l"/>
              </a:tabLst>
            </a:pPr>
            <a:r>
              <a:rPr lang="en-US" sz="2000" b="0" dirty="0" err="1">
                <a:solidFill>
                  <a:schemeClr val="bg1"/>
                </a:solidFill>
                <a:latin typeface="TimesNewRomanPSMT"/>
              </a:rPr>
              <a:t>Ind.n</a:t>
            </a:r>
            <a:r>
              <a:rPr lang="en-US" sz="2000" b="0" dirty="0">
                <a:solidFill>
                  <a:schemeClr val="bg1"/>
                </a:solidFill>
                <a:latin typeface="TimesNewRomanPSMT"/>
              </a:rPr>
              <a:t>  = individual n</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3031317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29492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7658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6701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8" name="Title 1">
            <a:extLst>
              <a:ext uri="{FF2B5EF4-FFF2-40B4-BE49-F238E27FC236}">
                <a16:creationId xmlns:a16="http://schemas.microsoft.com/office/drawing/2014/main" id="{1942D991-2072-421E-BEFE-4861F762D1B4}"/>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443746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32938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9FF31A43-5B99-48C0-BC18-E1B747B3B6AA}"/>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66424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19398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45D78884-883D-420C-92F0-57DDD2AE8A53}"/>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2414640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82830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0635B976-57E2-4F50-B899-E29D7820BA05}"/>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742786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7774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15667B6C-B4A7-4644-8886-69CEE447EC06}"/>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035528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63350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CB0FD2EA-016A-4BA5-AB86-462551E18B8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166023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843136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898306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5" name="Title 1">
            <a:extLst>
              <a:ext uri="{FF2B5EF4-FFF2-40B4-BE49-F238E27FC236}">
                <a16:creationId xmlns:a16="http://schemas.microsoft.com/office/drawing/2014/main" id="{F30D94FF-CCD3-4530-B6BB-1F08DB803BFC}"/>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434929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605880"/>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r>
                        <a:rPr lang="en-US" sz="2800" baseline="30000" dirty="0">
                          <a:solidFill>
                            <a:srgbClr val="FFFF00"/>
                          </a:solidFill>
                        </a:rPr>
                        <a:t>1</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223849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pPr algn="ctr"/>
            <a:r>
              <a:rPr lang="en-US" dirty="0"/>
              <a:t>Mixed method approach.</a:t>
            </a:r>
          </a:p>
          <a:p>
            <a:endParaRPr lang="en-US" dirty="0"/>
          </a:p>
          <a:p>
            <a:r>
              <a:rPr lang="en-US" b="1" u="sng" dirty="0"/>
              <a:t>Methodology</a:t>
            </a:r>
            <a:r>
              <a:rPr lang="en-US" b="1" dirty="0"/>
              <a:t>:    </a:t>
            </a:r>
            <a:r>
              <a:rPr lang="en-US" dirty="0"/>
              <a:t>Qualitative       Quantitative       Qualitative</a:t>
            </a:r>
          </a:p>
          <a:p>
            <a:endParaRPr lang="en-US" b="1" dirty="0"/>
          </a:p>
          <a:p>
            <a:r>
              <a:rPr lang="en-US" b="1" dirty="0"/>
              <a:t>Example:</a:t>
            </a:r>
          </a:p>
          <a:p>
            <a:r>
              <a:rPr lang="en-US" b="1" dirty="0"/>
              <a:t>    </a:t>
            </a:r>
            <a:r>
              <a:rPr lang="en-US" b="1" u="sng" dirty="0"/>
              <a:t>Data</a:t>
            </a:r>
            <a:r>
              <a:rPr lang="en-US" b="1" dirty="0"/>
              <a:t> </a:t>
            </a:r>
          </a:p>
          <a:p>
            <a:r>
              <a:rPr lang="en-US" b="1" u="sng" dirty="0"/>
              <a:t>Collection</a:t>
            </a:r>
            <a:r>
              <a:rPr lang="en-US" dirty="0"/>
              <a:t>	 Exploratory focus</a:t>
            </a:r>
          </a:p>
          <a:p>
            <a:r>
              <a:rPr lang="en-US" b="1" u="sng" dirty="0"/>
              <a:t>Approach</a:t>
            </a:r>
            <a:r>
              <a:rPr lang="en-US" b="1" dirty="0"/>
              <a:t>: </a:t>
            </a:r>
            <a:r>
              <a:rPr lang="en-US" dirty="0"/>
              <a:t>	         group</a:t>
            </a:r>
          </a:p>
          <a:p>
            <a:r>
              <a:rPr lang="en-US" dirty="0"/>
              <a:t>					             Survey             Personal</a:t>
            </a:r>
          </a:p>
          <a:p>
            <a:r>
              <a:rPr lang="en-US" dirty="0"/>
              <a:t>								     Interview</a:t>
            </a:r>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4000500" y="4610100"/>
            <a:ext cx="304800" cy="16002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134100" y="5143499"/>
            <a:ext cx="304800" cy="1295401"/>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295721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Level of impact by mere presence may factor in.</a:t>
            </a: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07114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observations</a:t>
            </a:r>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information about behavior of individuals and groups;</a:t>
            </a:r>
          </a:p>
          <a:p>
            <a:r>
              <a:rPr lang="en-US" sz="2000" dirty="0"/>
              <a:t>·  Permit evaluator to enter into and understand situation/context;</a:t>
            </a:r>
          </a:p>
          <a:p>
            <a:r>
              <a:rPr lang="en-US" sz="2000" dirty="0"/>
              <a:t>·  Provide good opportunities for identifying unanticipated outcomes;</a:t>
            </a:r>
          </a:p>
          <a:p>
            <a:r>
              <a:rPr lang="en-US" sz="2000" dirty="0"/>
              <a:t>·  Exist in natural, unstructured, and flexible setting.</a:t>
            </a:r>
          </a:p>
          <a:p>
            <a:r>
              <a:rPr lang="en-US" sz="2000" b="1" u="sng" dirty="0"/>
              <a:t>Disadvantages</a:t>
            </a:r>
            <a:r>
              <a:rPr lang="en-US" sz="2000" b="1" dirty="0"/>
              <a:t>:</a:t>
            </a:r>
          </a:p>
          <a:p>
            <a:r>
              <a:rPr lang="en-US" sz="2000" dirty="0"/>
              <a:t>·  Expensive and time consuming;</a:t>
            </a:r>
          </a:p>
          <a:p>
            <a:r>
              <a:rPr lang="en-US" sz="2000" dirty="0"/>
              <a:t>·  Need well-qualified, highly trained observers; may need to be content experts;</a:t>
            </a:r>
          </a:p>
          <a:p>
            <a:r>
              <a:rPr lang="en-US" sz="2000" dirty="0"/>
              <a:t>·  May affect behavior of participants;</a:t>
            </a:r>
          </a:p>
          <a:p>
            <a:r>
              <a:rPr lang="en-US" sz="2000" dirty="0"/>
              <a:t>·  Selective perception of observer may distort data;</a:t>
            </a:r>
          </a:p>
          <a:p>
            <a:r>
              <a:rPr lang="en-US" sz="2000" dirty="0"/>
              <a:t>·  Behavior or set of behaviors observed may be atypical.</a:t>
            </a:r>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setup: case studies</a:t>
            </a:r>
            <a:br>
              <a:rPr lang="en-US" dirty="0"/>
            </a:br>
            <a:r>
              <a:rPr lang="en-US" dirty="0"/>
              <a:t>Pros and cons</a:t>
            </a:r>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through the eyes of many individuals;</a:t>
            </a:r>
          </a:p>
          <a:p>
            <a:r>
              <a:rPr lang="en-US" sz="2000" dirty="0"/>
              <a:t>·  Allow a thorough exploration of interactions between treatment and contextual factors;</a:t>
            </a:r>
          </a:p>
          <a:p>
            <a:r>
              <a:rPr lang="en-US" sz="2000" dirty="0"/>
              <a:t>·  Can help explain changes or facilitating factors that might otherwise not emerge from the data.</a:t>
            </a:r>
          </a:p>
          <a:p>
            <a:r>
              <a:rPr lang="en-US" sz="2000" b="1" u="sng" dirty="0"/>
              <a:t>Disadvantages</a:t>
            </a:r>
            <a:r>
              <a:rPr lang="en-US" sz="2000" b="1" dirty="0"/>
              <a:t>:</a:t>
            </a:r>
          </a:p>
          <a:p>
            <a:r>
              <a:rPr lang="en-US" sz="2000" dirty="0"/>
              <a:t>·  Require a sophisticated and well-trained data collection and reporting team;</a:t>
            </a:r>
          </a:p>
          <a:p>
            <a:r>
              <a:rPr lang="en-US" sz="2000" dirty="0"/>
              <a:t>·  Can be costly in terms of the demands on time and resources;</a:t>
            </a:r>
          </a:p>
          <a:p>
            <a:r>
              <a:rPr lang="en-US" sz="2000" dirty="0"/>
              <a:t>·  Individual cases may be over-interpreted or overgeneralized.</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598565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64296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a:solidFill>
                  <a:srgbClr val="FFFF00"/>
                </a:solidFill>
              </a:rPr>
              <a:t>Which one happens always in QLR?</a:t>
            </a:r>
          </a:p>
        </p:txBody>
      </p:sp>
    </p:spTree>
    <p:extLst>
      <p:ext uri="{BB962C8B-B14F-4D97-AF65-F5344CB8AC3E}">
        <p14:creationId xmlns:p14="http://schemas.microsoft.com/office/powerpoint/2010/main" val="4183164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Pros and cons of pre-existing document studies</a:t>
            </a:r>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Grounded in setting and language in which they occur;</a:t>
            </a:r>
          </a:p>
          <a:p>
            <a:r>
              <a:rPr lang="en-US" sz="2000" dirty="0"/>
              <a:t>·  Useful for determining value, interest, positions, political climate, public attitudes;</a:t>
            </a:r>
          </a:p>
          <a:p>
            <a:r>
              <a:rPr lang="en-US" sz="2000" dirty="0"/>
              <a:t>·  Provide information on historical trends or sequences;</a:t>
            </a:r>
          </a:p>
          <a:p>
            <a:r>
              <a:rPr lang="en-US" sz="2000" dirty="0"/>
              <a:t>·  Provide opportunity for study of trends over time;</a:t>
            </a:r>
          </a:p>
          <a:p>
            <a:r>
              <a:rPr lang="en-US" sz="2000" dirty="0"/>
              <a:t>·  Unobtrusive.</a:t>
            </a:r>
          </a:p>
          <a:p>
            <a:r>
              <a:rPr lang="en-US" sz="2000" u="sng" dirty="0"/>
              <a:t>Disadvantages</a:t>
            </a:r>
            <a:r>
              <a:rPr lang="en-US" sz="2000" dirty="0"/>
              <a:t>:</a:t>
            </a:r>
          </a:p>
          <a:p>
            <a:r>
              <a:rPr lang="en-US" sz="2000" dirty="0"/>
              <a:t>·  May be incomplete;</a:t>
            </a:r>
          </a:p>
          <a:p>
            <a:r>
              <a:rPr lang="en-US" sz="2000" dirty="0"/>
              <a:t>·  May be inaccurate or of questionable authenticity;</a:t>
            </a:r>
          </a:p>
          <a:p>
            <a:r>
              <a:rPr lang="en-US" sz="2000" dirty="0"/>
              <a:t>·  Locating suitable documents may pose challenges;</a:t>
            </a:r>
          </a:p>
          <a:p>
            <a:r>
              <a:rPr lang="en-US" sz="2000" dirty="0"/>
              <a:t>·  Analysis may be time consuming and access may be difficult.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tree development and use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based on expectations;</a:t>
            </a:r>
          </a:p>
          <a:p>
            <a:pPr>
              <a:buFont typeface="Arial" panose="020B0604020202020204" pitchFamily="34" charset="0"/>
              <a:buChar char="•"/>
            </a:pPr>
            <a:r>
              <a:rPr lang="en-US" dirty="0"/>
              <a:t>Test against data;</a:t>
            </a:r>
          </a:p>
          <a:p>
            <a:pPr>
              <a:buFont typeface="Arial" panose="020B0604020202020204" pitchFamily="34" charset="0"/>
              <a:buChar char="•"/>
            </a:pPr>
            <a:r>
              <a:rPr lang="en-US" dirty="0"/>
              <a:t>Test understanding of codes within research team;</a:t>
            </a:r>
          </a:p>
          <a:p>
            <a:pPr>
              <a:buFont typeface="Arial" panose="020B0604020202020204" pitchFamily="34" charset="0"/>
              <a:buChar char="•"/>
            </a:pPr>
            <a:r>
              <a:rPr lang="en-US" dirty="0"/>
              <a:t>Revisit coding tree as necessary;</a:t>
            </a:r>
          </a:p>
          <a:p>
            <a:pPr>
              <a:buFont typeface="Arial" panose="020B0604020202020204" pitchFamily="34" charset="0"/>
              <a:buChar char="•"/>
            </a:pPr>
            <a:r>
              <a:rPr lang="en-US" dirty="0"/>
              <a:t>Test reliability of coding across coders;</a:t>
            </a:r>
          </a:p>
          <a:p>
            <a:pPr lvl="1">
              <a:buFont typeface="Arial" panose="020B0604020202020204" pitchFamily="34" charset="0"/>
              <a:buChar char="•"/>
            </a:pPr>
            <a:r>
              <a:rPr lang="en-US" dirty="0"/>
              <a:t>Roundtable,</a:t>
            </a:r>
          </a:p>
          <a:p>
            <a:pPr lvl="1">
              <a:buFont typeface="Arial" panose="020B0604020202020204" pitchFamily="34" charset="0"/>
              <a:buChar char="•"/>
            </a:pPr>
            <a:r>
              <a:rPr lang="en-US" dirty="0"/>
              <a:t>Statistically (kappa);</a:t>
            </a:r>
          </a:p>
          <a:p>
            <a:pPr>
              <a:buFont typeface="Arial" panose="020B0604020202020204" pitchFamily="34" charset="0"/>
              <a:buChar char="•"/>
            </a:pPr>
            <a:r>
              <a:rPr lang="en-US" dirty="0"/>
              <a:t>• Adjust amount of double-coding as necessary.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410141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style’ relationships</a:t>
            </a:r>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a:t>Attributive</a:t>
            </a:r>
            <a:r>
              <a:rPr lang="en-US" sz="1800" dirty="0"/>
              <a:t>:  X defined with respect to one or more attributes of Y</a:t>
            </a:r>
          </a:p>
          <a:p>
            <a:pPr marL="174625" indent="-174625">
              <a:buFont typeface="Arial" panose="020B0604020202020204" pitchFamily="34" charset="0"/>
              <a:buChar char="•"/>
            </a:pPr>
            <a:r>
              <a:rPr lang="en-US" sz="1800" u="sng" dirty="0"/>
              <a:t>Contingency</a:t>
            </a:r>
            <a:r>
              <a:rPr lang="en-US" sz="1800" dirty="0"/>
              <a:t>:  X is defined as with relation to an antecedent or concomitant of Y</a:t>
            </a:r>
          </a:p>
          <a:p>
            <a:pPr marL="174625" indent="-174625">
              <a:buFont typeface="Arial" panose="020B0604020202020204" pitchFamily="34" charset="0"/>
              <a:buChar char="•"/>
            </a:pPr>
            <a:r>
              <a:rPr lang="en-US" sz="1800" u="sng" dirty="0"/>
              <a:t>Function</a:t>
            </a:r>
            <a:r>
              <a:rPr lang="en-US" sz="1800" dirty="0"/>
              <a:t>:  X is defined as the means of effecting Y</a:t>
            </a:r>
          </a:p>
          <a:p>
            <a:pPr marL="174625" indent="-174625">
              <a:buFont typeface="Arial" panose="020B0604020202020204" pitchFamily="34" charset="0"/>
              <a:buChar char="•"/>
            </a:pPr>
            <a:r>
              <a:rPr lang="en-US" sz="1800" u="sng" dirty="0"/>
              <a:t>Spatial</a:t>
            </a:r>
            <a:r>
              <a:rPr lang="en-US" sz="1800" dirty="0"/>
              <a:t>:  X is oriented spatially with respect to Y</a:t>
            </a:r>
          </a:p>
          <a:p>
            <a:pPr marL="174625" indent="-174625">
              <a:buFont typeface="Arial" panose="020B0604020202020204" pitchFamily="34" charset="0"/>
              <a:buChar char="•"/>
            </a:pPr>
            <a:r>
              <a:rPr lang="en-US" sz="1800" u="sng" dirty="0"/>
              <a:t>Operational</a:t>
            </a:r>
            <a:r>
              <a:rPr lang="en-US" sz="1800" dirty="0"/>
              <a:t>:  X is defined with respect to an action of Y of which it is a goal or recipient</a:t>
            </a:r>
          </a:p>
          <a:p>
            <a:pPr marL="174625" indent="-174625">
              <a:buFont typeface="Arial" panose="020B0604020202020204" pitchFamily="34" charset="0"/>
              <a:buChar char="•"/>
            </a:pPr>
            <a:r>
              <a:rPr lang="en-US" sz="1800" u="sng" dirty="0"/>
              <a:t>Comparison</a:t>
            </a:r>
            <a:r>
              <a:rPr lang="en-US" sz="1800" dirty="0"/>
              <a:t>:  X is defined in terms of its similarity or contrast with Y</a:t>
            </a:r>
          </a:p>
          <a:p>
            <a:pPr marL="174625" indent="-174625">
              <a:buFont typeface="Arial" panose="020B0604020202020204" pitchFamily="34" charset="0"/>
              <a:buChar char="•"/>
            </a:pPr>
            <a:r>
              <a:rPr lang="en-US" sz="1800" u="sng" dirty="0"/>
              <a:t>Exemplification</a:t>
            </a:r>
            <a:r>
              <a:rPr lang="en-US" sz="1800" dirty="0"/>
              <a:t>:  X 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inclusion</a:t>
            </a:r>
            <a:r>
              <a:rPr lang="en-US" sz="1800" dirty="0"/>
              <a:t>:  X is defined with respect to its membership in a hierarchical class Y</a:t>
            </a:r>
          </a:p>
          <a:p>
            <a:pPr marL="174625" indent="-174625">
              <a:buFont typeface="Arial" panose="020B0604020202020204" pitchFamily="34" charset="0"/>
              <a:buChar char="•"/>
            </a:pPr>
            <a:r>
              <a:rPr lang="en-US" sz="1800" u="sng" dirty="0"/>
              <a:t>Synonymy</a:t>
            </a:r>
            <a:r>
              <a:rPr lang="en-US" sz="1800" dirty="0"/>
              <a:t>:  X is defined as an equivalent to Y</a:t>
            </a:r>
          </a:p>
          <a:p>
            <a:pPr marL="174625" indent="-174625">
              <a:buFont typeface="Arial" panose="020B0604020202020204" pitchFamily="34" charset="0"/>
              <a:buChar char="•"/>
            </a:pPr>
            <a:r>
              <a:rPr lang="en-US" sz="1800" u="sng" dirty="0" err="1"/>
              <a:t>Antonymy</a:t>
            </a:r>
            <a:r>
              <a:rPr lang="en-US" sz="1800" dirty="0"/>
              <a:t>:  X is defined as the negation of Y</a:t>
            </a:r>
          </a:p>
          <a:p>
            <a:pPr marL="174625" indent="-174625">
              <a:buFont typeface="Arial" panose="020B0604020202020204" pitchFamily="34" charset="0"/>
              <a:buChar char="•"/>
            </a:pPr>
            <a:r>
              <a:rPr lang="en-US" sz="1800" u="sng" dirty="0"/>
              <a:t>Provenance</a:t>
            </a:r>
            <a:r>
              <a:rPr lang="en-US" sz="1800" dirty="0"/>
              <a:t>:  X is defined with respect to its source Y</a:t>
            </a:r>
          </a:p>
          <a:p>
            <a:pPr marL="174625" indent="-174625">
              <a:buFont typeface="Arial" panose="020B0604020202020204" pitchFamily="34" charset="0"/>
              <a:buChar char="•"/>
            </a:pPr>
            <a:r>
              <a:rPr lang="en-US" sz="1800" u="sng" dirty="0"/>
              <a:t>Grading</a:t>
            </a:r>
            <a:r>
              <a:rPr lang="en-US" sz="1800" dirty="0"/>
              <a:t>:  X is defined with respect to its placement in a series or spectrum that also includes Y</a:t>
            </a:r>
          </a:p>
          <a:p>
            <a:pPr marL="174625" indent="-174625">
              <a:buFont typeface="Arial" panose="020B0604020202020204" pitchFamily="34" charset="0"/>
              <a:buChar char="•"/>
            </a:pPr>
            <a:r>
              <a:rPr lang="en-US" sz="1800" u="sng" dirty="0"/>
              <a:t>Circularity</a:t>
            </a:r>
            <a:r>
              <a:rPr lang="en-US" sz="1800" dirty="0"/>
              <a:t>:  X is defined as X</a:t>
            </a:r>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a:solidFill>
                  <a:schemeClr val="bg1"/>
                </a:solidFill>
              </a:rPr>
              <a:t>. In 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southwestern </a:t>
            </a:r>
            <a:r>
              <a:rPr lang="en-US" sz="1200" b="0" i="1" dirty="0" err="1">
                <a:solidFill>
                  <a:schemeClr val="bg1"/>
                </a:solidFill>
              </a:rPr>
              <a:t>ethnolinguistics</a:t>
            </a:r>
            <a:r>
              <a:rPr lang="en-US" sz="1200" b="0" i="1" dirty="0">
                <a:solidFill>
                  <a:schemeClr val="bg1"/>
                </a:solidFill>
              </a:rPr>
              <a:t> </a:t>
            </a:r>
            <a:r>
              <a:rPr lang="en-US" sz="1200" b="0" dirty="0">
                <a:solidFill>
                  <a:schemeClr val="bg1"/>
                </a:solidFill>
              </a:rPr>
              <a:t>(pp. 165-196). The Hague, Netherlands: Mouton.</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Data collected for different purposes</a:t>
            </a:r>
          </a:p>
          <a:p>
            <a:pPr marL="457200" indent="-457200" algn="l">
              <a:buFont typeface="Arial" panose="020B0604020202020204" pitchFamily="34" charset="0"/>
              <a:buChar char="•"/>
            </a:pPr>
            <a:r>
              <a:rPr lang="en-US" sz="2400" b="0" dirty="0">
                <a:solidFill>
                  <a:schemeClr val="bg1"/>
                </a:solidFill>
              </a:rPr>
              <a:t>Secondary use</a:t>
            </a: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60327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Understandings of culture through representation of 'insider's point of view.’</a:t>
            </a:r>
          </a:p>
          <a:p>
            <a:pPr marL="457200" indent="-457200" algn="l">
              <a:buFont typeface="Arial" panose="020B0604020202020204" pitchFamily="34" charset="0"/>
              <a:buChar char="•"/>
            </a:pPr>
            <a:r>
              <a:rPr lang="en-US" sz="2400" b="0" dirty="0">
                <a:solidFill>
                  <a:schemeClr val="bg1"/>
                </a:solidFill>
              </a:rPr>
              <a:t>Participating observation.</a:t>
            </a: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146614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Ethnography</a:t>
            </a:r>
          </a:p>
        </p:txBody>
      </p:sp>
      <p:sp>
        <p:nvSpPr>
          <p:cNvPr id="3" name="Content Placeholder 2"/>
          <p:cNvSpPr>
            <a:spLocks noGrp="1"/>
          </p:cNvSpPr>
          <p:nvPr>
            <p:ph idx="1"/>
          </p:nvPr>
        </p:nvSpPr>
        <p:spPr/>
        <p:txBody>
          <a:bodyPr/>
          <a:lstStyle/>
          <a:p>
            <a:pPr algn="ctr"/>
            <a:endParaRPr lang="en-US" dirty="0"/>
          </a:p>
          <a:p>
            <a:pPr algn="ctr"/>
            <a:r>
              <a:rPr lang="en-US" dirty="0"/>
              <a:t>A Simple Introduction to the Practice of Ethnography and Guide to Ethnographic </a:t>
            </a:r>
            <a:r>
              <a:rPr lang="en-US" dirty="0" err="1"/>
              <a:t>Fieldnotes</a:t>
            </a:r>
            <a:endParaRPr lang="en-US" dirty="0"/>
          </a:p>
          <a:p>
            <a:pPr algn="ctr"/>
            <a:r>
              <a:rPr lang="en-US" dirty="0"/>
              <a:t>Brian A </a:t>
            </a:r>
            <a:r>
              <a:rPr lang="en-US" dirty="0" err="1"/>
              <a:t>Hoey</a:t>
            </a:r>
            <a:r>
              <a:rPr lang="en-US" dirty="0"/>
              <a:t>, </a:t>
            </a:r>
            <a:r>
              <a:rPr lang="en-US" i="1" dirty="0"/>
              <a:t>Marshall University</a:t>
            </a:r>
          </a:p>
          <a:p>
            <a:pPr algn="ctr"/>
            <a:endParaRPr lang="en-US" i="1" dirty="0"/>
          </a:p>
          <a:p>
            <a:pPr algn="ctr"/>
            <a:r>
              <a:rPr lang="en-US" dirty="0"/>
              <a:t>http://works.bepress.com/brian_hoey/12/</a:t>
            </a:r>
          </a:p>
        </p:txBody>
      </p:sp>
    </p:spTree>
    <p:extLst>
      <p:ext uri="{BB962C8B-B14F-4D97-AF65-F5344CB8AC3E}">
        <p14:creationId xmlns:p14="http://schemas.microsoft.com/office/powerpoint/2010/main" val="991691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4" name="Rectangle 3">
            <a:extLst>
              <a:ext uri="{FF2B5EF4-FFF2-40B4-BE49-F238E27FC236}">
                <a16:creationId xmlns:a16="http://schemas.microsoft.com/office/drawing/2014/main" id="{7E8ED84C-EFE2-47DF-83BE-549C02A37EAE}"/>
              </a:ext>
            </a:extLst>
          </p:cNvPr>
          <p:cNvSpPr/>
          <p:nvPr/>
        </p:nvSpPr>
        <p:spPr>
          <a:xfrm>
            <a:off x="3352800" y="6460123"/>
            <a:ext cx="5791200" cy="338554"/>
          </a:xfrm>
          <a:prstGeom prst="rect">
            <a:avLst/>
          </a:prstGeom>
        </p:spPr>
        <p:txBody>
          <a:bodyPr wrap="square">
            <a:spAutoFit/>
          </a:bodyPr>
          <a:lstStyle/>
          <a:p>
            <a:r>
              <a:rPr lang="en-US" sz="1600" b="0" dirty="0">
                <a:solidFill>
                  <a:schemeClr val="bg1"/>
                </a:solidFill>
                <a:hlinkClick r:id="rId2"/>
              </a:rPr>
              <a:t>http://cdn.elsevier.com/promis_misc/ISSM_COREQ_Checklist.pdf</a:t>
            </a:r>
            <a:r>
              <a:rPr lang="en-US" sz="1600" b="0" dirty="0">
                <a:solidFill>
                  <a:schemeClr val="bg1"/>
                </a:solidFill>
              </a:rPr>
              <a:t> </a:t>
            </a:r>
          </a:p>
        </p:txBody>
      </p:sp>
    </p:spTree>
    <p:extLst>
      <p:ext uri="{BB962C8B-B14F-4D97-AF65-F5344CB8AC3E}">
        <p14:creationId xmlns:p14="http://schemas.microsoft.com/office/powerpoint/2010/main" val="3130717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 an assignment but a strong suggestion:</a:t>
            </a:r>
            <a:br>
              <a:rPr lang="en-US" dirty="0"/>
            </a:br>
            <a:br>
              <a:rPr lang="en-US" dirty="0"/>
            </a:br>
            <a:r>
              <a:rPr lang="en-US" dirty="0"/>
              <a:t>After each class, expand your research proposal with insight obtained from lectures!</a:t>
            </a:r>
          </a:p>
        </p:txBody>
      </p:sp>
    </p:spTree>
    <p:extLst>
      <p:ext uri="{BB962C8B-B14F-4D97-AF65-F5344CB8AC3E}">
        <p14:creationId xmlns:p14="http://schemas.microsoft.com/office/powerpoint/2010/main" val="31333426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a:t>Discussion</a:t>
            </a:r>
            <a:br>
              <a:rPr lang="en-US" sz="2800" dirty="0"/>
            </a:br>
            <a:endParaRPr lang="en-US" sz="2800" dirty="0"/>
          </a:p>
        </p:txBody>
      </p:sp>
      <p:sp>
        <p:nvSpPr>
          <p:cNvPr id="3" name="Subtitle 2"/>
          <p:cNvSpPr>
            <a:spLocks noGrp="1"/>
          </p:cNvSpPr>
          <p:nvPr>
            <p:ph type="subTitle" idx="1"/>
          </p:nvPr>
        </p:nvSpPr>
        <p:spPr/>
        <p:txBody>
          <a:bodyPr/>
          <a:lstStyle/>
          <a:p>
            <a:r>
              <a:rPr lang="en-US" dirty="0"/>
              <a:t>Integration of these methods in the research proposals.</a:t>
            </a:r>
          </a:p>
        </p:txBody>
      </p:sp>
    </p:spTree>
    <p:extLst>
      <p:ext uri="{BB962C8B-B14F-4D97-AF65-F5344CB8AC3E}">
        <p14:creationId xmlns:p14="http://schemas.microsoft.com/office/powerpoint/2010/main" val="357742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 			 =</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Interviews		produce</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Focus groups		produce </a:t>
            </a:r>
            <a:r>
              <a:rPr lang="en-US" sz="2800" dirty="0">
                <a:solidFill>
                  <a:srgbClr val="1FE115"/>
                </a:solidFill>
              </a:rPr>
              <a:t>document</a:t>
            </a:r>
          </a:p>
          <a:p>
            <a:pPr>
              <a:buFont typeface="Arial" panose="020B0604020202020204" pitchFamily="34" charset="0"/>
              <a:buChar char="•"/>
            </a:pPr>
            <a:r>
              <a:rPr lang="en-US" sz="2800" dirty="0"/>
              <a:t>Observations		produce </a:t>
            </a:r>
            <a:r>
              <a:rPr lang="en-US" sz="2800" dirty="0">
                <a:solidFill>
                  <a:srgbClr val="1FE115"/>
                </a:solidFill>
              </a:rPr>
              <a:t>document</a:t>
            </a:r>
          </a:p>
          <a:p>
            <a:pPr>
              <a:buFont typeface="Arial" panose="020B0604020202020204" pitchFamily="34" charset="0"/>
              <a:buChar char="•"/>
            </a:pPr>
            <a:r>
              <a:rPr lang="en-US" sz="2800" dirty="0">
                <a:solidFill>
                  <a:srgbClr val="FFFF00"/>
                </a:solidFill>
              </a:rPr>
              <a:t>(Data) extraction</a:t>
            </a:r>
          </a:p>
          <a:p>
            <a:pPr>
              <a:buFont typeface="Arial" panose="020B0604020202020204" pitchFamily="34" charset="0"/>
              <a:buChar char="•"/>
            </a:pPr>
            <a:r>
              <a:rPr lang="en-US" sz="2800" dirty="0"/>
              <a:t>Secondary data sources	 =  </a:t>
            </a:r>
            <a:r>
              <a:rPr lang="en-US" sz="2800" dirty="0">
                <a:solidFill>
                  <a:srgbClr val="1FE115"/>
                </a:solidFill>
              </a:rPr>
              <a:t>document</a:t>
            </a:r>
          </a:p>
          <a:p>
            <a:pPr>
              <a:buFont typeface="Arial" panose="020B0604020202020204" pitchFamily="34" charset="0"/>
              <a:buChar char="•"/>
            </a:pPr>
            <a:r>
              <a:rPr lang="en-US" sz="2800" dirty="0"/>
              <a:t>Ethnography		produce </a:t>
            </a:r>
            <a:r>
              <a:rPr lang="en-US" sz="2800" dirty="0">
                <a:solidFill>
                  <a:srgbClr val="1FE115"/>
                </a:solidFill>
              </a:rPr>
              <a:t>document</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Tree>
    <p:extLst>
      <p:ext uri="{BB962C8B-B14F-4D97-AF65-F5344CB8AC3E}">
        <p14:creationId xmlns:p14="http://schemas.microsoft.com/office/powerpoint/2010/main" val="270822827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26987</TotalTime>
  <Words>5776</Words>
  <Application>Microsoft Office PowerPoint</Application>
  <PresentationFormat>On-screen Show (4:3)</PresentationFormat>
  <Paragraphs>830</Paragraphs>
  <Slides>79</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3" baseType="lpstr">
      <vt:lpstr>Batang</vt:lpstr>
      <vt:lpstr>ＭＳ Ｐゴシック</vt:lpstr>
      <vt:lpstr>Arial</vt:lpstr>
      <vt:lpstr>Arial Unicode MS</vt:lpstr>
      <vt:lpstr>FuturaStd-Book</vt:lpstr>
      <vt:lpstr>Georgia</vt:lpstr>
      <vt:lpstr>Times</vt:lpstr>
      <vt:lpstr>Times New Roman</vt:lpstr>
      <vt:lpstr>TimesNewRomanPSMT</vt:lpstr>
      <vt:lpstr>Trebuchet MS</vt:lpstr>
      <vt:lpstr>Verdana</vt:lpstr>
      <vt:lpstr>Wingdings</vt:lpstr>
      <vt:lpstr>2014-Indianapolis</vt:lpstr>
      <vt:lpstr>Photo Editor-foto</vt:lpstr>
      <vt:lpstr>Statistical data analysis and research methods BMI504 Course 18846 – Spring 2021 </vt:lpstr>
      <vt:lpstr>Pre-class required reading</vt:lpstr>
      <vt:lpstr>C6. Qualitative research methods: theory and data collection methods </vt:lpstr>
      <vt:lpstr>Qualitative Research (QLR) Methods (QLRM)</vt:lpstr>
      <vt:lpstr>Quantitative research (QNR)</vt:lpstr>
      <vt:lpstr>Types of Data Collection in QLRM </vt:lpstr>
      <vt:lpstr>Types of Data Collection in QLRM </vt:lpstr>
      <vt:lpstr>Types of Data Collection in QRM </vt:lpstr>
      <vt:lpstr>Types of Data Collection in QLRM </vt:lpstr>
      <vt:lpstr>Survey</vt:lpstr>
      <vt:lpstr>Survey Goals</vt:lpstr>
      <vt:lpstr>Types of Data Collection in QRM </vt:lpstr>
      <vt:lpstr>Steps for questionnaire-based surveys</vt:lpstr>
      <vt:lpstr>Distribution and roll out</vt:lpstr>
      <vt:lpstr>Web surveys, anything more popular?</vt:lpstr>
      <vt:lpstr>PowerPoint Presentation</vt:lpstr>
      <vt:lpstr>Questionnaire characteristics</vt:lpstr>
      <vt:lpstr>Pros and cons of questionnaires</vt:lpstr>
      <vt:lpstr>Good Questionnaires </vt:lpstr>
      <vt:lpstr>Good Questionnaires </vt:lpstr>
      <vt:lpstr>Good Questions</vt:lpstr>
      <vt:lpstr>Questions (generally) to be avoided</vt:lpstr>
      <vt:lpstr>Closed questions</vt:lpstr>
      <vt:lpstr>Rating scale questions</vt:lpstr>
      <vt:lpstr>Rating scale requirements</vt:lpstr>
      <vt:lpstr>Two major types</vt:lpstr>
      <vt:lpstr>Number of scale points</vt:lpstr>
      <vt:lpstr>Rank-order questions</vt:lpstr>
      <vt:lpstr>Branching questions</vt:lpstr>
      <vt:lpstr>Open-ended questions</vt:lpstr>
      <vt:lpstr>Some types of open-ended questions</vt:lpstr>
      <vt:lpstr>Other survey question types</vt:lpstr>
      <vt:lpstr>Avoiding Bias</vt:lpstr>
      <vt:lpstr>Types of Data Collection in QRM </vt:lpstr>
      <vt:lpstr>Some interview types</vt:lpstr>
      <vt:lpstr>Quintamensional method for semi-structured interviews </vt:lpstr>
      <vt:lpstr>Example</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Matrix for Assessing Level of Consensus</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Triangulation</vt:lpstr>
      <vt:lpstr>Triangulation</vt:lpstr>
      <vt:lpstr>Sampling methods</vt:lpstr>
      <vt:lpstr>Types of Data Collection in QRM </vt:lpstr>
      <vt:lpstr>Pros and cons of observations</vt:lpstr>
      <vt:lpstr>Special setup: case studies Pros and cons</vt:lpstr>
      <vt:lpstr>Types of Data Collection in QLRM </vt:lpstr>
      <vt:lpstr>Data extraction</vt:lpstr>
      <vt:lpstr>Data extraction: code assignment</vt:lpstr>
      <vt:lpstr>Pros and cons of pre-existing document studies</vt:lpstr>
      <vt:lpstr>Coding tree development and use</vt:lpstr>
      <vt:lpstr>‘Old style’ relationships</vt:lpstr>
      <vt:lpstr>Types of Data Collection in QRM </vt:lpstr>
      <vt:lpstr>Types of Data Collection in QRM </vt:lpstr>
      <vt:lpstr>More on Ethnography</vt:lpstr>
      <vt:lpstr>COREQ (COnsolidated criteria for REporting Qualitative research) Checklist</vt:lpstr>
      <vt:lpstr>Not an assignment but a strong suggestion:  After each class, expand your research proposal with insight obtained from lectures!</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1279</cp:revision>
  <dcterms:created xsi:type="dcterms:W3CDTF">1601-01-01T00:00:00Z</dcterms:created>
  <dcterms:modified xsi:type="dcterms:W3CDTF">2021-03-11T18:49:46Z</dcterms:modified>
</cp:coreProperties>
</file>