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4"/>
  </p:notesMasterIdLst>
  <p:sldIdLst>
    <p:sldId id="1414" r:id="rId2"/>
    <p:sldId id="1425" r:id="rId3"/>
    <p:sldId id="1416" r:id="rId4"/>
    <p:sldId id="1267" r:id="rId5"/>
    <p:sldId id="1274" r:id="rId6"/>
    <p:sldId id="1324" r:id="rId7"/>
    <p:sldId id="1417" r:id="rId8"/>
    <p:sldId id="1418" r:id="rId9"/>
    <p:sldId id="1338" r:id="rId10"/>
    <p:sldId id="1348" r:id="rId11"/>
    <p:sldId id="1349" r:id="rId12"/>
    <p:sldId id="1350" r:id="rId13"/>
    <p:sldId id="1351" r:id="rId14"/>
    <p:sldId id="1352" r:id="rId15"/>
    <p:sldId id="1353" r:id="rId16"/>
    <p:sldId id="1354" r:id="rId17"/>
    <p:sldId id="1355" r:id="rId18"/>
    <p:sldId id="1356" r:id="rId19"/>
    <p:sldId id="1357" r:id="rId20"/>
    <p:sldId id="1358" r:id="rId21"/>
    <p:sldId id="1359" r:id="rId22"/>
    <p:sldId id="1360" r:id="rId23"/>
    <p:sldId id="1361" r:id="rId24"/>
    <p:sldId id="1362" r:id="rId25"/>
    <p:sldId id="1363" r:id="rId26"/>
    <p:sldId id="1364" r:id="rId27"/>
    <p:sldId id="1401" r:id="rId28"/>
    <p:sldId id="1402" r:id="rId29"/>
    <p:sldId id="1403" r:id="rId30"/>
    <p:sldId id="1404" r:id="rId31"/>
    <p:sldId id="1405" r:id="rId32"/>
    <p:sldId id="1366" r:id="rId33"/>
    <p:sldId id="1386" r:id="rId34"/>
    <p:sldId id="1387" r:id="rId35"/>
    <p:sldId id="1388" r:id="rId36"/>
    <p:sldId id="1389" r:id="rId37"/>
    <p:sldId id="1419" r:id="rId38"/>
    <p:sldId id="1424" r:id="rId39"/>
    <p:sldId id="1420" r:id="rId40"/>
    <p:sldId id="1421" r:id="rId41"/>
    <p:sldId id="1390" r:id="rId42"/>
    <p:sldId id="1391" r:id="rId43"/>
    <p:sldId id="1392" r:id="rId44"/>
    <p:sldId id="1393" r:id="rId45"/>
    <p:sldId id="1394" r:id="rId46"/>
    <p:sldId id="1396" r:id="rId47"/>
    <p:sldId id="1397" r:id="rId48"/>
    <p:sldId id="1422" r:id="rId49"/>
    <p:sldId id="1398" r:id="rId50"/>
    <p:sldId id="1399" r:id="rId51"/>
    <p:sldId id="1400" r:id="rId52"/>
    <p:sldId id="1395" r:id="rId53"/>
    <p:sldId id="1113" r:id="rId54"/>
    <p:sldId id="1099" r:id="rId55"/>
    <p:sldId id="1100" r:id="rId56"/>
    <p:sldId id="1326" r:id="rId57"/>
    <p:sldId id="1246" r:id="rId58"/>
    <p:sldId id="1247" r:id="rId59"/>
    <p:sldId id="1305" r:id="rId60"/>
    <p:sldId id="1248" r:id="rId61"/>
    <p:sldId id="949" r:id="rId62"/>
    <p:sldId id="1406" r:id="rId63"/>
    <p:sldId id="1407" r:id="rId64"/>
    <p:sldId id="1408" r:id="rId65"/>
    <p:sldId id="1409" r:id="rId66"/>
    <p:sldId id="1411" r:id="rId67"/>
    <p:sldId id="1412" r:id="rId68"/>
    <p:sldId id="1410" r:id="rId69"/>
    <p:sldId id="1413" r:id="rId70"/>
    <p:sldId id="1368" r:id="rId71"/>
    <p:sldId id="1369" r:id="rId72"/>
    <p:sldId id="1370" r:id="rId73"/>
    <p:sldId id="1371" r:id="rId74"/>
    <p:sldId id="1372" r:id="rId75"/>
    <p:sldId id="1373" r:id="rId76"/>
    <p:sldId id="1374" r:id="rId77"/>
    <p:sldId id="1375" r:id="rId78"/>
    <p:sldId id="1337" r:id="rId79"/>
    <p:sldId id="1376" r:id="rId80"/>
    <p:sldId id="1377" r:id="rId81"/>
    <p:sldId id="1378" r:id="rId82"/>
    <p:sldId id="1379" r:id="rId83"/>
    <p:sldId id="1380" r:id="rId84"/>
    <p:sldId id="1340" r:id="rId85"/>
    <p:sldId id="1381" r:id="rId86"/>
    <p:sldId id="1382" r:id="rId87"/>
    <p:sldId id="1383" r:id="rId88"/>
    <p:sldId id="1384" r:id="rId89"/>
    <p:sldId id="1385" r:id="rId90"/>
    <p:sldId id="1330" r:id="rId91"/>
    <p:sldId id="1415" r:id="rId92"/>
    <p:sldId id="1426"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83" d="100"/>
          <a:sy n="83" d="100"/>
        </p:scale>
        <p:origin x="14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12</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62</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63</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17</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20</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22</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36</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37</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41</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42</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61</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6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6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2 – Feb 11, 2020</a:t>
            </a:r>
          </a:p>
          <a:p>
            <a:pPr marL="0" indent="0">
              <a:buNone/>
            </a:pPr>
            <a:r>
              <a:rPr lang="en-US" b="1" dirty="0"/>
              <a:t>Fundamentals of Science and Research</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204338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127547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206793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Measurement, and Meaning</a:t>
            </a:r>
          </a:p>
          <a:p>
            <a:pPr>
              <a:spcBef>
                <a:spcPts val="0"/>
              </a:spcBef>
            </a:pPr>
            <a:r>
              <a:rPr lang="en-US" sz="1800" dirty="0"/>
              <a:t>Classical Empiricism</a:t>
            </a:r>
          </a:p>
          <a:p>
            <a:pPr>
              <a:spcBef>
                <a:spcPts val="0"/>
              </a:spcBef>
            </a:pPr>
            <a:r>
              <a:rPr lang="en-US" sz="1800" dirty="0"/>
              <a:t>Logical Positivism and 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t>Discovery and 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Cause Back in "Because"</a:t>
            </a:r>
          </a:p>
          <a:p>
            <a:pPr>
              <a:spcBef>
                <a:spcPts val="0"/>
              </a:spcBef>
            </a:pPr>
            <a:r>
              <a:rPr lang="en-US" sz="1800" kern="0" dirty="0"/>
              <a:t>Probability, Pragmatics, and Unification</a:t>
            </a:r>
          </a:p>
          <a:p>
            <a:pPr>
              <a:spcBef>
                <a:spcPts val="0"/>
              </a:spcBef>
            </a:pPr>
            <a:r>
              <a:rPr lang="en-US" sz="1800" kern="0" dirty="0"/>
              <a:t>Laws and Regularities</a:t>
            </a:r>
          </a:p>
          <a:p>
            <a:pPr>
              <a:spcBef>
                <a:spcPts val="0"/>
              </a:spcBef>
            </a:pPr>
            <a:r>
              <a:rPr lang="en-US" sz="1800" kern="0" dirty="0"/>
              <a:t>Laws and 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Reference</a:t>
            </a:r>
          </a:p>
          <a:p>
            <a:pPr>
              <a:spcBef>
                <a:spcPts val="0"/>
              </a:spcBef>
            </a:pPr>
            <a:r>
              <a:rPr lang="en-US" sz="1800" kern="0" dirty="0"/>
              <a:t>Scientific Realism </a:t>
            </a:r>
          </a:p>
          <a:p>
            <a:pPr>
              <a:spcBef>
                <a:spcPts val="0"/>
              </a:spcBef>
            </a:pPr>
            <a:r>
              <a:rPr lang="en-US" sz="1800" kern="0" dirty="0"/>
              <a:t>Success, Experience, and Explanation</a:t>
            </a:r>
          </a:p>
          <a:p>
            <a:pPr>
              <a:spcBef>
                <a:spcPts val="0"/>
              </a:spcBef>
            </a:pPr>
            <a:r>
              <a:rPr lang="en-US" sz="1800" kern="0" dirty="0"/>
              <a:t>Realism and Naturalism </a:t>
            </a:r>
          </a:p>
          <a:p>
            <a:pPr>
              <a:spcBef>
                <a:spcPts val="0"/>
              </a:spcBef>
            </a:pPr>
            <a:r>
              <a:rPr lang="en-US" sz="1800" kern="0" dirty="0"/>
              <a:t>Values and 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a:t>Topics in </a:t>
            </a:r>
            <a:r>
              <a:rPr lang="en-US" sz="2800" dirty="0" err="1"/>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64431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(1)</a:t>
            </a:r>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361928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(1)</a:t>
            </a:r>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a:t>3a</a:t>
            </a:r>
            <a:r>
              <a:rPr lang="en-US" sz="2800" dirty="0"/>
              <a:t> :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a:solidFill>
                  <a:srgbClr val="FFFF00"/>
                </a:solidFill>
              </a:rPr>
              <a:t>method</a:t>
            </a:r>
          </a:p>
          <a:p>
            <a:pPr marL="0" indent="0"/>
            <a:r>
              <a:rPr lang="en-US" sz="2800" i="1" dirty="0"/>
              <a:t>	</a:t>
            </a:r>
          </a:p>
          <a:p>
            <a:pPr marL="0" indent="0"/>
            <a:r>
              <a:rPr lang="en-US" sz="2800" i="1" dirty="0"/>
              <a:t>3b</a:t>
            </a:r>
            <a:r>
              <a:rPr lang="en-US" sz="2800" dirty="0"/>
              <a:t> :  such knowledge or such a system of knowledge concerned with the physical world and its phenomena: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(2)</a:t>
            </a:r>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87345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355057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Empiricism</a:t>
            </a:r>
          </a:p>
          <a:p>
            <a:pPr>
              <a:spcBef>
                <a:spcPts val="0"/>
              </a:spcBef>
            </a:pPr>
            <a:r>
              <a:rPr lang="en-US" sz="1800" dirty="0"/>
              <a:t>Logical Positivism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t>Realism and Naturalism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What question is asked for which these keywords are part of adequate answers? </a:t>
            </a:r>
          </a:p>
        </p:txBody>
      </p:sp>
      <p:sp>
        <p:nvSpPr>
          <p:cNvPr id="7" name="Slide Number Placeholder 6"/>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16145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(2)</a:t>
            </a:r>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27125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67101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t>https://www.ncbi.nlm.nih.gov/pmc/articles/PMC4131153/pdf/13752_2014_Article_166.pdf</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one of the detailed learning objectives for biomedical informaticists described in the document ‘</a:t>
            </a:r>
            <a:r>
              <a:rPr lang="en-US" sz="2000" b="1" i="1" dirty="0"/>
              <a:t>BMI504-Spring2021-topic-requirements.pdf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64194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a:t>if 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a:t>Television 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rPr>
              <a:t>http://www.don-lindsay-archive.org/skeptic/arguments.html</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a:t>
            </a:r>
            <a:r>
              <a:rPr lang="en-US" sz="1800" dirty="0">
                <a:solidFill>
                  <a:srgbClr val="FF6600"/>
                </a:solidFill>
              </a:rPr>
              <a:t>Empiricism</a:t>
            </a:r>
          </a:p>
          <a:p>
            <a:pPr>
              <a:spcBef>
                <a:spcPts val="0"/>
              </a:spcBef>
            </a:pPr>
            <a:r>
              <a:rPr lang="en-US" sz="1800" dirty="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solidFill>
                  <a:srgbClr val="FF6600"/>
                </a:solidFill>
              </a:rPr>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a:t>
            </a:r>
            <a:r>
              <a:rPr lang="en-US" sz="1800" dirty="0">
                <a:solidFill>
                  <a:srgbClr val="FF6600"/>
                </a:solidFill>
              </a:rPr>
              <a:t>Postmodernism</a:t>
            </a:r>
            <a:r>
              <a:rPr lang="en-US" sz="1800" dirty="0"/>
              <a:t>,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a:t>
            </a:r>
            <a:r>
              <a:rPr lang="en-US" sz="1800" kern="0" dirty="0">
                <a:solidFill>
                  <a:srgbClr val="FF6600"/>
                </a:solidFill>
              </a:rPr>
              <a:t>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solidFill>
                  <a:srgbClr val="FF6600"/>
                </a:solidFill>
              </a:rPr>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solidFill>
                  <a:srgbClr val="FF6600"/>
                </a:solidFill>
              </a:rPr>
              <a:t>Realism</a:t>
            </a:r>
            <a:r>
              <a:rPr lang="en-US" sz="1800" kern="0" dirty="0"/>
              <a:t> and </a:t>
            </a:r>
            <a:r>
              <a:rPr lang="en-US" sz="1800" kern="0" dirty="0">
                <a:solidFill>
                  <a:srgbClr val="FF6600"/>
                </a:solidFill>
              </a:rPr>
              <a:t>Naturalism</a:t>
            </a:r>
            <a:r>
              <a:rPr lang="en-US" sz="1800" kern="0" dirty="0"/>
              <a:t>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What question is asked for which these keywords are part of adequate answers? </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76620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(3)</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Is there a single basic method of science? If there are several, 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51686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or more?</a:t>
            </a:r>
          </a:p>
        </p:txBody>
      </p:sp>
      <p:sp>
        <p:nvSpPr>
          <p:cNvPr id="5" name="Content Placeholder 4"/>
          <p:cNvSpPr>
            <a:spLocks noGrp="1"/>
          </p:cNvSpPr>
          <p:nvPr>
            <p:ph idx="1"/>
          </p:nvPr>
        </p:nvSpPr>
        <p:spPr/>
        <p:txBody>
          <a:bodyPr/>
          <a:lstStyle/>
          <a:p>
            <a:pPr algn="ctr"/>
            <a:r>
              <a:rPr lang="en-US" sz="4400" dirty="0"/>
              <a:t>Philoso</a:t>
            </a:r>
            <a:r>
              <a:rPr lang="en-US" sz="4400" b="1" i="1" u="sng" dirty="0"/>
              <a:t>phy</a:t>
            </a:r>
            <a:r>
              <a:rPr lang="en-US" sz="4400" dirty="0"/>
              <a:t> of Science (</a:t>
            </a:r>
            <a:r>
              <a:rPr lang="en-US" sz="4400" dirty="0" err="1"/>
              <a:t>PhyS</a:t>
            </a:r>
            <a:r>
              <a:rPr lang="en-US" sz="4400" dirty="0"/>
              <a:t>)</a:t>
            </a:r>
          </a:p>
          <a:p>
            <a:pPr algn="ctr"/>
            <a:endParaRPr lang="en-US" dirty="0"/>
          </a:p>
          <a:p>
            <a:pPr algn="ctr"/>
            <a:r>
              <a:rPr lang="en-US" dirty="0"/>
              <a:t>versus</a:t>
            </a:r>
          </a:p>
          <a:p>
            <a:pPr algn="ctr"/>
            <a:endParaRPr lang="en-US" dirty="0"/>
          </a:p>
          <a:p>
            <a:pPr algn="ctr"/>
            <a:r>
              <a:rPr lang="en-US" sz="4400" dirty="0"/>
              <a:t>Philoso</a:t>
            </a:r>
            <a:r>
              <a:rPr lang="en-US" sz="4400" b="1" i="1" u="sng" dirty="0"/>
              <a:t>phies</a:t>
            </a:r>
            <a:r>
              <a:rPr lang="en-US" sz="4400" dirty="0"/>
              <a:t> of Science (</a:t>
            </a:r>
            <a:r>
              <a:rPr lang="en-US" sz="4400" dirty="0" err="1"/>
              <a:t>PhieS</a:t>
            </a:r>
            <a:r>
              <a:rPr lang="en-US" sz="44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749180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philosophies of science</a:t>
            </a:r>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370643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(4)</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t>•	Is science the best way to know about the world? </a:t>
            </a:r>
          </a:p>
          <a:p>
            <a:r>
              <a:rPr lang="en-US" sz="2000" dirty="0"/>
              <a:t>•	Is science compatible with religion, or do they conflict? If they conflict, which one should we believe?</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(5)</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a:t>Feynman’s answer</a:t>
            </a:r>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185829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Today’s topics</a:t>
            </a:r>
          </a:p>
        </p:txBody>
      </p:sp>
      <p:sp>
        <p:nvSpPr>
          <p:cNvPr id="3" name="Subtitle 2"/>
          <p:cNvSpPr>
            <a:spLocks noGrp="1"/>
          </p:cNvSpPr>
          <p:nvPr>
            <p:ph type="subTitle" idx="1"/>
          </p:nvPr>
        </p:nvSpPr>
        <p:spPr>
          <a:xfrm>
            <a:off x="1371600" y="3200400"/>
            <a:ext cx="6400800" cy="2438400"/>
          </a:xfrm>
        </p:spPr>
        <p:txBody>
          <a:bodyPr/>
          <a:lstStyle/>
          <a:p>
            <a:pPr marL="457200" indent="-457200" algn="l">
              <a:buClr>
                <a:schemeClr val="bg1"/>
              </a:buClr>
              <a:buFont typeface="+mj-lt"/>
              <a:buAutoNum type="arabicPeriod"/>
            </a:pPr>
            <a:r>
              <a:rPr lang="en-US" dirty="0"/>
              <a:t>Philosophy of science</a:t>
            </a:r>
          </a:p>
          <a:p>
            <a:pPr marL="457200" indent="-457200" algn="l">
              <a:buClr>
                <a:schemeClr val="bg1"/>
              </a:buClr>
              <a:buFont typeface="+mj-lt"/>
              <a:buAutoNum type="arabicPeriod"/>
            </a:pPr>
            <a:r>
              <a:rPr lang="en-US" dirty="0"/>
              <a:t>Ontology</a:t>
            </a:r>
          </a:p>
          <a:p>
            <a:pPr marL="457200" indent="-457200" algn="l">
              <a:buClr>
                <a:schemeClr val="bg1"/>
              </a:buClr>
              <a:buFont typeface="+mj-lt"/>
              <a:buAutoNum type="arabicPeriod"/>
            </a:pPr>
            <a:r>
              <a:rPr lang="en-US" dirty="0"/>
              <a:t>Research</a:t>
            </a:r>
          </a:p>
          <a:p>
            <a:pPr marL="457200" indent="-457200" algn="l">
              <a:buClr>
                <a:schemeClr val="bg1"/>
              </a:buClr>
              <a:buFont typeface="+mj-lt"/>
              <a:buAutoNum type="arabicPeriod"/>
            </a:pPr>
            <a:endParaRPr lang="en-US" dirty="0"/>
          </a:p>
          <a:p>
            <a:pPr marL="457200" indent="-457200" algn="l">
              <a:buClr>
                <a:schemeClr val="bg1"/>
              </a:buClr>
              <a:buFont typeface="+mj-lt"/>
              <a:buAutoNum type="arabicPeriod"/>
            </a:pPr>
            <a:r>
              <a:rPr lang="en-US" dirty="0"/>
              <a:t>Presentation of proposal topic ideas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4001482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(6)</a:t>
            </a:r>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How to differentiate from pseudo-science?</a:t>
            </a:r>
          </a:p>
          <a:p>
            <a:r>
              <a:rPr lang="en-US" sz="2000" dirty="0">
                <a:solidFill>
                  <a:srgbClr val="0070C0"/>
                </a:solidFill>
              </a:rPr>
              <a:t>•	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p>
          <a:p>
            <a:r>
              <a:rPr lang="en-US" sz="2000" dirty="0"/>
              <a:t>•	Is there a single basic method of science? If there are several, what makes them all "scientific"? </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2198306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a:solidFill>
                  <a:srgbClr val="FFFF00"/>
                </a:solidFill>
              </a:rPr>
              <a:t>How to differentiate from pseudo-science?</a:t>
            </a:r>
          </a:p>
          <a:p>
            <a:r>
              <a:rPr lang="en-US" sz="2000" dirty="0"/>
              <a:t>•	Is there a single basic method of science? If there are several, what makes them all "scientific"? </a:t>
            </a:r>
            <a:r>
              <a:rPr lang="en-US" sz="2000" dirty="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130685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‘Ontology’</a:t>
            </a:r>
          </a:p>
        </p:txBody>
      </p:sp>
      <p:sp>
        <p:nvSpPr>
          <p:cNvPr id="3" name="Subtitle 2"/>
          <p:cNvSpPr>
            <a:spLocks noGrp="1"/>
          </p:cNvSpPr>
          <p:nvPr>
            <p:ph type="subTitle" idx="1"/>
          </p:nvPr>
        </p:nvSpPr>
        <p:spPr/>
        <p:txBody>
          <a:bodyPr/>
          <a:lstStyle/>
          <a:p>
            <a:r>
              <a:rPr lang="en-US" dirty="0"/>
              <a:t>Helps scientists to determine and describe what sorts of entities their research is intended to be directed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‘ontology’ as a study</a:t>
            </a:r>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(O1)	the study of ontological commitment, i.e. what we or others are committed to,</a:t>
            </a:r>
          </a:p>
          <a:p>
            <a:pPr marL="803275" indent="-803275"/>
            <a:r>
              <a:rPr lang="en-US" dirty="0"/>
              <a:t>(O2) 	the study of what there is,</a:t>
            </a:r>
          </a:p>
          <a:p>
            <a:pPr marL="803275" indent="-803275"/>
            <a:r>
              <a:rPr lang="en-US" dirty="0"/>
              <a:t>(O3) 	the study of the most general features of what there is, and how the things there are relate to each other in the metaphysically most general ways,</a:t>
            </a:r>
          </a:p>
          <a:p>
            <a:pPr marL="803275" indent="-803275"/>
            <a:r>
              <a:rPr lang="en-US" dirty="0"/>
              <a:t>(O4) 	the 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Realism</a:t>
            </a:r>
          </a:p>
        </p:txBody>
      </p:sp>
      <p:sp>
        <p:nvSpPr>
          <p:cNvPr id="3" name="Content Placeholder 2"/>
          <p:cNvSpPr>
            <a:spLocks noGrp="1"/>
          </p:cNvSpPr>
          <p:nvPr>
            <p:ph idx="1"/>
          </p:nvPr>
        </p:nvSpPr>
        <p:spPr>
          <a:xfrm>
            <a:off x="228600" y="1676400"/>
            <a:ext cx="8686800" cy="3733800"/>
          </a:xfrm>
        </p:spPr>
        <p:txBody>
          <a:bodyPr/>
          <a:lstStyle/>
          <a:p>
            <a:r>
              <a:rPr lang="en-US" b="1" dirty="0"/>
              <a:t>Generic Realism (on some subject matter)</a:t>
            </a:r>
            <a:r>
              <a:rPr lang="en-US" dirty="0"/>
              <a:t>: </a:t>
            </a:r>
          </a:p>
          <a:p>
            <a:br>
              <a:rPr lang="en-US" dirty="0"/>
            </a:br>
            <a:r>
              <a:rPr lang="en-US" i="1" dirty="0"/>
              <a:t>a</a:t>
            </a:r>
            <a:r>
              <a:rPr lang="en-US" dirty="0"/>
              <a:t>, </a:t>
            </a:r>
            <a:r>
              <a:rPr lang="en-US" i="1" dirty="0"/>
              <a:t>b</a:t>
            </a:r>
            <a:r>
              <a:rPr lang="en-US" dirty="0"/>
              <a:t>, and </a:t>
            </a:r>
            <a:r>
              <a:rPr lang="en-US" i="1" dirty="0"/>
              <a:t>c</a:t>
            </a:r>
            <a:r>
              <a:rPr lang="en-US" dirty="0"/>
              <a:t> and so on exist, </a:t>
            </a:r>
          </a:p>
          <a:p>
            <a:r>
              <a:rPr lang="en-US" dirty="0"/>
              <a:t>	and 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2081244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36</a:t>
            </a:fld>
            <a:endParaRPr lang="en-US"/>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a:solidFill>
                  <a:srgbClr val="FFFF00"/>
                </a:solidFill>
              </a:rPr>
              <a:t>This sounds familiar?</a:t>
            </a: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This sounds familiar?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37</a:t>
            </a:fld>
            <a:endParaRPr lang="en-US"/>
          </a:p>
        </p:txBody>
      </p:sp>
      <p:pic>
        <p:nvPicPr>
          <p:cNvPr id="3" name="Picture 2"/>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a:t>‘The concept of observation can be summed up as a construction achieved by means of differences between similar </a:t>
            </a:r>
            <a:r>
              <a:rPr lang="en-US" sz="2200" b="1" i="1" u="sng" dirty="0"/>
              <a:t>realities</a:t>
            </a:r>
            <a:r>
              <a:rPr lang="en-US" sz="2200" i="1" dirty="0"/>
              <a:t>’.</a:t>
            </a:r>
          </a:p>
          <a:p>
            <a:pPr>
              <a:buFont typeface="Arial" panose="020B0604020202020204" pitchFamily="34" charset="0"/>
              <a:buChar char="•"/>
            </a:pPr>
            <a:r>
              <a:rPr lang="en-US" sz="2200" i="1" dirty="0"/>
              <a:t>‘Understanding can be defined as a construction achieved by similarities between different </a:t>
            </a:r>
            <a:r>
              <a:rPr lang="en-US" sz="2200" b="1" i="1" u="sng" dirty="0"/>
              <a:t>realities</a:t>
            </a:r>
            <a:r>
              <a:rPr lang="en-US" sz="2200" i="1" dirty="0"/>
              <a:t>’.</a:t>
            </a:r>
          </a:p>
          <a:p>
            <a:pPr>
              <a:buFont typeface="Arial" panose="020B0604020202020204" pitchFamily="34" charset="0"/>
              <a:buChar char="•"/>
            </a:pPr>
            <a:r>
              <a:rPr lang="en-US" sz="2200" i="1" dirty="0"/>
              <a:t>‘The SM that we are trying to design should be applied to observable </a:t>
            </a:r>
            <a:r>
              <a:rPr lang="en-US" sz="2200" b="1" i="1" u="sng" dirty="0"/>
              <a:t>realities</a:t>
            </a:r>
            <a:r>
              <a:rPr lang="en-US" sz="2200" i="1" dirty="0"/>
              <a:t>, understandable observations, and understanding not shielded in advance against what may occur in reality.’</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a:p>
          <a:p>
            <a:pPr marL="0" indent="0"/>
            <a:r>
              <a:rPr lang="en-US" sz="2200" dirty="0"/>
              <a:t>Does </a:t>
            </a:r>
            <a:r>
              <a:rPr lang="en-US" sz="2200" dirty="0" err="1"/>
              <a:t>Wagensberg</a:t>
            </a:r>
            <a:r>
              <a:rPr lang="en-US" sz="2200" dirty="0"/>
              <a:t> believe in the existence of multiple realities rather than the one postulated for in Ontological Realism?</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Philosophy of Science</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2050987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Tree>
    <p:extLst>
      <p:ext uri="{BB962C8B-B14F-4D97-AF65-F5344CB8AC3E}">
        <p14:creationId xmlns:p14="http://schemas.microsoft.com/office/powerpoint/2010/main" val="379450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endParaRPr lang="en-US" altLang="en-US" sz="2000" dirty="0">
              <a:solidFill>
                <a:srgbClr val="FFFF00"/>
              </a:solidFill>
            </a:endParaRPr>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p>
          <a:p>
            <a:pPr lvl="2">
              <a:lnSpc>
                <a:spcPct val="90000"/>
              </a:lnSpc>
            </a:pPr>
            <a:endParaRPr lang="en-US" altLang="en-US" dirty="0"/>
          </a:p>
          <a:p>
            <a:pPr lvl="3">
              <a:lnSpc>
                <a:spcPct val="90000"/>
              </a:lnSpc>
            </a:pPr>
            <a:r>
              <a:rPr lang="en-US" altLang="en-US" b="1" i="1" u="sng" dirty="0">
                <a:solidFill>
                  <a:srgbClr val="FFFF00"/>
                </a:solidFill>
              </a:rPr>
              <a:t>ontology</a:t>
            </a:r>
            <a:endParaRPr lang="en-US" altLang="en-US" dirty="0">
              <a:solidFill>
                <a:srgbClr val="FFFF00"/>
              </a:solidFill>
            </a:endParaRPr>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p>
          <a:p>
            <a:pPr lvl="2">
              <a:lnSpc>
                <a:spcPct val="90000"/>
              </a:lnSpc>
            </a:pP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2851332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r>
              <a:rPr lang="en-US" altLang="en-US" sz="2000" dirty="0"/>
              <a:t> (no plural) is the study of what entities exist and how they relate to each other;</a:t>
            </a:r>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r>
              <a:rPr lang="en-US" altLang="en-US" sz="2000" dirty="0"/>
              <a:t> </a:t>
            </a:r>
            <a:r>
              <a:rPr lang="en-US" altLang="en-US" sz="2000" dirty="0">
                <a:sym typeface="Wingdings" panose="05000000000000000000" pitchFamily="2" charset="2"/>
              </a:rPr>
              <a:t> studies ‘</a:t>
            </a:r>
            <a:r>
              <a:rPr lang="en-US" altLang="en-US" sz="2000" i="1" dirty="0">
                <a:sym typeface="Wingdings" panose="05000000000000000000" pitchFamily="2" charset="2"/>
              </a:rPr>
              <a:t>how</a:t>
            </a:r>
            <a:r>
              <a:rPr lang="en-US" altLang="en-US" sz="2000" dirty="0">
                <a:sym typeface="Wingdings" panose="05000000000000000000" pitchFamily="2" charset="2"/>
              </a:rPr>
              <a:t> is the world?’</a:t>
            </a:r>
            <a:endParaRPr lang="en-US" altLang="en-US" sz="2000" dirty="0"/>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r>
              <a:rPr lang="en-US" altLang="en-US" b="1" u="sng" dirty="0"/>
              <a:t> </a:t>
            </a:r>
            <a:r>
              <a:rPr lang="en-US" altLang="en-US" dirty="0">
                <a:sym typeface="Wingdings" panose="05000000000000000000" pitchFamily="2" charset="2"/>
              </a:rPr>
              <a:t> studies general principles and ‘laws’ about the world</a:t>
            </a:r>
            <a:endParaRPr lang="en-US" altLang="en-US" dirty="0"/>
          </a:p>
          <a:p>
            <a:pPr lvl="3">
              <a:lnSpc>
                <a:spcPct val="90000"/>
              </a:lnSpc>
            </a:pPr>
            <a:r>
              <a:rPr lang="en-US" altLang="en-US" b="1" i="1" u="sng" dirty="0">
                <a:solidFill>
                  <a:srgbClr val="FFFF00"/>
                </a:solidFill>
              </a:rPr>
              <a:t>ontology</a:t>
            </a:r>
            <a:r>
              <a:rPr lang="en-US" altLang="en-US" dirty="0"/>
              <a:t> </a:t>
            </a:r>
            <a:r>
              <a:rPr lang="en-US" altLang="en-US" dirty="0">
                <a:sym typeface="Wingdings" panose="05000000000000000000" pitchFamily="2" charset="2"/>
              </a:rPr>
              <a:t> studies what type of entities exist in the world</a:t>
            </a:r>
            <a:endParaRPr lang="en-US" altLang="en-US" dirty="0"/>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r>
              <a:rPr lang="en-US" altLang="en-US" b="1" i="1" u="sng" dirty="0"/>
              <a:t> </a:t>
            </a:r>
            <a:r>
              <a:rPr lang="en-US" altLang="en-US" dirty="0">
                <a:sym typeface="Wingdings" panose="05000000000000000000" pitchFamily="2" charset="2"/>
              </a:rPr>
              <a:t> focuses on specific principles and entities </a:t>
            </a: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 the study of how we can come to know about what exists.</a:t>
            </a:r>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192829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Distinct questions. What type are they of?</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43</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p:txBody>
          <a:bodyPr/>
          <a:lstStyle/>
          <a:p>
            <a:r>
              <a:rPr lang="en-US" dirty="0"/>
              <a:t>Three dimensions:</a:t>
            </a:r>
          </a:p>
          <a:p>
            <a:pPr>
              <a:buFont typeface="Arial" panose="020B0604020202020204" pitchFamily="34" charset="0"/>
              <a:buChar char="•"/>
            </a:pPr>
            <a:r>
              <a:rPr lang="en-US" b="1" u="sng" dirty="0"/>
              <a:t>Metaphysically</a:t>
            </a:r>
            <a:r>
              <a:rPr lang="en-US" dirty="0"/>
              <a:t>: commits to the mind-independent existence of the world investigated by the sciences.</a:t>
            </a:r>
          </a:p>
          <a:p>
            <a:pPr>
              <a:buFont typeface="Arial" panose="020B0604020202020204" pitchFamily="34" charset="0"/>
              <a:buChar char="•"/>
            </a:pPr>
            <a:r>
              <a:rPr lang="en-US" b="1" u="sng" dirty="0"/>
              <a:t>Semantically</a:t>
            </a:r>
            <a:r>
              <a:rPr lang="en-US" dirty="0"/>
              <a:t>: commits to a literal interpretation of scientific claims about the world. Claims about scientific entities, processes, properties, and relations, whether they be observable or unobservable, should be construed literally as having truth values, whether true or false. </a:t>
            </a:r>
          </a:p>
          <a:p>
            <a:pPr>
              <a:buFont typeface="Arial" panose="020B0604020202020204" pitchFamily="34" charset="0"/>
              <a:buChar char="•"/>
            </a:pPr>
            <a:r>
              <a:rPr lang="en-US" b="1" u="sng" dirty="0"/>
              <a:t>Epistemologically</a:t>
            </a:r>
            <a:r>
              <a:rPr lang="en-US" dirty="0"/>
              <a:t>: commits 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a:t>Our 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2409692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Never forget:</a:t>
            </a:r>
            <a:br>
              <a:rPr lang="en-US" dirty="0"/>
            </a:br>
            <a:br>
              <a:rPr lang="en-US" dirty="0"/>
            </a:br>
            <a:r>
              <a:rPr lang="en-US" dirty="0"/>
              <a:t>What are the four essential distinctions made in </a:t>
            </a:r>
            <a:br>
              <a:rPr lang="en-US" dirty="0"/>
            </a:br>
            <a:r>
              <a:rPr lang="en-US" dirty="0"/>
              <a:t>realism-based ontology?</a:t>
            </a:r>
          </a:p>
        </p:txBody>
      </p:sp>
      <p:sp>
        <p:nvSpPr>
          <p:cNvPr id="3" name="Slide Number Placeholder 2"/>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473741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a:t>1</a:t>
                </a:r>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a:solidFill>
                      <a:schemeClr val="bg1"/>
                    </a:solidFill>
                  </a:rPr>
                  <a:t>Reality </a:t>
                </a:r>
                <a:r>
                  <a:rPr lang="en-US" dirty="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062925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in light of the previous</a:t>
            </a:r>
          </a:p>
        </p:txBody>
      </p:sp>
      <p:sp>
        <p:nvSpPr>
          <p:cNvPr id="3" name="Content Placeholder 2"/>
          <p:cNvSpPr>
            <a:spLocks noGrp="1"/>
          </p:cNvSpPr>
          <p:nvPr>
            <p:ph idx="1"/>
          </p:nvPr>
        </p:nvSpPr>
        <p:spPr/>
        <p:txBody>
          <a:bodyPr/>
          <a:lstStyle/>
          <a:p>
            <a:pPr marL="0" indent="0"/>
            <a:r>
              <a:rPr lang="en-US" i="1" dirty="0"/>
              <a:t>‘However, some things are not scientifically understandable. In the case of a mystical experience, scientific comprehension seems unattainable. The experience in itself is perceivable, yet planning an observation is practically impossible—how can one define a universe of observation with an unrepeatable slice of reality?’</a:t>
            </a:r>
          </a:p>
          <a:p>
            <a:pPr marL="0" indent="0"/>
            <a:endParaRPr lang="en-US" i="1" dirty="0"/>
          </a:p>
          <a:p>
            <a:pPr marL="0" indent="0"/>
            <a:endParaRPr lang="en-US" i="1" dirty="0"/>
          </a:p>
          <a:p>
            <a:pPr marL="0" indent="0"/>
            <a:r>
              <a:rPr lang="en-US" i="1" dirty="0"/>
              <a:t>‘Perception’ </a:t>
            </a:r>
            <a:r>
              <a:rPr lang="en-US" dirty="0"/>
              <a:t>for </a:t>
            </a:r>
            <a:r>
              <a:rPr lang="en-US" dirty="0" err="1"/>
              <a:t>Wagensberg</a:t>
            </a:r>
            <a:r>
              <a:rPr lang="en-US" dirty="0"/>
              <a:t> is ‘in some language of the brain’, thus representation. Representations are not always accurate.</a:t>
            </a:r>
            <a:endParaRPr lang="en-US" i="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
        <p:nvSpPr>
          <p:cNvPr id="5" name="Rectangle 4"/>
          <p:cNvSpPr/>
          <p:nvPr/>
        </p:nvSpPr>
        <p:spPr>
          <a:xfrm>
            <a:off x="1581341" y="4014400"/>
            <a:ext cx="75581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334.</a:t>
            </a:r>
            <a:endParaRPr lang="en-US" sz="1200" b="0" dirty="0">
              <a:solidFill>
                <a:schemeClr val="bg1"/>
              </a:solidFill>
            </a:endParaRPr>
          </a:p>
        </p:txBody>
      </p:sp>
    </p:spTree>
    <p:extLst>
      <p:ext uri="{BB962C8B-B14F-4D97-AF65-F5344CB8AC3E}">
        <p14:creationId xmlns:p14="http://schemas.microsoft.com/office/powerpoint/2010/main" val="24193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a:solidFill>
                    <a:schemeClr val="bg1"/>
                  </a:solidFill>
                </a:rPr>
                <a:t>Ontology </a:t>
              </a:r>
              <a:r>
                <a:rPr lang="en-US" dirty="0">
                  <a:solidFill>
                    <a:schemeClr val="bg1"/>
                  </a:solidFill>
                  <a:sym typeface="Wingdings" panose="05000000000000000000" pitchFamily="2" charset="2"/>
                </a:rPr>
                <a:t> </a:t>
              </a:r>
              <a:r>
                <a:rPr lang="en-US" i="1" dirty="0">
                  <a:solidFill>
                    <a:schemeClr val="bg1"/>
                  </a:solidFill>
                  <a:sym typeface="Wingdings" panose="05000000000000000000" pitchFamily="2" charset="2"/>
                </a:rPr>
                <a:t>an</a:t>
              </a:r>
              <a:r>
                <a:rPr lang="en-US" dirty="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14428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3051249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a:t>3</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2500837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2268028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‘Research’</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a:solidFill>
                  <a:srgbClr val="1FE115"/>
                </a:solidFill>
              </a:rPr>
              <a:t>Keywords?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3564649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1089779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1961916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4184334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a:t>Laws of Medicine</a:t>
            </a:r>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a:t>I had never expected medicine to be such a lawless, uncertain world.</a:t>
            </a:r>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3905397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Interpretivism</a:t>
            </a:r>
          </a:p>
          <a:p>
            <a:r>
              <a:rPr lang="en-US" dirty="0"/>
              <a:t>	</a:t>
            </a:r>
            <a:r>
              <a:rPr lang="en-US" i="1" dirty="0"/>
              <a:t>Order of the social world follows from how humans understand their situation and act upon it.</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320758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801029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worldviews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a:solidFill>
                            <a:schemeClr val="tx1"/>
                          </a:solidFill>
                        </a:rPr>
                        <a:t>Positivism</a:t>
                      </a:r>
                    </a:p>
                  </a:txBody>
                  <a:tcPr/>
                </a:tc>
                <a:tc>
                  <a:txBody>
                    <a:bodyPr/>
                    <a:lstStyle/>
                    <a:p>
                      <a:r>
                        <a:rPr lang="en-US" b="1" i="0" dirty="0">
                          <a:solidFill>
                            <a:schemeClr val="tx1"/>
                          </a:solidFill>
                        </a:rPr>
                        <a:t>Constructivism</a:t>
                      </a: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a:t>Determination</a:t>
                      </a:r>
                    </a:p>
                    <a:p>
                      <a:pPr marL="285750" indent="-285750">
                        <a:buFont typeface="Arial"/>
                        <a:buChar char="•"/>
                      </a:pPr>
                      <a:r>
                        <a:rPr lang="en-US" dirty="0"/>
                        <a:t>Reductionism</a:t>
                      </a:r>
                    </a:p>
                    <a:p>
                      <a:pPr marL="285750" indent="-285750">
                        <a:buFont typeface="Arial"/>
                        <a:buChar char="•"/>
                      </a:pPr>
                      <a:r>
                        <a:rPr lang="en-US" dirty="0"/>
                        <a:t>Empirical</a:t>
                      </a:r>
                      <a:r>
                        <a:rPr lang="en-US" baseline="0" dirty="0"/>
                        <a:t> observation and measurement</a:t>
                      </a:r>
                    </a:p>
                    <a:p>
                      <a:pPr marL="285750" indent="-285750">
                        <a:buFont typeface="Arial"/>
                        <a:buChar char="•"/>
                      </a:pPr>
                      <a:r>
                        <a:rPr lang="en-US" baseline="0" dirty="0"/>
                        <a:t>Theory verification</a:t>
                      </a:r>
                      <a:endParaRPr lang="en-US" dirty="0"/>
                    </a:p>
                  </a:txBody>
                  <a:tcPr/>
                </a:tc>
                <a:tc>
                  <a:txBody>
                    <a:bodyPr/>
                    <a:lstStyle/>
                    <a:p>
                      <a:pPr marL="285750" indent="-285750">
                        <a:buFont typeface="Arial"/>
                        <a:buChar char="•"/>
                      </a:pPr>
                      <a:r>
                        <a:rPr lang="en-US" dirty="0"/>
                        <a:t>Understanding</a:t>
                      </a:r>
                    </a:p>
                    <a:p>
                      <a:pPr marL="285750" indent="-285750">
                        <a:buFont typeface="Arial"/>
                        <a:buChar char="•"/>
                      </a:pPr>
                      <a:r>
                        <a:rPr lang="en-US" dirty="0"/>
                        <a:t>Multiple participant meanings</a:t>
                      </a:r>
                    </a:p>
                    <a:p>
                      <a:pPr marL="285750" indent="-285750">
                        <a:buFont typeface="Arial"/>
                        <a:buChar char="•"/>
                      </a:pPr>
                      <a:r>
                        <a:rPr lang="en-US" dirty="0"/>
                        <a:t>Social and historical construction</a:t>
                      </a:r>
                    </a:p>
                    <a:p>
                      <a:pPr marL="285750" indent="-285750">
                        <a:buFont typeface="Arial"/>
                        <a:buChar char="•"/>
                      </a:pPr>
                      <a:r>
                        <a:rPr lang="en-US" dirty="0"/>
                        <a:t>Theory generation</a:t>
                      </a:r>
                    </a:p>
                  </a:txBody>
                  <a:tcPr/>
                </a:tc>
                <a:extLst>
                  <a:ext uri="{0D108BD9-81ED-4DB2-BD59-A6C34878D82A}">
                    <a16:rowId xmlns:a16="http://schemas.microsoft.com/office/drawing/2014/main" val="10001"/>
                  </a:ext>
                </a:extLst>
              </a:tr>
              <a:tr h="471100">
                <a:tc>
                  <a:txBody>
                    <a:bodyPr/>
                    <a:lstStyle/>
                    <a:p>
                      <a:r>
                        <a:rPr lang="en-US" b="1" dirty="0"/>
                        <a:t>Transformative</a:t>
                      </a:r>
                    </a:p>
                  </a:txBody>
                  <a:tcPr/>
                </a:tc>
                <a:tc>
                  <a:txBody>
                    <a:bodyPr/>
                    <a:lstStyle/>
                    <a:p>
                      <a:r>
                        <a:rPr lang="en-US" b="1" dirty="0"/>
                        <a:t>Pragmatism</a:t>
                      </a:r>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a:t>Political agenda</a:t>
                      </a:r>
                    </a:p>
                    <a:p>
                      <a:pPr marL="285750" indent="-285750">
                        <a:buFont typeface="Arial"/>
                        <a:buChar char="•"/>
                      </a:pPr>
                      <a:r>
                        <a:rPr lang="en-US" dirty="0"/>
                        <a:t>Change-oriented</a:t>
                      </a:r>
                    </a:p>
                  </a:txBody>
                  <a:tcPr/>
                </a:tc>
                <a:tc>
                  <a:txBody>
                    <a:bodyPr/>
                    <a:lstStyle/>
                    <a:p>
                      <a:pPr marL="285750" indent="-285750">
                        <a:buFont typeface="Arial"/>
                        <a:buChar char="•"/>
                      </a:pPr>
                      <a:r>
                        <a:rPr lang="en-US" dirty="0"/>
                        <a:t>Consequences of actions</a:t>
                      </a:r>
                    </a:p>
                    <a:p>
                      <a:pPr marL="285750" indent="-285750">
                        <a:buFont typeface="Arial"/>
                        <a:buChar char="•"/>
                      </a:pPr>
                      <a:r>
                        <a:rPr lang="en-US" dirty="0"/>
                        <a:t>Problem-centered</a:t>
                      </a:r>
                    </a:p>
                    <a:p>
                      <a:pPr marL="285750" indent="-285750">
                        <a:buFont typeface="Arial"/>
                        <a:buChar char="•"/>
                      </a:pPr>
                      <a:r>
                        <a:rPr lang="en-US" dirty="0"/>
                        <a:t>Real-world practice oriented</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a:solidFill>
                  <a:schemeClr val="bg1"/>
                </a:solidFill>
                <a:latin typeface="Trebuchet MS"/>
                <a:cs typeface="Trebuchet MS"/>
              </a:rPr>
              <a:t>Creswell, Research Design, Los Angeles, 2014</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2794396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61</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62</a:t>
            </a:fld>
            <a:endParaRPr lang="en-US" altLang="en-US"/>
          </a:p>
        </p:txBody>
      </p:sp>
    </p:spTree>
    <p:extLst>
      <p:ext uri="{BB962C8B-B14F-4D97-AF65-F5344CB8AC3E}">
        <p14:creationId xmlns:p14="http://schemas.microsoft.com/office/powerpoint/2010/main" val="3489789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63</a:t>
            </a:fld>
            <a:endParaRPr lang="en-US" altLang="en-US"/>
          </a:p>
        </p:txBody>
      </p:sp>
    </p:spTree>
    <p:extLst>
      <p:ext uri="{BB962C8B-B14F-4D97-AF65-F5344CB8AC3E}">
        <p14:creationId xmlns:p14="http://schemas.microsoft.com/office/powerpoint/2010/main" val="2109317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111780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3256305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177551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1FE115"/>
                </a:solidFill>
              </a:rPr>
              <a:t>Ontology</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67</a:t>
            </a:fld>
            <a:endParaRPr lang="en-US" altLang="en-US"/>
          </a:p>
        </p:txBody>
      </p:sp>
    </p:spTree>
    <p:extLst>
      <p:ext uri="{BB962C8B-B14F-4D97-AF65-F5344CB8AC3E}">
        <p14:creationId xmlns:p14="http://schemas.microsoft.com/office/powerpoint/2010/main" val="2585446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2895720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423324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takeaways, one question </a:t>
            </a:r>
          </a:p>
        </p:txBody>
      </p:sp>
      <p:sp>
        <p:nvSpPr>
          <p:cNvPr id="3" name="Content Placeholder 2"/>
          <p:cNvSpPr>
            <a:spLocks noGrp="1"/>
          </p:cNvSpPr>
          <p:nvPr>
            <p:ph idx="1"/>
          </p:nvPr>
        </p:nvSpPr>
        <p:spPr/>
        <p:txBody>
          <a:bodyPr/>
          <a:lstStyle/>
          <a:p>
            <a:r>
              <a:rPr lang="en-US" dirty="0"/>
              <a:t>Takeaways:</a:t>
            </a:r>
          </a:p>
          <a:p>
            <a:pPr>
              <a:buFont typeface="Arial" panose="020B0604020202020204" pitchFamily="34" charset="0"/>
              <a:buChar char="•"/>
            </a:pPr>
            <a:r>
              <a:rPr lang="en-US" dirty="0"/>
              <a:t>Science is about finding ‘laws’ </a:t>
            </a:r>
            <a:r>
              <a:rPr lang="en-US" dirty="0">
                <a:sym typeface="Wingdings" panose="05000000000000000000" pitchFamily="2" charset="2"/>
              </a:rPr>
              <a:t> what is generic in reality.</a:t>
            </a:r>
          </a:p>
          <a:p>
            <a:pPr>
              <a:buFont typeface="Arial" panose="020B0604020202020204" pitchFamily="34" charset="0"/>
              <a:buChar char="•"/>
            </a:pPr>
            <a:r>
              <a:rPr lang="en-US" dirty="0">
                <a:sym typeface="Wingdings" panose="05000000000000000000" pitchFamily="2" charset="2"/>
              </a:rPr>
              <a:t>If a putative law (= hypothesis) does not agree with experiment, the hypothesis is wrong!</a:t>
            </a:r>
          </a:p>
          <a:p>
            <a:endParaRPr lang="en-US" dirty="0">
              <a:sym typeface="Wingdings" panose="05000000000000000000" pitchFamily="2" charset="2"/>
            </a:endParaRPr>
          </a:p>
          <a:p>
            <a:r>
              <a:rPr lang="en-US" dirty="0">
                <a:sym typeface="Wingdings" panose="05000000000000000000" pitchFamily="2" charset="2"/>
              </a:rPr>
              <a:t>Question:</a:t>
            </a:r>
          </a:p>
          <a:p>
            <a:pPr marL="457200" indent="-457200">
              <a:buFont typeface="Arial" panose="020B0604020202020204" pitchFamily="34" charset="0"/>
              <a:buChar char="•"/>
            </a:pPr>
            <a:r>
              <a:rPr lang="en-US" dirty="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‘Logic’</a:t>
            </a:r>
          </a:p>
        </p:txBody>
      </p:sp>
      <p:sp>
        <p:nvSpPr>
          <p:cNvPr id="3" name="Subtitle 2"/>
          <p:cNvSpPr>
            <a:spLocks noGrp="1"/>
          </p:cNvSpPr>
          <p:nvPr>
            <p:ph type="subTitle" idx="1"/>
          </p:nvPr>
        </p:nvSpPr>
        <p:spPr/>
        <p:txBody>
          <a:bodyPr/>
          <a:lstStyle/>
          <a:p>
            <a:r>
              <a:rPr lang="en-US" dirty="0"/>
              <a:t>helps scientists to build arguments for the correctness of their conclusions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1451549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Logic</a:t>
            </a:r>
          </a:p>
        </p:txBody>
      </p:sp>
      <p:sp>
        <p:nvSpPr>
          <p:cNvPr id="3" name="Content Placeholder 2"/>
          <p:cNvSpPr>
            <a:spLocks noGrp="1"/>
          </p:cNvSpPr>
          <p:nvPr>
            <p:ph idx="1"/>
          </p:nvPr>
        </p:nvSpPr>
        <p:spPr/>
        <p:txBody>
          <a:bodyPr/>
          <a:lstStyle/>
          <a:p>
            <a:pPr marL="914400" indent="-914400"/>
            <a:r>
              <a:rPr lang="en-US" dirty="0"/>
              <a:t>(L1)	The study of artificial formal languages; </a:t>
            </a:r>
          </a:p>
          <a:p>
            <a:pPr marL="914400" indent="-914400"/>
            <a:r>
              <a:rPr lang="en-US" dirty="0"/>
              <a:t>	  </a:t>
            </a:r>
            <a:r>
              <a:rPr lang="en-US" sz="1800" dirty="0">
                <a:sym typeface="Wingdings" panose="05000000000000000000" pitchFamily="2" charset="2"/>
              </a:rPr>
              <a:t> e.g. properties of predicate logic studied in model theory.</a:t>
            </a:r>
            <a:endParaRPr lang="en-US" sz="1800" dirty="0"/>
          </a:p>
          <a:p>
            <a:pPr marL="914400" indent="-914400"/>
            <a:r>
              <a:rPr lang="en-US" dirty="0"/>
              <a:t>(L2)	The study of formally valid inferences and logical consequence;</a:t>
            </a:r>
          </a:p>
          <a:p>
            <a:pPr marL="914400" indent="-914400"/>
            <a:r>
              <a:rPr lang="en-US" dirty="0"/>
              <a:t>	  </a:t>
            </a:r>
            <a:r>
              <a:rPr lang="en-US" sz="2000" dirty="0">
                <a:sym typeface="Wingdings" panose="05000000000000000000" pitchFamily="2" charset="2"/>
              </a:rPr>
              <a:t> e.g. IF A then B: </a:t>
            </a:r>
          </a:p>
          <a:p>
            <a:pPr marL="914400" indent="-914400"/>
            <a:r>
              <a:rPr lang="en-US" sz="2000" dirty="0">
                <a:sym typeface="Wingdings" panose="05000000000000000000" pitchFamily="2" charset="2"/>
              </a:rPr>
              <a:t>			A, therefor: B</a:t>
            </a:r>
            <a:endParaRPr lang="en-US" sz="2000" dirty="0"/>
          </a:p>
          <a:p>
            <a:pPr marL="914400" indent="-914400"/>
            <a:r>
              <a:rPr lang="en-US" dirty="0"/>
              <a:t>			</a:t>
            </a:r>
            <a:r>
              <a:rPr lang="en-US" sz="2000" dirty="0"/>
              <a:t>not B, therefor: not A</a:t>
            </a:r>
          </a:p>
          <a:p>
            <a:pPr marL="914400" indent="-914400"/>
            <a:r>
              <a:rPr lang="en-US" dirty="0"/>
              <a:t>(L3)	The study of logical truths;</a:t>
            </a:r>
          </a:p>
          <a:p>
            <a:pPr marL="914400" indent="-914400"/>
            <a:r>
              <a:rPr lang="en-US" sz="2000" dirty="0"/>
              <a:t>	the most general truths, ones that are contained in any other body of truths that any other science aims to describe.</a:t>
            </a:r>
          </a:p>
          <a:p>
            <a:pPr marL="914400" indent="-914400"/>
            <a:r>
              <a:rPr lang="en-US" dirty="0"/>
              <a:t>(L4)	The study of the general features, or form, of judgements (Kant).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32736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and induction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p>
          <a:p>
            <a:pPr marL="0" indent="0"/>
            <a:endParaRPr lang="en-US" dirty="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8053621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and sound (deductive) arguments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793826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argument?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marL="0" indent="0"/>
            <a:r>
              <a:rPr lang="en-US" dirty="0">
                <a:solidFill>
                  <a:srgbClr val="FFFF00"/>
                </a:solidFill>
              </a:rPr>
              <a:t>Patients, when sick, always consult a doctor and follow the advice given.</a:t>
            </a:r>
          </a:p>
          <a:p>
            <a:pPr marL="0" indent="0"/>
            <a:r>
              <a:rPr lang="en-US" dirty="0">
                <a:solidFill>
                  <a:srgbClr val="FFFF00"/>
                </a:solidFill>
              </a:rPr>
              <a:t>Doctors’ advices are always such that when they are followed, patients get better.</a:t>
            </a:r>
          </a:p>
          <a:p>
            <a:pPr marL="0" indent="0"/>
            <a:r>
              <a:rPr lang="en-US" dirty="0">
                <a:solidFill>
                  <a:srgbClr val="FFFF00"/>
                </a:solidFill>
              </a:rPr>
              <a:t>Therefore, patients always get better when sick.</a:t>
            </a:r>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3597013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argument?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a:p>
            <a:pPr marL="0" indent="0"/>
            <a:r>
              <a:rPr lang="en-US" dirty="0">
                <a:solidFill>
                  <a:srgbClr val="FFFF00"/>
                </a:solidFill>
              </a:rPr>
              <a:t>If I get stuck in a traffic jam, I come home late.</a:t>
            </a:r>
          </a:p>
          <a:p>
            <a:pPr marL="0" indent="0"/>
            <a:r>
              <a:rPr lang="en-US" dirty="0">
                <a:solidFill>
                  <a:srgbClr val="FFFF00"/>
                </a:solidFill>
              </a:rPr>
              <a:t>If I come home late, I eat late.</a:t>
            </a:r>
          </a:p>
          <a:p>
            <a:pPr marL="0" indent="0"/>
            <a:r>
              <a:rPr lang="en-US" dirty="0">
                <a:solidFill>
                  <a:srgbClr val="FFFF00"/>
                </a:solidFill>
              </a:rPr>
              <a:t>If I eat late, I eat.</a:t>
            </a:r>
          </a:p>
          <a:p>
            <a:pPr marL="0" indent="0"/>
            <a:r>
              <a:rPr lang="en-US" dirty="0">
                <a:solidFill>
                  <a:srgbClr val="FFFF00"/>
                </a:solidFill>
              </a:rPr>
              <a:t>Yesterday, I got stuck in a traffic jam.</a:t>
            </a:r>
          </a:p>
          <a:p>
            <a:pPr marL="0" indent="0"/>
            <a:r>
              <a:rPr lang="en-US" dirty="0">
                <a:solidFill>
                  <a:srgbClr val="FFFF00"/>
                </a:solidFill>
              </a:rPr>
              <a:t>Therefore, I ate yesterday.</a:t>
            </a:r>
          </a:p>
          <a:p>
            <a:pPr marL="0" indent="0"/>
            <a:endParaRPr lang="en-US" dirty="0">
              <a:solidFill>
                <a:srgbClr val="FFFF00"/>
              </a:solidFill>
            </a:endParaRPr>
          </a:p>
          <a:p>
            <a:pPr>
              <a:buFont typeface="Arial" panose="020B0604020202020204" pitchFamily="34" charset="0"/>
              <a:buChar char="•"/>
            </a:pPr>
            <a:r>
              <a:rPr lang="en-US" dirty="0">
                <a:solidFill>
                  <a:srgbClr val="FFC000"/>
                </a:solidFill>
              </a:rPr>
              <a:t>If I ate yesterday, was that because I was in a traffic jam?</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2157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and induction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p>
          <a:p>
            <a:pPr marL="0" indent="0"/>
            <a:endParaRPr lang="en-US" dirty="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16070681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‘The Scientific Method’</a:t>
            </a:r>
          </a:p>
        </p:txBody>
      </p:sp>
      <p:sp>
        <p:nvSpPr>
          <p:cNvPr id="3" name="Subtitle 2"/>
          <p:cNvSpPr>
            <a:spLocks noGrp="1"/>
          </p:cNvSpPr>
          <p:nvPr>
            <p:ph type="subTitle" idx="1"/>
          </p:nvPr>
        </p:nvSpPr>
        <p:spPr/>
        <p:txBody>
          <a:bodyPr/>
          <a:lstStyle/>
          <a:p>
            <a:r>
              <a:rPr lang="en-US" dirty="0"/>
              <a:t>A name for a quite generally accepted </a:t>
            </a:r>
            <a:r>
              <a:rPr lang="en-US" b="1" i="1" u="sng" dirty="0"/>
              <a:t>research</a:t>
            </a:r>
            <a:r>
              <a:rPr lang="en-US" dirty="0"/>
              <a:t>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12250997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53461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Correct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Wrong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a:solidFill>
                  <a:schemeClr val="bg1"/>
                </a:solidFill>
              </a:rPr>
              <a:t>‘agrees with experiment’ = </a:t>
            </a:r>
            <a:r>
              <a:rPr lang="en-US" u="sng" dirty="0">
                <a:solidFill>
                  <a:schemeClr val="bg1"/>
                </a:solidFill>
              </a:rPr>
              <a:t>repeated</a:t>
            </a:r>
            <a:r>
              <a:rPr lang="en-US" b="0" dirty="0">
                <a:solidFill>
                  <a:schemeClr val="bg1"/>
                </a:solidFill>
              </a:rPr>
              <a:t> experiments !!!</a:t>
            </a: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hundred-fold 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c</a:t>
                      </a:r>
                      <a:r>
                        <a:rPr lang="en-US" b="1" dirty="0">
                          <a:solidFill>
                            <a:schemeClr val="bg1"/>
                          </a:solidFill>
                        </a:rPr>
                        <a:t>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w</a:t>
                      </a:r>
                      <a:r>
                        <a:rPr lang="en-US" b="1" dirty="0">
                          <a:solidFill>
                            <a:schemeClr val="bg1"/>
                          </a:solidFill>
                        </a:rPr>
                        <a:t>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657815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3564228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4963582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p:txBody>
          <a:bodyPr/>
          <a:lstStyle/>
          <a:p>
            <a:r>
              <a:rPr lang="en-US" dirty="0"/>
              <a:t>Nagel’s 3-step conception:</a:t>
            </a:r>
          </a:p>
          <a:p>
            <a:pPr marL="457200" indent="-457200">
              <a:buFont typeface="+mj-lt"/>
              <a:buAutoNum type="arabicPeriod"/>
            </a:pPr>
            <a:r>
              <a:rPr lang="en-US" dirty="0"/>
              <a:t>realize (or postulate) that our perceptions are caused by the actions of things on us, through their effects on our bodies. </a:t>
            </a:r>
          </a:p>
          <a:p>
            <a:pPr marL="457200" indent="-457200">
              <a:buFont typeface="+mj-lt"/>
              <a:buAutoNum type="arabicPeriod"/>
            </a:pPr>
            <a:r>
              <a:rPr lang="en-US" dirty="0"/>
              <a:t>realize (or postulate) that since the same properties that cause perceptions in us also have effects on other things and can exist without causing any perceptions at all, their true nature must be detachable from their perspectival appearance and need not resemble it. </a:t>
            </a:r>
          </a:p>
          <a:p>
            <a:pPr marL="457200" indent="-457200">
              <a:buFont typeface="+mj-lt"/>
              <a:buAutoNum type="arabicPeriod"/>
            </a:pPr>
            <a:r>
              <a:rPr lang="en-US" dirty="0"/>
              <a:t>form 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88</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p>
          <a:p>
            <a:pPr>
              <a:buFont typeface="Arial" panose="020B0604020202020204" pitchFamily="34" charset="0"/>
              <a:buChar char="•"/>
            </a:pPr>
            <a:r>
              <a:rPr lang="en-US" dirty="0"/>
              <a:t>‘Evidence’ = analyses of the results of randomized controlled trials (RCTs) which attempt to eliminate selection bias. </a:t>
            </a:r>
          </a:p>
          <a:p>
            <a:pPr>
              <a:buFont typeface="Arial" panose="020B0604020202020204" pitchFamily="34" charset="0"/>
              <a:buChar char="•"/>
            </a:pPr>
            <a:r>
              <a:rPr lang="en-US" dirty="0"/>
              <a:t>Judgment still required to assess the extent to which a patient is similar to the study subjects!</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89</a:t>
            </a:fld>
            <a:endParaRPr lang="en-US"/>
          </a:p>
        </p:txBody>
      </p:sp>
    </p:spTree>
    <p:extLst>
      <p:ext uri="{BB962C8B-B14F-4D97-AF65-F5344CB8AC3E}">
        <p14:creationId xmlns:p14="http://schemas.microsoft.com/office/powerpoint/2010/main" val="181061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use(</a:t>
            </a:r>
            <a:r>
              <a:rPr lang="en-US" dirty="0" err="1"/>
              <a:t>ful</a:t>
            </a:r>
            <a:r>
              <a:rPr lang="en-US" dirty="0"/>
              <a:t>/less)?</a:t>
            </a:r>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8116254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br>
              <a:rPr lang="en-US" dirty="0"/>
            </a:b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90</a:t>
            </a:fld>
            <a:endParaRPr lang="en-US"/>
          </a:p>
        </p:txBody>
      </p:sp>
    </p:spTree>
    <p:extLst>
      <p:ext uri="{BB962C8B-B14F-4D97-AF65-F5344CB8AC3E}">
        <p14:creationId xmlns:p14="http://schemas.microsoft.com/office/powerpoint/2010/main" val="23513040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Assignment for next week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reading:</a:t>
            </a:r>
          </a:p>
          <a:p>
            <a:pPr lvl="1">
              <a:buFont typeface="Arial" panose="020B0604020202020204" pitchFamily="34" charset="0"/>
              <a:buChar char="•"/>
            </a:pPr>
            <a:r>
              <a:rPr lang="en-US" b="1" dirty="0"/>
              <a:t>R3</a:t>
            </a:r>
            <a:r>
              <a:rPr lang="en-US" dirty="0"/>
              <a:t> Ioannidis, J.P., Why most published research findings are false. </a:t>
            </a:r>
            <a:r>
              <a:rPr lang="en-US" dirty="0" err="1"/>
              <a:t>PLoS</a:t>
            </a:r>
            <a:r>
              <a:rPr lang="en-US" dirty="0"/>
              <a:t> Med, 2005. 2(8): p. e124.</a:t>
            </a:r>
          </a:p>
          <a:p>
            <a:pPr lvl="1">
              <a:buFont typeface="Arial" panose="020B0604020202020204" pitchFamily="34" charset="0"/>
              <a:buChar char="•"/>
            </a:pPr>
            <a:r>
              <a:rPr lang="en-US" dirty="0"/>
              <a:t>https://www.ncbi.nlm.nih.gov/pubmed/16060722	</a:t>
            </a:r>
          </a:p>
          <a:p>
            <a:pPr>
              <a:buFont typeface="Arial" panose="020B0604020202020204" pitchFamily="34" charset="0"/>
              <a:buChar char="•"/>
            </a:pPr>
            <a:endParaRPr lang="en-US" dirty="0"/>
          </a:p>
          <a:p>
            <a:pPr>
              <a:buFont typeface="Arial" panose="020B0604020202020204" pitchFamily="34" charset="0"/>
              <a:buChar char="•"/>
            </a:pPr>
            <a:r>
              <a:rPr lang="en-US" dirty="0"/>
              <a:t>This paper will be the topic of a </a:t>
            </a:r>
            <a:r>
              <a:rPr lang="en-US" b="1" i="1" u="sng" dirty="0"/>
              <a:t>closed book</a:t>
            </a:r>
            <a:r>
              <a:rPr lang="en-US" b="1" i="1" dirty="0"/>
              <a:t> </a:t>
            </a:r>
            <a:r>
              <a:rPr lang="en-US" dirty="0"/>
              <a:t>in-class test at the beginning of class C3.</a:t>
            </a:r>
          </a:p>
        </p:txBody>
      </p:sp>
      <p:sp>
        <p:nvSpPr>
          <p:cNvPr id="4" name="Slide Number Placeholder 3"/>
          <p:cNvSpPr>
            <a:spLocks noGrp="1"/>
          </p:cNvSpPr>
          <p:nvPr>
            <p:ph type="sldNum" sz="quarter" idx="10"/>
          </p:nvPr>
        </p:nvSpPr>
        <p:spPr/>
        <p:txBody>
          <a:bodyPr/>
          <a:lstStyle/>
          <a:p>
            <a:fld id="{970F0956-5B8E-40B4-A8DD-F75AA1D26018}" type="slidenum">
              <a:rPr lang="en-US" smtClean="0"/>
              <a:pPr/>
              <a:t>91</a:t>
            </a:fld>
            <a:endParaRPr lang="en-US"/>
          </a:p>
        </p:txBody>
      </p:sp>
    </p:spTree>
    <p:extLst>
      <p:ext uri="{BB962C8B-B14F-4D97-AF65-F5344CB8AC3E}">
        <p14:creationId xmlns:p14="http://schemas.microsoft.com/office/powerpoint/2010/main" val="2628492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692BA-FD9C-4656-A03E-5125463AB99A}"/>
              </a:ext>
            </a:extLst>
          </p:cNvPr>
          <p:cNvSpPr>
            <a:spLocks noGrp="1"/>
          </p:cNvSpPr>
          <p:nvPr>
            <p:ph type="ctrTitle"/>
          </p:nvPr>
        </p:nvSpPr>
        <p:spPr/>
        <p:txBody>
          <a:bodyPr/>
          <a:lstStyle/>
          <a:p>
            <a:br>
              <a:rPr lang="en-US" dirty="0"/>
            </a:br>
            <a:r>
              <a:rPr lang="en-US" dirty="0"/>
              <a:t>Students will report on their pre-class assignment and explain their ideas, each presentation followed by discussion. </a:t>
            </a:r>
            <a:br>
              <a:rPr lang="en-US" dirty="0"/>
            </a:br>
            <a:endParaRPr lang="en-US" dirty="0"/>
          </a:p>
        </p:txBody>
      </p:sp>
      <p:sp>
        <p:nvSpPr>
          <p:cNvPr id="4" name="Slide Number Placeholder 3">
            <a:extLst>
              <a:ext uri="{FF2B5EF4-FFF2-40B4-BE49-F238E27FC236}">
                <a16:creationId xmlns:a16="http://schemas.microsoft.com/office/drawing/2014/main" id="{AA7AAAD5-8414-445C-81BE-E8081154829C}"/>
              </a:ext>
            </a:extLst>
          </p:cNvPr>
          <p:cNvSpPr>
            <a:spLocks noGrp="1"/>
          </p:cNvSpPr>
          <p:nvPr>
            <p:ph type="sldNum" sz="quarter" idx="10"/>
          </p:nvPr>
        </p:nvSpPr>
        <p:spPr/>
        <p:txBody>
          <a:bodyPr/>
          <a:lstStyle/>
          <a:p>
            <a:fld id="{970F0956-5B8E-40B4-A8DD-F75AA1D26018}" type="slidenum">
              <a:rPr lang="en-US" smtClean="0"/>
              <a:pPr/>
              <a:t>92</a:t>
            </a:fld>
            <a:endParaRPr lang="en-US"/>
          </a:p>
        </p:txBody>
      </p:sp>
    </p:spTree>
    <p:extLst>
      <p:ext uri="{BB962C8B-B14F-4D97-AF65-F5344CB8AC3E}">
        <p14:creationId xmlns:p14="http://schemas.microsoft.com/office/powerpoint/2010/main" val="167001005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31830</TotalTime>
  <Words>6545</Words>
  <Application>Microsoft Office PowerPoint</Application>
  <PresentationFormat>On-screen Show (4:3)</PresentationFormat>
  <Paragraphs>843</Paragraphs>
  <Slides>92</Slides>
  <Notes>17</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7" baseType="lpstr">
      <vt:lpstr>Batang</vt:lpstr>
      <vt:lpstr>ＭＳ Ｐゴシック</vt:lpstr>
      <vt:lpstr>92lrdexkxeqpuxoo</vt:lpstr>
      <vt:lpstr>AdvP41153C</vt:lpstr>
      <vt:lpstr>Arial</vt:lpstr>
      <vt:lpstr>Arial Unicode MS</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18846 – Spring 2021   </vt:lpstr>
      <vt:lpstr>Pre-class assignment</vt:lpstr>
      <vt:lpstr>Today’s topics</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Explain in light of the previous</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‘Logic’</vt:lpstr>
      <vt:lpstr>Four notions of Logic</vt:lpstr>
      <vt:lpstr>Deduction and induction (1)</vt:lpstr>
      <vt:lpstr>Valid and sound (deductive) arguments</vt:lpstr>
      <vt:lpstr>Valid argument?</vt:lpstr>
      <vt:lpstr>Sound argument?</vt:lpstr>
      <vt:lpstr>Deduction and induction (2)</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vt:lpstr>
      <vt:lpstr>!!! Assignment for next week !!!</vt:lpstr>
      <vt:lpstr> Students will report on their pre-class assignment and explain their ideas, each presentation followed by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1221</cp:revision>
  <dcterms:created xsi:type="dcterms:W3CDTF">1601-01-01T00:00:00Z</dcterms:created>
  <dcterms:modified xsi:type="dcterms:W3CDTF">2021-02-08T14:19:52Z</dcterms:modified>
</cp:coreProperties>
</file>