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</p:sldMasterIdLst>
  <p:notesMasterIdLst>
    <p:notesMasterId r:id="rId32"/>
  </p:notesMasterIdLst>
  <p:sldIdLst>
    <p:sldId id="1251" r:id="rId2"/>
    <p:sldId id="1266" r:id="rId3"/>
    <p:sldId id="1345" r:id="rId4"/>
    <p:sldId id="1414" r:id="rId5"/>
    <p:sldId id="1346" r:id="rId6"/>
    <p:sldId id="1276" r:id="rId7"/>
    <p:sldId id="1347" r:id="rId8"/>
    <p:sldId id="1418" r:id="rId9"/>
    <p:sldId id="1268" r:id="rId10"/>
    <p:sldId id="1415" r:id="rId11"/>
    <p:sldId id="1417" r:id="rId12"/>
    <p:sldId id="1416" r:id="rId13"/>
    <p:sldId id="1267" r:id="rId14"/>
    <p:sldId id="1419" r:id="rId15"/>
    <p:sldId id="1420" r:id="rId16"/>
    <p:sldId id="1421" r:id="rId17"/>
    <p:sldId id="1422" r:id="rId18"/>
    <p:sldId id="1423" r:id="rId19"/>
    <p:sldId id="1424" r:id="rId20"/>
    <p:sldId id="1425" r:id="rId21"/>
    <p:sldId id="1427" r:id="rId22"/>
    <p:sldId id="1432" r:id="rId23"/>
    <p:sldId id="1426" r:id="rId24"/>
    <p:sldId id="1429" r:id="rId25"/>
    <p:sldId id="1435" r:id="rId26"/>
    <p:sldId id="1430" r:id="rId27"/>
    <p:sldId id="1431" r:id="rId28"/>
    <p:sldId id="1433" r:id="rId29"/>
    <p:sldId id="1434" r:id="rId30"/>
    <p:sldId id="1428" r:id="rId3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0000"/>
    <a:srgbClr val="1FE115"/>
    <a:srgbClr val="AAE600"/>
    <a:srgbClr val="A2CCE8"/>
    <a:srgbClr val="000000"/>
    <a:srgbClr val="16165D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2" autoAdjust="0"/>
    <p:restoredTop sz="85952" autoAdjust="0"/>
  </p:normalViewPr>
  <p:slideViewPr>
    <p:cSldViewPr>
      <p:cViewPr varScale="1">
        <p:scale>
          <a:sx n="83" d="100"/>
          <a:sy n="83" d="100"/>
        </p:scale>
        <p:origin x="14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E52691-C7FE-45C9-A721-70C64DF9BB03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072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2551" y="6553200"/>
            <a:ext cx="469751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457200" indent="-457200" algn="ctr">
              <a:buClr>
                <a:schemeClr val="bg1"/>
              </a:buClr>
              <a:buFont typeface="+mj-lt"/>
              <a:buAutoNum type="arabicPeriod"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7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7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Slide Number Placeholder 3"/>
          <p:cNvSpPr txBox="1">
            <a:spLocks/>
          </p:cNvSpPr>
          <p:nvPr userDrawn="1"/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math.sfu.ca/histmath/Europe/Euclid300BC/HIPPOCRATES.JPG&amp;imgrefurl=http://www.math.sfu.ca/histmath/Europe/Euclid300BC/&amp;h=326&amp;w=268&amp;sz=11&amp;tbnid=ETy_g3qaEY0J:&amp;tbnh=113&amp;tbnw=93&amp;start=4&amp;prev=/images?q%3Dhippocrates%26hl%3Dnl%26lr%3D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5.jpeg"/><Relationship Id="rId26" Type="http://schemas.openxmlformats.org/officeDocument/2006/relationships/image" Target="../media/image20.png"/><Relationship Id="rId3" Type="http://schemas.openxmlformats.org/officeDocument/2006/relationships/notesSlide" Target="../notesSlides/notesSlide1.xml"/><Relationship Id="rId21" Type="http://schemas.openxmlformats.org/officeDocument/2006/relationships/hyperlink" Target="http://images.google.be/imgres?imgurl=http://www.guido.be/imagegallery/Onderwijs/rug.jpg&amp;imgrefurl=http://www.guido.be/desktopmodules/articledetail.aspx?mid%3D361%26itemid%3D768%26tabid%3D69%26pageid%3D100&amp;h=180&amp;w=180&amp;sz=8&amp;hl=nl&amp;start=11&amp;tbnid=p1yWKTqCineCgM:&amp;tbnh=101&amp;tbnw=101&amp;prev=/images?q%3Drug%2Bgent%26svnum%3D10%26hl%3Dnl%26lr%3D%26rls%3DGGLJ,GGLJ:2006-09,GGLJ:en%26sa%3DN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17" Type="http://schemas.openxmlformats.org/officeDocument/2006/relationships/image" Target="../media/image3.png"/><Relationship Id="rId25" Type="http://schemas.openxmlformats.org/officeDocument/2006/relationships/hyperlink" Target="http://nl.prorec.be/index.cfm" TargetMode="External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16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24" Type="http://schemas.openxmlformats.org/officeDocument/2006/relationships/image" Target="../media/image19.pn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23" Type="http://schemas.openxmlformats.org/officeDocument/2006/relationships/image" Target="../media/image18.png"/><Relationship Id="rId10" Type="http://schemas.openxmlformats.org/officeDocument/2006/relationships/image" Target="../media/image9.png"/><Relationship Id="rId19" Type="http://schemas.openxmlformats.org/officeDocument/2006/relationships/hyperlink" Target="http://www.ifomis.org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and</a:t>
            </a:r>
            <a:br>
              <a:rPr lang="en-US" dirty="0"/>
            </a:br>
            <a:r>
              <a:rPr lang="en-US" dirty="0"/>
              <a:t>research methods</a:t>
            </a:r>
            <a:br>
              <a:rPr lang="en-US" dirty="0"/>
            </a:b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18846 – Spring 2021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67200"/>
            <a:ext cx="7467600" cy="1752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Class 1 – Feb 4, 2021</a:t>
            </a:r>
          </a:p>
          <a:p>
            <a:pPr marL="0" indent="0">
              <a:buNone/>
            </a:pPr>
            <a:r>
              <a:rPr lang="en-US" b="1" dirty="0"/>
              <a:t>Course Introduction</a:t>
            </a:r>
          </a:p>
          <a:p>
            <a:pPr marL="0" indent="0">
              <a:buNone/>
            </a:pPr>
            <a:r>
              <a:rPr lang="en-US" b="1" dirty="0"/>
              <a:t>Introduction to research and research proposals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Werner CEUSTERS,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5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Three tests:				8%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Intermediate proposal versions:	12% (A1, A2, A3, A4)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Statistics assignment:		5% (A5)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Final research proposal:		25% (A6)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Presentation </a:t>
            </a:r>
            <a:r>
              <a:rPr lang="en-US" sz="2000" dirty="0"/>
              <a:t>(slides, talk, discussion)	</a:t>
            </a:r>
            <a:r>
              <a:rPr lang="en-US" dirty="0"/>
              <a:t>20%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Final exam:				30%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Penalties for late submission of A5.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A1, A2, A3: may be without assessment transferred to A6.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Missing A4: may lead to irrelevant exercise for A5.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14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All assignments need to be completed prior to the deadline specified in the course schedule and submitted to UB Learns </a:t>
            </a:r>
            <a:r>
              <a:rPr lang="en-US" sz="2000" b="1" i="1" dirty="0"/>
              <a:t>as a Microsoft Word document</a:t>
            </a:r>
            <a:r>
              <a:rPr lang="en-US" sz="2000" dirty="0"/>
              <a:t>. No Google doc links or any other link to a cloud server. </a:t>
            </a:r>
          </a:p>
          <a:p>
            <a:pPr lv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filename should be formatted as this: BMI504-[number of the assignment]-[your UBIT name]. 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For example, if the course director were a student: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000" dirty="0"/>
              <a:t>	“BMI504-A1-ceusters.docx”. </a:t>
            </a:r>
          </a:p>
          <a:p>
            <a:pPr lv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first line in the document should always be your full name (first and last name).</a:t>
            </a:r>
          </a:p>
          <a:p>
            <a:pPr lv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Whenever you send me an email in relation to the class, the subject line must start with “BMI-504:”.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for next week !!!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a) Required reading</a:t>
            </a:r>
          </a:p>
          <a:p>
            <a:pPr indent="-1588"/>
            <a:r>
              <a:rPr lang="en-US" sz="2000" b="1" dirty="0"/>
              <a:t>R2</a:t>
            </a:r>
            <a:r>
              <a:rPr lang="en-US" sz="2000" dirty="0"/>
              <a:t>	</a:t>
            </a:r>
            <a:r>
              <a:rPr lang="en-US" sz="2000" dirty="0" err="1"/>
              <a:t>Wagensberg</a:t>
            </a:r>
            <a:r>
              <a:rPr lang="en-US" sz="2000" dirty="0"/>
              <a:t>, J., </a:t>
            </a:r>
            <a:r>
              <a:rPr lang="en-US" sz="2000" i="1" dirty="0"/>
              <a:t>On the Existence and Uniqueness of the Scientific Method.</a:t>
            </a:r>
            <a:r>
              <a:rPr lang="en-US" sz="2000" dirty="0"/>
              <a:t> Biol Theory, 2014. </a:t>
            </a:r>
            <a:r>
              <a:rPr lang="en-US" sz="2000" b="1" dirty="0"/>
              <a:t>9</a:t>
            </a:r>
            <a:r>
              <a:rPr lang="en-US" sz="2000" dirty="0"/>
              <a:t>(3): p. 331-346.</a:t>
            </a:r>
          </a:p>
          <a:p>
            <a:r>
              <a:rPr lang="en-US" sz="2000" dirty="0"/>
              <a:t>	</a:t>
            </a:r>
            <a:r>
              <a:rPr lang="en-US" sz="1400" dirty="0"/>
              <a:t>https://www.ncbi.nlm.nih.gov/pmc/articles/PMC4131153/pdf/13752_2014_Article_166.pdf</a:t>
            </a:r>
          </a:p>
          <a:p>
            <a:pPr lvl="0"/>
            <a:r>
              <a:rPr lang="en-US" sz="2000" dirty="0"/>
              <a:t>b) </a:t>
            </a:r>
            <a:r>
              <a:rPr lang="en-US" sz="2000" b="1" dirty="0"/>
              <a:t>A0</a:t>
            </a:r>
            <a:r>
              <a:rPr lang="en-US" sz="2000" dirty="0"/>
              <a:t>: Prepare for proposal: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Reflect about your research interests concerning your future MSc or PhD thesis and formulate a number of research topics.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These topics should for BMI students fit at least one of the detailed learning objectives for biomedical informaticists described in the document ‘</a:t>
            </a:r>
            <a:r>
              <a:rPr lang="en-US" sz="2000" b="1" i="1" dirty="0"/>
              <a:t>BMI504-Spring2021-topic-requirements.pdf</a:t>
            </a:r>
            <a:r>
              <a:rPr lang="en-US" sz="2000" dirty="0"/>
              <a:t>’.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For students outside the BMI department, any topic will do.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Be prepared to present and discuss this informally in class C2. No prior submission needed.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44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Writing a research proposal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8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r>
              <a:rPr lang="en-US" sz="2000" dirty="0"/>
              <a:t>Brief summary, taken from proposal body, of (half page maximum):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What do you plan to accomplish?</a:t>
            </a:r>
            <a:r>
              <a:rPr lang="en-US" sz="2000" dirty="0"/>
              <a:t>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Define the research problem.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State overall objective of your proposed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How are you going to conduct the research?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Give specific aims, being for each aim specific about population, intervention, comparison, outcome, type of study.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Motivations for the research?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Reasons … (gives the ‘why?’)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Purpose … (counters the ‘so what?’)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How does it relate to established knowledge.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Summary of review of literature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Provide convincing evidence that it is a topic worthy of in-depth investigation.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8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Background and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2 pages maximum containing: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2.1  General problem statement.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2.2  Why it needs to be addressed.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Values: scientific, epistemic, contextual        </a:t>
            </a:r>
          </a:p>
          <a:p>
            <a:pPr marL="1371600" lvl="3" indent="0">
              <a:buNone/>
            </a:pP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 C2. Fundamentals of science and research</a:t>
            </a:r>
            <a:endParaRPr lang="en-US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2.3  What parts of the problem your research will address.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2.4  How does it add to the established knowledge?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 this course: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/>
              <a:t>Give a few important literature references.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/>
              <a:t>Explain gaps in (a)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/>
              <a:t>Explain how you would do a thorough, systematized literature review to assess what gaps really still exist.  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 self-study!</a:t>
            </a:r>
            <a:endParaRPr lang="en-US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34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Research design and methods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3.1  Research question(s) </a:t>
            </a:r>
            <a:r>
              <a:rPr lang="en-US" sz="1800" dirty="0">
                <a:solidFill>
                  <a:srgbClr val="FFFF00"/>
                </a:solidFill>
                <a:sym typeface="Wingdings" panose="05000000000000000000" pitchFamily="2" charset="2"/>
              </a:rPr>
              <a:t> C3. Parameters for research designs</a:t>
            </a: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3.2  Study design components, logic and motivation</a:t>
            </a:r>
          </a:p>
          <a:p>
            <a:pPr marL="1257300" lvl="3" indent="0">
              <a:buNone/>
            </a:pP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 C3.   Parameters for research designs</a:t>
            </a:r>
          </a:p>
          <a:p>
            <a:pPr marL="1257300" lvl="3" indent="0">
              <a:buNone/>
            </a:pP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 C12. </a:t>
            </a:r>
            <a:r>
              <a:rPr lang="en-US" dirty="0">
                <a:solidFill>
                  <a:srgbClr val="FFFF00"/>
                </a:solidFill>
              </a:rPr>
              <a:t>Clinical trial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3.3  Hypotheses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General null and alternative hypotheses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Statistical null and alternative hypotheses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Theoretical and operational definition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Theoretical and operational linkage</a:t>
            </a:r>
            <a:endParaRPr lang="en-US" dirty="0">
              <a:solidFill>
                <a:srgbClr val="FFFF00"/>
              </a:solidFill>
            </a:endParaRPr>
          </a:p>
          <a:p>
            <a:pPr marL="800100" lvl="2" indent="0">
              <a:buNone/>
            </a:pP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 C8!!!. Introduction to data analysis of quantitative and qualitative variables.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 Assignment A3.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92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Research design and methods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344488"/>
            <a:r>
              <a:rPr lang="en-US" dirty="0"/>
              <a:t>3.4  Population 		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 C9. Elements of epidemiology</a:t>
            </a:r>
            <a:endParaRPr lang="en-US" dirty="0">
              <a:solidFill>
                <a:srgbClr val="FFFF00"/>
              </a:solidFill>
            </a:endParaRPr>
          </a:p>
          <a:p>
            <a:pPr marL="457200" lvl="1" indent="-344488"/>
            <a:r>
              <a:rPr lang="en-US" dirty="0"/>
              <a:t>3.5  Study Sample	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 C3. Parameters for research 						designs</a:t>
            </a:r>
          </a:p>
          <a:p>
            <a:pPr marL="1771650" lvl="4" indent="-344488"/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				</a:t>
            </a:r>
            <a:r>
              <a:rPr lang="en-US" sz="2400" i="0" dirty="0">
                <a:solidFill>
                  <a:srgbClr val="FFFF00"/>
                </a:solidFill>
                <a:sym typeface="Wingdings" panose="05000000000000000000" pitchFamily="2" charset="2"/>
              </a:rPr>
              <a:t> C12. </a:t>
            </a:r>
            <a:r>
              <a:rPr lang="en-US" sz="2400" i="0" dirty="0">
                <a:solidFill>
                  <a:srgbClr val="FFFF00"/>
                </a:solidFill>
              </a:rPr>
              <a:t>Clinical trial design</a:t>
            </a:r>
          </a:p>
          <a:p>
            <a:pPr marL="914400" lvl="3" indent="-344488"/>
            <a:r>
              <a:rPr lang="en-US" dirty="0"/>
              <a:t>Sample size analysis / Power study</a:t>
            </a:r>
          </a:p>
          <a:p>
            <a:pPr marL="914400" lvl="3" indent="-344488"/>
            <a:r>
              <a:rPr lang="en-US" dirty="0"/>
              <a:t>Inclusion criteria</a:t>
            </a:r>
          </a:p>
          <a:p>
            <a:pPr marL="914400" lvl="3" indent="-344488"/>
            <a:r>
              <a:rPr lang="en-US" dirty="0"/>
              <a:t>Exclusion criteria</a:t>
            </a:r>
          </a:p>
          <a:p>
            <a:pPr marL="914400" lvl="3" indent="-344488"/>
            <a:r>
              <a:rPr lang="en-US" dirty="0"/>
              <a:t>Subject recruitment methods</a:t>
            </a:r>
          </a:p>
          <a:p>
            <a:pPr marL="914400" lvl="3" indent="-344488"/>
            <a:r>
              <a:rPr lang="en-US" dirty="0"/>
              <a:t>Subject retention methods</a:t>
            </a:r>
          </a:p>
          <a:p>
            <a:pPr marL="914400" lvl="3" indent="-344488"/>
            <a:r>
              <a:rPr lang="en-US" dirty="0"/>
              <a:t>Sampling methods</a:t>
            </a:r>
          </a:p>
          <a:p>
            <a:pPr marL="914400" lvl="3" indent="-344488"/>
            <a:r>
              <a:rPr lang="en-US" dirty="0"/>
              <a:t>Randomization</a:t>
            </a:r>
          </a:p>
          <a:p>
            <a:pPr marL="914400" lvl="3" indent="-344488"/>
            <a:r>
              <a:rPr lang="en-US" dirty="0"/>
              <a:t>Blinding</a:t>
            </a:r>
          </a:p>
          <a:p>
            <a:pPr marL="914400" lvl="3" indent="-344488"/>
            <a:r>
              <a:rPr lang="en-US" dirty="0"/>
              <a:t>Controls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52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Research design and methods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3.6  Very detailed description of variables:</a:t>
            </a:r>
          </a:p>
          <a:p>
            <a:pPr marL="974725" lvl="1" indent="-404813">
              <a:buFont typeface="Arial" panose="020B0604020202020204" pitchFamily="34" charset="0"/>
              <a:buChar char="•"/>
              <a:tabLst>
                <a:tab pos="630238" algn="l"/>
                <a:tab pos="1147763" algn="l"/>
              </a:tabLst>
            </a:pPr>
            <a:r>
              <a:rPr lang="en-US" dirty="0"/>
              <a:t>Statistical type</a:t>
            </a:r>
          </a:p>
          <a:p>
            <a:pPr marL="974725" lvl="1" indent="-404813">
              <a:tabLst>
                <a:tab pos="630238" algn="l"/>
                <a:tab pos="1147763" algn="l"/>
              </a:tabLst>
            </a:pPr>
            <a:r>
              <a:rPr lang="en-US" dirty="0"/>
              <a:t>Detailed description</a:t>
            </a:r>
          </a:p>
          <a:p>
            <a:pPr marL="974725" lvl="1" indent="-404813">
              <a:tabLst>
                <a:tab pos="630238" algn="l"/>
                <a:tab pos="1147763" algn="l"/>
              </a:tabLst>
            </a:pPr>
            <a:r>
              <a:rPr lang="en-US" dirty="0"/>
              <a:t>Sensitivity, specificity, precision and accuracy</a:t>
            </a:r>
          </a:p>
          <a:p>
            <a:pPr marL="969962" lvl="2" indent="0">
              <a:buNone/>
              <a:tabLst>
                <a:tab pos="630238" algn="l"/>
                <a:tab pos="1147763" algn="l"/>
              </a:tabLst>
            </a:pPr>
            <a:r>
              <a:rPr lang="en-US" dirty="0"/>
              <a:t>		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 C5. Types of bias</a:t>
            </a:r>
            <a:endParaRPr lang="en-US" dirty="0">
              <a:solidFill>
                <a:srgbClr val="FFFF00"/>
              </a:solidFill>
            </a:endParaRPr>
          </a:p>
          <a:p>
            <a:pPr marL="969962" lvl="2" indent="0">
              <a:buNone/>
              <a:tabLst>
                <a:tab pos="630238" algn="l"/>
                <a:tab pos="1147763" algn="l"/>
              </a:tabLst>
            </a:pPr>
            <a:r>
              <a:rPr lang="en-US" dirty="0"/>
              <a:t>		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 C9. Elements of epidemiology</a:t>
            </a:r>
            <a:endParaRPr lang="en-US" dirty="0">
              <a:solidFill>
                <a:srgbClr val="FFFF00"/>
              </a:solidFill>
            </a:endParaRPr>
          </a:p>
          <a:p>
            <a:pPr marL="974725" lvl="1" indent="-404813">
              <a:tabLst>
                <a:tab pos="630238" algn="l"/>
                <a:tab pos="1147763" algn="l"/>
              </a:tabLst>
            </a:pPr>
            <a:r>
              <a:rPr lang="en-US" dirty="0"/>
              <a:t>Expected biases and control procedures	</a:t>
            </a:r>
          </a:p>
          <a:p>
            <a:pPr marL="969962" lvl="2" indent="0">
              <a:buNone/>
              <a:tabLst>
                <a:tab pos="630238" algn="l"/>
                <a:tab pos="1147763" algn="l"/>
              </a:tabLst>
            </a:pP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		 C5. Types of bias</a:t>
            </a:r>
            <a:endParaRPr lang="en-US" dirty="0">
              <a:solidFill>
                <a:srgbClr val="FFFF00"/>
              </a:solidFill>
            </a:endParaRPr>
          </a:p>
          <a:p>
            <a:pPr marL="974725" lvl="2" indent="-404813">
              <a:tabLst>
                <a:tab pos="630238" algn="l"/>
                <a:tab pos="1147763" algn="l"/>
              </a:tabLst>
            </a:pPr>
            <a:r>
              <a:rPr lang="en-US" sz="2400" dirty="0"/>
              <a:t>Baselines </a:t>
            </a:r>
            <a:r>
              <a:rPr lang="en-US" sz="1800" dirty="0"/>
              <a:t>(for the course: how to be obtained)</a:t>
            </a:r>
          </a:p>
          <a:p>
            <a:pPr marL="974725" lvl="2" indent="-404813">
              <a:tabLst>
                <a:tab pos="630238" algn="l"/>
                <a:tab pos="1147763" algn="l"/>
              </a:tabLst>
            </a:pPr>
            <a:r>
              <a:rPr lang="en-US" sz="2400" dirty="0"/>
              <a:t>Endpoints</a:t>
            </a:r>
          </a:p>
          <a:p>
            <a:pPr marL="569912" lvl="2" indent="0">
              <a:buNone/>
              <a:tabLst>
                <a:tab pos="630238" algn="l"/>
                <a:tab pos="1147763" algn="l"/>
              </a:tabLst>
            </a:pPr>
            <a:r>
              <a:rPr lang="en-US" sz="2400" dirty="0">
                <a:solidFill>
                  <a:srgbClr val="FFFF00"/>
                </a:solidFill>
                <a:sym typeface="Wingdings" panose="05000000000000000000" pitchFamily="2" charset="2"/>
              </a:rPr>
              <a:t>			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 C12. </a:t>
            </a:r>
            <a:r>
              <a:rPr lang="en-US" dirty="0">
                <a:solidFill>
                  <a:srgbClr val="FFFF00"/>
                </a:solidFill>
              </a:rPr>
              <a:t>Clinical trial design 							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 </a:t>
            </a:r>
            <a:r>
              <a:rPr lang="en-US" dirty="0">
                <a:solidFill>
                  <a:srgbClr val="FFFF00"/>
                </a:solidFill>
              </a:rPr>
              <a:t>C3. Parameters for research designs</a:t>
            </a:r>
          </a:p>
          <a:p>
            <a:pPr marL="569912" lvl="2" indent="0">
              <a:buNone/>
              <a:tabLst>
                <a:tab pos="630238" algn="l"/>
                <a:tab pos="1147763" algn="l"/>
              </a:tabLst>
            </a:pPr>
            <a:endParaRPr lang="en-US" dirty="0">
              <a:solidFill>
                <a:srgbClr val="FFFF00"/>
              </a:solidFill>
            </a:endParaRPr>
          </a:p>
          <a:p>
            <a:pPr marL="974725" lvl="2" indent="-404813">
              <a:tabLst>
                <a:tab pos="630238" algn="l"/>
                <a:tab pos="1147763" algn="l"/>
              </a:tabLst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22098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FF00"/>
                </a:solidFill>
                <a:sym typeface="Wingdings" panose="05000000000000000000" pitchFamily="2" charset="2"/>
              </a:rPr>
              <a:t> C8. Introduction to data analysis of quantitative and qualitative variables</a:t>
            </a:r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94690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Research design and methods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4953000"/>
          </a:xfrm>
        </p:spPr>
        <p:txBody>
          <a:bodyPr/>
          <a:lstStyle/>
          <a:p>
            <a:pPr marL="690563" lvl="2" indent="-457200"/>
            <a:r>
              <a:rPr lang="en-US" sz="2400" dirty="0"/>
              <a:t>3.7  Data collection protocol</a:t>
            </a:r>
          </a:p>
          <a:p>
            <a:pPr lvl="3"/>
            <a:r>
              <a:rPr lang="en-US" sz="2400" dirty="0"/>
              <a:t>Overview</a:t>
            </a:r>
          </a:p>
          <a:p>
            <a:pPr lvl="3"/>
            <a:r>
              <a:rPr lang="en-US" sz="2400" dirty="0"/>
              <a:t>Methods to minimize missing data</a:t>
            </a:r>
          </a:p>
          <a:p>
            <a:pPr lvl="3"/>
            <a:r>
              <a:rPr lang="en-US" sz="2400" dirty="0"/>
              <a:t>Procedures to ensure validity and reliability</a:t>
            </a:r>
          </a:p>
          <a:p>
            <a:pPr marL="914400" lvl="2" indent="0"/>
            <a:r>
              <a:rPr lang="en-US" sz="1700" b="1" dirty="0">
                <a:solidFill>
                  <a:srgbClr val="FFFF00"/>
                </a:solidFill>
                <a:sym typeface="Wingdings" panose="05000000000000000000" pitchFamily="2" charset="2"/>
              </a:rPr>
              <a:t></a:t>
            </a:r>
            <a:r>
              <a:rPr lang="en-US" sz="1700" b="1" dirty="0">
                <a:solidFill>
                  <a:srgbClr val="FFFF00"/>
                </a:solidFill>
              </a:rPr>
              <a:t> C6. Qualitative research methods: theory and data collection methods</a:t>
            </a:r>
          </a:p>
          <a:p>
            <a:pPr marL="914400" lvl="2" indent="0"/>
            <a:r>
              <a:rPr lang="en-US" sz="1700" b="1" dirty="0">
                <a:solidFill>
                  <a:srgbClr val="FFFF00"/>
                </a:solidFill>
                <a:sym typeface="Wingdings" panose="05000000000000000000" pitchFamily="2" charset="2"/>
              </a:rPr>
              <a:t> </a:t>
            </a:r>
            <a:r>
              <a:rPr lang="en-US" sz="1700" b="1" dirty="0">
                <a:solidFill>
                  <a:srgbClr val="FFFF00"/>
                </a:solidFill>
              </a:rPr>
              <a:t>C7. Mixed methods: Integration of quantitative and qualitative methods</a:t>
            </a:r>
            <a:endParaRPr lang="en-US" sz="1700" b="1" dirty="0"/>
          </a:p>
          <a:p>
            <a:pPr marL="690563" indent="-457200">
              <a:buFont typeface="Arial" panose="020B0604020202020204" pitchFamily="34" charset="0"/>
              <a:buChar char="•"/>
            </a:pPr>
            <a:r>
              <a:rPr lang="en-US" dirty="0"/>
              <a:t>3.8  Data Analysis Strategies</a:t>
            </a:r>
          </a:p>
          <a:p>
            <a:pPr lvl="3"/>
            <a:r>
              <a:rPr lang="en-US" sz="2400" dirty="0"/>
              <a:t>Anticipated measurement errors</a:t>
            </a:r>
          </a:p>
          <a:p>
            <a:pPr lvl="3"/>
            <a:r>
              <a:rPr lang="en-US" sz="2400" dirty="0"/>
              <a:t>Statistical assumptions and corresponding tests</a:t>
            </a:r>
          </a:p>
          <a:p>
            <a:pPr indent="571500"/>
            <a:r>
              <a:rPr lang="en-US" sz="1800" b="1" dirty="0">
                <a:solidFill>
                  <a:srgbClr val="FFFF00"/>
                </a:solidFill>
                <a:sym typeface="Wingdings" panose="05000000000000000000" pitchFamily="2" charset="2"/>
              </a:rPr>
              <a:t></a:t>
            </a:r>
            <a:r>
              <a:rPr lang="en-US" sz="1800" b="1" dirty="0">
                <a:solidFill>
                  <a:srgbClr val="FFFF00"/>
                </a:solidFill>
              </a:rPr>
              <a:t> C10. Descriptive and elementary statistics </a:t>
            </a:r>
          </a:p>
          <a:p>
            <a:pPr indent="571500"/>
            <a:r>
              <a:rPr lang="en-US" sz="1800" b="1" dirty="0">
                <a:solidFill>
                  <a:srgbClr val="FFFF00"/>
                </a:solidFill>
                <a:sym typeface="Wingdings" panose="05000000000000000000" pitchFamily="2" charset="2"/>
              </a:rPr>
              <a:t> </a:t>
            </a:r>
            <a:r>
              <a:rPr lang="en-US" sz="1800" b="1" dirty="0">
                <a:solidFill>
                  <a:srgbClr val="FFFF00"/>
                </a:solidFill>
              </a:rPr>
              <a:t>C11. Statistical analysis </a:t>
            </a:r>
            <a:endParaRPr lang="en-US" sz="1800" dirty="0">
              <a:solidFill>
                <a:srgbClr val="FFFF00"/>
              </a:solidFill>
            </a:endParaRPr>
          </a:p>
          <a:p>
            <a:endParaRPr lang="en-US" dirty="0"/>
          </a:p>
          <a:p>
            <a:pPr marL="114300" indent="0"/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3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structure (C1)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Participant and instructor introduction.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Course introduction: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dirty="0"/>
              <a:t>course overview,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dirty="0"/>
              <a:t>course project work and assessment,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dirty="0"/>
              <a:t>housekeeping rules and expectations. </a:t>
            </a:r>
          </a:p>
          <a:p>
            <a:pPr marL="857250" lvl="1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Introduction to research proposals.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Discussion on research proposal topics.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8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Ethics and Human Subjects Issues</a:t>
            </a:r>
          </a:p>
          <a:p>
            <a:pPr lvl="1"/>
            <a:r>
              <a:rPr lang="en-US" dirty="0"/>
              <a:t>Procedures to combat conflict of interest</a:t>
            </a:r>
          </a:p>
          <a:p>
            <a:pPr lvl="1"/>
            <a:r>
              <a:rPr lang="en-US" dirty="0"/>
              <a:t>Timeframes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Strengths and weaknesses of the study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Budget and motivation for expenses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References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Appendices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36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Quality assessment of</a:t>
            </a:r>
            <a:br>
              <a:rPr lang="en-US" dirty="0"/>
            </a:br>
            <a:r>
              <a:rPr lang="en-US" dirty="0"/>
              <a:t>research proposals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 for:</a:t>
            </a:r>
          </a:p>
          <a:p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Real life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Your peer reviews in C13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My assessment about your work (A6, A8)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17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required readings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4953000"/>
          </a:xfrm>
        </p:spPr>
        <p:txBody>
          <a:bodyPr/>
          <a:lstStyle/>
          <a:p>
            <a:pPr marL="628650" indent="-628650"/>
            <a:r>
              <a:rPr lang="en-US" sz="2000" dirty="0"/>
              <a:t>R1.	</a:t>
            </a:r>
            <a:r>
              <a:rPr lang="en-US" sz="2000" dirty="0" err="1"/>
              <a:t>Shortliffe</a:t>
            </a:r>
            <a:r>
              <a:rPr lang="en-US" sz="2000" dirty="0"/>
              <a:t>, E.H., </a:t>
            </a:r>
            <a:r>
              <a:rPr lang="en-US" sz="2000" i="1" dirty="0"/>
              <a:t>The organization and content of informatics doctoral dissertations.</a:t>
            </a:r>
            <a:r>
              <a:rPr lang="en-US" sz="2000" dirty="0"/>
              <a:t> J Am Med Inform Assoc, 2016. </a:t>
            </a:r>
            <a:r>
              <a:rPr lang="en-US" sz="2000" b="1" dirty="0"/>
              <a:t>23</a:t>
            </a:r>
            <a:r>
              <a:rPr lang="en-US" sz="2000" dirty="0"/>
              <a:t>(4): p. 840-3.</a:t>
            </a:r>
          </a:p>
          <a:p>
            <a:pPr marL="628650" indent="-628650"/>
            <a:r>
              <a:rPr lang="en-US" sz="2000" dirty="0"/>
              <a:t>R3.	Ioannidis, J.P., </a:t>
            </a:r>
            <a:r>
              <a:rPr lang="en-US" sz="2000" i="1" dirty="0"/>
              <a:t>Why most published research findings are false.</a:t>
            </a:r>
            <a:r>
              <a:rPr lang="en-US" sz="2000" dirty="0"/>
              <a:t> </a:t>
            </a:r>
            <a:r>
              <a:rPr lang="en-US" sz="2000" dirty="0" err="1"/>
              <a:t>PLoS</a:t>
            </a:r>
            <a:r>
              <a:rPr lang="en-US" sz="2000" dirty="0"/>
              <a:t> Med, 2005. </a:t>
            </a:r>
            <a:r>
              <a:rPr lang="en-US" sz="2000" b="1" dirty="0"/>
              <a:t>2</a:t>
            </a:r>
            <a:r>
              <a:rPr lang="en-US" sz="2000" dirty="0"/>
              <a:t>(8): p. e124.</a:t>
            </a:r>
          </a:p>
          <a:p>
            <a:pPr marL="628650" indent="-628650"/>
            <a:r>
              <a:rPr lang="en-US" sz="2000" dirty="0"/>
              <a:t>R4.	Abbasi, K., </a:t>
            </a:r>
            <a:r>
              <a:rPr lang="en-US" sz="2000" i="1" dirty="0"/>
              <a:t>Covid-19: </a:t>
            </a:r>
            <a:r>
              <a:rPr lang="en-US" sz="2000" i="1" dirty="0" err="1"/>
              <a:t>politicisation</a:t>
            </a:r>
            <a:r>
              <a:rPr lang="en-US" sz="2000" i="1" dirty="0"/>
              <a:t>, “corruption,” and suppression of science.</a:t>
            </a:r>
            <a:r>
              <a:rPr lang="en-US" sz="2000" dirty="0"/>
              <a:t> BMJ, 2020. </a:t>
            </a:r>
            <a:r>
              <a:rPr lang="en-US" sz="2000" b="1" dirty="0"/>
              <a:t>371</a:t>
            </a:r>
            <a:r>
              <a:rPr lang="en-US" sz="2000" dirty="0"/>
              <a:t>: p. m4425.</a:t>
            </a:r>
          </a:p>
          <a:p>
            <a:pPr marL="628650" indent="-628650"/>
            <a:r>
              <a:rPr lang="en-US" sz="2000" dirty="0"/>
              <a:t>R5.	Ioannidis, J.P., </a:t>
            </a:r>
            <a:r>
              <a:rPr lang="en-US" sz="2000" i="1" dirty="0"/>
              <a:t>Why Most Clinical Research Is Not Useful.</a:t>
            </a:r>
            <a:r>
              <a:rPr lang="en-US" sz="2000" dirty="0"/>
              <a:t> </a:t>
            </a:r>
            <a:r>
              <a:rPr lang="en-US" sz="2000" dirty="0" err="1"/>
              <a:t>PLoS</a:t>
            </a:r>
            <a:r>
              <a:rPr lang="en-US" sz="2000" dirty="0"/>
              <a:t> Med, 2016. </a:t>
            </a:r>
            <a:r>
              <a:rPr lang="en-US" sz="2000" b="1" dirty="0"/>
              <a:t>13</a:t>
            </a:r>
            <a:r>
              <a:rPr lang="en-US" sz="2000" dirty="0"/>
              <a:t>(6): p. e1002049.</a:t>
            </a:r>
          </a:p>
          <a:p>
            <a:pPr marL="628650" indent="-628650"/>
            <a:r>
              <a:rPr lang="en-US" sz="2000" dirty="0"/>
              <a:t>R7.	</a:t>
            </a:r>
            <a:r>
              <a:rPr lang="en-US" sz="2000" dirty="0" err="1"/>
              <a:t>Sudheesh</a:t>
            </a:r>
            <a:r>
              <a:rPr lang="en-US" sz="2000" dirty="0"/>
              <a:t>, K., D.R. </a:t>
            </a:r>
            <a:r>
              <a:rPr lang="en-US" sz="2000" dirty="0" err="1"/>
              <a:t>Duggappa</a:t>
            </a:r>
            <a:r>
              <a:rPr lang="en-US" sz="2000" dirty="0"/>
              <a:t>, and S.S. Nethra, </a:t>
            </a:r>
            <a:r>
              <a:rPr lang="en-US" sz="2000" i="1" dirty="0"/>
              <a:t>How to write a research proposal?</a:t>
            </a:r>
            <a:r>
              <a:rPr lang="en-US" sz="2000" dirty="0"/>
              <a:t> Indian journal of </a:t>
            </a:r>
            <a:r>
              <a:rPr lang="en-US" sz="2000" dirty="0" err="1"/>
              <a:t>anaesthesia</a:t>
            </a:r>
            <a:r>
              <a:rPr lang="en-US" sz="2000" dirty="0"/>
              <a:t>, 2016. </a:t>
            </a:r>
            <a:r>
              <a:rPr lang="en-US" sz="2000" b="1" dirty="0"/>
              <a:t>60</a:t>
            </a:r>
            <a:r>
              <a:rPr lang="en-US" sz="2000" dirty="0"/>
              <a:t>(9): p. 631-634.</a:t>
            </a:r>
          </a:p>
          <a:p>
            <a:pPr marL="628650" indent="-628650"/>
            <a:r>
              <a:rPr lang="en-US" sz="2000" dirty="0"/>
              <a:t>R11.	</a:t>
            </a:r>
            <a:r>
              <a:rPr lang="en-US" sz="2000" dirty="0" err="1"/>
              <a:t>Mårtensson</a:t>
            </a:r>
            <a:r>
              <a:rPr lang="en-US" sz="2000" dirty="0"/>
              <a:t>, P., et al., </a:t>
            </a:r>
            <a:r>
              <a:rPr lang="en-US" sz="2000" i="1" dirty="0"/>
              <a:t>Evaluating research: A multidisciplinary approach to assessing research practice and quality.</a:t>
            </a:r>
            <a:r>
              <a:rPr lang="en-US" sz="2000" dirty="0"/>
              <a:t> Research Policy, 2016. </a:t>
            </a:r>
            <a:r>
              <a:rPr lang="en-US" sz="2000" b="1" dirty="0"/>
              <a:t>45</a:t>
            </a:r>
            <a:r>
              <a:rPr lang="en-US" sz="2000" dirty="0"/>
              <a:t>(3): p. 593-603.</a:t>
            </a:r>
          </a:p>
          <a:p>
            <a:r>
              <a:rPr lang="en-US" sz="1800" b="1" cap="small" dirty="0"/>
              <a:t> </a:t>
            </a:r>
            <a:endParaRPr lang="en-US" sz="1800" dirty="0"/>
          </a:p>
          <a:p>
            <a:pPr marL="517525" indent="-517525" algn="just">
              <a:spcAft>
                <a:spcPts val="1200"/>
              </a:spcAft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55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Worthy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Relevant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Timely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Significant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Conceptually/theoretically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Practically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Morally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Methodologically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Heuristically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Interesting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4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 rigor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Will there be enough data to support significant claims?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Did the researcher describe how he is going to gather interesting and significant data?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Are the context or samples appropriate given the goals of the study?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Will the researcher use appropriate procedures in terms of field note style, interviewing practices, and analysis procedures?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79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Meaningful coherence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Will the study achieve what it purports to be about?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Are methods and procedures proposed that fit the stated goals?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Does the proposal meaningfully connects literature, research questions, findings, and interpretations?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Does the proposal demonstrate self-reflexivity about subjective values, biases and inclinations of the researcher?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Is there transparency in the methods and challenges?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82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Description, concrete detail, knowledge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Triangulation or crystallization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Multiple sources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Anticipates reflections from researchers, subjects, target audience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Does the proposal demonstrates aesthetic evocative representation?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Are generalizations naturalistic and logical?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Efforts towards transferable findings?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89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Does the proposal consider: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procedural ethics?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situational and culturally specific ethics?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Relational ethics?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Re-use ethics (sharing the research)?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9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27425"/>
            <a:ext cx="1936750" cy="748169"/>
          </a:xfrm>
          <a:prstGeom prst="rect">
            <a:avLst/>
          </a:prstGeom>
        </p:spPr>
      </p:pic>
      <p:pic>
        <p:nvPicPr>
          <p:cNvPr id="8194" name="Picture 3" descr="demo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1038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Smit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76800"/>
            <a:ext cx="12144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5"/>
          <p:cNvGrpSpPr>
            <a:grpSpLocks/>
          </p:cNvGrpSpPr>
          <p:nvPr/>
        </p:nvGrpSpPr>
        <p:grpSpPr bwMode="auto">
          <a:xfrm>
            <a:off x="304800" y="2057400"/>
            <a:ext cx="996950" cy="1219200"/>
            <a:chOff x="2736" y="1344"/>
            <a:chExt cx="724" cy="941"/>
          </a:xfrm>
          <a:noFill/>
        </p:grpSpPr>
        <p:sp>
          <p:nvSpPr>
            <p:cNvPr id="8226" name="Rectangle 6"/>
            <p:cNvSpPr>
              <a:spLocks noChangeArrowheads="1"/>
            </p:cNvSpPr>
            <p:nvPr/>
          </p:nvSpPr>
          <p:spPr bwMode="auto">
            <a:xfrm>
              <a:off x="2736" y="1344"/>
              <a:ext cx="720" cy="912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pic>
          <p:nvPicPr>
            <p:cNvPr id="8227" name="Picture 7" descr="aristotl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344"/>
              <a:ext cx="724" cy="9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7" name="Picture 8" descr="HIPPOCRATE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8778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trans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60" y="2312988"/>
            <a:ext cx="1806575" cy="754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ceuster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938213"/>
            <a:ext cx="1041400" cy="1371600"/>
          </a:xfrm>
          <a:prstGeom prst="rect">
            <a:avLst/>
          </a:prstGeom>
          <a:noFill/>
          <a:ln w="2857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AutoShape 11"/>
          <p:cNvSpPr>
            <a:spLocks noGrp="1" noChangeArrowheads="1"/>
          </p:cNvSpPr>
          <p:nvPr>
            <p:ph type="title"/>
          </p:nvPr>
        </p:nvSpPr>
        <p:spPr>
          <a:xfrm>
            <a:off x="3048000" y="3124200"/>
            <a:ext cx="2819400" cy="1041400"/>
          </a:xfrm>
        </p:spPr>
        <p:txBody>
          <a:bodyPr/>
          <a:lstStyle/>
          <a:p>
            <a:pPr algn="ctr" eaLnBrk="1" hangingPunct="1"/>
            <a:r>
              <a:rPr lang="nl-BE" altLang="en-US" sz="2800" dirty="0"/>
              <a:t>Short </a:t>
            </a:r>
            <a:r>
              <a:rPr lang="nl-BE" altLang="en-US" sz="2800" dirty="0">
                <a:solidFill>
                  <a:schemeClr val="bg1"/>
                </a:solidFill>
              </a:rPr>
              <a:t>professional </a:t>
            </a:r>
            <a:r>
              <a:rPr lang="nl-BE" altLang="en-US" sz="2800" dirty="0" err="1">
                <a:solidFill>
                  <a:schemeClr val="bg1"/>
                </a:solidFill>
              </a:rPr>
              <a:t>history</a:t>
            </a:r>
            <a:endParaRPr lang="nl-NL" altLang="en-US" sz="2800" dirty="0">
              <a:solidFill>
                <a:schemeClr val="bg1"/>
              </a:solidFill>
            </a:endParaRPr>
          </a:p>
        </p:txBody>
      </p:sp>
      <p:grpSp>
        <p:nvGrpSpPr>
          <p:cNvPr id="8201" name="Group 12"/>
          <p:cNvGrpSpPr>
            <a:grpSpLocks/>
          </p:cNvGrpSpPr>
          <p:nvPr/>
        </p:nvGrpSpPr>
        <p:grpSpPr bwMode="auto">
          <a:xfrm>
            <a:off x="3203575" y="914400"/>
            <a:ext cx="1903413" cy="1985963"/>
            <a:chOff x="2640" y="720"/>
            <a:chExt cx="1199" cy="1251"/>
          </a:xfrm>
        </p:grpSpPr>
        <p:pic>
          <p:nvPicPr>
            <p:cNvPr id="8224" name="Picture 13" descr="cb-bab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720"/>
              <a:ext cx="652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14"/>
            <p:cNvSpPr txBox="1">
              <a:spLocks noChangeArrowheads="1"/>
            </p:cNvSpPr>
            <p:nvPr/>
          </p:nvSpPr>
          <p:spPr bwMode="auto">
            <a:xfrm>
              <a:off x="2640" y="1680"/>
              <a:ext cx="11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1959</a:t>
              </a:r>
              <a:r>
                <a:rPr lang="nl-BE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    </a:t>
              </a:r>
              <a:r>
                <a:rPr lang="nl-BE" alt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- </a:t>
              </a:r>
              <a:r>
                <a:rPr lang="nl-BE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    </a:t>
              </a:r>
              <a:endParaRPr lang="nl-NL" altLang="en-US" sz="2400" dirty="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8202" name="Picture 15" descr="Bikit (2938 bytes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14478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6" descr="Rami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1447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7" descr="logosmal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10200"/>
            <a:ext cx="1524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5" name="Object 18"/>
          <p:cNvGraphicFramePr>
            <a:graphicFrameLocks noChangeAspect="1"/>
          </p:cNvGraphicFramePr>
          <p:nvPr>
            <p:extLst/>
          </p:nvPr>
        </p:nvGraphicFramePr>
        <p:xfrm>
          <a:off x="4724400" y="5029200"/>
          <a:ext cx="11430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8" name="Photo Editor-foto" r:id="rId16" imgW="809738" imgH="409632" progId="MSPhotoEd.3">
                  <p:embed/>
                </p:oleObj>
              </mc:Choice>
              <mc:Fallback>
                <p:oleObj name="Photo Editor-foto" r:id="rId16" imgW="809738" imgH="409632" progId="MSPhotoEd.3">
                  <p:embed/>
                  <p:pic>
                    <p:nvPicPr>
                      <p:cNvPr id="820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029200"/>
                        <a:ext cx="11430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6" name="Picture 19" descr="ecor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1371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0" descr="IFOMIS logo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1565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 Box 21"/>
          <p:cNvSpPr txBox="1">
            <a:spLocks noChangeArrowheads="1"/>
          </p:cNvSpPr>
          <p:nvPr/>
        </p:nvSpPr>
        <p:spPr bwMode="auto">
          <a:xfrm>
            <a:off x="1981200" y="2057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1977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09" name="Text Box 22"/>
          <p:cNvSpPr txBox="1">
            <a:spLocks noChangeArrowheads="1"/>
          </p:cNvSpPr>
          <p:nvPr/>
        </p:nvSpPr>
        <p:spPr bwMode="auto">
          <a:xfrm>
            <a:off x="990600" y="35052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1989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0" name="Text Box 23"/>
          <p:cNvSpPr txBox="1">
            <a:spLocks noChangeArrowheads="1"/>
          </p:cNvSpPr>
          <p:nvPr/>
        </p:nvSpPr>
        <p:spPr bwMode="auto">
          <a:xfrm>
            <a:off x="1676400" y="4800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1992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1" name="Text Box 24"/>
          <p:cNvSpPr txBox="1">
            <a:spLocks noChangeArrowheads="1"/>
          </p:cNvSpPr>
          <p:nvPr/>
        </p:nvSpPr>
        <p:spPr bwMode="auto">
          <a:xfrm>
            <a:off x="4800600" y="5638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1998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2" name="Text Box 25"/>
          <p:cNvSpPr txBox="1">
            <a:spLocks noChangeArrowheads="1"/>
          </p:cNvSpPr>
          <p:nvPr/>
        </p:nvSpPr>
        <p:spPr bwMode="auto">
          <a:xfrm>
            <a:off x="6248400" y="5181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2002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3" name="Text Box 26"/>
          <p:cNvSpPr txBox="1">
            <a:spLocks noChangeArrowheads="1"/>
          </p:cNvSpPr>
          <p:nvPr/>
        </p:nvSpPr>
        <p:spPr bwMode="auto">
          <a:xfrm>
            <a:off x="7543800" y="34290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2004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14" name="Picture 27" descr="rug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3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44" y="1743076"/>
            <a:ext cx="16430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AutoShape 29"/>
          <p:cNvSpPr>
            <a:spLocks noChangeArrowheads="1"/>
          </p:cNvSpPr>
          <p:nvPr/>
        </p:nvSpPr>
        <p:spPr bwMode="auto">
          <a:xfrm flipV="1">
            <a:off x="609600" y="838200"/>
            <a:ext cx="8001000" cy="5486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03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701" y="20661"/>
                </a:moveTo>
                <a:cubicBezTo>
                  <a:pt x="3393" y="19307"/>
                  <a:pt x="463" y="15315"/>
                  <a:pt x="463" y="10800"/>
                </a:cubicBezTo>
                <a:cubicBezTo>
                  <a:pt x="463" y="5091"/>
                  <a:pt x="5091" y="463"/>
                  <a:pt x="10800" y="463"/>
                </a:cubicBezTo>
                <a:cubicBezTo>
                  <a:pt x="16508" y="463"/>
                  <a:pt x="21137" y="5091"/>
                  <a:pt x="21137" y="10800"/>
                </a:cubicBezTo>
                <a:cubicBezTo>
                  <a:pt x="21137" y="15315"/>
                  <a:pt x="18206" y="19307"/>
                  <a:pt x="13898" y="20661"/>
                </a:cubicBezTo>
                <a:lnTo>
                  <a:pt x="14037" y="21103"/>
                </a:lnTo>
                <a:cubicBezTo>
                  <a:pt x="18538" y="19689"/>
                  <a:pt x="21600" y="1551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517"/>
                  <a:pt x="3061" y="19689"/>
                  <a:pt x="7562" y="21103"/>
                </a:cubicBezTo>
                <a:lnTo>
                  <a:pt x="7701" y="20661"/>
                </a:lnTo>
                <a:close/>
              </a:path>
            </a:pathLst>
          </a:custGeom>
          <a:gradFill rotWithShape="0">
            <a:gsLst>
              <a:gs pos="0">
                <a:srgbClr val="66FF33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AutoShape 30"/>
          <p:cNvSpPr>
            <a:spLocks noChangeArrowheads="1"/>
          </p:cNvSpPr>
          <p:nvPr/>
        </p:nvSpPr>
        <p:spPr bwMode="auto">
          <a:xfrm rot="891021">
            <a:off x="5695950" y="923925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74DC3A"/>
              </a:gs>
              <a:gs pos="100000">
                <a:srgbClr val="AAE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218" name="Text Box 31"/>
          <p:cNvSpPr txBox="1">
            <a:spLocks noChangeArrowheads="1"/>
          </p:cNvSpPr>
          <p:nvPr/>
        </p:nvSpPr>
        <p:spPr bwMode="auto">
          <a:xfrm>
            <a:off x="6082665" y="273367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2006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19" name="Picture 32" descr="ub_blu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67" y="2364423"/>
            <a:ext cx="8382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Text Box 33"/>
          <p:cNvSpPr txBox="1">
            <a:spLocks noChangeArrowheads="1"/>
          </p:cNvSpPr>
          <p:nvPr/>
        </p:nvSpPr>
        <p:spPr bwMode="auto">
          <a:xfrm>
            <a:off x="2057400" y="6019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1993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21" name="Text Box 34"/>
          <p:cNvSpPr txBox="1">
            <a:spLocks noChangeArrowheads="1"/>
          </p:cNvSpPr>
          <p:nvPr/>
        </p:nvSpPr>
        <p:spPr bwMode="auto">
          <a:xfrm>
            <a:off x="3429000" y="5638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1995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22" name="Picture 35" descr="Logo PROREC-BE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7503319" y="1747837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2012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8092344" y="96412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2014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C1FE-425B-4D41-9768-47500E60C2C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218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on possible </a:t>
            </a:r>
            <a:br>
              <a:rPr lang="en-US" dirty="0"/>
            </a:br>
            <a:r>
              <a:rPr lang="en-US" dirty="0"/>
              <a:t>research topics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4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and applications covered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C1FE-425B-4D41-9768-47500E60C2C6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63725" y="5894388"/>
            <a:ext cx="930275" cy="376238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Biology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538288" y="3127375"/>
            <a:ext cx="7481887" cy="3143250"/>
            <a:chOff x="969" y="2256"/>
            <a:chExt cx="4713" cy="198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080" y="2256"/>
              <a:ext cx="1248" cy="12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830" y="2976"/>
              <a:ext cx="954" cy="410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Translational</a:t>
              </a:r>
            </a:p>
            <a:p>
              <a:r>
                <a:rPr lang="en-US" altLang="en-US" sz="1800">
                  <a:solidFill>
                    <a:schemeClr val="bg1"/>
                  </a:solidFill>
                </a:rPr>
                <a:t>Research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848" y="3744"/>
              <a:ext cx="834" cy="41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Defense &amp;</a:t>
              </a:r>
            </a:p>
            <a:p>
              <a:r>
                <a:rPr lang="en-US" altLang="en-US" sz="1800">
                  <a:solidFill>
                    <a:schemeClr val="bg1"/>
                  </a:solidFill>
                </a:rPr>
                <a:t>Intelligence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350" y="3999"/>
              <a:ext cx="1010" cy="2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Pharmacology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196" y="3552"/>
              <a:ext cx="1322" cy="2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Pharmacogenomics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792" y="3744"/>
              <a:ext cx="834" cy="41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Performing</a:t>
              </a:r>
            </a:p>
            <a:p>
              <a:r>
                <a:rPr lang="en-US" altLang="en-US" sz="1800">
                  <a:solidFill>
                    <a:schemeClr val="bg1"/>
                  </a:solidFill>
                </a:rPr>
                <a:t>Arts</a:t>
              </a:r>
            </a:p>
          </p:txBody>
        </p:sp>
        <p:cxnSp>
          <p:nvCxnSpPr>
            <p:cNvPr id="15" name="AutoShape 12"/>
            <p:cNvCxnSpPr>
              <a:cxnSpLocks noChangeShapeType="1"/>
              <a:stCxn id="34" idx="0"/>
              <a:endCxn id="10" idx="1"/>
            </p:cNvCxnSpPr>
            <p:nvPr/>
          </p:nvCxnSpPr>
          <p:spPr bwMode="auto">
            <a:xfrm flipV="1">
              <a:off x="969" y="3181"/>
              <a:ext cx="861" cy="371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3"/>
            <p:cNvCxnSpPr>
              <a:cxnSpLocks noChangeShapeType="1"/>
              <a:stCxn id="7" idx="0"/>
              <a:endCxn id="10" idx="2"/>
            </p:cNvCxnSpPr>
            <p:nvPr/>
          </p:nvCxnSpPr>
          <p:spPr bwMode="auto">
            <a:xfrm flipV="1">
              <a:off x="1467" y="3386"/>
              <a:ext cx="840" cy="613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4"/>
            <p:cNvCxnSpPr>
              <a:cxnSpLocks noChangeShapeType="1"/>
              <a:stCxn id="7" idx="0"/>
              <a:endCxn id="13" idx="1"/>
            </p:cNvCxnSpPr>
            <p:nvPr/>
          </p:nvCxnSpPr>
          <p:spPr bwMode="auto">
            <a:xfrm flipV="1">
              <a:off x="1467" y="3671"/>
              <a:ext cx="729" cy="328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5"/>
            <p:cNvCxnSpPr>
              <a:cxnSpLocks noChangeShapeType="1"/>
              <a:stCxn id="12" idx="0"/>
              <a:endCxn id="13" idx="2"/>
            </p:cNvCxnSpPr>
            <p:nvPr/>
          </p:nvCxnSpPr>
          <p:spPr bwMode="auto">
            <a:xfrm flipV="1">
              <a:off x="2855" y="3789"/>
              <a:ext cx="2" cy="21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6"/>
            <p:cNvCxnSpPr>
              <a:cxnSpLocks noChangeShapeType="1"/>
              <a:stCxn id="9" idx="1"/>
              <a:endCxn id="10" idx="3"/>
            </p:cNvCxnSpPr>
            <p:nvPr/>
          </p:nvCxnSpPr>
          <p:spPr bwMode="auto">
            <a:xfrm flipH="1">
              <a:off x="2784" y="2904"/>
              <a:ext cx="1296" cy="277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7"/>
            <p:cNvCxnSpPr>
              <a:cxnSpLocks noChangeShapeType="1"/>
              <a:stCxn id="9" idx="1"/>
              <a:endCxn id="13" idx="0"/>
            </p:cNvCxnSpPr>
            <p:nvPr/>
          </p:nvCxnSpPr>
          <p:spPr bwMode="auto">
            <a:xfrm flipH="1">
              <a:off x="2857" y="2904"/>
              <a:ext cx="1223" cy="648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8"/>
            <p:cNvCxnSpPr>
              <a:cxnSpLocks noChangeShapeType="1"/>
              <a:stCxn id="9" idx="2"/>
              <a:endCxn id="14" idx="0"/>
            </p:cNvCxnSpPr>
            <p:nvPr/>
          </p:nvCxnSpPr>
          <p:spPr bwMode="auto">
            <a:xfrm flipH="1">
              <a:off x="4209" y="3552"/>
              <a:ext cx="495" cy="192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9"/>
            <p:cNvCxnSpPr>
              <a:cxnSpLocks noChangeShapeType="1"/>
              <a:stCxn id="9" idx="2"/>
              <a:endCxn id="11" idx="0"/>
            </p:cNvCxnSpPr>
            <p:nvPr/>
          </p:nvCxnSpPr>
          <p:spPr bwMode="auto">
            <a:xfrm>
              <a:off x="4704" y="3552"/>
              <a:ext cx="561" cy="192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048000" y="2060575"/>
            <a:ext cx="126047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Linguistics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1457325" y="2593975"/>
            <a:ext cx="2895600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Computational Linguistics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566863" y="3355975"/>
            <a:ext cx="2676525" cy="6508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Medical Natural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Language Understanding</a:t>
            </a:r>
          </a:p>
        </p:txBody>
      </p:sp>
      <p:cxnSp>
        <p:nvCxnSpPr>
          <p:cNvPr id="27" name="AutoShape 24"/>
          <p:cNvCxnSpPr>
            <a:cxnSpLocks noChangeShapeType="1"/>
            <a:stCxn id="24" idx="1"/>
            <a:endCxn id="25" idx="0"/>
          </p:cNvCxnSpPr>
          <p:nvPr/>
        </p:nvCxnSpPr>
        <p:spPr bwMode="auto">
          <a:xfrm flipH="1">
            <a:off x="2905125" y="2249488"/>
            <a:ext cx="142875" cy="344487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25"/>
          <p:cNvCxnSpPr>
            <a:cxnSpLocks noChangeShapeType="1"/>
            <a:stCxn id="33" idx="2"/>
            <a:endCxn id="25" idx="0"/>
          </p:cNvCxnSpPr>
          <p:nvPr/>
        </p:nvCxnSpPr>
        <p:spPr bwMode="auto">
          <a:xfrm>
            <a:off x="1049338" y="2132013"/>
            <a:ext cx="1855787" cy="46196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26"/>
          <p:cNvCxnSpPr>
            <a:cxnSpLocks noChangeShapeType="1"/>
            <a:stCxn id="25" idx="2"/>
            <a:endCxn id="26" idx="0"/>
          </p:cNvCxnSpPr>
          <p:nvPr/>
        </p:nvCxnSpPr>
        <p:spPr bwMode="auto">
          <a:xfrm>
            <a:off x="2905125" y="2970213"/>
            <a:ext cx="0" cy="38576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27"/>
          <p:cNvCxnSpPr>
            <a:cxnSpLocks noChangeShapeType="1"/>
            <a:stCxn id="34" idx="0"/>
            <a:endCxn id="26" idx="2"/>
          </p:cNvCxnSpPr>
          <p:nvPr/>
        </p:nvCxnSpPr>
        <p:spPr bwMode="auto">
          <a:xfrm flipV="1">
            <a:off x="1538288" y="4006850"/>
            <a:ext cx="1366837" cy="1177925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28"/>
          <p:cNvCxnSpPr>
            <a:cxnSpLocks noChangeShapeType="1"/>
            <a:stCxn id="35" idx="1"/>
            <a:endCxn id="26" idx="3"/>
          </p:cNvCxnSpPr>
          <p:nvPr/>
        </p:nvCxnSpPr>
        <p:spPr bwMode="auto">
          <a:xfrm flipH="1">
            <a:off x="4243388" y="1941513"/>
            <a:ext cx="1138237" cy="1741487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381000" y="1755775"/>
            <a:ext cx="1336675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Informatics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990600" y="5184775"/>
            <a:ext cx="1095375" cy="376238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Medicine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381625" y="1752600"/>
            <a:ext cx="2828925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Knowledge Representation</a:t>
            </a:r>
          </a:p>
        </p:txBody>
      </p:sp>
      <p:cxnSp>
        <p:nvCxnSpPr>
          <p:cNvPr id="36" name="AutoShape 33"/>
          <p:cNvCxnSpPr>
            <a:cxnSpLocks noChangeShapeType="1"/>
            <a:stCxn id="33" idx="3"/>
            <a:endCxn id="35" idx="1"/>
          </p:cNvCxnSpPr>
          <p:nvPr/>
        </p:nvCxnSpPr>
        <p:spPr bwMode="auto">
          <a:xfrm flipV="1">
            <a:off x="1717675" y="1941513"/>
            <a:ext cx="3663950" cy="3175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152400" y="4117975"/>
            <a:ext cx="1711325" cy="6508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Electronic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Health Records</a:t>
            </a:r>
          </a:p>
        </p:txBody>
      </p:sp>
      <p:cxnSp>
        <p:nvCxnSpPr>
          <p:cNvPr id="38" name="AutoShape 35"/>
          <p:cNvCxnSpPr>
            <a:cxnSpLocks noChangeShapeType="1"/>
            <a:stCxn id="33" idx="2"/>
            <a:endCxn id="37" idx="0"/>
          </p:cNvCxnSpPr>
          <p:nvPr/>
        </p:nvCxnSpPr>
        <p:spPr bwMode="auto">
          <a:xfrm flipH="1">
            <a:off x="1008063" y="2132013"/>
            <a:ext cx="41275" cy="1985963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36"/>
          <p:cNvCxnSpPr>
            <a:cxnSpLocks noChangeShapeType="1"/>
            <a:stCxn id="34" idx="0"/>
            <a:endCxn id="37" idx="2"/>
          </p:cNvCxnSpPr>
          <p:nvPr/>
        </p:nvCxnSpPr>
        <p:spPr bwMode="auto">
          <a:xfrm flipH="1" flipV="1">
            <a:off x="1008063" y="4768850"/>
            <a:ext cx="530225" cy="415925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6902450" y="4419609"/>
            <a:ext cx="1095375" cy="76516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Referent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Tracking</a:t>
            </a:r>
          </a:p>
        </p:txBody>
      </p:sp>
      <p:cxnSp>
        <p:nvCxnSpPr>
          <p:cNvPr id="42" name="AutoShape 39"/>
          <p:cNvCxnSpPr>
            <a:cxnSpLocks noChangeShapeType="1"/>
            <a:stCxn id="47" idx="2"/>
            <a:endCxn id="41" idx="0"/>
          </p:cNvCxnSpPr>
          <p:nvPr/>
        </p:nvCxnSpPr>
        <p:spPr bwMode="auto">
          <a:xfrm>
            <a:off x="7450138" y="3930650"/>
            <a:ext cx="0" cy="488959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40"/>
          <p:cNvCxnSpPr>
            <a:cxnSpLocks noChangeShapeType="1"/>
            <a:stCxn id="41" idx="3"/>
            <a:endCxn id="37" idx="1"/>
          </p:cNvCxnSpPr>
          <p:nvPr/>
        </p:nvCxnSpPr>
        <p:spPr bwMode="auto">
          <a:xfrm flipH="1" flipV="1">
            <a:off x="152400" y="4469998"/>
            <a:ext cx="7845425" cy="332194"/>
          </a:xfrm>
          <a:prstGeom prst="bentConnector5">
            <a:avLst>
              <a:gd name="adj1" fmla="val -13828"/>
              <a:gd name="adj2" fmla="val -507193"/>
              <a:gd name="adj3" fmla="val 101219"/>
            </a:avLst>
          </a:prstGeom>
          <a:noFill/>
          <a:ln w="19050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7696200" y="2517775"/>
            <a:ext cx="127317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Philosophy</a:t>
            </a: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6248400" y="2517775"/>
            <a:ext cx="109537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Ontology</a:t>
            </a: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6629400" y="3279775"/>
            <a:ext cx="1641475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Realism-Based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Ontology</a:t>
            </a:r>
          </a:p>
        </p:txBody>
      </p:sp>
      <p:cxnSp>
        <p:nvCxnSpPr>
          <p:cNvPr id="48" name="AutoShape 45"/>
          <p:cNvCxnSpPr>
            <a:cxnSpLocks noChangeShapeType="1"/>
            <a:stCxn id="45" idx="2"/>
            <a:endCxn id="47" idx="0"/>
          </p:cNvCxnSpPr>
          <p:nvPr/>
        </p:nvCxnSpPr>
        <p:spPr bwMode="auto">
          <a:xfrm flipH="1">
            <a:off x="7450138" y="2894013"/>
            <a:ext cx="882650" cy="38576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46"/>
          <p:cNvCxnSpPr>
            <a:cxnSpLocks noChangeShapeType="1"/>
            <a:stCxn id="35" idx="2"/>
            <a:endCxn id="46" idx="0"/>
          </p:cNvCxnSpPr>
          <p:nvPr/>
        </p:nvCxnSpPr>
        <p:spPr bwMode="auto">
          <a:xfrm>
            <a:off x="6796088" y="2074863"/>
            <a:ext cx="0" cy="44291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AutoShape 47"/>
          <p:cNvCxnSpPr>
            <a:cxnSpLocks noChangeShapeType="1"/>
            <a:stCxn id="46" idx="2"/>
            <a:endCxn id="47" idx="0"/>
          </p:cNvCxnSpPr>
          <p:nvPr/>
        </p:nvCxnSpPr>
        <p:spPr bwMode="auto">
          <a:xfrm>
            <a:off x="6796088" y="2894013"/>
            <a:ext cx="654050" cy="38576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AutoShape 48"/>
          <p:cNvCxnSpPr>
            <a:cxnSpLocks noChangeShapeType="1"/>
            <a:stCxn id="47" idx="1"/>
            <a:endCxn id="26" idx="3"/>
          </p:cNvCxnSpPr>
          <p:nvPr/>
        </p:nvCxnSpPr>
        <p:spPr bwMode="auto">
          <a:xfrm flipH="1">
            <a:off x="4243388" y="3605213"/>
            <a:ext cx="2386012" cy="22225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ounded Rectangle 4"/>
          <p:cNvSpPr/>
          <p:nvPr/>
        </p:nvSpPr>
        <p:spPr bwMode="auto">
          <a:xfrm>
            <a:off x="5943600" y="2249488"/>
            <a:ext cx="3200400" cy="3008312"/>
          </a:xfrm>
          <a:prstGeom prst="roundRect">
            <a:avLst>
              <a:gd name="adj" fmla="val 19535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Introductions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did you do prior and relevant to starting your current curriculum?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is your current curriculum / program?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Why did you pick the current program?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are your career objectives?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Why did you pick this course?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are you expecting from this course?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C1FE-425B-4D41-9768-47500E60C2C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31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0BE7AB-0EC0-4713-B244-3557BF5F8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8987117" cy="4953000"/>
          </a:xfrm>
        </p:spPr>
        <p:txBody>
          <a:bodyPr/>
          <a:lstStyle/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C1.	Feb 4 : 	Course Introduction – Introduction To Research And Research Proposals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C2.	Feb 11:	Fundamentals Of Science And Research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C3.	Feb 18: 	Parameters For Research Designs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C4.	Feb 25: 	Planning Of Research Projects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C5.	Mar 4: 	Types Of Bias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C6.	Mar 11: 	Qualitative Research Methods: Theory And Data Collection Methods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C7.	Mar 18: 	Mixed Methods: Integration Of Quantitative And Qualitative Methods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C8.	Mar 25: 	Introduction To Data Analysis Of Quantitative And Qualitative Variables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C9.	Apr 1: 	Elements Of Epidemiology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C10.	Apr 8: 	Descriptive And Elementary Statistics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C11.	Apr 15: 	Statistical Analysis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C12.	Apr 22: 	Clinical Trial Design	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C13.	Apr 29: 	Fundamentals Of Research: Quality Of Research Proposals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C14.	May 6: 	Presentation Of Final Research Proposals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C15.	May 13: 	Final Exam.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224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end goal: a research proposal!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 need to write a research proposal for a narrow topic: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that is of interest to you,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that, for BMI students, fits the learning objectives of the BMI program,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for which you propose a mixed method design.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Time line: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800" dirty="0"/>
              <a:t>A0	Feb 11:	Suggestions for research topic		 (0%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A1	Mar 02:	Outline of the proposal			 (3%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A2	Mar 23: 	Mixed method approach included		 (3%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A3	Mar 31:	PICOTT research question, hypotheses, 					detailed variables, operational linkage 	 (3%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A4	Apr 06: 	Statistical requirements outlined		 (3%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A5	Apr ?: 	Relevant statistical exercise		 (5%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A6	May 04: 	Research proposal complete 		 (25%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A7	May 04: 	</a:t>
            </a:r>
            <a:r>
              <a:rPr lang="en-US" sz="1800" dirty="0" err="1"/>
              <a:t>Powerpoints</a:t>
            </a:r>
            <a:r>
              <a:rPr lang="en-US" sz="1800" dirty="0"/>
              <a:t> for final presentation 		 (5%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A8	May 06:	Public oral presentation			 (15% FS)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4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Why: research requirements BMI / PhD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2971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All PhD students</a:t>
            </a:r>
            <a:r>
              <a:rPr lang="en-US" sz="20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Must write a thesis about original and novel research advancing the state of the art in their domain.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BMI PhD students</a:t>
            </a:r>
            <a:r>
              <a:rPr lang="en-US" sz="2000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Must write a thesis proposal as their qualifying exam for PhD candidacy.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Funded students, or students hoping to be funded should do this in the form of a NIH F-award.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BMI MSc students</a:t>
            </a:r>
            <a:r>
              <a:rPr lang="en-US" sz="2000" dirty="0"/>
              <a:t>: must write a MSc thesis (T) or perform research in a Final Practicum Project (P) depending on their concentration: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91363"/>
              </p:ext>
            </p:extLst>
          </p:nvPr>
        </p:nvGraphicFramePr>
        <p:xfrm>
          <a:off x="609600" y="528828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672812193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941659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General BMI:                                                   T or P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Public Health Informatics:   P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19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Clinical Informatics/Decision Support:     T or P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Biomedical Ontology:            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656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Bioinformatics/Translational Informatics: 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Sociotechnical &amp; HCD:          P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075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7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The syllabus is the go-to document for all that needs to be done: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Assignments, in-class tests, required readings,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Any dispute that might arise during the course will be arbitrated by what is in the syllabus or in slides presented during the course: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Read the syllabus through THIS WEEK and provide comments about any </a:t>
            </a:r>
            <a:r>
              <a:rPr lang="en-US" dirty="0" err="1"/>
              <a:t>inclarity</a:t>
            </a:r>
            <a:r>
              <a:rPr lang="en-US" dirty="0"/>
              <a:t> by email PRIOR TO CLASS C2!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Links to required readings are provided in the syllabus.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Slides of presentations will be made available </a:t>
            </a:r>
            <a:r>
              <a:rPr lang="en-US" sz="2200" b="1" i="1" dirty="0"/>
              <a:t>after</a:t>
            </a:r>
            <a:r>
              <a:rPr lang="en-US" sz="2200" dirty="0"/>
              <a:t> the class in UB Learns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Be present and on time.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Some classes have in-class tests which contribute to final score.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31769</TotalTime>
  <Words>2230</Words>
  <Application>Microsoft Office PowerPoint</Application>
  <PresentationFormat>On-screen Show (4:3)</PresentationFormat>
  <Paragraphs>321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Batang</vt:lpstr>
      <vt:lpstr>MS PGothic</vt:lpstr>
      <vt:lpstr>Arial</vt:lpstr>
      <vt:lpstr>Arial Unicode MS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Statistical data analysis and research methods BMI504  Course 18846 – Spring 2021   </vt:lpstr>
      <vt:lpstr>Class structure (C1)</vt:lpstr>
      <vt:lpstr>Short professional history</vt:lpstr>
      <vt:lpstr>Research and applications covered</vt:lpstr>
      <vt:lpstr>Student Introductions</vt:lpstr>
      <vt:lpstr>Course overview</vt:lpstr>
      <vt:lpstr>Course end goal: a research proposal!</vt:lpstr>
      <vt:lpstr>Why: research requirements BMI / PhD</vt:lpstr>
      <vt:lpstr>Housekeeping</vt:lpstr>
      <vt:lpstr>Course scoring</vt:lpstr>
      <vt:lpstr>Assignments</vt:lpstr>
      <vt:lpstr>Homework for next week !!!</vt:lpstr>
      <vt:lpstr>Writing a research proposal</vt:lpstr>
      <vt:lpstr>1. Introduction</vt:lpstr>
      <vt:lpstr>2. Background and significance</vt:lpstr>
      <vt:lpstr>3. Research design and methods (1)</vt:lpstr>
      <vt:lpstr>3. Research design and methods (2)</vt:lpstr>
      <vt:lpstr>3. Research design and methods (3)</vt:lpstr>
      <vt:lpstr>3. Research design and methods (4)</vt:lpstr>
      <vt:lpstr>Other sections</vt:lpstr>
      <vt:lpstr>Quality assessment of research proposals</vt:lpstr>
      <vt:lpstr>Relevant required readings</vt:lpstr>
      <vt:lpstr> Worthy topic</vt:lpstr>
      <vt:lpstr>Rich rigor</vt:lpstr>
      <vt:lpstr>Meaningful coherence</vt:lpstr>
      <vt:lpstr>Sincerity</vt:lpstr>
      <vt:lpstr>Credibility</vt:lpstr>
      <vt:lpstr>Resonance</vt:lpstr>
      <vt:lpstr>Ethics</vt:lpstr>
      <vt:lpstr>Discussion on possible  research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Ceusters</cp:lastModifiedBy>
  <cp:revision>1274</cp:revision>
  <dcterms:created xsi:type="dcterms:W3CDTF">1601-01-01T00:00:00Z</dcterms:created>
  <dcterms:modified xsi:type="dcterms:W3CDTF">2021-02-03T21:43:55Z</dcterms:modified>
</cp:coreProperties>
</file>