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1"/>
  </p:notesMasterIdLst>
  <p:sldIdLst>
    <p:sldId id="1245" r:id="rId2"/>
    <p:sldId id="1593" r:id="rId3"/>
    <p:sldId id="1519" r:id="rId4"/>
    <p:sldId id="1518" r:id="rId5"/>
    <p:sldId id="1522" r:id="rId6"/>
    <p:sldId id="1532" r:id="rId7"/>
    <p:sldId id="1545" r:id="rId8"/>
    <p:sldId id="1534" r:id="rId9"/>
    <p:sldId id="1552" r:id="rId10"/>
    <p:sldId id="1554" r:id="rId11"/>
    <p:sldId id="1553" r:id="rId12"/>
    <p:sldId id="1559" r:id="rId13"/>
    <p:sldId id="1558" r:id="rId14"/>
    <p:sldId id="1538" r:id="rId15"/>
    <p:sldId id="1539" r:id="rId16"/>
    <p:sldId id="1560" r:id="rId17"/>
    <p:sldId id="1561" r:id="rId18"/>
    <p:sldId id="1562" r:id="rId19"/>
    <p:sldId id="1563" r:id="rId20"/>
    <p:sldId id="1564" r:id="rId21"/>
    <p:sldId id="1565" r:id="rId22"/>
    <p:sldId id="1566" r:id="rId23"/>
    <p:sldId id="1540" r:id="rId24"/>
    <p:sldId id="1569" r:id="rId25"/>
    <p:sldId id="1570" r:id="rId26"/>
    <p:sldId id="1572" r:id="rId27"/>
    <p:sldId id="1573" r:id="rId28"/>
    <p:sldId id="1574" r:id="rId29"/>
    <p:sldId id="1541" r:id="rId30"/>
    <p:sldId id="1542" r:id="rId31"/>
    <p:sldId id="1544" r:id="rId32"/>
    <p:sldId id="1543" r:id="rId33"/>
    <p:sldId id="1548" r:id="rId34"/>
    <p:sldId id="1592" r:id="rId35"/>
    <p:sldId id="1549" r:id="rId36"/>
    <p:sldId id="1550" r:id="rId37"/>
    <p:sldId id="1551" r:id="rId38"/>
    <p:sldId id="1556" r:id="rId39"/>
    <p:sldId id="1555" r:id="rId40"/>
    <p:sldId id="1557" r:id="rId41"/>
    <p:sldId id="1567" r:id="rId42"/>
    <p:sldId id="1568" r:id="rId43"/>
    <p:sldId id="1575" r:id="rId44"/>
    <p:sldId id="1576" r:id="rId45"/>
    <p:sldId id="1577" r:id="rId46"/>
    <p:sldId id="1578" r:id="rId47"/>
    <p:sldId id="1579" r:id="rId48"/>
    <p:sldId id="1580" r:id="rId49"/>
    <p:sldId id="1582" r:id="rId50"/>
    <p:sldId id="1583" r:id="rId51"/>
    <p:sldId id="1584" r:id="rId52"/>
    <p:sldId id="1585" r:id="rId53"/>
    <p:sldId id="1586" r:id="rId54"/>
    <p:sldId id="1588" r:id="rId55"/>
    <p:sldId id="1589" r:id="rId56"/>
    <p:sldId id="1590" r:id="rId57"/>
    <p:sldId id="1591" r:id="rId58"/>
    <p:sldId id="1587" r:id="rId59"/>
    <p:sldId id="1520" r:id="rId60"/>
    <p:sldId id="1521" r:id="rId61"/>
    <p:sldId id="1523" r:id="rId62"/>
    <p:sldId id="1524" r:id="rId63"/>
    <p:sldId id="1525" r:id="rId64"/>
    <p:sldId id="1526" r:id="rId65"/>
    <p:sldId id="1527" r:id="rId66"/>
    <p:sldId id="1528" r:id="rId67"/>
    <p:sldId id="1530" r:id="rId68"/>
    <p:sldId id="1531" r:id="rId69"/>
    <p:sldId id="1594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E115"/>
    <a:srgbClr val="000000"/>
    <a:srgbClr val="00B0F0"/>
    <a:srgbClr val="16165D"/>
    <a:srgbClr val="FF6600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449" autoAdjust="0"/>
  </p:normalViewPr>
  <p:slideViewPr>
    <p:cSldViewPr>
      <p:cViewPr varScale="1">
        <p:scale>
          <a:sx n="95" d="100"/>
          <a:sy n="95" d="100"/>
        </p:scale>
        <p:origin x="17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D9-42F6-914E-CB356885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76240"/>
        <c:axId val="299567840"/>
      </c:scatterChart>
      <c:valAx>
        <c:axId val="29957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7840"/>
        <c:crosses val="autoZero"/>
        <c:crossBetween val="midCat"/>
      </c:valAx>
      <c:valAx>
        <c:axId val="29956784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7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B8-42BC-90F8-461B5D6A9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6208"/>
        <c:axId val="336526768"/>
      </c:scatterChart>
      <c:valAx>
        <c:axId val="33652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768"/>
        <c:crosses val="autoZero"/>
        <c:crossBetween val="midCat"/>
      </c:valAx>
      <c:valAx>
        <c:axId val="3365267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C-410B-8D33-EF1C0ADF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9008"/>
        <c:axId val="336529568"/>
      </c:scatterChart>
      <c:valAx>
        <c:axId val="33652900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568"/>
        <c:crosses val="autoZero"/>
        <c:crossBetween val="midCat"/>
        <c:majorUnit val="7"/>
      </c:valAx>
      <c:valAx>
        <c:axId val="3365295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5D-4B14-8183-C8155D669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6288"/>
        <c:axId val="337506848"/>
      </c:scatterChart>
      <c:valAx>
        <c:axId val="3375062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848"/>
        <c:crosses val="autoZero"/>
        <c:crossBetween val="midCat"/>
        <c:majorUnit val="7"/>
      </c:valAx>
      <c:valAx>
        <c:axId val="3375068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Linear!$Q$3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Linear!$Q$4:$Q$38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76.5</c:v>
                </c:pt>
                <c:pt idx="3">
                  <c:v>76.5</c:v>
                </c:pt>
                <c:pt idx="4">
                  <c:v>78.400000000000006</c:v>
                </c:pt>
                <c:pt idx="5">
                  <c:v>83.9</c:v>
                </c:pt>
                <c:pt idx="6">
                  <c:v>83.9</c:v>
                </c:pt>
                <c:pt idx="7">
                  <c:v>80.900000000000006</c:v>
                </c:pt>
                <c:pt idx="8">
                  <c:v>83.9</c:v>
                </c:pt>
                <c:pt idx="9">
                  <c:v>84.6</c:v>
                </c:pt>
                <c:pt idx="10">
                  <c:v>85.9</c:v>
                </c:pt>
                <c:pt idx="11">
                  <c:v>85.9</c:v>
                </c:pt>
                <c:pt idx="12">
                  <c:v>91.2</c:v>
                </c:pt>
                <c:pt idx="13">
                  <c:v>92.5</c:v>
                </c:pt>
                <c:pt idx="14">
                  <c:v>84.6</c:v>
                </c:pt>
                <c:pt idx="15">
                  <c:v>86.6</c:v>
                </c:pt>
                <c:pt idx="16">
                  <c:v>86.6</c:v>
                </c:pt>
                <c:pt idx="17">
                  <c:v>88.1</c:v>
                </c:pt>
                <c:pt idx="18">
                  <c:v>95.2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86.5</c:v>
                </c:pt>
                <c:pt idx="23">
                  <c:v>88.2</c:v>
                </c:pt>
                <c:pt idx="24">
                  <c:v>90</c:v>
                </c:pt>
                <c:pt idx="25">
                  <c:v>90.7</c:v>
                </c:pt>
                <c:pt idx="26">
                  <c:v>92.5</c:v>
                </c:pt>
                <c:pt idx="27">
                  <c:v>93.2</c:v>
                </c:pt>
                <c:pt idx="28">
                  <c:v>73.8</c:v>
                </c:pt>
                <c:pt idx="29">
                  <c:v>74.3</c:v>
                </c:pt>
                <c:pt idx="30">
                  <c:v>76.8</c:v>
                </c:pt>
                <c:pt idx="31">
                  <c:v>78.099999999999994</c:v>
                </c:pt>
                <c:pt idx="32">
                  <c:v>81.900000000000006</c:v>
                </c:pt>
                <c:pt idx="33">
                  <c:v>81.900000000000006</c:v>
                </c:pt>
                <c:pt idx="34">
                  <c:v>84.3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6F-42A6-8EEF-33B49F2F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9088"/>
        <c:axId val="337509648"/>
      </c:scatterChart>
      <c:valAx>
        <c:axId val="3375090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648"/>
        <c:crosses val="autoZero"/>
        <c:crossBetween val="midCat"/>
        <c:majorUnit val="7"/>
      </c:valAx>
      <c:valAx>
        <c:axId val="3375096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08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F-4009-9312-9E17DEB8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69520"/>
        <c:axId val="299566160"/>
      </c:scatterChart>
      <c:valAx>
        <c:axId val="29956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6160"/>
        <c:crosses val="autoZero"/>
        <c:crossBetween val="midCat"/>
      </c:valAx>
      <c:valAx>
        <c:axId val="29956616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C-4A12-B94A-D3976A40D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40544"/>
        <c:axId val="189441664"/>
      </c:lineChart>
      <c:catAx>
        <c:axId val="1894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1664"/>
        <c:crosses val="autoZero"/>
        <c:auto val="1"/>
        <c:lblAlgn val="ctr"/>
        <c:lblOffset val="100"/>
        <c:noMultiLvlLbl val="0"/>
      </c:catAx>
      <c:valAx>
        <c:axId val="18944166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0-4720-82AB-A27A72035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4112"/>
        <c:axId val="296738592"/>
      </c:lineChart>
      <c:catAx>
        <c:axId val="2967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8592"/>
        <c:crosses val="autoZero"/>
        <c:auto val="1"/>
        <c:lblAlgn val="ctr"/>
        <c:lblOffset val="100"/>
        <c:noMultiLvlLbl val="0"/>
      </c:catAx>
      <c:valAx>
        <c:axId val="29673859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A-4779-BA17-1FF2F437B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2432"/>
        <c:axId val="190032944"/>
      </c:lineChart>
      <c:catAx>
        <c:axId val="29673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2944"/>
        <c:crosses val="autoZero"/>
        <c:auto val="1"/>
        <c:lblAlgn val="ctr"/>
        <c:lblOffset val="100"/>
        <c:noMultiLvlLbl val="0"/>
      </c:catAx>
      <c:valAx>
        <c:axId val="19003294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C8-4104-B0EA-97B058C3E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30704"/>
        <c:axId val="293146432"/>
      </c:lineChart>
      <c:catAx>
        <c:axId val="1900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46432"/>
        <c:crosses val="autoZero"/>
        <c:auto val="1"/>
        <c:lblAlgn val="ctr"/>
        <c:lblOffset val="100"/>
        <c:noMultiLvlLbl val="0"/>
      </c:catAx>
      <c:valAx>
        <c:axId val="29314643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55-4A02-A5A7-FB1162303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500240"/>
        <c:axId val="148502480"/>
      </c:lineChart>
      <c:catAx>
        <c:axId val="1485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2480"/>
        <c:crosses val="autoZero"/>
        <c:auto val="1"/>
        <c:lblAlgn val="ctr"/>
        <c:lblOffset val="100"/>
        <c:noMultiLvlLbl val="0"/>
      </c:catAx>
      <c:valAx>
        <c:axId val="148502480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C4-4585-BD92-C135184B9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0608"/>
        <c:axId val="336521168"/>
      </c:scatterChart>
      <c:valAx>
        <c:axId val="33652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1168"/>
        <c:crosses val="autoZero"/>
        <c:crossBetween val="midCat"/>
      </c:valAx>
      <c:valAx>
        <c:axId val="3365211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3F-4F30-BCD1-94456063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3408"/>
        <c:axId val="336523968"/>
      </c:scatterChart>
      <c:valAx>
        <c:axId val="33652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968"/>
        <c:crosses val="autoZero"/>
        <c:crossBetween val="midCat"/>
      </c:valAx>
      <c:valAx>
        <c:axId val="3365239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wouldn’t necessarily</a:t>
            </a:r>
            <a:r>
              <a:rPr lang="en-US" baseline="0" dirty="0"/>
              <a:t> say it is a table or a graph, which is why I added ‘tables’ to the title--- a probability distribution is a mathematical function that indicates the values a random variable may have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random variable a function that associates a real number (the probability value) to an outcome of an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85DDE-A4F1-4B27-88CC-44D22DC38C4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4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5816-0C6B-4E9F-A3D9-E9C52F32EEC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5C2E-53E7-4DD4-BA9E-C9E48E2BC08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1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7254B-6868-432D-B4D0-1F59B497A31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0016-7279-422D-8931-3634DA102DC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4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97C61-C5D7-4413-AEFA-5BFF4C7E4D56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5524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115DE3-F078-469F-B374-8B5FF056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33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34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>
          <a:xfrm>
            <a:off x="0" y="6492875"/>
            <a:ext cx="552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B115DE3-F078-469F-B374-8B5FF0565E2A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coronavirus/countries-where-coronavirus-has-spread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19453 – Spring 2020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9 – April 2, 2020</a:t>
            </a:r>
          </a:p>
          <a:p>
            <a:r>
              <a:rPr lang="en-US" dirty="0"/>
              <a:t>Descriptive and elementary statistics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distribution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1445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571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Probability</a:t>
            </a:r>
            <a:r>
              <a:rPr lang="en-US" dirty="0"/>
              <a:t> </a:t>
            </a:r>
            <a:r>
              <a:rPr lang="en-US" i="1" dirty="0"/>
              <a:t>distribution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Distribution</a:t>
            </a:r>
            <a:r>
              <a:rPr lang="en-US" dirty="0"/>
              <a:t> (frequency distribution): a table or graph that 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Probability distribution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table that displays the probabilities of various outcomes in a sample.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"normalized frequency distribution table", where all occurrences of outcomes sum to 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505200" cy="762000"/>
          </a:xfrm>
        </p:spPr>
        <p:txBody>
          <a:bodyPr/>
          <a:lstStyle/>
          <a:p>
            <a:r>
              <a:rPr lang="en-US" dirty="0"/>
              <a:t>Probability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67905"/>
              </p:ext>
            </p:extLst>
          </p:nvPr>
        </p:nvGraphicFramePr>
        <p:xfrm>
          <a:off x="457200" y="605416"/>
          <a:ext cx="4572001" cy="622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Bin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Frequency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Prob distrib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Cumulative %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Probability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a mathematical function that indicates the values a random variable may have.</a:t>
            </a:r>
          </a:p>
          <a:p>
            <a:pPr>
              <a:buFont typeface="Arial" charset="0"/>
              <a:buChar char="•"/>
            </a:pPr>
            <a:r>
              <a:rPr lang="en-US" kern="1200" dirty="0">
                <a:latin typeface="Trebuchet MS" charset="0"/>
                <a:ea typeface="Trebuchet MS" charset="0"/>
                <a:cs typeface="Trebuchet MS" charset="0"/>
              </a:rPr>
              <a:t>that random variable is the result of a function that associates a real number (the probability value) to an outcome of an experiment.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Cumulative probability distribution function (CDF):  the probability that the random variable X takes on a value less than or equal to x.</a:t>
            </a:r>
          </a:p>
        </p:txBody>
      </p:sp>
    </p:spTree>
    <p:extLst>
      <p:ext uri="{BB962C8B-B14F-4D97-AF65-F5344CB8AC3E}">
        <p14:creationId xmlns:p14="http://schemas.microsoft.com/office/powerpoint/2010/main" val="78127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and frequency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11" y="1676400"/>
            <a:ext cx="74339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with fewer bins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692310"/>
            <a:ext cx="90392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types of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" y="1524000"/>
            <a:ext cx="9372599" cy="5562600"/>
            <a:chOff x="-61965" y="-1"/>
            <a:chExt cx="9288379" cy="6477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24710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81199"/>
              <a:ext cx="9144001" cy="2374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1965" y="3962400"/>
              <a:ext cx="9288379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58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can be creative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981200"/>
            <a:ext cx="4648200" cy="1789845"/>
          </a:xfrm>
        </p:spPr>
        <p:txBody>
          <a:bodyPr/>
          <a:lstStyle/>
          <a:p>
            <a:pPr algn="ctr"/>
            <a:r>
              <a:rPr lang="en-US" sz="2800" dirty="0"/>
              <a:t>Different ways of constructing the bins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990600"/>
            <a:ext cx="3352800" cy="762000"/>
          </a:xfrm>
        </p:spPr>
        <p:txBody>
          <a:bodyPr/>
          <a:lstStyle/>
          <a:p>
            <a:r>
              <a:rPr lang="en-US" dirty="0"/>
              <a:t>One can be creative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2667000"/>
            <a:ext cx="3390900" cy="533400"/>
          </a:xfrm>
        </p:spPr>
        <p:txBody>
          <a:bodyPr/>
          <a:lstStyle/>
          <a:p>
            <a:pPr algn="ctr"/>
            <a:r>
              <a:rPr lang="en-US" sz="2800" dirty="0"/>
              <a:t>Sorting the bins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" y="685800"/>
            <a:ext cx="461010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" y="3764192"/>
            <a:ext cx="4610100" cy="3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for </a:t>
            </a:r>
            <a:r>
              <a:rPr lang="en-US" i="1" dirty="0"/>
              <a:t>sensible</a:t>
            </a:r>
            <a:r>
              <a:rPr lang="en-US" dirty="0"/>
              <a:t>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1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exactly measured, i.e. what are these values results of?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type of variables are we dealing with?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6" y="2514600"/>
            <a:ext cx="4237977" cy="2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0042C9-4B6F-461B-9C46-FECE0272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replacing T3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6CE25A-59B7-4CFF-8239-2FF8686A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to: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https://www.worldometers.info/coronavirus/countries-where-coronavirus-has-spread/</a:t>
            </a:r>
            <a:r>
              <a:rPr lang="en-US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Copy the table to Excel and remove all but the European countries;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Compute for the European countries the % of deaths per cases;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a frequency distribution of those percentages;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Compute any allowed statistics discussed in the required reading paper and interpret.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Submit as T3 by April 7: noon.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Shooting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28800"/>
            <a:ext cx="3323577" cy="255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055" y="4572000"/>
            <a:ext cx="338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kind of settings can you think of?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833812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These two setups produced the same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13436"/>
            <a:ext cx="8686800" cy="515964"/>
          </a:xfrm>
        </p:spPr>
        <p:txBody>
          <a:bodyPr/>
          <a:lstStyle/>
          <a:p>
            <a:pPr algn="ctr"/>
            <a:r>
              <a:rPr lang="en-US" dirty="0"/>
              <a:t>Same shooter different gun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2133600"/>
            <a:ext cx="8153400" cy="3833812"/>
            <a:chOff x="381000" y="2133600"/>
            <a:chExt cx="8153400" cy="383381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133600"/>
              <a:ext cx="3833812" cy="3833812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588" y="2133600"/>
              <a:ext cx="3833812" cy="383381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20130" y="3429000"/>
              <a:ext cx="1223070" cy="679856"/>
              <a:chOff x="3958530" y="1964453"/>
              <a:chExt cx="1223070" cy="679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 flipH="1" flipV="1">
              <a:off x="6238352" y="3930576"/>
              <a:ext cx="1223070" cy="679856"/>
              <a:chOff x="3958530" y="1964453"/>
              <a:chExt cx="1223070" cy="6798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25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four setups also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457"/>
            <a:ext cx="4769618" cy="223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5324"/>
            <a:ext cx="4769618" cy="22388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2413698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Same shooter </a:t>
            </a:r>
          </a:p>
          <a:p>
            <a:pPr algn="ctr"/>
            <a:r>
              <a:rPr lang="en-US" kern="0" dirty="0"/>
              <a:t>different gun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4818036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Different shooter </a:t>
            </a:r>
          </a:p>
          <a:p>
            <a:pPr algn="ctr"/>
            <a:r>
              <a:rPr lang="en-US" kern="0" dirty="0"/>
              <a:t>same gun</a:t>
            </a:r>
          </a:p>
        </p:txBody>
      </p:sp>
    </p:spTree>
    <p:extLst>
      <p:ext uri="{BB962C8B-B14F-4D97-AF65-F5344CB8AC3E}">
        <p14:creationId xmlns:p14="http://schemas.microsoft.com/office/powerpoint/2010/main" val="13248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descriptive statistics on the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67567"/>
              </p:ext>
            </p:extLst>
          </p:nvPr>
        </p:nvGraphicFramePr>
        <p:xfrm>
          <a:off x="235299" y="1921861"/>
          <a:ext cx="418430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Standard Error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1.135944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Mode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Standard Deviation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6.720335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Sample Variance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45.16291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Kurtosis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-0.73002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Skewness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-0.19589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216"/>
              </p:ext>
            </p:extLst>
          </p:nvPr>
        </p:nvGraphicFramePr>
        <p:xfrm>
          <a:off x="4953000" y="2269827"/>
          <a:ext cx="3835400" cy="299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Maximum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2955.2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Count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Largest(1)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Smallest(1)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Confidence Level(95.0%)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2.308516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35300" y="5486400"/>
            <a:ext cx="8553100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/>
              <a:t>Depending on what distribution you are dealing with, and what the results are measurements of, these statistics can make sense ranging from not all to extremely well!</a:t>
            </a:r>
          </a:p>
        </p:txBody>
      </p:sp>
    </p:spTree>
    <p:extLst>
      <p:ext uri="{BB962C8B-B14F-4D97-AF65-F5344CB8AC3E}">
        <p14:creationId xmlns:p14="http://schemas.microsoft.com/office/powerpoint/2010/main" val="21227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33400"/>
          </a:xfrm>
        </p:spPr>
        <p:txBody>
          <a:bodyPr/>
          <a:lstStyle/>
          <a:p>
            <a:r>
              <a:rPr lang="en-US" dirty="0"/>
              <a:t>= interval between highest and lowest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36" y="2629371"/>
            <a:ext cx="4237977" cy="25522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5400" y="2133600"/>
            <a:ext cx="7010400" cy="1943571"/>
            <a:chOff x="1295400" y="2133600"/>
            <a:chExt cx="7010400" cy="194357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9718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5720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3150160" y="3696171"/>
              <a:ext cx="609600" cy="381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95400" y="3001729"/>
              <a:ext cx="609600" cy="346364"/>
            </a:xfrm>
            <a:prstGeom prst="ellipse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472" y="3429000"/>
              <a:ext cx="2459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Range = 24.2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7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752600"/>
            <a:ext cx="4648200" cy="1789845"/>
          </a:xfrm>
        </p:spPr>
        <p:txBody>
          <a:bodyPr/>
          <a:lstStyle/>
          <a:p>
            <a:pPr algn="ctr"/>
            <a:r>
              <a:rPr lang="en-US" sz="2800" dirty="0"/>
              <a:t>Does not change (much) depending on the ways of constructing bins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Percentiles / Quartiles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Interquartile range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7400" y="1991380"/>
            <a:ext cx="5582038" cy="3236276"/>
            <a:chOff x="2057400" y="1991380"/>
            <a:chExt cx="5582038" cy="3236276"/>
          </a:xfrm>
        </p:grpSpPr>
        <p:sp>
          <p:nvSpPr>
            <p:cNvPr id="13" name="Up-Down Arrow 12"/>
            <p:cNvSpPr/>
            <p:nvPr/>
          </p:nvSpPr>
          <p:spPr bwMode="auto">
            <a:xfrm>
              <a:off x="2057400" y="3200400"/>
              <a:ext cx="198948" cy="2027256"/>
            </a:xfrm>
            <a:prstGeom prst="upDownArrow">
              <a:avLst/>
            </a:prstGeom>
            <a:solidFill>
              <a:srgbClr val="1FE115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31" y="1991380"/>
              <a:ext cx="2395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1FE115"/>
                  </a:solidFill>
                </a:rPr>
                <a:t>88.2-78.1=10.1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8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and whisker plot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181600" cy="4729239"/>
          </a:xfrm>
        </p:spPr>
      </p:pic>
    </p:spTree>
    <p:extLst>
      <p:ext uri="{BB962C8B-B14F-4D97-AF65-F5344CB8AC3E}">
        <p14:creationId xmlns:p14="http://schemas.microsoft.com/office/powerpoint/2010/main" val="1526105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arithmetic</a:t>
            </a:r>
            <a:r>
              <a:rPr lang="en-US" dirty="0"/>
              <a:t> </a:t>
            </a:r>
            <a:r>
              <a:rPr lang="en-US" i="1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= arithmetic average of at least interval or ratio scores.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computed by adding all the scores (X1, X2, …) and dividing by the total number N of scores.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2743200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‘Statistics’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As </a:t>
            </a:r>
            <a:r>
              <a:rPr lang="en-US" sz="2800" i="1" dirty="0"/>
              <a:t>mass noun</a:t>
            </a:r>
            <a:r>
              <a:rPr lang="en-US" sz="2800" dirty="0"/>
              <a:t>:</a:t>
            </a:r>
          </a:p>
          <a:p>
            <a:pPr lvl="2"/>
            <a:r>
              <a:rPr lang="en-US" dirty="0"/>
              <a:t>a branch of mathematics dealing with the collection, analysis, interpretation, and presentation of masses of numerical data.</a:t>
            </a:r>
          </a:p>
          <a:p>
            <a:pPr lvl="2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As </a:t>
            </a:r>
            <a:r>
              <a:rPr lang="en-US" sz="2800" i="1" dirty="0"/>
              <a:t>count noun</a:t>
            </a:r>
            <a:r>
              <a:rPr lang="en-US" sz="28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collection of quantitative data.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i="1" dirty="0"/>
              <a:t>singular ‘statistic’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single term or datum in a collection of statistics;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quantity (as the mean of a sample) that is computed from a sample; specifically an estimate;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random variable that takes on the possible values of a statistic. </a:t>
            </a:r>
          </a:p>
          <a:p>
            <a:pPr marL="1828800" lvl="4" indent="0"/>
            <a:r>
              <a:rPr lang="en-US" sz="1600" dirty="0"/>
              <a:t>https://www.merriam-webster.com/dictionary/statistic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Inner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Also called ‘trimmed mean’.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Inner mean of N numbers is calculated by removing the x lowest values and the x highest value and calculating the arithmetic mean of the remaining N – 2x ‘inner’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If x = N/2, inner mean = </a:t>
            </a:r>
            <a:r>
              <a:rPr lang="en-US" sz="2800" i="1" dirty="0"/>
              <a:t>median.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786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Harmonic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Defined as the reciprocal of the arithmetic mean of the reciprocals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					or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</a:t>
            </a:r>
            <a:r>
              <a:rPr lang="en-US" dirty="0" err="1"/>
              <a:t>f.i</a:t>
            </a:r>
            <a:r>
              <a:rPr lang="en-US" dirty="0"/>
              <a:t>. used in population genetics, when calculating the effects of fluctuations in generation size on the effective breeding population.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takes into account the fact that a very small generation is like a bottleneck and means that a very small number of individuals are contributing disproportionately to the gene pool, which can result in higher levels of inbreeding.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3352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28" y="2617596"/>
            <a:ext cx="2355979" cy="1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Geometric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defined as the n</a:t>
            </a:r>
            <a:r>
              <a:rPr lang="en-US" baseline="30000" dirty="0"/>
              <a:t>th</a:t>
            </a:r>
            <a:r>
              <a:rPr lang="en-US" dirty="0"/>
              <a:t> root of the product of n 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Alternative calculation: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3" indent="0">
              <a:buNone/>
            </a:pPr>
            <a:r>
              <a:rPr lang="en-US" dirty="0"/>
              <a:t>   where m = number of negative numbers in 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only correct mean when averaging normalized results, i.e. results that are presented as ratios to reference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often used when summarizing skewed data, especially if there is reason to believe that the data might be log-normally distributed.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2514600" cy="87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82151"/>
            <a:ext cx="4114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the arithmetic mean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15226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14627"/>
              </p:ext>
            </p:extLst>
          </p:nvPr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87655"/>
              </p:ext>
            </p:extLst>
          </p:nvPr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7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the arithmetic mean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869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493463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Confidence Level(95.0%)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2.308516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2896" y="3871939"/>
            <a:ext cx="304800" cy="6297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central datum when all of the data are arranged (ranked) in numerical order.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Usable for at least ordinal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It is a literal measure of central tendency.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When there are an even number of data, the mean of the two central data points is taken as the median.</a:t>
            </a:r>
          </a:p>
        </p:txBody>
      </p:sp>
    </p:spTree>
    <p:extLst>
      <p:ext uri="{BB962C8B-B14F-4D97-AF65-F5344CB8AC3E}">
        <p14:creationId xmlns:p14="http://schemas.microsoft.com/office/powerpoint/2010/main" val="1815689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median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63464"/>
              </p:ext>
            </p:extLst>
          </p:nvPr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75212"/>
              </p:ext>
            </p:extLst>
          </p:nvPr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54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frequent value in a 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Often not a particularly good indicator of central tendency.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its limitations, the mode is the only means of measuring central tendency in a dataset containing nominal values.</a:t>
            </a:r>
          </a:p>
        </p:txBody>
      </p:sp>
    </p:spTree>
    <p:extLst>
      <p:ext uri="{BB962C8B-B14F-4D97-AF65-F5344CB8AC3E}">
        <p14:creationId xmlns:p14="http://schemas.microsoft.com/office/powerpoint/2010/main" val="252610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mode here?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13221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84063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38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Bimodal</a:t>
            </a:r>
            <a:r>
              <a:rPr lang="en-US" dirty="0"/>
              <a:t> data set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94727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77927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1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vs. 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/>
              <a:t>Descriptive statistics</a:t>
            </a:r>
            <a:r>
              <a:rPr lang="en-US" sz="28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mathematical </a:t>
            </a:r>
            <a:r>
              <a:rPr lang="en-US" u="sng" dirty="0"/>
              <a:t>quantities</a:t>
            </a:r>
            <a:r>
              <a:rPr lang="en-US" dirty="0"/>
              <a:t> that summarize and interpret some of the properties of a set of data (sample);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More used as plural count noun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/>
              <a:t>Inferential statistics</a:t>
            </a:r>
            <a:r>
              <a:rPr lang="en-US" sz="28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Research</a:t>
            </a:r>
            <a:r>
              <a:rPr lang="en-US" dirty="0"/>
              <a:t> on a sample to infer the properties of the population from which the sample was drawn;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More used as mass noun.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modes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012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534400" y="25908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62400" y="4343400"/>
            <a:ext cx="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1836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modes on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Mean</a:t>
            </a:r>
          </a:p>
          <a:p>
            <a:r>
              <a:rPr lang="en-US" dirty="0">
                <a:solidFill>
                  <a:srgbClr val="92D050"/>
                </a:solidFill>
              </a:rPr>
              <a:t>Median</a:t>
            </a:r>
          </a:p>
          <a:p>
            <a:r>
              <a:rPr lang="en-US" dirty="0">
                <a:solidFill>
                  <a:srgbClr val="FF0000"/>
                </a:solidFill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05461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mode in </a:t>
            </a:r>
            <a:br>
              <a:rPr lang="en-US" dirty="0"/>
            </a:br>
            <a:r>
              <a:rPr lang="en-US" dirty="0"/>
              <a:t>the normal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2057400"/>
            <a:ext cx="7924800" cy="4495800"/>
            <a:chOff x="609600" y="2057400"/>
            <a:chExt cx="79248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057400"/>
              <a:ext cx="7924800" cy="4495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343400" y="22860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Down Arrow 6"/>
          <p:cNvSpPr/>
          <p:nvPr/>
        </p:nvSpPr>
        <p:spPr bwMode="auto">
          <a:xfrm rot="2748646">
            <a:off x="5149456" y="2260586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793" y="2456948"/>
            <a:ext cx="2379061" cy="9144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all three!</a:t>
            </a:r>
          </a:p>
        </p:txBody>
      </p:sp>
    </p:spTree>
    <p:extLst>
      <p:ext uri="{BB962C8B-B14F-4D97-AF65-F5344CB8AC3E}">
        <p14:creationId xmlns:p14="http://schemas.microsoft.com/office/powerpoint/2010/main" val="113314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Skewness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measure of lack of symmetry.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distribution, or data set, is symmetric if it looks the same to the left and right of the center point. </a:t>
            </a:r>
          </a:p>
        </p:txBody>
      </p:sp>
    </p:spTree>
    <p:extLst>
      <p:ext uri="{BB962C8B-B14F-4D97-AF65-F5344CB8AC3E}">
        <p14:creationId xmlns:p14="http://schemas.microsoft.com/office/powerpoint/2010/main" val="2495713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Skewness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measure of lack of symmetry.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distribution, or data set, is symmetric if it looks the same to the left and right of the center point.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05200"/>
            <a:ext cx="6075904" cy="31049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046595" y="5608320"/>
            <a:ext cx="461010" cy="670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9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Skewness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measure of lack of symmetry.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distribution, or data set, is symmetric if it looks the same to the left and right of the center point.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Kurtosis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measure of whether the data are heavy-tailed or light-tailed relative to a normal distribution;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sets with high kurtosis tend to have heavy tails, or outliers. Data sets with low kurtosis tend to have light tails, or lack of outliers.</a:t>
            </a:r>
          </a:p>
        </p:txBody>
      </p:sp>
    </p:spTree>
    <p:extLst>
      <p:ext uri="{BB962C8B-B14F-4D97-AF65-F5344CB8AC3E}">
        <p14:creationId xmlns:p14="http://schemas.microsoft.com/office/powerpoint/2010/main" val="2256156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" y="1524000"/>
            <a:ext cx="7536921" cy="5009154"/>
          </a:xfrm>
        </p:spPr>
      </p:pic>
      <p:sp>
        <p:nvSpPr>
          <p:cNvPr id="5" name="Rectangle 4"/>
          <p:cNvSpPr/>
          <p:nvPr/>
        </p:nvSpPr>
        <p:spPr>
          <a:xfrm>
            <a:off x="4724400" y="65331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http://www.janzengroup.net/stats/images/skewkurt.JPG</a:t>
            </a:r>
          </a:p>
        </p:txBody>
      </p:sp>
    </p:spTree>
    <p:extLst>
      <p:ext uri="{BB962C8B-B14F-4D97-AF65-F5344CB8AC3E}">
        <p14:creationId xmlns:p14="http://schemas.microsoft.com/office/powerpoint/2010/main" val="1843783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86523"/>
              </p:ext>
            </p:extLst>
          </p:nvPr>
        </p:nvGraphicFramePr>
        <p:xfrm>
          <a:off x="5105400" y="1752600"/>
          <a:ext cx="31750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Kurtosis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-0.73002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Skewness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-0.19589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Mean</a:t>
            </a:r>
          </a:p>
          <a:p>
            <a:r>
              <a:rPr lang="en-US" dirty="0">
                <a:solidFill>
                  <a:srgbClr val="92D050"/>
                </a:solidFill>
              </a:rPr>
              <a:t>Median</a:t>
            </a:r>
          </a:p>
          <a:p>
            <a:r>
              <a:rPr lang="en-US" dirty="0">
                <a:solidFill>
                  <a:srgbClr val="FF0000"/>
                </a:solidFill>
              </a:rPr>
              <a:t>mode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7" y="1714500"/>
            <a:ext cx="3469193" cy="4762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733800" y="1684774"/>
            <a:ext cx="0" cy="47922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46904" y="2895600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95600" y="3048000"/>
            <a:ext cx="36009" cy="2667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52800" y="4038600"/>
            <a:ext cx="1" cy="16554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025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measure of the spread of the recorded values on a variable.  A measure of dispersion.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larger the variance, the further the individual cases are from the mean.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smaller the variance, the closer the individual scores are to the mean.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2695575" y="3276600"/>
            <a:ext cx="4086225" cy="792162"/>
          </a:xfrm>
          <a:custGeom>
            <a:avLst/>
            <a:gdLst>
              <a:gd name="T0" fmla="*/ 50 w 2574"/>
              <a:gd name="T1" fmla="*/ 474 h 499"/>
              <a:gd name="T2" fmla="*/ 60 w 2574"/>
              <a:gd name="T3" fmla="*/ 484 h 499"/>
              <a:gd name="T4" fmla="*/ 412 w 2574"/>
              <a:gd name="T5" fmla="*/ 381 h 499"/>
              <a:gd name="T6" fmla="*/ 1230 w 2574"/>
              <a:gd name="T7" fmla="*/ 1 h 499"/>
              <a:gd name="T8" fmla="*/ 2094 w 2574"/>
              <a:gd name="T9" fmla="*/ 385 h 499"/>
              <a:gd name="T10" fmla="*/ 2574 w 2574"/>
              <a:gd name="T11" fmla="*/ 48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4" h="499">
                <a:moveTo>
                  <a:pt x="50" y="474"/>
                </a:moveTo>
                <a:cubicBezTo>
                  <a:pt x="53" y="476"/>
                  <a:pt x="0" y="499"/>
                  <a:pt x="60" y="484"/>
                </a:cubicBezTo>
                <a:cubicBezTo>
                  <a:pt x="120" y="469"/>
                  <a:pt x="217" y="461"/>
                  <a:pt x="412" y="381"/>
                </a:cubicBezTo>
                <a:cubicBezTo>
                  <a:pt x="607" y="301"/>
                  <a:pt x="950" y="0"/>
                  <a:pt x="1230" y="1"/>
                </a:cubicBezTo>
                <a:cubicBezTo>
                  <a:pt x="1510" y="2"/>
                  <a:pt x="1870" y="305"/>
                  <a:pt x="2094" y="385"/>
                </a:cubicBezTo>
                <a:cubicBezTo>
                  <a:pt x="2318" y="465"/>
                  <a:pt x="2494" y="465"/>
                  <a:pt x="2574" y="481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3995738" y="5330825"/>
            <a:ext cx="1428750" cy="846138"/>
          </a:xfrm>
          <a:custGeom>
            <a:avLst/>
            <a:gdLst>
              <a:gd name="T0" fmla="*/ 0 w 900"/>
              <a:gd name="T1" fmla="*/ 533 h 533"/>
              <a:gd name="T2" fmla="*/ 165 w 900"/>
              <a:gd name="T3" fmla="*/ 419 h 533"/>
              <a:gd name="T4" fmla="*/ 447 w 900"/>
              <a:gd name="T5" fmla="*/ 2 h 533"/>
              <a:gd name="T6" fmla="*/ 714 w 900"/>
              <a:gd name="T7" fmla="*/ 430 h 533"/>
              <a:gd name="T8" fmla="*/ 900 w 900"/>
              <a:gd name="T9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533">
                <a:moveTo>
                  <a:pt x="0" y="533"/>
                </a:moveTo>
                <a:cubicBezTo>
                  <a:pt x="26" y="514"/>
                  <a:pt x="91" y="507"/>
                  <a:pt x="165" y="419"/>
                </a:cubicBezTo>
                <a:cubicBezTo>
                  <a:pt x="239" y="331"/>
                  <a:pt x="356" y="0"/>
                  <a:pt x="447" y="2"/>
                </a:cubicBezTo>
                <a:cubicBezTo>
                  <a:pt x="538" y="4"/>
                  <a:pt x="639" y="343"/>
                  <a:pt x="714" y="430"/>
                </a:cubicBezTo>
                <a:cubicBezTo>
                  <a:pt x="789" y="517"/>
                  <a:pt x="861" y="504"/>
                  <a:pt x="900" y="523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590800" y="4116387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2514600" y="6172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4724400" y="4116387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724400" y="61722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provide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/>
              <a:t>Organize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Tables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Summarize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Central Tendency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Variation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spread of the data about this central tendency.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738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92" y="4038600"/>
            <a:ext cx="3252216" cy="9239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620000" cy="4109049"/>
          </a:xfrm>
        </p:spPr>
        <p:txBody>
          <a:bodyPr/>
          <a:lstStyle/>
          <a:p>
            <a:pPr marL="0" indent="0"/>
            <a:r>
              <a:rPr lang="en-US" dirty="0"/>
              <a:t>The variance (</a:t>
            </a:r>
            <a:r>
              <a:rPr lang="en-US" i="1" dirty="0"/>
              <a:t>σ</a:t>
            </a:r>
            <a:r>
              <a:rPr lang="en-US" i="1" baseline="30000" dirty="0"/>
              <a:t>2</a:t>
            </a:r>
            <a:r>
              <a:rPr lang="en-US" dirty="0"/>
              <a:t>), is defined as the sum of the squared distances of each term in the distribution from the mean (</a:t>
            </a:r>
            <a:r>
              <a:rPr lang="en-US" i="1" dirty="0"/>
              <a:t>μ</a:t>
            </a:r>
            <a:r>
              <a:rPr lang="en-US" dirty="0"/>
              <a:t>), divided by the number of terms in the distribution 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1" y="5290148"/>
            <a:ext cx="3277337" cy="1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4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1701800"/>
            <a:ext cx="47085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Sample Variance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45.16291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29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 deviation for a population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 deviation for a sample: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50768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83040"/>
            <a:ext cx="4914900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025" y="1844591"/>
            <a:ext cx="20970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Population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Mean</a:t>
            </a:r>
          </a:p>
          <a:p>
            <a:r>
              <a:rPr lang="en-US" dirty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Sample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Mean</a:t>
            </a:r>
          </a:p>
          <a:p>
            <a:r>
              <a:rPr lang="en-US" dirty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172200" y="2971800"/>
            <a:ext cx="914400" cy="233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334000" y="3657600"/>
            <a:ext cx="19050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019800" y="563880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24400" y="6101515"/>
            <a:ext cx="25146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3285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676400"/>
            <a:ext cx="5105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Standard Deviation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6.720335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1400" y="22860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03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1628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435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05176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407" y="5066113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1779" y="5065208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0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 nominal variables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Statistic for determining the dispersion of cases across categories of a variable.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Ranges from 0 (no dispersion or variety) to 1 (maximum dispersion or variety)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 refers to even numbers of cases in all categories, NOT that cases are distributed like population proportions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IQV is affected by the number of 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1196794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To calculate: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K(100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cat.%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)</a:t>
            </a:r>
            <a:endParaRPr lang="el-GR" altLang="en-US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IQV =	     100</a:t>
            </a:r>
            <a:r>
              <a:rPr lang="en-US" altLang="en-US" baseline="30000"/>
              <a:t>2</a:t>
            </a:r>
            <a:r>
              <a:rPr lang="en-US" altLang="en-US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K=# of categories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Cat.% = percentage in each category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1676400" y="2590800"/>
            <a:ext cx="3429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4144902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Problem:  Is SJSU more diverse than UC Berkeley?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Solution: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SJSU: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Percent	Category			Percent	Category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00.6 	Native American		00.6	Native American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06.1 	Black			03.9	Black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39.3	Asian/PI			47.0	Asian/PI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19.5	Latino			13.0	Latino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34.5	White			35.5	White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What can we say before calculating?  Which campus is more evenly distributed?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	  K (100</a:t>
            </a:r>
            <a:r>
              <a:rPr lang="en-US" altLang="en-US" sz="1600" baseline="30000"/>
              <a:t>2</a:t>
            </a:r>
            <a:r>
              <a:rPr lang="en-US" altLang="en-US" sz="1600"/>
              <a:t> – </a:t>
            </a:r>
            <a:r>
              <a:rPr lang="el-GR" altLang="en-US" sz="1600">
                <a:cs typeface="Arial" panose="020B0604020202020204" pitchFamily="34" charset="0"/>
              </a:rPr>
              <a:t>Σ</a:t>
            </a:r>
            <a:r>
              <a:rPr lang="en-US" altLang="en-US" sz="1600">
                <a:cs typeface="Arial" panose="020B0604020202020204" pitchFamily="34" charset="0"/>
              </a:rPr>
              <a:t> cat.%</a:t>
            </a:r>
            <a:r>
              <a:rPr lang="en-US" altLang="en-US" sz="1600" baseline="30000">
                <a:cs typeface="Arial" panose="020B0604020202020204" pitchFamily="34" charset="0"/>
              </a:rPr>
              <a:t>2</a:t>
            </a:r>
            <a:r>
              <a:rPr lang="en-US" altLang="en-US" sz="1600">
                <a:cs typeface="Arial" panose="020B0604020202020204" pitchFamily="34" charset="0"/>
              </a:rPr>
              <a:t>)</a:t>
            </a:r>
            <a:endParaRPr lang="el-GR" altLang="en-US" sz="16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IQV =	       100</a:t>
            </a:r>
            <a:r>
              <a:rPr lang="en-US" altLang="en-US" sz="1600" baseline="30000"/>
              <a:t>2</a:t>
            </a:r>
            <a:r>
              <a:rPr lang="en-US" altLang="en-US" sz="1600"/>
              <a:t>(K – 1)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447800" y="6132008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988408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85300"/>
            <a:ext cx="7543800" cy="639762"/>
          </a:xfrm>
        </p:spPr>
        <p:txBody>
          <a:bodyPr/>
          <a:lstStyle/>
          <a:p>
            <a:r>
              <a:rPr lang="en-US" altLang="en-US" sz="3200" dirty="0"/>
              <a:t>IQV—Index of Qualitative Variation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Problem:  Is SJSU more diverse than UC Berkeley?   YES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Solution: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SJSU:	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Percent	Category		 %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		Percent	Category		 %</a:t>
            </a:r>
            <a:r>
              <a:rPr lang="en-US" altLang="en-US" sz="1600" baseline="30000" dirty="0"/>
              <a:t>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00.6 	Native American	      0.36		00.6	Native American	      0.36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06.1 	Black		    37.21		03.9	Black		    15.21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39.3	Asian/PI		1544.49		47.0	Asian/PI		2209.00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19.5	Latino		  380.25		13.0	Latino		  169.00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34.5	White		1190.25		35.5	White		1260.25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K = 5	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3152.56		k = 5        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3653.82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= 10000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	  K (100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–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)</a:t>
            </a:r>
            <a:endParaRPr lang="el-GR" altLang="en-US" sz="16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IQV =	       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5(10000 – 3152.56) = 34237.2   		5(10000 – 3653.82) = 31730.9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10000(5 – 1) = 40000  SJSU IQV = .856		10000(5 – 1) = 40000       UCB IQV =.793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447800" y="53340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2478876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	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Summarizing Data: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Central Tendency (or Groups’ “Middle Values”)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Median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Mode</a:t>
            </a:r>
          </a:p>
          <a:p>
            <a:pPr lvl="2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Variation (or Summary of Differences Within Groups)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Interquartile 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Variance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Standard Deviation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581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results measurements of?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54501"/>
              </p:ext>
            </p:extLst>
          </p:nvPr>
        </p:nvGraphicFramePr>
        <p:xfrm>
          <a:off x="380999" y="1600200"/>
          <a:ext cx="8382002" cy="4145280"/>
        </p:xfrm>
        <a:graphic>
          <a:graphicData uri="http://schemas.openxmlformats.org/drawingml/2006/table">
            <a:tbl>
              <a:tblPr firstRow="1" bandRow="1"/>
              <a:tblGrid>
                <a:gridCol w="114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Which group is doing better? </a:t>
            </a:r>
          </a:p>
        </p:txBody>
      </p:sp>
    </p:spTree>
    <p:extLst>
      <p:ext uri="{BB962C8B-B14F-4D97-AF65-F5344CB8AC3E}">
        <p14:creationId xmlns:p14="http://schemas.microsoft.com/office/powerpoint/2010/main" val="313934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with results of some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1066800" cy="3352800"/>
          </a:xfrm>
        </p:spPr>
        <p:txBody>
          <a:bodyPr/>
          <a:lstStyle/>
          <a:p>
            <a:r>
              <a:rPr lang="en-US" dirty="0"/>
              <a:t>72.8</a:t>
            </a:r>
          </a:p>
          <a:p>
            <a:r>
              <a:rPr lang="en-US" dirty="0"/>
              <a:t>71</a:t>
            </a:r>
          </a:p>
          <a:p>
            <a:r>
              <a:rPr lang="en-US" dirty="0"/>
              <a:t>76.5</a:t>
            </a:r>
          </a:p>
          <a:p>
            <a:r>
              <a:rPr lang="en-US" dirty="0"/>
              <a:t>83.9</a:t>
            </a:r>
          </a:p>
          <a:p>
            <a:r>
              <a:rPr lang="en-US" dirty="0"/>
              <a:t>78.4</a:t>
            </a:r>
          </a:p>
          <a:p>
            <a:r>
              <a:rPr lang="en-US" dirty="0"/>
              <a:t>83.9</a:t>
            </a:r>
          </a:p>
          <a:p>
            <a:r>
              <a:rPr lang="en-US" dirty="0"/>
              <a:t>76.5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80.9</a:t>
            </a:r>
          </a:p>
          <a:p>
            <a:r>
              <a:rPr lang="en-US" kern="0" dirty="0"/>
              <a:t>91.2</a:t>
            </a:r>
          </a:p>
          <a:p>
            <a:r>
              <a:rPr lang="en-US" kern="0" dirty="0"/>
              <a:t>85.9</a:t>
            </a:r>
          </a:p>
          <a:p>
            <a:r>
              <a:rPr lang="en-US" kern="0" dirty="0"/>
              <a:t>92.5</a:t>
            </a:r>
          </a:p>
          <a:p>
            <a:r>
              <a:rPr lang="en-US" kern="0" dirty="0"/>
              <a:t>85.9</a:t>
            </a:r>
          </a:p>
          <a:p>
            <a:r>
              <a:rPr lang="en-US" kern="0" dirty="0"/>
              <a:t>83.9</a:t>
            </a:r>
          </a:p>
          <a:p>
            <a:r>
              <a:rPr lang="en-US" kern="0" dirty="0"/>
              <a:t>84.6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84.6</a:t>
            </a:r>
          </a:p>
          <a:p>
            <a:r>
              <a:rPr lang="en-US" kern="0" dirty="0"/>
              <a:t>88.1</a:t>
            </a:r>
          </a:p>
          <a:p>
            <a:r>
              <a:rPr lang="en-US" kern="0" dirty="0"/>
              <a:t>86.6</a:t>
            </a:r>
          </a:p>
          <a:p>
            <a:r>
              <a:rPr lang="en-US" kern="0" dirty="0"/>
              <a:t>95.2</a:t>
            </a:r>
          </a:p>
          <a:p>
            <a:r>
              <a:rPr lang="en-US" kern="0" dirty="0"/>
              <a:t>86.6</a:t>
            </a:r>
          </a:p>
          <a:p>
            <a:r>
              <a:rPr lang="en-US" kern="0" dirty="0"/>
              <a:t>95.2</a:t>
            </a:r>
          </a:p>
          <a:p>
            <a:r>
              <a:rPr lang="en-US" kern="0" dirty="0"/>
              <a:t>95.2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2514600"/>
            <a:ext cx="9144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83.6</a:t>
            </a:r>
          </a:p>
          <a:p>
            <a:r>
              <a:rPr lang="en-US" kern="0" dirty="0"/>
              <a:t>88.2</a:t>
            </a:r>
          </a:p>
          <a:p>
            <a:r>
              <a:rPr lang="en-US" kern="0" dirty="0"/>
              <a:t>90</a:t>
            </a:r>
          </a:p>
          <a:p>
            <a:r>
              <a:rPr lang="en-US" kern="0" dirty="0"/>
              <a:t>92.5</a:t>
            </a:r>
          </a:p>
          <a:p>
            <a:r>
              <a:rPr lang="en-US" kern="0" dirty="0"/>
              <a:t>86.5</a:t>
            </a:r>
          </a:p>
          <a:p>
            <a:r>
              <a:rPr lang="en-US" kern="0" dirty="0"/>
              <a:t>90.7</a:t>
            </a:r>
          </a:p>
          <a:p>
            <a:r>
              <a:rPr lang="en-US" kern="0" dirty="0"/>
              <a:t>93.2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2514600"/>
            <a:ext cx="11430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73.8</a:t>
            </a:r>
          </a:p>
          <a:p>
            <a:r>
              <a:rPr lang="en-US" kern="0" dirty="0"/>
              <a:t>76.8</a:t>
            </a:r>
          </a:p>
          <a:p>
            <a:r>
              <a:rPr lang="en-US" kern="0" dirty="0"/>
              <a:t>81.9</a:t>
            </a:r>
          </a:p>
          <a:p>
            <a:r>
              <a:rPr lang="en-US" kern="0" dirty="0"/>
              <a:t>78.1</a:t>
            </a:r>
          </a:p>
          <a:p>
            <a:r>
              <a:rPr lang="en-US" kern="0" dirty="0"/>
              <a:t>74.3</a:t>
            </a:r>
          </a:p>
          <a:p>
            <a:r>
              <a:rPr lang="en-US" kern="0" dirty="0"/>
              <a:t>84.3</a:t>
            </a:r>
          </a:p>
          <a:p>
            <a:r>
              <a:rPr lang="en-US" kern="0" dirty="0"/>
              <a:t>81.9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7131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arithmetic</a:t>
            </a:r>
            <a:r>
              <a:rPr lang="en-US" dirty="0"/>
              <a:t> </a:t>
            </a:r>
            <a:r>
              <a:rPr lang="en-US" i="1" dirty="0"/>
              <a:t>mean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Is group 2 really doing better?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572041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92" y="1525989"/>
            <a:ext cx="1343025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G1</a:t>
                </a:r>
                <a:r>
                  <a:rPr lang="en-US" dirty="0">
                    <a:solidFill>
                      <a:schemeClr val="bg1"/>
                    </a:solidFill>
                  </a:rPr>
                  <a:t> = 82.1</a:t>
                </a:r>
              </a:p>
              <a:p>
                <a:endParaRPr lang="en-US" sz="4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G2</a:t>
                </a:r>
                <a:r>
                  <a:rPr lang="en-US" dirty="0">
                    <a:solidFill>
                      <a:schemeClr val="bg1"/>
                    </a:solidFill>
                  </a:rPr>
                  <a:t> = 86.2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4698" r="-7407" b="-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>
            <a:off x="6248400" y="2817048"/>
            <a:ext cx="228600" cy="840552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269729" y="3848098"/>
            <a:ext cx="228600" cy="1257301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7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0"/>
            <a:ext cx="4876800" cy="762000"/>
          </a:xfrm>
        </p:spPr>
        <p:txBody>
          <a:bodyPr/>
          <a:lstStyle/>
          <a:p>
            <a:r>
              <a:rPr lang="en-US" dirty="0"/>
              <a:t>Various ways for presenting the </a:t>
            </a:r>
            <a:br>
              <a:rPr lang="en-US" dirty="0"/>
            </a:br>
            <a:r>
              <a:rPr lang="en-US" dirty="0"/>
              <a:t>same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221"/>
              </p:ext>
            </p:extLst>
          </p:nvPr>
        </p:nvGraphicFramePr>
        <p:xfrm>
          <a:off x="228600" y="762014"/>
          <a:ext cx="3352800" cy="594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Result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Student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2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132"/>
              </p:ext>
            </p:extLst>
          </p:nvPr>
        </p:nvGraphicFramePr>
        <p:xfrm>
          <a:off x="4057859" y="2895600"/>
          <a:ext cx="4635500" cy="155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18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Table format influences charting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98" y="1212516"/>
            <a:ext cx="7440057" cy="54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4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here not recognized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752600"/>
            <a:ext cx="7524750" cy="47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23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here recognized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79" y="1676400"/>
            <a:ext cx="73108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meaningful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1061"/>
            <a:ext cx="4092607" cy="249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" y="4191000"/>
            <a:ext cx="4134886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50586"/>
            <a:ext cx="4115198" cy="248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87276"/>
            <a:ext cx="4134248" cy="25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30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‘results’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</a:t>
            </a:r>
            <a:r>
              <a:rPr lang="en-US" dirty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	     sorted by result 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9517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37806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275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‘results’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</a:t>
            </a:r>
            <a:r>
              <a:rPr lang="en-US" dirty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	     sorted by test</a:t>
            </a:r>
          </a:p>
          <a:p>
            <a:r>
              <a:rPr lang="en-US" dirty="0">
                <a:sym typeface="Wingdings" panose="05000000000000000000" pitchFamily="2" charset="2"/>
              </a:rPr>
              <a:t>		with horizontal axis 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        adapted to test number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3780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8325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1783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‘results’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</a:t>
            </a:r>
            <a:r>
              <a:rPr lang="en-US" dirty="0">
                <a:sym typeface="Wingdings" panose="05000000000000000000" pitchFamily="2" charset="2"/>
              </a:rPr>
              <a:t> ‘sorted’ first by test </a:t>
            </a:r>
          </a:p>
          <a:p>
            <a:r>
              <a:rPr lang="en-US" dirty="0">
                <a:sym typeface="Wingdings" panose="05000000000000000000" pitchFamily="2" charset="2"/>
              </a:rPr>
              <a:t>						      and then by result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	  sorted by test only</a:t>
            </a:r>
          </a:p>
          <a:p>
            <a:r>
              <a:rPr lang="en-US" dirty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0409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68955"/>
              </p:ext>
            </p:extLst>
          </p:nvPr>
        </p:nvGraphicFramePr>
        <p:xfrm>
          <a:off x="228600" y="1329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609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BEDC-E63D-4CD5-B74E-9003D808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8A3-8D55-40D4-93D9-73C468BC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Required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R10 </a:t>
            </a:r>
            <a:r>
              <a:rPr lang="en-US" dirty="0"/>
              <a:t>Payne, P.R.O., E.V. </a:t>
            </a:r>
            <a:r>
              <a:rPr lang="en-US" dirty="0" err="1"/>
              <a:t>Bernstam</a:t>
            </a:r>
            <a:r>
              <a:rPr lang="en-US" dirty="0"/>
              <a:t>, and J.B. </a:t>
            </a:r>
            <a:r>
              <a:rPr lang="en-US" dirty="0" err="1"/>
              <a:t>Starren</a:t>
            </a:r>
            <a:r>
              <a:rPr lang="en-US" dirty="0"/>
              <a:t>, </a:t>
            </a:r>
            <a:r>
              <a:rPr lang="en-US" i="1" dirty="0"/>
              <a:t>Biomedical informatics meets data science: current state and future directions for interaction. </a:t>
            </a:r>
            <a:r>
              <a:rPr lang="en-US" dirty="0"/>
              <a:t>JAMIA Open, 2018. </a:t>
            </a:r>
            <a:r>
              <a:rPr lang="en-US" b="1" dirty="0"/>
              <a:t>1</a:t>
            </a:r>
            <a:r>
              <a:rPr lang="en-US" dirty="0"/>
              <a:t>(2): p. 136-141.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https://academic.oup.com/jamiaopen/article-pdf/1/2/136/26294661/ooy032.pdf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Suggested reference book: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R11 </a:t>
            </a:r>
            <a:r>
              <a:rPr lang="en-US" dirty="0"/>
              <a:t>Norman, G. and D. </a:t>
            </a:r>
            <a:r>
              <a:rPr lang="en-US" dirty="0" err="1"/>
              <a:t>Streiner</a:t>
            </a:r>
            <a:r>
              <a:rPr lang="en-US" dirty="0"/>
              <a:t>, </a:t>
            </a:r>
            <a:r>
              <a:rPr lang="en-US" i="1" dirty="0"/>
              <a:t>Biostatistics : The Bare Essentials</a:t>
            </a:r>
            <a:r>
              <a:rPr lang="en-US" dirty="0"/>
              <a:t>. 2014, Shelton, UNITED STATES: People's Medical Publishing House. [11]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Accessible through UB Libraries login: </a:t>
            </a:r>
            <a:r>
              <a:rPr lang="en-US" sz="1600" dirty="0"/>
              <a:t>http://ebookcentral.proquest.com/lib/buffalo/detail.action?docID=3386956 </a:t>
            </a:r>
          </a:p>
        </p:txBody>
      </p:sp>
    </p:spTree>
    <p:extLst>
      <p:ext uri="{BB962C8B-B14F-4D97-AF65-F5344CB8AC3E}">
        <p14:creationId xmlns:p14="http://schemas.microsoft.com/office/powerpoint/2010/main" val="228626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 of the results of these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				</a:t>
            </a:r>
            <a:r>
              <a:rPr lang="en-US" dirty="0">
                <a:sym typeface="Wingdings" panose="05000000000000000000" pitchFamily="2" charset="2"/>
              </a:rPr>
              <a:t> in order as presented</a:t>
            </a:r>
          </a:p>
          <a:p>
            <a:r>
              <a:rPr lang="en-US" dirty="0">
                <a:sym typeface="Wingdings" panose="05000000000000000000" pitchFamily="2" charset="2"/>
              </a:rPr>
              <a:t>							(down columns)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					     	sorted by result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80758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439531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7623126" y="3736926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0" y="4267200"/>
            <a:ext cx="3886283" cy="23404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07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3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8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notion: </a:t>
            </a:r>
            <a:r>
              <a:rPr lang="en-US" i="1" dirty="0"/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often: frequency 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table or graph that 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947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29417</TotalTime>
  <Words>3027</Words>
  <Application>Microsoft Office PowerPoint</Application>
  <PresentationFormat>On-screen Show (4:3)</PresentationFormat>
  <Paragraphs>1013</Paragraphs>
  <Slides>69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Batang</vt:lpstr>
      <vt:lpstr>ＭＳ Ｐゴシック</vt:lpstr>
      <vt:lpstr>Arial</vt:lpstr>
      <vt:lpstr>Arial Unicode MS</vt:lpstr>
      <vt:lpstr>Calibri</vt:lpstr>
      <vt:lpstr>Cambria Math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19453 – Spring 2020</vt:lpstr>
      <vt:lpstr>Assignment replacing T3</vt:lpstr>
      <vt:lpstr>‘Statistics’</vt:lpstr>
      <vt:lpstr>Descriptive vs. inferential statistics</vt:lpstr>
      <vt:lpstr>Methods to provide descriptive statistics</vt:lpstr>
      <vt:lpstr>A table with results of some measurements</vt:lpstr>
      <vt:lpstr>Plots of the results of these measurements</vt:lpstr>
      <vt:lpstr>Magnified</vt:lpstr>
      <vt:lpstr>Central notion: distribution</vt:lpstr>
      <vt:lpstr>Frequency distribution</vt:lpstr>
      <vt:lpstr>Probability distribution tables</vt:lpstr>
      <vt:lpstr>Probability distribution</vt:lpstr>
      <vt:lpstr>Probability distribution function</vt:lpstr>
      <vt:lpstr>Histogram and frequency distribution</vt:lpstr>
      <vt:lpstr>Histogram with fewer bins</vt:lpstr>
      <vt:lpstr>Distinct types of distribution functions</vt:lpstr>
      <vt:lpstr>One can be creative (1)</vt:lpstr>
      <vt:lpstr>One can be creative (2)</vt:lpstr>
      <vt:lpstr>Factors for sensible creativity</vt:lpstr>
      <vt:lpstr>Shooting results</vt:lpstr>
      <vt:lpstr>These two setups produced the same results</vt:lpstr>
      <vt:lpstr>These four setups also</vt:lpstr>
      <vt:lpstr>Some descriptive statistics on the results</vt:lpstr>
      <vt:lpstr>Range</vt:lpstr>
      <vt:lpstr>Range</vt:lpstr>
      <vt:lpstr>Percentiles / Quartiles</vt:lpstr>
      <vt:lpstr>Interquartile range</vt:lpstr>
      <vt:lpstr>Box and whisker plot</vt:lpstr>
      <vt:lpstr>The arithmetic mean</vt:lpstr>
      <vt:lpstr>Inner mean</vt:lpstr>
      <vt:lpstr>Harmonic mean</vt:lpstr>
      <vt:lpstr>Geometric mean</vt:lpstr>
      <vt:lpstr>Position of the arithmetic mean</vt:lpstr>
      <vt:lpstr>Position of the arithmetic mean</vt:lpstr>
      <vt:lpstr>Median</vt:lpstr>
      <vt:lpstr>Mean and median</vt:lpstr>
      <vt:lpstr>Mode</vt:lpstr>
      <vt:lpstr>What is the mode here?</vt:lpstr>
      <vt:lpstr>Bimodal data set</vt:lpstr>
      <vt:lpstr>Mean, median and modes</vt:lpstr>
      <vt:lpstr>Mean, median and modes on distribution</vt:lpstr>
      <vt:lpstr>Mean, median and mode in  the normal distribution</vt:lpstr>
      <vt:lpstr>Skewness and kurtosis</vt:lpstr>
      <vt:lpstr>Skewness and kurtosis</vt:lpstr>
      <vt:lpstr>Skewness and kurtosis</vt:lpstr>
      <vt:lpstr>Skewness and kurtosis</vt:lpstr>
      <vt:lpstr>Skewness and kurtosis</vt:lpstr>
      <vt:lpstr>Skewness and kurtosis</vt:lpstr>
      <vt:lpstr>Variance</vt:lpstr>
      <vt:lpstr>Variance</vt:lpstr>
      <vt:lpstr>Variance</vt:lpstr>
      <vt:lpstr>Standard deviation</vt:lpstr>
      <vt:lpstr>Standard deviation</vt:lpstr>
      <vt:lpstr>IQV—Index of Qualitative Variation</vt:lpstr>
      <vt:lpstr>IQV—Index of Qualitative Variation</vt:lpstr>
      <vt:lpstr>IQV—Index of Qualitative Variation</vt:lpstr>
      <vt:lpstr>IQV—Index of Qualitative Variation</vt:lpstr>
      <vt:lpstr>Descriptive Statistics </vt:lpstr>
      <vt:lpstr>What are the results measurements of?</vt:lpstr>
      <vt:lpstr>The arithmetic mean</vt:lpstr>
      <vt:lpstr>Various ways for presenting the  same data</vt:lpstr>
      <vt:lpstr>Table format influences charting</vt:lpstr>
      <vt:lpstr>Groups are here not recognized</vt:lpstr>
      <vt:lpstr>Groups are here recognized</vt:lpstr>
      <vt:lpstr>(Relatively) meaningful options</vt:lpstr>
      <vt:lpstr>Only ‘results’</vt:lpstr>
      <vt:lpstr>Only ‘results’</vt:lpstr>
      <vt:lpstr>Only ‘results’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1402</cp:revision>
  <dcterms:created xsi:type="dcterms:W3CDTF">1601-01-01T00:00:00Z</dcterms:created>
  <dcterms:modified xsi:type="dcterms:W3CDTF">2020-04-02T15:29:08Z</dcterms:modified>
</cp:coreProperties>
</file>