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89"/>
  </p:notesMasterIdLst>
  <p:sldIdLst>
    <p:sldId id="1245" r:id="rId2"/>
    <p:sldId id="1307" r:id="rId3"/>
    <p:sldId id="1561" r:id="rId4"/>
    <p:sldId id="1562" r:id="rId5"/>
    <p:sldId id="1449" r:id="rId6"/>
    <p:sldId id="1451" r:id="rId7"/>
    <p:sldId id="1555" r:id="rId8"/>
    <p:sldId id="1556" r:id="rId9"/>
    <p:sldId id="1450" r:id="rId10"/>
    <p:sldId id="1452" r:id="rId11"/>
    <p:sldId id="1453" r:id="rId12"/>
    <p:sldId id="1454" r:id="rId13"/>
    <p:sldId id="1526" r:id="rId14"/>
    <p:sldId id="1543" r:id="rId15"/>
    <p:sldId id="1528" r:id="rId16"/>
    <p:sldId id="1529" r:id="rId17"/>
    <p:sldId id="1530" r:id="rId18"/>
    <p:sldId id="1544" r:id="rId19"/>
    <p:sldId id="1455" r:id="rId20"/>
    <p:sldId id="1545" r:id="rId21"/>
    <p:sldId id="1457" r:id="rId22"/>
    <p:sldId id="1534" r:id="rId23"/>
    <p:sldId id="1535" r:id="rId24"/>
    <p:sldId id="1459" r:id="rId25"/>
    <p:sldId id="1533" r:id="rId26"/>
    <p:sldId id="1460" r:id="rId27"/>
    <p:sldId id="1527" r:id="rId28"/>
    <p:sldId id="1546" r:id="rId29"/>
    <p:sldId id="1547" r:id="rId30"/>
    <p:sldId id="1462" r:id="rId31"/>
    <p:sldId id="1542" r:id="rId32"/>
    <p:sldId id="1531" r:id="rId33"/>
    <p:sldId id="1532" r:id="rId34"/>
    <p:sldId id="1536" r:id="rId35"/>
    <p:sldId id="1537" r:id="rId36"/>
    <p:sldId id="1538" r:id="rId37"/>
    <p:sldId id="1463" r:id="rId38"/>
    <p:sldId id="1539" r:id="rId39"/>
    <p:sldId id="1464" r:id="rId40"/>
    <p:sldId id="1465" r:id="rId41"/>
    <p:sldId id="1466" r:id="rId42"/>
    <p:sldId id="1467" r:id="rId43"/>
    <p:sldId id="1468" r:id="rId44"/>
    <p:sldId id="1549" r:id="rId45"/>
    <p:sldId id="1550" r:id="rId46"/>
    <p:sldId id="1469" r:id="rId47"/>
    <p:sldId id="1470" r:id="rId48"/>
    <p:sldId id="1557" r:id="rId49"/>
    <p:sldId id="1551" r:id="rId50"/>
    <p:sldId id="1552" r:id="rId51"/>
    <p:sldId id="1553" r:id="rId52"/>
    <p:sldId id="1471" r:id="rId53"/>
    <p:sldId id="1472" r:id="rId54"/>
    <p:sldId id="1473" r:id="rId55"/>
    <p:sldId id="1554" r:id="rId56"/>
    <p:sldId id="1475" r:id="rId57"/>
    <p:sldId id="1476" r:id="rId58"/>
    <p:sldId id="1477" r:id="rId59"/>
    <p:sldId id="1478" r:id="rId60"/>
    <p:sldId id="1540" r:id="rId61"/>
    <p:sldId id="1474" r:id="rId62"/>
    <p:sldId id="1541" r:id="rId63"/>
    <p:sldId id="1479" r:id="rId64"/>
    <p:sldId id="1480" r:id="rId65"/>
    <p:sldId id="1481" r:id="rId66"/>
    <p:sldId id="1482" r:id="rId67"/>
    <p:sldId id="1483" r:id="rId68"/>
    <p:sldId id="1484" r:id="rId69"/>
    <p:sldId id="1485" r:id="rId70"/>
    <p:sldId id="1486" r:id="rId71"/>
    <p:sldId id="1487" r:id="rId72"/>
    <p:sldId id="1488" r:id="rId73"/>
    <p:sldId id="1489" r:id="rId74"/>
    <p:sldId id="1490" r:id="rId75"/>
    <p:sldId id="1491" r:id="rId76"/>
    <p:sldId id="1492" r:id="rId77"/>
    <p:sldId id="1493" r:id="rId78"/>
    <p:sldId id="1494" r:id="rId79"/>
    <p:sldId id="1558" r:id="rId80"/>
    <p:sldId id="1559" r:id="rId81"/>
    <p:sldId id="1560" r:id="rId82"/>
    <p:sldId id="1495" r:id="rId83"/>
    <p:sldId id="1496" r:id="rId84"/>
    <p:sldId id="1513" r:id="rId85"/>
    <p:sldId id="1514" r:id="rId86"/>
    <p:sldId id="1515" r:id="rId87"/>
    <p:sldId id="1516" r:id="rId8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FF00"/>
    <a:srgbClr val="866600"/>
    <a:srgbClr val="AAE600"/>
    <a:srgbClr val="A2CCE8"/>
    <a:srgbClr val="FF0000"/>
    <a:srgbClr val="16165D"/>
    <a:srgbClr val="FF6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5952" autoAdjust="0"/>
  </p:normalViewPr>
  <p:slideViewPr>
    <p:cSldViewPr>
      <p:cViewPr varScale="1">
        <p:scale>
          <a:sx n="95" d="100"/>
          <a:sy n="95" d="100"/>
        </p:scale>
        <p:origin x="17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B066E-30F8-4AF9-9109-124C50AFFFF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7B930C0-E2F1-484F-8EB6-969D56A1F70F}">
      <dgm:prSet phldrT="[Text]" custT="1"/>
      <dgm:spPr/>
      <dgm:t>
        <a:bodyPr/>
        <a:lstStyle/>
        <a:p>
          <a:r>
            <a:rPr lang="en-US" sz="2400" dirty="0">
              <a:solidFill>
                <a:schemeClr val="tx1"/>
              </a:solidFill>
            </a:rPr>
            <a:t>Susceptible Host</a:t>
          </a:r>
        </a:p>
      </dgm:t>
    </dgm:pt>
    <dgm:pt modelId="{A2510EA3-B7BB-40A4-AD9E-F872BAFEA180}" type="parTrans" cxnId="{6A28BEEA-BFC4-44EC-AAC0-F0BC9FEFCE2A}">
      <dgm:prSet/>
      <dgm:spPr/>
      <dgm:t>
        <a:bodyPr/>
        <a:lstStyle/>
        <a:p>
          <a:endParaRPr lang="en-US"/>
        </a:p>
      </dgm:t>
    </dgm:pt>
    <dgm:pt modelId="{A7244A34-9E6C-40E5-9520-A4599B54C1D1}" type="sibTrans" cxnId="{6A28BEEA-BFC4-44EC-AAC0-F0BC9FEFCE2A}">
      <dgm:prSet/>
      <dgm:spPr/>
      <dgm:t>
        <a:bodyPr/>
        <a:lstStyle/>
        <a:p>
          <a:endParaRPr lang="en-US"/>
        </a:p>
      </dgm:t>
    </dgm:pt>
    <dgm:pt modelId="{3BDADD8A-F955-40DE-B9DB-1EA1D9D3AA5E}">
      <dgm:prSet phldrT="[Text]" custT="1"/>
      <dgm:spPr/>
      <dgm:t>
        <a:bodyPr/>
        <a:lstStyle/>
        <a:p>
          <a:r>
            <a:rPr lang="en-US" sz="2400" dirty="0">
              <a:solidFill>
                <a:schemeClr val="tx1"/>
              </a:solidFill>
            </a:rPr>
            <a:t>Environment</a:t>
          </a:r>
        </a:p>
      </dgm:t>
    </dgm:pt>
    <dgm:pt modelId="{4813C617-B41C-4D64-908D-A1E9E4186D09}" type="parTrans" cxnId="{553A07D7-93A2-48D8-9028-0281BA530E72}">
      <dgm:prSet/>
      <dgm:spPr/>
      <dgm:t>
        <a:bodyPr/>
        <a:lstStyle/>
        <a:p>
          <a:endParaRPr lang="en-US"/>
        </a:p>
      </dgm:t>
    </dgm:pt>
    <dgm:pt modelId="{65245E06-C8AE-45B2-8E53-2CEBD4E77D0A}" type="sibTrans" cxnId="{553A07D7-93A2-48D8-9028-0281BA530E72}">
      <dgm:prSet/>
      <dgm:spPr/>
      <dgm:t>
        <a:bodyPr/>
        <a:lstStyle/>
        <a:p>
          <a:endParaRPr lang="en-US"/>
        </a:p>
      </dgm:t>
    </dgm:pt>
    <dgm:pt modelId="{83FED4EF-45F2-430C-BAEE-A63497728CF4}">
      <dgm:prSet phldrT="[Text]" custT="1"/>
      <dgm:spPr/>
      <dgm:t>
        <a:bodyPr/>
        <a:lstStyle/>
        <a:p>
          <a:r>
            <a:rPr lang="en-US" sz="2400" dirty="0">
              <a:solidFill>
                <a:schemeClr val="tx1"/>
              </a:solidFill>
            </a:rPr>
            <a:t>Agent : Infectious or non-infectious</a:t>
          </a:r>
        </a:p>
      </dgm:t>
    </dgm:pt>
    <dgm:pt modelId="{F72DFE17-7CCD-40F5-83FF-F300E0919DDC}" type="parTrans" cxnId="{870464F0-EED9-4097-8887-26760BD875BD}">
      <dgm:prSet/>
      <dgm:spPr/>
      <dgm:t>
        <a:bodyPr/>
        <a:lstStyle/>
        <a:p>
          <a:endParaRPr lang="en-US"/>
        </a:p>
      </dgm:t>
    </dgm:pt>
    <dgm:pt modelId="{6BB6A548-1642-4D9D-8DBF-4B52CC9844E6}" type="sibTrans" cxnId="{870464F0-EED9-4097-8887-26760BD875BD}">
      <dgm:prSet/>
      <dgm:spPr/>
      <dgm:t>
        <a:bodyPr/>
        <a:lstStyle/>
        <a:p>
          <a:endParaRPr lang="en-US"/>
        </a:p>
      </dgm:t>
    </dgm:pt>
    <dgm:pt modelId="{2CFACA42-4DD3-4F0E-9A2B-00EEFD8C367D}" type="pres">
      <dgm:prSet presAssocID="{909B066E-30F8-4AF9-9109-124C50AFFFF6}" presName="Name0" presStyleCnt="0">
        <dgm:presLayoutVars>
          <dgm:dir/>
          <dgm:resizeHandles val="exact"/>
        </dgm:presLayoutVars>
      </dgm:prSet>
      <dgm:spPr/>
    </dgm:pt>
    <dgm:pt modelId="{B20DFC29-CC1B-4A9F-92AD-062459CA47D8}" type="pres">
      <dgm:prSet presAssocID="{B7B930C0-E2F1-484F-8EB6-969D56A1F70F}" presName="node" presStyleLbl="node1" presStyleIdx="0" presStyleCnt="3" custScaleX="83579" custScaleY="52491" custRadScaleRad="106276" custRadScaleInc="431">
        <dgm:presLayoutVars>
          <dgm:bulletEnabled val="1"/>
        </dgm:presLayoutVars>
      </dgm:prSet>
      <dgm:spPr/>
    </dgm:pt>
    <dgm:pt modelId="{B95076B1-4929-458C-8EB1-BE5020EB1C82}" type="pres">
      <dgm:prSet presAssocID="{A7244A34-9E6C-40E5-9520-A4599B54C1D1}" presName="sibTrans" presStyleLbl="sibTrans2D1" presStyleIdx="0" presStyleCnt="3"/>
      <dgm:spPr/>
    </dgm:pt>
    <dgm:pt modelId="{4138C1D6-1141-4EC9-9C24-9541D5D36597}" type="pres">
      <dgm:prSet presAssocID="{A7244A34-9E6C-40E5-9520-A4599B54C1D1}" presName="connectorText" presStyleLbl="sibTrans2D1" presStyleIdx="0" presStyleCnt="3"/>
      <dgm:spPr/>
    </dgm:pt>
    <dgm:pt modelId="{27956B8B-DCB8-409B-A89D-7A36C55C0344}" type="pres">
      <dgm:prSet presAssocID="{3BDADD8A-F955-40DE-B9DB-1EA1D9D3AA5E}" presName="node" presStyleLbl="node1" presStyleIdx="1" presStyleCnt="3" custScaleX="84013" custRadScaleRad="106467" custRadScaleInc="-26054">
        <dgm:presLayoutVars>
          <dgm:bulletEnabled val="1"/>
        </dgm:presLayoutVars>
      </dgm:prSet>
      <dgm:spPr/>
    </dgm:pt>
    <dgm:pt modelId="{9C780FF4-81A3-4060-B964-99A7FED810D5}" type="pres">
      <dgm:prSet presAssocID="{65245E06-C8AE-45B2-8E53-2CEBD4E77D0A}" presName="sibTrans" presStyleLbl="sibTrans2D1" presStyleIdx="1" presStyleCnt="3" custAng="71916" custScaleY="90673" custLinFactNeighborX="-1038" custLinFactNeighborY="-62021"/>
      <dgm:spPr/>
    </dgm:pt>
    <dgm:pt modelId="{97B091DC-78F5-4322-99F6-9269BB02F988}" type="pres">
      <dgm:prSet presAssocID="{65245E06-C8AE-45B2-8E53-2CEBD4E77D0A}" presName="connectorText" presStyleLbl="sibTrans2D1" presStyleIdx="1" presStyleCnt="3"/>
      <dgm:spPr/>
    </dgm:pt>
    <dgm:pt modelId="{4F44D401-2184-4DF9-971F-B9651DA1BFC3}" type="pres">
      <dgm:prSet presAssocID="{83FED4EF-45F2-430C-BAEE-A63497728CF4}" presName="node" presStyleLbl="node1" presStyleIdx="2" presStyleCnt="3" custRadScaleRad="112575" custRadScaleInc="23499">
        <dgm:presLayoutVars>
          <dgm:bulletEnabled val="1"/>
        </dgm:presLayoutVars>
      </dgm:prSet>
      <dgm:spPr/>
    </dgm:pt>
    <dgm:pt modelId="{9FDC56A3-5189-4B74-A705-43A908E167D1}" type="pres">
      <dgm:prSet presAssocID="{6BB6A548-1642-4D9D-8DBF-4B52CC9844E6}" presName="sibTrans" presStyleLbl="sibTrans2D1" presStyleIdx="2" presStyleCnt="3" custScaleX="106336"/>
      <dgm:spPr/>
    </dgm:pt>
    <dgm:pt modelId="{E0502E95-6012-4EF4-8725-B3E0567079DF}" type="pres">
      <dgm:prSet presAssocID="{6BB6A548-1642-4D9D-8DBF-4B52CC9844E6}" presName="connectorText" presStyleLbl="sibTrans2D1" presStyleIdx="2" presStyleCnt="3"/>
      <dgm:spPr/>
    </dgm:pt>
  </dgm:ptLst>
  <dgm:cxnLst>
    <dgm:cxn modelId="{52A41114-46AD-427E-AE50-591B9DF8E2B0}" type="presOf" srcId="{3BDADD8A-F955-40DE-B9DB-1EA1D9D3AA5E}" destId="{27956B8B-DCB8-409B-A89D-7A36C55C0344}" srcOrd="0" destOrd="0" presId="urn:microsoft.com/office/officeart/2005/8/layout/cycle7"/>
    <dgm:cxn modelId="{AE9A701C-B367-4265-B519-E28045B81705}" type="presOf" srcId="{83FED4EF-45F2-430C-BAEE-A63497728CF4}" destId="{4F44D401-2184-4DF9-971F-B9651DA1BFC3}" srcOrd="0" destOrd="0" presId="urn:microsoft.com/office/officeart/2005/8/layout/cycle7"/>
    <dgm:cxn modelId="{9BBFAC80-B443-4DDA-92E1-64E679628C83}" type="presOf" srcId="{909B066E-30F8-4AF9-9109-124C50AFFFF6}" destId="{2CFACA42-4DD3-4F0E-9A2B-00EEFD8C367D}" srcOrd="0" destOrd="0" presId="urn:microsoft.com/office/officeart/2005/8/layout/cycle7"/>
    <dgm:cxn modelId="{83082EA4-9B76-43F1-A832-007D40DBB777}" type="presOf" srcId="{6BB6A548-1642-4D9D-8DBF-4B52CC9844E6}" destId="{9FDC56A3-5189-4B74-A705-43A908E167D1}" srcOrd="0" destOrd="0" presId="urn:microsoft.com/office/officeart/2005/8/layout/cycle7"/>
    <dgm:cxn modelId="{4C2F67A9-6D24-4FC8-B61F-C4CBBEF70E54}" type="presOf" srcId="{65245E06-C8AE-45B2-8E53-2CEBD4E77D0A}" destId="{97B091DC-78F5-4322-99F6-9269BB02F988}" srcOrd="1" destOrd="0" presId="urn:microsoft.com/office/officeart/2005/8/layout/cycle7"/>
    <dgm:cxn modelId="{40992DC9-01A0-426A-B60D-F08A46ED71AB}" type="presOf" srcId="{A7244A34-9E6C-40E5-9520-A4599B54C1D1}" destId="{B95076B1-4929-458C-8EB1-BE5020EB1C82}" srcOrd="0" destOrd="0" presId="urn:microsoft.com/office/officeart/2005/8/layout/cycle7"/>
    <dgm:cxn modelId="{553A07D7-93A2-48D8-9028-0281BA530E72}" srcId="{909B066E-30F8-4AF9-9109-124C50AFFFF6}" destId="{3BDADD8A-F955-40DE-B9DB-1EA1D9D3AA5E}" srcOrd="1" destOrd="0" parTransId="{4813C617-B41C-4D64-908D-A1E9E4186D09}" sibTransId="{65245E06-C8AE-45B2-8E53-2CEBD4E77D0A}"/>
    <dgm:cxn modelId="{DC895FD8-2712-4EDE-BCAF-E8187AD59802}" type="presOf" srcId="{B7B930C0-E2F1-484F-8EB6-969D56A1F70F}" destId="{B20DFC29-CC1B-4A9F-92AD-062459CA47D8}" srcOrd="0" destOrd="0" presId="urn:microsoft.com/office/officeart/2005/8/layout/cycle7"/>
    <dgm:cxn modelId="{FA822DD9-73D2-4688-9988-0FCCD0372BF2}" type="presOf" srcId="{65245E06-C8AE-45B2-8E53-2CEBD4E77D0A}" destId="{9C780FF4-81A3-4060-B964-99A7FED810D5}" srcOrd="0" destOrd="0" presId="urn:microsoft.com/office/officeart/2005/8/layout/cycle7"/>
    <dgm:cxn modelId="{B11377DB-1B62-462A-BAB7-FD5B029AC736}" type="presOf" srcId="{6BB6A548-1642-4D9D-8DBF-4B52CC9844E6}" destId="{E0502E95-6012-4EF4-8725-B3E0567079DF}" srcOrd="1" destOrd="0" presId="urn:microsoft.com/office/officeart/2005/8/layout/cycle7"/>
    <dgm:cxn modelId="{6A28BEEA-BFC4-44EC-AAC0-F0BC9FEFCE2A}" srcId="{909B066E-30F8-4AF9-9109-124C50AFFFF6}" destId="{B7B930C0-E2F1-484F-8EB6-969D56A1F70F}" srcOrd="0" destOrd="0" parTransId="{A2510EA3-B7BB-40A4-AD9E-F872BAFEA180}" sibTransId="{A7244A34-9E6C-40E5-9520-A4599B54C1D1}"/>
    <dgm:cxn modelId="{870464F0-EED9-4097-8887-26760BD875BD}" srcId="{909B066E-30F8-4AF9-9109-124C50AFFFF6}" destId="{83FED4EF-45F2-430C-BAEE-A63497728CF4}" srcOrd="2" destOrd="0" parTransId="{F72DFE17-7CCD-40F5-83FF-F300E0919DDC}" sibTransId="{6BB6A548-1642-4D9D-8DBF-4B52CC9844E6}"/>
    <dgm:cxn modelId="{B87D1AFF-C72F-429C-B8E6-CD2F9AB9FAB7}" type="presOf" srcId="{A7244A34-9E6C-40E5-9520-A4599B54C1D1}" destId="{4138C1D6-1141-4EC9-9C24-9541D5D36597}" srcOrd="1" destOrd="0" presId="urn:microsoft.com/office/officeart/2005/8/layout/cycle7"/>
    <dgm:cxn modelId="{389AE91B-04FE-4EE6-85E2-F5DFDDD0D804}" type="presParOf" srcId="{2CFACA42-4DD3-4F0E-9A2B-00EEFD8C367D}" destId="{B20DFC29-CC1B-4A9F-92AD-062459CA47D8}" srcOrd="0" destOrd="0" presId="urn:microsoft.com/office/officeart/2005/8/layout/cycle7"/>
    <dgm:cxn modelId="{839EF0CD-8E9E-4ECA-A143-73983F2DE80D}" type="presParOf" srcId="{2CFACA42-4DD3-4F0E-9A2B-00EEFD8C367D}" destId="{B95076B1-4929-458C-8EB1-BE5020EB1C82}" srcOrd="1" destOrd="0" presId="urn:microsoft.com/office/officeart/2005/8/layout/cycle7"/>
    <dgm:cxn modelId="{720D95C6-9450-4DDA-9D9D-17F54E999D37}" type="presParOf" srcId="{B95076B1-4929-458C-8EB1-BE5020EB1C82}" destId="{4138C1D6-1141-4EC9-9C24-9541D5D36597}" srcOrd="0" destOrd="0" presId="urn:microsoft.com/office/officeart/2005/8/layout/cycle7"/>
    <dgm:cxn modelId="{C6A951AB-3528-4CF0-BB20-458BF7AAACF5}" type="presParOf" srcId="{2CFACA42-4DD3-4F0E-9A2B-00EEFD8C367D}" destId="{27956B8B-DCB8-409B-A89D-7A36C55C0344}" srcOrd="2" destOrd="0" presId="urn:microsoft.com/office/officeart/2005/8/layout/cycle7"/>
    <dgm:cxn modelId="{FF9C2F4F-3BCC-47A3-B8C6-3370D999FC02}" type="presParOf" srcId="{2CFACA42-4DD3-4F0E-9A2B-00EEFD8C367D}" destId="{9C780FF4-81A3-4060-B964-99A7FED810D5}" srcOrd="3" destOrd="0" presId="urn:microsoft.com/office/officeart/2005/8/layout/cycle7"/>
    <dgm:cxn modelId="{899874A8-3482-4777-958C-D7FC5B69CB8B}" type="presParOf" srcId="{9C780FF4-81A3-4060-B964-99A7FED810D5}" destId="{97B091DC-78F5-4322-99F6-9269BB02F988}" srcOrd="0" destOrd="0" presId="urn:microsoft.com/office/officeart/2005/8/layout/cycle7"/>
    <dgm:cxn modelId="{8ED81223-360F-4473-ABFE-3C3BA4736C57}" type="presParOf" srcId="{2CFACA42-4DD3-4F0E-9A2B-00EEFD8C367D}" destId="{4F44D401-2184-4DF9-971F-B9651DA1BFC3}" srcOrd="4" destOrd="0" presId="urn:microsoft.com/office/officeart/2005/8/layout/cycle7"/>
    <dgm:cxn modelId="{2E5757C6-2208-4E11-9B06-E45C0BFCFF9B}" type="presParOf" srcId="{2CFACA42-4DD3-4F0E-9A2B-00EEFD8C367D}" destId="{9FDC56A3-5189-4B74-A705-43A908E167D1}" srcOrd="5" destOrd="0" presId="urn:microsoft.com/office/officeart/2005/8/layout/cycle7"/>
    <dgm:cxn modelId="{CCA4FC37-EDED-4C2F-B4A2-C090899F19AE}" type="presParOf" srcId="{9FDC56A3-5189-4B74-A705-43A908E167D1}" destId="{E0502E95-6012-4EF4-8725-B3E0567079D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FC29-CC1B-4A9F-92AD-062459CA47D8}">
      <dsp:nvSpPr>
        <dsp:cNvPr id="0" name=""/>
        <dsp:cNvSpPr/>
      </dsp:nvSpPr>
      <dsp:spPr>
        <a:xfrm>
          <a:off x="3385303" y="152404"/>
          <a:ext cx="2144778" cy="673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Susceptible Host</a:t>
          </a:r>
        </a:p>
      </dsp:txBody>
      <dsp:txXfrm>
        <a:off x="3405029" y="172130"/>
        <a:ext cx="2105326" cy="634051"/>
      </dsp:txXfrm>
    </dsp:sp>
    <dsp:sp modelId="{B95076B1-4929-458C-8EB1-BE5020EB1C82}">
      <dsp:nvSpPr>
        <dsp:cNvPr id="0" name=""/>
        <dsp:cNvSpPr/>
      </dsp:nvSpPr>
      <dsp:spPr>
        <a:xfrm rot="3136379">
          <a:off x="4471342" y="1734544"/>
          <a:ext cx="2247092"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06066" y="1824360"/>
        <a:ext cx="1977644" cy="269447"/>
      </dsp:txXfrm>
    </dsp:sp>
    <dsp:sp modelId="{27956B8B-DCB8-409B-A89D-7A36C55C0344}">
      <dsp:nvSpPr>
        <dsp:cNvPr id="0" name=""/>
        <dsp:cNvSpPr/>
      </dsp:nvSpPr>
      <dsp:spPr>
        <a:xfrm>
          <a:off x="5889925" y="3092259"/>
          <a:ext cx="2155915"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Environment</a:t>
          </a:r>
        </a:p>
      </dsp:txBody>
      <dsp:txXfrm>
        <a:off x="5927505" y="3129839"/>
        <a:ext cx="2080755" cy="1207924"/>
      </dsp:txXfrm>
    </dsp:sp>
    <dsp:sp modelId="{9C780FF4-81A3-4060-B964-99A7FED810D5}">
      <dsp:nvSpPr>
        <dsp:cNvPr id="0" name=""/>
        <dsp:cNvSpPr/>
      </dsp:nvSpPr>
      <dsp:spPr>
        <a:xfrm rot="10800000">
          <a:off x="3338928" y="3303612"/>
          <a:ext cx="2247092" cy="40719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461086" y="3385051"/>
        <a:ext cx="2002776" cy="244315"/>
      </dsp:txXfrm>
    </dsp:sp>
    <dsp:sp modelId="{4F44D401-2184-4DF9-971F-B9651DA1BFC3}">
      <dsp:nvSpPr>
        <dsp:cNvPr id="0" name=""/>
        <dsp:cNvSpPr/>
      </dsp:nvSpPr>
      <dsp:spPr>
        <a:xfrm>
          <a:off x="515505" y="3200414"/>
          <a:ext cx="2566168"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Agent : Infectious or non-infectious</a:t>
          </a:r>
        </a:p>
      </dsp:txBody>
      <dsp:txXfrm>
        <a:off x="553085" y="3237994"/>
        <a:ext cx="2491008" cy="1207924"/>
      </dsp:txXfrm>
    </dsp:sp>
    <dsp:sp modelId="{9FDC56A3-5189-4B74-A705-43A908E167D1}">
      <dsp:nvSpPr>
        <dsp:cNvPr id="0" name=""/>
        <dsp:cNvSpPr/>
      </dsp:nvSpPr>
      <dsp:spPr>
        <a:xfrm rot="18505074">
          <a:off x="2054271" y="1788621"/>
          <a:ext cx="2389468"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88995" y="1878437"/>
        <a:ext cx="2120020" cy="26944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50225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54</a:t>
            </a:fld>
            <a:endParaRPr lang="en-US"/>
          </a:p>
        </p:txBody>
      </p:sp>
    </p:spTree>
    <p:extLst>
      <p:ext uri="{BB962C8B-B14F-4D97-AF65-F5344CB8AC3E}">
        <p14:creationId xmlns:p14="http://schemas.microsoft.com/office/powerpoint/2010/main" val="358740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9C5360-011F-4F5B-BB30-83E36DE8E00B}" type="slidenum">
              <a:rPr lang="en-US" altLang="en-US"/>
              <a:pPr eaLnBrk="1" hangingPunct="1">
                <a:spcBef>
                  <a:spcPct val="0"/>
                </a:spcBef>
              </a:pPr>
              <a:t>64</a:t>
            </a:fld>
            <a:endParaRPr lang="en-US" altLang="en-US"/>
          </a:p>
        </p:txBody>
      </p:sp>
      <p:sp>
        <p:nvSpPr>
          <p:cNvPr id="124931"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18740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A82EB8-93C1-4B8D-864B-A2C49E48568A}" type="slidenum">
              <a:rPr lang="en-US" altLang="en-US"/>
              <a:pPr eaLnBrk="1" hangingPunct="1">
                <a:spcBef>
                  <a:spcPct val="0"/>
                </a:spcBef>
              </a:pPr>
              <a:t>66</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2257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63B917-2881-4DEB-8DD6-D1A42389046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2772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7F8D1E-2C0F-45EE-B9BB-05A512BDD4AB}"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243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102F5-E43A-4721-A13A-945EB05830F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3464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22177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941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0812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41</a:t>
            </a:fld>
            <a:endParaRPr lang="en-US"/>
          </a:p>
        </p:txBody>
      </p:sp>
    </p:spTree>
    <p:extLst>
      <p:ext uri="{BB962C8B-B14F-4D97-AF65-F5344CB8AC3E}">
        <p14:creationId xmlns:p14="http://schemas.microsoft.com/office/powerpoint/2010/main" val="2910652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48</a:t>
            </a:fld>
            <a:endParaRPr lang="en-US"/>
          </a:p>
        </p:txBody>
      </p:sp>
    </p:spTree>
    <p:extLst>
      <p:ext uri="{BB962C8B-B14F-4D97-AF65-F5344CB8AC3E}">
        <p14:creationId xmlns:p14="http://schemas.microsoft.com/office/powerpoint/2010/main" val="124641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F060EDC2-4733-4E2A-83A0-25E19A30C25E}" type="slidenum">
              <a:rPr lang="en-US" altLang="en-US"/>
              <a:pPr>
                <a:defRPr/>
              </a:pPr>
              <a:t>‹#›</a:t>
            </a:fld>
            <a:endParaRPr lang="en-US" altLang="en-US"/>
          </a:p>
        </p:txBody>
      </p:sp>
    </p:spTree>
    <p:extLst>
      <p:ext uri="{BB962C8B-B14F-4D97-AF65-F5344CB8AC3E}">
        <p14:creationId xmlns:p14="http://schemas.microsoft.com/office/powerpoint/2010/main" val="240364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74"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75"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19453 – Spring 2020</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8 – March 26, 2020</a:t>
            </a:r>
          </a:p>
          <a:p>
            <a:r>
              <a:rPr lang="en-US" dirty="0"/>
              <a:t>Elements of Epidemiology</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Earliest Example of Geographical Information System Methods by John Snow (1854 Cholera outbreak</a:t>
            </a:r>
            <a:r>
              <a:rPr lang="en-US" sz="2800" dirty="0"/>
              <a:t>)</a:t>
            </a:r>
          </a:p>
        </p:txBody>
      </p:sp>
      <p:sp>
        <p:nvSpPr>
          <p:cNvPr id="3" name="Subtitle 2"/>
          <p:cNvSpPr>
            <a:spLocks noGrp="1"/>
          </p:cNvSpPr>
          <p:nvPr>
            <p:ph idx="1"/>
          </p:nvPr>
        </p:nvSpPr>
        <p:spPr>
          <a:xfrm>
            <a:off x="228600" y="2362200"/>
            <a:ext cx="8686800" cy="4267200"/>
          </a:xfrm>
        </p:spPr>
        <p:txBody>
          <a:bodyPr/>
          <a:lstStyle/>
          <a:p>
            <a:pPr algn="l"/>
            <a:r>
              <a:rPr lang="en-US" sz="2000" dirty="0">
                <a:latin typeface="Times New Roman" panose="02020603050405020304" pitchFamily="18" charset="0"/>
                <a:cs typeface="Times New Roman" panose="02020603050405020304" pitchFamily="18" charset="0"/>
              </a:rPr>
              <a:t>Location of </a:t>
            </a:r>
          </a:p>
          <a:p>
            <a:pPr algn="l"/>
            <a:r>
              <a:rPr lang="en-US" sz="2000" dirty="0">
                <a:latin typeface="Times New Roman" panose="02020603050405020304" pitchFamily="18" charset="0"/>
                <a:cs typeface="Times New Roman" panose="02020603050405020304" pitchFamily="18" charset="0"/>
              </a:rPr>
              <a:t>Historic</a:t>
            </a:r>
          </a:p>
          <a:p>
            <a:pPr algn="l"/>
            <a:r>
              <a:rPr lang="en-US" sz="2000" dirty="0">
                <a:latin typeface="Times New Roman" panose="02020603050405020304" pitchFamily="18" charset="0"/>
                <a:cs typeface="Times New Roman" panose="02020603050405020304" pitchFamily="18" charset="0"/>
              </a:rPr>
              <a:t>Broad Street</a:t>
            </a:r>
          </a:p>
          <a:p>
            <a:pPr algn="l"/>
            <a:r>
              <a:rPr lang="en-US" sz="2000" dirty="0">
                <a:latin typeface="Times New Roman" panose="02020603050405020304" pitchFamily="18" charset="0"/>
                <a:cs typeface="Times New Roman" panose="02020603050405020304" pitchFamily="18" charset="0"/>
              </a:rPr>
              <a:t>Pump</a:t>
            </a:r>
          </a:p>
        </p:txBody>
      </p:sp>
      <p:pic>
        <p:nvPicPr>
          <p:cNvPr id="4" name="Picture 3"/>
          <p:cNvPicPr>
            <a:picLocks noChangeAspect="1"/>
          </p:cNvPicPr>
          <p:nvPr/>
        </p:nvPicPr>
        <p:blipFill>
          <a:blip r:embed="rId2"/>
          <a:stretch>
            <a:fillRect/>
          </a:stretch>
        </p:blipFill>
        <p:spPr>
          <a:xfrm>
            <a:off x="3491346" y="2144667"/>
            <a:ext cx="4835236" cy="3657600"/>
          </a:xfrm>
          <a:prstGeom prst="rect">
            <a:avLst/>
          </a:prstGeom>
        </p:spPr>
      </p:pic>
      <p:cxnSp>
        <p:nvCxnSpPr>
          <p:cNvPr id="11" name="Straight Arrow Connector 10"/>
          <p:cNvCxnSpPr/>
          <p:nvPr/>
        </p:nvCxnSpPr>
        <p:spPr bwMode="auto">
          <a:xfrm>
            <a:off x="1752600" y="2971800"/>
            <a:ext cx="3657600" cy="762000"/>
          </a:xfrm>
          <a:prstGeom prst="straightConnector1">
            <a:avLst/>
          </a:prstGeom>
          <a:solidFill>
            <a:schemeClr val="accent1"/>
          </a:solidFill>
          <a:ln w="57150" cap="flat" cmpd="sng" algn="ctr">
            <a:solidFill>
              <a:srgbClr val="A2CCE8"/>
            </a:solidFill>
            <a:prstDash val="solid"/>
            <a:round/>
            <a:headEnd type="none" w="med" len="med"/>
            <a:tailEnd type="triangle"/>
          </a:ln>
          <a:effectLst/>
        </p:spPr>
      </p:cxnSp>
      <p:sp>
        <p:nvSpPr>
          <p:cNvPr id="12" name="TextBox 11"/>
          <p:cNvSpPr txBox="1"/>
          <p:nvPr/>
        </p:nvSpPr>
        <p:spPr>
          <a:xfrm>
            <a:off x="1295400" y="6295934"/>
            <a:ext cx="7620000" cy="400110"/>
          </a:xfrm>
          <a:prstGeom prst="rect">
            <a:avLst/>
          </a:prstGeom>
          <a:noFill/>
        </p:spPr>
        <p:txBody>
          <a:bodyPr wrap="square" rtlCol="0">
            <a:spAutoFit/>
          </a:bodyPr>
          <a:lstStyle/>
          <a:p>
            <a:pPr algn="r"/>
            <a:r>
              <a:rPr lang="en-US" sz="2000" b="0" dirty="0">
                <a:solidFill>
                  <a:schemeClr val="bg1"/>
                </a:solidFill>
              </a:rPr>
              <a:t>http://www.ph.ucla.edu/epi/snow/mapsbroadstreet.html</a:t>
            </a:r>
          </a:p>
        </p:txBody>
      </p:sp>
      <p:sp>
        <p:nvSpPr>
          <p:cNvPr id="7" name="Slide Number Placeholder 6"/>
          <p:cNvSpPr>
            <a:spLocks noGrp="1"/>
          </p:cNvSpPr>
          <p:nvPr>
            <p:ph type="sldNum" sz="quarter" idx="4"/>
          </p:nvPr>
        </p:nvSpPr>
        <p:spPr/>
        <p:txBody>
          <a:bodyPr/>
          <a:lstStyle/>
          <a:p>
            <a:fld id="{90E28097-5348-46F4-A68E-6A0338650D1F}" type="slidenum">
              <a:rPr lang="en-US" smtClean="0"/>
              <a:pPr/>
              <a:t>10</a:t>
            </a:fld>
            <a:endParaRPr lang="en-US"/>
          </a:p>
        </p:txBody>
      </p:sp>
    </p:spTree>
    <p:extLst>
      <p:ext uri="{BB962C8B-B14F-4D97-AF65-F5344CB8AC3E}">
        <p14:creationId xmlns:p14="http://schemas.microsoft.com/office/powerpoint/2010/main" val="12769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1447800"/>
            <a:ext cx="7696200" cy="1905000"/>
          </a:xfrm>
          <a:prstGeom prst="rect">
            <a:avLst/>
          </a:prstGeom>
        </p:spPr>
      </p:pic>
      <p:sp>
        <p:nvSpPr>
          <p:cNvPr id="2" name="Title 1"/>
          <p:cNvSpPr>
            <a:spLocks noGrp="1"/>
          </p:cNvSpPr>
          <p:nvPr>
            <p:ph type="ctrTitle"/>
          </p:nvPr>
        </p:nvSpPr>
        <p:spPr>
          <a:xfrm>
            <a:off x="685800" y="685801"/>
            <a:ext cx="7772400" cy="685799"/>
          </a:xfrm>
        </p:spPr>
        <p:txBody>
          <a:bodyPr/>
          <a:lstStyle/>
          <a:p>
            <a:r>
              <a:rPr lang="en-US" sz="2800" dirty="0"/>
              <a:t>Observational Data leading to Prevention</a:t>
            </a:r>
          </a:p>
        </p:txBody>
      </p:sp>
      <p:sp>
        <p:nvSpPr>
          <p:cNvPr id="5" name="Subtitle 4"/>
          <p:cNvSpPr>
            <a:spLocks noGrp="1" noChangeArrowheads="1"/>
          </p:cNvSpPr>
          <p:nvPr>
            <p:ph type="subTitle" idx="1"/>
          </p:nvPr>
        </p:nvSpPr>
        <p:spPr bwMode="auto">
          <a:xfrm>
            <a:off x="762000" y="6553200"/>
            <a:ext cx="8229600" cy="152400"/>
          </a:xfrm>
          <a:prstGeom prst="rect">
            <a:avLst/>
          </a:prstGeom>
          <a:noFill/>
          <a:ln w="19050">
            <a:noFill/>
            <a:miter lim="800000"/>
            <a:headEnd/>
            <a:tailEnd/>
          </a:ln>
        </p:spPr>
        <p:txBody>
          <a:bodyPr wrap="none" anchor="ctr"/>
          <a:lstStyle/>
          <a:p>
            <a:pPr algn="r"/>
            <a:r>
              <a:rPr lang="en-US" sz="1400" dirty="0"/>
              <a:t>http://www.ph.ucla.edu/epi/snow.html</a:t>
            </a:r>
          </a:p>
        </p:txBody>
      </p:sp>
      <p:pic>
        <p:nvPicPr>
          <p:cNvPr id="7" name="Picture 6"/>
          <p:cNvPicPr>
            <a:picLocks noChangeAspect="1"/>
          </p:cNvPicPr>
          <p:nvPr/>
        </p:nvPicPr>
        <p:blipFill>
          <a:blip r:embed="rId3"/>
          <a:stretch>
            <a:fillRect/>
          </a:stretch>
        </p:blipFill>
        <p:spPr>
          <a:xfrm>
            <a:off x="304800" y="3429000"/>
            <a:ext cx="8534400" cy="2971800"/>
          </a:xfrm>
          <a:prstGeom prst="rect">
            <a:avLst/>
          </a:prstGeom>
        </p:spPr>
      </p:pic>
    </p:spTree>
    <p:extLst>
      <p:ext uri="{BB962C8B-B14F-4D97-AF65-F5344CB8AC3E}">
        <p14:creationId xmlns:p14="http://schemas.microsoft.com/office/powerpoint/2010/main" val="257986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Epidemiology in Public Health</a:t>
            </a: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Describing: </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and changes thereof of community health problems.</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of disease in relation to persons, times, places, events, or other characteristic over time.</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Providing insight in changes in risk factors, effect of treatments and/or healthcare-related technologies in the population.</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Planning, promoting, and evaluating health services. </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Steering public health policy.</a:t>
            </a:r>
          </a:p>
          <a:p>
            <a:pPr algn="just"/>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12</a:t>
            </a:fld>
            <a:endParaRPr lang="en-US"/>
          </a:p>
        </p:txBody>
      </p:sp>
    </p:spTree>
    <p:extLst>
      <p:ext uri="{BB962C8B-B14F-4D97-AF65-F5344CB8AC3E}">
        <p14:creationId xmlns:p14="http://schemas.microsoft.com/office/powerpoint/2010/main" val="248600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 disease instance</a:t>
            </a:r>
          </a:p>
        </p:txBody>
      </p:sp>
      <p:pic>
        <p:nvPicPr>
          <p:cNvPr id="4" name="Picture 4" descr="Big Picture v3"/>
          <p:cNvPicPr>
            <a:picLocks noChangeAspect="1" noChangeArrowheads="1"/>
          </p:cNvPicPr>
          <p:nvPr/>
        </p:nvPicPr>
        <p:blipFill>
          <a:blip r:embed="rId2">
            <a:extLst>
              <a:ext uri="{28A0092B-C50C-407E-A947-70E740481C1C}">
                <a14:useLocalDpi xmlns:a14="http://schemas.microsoft.com/office/drawing/2010/main" val="0"/>
              </a:ext>
            </a:extLst>
          </a:blip>
          <a:srcRect l="2499" t="7011" r="4861" b="8989"/>
          <a:stretch>
            <a:fillRect/>
          </a:stretch>
        </p:blipFill>
        <p:spPr bwMode="auto">
          <a:xfrm>
            <a:off x="730250" y="1524001"/>
            <a:ext cx="7683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396335"/>
            <a:ext cx="9144000" cy="461665"/>
          </a:xfrm>
          <a:prstGeom prst="rect">
            <a:avLst/>
          </a:prstGeom>
        </p:spPr>
        <p:txBody>
          <a:bodyPr wrap="square">
            <a:spAutoFit/>
          </a:bodyPr>
          <a:lstStyle/>
          <a:p>
            <a:pPr algn="r"/>
            <a:r>
              <a:rPr lang="en-US" sz="1200" b="0" dirty="0" err="1">
                <a:solidFill>
                  <a:schemeClr val="bg1"/>
                </a:solidFill>
              </a:rPr>
              <a:t>Scheuermann</a:t>
            </a:r>
            <a:r>
              <a:rPr lang="en-US" sz="1200" b="0" dirty="0">
                <a:solidFill>
                  <a:schemeClr val="bg1"/>
                </a:solidFill>
              </a:rPr>
              <a:t> R, Ceusters W, Smith B. Toward an Ontological Treatment of Disease and Diagnosis. 2009 AMIA Summit on Translational Bioinformatics, San Francisco, California, March 15-17, 2009;: 116-120. </a:t>
            </a:r>
            <a:r>
              <a:rPr lang="en-US" sz="1200" b="0" dirty="0" err="1">
                <a:solidFill>
                  <a:schemeClr val="bg1"/>
                </a:solidFill>
              </a:rPr>
              <a:t>Omnipress</a:t>
            </a:r>
            <a:r>
              <a:rPr lang="en-US" sz="1200" b="0" dirty="0">
                <a:solidFill>
                  <a:schemeClr val="bg1"/>
                </a:solidFill>
              </a:rPr>
              <a:t> ISBN:0-9647743-7-2</a:t>
            </a:r>
          </a:p>
        </p:txBody>
      </p:sp>
      <p:sp>
        <p:nvSpPr>
          <p:cNvPr id="6" name="Slide Number Placeholder 5"/>
          <p:cNvSpPr>
            <a:spLocks noGrp="1"/>
          </p:cNvSpPr>
          <p:nvPr>
            <p:ph type="sldNum" sz="quarter" idx="4"/>
          </p:nvPr>
        </p:nvSpPr>
        <p:spPr/>
        <p:txBody>
          <a:bodyPr/>
          <a:lstStyle/>
          <a:p>
            <a:fld id="{90E28097-5348-46F4-A68E-6A0338650D1F}" type="slidenum">
              <a:rPr lang="en-US" smtClean="0"/>
              <a:pPr/>
              <a:t>13</a:t>
            </a:fld>
            <a:endParaRPr lang="en-US"/>
          </a:p>
        </p:txBody>
      </p:sp>
    </p:spTree>
    <p:extLst>
      <p:ext uri="{BB962C8B-B14F-4D97-AF65-F5344CB8AC3E}">
        <p14:creationId xmlns:p14="http://schemas.microsoft.com/office/powerpoint/2010/main" val="1033672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14</a:t>
            </a:fld>
            <a:endParaRPr lang="en-US"/>
          </a:p>
        </p:txBody>
      </p:sp>
    </p:spTree>
    <p:extLst>
      <p:ext uri="{BB962C8B-B14F-4D97-AF65-F5344CB8AC3E}">
        <p14:creationId xmlns:p14="http://schemas.microsoft.com/office/powerpoint/2010/main" val="372316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5"/>
          <p:cNvSpPr>
            <a:spLocks noGrp="1" noChangeArrowheads="1"/>
          </p:cNvSpPr>
          <p:nvPr>
            <p:ph type="title"/>
          </p:nvPr>
        </p:nvSpPr>
        <p:spPr/>
        <p:txBody>
          <a:bodyPr/>
          <a:lstStyle/>
          <a:p>
            <a:pPr eaLnBrk="1" hangingPunct="1"/>
            <a:r>
              <a:rPr lang="en-US" altLang="en-US"/>
              <a:t>Cirrhosis - environmental exposure</a:t>
            </a:r>
          </a:p>
        </p:txBody>
      </p:sp>
      <p:sp>
        <p:nvSpPr>
          <p:cNvPr id="92162" name="Rectangle 3"/>
          <p:cNvSpPr>
            <a:spLocks noGrp="1" noChangeArrowheads="1"/>
          </p:cNvSpPr>
          <p:nvPr>
            <p:ph idx="1"/>
          </p:nvPr>
        </p:nvSpPr>
        <p:spPr>
          <a:xfrm>
            <a:off x="228600" y="1676400"/>
            <a:ext cx="4419600" cy="4953000"/>
          </a:xfrm>
          <a:noFill/>
        </p:spPr>
        <p:txBody>
          <a:bodyPr/>
          <a:lstStyle/>
          <a:p>
            <a:pPr eaLnBrk="1" hangingPunct="1">
              <a:spcBef>
                <a:spcPct val="10000"/>
              </a:spcBef>
              <a:buFont typeface="Arial" panose="020B0604020202020204" pitchFamily="34" charset="0"/>
              <a:buChar char="•"/>
            </a:pPr>
            <a:r>
              <a:rPr lang="en-US" altLang="en-US" sz="1800" dirty="0">
                <a:solidFill>
                  <a:schemeClr val="bg1"/>
                </a:solidFill>
              </a:rPr>
              <a:t>Etiological process - </a:t>
            </a:r>
            <a:r>
              <a:rPr lang="en-US" altLang="en-US" sz="1800" dirty="0" err="1">
                <a:solidFill>
                  <a:schemeClr val="bg1"/>
                </a:solidFill>
              </a:rPr>
              <a:t>phenobarbitol</a:t>
            </a:r>
            <a:r>
              <a:rPr lang="en-US" altLang="en-US" sz="1800" dirty="0">
                <a:solidFill>
                  <a:schemeClr val="bg1"/>
                </a:solidFill>
              </a:rPr>
              <a:t>-induced hepatic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Disorder - necrotic liver</a:t>
            </a:r>
          </a:p>
          <a:p>
            <a:pPr lvl="1" eaLnBrk="1" hangingPunct="1">
              <a:spcBef>
                <a:spcPct val="10000"/>
              </a:spcBef>
            </a:pPr>
            <a:r>
              <a:rPr lang="en-US" altLang="en-US" sz="1800" i="1" dirty="0">
                <a:solidFill>
                  <a:schemeClr val="bg1"/>
                </a:solidFill>
              </a:rPr>
              <a:t>bears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Disposition (disease) - cirrhosis</a:t>
            </a:r>
          </a:p>
          <a:p>
            <a:pPr lvl="1" eaLnBrk="1" hangingPunct="1">
              <a:spcBef>
                <a:spcPct val="10000"/>
              </a:spcBef>
            </a:pPr>
            <a:r>
              <a:rPr lang="en-US" altLang="en-US" sz="1800" i="1" dirty="0" err="1">
                <a:solidFill>
                  <a:schemeClr val="bg1"/>
                </a:solidFill>
              </a:rPr>
              <a:t>realized_in</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Pathological process - abnormal tissue repair with cell proliferation and fibrosis that exceed a certain threshold; hypoxia-induced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Abnormal bodily features</a:t>
            </a:r>
          </a:p>
          <a:p>
            <a:pPr lvl="1" eaLnBrk="1" hangingPunct="1">
              <a:spcBef>
                <a:spcPct val="10000"/>
              </a:spcBef>
            </a:pPr>
            <a:r>
              <a:rPr lang="en-US" altLang="en-US" sz="1800" i="1" dirty="0" err="1">
                <a:solidFill>
                  <a:schemeClr val="bg1"/>
                </a:solidFill>
              </a:rPr>
              <a:t>recognized_as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Symptoms - fatigue, anorexia</a:t>
            </a:r>
          </a:p>
          <a:p>
            <a:pPr eaLnBrk="1" hangingPunct="1">
              <a:spcBef>
                <a:spcPct val="10000"/>
              </a:spcBef>
              <a:buFont typeface="Arial" panose="020B0604020202020204" pitchFamily="34" charset="0"/>
              <a:buChar char="•"/>
            </a:pPr>
            <a:r>
              <a:rPr lang="en-US" altLang="en-US" sz="1800" dirty="0">
                <a:solidFill>
                  <a:schemeClr val="bg1"/>
                </a:solidFill>
              </a:rPr>
              <a:t>Signs - jaundice, splenomegaly</a:t>
            </a:r>
          </a:p>
        </p:txBody>
      </p:sp>
      <p:sp>
        <p:nvSpPr>
          <p:cNvPr id="92163" name="Rectangle 4"/>
          <p:cNvSpPr>
            <a:spLocks noChangeArrowheads="1"/>
          </p:cNvSpPr>
          <p:nvPr/>
        </p:nvSpPr>
        <p:spPr bwMode="auto">
          <a:xfrm>
            <a:off x="4889500" y="1676400"/>
            <a:ext cx="41021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Symptoms &amp; Signs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Hypothesis - rule out cirrhosis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suggests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Laboratory tests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Test results – documentation of elevated liver enzymes in serum</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Result - diagnosis that patient X has a disorder that bears the disease cirrhosis</a:t>
            </a:r>
          </a:p>
        </p:txBody>
      </p:sp>
      <p:sp>
        <p:nvSpPr>
          <p:cNvPr id="2" name="Slide Number Placeholder 1"/>
          <p:cNvSpPr>
            <a:spLocks noGrp="1"/>
          </p:cNvSpPr>
          <p:nvPr>
            <p:ph type="sldNum" sz="quarter" idx="4"/>
          </p:nvPr>
        </p:nvSpPr>
        <p:spPr/>
        <p:txBody>
          <a:bodyPr/>
          <a:lstStyle/>
          <a:p>
            <a:fld id="{90E28097-5348-46F4-A68E-6A0338650D1F}" type="slidenum">
              <a:rPr lang="en-US" smtClean="0"/>
              <a:pPr/>
              <a:t>15</a:t>
            </a:fld>
            <a:endParaRPr lang="en-US"/>
          </a:p>
        </p:txBody>
      </p:sp>
    </p:spTree>
    <p:extLst>
      <p:ext uri="{BB962C8B-B14F-4D97-AF65-F5344CB8AC3E}">
        <p14:creationId xmlns:p14="http://schemas.microsoft.com/office/powerpoint/2010/main" val="770950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altLang="en-US" sz="3200" dirty="0">
                <a:latin typeface="Times New Roman" panose="02020603050405020304" pitchFamily="18" charset="0"/>
                <a:ea typeface="ＭＳ Ｐゴシック" panose="020B0600070205080204" pitchFamily="34" charset="-128"/>
              </a:rPr>
              <a:t>Hereditary Non-polyposis Colorectal Cancer </a:t>
            </a:r>
            <a:r>
              <a:rPr lang="en-US" altLang="en-US" sz="3000" dirty="0">
                <a:latin typeface="Times New Roman" panose="02020603050405020304" pitchFamily="18" charset="0"/>
                <a:ea typeface="ＭＳ Ｐゴシック" panose="020B0600070205080204" pitchFamily="34" charset="-128"/>
              </a:rPr>
              <a:t>HNPCC - genetic pre-disposition</a:t>
            </a:r>
          </a:p>
        </p:txBody>
      </p:sp>
      <p:sp>
        <p:nvSpPr>
          <p:cNvPr id="45059" name="Rectangle 3"/>
          <p:cNvSpPr>
            <a:spLocks noGrp="1" noChangeArrowheads="1"/>
          </p:cNvSpPr>
          <p:nvPr>
            <p:ph idx="1"/>
          </p:nvPr>
        </p:nvSpPr>
        <p:spPr>
          <a:xfrm>
            <a:off x="228600" y="1905000"/>
            <a:ext cx="8686800" cy="4953000"/>
          </a:xfrm>
          <a:noFill/>
        </p:spPr>
        <p:txBody>
          <a:bodyPr/>
          <a:lstStyle/>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Etiological process </a:t>
            </a:r>
            <a:r>
              <a:rPr lang="en-US" altLang="en-US" dirty="0">
                <a:latin typeface="Times New Roman" panose="02020603050405020304" pitchFamily="18" charset="0"/>
                <a:ea typeface="ＭＳ Ｐゴシック" panose="020B0600070205080204" pitchFamily="34" charset="-128"/>
              </a:rPr>
              <a:t>- inheritance of a mutant mismatch repair gene</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chromosome 3 with abnormal hMLH1</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Lynch syndrome</a:t>
            </a:r>
          </a:p>
          <a:p>
            <a:pPr lvl="1" eaLnBrk="1" hangingPunct="1">
              <a:lnSpc>
                <a:spcPct val="90000"/>
              </a:lnSpc>
            </a:pPr>
            <a:r>
              <a:rPr lang="en-US" altLang="en-US" i="1" dirty="0" err="1">
                <a:latin typeface="Times New Roman" panose="02020603050405020304" pitchFamily="18" charset="0"/>
                <a:ea typeface="ＭＳ Ｐゴシック" panose="020B0600070205080204" pitchFamily="34" charset="-128"/>
              </a:rPr>
              <a:t>realized_in</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Pathological process </a:t>
            </a:r>
            <a:r>
              <a:rPr lang="en-US" altLang="en-US" dirty="0">
                <a:latin typeface="Times New Roman" panose="02020603050405020304" pitchFamily="18" charset="0"/>
                <a:ea typeface="ＭＳ Ｐゴシック" panose="020B0600070205080204" pitchFamily="34" charset="-128"/>
              </a:rPr>
              <a:t>- abnormal repair of DNA mismatches</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mutations in proto-oncogenes and tumor suppressor genes with microsatellite repeats (e.g. TGF-beta R2)</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non-polyposis colon cancer</a:t>
            </a:r>
          </a:p>
        </p:txBody>
      </p:sp>
      <p:sp>
        <p:nvSpPr>
          <p:cNvPr id="2" name="Slide Number Placeholder 1"/>
          <p:cNvSpPr>
            <a:spLocks noGrp="1"/>
          </p:cNvSpPr>
          <p:nvPr>
            <p:ph type="sldNum" sz="quarter" idx="4"/>
          </p:nvPr>
        </p:nvSpPr>
        <p:spPr/>
        <p:txBody>
          <a:bodyPr/>
          <a:lstStyle/>
          <a:p>
            <a:fld id="{90E28097-5348-46F4-A68E-6A0338650D1F}" type="slidenum">
              <a:rPr lang="en-US" smtClean="0"/>
              <a:pPr/>
              <a:t>16</a:t>
            </a:fld>
            <a:endParaRPr lang="en-US"/>
          </a:p>
        </p:txBody>
      </p:sp>
    </p:spTree>
    <p:extLst>
      <p:ext uri="{BB962C8B-B14F-4D97-AF65-F5344CB8AC3E}">
        <p14:creationId xmlns:p14="http://schemas.microsoft.com/office/powerpoint/2010/main" val="2365440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latin typeface="Arial" panose="020B0604020202020204" pitchFamily="34" charset="0"/>
                <a:cs typeface="Arial" panose="020B0604020202020204" pitchFamily="34" charset="0"/>
              </a:rPr>
              <a:t>Hemorrhagic stroke</a:t>
            </a:r>
          </a:p>
        </p:txBody>
      </p:sp>
      <p:sp>
        <p:nvSpPr>
          <p:cNvPr id="176131"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weakened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rupturing of weakened blood vessel</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200" dirty="0" err="1">
                <a:latin typeface="Arial" charset="0"/>
                <a:cs typeface="Arial" charset="0"/>
              </a:rPr>
              <a:t>Intraparenchymal</a:t>
            </a:r>
            <a:r>
              <a:rPr lang="en-US" sz="2200" dirty="0">
                <a:latin typeface="Arial" charset="0"/>
                <a:cs typeface="Arial" charset="0"/>
              </a:rPr>
              <a:t> cerebral hemorrhage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to increased intra-cranial pressure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increasing intra-cranial pressure, compression of brain structures</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ischemia, Cerebral neuronal death</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stroke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C000"/>
                </a:solidFill>
                <a:latin typeface="Arial" charset="0"/>
                <a:cs typeface="Arial" charset="0"/>
              </a:rPr>
              <a:t>Symptoms</a:t>
            </a:r>
            <a:r>
              <a:rPr lang="en-US" sz="2200" dirty="0">
                <a:latin typeface="Arial" charset="0"/>
                <a:cs typeface="Arial" charset="0"/>
              </a:rPr>
              <a:t> – weakness/paralysis, loss of sensation, etc</a:t>
            </a:r>
          </a:p>
          <a:p>
            <a:pPr eaLnBrk="1" fontAlgn="auto" hangingPunct="1">
              <a:lnSpc>
                <a:spcPct val="90000"/>
              </a:lnSpc>
              <a:spcAft>
                <a:spcPts val="0"/>
              </a:spcAft>
              <a:defRPr/>
            </a:pPr>
            <a:endParaRPr lang="en-US" sz="2200" dirty="0">
              <a:latin typeface="Arial" charset="0"/>
              <a:cs typeface="Arial" charset="0"/>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17</a:t>
            </a:fld>
            <a:endParaRPr lang="en-US"/>
          </a:p>
        </p:txBody>
      </p:sp>
    </p:spTree>
    <p:extLst>
      <p:ext uri="{BB962C8B-B14F-4D97-AF65-F5344CB8AC3E}">
        <p14:creationId xmlns:p14="http://schemas.microsoft.com/office/powerpoint/2010/main" val="14373350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4" name="Slide Number Placeholder 3"/>
          <p:cNvSpPr>
            <a:spLocks noGrp="1"/>
          </p:cNvSpPr>
          <p:nvPr>
            <p:ph type="sldNum" sz="quarter" idx="4"/>
          </p:nvPr>
        </p:nvSpPr>
        <p:spPr/>
        <p:txBody>
          <a:bodyPr/>
          <a:lstStyle/>
          <a:p>
            <a:fld id="{90E28097-5348-46F4-A68E-6A0338650D1F}" type="slidenum">
              <a:rPr lang="en-US" smtClean="0"/>
              <a:pPr/>
              <a:t>18</a:t>
            </a:fld>
            <a:endParaRPr lang="en-US"/>
          </a:p>
        </p:txBody>
      </p:sp>
    </p:spTree>
    <p:extLst>
      <p:ext uri="{BB962C8B-B14F-4D97-AF65-F5344CB8AC3E}">
        <p14:creationId xmlns:p14="http://schemas.microsoft.com/office/powerpoint/2010/main" val="379595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Prevention</a:t>
            </a:r>
          </a:p>
        </p:txBody>
      </p:sp>
      <p:sp>
        <p:nvSpPr>
          <p:cNvPr id="3" name="Content Placeholder 2"/>
          <p:cNvSpPr>
            <a:spLocks noGrp="1"/>
          </p:cNvSpPr>
          <p:nvPr>
            <p:ph idx="1"/>
          </p:nvPr>
        </p:nvSpPr>
        <p:spPr>
          <a:xfrm>
            <a:off x="228600" y="1524000"/>
            <a:ext cx="8686800" cy="510540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general population;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high-risk groups;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Levels of preventive efforts:</a:t>
            </a:r>
          </a:p>
          <a:p>
            <a:pPr lvl="1"/>
            <a:r>
              <a:rPr lang="en-US" b="1" u="sng" dirty="0">
                <a:latin typeface="Times New Roman" panose="02020603050405020304" pitchFamily="18" charset="0"/>
                <a:cs typeface="Times New Roman" panose="02020603050405020304" pitchFamily="18" charset="0"/>
              </a:rPr>
              <a:t>Primary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-Prevent </a:t>
            </a:r>
            <a:r>
              <a:rPr lang="en-US" i="1" dirty="0">
                <a:latin typeface="Times New Roman" panose="02020603050405020304" pitchFamily="18" charset="0"/>
                <a:cs typeface="Times New Roman" panose="02020603050405020304" pitchFamily="18" charset="0"/>
              </a:rPr>
              <a:t>initial </a:t>
            </a:r>
            <a:r>
              <a:rPr lang="en-US" dirty="0">
                <a:latin typeface="Times New Roman" panose="02020603050405020304" pitchFamily="18" charset="0"/>
                <a:cs typeface="Times New Roman" panose="02020603050405020304" pitchFamily="18" charset="0"/>
              </a:rPr>
              <a:t>development of disease (e.g., risk factor reduction, immunization);</a:t>
            </a:r>
          </a:p>
          <a:p>
            <a:pPr lvl="1"/>
            <a:r>
              <a:rPr lang="en-US" b="1" u="sng" dirty="0">
                <a:latin typeface="Times New Roman" panose="02020603050405020304" pitchFamily="18" charset="0"/>
                <a:cs typeface="Times New Roman" panose="02020603050405020304" pitchFamily="18" charset="0"/>
              </a:rPr>
              <a:t>Secondary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-Early detection of </a:t>
            </a:r>
            <a:r>
              <a:rPr lang="en-US" i="1" dirty="0">
                <a:latin typeface="Times New Roman" panose="02020603050405020304" pitchFamily="18" charset="0"/>
                <a:cs typeface="Times New Roman" panose="02020603050405020304" pitchFamily="18" charset="0"/>
              </a:rPr>
              <a:t>existing </a:t>
            </a:r>
            <a:r>
              <a:rPr lang="en-US" dirty="0">
                <a:latin typeface="Times New Roman" panose="02020603050405020304" pitchFamily="18" charset="0"/>
                <a:cs typeface="Times New Roman" panose="02020603050405020304" pitchFamily="18" charset="0"/>
              </a:rPr>
              <a:t>disease to reduce morbidity and mortality (screening for cancer, high blood pressure, etc.);</a:t>
            </a:r>
          </a:p>
          <a:p>
            <a:pPr lvl="1"/>
            <a:r>
              <a:rPr lang="en-US" b="1" u="sng" dirty="0">
                <a:latin typeface="Times New Roman" panose="02020603050405020304" pitchFamily="18" charset="0"/>
                <a:cs typeface="Times New Roman" panose="02020603050405020304" pitchFamily="18" charset="0"/>
              </a:rPr>
              <a:t>Tertiary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-Reduce the impact of acute worsening of disease (e.g., coronary care unit for heart attacks; physical rehab after a stroke due to CVD).</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19</a:t>
            </a:fld>
            <a:endParaRPr lang="en-US"/>
          </a:p>
        </p:txBody>
      </p:sp>
    </p:spTree>
    <p:extLst>
      <p:ext uri="{BB962C8B-B14F-4D97-AF65-F5344CB8AC3E}">
        <p14:creationId xmlns:p14="http://schemas.microsoft.com/office/powerpoint/2010/main" val="74643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C8. Elements of Epidemiology </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b="1" u="sng" dirty="0"/>
              <a:t>Class structure</a:t>
            </a:r>
            <a:r>
              <a:rPr lang="en-US" dirty="0"/>
              <a:t>:</a:t>
            </a:r>
            <a:r>
              <a:rPr lang="en-US" b="1" u="sng" dirty="0"/>
              <a:t> </a:t>
            </a:r>
          </a:p>
          <a:p>
            <a:pPr marL="457200" lvl="1" indent="0">
              <a:buNone/>
            </a:pPr>
            <a:r>
              <a:rPr lang="en-US" dirty="0"/>
              <a:t>Lecture covering essential notions in population studies such as incidence, prevalence, mortality ratios, validity, reliability, sensitivity, and specificity, etc…</a:t>
            </a:r>
          </a:p>
          <a:p>
            <a:pPr>
              <a:buFont typeface="Arial" panose="020B0604020202020204" pitchFamily="34" charset="0"/>
              <a:buChar char="•"/>
            </a:pPr>
            <a:endParaRPr lang="en-US" dirty="0"/>
          </a:p>
          <a:p>
            <a:pPr>
              <a:buFont typeface="Arial" panose="020B0604020202020204" pitchFamily="34" charset="0"/>
              <a:buChar char="•"/>
            </a:pPr>
            <a:r>
              <a:rPr lang="en-US" b="1" u="sng" dirty="0"/>
              <a:t>Post-class assignment</a:t>
            </a:r>
            <a:r>
              <a:rPr lang="en-US" dirty="0"/>
              <a:t>: </a:t>
            </a:r>
          </a:p>
          <a:p>
            <a:pPr marL="400050" lvl="1" indent="0">
              <a:buNone/>
            </a:pPr>
            <a:r>
              <a:rPr lang="en-US" sz="1800" b="1" dirty="0"/>
              <a:t>A5</a:t>
            </a:r>
            <a:r>
              <a:rPr lang="en-US" sz="1800" dirty="0"/>
              <a:t>: Write a short essay about the inaccuracies that might arise in incidence and prevalence estimations on the basis of diagnostic codes retrieved from electronic healthcare records.  Length doesn’t matter, correct identification of issues and argumentation does!</a:t>
            </a:r>
          </a:p>
          <a:p>
            <a:pPr marL="400050" lvl="1" indent="0">
              <a:buNone/>
            </a:pPr>
            <a:r>
              <a:rPr lang="en-US" sz="1800" dirty="0"/>
              <a:t>Hint, but no obligation: papers have been published about this. Find them and cite them.</a:t>
            </a:r>
          </a:p>
          <a:p>
            <a:pPr>
              <a:buFont typeface="Arial" panose="020B0604020202020204" pitchFamily="34" charset="0"/>
              <a:buChar char="•"/>
            </a:pPr>
            <a:r>
              <a:rPr lang="en-US" dirty="0"/>
              <a:t>Due date: </a:t>
            </a:r>
            <a:r>
              <a:rPr lang="en-US" b="1" dirty="0"/>
              <a:t>Mar 31 – noon.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a:t>
            </a:fld>
            <a:endParaRPr lang="en-US"/>
          </a:p>
        </p:txBody>
      </p:sp>
    </p:spTree>
    <p:extLst>
      <p:ext uri="{BB962C8B-B14F-4D97-AF65-F5344CB8AC3E}">
        <p14:creationId xmlns:p14="http://schemas.microsoft.com/office/powerpoint/2010/main" val="68064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5" name="TextBox 4"/>
          <p:cNvSpPr txBox="1"/>
          <p:nvPr/>
        </p:nvSpPr>
        <p:spPr>
          <a:xfrm>
            <a:off x="924262" y="4051300"/>
            <a:ext cx="389851" cy="584775"/>
          </a:xfrm>
          <a:prstGeom prst="rect">
            <a:avLst/>
          </a:prstGeom>
          <a:noFill/>
        </p:spPr>
        <p:txBody>
          <a:bodyPr wrap="none" rtlCol="0">
            <a:spAutoFit/>
          </a:bodyPr>
          <a:lstStyle/>
          <a:p>
            <a:r>
              <a:rPr lang="en-US" dirty="0">
                <a:solidFill>
                  <a:srgbClr val="1FE115"/>
                </a:solidFill>
              </a:rPr>
              <a:t>1</a:t>
            </a:r>
          </a:p>
        </p:txBody>
      </p:sp>
      <p:sp>
        <p:nvSpPr>
          <p:cNvPr id="30" name="TextBox 29"/>
          <p:cNvSpPr txBox="1"/>
          <p:nvPr/>
        </p:nvSpPr>
        <p:spPr>
          <a:xfrm>
            <a:off x="3255218" y="4083050"/>
            <a:ext cx="389851" cy="584775"/>
          </a:xfrm>
          <a:prstGeom prst="rect">
            <a:avLst/>
          </a:prstGeom>
          <a:noFill/>
        </p:spPr>
        <p:txBody>
          <a:bodyPr wrap="none" rtlCol="0">
            <a:spAutoFit/>
          </a:bodyPr>
          <a:lstStyle/>
          <a:p>
            <a:r>
              <a:rPr lang="en-US" dirty="0">
                <a:solidFill>
                  <a:srgbClr val="1FE115"/>
                </a:solidFill>
              </a:rPr>
              <a:t>2</a:t>
            </a:r>
          </a:p>
        </p:txBody>
      </p:sp>
      <p:sp>
        <p:nvSpPr>
          <p:cNvPr id="31" name="TextBox 30"/>
          <p:cNvSpPr txBox="1"/>
          <p:nvPr/>
        </p:nvSpPr>
        <p:spPr>
          <a:xfrm>
            <a:off x="6294774" y="3413413"/>
            <a:ext cx="389851" cy="584775"/>
          </a:xfrm>
          <a:prstGeom prst="rect">
            <a:avLst/>
          </a:prstGeom>
          <a:noFill/>
        </p:spPr>
        <p:txBody>
          <a:bodyPr wrap="none" rtlCol="0">
            <a:spAutoFit/>
          </a:bodyPr>
          <a:lstStyle/>
          <a:p>
            <a:r>
              <a:rPr lang="en-US" dirty="0">
                <a:solidFill>
                  <a:srgbClr val="1FE115"/>
                </a:solidFill>
              </a:rPr>
              <a:t>3</a:t>
            </a:r>
          </a:p>
        </p:txBody>
      </p:sp>
      <p:cxnSp>
        <p:nvCxnSpPr>
          <p:cNvPr id="7" name="Straight Connector 6"/>
          <p:cNvCxnSpPr/>
          <p:nvPr/>
        </p:nvCxnSpPr>
        <p:spPr bwMode="auto">
          <a:xfrm>
            <a:off x="2462212" y="2908300"/>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cxnSp>
        <p:nvCxnSpPr>
          <p:cNvPr id="34" name="Straight Connector 33"/>
          <p:cNvCxnSpPr/>
          <p:nvPr/>
        </p:nvCxnSpPr>
        <p:spPr bwMode="auto">
          <a:xfrm>
            <a:off x="5715000" y="2920425"/>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sp>
        <p:nvSpPr>
          <p:cNvPr id="8" name="Slide Number Placeholder 7"/>
          <p:cNvSpPr>
            <a:spLocks noGrp="1"/>
          </p:cNvSpPr>
          <p:nvPr>
            <p:ph type="sldNum" sz="quarter" idx="4"/>
          </p:nvPr>
        </p:nvSpPr>
        <p:spPr/>
        <p:txBody>
          <a:bodyPr/>
          <a:lstStyle/>
          <a:p>
            <a:fld id="{90E28097-5348-46F4-A68E-6A0338650D1F}" type="slidenum">
              <a:rPr lang="en-US" smtClean="0"/>
              <a:pPr/>
              <a:t>20</a:t>
            </a:fld>
            <a:endParaRPr lang="en-US"/>
          </a:p>
        </p:txBody>
      </p:sp>
    </p:spTree>
    <p:extLst>
      <p:ext uri="{BB962C8B-B14F-4D97-AF65-F5344CB8AC3E}">
        <p14:creationId xmlns:p14="http://schemas.microsoft.com/office/powerpoint/2010/main" val="387872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Epidemiologic Triad of Disease (ETD)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831189"/>
              </p:ext>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05200" y="5334000"/>
            <a:ext cx="2362200" cy="461665"/>
          </a:xfrm>
          <a:prstGeom prst="rect">
            <a:avLst/>
          </a:prstGeom>
          <a:noFill/>
        </p:spPr>
        <p:txBody>
          <a:bodyPr wrap="square" rtlCol="0">
            <a:spAutoFit/>
          </a:bodyPr>
          <a:lstStyle/>
          <a:p>
            <a:r>
              <a:rPr lang="en-US" sz="2400" dirty="0">
                <a:solidFill>
                  <a:schemeClr val="bg1"/>
                </a:solidFill>
              </a:rPr>
              <a:t>Vector</a:t>
            </a:r>
          </a:p>
        </p:txBody>
      </p:sp>
      <p:sp>
        <p:nvSpPr>
          <p:cNvPr id="3" name="Slide Number Placeholder 2"/>
          <p:cNvSpPr>
            <a:spLocks noGrp="1"/>
          </p:cNvSpPr>
          <p:nvPr>
            <p:ph type="sldNum" sz="quarter" idx="4"/>
          </p:nvPr>
        </p:nvSpPr>
        <p:spPr/>
        <p:txBody>
          <a:bodyPr/>
          <a:lstStyle/>
          <a:p>
            <a:fld id="{90E28097-5348-46F4-A68E-6A0338650D1F}" type="slidenum">
              <a:rPr lang="en-US" smtClean="0"/>
              <a:pPr/>
              <a:t>21</a:t>
            </a:fld>
            <a:endParaRPr lang="en-US"/>
          </a:p>
        </p:txBody>
      </p:sp>
    </p:spTree>
    <p:extLst>
      <p:ext uri="{BB962C8B-B14F-4D97-AF65-F5344CB8AC3E}">
        <p14:creationId xmlns:p14="http://schemas.microsoft.com/office/powerpoint/2010/main" val="1556764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representation of ETD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054" y="1676400"/>
            <a:ext cx="7131891" cy="44958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22</a:t>
            </a:fld>
            <a:endParaRPr lang="en-US"/>
          </a:p>
        </p:txBody>
      </p:sp>
    </p:spTree>
    <p:extLst>
      <p:ext uri="{BB962C8B-B14F-4D97-AF65-F5344CB8AC3E}">
        <p14:creationId xmlns:p14="http://schemas.microsoft.com/office/powerpoint/2010/main" val="2572230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Depicting participants in disease creation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384" y="1549400"/>
            <a:ext cx="7437231" cy="47625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23</a:t>
            </a:fld>
            <a:endParaRPr lang="en-US"/>
          </a:p>
        </p:txBody>
      </p:sp>
    </p:spTree>
    <p:extLst>
      <p:ext uri="{BB962C8B-B14F-4D97-AF65-F5344CB8AC3E}">
        <p14:creationId xmlns:p14="http://schemas.microsoft.com/office/powerpoint/2010/main" val="625630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Sorts of disease determinants</a:t>
            </a:r>
          </a:p>
        </p:txBody>
      </p:sp>
      <p:pic>
        <p:nvPicPr>
          <p:cNvPr id="4" name="Content Placeholder 3"/>
          <p:cNvPicPr>
            <a:picLocks noGrp="1" noChangeAspect="1"/>
          </p:cNvPicPr>
          <p:nvPr>
            <p:ph idx="1"/>
          </p:nvPr>
        </p:nvPicPr>
        <p:blipFill>
          <a:blip r:embed="rId2"/>
          <a:stretch>
            <a:fillRect/>
          </a:stretch>
        </p:blipFill>
        <p:spPr>
          <a:xfrm>
            <a:off x="276905" y="1524000"/>
            <a:ext cx="8590189" cy="4495799"/>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3" name="Slide Number Placeholder 2"/>
          <p:cNvSpPr>
            <a:spLocks noGrp="1"/>
          </p:cNvSpPr>
          <p:nvPr>
            <p:ph type="sldNum" sz="quarter" idx="4"/>
          </p:nvPr>
        </p:nvSpPr>
        <p:spPr/>
        <p:txBody>
          <a:bodyPr/>
          <a:lstStyle/>
          <a:p>
            <a:fld id="{90E28097-5348-46F4-A68E-6A0338650D1F}" type="slidenum">
              <a:rPr lang="en-US" smtClean="0"/>
              <a:pPr/>
              <a:t>24</a:t>
            </a:fld>
            <a:endParaRPr lang="en-US"/>
          </a:p>
        </p:txBody>
      </p:sp>
    </p:spTree>
    <p:extLst>
      <p:ext uri="{BB962C8B-B14F-4D97-AF65-F5344CB8AC3E}">
        <p14:creationId xmlns:p14="http://schemas.microsoft.com/office/powerpoint/2010/main" val="212029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disease progression</a:t>
            </a:r>
          </a:p>
        </p:txBody>
      </p:sp>
      <p:pic>
        <p:nvPicPr>
          <p:cNvPr id="4" name="Picture 3"/>
          <p:cNvPicPr>
            <a:picLocks noChangeAspect="1"/>
          </p:cNvPicPr>
          <p:nvPr/>
        </p:nvPicPr>
        <p:blipFill>
          <a:blip r:embed="rId2"/>
          <a:stretch>
            <a:fillRect/>
          </a:stretch>
        </p:blipFill>
        <p:spPr>
          <a:xfrm>
            <a:off x="762000" y="1571823"/>
            <a:ext cx="7696200" cy="4953000"/>
          </a:xfrm>
          <a:prstGeom prst="rect">
            <a:avLst/>
          </a:prstGeom>
        </p:spPr>
      </p:pic>
      <p:sp>
        <p:nvSpPr>
          <p:cNvPr id="5" name="Rectangle 4"/>
          <p:cNvSpPr/>
          <p:nvPr/>
        </p:nvSpPr>
        <p:spPr>
          <a:xfrm>
            <a:off x="1524000" y="6509146"/>
            <a:ext cx="7581900" cy="307777"/>
          </a:xfrm>
          <a:prstGeom prst="rect">
            <a:avLst/>
          </a:prstGeom>
        </p:spPr>
        <p:txBody>
          <a:bodyPr wrap="square">
            <a:spAutoFit/>
          </a:bodyPr>
          <a:lstStyle/>
          <a:p>
            <a:pPr algn="r"/>
            <a:r>
              <a:rPr lang="en-US" sz="1400" b="0" dirty="0">
                <a:solidFill>
                  <a:schemeClr val="bg1"/>
                </a:solidFill>
              </a:rPr>
              <a:t>https://www.med.uottawa.ca/sim/data/Pub_Infectious_e.htm#ID_hist</a:t>
            </a:r>
          </a:p>
        </p:txBody>
      </p:sp>
      <p:sp>
        <p:nvSpPr>
          <p:cNvPr id="6" name="Slide Number Placeholder 5"/>
          <p:cNvSpPr>
            <a:spLocks noGrp="1"/>
          </p:cNvSpPr>
          <p:nvPr>
            <p:ph type="sldNum" sz="quarter" idx="4"/>
          </p:nvPr>
        </p:nvSpPr>
        <p:spPr/>
        <p:txBody>
          <a:bodyPr/>
          <a:lstStyle/>
          <a:p>
            <a:fld id="{90E28097-5348-46F4-A68E-6A0338650D1F}" type="slidenum">
              <a:rPr lang="en-US" smtClean="0"/>
              <a:pPr/>
              <a:t>25</a:t>
            </a:fld>
            <a:endParaRPr lang="en-US"/>
          </a:p>
        </p:txBody>
      </p:sp>
    </p:spTree>
    <p:extLst>
      <p:ext uri="{BB962C8B-B14F-4D97-AF65-F5344CB8AC3E}">
        <p14:creationId xmlns:p14="http://schemas.microsoft.com/office/powerpoint/2010/main" val="3853681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Patterns</a:t>
            </a:r>
          </a:p>
        </p:txBody>
      </p:sp>
      <p:sp>
        <p:nvSpPr>
          <p:cNvPr id="3" name="Content Placeholder 2"/>
          <p:cNvSpPr>
            <a:spLocks noGrp="1"/>
          </p:cNvSpPr>
          <p:nvPr>
            <p:ph idx="1"/>
          </p:nvPr>
        </p:nvSpPr>
        <p:spPr/>
        <p:txBody>
          <a:bodyPr/>
          <a:lstStyle/>
          <a:p>
            <a:endParaRPr lang="en-US" dirty="0"/>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Habitual presence of a disease in a geographic area or population. </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Epidemic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Unusually frequent occurrence of a disease in a geographic area.</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Pandemic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Worldwide epidemic.</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26</a:t>
            </a:fld>
            <a:endParaRPr lang="en-US"/>
          </a:p>
        </p:txBody>
      </p:sp>
    </p:spTree>
    <p:extLst>
      <p:ext uri="{BB962C8B-B14F-4D97-AF65-F5344CB8AC3E}">
        <p14:creationId xmlns:p14="http://schemas.microsoft.com/office/powerpoint/2010/main" val="9698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27</a:t>
            </a:fld>
            <a:endParaRPr lang="en-US"/>
          </a:p>
        </p:txBody>
      </p:sp>
    </p:spTree>
    <p:extLst>
      <p:ext uri="{BB962C8B-B14F-4D97-AF65-F5344CB8AC3E}">
        <p14:creationId xmlns:p14="http://schemas.microsoft.com/office/powerpoint/2010/main" val="4607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3" name="Straight Arrow Connector 2"/>
          <p:cNvCxnSpPr/>
          <p:nvPr/>
        </p:nvCxnSpPr>
        <p:spPr bwMode="auto">
          <a:xfrm>
            <a:off x="228600" y="4390886"/>
            <a:ext cx="4419600" cy="0"/>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cxnSp>
        <p:nvCxnSpPr>
          <p:cNvPr id="28" name="Straight Arrow Connector 27"/>
          <p:cNvCxnSpPr>
            <a:stCxn id="90125" idx="0"/>
            <a:endCxn id="90121" idx="1"/>
          </p:cNvCxnSpPr>
          <p:nvPr/>
        </p:nvCxnSpPr>
        <p:spPr bwMode="auto">
          <a:xfrm flipV="1">
            <a:off x="5075238" y="3883025"/>
            <a:ext cx="1708150" cy="1438275"/>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sp>
        <p:nvSpPr>
          <p:cNvPr id="6" name="TextBox 5"/>
          <p:cNvSpPr txBox="1"/>
          <p:nvPr/>
        </p:nvSpPr>
        <p:spPr>
          <a:xfrm>
            <a:off x="1603577" y="4327375"/>
            <a:ext cx="1845377" cy="369332"/>
          </a:xfrm>
          <a:prstGeom prst="rect">
            <a:avLst/>
          </a:prstGeom>
          <a:noFill/>
        </p:spPr>
        <p:txBody>
          <a:bodyPr wrap="none" rtlCol="0">
            <a:spAutoFit/>
          </a:bodyPr>
          <a:lstStyle/>
          <a:p>
            <a:r>
              <a:rPr lang="en-US" sz="1800" dirty="0">
                <a:solidFill>
                  <a:srgbClr val="1FE115"/>
                </a:solidFill>
              </a:rPr>
              <a:t>Induction period</a:t>
            </a:r>
          </a:p>
        </p:txBody>
      </p:sp>
      <p:sp>
        <p:nvSpPr>
          <p:cNvPr id="32" name="TextBox 31"/>
          <p:cNvSpPr txBox="1"/>
          <p:nvPr/>
        </p:nvSpPr>
        <p:spPr>
          <a:xfrm rot="19121619">
            <a:off x="5258230" y="4517057"/>
            <a:ext cx="1588897" cy="369332"/>
          </a:xfrm>
          <a:prstGeom prst="rect">
            <a:avLst/>
          </a:prstGeom>
          <a:noFill/>
        </p:spPr>
        <p:txBody>
          <a:bodyPr wrap="none" rtlCol="0">
            <a:spAutoFit/>
          </a:bodyPr>
          <a:lstStyle/>
          <a:p>
            <a:r>
              <a:rPr lang="en-US" sz="1800" dirty="0">
                <a:solidFill>
                  <a:srgbClr val="1FE115"/>
                </a:solidFill>
              </a:rPr>
              <a:t>latency period</a:t>
            </a:r>
          </a:p>
        </p:txBody>
      </p:sp>
      <p:sp>
        <p:nvSpPr>
          <p:cNvPr id="7" name="Slide Number Placeholder 6"/>
          <p:cNvSpPr>
            <a:spLocks noGrp="1"/>
          </p:cNvSpPr>
          <p:nvPr>
            <p:ph type="sldNum" sz="quarter" idx="4"/>
          </p:nvPr>
        </p:nvSpPr>
        <p:spPr/>
        <p:txBody>
          <a:bodyPr/>
          <a:lstStyle/>
          <a:p>
            <a:fld id="{90E28097-5348-46F4-A68E-6A0338650D1F}" type="slidenum">
              <a:rPr lang="en-US" smtClean="0"/>
              <a:pPr/>
              <a:t>28</a:t>
            </a:fld>
            <a:endParaRPr lang="en-US"/>
          </a:p>
        </p:txBody>
      </p:sp>
    </p:spTree>
    <p:extLst>
      <p:ext uri="{BB962C8B-B14F-4D97-AF65-F5344CB8AC3E}">
        <p14:creationId xmlns:p14="http://schemas.microsoft.com/office/powerpoint/2010/main" val="4214804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Empirical Induction (or Latency) Period</a:t>
            </a:r>
            <a:r>
              <a:rPr lang="en-US" altLang="en-US" dirty="0">
                <a:latin typeface="Arial" panose="020B0604020202020204" pitchFamily="34" charset="0"/>
              </a:rPr>
              <a:t> – An a priori hypothesis regarding the duration between exposure and disease occurrence or between exposure and disease detection.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29</a:t>
            </a:fld>
            <a:endParaRPr lang="en-US"/>
          </a:p>
        </p:txBody>
      </p:sp>
    </p:spTree>
    <p:extLst>
      <p:ext uri="{BB962C8B-B14F-4D97-AF65-F5344CB8AC3E}">
        <p14:creationId xmlns:p14="http://schemas.microsoft.com/office/powerpoint/2010/main" val="313309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D5559-762F-4153-85D8-CAD732A63114}"/>
              </a:ext>
            </a:extLst>
          </p:cNvPr>
          <p:cNvSpPr>
            <a:spLocks noGrp="1"/>
          </p:cNvSpPr>
          <p:nvPr>
            <p:ph type="title"/>
          </p:nvPr>
        </p:nvSpPr>
        <p:spPr/>
        <p:txBody>
          <a:bodyPr/>
          <a:lstStyle/>
          <a:p>
            <a:r>
              <a:rPr lang="en-US" dirty="0"/>
              <a:t>2</a:t>
            </a:r>
            <a:r>
              <a:rPr lang="en-US" baseline="30000" dirty="0"/>
              <a:t>nd</a:t>
            </a:r>
            <a:r>
              <a:rPr lang="en-US" dirty="0"/>
              <a:t> assignment</a:t>
            </a:r>
          </a:p>
        </p:txBody>
      </p:sp>
      <p:sp>
        <p:nvSpPr>
          <p:cNvPr id="3" name="Content Placeholder 2">
            <a:extLst>
              <a:ext uri="{FF2B5EF4-FFF2-40B4-BE49-F238E27FC236}">
                <a16:creationId xmlns:a16="http://schemas.microsoft.com/office/drawing/2014/main" id="{47222C58-78A7-4D12-ABFB-7185210B89F8}"/>
              </a:ext>
            </a:extLst>
          </p:cNvPr>
          <p:cNvSpPr>
            <a:spLocks noGrp="1"/>
          </p:cNvSpPr>
          <p:nvPr>
            <p:ph idx="1"/>
          </p:nvPr>
        </p:nvSpPr>
        <p:spPr/>
        <p:txBody>
          <a:bodyPr/>
          <a:lstStyle/>
          <a:p>
            <a:pPr>
              <a:buFont typeface="Arial" panose="020B0604020202020204" pitchFamily="34" charset="0"/>
              <a:buChar char="•"/>
            </a:pPr>
            <a:r>
              <a:rPr lang="en-US" dirty="0"/>
              <a:t>You did (or should have done) already </a:t>
            </a:r>
            <a:r>
              <a:rPr lang="en-US" b="1" dirty="0"/>
              <a:t>A6</a:t>
            </a:r>
            <a:r>
              <a:rPr lang="en-US" dirty="0"/>
              <a:t>: </a:t>
            </a:r>
          </a:p>
          <a:p>
            <a:pPr lvl="2">
              <a:buFont typeface="Arial" panose="020B0604020202020204" pitchFamily="34" charset="0"/>
              <a:buChar char="•"/>
            </a:pPr>
            <a:r>
              <a:rPr lang="en-US" dirty="0"/>
              <a:t>Based on the slides and references used in lecture C7, students must rewrite their individual research project so that it satisfies all requirements with respect to (1) the precise research question, (2) the null-hypothesis, (3) the statistical null-hypothesis, (4) determination of all relevant variables (independent and dependent variables plus suggested methods for computing outcome variables) and (5) theoretical and operational linkage. </a:t>
            </a:r>
          </a:p>
          <a:p>
            <a:pPr>
              <a:buFont typeface="Arial" panose="020B0604020202020204" pitchFamily="34" charset="0"/>
              <a:buChar char="•"/>
            </a:pPr>
            <a:r>
              <a:rPr lang="en-US" b="1" u="sng" dirty="0"/>
              <a:t>NOW</a:t>
            </a:r>
            <a:r>
              <a:rPr lang="en-US" dirty="0"/>
              <a:t>: </a:t>
            </a:r>
            <a:r>
              <a:rPr lang="en-US" sz="2000" dirty="0"/>
              <a:t>A summary of the proposal, containing only the points (1) to (4) under a) and of maximum 2 pages must be send to both </a:t>
            </a:r>
            <a:r>
              <a:rPr lang="en-US" sz="2000" b="1" dirty="0"/>
              <a:t>wceusters@gmail.com </a:t>
            </a:r>
            <a:r>
              <a:rPr lang="en-US" sz="2000" dirty="0"/>
              <a:t>and </a:t>
            </a:r>
            <a:r>
              <a:rPr lang="en-US" sz="2000" b="1" dirty="0"/>
              <a:t>sarahmul@buffalo.edu</a:t>
            </a:r>
            <a:r>
              <a:rPr lang="en-US" sz="2000" dirty="0"/>
              <a:t>. This summary will be used by the instructor of C9 to make that class maximally relevant to the students research. </a:t>
            </a:r>
            <a:r>
              <a:rPr lang="en-US" sz="2000" b="1" dirty="0"/>
              <a:t>Due date: April 1</a:t>
            </a:r>
            <a:r>
              <a:rPr lang="en-US" sz="2000" dirty="0"/>
              <a:t>, noon (no joke)</a:t>
            </a:r>
          </a:p>
        </p:txBody>
      </p:sp>
      <p:sp>
        <p:nvSpPr>
          <p:cNvPr id="4" name="Slide Number Placeholder 3">
            <a:extLst>
              <a:ext uri="{FF2B5EF4-FFF2-40B4-BE49-F238E27FC236}">
                <a16:creationId xmlns:a16="http://schemas.microsoft.com/office/drawing/2014/main" id="{A75119B0-A40D-40DD-88A6-908CCFCC49FE}"/>
              </a:ext>
            </a:extLst>
          </p:cNvPr>
          <p:cNvSpPr>
            <a:spLocks noGrp="1"/>
          </p:cNvSpPr>
          <p:nvPr>
            <p:ph type="sldNum" sz="quarter" idx="4"/>
          </p:nvPr>
        </p:nvSpPr>
        <p:spPr/>
        <p:txBody>
          <a:bodyPr/>
          <a:lstStyle/>
          <a:p>
            <a:fld id="{90E28097-5348-46F4-A68E-6A0338650D1F}" type="slidenum">
              <a:rPr lang="en-US" smtClean="0"/>
              <a:pPr/>
              <a:t>3</a:t>
            </a:fld>
            <a:endParaRPr lang="en-US"/>
          </a:p>
        </p:txBody>
      </p:sp>
    </p:spTree>
    <p:extLst>
      <p:ext uri="{BB962C8B-B14F-4D97-AF65-F5344CB8AC3E}">
        <p14:creationId xmlns:p14="http://schemas.microsoft.com/office/powerpoint/2010/main" val="1791147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Methods of obtaining data about disease occurrences</a:t>
            </a:r>
          </a:p>
        </p:txBody>
      </p:sp>
      <p:pic>
        <p:nvPicPr>
          <p:cNvPr id="4" name="Content Placeholder 3"/>
          <p:cNvPicPr>
            <a:picLocks noGrp="1" noChangeAspect="1"/>
          </p:cNvPicPr>
          <p:nvPr>
            <p:ph idx="1"/>
          </p:nvPr>
        </p:nvPicPr>
        <p:blipFill>
          <a:blip r:embed="rId2"/>
          <a:stretch>
            <a:fillRect/>
          </a:stretch>
        </p:blipFill>
        <p:spPr>
          <a:xfrm>
            <a:off x="1033462" y="1838325"/>
            <a:ext cx="7077075" cy="4629150"/>
          </a:xfrm>
          <a:prstGeom prst="rect">
            <a:avLst/>
          </a:prstGeom>
        </p:spPr>
      </p:pic>
      <p:sp>
        <p:nvSpPr>
          <p:cNvPr id="3" name="Slide Number Placeholder 2"/>
          <p:cNvSpPr>
            <a:spLocks noGrp="1"/>
          </p:cNvSpPr>
          <p:nvPr>
            <p:ph type="sldNum" sz="quarter" idx="4"/>
          </p:nvPr>
        </p:nvSpPr>
        <p:spPr/>
        <p:txBody>
          <a:bodyPr/>
          <a:lstStyle/>
          <a:p>
            <a:fld id="{90E28097-5348-46F4-A68E-6A0338650D1F}" type="slidenum">
              <a:rPr lang="en-US" smtClean="0"/>
              <a:pPr/>
              <a:t>30</a:t>
            </a:fld>
            <a:endParaRPr lang="en-US"/>
          </a:p>
        </p:txBody>
      </p:sp>
    </p:spTree>
    <p:extLst>
      <p:ext uri="{BB962C8B-B14F-4D97-AF65-F5344CB8AC3E}">
        <p14:creationId xmlns:p14="http://schemas.microsoft.com/office/powerpoint/2010/main" val="2940074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Epidemiologic measures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0181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(1)</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sz="2800" dirty="0"/>
              <a:t>Numerator</a:t>
            </a:r>
            <a:r>
              <a:rPr lang="en-US" dirty="0"/>
              <a:t>:</a:t>
            </a:r>
          </a:p>
          <a:p>
            <a:pPr lvl="1">
              <a:buFont typeface="Arial" panose="020B0604020202020204" pitchFamily="34" charset="0"/>
              <a:buChar char="•"/>
            </a:pPr>
            <a:r>
              <a:rPr lang="en-US" dirty="0"/>
              <a:t>Representation of cases exhibiting a certain characteristic;</a:t>
            </a:r>
          </a:p>
          <a:p>
            <a:pPr lvl="2">
              <a:buFont typeface="Arial" panose="020B0604020202020204" pitchFamily="34" charset="0"/>
              <a:buChar char="•"/>
            </a:pPr>
            <a:r>
              <a:rPr lang="en-US" dirty="0"/>
              <a:t>e.g.: count of persons with disease X</a:t>
            </a:r>
          </a:p>
          <a:p>
            <a:pPr>
              <a:buFont typeface="Arial" panose="020B0604020202020204" pitchFamily="34" charset="0"/>
              <a:buChar char="•"/>
            </a:pPr>
            <a:endParaRPr lang="en-US" dirty="0"/>
          </a:p>
          <a:p>
            <a:pPr>
              <a:buFont typeface="Arial" panose="020B0604020202020204" pitchFamily="34" charset="0"/>
              <a:buChar char="•"/>
            </a:pPr>
            <a:r>
              <a:rPr lang="en-US" sz="2800" dirty="0"/>
              <a:t>Denominator</a:t>
            </a:r>
            <a:r>
              <a:rPr lang="en-US" dirty="0"/>
              <a:t>:</a:t>
            </a:r>
          </a:p>
          <a:p>
            <a:pPr lvl="1">
              <a:buFont typeface="Arial" panose="020B0604020202020204" pitchFamily="34" charset="0"/>
              <a:buChar char="•"/>
            </a:pPr>
            <a:r>
              <a:rPr lang="en-US" dirty="0"/>
              <a:t>Representation of the population in perspective of which the numerator is expressed;</a:t>
            </a:r>
          </a:p>
          <a:p>
            <a:pPr lvl="2">
              <a:buFont typeface="Arial" panose="020B0604020202020204" pitchFamily="34" charset="0"/>
              <a:buChar char="•"/>
            </a:pPr>
            <a:r>
              <a:rPr lang="en-US" dirty="0"/>
              <a:t>e.g.: count of citizens of Buffalo.</a:t>
            </a:r>
          </a:p>
          <a:p>
            <a:pPr lvl="1">
              <a:buFont typeface="Arial" panose="020B0604020202020204" pitchFamily="34" charset="0"/>
              <a:buChar char="•"/>
            </a:pPr>
            <a:r>
              <a:rPr lang="en-US" dirty="0"/>
              <a:t>Ideally: should be reflective of the population who could have been included in the numerator had they the characteristic of interest </a:t>
            </a:r>
            <a:r>
              <a:rPr lang="en-US" dirty="0">
                <a:sym typeface="Wingdings" panose="05000000000000000000" pitchFamily="2" charset="2"/>
              </a:rPr>
              <a:t> </a:t>
            </a:r>
            <a:r>
              <a:rPr lang="en-US" i="1" dirty="0">
                <a:sym typeface="Wingdings" panose="05000000000000000000" pitchFamily="2" charset="2"/>
              </a:rPr>
              <a:t>population at risk</a:t>
            </a:r>
            <a:r>
              <a:rPr lang="en-US" dirty="0"/>
              <a:t>.</a:t>
            </a:r>
          </a:p>
        </p:txBody>
      </p:sp>
      <p:sp>
        <p:nvSpPr>
          <p:cNvPr id="6" name="Slide Number Placeholder 5"/>
          <p:cNvSpPr>
            <a:spLocks noGrp="1"/>
          </p:cNvSpPr>
          <p:nvPr>
            <p:ph type="sldNum" sz="quarter" idx="4"/>
          </p:nvPr>
        </p:nvSpPr>
        <p:spPr/>
        <p:txBody>
          <a:bodyPr/>
          <a:lstStyle/>
          <a:p>
            <a:fld id="{90E28097-5348-46F4-A68E-6A0338650D1F}" type="slidenum">
              <a:rPr lang="en-US" smtClean="0"/>
              <a:pPr/>
              <a:t>32</a:t>
            </a:fld>
            <a:endParaRPr lang="en-US"/>
          </a:p>
        </p:txBody>
      </p:sp>
    </p:spTree>
    <p:extLst>
      <p:ext uri="{BB962C8B-B14F-4D97-AF65-F5344CB8AC3E}">
        <p14:creationId xmlns:p14="http://schemas.microsoft.com/office/powerpoint/2010/main" val="993223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(2)</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Example:</a:t>
            </a:r>
          </a:p>
          <a:p>
            <a:pPr>
              <a:buFont typeface="Arial" panose="020B0604020202020204" pitchFamily="34" charset="0"/>
              <a:buChar char="•"/>
            </a:pPr>
            <a:endParaRPr lang="en-US" sz="1600" dirty="0"/>
          </a:p>
          <a:p>
            <a:pPr marL="2286000" lvl="5" indent="0"/>
            <a:r>
              <a:rPr lang="en-US" dirty="0">
                <a:solidFill>
                  <a:srgbClr val="A2CCE8"/>
                </a:solidFill>
              </a:rPr>
              <a:t>a = people in NYS</a:t>
            </a:r>
          </a:p>
          <a:p>
            <a:pPr marL="2286000" lvl="5" indent="0"/>
            <a:endParaRPr lang="en-US" dirty="0"/>
          </a:p>
          <a:p>
            <a:pPr marL="2286000" lvl="5" indent="0"/>
            <a:r>
              <a:rPr lang="en-US" dirty="0"/>
              <a:t>			</a:t>
            </a:r>
            <a:r>
              <a:rPr lang="en-US" dirty="0">
                <a:solidFill>
                  <a:srgbClr val="FFC000"/>
                </a:solidFill>
              </a:rPr>
              <a:t>b = people with</a:t>
            </a:r>
          </a:p>
          <a:p>
            <a:pPr marL="1778000" lvl="5" indent="0"/>
            <a:r>
              <a:rPr lang="en-US" dirty="0"/>
              <a:t>	</a:t>
            </a:r>
            <a:r>
              <a:rPr lang="en-US" dirty="0">
                <a:solidFill>
                  <a:srgbClr val="FFFF00"/>
                </a:solidFill>
              </a:rPr>
              <a:t>c = </a:t>
            </a:r>
            <a:r>
              <a:rPr lang="en-US" dirty="0"/>
              <a:t>			       </a:t>
            </a:r>
            <a:r>
              <a:rPr lang="en-US" dirty="0">
                <a:solidFill>
                  <a:srgbClr val="FFC000"/>
                </a:solidFill>
              </a:rPr>
              <a:t>overweight</a:t>
            </a:r>
          </a:p>
          <a:p>
            <a:pPr marL="1778000" lvl="5" indent="0"/>
            <a:r>
              <a:rPr lang="en-US" dirty="0">
                <a:solidFill>
                  <a:srgbClr val="FFFF00"/>
                </a:solidFill>
              </a:rPr>
              <a:t>people in</a:t>
            </a:r>
          </a:p>
          <a:p>
            <a:pPr marL="1778000" lvl="5" indent="0"/>
            <a:r>
              <a:rPr lang="en-US" dirty="0">
                <a:solidFill>
                  <a:srgbClr val="FFFF00"/>
                </a:solidFill>
              </a:rPr>
              <a:t>Buffalo</a:t>
            </a:r>
          </a:p>
          <a:p>
            <a:pPr marL="1778000" lvl="5" indent="0"/>
            <a:r>
              <a:rPr lang="en-US" dirty="0"/>
              <a:t>				</a:t>
            </a:r>
            <a:r>
              <a:rPr lang="en-US" dirty="0">
                <a:solidFill>
                  <a:srgbClr val="1FE115"/>
                </a:solidFill>
              </a:rPr>
              <a:t>d = males</a:t>
            </a:r>
          </a:p>
        </p:txBody>
      </p:sp>
      <p:sp>
        <p:nvSpPr>
          <p:cNvPr id="4" name="Oval 3"/>
          <p:cNvSpPr/>
          <p:nvPr/>
        </p:nvSpPr>
        <p:spPr bwMode="auto">
          <a:xfrm>
            <a:off x="1066800" y="1905000"/>
            <a:ext cx="7010400" cy="4343400"/>
          </a:xfrm>
          <a:prstGeom prst="ellipse">
            <a:avLst/>
          </a:prstGeom>
          <a:noFill/>
          <a:ln w="2857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Oval 4"/>
          <p:cNvSpPr/>
          <p:nvPr/>
        </p:nvSpPr>
        <p:spPr bwMode="auto">
          <a:xfrm>
            <a:off x="1676400" y="2971800"/>
            <a:ext cx="2895600" cy="20574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352800" y="2514600"/>
            <a:ext cx="4191000" cy="30480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048000" y="4000500"/>
            <a:ext cx="3657600" cy="2057400"/>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2854202" y="3041590"/>
            <a:ext cx="308098" cy="400110"/>
          </a:xfrm>
          <a:prstGeom prst="rect">
            <a:avLst/>
          </a:prstGeom>
          <a:noFill/>
        </p:spPr>
        <p:txBody>
          <a:bodyPr wrap="none" rtlCol="0">
            <a:spAutoFit/>
          </a:bodyPr>
          <a:lstStyle/>
          <a:p>
            <a:r>
              <a:rPr lang="en-US" sz="2000" b="0" dirty="0">
                <a:solidFill>
                  <a:schemeClr val="bg1"/>
                </a:solidFill>
                <a:latin typeface="+mn-lt"/>
              </a:rPr>
              <a:t>e</a:t>
            </a:r>
          </a:p>
        </p:txBody>
      </p:sp>
      <p:sp>
        <p:nvSpPr>
          <p:cNvPr id="10" name="TextBox 9"/>
          <p:cNvSpPr txBox="1"/>
          <p:nvPr/>
        </p:nvSpPr>
        <p:spPr>
          <a:xfrm>
            <a:off x="3750540" y="3409890"/>
            <a:ext cx="268023" cy="400110"/>
          </a:xfrm>
          <a:prstGeom prst="rect">
            <a:avLst/>
          </a:prstGeom>
          <a:noFill/>
        </p:spPr>
        <p:txBody>
          <a:bodyPr wrap="none" rtlCol="0">
            <a:spAutoFit/>
          </a:bodyPr>
          <a:lstStyle/>
          <a:p>
            <a:r>
              <a:rPr lang="en-US" sz="2000" b="0" dirty="0">
                <a:solidFill>
                  <a:schemeClr val="bg1"/>
                </a:solidFill>
                <a:latin typeface="+mn-lt"/>
              </a:rPr>
              <a:t>f</a:t>
            </a:r>
          </a:p>
        </p:txBody>
      </p:sp>
      <p:sp>
        <p:nvSpPr>
          <p:cNvPr id="11" name="TextBox 10"/>
          <p:cNvSpPr txBox="1"/>
          <p:nvPr/>
        </p:nvSpPr>
        <p:spPr>
          <a:xfrm>
            <a:off x="3727297" y="4219545"/>
            <a:ext cx="314510" cy="400110"/>
          </a:xfrm>
          <a:prstGeom prst="rect">
            <a:avLst/>
          </a:prstGeom>
          <a:noFill/>
        </p:spPr>
        <p:txBody>
          <a:bodyPr wrap="none" rtlCol="0">
            <a:spAutoFit/>
          </a:bodyPr>
          <a:lstStyle/>
          <a:p>
            <a:r>
              <a:rPr lang="en-US" sz="2000" b="0" dirty="0">
                <a:solidFill>
                  <a:schemeClr val="bg1"/>
                </a:solidFill>
                <a:latin typeface="+mn-lt"/>
              </a:rPr>
              <a:t>g</a:t>
            </a:r>
          </a:p>
        </p:txBody>
      </p:sp>
      <p:sp>
        <p:nvSpPr>
          <p:cNvPr id="12" name="TextBox 11"/>
          <p:cNvSpPr txBox="1"/>
          <p:nvPr/>
        </p:nvSpPr>
        <p:spPr>
          <a:xfrm>
            <a:off x="3185926" y="4629090"/>
            <a:ext cx="333746" cy="400110"/>
          </a:xfrm>
          <a:prstGeom prst="rect">
            <a:avLst/>
          </a:prstGeom>
          <a:noFill/>
        </p:spPr>
        <p:txBody>
          <a:bodyPr wrap="none" rtlCol="0">
            <a:spAutoFit/>
          </a:bodyPr>
          <a:lstStyle/>
          <a:p>
            <a:r>
              <a:rPr lang="en-US" sz="2000" b="0" dirty="0">
                <a:solidFill>
                  <a:schemeClr val="bg1"/>
                </a:solidFill>
                <a:latin typeface="+mn-lt"/>
              </a:rPr>
              <a:t>h</a:t>
            </a:r>
          </a:p>
        </p:txBody>
      </p:sp>
      <p:sp>
        <p:nvSpPr>
          <p:cNvPr id="13" name="TextBox 12"/>
          <p:cNvSpPr txBox="1"/>
          <p:nvPr/>
        </p:nvSpPr>
        <p:spPr>
          <a:xfrm>
            <a:off x="6632085" y="3876645"/>
            <a:ext cx="260008" cy="400110"/>
          </a:xfrm>
          <a:prstGeom prst="rect">
            <a:avLst/>
          </a:prstGeom>
          <a:noFill/>
        </p:spPr>
        <p:txBody>
          <a:bodyPr wrap="none" rtlCol="0">
            <a:spAutoFit/>
          </a:bodyPr>
          <a:lstStyle/>
          <a:p>
            <a:r>
              <a:rPr lang="en-US" sz="2000" b="0" dirty="0">
                <a:solidFill>
                  <a:schemeClr val="bg1"/>
                </a:solidFill>
                <a:latin typeface="+mn-lt"/>
              </a:rPr>
              <a:t>i</a:t>
            </a:r>
          </a:p>
        </p:txBody>
      </p:sp>
      <p:sp>
        <p:nvSpPr>
          <p:cNvPr id="14" name="TextBox 13"/>
          <p:cNvSpPr txBox="1"/>
          <p:nvPr/>
        </p:nvSpPr>
        <p:spPr>
          <a:xfrm>
            <a:off x="5900847" y="4832290"/>
            <a:ext cx="260008" cy="400110"/>
          </a:xfrm>
          <a:prstGeom prst="rect">
            <a:avLst/>
          </a:prstGeom>
          <a:noFill/>
        </p:spPr>
        <p:txBody>
          <a:bodyPr wrap="none" rtlCol="0">
            <a:spAutoFit/>
          </a:bodyPr>
          <a:lstStyle/>
          <a:p>
            <a:r>
              <a:rPr lang="en-US" sz="2000" b="0" dirty="0">
                <a:solidFill>
                  <a:schemeClr val="bg1"/>
                </a:solidFill>
                <a:latin typeface="+mn-lt"/>
              </a:rPr>
              <a:t>j</a:t>
            </a:r>
          </a:p>
        </p:txBody>
      </p:sp>
      <p:sp>
        <p:nvSpPr>
          <p:cNvPr id="15" name="TextBox 14"/>
          <p:cNvSpPr txBox="1"/>
          <p:nvPr/>
        </p:nvSpPr>
        <p:spPr>
          <a:xfrm>
            <a:off x="4410738" y="5578445"/>
            <a:ext cx="322524" cy="400110"/>
          </a:xfrm>
          <a:prstGeom prst="rect">
            <a:avLst/>
          </a:prstGeom>
          <a:noFill/>
        </p:spPr>
        <p:txBody>
          <a:bodyPr wrap="none" rtlCol="0">
            <a:spAutoFit/>
          </a:bodyPr>
          <a:lstStyle/>
          <a:p>
            <a:r>
              <a:rPr lang="en-US" sz="2000" b="0" dirty="0">
                <a:solidFill>
                  <a:schemeClr val="bg1"/>
                </a:solidFill>
                <a:latin typeface="+mn-lt"/>
              </a:rPr>
              <a:t>k</a:t>
            </a:r>
          </a:p>
        </p:txBody>
      </p:sp>
      <p:sp>
        <p:nvSpPr>
          <p:cNvPr id="16" name="Slide Number Placeholder 15"/>
          <p:cNvSpPr>
            <a:spLocks noGrp="1"/>
          </p:cNvSpPr>
          <p:nvPr>
            <p:ph type="sldNum" sz="quarter" idx="4"/>
          </p:nvPr>
        </p:nvSpPr>
        <p:spPr/>
        <p:txBody>
          <a:bodyPr/>
          <a:lstStyle/>
          <a:p>
            <a:fld id="{90E28097-5348-46F4-A68E-6A0338650D1F}" type="slidenum">
              <a:rPr lang="en-US" smtClean="0"/>
              <a:pPr/>
              <a:t>33</a:t>
            </a:fld>
            <a:endParaRPr lang="en-US"/>
          </a:p>
        </p:txBody>
      </p:sp>
    </p:spTree>
    <p:extLst>
      <p:ext uri="{BB962C8B-B14F-4D97-AF65-F5344CB8AC3E}">
        <p14:creationId xmlns:p14="http://schemas.microsoft.com/office/powerpoint/2010/main" val="67048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19" name="Slide Number Placeholder 18"/>
          <p:cNvSpPr>
            <a:spLocks noGrp="1"/>
          </p:cNvSpPr>
          <p:nvPr>
            <p:ph type="sldNum" sz="quarter" idx="4"/>
          </p:nvPr>
        </p:nvSpPr>
        <p:spPr/>
        <p:txBody>
          <a:bodyPr/>
          <a:lstStyle/>
          <a:p>
            <a:fld id="{90E28097-5348-46F4-A68E-6A0338650D1F}" type="slidenum">
              <a:rPr lang="en-US" smtClean="0"/>
              <a:pPr/>
              <a:t>34</a:t>
            </a:fld>
            <a:endParaRPr lang="en-US"/>
          </a:p>
        </p:txBody>
      </p:sp>
    </p:spTree>
    <p:extLst>
      <p:ext uri="{BB962C8B-B14F-4D97-AF65-F5344CB8AC3E}">
        <p14:creationId xmlns:p14="http://schemas.microsoft.com/office/powerpoint/2010/main" val="3791538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4" name="Slide Number Placeholder 3"/>
          <p:cNvSpPr>
            <a:spLocks noGrp="1"/>
          </p:cNvSpPr>
          <p:nvPr>
            <p:ph type="sldNum" sz="quarter" idx="4"/>
          </p:nvPr>
        </p:nvSpPr>
        <p:spPr/>
        <p:txBody>
          <a:bodyPr/>
          <a:lstStyle/>
          <a:p>
            <a:fld id="{90E28097-5348-46F4-A68E-6A0338650D1F}" type="slidenum">
              <a:rPr lang="en-US" smtClean="0"/>
              <a:pPr/>
              <a:t>35</a:t>
            </a:fld>
            <a:endParaRPr lang="en-US"/>
          </a:p>
        </p:txBody>
      </p:sp>
    </p:spTree>
    <p:extLst>
      <p:ext uri="{BB962C8B-B14F-4D97-AF65-F5344CB8AC3E}">
        <p14:creationId xmlns:p14="http://schemas.microsoft.com/office/powerpoint/2010/main" val="3691586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r>
              <a:rPr lang="en-US" dirty="0"/>
              <a:t>  </a:t>
            </a:r>
            <a:r>
              <a:rPr lang="en-US" dirty="0">
                <a:sym typeface="Wingdings" panose="05000000000000000000" pitchFamily="2" charset="2"/>
              </a:rPr>
              <a:t> difference?</a:t>
            </a:r>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5" name="Content Placeholder 2"/>
          <p:cNvSpPr txBox="1">
            <a:spLocks/>
          </p:cNvSpPr>
          <p:nvPr/>
        </p:nvSpPr>
        <p:spPr>
          <a:xfrm>
            <a:off x="152400" y="4495800"/>
            <a:ext cx="8915400" cy="1905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latin typeface="+mn-lt"/>
              </a:rPr>
              <a:t>Ratios: </a:t>
            </a:r>
          </a:p>
          <a:p>
            <a:r>
              <a:rPr lang="en-US" kern="0" dirty="0">
                <a:latin typeface="+mn-lt"/>
              </a:rPr>
              <a:t>	a) numerator &amp; denominator are unrelated</a:t>
            </a:r>
          </a:p>
          <a:p>
            <a:r>
              <a:rPr lang="en-US" kern="0" dirty="0">
                <a:latin typeface="+mn-lt"/>
              </a:rPr>
              <a:t>			</a:t>
            </a:r>
            <a:r>
              <a:rPr lang="en-US" kern="0" dirty="0">
                <a:latin typeface="+mn-lt"/>
                <a:sym typeface="Wingdings" panose="05000000000000000000" pitchFamily="2" charset="2"/>
              </a:rPr>
              <a:t> ‘ratio </a:t>
            </a:r>
            <a:r>
              <a:rPr lang="en-US" kern="0" dirty="0" err="1">
                <a:latin typeface="+mn-lt"/>
                <a:sym typeface="Wingdings" panose="05000000000000000000" pitchFamily="2" charset="2"/>
              </a:rPr>
              <a:t>strictu</a:t>
            </a:r>
            <a:r>
              <a:rPr lang="en-US" kern="0" dirty="0">
                <a:latin typeface="+mn-lt"/>
                <a:sym typeface="Wingdings" panose="05000000000000000000" pitchFamily="2" charset="2"/>
              </a:rPr>
              <a:t> </a:t>
            </a:r>
            <a:r>
              <a:rPr lang="en-US" kern="0" dirty="0" err="1">
                <a:latin typeface="+mn-lt"/>
                <a:sym typeface="Wingdings" panose="05000000000000000000" pitchFamily="2" charset="2"/>
              </a:rPr>
              <a:t>sensu</a:t>
            </a:r>
            <a:r>
              <a:rPr lang="en-US" kern="0" dirty="0">
                <a:latin typeface="+mn-lt"/>
                <a:sym typeface="Wingdings" panose="05000000000000000000" pitchFamily="2" charset="2"/>
              </a:rPr>
              <a:t>’</a:t>
            </a:r>
            <a:endParaRPr lang="en-US" kern="0" dirty="0">
              <a:latin typeface="+mn-lt"/>
            </a:endParaRPr>
          </a:p>
          <a:p>
            <a:r>
              <a:rPr lang="en-US" kern="0" dirty="0">
                <a:latin typeface="+mn-lt"/>
              </a:rPr>
              <a:t>	b) numerator counts are included in denominator counts</a:t>
            </a:r>
          </a:p>
          <a:p>
            <a:r>
              <a:rPr lang="en-US" kern="0" dirty="0">
                <a:latin typeface="+mn-lt"/>
              </a:rPr>
              <a:t>			</a:t>
            </a:r>
            <a:r>
              <a:rPr lang="en-US" kern="0" dirty="0">
                <a:latin typeface="+mn-lt"/>
                <a:sym typeface="Wingdings" panose="05000000000000000000" pitchFamily="2" charset="2"/>
              </a:rPr>
              <a:t> ‘proportion’</a:t>
            </a:r>
            <a:endParaRPr lang="en-US" kern="0" dirty="0">
              <a:latin typeface="+mn-lt"/>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36</a:t>
            </a:fld>
            <a:endParaRPr lang="en-US"/>
          </a:p>
        </p:txBody>
      </p:sp>
    </p:spTree>
    <p:extLst>
      <p:ext uri="{BB962C8B-B14F-4D97-AF65-F5344CB8AC3E}">
        <p14:creationId xmlns:p14="http://schemas.microsoft.com/office/powerpoint/2010/main" val="6760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Disease occurrence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0090879"/>
              </p:ext>
            </p:extLst>
          </p:nvPr>
        </p:nvGraphicFramePr>
        <p:xfrm>
          <a:off x="228600" y="1676400"/>
          <a:ext cx="8686800" cy="45770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3482140346"/>
                    </a:ext>
                  </a:extLst>
                </a:gridCol>
                <a:gridCol w="1638300">
                  <a:extLst>
                    <a:ext uri="{9D8B030D-6E8A-4147-A177-3AD203B41FA5}">
                      <a16:colId xmlns:a16="http://schemas.microsoft.com/office/drawing/2014/main" val="2507851196"/>
                    </a:ext>
                  </a:extLst>
                </a:gridCol>
                <a:gridCol w="2705100">
                  <a:extLst>
                    <a:ext uri="{9D8B030D-6E8A-4147-A177-3AD203B41FA5}">
                      <a16:colId xmlns:a16="http://schemas.microsoft.com/office/drawing/2014/main" val="3976383702"/>
                    </a:ext>
                  </a:extLst>
                </a:gridCol>
                <a:gridCol w="2171700">
                  <a:extLst>
                    <a:ext uri="{9D8B030D-6E8A-4147-A177-3AD203B41FA5}">
                      <a16:colId xmlns:a16="http://schemas.microsoft.com/office/drawing/2014/main" val="1700263738"/>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Form	</a:t>
                      </a:r>
                    </a:p>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Expressed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665683"/>
                  </a:ext>
                </a:extLst>
              </a:tr>
              <a:tr h="370840">
                <a:tc>
                  <a:txBody>
                    <a:bodyPr/>
                    <a:lstStyle/>
                    <a:p>
                      <a:r>
                        <a:rPr lang="en-US" dirty="0">
                          <a:solidFill>
                            <a:schemeClr val="bg1"/>
                          </a:solidFill>
                        </a:rPr>
                        <a:t>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occurrences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06139"/>
                  </a:ext>
                </a:extLst>
              </a:tr>
              <a:tr h="370840">
                <a:tc>
                  <a:txBody>
                    <a:bodyPr/>
                    <a:lstStyle/>
                    <a:p>
                      <a:r>
                        <a:rPr lang="en-US" dirty="0">
                          <a:solidFill>
                            <a:schemeClr val="bg1"/>
                          </a:solidFill>
                        </a:rPr>
                        <a:t>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not necessarily related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males to females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4661404"/>
                  </a:ext>
                </a:extLst>
              </a:tr>
              <a:tr h="370840">
                <a:tc>
                  <a:txBody>
                    <a:bodyPr/>
                    <a:lstStyle/>
                    <a:p>
                      <a:r>
                        <a:rPr lang="en-US" dirty="0">
                          <a:solidFill>
                            <a:schemeClr val="bg1"/>
                          </a:solidFill>
                        </a:rPr>
                        <a:t>Proportion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that are related. Numerator is a part of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 of opioid dependence per 100 thousand residents of  Erie county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8885767"/>
                  </a:ext>
                </a:extLst>
              </a:tr>
              <a:tr h="370840">
                <a:tc>
                  <a:txBody>
                    <a:bodyPr/>
                    <a:lstStyle/>
                    <a:p>
                      <a:r>
                        <a:rPr lang="en-US" dirty="0">
                          <a:solidFill>
                            <a:schemeClr val="bg1"/>
                          </a:solidFill>
                        </a:rPr>
                        <a:t>Rate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)/t or a/(</a:t>
                      </a:r>
                      <a:r>
                        <a:rPr lang="en-US" dirty="0" err="1">
                          <a:solidFill>
                            <a:schemeClr val="bg1"/>
                          </a:solidFill>
                        </a:rPr>
                        <a:t>a+b</a:t>
                      </a:r>
                      <a:r>
                        <a:rPr lang="en-US" dirty="0">
                          <a:solidFill>
                            <a:schemeClr val="bg1"/>
                          </a:solidFill>
                        </a:rPr>
                        <a:t>)*t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Ratio or proportion where time is included in the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new cases of lung cancer per 100,000 residents of Buffalo in one 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7041809"/>
                  </a:ext>
                </a:extLst>
              </a:tr>
            </a:tbl>
          </a:graphicData>
        </a:graphic>
      </p:graphicFrame>
      <p:sp>
        <p:nvSpPr>
          <p:cNvPr id="3" name="Rectangle 2"/>
          <p:cNvSpPr/>
          <p:nvPr/>
        </p:nvSpPr>
        <p:spPr>
          <a:xfrm>
            <a:off x="914401" y="6082714"/>
            <a:ext cx="8229600" cy="646331"/>
          </a:xfrm>
          <a:prstGeom prst="rect">
            <a:avLst/>
          </a:prstGeom>
        </p:spPr>
        <p:txBody>
          <a:bodyPr wrap="square">
            <a:spAutoFit/>
          </a:bodyPr>
          <a:lstStyle/>
          <a:p>
            <a:pPr algn="r"/>
            <a:endParaRPr lang="en-US" sz="1800" b="0" dirty="0">
              <a:solidFill>
                <a:schemeClr val="bg1"/>
              </a:solidFill>
            </a:endParaRPr>
          </a:p>
          <a:p>
            <a:pPr algn="r"/>
            <a:r>
              <a:rPr lang="en-US" sz="1800" b="0" dirty="0">
                <a:solidFill>
                  <a:schemeClr val="bg1"/>
                </a:solidFill>
              </a:rPr>
              <a:t>Adopted from </a:t>
            </a:r>
            <a:r>
              <a:rPr lang="en-US" sz="1800" b="0" dirty="0" err="1">
                <a:solidFill>
                  <a:schemeClr val="bg1"/>
                </a:solidFill>
              </a:rPr>
              <a:t>Gordis</a:t>
            </a:r>
            <a:r>
              <a:rPr lang="en-US" sz="1800" b="0" dirty="0">
                <a:solidFill>
                  <a:schemeClr val="bg1"/>
                </a:solidFill>
              </a:rPr>
              <a:t>, Leon. Epidemiology (5). Saint Louis, US: Saunders, 2013. </a:t>
            </a:r>
            <a:endParaRPr lang="en-US" sz="1800" b="0" dirty="0"/>
          </a:p>
        </p:txBody>
      </p:sp>
      <p:sp>
        <p:nvSpPr>
          <p:cNvPr id="5" name="Slide Number Placeholder 4"/>
          <p:cNvSpPr>
            <a:spLocks noGrp="1"/>
          </p:cNvSpPr>
          <p:nvPr>
            <p:ph type="sldNum" sz="quarter" idx="4"/>
          </p:nvPr>
        </p:nvSpPr>
        <p:spPr/>
        <p:txBody>
          <a:bodyPr/>
          <a:lstStyle/>
          <a:p>
            <a:fld id="{90E28097-5348-46F4-A68E-6A0338650D1F}" type="slidenum">
              <a:rPr lang="en-US" smtClean="0"/>
              <a:pPr/>
              <a:t>37</a:t>
            </a:fld>
            <a:endParaRPr lang="en-US"/>
          </a:p>
        </p:txBody>
      </p:sp>
    </p:spTree>
    <p:extLst>
      <p:ext uri="{BB962C8B-B14F-4D97-AF65-F5344CB8AC3E}">
        <p14:creationId xmlns:p14="http://schemas.microsoft.com/office/powerpoint/2010/main" val="1354509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number of new cases or events occurring in a </a:t>
            </a:r>
            <a:r>
              <a:rPr lang="en-US" u="sng" dirty="0"/>
              <a:t>defined population</a:t>
            </a:r>
            <a:r>
              <a:rPr lang="en-US" dirty="0"/>
              <a:t> during a specified time period.</a:t>
            </a:r>
          </a:p>
        </p:txBody>
      </p:sp>
      <p:sp>
        <p:nvSpPr>
          <p:cNvPr id="4" name="Slide Number Placeholder 3"/>
          <p:cNvSpPr>
            <a:spLocks noGrp="1"/>
          </p:cNvSpPr>
          <p:nvPr>
            <p:ph type="sldNum" sz="quarter" idx="4"/>
          </p:nvPr>
        </p:nvSpPr>
        <p:spPr/>
        <p:txBody>
          <a:bodyPr/>
          <a:lstStyle/>
          <a:p>
            <a:fld id="{90E28097-5348-46F4-A68E-6A0338650D1F}" type="slidenum">
              <a:rPr lang="en-US" smtClean="0"/>
              <a:pPr/>
              <a:t>38</a:t>
            </a:fld>
            <a:endParaRPr lang="en-US"/>
          </a:p>
        </p:txBody>
      </p:sp>
    </p:spTree>
    <p:extLst>
      <p:ext uri="{BB962C8B-B14F-4D97-AF65-F5344CB8AC3E}">
        <p14:creationId xmlns:p14="http://schemas.microsoft.com/office/powerpoint/2010/main" val="24462314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Density</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Cumulative 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Incidence rates-</a:t>
            </a:r>
          </a:p>
          <a:p>
            <a:pPr lvl="3"/>
            <a:r>
              <a:rPr lang="en-US" sz="2400" dirty="0">
                <a:latin typeface="Times New Roman" panose="02020603050405020304" pitchFamily="18" charset="0"/>
                <a:cs typeface="Times New Roman" panose="02020603050405020304" pitchFamily="18" charset="0"/>
              </a:rPr>
              <a:t>Attack rate</a:t>
            </a:r>
          </a:p>
          <a:p>
            <a:pPr lvl="3"/>
            <a:r>
              <a:rPr lang="en-US" sz="2400" dirty="0">
                <a:latin typeface="Times New Roman" panose="02020603050405020304" pitchFamily="18" charset="0"/>
                <a:cs typeface="Times New Roman" panose="02020603050405020304" pitchFamily="18" charset="0"/>
              </a:rPr>
              <a:t>Secondary Attack rate</a:t>
            </a:r>
          </a:p>
        </p:txBody>
      </p:sp>
      <p:sp>
        <p:nvSpPr>
          <p:cNvPr id="4" name="Slide Number Placeholder 3"/>
          <p:cNvSpPr>
            <a:spLocks noGrp="1"/>
          </p:cNvSpPr>
          <p:nvPr>
            <p:ph type="sldNum" sz="quarter" idx="4"/>
          </p:nvPr>
        </p:nvSpPr>
        <p:spPr/>
        <p:txBody>
          <a:bodyPr/>
          <a:lstStyle/>
          <a:p>
            <a:fld id="{90E28097-5348-46F4-A68E-6A0338650D1F}" type="slidenum">
              <a:rPr lang="en-US" smtClean="0"/>
              <a:pPr/>
              <a:t>39</a:t>
            </a:fld>
            <a:endParaRPr lang="en-US"/>
          </a:p>
        </p:txBody>
      </p:sp>
    </p:spTree>
    <p:extLst>
      <p:ext uri="{BB962C8B-B14F-4D97-AF65-F5344CB8AC3E}">
        <p14:creationId xmlns:p14="http://schemas.microsoft.com/office/powerpoint/2010/main" val="3515167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72C4-A925-45CA-BA41-A443771D4D91}"/>
              </a:ext>
            </a:extLst>
          </p:cNvPr>
          <p:cNvSpPr>
            <a:spLocks noGrp="1"/>
          </p:cNvSpPr>
          <p:nvPr>
            <p:ph type="title"/>
          </p:nvPr>
        </p:nvSpPr>
        <p:spPr/>
        <p:txBody>
          <a:bodyPr/>
          <a:lstStyle/>
          <a:p>
            <a:r>
              <a:rPr lang="en-US" dirty="0"/>
              <a:t>3</a:t>
            </a:r>
            <a:r>
              <a:rPr lang="en-US" baseline="30000" dirty="0"/>
              <a:t>rd</a:t>
            </a:r>
            <a:r>
              <a:rPr lang="en-US" dirty="0"/>
              <a:t> assignment: required reading</a:t>
            </a:r>
          </a:p>
        </p:txBody>
      </p:sp>
      <p:sp>
        <p:nvSpPr>
          <p:cNvPr id="3" name="Content Placeholder 2">
            <a:extLst>
              <a:ext uri="{FF2B5EF4-FFF2-40B4-BE49-F238E27FC236}">
                <a16:creationId xmlns:a16="http://schemas.microsoft.com/office/drawing/2014/main" id="{09EB135B-12E2-42A7-888F-99F2FE8D9376}"/>
              </a:ext>
            </a:extLst>
          </p:cNvPr>
          <p:cNvSpPr>
            <a:spLocks noGrp="1"/>
          </p:cNvSpPr>
          <p:nvPr>
            <p:ph idx="1"/>
          </p:nvPr>
        </p:nvSpPr>
        <p:spPr/>
        <p:txBody>
          <a:bodyPr/>
          <a:lstStyle/>
          <a:p>
            <a:r>
              <a:rPr lang="en-US" b="1" dirty="0"/>
              <a:t>R9: </a:t>
            </a:r>
          </a:p>
          <a:p>
            <a:endParaRPr lang="en-US" b="1" dirty="0"/>
          </a:p>
          <a:p>
            <a:r>
              <a:rPr lang="en-US" dirty="0"/>
              <a:t>McCluskey, A. and A.G. </a:t>
            </a:r>
            <a:r>
              <a:rPr lang="en-US" dirty="0" err="1"/>
              <a:t>Lalkhen</a:t>
            </a:r>
            <a:r>
              <a:rPr lang="en-US" dirty="0"/>
              <a:t>, </a:t>
            </a:r>
            <a:r>
              <a:rPr lang="en-US" i="1" dirty="0"/>
              <a:t>Statistics II: Central tendency and spread of data. </a:t>
            </a:r>
            <a:r>
              <a:rPr lang="en-US" dirty="0"/>
              <a:t>Continuing Education in </a:t>
            </a:r>
            <a:r>
              <a:rPr lang="en-US" dirty="0" err="1"/>
              <a:t>Anaesthesia</a:t>
            </a:r>
            <a:r>
              <a:rPr lang="en-US" dirty="0"/>
              <a:t> Critical Care &amp; Pain, 2007. </a:t>
            </a:r>
            <a:r>
              <a:rPr lang="en-US" b="1" dirty="0"/>
              <a:t>7</a:t>
            </a:r>
            <a:r>
              <a:rPr lang="en-US" dirty="0"/>
              <a:t>(4): p. 127-130. </a:t>
            </a:r>
          </a:p>
          <a:p>
            <a:r>
              <a:rPr lang="en-US" dirty="0"/>
              <a:t>https://academic.oup.com/bjaed/article/7/4/127/466523 [9] </a:t>
            </a:r>
          </a:p>
          <a:p>
            <a:endParaRPr lang="en-US" dirty="0"/>
          </a:p>
          <a:p>
            <a:endParaRPr lang="en-US" dirty="0"/>
          </a:p>
          <a:p>
            <a:r>
              <a:rPr lang="en-US" dirty="0"/>
              <a:t>!!! This paper will be the topic of a closed book in-class test during class C9 !!! </a:t>
            </a:r>
          </a:p>
        </p:txBody>
      </p:sp>
      <p:sp>
        <p:nvSpPr>
          <p:cNvPr id="4" name="Slide Number Placeholder 3">
            <a:extLst>
              <a:ext uri="{FF2B5EF4-FFF2-40B4-BE49-F238E27FC236}">
                <a16:creationId xmlns:a16="http://schemas.microsoft.com/office/drawing/2014/main" id="{436320E6-7796-4484-859D-4C8B70A4BD18}"/>
              </a:ext>
            </a:extLst>
          </p:cNvPr>
          <p:cNvSpPr>
            <a:spLocks noGrp="1"/>
          </p:cNvSpPr>
          <p:nvPr>
            <p:ph type="sldNum" sz="quarter" idx="4"/>
          </p:nvPr>
        </p:nvSpPr>
        <p:spPr/>
        <p:txBody>
          <a:bodyPr/>
          <a:lstStyle/>
          <a:p>
            <a:fld id="{90E28097-5348-46F4-A68E-6A0338650D1F}" type="slidenum">
              <a:rPr lang="en-US" smtClean="0"/>
              <a:pPr/>
              <a:t>4</a:t>
            </a:fld>
            <a:endParaRPr lang="en-US"/>
          </a:p>
        </p:txBody>
      </p:sp>
    </p:spTree>
    <p:extLst>
      <p:ext uri="{BB962C8B-B14F-4D97-AF65-F5344CB8AC3E}">
        <p14:creationId xmlns:p14="http://schemas.microsoft.com/office/powerpoint/2010/main" val="9354615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Rate</a:t>
            </a:r>
          </a:p>
        </p:txBody>
      </p:sp>
      <p:sp>
        <p:nvSpPr>
          <p:cNvPr id="3" name="Content Placeholder 2"/>
          <p:cNvSpPr>
            <a:spLocks noGrp="1"/>
          </p:cNvSpPr>
          <p:nvPr>
            <p:ph idx="1"/>
          </p:nvPr>
        </p:nvSpPr>
        <p:spPr/>
        <p:txBody>
          <a:bodyPr/>
          <a:lstStyle/>
          <a:p>
            <a:endParaRPr lang="en-US" dirty="0"/>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type of proportion that includes </a:t>
            </a:r>
            <a:r>
              <a:rPr lang="en-US" sz="2800" b="1" i="1" dirty="0">
                <a:latin typeface="Times New Roman" panose="02020603050405020304" pitchFamily="18" charset="0"/>
                <a:cs typeface="Times New Roman" panose="02020603050405020304" pitchFamily="18" charset="0"/>
              </a:rPr>
              <a:t>specification of time.</a:t>
            </a:r>
          </a:p>
          <a:p>
            <a:pPr marL="0" indent="0"/>
            <a:endParaRPr lang="en-US" sz="2800" b="1"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Represents the </a:t>
            </a:r>
            <a:r>
              <a:rPr lang="en-US" sz="2800" b="1" i="1" dirty="0">
                <a:latin typeface="Times New Roman" panose="02020603050405020304" pitchFamily="18" charset="0"/>
                <a:cs typeface="Times New Roman" panose="02020603050405020304" pitchFamily="18" charset="0"/>
              </a:rPr>
              <a:t>probability</a:t>
            </a:r>
            <a:r>
              <a:rPr lang="en-US" sz="2800" dirty="0">
                <a:latin typeface="Times New Roman" panose="02020603050405020304" pitchFamily="18" charset="0"/>
                <a:cs typeface="Times New Roman" panose="02020603050405020304" pitchFamily="18" charset="0"/>
              </a:rPr>
              <a:t> of having the disease in a defined population.</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i="1" dirty="0">
                <a:latin typeface="Times New Roman" panose="02020603050405020304" pitchFamily="18" charset="0"/>
                <a:cs typeface="Times New Roman" panose="02020603050405020304" pitchFamily="18" charset="0"/>
              </a:rPr>
              <a:t>basic measure </a:t>
            </a:r>
            <a:r>
              <a:rPr lang="en-US" sz="2800" dirty="0">
                <a:latin typeface="Times New Roman" panose="02020603050405020304" pitchFamily="18" charset="0"/>
                <a:cs typeface="Times New Roman" panose="02020603050405020304" pitchFamily="18" charset="0"/>
              </a:rPr>
              <a:t>of disease occurrence.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40</a:t>
            </a:fld>
            <a:endParaRPr lang="en-US"/>
          </a:p>
        </p:txBody>
      </p:sp>
    </p:spTree>
    <p:extLst>
      <p:ext uri="{BB962C8B-B14F-4D97-AF65-F5344CB8AC3E}">
        <p14:creationId xmlns:p14="http://schemas.microsoft.com/office/powerpoint/2010/main" val="2573314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 of Incidence rate</a:t>
            </a:r>
          </a:p>
        </p:txBody>
      </p:sp>
      <p:sp>
        <p:nvSpPr>
          <p:cNvPr id="3" name="Content Placeholder 2"/>
          <p:cNvSpPr>
            <a:spLocks noGrp="1"/>
          </p:cNvSpPr>
          <p:nvPr>
            <p:ph idx="1"/>
          </p:nvPr>
        </p:nvSpPr>
        <p:spPr>
          <a:xfrm>
            <a:off x="228600" y="1676400"/>
            <a:ext cx="8686800" cy="3886200"/>
          </a:xfrm>
        </p:spPr>
        <p:txBody>
          <a:bodyPr/>
          <a:lstStyle/>
          <a:p>
            <a:pPr algn="ct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Number of </a:t>
            </a:r>
            <a:r>
              <a:rPr lang="en-US" sz="3200" b="1" dirty="0">
                <a:latin typeface="Times New Roman" panose="02020603050405020304" pitchFamily="18" charset="0"/>
                <a:cs typeface="Times New Roman" panose="02020603050405020304" pitchFamily="18" charset="0"/>
              </a:rPr>
              <a:t>new </a:t>
            </a:r>
            <a:r>
              <a:rPr lang="en-US" sz="3200" dirty="0">
                <a:latin typeface="Times New Roman" panose="02020603050405020304" pitchFamily="18" charset="0"/>
                <a:cs typeface="Times New Roman" panose="02020603050405020304" pitchFamily="18" charset="0"/>
              </a:rPr>
              <a:t>cases of disease occurring during a specified period of time </a:t>
            </a:r>
          </a:p>
          <a:p>
            <a:pPr algn="just"/>
            <a:r>
              <a:rPr lang="en-US" sz="3200" dirty="0">
                <a:latin typeface="Times New Roman" panose="02020603050405020304" pitchFamily="18" charset="0"/>
                <a:cs typeface="Times New Roman" panose="02020603050405020304" pitchFamily="18" charset="0"/>
              </a:rPr>
              <a:t>------------------------------------------------</a:t>
            </a:r>
            <a:endParaRPr lang="en-US" sz="3200" u="sng"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Number of persons </a:t>
            </a:r>
            <a:r>
              <a:rPr lang="en-US" sz="3200" b="1" u="sng" dirty="0">
                <a:latin typeface="Times New Roman" panose="02020603050405020304" pitchFamily="18" charset="0"/>
                <a:cs typeface="Times New Roman" panose="02020603050405020304" pitchFamily="18" charset="0"/>
              </a:rPr>
              <a:t>at risk </a:t>
            </a:r>
            <a:r>
              <a:rPr lang="en-US" sz="3200" u="sng" dirty="0">
                <a:latin typeface="Times New Roman" panose="02020603050405020304" pitchFamily="18" charset="0"/>
                <a:cs typeface="Times New Roman" panose="02020603050405020304" pitchFamily="18" charset="0"/>
              </a:rPr>
              <a:t>for the disease</a:t>
            </a:r>
            <a:r>
              <a:rPr lang="en-US" sz="3200" dirty="0">
                <a:latin typeface="Times New Roman" panose="02020603050405020304" pitchFamily="18" charset="0"/>
                <a:cs typeface="Times New Roman" panose="02020603050405020304" pitchFamily="18" charset="0"/>
              </a:rPr>
              <a:t> during the same period</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endParaRPr lang="en-US" dirty="0"/>
          </a:p>
        </p:txBody>
      </p:sp>
      <p:sp>
        <p:nvSpPr>
          <p:cNvPr id="5" name="Rectangle 4"/>
          <p:cNvSpPr/>
          <p:nvPr/>
        </p:nvSpPr>
        <p:spPr>
          <a:xfrm>
            <a:off x="6934201" y="3327400"/>
            <a:ext cx="914400" cy="584775"/>
          </a:xfrm>
          <a:prstGeom prst="rect">
            <a:avLst/>
          </a:prstGeom>
        </p:spPr>
        <p:txBody>
          <a:bodyPr wrap="square">
            <a:spAutoFit/>
          </a:bodyPr>
          <a:lstStyle/>
          <a:p>
            <a:r>
              <a:rPr lang="en-US" dirty="0">
                <a:solidFill>
                  <a:schemeClr val="bg1"/>
                </a:solidFill>
              </a:rPr>
              <a:t>x K</a:t>
            </a:r>
          </a:p>
        </p:txBody>
      </p:sp>
      <p:sp>
        <p:nvSpPr>
          <p:cNvPr id="6" name="Rectangle 5"/>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4" name="Slide Number Placeholder 3"/>
          <p:cNvSpPr>
            <a:spLocks noGrp="1"/>
          </p:cNvSpPr>
          <p:nvPr>
            <p:ph type="sldNum" sz="quarter" idx="4"/>
          </p:nvPr>
        </p:nvSpPr>
        <p:spPr/>
        <p:txBody>
          <a:bodyPr/>
          <a:lstStyle/>
          <a:p>
            <a:fld id="{90E28097-5348-46F4-A68E-6A0338650D1F}" type="slidenum">
              <a:rPr lang="en-US" smtClean="0"/>
              <a:pPr/>
              <a:t>41</a:t>
            </a:fld>
            <a:endParaRPr lang="en-US"/>
          </a:p>
        </p:txBody>
      </p:sp>
    </p:spTree>
    <p:extLst>
      <p:ext uri="{BB962C8B-B14F-4D97-AF65-F5344CB8AC3E}">
        <p14:creationId xmlns:p14="http://schemas.microsoft.com/office/powerpoint/2010/main" val="704346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calculate incidence rate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 definition –What is considered disease?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Numerator = Number of Events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Denominator = Defined Population at Risk</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Specified period</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Constant (unit multiplier, “K”): </a:t>
            </a:r>
            <a:r>
              <a:rPr lang="fr-FR" sz="2800" dirty="0" err="1">
                <a:latin typeface="Times New Roman" panose="02020603050405020304" pitchFamily="18" charset="0"/>
                <a:cs typeface="Times New Roman" panose="02020603050405020304" pitchFamily="18" charset="0"/>
              </a:rPr>
              <a:t>e.g</a:t>
            </a:r>
            <a:r>
              <a:rPr lang="fr-FR" sz="2800" dirty="0">
                <a:latin typeface="Times New Roman" panose="02020603050405020304" pitchFamily="18" charset="0"/>
                <a:cs typeface="Times New Roman" panose="02020603050405020304" pitchFamily="18" charset="0"/>
              </a:rPr>
              <a:t>. per 100,000</a:t>
            </a:r>
          </a:p>
          <a:p>
            <a:pPr marL="457200" indent="-457200">
              <a:buFont typeface="Arial" panose="020B0604020202020204" pitchFamily="34" charset="0"/>
              <a:buChar char="•"/>
            </a:pPr>
            <a:endParaRPr lang="en-US" sz="2800" dirty="0"/>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42</a:t>
            </a:fld>
            <a:endParaRPr lang="en-US"/>
          </a:p>
        </p:txBody>
      </p:sp>
    </p:spTree>
    <p:extLst>
      <p:ext uri="{BB962C8B-B14F-4D97-AF65-F5344CB8AC3E}">
        <p14:creationId xmlns:p14="http://schemas.microsoft.com/office/powerpoint/2010/main" val="2988383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an incidence rate to be meaningful, any individual who is included in the denominator must have the </a:t>
            </a:r>
            <a:r>
              <a:rPr lang="en-US" i="1" dirty="0">
                <a:latin typeface="Times New Roman" panose="02020603050405020304" pitchFamily="18" charset="0"/>
                <a:cs typeface="Times New Roman" panose="02020603050405020304" pitchFamily="18" charset="0"/>
              </a:rPr>
              <a:t>potential </a:t>
            </a:r>
            <a:r>
              <a:rPr lang="en-US" dirty="0">
                <a:latin typeface="Times New Roman" panose="02020603050405020304" pitchFamily="18" charset="0"/>
                <a:cs typeface="Times New Roman" panose="02020603050405020304" pitchFamily="18" charset="0"/>
              </a:rPr>
              <a:t>to become part of the group included in the numerator”.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cases in the numerator must come from the denominator.</a:t>
            </a:r>
          </a:p>
          <a:p>
            <a:r>
              <a:rPr lang="en-US" dirty="0"/>
              <a:t>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43</a:t>
            </a:fld>
            <a:endParaRPr lang="en-US"/>
          </a:p>
        </p:txBody>
      </p:sp>
    </p:spTree>
    <p:extLst>
      <p:ext uri="{BB962C8B-B14F-4D97-AF65-F5344CB8AC3E}">
        <p14:creationId xmlns:p14="http://schemas.microsoft.com/office/powerpoint/2010/main" val="265126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399" y="3124200"/>
            <a:ext cx="5802951" cy="3611140"/>
          </a:xfrm>
          <a:prstGeom prst="rect">
            <a:avLst/>
          </a:prstGeom>
        </p:spPr>
      </p:pic>
      <p:cxnSp>
        <p:nvCxnSpPr>
          <p:cNvPr id="8" name="Straight Connector 7"/>
          <p:cNvCxnSpPr/>
          <p:nvPr/>
        </p:nvCxnSpPr>
        <p:spPr bwMode="auto">
          <a:xfrm>
            <a:off x="914400" y="1143000"/>
            <a:ext cx="7772400" cy="5334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9" name="Slide Number Placeholder 8"/>
          <p:cNvSpPr>
            <a:spLocks noGrp="1"/>
          </p:cNvSpPr>
          <p:nvPr>
            <p:ph type="sldNum" sz="quarter" idx="4"/>
          </p:nvPr>
        </p:nvSpPr>
        <p:spPr/>
        <p:txBody>
          <a:bodyPr/>
          <a:lstStyle/>
          <a:p>
            <a:fld id="{90E28097-5348-46F4-A68E-6A0338650D1F}" type="slidenum">
              <a:rPr lang="en-US" smtClean="0"/>
              <a:pPr/>
              <a:t>44</a:t>
            </a:fld>
            <a:endParaRPr lang="en-US"/>
          </a:p>
        </p:txBody>
      </p:sp>
      <p:pic>
        <p:nvPicPr>
          <p:cNvPr id="3" name="Picture 2">
            <a:extLst>
              <a:ext uri="{FF2B5EF4-FFF2-40B4-BE49-F238E27FC236}">
                <a16:creationId xmlns:a16="http://schemas.microsoft.com/office/drawing/2014/main" id="{BDCF8F5E-CF66-4AF7-A3C4-5A4C520FD45D}"/>
              </a:ext>
            </a:extLst>
          </p:cNvPr>
          <p:cNvPicPr>
            <a:picLocks noChangeAspect="1"/>
          </p:cNvPicPr>
          <p:nvPr/>
        </p:nvPicPr>
        <p:blipFill>
          <a:blip r:embed="rId3"/>
          <a:stretch>
            <a:fillRect/>
          </a:stretch>
        </p:blipFill>
        <p:spPr>
          <a:xfrm>
            <a:off x="3440623" y="609600"/>
            <a:ext cx="5627177" cy="3429000"/>
          </a:xfrm>
          <a:prstGeom prst="rect">
            <a:avLst/>
          </a:prstGeom>
        </p:spPr>
      </p:pic>
    </p:spTree>
    <p:extLst>
      <p:ext uri="{BB962C8B-B14F-4D97-AF65-F5344CB8AC3E}">
        <p14:creationId xmlns:p14="http://schemas.microsoft.com/office/powerpoint/2010/main" val="3306122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Potential</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biological susceptibility and some probability of being exposed to causal factors.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At risk</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be able to develop the disease, e.g., only women can contribute to uterine cancer incidence (thus, only women could be part of the denominator). You must always clearly specify the “source” population that is “at risk” to become part of the numerator.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45</a:t>
            </a:fld>
            <a:endParaRPr lang="en-US"/>
          </a:p>
        </p:txBody>
      </p:sp>
    </p:spTree>
    <p:extLst>
      <p:ext uri="{BB962C8B-B14F-4D97-AF65-F5344CB8AC3E}">
        <p14:creationId xmlns:p14="http://schemas.microsoft.com/office/powerpoint/2010/main" val="34660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Rate</a:t>
            </a:r>
          </a:p>
        </p:txBody>
      </p:sp>
      <p:sp>
        <p:nvSpPr>
          <p:cNvPr id="3" name="Content Placeholder 2"/>
          <p:cNvSpPr>
            <a:spLocks noGrp="1"/>
          </p:cNvSpPr>
          <p:nvPr>
            <p:ph idx="1"/>
          </p:nvPr>
        </p:nvSpPr>
        <p:spPr>
          <a:xfrm>
            <a:off x="228600" y="1676400"/>
            <a:ext cx="8686800" cy="4114800"/>
          </a:xfrm>
        </p:spPr>
        <p:txBody>
          <a:bodyPr/>
          <a:lstStyle/>
          <a:p>
            <a:endParaRPr lang="en-US" dirty="0"/>
          </a:p>
          <a:p>
            <a:pPr>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Incidence rate indicates a risk </a:t>
            </a:r>
            <a:r>
              <a:rPr lang="en-US" sz="2800" dirty="0">
                <a:latin typeface="Times New Roman" panose="02020603050405020304" pitchFamily="18" charset="0"/>
                <a:cs typeface="Times New Roman" panose="02020603050405020304" pitchFamily="18" charset="0"/>
              </a:rPr>
              <a:t>because it is a measure of transition from a </a:t>
            </a:r>
            <a:r>
              <a:rPr lang="en-US" sz="2800" i="1" dirty="0">
                <a:latin typeface="Times New Roman" panose="02020603050405020304" pitchFamily="18" charset="0"/>
                <a:cs typeface="Times New Roman" panose="02020603050405020304" pitchFamily="18" charset="0"/>
              </a:rPr>
              <a:t>non</a:t>
            </a:r>
            <a:r>
              <a:rPr lang="en-US" sz="2800" dirty="0">
                <a:latin typeface="Times New Roman" panose="02020603050405020304" pitchFamily="18" charset="0"/>
                <a:cs typeface="Times New Roman" panose="02020603050405020304" pitchFamily="18" charset="0"/>
              </a:rPr>
              <a:t>-diseased state to a diseased state.</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rates are not affected by treatment but are affected by prevention.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incidence rate measure is a key to studying disease etiology because causative factors will increase the incidence rate of disease.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46</a:t>
            </a:fld>
            <a:endParaRPr lang="en-US"/>
          </a:p>
        </p:txBody>
      </p:sp>
    </p:spTree>
    <p:extLst>
      <p:ext uri="{BB962C8B-B14F-4D97-AF65-F5344CB8AC3E}">
        <p14:creationId xmlns:p14="http://schemas.microsoft.com/office/powerpoint/2010/main" val="454767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a:t>
            </a:r>
          </a:p>
        </p:txBody>
      </p:sp>
      <p:sp>
        <p:nvSpPr>
          <p:cNvPr id="3" name="Content Placeholder 2"/>
          <p:cNvSpPr>
            <a:spLocks noGrp="1"/>
          </p:cNvSpPr>
          <p:nvPr>
            <p:ph idx="1"/>
          </p:nvPr>
        </p:nvSpPr>
        <p:spPr>
          <a:xfrm>
            <a:off x="228600" y="1676400"/>
            <a:ext cx="8686800" cy="4114800"/>
          </a:xfrm>
        </p:spPr>
        <p:txBody>
          <a:bodyPr/>
          <a:lstStyle/>
          <a:p>
            <a:pPr marL="0" indent="0" algn="ctr"/>
            <a:r>
              <a:rPr lang="en-US" dirty="0">
                <a:latin typeface="Times New Roman" panose="02020603050405020304" pitchFamily="18" charset="0"/>
                <a:cs typeface="Times New Roman" panose="02020603050405020304" pitchFamily="18" charset="0"/>
              </a:rPr>
              <a:t>Cumulative incidence is a measure of disease frequency that addresses the question "How far has the disease spread during a specified period of time?"  It is calculated using the following formula:</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85850" y="3352800"/>
            <a:ext cx="6991350" cy="2200275"/>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6" name="Slide Number Placeholder 5"/>
          <p:cNvSpPr>
            <a:spLocks noGrp="1"/>
          </p:cNvSpPr>
          <p:nvPr>
            <p:ph type="sldNum" sz="quarter" idx="4"/>
          </p:nvPr>
        </p:nvSpPr>
        <p:spPr/>
        <p:txBody>
          <a:bodyPr/>
          <a:lstStyle/>
          <a:p>
            <a:fld id="{90E28097-5348-46F4-A68E-6A0338650D1F}" type="slidenum">
              <a:rPr lang="en-US" smtClean="0"/>
              <a:pPr/>
              <a:t>47</a:t>
            </a:fld>
            <a:endParaRPr lang="en-US"/>
          </a:p>
        </p:txBody>
      </p:sp>
    </p:spTree>
    <p:extLst>
      <p:ext uri="{BB962C8B-B14F-4D97-AF65-F5344CB8AC3E}">
        <p14:creationId xmlns:p14="http://schemas.microsoft.com/office/powerpoint/2010/main" val="23081418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341B-18C7-45CF-AA00-F7A99221C1C4}"/>
              </a:ext>
            </a:extLst>
          </p:cNvPr>
          <p:cNvSpPr>
            <a:spLocks noGrp="1"/>
          </p:cNvSpPr>
          <p:nvPr>
            <p:ph type="title"/>
          </p:nvPr>
        </p:nvSpPr>
        <p:spPr>
          <a:xfrm>
            <a:off x="228600" y="838200"/>
            <a:ext cx="8686800" cy="762000"/>
          </a:xfrm>
        </p:spPr>
        <p:txBody>
          <a:bodyPr/>
          <a:lstStyle/>
          <a:p>
            <a:pPr algn="l"/>
            <a:r>
              <a:rPr lang="en-US" dirty="0"/>
              <a:t>     Incidence Rate 	       Cumulative </a:t>
            </a:r>
            <a:br>
              <a:rPr lang="en-US" dirty="0"/>
            </a:br>
            <a:r>
              <a:rPr lang="en-US" dirty="0"/>
              <a:t>					         Incidence</a:t>
            </a:r>
          </a:p>
        </p:txBody>
      </p:sp>
      <p:sp>
        <p:nvSpPr>
          <p:cNvPr id="3" name="Content Placeholder 2">
            <a:extLst>
              <a:ext uri="{FF2B5EF4-FFF2-40B4-BE49-F238E27FC236}">
                <a16:creationId xmlns:a16="http://schemas.microsoft.com/office/drawing/2014/main" id="{BA31D464-8794-4A0E-A673-72FC7A130CBA}"/>
              </a:ext>
            </a:extLst>
          </p:cNvPr>
          <p:cNvSpPr>
            <a:spLocks noGrp="1"/>
          </p:cNvSpPr>
          <p:nvPr>
            <p:ph idx="1"/>
          </p:nvPr>
        </p:nvSpPr>
        <p:spPr>
          <a:xfrm>
            <a:off x="228600" y="2286000"/>
            <a:ext cx="4114800" cy="4419600"/>
          </a:xfrm>
        </p:spPr>
        <p:txBody>
          <a:bodyPr/>
          <a:lstStyle/>
          <a:p>
            <a:pPr marL="0" indent="0" algn="ctr"/>
            <a:r>
              <a:rPr lang="en-US" dirty="0">
                <a:latin typeface="Times New Roman" panose="02020603050405020304" pitchFamily="18" charset="0"/>
                <a:cs typeface="Times New Roman" panose="02020603050405020304" pitchFamily="18" charset="0"/>
              </a:rPr>
              <a:t>Number of </a:t>
            </a:r>
            <a:r>
              <a:rPr lang="en-US" b="1" dirty="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dirty="0">
                <a:latin typeface="Times New Roman" panose="02020603050405020304" pitchFamily="18" charset="0"/>
                <a:cs typeface="Times New Roman" panose="02020603050405020304" pitchFamily="18" charset="0"/>
              </a:rPr>
              <a:t>--------------------------------------</a:t>
            </a:r>
            <a:endParaRPr lang="en-US" u="sng" dirty="0">
              <a:latin typeface="Times New Roman" panose="02020603050405020304" pitchFamily="18" charset="0"/>
              <a:cs typeface="Times New Roman" panose="02020603050405020304" pitchFamily="18" charset="0"/>
            </a:endParaRPr>
          </a:p>
          <a:p>
            <a:pPr marL="0" indent="0" algn="ctr"/>
            <a:r>
              <a:rPr lang="en-US" dirty="0">
                <a:latin typeface="Times New Roman" panose="02020603050405020304" pitchFamily="18" charset="0"/>
                <a:cs typeface="Times New Roman" panose="02020603050405020304" pitchFamily="18" charset="0"/>
              </a:rPr>
              <a:t> Number of persons </a:t>
            </a:r>
            <a:r>
              <a:rPr lang="en-US" b="1" dirty="0">
                <a:latin typeface="Times New Roman" panose="02020603050405020304" pitchFamily="18" charset="0"/>
                <a:cs typeface="Times New Roman" panose="02020603050405020304" pitchFamily="18" charset="0"/>
              </a:rPr>
              <a:t>at risk </a:t>
            </a:r>
            <a:r>
              <a:rPr lang="en-US" dirty="0">
                <a:latin typeface="Times New Roman" panose="02020603050405020304" pitchFamily="18" charset="0"/>
                <a:cs typeface="Times New Roman" panose="02020603050405020304" pitchFamily="18" charset="0"/>
              </a:rPr>
              <a:t>for the disease during the same period</a:t>
            </a:r>
          </a:p>
          <a:p>
            <a:endParaRPr lang="en-US" dirty="0"/>
          </a:p>
        </p:txBody>
      </p:sp>
      <p:sp>
        <p:nvSpPr>
          <p:cNvPr id="4" name="Slide Number Placeholder 3">
            <a:extLst>
              <a:ext uri="{FF2B5EF4-FFF2-40B4-BE49-F238E27FC236}">
                <a16:creationId xmlns:a16="http://schemas.microsoft.com/office/drawing/2014/main" id="{022C8DB5-876F-4881-8294-A892C3E3F51F}"/>
              </a:ext>
            </a:extLst>
          </p:cNvPr>
          <p:cNvSpPr>
            <a:spLocks noGrp="1"/>
          </p:cNvSpPr>
          <p:nvPr>
            <p:ph type="sldNum" sz="quarter" idx="4"/>
          </p:nvPr>
        </p:nvSpPr>
        <p:spPr/>
        <p:txBody>
          <a:bodyPr/>
          <a:lstStyle/>
          <a:p>
            <a:fld id="{90E28097-5348-46F4-A68E-6A0338650D1F}" type="slidenum">
              <a:rPr lang="en-US" smtClean="0"/>
              <a:pPr/>
              <a:t>48</a:t>
            </a:fld>
            <a:endParaRPr lang="en-US"/>
          </a:p>
        </p:txBody>
      </p:sp>
      <p:sp>
        <p:nvSpPr>
          <p:cNvPr id="5" name="Content Placeholder 2">
            <a:extLst>
              <a:ext uri="{FF2B5EF4-FFF2-40B4-BE49-F238E27FC236}">
                <a16:creationId xmlns:a16="http://schemas.microsoft.com/office/drawing/2014/main" id="{ED8E09B2-C5FC-4E75-9A63-780424E867A2}"/>
              </a:ext>
            </a:extLst>
          </p:cNvPr>
          <p:cNvSpPr txBox="1">
            <a:spLocks/>
          </p:cNvSpPr>
          <p:nvPr/>
        </p:nvSpPr>
        <p:spPr>
          <a:xfrm>
            <a:off x="4953000" y="2286000"/>
            <a:ext cx="3810000" cy="4419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latin typeface="Times New Roman" panose="02020603050405020304" pitchFamily="18" charset="0"/>
                <a:cs typeface="Times New Roman" panose="02020603050405020304" pitchFamily="18" charset="0"/>
              </a:rPr>
              <a:t>Number of </a:t>
            </a:r>
            <a:r>
              <a:rPr lang="en-US" b="1" kern="0" dirty="0">
                <a:latin typeface="Times New Roman" panose="02020603050405020304" pitchFamily="18" charset="0"/>
                <a:cs typeface="Times New Roman" panose="02020603050405020304" pitchFamily="18" charset="0"/>
              </a:rPr>
              <a:t>new </a:t>
            </a:r>
            <a:r>
              <a:rPr lang="en-US" kern="0"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kern="0" dirty="0">
                <a:latin typeface="Times New Roman" panose="02020603050405020304" pitchFamily="18" charset="0"/>
                <a:cs typeface="Times New Roman" panose="02020603050405020304" pitchFamily="18" charset="0"/>
              </a:rPr>
              <a:t>-----------------------------------</a:t>
            </a:r>
            <a:endParaRPr lang="en-US" u="sng" kern="0" dirty="0">
              <a:latin typeface="Times New Roman" panose="02020603050405020304" pitchFamily="18" charset="0"/>
              <a:cs typeface="Times New Roman" panose="02020603050405020304" pitchFamily="18" charset="0"/>
            </a:endParaRPr>
          </a:p>
          <a:p>
            <a:pPr marL="0" indent="0" algn="ctr"/>
            <a:r>
              <a:rPr lang="en-US" kern="0" dirty="0">
                <a:latin typeface="Times New Roman" panose="02020603050405020304" pitchFamily="18" charset="0"/>
                <a:cs typeface="Times New Roman" panose="02020603050405020304" pitchFamily="18" charset="0"/>
              </a:rPr>
              <a:t> Initial population at risk for the disease</a:t>
            </a:r>
          </a:p>
          <a:p>
            <a:endParaRPr lang="en-US" kern="0" dirty="0"/>
          </a:p>
        </p:txBody>
      </p:sp>
      <p:sp>
        <p:nvSpPr>
          <p:cNvPr id="6" name="TextBox 5">
            <a:extLst>
              <a:ext uri="{FF2B5EF4-FFF2-40B4-BE49-F238E27FC236}">
                <a16:creationId xmlns:a16="http://schemas.microsoft.com/office/drawing/2014/main" id="{66638BD1-A8CE-4C0B-8D4B-1A955F81367B}"/>
              </a:ext>
            </a:extLst>
          </p:cNvPr>
          <p:cNvSpPr txBox="1"/>
          <p:nvPr/>
        </p:nvSpPr>
        <p:spPr>
          <a:xfrm>
            <a:off x="409008" y="5419635"/>
            <a:ext cx="8506391" cy="830997"/>
          </a:xfrm>
          <a:prstGeom prst="rect">
            <a:avLst/>
          </a:prstGeom>
          <a:noFill/>
        </p:spPr>
        <p:txBody>
          <a:bodyPr wrap="square" rtlCol="0">
            <a:spAutoFit/>
          </a:bodyPr>
          <a:lstStyle/>
          <a:p>
            <a:r>
              <a:rPr lang="en-US" sz="2400" b="0" dirty="0">
                <a:solidFill>
                  <a:schemeClr val="bg1"/>
                </a:solidFill>
              </a:rPr>
              <a:t>In a constant population, the number of persons </a:t>
            </a:r>
            <a:r>
              <a:rPr lang="en-US" sz="2400" dirty="0">
                <a:solidFill>
                  <a:schemeClr val="bg1"/>
                </a:solidFill>
              </a:rPr>
              <a:t>at risk </a:t>
            </a:r>
            <a:r>
              <a:rPr lang="en-US" sz="2400" b="0" dirty="0">
                <a:solidFill>
                  <a:schemeClr val="bg1"/>
                </a:solidFill>
              </a:rPr>
              <a:t>decreases with each new case!</a:t>
            </a:r>
          </a:p>
        </p:txBody>
      </p:sp>
    </p:spTree>
    <p:extLst>
      <p:ext uri="{BB962C8B-B14F-4D97-AF65-F5344CB8AC3E}">
        <p14:creationId xmlns:p14="http://schemas.microsoft.com/office/powerpoint/2010/main" val="4182974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7287964" cy="4191000"/>
          </a:xfrm>
        </p:spPr>
      </p:pic>
      <p:sp>
        <p:nvSpPr>
          <p:cNvPr id="5" name="Rectangle 4"/>
          <p:cNvSpPr/>
          <p:nvPr/>
        </p:nvSpPr>
        <p:spPr>
          <a:xfrm>
            <a:off x="3581400" y="6471007"/>
            <a:ext cx="5425611" cy="307777"/>
          </a:xfrm>
          <a:prstGeom prst="rect">
            <a:avLst/>
          </a:prstGeom>
        </p:spPr>
        <p:txBody>
          <a:bodyPr wrap="square">
            <a:spAutoFit/>
          </a:bodyPr>
          <a:lstStyle/>
          <a:p>
            <a:pPr algn="r"/>
            <a:r>
              <a:rPr lang="en-US" sz="1400" b="0" dirty="0">
                <a:solidFill>
                  <a:schemeClr val="bg1"/>
                </a:solidFill>
              </a:rPr>
              <a:t>https://www.ctspedia.org/do/view/CTSpedia/RateCumulIncidence</a:t>
            </a:r>
          </a:p>
        </p:txBody>
      </p:sp>
      <p:sp>
        <p:nvSpPr>
          <p:cNvPr id="6" name="Slide Number Placeholder 5"/>
          <p:cNvSpPr>
            <a:spLocks noGrp="1"/>
          </p:cNvSpPr>
          <p:nvPr>
            <p:ph type="sldNum" sz="quarter" idx="4"/>
          </p:nvPr>
        </p:nvSpPr>
        <p:spPr/>
        <p:txBody>
          <a:bodyPr/>
          <a:lstStyle/>
          <a:p>
            <a:fld id="{90E28097-5348-46F4-A68E-6A0338650D1F}" type="slidenum">
              <a:rPr lang="en-US" smtClean="0"/>
              <a:pPr/>
              <a:t>49</a:t>
            </a:fld>
            <a:endParaRPr lang="en-US"/>
          </a:p>
        </p:txBody>
      </p:sp>
    </p:spTree>
    <p:extLst>
      <p:ext uri="{BB962C8B-B14F-4D97-AF65-F5344CB8AC3E}">
        <p14:creationId xmlns:p14="http://schemas.microsoft.com/office/powerpoint/2010/main" val="97523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Subtitle 2"/>
          <p:cNvSpPr>
            <a:spLocks noGrp="1"/>
          </p:cNvSpPr>
          <p:nvPr>
            <p:ph idx="1"/>
          </p:nvPr>
        </p:nvSpPr>
        <p:spPr>
          <a:xfrm>
            <a:off x="228600" y="1676400"/>
            <a:ext cx="8686800" cy="2895600"/>
          </a:xfrm>
        </p:spPr>
        <p:txBody>
          <a:bodyPr/>
          <a:lstStyle/>
          <a:p>
            <a:endParaRPr lang="en-US" dirty="0"/>
          </a:p>
          <a:p>
            <a:pPr marL="749300" indent="-749300"/>
            <a:r>
              <a:rPr lang="en-US" sz="2800" i="1" dirty="0">
                <a:latin typeface="Times New Roman" panose="02020603050405020304" pitchFamily="18" charset="0"/>
                <a:cs typeface="Times New Roman" panose="02020603050405020304" pitchFamily="18" charset="0"/>
              </a:rPr>
              <a:t>‘Epidemiology is: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study of the distribution and determinants of health-related states and events in specified populations, and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application of this study to prevention and control of health problems.’ </a:t>
            </a: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600200" y="6324600"/>
            <a:ext cx="7467600" cy="307777"/>
          </a:xfrm>
          <a:prstGeom prst="rect">
            <a:avLst/>
          </a:prstGeom>
        </p:spPr>
        <p:txBody>
          <a:bodyPr wrap="square">
            <a:spAutoFit/>
          </a:bodyPr>
          <a:lstStyle/>
          <a:p>
            <a:r>
              <a:rPr lang="en-US" sz="1400" b="0" dirty="0">
                <a:solidFill>
                  <a:schemeClr val="bg1"/>
                </a:solidFill>
              </a:rPr>
              <a:t>Last JM, editor. Dictionary of epidemiology. 4th ed. New York: Oxford University Press; 2001. p. 61.</a:t>
            </a:r>
          </a:p>
        </p:txBody>
      </p:sp>
      <p:sp>
        <p:nvSpPr>
          <p:cNvPr id="5" name="Slide Number Placeholder 4"/>
          <p:cNvSpPr>
            <a:spLocks noGrp="1"/>
          </p:cNvSpPr>
          <p:nvPr>
            <p:ph type="sldNum" sz="quarter" idx="4"/>
          </p:nvPr>
        </p:nvSpPr>
        <p:spPr/>
        <p:txBody>
          <a:bodyPr/>
          <a:lstStyle/>
          <a:p>
            <a:fld id="{90E28097-5348-46F4-A68E-6A0338650D1F}" type="slidenum">
              <a:rPr lang="en-US" smtClean="0"/>
              <a:pPr/>
              <a:t>5</a:t>
            </a:fld>
            <a:endParaRPr lang="en-US"/>
          </a:p>
        </p:txBody>
      </p:sp>
      <p:cxnSp>
        <p:nvCxnSpPr>
          <p:cNvPr id="7" name="Straight Connector 6">
            <a:extLst>
              <a:ext uri="{FF2B5EF4-FFF2-40B4-BE49-F238E27FC236}">
                <a16:creationId xmlns:a16="http://schemas.microsoft.com/office/drawing/2014/main" id="{2EF01B5A-9476-425C-8AF1-3668FDD18DE5}"/>
              </a:ext>
            </a:extLst>
          </p:cNvPr>
          <p:cNvCxnSpPr>
            <a:cxnSpLocks/>
          </p:cNvCxnSpPr>
          <p:nvPr/>
        </p:nvCxnSpPr>
        <p:spPr bwMode="auto">
          <a:xfrm>
            <a:off x="3276600" y="1447800"/>
            <a:ext cx="4572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FD561A1-BDF9-4182-B9B2-5925109A1F05}"/>
              </a:ext>
            </a:extLst>
          </p:cNvPr>
          <p:cNvCxnSpPr>
            <a:cxnSpLocks/>
          </p:cNvCxnSpPr>
          <p:nvPr/>
        </p:nvCxnSpPr>
        <p:spPr bwMode="auto">
          <a:xfrm>
            <a:off x="3886200"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A094FA5-8B5C-423F-B13C-32FC258A2CA2}"/>
              </a:ext>
            </a:extLst>
          </p:cNvPr>
          <p:cNvCxnSpPr/>
          <p:nvPr/>
        </p:nvCxnSpPr>
        <p:spPr bwMode="auto">
          <a:xfrm flipH="1">
            <a:off x="28956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94F5B03-57A6-4A89-AACF-2AD68FE42467}"/>
              </a:ext>
            </a:extLst>
          </p:cNvPr>
          <p:cNvCxnSpPr>
            <a:cxnSpLocks/>
          </p:cNvCxnSpPr>
          <p:nvPr/>
        </p:nvCxnSpPr>
        <p:spPr bwMode="auto">
          <a:xfrm>
            <a:off x="43434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4" name="TextBox 13">
            <a:extLst>
              <a:ext uri="{FF2B5EF4-FFF2-40B4-BE49-F238E27FC236}">
                <a16:creationId xmlns:a16="http://schemas.microsoft.com/office/drawing/2014/main" id="{87063D49-B7D2-4714-9571-253772EA013D}"/>
              </a:ext>
            </a:extLst>
          </p:cNvPr>
          <p:cNvSpPr txBox="1"/>
          <p:nvPr/>
        </p:nvSpPr>
        <p:spPr>
          <a:xfrm>
            <a:off x="2280070" y="1600200"/>
            <a:ext cx="1072730" cy="461665"/>
          </a:xfrm>
          <a:prstGeom prst="rect">
            <a:avLst/>
          </a:prstGeom>
          <a:noFill/>
        </p:spPr>
        <p:txBody>
          <a:bodyPr wrap="none" rtlCol="0">
            <a:spAutoFit/>
          </a:bodyPr>
          <a:lstStyle/>
          <a:p>
            <a:r>
              <a:rPr lang="en-US" sz="2400" b="0" dirty="0">
                <a:solidFill>
                  <a:srgbClr val="FFFF00"/>
                </a:solidFill>
              </a:rPr>
              <a:t>‘about’</a:t>
            </a:r>
          </a:p>
        </p:txBody>
      </p:sp>
      <p:sp>
        <p:nvSpPr>
          <p:cNvPr id="15" name="TextBox 14">
            <a:extLst>
              <a:ext uri="{FF2B5EF4-FFF2-40B4-BE49-F238E27FC236}">
                <a16:creationId xmlns:a16="http://schemas.microsoft.com/office/drawing/2014/main" id="{97D3601D-40DD-413F-92EA-A1F99C4846A5}"/>
              </a:ext>
            </a:extLst>
          </p:cNvPr>
          <p:cNvSpPr txBox="1"/>
          <p:nvPr/>
        </p:nvSpPr>
        <p:spPr>
          <a:xfrm>
            <a:off x="4421743" y="1600200"/>
            <a:ext cx="1208985" cy="461665"/>
          </a:xfrm>
          <a:prstGeom prst="rect">
            <a:avLst/>
          </a:prstGeom>
          <a:noFill/>
        </p:spPr>
        <p:txBody>
          <a:bodyPr wrap="none" rtlCol="0">
            <a:spAutoFit/>
          </a:bodyPr>
          <a:lstStyle/>
          <a:p>
            <a:r>
              <a:rPr lang="en-US" sz="2400" b="0" dirty="0">
                <a:solidFill>
                  <a:srgbClr val="FFFF00"/>
                </a:solidFill>
              </a:rPr>
              <a:t>‘people’</a:t>
            </a:r>
          </a:p>
        </p:txBody>
      </p:sp>
      <p:cxnSp>
        <p:nvCxnSpPr>
          <p:cNvPr id="16" name="Straight Connector 15">
            <a:extLst>
              <a:ext uri="{FF2B5EF4-FFF2-40B4-BE49-F238E27FC236}">
                <a16:creationId xmlns:a16="http://schemas.microsoft.com/office/drawing/2014/main" id="{7CC313D0-048D-4A79-9E7D-351EAD674B62}"/>
              </a:ext>
            </a:extLst>
          </p:cNvPr>
          <p:cNvCxnSpPr>
            <a:cxnSpLocks/>
          </p:cNvCxnSpPr>
          <p:nvPr/>
        </p:nvCxnSpPr>
        <p:spPr bwMode="auto">
          <a:xfrm>
            <a:off x="5113472"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C46CE7B6-FCB2-47C0-A71D-3A1AD0D1A9F0}"/>
              </a:ext>
            </a:extLst>
          </p:cNvPr>
          <p:cNvCxnSpPr>
            <a:cxnSpLocks/>
          </p:cNvCxnSpPr>
          <p:nvPr/>
        </p:nvCxnSpPr>
        <p:spPr bwMode="auto">
          <a:xfrm>
            <a:off x="5570672"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8" name="TextBox 17">
            <a:extLst>
              <a:ext uri="{FF2B5EF4-FFF2-40B4-BE49-F238E27FC236}">
                <a16:creationId xmlns:a16="http://schemas.microsoft.com/office/drawing/2014/main" id="{1BC84885-087D-4E05-A57E-0270EFE7C2F6}"/>
              </a:ext>
            </a:extLst>
          </p:cNvPr>
          <p:cNvSpPr txBox="1"/>
          <p:nvPr/>
        </p:nvSpPr>
        <p:spPr>
          <a:xfrm>
            <a:off x="5725158" y="1600200"/>
            <a:ext cx="1056700" cy="461665"/>
          </a:xfrm>
          <a:prstGeom prst="rect">
            <a:avLst/>
          </a:prstGeom>
          <a:noFill/>
        </p:spPr>
        <p:txBody>
          <a:bodyPr wrap="none" rtlCol="0">
            <a:spAutoFit/>
          </a:bodyPr>
          <a:lstStyle/>
          <a:p>
            <a:r>
              <a:rPr lang="en-US" sz="2400" b="0" dirty="0">
                <a:solidFill>
                  <a:srgbClr val="FFFF00"/>
                </a:solidFill>
              </a:rPr>
              <a:t>‘study’</a:t>
            </a:r>
          </a:p>
        </p:txBody>
      </p:sp>
    </p:spTree>
    <p:extLst>
      <p:ext uri="{BB962C8B-B14F-4D97-AF65-F5344CB8AC3E}">
        <p14:creationId xmlns:p14="http://schemas.microsoft.com/office/powerpoint/2010/main" val="4040618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(2)</a:t>
            </a:r>
          </a:p>
        </p:txBody>
      </p:sp>
      <p:sp>
        <p:nvSpPr>
          <p:cNvPr id="5" name="Rectangle 4"/>
          <p:cNvSpPr/>
          <p:nvPr/>
        </p:nvSpPr>
        <p:spPr>
          <a:xfrm>
            <a:off x="152400" y="6471007"/>
            <a:ext cx="8854611" cy="307777"/>
          </a:xfrm>
          <a:prstGeom prst="rect">
            <a:avLst/>
          </a:prstGeom>
        </p:spPr>
        <p:txBody>
          <a:bodyPr wrap="square">
            <a:spAutoFit/>
          </a:bodyPr>
          <a:lstStyle/>
          <a:p>
            <a:pPr algn="r"/>
            <a:r>
              <a:rPr lang="en-US" sz="1400" b="0" dirty="0" err="1">
                <a:solidFill>
                  <a:schemeClr val="bg1"/>
                </a:solidFill>
              </a:rPr>
              <a:t>Szklo</a:t>
            </a:r>
            <a:r>
              <a:rPr lang="en-US" sz="1400" b="0" dirty="0">
                <a:solidFill>
                  <a:schemeClr val="bg1"/>
                </a:solidFill>
              </a:rPr>
              <a:t>, M., &amp; Nieto, F. (2007). Epidemiology: Beyond the Basics (2nd Edition ed.). Boston: Jones and Bartlett Publishers.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09445"/>
            <a:ext cx="7035074" cy="4905054"/>
          </a:xfrm>
        </p:spPr>
      </p:pic>
      <p:sp>
        <p:nvSpPr>
          <p:cNvPr id="7" name="Slide Number Placeholder 6"/>
          <p:cNvSpPr>
            <a:spLocks noGrp="1"/>
          </p:cNvSpPr>
          <p:nvPr>
            <p:ph type="sldNum" sz="quarter" idx="4"/>
          </p:nvPr>
        </p:nvSpPr>
        <p:spPr/>
        <p:txBody>
          <a:bodyPr/>
          <a:lstStyle/>
          <a:p>
            <a:fld id="{90E28097-5348-46F4-A68E-6A0338650D1F}" type="slidenum">
              <a:rPr lang="en-US" smtClean="0"/>
              <a:pPr/>
              <a:t>50</a:t>
            </a:fld>
            <a:endParaRPr lang="en-US"/>
          </a:p>
        </p:txBody>
      </p:sp>
    </p:spTree>
    <p:extLst>
      <p:ext uri="{BB962C8B-B14F-4D97-AF65-F5344CB8AC3E}">
        <p14:creationId xmlns:p14="http://schemas.microsoft.com/office/powerpoint/2010/main" val="2540169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 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0"/>
            <a:ext cx="7010400" cy="4648200"/>
          </a:xfrm>
          <a:solidFill>
            <a:schemeClr val="bg1"/>
          </a:solidFill>
        </p:spPr>
      </p:pic>
      <p:sp>
        <p:nvSpPr>
          <p:cNvPr id="5" name="Rectangle 4"/>
          <p:cNvSpPr/>
          <p:nvPr/>
        </p:nvSpPr>
        <p:spPr>
          <a:xfrm>
            <a:off x="320211" y="6355239"/>
            <a:ext cx="8823789" cy="461665"/>
          </a:xfrm>
          <a:prstGeom prst="rect">
            <a:avLst/>
          </a:prstGeom>
        </p:spPr>
        <p:txBody>
          <a:bodyPr wrap="square">
            <a:spAutoFit/>
          </a:bodyPr>
          <a:lstStyle/>
          <a:p>
            <a:pPr algn="r"/>
            <a:r>
              <a:rPr lang="en-US" sz="1200" b="0" dirty="0" err="1">
                <a:solidFill>
                  <a:schemeClr val="bg1"/>
                </a:solidFill>
              </a:rPr>
              <a:t>Cuzick</a:t>
            </a:r>
            <a:r>
              <a:rPr lang="en-US" sz="1200" b="0" dirty="0">
                <a:solidFill>
                  <a:schemeClr val="bg1"/>
                </a:solidFill>
              </a:rPr>
              <a:t> J et. al. Long-Term Results of Tamoxifen Prophylaxis for Breast Cancer--96-Month Follow-up of the Randomized IBIS-I Trial</a:t>
            </a:r>
          </a:p>
          <a:p>
            <a:pPr algn="r"/>
            <a:r>
              <a:rPr lang="en-US" sz="1200" b="0" dirty="0">
                <a:solidFill>
                  <a:schemeClr val="bg1"/>
                </a:solidFill>
              </a:rPr>
              <a:t>Journal of the National Cancer Institute 99(4):272-82 </a:t>
            </a:r>
          </a:p>
        </p:txBody>
      </p:sp>
      <p:sp>
        <p:nvSpPr>
          <p:cNvPr id="6" name="Slide Number Placeholder 5"/>
          <p:cNvSpPr>
            <a:spLocks noGrp="1"/>
          </p:cNvSpPr>
          <p:nvPr>
            <p:ph type="sldNum" sz="quarter" idx="4"/>
          </p:nvPr>
        </p:nvSpPr>
        <p:spPr/>
        <p:txBody>
          <a:bodyPr/>
          <a:lstStyle/>
          <a:p>
            <a:fld id="{90E28097-5348-46F4-A68E-6A0338650D1F}" type="slidenum">
              <a:rPr lang="en-US" smtClean="0"/>
              <a:pPr/>
              <a:t>51</a:t>
            </a:fld>
            <a:endParaRPr lang="en-US"/>
          </a:p>
        </p:txBody>
      </p:sp>
    </p:spTree>
    <p:extLst>
      <p:ext uri="{BB962C8B-B14F-4D97-AF65-F5344CB8AC3E}">
        <p14:creationId xmlns:p14="http://schemas.microsoft.com/office/powerpoint/2010/main" val="1835797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a:t>
            </a:r>
          </a:p>
        </p:txBody>
      </p:sp>
      <p:sp>
        <p:nvSpPr>
          <p:cNvPr id="3" name="Content Placeholder 2"/>
          <p:cNvSpPr>
            <a:spLocks noGrp="1"/>
          </p:cNvSpPr>
          <p:nvPr>
            <p:ph idx="1"/>
          </p:nvPr>
        </p:nvSpPr>
        <p:spPr/>
        <p:txBody>
          <a:bodyPr/>
          <a:lstStyle/>
          <a:p>
            <a:r>
              <a:rPr lang="en-US" dirty="0">
                <a:latin typeface="Times" panose="02020603050405020304" pitchFamily="18" charset="0"/>
                <a:cs typeface="Times" panose="02020603050405020304" pitchFamily="18" charset="0"/>
              </a:rPr>
              <a:t>Number of new cases of a disease during a specific period divided by the amount of person-time at risk (person x their time at risk)</a:t>
            </a:r>
          </a:p>
          <a:p>
            <a:endParaRPr lang="en-US" dirty="0"/>
          </a:p>
        </p:txBody>
      </p:sp>
      <p:pic>
        <p:nvPicPr>
          <p:cNvPr id="4" name="Picture 3"/>
          <p:cNvPicPr>
            <a:picLocks noChangeAspect="1"/>
          </p:cNvPicPr>
          <p:nvPr/>
        </p:nvPicPr>
        <p:blipFill>
          <a:blip r:embed="rId2"/>
          <a:stretch>
            <a:fillRect/>
          </a:stretch>
        </p:blipFill>
        <p:spPr>
          <a:xfrm>
            <a:off x="571500" y="2952750"/>
            <a:ext cx="7848600" cy="2400300"/>
          </a:xfrm>
          <a:prstGeom prst="rect">
            <a:avLst/>
          </a:prstGeom>
        </p:spPr>
      </p:pic>
      <p:sp>
        <p:nvSpPr>
          <p:cNvPr id="5" name="Rectangle 4"/>
          <p:cNvSpPr/>
          <p:nvPr/>
        </p:nvSpPr>
        <p:spPr>
          <a:xfrm>
            <a:off x="76200" y="6474023"/>
            <a:ext cx="8991600" cy="307777"/>
          </a:xfrm>
          <a:prstGeom prst="rect">
            <a:avLst/>
          </a:prstGeom>
        </p:spPr>
        <p:txBody>
          <a:bodyPr wrap="square">
            <a:spAutoFit/>
          </a:bodyPr>
          <a:lstStyle/>
          <a:p>
            <a:pPr algn="r"/>
            <a:r>
              <a:rPr lang="en-US" sz="1400" dirty="0">
                <a:solidFill>
                  <a:schemeClr val="bg1"/>
                </a:solidFill>
                <a:cs typeface="Times New Roman" panose="02020603050405020304" pitchFamily="18" charset="0"/>
              </a:rPr>
              <a:t>Gordis, Leon. Epidemiology (5). Saint Louis, US: Saunders, 2013. ProQuest </a:t>
            </a:r>
            <a:r>
              <a:rPr lang="en-US" sz="1400" dirty="0" err="1">
                <a:solidFill>
                  <a:schemeClr val="bg1"/>
                </a:solidFill>
                <a:cs typeface="Times New Roman" panose="02020603050405020304" pitchFamily="18" charset="0"/>
              </a:rPr>
              <a:t>ebrary</a:t>
            </a:r>
            <a:r>
              <a:rPr lang="en-US" sz="140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52</a:t>
            </a:fld>
            <a:endParaRPr lang="en-US"/>
          </a:p>
        </p:txBody>
      </p:sp>
    </p:spTree>
    <p:extLst>
      <p:ext uri="{BB962C8B-B14F-4D97-AF65-F5344CB8AC3E}">
        <p14:creationId xmlns:p14="http://schemas.microsoft.com/office/powerpoint/2010/main" val="3667110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 Interpretation</a:t>
            </a:r>
          </a:p>
        </p:txBody>
      </p:sp>
      <p:pic>
        <p:nvPicPr>
          <p:cNvPr id="4" name="Content Placeholder 3"/>
          <p:cNvPicPr>
            <a:picLocks noGrp="1" noChangeAspect="1"/>
          </p:cNvPicPr>
          <p:nvPr>
            <p:ph idx="1"/>
          </p:nvPr>
        </p:nvPicPr>
        <p:blipFill>
          <a:blip r:embed="rId2"/>
          <a:stretch>
            <a:fillRect/>
          </a:stretch>
        </p:blipFill>
        <p:spPr>
          <a:xfrm>
            <a:off x="609600" y="1981200"/>
            <a:ext cx="3000375" cy="1514475"/>
          </a:xfrm>
          <a:prstGeom prst="rect">
            <a:avLst/>
          </a:prstGeom>
        </p:spPr>
      </p:pic>
      <p:pic>
        <p:nvPicPr>
          <p:cNvPr id="5" name="Picture 4"/>
          <p:cNvPicPr>
            <a:picLocks noChangeAspect="1"/>
          </p:cNvPicPr>
          <p:nvPr/>
        </p:nvPicPr>
        <p:blipFill>
          <a:blip r:embed="rId3"/>
          <a:stretch>
            <a:fillRect/>
          </a:stretch>
        </p:blipFill>
        <p:spPr>
          <a:xfrm>
            <a:off x="4114800" y="1981200"/>
            <a:ext cx="3990975" cy="1638300"/>
          </a:xfrm>
          <a:prstGeom prst="rect">
            <a:avLst/>
          </a:prstGeom>
        </p:spPr>
      </p:pic>
      <p:pic>
        <p:nvPicPr>
          <p:cNvPr id="6" name="Picture 5"/>
          <p:cNvPicPr>
            <a:picLocks noChangeAspect="1"/>
          </p:cNvPicPr>
          <p:nvPr/>
        </p:nvPicPr>
        <p:blipFill>
          <a:blip r:embed="rId4"/>
          <a:stretch>
            <a:fillRect/>
          </a:stretch>
        </p:blipFill>
        <p:spPr>
          <a:xfrm>
            <a:off x="595745" y="4267200"/>
            <a:ext cx="3181350" cy="1666875"/>
          </a:xfrm>
          <a:prstGeom prst="rect">
            <a:avLst/>
          </a:prstGeom>
        </p:spPr>
      </p:pic>
      <p:pic>
        <p:nvPicPr>
          <p:cNvPr id="7" name="Picture 6"/>
          <p:cNvPicPr>
            <a:picLocks noChangeAspect="1"/>
          </p:cNvPicPr>
          <p:nvPr/>
        </p:nvPicPr>
        <p:blipFill>
          <a:blip r:embed="rId5"/>
          <a:stretch>
            <a:fillRect/>
          </a:stretch>
        </p:blipFill>
        <p:spPr>
          <a:xfrm>
            <a:off x="4133850" y="4229099"/>
            <a:ext cx="3971925" cy="1743075"/>
          </a:xfrm>
          <a:prstGeom prst="rect">
            <a:avLst/>
          </a:prstGeom>
        </p:spPr>
      </p:pic>
      <p:sp>
        <p:nvSpPr>
          <p:cNvPr id="3" name="Rectangle 2"/>
          <p:cNvSpPr/>
          <p:nvPr/>
        </p:nvSpPr>
        <p:spPr>
          <a:xfrm>
            <a:off x="19594" y="6474023"/>
            <a:ext cx="9124406"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8" name="Slide Number Placeholder 7"/>
          <p:cNvSpPr>
            <a:spLocks noGrp="1"/>
          </p:cNvSpPr>
          <p:nvPr>
            <p:ph type="sldNum" sz="quarter" idx="4"/>
          </p:nvPr>
        </p:nvSpPr>
        <p:spPr/>
        <p:txBody>
          <a:bodyPr/>
          <a:lstStyle/>
          <a:p>
            <a:fld id="{90E28097-5348-46F4-A68E-6A0338650D1F}" type="slidenum">
              <a:rPr lang="en-US" smtClean="0"/>
              <a:pPr/>
              <a:t>53</a:t>
            </a:fld>
            <a:endParaRPr lang="en-US"/>
          </a:p>
        </p:txBody>
      </p:sp>
    </p:spTree>
    <p:extLst>
      <p:ext uri="{BB962C8B-B14F-4D97-AF65-F5344CB8AC3E}">
        <p14:creationId xmlns:p14="http://schemas.microsoft.com/office/powerpoint/2010/main" val="28592728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new cases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Define population;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Determine who has and who does not have the disease;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Follow the people who do not have the disease for a time period;</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At the end of time period find out who had the disease in the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54</a:t>
            </a:fld>
            <a:endParaRPr lang="en-US"/>
          </a:p>
        </p:txBody>
      </p:sp>
    </p:spTree>
    <p:extLst>
      <p:ext uri="{BB962C8B-B14F-4D97-AF65-F5344CB8AC3E}">
        <p14:creationId xmlns:p14="http://schemas.microsoft.com/office/powerpoint/2010/main" val="50743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55</a:t>
            </a:fld>
            <a:endParaRPr lang="en-US"/>
          </a:p>
        </p:txBody>
      </p:sp>
    </p:spTree>
    <p:extLst>
      <p:ext uri="{BB962C8B-B14F-4D97-AF65-F5344CB8AC3E}">
        <p14:creationId xmlns:p14="http://schemas.microsoft.com/office/powerpoint/2010/main" val="26061583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types:</a:t>
            </a:r>
          </a:p>
          <a:p>
            <a:pPr marL="857250" lvl="1" indent="-457200"/>
            <a:r>
              <a:rPr lang="en-US" sz="2800" dirty="0">
                <a:latin typeface="Times New Roman" panose="02020603050405020304" pitchFamily="18" charset="0"/>
                <a:cs typeface="Times New Roman" panose="02020603050405020304" pitchFamily="18" charset="0"/>
              </a:rPr>
              <a:t>Point Prevalence</a:t>
            </a:r>
          </a:p>
          <a:p>
            <a:pPr marL="857250" lvl="1" indent="-457200"/>
            <a:r>
              <a:rPr lang="en-US" sz="2800" dirty="0">
                <a:latin typeface="Times New Roman" panose="02020603050405020304" pitchFamily="18" charset="0"/>
                <a:cs typeface="Times New Roman" panose="02020603050405020304" pitchFamily="18" charset="0"/>
              </a:rPr>
              <a:t>Period Prevalence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56</a:t>
            </a:fld>
            <a:endParaRPr lang="en-US"/>
          </a:p>
        </p:txBody>
      </p:sp>
    </p:spTree>
    <p:extLst>
      <p:ext uri="{BB962C8B-B14F-4D97-AF65-F5344CB8AC3E}">
        <p14:creationId xmlns:p14="http://schemas.microsoft.com/office/powerpoint/2010/main" val="1298904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Prevalence</a:t>
            </a:r>
          </a:p>
        </p:txBody>
      </p:sp>
      <p:sp>
        <p:nvSpPr>
          <p:cNvPr id="3" name="Content Placeholder 2"/>
          <p:cNvSpPr>
            <a:spLocks noGrp="1"/>
          </p:cNvSpPr>
          <p:nvPr>
            <p:ph idx="1"/>
          </p:nvPr>
        </p:nvSpPr>
        <p:spPr/>
        <p:txBody>
          <a:bodyPr/>
          <a:lstStyle/>
          <a:p>
            <a:endParaRPr lang="en-US" dirty="0"/>
          </a:p>
          <a:p>
            <a:r>
              <a:rPr lang="en-US" dirty="0">
                <a:latin typeface="Times New Roman" panose="02020603050405020304" pitchFamily="18" charset="0"/>
                <a:cs typeface="Times New Roman" panose="02020603050405020304" pitchFamily="18" charset="0"/>
              </a:rPr>
              <a:t>Proportion of the population with a  particular disease at a particular point in time</a:t>
            </a:r>
          </a:p>
          <a:p>
            <a:endParaRPr lang="en-US" dirty="0"/>
          </a:p>
          <a:p>
            <a:endParaRPr lang="en-US" dirty="0"/>
          </a:p>
        </p:txBody>
      </p:sp>
      <p:pic>
        <p:nvPicPr>
          <p:cNvPr id="4" name="Picture 3"/>
          <p:cNvPicPr>
            <a:picLocks noChangeAspect="1"/>
          </p:cNvPicPr>
          <p:nvPr/>
        </p:nvPicPr>
        <p:blipFill>
          <a:blip r:embed="rId2"/>
          <a:stretch>
            <a:fillRect/>
          </a:stretch>
        </p:blipFill>
        <p:spPr>
          <a:xfrm>
            <a:off x="1185862" y="3033712"/>
            <a:ext cx="6772275" cy="2238375"/>
          </a:xfrm>
          <a:prstGeom prst="rect">
            <a:avLst/>
          </a:prstGeom>
        </p:spPr>
      </p:pic>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57</a:t>
            </a:fld>
            <a:endParaRPr lang="en-US"/>
          </a:p>
        </p:txBody>
      </p:sp>
    </p:spTree>
    <p:extLst>
      <p:ext uri="{BB962C8B-B14F-4D97-AF65-F5344CB8AC3E}">
        <p14:creationId xmlns:p14="http://schemas.microsoft.com/office/powerpoint/2010/main" val="15932148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Prevalence</a:t>
            </a:r>
          </a:p>
        </p:txBody>
      </p:sp>
      <p:pic>
        <p:nvPicPr>
          <p:cNvPr id="4" name="Content Placeholder 3"/>
          <p:cNvPicPr>
            <a:picLocks noGrp="1" noChangeAspect="1"/>
          </p:cNvPicPr>
          <p:nvPr>
            <p:ph idx="1"/>
          </p:nvPr>
        </p:nvPicPr>
        <p:blipFill>
          <a:blip r:embed="rId2"/>
          <a:stretch>
            <a:fillRect/>
          </a:stretch>
        </p:blipFill>
        <p:spPr>
          <a:xfrm>
            <a:off x="1190625" y="3024187"/>
            <a:ext cx="6762750" cy="2257425"/>
          </a:xfrm>
          <a:prstGeom prst="rect">
            <a:avLst/>
          </a:prstGeom>
        </p:spPr>
      </p:pic>
      <p:sp>
        <p:nvSpPr>
          <p:cNvPr id="5" name="Rectangle 4"/>
          <p:cNvSpPr/>
          <p:nvPr/>
        </p:nvSpPr>
        <p:spPr>
          <a:xfrm>
            <a:off x="381000" y="1569790"/>
            <a:ext cx="8382000" cy="1077218"/>
          </a:xfrm>
          <a:prstGeom prst="rect">
            <a:avLst/>
          </a:prstGeom>
        </p:spPr>
        <p:txBody>
          <a:bodyPr wrap="square">
            <a:spAutoFit/>
          </a:bodyPr>
          <a:lstStyle/>
          <a:p>
            <a:pPr algn="just"/>
            <a:r>
              <a:rPr lang="en-US" b="0" dirty="0">
                <a:solidFill>
                  <a:schemeClr val="bg1"/>
                </a:solidFill>
                <a:cs typeface="Times New Roman" panose="02020603050405020304" pitchFamily="18" charset="0"/>
              </a:rPr>
              <a:t>The proportion of the population with a particular disease during a </a:t>
            </a:r>
            <a:r>
              <a:rPr lang="en-US" b="0" u="sng" dirty="0">
                <a:solidFill>
                  <a:schemeClr val="bg1"/>
                </a:solidFill>
                <a:cs typeface="Times New Roman" panose="02020603050405020304" pitchFamily="18" charset="0"/>
              </a:rPr>
              <a:t>specified period</a:t>
            </a:r>
            <a:r>
              <a:rPr lang="en-US" b="0" dirty="0">
                <a:solidFill>
                  <a:schemeClr val="bg1"/>
                </a:solidFill>
                <a:cs typeface="Times New Roman" panose="02020603050405020304" pitchFamily="18" charset="0"/>
              </a:rPr>
              <a:t> in time</a:t>
            </a:r>
            <a:endParaRPr lang="en-US" dirty="0">
              <a:solidFill>
                <a:schemeClr val="bg1"/>
              </a:solidFill>
              <a:cs typeface="Times New Roman" panose="02020603050405020304" pitchFamily="18" charset="0"/>
            </a:endParaRPr>
          </a:p>
        </p:txBody>
      </p:sp>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58</a:t>
            </a:fld>
            <a:endParaRPr lang="en-US"/>
          </a:p>
        </p:txBody>
      </p:sp>
    </p:spTree>
    <p:extLst>
      <p:ext uri="{BB962C8B-B14F-4D97-AF65-F5344CB8AC3E}">
        <p14:creationId xmlns:p14="http://schemas.microsoft.com/office/powerpoint/2010/main" val="11903800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point and period prevalence?</a:t>
            </a:r>
          </a:p>
        </p:txBody>
      </p:sp>
      <p:sp>
        <p:nvSpPr>
          <p:cNvPr id="3" name="Content Placeholder 2"/>
          <p:cNvSpPr>
            <a:spLocks noGrp="1"/>
          </p:cNvSpPr>
          <p:nvPr>
            <p:ph idx="1"/>
          </p:nvPr>
        </p:nvSpPr>
        <p:spPr>
          <a:xfrm>
            <a:off x="228600" y="2286000"/>
            <a:ext cx="8686800" cy="4343400"/>
          </a:xfrm>
        </p:spPr>
        <p:txBody>
          <a:bodyPr/>
          <a:lstStyle/>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Point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need to be compared in different periods of time in different healthcare settings</a:t>
            </a:r>
          </a:p>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Period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‘come and go’…</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1-week -Hay fever or other allergy </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1-month -Depression symptoms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1-year -Low-back pain</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5-year -Genital herpes recurrence </a:t>
            </a:r>
          </a:p>
        </p:txBody>
      </p:sp>
      <p:sp>
        <p:nvSpPr>
          <p:cNvPr id="4" name="Slide Number Placeholder 3"/>
          <p:cNvSpPr>
            <a:spLocks noGrp="1"/>
          </p:cNvSpPr>
          <p:nvPr>
            <p:ph type="sldNum" sz="quarter" idx="4"/>
          </p:nvPr>
        </p:nvSpPr>
        <p:spPr/>
        <p:txBody>
          <a:bodyPr/>
          <a:lstStyle/>
          <a:p>
            <a:fld id="{90E28097-5348-46F4-A68E-6A0338650D1F}" type="slidenum">
              <a:rPr lang="en-US" smtClean="0"/>
              <a:pPr/>
              <a:t>59</a:t>
            </a:fld>
            <a:endParaRPr lang="en-US"/>
          </a:p>
        </p:txBody>
      </p:sp>
    </p:spTree>
    <p:extLst>
      <p:ext uri="{BB962C8B-B14F-4D97-AF65-F5344CB8AC3E}">
        <p14:creationId xmlns:p14="http://schemas.microsoft.com/office/powerpoint/2010/main" val="81267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p:txBody>
      </p:sp>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6</a:t>
            </a:fld>
            <a:endParaRPr lang="en-US"/>
          </a:p>
        </p:txBody>
      </p:sp>
    </p:spTree>
    <p:extLst>
      <p:ext uri="{BB962C8B-B14F-4D97-AF65-F5344CB8AC3E}">
        <p14:creationId xmlns:p14="http://schemas.microsoft.com/office/powerpoint/2010/main" val="2421784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incidence and prevalence related?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incidence = # new cases, </a:t>
            </a:r>
          </a:p>
          <a:p>
            <a:pPr>
              <a:buFont typeface="Arial" panose="020B0604020202020204" pitchFamily="34" charset="0"/>
              <a:buChar char="•"/>
            </a:pPr>
            <a:r>
              <a:rPr lang="en-US" dirty="0"/>
              <a:t>prevalence = # existing cases,</a:t>
            </a:r>
          </a:p>
          <a:p>
            <a:pPr>
              <a:buFont typeface="Arial" panose="020B0604020202020204" pitchFamily="34" charset="0"/>
              <a:buChar char="•"/>
            </a:pPr>
            <a:endParaRPr lang="en-US" dirty="0"/>
          </a:p>
          <a:p>
            <a:pPr>
              <a:buFont typeface="Arial" panose="020B0604020202020204" pitchFamily="34" charset="0"/>
              <a:buChar char="•"/>
            </a:pPr>
            <a:r>
              <a:rPr lang="en-US" dirty="0">
                <a:sym typeface="Wingdings" panose="05000000000000000000" pitchFamily="2" charset="2"/>
              </a:rPr>
              <a:t> </a:t>
            </a:r>
            <a:r>
              <a:rPr lang="en-US" dirty="0"/>
              <a:t>Prevalence rate = Incidence rate x average Duration of disease</a:t>
            </a:r>
          </a:p>
          <a:p>
            <a:pPr>
              <a:buFont typeface="Arial" panose="020B0604020202020204" pitchFamily="34" charset="0"/>
              <a:buChar char="•"/>
            </a:pPr>
            <a:r>
              <a:rPr lang="en-US" dirty="0"/>
              <a:t>(P = I x D)</a:t>
            </a:r>
          </a:p>
          <a:p>
            <a:pPr>
              <a:buFont typeface="Arial" panose="020B0604020202020204" pitchFamily="34" charset="0"/>
              <a:buChar char="•"/>
            </a:pPr>
            <a:endParaRPr lang="en-US" dirty="0"/>
          </a:p>
          <a:p>
            <a:pPr>
              <a:buFont typeface="Arial" panose="020B0604020202020204" pitchFamily="34" charset="0"/>
              <a:buChar char="•"/>
            </a:pPr>
            <a:r>
              <a:rPr lang="en-US" dirty="0"/>
              <a:t>Assumptions for this to be correct:</a:t>
            </a:r>
          </a:p>
          <a:p>
            <a:pPr lvl="1">
              <a:buFont typeface="Arial" panose="020B0604020202020204" pitchFamily="34" charset="0"/>
              <a:buChar char="•"/>
            </a:pPr>
            <a:r>
              <a:rPr lang="en-US" dirty="0"/>
              <a:t>Prevalence relatively constant</a:t>
            </a:r>
          </a:p>
          <a:p>
            <a:pPr lvl="1">
              <a:buFont typeface="Arial" panose="020B0604020202020204" pitchFamily="34" charset="0"/>
              <a:buChar char="•"/>
            </a:pPr>
            <a:r>
              <a:rPr lang="en-US" dirty="0"/>
              <a:t>Incidence and outflow (cure and death) relatively equal</a:t>
            </a:r>
          </a:p>
          <a:p>
            <a:pPr lvl="1">
              <a:buFont typeface="Arial" panose="020B0604020202020204" pitchFamily="34" charset="0"/>
              <a:buChar char="•"/>
            </a:pPr>
            <a:r>
              <a:rPr lang="en-US" dirty="0"/>
              <a:t>&lt; 10% of population has the disease</a:t>
            </a:r>
          </a:p>
        </p:txBody>
      </p:sp>
      <p:sp>
        <p:nvSpPr>
          <p:cNvPr id="4" name="Slide Number Placeholder 3"/>
          <p:cNvSpPr>
            <a:spLocks noGrp="1"/>
          </p:cNvSpPr>
          <p:nvPr>
            <p:ph type="sldNum" sz="quarter" idx="4"/>
          </p:nvPr>
        </p:nvSpPr>
        <p:spPr/>
        <p:txBody>
          <a:bodyPr/>
          <a:lstStyle/>
          <a:p>
            <a:fld id="{90E28097-5348-46F4-A68E-6A0338650D1F}" type="slidenum">
              <a:rPr lang="en-US" smtClean="0"/>
              <a:pPr/>
              <a:t>60</a:t>
            </a:fld>
            <a:endParaRPr lang="en-US"/>
          </a:p>
        </p:txBody>
      </p:sp>
    </p:spTree>
    <p:extLst>
      <p:ext uri="{BB962C8B-B14F-4D97-AF65-F5344CB8AC3E}">
        <p14:creationId xmlns:p14="http://schemas.microsoft.com/office/powerpoint/2010/main" val="3463914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and prevalence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885878" cy="5233741"/>
          </a:xfrm>
        </p:spPr>
      </p:pic>
      <p:sp>
        <p:nvSpPr>
          <p:cNvPr id="7" name="Slide Number Placeholder 6"/>
          <p:cNvSpPr>
            <a:spLocks noGrp="1"/>
          </p:cNvSpPr>
          <p:nvPr>
            <p:ph type="sldNum" sz="quarter" idx="4"/>
          </p:nvPr>
        </p:nvSpPr>
        <p:spPr/>
        <p:txBody>
          <a:bodyPr/>
          <a:lstStyle/>
          <a:p>
            <a:fld id="{90E28097-5348-46F4-A68E-6A0338650D1F}" type="slidenum">
              <a:rPr lang="en-US" smtClean="0"/>
              <a:pPr/>
              <a:t>61</a:t>
            </a:fld>
            <a:endParaRPr lang="en-US"/>
          </a:p>
        </p:txBody>
      </p:sp>
    </p:spTree>
    <p:extLst>
      <p:ext uri="{BB962C8B-B14F-4D97-AF65-F5344CB8AC3E}">
        <p14:creationId xmlns:p14="http://schemas.microsoft.com/office/powerpoint/2010/main" val="1045442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 y="609600"/>
            <a:ext cx="9156410" cy="5562600"/>
          </a:xfrm>
        </p:spPr>
      </p:pic>
      <p:sp>
        <p:nvSpPr>
          <p:cNvPr id="5" name="Rectangle 4"/>
          <p:cNvSpPr/>
          <p:nvPr/>
        </p:nvSpPr>
        <p:spPr>
          <a:xfrm>
            <a:off x="3810000" y="6400800"/>
            <a:ext cx="5257800" cy="307777"/>
          </a:xfrm>
          <a:prstGeom prst="rect">
            <a:avLst/>
          </a:prstGeom>
        </p:spPr>
        <p:txBody>
          <a:bodyPr wrap="square">
            <a:spAutoFit/>
          </a:bodyPr>
          <a:lstStyle/>
          <a:p>
            <a:pPr algn="r"/>
            <a:r>
              <a:rPr lang="en-US" sz="1400" b="0" dirty="0">
                <a:solidFill>
                  <a:schemeClr val="bg1"/>
                </a:solidFill>
              </a:rPr>
              <a:t>https://cursos.campusvirtualsp.org/mod/tab/view.php?id=25523</a:t>
            </a:r>
          </a:p>
        </p:txBody>
      </p:sp>
      <p:sp>
        <p:nvSpPr>
          <p:cNvPr id="6" name="Slide Number Placeholder 5"/>
          <p:cNvSpPr>
            <a:spLocks noGrp="1"/>
          </p:cNvSpPr>
          <p:nvPr>
            <p:ph type="sldNum" sz="quarter" idx="4"/>
          </p:nvPr>
        </p:nvSpPr>
        <p:spPr/>
        <p:txBody>
          <a:bodyPr/>
          <a:lstStyle/>
          <a:p>
            <a:fld id="{90E28097-5348-46F4-A68E-6A0338650D1F}" type="slidenum">
              <a:rPr lang="en-US" smtClean="0"/>
              <a:pPr/>
              <a:t>62</a:t>
            </a:fld>
            <a:endParaRPr lang="en-US"/>
          </a:p>
        </p:txBody>
      </p:sp>
    </p:spTree>
    <p:extLst>
      <p:ext uri="{BB962C8B-B14F-4D97-AF65-F5344CB8AC3E}">
        <p14:creationId xmlns:p14="http://schemas.microsoft.com/office/powerpoint/2010/main" val="9778884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numerator and denominator</a:t>
            </a:r>
          </a:p>
        </p:txBody>
      </p:sp>
      <p:pic>
        <p:nvPicPr>
          <p:cNvPr id="4" name="Content Placeholder 3"/>
          <p:cNvPicPr>
            <a:picLocks noGrp="1" noChangeAspect="1"/>
          </p:cNvPicPr>
          <p:nvPr>
            <p:ph idx="1"/>
          </p:nvPr>
        </p:nvPicPr>
        <p:blipFill>
          <a:blip r:embed="rId2"/>
          <a:stretch>
            <a:fillRect/>
          </a:stretch>
        </p:blipFill>
        <p:spPr>
          <a:xfrm>
            <a:off x="457200" y="2057400"/>
            <a:ext cx="2469444" cy="1905000"/>
          </a:xfrm>
          <a:prstGeom prst="rect">
            <a:avLst/>
          </a:prstGeom>
        </p:spPr>
      </p:pic>
      <p:pic>
        <p:nvPicPr>
          <p:cNvPr id="5" name="Picture 4"/>
          <p:cNvPicPr>
            <a:picLocks noChangeAspect="1"/>
          </p:cNvPicPr>
          <p:nvPr/>
        </p:nvPicPr>
        <p:blipFill>
          <a:blip r:embed="rId3"/>
          <a:stretch>
            <a:fillRect/>
          </a:stretch>
        </p:blipFill>
        <p:spPr>
          <a:xfrm>
            <a:off x="3200400" y="3276600"/>
            <a:ext cx="2648441" cy="2057400"/>
          </a:xfrm>
          <a:prstGeom prst="rect">
            <a:avLst/>
          </a:prstGeom>
        </p:spPr>
      </p:pic>
      <p:pic>
        <p:nvPicPr>
          <p:cNvPr id="6" name="Picture 8" descr="S9781416040026-003-f013"/>
          <p:cNvPicPr>
            <a:picLocks noChangeAspect="1" noChangeArrowheads="1"/>
          </p:cNvPicPr>
          <p:nvPr/>
        </p:nvPicPr>
        <p:blipFill>
          <a:blip r:embed="rId4" cstate="print">
            <a:extLst>
              <a:ext uri="{28A0092B-C50C-407E-A947-70E740481C1C}">
                <a14:useLocalDpi xmlns:a14="http://schemas.microsoft.com/office/drawing/2010/main" val="0"/>
              </a:ext>
            </a:extLst>
          </a:blip>
          <a:srcRect b="6653"/>
          <a:stretch>
            <a:fillRect/>
          </a:stretch>
        </p:blipFill>
        <p:spPr bwMode="auto">
          <a:xfrm>
            <a:off x="6266959" y="4495800"/>
            <a:ext cx="264844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628159" y="6183312"/>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b="0" dirty="0">
                <a:solidFill>
                  <a:schemeClr val="bg1"/>
                </a:solidFill>
              </a:rPr>
              <a:t>Adapted from </a:t>
            </a:r>
            <a:r>
              <a:rPr lang="en-US" altLang="en-US" sz="1800" b="0" dirty="0" err="1">
                <a:solidFill>
                  <a:schemeClr val="bg1"/>
                </a:solidFill>
              </a:rPr>
              <a:t>Gordis</a:t>
            </a:r>
            <a:r>
              <a:rPr lang="en-US" altLang="en-US" sz="1800" b="0" dirty="0">
                <a:solidFill>
                  <a:schemeClr val="bg1"/>
                </a:solidFill>
              </a:rPr>
              <a:t>, 5</a:t>
            </a:r>
            <a:r>
              <a:rPr lang="en-US" altLang="en-US" sz="1800" b="0" baseline="30000" dirty="0">
                <a:solidFill>
                  <a:schemeClr val="bg1"/>
                </a:solidFill>
              </a:rPr>
              <a:t>th</a:t>
            </a:r>
            <a:r>
              <a:rPr lang="en-US" altLang="en-US" sz="1800" b="0" dirty="0">
                <a:solidFill>
                  <a:schemeClr val="bg1"/>
                </a:solidFill>
              </a:rPr>
              <a:t> edition, p. 49 (Fig. 3-12) </a:t>
            </a:r>
          </a:p>
        </p:txBody>
      </p:sp>
      <p:sp>
        <p:nvSpPr>
          <p:cNvPr id="3" name="Slide Number Placeholder 2"/>
          <p:cNvSpPr>
            <a:spLocks noGrp="1"/>
          </p:cNvSpPr>
          <p:nvPr>
            <p:ph type="sldNum" sz="quarter" idx="4"/>
          </p:nvPr>
        </p:nvSpPr>
        <p:spPr/>
        <p:txBody>
          <a:bodyPr/>
          <a:lstStyle/>
          <a:p>
            <a:fld id="{90E28097-5348-46F4-A68E-6A0338650D1F}" type="slidenum">
              <a:rPr lang="en-US" smtClean="0"/>
              <a:pPr/>
              <a:t>63</a:t>
            </a:fld>
            <a:endParaRPr lang="en-US"/>
          </a:p>
        </p:txBody>
      </p:sp>
    </p:spTree>
    <p:extLst>
      <p:ext uri="{BB962C8B-B14F-4D97-AF65-F5344CB8AC3E}">
        <p14:creationId xmlns:p14="http://schemas.microsoft.com/office/powerpoint/2010/main" val="32028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9781416040026-003-f014"/>
          <p:cNvPicPr>
            <a:picLocks noChangeAspect="1" noChangeArrowheads="1"/>
          </p:cNvPicPr>
          <p:nvPr/>
        </p:nvPicPr>
        <p:blipFill>
          <a:blip r:embed="rId3">
            <a:extLst>
              <a:ext uri="{28A0092B-C50C-407E-A947-70E740481C1C}">
                <a14:useLocalDpi xmlns:a14="http://schemas.microsoft.com/office/drawing/2010/main" val="0"/>
              </a:ext>
            </a:extLst>
          </a:blip>
          <a:srcRect b="4733"/>
          <a:stretch>
            <a:fillRect/>
          </a:stretch>
        </p:blipFill>
        <p:spPr bwMode="auto">
          <a:xfrm>
            <a:off x="990600" y="24384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7"/>
          <p:cNvSpPr txBox="1">
            <a:spLocks noChangeArrowheads="1"/>
          </p:cNvSpPr>
          <p:nvPr/>
        </p:nvSpPr>
        <p:spPr bwMode="auto">
          <a:xfrm>
            <a:off x="647700" y="755302"/>
            <a:ext cx="7696200"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Prevalence is a dynamic situation reflecting incidence rate and disease duration, which is a function of deaths and cures</a:t>
            </a:r>
          </a:p>
        </p:txBody>
      </p:sp>
      <p:sp>
        <p:nvSpPr>
          <p:cNvPr id="56324" name="Text Box 8"/>
          <p:cNvSpPr txBox="1">
            <a:spLocks noChangeArrowheads="1"/>
          </p:cNvSpPr>
          <p:nvPr/>
        </p:nvSpPr>
        <p:spPr bwMode="auto">
          <a:xfrm>
            <a:off x="1828800" y="6445250"/>
            <a:ext cx="716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400" b="0" dirty="0">
                <a:solidFill>
                  <a:schemeClr val="bg1"/>
                </a:solidFill>
              </a:rPr>
              <a:t>Adapted from </a:t>
            </a:r>
            <a:r>
              <a:rPr lang="en-US" altLang="en-US" sz="1400" b="0" dirty="0" err="1">
                <a:solidFill>
                  <a:schemeClr val="bg1"/>
                </a:solidFill>
              </a:rPr>
              <a:t>Gordis</a:t>
            </a:r>
            <a:r>
              <a:rPr lang="en-US" altLang="en-US" sz="1400" b="0" dirty="0">
                <a:solidFill>
                  <a:schemeClr val="bg1"/>
                </a:solidFill>
              </a:rPr>
              <a:t>, 5</a:t>
            </a:r>
            <a:r>
              <a:rPr lang="en-US" altLang="en-US" sz="1400" b="0" baseline="30000" dirty="0">
                <a:solidFill>
                  <a:schemeClr val="bg1"/>
                </a:solidFill>
              </a:rPr>
              <a:t>th</a:t>
            </a:r>
            <a:r>
              <a:rPr lang="en-US" altLang="en-US" sz="1400" b="0" dirty="0">
                <a:solidFill>
                  <a:schemeClr val="bg1"/>
                </a:solidFill>
              </a:rPr>
              <a:t> edition, p. 45 (Figure 3-12) </a:t>
            </a:r>
          </a:p>
        </p:txBody>
      </p:sp>
      <p:sp>
        <p:nvSpPr>
          <p:cNvPr id="56325" name="Rectangle 7"/>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971197706"/>
      </p:ext>
    </p:extLst>
  </p:cSld>
  <p:clrMapOvr>
    <a:masterClrMapping/>
  </p:clrMapOvr>
  <mc:AlternateContent xmlns:mc="http://schemas.openxmlformats.org/markup-compatibility/2006" xmlns:p14="http://schemas.microsoft.com/office/powerpoint/2010/main">
    <mc:Choice Requires="p14">
      <p:transition spd="slow" p14:dur="2000" advTm="64977"/>
    </mc:Choice>
    <mc:Fallback xmlns="">
      <p:transition spd="slow" advTm="64977"/>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measures</a:t>
            </a:r>
          </a:p>
        </p:txBody>
      </p:sp>
      <p:sp>
        <p:nvSpPr>
          <p:cNvPr id="3" name="Subtitle 2"/>
          <p:cNvSpPr>
            <a:spLocks noGrp="1"/>
          </p:cNvSpPr>
          <p:nvPr>
            <p:ph idx="1"/>
          </p:nvPr>
        </p:nvSpPr>
        <p:spPr>
          <a:xfrm>
            <a:off x="228600" y="1676400"/>
            <a:ext cx="8686800" cy="4267200"/>
          </a:xfrm>
        </p:spPr>
        <p:txBody>
          <a:bodyPr/>
          <a:lstStyle/>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 measure of disease burden in the population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Not useful for studying disease etiology (in contrast to incidence)</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Useful for hypothesis generation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Essential in planning services </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Periodic prevalence surveys are useful in evaluating disease prevention efforts</a:t>
            </a:r>
          </a:p>
          <a:p>
            <a:pPr algn="l">
              <a:spcBef>
                <a:spcPct val="50000"/>
              </a:spcBef>
            </a:pP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65</a:t>
            </a:fld>
            <a:endParaRPr lang="en-US"/>
          </a:p>
        </p:txBody>
      </p:sp>
    </p:spTree>
    <p:extLst>
      <p:ext uri="{BB962C8B-B14F-4D97-AF65-F5344CB8AC3E}">
        <p14:creationId xmlns:p14="http://schemas.microsoft.com/office/powerpoint/2010/main" val="474002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b="1" dirty="0"/>
              <a:t>Crude Rate</a:t>
            </a:r>
          </a:p>
        </p:txBody>
      </p:sp>
      <p:sp>
        <p:nvSpPr>
          <p:cNvPr id="62467" name="Rectangle 4"/>
          <p:cNvSpPr>
            <a:spLocks noChangeArrowheads="1"/>
          </p:cNvSpPr>
          <p:nvPr/>
        </p:nvSpPr>
        <p:spPr bwMode="auto">
          <a:xfrm>
            <a:off x="2286000" y="1784350"/>
            <a:ext cx="6400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0" dirty="0">
                <a:solidFill>
                  <a:schemeClr val="bg1"/>
                </a:solidFill>
              </a:rPr>
              <a:t>Number of all new events during a specified period </a:t>
            </a:r>
            <a:br>
              <a:rPr lang="en-US" altLang="en-US" b="0" dirty="0"/>
            </a:br>
            <a:endParaRPr lang="en-US" altLang="en-US" b="0" dirty="0"/>
          </a:p>
          <a:p>
            <a:pPr algn="ctr" eaLnBrk="1" hangingPunct="1">
              <a:spcBef>
                <a:spcPct val="0"/>
              </a:spcBef>
              <a:buFontTx/>
              <a:buNone/>
            </a:pPr>
            <a:r>
              <a:rPr lang="en-US" altLang="en-US" b="0" dirty="0">
                <a:solidFill>
                  <a:schemeClr val="bg1"/>
                </a:solidFill>
              </a:rPr>
              <a:t>Number of persons (“population”) </a:t>
            </a:r>
            <a:r>
              <a:rPr lang="en-US" altLang="en-US" b="0" u="sng" dirty="0">
                <a:solidFill>
                  <a:schemeClr val="bg1"/>
                </a:solidFill>
              </a:rPr>
              <a:t>at risk for</a:t>
            </a:r>
            <a:r>
              <a:rPr lang="en-US" altLang="en-US" b="0" dirty="0">
                <a:solidFill>
                  <a:schemeClr val="bg1"/>
                </a:solidFill>
              </a:rPr>
              <a:t> these events during the same period</a:t>
            </a:r>
          </a:p>
        </p:txBody>
      </p:sp>
      <p:sp>
        <p:nvSpPr>
          <p:cNvPr id="62468" name="Line 5"/>
          <p:cNvSpPr>
            <a:spLocks noChangeShapeType="1"/>
          </p:cNvSpPr>
          <p:nvPr/>
        </p:nvSpPr>
        <p:spPr bwMode="auto">
          <a:xfrm>
            <a:off x="2514600" y="3048000"/>
            <a:ext cx="5943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9" name="Text Box 8"/>
          <p:cNvSpPr txBox="1">
            <a:spLocks noChangeArrowheads="1"/>
          </p:cNvSpPr>
          <p:nvPr/>
        </p:nvSpPr>
        <p:spPr bwMode="auto">
          <a:xfrm>
            <a:off x="228600" y="5008492"/>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dirty="0">
                <a:solidFill>
                  <a:schemeClr val="bg1"/>
                </a:solidFill>
              </a:rPr>
              <a:t>NOTE: The new “event” can be the development of disease, death from a disease, etc.</a:t>
            </a:r>
          </a:p>
        </p:txBody>
      </p:sp>
      <p:sp>
        <p:nvSpPr>
          <p:cNvPr id="62471" name="Text Box 11"/>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t>CRUDE RATE</a:t>
            </a:r>
          </a:p>
        </p:txBody>
      </p:sp>
      <p:sp>
        <p:nvSpPr>
          <p:cNvPr id="62472" name="Rectangle 12"/>
          <p:cNvSpPr>
            <a:spLocks noChangeArrowheads="1"/>
          </p:cNvSpPr>
          <p:nvPr/>
        </p:nvSpPr>
        <p:spPr bwMode="auto">
          <a:xfrm>
            <a:off x="381000" y="2546350"/>
            <a:ext cx="1600200" cy="107315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2473" name="Text Box 14"/>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rPr>
              <a:t>CRUDE RATE</a:t>
            </a:r>
          </a:p>
        </p:txBody>
      </p:sp>
      <p:sp>
        <p:nvSpPr>
          <p:cNvPr id="62474" name="Rectangle 15"/>
          <p:cNvSpPr>
            <a:spLocks noChangeArrowheads="1"/>
          </p:cNvSpPr>
          <p:nvPr/>
        </p:nvSpPr>
        <p:spPr bwMode="auto">
          <a:xfrm>
            <a:off x="381000" y="2546350"/>
            <a:ext cx="1600200" cy="10731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bg1"/>
              </a:solidFill>
            </a:endParaRPr>
          </a:p>
        </p:txBody>
      </p:sp>
      <p:sp>
        <p:nvSpPr>
          <p:cNvPr id="62475" name="Text Box 16"/>
          <p:cNvSpPr txBox="1">
            <a:spLocks noChangeArrowheads="1"/>
          </p:cNvSpPr>
          <p:nvPr/>
        </p:nvSpPr>
        <p:spPr bwMode="auto">
          <a:xfrm>
            <a:off x="1981200" y="272891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bg1"/>
                </a:solidFill>
              </a:rPr>
              <a:t>=</a:t>
            </a:r>
          </a:p>
        </p:txBody>
      </p:sp>
      <p:sp>
        <p:nvSpPr>
          <p:cNvPr id="2" name="Rectangle 1"/>
          <p:cNvSpPr/>
          <p:nvPr/>
        </p:nvSpPr>
        <p:spPr>
          <a:xfrm>
            <a:off x="685800" y="6377591"/>
            <a:ext cx="84582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4002525845"/>
      </p:ext>
    </p:extLst>
  </p:cSld>
  <p:clrMapOvr>
    <a:masterClrMapping/>
  </p:clrMapOvr>
  <p:transition spd="med" advTm="69226"/>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of crude rates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Crude rates do not take into consideration the subgroups in the population at risk that affects the differences in risk.</a:t>
            </a:r>
          </a:p>
          <a:p>
            <a:pPr algn="l"/>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Crude rates may not be comparable across populations unless there is adjustment for population-specific subgroup composition.</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67</a:t>
            </a:fld>
            <a:endParaRPr lang="en-US"/>
          </a:p>
        </p:txBody>
      </p:sp>
    </p:spTree>
    <p:extLst>
      <p:ext uri="{BB962C8B-B14F-4D97-AF65-F5344CB8AC3E}">
        <p14:creationId xmlns:p14="http://schemas.microsoft.com/office/powerpoint/2010/main" val="34251367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 Rates</a:t>
            </a:r>
          </a:p>
        </p:txBody>
      </p:sp>
      <p:sp>
        <p:nvSpPr>
          <p:cNvPr id="3" name="Subtitle 2"/>
          <p:cNvSpPr>
            <a:spLocks noGrp="1"/>
          </p:cNvSpPr>
          <p:nvPr>
            <p:ph idx="1"/>
          </p:nvPr>
        </p:nvSpPr>
        <p:spPr/>
        <p:txBody>
          <a:bodyPr/>
          <a:lstStyle/>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Significance of Mortality rates are:</a:t>
            </a:r>
          </a:p>
          <a:p>
            <a:pPr marL="342900" indent="-342900" algn="jus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estimate the differences in risk from dying from a specific condition between different subgroups of the population.</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an indicator of disease severity.</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give an idea whether the treatment or intervention for a certain lethal condition has improved over time.. </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 rough estimate of incidence when disease or condition has lethal outcomes</a:t>
            </a:r>
          </a:p>
          <a:p>
            <a:pPr marL="342900" indent="-342900" algn="just">
              <a:buFont typeface="Arial" panose="020B0604020202020204" pitchFamily="34" charset="0"/>
              <a:buChar char="•"/>
            </a:pPr>
            <a:endParaRPr lang="en-US" sz="2800"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68</a:t>
            </a:fld>
            <a:endParaRPr lang="en-US"/>
          </a:p>
        </p:txBody>
      </p:sp>
    </p:spTree>
    <p:extLst>
      <p:ext uri="{BB962C8B-B14F-4D97-AF65-F5344CB8AC3E}">
        <p14:creationId xmlns:p14="http://schemas.microsoft.com/office/powerpoint/2010/main" val="22779945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9309" y="1524000"/>
            <a:ext cx="6696075" cy="5048250"/>
          </a:xfrm>
          <a:prstGeom prst="rect">
            <a:avLst/>
          </a:prstGeom>
        </p:spPr>
      </p:pic>
      <p:sp>
        <p:nvSpPr>
          <p:cNvPr id="3" name="Subtitle 2"/>
          <p:cNvSpPr>
            <a:spLocks noGrp="1"/>
          </p:cNvSpPr>
          <p:nvPr>
            <p:ph type="subTitle" idx="1"/>
          </p:nvPr>
        </p:nvSpPr>
        <p:spPr>
          <a:xfrm>
            <a:off x="1371600" y="762000"/>
            <a:ext cx="6400800" cy="4876800"/>
          </a:xfrm>
        </p:spPr>
        <p:txBody>
          <a:bodyPr/>
          <a:lstStyle/>
          <a:p>
            <a:r>
              <a:rPr lang="en-US" dirty="0"/>
              <a:t>Mortality Trends over time</a:t>
            </a:r>
          </a:p>
        </p:txBody>
      </p:sp>
    </p:spTree>
    <p:extLst>
      <p:ext uri="{BB962C8B-B14F-4D97-AF65-F5344CB8AC3E}">
        <p14:creationId xmlns:p14="http://schemas.microsoft.com/office/powerpoint/2010/main" val="150824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a:t>
            </a:r>
            <a:br>
              <a:rPr lang="en-US" dirty="0"/>
            </a:br>
            <a:r>
              <a:rPr lang="en-US" dirty="0">
                <a:solidFill>
                  <a:srgbClr val="FFFF00"/>
                </a:solidFill>
              </a:rPr>
              <a:t>determinist generalization</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Whatever happens does not occur randomly.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Causes of changes depend on observable factors.</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a:p>
            <a:pPr lvl="1" indent="-342900">
              <a:buFont typeface="Arial" panose="020B0604020202020204" pitchFamily="34" charset="0"/>
              <a:buChar char="•"/>
            </a:pPr>
            <a:r>
              <a:rPr lang="en-US" dirty="0">
                <a:solidFill>
                  <a:srgbClr val="FFFF00"/>
                </a:solidFill>
                <a:latin typeface="Times New Roman" panose="02020603050405020304" pitchFamily="18" charset="0"/>
                <a:cs typeface="Times New Roman" panose="02020603050405020304" pitchFamily="18" charset="0"/>
              </a:rPr>
              <a:t>Modification of these causes can result in prevention of what we don’t want to happen or in happenings we do want. </a:t>
            </a:r>
          </a:p>
        </p:txBody>
      </p:sp>
      <p:sp>
        <p:nvSpPr>
          <p:cNvPr id="6" name="Slide Number Placeholder 5"/>
          <p:cNvSpPr>
            <a:spLocks noGrp="1"/>
          </p:cNvSpPr>
          <p:nvPr>
            <p:ph type="sldNum" sz="quarter" idx="4"/>
          </p:nvPr>
        </p:nvSpPr>
        <p:spPr/>
        <p:txBody>
          <a:bodyPr/>
          <a:lstStyle/>
          <a:p>
            <a:fld id="{90E28097-5348-46F4-A68E-6A0338650D1F}" type="slidenum">
              <a:rPr lang="en-US" smtClean="0"/>
              <a:pPr/>
              <a:t>7</a:t>
            </a:fld>
            <a:endParaRPr lang="en-US"/>
          </a:p>
        </p:txBody>
      </p:sp>
    </p:spTree>
    <p:extLst>
      <p:ext uri="{BB962C8B-B14F-4D97-AF65-F5344CB8AC3E}">
        <p14:creationId xmlns:p14="http://schemas.microsoft.com/office/powerpoint/2010/main" val="35304130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620000" cy="762000"/>
          </a:xfrm>
        </p:spPr>
        <p:txBody>
          <a:bodyPr/>
          <a:lstStyle/>
          <a:p>
            <a:r>
              <a:rPr lang="en-US" dirty="0"/>
              <a:t>Mortality rate</a:t>
            </a:r>
          </a:p>
        </p:txBody>
      </p:sp>
      <p:pic>
        <p:nvPicPr>
          <p:cNvPr id="4" name="Picture 3"/>
          <p:cNvPicPr>
            <a:picLocks noChangeAspect="1"/>
          </p:cNvPicPr>
          <p:nvPr/>
        </p:nvPicPr>
        <p:blipFill>
          <a:blip r:embed="rId2"/>
          <a:stretch>
            <a:fillRect/>
          </a:stretch>
        </p:blipFill>
        <p:spPr>
          <a:xfrm>
            <a:off x="685800" y="3124200"/>
            <a:ext cx="2390775" cy="1419225"/>
          </a:xfrm>
          <a:prstGeom prst="rect">
            <a:avLst/>
          </a:prstGeom>
        </p:spPr>
      </p:pic>
      <p:pic>
        <p:nvPicPr>
          <p:cNvPr id="5" name="Picture 4"/>
          <p:cNvPicPr>
            <a:picLocks noChangeAspect="1"/>
          </p:cNvPicPr>
          <p:nvPr/>
        </p:nvPicPr>
        <p:blipFill>
          <a:blip r:embed="rId3"/>
          <a:stretch>
            <a:fillRect/>
          </a:stretch>
        </p:blipFill>
        <p:spPr>
          <a:xfrm>
            <a:off x="3657600" y="2683885"/>
            <a:ext cx="4286250" cy="1219200"/>
          </a:xfrm>
          <a:prstGeom prst="rect">
            <a:avLst/>
          </a:prstGeom>
          <a:ln>
            <a:noFill/>
          </a:ln>
        </p:spPr>
      </p:pic>
      <p:pic>
        <p:nvPicPr>
          <p:cNvPr id="6" name="Picture 5"/>
          <p:cNvPicPr>
            <a:picLocks noChangeAspect="1"/>
          </p:cNvPicPr>
          <p:nvPr/>
        </p:nvPicPr>
        <p:blipFill>
          <a:blip r:embed="rId4"/>
          <a:stretch>
            <a:fillRect/>
          </a:stretch>
        </p:blipFill>
        <p:spPr>
          <a:xfrm>
            <a:off x="3657600" y="3886200"/>
            <a:ext cx="4286250" cy="1020994"/>
          </a:xfrm>
          <a:prstGeom prst="rect">
            <a:avLst/>
          </a:prstGeom>
          <a:ln>
            <a:noFill/>
          </a:ln>
        </p:spPr>
      </p:pic>
    </p:spTree>
    <p:extLst>
      <p:ext uri="{BB962C8B-B14F-4D97-AF65-F5344CB8AC3E}">
        <p14:creationId xmlns:p14="http://schemas.microsoft.com/office/powerpoint/2010/main" val="173531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564" y="727364"/>
            <a:ext cx="7772400" cy="1253836"/>
          </a:xfrm>
        </p:spPr>
        <p:txBody>
          <a:bodyPr/>
          <a:lstStyle/>
          <a:p>
            <a:r>
              <a:rPr lang="en-US" dirty="0"/>
              <a:t>Age adjusted Mortality Rate: Direct Method</a:t>
            </a:r>
          </a:p>
        </p:txBody>
      </p:sp>
      <p:sp>
        <p:nvSpPr>
          <p:cNvPr id="6" name="Rectangle 5"/>
          <p:cNvSpPr/>
          <p:nvPr/>
        </p:nvSpPr>
        <p:spPr bwMode="auto">
          <a:xfrm>
            <a:off x="838200" y="3276600"/>
            <a:ext cx="21336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Age Adjusted Death</a:t>
            </a:r>
            <a:r>
              <a:rPr kumimoji="0" lang="en-US" sz="2400" b="0" i="0" u="none" strike="noStrike" cap="none" normalizeH="0" dirty="0">
                <a:ln>
                  <a:noFill/>
                </a:ln>
                <a:solidFill>
                  <a:schemeClr val="tx1"/>
                </a:solidFill>
                <a:effectLst/>
                <a:latin typeface="Times" pitchFamily="122" charset="0"/>
              </a:rPr>
              <a:t> Rate    =</a:t>
            </a:r>
            <a:endParaRPr kumimoji="0" lang="en-US" sz="2400" b="0" i="0" u="none" strike="noStrike" cap="none" normalizeH="0" baseline="0" dirty="0">
              <a:ln>
                <a:noFill/>
              </a:ln>
              <a:solidFill>
                <a:schemeClr val="tx1"/>
              </a:solidFill>
              <a:effectLst/>
              <a:latin typeface="Times" pitchFamily="122" charset="0"/>
            </a:endParaRPr>
          </a:p>
        </p:txBody>
      </p:sp>
      <p:sp>
        <p:nvSpPr>
          <p:cNvPr id="8" name="Subtitle 7"/>
          <p:cNvSpPr>
            <a:spLocks noGrp="1"/>
          </p:cNvSpPr>
          <p:nvPr>
            <p:ph type="subTitle" idx="1"/>
          </p:nvPr>
        </p:nvSpPr>
        <p:spPr bwMode="auto">
          <a:xfrm>
            <a:off x="2971800" y="2570018"/>
            <a:ext cx="5791200" cy="1468582"/>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a:solidFill>
                  <a:schemeClr val="tx1"/>
                </a:solidFill>
                <a:latin typeface="Times New Roman" panose="02020603050405020304" pitchFamily="18" charset="0"/>
                <a:cs typeface="Times New Roman" panose="02020603050405020304" pitchFamily="18" charset="0"/>
              </a:rPr>
              <a:t>Total Expected Death rates of different age groups</a:t>
            </a:r>
          </a:p>
          <a:p>
            <a:r>
              <a:rPr lang="en-US" dirty="0">
                <a:solidFill>
                  <a:schemeClr val="tx1"/>
                </a:solidFill>
              </a:rPr>
              <a:t>-----------------------------------------X1000</a:t>
            </a:r>
          </a:p>
        </p:txBody>
      </p:sp>
      <p:sp>
        <p:nvSpPr>
          <p:cNvPr id="10" name="Rectangle 9"/>
          <p:cNvSpPr/>
          <p:nvPr/>
        </p:nvSpPr>
        <p:spPr bwMode="auto">
          <a:xfrm>
            <a:off x="2971800" y="4038600"/>
            <a:ext cx="5791200" cy="9144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Total Standard Population</a:t>
            </a:r>
          </a:p>
        </p:txBody>
      </p:sp>
    </p:spTree>
    <p:extLst>
      <p:ext uri="{BB962C8B-B14F-4D97-AF65-F5344CB8AC3E}">
        <p14:creationId xmlns:p14="http://schemas.microsoft.com/office/powerpoint/2010/main" val="35412805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Pros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Used when the number of deaths in the study population is large enough to produce stable age specific death rates.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Assumes a constant age distribution across all study populations.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Rates from different study populations (e.g., counties in NYS) can all be directly compared to each other if adjusted using the same standard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72</a:t>
            </a:fld>
            <a:endParaRPr lang="en-US"/>
          </a:p>
        </p:txBody>
      </p:sp>
    </p:spTree>
    <p:extLst>
      <p:ext uri="{BB962C8B-B14F-4D97-AF65-F5344CB8AC3E}">
        <p14:creationId xmlns:p14="http://schemas.microsoft.com/office/powerpoint/2010/main" val="1202405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of Age Adjustment: Cons</a:t>
            </a:r>
          </a:p>
        </p:txBody>
      </p:sp>
      <p:sp>
        <p:nvSpPr>
          <p:cNvPr id="3" name="Subtitle 2"/>
          <p:cNvSpPr>
            <a:spLocks noGrp="1"/>
          </p:cNvSpPr>
          <p:nvPr>
            <p:ph idx="1"/>
          </p:nvPr>
        </p:nvSpPr>
        <p:spPr/>
        <p:txBody>
          <a:bodyPr/>
          <a:lstStyle/>
          <a:p>
            <a:endParaRPr lang="en-US" dirty="0"/>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Fictional rates are calculated</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Suppresses details of how subgroups differ across the variable used for adjustment (age in this case)</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From a public health perspective, these details may be more important than an overall adjusted rate.</a:t>
            </a:r>
            <a:r>
              <a:rPr lang="en-US" dirty="0"/>
              <a:t> </a:t>
            </a:r>
          </a:p>
          <a:p>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73</a:t>
            </a:fld>
            <a:endParaRPr lang="en-US"/>
          </a:p>
        </p:txBody>
      </p:sp>
    </p:spTree>
    <p:extLst>
      <p:ext uri="{BB962C8B-B14F-4D97-AF65-F5344CB8AC3E}">
        <p14:creationId xmlns:p14="http://schemas.microsoft.com/office/powerpoint/2010/main" val="15557750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Method of Mortality Rate</a:t>
            </a:r>
          </a:p>
        </p:txBody>
      </p:sp>
      <p:sp>
        <p:nvSpPr>
          <p:cNvPr id="3" name="Subtitle 2"/>
          <p:cNvSpPr>
            <a:spLocks noGrp="1"/>
          </p:cNvSpPr>
          <p:nvPr>
            <p:ph idx="1"/>
          </p:nvPr>
        </p:nvSpPr>
        <p:spPr/>
        <p:txBody>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 numbers of deaths in each age group in the study population are too small to calculate stable age-specific rates.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developing countries or other areas where no information is available on age-specific deaths for the study population, only for a national or standard population.</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Helpful for studies of mortality in occupationally exposed populations Mortality rates in the general population are often used</a:t>
            </a:r>
            <a:r>
              <a:rPr lang="en-US" dirty="0"/>
              <a:t> as the reference. </a:t>
            </a: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74</a:t>
            </a:fld>
            <a:endParaRPr lang="en-US"/>
          </a:p>
        </p:txBody>
      </p:sp>
    </p:spTree>
    <p:extLst>
      <p:ext uri="{BB962C8B-B14F-4D97-AF65-F5344CB8AC3E}">
        <p14:creationId xmlns:p14="http://schemas.microsoft.com/office/powerpoint/2010/main" val="35848220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838200"/>
          </a:xfrm>
        </p:spPr>
        <p:txBody>
          <a:bodyPr/>
          <a:lstStyle/>
          <a:p>
            <a:r>
              <a:rPr lang="en-US" dirty="0"/>
              <a:t>Pros and Cons</a:t>
            </a:r>
          </a:p>
        </p:txBody>
      </p:sp>
      <p:pic>
        <p:nvPicPr>
          <p:cNvPr id="4" name="Picture 3"/>
          <p:cNvPicPr>
            <a:picLocks noChangeAspect="1"/>
          </p:cNvPicPr>
          <p:nvPr/>
        </p:nvPicPr>
        <p:blipFill>
          <a:blip r:embed="rId2"/>
          <a:stretch>
            <a:fillRect/>
          </a:stretch>
        </p:blipFill>
        <p:spPr>
          <a:xfrm>
            <a:off x="838200" y="1556658"/>
            <a:ext cx="7134225" cy="4695825"/>
          </a:xfrm>
          <a:prstGeom prst="rect">
            <a:avLst/>
          </a:prstGeom>
        </p:spPr>
      </p:pic>
    </p:spTree>
    <p:extLst>
      <p:ext uri="{BB962C8B-B14F-4D97-AF65-F5344CB8AC3E}">
        <p14:creationId xmlns:p14="http://schemas.microsoft.com/office/powerpoint/2010/main" val="26327862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t>
            </a:r>
          </a:p>
        </p:txBody>
      </p:sp>
      <p:sp>
        <p:nvSpPr>
          <p:cNvPr id="3" name="Subtitle 2"/>
          <p:cNvSpPr>
            <a:spLocks noGrp="1"/>
          </p:cNvSpPr>
          <p:nvPr>
            <p:ph idx="1"/>
          </p:nvPr>
        </p:nvSpPr>
        <p:spPr/>
        <p:txBody>
          <a:bodyPr/>
          <a:lstStyle/>
          <a:p>
            <a:pPr>
              <a:spcBef>
                <a:spcPct val="70000"/>
              </a:spcBef>
              <a:buFont typeface="Arial" panose="020B0604020202020204" pitchFamily="34" charset="0"/>
              <a:buChar char="•"/>
            </a:pPr>
            <a:r>
              <a:rPr lang="en-US" altLang="en-US" dirty="0"/>
              <a:t>Gordis:</a:t>
            </a:r>
          </a:p>
          <a:p>
            <a:pPr lvl="1">
              <a:spcBef>
                <a:spcPct val="35000"/>
              </a:spcBef>
            </a:pPr>
            <a:r>
              <a:rPr lang="en-US" altLang="en-US" dirty="0"/>
              <a:t>    “The </a:t>
            </a:r>
            <a:r>
              <a:rPr lang="en-US" altLang="en-US" i="1" dirty="0"/>
              <a:t>probability</a:t>
            </a:r>
            <a:r>
              <a:rPr lang="en-US" altLang="en-US" dirty="0"/>
              <a:t> of an event […] occurring”</a:t>
            </a:r>
          </a:p>
          <a:p>
            <a:pPr>
              <a:spcBef>
                <a:spcPct val="70000"/>
              </a:spcBef>
              <a:buFont typeface="Arial" panose="020B0604020202020204" pitchFamily="34" charset="0"/>
              <a:buChar char="•"/>
            </a:pPr>
            <a:r>
              <a:rPr lang="en-US" altLang="en-US" dirty="0"/>
              <a:t>Webster’s Dictionary:</a:t>
            </a:r>
          </a:p>
          <a:p>
            <a:pPr lvl="1">
              <a:spcBef>
                <a:spcPct val="35000"/>
              </a:spcBef>
            </a:pPr>
            <a:r>
              <a:rPr lang="en-US" altLang="en-US" dirty="0"/>
              <a:t>    “The </a:t>
            </a:r>
            <a:r>
              <a:rPr lang="en-US" altLang="en-US" i="1" dirty="0"/>
              <a:t>possibility</a:t>
            </a:r>
            <a:r>
              <a:rPr lang="en-US" altLang="en-US" dirty="0"/>
              <a:t> of suffering harm or loss:    DANGER”</a:t>
            </a:r>
          </a:p>
          <a:p>
            <a:pPr algn="l">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The risk of acquiring a disease, and death from a disease (and any health-related event in between), is best approximated by a measure of its incidence rate.</a:t>
            </a:r>
            <a:endParaRPr lang="en-US" altLang="en-US" dirty="0">
              <a:solidFill>
                <a:srgbClr val="0000FF"/>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76</a:t>
            </a:fld>
            <a:endParaRPr lang="en-US"/>
          </a:p>
        </p:txBody>
      </p:sp>
    </p:spTree>
    <p:extLst>
      <p:ext uri="{BB962C8B-B14F-4D97-AF65-F5344CB8AC3E}">
        <p14:creationId xmlns:p14="http://schemas.microsoft.com/office/powerpoint/2010/main" val="24352369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761999"/>
          </a:xfrm>
        </p:spPr>
        <p:txBody>
          <a:bodyPr/>
          <a:lstStyle/>
          <a:p>
            <a:r>
              <a:rPr lang="en-US" dirty="0"/>
              <a:t>Relative Risk</a:t>
            </a:r>
          </a:p>
        </p:txBody>
      </p:sp>
      <p:sp>
        <p:nvSpPr>
          <p:cNvPr id="3" name="Subtitle 2"/>
          <p:cNvSpPr>
            <a:spLocks noGrp="1"/>
          </p:cNvSpPr>
          <p:nvPr>
            <p:ph type="subTitle" idx="1"/>
          </p:nvPr>
        </p:nvSpPr>
        <p:spPr>
          <a:xfrm>
            <a:off x="457200" y="1295400"/>
            <a:ext cx="8153400" cy="4800600"/>
          </a:xfrm>
        </p:spPr>
        <p:txBody>
          <a:bodyPr/>
          <a:lstStyle/>
          <a:p>
            <a:endParaRPr lang="en-US" dirty="0"/>
          </a:p>
        </p:txBody>
      </p:sp>
      <p:pic>
        <p:nvPicPr>
          <p:cNvPr id="5" name="Picture 4"/>
          <p:cNvPicPr/>
          <p:nvPr/>
        </p:nvPicPr>
        <p:blipFill rotWithShape="1">
          <a:blip r:embed="rId2"/>
          <a:srcRect t="16390" b="7211"/>
          <a:stretch/>
        </p:blipFill>
        <p:spPr bwMode="auto">
          <a:xfrm>
            <a:off x="457201" y="1295400"/>
            <a:ext cx="8153400" cy="4800600"/>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482980D8-ADBB-4C2C-9839-C0577B5CCBFE}"/>
              </a:ext>
            </a:extLst>
          </p:cNvPr>
          <p:cNvSpPr/>
          <p:nvPr/>
        </p:nvSpPr>
        <p:spPr bwMode="auto">
          <a:xfrm>
            <a:off x="6278544" y="2590800"/>
            <a:ext cx="1828800" cy="297180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0953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685799"/>
          </a:xfrm>
        </p:spPr>
        <p:txBody>
          <a:bodyPr/>
          <a:lstStyle/>
          <a:p>
            <a:r>
              <a:rPr lang="en-US" dirty="0"/>
              <a:t>Interpretation</a:t>
            </a:r>
          </a:p>
        </p:txBody>
      </p:sp>
      <p:pic>
        <p:nvPicPr>
          <p:cNvPr id="4" name="Picture 3"/>
          <p:cNvPicPr/>
          <p:nvPr/>
        </p:nvPicPr>
        <p:blipFill rotWithShape="1">
          <a:blip r:embed="rId2"/>
          <a:srcRect t="14445" b="8878"/>
          <a:stretch/>
        </p:blipFill>
        <p:spPr bwMode="auto">
          <a:xfrm>
            <a:off x="685800" y="1524000"/>
            <a:ext cx="7848599"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2001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95082-A620-4558-ACED-5D49539629BA}"/>
              </a:ext>
            </a:extLst>
          </p:cNvPr>
          <p:cNvSpPr>
            <a:spLocks noGrp="1"/>
          </p:cNvSpPr>
          <p:nvPr>
            <p:ph type="title"/>
          </p:nvPr>
        </p:nvSpPr>
        <p:spPr/>
        <p:txBody>
          <a:bodyPr/>
          <a:lstStyle/>
          <a:p>
            <a:r>
              <a:rPr lang="en-US" dirty="0"/>
              <a:t>Odds of an ‘event’</a:t>
            </a:r>
          </a:p>
        </p:txBody>
      </p:sp>
      <p:sp>
        <p:nvSpPr>
          <p:cNvPr id="5" name="Content Placeholder 4">
            <a:extLst>
              <a:ext uri="{FF2B5EF4-FFF2-40B4-BE49-F238E27FC236}">
                <a16:creationId xmlns:a16="http://schemas.microsoft.com/office/drawing/2014/main" id="{6F45F4AF-3515-49BF-B65B-57B00B768F50}"/>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 counts for being subjected to an event of type/ counts for not being subjected to an event of type e</a:t>
            </a:r>
          </a:p>
          <a:p>
            <a:pPr lvl="1">
              <a:buFont typeface="Arial" panose="020B0604020202020204" pitchFamily="34" charset="0"/>
              <a:buChar char="•"/>
            </a:pPr>
            <a:r>
              <a:rPr lang="en-US" dirty="0"/>
              <a:t>‘event’: being exposed to COVID-19, being infected by COVID-19, positively testing for COVID-19, died from COVID-19, …</a:t>
            </a:r>
          </a:p>
          <a:p>
            <a:pPr>
              <a:buFont typeface="Arial" panose="020B0604020202020204" pitchFamily="34" charset="0"/>
              <a:buChar char="•"/>
            </a:pPr>
            <a:r>
              <a:rPr lang="en-US" dirty="0"/>
              <a:t>= probability for being subjected to e/ probability of not being subjected to e.</a:t>
            </a:r>
          </a:p>
          <a:p>
            <a:pPr>
              <a:buFont typeface="Arial" panose="020B0604020202020204" pitchFamily="34" charset="0"/>
              <a:buChar char="•"/>
            </a:pPr>
            <a:r>
              <a:rPr lang="en-US" dirty="0"/>
              <a:t>= P/(1-P)</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61548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47FC-94EF-4FE8-9C54-AE20738EBEE1}"/>
              </a:ext>
            </a:extLst>
          </p:cNvPr>
          <p:cNvSpPr>
            <a:spLocks noGrp="1"/>
          </p:cNvSpPr>
          <p:nvPr>
            <p:ph type="title"/>
          </p:nvPr>
        </p:nvSpPr>
        <p:spPr/>
        <p:txBody>
          <a:bodyPr/>
          <a:lstStyle/>
          <a:p>
            <a:r>
              <a:rPr lang="en-US" dirty="0"/>
              <a:t>Your job as student in this class</a:t>
            </a:r>
          </a:p>
        </p:txBody>
      </p:sp>
      <p:sp>
        <p:nvSpPr>
          <p:cNvPr id="3" name="Content Placeholder 2">
            <a:extLst>
              <a:ext uri="{FF2B5EF4-FFF2-40B4-BE49-F238E27FC236}">
                <a16:creationId xmlns:a16="http://schemas.microsoft.com/office/drawing/2014/main" id="{A5F8464F-859F-4E01-BB63-4E55FC8760F5}"/>
              </a:ext>
            </a:extLst>
          </p:cNvPr>
          <p:cNvSpPr>
            <a:spLocks noGrp="1"/>
          </p:cNvSpPr>
          <p:nvPr>
            <p:ph idx="1"/>
          </p:nvPr>
        </p:nvSpPr>
        <p:spPr>
          <a:xfrm>
            <a:off x="1981200" y="2667000"/>
            <a:ext cx="5105400" cy="3962400"/>
          </a:xfrm>
        </p:spPr>
        <p:txBody>
          <a:bodyPr/>
          <a:lstStyle/>
          <a:p>
            <a:pPr marL="0" indent="0" algn="ctr"/>
            <a:r>
              <a:rPr lang="en-US" sz="3600" dirty="0"/>
              <a:t>Find the parallels with the topics of your research proposals!</a:t>
            </a:r>
          </a:p>
        </p:txBody>
      </p:sp>
      <p:sp>
        <p:nvSpPr>
          <p:cNvPr id="4" name="Slide Number Placeholder 3">
            <a:extLst>
              <a:ext uri="{FF2B5EF4-FFF2-40B4-BE49-F238E27FC236}">
                <a16:creationId xmlns:a16="http://schemas.microsoft.com/office/drawing/2014/main" id="{7BED7414-40AA-4D9F-87F8-264E8AB465DE}"/>
              </a:ext>
            </a:extLst>
          </p:cNvPr>
          <p:cNvSpPr>
            <a:spLocks noGrp="1"/>
          </p:cNvSpPr>
          <p:nvPr>
            <p:ph type="sldNum" sz="quarter" idx="4"/>
          </p:nvPr>
        </p:nvSpPr>
        <p:spPr/>
        <p:txBody>
          <a:bodyPr/>
          <a:lstStyle/>
          <a:p>
            <a:fld id="{90E28097-5348-46F4-A68E-6A0338650D1F}" type="slidenum">
              <a:rPr lang="en-US" smtClean="0"/>
              <a:pPr/>
              <a:t>8</a:t>
            </a:fld>
            <a:endParaRPr lang="en-US"/>
          </a:p>
        </p:txBody>
      </p:sp>
    </p:spTree>
    <p:extLst>
      <p:ext uri="{BB962C8B-B14F-4D97-AF65-F5344CB8AC3E}">
        <p14:creationId xmlns:p14="http://schemas.microsoft.com/office/powerpoint/2010/main" val="22204076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384F-9CFC-4DAB-97CD-80A9B2A38EA2}"/>
              </a:ext>
            </a:extLst>
          </p:cNvPr>
          <p:cNvSpPr>
            <a:spLocks noGrp="1"/>
          </p:cNvSpPr>
          <p:nvPr>
            <p:ph type="title"/>
          </p:nvPr>
        </p:nvSpPr>
        <p:spPr/>
        <p:txBody>
          <a:bodyPr/>
          <a:lstStyle/>
          <a:p>
            <a:r>
              <a:rPr lang="en-US" dirty="0"/>
              <a:t>Related events COVID-19</a:t>
            </a:r>
          </a:p>
        </p:txBody>
      </p:sp>
      <p:sp>
        <p:nvSpPr>
          <p:cNvPr id="4" name="Slide Number Placeholder 3">
            <a:extLst>
              <a:ext uri="{FF2B5EF4-FFF2-40B4-BE49-F238E27FC236}">
                <a16:creationId xmlns:a16="http://schemas.microsoft.com/office/drawing/2014/main" id="{D011CDDF-E475-4F44-A06E-7B7D7BD532E9}"/>
              </a:ext>
            </a:extLst>
          </p:cNvPr>
          <p:cNvSpPr>
            <a:spLocks noGrp="1"/>
          </p:cNvSpPr>
          <p:nvPr>
            <p:ph type="sldNum" sz="quarter" idx="4"/>
          </p:nvPr>
        </p:nvSpPr>
        <p:spPr/>
        <p:txBody>
          <a:bodyPr/>
          <a:lstStyle/>
          <a:p>
            <a:fld id="{90E28097-5348-46F4-A68E-6A0338650D1F}" type="slidenum">
              <a:rPr lang="en-US" smtClean="0"/>
              <a:pPr/>
              <a:t>80</a:t>
            </a:fld>
            <a:endParaRPr lang="en-US"/>
          </a:p>
        </p:txBody>
      </p:sp>
      <p:sp>
        <p:nvSpPr>
          <p:cNvPr id="6" name="Rectangle 5">
            <a:extLst>
              <a:ext uri="{FF2B5EF4-FFF2-40B4-BE49-F238E27FC236}">
                <a16:creationId xmlns:a16="http://schemas.microsoft.com/office/drawing/2014/main" id="{A1117E8E-D580-485D-ACC8-F9949FBC073D}"/>
              </a:ext>
            </a:extLst>
          </p:cNvPr>
          <p:cNvSpPr/>
          <p:nvPr/>
        </p:nvSpPr>
        <p:spPr bwMode="auto">
          <a:xfrm>
            <a:off x="1104900" y="2020390"/>
            <a:ext cx="6934200" cy="403860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Straight Connector 7">
            <a:extLst>
              <a:ext uri="{FF2B5EF4-FFF2-40B4-BE49-F238E27FC236}">
                <a16:creationId xmlns:a16="http://schemas.microsoft.com/office/drawing/2014/main" id="{92BC48FF-FA55-4703-9DC1-DEBE507FD644}"/>
              </a:ext>
            </a:extLst>
          </p:cNvPr>
          <p:cNvCxnSpPr>
            <a:cxnSpLocks/>
          </p:cNvCxnSpPr>
          <p:nvPr/>
        </p:nvCxnSpPr>
        <p:spPr bwMode="auto">
          <a:xfrm>
            <a:off x="4724400" y="2020390"/>
            <a:ext cx="0" cy="40386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8EB17DD9-51B5-4442-839A-BA4AD537E525}"/>
              </a:ext>
            </a:extLst>
          </p:cNvPr>
          <p:cNvSpPr/>
          <p:nvPr/>
        </p:nvSpPr>
        <p:spPr bwMode="auto">
          <a:xfrm>
            <a:off x="1333509" y="2553790"/>
            <a:ext cx="4686287" cy="3389810"/>
          </a:xfrm>
          <a:prstGeom prst="rect">
            <a:avLst/>
          </a:prstGeom>
          <a:solidFill>
            <a:srgbClr val="FFFF00">
              <a:alpha val="20000"/>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BA600CD0-A14A-4282-B940-642DB1D75579}"/>
              </a:ext>
            </a:extLst>
          </p:cNvPr>
          <p:cNvSpPr txBox="1"/>
          <p:nvPr/>
        </p:nvSpPr>
        <p:spPr>
          <a:xfrm>
            <a:off x="1066800" y="1524000"/>
            <a:ext cx="1816523" cy="461665"/>
          </a:xfrm>
          <a:prstGeom prst="rect">
            <a:avLst/>
          </a:prstGeom>
          <a:noFill/>
        </p:spPr>
        <p:txBody>
          <a:bodyPr wrap="none" rtlCol="0">
            <a:spAutoFit/>
          </a:bodyPr>
          <a:lstStyle/>
          <a:p>
            <a:r>
              <a:rPr lang="en-US" sz="2400" b="0" dirty="0">
                <a:solidFill>
                  <a:schemeClr val="bg1"/>
                </a:solidFill>
              </a:rPr>
              <a:t>NYS citizens</a:t>
            </a:r>
          </a:p>
        </p:txBody>
      </p:sp>
      <p:sp>
        <p:nvSpPr>
          <p:cNvPr id="12" name="TextBox 11">
            <a:extLst>
              <a:ext uri="{FF2B5EF4-FFF2-40B4-BE49-F238E27FC236}">
                <a16:creationId xmlns:a16="http://schemas.microsoft.com/office/drawing/2014/main" id="{06A8169E-D309-4A56-8BFA-E04F7042C776}"/>
              </a:ext>
            </a:extLst>
          </p:cNvPr>
          <p:cNvSpPr txBox="1"/>
          <p:nvPr/>
        </p:nvSpPr>
        <p:spPr>
          <a:xfrm>
            <a:off x="1104900" y="1985665"/>
            <a:ext cx="1244251" cy="461665"/>
          </a:xfrm>
          <a:prstGeom prst="rect">
            <a:avLst/>
          </a:prstGeom>
          <a:noFill/>
        </p:spPr>
        <p:txBody>
          <a:bodyPr wrap="none" rtlCol="0">
            <a:spAutoFit/>
          </a:bodyPr>
          <a:lstStyle/>
          <a:p>
            <a:r>
              <a:rPr lang="en-US" sz="2400" b="0" dirty="0">
                <a:solidFill>
                  <a:schemeClr val="bg1"/>
                </a:solidFill>
              </a:rPr>
              <a:t>Exposed</a:t>
            </a:r>
          </a:p>
        </p:txBody>
      </p:sp>
      <p:sp>
        <p:nvSpPr>
          <p:cNvPr id="13" name="TextBox 12">
            <a:extLst>
              <a:ext uri="{FF2B5EF4-FFF2-40B4-BE49-F238E27FC236}">
                <a16:creationId xmlns:a16="http://schemas.microsoft.com/office/drawing/2014/main" id="{273A167C-89B2-40F3-8047-A0AF50CF3BC3}"/>
              </a:ext>
            </a:extLst>
          </p:cNvPr>
          <p:cNvSpPr txBox="1"/>
          <p:nvPr/>
        </p:nvSpPr>
        <p:spPr>
          <a:xfrm>
            <a:off x="5278836" y="1981200"/>
            <a:ext cx="1731564" cy="461665"/>
          </a:xfrm>
          <a:prstGeom prst="rect">
            <a:avLst/>
          </a:prstGeom>
          <a:noFill/>
        </p:spPr>
        <p:txBody>
          <a:bodyPr wrap="none" rtlCol="0">
            <a:spAutoFit/>
          </a:bodyPr>
          <a:lstStyle/>
          <a:p>
            <a:r>
              <a:rPr lang="en-US" sz="2400" b="0" dirty="0">
                <a:solidFill>
                  <a:schemeClr val="bg1"/>
                </a:solidFill>
              </a:rPr>
              <a:t>Not exposed</a:t>
            </a:r>
          </a:p>
        </p:txBody>
      </p:sp>
      <p:sp>
        <p:nvSpPr>
          <p:cNvPr id="14" name="TextBox 13">
            <a:extLst>
              <a:ext uri="{FF2B5EF4-FFF2-40B4-BE49-F238E27FC236}">
                <a16:creationId xmlns:a16="http://schemas.microsoft.com/office/drawing/2014/main" id="{7AFA9078-9AD8-4D66-9342-03566D524318}"/>
              </a:ext>
            </a:extLst>
          </p:cNvPr>
          <p:cNvSpPr txBox="1"/>
          <p:nvPr/>
        </p:nvSpPr>
        <p:spPr>
          <a:xfrm>
            <a:off x="4752248" y="2510135"/>
            <a:ext cx="1191352" cy="461665"/>
          </a:xfrm>
          <a:prstGeom prst="rect">
            <a:avLst/>
          </a:prstGeom>
          <a:noFill/>
        </p:spPr>
        <p:txBody>
          <a:bodyPr wrap="none" rtlCol="0">
            <a:spAutoFit/>
          </a:bodyPr>
          <a:lstStyle/>
          <a:p>
            <a:r>
              <a:rPr lang="en-US" sz="2400" b="0" dirty="0">
                <a:solidFill>
                  <a:schemeClr val="bg1"/>
                </a:solidFill>
              </a:rPr>
              <a:t>Infected</a:t>
            </a:r>
          </a:p>
        </p:txBody>
      </p:sp>
      <p:cxnSp>
        <p:nvCxnSpPr>
          <p:cNvPr id="15" name="Straight Connector 14">
            <a:extLst>
              <a:ext uri="{FF2B5EF4-FFF2-40B4-BE49-F238E27FC236}">
                <a16:creationId xmlns:a16="http://schemas.microsoft.com/office/drawing/2014/main" id="{9B5C246A-64A4-4E99-B301-7369B2A19045}"/>
              </a:ext>
            </a:extLst>
          </p:cNvPr>
          <p:cNvCxnSpPr>
            <a:cxnSpLocks/>
          </p:cNvCxnSpPr>
          <p:nvPr/>
        </p:nvCxnSpPr>
        <p:spPr bwMode="auto">
          <a:xfrm>
            <a:off x="3429000" y="2553790"/>
            <a:ext cx="0" cy="338981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0BC3B5DE-027A-44D2-9A8E-15759D96D210}"/>
              </a:ext>
            </a:extLst>
          </p:cNvPr>
          <p:cNvSpPr txBox="1"/>
          <p:nvPr/>
        </p:nvSpPr>
        <p:spPr>
          <a:xfrm>
            <a:off x="1447800" y="2510134"/>
            <a:ext cx="1712328" cy="461665"/>
          </a:xfrm>
          <a:prstGeom prst="rect">
            <a:avLst/>
          </a:prstGeom>
          <a:noFill/>
        </p:spPr>
        <p:txBody>
          <a:bodyPr wrap="none" rtlCol="0">
            <a:spAutoFit/>
          </a:bodyPr>
          <a:lstStyle/>
          <a:p>
            <a:r>
              <a:rPr lang="en-US" sz="2400" b="0" dirty="0">
                <a:solidFill>
                  <a:schemeClr val="bg1"/>
                </a:solidFill>
              </a:rPr>
              <a:t>Not infected</a:t>
            </a:r>
          </a:p>
        </p:txBody>
      </p:sp>
      <p:sp>
        <p:nvSpPr>
          <p:cNvPr id="19" name="Rectangle 18">
            <a:extLst>
              <a:ext uri="{FF2B5EF4-FFF2-40B4-BE49-F238E27FC236}">
                <a16:creationId xmlns:a16="http://schemas.microsoft.com/office/drawing/2014/main" id="{B999A3C5-A5A8-4392-B6E3-0D0FD1605762}"/>
              </a:ext>
            </a:extLst>
          </p:cNvPr>
          <p:cNvSpPr/>
          <p:nvPr/>
        </p:nvSpPr>
        <p:spPr bwMode="auto">
          <a:xfrm>
            <a:off x="1746284" y="3188034"/>
            <a:ext cx="5753087" cy="2222165"/>
          </a:xfrm>
          <a:prstGeom prst="rect">
            <a:avLst/>
          </a:prstGeom>
          <a:solidFill>
            <a:srgbClr val="1FE115">
              <a:alpha val="20000"/>
            </a:srgbClr>
          </a:solid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0" name="Straight Connector 19">
            <a:extLst>
              <a:ext uri="{FF2B5EF4-FFF2-40B4-BE49-F238E27FC236}">
                <a16:creationId xmlns:a16="http://schemas.microsoft.com/office/drawing/2014/main" id="{8C8D95C8-97AA-4D5A-BBC5-AD810EDFBEEB}"/>
              </a:ext>
            </a:extLst>
          </p:cNvPr>
          <p:cNvCxnSpPr>
            <a:cxnSpLocks/>
            <a:stCxn id="19" idx="1"/>
            <a:endCxn id="19" idx="3"/>
          </p:cNvCxnSpPr>
          <p:nvPr/>
        </p:nvCxnSpPr>
        <p:spPr bwMode="auto">
          <a:xfrm>
            <a:off x="1746284" y="4299117"/>
            <a:ext cx="5753087" cy="0"/>
          </a:xfrm>
          <a:prstGeom prst="line">
            <a:avLst/>
          </a:prstGeom>
          <a:solidFill>
            <a:schemeClr val="accent1"/>
          </a:solidFill>
          <a:ln w="28575" cap="flat" cmpd="sng" algn="ctr">
            <a:solidFill>
              <a:srgbClr val="1FE115"/>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C369BBBC-7385-47E4-94E5-D963CFD18788}"/>
              </a:ext>
            </a:extLst>
          </p:cNvPr>
          <p:cNvSpPr txBox="1"/>
          <p:nvPr/>
        </p:nvSpPr>
        <p:spPr>
          <a:xfrm>
            <a:off x="6242072" y="3126420"/>
            <a:ext cx="1232389" cy="461665"/>
          </a:xfrm>
          <a:prstGeom prst="rect">
            <a:avLst/>
          </a:prstGeom>
          <a:noFill/>
        </p:spPr>
        <p:txBody>
          <a:bodyPr wrap="none" rtlCol="0">
            <a:spAutoFit/>
          </a:bodyPr>
          <a:lstStyle/>
          <a:p>
            <a:r>
              <a:rPr lang="en-US" sz="2400" b="0" dirty="0">
                <a:solidFill>
                  <a:schemeClr val="bg1"/>
                </a:solidFill>
              </a:rPr>
              <a:t>Tested +</a:t>
            </a:r>
          </a:p>
        </p:txBody>
      </p:sp>
      <p:sp>
        <p:nvSpPr>
          <p:cNvPr id="24" name="TextBox 23">
            <a:extLst>
              <a:ext uri="{FF2B5EF4-FFF2-40B4-BE49-F238E27FC236}">
                <a16:creationId xmlns:a16="http://schemas.microsoft.com/office/drawing/2014/main" id="{40EE76DE-055A-4784-AD36-58134DE3F545}"/>
              </a:ext>
            </a:extLst>
          </p:cNvPr>
          <p:cNvSpPr txBox="1"/>
          <p:nvPr/>
        </p:nvSpPr>
        <p:spPr>
          <a:xfrm>
            <a:off x="6277338" y="4294065"/>
            <a:ext cx="1161857" cy="461665"/>
          </a:xfrm>
          <a:prstGeom prst="rect">
            <a:avLst/>
          </a:prstGeom>
          <a:noFill/>
        </p:spPr>
        <p:txBody>
          <a:bodyPr wrap="none" rtlCol="0">
            <a:spAutoFit/>
          </a:bodyPr>
          <a:lstStyle/>
          <a:p>
            <a:r>
              <a:rPr lang="en-US" sz="2400" b="0" dirty="0">
                <a:solidFill>
                  <a:schemeClr val="bg1"/>
                </a:solidFill>
              </a:rPr>
              <a:t>Tested -</a:t>
            </a:r>
          </a:p>
        </p:txBody>
      </p:sp>
    </p:spTree>
    <p:extLst>
      <p:ext uri="{BB962C8B-B14F-4D97-AF65-F5344CB8AC3E}">
        <p14:creationId xmlns:p14="http://schemas.microsoft.com/office/powerpoint/2010/main" val="38434012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E418-0BDC-4D54-AB90-309DFE5E3053}"/>
              </a:ext>
            </a:extLst>
          </p:cNvPr>
          <p:cNvSpPr>
            <a:spLocks noGrp="1"/>
          </p:cNvSpPr>
          <p:nvPr>
            <p:ph type="title"/>
          </p:nvPr>
        </p:nvSpPr>
        <p:spPr/>
        <p:txBody>
          <a:bodyPr/>
          <a:lstStyle/>
          <a:p>
            <a:r>
              <a:rPr lang="en-US" dirty="0"/>
              <a:t>Subgroups / cohorts</a:t>
            </a:r>
          </a:p>
        </p:txBody>
      </p:sp>
      <p:graphicFrame>
        <p:nvGraphicFramePr>
          <p:cNvPr id="5" name="Content Placeholder 4">
            <a:extLst>
              <a:ext uri="{FF2B5EF4-FFF2-40B4-BE49-F238E27FC236}">
                <a16:creationId xmlns:a16="http://schemas.microsoft.com/office/drawing/2014/main" id="{23E65E70-8B95-4C8C-8CF1-D5A9FC748385}"/>
              </a:ext>
            </a:extLst>
          </p:cNvPr>
          <p:cNvGraphicFramePr>
            <a:graphicFrameLocks noGrp="1"/>
          </p:cNvGraphicFramePr>
          <p:nvPr>
            <p:ph idx="1"/>
            <p:extLst>
              <p:ext uri="{D42A27DB-BD31-4B8C-83A1-F6EECF244321}">
                <p14:modId xmlns:p14="http://schemas.microsoft.com/office/powerpoint/2010/main" val="3535373300"/>
              </p:ext>
            </p:extLst>
          </p:nvPr>
        </p:nvGraphicFramePr>
        <p:xfrm>
          <a:off x="228600" y="1676400"/>
          <a:ext cx="8686800" cy="37084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481014854"/>
                    </a:ext>
                  </a:extLst>
                </a:gridCol>
                <a:gridCol w="1447800">
                  <a:extLst>
                    <a:ext uri="{9D8B030D-6E8A-4147-A177-3AD203B41FA5}">
                      <a16:colId xmlns:a16="http://schemas.microsoft.com/office/drawing/2014/main" val="461852024"/>
                    </a:ext>
                  </a:extLst>
                </a:gridCol>
                <a:gridCol w="1447800">
                  <a:extLst>
                    <a:ext uri="{9D8B030D-6E8A-4147-A177-3AD203B41FA5}">
                      <a16:colId xmlns:a16="http://schemas.microsoft.com/office/drawing/2014/main" val="1780035025"/>
                    </a:ext>
                  </a:extLst>
                </a:gridCol>
                <a:gridCol w="1447800">
                  <a:extLst>
                    <a:ext uri="{9D8B030D-6E8A-4147-A177-3AD203B41FA5}">
                      <a16:colId xmlns:a16="http://schemas.microsoft.com/office/drawing/2014/main" val="3041960768"/>
                    </a:ext>
                  </a:extLst>
                </a:gridCol>
                <a:gridCol w="1447800">
                  <a:extLst>
                    <a:ext uri="{9D8B030D-6E8A-4147-A177-3AD203B41FA5}">
                      <a16:colId xmlns:a16="http://schemas.microsoft.com/office/drawing/2014/main" val="444164403"/>
                    </a:ext>
                  </a:extLst>
                </a:gridCol>
                <a:gridCol w="1447800">
                  <a:extLst>
                    <a:ext uri="{9D8B030D-6E8A-4147-A177-3AD203B41FA5}">
                      <a16:colId xmlns:a16="http://schemas.microsoft.com/office/drawing/2014/main" val="1925328800"/>
                    </a:ext>
                  </a:extLst>
                </a:gridCol>
              </a:tblGrid>
              <a:tr h="370840">
                <a:tc>
                  <a:txBody>
                    <a:bodyPr/>
                    <a:lstStyle/>
                    <a:p>
                      <a:r>
                        <a:rPr lang="en-US" dirty="0">
                          <a:solidFill>
                            <a:schemeClr val="tx1"/>
                          </a:solidFill>
                        </a:rPr>
                        <a:t>Exposed</a:t>
                      </a:r>
                    </a:p>
                  </a:txBody>
                  <a:tcPr/>
                </a:tc>
                <a:tc>
                  <a:txBody>
                    <a:bodyPr/>
                    <a:lstStyle/>
                    <a:p>
                      <a:r>
                        <a:rPr lang="en-US" dirty="0">
                          <a:solidFill>
                            <a:schemeClr val="tx1"/>
                          </a:solidFill>
                        </a:rPr>
                        <a:t>Infected</a:t>
                      </a:r>
                    </a:p>
                  </a:txBody>
                  <a:tcPr/>
                </a:tc>
                <a:tc>
                  <a:txBody>
                    <a:bodyPr/>
                    <a:lstStyle/>
                    <a:p>
                      <a:r>
                        <a:rPr lang="en-US" dirty="0">
                          <a:solidFill>
                            <a:schemeClr val="tx1"/>
                          </a:solidFill>
                        </a:rPr>
                        <a:t>Tested</a:t>
                      </a:r>
                    </a:p>
                  </a:txBody>
                  <a:tcPr/>
                </a:tc>
                <a:tc>
                  <a:txBody>
                    <a:bodyPr/>
                    <a:lstStyle/>
                    <a:p>
                      <a:r>
                        <a:rPr lang="en-US" dirty="0">
                          <a:solidFill>
                            <a:schemeClr val="tx1"/>
                          </a:solidFill>
                        </a:rPr>
                        <a:t>Tested+</a:t>
                      </a:r>
                    </a:p>
                  </a:txBody>
                  <a:tcPr/>
                </a:tc>
                <a:tc>
                  <a:txBody>
                    <a:bodyPr/>
                    <a:lstStyle/>
                    <a:p>
                      <a:r>
                        <a:rPr lang="en-US" dirty="0">
                          <a:solidFill>
                            <a:schemeClr val="tx1"/>
                          </a:solidFill>
                        </a:rPr>
                        <a:t>Treated</a:t>
                      </a:r>
                    </a:p>
                  </a:txBody>
                  <a:tcPr/>
                </a:tc>
                <a:tc>
                  <a:txBody>
                    <a:bodyPr/>
                    <a:lstStyle/>
                    <a:p>
                      <a:r>
                        <a:rPr lang="en-US" dirty="0">
                          <a:solidFill>
                            <a:schemeClr val="tx1"/>
                          </a:solidFill>
                        </a:rPr>
                        <a:t>Died</a:t>
                      </a:r>
                    </a:p>
                  </a:txBody>
                  <a:tcPr/>
                </a:tc>
                <a:extLst>
                  <a:ext uri="{0D108BD9-81ED-4DB2-BD59-A6C34878D82A}">
                    <a16:rowId xmlns:a16="http://schemas.microsoft.com/office/drawing/2014/main" val="309315798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extLst>
                  <a:ext uri="{0D108BD9-81ED-4DB2-BD59-A6C34878D82A}">
                    <a16:rowId xmlns:a16="http://schemas.microsoft.com/office/drawing/2014/main" val="1117436600"/>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extLst>
                  <a:ext uri="{0D108BD9-81ED-4DB2-BD59-A6C34878D82A}">
                    <a16:rowId xmlns:a16="http://schemas.microsoft.com/office/drawing/2014/main" val="1692321384"/>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extLst>
                  <a:ext uri="{0D108BD9-81ED-4DB2-BD59-A6C34878D82A}">
                    <a16:rowId xmlns:a16="http://schemas.microsoft.com/office/drawing/2014/main" val="1104213240"/>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extLst>
                  <a:ext uri="{0D108BD9-81ED-4DB2-BD59-A6C34878D82A}">
                    <a16:rowId xmlns:a16="http://schemas.microsoft.com/office/drawing/2014/main" val="373841389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extLst>
                  <a:ext uri="{0D108BD9-81ED-4DB2-BD59-A6C34878D82A}">
                    <a16:rowId xmlns:a16="http://schemas.microsoft.com/office/drawing/2014/main" val="2253251271"/>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extLst>
                  <a:ext uri="{0D108BD9-81ED-4DB2-BD59-A6C34878D82A}">
                    <a16:rowId xmlns:a16="http://schemas.microsoft.com/office/drawing/2014/main" val="2854727292"/>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extLst>
                  <a:ext uri="{0D108BD9-81ED-4DB2-BD59-A6C34878D82A}">
                    <a16:rowId xmlns:a16="http://schemas.microsoft.com/office/drawing/2014/main" val="51410799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extLst>
                  <a:ext uri="{0D108BD9-81ED-4DB2-BD59-A6C34878D82A}">
                    <a16:rowId xmlns:a16="http://schemas.microsoft.com/office/drawing/2014/main" val="3441186673"/>
                  </a:ext>
                </a:extLst>
              </a:tr>
              <a:tr h="370840">
                <a:tc>
                  <a:txBody>
                    <a:bodyPr/>
                    <a:lstStyle/>
                    <a:p>
                      <a:r>
                        <a:rPr lang="en-US" dirty="0">
                          <a:solidFill>
                            <a:schemeClr val="tx1"/>
                          </a:solidFill>
                        </a:rPr>
                        <a:t>…</a:t>
                      </a: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474843164"/>
                  </a:ext>
                </a:extLst>
              </a:tr>
            </a:tbl>
          </a:graphicData>
        </a:graphic>
      </p:graphicFrame>
      <p:sp>
        <p:nvSpPr>
          <p:cNvPr id="4" name="Slide Number Placeholder 3">
            <a:extLst>
              <a:ext uri="{FF2B5EF4-FFF2-40B4-BE49-F238E27FC236}">
                <a16:creationId xmlns:a16="http://schemas.microsoft.com/office/drawing/2014/main" id="{1BEF1051-BAAA-4CDF-BA93-A7EEE8DEC94E}"/>
              </a:ext>
            </a:extLst>
          </p:cNvPr>
          <p:cNvSpPr>
            <a:spLocks noGrp="1"/>
          </p:cNvSpPr>
          <p:nvPr>
            <p:ph type="sldNum" sz="quarter" idx="4"/>
          </p:nvPr>
        </p:nvSpPr>
        <p:spPr/>
        <p:txBody>
          <a:bodyPr/>
          <a:lstStyle/>
          <a:p>
            <a:fld id="{90E28097-5348-46F4-A68E-6A0338650D1F}" type="slidenum">
              <a:rPr lang="en-US" smtClean="0"/>
              <a:pPr/>
              <a:t>81</a:t>
            </a:fld>
            <a:endParaRPr lang="en-US"/>
          </a:p>
        </p:txBody>
      </p:sp>
      <p:sp>
        <p:nvSpPr>
          <p:cNvPr id="7" name="TextBox 6">
            <a:extLst>
              <a:ext uri="{FF2B5EF4-FFF2-40B4-BE49-F238E27FC236}">
                <a16:creationId xmlns:a16="http://schemas.microsoft.com/office/drawing/2014/main" id="{9FF5BDD3-895E-4C18-9CAF-A2E330CC77BE}"/>
              </a:ext>
            </a:extLst>
          </p:cNvPr>
          <p:cNvSpPr txBox="1"/>
          <p:nvPr/>
        </p:nvSpPr>
        <p:spPr>
          <a:xfrm>
            <a:off x="381000" y="5560646"/>
            <a:ext cx="8305800" cy="1200329"/>
          </a:xfrm>
          <a:prstGeom prst="rect">
            <a:avLst/>
          </a:prstGeom>
          <a:noFill/>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For unrelated events:  2</a:t>
            </a:r>
            <a:r>
              <a:rPr lang="en-US" sz="2400" b="0" baseline="30000" dirty="0">
                <a:solidFill>
                  <a:schemeClr val="bg1"/>
                </a:solidFill>
              </a:rPr>
              <a:t>n </a:t>
            </a:r>
            <a:r>
              <a:rPr lang="en-US" sz="2400" b="0" dirty="0">
                <a:solidFill>
                  <a:schemeClr val="bg1"/>
                </a:solidFill>
              </a:rPr>
              <a:t>groups</a:t>
            </a:r>
          </a:p>
          <a:p>
            <a:pPr marL="457200" indent="-457200" algn="l">
              <a:buFont typeface="Arial" panose="020B0604020202020204" pitchFamily="34" charset="0"/>
              <a:buChar char="•"/>
            </a:pPr>
            <a:r>
              <a:rPr lang="en-US" sz="2400" b="0" dirty="0">
                <a:solidFill>
                  <a:schemeClr val="bg1"/>
                </a:solidFill>
              </a:rPr>
              <a:t>If related: less, e.g. one can’t test positive or negative when not tested at all.</a:t>
            </a:r>
          </a:p>
        </p:txBody>
      </p:sp>
    </p:spTree>
    <p:extLst>
      <p:ext uri="{BB962C8B-B14F-4D97-AF65-F5344CB8AC3E}">
        <p14:creationId xmlns:p14="http://schemas.microsoft.com/office/powerpoint/2010/main" val="6921179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a:t>
            </a:r>
          </a:p>
        </p:txBody>
      </p:sp>
      <p:sp>
        <p:nvSpPr>
          <p:cNvPr id="4" name="Rectangle 4"/>
          <p:cNvSpPr>
            <a:spLocks noGrp="1" noChangeArrowheads="1"/>
          </p:cNvSpPr>
          <p:nvPr>
            <p:ph idx="1"/>
          </p:nvPr>
        </p:nvSpPr>
        <p:spPr>
          <a:xfrm>
            <a:off x="228600" y="1676400"/>
            <a:ext cx="8686800" cy="4114800"/>
          </a:xfrm>
          <a:noFill/>
        </p:spPr>
        <p:txBody>
          <a:bodyPr/>
          <a:lstStyle/>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an event = p; </a:t>
            </a:r>
            <a:r>
              <a:rPr lang="en-US" altLang="en-US" b="1" dirty="0">
                <a:latin typeface="Times New Roman" panose="02020603050405020304" pitchFamily="18" charset="0"/>
                <a:cs typeface="Times New Roman" panose="02020603050405020304" pitchFamily="18" charset="0"/>
              </a:rPr>
              <a:t>(such as 0.4 or 40%)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the non-event = (1 – p) </a:t>
            </a:r>
            <a:r>
              <a:rPr lang="en-US" altLang="en-US" b="1" dirty="0">
                <a:latin typeface="Times New Roman" panose="02020603050405020304" pitchFamily="18" charset="0"/>
                <a:cs typeface="Times New Roman" panose="02020603050405020304" pitchFamily="18" charset="0"/>
              </a:rPr>
              <a:t>(1 - 0.4 = .6 or 60%)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(1 – p);    </a:t>
            </a:r>
            <a:r>
              <a:rPr lang="en-US" altLang="en-US" b="1" dirty="0">
                <a:latin typeface="Times New Roman" panose="02020603050405020304" pitchFamily="18" charset="0"/>
                <a:cs typeface="Times New Roman" panose="02020603050405020304" pitchFamily="18" charset="0"/>
              </a:rPr>
              <a:t>(such as 0.4 / 1- 0.4)</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q, where q = (1 – p); </a:t>
            </a:r>
            <a:r>
              <a:rPr lang="en-US" altLang="en-US" b="1" dirty="0">
                <a:latin typeface="Times New Roman" panose="02020603050405020304" pitchFamily="18" charset="0"/>
                <a:cs typeface="Times New Roman" panose="02020603050405020304" pitchFamily="18" charset="0"/>
              </a:rPr>
              <a:t>(such as 0.4/0.6 = 0.667)</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The simple “</a:t>
            </a:r>
            <a:r>
              <a:rPr lang="en-US" altLang="en-US" i="1" dirty="0">
                <a:latin typeface="Times New Roman" panose="02020603050405020304" pitchFamily="18" charset="0"/>
                <a:cs typeface="Times New Roman" panose="02020603050405020304" pitchFamily="18" charset="0"/>
              </a:rPr>
              <a:t>Odds</a:t>
            </a:r>
            <a:r>
              <a:rPr lang="en-US" altLang="en-US" dirty="0">
                <a:latin typeface="Times New Roman" panose="02020603050405020304" pitchFamily="18" charset="0"/>
                <a:cs typeface="Times New Roman" panose="02020603050405020304" pitchFamily="18" charset="0"/>
              </a:rPr>
              <a:t>” is not used much in epidemiology, but the “</a:t>
            </a:r>
            <a:r>
              <a:rPr lang="en-US" altLang="en-US" i="1" dirty="0">
                <a:latin typeface="Times New Roman" panose="02020603050405020304" pitchFamily="18" charset="0"/>
                <a:cs typeface="Times New Roman" panose="02020603050405020304" pitchFamily="18" charset="0"/>
              </a:rPr>
              <a:t>Odds Ratio</a:t>
            </a:r>
            <a:r>
              <a:rPr lang="en-US" altLang="en-US" dirty="0">
                <a:latin typeface="Times New Roman" panose="02020603050405020304" pitchFamily="18" charset="0"/>
                <a:cs typeface="Times New Roman" panose="02020603050405020304" pitchFamily="18" charset="0"/>
              </a:rPr>
              <a:t>” (OR) is used extensively as a measure of excess risk (“association”) in different epidemiological study designs</a:t>
            </a:r>
          </a:p>
          <a:p>
            <a:pPr marL="285750" lvl="1">
              <a:spcBef>
                <a:spcPct val="70000"/>
              </a:spcBef>
            </a:pPr>
            <a:endParaRPr lang="en-US" sz="1800" dirty="0">
              <a:latin typeface="Times New Roman" panose="02020603050405020304" pitchFamily="18" charset="0"/>
              <a:cs typeface="Times New Roman" panose="02020603050405020304" pitchFamily="18" charset="0"/>
            </a:endParaRPr>
          </a:p>
          <a:p>
            <a:pPr marL="457200" lvl="1" indent="0">
              <a:spcBef>
                <a:spcPct val="70000"/>
              </a:spcBef>
              <a:buNone/>
            </a:pPr>
            <a:endParaRPr lang="en-US" alt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3" name="Slide Number Placeholder 2"/>
          <p:cNvSpPr>
            <a:spLocks noGrp="1"/>
          </p:cNvSpPr>
          <p:nvPr>
            <p:ph type="sldNum" sz="quarter" idx="4"/>
          </p:nvPr>
        </p:nvSpPr>
        <p:spPr/>
        <p:txBody>
          <a:bodyPr/>
          <a:lstStyle/>
          <a:p>
            <a:fld id="{90E28097-5348-46F4-A68E-6A0338650D1F}" type="slidenum">
              <a:rPr lang="en-US" smtClean="0"/>
              <a:pPr/>
              <a:t>82</a:t>
            </a:fld>
            <a:endParaRPr lang="en-US"/>
          </a:p>
        </p:txBody>
      </p:sp>
    </p:spTree>
    <p:extLst>
      <p:ext uri="{BB962C8B-B14F-4D97-AF65-F5344CB8AC3E}">
        <p14:creationId xmlns:p14="http://schemas.microsoft.com/office/powerpoint/2010/main" val="42196657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685799"/>
          </a:xfrm>
        </p:spPr>
        <p:txBody>
          <a:bodyPr/>
          <a:lstStyle/>
          <a:p>
            <a:r>
              <a:rPr lang="en-US" dirty="0"/>
              <a:t>Odds Ratio</a:t>
            </a:r>
          </a:p>
        </p:txBody>
      </p:sp>
      <p:sp>
        <p:nvSpPr>
          <p:cNvPr id="3" name="Subtitle 2"/>
          <p:cNvSpPr>
            <a:spLocks noGrp="1"/>
          </p:cNvSpPr>
          <p:nvPr>
            <p:ph type="subTitle" idx="1"/>
          </p:nvPr>
        </p:nvSpPr>
        <p:spPr>
          <a:xfrm>
            <a:off x="685800" y="1524000"/>
            <a:ext cx="7772400" cy="42672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l"/>
            <a:r>
              <a:rPr lang="en-US" dirty="0"/>
              <a:t>Remember Odds is p/(1-p)</a:t>
            </a:r>
          </a:p>
          <a:p>
            <a:pPr algn="l"/>
            <a:endParaRPr lang="en-US" dirty="0"/>
          </a:p>
          <a:p>
            <a:pPr algn="l"/>
            <a:endParaRPr lang="en-US" dirty="0"/>
          </a:p>
          <a:p>
            <a:pPr algn="l"/>
            <a:endParaRPr lang="en-US" dirty="0"/>
          </a:p>
        </p:txBody>
      </p:sp>
      <p:pic>
        <p:nvPicPr>
          <p:cNvPr id="4" name="Picture 3"/>
          <p:cNvPicPr/>
          <p:nvPr/>
        </p:nvPicPr>
        <p:blipFill rotWithShape="1">
          <a:blip r:embed="rId2"/>
          <a:srcRect t="17778" r="5612" b="8872"/>
          <a:stretch/>
        </p:blipFill>
        <p:spPr bwMode="auto">
          <a:xfrm>
            <a:off x="990600" y="1524000"/>
            <a:ext cx="6934199" cy="3352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19712657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Specificity and Accuracy</a:t>
            </a: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84</a:t>
            </a:fld>
            <a:endParaRPr lang="en-US" altLang="en-US" dirty="0"/>
          </a:p>
        </p:txBody>
      </p:sp>
      <p:sp>
        <p:nvSpPr>
          <p:cNvPr id="6" name="Rectangle 5"/>
          <p:cNvSpPr/>
          <p:nvPr/>
        </p:nvSpPr>
        <p:spPr>
          <a:xfrm>
            <a:off x="-180703" y="6457890"/>
            <a:ext cx="9296400" cy="307777"/>
          </a:xfrm>
          <a:prstGeom prst="rect">
            <a:avLst/>
          </a:prstGeom>
        </p:spPr>
        <p:txBody>
          <a:bodyPr wrap="square">
            <a:spAutoFit/>
          </a:bodyPr>
          <a:lstStyle/>
          <a:p>
            <a:pPr algn="r"/>
            <a:r>
              <a:rPr lang="en-US" sz="1400" b="0" dirty="0">
                <a:solidFill>
                  <a:schemeClr val="bg1"/>
                </a:solidFill>
              </a:rPr>
              <a:t>http://www.lexjansen.com/nesug/nesug10/hl/hl07.pdf</a:t>
            </a:r>
          </a:p>
        </p:txBody>
      </p:sp>
      <p:pic>
        <p:nvPicPr>
          <p:cNvPr id="7" name="Picture 6"/>
          <p:cNvPicPr>
            <a:picLocks noChangeAspect="1"/>
          </p:cNvPicPr>
          <p:nvPr/>
        </p:nvPicPr>
        <p:blipFill>
          <a:blip r:embed="rId2"/>
          <a:stretch>
            <a:fillRect/>
          </a:stretch>
        </p:blipFill>
        <p:spPr>
          <a:xfrm>
            <a:off x="762000" y="1524001"/>
            <a:ext cx="7391400" cy="4648200"/>
          </a:xfrm>
          <a:prstGeom prst="rect">
            <a:avLst/>
          </a:prstGeom>
        </p:spPr>
      </p:pic>
    </p:spTree>
    <p:extLst>
      <p:ext uri="{BB962C8B-B14F-4D97-AF65-F5344CB8AC3E}">
        <p14:creationId xmlns:p14="http://schemas.microsoft.com/office/powerpoint/2010/main" val="8309891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Reporting</a:t>
            </a:r>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85</a:t>
            </a:fld>
            <a:endParaRPr lang="en-US" altLang="en-US"/>
          </a:p>
        </p:txBody>
      </p:sp>
      <p:pic>
        <p:nvPicPr>
          <p:cNvPr id="7" name="Picture 6"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4495800"/>
          </a:xfrm>
          <a:prstGeom prst="rect">
            <a:avLst/>
          </a:prstGeom>
          <a:noFill/>
          <a:ln>
            <a:noFill/>
          </a:ln>
        </p:spPr>
      </p:pic>
      <p:sp>
        <p:nvSpPr>
          <p:cNvPr id="8" name="Rectangle 7"/>
          <p:cNvSpPr/>
          <p:nvPr/>
        </p:nvSpPr>
        <p:spPr>
          <a:xfrm>
            <a:off x="152400" y="6422844"/>
            <a:ext cx="8915400" cy="276999"/>
          </a:xfrm>
          <a:prstGeom prst="rect">
            <a:avLst/>
          </a:prstGeom>
        </p:spPr>
        <p:txBody>
          <a:bodyPr wrap="square">
            <a:spAutoFit/>
          </a:bodyPr>
          <a:lstStyle/>
          <a:p>
            <a:pPr algn="r"/>
            <a:r>
              <a:rPr lang="en-US" sz="1200" b="0" dirty="0">
                <a:solidFill>
                  <a:schemeClr val="bg1"/>
                </a:solidFill>
              </a:rPr>
              <a:t>https://s3-eu-west-1.amazonaws.com/ppreviews-plos-725668748/2257634/preview.jpg</a:t>
            </a:r>
          </a:p>
        </p:txBody>
      </p:sp>
    </p:spTree>
    <p:extLst>
      <p:ext uri="{BB962C8B-B14F-4D97-AF65-F5344CB8AC3E}">
        <p14:creationId xmlns:p14="http://schemas.microsoft.com/office/powerpoint/2010/main" val="4181747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Sensitivity is the probability that a test will indicate 'disease' among those with the disease:</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Sensitivity: A/(A+C)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Specificity is the fraction of those without disease who will have a negative test result:</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Specificity: D/(D+B)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Sensitivity and specificity </a:t>
            </a:r>
            <a:r>
              <a:rPr lang="en-US" dirty="0">
                <a:latin typeface="Times New Roman" panose="02020603050405020304" pitchFamily="18" charset="0"/>
                <a:cs typeface="Times New Roman" panose="02020603050405020304" pitchFamily="18" charset="0"/>
              </a:rPr>
              <a:t>are</a:t>
            </a:r>
            <a:r>
              <a:rPr lang="en-US" i="1" dirty="0">
                <a:latin typeface="Times New Roman" panose="02020603050405020304" pitchFamily="18" charset="0"/>
                <a:cs typeface="Times New Roman" panose="02020603050405020304" pitchFamily="18" charset="0"/>
              </a:rPr>
              <a:t> characteristics of the test</a:t>
            </a:r>
            <a:r>
              <a:rPr lang="en-US" dirty="0">
                <a:latin typeface="Times New Roman" panose="02020603050405020304" pitchFamily="18" charset="0"/>
                <a:cs typeface="Times New Roman" panose="02020603050405020304" pitchFamily="18" charset="0"/>
              </a:rPr>
              <a:t>. The population does not affect the results.</a:t>
            </a:r>
          </a:p>
          <a:p>
            <a:pPr>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86</a:t>
            </a:fld>
            <a:endParaRPr lang="en-US" altLang="en-US"/>
          </a:p>
        </p:txBody>
      </p:sp>
    </p:spTree>
    <p:extLst>
      <p:ext uri="{BB962C8B-B14F-4D97-AF65-F5344CB8AC3E}">
        <p14:creationId xmlns:p14="http://schemas.microsoft.com/office/powerpoint/2010/main" val="5536739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PPV and NPV</a:t>
            </a:r>
          </a:p>
        </p:txBody>
      </p:sp>
      <p:sp>
        <p:nvSpPr>
          <p:cNvPr id="3" name="Content Placeholder 2"/>
          <p:cNvSpPr>
            <a:spLocks noGrp="1"/>
          </p:cNvSpPr>
          <p:nvPr>
            <p:ph sz="half" idx="1"/>
          </p:nvPr>
        </p:nvSpPr>
        <p:spPr>
          <a:xfrm>
            <a:off x="685800" y="1752600"/>
            <a:ext cx="3810000" cy="5562600"/>
          </a:xfrm>
        </p:spPr>
        <p:txBody>
          <a:bodyPr/>
          <a:lstStyle/>
          <a:p>
            <a:r>
              <a:rPr lang="en-US" sz="2000" dirty="0">
                <a:latin typeface="Times New Roman" panose="02020603050405020304" pitchFamily="18" charset="0"/>
                <a:cs typeface="Times New Roman" panose="02020603050405020304" pitchFamily="18" charset="0"/>
              </a:rPr>
              <a:t>PPV and NPV represent the chance that a person with a positive test truly has the disease. </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Positive Predictive Value: A/(A+B) × 100</a:t>
            </a:r>
          </a:p>
          <a:p>
            <a:endParaRPr lang="en-US" sz="2000"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Negative Predictive Value: D/(D+C) × 100</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648200" y="1524000"/>
            <a:ext cx="3810000" cy="4876800"/>
          </a:xfrm>
          <a:solidFill>
            <a:schemeClr val="tx1"/>
          </a:solidFill>
          <a:ln w="38100">
            <a:solidFill>
              <a:srgbClr val="FFC000"/>
            </a:solidFill>
          </a:ln>
        </p:spPr>
        <p:txBody>
          <a:bodyPr/>
          <a:lstStyle/>
          <a:p>
            <a:r>
              <a:rPr lang="en-US" i="1" dirty="0">
                <a:latin typeface="Times New Roman" panose="02020603050405020304" pitchFamily="18" charset="0"/>
                <a:cs typeface="Times New Roman" panose="02020603050405020304" pitchFamily="18" charset="0"/>
              </a:rPr>
              <a:t>Positive and negative predictive values are influenced by the prevalence</a:t>
            </a:r>
            <a:r>
              <a:rPr lang="en-US" dirty="0">
                <a:latin typeface="Times New Roman" panose="02020603050405020304" pitchFamily="18" charset="0"/>
                <a:cs typeface="Times New Roman" panose="02020603050405020304" pitchFamily="18" charset="0"/>
              </a:rPr>
              <a:t> of disease in the population that is being tested. </a:t>
            </a:r>
          </a:p>
          <a:p>
            <a:r>
              <a:rPr lang="en-US" dirty="0"/>
              <a:t>Higher the positive predictive value of a test greater are the  chances of high prevalence of disease.</a:t>
            </a:r>
          </a:p>
          <a:p>
            <a:endParaRPr lang="en-US" dirty="0"/>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87</a:t>
            </a:fld>
            <a:endParaRPr lang="en-US" altLang="en-US"/>
          </a:p>
        </p:txBody>
      </p:sp>
      <p:graphicFrame>
        <p:nvGraphicFramePr>
          <p:cNvPr id="6" name="Table 5"/>
          <p:cNvGraphicFramePr>
            <a:graphicFrameLocks noGrp="1"/>
          </p:cNvGraphicFramePr>
          <p:nvPr>
            <p:extLst/>
          </p:nvPr>
        </p:nvGraphicFramePr>
        <p:xfrm>
          <a:off x="1447800" y="5181600"/>
          <a:ext cx="1752600" cy="73152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1153454040"/>
                    </a:ext>
                  </a:extLst>
                </a:gridCol>
                <a:gridCol w="876300">
                  <a:extLst>
                    <a:ext uri="{9D8B030D-6E8A-4147-A177-3AD203B41FA5}">
                      <a16:colId xmlns:a16="http://schemas.microsoft.com/office/drawing/2014/main" val="2710821733"/>
                    </a:ext>
                  </a:extLst>
                </a:gridCol>
              </a:tblGrid>
              <a:tr h="307340">
                <a:tc>
                  <a:txBody>
                    <a:bodyPr/>
                    <a:lstStyle/>
                    <a:p>
                      <a:r>
                        <a:rPr lang="en-US" dirty="0">
                          <a:solidFill>
                            <a:schemeClr val="tx1"/>
                          </a:solidFill>
                        </a:rPr>
                        <a:t>A</a:t>
                      </a:r>
                    </a:p>
                  </a:txBody>
                  <a:tcPr/>
                </a:tc>
                <a:tc>
                  <a:txBody>
                    <a:bodyPr/>
                    <a:lstStyle/>
                    <a:p>
                      <a:r>
                        <a:rPr lang="en-US" dirty="0">
                          <a:solidFill>
                            <a:schemeClr val="tx1"/>
                          </a:solidFill>
                        </a:rPr>
                        <a:t>B</a:t>
                      </a:r>
                    </a:p>
                  </a:txBody>
                  <a:tcPr/>
                </a:tc>
                <a:extLst>
                  <a:ext uri="{0D108BD9-81ED-4DB2-BD59-A6C34878D82A}">
                    <a16:rowId xmlns:a16="http://schemas.microsoft.com/office/drawing/2014/main" val="1821711912"/>
                  </a:ext>
                </a:extLst>
              </a:tr>
              <a:tr h="307340">
                <a:tc>
                  <a:txBody>
                    <a:bodyPr/>
                    <a:lstStyle/>
                    <a:p>
                      <a:r>
                        <a:rPr lang="en-US" dirty="0"/>
                        <a:t>C</a:t>
                      </a:r>
                    </a:p>
                  </a:txBody>
                  <a:tcPr/>
                </a:tc>
                <a:tc>
                  <a:txBody>
                    <a:bodyPr/>
                    <a:lstStyle/>
                    <a:p>
                      <a:r>
                        <a:rPr lang="en-US" dirty="0"/>
                        <a:t>D</a:t>
                      </a:r>
                    </a:p>
                  </a:txBody>
                  <a:tcPr/>
                </a:tc>
                <a:extLst>
                  <a:ext uri="{0D108BD9-81ED-4DB2-BD59-A6C34878D82A}">
                    <a16:rowId xmlns:a16="http://schemas.microsoft.com/office/drawing/2014/main" val="4137689585"/>
                  </a:ext>
                </a:extLst>
              </a:tr>
            </a:tbl>
          </a:graphicData>
        </a:graphic>
      </p:graphicFrame>
    </p:spTree>
    <p:extLst>
      <p:ext uri="{BB962C8B-B14F-4D97-AF65-F5344CB8AC3E}">
        <p14:creationId xmlns:p14="http://schemas.microsoft.com/office/powerpoint/2010/main" val="147681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Subtitle 2"/>
          <p:cNvSpPr>
            <a:spLocks noGrp="1"/>
          </p:cNvSpPr>
          <p:nvPr>
            <p:ph idx="1"/>
          </p:nvPr>
        </p:nvSpPr>
        <p:spPr>
          <a:xfrm>
            <a:off x="228600" y="1676400"/>
            <a:ext cx="8686800" cy="4191000"/>
          </a:xfrm>
        </p:spPr>
        <p:txBody>
          <a:bodyPr/>
          <a:lstStyle/>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Determinants</a:t>
            </a:r>
            <a:r>
              <a:rPr lang="en-US" dirty="0">
                <a:latin typeface="Times New Roman" panose="02020603050405020304" pitchFamily="18" charset="0"/>
                <a:cs typeface="Times New Roman" panose="02020603050405020304" pitchFamily="18" charset="0"/>
              </a:rPr>
              <a:t>: factors that influence health: biological, chemical, physical, social, cultural, genetic and behavior;	</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Distribution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determinants over time, populations, and places;</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Health-Related States and Events</a:t>
            </a:r>
            <a:r>
              <a:rPr lang="en-US" dirty="0">
                <a:latin typeface="Times New Roman" panose="02020603050405020304" pitchFamily="18" charset="0"/>
                <a:cs typeface="Times New Roman" panose="02020603050405020304" pitchFamily="18" charset="0"/>
              </a:rPr>
              <a:t>: diseases, causes of death, health-related behaviors (smoking, exercise), reaction to preventive programs, provision and utilization of health services;</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Specified Populations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includes populations with identifiable characteristics such as occupation, race/ethnicity;	</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Prevention and Control</a:t>
            </a:r>
            <a:r>
              <a:rPr lang="en-US" b="1"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he aim of public health: to protect and restore health.	</a:t>
            </a:r>
          </a:p>
          <a:p>
            <a:pPr marL="0" indent="0" algn="r">
              <a:spcAft>
                <a:spcPts val="900"/>
              </a:spcAft>
            </a:pPr>
            <a:endParaRPr lang="en-US" sz="1600" dirty="0">
              <a:latin typeface="Times New Roman" panose="02020603050405020304" pitchFamily="18" charset="0"/>
              <a:cs typeface="Times New Roman" panose="02020603050405020304" pitchFamily="18" charset="0"/>
            </a:endParaRPr>
          </a:p>
          <a:p>
            <a:pPr algn="just">
              <a:spcAft>
                <a:spcPts val="900"/>
              </a:spcAft>
            </a:pPr>
            <a:endParaRPr lang="en-US" sz="1600" dirty="0">
              <a:latin typeface="Times New Roman" panose="02020603050405020304" pitchFamily="18" charset="0"/>
              <a:cs typeface="Times New Roman" panose="02020603050405020304" pitchFamily="18" charset="0"/>
            </a:endParaRPr>
          </a:p>
          <a:p>
            <a:pPr marL="342900" indent="-342900" algn="just">
              <a:spcAft>
                <a:spcPts val="9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9</a:t>
            </a:fld>
            <a:endParaRPr lang="en-US"/>
          </a:p>
        </p:txBody>
      </p:sp>
    </p:spTree>
    <p:extLst>
      <p:ext uri="{BB962C8B-B14F-4D97-AF65-F5344CB8AC3E}">
        <p14:creationId xmlns:p14="http://schemas.microsoft.com/office/powerpoint/2010/main" val="3403111258"/>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31115</TotalTime>
  <Words>4570</Words>
  <Application>Microsoft Office PowerPoint</Application>
  <PresentationFormat>On-screen Show (4:3)</PresentationFormat>
  <Paragraphs>707</Paragraphs>
  <Slides>87</Slides>
  <Notes>12</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101" baseType="lpstr">
      <vt:lpstr>Batang</vt:lpstr>
      <vt:lpstr>ＭＳ Ｐゴシック</vt:lpstr>
      <vt:lpstr>Arial</vt:lpstr>
      <vt:lpstr>Arial Unicode MS</vt:lpstr>
      <vt:lpstr>Calibri</vt:lpstr>
      <vt:lpstr>Georgia</vt:lpstr>
      <vt:lpstr>Helvetica Neue</vt:lpstr>
      <vt:lpstr>Times</vt:lpstr>
      <vt:lpstr>Times New Roman</vt:lpstr>
      <vt:lpstr>Trebuchet MS</vt:lpstr>
      <vt:lpstr>Verdana</vt:lpstr>
      <vt:lpstr>Wingdings</vt:lpstr>
      <vt:lpstr>2014-Indianapolis</vt:lpstr>
      <vt:lpstr>Photo Editor-foto</vt:lpstr>
      <vt:lpstr>Statistical data analysis and research methods BMI504 Course 19453 – Spring 2020  </vt:lpstr>
      <vt:lpstr>C8. Elements of Epidemiology </vt:lpstr>
      <vt:lpstr>2nd assignment</vt:lpstr>
      <vt:lpstr>3rd assignment: required reading</vt:lpstr>
      <vt:lpstr>Epidemiology</vt:lpstr>
      <vt:lpstr>Basic Assumptions of Epidemiology</vt:lpstr>
      <vt:lpstr>Basic Assumptions of Epidemiology determinist generalization</vt:lpstr>
      <vt:lpstr>Your job as student in this class</vt:lpstr>
      <vt:lpstr>Key terms</vt:lpstr>
      <vt:lpstr>Earliest Example of Geographical Information System Methods by John Snow (1854 Cholera outbreak)</vt:lpstr>
      <vt:lpstr>Observational Data leading to Prevention</vt:lpstr>
      <vt:lpstr>Use of Epidemiology in Public Health</vt:lpstr>
      <vt:lpstr>Evolution of a disease instance</vt:lpstr>
      <vt:lpstr>Ontological definition of ‘disease’</vt:lpstr>
      <vt:lpstr>Cirrhosis - environmental exposure</vt:lpstr>
      <vt:lpstr>Hereditary Non-polyposis Colorectal Cancer HNPCC - genetic pre-disposition</vt:lpstr>
      <vt:lpstr>Hemorrhagic stroke</vt:lpstr>
      <vt:lpstr>Ontological definition of ‘disease’</vt:lpstr>
      <vt:lpstr>Disease Prevention</vt:lpstr>
      <vt:lpstr>Ontological definition of ‘disease’</vt:lpstr>
      <vt:lpstr>Epidemiologic Triad of Disease (ETD)</vt:lpstr>
      <vt:lpstr>Other representation of ETD</vt:lpstr>
      <vt:lpstr>Depicting participants in disease creation</vt:lpstr>
      <vt:lpstr>Sorts of disease determinants</vt:lpstr>
      <vt:lpstr>Stages of disease progression</vt:lpstr>
      <vt:lpstr>Disease Patterns</vt:lpstr>
      <vt:lpstr>Kenneth Rothman Definitions for “Induction” and “Latency” </vt:lpstr>
      <vt:lpstr>Ontological definition of ‘disease’</vt:lpstr>
      <vt:lpstr>Kenneth Rothman Definitions for “Induction” and “Latency” </vt:lpstr>
      <vt:lpstr>Methods of obtaining data about disease occurrences</vt:lpstr>
      <vt:lpstr>Epidemiologic measures</vt:lpstr>
      <vt:lpstr>Numerator / Denominator (1)</vt:lpstr>
      <vt:lpstr>Numerator / Denominator (2)</vt:lpstr>
      <vt:lpstr>Numerator / Denominator (3)</vt:lpstr>
      <vt:lpstr>Numerator / Denominator (3)</vt:lpstr>
      <vt:lpstr>Numerator / Denominator (3)</vt:lpstr>
      <vt:lpstr>Measures of Disease occurrence</vt:lpstr>
      <vt:lpstr>Incidence</vt:lpstr>
      <vt:lpstr>Incidence </vt:lpstr>
      <vt:lpstr>Incidence Rate</vt:lpstr>
      <vt:lpstr>Calculation of Incidence rate</vt:lpstr>
      <vt:lpstr>What is needed to calculate incidence rate</vt:lpstr>
      <vt:lpstr>Characteristics of the denominator (1)</vt:lpstr>
      <vt:lpstr>PowerPoint Presentation</vt:lpstr>
      <vt:lpstr>Characteristics of the denominator (2)</vt:lpstr>
      <vt:lpstr>Risk Rate</vt:lpstr>
      <vt:lpstr>Cumulative Incidence</vt:lpstr>
      <vt:lpstr>     Incidence Rate         Cumulative                Incidence</vt:lpstr>
      <vt:lpstr>Incidence rate and cumulative incidence (1)</vt:lpstr>
      <vt:lpstr>Incidence rate and cumulative incidence (2)</vt:lpstr>
      <vt:lpstr>Cumulative incidence example</vt:lpstr>
      <vt:lpstr>Incidence Density</vt:lpstr>
      <vt:lpstr>Incidence Density: Interpretation</vt:lpstr>
      <vt:lpstr>Identifying new cases</vt:lpstr>
      <vt:lpstr>Prevalence</vt:lpstr>
      <vt:lpstr>Prevalence</vt:lpstr>
      <vt:lpstr>Point Prevalence</vt:lpstr>
      <vt:lpstr>Period Prevalence</vt:lpstr>
      <vt:lpstr>Why do we need point and period prevalence?</vt:lpstr>
      <vt:lpstr>Are incidence and prevalence related?</vt:lpstr>
      <vt:lpstr>Incidence and prevalence</vt:lpstr>
      <vt:lpstr>PowerPoint Presentation</vt:lpstr>
      <vt:lpstr>The effects of numerator and denominator</vt:lpstr>
      <vt:lpstr>PowerPoint Presentation</vt:lpstr>
      <vt:lpstr>Prevalence measures</vt:lpstr>
      <vt:lpstr>Crude Rate</vt:lpstr>
      <vt:lpstr>Drawbacks of crude rates</vt:lpstr>
      <vt:lpstr>Mortality Rates</vt:lpstr>
      <vt:lpstr>PowerPoint Presentation</vt:lpstr>
      <vt:lpstr>Mortality rate</vt:lpstr>
      <vt:lpstr>Age adjusted Mortality Rate: Direct Method</vt:lpstr>
      <vt:lpstr>Direct Method: Pros</vt:lpstr>
      <vt:lpstr>Direct Method of Age Adjustment: Cons</vt:lpstr>
      <vt:lpstr>Indirect Method of Mortality Rate</vt:lpstr>
      <vt:lpstr>Pros and Cons</vt:lpstr>
      <vt:lpstr>Risk </vt:lpstr>
      <vt:lpstr>Relative Risk</vt:lpstr>
      <vt:lpstr>Interpretation</vt:lpstr>
      <vt:lpstr>Odds of an ‘event’</vt:lpstr>
      <vt:lpstr>Related events COVID-19</vt:lpstr>
      <vt:lpstr>Subgroups / cohorts</vt:lpstr>
      <vt:lpstr>Odds Ratio</vt:lpstr>
      <vt:lpstr>Odds Ratio</vt:lpstr>
      <vt:lpstr>Sensitivity Specificity and Accuracy</vt:lpstr>
      <vt:lpstr>Stroke Reporting</vt:lpstr>
      <vt:lpstr>Characteristics</vt:lpstr>
      <vt:lpstr>PPV and NPV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1343</cp:revision>
  <dcterms:created xsi:type="dcterms:W3CDTF">1601-01-01T00:00:00Z</dcterms:created>
  <dcterms:modified xsi:type="dcterms:W3CDTF">2020-03-23T14:31:09Z</dcterms:modified>
</cp:coreProperties>
</file>