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6" r:id="rId1"/>
  </p:sldMasterIdLst>
  <p:notesMasterIdLst>
    <p:notesMasterId r:id="rId72"/>
  </p:notesMasterIdLst>
  <p:sldIdLst>
    <p:sldId id="1491" r:id="rId2"/>
    <p:sldId id="1414" r:id="rId3"/>
    <p:sldId id="1266" r:id="rId4"/>
    <p:sldId id="1453" r:id="rId5"/>
    <p:sldId id="1465" r:id="rId6"/>
    <p:sldId id="1466" r:id="rId7"/>
    <p:sldId id="1467" r:id="rId8"/>
    <p:sldId id="1410" r:id="rId9"/>
    <p:sldId id="1427" r:id="rId10"/>
    <p:sldId id="1434" r:id="rId11"/>
    <p:sldId id="1435" r:id="rId12"/>
    <p:sldId id="1436" r:id="rId13"/>
    <p:sldId id="1437" r:id="rId14"/>
    <p:sldId id="1438" r:id="rId15"/>
    <p:sldId id="1439" r:id="rId16"/>
    <p:sldId id="1440" r:id="rId17"/>
    <p:sldId id="1441" r:id="rId18"/>
    <p:sldId id="1442" r:id="rId19"/>
    <p:sldId id="1416" r:id="rId20"/>
    <p:sldId id="1443" r:id="rId21"/>
    <p:sldId id="1444" r:id="rId22"/>
    <p:sldId id="1445" r:id="rId23"/>
    <p:sldId id="1446" r:id="rId24"/>
    <p:sldId id="1447" r:id="rId25"/>
    <p:sldId id="1448" r:id="rId26"/>
    <p:sldId id="1449" r:id="rId27"/>
    <p:sldId id="1425" r:id="rId28"/>
    <p:sldId id="1450" r:id="rId29"/>
    <p:sldId id="1451" r:id="rId30"/>
    <p:sldId id="1483" r:id="rId31"/>
    <p:sldId id="1452" r:id="rId32"/>
    <p:sldId id="1469" r:id="rId33"/>
    <p:sldId id="1421" r:id="rId34"/>
    <p:sldId id="1430" r:id="rId35"/>
    <p:sldId id="1471" r:id="rId36"/>
    <p:sldId id="1420" r:id="rId37"/>
    <p:sldId id="1472" r:id="rId38"/>
    <p:sldId id="1419" r:id="rId39"/>
    <p:sldId id="1426" r:id="rId40"/>
    <p:sldId id="1423" r:id="rId41"/>
    <p:sldId id="1424" r:id="rId42"/>
    <p:sldId id="1473" r:id="rId43"/>
    <p:sldId id="1429" r:id="rId44"/>
    <p:sldId id="1431" r:id="rId45"/>
    <p:sldId id="1432" r:id="rId46"/>
    <p:sldId id="1330" r:id="rId47"/>
    <p:sldId id="1474" r:id="rId48"/>
    <p:sldId id="1475" r:id="rId49"/>
    <p:sldId id="1477" r:id="rId50"/>
    <p:sldId id="1478" r:id="rId51"/>
    <p:sldId id="1480" r:id="rId52"/>
    <p:sldId id="1479" r:id="rId53"/>
    <p:sldId id="1481" r:id="rId54"/>
    <p:sldId id="1476" r:id="rId55"/>
    <p:sldId id="1482" r:id="rId56"/>
    <p:sldId id="1484" r:id="rId57"/>
    <p:sldId id="1485" r:id="rId58"/>
    <p:sldId id="1463" r:id="rId59"/>
    <p:sldId id="1493" r:id="rId60"/>
    <p:sldId id="1464" r:id="rId61"/>
    <p:sldId id="1494" r:id="rId62"/>
    <p:sldId id="1456" r:id="rId63"/>
    <p:sldId id="1495" r:id="rId64"/>
    <p:sldId id="1496" r:id="rId65"/>
    <p:sldId id="1460" r:id="rId66"/>
    <p:sldId id="1486" r:id="rId67"/>
    <p:sldId id="1487" r:id="rId68"/>
    <p:sldId id="1489" r:id="rId69"/>
    <p:sldId id="1490" r:id="rId70"/>
    <p:sldId id="1470" r:id="rId7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E0E3"/>
    <a:srgbClr val="A2CCE8"/>
    <a:srgbClr val="AAE600"/>
    <a:srgbClr val="FF0000"/>
    <a:srgbClr val="1FE115"/>
    <a:srgbClr val="003399"/>
    <a:srgbClr val="000000"/>
    <a:srgbClr val="16165D"/>
    <a:srgbClr val="FF66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2" autoAdjust="0"/>
    <p:restoredTop sz="85952" autoAdjust="0"/>
  </p:normalViewPr>
  <p:slideViewPr>
    <p:cSldViewPr>
      <p:cViewPr varScale="1">
        <p:scale>
          <a:sx n="111" d="100"/>
          <a:sy n="111" d="100"/>
        </p:scale>
        <p:origin x="160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175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804133-091A-4437-A5DF-A0ECC9AE1AB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34737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080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081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" name="Slide Number Placeholder 3"/>
          <p:cNvSpPr txBox="1">
            <a:spLocks/>
          </p:cNvSpPr>
          <p:nvPr userDrawn="1"/>
        </p:nvSpPr>
        <p:spPr>
          <a:xfrm>
            <a:off x="4482" y="6491456"/>
            <a:ext cx="452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82" y="6491456"/>
            <a:ext cx="452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Statistical data analysis </a:t>
            </a: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research methods</a:t>
            </a:r>
            <a:br>
              <a:rPr lang="en-US" dirty="0" smtClean="0"/>
            </a:b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BMI504</a:t>
            </a:r>
            <a:b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dirty="0"/>
              <a:t>Course </a:t>
            </a:r>
            <a:r>
              <a:rPr lang="en-US" sz="2800" dirty="0" smtClean="0"/>
              <a:t>19453 – Spring 2020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267200"/>
            <a:ext cx="7467600" cy="1752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Class 3 – Feb 13, 2020</a:t>
            </a:r>
          </a:p>
          <a:p>
            <a:pPr marL="0" indent="0">
              <a:buNone/>
            </a:pPr>
            <a:r>
              <a:rPr lang="en-US" b="1" dirty="0" smtClean="0"/>
              <a:t>Bias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Werner CEUSTERS,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12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Some</a:t>
            </a:r>
            <a:r>
              <a:rPr lang="en-US" dirty="0" smtClean="0"/>
              <a:t> Data Quality Dimensions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041691"/>
              </p:ext>
            </p:extLst>
          </p:nvPr>
        </p:nvGraphicFramePr>
        <p:xfrm>
          <a:off x="228600" y="1676400"/>
          <a:ext cx="8763000" cy="3143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3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8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0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8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0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Dimension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# cited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Dimension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# cited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Dimension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# cited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2000" u="none" strike="noStrike" dirty="0" smtClean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</a:rPr>
                        <a:t>Accuracy</a:t>
                      </a:r>
                      <a:endParaRPr lang="en-US" sz="2000" b="0" i="0" u="none" strike="noStrike" dirty="0">
                        <a:solidFill>
                          <a:srgbClr val="FFC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Format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Comparability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Reliability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Interpretability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Conciseness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Timeliness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19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Content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2000" u="none" strike="noStrike" dirty="0" smtClean="0">
                          <a:solidFill>
                            <a:srgbClr val="FFFF00"/>
                          </a:solidFill>
                          <a:effectLst/>
                          <a:latin typeface="Trebuchet MS" panose="020B0603020202020204" pitchFamily="34" charset="0"/>
                        </a:rPr>
                        <a:t>Freedom </a:t>
                      </a:r>
                      <a:r>
                        <a:rPr lang="en-US" sz="2000" u="none" strike="noStrike" dirty="0">
                          <a:solidFill>
                            <a:srgbClr val="FFFF00"/>
                          </a:solidFill>
                          <a:effectLst/>
                          <a:latin typeface="Trebuchet MS" panose="020B0603020202020204" pitchFamily="34" charset="0"/>
                        </a:rPr>
                        <a:t>from bias</a:t>
                      </a:r>
                      <a:endParaRPr lang="en-US" sz="2000" b="0" i="0" u="none" strike="noStrike" dirty="0">
                        <a:solidFill>
                          <a:srgbClr val="FFFF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Relevance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Efficiency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20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Informativeness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Completeness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Importance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Level </a:t>
                      </a:r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of detail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Currency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Sufficiency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20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Quantitativeness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Consistency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8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20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Usableness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Scope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Flexibility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Usefulness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Understandability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2000" u="none" strike="noStrike" dirty="0" smtClean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</a:rPr>
                        <a:t>Precision</a:t>
                      </a:r>
                      <a:endParaRPr lang="en-US" sz="2000" b="0" i="0" u="none" strike="noStrike" dirty="0">
                        <a:solidFill>
                          <a:srgbClr val="FFC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Clarity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600200" y="5562600"/>
            <a:ext cx="7315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Wang, R.Y., </a:t>
            </a:r>
            <a:r>
              <a:rPr lang="en-US" sz="1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Storey</a:t>
            </a:r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, V.C., and Firth, C.P. </a:t>
            </a:r>
            <a:endParaRPr lang="en-US" sz="140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r"/>
            <a:r>
              <a:rPr lang="en-US" sz="1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 </a:t>
            </a:r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framework for </a:t>
            </a:r>
            <a:r>
              <a:rPr lang="en-US" sz="1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analysis of </a:t>
            </a:r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data quality research. </a:t>
            </a:r>
            <a:endParaRPr lang="en-US" sz="140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r"/>
            <a:r>
              <a:rPr lang="en-US" sz="1400" i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IEEE </a:t>
            </a:r>
            <a:r>
              <a:rPr lang="en-US" sz="1400" i="1" dirty="0">
                <a:solidFill>
                  <a:schemeClr val="bg1"/>
                </a:solidFill>
                <a:latin typeface="Trebuchet MS" panose="020B0603020202020204" pitchFamily="34" charset="0"/>
              </a:rPr>
              <a:t>Trans. on </a:t>
            </a:r>
            <a:r>
              <a:rPr lang="en-US" sz="1400" i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Knowl</a:t>
            </a:r>
            <a:r>
              <a:rPr lang="en-US" sz="1400" i="1" dirty="0">
                <a:solidFill>
                  <a:schemeClr val="bg1"/>
                </a:solidFill>
                <a:latin typeface="Trebuchet MS" panose="020B0603020202020204" pitchFamily="34" charset="0"/>
              </a:rPr>
              <a:t>. Data Eng. 7, </a:t>
            </a:r>
            <a:r>
              <a:rPr lang="en-US" sz="1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4 (</a:t>
            </a:r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1995), pp. 623–640.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2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b="1" u="sng" dirty="0"/>
              <a:t>Precision</a:t>
            </a:r>
          </a:p>
          <a:p>
            <a:pPr marL="85725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The degree to </a:t>
            </a:r>
            <a:r>
              <a:rPr lang="en-US" altLang="en-US" sz="2800" dirty="0" smtClean="0"/>
              <a:t>which distinct representations (</a:t>
            </a:r>
            <a:r>
              <a:rPr lang="en-US" altLang="en-US" sz="2800" i="1" dirty="0" smtClean="0"/>
              <a:t>references</a:t>
            </a:r>
            <a:r>
              <a:rPr lang="en-US" altLang="en-US" sz="2800" dirty="0" smtClean="0"/>
              <a:t>) about </a:t>
            </a:r>
            <a:r>
              <a:rPr lang="en-US" altLang="en-US" sz="2800" dirty="0"/>
              <a:t>the same portion of </a:t>
            </a:r>
            <a:r>
              <a:rPr lang="en-US" altLang="en-US" sz="2800" dirty="0" smtClean="0"/>
              <a:t>reality (the </a:t>
            </a:r>
            <a:r>
              <a:rPr lang="en-US" altLang="en-US" sz="2800" i="1" dirty="0" smtClean="0"/>
              <a:t>referent</a:t>
            </a:r>
            <a:r>
              <a:rPr lang="en-US" altLang="en-US" sz="2800" dirty="0" smtClean="0"/>
              <a:t>) are similar when derived under similar circumstances.</a:t>
            </a:r>
          </a:p>
          <a:p>
            <a:pPr marL="85725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b="1" u="sng" dirty="0"/>
              <a:t>Accuracy</a:t>
            </a:r>
          </a:p>
          <a:p>
            <a:pPr marL="85725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The degree to which </a:t>
            </a:r>
            <a:r>
              <a:rPr lang="en-US" altLang="en-US" sz="2800" dirty="0" smtClean="0"/>
              <a:t>a representation </a:t>
            </a:r>
            <a:r>
              <a:rPr lang="en-US" altLang="en-US" sz="2800" dirty="0"/>
              <a:t>actually represents what it was intended to </a:t>
            </a:r>
            <a:r>
              <a:rPr lang="en-US" altLang="en-US" sz="2800" dirty="0" smtClean="0"/>
              <a:t>represent.</a:t>
            </a:r>
            <a:endParaRPr lang="en-US" altLang="en-US" sz="2800" dirty="0"/>
          </a:p>
          <a:p>
            <a:pPr marL="85725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How close is </a:t>
            </a:r>
            <a:r>
              <a:rPr lang="en-US" altLang="en-US" sz="2800" dirty="0" smtClean="0"/>
              <a:t>a representation </a:t>
            </a:r>
            <a:r>
              <a:rPr lang="en-US" altLang="en-US" sz="2800" dirty="0"/>
              <a:t>to the </a:t>
            </a:r>
            <a:r>
              <a:rPr lang="en-US" altLang="en-US" sz="2800" dirty="0" smtClean="0"/>
              <a:t>truth, the facts?</a:t>
            </a:r>
            <a:endParaRPr lang="en-US" altLang="en-US" sz="2800" dirty="0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Precision and accuracy of representations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8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‘Classical’ picture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659049"/>
            <a:ext cx="8356600" cy="499076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6248400" y="2007576"/>
            <a:ext cx="2286000" cy="3048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33400" y="4800600"/>
            <a:ext cx="2743200" cy="3048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49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Accurate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2362200" y="1828800"/>
            <a:ext cx="4191000" cy="4191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086100" y="2552700"/>
            <a:ext cx="2743200" cy="2743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886200" y="3429000"/>
            <a:ext cx="1143000" cy="1143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4290" y="3048000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77349" y="3682425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34549" y="3301425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2667000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8949" y="3200400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86949" y="3911025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36690" y="4495800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00" y="3758625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86949" y="4215825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1600" y="3962400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07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Accurate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830439"/>
            <a:ext cx="8686800" cy="888712"/>
          </a:xfrm>
        </p:spPr>
        <p:txBody>
          <a:bodyPr/>
          <a:lstStyle/>
          <a:p>
            <a:r>
              <a:rPr lang="en-US" dirty="0" smtClean="0"/>
              <a:t>X = ?						</a:t>
            </a:r>
            <a:r>
              <a:rPr lang="en-US" dirty="0"/>
              <a:t> </a:t>
            </a:r>
            <a:r>
              <a:rPr lang="en-US" dirty="0" smtClean="0"/>
              <a:t>    = 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2362200" y="1828800"/>
            <a:ext cx="4191000" cy="4191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086100" y="2552700"/>
            <a:ext cx="2743200" cy="2743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886200" y="3429000"/>
            <a:ext cx="1143000" cy="1143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4290" y="3048000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77349" y="3682425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34549" y="3301425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2667000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8949" y="3200400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86949" y="3911025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36690" y="4495800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00" y="3758625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86949" y="4215825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1600" y="3962400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201871" y="3777003"/>
            <a:ext cx="304800" cy="304800"/>
          </a:xfrm>
          <a:prstGeom prst="ellipse">
            <a:avLst/>
          </a:prstGeom>
          <a:solidFill>
            <a:srgbClr val="1FE1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21" name="Straight Connector 20"/>
          <p:cNvCxnSpPr>
            <a:stCxn id="11" idx="2"/>
            <a:endCxn id="19" idx="0"/>
          </p:cNvCxnSpPr>
          <p:nvPr/>
        </p:nvCxnSpPr>
        <p:spPr bwMode="auto">
          <a:xfrm>
            <a:off x="4157326" y="3251775"/>
            <a:ext cx="196945" cy="5252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19" idx="1"/>
          </p:cNvCxnSpPr>
          <p:nvPr/>
        </p:nvCxnSpPr>
        <p:spPr bwMode="auto">
          <a:xfrm>
            <a:off x="3739402" y="3398176"/>
            <a:ext cx="507106" cy="4234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4157326" y="3974040"/>
            <a:ext cx="241582" cy="10776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15" idx="3"/>
          </p:cNvCxnSpPr>
          <p:nvPr/>
        </p:nvCxnSpPr>
        <p:spPr bwMode="auto">
          <a:xfrm flipV="1">
            <a:off x="3818851" y="3974040"/>
            <a:ext cx="580057" cy="769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3774141" y="3974040"/>
            <a:ext cx="624767" cy="8265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16" idx="0"/>
            <a:endCxn id="19" idx="5"/>
          </p:cNvCxnSpPr>
          <p:nvPr/>
        </p:nvCxnSpPr>
        <p:spPr bwMode="auto">
          <a:xfrm flipH="1" flipV="1">
            <a:off x="4462034" y="4037166"/>
            <a:ext cx="219841" cy="17865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H="1" flipV="1">
            <a:off x="4398908" y="3962400"/>
            <a:ext cx="282966" cy="6725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endCxn id="19" idx="5"/>
          </p:cNvCxnSpPr>
          <p:nvPr/>
        </p:nvCxnSpPr>
        <p:spPr bwMode="auto">
          <a:xfrm flipH="1">
            <a:off x="4462034" y="3632775"/>
            <a:ext cx="63733" cy="40439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endCxn id="19" idx="6"/>
          </p:cNvCxnSpPr>
          <p:nvPr/>
        </p:nvCxnSpPr>
        <p:spPr bwMode="auto">
          <a:xfrm flipH="1">
            <a:off x="4506671" y="3554850"/>
            <a:ext cx="869854" cy="37455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>
            <a:endCxn id="19" idx="5"/>
          </p:cNvCxnSpPr>
          <p:nvPr/>
        </p:nvCxnSpPr>
        <p:spPr bwMode="auto">
          <a:xfrm flipH="1" flipV="1">
            <a:off x="4462034" y="4037166"/>
            <a:ext cx="838293" cy="2439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Oval 42"/>
          <p:cNvSpPr/>
          <p:nvPr/>
        </p:nvSpPr>
        <p:spPr bwMode="auto">
          <a:xfrm>
            <a:off x="5829300" y="5936115"/>
            <a:ext cx="304800" cy="304800"/>
          </a:xfrm>
          <a:prstGeom prst="ellipse">
            <a:avLst/>
          </a:prstGeom>
          <a:solidFill>
            <a:srgbClr val="1FE1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4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Accurate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830439"/>
            <a:ext cx="8686800" cy="888712"/>
          </a:xfrm>
        </p:spPr>
        <p:txBody>
          <a:bodyPr/>
          <a:lstStyle/>
          <a:p>
            <a:r>
              <a:rPr lang="en-US" dirty="0" smtClean="0"/>
              <a:t>X = data / information			</a:t>
            </a:r>
            <a:r>
              <a:rPr lang="en-US" dirty="0"/>
              <a:t> </a:t>
            </a:r>
            <a:r>
              <a:rPr lang="en-US" dirty="0" smtClean="0"/>
              <a:t>   =  information /</a:t>
            </a:r>
          </a:p>
          <a:p>
            <a:r>
              <a:rPr lang="en-US" dirty="0"/>
              <a:t>	</a:t>
            </a:r>
            <a:r>
              <a:rPr lang="en-US" dirty="0" smtClean="0"/>
              <a:t>							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2362200" y="1828800"/>
            <a:ext cx="4191000" cy="4191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086100" y="2552700"/>
            <a:ext cx="2743200" cy="2743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886200" y="3429000"/>
            <a:ext cx="1143000" cy="1143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4290" y="3048000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77349" y="3682425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34549" y="3301425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2667000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8949" y="3200400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86949" y="3911025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36690" y="4495800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00" y="3758625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86949" y="4215825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1600" y="3962400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201871" y="3777003"/>
            <a:ext cx="304800" cy="304800"/>
          </a:xfrm>
          <a:prstGeom prst="ellipse">
            <a:avLst/>
          </a:prstGeom>
          <a:solidFill>
            <a:srgbClr val="1FE1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21" name="Straight Connector 20"/>
          <p:cNvCxnSpPr>
            <a:stCxn id="11" idx="2"/>
            <a:endCxn id="19" idx="0"/>
          </p:cNvCxnSpPr>
          <p:nvPr/>
        </p:nvCxnSpPr>
        <p:spPr bwMode="auto">
          <a:xfrm>
            <a:off x="4157326" y="3251775"/>
            <a:ext cx="196945" cy="5252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19" idx="1"/>
          </p:cNvCxnSpPr>
          <p:nvPr/>
        </p:nvCxnSpPr>
        <p:spPr bwMode="auto">
          <a:xfrm>
            <a:off x="3739402" y="3398176"/>
            <a:ext cx="507106" cy="4234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4157326" y="3974040"/>
            <a:ext cx="241582" cy="10776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15" idx="3"/>
          </p:cNvCxnSpPr>
          <p:nvPr/>
        </p:nvCxnSpPr>
        <p:spPr bwMode="auto">
          <a:xfrm flipV="1">
            <a:off x="3818851" y="3974040"/>
            <a:ext cx="580057" cy="769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3774141" y="3974040"/>
            <a:ext cx="624767" cy="8265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16" idx="0"/>
            <a:endCxn id="19" idx="5"/>
          </p:cNvCxnSpPr>
          <p:nvPr/>
        </p:nvCxnSpPr>
        <p:spPr bwMode="auto">
          <a:xfrm flipH="1" flipV="1">
            <a:off x="4462034" y="4037166"/>
            <a:ext cx="219841" cy="17865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H="1" flipV="1">
            <a:off x="4398908" y="3962400"/>
            <a:ext cx="282966" cy="6725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endCxn id="19" idx="5"/>
          </p:cNvCxnSpPr>
          <p:nvPr/>
        </p:nvCxnSpPr>
        <p:spPr bwMode="auto">
          <a:xfrm flipH="1">
            <a:off x="4462034" y="3632775"/>
            <a:ext cx="63733" cy="40439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endCxn id="19" idx="6"/>
          </p:cNvCxnSpPr>
          <p:nvPr/>
        </p:nvCxnSpPr>
        <p:spPr bwMode="auto">
          <a:xfrm flipH="1">
            <a:off x="4506671" y="3554850"/>
            <a:ext cx="869854" cy="37455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>
            <a:endCxn id="19" idx="5"/>
          </p:cNvCxnSpPr>
          <p:nvPr/>
        </p:nvCxnSpPr>
        <p:spPr bwMode="auto">
          <a:xfrm flipH="1" flipV="1">
            <a:off x="4462034" y="4037166"/>
            <a:ext cx="838293" cy="2439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Oval 42"/>
          <p:cNvSpPr/>
          <p:nvPr/>
        </p:nvSpPr>
        <p:spPr bwMode="auto">
          <a:xfrm>
            <a:off x="5829300" y="5936115"/>
            <a:ext cx="304800" cy="304800"/>
          </a:xfrm>
          <a:prstGeom prst="ellipse">
            <a:avLst/>
          </a:prstGeom>
          <a:solidFill>
            <a:srgbClr val="1FE1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43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measurements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1524000"/>
            <a:ext cx="6896100" cy="48672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94412" y="647173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http://embor.embopress.org/content/5/10/964.figures-only</a:t>
            </a:r>
          </a:p>
        </p:txBody>
      </p:sp>
    </p:spTree>
    <p:extLst>
      <p:ext uri="{BB962C8B-B14F-4D97-AF65-F5344CB8AC3E}">
        <p14:creationId xmlns:p14="http://schemas.microsoft.com/office/powerpoint/2010/main" val="296524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E115"/>
                </a:solidFill>
              </a:rPr>
              <a:t>Some</a:t>
            </a:r>
            <a:r>
              <a:rPr lang="en-US" dirty="0" smtClean="0"/>
              <a:t> Data Quality Dimensions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89117"/>
              </p:ext>
            </p:extLst>
          </p:nvPr>
        </p:nvGraphicFramePr>
        <p:xfrm>
          <a:off x="228600" y="1676400"/>
          <a:ext cx="8763000" cy="3143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3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8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0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8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0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Dimension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# cited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Dimension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# cited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Dimension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# cited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2000" u="none" strike="noStrike" dirty="0" smtClean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</a:rPr>
                        <a:t>Accuracy</a:t>
                      </a:r>
                      <a:endParaRPr lang="en-US" sz="2000" b="0" i="0" u="none" strike="noStrike" dirty="0">
                        <a:solidFill>
                          <a:srgbClr val="FFC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Format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Comparability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2000" u="none" strike="noStrike" dirty="0" smtClean="0">
                          <a:solidFill>
                            <a:srgbClr val="1FE115"/>
                          </a:solidFill>
                          <a:effectLst/>
                          <a:latin typeface="Trebuchet MS" panose="020B0603020202020204" pitchFamily="34" charset="0"/>
                        </a:rPr>
                        <a:t>Reliability</a:t>
                      </a:r>
                      <a:endParaRPr lang="en-US" sz="2000" b="0" i="0" u="none" strike="noStrike" dirty="0">
                        <a:solidFill>
                          <a:srgbClr val="1FE115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Interpretability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Conciseness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Timeliness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19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Content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2000" u="none" strike="noStrike" dirty="0" smtClean="0">
                          <a:solidFill>
                            <a:srgbClr val="FFFF00"/>
                          </a:solidFill>
                          <a:effectLst/>
                          <a:latin typeface="Trebuchet MS" panose="020B0603020202020204" pitchFamily="34" charset="0"/>
                        </a:rPr>
                        <a:t>Freedom </a:t>
                      </a:r>
                      <a:r>
                        <a:rPr lang="en-US" sz="2000" u="none" strike="noStrike" dirty="0">
                          <a:solidFill>
                            <a:srgbClr val="FFFF00"/>
                          </a:solidFill>
                          <a:effectLst/>
                          <a:latin typeface="Trebuchet MS" panose="020B0603020202020204" pitchFamily="34" charset="0"/>
                        </a:rPr>
                        <a:t>from bias</a:t>
                      </a:r>
                      <a:endParaRPr lang="en-US" sz="2000" b="0" i="0" u="none" strike="noStrike" dirty="0">
                        <a:solidFill>
                          <a:srgbClr val="FFFF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Relevance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Efficiency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20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Informativeness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Completeness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Importance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Level </a:t>
                      </a:r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of detail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Currency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Sufficiency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20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Quantitativeness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Consistency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8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20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Usableness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Scope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Flexibility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Usefulness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Understandability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2000" u="none" strike="noStrike" dirty="0" smtClean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</a:rPr>
                        <a:t>Precision</a:t>
                      </a:r>
                      <a:endParaRPr lang="en-US" sz="2000" b="0" i="0" u="none" strike="noStrike" dirty="0">
                        <a:solidFill>
                          <a:srgbClr val="FFC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Clarity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600200" y="5562600"/>
            <a:ext cx="7315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Wang, R.Y., </a:t>
            </a:r>
            <a:r>
              <a:rPr lang="en-US" sz="1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Storey</a:t>
            </a:r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, V.C., and Firth, C.P. </a:t>
            </a:r>
            <a:endParaRPr lang="en-US" sz="140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r"/>
            <a:r>
              <a:rPr lang="en-US" sz="1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 </a:t>
            </a:r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framework for </a:t>
            </a:r>
            <a:r>
              <a:rPr lang="en-US" sz="1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analysis of </a:t>
            </a:r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data quality research. </a:t>
            </a:r>
            <a:endParaRPr lang="en-US" sz="140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r"/>
            <a:r>
              <a:rPr lang="en-US" sz="1400" i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IEEE </a:t>
            </a:r>
            <a:r>
              <a:rPr lang="en-US" sz="1400" i="1" dirty="0">
                <a:solidFill>
                  <a:schemeClr val="bg1"/>
                </a:solidFill>
                <a:latin typeface="Trebuchet MS" panose="020B0603020202020204" pitchFamily="34" charset="0"/>
              </a:rPr>
              <a:t>Trans. on </a:t>
            </a:r>
            <a:r>
              <a:rPr lang="en-US" sz="1400" i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Knowl</a:t>
            </a:r>
            <a:r>
              <a:rPr lang="en-US" sz="1400" i="1" dirty="0">
                <a:solidFill>
                  <a:schemeClr val="bg1"/>
                </a:solidFill>
                <a:latin typeface="Trebuchet MS" panose="020B0603020202020204" pitchFamily="34" charset="0"/>
              </a:rPr>
              <a:t>. Data Eng. 7, </a:t>
            </a:r>
            <a:r>
              <a:rPr lang="en-US" sz="1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4 (</a:t>
            </a:r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1995), pp. 623–640.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5105400"/>
            <a:ext cx="1559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E115"/>
                </a:solidFill>
              </a:rPr>
              <a:t>Validity</a:t>
            </a:r>
            <a:endParaRPr lang="en-US" dirty="0">
              <a:solidFill>
                <a:srgbClr val="1FE1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8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686800" cy="45720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b="1" u="sng" dirty="0" smtClean="0"/>
              <a:t>Validity</a:t>
            </a:r>
            <a:endParaRPr lang="en-US" altLang="en-US" sz="2800" b="1" u="sng" dirty="0"/>
          </a:p>
          <a:p>
            <a:pPr marL="85725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The </a:t>
            </a:r>
            <a:r>
              <a:rPr lang="en-US" altLang="en-US" sz="2800" dirty="0" smtClean="0"/>
              <a:t>extent </a:t>
            </a:r>
            <a:r>
              <a:rPr lang="en-US" altLang="en-US" sz="2800" dirty="0"/>
              <a:t>to </a:t>
            </a:r>
            <a:r>
              <a:rPr lang="en-US" altLang="en-US" sz="2800" dirty="0" smtClean="0"/>
              <a:t>which a method or procedure allows or is able to derive representations of what is intended </a:t>
            </a:r>
            <a:r>
              <a:rPr lang="en-US" altLang="en-US" sz="2800" dirty="0"/>
              <a:t>to </a:t>
            </a:r>
            <a:r>
              <a:rPr lang="en-US" altLang="en-US" sz="2800" dirty="0" smtClean="0"/>
              <a:t>be represented.</a:t>
            </a:r>
          </a:p>
          <a:p>
            <a:pPr marL="85725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b="1" u="sng" dirty="0" smtClean="0"/>
              <a:t>Reliability</a:t>
            </a:r>
            <a:endParaRPr lang="en-US" altLang="en-US" sz="2800" b="1" u="sng" dirty="0"/>
          </a:p>
          <a:p>
            <a:pPr marL="85725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The degree to which </a:t>
            </a:r>
            <a:r>
              <a:rPr lang="en-US" altLang="en-US" sz="2800" dirty="0" smtClean="0"/>
              <a:t>a method </a:t>
            </a:r>
            <a:r>
              <a:rPr lang="en-US" altLang="en-US" sz="2800" dirty="0"/>
              <a:t>or procedure </a:t>
            </a:r>
            <a:r>
              <a:rPr lang="en-US" altLang="en-US" sz="2800" dirty="0" smtClean="0"/>
              <a:t>allows or is able to derive similar representations under similar circumstances.</a:t>
            </a:r>
            <a:endParaRPr lang="en-US" altLang="en-US" sz="2800" dirty="0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Validity and reliability of representational methods/procedures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6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Remember: scientific objectivity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572000"/>
          </a:xfrm>
        </p:spPr>
        <p:txBody>
          <a:bodyPr/>
          <a:lstStyle/>
          <a:p>
            <a:pPr marL="0" indent="0"/>
            <a:r>
              <a:rPr lang="en-US" dirty="0"/>
              <a:t>S</a:t>
            </a:r>
            <a:r>
              <a:rPr lang="en-US" dirty="0" smtClean="0"/>
              <a:t>cience </a:t>
            </a:r>
            <a:r>
              <a:rPr lang="en-US" dirty="0"/>
              <a:t>is objective in that, or to the extent </a:t>
            </a:r>
            <a:r>
              <a:rPr lang="en-US" dirty="0" smtClean="0"/>
              <a:t>that: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its </a:t>
            </a:r>
            <a:r>
              <a:rPr lang="en-US" dirty="0"/>
              <a:t>products—theories, laws, experimental results and observations—constitute accurate representations of the external world. The products of science are not tainted by human desires, goals, capabilities or experience.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à"/>
            </a:pPr>
            <a:r>
              <a:rPr lang="en-US" b="1" dirty="0" smtClean="0"/>
              <a:t>product objectivity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processes and methods that characterize it neither depend on contingent social and ethical values, nor on the individual bias of a </a:t>
            </a:r>
            <a:r>
              <a:rPr lang="en-US" dirty="0" smtClean="0"/>
              <a:t>scientist</a:t>
            </a:r>
          </a:p>
          <a:p>
            <a:pPr marL="400050" lvl="1" indent="0">
              <a:buNone/>
            </a:pPr>
            <a:r>
              <a:rPr lang="en-US" b="1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/>
              <a:t>process </a:t>
            </a:r>
            <a:r>
              <a:rPr lang="en-US" b="1" dirty="0"/>
              <a:t>objectivity</a:t>
            </a:r>
            <a:r>
              <a:rPr lang="en-US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6324600"/>
            <a:ext cx="7696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http://</a:t>
            </a:r>
            <a:r>
              <a:rPr lang="en-US" sz="1600" dirty="0" smtClean="0">
                <a:solidFill>
                  <a:schemeClr val="bg1"/>
                </a:solidFill>
              </a:rPr>
              <a:t>plato.stanford.edu/entries/scientific-objectivity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80" y="685800"/>
            <a:ext cx="9144000" cy="762000"/>
          </a:xfrm>
        </p:spPr>
        <p:txBody>
          <a:bodyPr/>
          <a:lstStyle/>
          <a:p>
            <a:r>
              <a:rPr lang="en-US" sz="3200" dirty="0"/>
              <a:t>Fifteen common mistakes encountered in clinical </a:t>
            </a:r>
            <a:r>
              <a:rPr lang="en-US" sz="3200" dirty="0" smtClean="0"/>
              <a:t>research. Failure to 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7244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800" dirty="0" smtClean="0"/>
              <a:t>carefully </a:t>
            </a:r>
            <a:r>
              <a:rPr lang="en-US" sz="1800" dirty="0"/>
              <a:t>examine the literature for similar, prior </a:t>
            </a:r>
            <a:r>
              <a:rPr lang="en-US" sz="1800" dirty="0" smtClean="0"/>
              <a:t>research</a:t>
            </a: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sz="1800" dirty="0" smtClean="0"/>
              <a:t>critically </a:t>
            </a:r>
            <a:r>
              <a:rPr lang="en-US" sz="1800" dirty="0"/>
              <a:t>assess the prior literature </a:t>
            </a:r>
            <a:endParaRPr lang="en-US" sz="1800" dirty="0" smtClean="0"/>
          </a:p>
          <a:p>
            <a:pPr>
              <a:buFont typeface="+mj-lt"/>
              <a:buAutoNum type="arabicPeriod"/>
            </a:pPr>
            <a:r>
              <a:rPr lang="en-US" sz="1800" dirty="0" smtClean="0"/>
              <a:t>specify </a:t>
            </a:r>
            <a:r>
              <a:rPr lang="en-US" sz="1800" dirty="0"/>
              <a:t>the inclusion and exclusion criteria for your </a:t>
            </a:r>
            <a:r>
              <a:rPr lang="en-US" sz="1800" dirty="0" smtClean="0"/>
              <a:t>subjects</a:t>
            </a: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sz="1800" dirty="0" smtClean="0"/>
              <a:t>determine </a:t>
            </a:r>
            <a:r>
              <a:rPr lang="en-US" sz="1800" dirty="0"/>
              <a:t>and report the error of your measurement </a:t>
            </a:r>
            <a:r>
              <a:rPr lang="en-US" sz="1800" dirty="0" smtClean="0"/>
              <a:t>methods</a:t>
            </a: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sz="1800" dirty="0" smtClean="0"/>
              <a:t>specify </a:t>
            </a:r>
            <a:r>
              <a:rPr lang="en-US" sz="1800" dirty="0"/>
              <a:t>the exact statistical assumptions made in the </a:t>
            </a:r>
            <a:r>
              <a:rPr lang="en-US" sz="1800" dirty="0" smtClean="0"/>
              <a:t>analysis</a:t>
            </a: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sz="1800" dirty="0" smtClean="0"/>
              <a:t>perform </a:t>
            </a:r>
            <a:r>
              <a:rPr lang="en-US" sz="1800" dirty="0"/>
              <a:t>sample size analysis before the study </a:t>
            </a:r>
            <a:r>
              <a:rPr lang="en-US" sz="1800" dirty="0" smtClean="0"/>
              <a:t>begins</a:t>
            </a: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sz="1800" dirty="0" smtClean="0"/>
              <a:t>implement </a:t>
            </a:r>
            <a:r>
              <a:rPr lang="en-US" sz="1800" dirty="0"/>
              <a:t>adequate bias control </a:t>
            </a:r>
            <a:r>
              <a:rPr lang="en-US" sz="1800" dirty="0" smtClean="0"/>
              <a:t>measures</a:t>
            </a: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sz="1800" dirty="0" smtClean="0"/>
              <a:t>write </a:t>
            </a:r>
            <a:r>
              <a:rPr lang="en-US" sz="1800" dirty="0"/>
              <a:t>and stick to a detailed time </a:t>
            </a:r>
            <a:r>
              <a:rPr lang="en-US" sz="1800" dirty="0" smtClean="0"/>
              <a:t>line</a:t>
            </a: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sz="1800" dirty="0" smtClean="0"/>
              <a:t>vigorously </a:t>
            </a:r>
            <a:r>
              <a:rPr lang="en-US" sz="1800" dirty="0"/>
              <a:t>recruit and retain </a:t>
            </a:r>
            <a:r>
              <a:rPr lang="en-US" sz="1800" dirty="0" smtClean="0"/>
              <a:t>subjects</a:t>
            </a: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sz="1800" dirty="0" smtClean="0"/>
              <a:t>have </a:t>
            </a:r>
            <a:r>
              <a:rPr lang="en-US" sz="1800" dirty="0"/>
              <a:t>a detailed, written and vetted protocol </a:t>
            </a:r>
            <a:endParaRPr lang="en-US" sz="1800" dirty="0" smtClean="0"/>
          </a:p>
          <a:p>
            <a:pPr>
              <a:buFont typeface="+mj-lt"/>
              <a:buAutoNum type="arabicPeriod"/>
            </a:pPr>
            <a:r>
              <a:rPr lang="en-US" sz="1800" dirty="0" smtClean="0"/>
              <a:t>examine </a:t>
            </a:r>
            <a:r>
              <a:rPr lang="en-US" sz="1800" dirty="0"/>
              <a:t>for normality of the </a:t>
            </a:r>
            <a:r>
              <a:rPr lang="en-US" sz="1800" dirty="0" smtClean="0"/>
              <a:t>data</a:t>
            </a: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sz="1800" dirty="0" smtClean="0"/>
              <a:t>report </a:t>
            </a:r>
            <a:r>
              <a:rPr lang="en-US" sz="1800" dirty="0"/>
              <a:t>missing data, dropped subjects and use of an intention to treat </a:t>
            </a:r>
            <a:r>
              <a:rPr lang="en-US" sz="1800" dirty="0" smtClean="0"/>
              <a:t>analysis</a:t>
            </a: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sz="1800" dirty="0" smtClean="0"/>
              <a:t>perform </a:t>
            </a:r>
            <a:r>
              <a:rPr lang="en-US" sz="1800" dirty="0"/>
              <a:t>and report power </a:t>
            </a:r>
            <a:r>
              <a:rPr lang="en-US" sz="1800" dirty="0" smtClean="0"/>
              <a:t>calculations</a:t>
            </a: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sz="1800" dirty="0" smtClean="0"/>
              <a:t>point </a:t>
            </a:r>
            <a:r>
              <a:rPr lang="en-US" sz="1800" dirty="0"/>
              <a:t>out the weaknesses of your own </a:t>
            </a:r>
            <a:r>
              <a:rPr lang="en-US" sz="1800" dirty="0" smtClean="0"/>
              <a:t>study</a:t>
            </a: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sz="1800" dirty="0" smtClean="0"/>
              <a:t>understand </a:t>
            </a:r>
            <a:r>
              <a:rPr lang="en-US" sz="1800" dirty="0"/>
              <a:t>and use correct </a:t>
            </a:r>
            <a:r>
              <a:rPr lang="en-US" sz="1800" dirty="0" smtClean="0"/>
              <a:t>scientific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5486400" y="6553200"/>
            <a:ext cx="35763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dvP41153C"/>
              </a:rPr>
              <a:t>Journal of Prosthodontic Research 55 (2011) 1–6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28600" y="3810000"/>
            <a:ext cx="5029200" cy="381000"/>
          </a:xfrm>
          <a:prstGeom prst="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18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Internal validity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method produces an accurate representation for the portion of reality under scrutiny.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External validity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method produces for all similar portions of reality representations which with respect to these portions of reality are accurate to the same degree.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 generalizability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1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AE600"/>
                </a:solidFill>
              </a:rPr>
              <a:t>Reliability</a:t>
            </a:r>
            <a:r>
              <a:rPr lang="en-US" dirty="0" smtClean="0"/>
              <a:t>     </a:t>
            </a:r>
            <a:r>
              <a:rPr lang="en-US" dirty="0" smtClean="0">
                <a:solidFill>
                  <a:srgbClr val="A2CCE8"/>
                </a:solidFill>
              </a:rPr>
              <a:t>Validity</a:t>
            </a:r>
            <a:r>
              <a:rPr lang="en-US" dirty="0" smtClean="0"/>
              <a:t> of method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12" y="1539240"/>
            <a:ext cx="6280976" cy="375115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Right Arrow 9"/>
          <p:cNvSpPr/>
          <p:nvPr/>
        </p:nvSpPr>
        <p:spPr bwMode="auto">
          <a:xfrm flipH="1">
            <a:off x="3770706" y="1396252"/>
            <a:ext cx="3941781" cy="2801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5400000" flipH="1">
            <a:off x="1838813" y="3292896"/>
            <a:ext cx="3810000" cy="243839"/>
          </a:xfrm>
          <a:prstGeom prst="rightArrow">
            <a:avLst/>
          </a:prstGeom>
          <a:solidFill>
            <a:srgbClr val="AAE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486400"/>
            <a:ext cx="7815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</a:rPr>
              <a:t>Relations between reliability, validity, accuracy and precision.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791201" y="1811952"/>
            <a:ext cx="1828800" cy="22786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523999" y="3873866"/>
            <a:ext cx="2097893" cy="24093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3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12" y="1539240"/>
            <a:ext cx="6280976" cy="375115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Freeform 7"/>
          <p:cNvSpPr/>
          <p:nvPr/>
        </p:nvSpPr>
        <p:spPr bwMode="auto">
          <a:xfrm>
            <a:off x="1431512" y="1600200"/>
            <a:ext cx="6280976" cy="3690192"/>
          </a:xfrm>
          <a:custGeom>
            <a:avLst/>
            <a:gdLst>
              <a:gd name="connsiteX0" fmla="*/ 4303059 w 6400800"/>
              <a:gd name="connsiteY0" fmla="*/ 0 h 3872753"/>
              <a:gd name="connsiteX1" fmla="*/ 6400800 w 6400800"/>
              <a:gd name="connsiteY1" fmla="*/ 0 h 3872753"/>
              <a:gd name="connsiteX2" fmla="*/ 6400800 w 6400800"/>
              <a:gd name="connsiteY2" fmla="*/ 3872753 h 3872753"/>
              <a:gd name="connsiteX3" fmla="*/ 0 w 6400800"/>
              <a:gd name="connsiteY3" fmla="*/ 3872753 h 3872753"/>
              <a:gd name="connsiteX4" fmla="*/ 0 w 6400800"/>
              <a:gd name="connsiteY4" fmla="*/ 2140772 h 3872753"/>
              <a:gd name="connsiteX5" fmla="*/ 4335332 w 6400800"/>
              <a:gd name="connsiteY5" fmla="*/ 2140772 h 3872753"/>
              <a:gd name="connsiteX6" fmla="*/ 4303059 w 6400800"/>
              <a:gd name="connsiteY6" fmla="*/ 0 h 387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0800" h="3872753">
                <a:moveTo>
                  <a:pt x="4303059" y="0"/>
                </a:moveTo>
                <a:lnTo>
                  <a:pt x="6400800" y="0"/>
                </a:lnTo>
                <a:lnTo>
                  <a:pt x="6400800" y="3872753"/>
                </a:lnTo>
                <a:lnTo>
                  <a:pt x="0" y="3872753"/>
                </a:lnTo>
                <a:lnTo>
                  <a:pt x="0" y="2140772"/>
                </a:lnTo>
                <a:lnTo>
                  <a:pt x="4335332" y="2140772"/>
                </a:lnTo>
                <a:lnTo>
                  <a:pt x="4303059" y="0"/>
                </a:lnTo>
                <a:close/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762000" y="5414238"/>
            <a:ext cx="77266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Error: the difference between the representation and the referent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5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Random error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An error of a sort we can’t predict (even if we tried with all means possible)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Only caused by chance.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Systematic error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An error due </a:t>
            </a:r>
            <a:r>
              <a:rPr lang="en-US" dirty="0"/>
              <a:t>to </a:t>
            </a:r>
            <a:r>
              <a:rPr lang="en-US" dirty="0" smtClean="0"/>
              <a:t>any cause other </a:t>
            </a:r>
            <a:r>
              <a:rPr lang="en-US" dirty="0"/>
              <a:t>than sampling </a:t>
            </a:r>
            <a:r>
              <a:rPr lang="en-US" dirty="0" smtClean="0"/>
              <a:t>variability.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3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Random error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An error of a sort we can’t predict (even if we tried with all means possible)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Only caused by chance.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0" indent="0"/>
            <a:r>
              <a:rPr lang="en-US" dirty="0" smtClean="0">
                <a:sym typeface="Wingdings" panose="05000000000000000000" pitchFamily="2" charset="2"/>
              </a:rPr>
              <a:t>		 contributes to reduction in precision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Systematic error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An error due </a:t>
            </a:r>
            <a:r>
              <a:rPr lang="en-US" dirty="0"/>
              <a:t>to </a:t>
            </a:r>
            <a:r>
              <a:rPr lang="en-US" dirty="0" smtClean="0"/>
              <a:t>any cause other </a:t>
            </a:r>
            <a:r>
              <a:rPr lang="en-US" dirty="0"/>
              <a:t>than sampling </a:t>
            </a:r>
            <a:r>
              <a:rPr lang="en-US" dirty="0" smtClean="0"/>
              <a:t>variability.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		 contributes to </a:t>
            </a:r>
            <a:r>
              <a:rPr lang="en-US" dirty="0" smtClean="0">
                <a:sym typeface="Wingdings" panose="05000000000000000000" pitchFamily="2" charset="2"/>
              </a:rPr>
              <a:t>reduction in accuracy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8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>
                <a:solidFill>
                  <a:srgbClr val="A2CCE8"/>
                </a:solidFill>
              </a:rPr>
              <a:t>Internal validity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A2CCE8"/>
                </a:solidFill>
              </a:rPr>
              <a:t>The method produces an accurate representation for the portion of reality under scrutiny.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A2CCE8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>
                <a:solidFill>
                  <a:srgbClr val="A2CCE8"/>
                </a:solidFill>
              </a:rPr>
              <a:t>External validity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A2CCE8"/>
                </a:solidFill>
              </a:rPr>
              <a:t>The method produces for all similar portions of reality representations which with respect to these portions of reality are accurate to the same degree.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A2CCE8"/>
                </a:solidFill>
                <a:sym typeface="Wingdings" panose="05000000000000000000" pitchFamily="2" charset="2"/>
              </a:rPr>
              <a:t> generalizability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Similarity of portions of reality can only be guaranteed by absence of sampling error.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accurate, general determination:</a:t>
            </a:r>
          </a:p>
          <a:p>
            <a:endParaRPr lang="en-US" dirty="0" smtClean="0"/>
          </a:p>
          <a:p>
            <a:pPr marL="0" indent="0" algn="ctr"/>
            <a:r>
              <a:rPr lang="en-US" dirty="0" smtClean="0"/>
              <a:t>Error introduced by lack of internal validity of a method which therefor produces inaccurate representations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3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and Error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error and bias: true error is random while bias is systematic error.</a:t>
            </a:r>
          </a:p>
          <a:p>
            <a:pPr marL="457200">
              <a:buFont typeface="Arial" panose="020B0604020202020204" pitchFamily="34" charset="0"/>
              <a:buChar char="•"/>
            </a:pP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Random sampling error can occur while selecting a population to survey due to uncontrollable issues. </a:t>
            </a:r>
          </a:p>
          <a:p>
            <a:pPr marL="457200">
              <a:buFont typeface="Arial" panose="020B0604020202020204" pitchFamily="34" charset="0"/>
              <a:buChar char="•"/>
            </a:pP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probability survey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include a margin of error and a confidence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This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tells us how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much effect random sampling error could have on a study’s results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>
              <a:buFont typeface="Arial" panose="020B0604020202020204" pitchFamily="34" charset="0"/>
              <a:buChar char="•"/>
            </a:pP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Bias cannot be measured statistically and it can give a skewed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rtificial result.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4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effects of biased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Need to be accounted for when distinctions in references are used as estimates for distinctions in referents assumed to exist because of some factor: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u="sng" dirty="0" smtClean="0"/>
              <a:t>Positive bias</a:t>
            </a:r>
            <a:r>
              <a:rPr lang="en-US" dirty="0" smtClean="0"/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The real distinction has a smaller magnitude than the estimated one.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u="sng" dirty="0" smtClean="0"/>
              <a:t>Negative bias</a:t>
            </a:r>
            <a:r>
              <a:rPr lang="en-US" dirty="0" smtClean="0"/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The real distinction is smaller than 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u="sng" dirty="0" smtClean="0"/>
              <a:t>Bias ‘away from the null’</a:t>
            </a:r>
            <a:r>
              <a:rPr lang="en-US" dirty="0" smtClean="0"/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The estimated distinction is further away from ‘no distinction’ than the real distinction is away from it.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u="sng" dirty="0" smtClean="0"/>
              <a:t>Bias ‘towards the null’</a:t>
            </a:r>
            <a:r>
              <a:rPr lang="en-US" dirty="0" smtClean="0"/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The estimated distinction is </a:t>
            </a:r>
            <a:r>
              <a:rPr lang="en-US" dirty="0" smtClean="0"/>
              <a:t>closer to </a:t>
            </a:r>
            <a:r>
              <a:rPr lang="en-US" dirty="0"/>
              <a:t>‘no distinction’ </a:t>
            </a:r>
            <a:r>
              <a:rPr lang="en-US" dirty="0" smtClean="0"/>
              <a:t>than …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00200" y="6504801"/>
            <a:ext cx="7467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 smtClean="0">
                <a:solidFill>
                  <a:schemeClr val="bg1"/>
                </a:solidFill>
              </a:rPr>
              <a:t>VJ</a:t>
            </a:r>
            <a:r>
              <a:rPr lang="en-US" sz="1200" b="0" dirty="0">
                <a:solidFill>
                  <a:schemeClr val="bg1"/>
                </a:solidFill>
              </a:rPr>
              <a:t>. </a:t>
            </a:r>
            <a:r>
              <a:rPr lang="en-US" sz="1200" b="0" dirty="0" err="1">
                <a:solidFill>
                  <a:schemeClr val="bg1"/>
                </a:solidFill>
              </a:rPr>
              <a:t>Schoenbach</a:t>
            </a:r>
            <a:r>
              <a:rPr lang="en-US" sz="1200" b="0" dirty="0">
                <a:solidFill>
                  <a:schemeClr val="bg1"/>
                </a:solidFill>
              </a:rPr>
              <a:t> </a:t>
            </a:r>
            <a:r>
              <a:rPr lang="en-US" sz="1200" b="0" dirty="0" smtClean="0">
                <a:solidFill>
                  <a:schemeClr val="bg1"/>
                </a:solidFill>
              </a:rPr>
              <a:t>J. </a:t>
            </a:r>
            <a:r>
              <a:rPr lang="en-US" sz="1200" b="0" dirty="0" err="1" smtClean="0">
                <a:solidFill>
                  <a:schemeClr val="bg1"/>
                </a:solidFill>
              </a:rPr>
              <a:t>Schildkraut</a:t>
            </a:r>
            <a:r>
              <a:rPr lang="en-US" sz="1200" b="0" dirty="0" smtClean="0">
                <a:solidFill>
                  <a:schemeClr val="bg1"/>
                </a:solidFill>
              </a:rPr>
              <a:t>, W. Rosamond, </a:t>
            </a:r>
            <a:r>
              <a:rPr lang="en-US" sz="1200" b="0" dirty="0">
                <a:solidFill>
                  <a:schemeClr val="bg1"/>
                </a:solidFill>
              </a:rPr>
              <a:t>Sources of </a:t>
            </a:r>
            <a:r>
              <a:rPr lang="en-US" sz="1200" b="0" dirty="0" smtClean="0">
                <a:solidFill>
                  <a:schemeClr val="bg1"/>
                </a:solidFill>
              </a:rPr>
              <a:t>error</a:t>
            </a:r>
            <a:r>
              <a:rPr lang="en-US" sz="1200" b="0" dirty="0">
                <a:solidFill>
                  <a:schemeClr val="bg1"/>
                </a:solidFill>
              </a:rPr>
              <a:t>, 2001. http://www.epidemiolog.net/</a:t>
            </a:r>
          </a:p>
        </p:txBody>
      </p:sp>
    </p:spTree>
    <p:extLst>
      <p:ext uri="{BB962C8B-B14F-4D97-AF65-F5344CB8AC3E}">
        <p14:creationId xmlns:p14="http://schemas.microsoft.com/office/powerpoint/2010/main" val="377940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slide more precise than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/>
            <a:r>
              <a:rPr lang="en-US" dirty="0" smtClean="0"/>
              <a:t>‘</a:t>
            </a:r>
            <a:r>
              <a:rPr lang="en-US" i="1" dirty="0" smtClean="0"/>
              <a:t>Biases </a:t>
            </a:r>
            <a:r>
              <a:rPr lang="en-US" i="1" dirty="0"/>
              <a:t>can be classified by the direction of </a:t>
            </a:r>
            <a:r>
              <a:rPr lang="en-US" i="1" dirty="0" smtClean="0"/>
              <a:t>the change </a:t>
            </a:r>
            <a:r>
              <a:rPr lang="en-US" i="1" dirty="0"/>
              <a:t>they produce in a parameter (for example</a:t>
            </a:r>
            <a:r>
              <a:rPr lang="en-US" i="1" dirty="0" smtClean="0"/>
              <a:t>, the </a:t>
            </a:r>
            <a:r>
              <a:rPr lang="en-US" i="1" dirty="0"/>
              <a:t>odds ratio (OR)). Toward the null bias </a:t>
            </a:r>
            <a:r>
              <a:rPr lang="en-US" i="1" dirty="0" smtClean="0"/>
              <a:t>or negative </a:t>
            </a:r>
            <a:r>
              <a:rPr lang="en-US" i="1" dirty="0"/>
              <a:t>bias yields estimates closer to the </a:t>
            </a:r>
            <a:r>
              <a:rPr lang="en-US" i="1" dirty="0" smtClean="0"/>
              <a:t>null value </a:t>
            </a:r>
            <a:r>
              <a:rPr lang="en-US" i="1" dirty="0"/>
              <a:t>(for example, lower and closer OR to 1</a:t>
            </a:r>
            <a:r>
              <a:rPr lang="en-US" i="1" dirty="0" smtClean="0"/>
              <a:t>), whereas </a:t>
            </a:r>
            <a:r>
              <a:rPr lang="en-US" i="1" dirty="0"/>
              <a:t>away from the null bias produces </a:t>
            </a:r>
            <a:r>
              <a:rPr lang="en-US" i="1" dirty="0" smtClean="0"/>
              <a:t>the opposite</a:t>
            </a:r>
            <a:r>
              <a:rPr lang="en-US" i="1" dirty="0"/>
              <a:t>, higher estimates than the true ones</a:t>
            </a:r>
            <a:r>
              <a:rPr lang="en-US" i="1" dirty="0" smtClean="0"/>
              <a:t>.</a:t>
            </a:r>
            <a:r>
              <a:rPr lang="en-US" dirty="0" smtClean="0"/>
              <a:t>’</a:t>
            </a:r>
          </a:p>
          <a:p>
            <a:pPr marL="0" indent="0" algn="just"/>
            <a:endParaRPr lang="en-US" dirty="0"/>
          </a:p>
          <a:p>
            <a:pPr marL="0" indent="0" algn="just"/>
            <a:r>
              <a:rPr lang="en-US" sz="2800" b="1" dirty="0" smtClean="0"/>
              <a:t>In what way is this statement different from the previous one?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76800" y="6435213"/>
            <a:ext cx="41793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+mj-lt"/>
              </a:rPr>
              <a:t>J </a:t>
            </a:r>
            <a:r>
              <a:rPr lang="en-US" sz="1400" b="0" dirty="0" err="1">
                <a:solidFill>
                  <a:schemeClr val="bg1"/>
                </a:solidFill>
                <a:latin typeface="+mj-lt"/>
              </a:rPr>
              <a:t>Epidemiol</a:t>
            </a:r>
            <a:r>
              <a:rPr lang="en-US" sz="1400" b="0" dirty="0">
                <a:solidFill>
                  <a:schemeClr val="bg1"/>
                </a:solidFill>
                <a:latin typeface="+mj-lt"/>
              </a:rPr>
              <a:t> Community Health 2004;58:635–641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55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structure (C3)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Closed book test on required reading</a:t>
            </a:r>
          </a:p>
          <a:p>
            <a:pPr>
              <a:tabLst>
                <a:tab pos="801688" algn="l"/>
              </a:tabLst>
            </a:pPr>
            <a:r>
              <a:rPr lang="en-US" sz="1800" dirty="0" smtClean="0"/>
              <a:t>		R4: M </a:t>
            </a:r>
            <a:r>
              <a:rPr lang="en-US" sz="1800" dirty="0"/>
              <a:t>Delgado-Rodríguez and J </a:t>
            </a:r>
            <a:r>
              <a:rPr lang="en-US" sz="1800" dirty="0" err="1"/>
              <a:t>Llorca</a:t>
            </a:r>
            <a:r>
              <a:rPr lang="en-US" sz="1800" dirty="0"/>
              <a:t>. </a:t>
            </a:r>
          </a:p>
          <a:p>
            <a:pPr>
              <a:tabLst>
                <a:tab pos="801688" algn="l"/>
              </a:tabLst>
            </a:pPr>
            <a:r>
              <a:rPr lang="en-US" sz="1800" dirty="0"/>
              <a:t>	</a:t>
            </a:r>
            <a:r>
              <a:rPr lang="en-US" sz="1800" dirty="0" smtClean="0"/>
              <a:t>		    Bias</a:t>
            </a:r>
            <a:r>
              <a:rPr lang="en-US" sz="1800" dirty="0"/>
              <a:t>. </a:t>
            </a:r>
          </a:p>
          <a:p>
            <a:pPr>
              <a:tabLst>
                <a:tab pos="801688" algn="l"/>
              </a:tabLst>
            </a:pPr>
            <a:r>
              <a:rPr lang="en-US" sz="1800" dirty="0"/>
              <a:t>	</a:t>
            </a:r>
            <a:r>
              <a:rPr lang="en-US" sz="1800" dirty="0" smtClean="0"/>
              <a:t>		    J </a:t>
            </a:r>
            <a:r>
              <a:rPr lang="en-US" sz="1800" dirty="0" err="1"/>
              <a:t>Epidemiol</a:t>
            </a:r>
            <a:r>
              <a:rPr lang="en-US" sz="1800" dirty="0"/>
              <a:t> Community Health  2004;58:635-641   </a:t>
            </a:r>
          </a:p>
          <a:p>
            <a:pPr>
              <a:tabLst>
                <a:tab pos="801688" algn="l"/>
              </a:tabLst>
            </a:pPr>
            <a:r>
              <a:rPr lang="en-US" sz="1800" dirty="0"/>
              <a:t>	</a:t>
            </a:r>
            <a:r>
              <a:rPr lang="en-US" sz="1800" dirty="0" smtClean="0"/>
              <a:t>		    http</a:t>
            </a:r>
            <a:r>
              <a:rPr lang="en-US" sz="1800" dirty="0"/>
              <a:t>://</a:t>
            </a:r>
            <a:r>
              <a:rPr lang="en-US" sz="1800" dirty="0" smtClean="0"/>
              <a:t>jech.bmj.com/content/58/8/635.full.pdf+html</a:t>
            </a:r>
          </a:p>
          <a:p>
            <a:pPr marL="400050" lvl="1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arenR" startAt="2"/>
            </a:pPr>
            <a:r>
              <a:rPr lang="en-US" dirty="0" smtClean="0"/>
              <a:t>Interactive </a:t>
            </a:r>
            <a:r>
              <a:rPr lang="en-US" dirty="0"/>
              <a:t>lecture on </a:t>
            </a:r>
            <a:r>
              <a:rPr lang="en-US" dirty="0" smtClean="0"/>
              <a:t>bias</a:t>
            </a:r>
          </a:p>
          <a:p>
            <a:pPr marL="457200" indent="-457200">
              <a:buFont typeface="+mj-lt"/>
              <a:buAutoNum type="arabicParenR" startAt="2"/>
            </a:pPr>
            <a:endParaRPr lang="en-US" dirty="0"/>
          </a:p>
          <a:p>
            <a:pPr marL="457200" indent="-457200">
              <a:buFont typeface="+mj-lt"/>
              <a:buAutoNum type="arabicParenR" startAt="2"/>
            </a:pPr>
            <a:r>
              <a:rPr lang="en-US" dirty="0" smtClean="0"/>
              <a:t>Guided exercise</a:t>
            </a:r>
          </a:p>
          <a:p>
            <a:pPr marL="457200" indent="-457200">
              <a:buFont typeface="+mj-lt"/>
              <a:buAutoNum type="arabicParenR" startAt="2"/>
            </a:pPr>
            <a:endParaRPr lang="en-US" dirty="0"/>
          </a:p>
          <a:p>
            <a:pPr marL="457200" indent="-457200">
              <a:buFont typeface="+mj-lt"/>
              <a:buAutoNum type="arabicParenR" startAt="2"/>
            </a:pPr>
            <a:r>
              <a:rPr lang="en-US" dirty="0" smtClean="0"/>
              <a:t>Discussion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8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slide more precise than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/>
            <a:r>
              <a:rPr lang="en-US" dirty="0" smtClean="0"/>
              <a:t>‘</a:t>
            </a:r>
            <a:r>
              <a:rPr lang="en-US" i="1" dirty="0" smtClean="0"/>
              <a:t>Biases </a:t>
            </a:r>
            <a:r>
              <a:rPr lang="en-US" i="1" dirty="0"/>
              <a:t>can be classified by the direction of </a:t>
            </a:r>
            <a:r>
              <a:rPr lang="en-US" i="1" dirty="0" smtClean="0"/>
              <a:t>the change </a:t>
            </a:r>
            <a:r>
              <a:rPr lang="en-US" i="1" dirty="0"/>
              <a:t>they produce in a parameter (for example</a:t>
            </a:r>
            <a:r>
              <a:rPr lang="en-US" i="1" dirty="0" smtClean="0"/>
              <a:t>, the </a:t>
            </a:r>
            <a:r>
              <a:rPr lang="en-US" i="1" dirty="0"/>
              <a:t>odds ratio (OR)). </a:t>
            </a:r>
            <a:r>
              <a:rPr lang="en-US" i="1" dirty="0">
                <a:solidFill>
                  <a:srgbClr val="FFFF00"/>
                </a:solidFill>
              </a:rPr>
              <a:t>Toward the null bias </a:t>
            </a:r>
            <a:r>
              <a:rPr lang="en-US" i="1" dirty="0" smtClean="0">
                <a:solidFill>
                  <a:srgbClr val="FFFF00"/>
                </a:solidFill>
              </a:rPr>
              <a:t>or negative </a:t>
            </a:r>
            <a:r>
              <a:rPr lang="en-US" i="1" dirty="0">
                <a:solidFill>
                  <a:srgbClr val="FFFF00"/>
                </a:solidFill>
              </a:rPr>
              <a:t>bias yields estimates closer to the </a:t>
            </a:r>
            <a:r>
              <a:rPr lang="en-US" i="1" dirty="0" smtClean="0">
                <a:solidFill>
                  <a:srgbClr val="FFFF00"/>
                </a:solidFill>
              </a:rPr>
              <a:t>null value</a:t>
            </a:r>
            <a:r>
              <a:rPr lang="en-US" i="1" dirty="0" smtClean="0"/>
              <a:t> </a:t>
            </a:r>
            <a:r>
              <a:rPr lang="en-US" i="1" dirty="0"/>
              <a:t>(for example, lower and closer OR to 1</a:t>
            </a:r>
            <a:r>
              <a:rPr lang="en-US" i="1" dirty="0" smtClean="0"/>
              <a:t>), whereas </a:t>
            </a:r>
            <a:r>
              <a:rPr lang="en-US" i="1" dirty="0"/>
              <a:t>away from the null bias produces </a:t>
            </a:r>
            <a:r>
              <a:rPr lang="en-US" i="1" dirty="0" smtClean="0"/>
              <a:t>the opposite</a:t>
            </a:r>
            <a:r>
              <a:rPr lang="en-US" i="1" dirty="0"/>
              <a:t>, higher estimates than the true ones</a:t>
            </a:r>
            <a:r>
              <a:rPr lang="en-US" i="1" dirty="0" smtClean="0"/>
              <a:t>.</a:t>
            </a:r>
            <a:r>
              <a:rPr lang="en-US" dirty="0" smtClean="0"/>
              <a:t>’</a:t>
            </a:r>
          </a:p>
          <a:p>
            <a:pPr marL="0" indent="0" algn="just"/>
            <a:endParaRPr lang="en-US" dirty="0"/>
          </a:p>
          <a:p>
            <a:pPr marL="0" indent="0" algn="just"/>
            <a:r>
              <a:rPr lang="en-US" sz="2800" b="1" dirty="0" smtClean="0"/>
              <a:t>In what way is this statement different from the previous one?</a:t>
            </a:r>
          </a:p>
          <a:p>
            <a:pPr marL="0" indent="0" algn="just"/>
            <a:endParaRPr lang="en-US" sz="2800" b="1" dirty="0"/>
          </a:p>
          <a:p>
            <a:pPr marL="0" indent="0" algn="just"/>
            <a:r>
              <a:rPr lang="en-US" b="1" dirty="0" smtClean="0">
                <a:solidFill>
                  <a:srgbClr val="FFFF00"/>
                </a:solidFill>
              </a:rPr>
              <a:t>Seems to equate ‘toward the null </a:t>
            </a:r>
            <a:r>
              <a:rPr lang="en-US" b="1" dirty="0" err="1" smtClean="0">
                <a:solidFill>
                  <a:srgbClr val="FFFF00"/>
                </a:solidFill>
              </a:rPr>
              <a:t>bias’</a:t>
            </a:r>
            <a:r>
              <a:rPr lang="en-US" b="1" dirty="0" smtClean="0">
                <a:solidFill>
                  <a:srgbClr val="FFFF00"/>
                </a:solidFill>
              </a:rPr>
              <a:t> with ‘negative </a:t>
            </a:r>
            <a:r>
              <a:rPr lang="en-US" b="1" dirty="0" err="1" smtClean="0">
                <a:solidFill>
                  <a:srgbClr val="FFFF00"/>
                </a:solidFill>
              </a:rPr>
              <a:t>bias’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76800" y="6435213"/>
            <a:ext cx="41793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+mj-lt"/>
              </a:rPr>
              <a:t>J </a:t>
            </a:r>
            <a:r>
              <a:rPr lang="en-US" sz="1400" b="0" dirty="0" err="1">
                <a:solidFill>
                  <a:schemeClr val="bg1"/>
                </a:solidFill>
                <a:latin typeface="+mj-lt"/>
              </a:rPr>
              <a:t>Epidemiol</a:t>
            </a:r>
            <a:r>
              <a:rPr lang="en-US" sz="1400" b="0" dirty="0">
                <a:solidFill>
                  <a:schemeClr val="bg1"/>
                </a:solidFill>
                <a:latin typeface="+mj-lt"/>
              </a:rPr>
              <a:t> Community Health 2004;58:635–641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664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Mainstream classification of bias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Selection </a:t>
            </a:r>
            <a:r>
              <a:rPr lang="en-US" u="sng" dirty="0" smtClean="0"/>
              <a:t>bias</a:t>
            </a:r>
            <a:r>
              <a:rPr lang="en-US" dirty="0" smtClean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distortion </a:t>
            </a:r>
            <a:r>
              <a:rPr lang="en-US" dirty="0"/>
              <a:t>that results from the </a:t>
            </a:r>
            <a:r>
              <a:rPr lang="en-US" dirty="0" smtClean="0"/>
              <a:t>method by which referents </a:t>
            </a:r>
            <a:r>
              <a:rPr lang="en-US" dirty="0"/>
              <a:t>are selected </a:t>
            </a:r>
            <a:r>
              <a:rPr lang="en-US" dirty="0" smtClean="0"/>
              <a:t>into the </a:t>
            </a:r>
            <a:r>
              <a:rPr lang="en-US" dirty="0"/>
              <a:t>study </a:t>
            </a:r>
            <a:r>
              <a:rPr lang="en-US" dirty="0" smtClean="0"/>
              <a:t>population,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Information </a:t>
            </a:r>
            <a:r>
              <a:rPr lang="en-US" u="sng" dirty="0"/>
              <a:t>bias </a:t>
            </a:r>
            <a:r>
              <a:rPr lang="en-US" dirty="0"/>
              <a:t>(also called misclassification bias</a:t>
            </a:r>
            <a:r>
              <a:rPr lang="en-US" dirty="0" smtClean="0"/>
              <a:t>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distortion </a:t>
            </a:r>
            <a:r>
              <a:rPr lang="en-US" dirty="0"/>
              <a:t>that results </a:t>
            </a:r>
            <a:r>
              <a:rPr lang="en-US" dirty="0" smtClean="0"/>
              <a:t>from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inaccuracies </a:t>
            </a:r>
            <a:r>
              <a:rPr lang="en-US" dirty="0"/>
              <a:t>in the </a:t>
            </a:r>
            <a:r>
              <a:rPr lang="en-US" dirty="0" smtClean="0"/>
              <a:t>representation </a:t>
            </a:r>
            <a:r>
              <a:rPr lang="en-US" dirty="0"/>
              <a:t>of </a:t>
            </a:r>
            <a:r>
              <a:rPr lang="en-US" dirty="0" smtClean="0"/>
              <a:t>referent </a:t>
            </a:r>
            <a:r>
              <a:rPr lang="en-US" dirty="0"/>
              <a:t>characteristics</a:t>
            </a:r>
            <a:r>
              <a:rPr lang="en-US" dirty="0" smtClean="0"/>
              <a:t>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incorrect classification therefrom,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Confounding bias</a:t>
            </a:r>
            <a:r>
              <a:rPr lang="en-US" dirty="0" smtClean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distortion </a:t>
            </a:r>
            <a:r>
              <a:rPr lang="en-US" dirty="0"/>
              <a:t>in the interpretation of </a:t>
            </a:r>
            <a:r>
              <a:rPr lang="en-US" dirty="0" smtClean="0"/>
              <a:t>representations </a:t>
            </a:r>
            <a:r>
              <a:rPr lang="en-US" dirty="0"/>
              <a:t>due to failure to take </a:t>
            </a:r>
            <a:r>
              <a:rPr lang="en-US" dirty="0" smtClean="0"/>
              <a:t>into account </a:t>
            </a:r>
            <a:r>
              <a:rPr lang="en-US" dirty="0"/>
              <a:t>the </a:t>
            </a:r>
            <a:r>
              <a:rPr lang="en-US" dirty="0" smtClean="0"/>
              <a:t>effect </a:t>
            </a:r>
            <a:r>
              <a:rPr lang="en-US" dirty="0"/>
              <a:t>of </a:t>
            </a:r>
            <a:r>
              <a:rPr lang="en-US" dirty="0" smtClean="0"/>
              <a:t>non-represented portions of reality </a:t>
            </a:r>
            <a:r>
              <a:rPr lang="en-US" dirty="0"/>
              <a:t>other than </a:t>
            </a:r>
            <a:r>
              <a:rPr lang="en-US" dirty="0" smtClean="0"/>
              <a:t>the represented referent(s).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3600" y="6320135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 smtClean="0">
                <a:solidFill>
                  <a:schemeClr val="bg1"/>
                </a:solidFill>
                <a:latin typeface="+mj-lt"/>
              </a:rPr>
              <a:t>Adapted from: </a:t>
            </a:r>
            <a:r>
              <a:rPr lang="en-US" sz="1200" b="0" dirty="0" err="1" smtClean="0">
                <a:solidFill>
                  <a:schemeClr val="bg1"/>
                </a:solidFill>
                <a:latin typeface="+mj-lt"/>
              </a:rPr>
              <a:t>Kleinbaum</a:t>
            </a:r>
            <a:r>
              <a:rPr lang="en-US" sz="1200" b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+mj-lt"/>
              </a:rPr>
              <a:t>DG, </a:t>
            </a:r>
            <a:r>
              <a:rPr lang="en-US" sz="1200" b="0" dirty="0" err="1">
                <a:solidFill>
                  <a:schemeClr val="bg1"/>
                </a:solidFill>
                <a:latin typeface="+mj-lt"/>
              </a:rPr>
              <a:t>Kupper</a:t>
            </a:r>
            <a:r>
              <a:rPr lang="en-US" sz="1200" b="0" dirty="0">
                <a:solidFill>
                  <a:schemeClr val="bg1"/>
                </a:solidFill>
                <a:latin typeface="+mj-lt"/>
              </a:rPr>
              <a:t> LL, Morgenstern H. Epidemiologic research. </a:t>
            </a:r>
            <a:r>
              <a:rPr lang="en-US" sz="1200" b="0" dirty="0" smtClean="0">
                <a:solidFill>
                  <a:schemeClr val="bg1"/>
                </a:solidFill>
                <a:latin typeface="+mj-lt"/>
              </a:rPr>
              <a:t>Belmont, CA</a:t>
            </a:r>
            <a:r>
              <a:rPr lang="en-US" sz="1200" b="0" dirty="0">
                <a:solidFill>
                  <a:schemeClr val="bg1"/>
                </a:solidFill>
                <a:latin typeface="+mj-lt"/>
              </a:rPr>
              <a:t>: Lifetime Learning Publications, 1982.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469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and research designs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 good research design minimizes bias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8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r>
              <a:rPr lang="en-US" dirty="0" smtClean="0"/>
              <a:t>For example: Randomization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Goal: minimizing treatment selection bias;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ssignment to treated group not based on prognostic factors;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prevents confounding of the treatment effects with other prognostic </a:t>
            </a:r>
            <a:r>
              <a:rPr lang="en-US" dirty="0" smtClean="0"/>
              <a:t>variables.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Strategies: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u="sng" dirty="0" smtClean="0"/>
              <a:t>Simple</a:t>
            </a:r>
            <a:r>
              <a:rPr lang="en-US" sz="2000" dirty="0" smtClean="0"/>
              <a:t>: flip a coin for each subject.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u="sng" dirty="0" smtClean="0"/>
              <a:t>Constrained</a:t>
            </a:r>
            <a:r>
              <a:rPr lang="en-US" sz="2000" dirty="0" smtClean="0"/>
              <a:t>: subjects pick token (T or </a:t>
            </a:r>
            <a:r>
              <a:rPr lang="en-US" sz="2000" dirty="0" err="1" smtClean="0"/>
              <a:t>nT</a:t>
            </a:r>
            <a:r>
              <a:rPr lang="en-US" sz="2000" dirty="0" smtClean="0"/>
              <a:t>) from a bag.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u="sng" dirty="0" smtClean="0"/>
              <a:t>Adaptive</a:t>
            </a:r>
            <a:r>
              <a:rPr lang="en-US" sz="2000" dirty="0" smtClean="0"/>
              <a:t>, several schemas, e.g.: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pick token from bag to determine group, put it back, add one token from opposite category, or,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ick from bag, give selected treatment, if treatment successful add two tokens of same treatment to bag, otherwise, one of each.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u="sng" dirty="0" smtClean="0"/>
              <a:t>Stratified</a:t>
            </a:r>
            <a:r>
              <a:rPr lang="en-US" sz="2000" dirty="0" smtClean="0"/>
              <a:t>: </a:t>
            </a:r>
            <a:r>
              <a:rPr lang="en-US" sz="2000" dirty="0"/>
              <a:t>create treatment groups that are balanced with respect to confounding (prognostic) </a:t>
            </a:r>
            <a:r>
              <a:rPr lang="en-US" sz="2000" dirty="0" smtClean="0"/>
              <a:t>variables.</a:t>
            </a:r>
          </a:p>
          <a:p>
            <a:pPr marL="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15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 bias through management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Study management plan: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is </a:t>
            </a:r>
            <a:r>
              <a:rPr lang="en-US" dirty="0"/>
              <a:t>a document that explains the procedures or extras steps to be taken to minimize the risk of bias.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procedures or protections put into place to reduce the risk of bias are often called “controls.”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Management </a:t>
            </a:r>
            <a:r>
              <a:rPr lang="en-US" dirty="0"/>
              <a:t>plans are typically tailored to the specific study and/or sponsor and the researcher’s financial interests.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6477000"/>
            <a:ext cx="86823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kern="1800" spc="-75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J. Moore, C. </a:t>
            </a:r>
            <a:r>
              <a:rPr lang="en-US" sz="1400" b="0" kern="1800" spc="-75" dirty="0" err="1">
                <a:solidFill>
                  <a:schemeClr val="bg1"/>
                </a:solidFill>
                <a:ea typeface="Times New Roman" panose="02020603050405020304" pitchFamily="18" charset="0"/>
              </a:rPr>
              <a:t>McGoff</a:t>
            </a:r>
            <a:r>
              <a:rPr lang="en-US" sz="1400" b="0" kern="1800" spc="-75" dirty="0">
                <a:solidFill>
                  <a:schemeClr val="bg1"/>
                </a:solidFill>
                <a:ea typeface="Times New Roman" panose="02020603050405020304" pitchFamily="18" charset="0"/>
              </a:rPr>
              <a:t>, </a:t>
            </a:r>
            <a:r>
              <a:rPr lang="en-US" sz="1400" b="0" kern="1800" spc="-75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MA. Conflicts </a:t>
            </a:r>
            <a:r>
              <a:rPr lang="en-US" sz="1400" b="0" kern="1800" spc="-75" dirty="0">
                <a:solidFill>
                  <a:schemeClr val="bg1"/>
                </a:solidFill>
                <a:ea typeface="Times New Roman" panose="02020603050405020304" pitchFamily="18" charset="0"/>
              </a:rPr>
              <a:t>of Interest in Human </a:t>
            </a:r>
            <a:r>
              <a:rPr lang="en-US" sz="1400" b="0" kern="1800" spc="-75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Subjects. Research</a:t>
            </a:r>
            <a:r>
              <a:rPr lang="en-US" sz="1400" b="0" kern="1800" spc="-75" dirty="0">
                <a:solidFill>
                  <a:schemeClr val="bg1"/>
                </a:solidFill>
                <a:ea typeface="Times New Roman" panose="02020603050405020304" pitchFamily="18" charset="0"/>
              </a:rPr>
              <a:t>. https://about.citiprogram.org/en/homepage</a:t>
            </a:r>
            <a:r>
              <a:rPr lang="en-US" sz="1400" b="0" kern="1800" spc="-75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/.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and research designs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 good research design minimizes bias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Some studies are purposefully set up to take advantage of bias.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7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500" dirty="0" smtClean="0"/>
              <a:t>Champions of sneakily biased surveys: ACLU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They issue only questions about what they are opposed to</a:t>
            </a:r>
            <a:r>
              <a:rPr lang="en-US" dirty="0"/>
              <a:t>. </a:t>
            </a:r>
            <a:r>
              <a:rPr lang="en-US" sz="1200" dirty="0"/>
              <a:t>(https://www.watchdog.org/issues/accountability/survey-highlights-nonpartisan-aclu-s-liberal-biases/article_8489a54a-0798-58bf-a075-f413a54f6c96.html</a:t>
            </a:r>
            <a:r>
              <a:rPr lang="en-US" sz="12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Phrase questions as if they are about facts: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‘</a:t>
            </a:r>
            <a:r>
              <a:rPr lang="en-US" i="1" dirty="0"/>
              <a:t>3.) How concerned are you about proposals to ban </a:t>
            </a:r>
            <a:r>
              <a:rPr lang="en-US" i="1" dirty="0" smtClean="0"/>
              <a:t>Muslims from </a:t>
            </a:r>
            <a:r>
              <a:rPr lang="en-US" i="1" dirty="0"/>
              <a:t>entering America based solely on their </a:t>
            </a:r>
            <a:r>
              <a:rPr lang="en-US" i="1" dirty="0" smtClean="0"/>
              <a:t>religious beliefs?</a:t>
            </a:r>
            <a:r>
              <a:rPr lang="en-US" dirty="0" smtClean="0"/>
              <a:t>’ (2016 ACLU Survey)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‘</a:t>
            </a:r>
            <a:r>
              <a:rPr lang="en-US" i="1" dirty="0" smtClean="0"/>
              <a:t>How </a:t>
            </a:r>
            <a:r>
              <a:rPr lang="en-US" i="1" dirty="0"/>
              <a:t>concerned are you about </a:t>
            </a:r>
            <a:r>
              <a:rPr lang="en-US" i="1" dirty="0" smtClean="0"/>
              <a:t>Donald </a:t>
            </a:r>
            <a:r>
              <a:rPr lang="en-US" i="1" dirty="0"/>
              <a:t>Trump abusing power and undermining the rule of </a:t>
            </a:r>
            <a:r>
              <a:rPr lang="en-US" i="1" dirty="0" smtClean="0"/>
              <a:t>law</a:t>
            </a:r>
            <a:r>
              <a:rPr lang="en-US" dirty="0" smtClean="0"/>
              <a:t>’ (Q6. 2017)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8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and research designs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 good research design minimizes bias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Some studies are purposefully set up to take advantage of bias.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Certain designs are more prone to certain biases.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6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for bias in interviews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Bias </a:t>
            </a:r>
            <a:r>
              <a:rPr lang="en-US" dirty="0" smtClean="0"/>
              <a:t>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effects of the researcher on the </a:t>
            </a:r>
            <a:r>
              <a:rPr lang="en-US" dirty="0" smtClean="0"/>
              <a:t>interviewees;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e.g. researcher poses a threat to the interviewees.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Bias B: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effects of the </a:t>
            </a:r>
            <a:r>
              <a:rPr lang="en-US" dirty="0" smtClean="0"/>
              <a:t>interviewees on </a:t>
            </a:r>
            <a:r>
              <a:rPr lang="en-US" dirty="0"/>
              <a:t>the </a:t>
            </a:r>
            <a:r>
              <a:rPr lang="en-US" dirty="0" smtClean="0"/>
              <a:t>researcher;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e.g. researcher ‘becomes native’, part of the interviewees.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3201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 smtClean="0">
                <a:solidFill>
                  <a:schemeClr val="bg1"/>
                </a:solidFill>
              </a:rPr>
              <a:t>AJ</a:t>
            </a:r>
            <a:r>
              <a:rPr lang="en-US" sz="1200" b="0" dirty="0">
                <a:solidFill>
                  <a:schemeClr val="bg1"/>
                </a:solidFill>
              </a:rPr>
              <a:t>. </a:t>
            </a:r>
            <a:r>
              <a:rPr lang="en-US" sz="1200" b="0" dirty="0" err="1" smtClean="0">
                <a:solidFill>
                  <a:schemeClr val="bg1"/>
                </a:solidFill>
              </a:rPr>
              <a:t>Onwuegbuzie</a:t>
            </a:r>
            <a:r>
              <a:rPr lang="en-US" sz="1200" b="0" dirty="0" smtClean="0">
                <a:solidFill>
                  <a:schemeClr val="bg1"/>
                </a:solidFill>
              </a:rPr>
              <a:t> et.al. </a:t>
            </a:r>
            <a:r>
              <a:rPr lang="en-US" sz="1200" b="0" dirty="0">
                <a:solidFill>
                  <a:schemeClr val="bg1"/>
                </a:solidFill>
              </a:rPr>
              <a:t>Innovative Data Collection Strategies in </a:t>
            </a:r>
            <a:r>
              <a:rPr lang="en-US" sz="1200" b="0" dirty="0" smtClean="0">
                <a:solidFill>
                  <a:schemeClr val="bg1"/>
                </a:solidFill>
              </a:rPr>
              <a:t>Qualitative Research. The </a:t>
            </a:r>
            <a:r>
              <a:rPr lang="en-US" sz="1200" b="0" dirty="0">
                <a:solidFill>
                  <a:schemeClr val="bg1"/>
                </a:solidFill>
              </a:rPr>
              <a:t>Qualitative Report </a:t>
            </a:r>
            <a:r>
              <a:rPr lang="en-US" sz="1200" b="0" dirty="0" smtClean="0">
                <a:solidFill>
                  <a:schemeClr val="bg1"/>
                </a:solidFill>
              </a:rPr>
              <a:t>2010;15(3):696-726.</a:t>
            </a:r>
            <a:endParaRPr lang="en-US" sz="1200" b="0" dirty="0">
              <a:solidFill>
                <a:schemeClr val="bg1"/>
              </a:solidFill>
            </a:endParaRPr>
          </a:p>
          <a:p>
            <a:pPr algn="r"/>
            <a:r>
              <a:rPr lang="en-US" sz="1200" b="0" dirty="0">
                <a:solidFill>
                  <a:schemeClr val="bg1"/>
                </a:solidFill>
              </a:rPr>
              <a:t>http://</a:t>
            </a:r>
            <a:r>
              <a:rPr lang="en-US" sz="1200" b="0" dirty="0" smtClean="0">
                <a:solidFill>
                  <a:schemeClr val="bg1"/>
                </a:solidFill>
              </a:rPr>
              <a:t>www.nova.edu/ssss/QR/QR15-3/onwuegbuzie.pdf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1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in questionnaires / interviews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Respondent bias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occurs when a participant is unable or unwilling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accurate or honest answers to a survey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Inability to provide correct answers because of unfamiliarity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respondent fatigue, faulty recall, question format, and question context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 out choice in the question design - do not know, not sure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 screening questions should be used to select the respondents who will be able to answer the question correctly. Use branching questions.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1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Assignment: Required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R5.</a:t>
            </a:r>
            <a:r>
              <a:rPr lang="en-US" dirty="0"/>
              <a:t>	John P. A. Ioannidis</a:t>
            </a:r>
          </a:p>
          <a:p>
            <a:r>
              <a:rPr lang="en-US" dirty="0"/>
              <a:t>	</a:t>
            </a:r>
            <a:r>
              <a:rPr lang="en-US" dirty="0" smtClean="0"/>
              <a:t>	Why </a:t>
            </a:r>
            <a:r>
              <a:rPr lang="en-US" dirty="0"/>
              <a:t>Most Published Research Findings Are False</a:t>
            </a:r>
          </a:p>
          <a:p>
            <a:r>
              <a:rPr lang="en-US" dirty="0"/>
              <a:t>	</a:t>
            </a:r>
            <a:r>
              <a:rPr lang="en-US" dirty="0" smtClean="0"/>
              <a:t>	PLOS </a:t>
            </a:r>
            <a:r>
              <a:rPr lang="en-US" dirty="0"/>
              <a:t>Medicine 2005;2(8):e124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1400" dirty="0"/>
              <a:t>https://www.ncbi.nlm.nih.gov/pubmed/16060722</a:t>
            </a:r>
            <a:endParaRPr lang="en-US" b="1" u="sng" dirty="0" smtClean="0"/>
          </a:p>
          <a:p>
            <a:pPr marL="0" indent="0" algn="ctr"/>
            <a:endParaRPr lang="en-US" b="1" u="sng" dirty="0" smtClean="0"/>
          </a:p>
          <a:p>
            <a:pPr marL="0" indent="0" algn="ctr"/>
            <a:endParaRPr lang="en-US" b="1" u="sng" dirty="0"/>
          </a:p>
          <a:p>
            <a:pPr marL="0" indent="0" algn="ctr"/>
            <a:r>
              <a:rPr lang="en-US" b="1" u="sng" dirty="0" smtClean="0"/>
              <a:t>!!! </a:t>
            </a:r>
            <a:r>
              <a:rPr lang="en-US" b="1" u="sng" dirty="0"/>
              <a:t>This paper will be the topic of a closed book in-class test during class </a:t>
            </a:r>
            <a:r>
              <a:rPr lang="en-US" b="1" u="sng" dirty="0" smtClean="0"/>
              <a:t>C4 </a:t>
            </a:r>
            <a:r>
              <a:rPr lang="en-US" b="1" u="sng" dirty="0"/>
              <a:t>!!!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5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Cohort studies: disadvantages re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89" y="3200400"/>
            <a:ext cx="8686800" cy="3124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u="sng" dirty="0" smtClean="0"/>
              <a:t>General</a:t>
            </a:r>
            <a:r>
              <a:rPr lang="en-US" dirty="0" smtClean="0"/>
              <a:t>:  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Susceptible </a:t>
            </a:r>
            <a:r>
              <a:rPr lang="en-US" dirty="0"/>
              <a:t>to selection </a:t>
            </a:r>
            <a:r>
              <a:rPr lang="en-US" dirty="0" smtClean="0"/>
              <a:t>bias.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dirty="0" smtClean="0"/>
              <a:t>Prospective </a:t>
            </a:r>
            <a:r>
              <a:rPr lang="en-US" b="1" u="sng" dirty="0"/>
              <a:t>Cohort </a:t>
            </a:r>
            <a:r>
              <a:rPr lang="en-US" b="1" u="sng" dirty="0" smtClean="0"/>
              <a:t>Study</a:t>
            </a:r>
            <a:r>
              <a:rPr lang="en-US" b="1" dirty="0" smtClean="0"/>
              <a:t>:  </a:t>
            </a:r>
            <a:endParaRPr lang="en-US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Susceptible </a:t>
            </a:r>
            <a:r>
              <a:rPr lang="en-US" dirty="0"/>
              <a:t>to loss to follow-up or </a:t>
            </a:r>
            <a:r>
              <a:rPr lang="en-US" dirty="0" smtClean="0"/>
              <a:t>withdrawals.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dirty="0" smtClean="0"/>
              <a:t>Retrospective </a:t>
            </a:r>
            <a:r>
              <a:rPr lang="en-US" b="1" u="sng" dirty="0"/>
              <a:t>Cohort </a:t>
            </a:r>
            <a:r>
              <a:rPr lang="en-US" b="1" u="sng" dirty="0" smtClean="0"/>
              <a:t>Study</a:t>
            </a:r>
            <a:r>
              <a:rPr lang="en-US" b="1" dirty="0" smtClean="0"/>
              <a:t>:  </a:t>
            </a:r>
            <a:endParaRPr lang="en-US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Susceptible </a:t>
            </a:r>
            <a:r>
              <a:rPr lang="en-US" dirty="0"/>
              <a:t>to recall bias or information </a:t>
            </a:r>
            <a:r>
              <a:rPr lang="en-US" dirty="0" smtClean="0"/>
              <a:t>bias; 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Less </a:t>
            </a:r>
            <a:r>
              <a:rPr lang="en-US" dirty="0"/>
              <a:t>control over </a:t>
            </a:r>
            <a:r>
              <a:rPr lang="en-US" dirty="0" smtClean="0"/>
              <a:t>variables.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9246" y="6553200"/>
            <a:ext cx="84347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</a:rPr>
              <a:t>Song JW, Chung KC. Observational studies: Cohort and case-control studies. </a:t>
            </a:r>
            <a:r>
              <a:rPr lang="en-US" sz="1200" b="0" dirty="0" err="1">
                <a:solidFill>
                  <a:schemeClr val="bg1"/>
                </a:solidFill>
              </a:rPr>
              <a:t>Plast</a:t>
            </a:r>
            <a:r>
              <a:rPr lang="en-US" sz="1200" b="0" dirty="0">
                <a:solidFill>
                  <a:schemeClr val="bg1"/>
                </a:solidFill>
              </a:rPr>
              <a:t> </a:t>
            </a:r>
            <a:r>
              <a:rPr lang="en-US" sz="1200" b="0" dirty="0" err="1">
                <a:solidFill>
                  <a:schemeClr val="bg1"/>
                </a:solidFill>
              </a:rPr>
              <a:t>Reconstr</a:t>
            </a:r>
            <a:r>
              <a:rPr lang="en-US" sz="1200" b="0" dirty="0">
                <a:solidFill>
                  <a:schemeClr val="bg1"/>
                </a:solidFill>
              </a:rPr>
              <a:t> </a:t>
            </a:r>
            <a:r>
              <a:rPr lang="en-US" sz="1200" b="0" dirty="0" err="1">
                <a:solidFill>
                  <a:schemeClr val="bg1"/>
                </a:solidFill>
              </a:rPr>
              <a:t>Surg</a:t>
            </a:r>
            <a:r>
              <a:rPr lang="en-US" sz="1200" b="0" dirty="0">
                <a:solidFill>
                  <a:schemeClr val="bg1"/>
                </a:solidFill>
              </a:rPr>
              <a:t> 2010;126:2234-42</a:t>
            </a:r>
          </a:p>
        </p:txBody>
      </p:sp>
      <p:sp>
        <p:nvSpPr>
          <p:cNvPr id="6" name="Oval 5"/>
          <p:cNvSpPr/>
          <p:nvPr/>
        </p:nvSpPr>
        <p:spPr bwMode="auto">
          <a:xfrm rot="1015061">
            <a:off x="4422308" y="1769860"/>
            <a:ext cx="4419600" cy="2209800"/>
          </a:xfrm>
          <a:prstGeom prst="ellips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 rot="1015061">
            <a:off x="4949251" y="2037478"/>
            <a:ext cx="2151934" cy="1304457"/>
          </a:xfrm>
          <a:prstGeom prst="ellips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 rot="17869752">
            <a:off x="5558669" y="2693518"/>
            <a:ext cx="706975" cy="762000"/>
          </a:xfrm>
          <a:prstGeom prst="roundRect">
            <a:avLst/>
          </a:prstGeom>
          <a:solidFill>
            <a:srgbClr val="BBE0E3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1385" y="1679041"/>
            <a:ext cx="28312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0" dirty="0" smtClean="0">
                <a:solidFill>
                  <a:schemeClr val="bg1"/>
                </a:solidFill>
              </a:rPr>
              <a:t>Total population</a:t>
            </a:r>
          </a:p>
          <a:p>
            <a:pPr algn="r"/>
            <a:r>
              <a:rPr lang="en-US" sz="2400" b="0" dirty="0" smtClean="0">
                <a:solidFill>
                  <a:schemeClr val="bg1"/>
                </a:solidFill>
              </a:rPr>
              <a:t>Population of interest</a:t>
            </a:r>
          </a:p>
          <a:p>
            <a:pPr algn="r"/>
            <a:r>
              <a:rPr lang="en-US" sz="2400" b="0" dirty="0" smtClean="0">
                <a:solidFill>
                  <a:schemeClr val="bg1"/>
                </a:solidFill>
              </a:rPr>
              <a:t>Cohort</a:t>
            </a:r>
            <a:endParaRPr lang="en-US" sz="2400" b="0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3772608" y="1905000"/>
            <a:ext cx="140899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3772608" y="2362200"/>
            <a:ext cx="163759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772608" y="2689706"/>
            <a:ext cx="2018592" cy="18505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6676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in case control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" y="3260370"/>
            <a:ext cx="9063318" cy="314042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Sampling bias: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may </a:t>
            </a:r>
            <a:r>
              <a:rPr lang="en-US" sz="2000" dirty="0"/>
              <a:t>occur if the cases and controls </a:t>
            </a:r>
            <a:r>
              <a:rPr lang="en-US" sz="2000" dirty="0" smtClean="0"/>
              <a:t>are				 </a:t>
            </a:r>
            <a:r>
              <a:rPr lang="en-US" sz="2000" dirty="0"/>
              <a:t>taken from different subgroups of the population. 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difference </a:t>
            </a:r>
            <a:r>
              <a:rPr lang="en-US" sz="2000" dirty="0"/>
              <a:t>in </a:t>
            </a:r>
            <a:r>
              <a:rPr lang="en-US" sz="2000" dirty="0" smtClean="0"/>
              <a:t>exposure </a:t>
            </a:r>
            <a:r>
              <a:rPr lang="en-US" sz="2000" dirty="0"/>
              <a:t>may be due to some other inherent differences between the groups rather than the risk factor being studied. 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ecall bias: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May happen when subjects </a:t>
            </a:r>
            <a:r>
              <a:rPr lang="en-US" sz="2000" dirty="0"/>
              <a:t>are asked to answer questions about exposure to risk factors in the past. 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People </a:t>
            </a:r>
            <a:r>
              <a:rPr lang="en-US" sz="2000" dirty="0"/>
              <a:t>who are diseased (cases) </a:t>
            </a:r>
            <a:r>
              <a:rPr lang="en-US" sz="2000" dirty="0" smtClean="0"/>
              <a:t>tend to remember </a:t>
            </a:r>
            <a:r>
              <a:rPr lang="en-US" sz="2000" dirty="0"/>
              <a:t>their exposure to the risk factor more accurately as compared to the controls.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 rot="1015061">
            <a:off x="4422308" y="1769860"/>
            <a:ext cx="4419600" cy="2209800"/>
          </a:xfrm>
          <a:prstGeom prst="ellips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 rot="1015061">
            <a:off x="4949251" y="2037478"/>
            <a:ext cx="2151934" cy="1304457"/>
          </a:xfrm>
          <a:prstGeom prst="ellips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 rot="18799027">
            <a:off x="6371223" y="2308706"/>
            <a:ext cx="706975" cy="762000"/>
          </a:xfrm>
          <a:prstGeom prst="roundRect">
            <a:avLst/>
          </a:prstGeom>
          <a:solidFill>
            <a:srgbClr val="BBE0E3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1320" y="1679041"/>
            <a:ext cx="28312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0" dirty="0" smtClean="0">
                <a:solidFill>
                  <a:schemeClr val="bg1"/>
                </a:solidFill>
              </a:rPr>
              <a:t>Total population</a:t>
            </a:r>
          </a:p>
          <a:p>
            <a:pPr algn="r"/>
            <a:r>
              <a:rPr lang="en-US" sz="2400" b="0" dirty="0" smtClean="0">
                <a:solidFill>
                  <a:schemeClr val="bg1"/>
                </a:solidFill>
              </a:rPr>
              <a:t>Population of interest</a:t>
            </a:r>
          </a:p>
          <a:p>
            <a:pPr algn="r"/>
            <a:r>
              <a:rPr lang="en-US" sz="2400" b="0" dirty="0" smtClean="0">
                <a:solidFill>
                  <a:schemeClr val="bg1"/>
                </a:solidFill>
              </a:rPr>
              <a:t>Case</a:t>
            </a:r>
          </a:p>
          <a:p>
            <a:pPr algn="r"/>
            <a:r>
              <a:rPr lang="en-US" sz="2400" b="0" dirty="0" smtClean="0">
                <a:solidFill>
                  <a:schemeClr val="bg1"/>
                </a:solidFill>
              </a:rPr>
              <a:t>Control</a:t>
            </a:r>
            <a:endParaRPr lang="en-US" sz="2400" b="0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772608" y="1905000"/>
            <a:ext cx="140899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772608" y="2362200"/>
            <a:ext cx="163759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3772608" y="2689706"/>
            <a:ext cx="270439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Rounded Rectangle 13"/>
          <p:cNvSpPr/>
          <p:nvPr/>
        </p:nvSpPr>
        <p:spPr bwMode="auto">
          <a:xfrm rot="15714488">
            <a:off x="6550476" y="3192310"/>
            <a:ext cx="706975" cy="762000"/>
          </a:xfrm>
          <a:prstGeom prst="roundRect">
            <a:avLst/>
          </a:prstGeom>
          <a:solidFill>
            <a:srgbClr val="BBE0E3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3772608" y="3048000"/>
            <a:ext cx="3085392" cy="5253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8720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and research designs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 good research design minimizes bias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Some studies are purposefully set up to take advantage of bias.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Certain designs are more prone to certain biases.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Conflicts of Interest may taint any design.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6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through Conflicts of Interest (COI)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	Decisions about enrollment and inclusion/exclusion </a:t>
            </a:r>
            <a:r>
              <a:rPr lang="en-US" dirty="0" smtClean="0"/>
              <a:t>criteria.</a:t>
            </a:r>
            <a:endParaRPr lang="en-US" dirty="0"/>
          </a:p>
          <a:p>
            <a:r>
              <a:rPr lang="en-US" dirty="0"/>
              <a:t>•	Decisions about the choice of personnel to conduct the </a:t>
            </a:r>
            <a:r>
              <a:rPr lang="en-US" dirty="0" smtClean="0"/>
              <a:t>study.</a:t>
            </a:r>
            <a:endParaRPr lang="en-US" dirty="0"/>
          </a:p>
          <a:p>
            <a:r>
              <a:rPr lang="en-US" dirty="0"/>
              <a:t>•	Recruitment and consenting of research </a:t>
            </a:r>
            <a:r>
              <a:rPr lang="en-US" dirty="0" smtClean="0"/>
              <a:t>subjects.</a:t>
            </a:r>
            <a:endParaRPr lang="en-US" dirty="0"/>
          </a:p>
          <a:p>
            <a:r>
              <a:rPr lang="en-US" dirty="0"/>
              <a:t>•	Vendor selection in the purchase of equipment and other </a:t>
            </a:r>
            <a:r>
              <a:rPr lang="en-US" dirty="0" smtClean="0"/>
              <a:t>supplies.</a:t>
            </a:r>
            <a:endParaRPr lang="en-US" dirty="0"/>
          </a:p>
          <a:p>
            <a:r>
              <a:rPr lang="en-US" dirty="0"/>
              <a:t>•	Data collection, analysis, and </a:t>
            </a:r>
            <a:r>
              <a:rPr lang="en-US" dirty="0" smtClean="0"/>
              <a:t>interpretation.</a:t>
            </a:r>
            <a:endParaRPr lang="en-US" dirty="0"/>
          </a:p>
          <a:p>
            <a:r>
              <a:rPr lang="en-US" dirty="0"/>
              <a:t>•	Sharing of research </a:t>
            </a:r>
            <a:r>
              <a:rPr lang="en-US" dirty="0" smtClean="0"/>
              <a:t>results.</a:t>
            </a:r>
            <a:endParaRPr lang="en-US" dirty="0"/>
          </a:p>
          <a:p>
            <a:r>
              <a:rPr lang="en-US" dirty="0"/>
              <a:t>•	Choice of research design and statistical </a:t>
            </a:r>
            <a:r>
              <a:rPr lang="en-US" dirty="0" smtClean="0"/>
              <a:t>methods.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for avoiding COI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	Adding an independent monitor to the study team to make sure that the research procedures are </a:t>
            </a:r>
            <a:r>
              <a:rPr lang="en-US" dirty="0" smtClean="0"/>
              <a:t>transparent.</a:t>
            </a:r>
            <a:endParaRPr lang="en-US" dirty="0"/>
          </a:p>
          <a:p>
            <a:r>
              <a:rPr lang="en-US" dirty="0"/>
              <a:t>•	Creating a safe environment for any research team member and/or student to report any perceived conflicts that may occur while the study is being </a:t>
            </a:r>
            <a:r>
              <a:rPr lang="en-US" dirty="0" smtClean="0"/>
              <a:t>conducted.</a:t>
            </a:r>
            <a:endParaRPr lang="en-US" dirty="0"/>
          </a:p>
          <a:p>
            <a:r>
              <a:rPr lang="en-US" dirty="0"/>
              <a:t>•	Disclosing the potential COI to the subjects in the informed consent </a:t>
            </a:r>
            <a:r>
              <a:rPr lang="en-US" dirty="0" smtClean="0"/>
              <a:t>form.</a:t>
            </a:r>
            <a:endParaRPr lang="en-US" dirty="0"/>
          </a:p>
          <a:p>
            <a:r>
              <a:rPr lang="en-US" dirty="0"/>
              <a:t>•	Reducing the researcher’s role in the research if they have a COI (less interaction with subjects, less data analysis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6477000"/>
            <a:ext cx="86823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kern="1800" spc="-75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J. Moore, C. </a:t>
            </a:r>
            <a:r>
              <a:rPr lang="en-US" sz="1400" b="0" kern="1800" spc="-75" dirty="0" err="1">
                <a:solidFill>
                  <a:schemeClr val="bg1"/>
                </a:solidFill>
                <a:ea typeface="Times New Roman" panose="02020603050405020304" pitchFamily="18" charset="0"/>
              </a:rPr>
              <a:t>McGoff</a:t>
            </a:r>
            <a:r>
              <a:rPr lang="en-US" sz="1400" b="0" kern="1800" spc="-75" dirty="0">
                <a:solidFill>
                  <a:schemeClr val="bg1"/>
                </a:solidFill>
                <a:ea typeface="Times New Roman" panose="02020603050405020304" pitchFamily="18" charset="0"/>
              </a:rPr>
              <a:t>, </a:t>
            </a:r>
            <a:r>
              <a:rPr lang="en-US" sz="1400" b="0" kern="1800" spc="-75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MA. Conflicts </a:t>
            </a:r>
            <a:r>
              <a:rPr lang="en-US" sz="1400" b="0" kern="1800" spc="-75" dirty="0">
                <a:solidFill>
                  <a:schemeClr val="bg1"/>
                </a:solidFill>
                <a:ea typeface="Times New Roman" panose="02020603050405020304" pitchFamily="18" charset="0"/>
              </a:rPr>
              <a:t>of Interest in Human </a:t>
            </a:r>
            <a:r>
              <a:rPr lang="en-US" sz="1400" b="0" kern="1800" spc="-75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Subjects. Research</a:t>
            </a:r>
            <a:r>
              <a:rPr lang="en-US" sz="1400" b="0" kern="1800" spc="-75" dirty="0">
                <a:solidFill>
                  <a:schemeClr val="bg1"/>
                </a:solidFill>
                <a:ea typeface="Times New Roman" panose="02020603050405020304" pitchFamily="18" charset="0"/>
              </a:rPr>
              <a:t>. https://about.citiprogram.org/en/homepage</a:t>
            </a:r>
            <a:r>
              <a:rPr lang="en-US" sz="1400" b="0" kern="1800" spc="-75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/.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6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Controls for </a:t>
            </a:r>
            <a:r>
              <a:rPr lang="en-US" dirty="0" smtClean="0"/>
              <a:t>avoiding COI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	Using an independent third-party review of </a:t>
            </a:r>
            <a:r>
              <a:rPr lang="en-US" dirty="0" smtClean="0"/>
              <a:t>data.</a:t>
            </a:r>
            <a:endParaRPr lang="en-US" dirty="0"/>
          </a:p>
          <a:p>
            <a:r>
              <a:rPr lang="en-US" dirty="0"/>
              <a:t>•	Ensuring a careful study design, which may include randomization and </a:t>
            </a:r>
            <a:r>
              <a:rPr lang="en-US" dirty="0" smtClean="0"/>
              <a:t>blinding.</a:t>
            </a:r>
            <a:endParaRPr lang="en-US" dirty="0"/>
          </a:p>
          <a:p>
            <a:r>
              <a:rPr lang="en-US" dirty="0"/>
              <a:t>•	Disclosure of the COI, including in publications or presentations of the study </a:t>
            </a:r>
            <a:r>
              <a:rPr lang="en-US" dirty="0" smtClean="0"/>
              <a:t>results.</a:t>
            </a:r>
            <a:endParaRPr lang="en-US" dirty="0"/>
          </a:p>
          <a:p>
            <a:r>
              <a:rPr lang="en-US" dirty="0"/>
              <a:t>•	Requiring an independent monitor to ensure that student progress is not affected by the conflicted mentor’s activities (for example, doing work for the mentor’s start-up company at the expense of doing work for a graduate or doctoral thesis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6477000"/>
            <a:ext cx="86823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kern="1800" spc="-75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J. Moore, C. </a:t>
            </a:r>
            <a:r>
              <a:rPr lang="en-US" sz="1400" b="0" kern="1800" spc="-75" dirty="0" err="1">
                <a:solidFill>
                  <a:schemeClr val="bg1"/>
                </a:solidFill>
                <a:ea typeface="Times New Roman" panose="02020603050405020304" pitchFamily="18" charset="0"/>
              </a:rPr>
              <a:t>McGoff</a:t>
            </a:r>
            <a:r>
              <a:rPr lang="en-US" sz="1400" b="0" kern="1800" spc="-75" dirty="0">
                <a:solidFill>
                  <a:schemeClr val="bg1"/>
                </a:solidFill>
                <a:ea typeface="Times New Roman" panose="02020603050405020304" pitchFamily="18" charset="0"/>
              </a:rPr>
              <a:t>, </a:t>
            </a:r>
            <a:r>
              <a:rPr lang="en-US" sz="1400" b="0" kern="1800" spc="-75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MA. Conflicts </a:t>
            </a:r>
            <a:r>
              <a:rPr lang="en-US" sz="1400" b="0" kern="1800" spc="-75" dirty="0">
                <a:solidFill>
                  <a:schemeClr val="bg1"/>
                </a:solidFill>
                <a:ea typeface="Times New Roman" panose="02020603050405020304" pitchFamily="18" charset="0"/>
              </a:rPr>
              <a:t>of Interest in Human </a:t>
            </a:r>
            <a:r>
              <a:rPr lang="en-US" sz="1400" b="0" kern="1800" spc="-75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Subjects. Research</a:t>
            </a:r>
            <a:r>
              <a:rPr lang="en-US" sz="1400" b="0" kern="1800" spc="-75" dirty="0">
                <a:solidFill>
                  <a:schemeClr val="bg1"/>
                </a:solidFill>
                <a:ea typeface="Times New Roman" panose="02020603050405020304" pitchFamily="18" charset="0"/>
              </a:rPr>
              <a:t>. https://about.citiprogram.org/en/homepage</a:t>
            </a:r>
            <a:r>
              <a:rPr lang="en-US" sz="1400" b="0" kern="1800" spc="-75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/.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18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0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Guided exercise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You may use the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1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bias 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 disease surveillance and registries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health-care </a:t>
            </a:r>
            <a:r>
              <a:rPr lang="en-US" dirty="0"/>
              <a:t>providers are more likely to report a case that results in severe illness and hospitalization than a mild case, even though a person with mild illness might be more likely to transmit infection to others because the person might not be confined at home or in the hospital</a:t>
            </a:r>
            <a:r>
              <a:rPr lang="en-US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health-care providers are more likely to report cases when the disease is receiving media attention.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0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bias 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 disease surveillance and registries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health-care </a:t>
            </a:r>
            <a:r>
              <a:rPr lang="en-US" dirty="0"/>
              <a:t>providers are more likely to report a case that results in severe illness and hospitalization than a mild case, even though a person with mild illness might be more likely to transmit infection to others because the person might not be confined at home or in the hospital</a:t>
            </a:r>
            <a:r>
              <a:rPr lang="en-US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health-care providers are more likely to report cases when the disease is receiving media attention.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 algn="ctr"/>
            <a:r>
              <a:rPr lang="en-US" sz="3600" dirty="0" smtClean="0"/>
              <a:t>Reporting bias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8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In-class test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 of the bias 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 disease surveillance and registries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health-care </a:t>
            </a:r>
            <a:r>
              <a:rPr lang="en-US" dirty="0"/>
              <a:t>providers are more likely to report a case that results in severe illness and hospitalization than a mild case, even though a person with mild illness might be more likely to transmit infection to others because the person might not be confined at home or in the hospital</a:t>
            </a:r>
            <a:r>
              <a:rPr lang="en-US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3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 of the bias 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 disease surveillance and registries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health-care </a:t>
            </a:r>
            <a:r>
              <a:rPr lang="en-US" dirty="0"/>
              <a:t>providers are more likely to report a case that results in severe illness and hospitalization than a mild case, even though a person with mild illness might be more likely to transmit infection to others because the person might not be confined at home or in the hospital</a:t>
            </a:r>
            <a:r>
              <a:rPr lang="en-US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3975" lvl="1" indent="0" algn="ctr">
              <a:buNone/>
            </a:pPr>
            <a:r>
              <a:rPr lang="en-US" sz="3200" dirty="0"/>
              <a:t>inflated estimate of disease severity in such measures as the death-to-case ratio. </a:t>
            </a: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8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 of the bias 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 disease surveillance and registries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health-care </a:t>
            </a:r>
            <a:r>
              <a:rPr lang="en-US" dirty="0"/>
              <a:t>providers are more likely to report cases when the disease is receiving media attention</a:t>
            </a:r>
            <a:r>
              <a:rPr lang="en-US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2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 of the bias 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 disease surveillance and registries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health-care </a:t>
            </a:r>
            <a:r>
              <a:rPr lang="en-US" dirty="0"/>
              <a:t>providers are more likely to report cases when the disease is receiving media attention</a:t>
            </a:r>
            <a:r>
              <a:rPr lang="en-US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7150" indent="0" algn="ctr"/>
            <a:r>
              <a:rPr lang="en-US" sz="3200" dirty="0" smtClean="0"/>
              <a:t>an </a:t>
            </a:r>
            <a:r>
              <a:rPr lang="en-US" sz="3200" dirty="0"/>
              <a:t>underestimate of the baseline incidence of disease after media attention wanes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of these constitute bias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systematic deviation of results or inferences from the truth or processes leading to such systematic deviation</a:t>
            </a:r>
            <a:r>
              <a:rPr lang="en-US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systematic tendency in the collection, analysis, interpretation, publication, or review of data that can lead to conclusions that are systematically different from the truth.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1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of these constitute bias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systematic deviation of results or inferences from the truth or processes leading to such systematic deviation</a:t>
            </a:r>
            <a:r>
              <a:rPr lang="en-US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systematic tendency in the collection, analysis, interpretation, publication, or review of data that can lead to conclusions that are systematically different from the truth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 algn="ctr"/>
            <a:r>
              <a:rPr lang="en-US" sz="3200" dirty="0" smtClean="0"/>
              <a:t>Both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8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highest level type of bias?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systematic difference in the collection of data regarding the participants in a study (e.g., about exposures in a case-control study, or about health outcomes in a cohort study) that leads to an incorrect result (e.g., risk ratio or odds ratio) or inference.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6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highest level type of bias?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systematic difference in the collection of data regarding the participants in a study (e.g., about exposures in a case-control study, or about health outcomes in a cohort study) that leads to an incorrect result (e.g., risk ratio or odds ratio) or inference. </a:t>
            </a:r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  <a:p>
            <a:pPr marL="0" indent="0" algn="ctr"/>
            <a:r>
              <a:rPr lang="en-US" sz="2800" b="1" dirty="0" smtClean="0"/>
              <a:t>Information bias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6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Danger for which types of bias?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4419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Patient knows he has disease X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He performs searches online from which he ‘learns’ the variety of symptoms that it may come with and what causes there might be.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By doing so, he comes across a patient recruitment website for a trial involving signs, symptoms and causes for disease X.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He believes he qualifies.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0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Danger for which types of bias?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419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u="sng" dirty="0" smtClean="0"/>
              <a:t>Rumination bias</a:t>
            </a:r>
            <a:r>
              <a:rPr lang="en-US" b="1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= recall bias occurring if </a:t>
            </a:r>
            <a:r>
              <a:rPr lang="en-US" dirty="0"/>
              <a:t>the presence of </a:t>
            </a:r>
            <a:r>
              <a:rPr lang="en-US" dirty="0" smtClean="0"/>
              <a:t>some outcome or effect </a:t>
            </a:r>
            <a:r>
              <a:rPr lang="en-US" dirty="0"/>
              <a:t>influences </a:t>
            </a:r>
            <a:r>
              <a:rPr lang="en-US" dirty="0" smtClean="0"/>
              <a:t>the perception </a:t>
            </a:r>
            <a:r>
              <a:rPr lang="en-US" dirty="0"/>
              <a:t>of its </a:t>
            </a:r>
            <a:r>
              <a:rPr lang="en-US" dirty="0" smtClean="0"/>
              <a:t>causes.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he might confuse signs and symptoms he really has with signs and symptoms described.</a:t>
            </a:r>
          </a:p>
          <a:p>
            <a:pPr marL="0" indent="0"/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dirty="0" smtClean="0"/>
              <a:t>Exposure </a:t>
            </a:r>
            <a:r>
              <a:rPr lang="en-US" b="1" u="sng" dirty="0"/>
              <a:t>submission bias</a:t>
            </a:r>
            <a:r>
              <a:rPr lang="en-US" b="1" dirty="0"/>
              <a:t> </a:t>
            </a:r>
            <a:endParaRPr lang="en-US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= </a:t>
            </a:r>
            <a:r>
              <a:rPr lang="en-US" dirty="0"/>
              <a:t>the presence of some outcome or effect </a:t>
            </a:r>
            <a:r>
              <a:rPr lang="en-US" dirty="0" smtClean="0"/>
              <a:t>influences the search for </a:t>
            </a:r>
            <a:r>
              <a:rPr lang="en-US" dirty="0"/>
              <a:t>exposure to the putative </a:t>
            </a:r>
            <a:r>
              <a:rPr lang="en-US" dirty="0" smtClean="0"/>
              <a:t>cause.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he might ascribe an event in his past which is similar to one of the listed causes, as the real cause for his disease.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9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class-test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4582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What is the title of the paper?			(5p)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How does the paper define ‘bias’?		(10p)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Which are the 3 highest level groups in their bias-classification?					(15p)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Give the definition for one of the highest level bias types.								(10p)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There are a few bias types for which the grouping in the 3 highest </a:t>
            </a:r>
            <a:r>
              <a:rPr lang="en-US" sz="2200" smtClean="0"/>
              <a:t>levels </a:t>
            </a:r>
            <a:r>
              <a:rPr lang="en-US" sz="2200" smtClean="0"/>
              <a:t>breaks </a:t>
            </a:r>
            <a:r>
              <a:rPr lang="en-US" sz="2200" dirty="0" smtClean="0"/>
              <a:t>down; name one.		(10p)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Bonus points: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 smtClean="0"/>
              <a:t>Define another highest level bias		(5p)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 smtClean="0"/>
              <a:t>Name another bias for which the classification breaks down						(5p)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1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bias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Cimetidine is indicated by gastric ulcer;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Gastric ulcer is a risk factor for gastric cancer;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More patients taking cimetidine showed to have gastric cancer than non-takers.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? Cimetidine causes gastric cancer.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2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bias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Cimetidine is indicated by gastric ulcer;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Gastric ulcer is a risk factor for gastric cancer;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More patients taking cimetidine showed to have gastric cancer than non-takers.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? Cimetidine causes gastric cancer.</a:t>
            </a:r>
            <a:r>
              <a:rPr lang="en-US" sz="2000" dirty="0"/>
              <a:t> 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Confounding</a:t>
            </a:r>
            <a:r>
              <a:rPr lang="en-US" sz="2000" dirty="0"/>
              <a:t>: an apparent effect is attributed to the exposure of interest, whereas in fact it ought to have been attributed to some other factor.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u="sng" dirty="0"/>
              <a:t>Confounding by indication</a:t>
            </a:r>
            <a:r>
              <a:rPr lang="en-US" sz="2000" dirty="0"/>
              <a:t>: the indication is the confounding factor.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9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Referral filter </a:t>
            </a:r>
            <a:r>
              <a:rPr lang="en-US" dirty="0" smtClean="0"/>
              <a:t>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As stated in paper R4: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‘</a:t>
            </a:r>
            <a:r>
              <a:rPr lang="en-US" i="1" dirty="0"/>
              <a:t>Healthcare access bias</a:t>
            </a:r>
            <a:r>
              <a:rPr lang="en-US" i="1" dirty="0" smtClean="0"/>
              <a:t> </a:t>
            </a:r>
            <a:r>
              <a:rPr lang="en-US" i="1" dirty="0"/>
              <a:t>may be due: </a:t>
            </a:r>
            <a:r>
              <a:rPr lang="en-US" dirty="0" smtClean="0"/>
              <a:t>[…] </a:t>
            </a:r>
            <a:r>
              <a:rPr lang="en-US" i="1" dirty="0" smtClean="0"/>
              <a:t>to </a:t>
            </a:r>
            <a:r>
              <a:rPr lang="en-US" i="1" dirty="0"/>
              <a:t>the healthcare </a:t>
            </a:r>
            <a:r>
              <a:rPr lang="en-US" i="1" dirty="0" smtClean="0"/>
              <a:t>organization if </a:t>
            </a:r>
            <a:r>
              <a:rPr lang="en-US" i="1" dirty="0"/>
              <a:t>it is </a:t>
            </a:r>
            <a:r>
              <a:rPr lang="en-US" i="1" dirty="0" smtClean="0"/>
              <a:t>organized </a:t>
            </a:r>
            <a:r>
              <a:rPr lang="en-US" i="1" dirty="0"/>
              <a:t>in increasing levels of </a:t>
            </a:r>
            <a:r>
              <a:rPr lang="en-US" i="1" dirty="0" smtClean="0"/>
              <a:t>complexity and</a:t>
            </a:r>
            <a:r>
              <a:rPr lang="en-US" dirty="0" smtClean="0"/>
              <a:t> </a:t>
            </a:r>
            <a:r>
              <a:rPr lang="en-US" b="1" u="sng" dirty="0" smtClean="0"/>
              <a:t>[if]</a:t>
            </a:r>
            <a:r>
              <a:rPr lang="en-US" dirty="0" smtClean="0"/>
              <a:t> ‘‘</a:t>
            </a:r>
            <a:r>
              <a:rPr lang="en-US" dirty="0"/>
              <a:t>difficult</a:t>
            </a:r>
            <a:r>
              <a:rPr lang="en-US" dirty="0" smtClean="0"/>
              <a:t>’’ </a:t>
            </a:r>
            <a:r>
              <a:rPr lang="en-US" i="1" dirty="0" smtClean="0"/>
              <a:t>cases </a:t>
            </a:r>
            <a:r>
              <a:rPr lang="en-US" i="1" dirty="0"/>
              <a:t>are referred to tertiary care (referral filter bias)</a:t>
            </a:r>
            <a:r>
              <a:rPr lang="en-US" dirty="0"/>
              <a:t>’	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Potential source of the bias?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3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Referral filter </a:t>
            </a:r>
            <a:r>
              <a:rPr lang="en-US" dirty="0" smtClean="0"/>
              <a:t>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As stated in paper R4: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‘</a:t>
            </a:r>
            <a:r>
              <a:rPr lang="en-US" i="1" dirty="0"/>
              <a:t>Healthcare access bias</a:t>
            </a:r>
            <a:r>
              <a:rPr lang="en-US" i="1" dirty="0" smtClean="0"/>
              <a:t> </a:t>
            </a:r>
            <a:r>
              <a:rPr lang="en-US" i="1" dirty="0"/>
              <a:t>may be due: </a:t>
            </a:r>
            <a:r>
              <a:rPr lang="en-US" dirty="0" smtClean="0"/>
              <a:t>[…] </a:t>
            </a:r>
            <a:r>
              <a:rPr lang="en-US" i="1" dirty="0" smtClean="0"/>
              <a:t>to </a:t>
            </a:r>
            <a:r>
              <a:rPr lang="en-US" i="1" dirty="0"/>
              <a:t>the healthcare </a:t>
            </a:r>
            <a:r>
              <a:rPr lang="en-US" i="1" dirty="0" smtClean="0"/>
              <a:t>organization if </a:t>
            </a:r>
            <a:r>
              <a:rPr lang="en-US" i="1" dirty="0"/>
              <a:t>it is </a:t>
            </a:r>
            <a:r>
              <a:rPr lang="en-US" i="1" dirty="0" smtClean="0"/>
              <a:t>organized </a:t>
            </a:r>
            <a:r>
              <a:rPr lang="en-US" i="1" dirty="0"/>
              <a:t>in increasing levels of </a:t>
            </a:r>
            <a:r>
              <a:rPr lang="en-US" i="1" dirty="0" smtClean="0"/>
              <a:t>complexity and</a:t>
            </a:r>
            <a:r>
              <a:rPr lang="en-US" dirty="0" smtClean="0"/>
              <a:t> </a:t>
            </a:r>
            <a:r>
              <a:rPr lang="en-US" b="1" u="sng" dirty="0" smtClean="0"/>
              <a:t>[if]</a:t>
            </a:r>
            <a:r>
              <a:rPr lang="en-US" dirty="0" smtClean="0"/>
              <a:t> ‘‘</a:t>
            </a:r>
            <a:r>
              <a:rPr lang="en-US" dirty="0"/>
              <a:t>difficult</a:t>
            </a:r>
            <a:r>
              <a:rPr lang="en-US" dirty="0" smtClean="0"/>
              <a:t>’’ </a:t>
            </a:r>
            <a:r>
              <a:rPr lang="en-US" i="1" dirty="0" smtClean="0"/>
              <a:t>cases </a:t>
            </a:r>
            <a:r>
              <a:rPr lang="en-US" i="1" dirty="0"/>
              <a:t>are referred to tertiary care (referral filter bias)</a:t>
            </a:r>
            <a:r>
              <a:rPr lang="en-US" dirty="0"/>
              <a:t>’	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Potential source of the bias?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patient is subjectively ‘difficult’ if it exceeds the competence/willingness to manage of the referrer, rather than objectively ‘difficult’.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0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diagnostic test (NDT)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359134"/>
              </p:ext>
            </p:extLst>
          </p:nvPr>
        </p:nvGraphicFramePr>
        <p:xfrm>
          <a:off x="228600" y="1676400"/>
          <a:ext cx="8686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584571472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302548108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236028197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714381822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183304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Existing diagnostic criteria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374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None satisfied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Few satisfied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Most satisfied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Fully satisfied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562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Disease X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15%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50%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30%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7801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NDT+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70%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80%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90%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95%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8659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NDT-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30%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10%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390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Not disease X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50%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30%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15%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8793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NDT+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006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NDT-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99%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97%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95%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93%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91186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7535" y="4982512"/>
            <a:ext cx="4620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</a:rPr>
              <a:t>Risk for what type of bias?</a:t>
            </a:r>
            <a:endParaRPr lang="en-US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38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Spectrum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‘</a:t>
            </a:r>
            <a:r>
              <a:rPr lang="en-US" sz="1800" i="1" dirty="0" smtClean="0"/>
              <a:t>In </a:t>
            </a:r>
            <a:r>
              <a:rPr lang="en-US" sz="1800" i="1" dirty="0"/>
              <a:t>the assessment of validity of a </a:t>
            </a:r>
            <a:r>
              <a:rPr lang="en-US" sz="1800" i="1" dirty="0" smtClean="0"/>
              <a:t>diagnostic test </a:t>
            </a:r>
            <a:r>
              <a:rPr lang="en-US" sz="1800" i="1" dirty="0"/>
              <a:t>this bias is produced when researchers included </a:t>
            </a:r>
            <a:r>
              <a:rPr lang="en-US" sz="1800" i="1" dirty="0" smtClean="0"/>
              <a:t>only ‘‘</a:t>
            </a:r>
            <a:r>
              <a:rPr lang="en-US" sz="1800" i="1" dirty="0"/>
              <a:t>clear’’ or ‘‘definite’’ cases, not representing the </a:t>
            </a:r>
            <a:r>
              <a:rPr lang="en-US" sz="1800" i="1" dirty="0" smtClean="0"/>
              <a:t>whole spectrum </a:t>
            </a:r>
            <a:r>
              <a:rPr lang="en-US" sz="1800" i="1" dirty="0"/>
              <a:t>of disease presentation, and/or ‘‘clear’’ </a:t>
            </a:r>
            <a:r>
              <a:rPr lang="en-US" sz="1800" i="1" dirty="0" smtClean="0"/>
              <a:t>or healthy </a:t>
            </a:r>
            <a:r>
              <a:rPr lang="en-US" sz="1800" i="1" dirty="0"/>
              <a:t>controls subjects, not representing the </a:t>
            </a:r>
            <a:r>
              <a:rPr lang="en-US" sz="1800" i="1" dirty="0" smtClean="0"/>
              <a:t>conditions in </a:t>
            </a:r>
            <a:r>
              <a:rPr lang="en-US" sz="1800" i="1" dirty="0"/>
              <a:t>which a differential diagnosis should be carried out</a:t>
            </a:r>
            <a:r>
              <a:rPr lang="en-US" sz="1800" dirty="0" smtClean="0"/>
              <a:t>’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Being ‘diagnosed with X’ does not mean ‘you have X’.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Being diagnosed as ‘not having X’ does not mean ‘you don’t have X’.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ym typeface="Wingdings" panose="05000000000000000000" pitchFamily="2" charset="2"/>
              </a:rPr>
              <a:t> misdiagnosis exists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ym typeface="Wingdings" panose="05000000000000000000" pitchFamily="2" charset="2"/>
              </a:rPr>
              <a:t>Comparing diagnosis with actual disease in a population gives you a probability of true diagnosis.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ym typeface="Wingdings" panose="05000000000000000000" pitchFamily="2" charset="2"/>
              </a:rPr>
              <a:t>A disease of type X can present itself differently in different patients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 smtClean="0">
                <a:sym typeface="Wingdings" panose="05000000000000000000" pitchFamily="2" charset="2"/>
              </a:rPr>
              <a:t>Presentation of type A  probability of disease X </a:t>
            </a:r>
            <a:r>
              <a:rPr lang="en-US" sz="1400" dirty="0">
                <a:sym typeface="Wingdings" panose="05000000000000000000" pitchFamily="2" charset="2"/>
              </a:rPr>
              <a:t>9</a:t>
            </a:r>
            <a:r>
              <a:rPr lang="en-US" sz="1400" dirty="0" smtClean="0">
                <a:sym typeface="Wingdings" panose="05000000000000000000" pitchFamily="2" charset="2"/>
              </a:rPr>
              <a:t>0%  = ‘relatively clear case’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 smtClean="0">
                <a:sym typeface="Wingdings" panose="05000000000000000000" pitchFamily="2" charset="2"/>
              </a:rPr>
              <a:t>Presentation of type B  probability of disease X 55%  = ‘quite unclear case’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ym typeface="Wingdings" panose="05000000000000000000" pitchFamily="2" charset="2"/>
              </a:rPr>
              <a:t>The goal is a diagnostic test: one that works only with clear cases misses a lot of the patients with unclear cases.</a:t>
            </a:r>
            <a:endParaRPr lang="en-US" sz="1800" dirty="0" smtClean="0"/>
          </a:p>
          <a:p>
            <a:pPr marL="0" indent="0"/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7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correct for term for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difference </a:t>
            </a:r>
            <a:r>
              <a:rPr lang="en-US" dirty="0"/>
              <a:t>in the enrollment of participants in a study that leads to an incorrect result (e.g., risk ratio or odds ratio) or inference. </a:t>
            </a:r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6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correct for term for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difference </a:t>
            </a:r>
            <a:r>
              <a:rPr lang="en-US" dirty="0"/>
              <a:t>in the enrollment of participants in a study that leads to an incorrect result (e.g., risk ratio or odds ratio) or inference. </a:t>
            </a:r>
            <a:endParaRPr lang="en-US" dirty="0" smtClean="0"/>
          </a:p>
          <a:p>
            <a:pPr marL="0" indent="0"/>
            <a:endParaRPr lang="en-US" dirty="0"/>
          </a:p>
          <a:p>
            <a:pPr marL="0" indent="0" algn="ctr"/>
            <a:r>
              <a:rPr lang="en-US" sz="2800" dirty="0" smtClean="0"/>
              <a:t>Error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9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type(s) of error are involved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 of study: </a:t>
            </a:r>
          </a:p>
          <a:p>
            <a:r>
              <a:rPr lang="en-US" dirty="0"/>
              <a:t>	</a:t>
            </a:r>
            <a:r>
              <a:rPr lang="en-US" dirty="0" smtClean="0"/>
              <a:t>assessing whether blood pressure at time t1 is an indicator for developing some disease at a later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type(s) of error are involved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Purpose of study: 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assessing whether blood pressure at time t1 is an indicator for developing some disease at a later time.</a:t>
            </a:r>
          </a:p>
          <a:p>
            <a:r>
              <a:rPr lang="en-US" sz="1600" dirty="0" smtClean="0"/>
              <a:t>Answer: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Blood pressure varies </a:t>
            </a:r>
            <a:r>
              <a:rPr lang="en-US" sz="1600" dirty="0"/>
              <a:t>from moment to moment, so that every measurement of </a:t>
            </a:r>
            <a:r>
              <a:rPr lang="en-US" sz="1600" dirty="0" smtClean="0"/>
              <a:t>blood pressure </a:t>
            </a:r>
            <a:r>
              <a:rPr lang="en-US" sz="1600" dirty="0"/>
              <a:t>reflects a degree of random </a:t>
            </a:r>
            <a:r>
              <a:rPr lang="en-US" sz="1600" dirty="0" smtClean="0"/>
              <a:t>variability </a:t>
            </a:r>
            <a:r>
              <a:rPr lang="en-US" sz="1600" dirty="0" smtClean="0">
                <a:sym typeface="Wingdings" panose="05000000000000000000" pitchFamily="2" charset="2"/>
              </a:rPr>
              <a:t></a:t>
            </a:r>
            <a:r>
              <a:rPr lang="en-US" sz="1600" dirty="0" smtClean="0"/>
              <a:t> </a:t>
            </a:r>
            <a:r>
              <a:rPr lang="en-US" sz="1600" b="1" dirty="0" smtClean="0"/>
              <a:t>random error</a:t>
            </a:r>
            <a:r>
              <a:rPr lang="en-US" sz="16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Therefor: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Subjects </a:t>
            </a:r>
            <a:r>
              <a:rPr lang="en-US" sz="1600" dirty="0"/>
              <a:t>who were classified as "high" on their initial measurement </a:t>
            </a:r>
            <a:r>
              <a:rPr lang="en-US" sz="1600" dirty="0" smtClean="0"/>
              <a:t>will include </a:t>
            </a:r>
            <a:r>
              <a:rPr lang="en-US" sz="1600" dirty="0"/>
              <a:t>some who were "high" just by chance. </a:t>
            </a: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Subjects </a:t>
            </a:r>
            <a:r>
              <a:rPr lang="en-US" sz="1600" dirty="0"/>
              <a:t>classified as "low" will include some </a:t>
            </a:r>
            <a:r>
              <a:rPr lang="en-US" sz="1600" dirty="0" smtClean="0"/>
              <a:t>who were </a:t>
            </a:r>
            <a:r>
              <a:rPr lang="en-US" sz="1600" dirty="0"/>
              <a:t>"low" just by chance. The resulting error in exposure measurement will muddy the </a:t>
            </a:r>
            <a:r>
              <a:rPr lang="en-US" sz="1600" dirty="0" smtClean="0"/>
              <a:t>contrast between </a:t>
            </a:r>
            <a:r>
              <a:rPr lang="en-US" sz="1600" dirty="0"/>
              <a:t>the group outcomes compared to what would obtain if our "high" group contained </a:t>
            </a:r>
            <a:r>
              <a:rPr lang="en-US" sz="1600" dirty="0" smtClean="0"/>
              <a:t>only those </a:t>
            </a:r>
            <a:r>
              <a:rPr lang="en-US" sz="1600" dirty="0"/>
              <a:t>who were truly "high" and low group contained only those who were truly "low".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Assuming that chance variability is independent of study outcomes, then the result is </a:t>
            </a:r>
            <a:r>
              <a:rPr lang="en-US" sz="1600" b="1" dirty="0" err="1" smtClean="0"/>
              <a:t>nondifferential</a:t>
            </a:r>
            <a:r>
              <a:rPr lang="en-US" sz="1600" b="1" dirty="0" smtClean="0"/>
              <a:t> misclassification bias</a:t>
            </a:r>
            <a:r>
              <a:rPr lang="en-US" sz="1600" dirty="0" smtClean="0"/>
              <a:t>, </a:t>
            </a:r>
            <a:r>
              <a:rPr lang="en-US" sz="1600" dirty="0"/>
              <a:t>and the observed association will be weaker than the "true" </a:t>
            </a:r>
            <a:r>
              <a:rPr lang="en-US" sz="1600" dirty="0" smtClean="0"/>
              <a:t>association.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Thus, </a:t>
            </a:r>
            <a:r>
              <a:rPr lang="en-US" sz="2000" dirty="0" smtClean="0"/>
              <a:t>random </a:t>
            </a:r>
            <a:r>
              <a:rPr lang="en-US" sz="2000" dirty="0"/>
              <a:t>error can produce systematic error, or bias.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00200" y="6548761"/>
            <a:ext cx="7467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 smtClean="0">
                <a:solidFill>
                  <a:schemeClr val="bg1"/>
                </a:solidFill>
              </a:rPr>
              <a:t>VJ</a:t>
            </a:r>
            <a:r>
              <a:rPr lang="en-US" sz="1200" b="0" dirty="0">
                <a:solidFill>
                  <a:schemeClr val="bg1"/>
                </a:solidFill>
              </a:rPr>
              <a:t>. </a:t>
            </a:r>
            <a:r>
              <a:rPr lang="en-US" sz="1200" b="0" dirty="0" err="1">
                <a:solidFill>
                  <a:schemeClr val="bg1"/>
                </a:solidFill>
              </a:rPr>
              <a:t>Schoenbach</a:t>
            </a:r>
            <a:r>
              <a:rPr lang="en-US" sz="1200" b="0" dirty="0">
                <a:solidFill>
                  <a:schemeClr val="bg1"/>
                </a:solidFill>
              </a:rPr>
              <a:t> </a:t>
            </a:r>
            <a:r>
              <a:rPr lang="en-US" sz="1200" b="0" dirty="0" smtClean="0">
                <a:solidFill>
                  <a:schemeClr val="bg1"/>
                </a:solidFill>
              </a:rPr>
              <a:t>J. </a:t>
            </a:r>
            <a:r>
              <a:rPr lang="en-US" sz="1200" b="0" dirty="0" err="1" smtClean="0">
                <a:solidFill>
                  <a:schemeClr val="bg1"/>
                </a:solidFill>
              </a:rPr>
              <a:t>Schildkraut</a:t>
            </a:r>
            <a:r>
              <a:rPr lang="en-US" sz="1200" b="0" dirty="0" smtClean="0">
                <a:solidFill>
                  <a:schemeClr val="bg1"/>
                </a:solidFill>
              </a:rPr>
              <a:t>, W. Rosamond, </a:t>
            </a:r>
            <a:r>
              <a:rPr lang="en-US" sz="1200" b="0" dirty="0">
                <a:solidFill>
                  <a:schemeClr val="bg1"/>
                </a:solidFill>
              </a:rPr>
              <a:t>Sources of </a:t>
            </a:r>
            <a:r>
              <a:rPr lang="en-US" sz="1200" b="0" dirty="0" smtClean="0">
                <a:solidFill>
                  <a:schemeClr val="bg1"/>
                </a:solidFill>
              </a:rPr>
              <a:t>error</a:t>
            </a:r>
            <a:r>
              <a:rPr lang="en-US" sz="1200" b="0" dirty="0">
                <a:solidFill>
                  <a:schemeClr val="bg1"/>
                </a:solidFill>
              </a:rPr>
              <a:t>, 2001. http://www.epidemiolog.net/</a:t>
            </a:r>
          </a:p>
        </p:txBody>
      </p:sp>
    </p:spTree>
    <p:extLst>
      <p:ext uri="{BB962C8B-B14F-4D97-AF65-F5344CB8AC3E}">
        <p14:creationId xmlns:p14="http://schemas.microsoft.com/office/powerpoint/2010/main" val="51791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5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491288"/>
            <a:ext cx="452438" cy="365125"/>
          </a:xfrm>
        </p:spPr>
        <p:txBody>
          <a:bodyPr/>
          <a:lstStyle/>
          <a:p>
            <a:pPr>
              <a:defRPr/>
            </a:pPr>
            <a:fld id="{29036840-A229-42ED-91C6-90704CDB802B}" type="slidenum">
              <a:rPr lang="en-GB" smtClean="0"/>
              <a:pPr>
                <a:defRPr/>
              </a:pPr>
              <a:t>70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98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Reality			Representation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006850" y="2090738"/>
            <a:ext cx="1077913" cy="1262062"/>
            <a:chOff x="3170" y="2938"/>
            <a:chExt cx="679" cy="795"/>
          </a:xfrm>
        </p:grpSpPr>
        <p:sp>
          <p:nvSpPr>
            <p:cNvPr id="7444" name="Oval 4"/>
            <p:cNvSpPr>
              <a:spLocks noChangeArrowheads="1"/>
            </p:cNvSpPr>
            <p:nvPr/>
          </p:nvSpPr>
          <p:spPr bwMode="auto">
            <a:xfrm flipH="1">
              <a:off x="3170" y="300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5" name="Oval 5"/>
            <p:cNvSpPr>
              <a:spLocks noChangeArrowheads="1"/>
            </p:cNvSpPr>
            <p:nvPr/>
          </p:nvSpPr>
          <p:spPr bwMode="auto">
            <a:xfrm flipH="1">
              <a:off x="3267" y="3103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6" name="Oval 6"/>
            <p:cNvSpPr>
              <a:spLocks noChangeArrowheads="1"/>
            </p:cNvSpPr>
            <p:nvPr/>
          </p:nvSpPr>
          <p:spPr bwMode="auto">
            <a:xfrm flipH="1">
              <a:off x="3412" y="3151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7" name="Oval 7"/>
            <p:cNvSpPr>
              <a:spLocks noChangeArrowheads="1"/>
            </p:cNvSpPr>
            <p:nvPr/>
          </p:nvSpPr>
          <p:spPr bwMode="auto">
            <a:xfrm flipH="1">
              <a:off x="3218" y="3297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8" name="Oval 8"/>
            <p:cNvSpPr>
              <a:spLocks noChangeArrowheads="1"/>
            </p:cNvSpPr>
            <p:nvPr/>
          </p:nvSpPr>
          <p:spPr bwMode="auto">
            <a:xfrm flipH="1">
              <a:off x="3558" y="3442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9" name="Oval 9"/>
            <p:cNvSpPr>
              <a:spLocks noChangeArrowheads="1"/>
            </p:cNvSpPr>
            <p:nvPr/>
          </p:nvSpPr>
          <p:spPr bwMode="auto">
            <a:xfrm flipH="1">
              <a:off x="3655" y="324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0" name="Oval 10"/>
            <p:cNvSpPr>
              <a:spLocks noChangeArrowheads="1"/>
            </p:cNvSpPr>
            <p:nvPr/>
          </p:nvSpPr>
          <p:spPr bwMode="auto">
            <a:xfrm flipH="1">
              <a:off x="3461" y="339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1" name="Oval 11"/>
            <p:cNvSpPr>
              <a:spLocks noChangeArrowheads="1"/>
            </p:cNvSpPr>
            <p:nvPr/>
          </p:nvSpPr>
          <p:spPr bwMode="auto">
            <a:xfrm flipH="1">
              <a:off x="3558" y="305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2" name="Oval 12"/>
            <p:cNvSpPr>
              <a:spLocks noChangeArrowheads="1"/>
            </p:cNvSpPr>
            <p:nvPr/>
          </p:nvSpPr>
          <p:spPr bwMode="auto">
            <a:xfrm flipH="1">
              <a:off x="3267" y="3103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3" name="Oval 13"/>
            <p:cNvSpPr>
              <a:spLocks noChangeArrowheads="1"/>
            </p:cNvSpPr>
            <p:nvPr/>
          </p:nvSpPr>
          <p:spPr bwMode="auto">
            <a:xfrm flipH="1">
              <a:off x="3364" y="3200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4" name="Oval 14"/>
            <p:cNvSpPr>
              <a:spLocks noChangeArrowheads="1"/>
            </p:cNvSpPr>
            <p:nvPr/>
          </p:nvSpPr>
          <p:spPr bwMode="auto">
            <a:xfrm flipH="1">
              <a:off x="3509" y="324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5" name="Oval 15"/>
            <p:cNvSpPr>
              <a:spLocks noChangeArrowheads="1"/>
            </p:cNvSpPr>
            <p:nvPr/>
          </p:nvSpPr>
          <p:spPr bwMode="auto">
            <a:xfrm flipH="1">
              <a:off x="3315" y="339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6" name="Oval 16"/>
            <p:cNvSpPr>
              <a:spLocks noChangeArrowheads="1"/>
            </p:cNvSpPr>
            <p:nvPr/>
          </p:nvSpPr>
          <p:spPr bwMode="auto">
            <a:xfrm flipH="1">
              <a:off x="3655" y="353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7" name="Oval 17"/>
            <p:cNvSpPr>
              <a:spLocks noChangeArrowheads="1"/>
            </p:cNvSpPr>
            <p:nvPr/>
          </p:nvSpPr>
          <p:spPr bwMode="auto">
            <a:xfrm flipH="1">
              <a:off x="3655" y="3442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8" name="Oval 18"/>
            <p:cNvSpPr>
              <a:spLocks noChangeArrowheads="1"/>
            </p:cNvSpPr>
            <p:nvPr/>
          </p:nvSpPr>
          <p:spPr bwMode="auto">
            <a:xfrm flipH="1">
              <a:off x="3266" y="353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9" name="Oval 19"/>
            <p:cNvSpPr>
              <a:spLocks noChangeArrowheads="1"/>
            </p:cNvSpPr>
            <p:nvPr/>
          </p:nvSpPr>
          <p:spPr bwMode="auto">
            <a:xfrm flipH="1">
              <a:off x="3655" y="3151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0" name="Oval 20"/>
            <p:cNvSpPr>
              <a:spLocks noChangeArrowheads="1"/>
            </p:cNvSpPr>
            <p:nvPr/>
          </p:nvSpPr>
          <p:spPr bwMode="auto">
            <a:xfrm flipH="1">
              <a:off x="3364" y="3200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1" name="Oval 21"/>
            <p:cNvSpPr>
              <a:spLocks noChangeArrowheads="1"/>
            </p:cNvSpPr>
            <p:nvPr/>
          </p:nvSpPr>
          <p:spPr bwMode="auto">
            <a:xfrm flipH="1">
              <a:off x="3461" y="3297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2" name="Oval 22"/>
            <p:cNvSpPr>
              <a:spLocks noChangeArrowheads="1"/>
            </p:cNvSpPr>
            <p:nvPr/>
          </p:nvSpPr>
          <p:spPr bwMode="auto">
            <a:xfrm flipH="1">
              <a:off x="3606" y="3345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3" name="Oval 23"/>
            <p:cNvSpPr>
              <a:spLocks noChangeArrowheads="1"/>
            </p:cNvSpPr>
            <p:nvPr/>
          </p:nvSpPr>
          <p:spPr bwMode="auto">
            <a:xfrm flipH="1">
              <a:off x="3412" y="3491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4" name="Oval 24"/>
            <p:cNvSpPr>
              <a:spLocks noChangeArrowheads="1"/>
            </p:cNvSpPr>
            <p:nvPr/>
          </p:nvSpPr>
          <p:spPr bwMode="auto">
            <a:xfrm flipH="1">
              <a:off x="3752" y="363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5" name="Oval 25"/>
            <p:cNvSpPr>
              <a:spLocks noChangeArrowheads="1"/>
            </p:cNvSpPr>
            <p:nvPr/>
          </p:nvSpPr>
          <p:spPr bwMode="auto">
            <a:xfrm flipH="1">
              <a:off x="3752" y="353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6" name="Oval 26"/>
            <p:cNvSpPr>
              <a:spLocks noChangeArrowheads="1"/>
            </p:cNvSpPr>
            <p:nvPr/>
          </p:nvSpPr>
          <p:spPr bwMode="auto">
            <a:xfrm flipH="1">
              <a:off x="3655" y="358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7" name="Oval 27"/>
            <p:cNvSpPr>
              <a:spLocks noChangeArrowheads="1"/>
            </p:cNvSpPr>
            <p:nvPr/>
          </p:nvSpPr>
          <p:spPr bwMode="auto">
            <a:xfrm flipH="1">
              <a:off x="3752" y="324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8" name="Oval 28"/>
            <p:cNvSpPr>
              <a:spLocks noChangeArrowheads="1"/>
            </p:cNvSpPr>
            <p:nvPr/>
          </p:nvSpPr>
          <p:spPr bwMode="auto">
            <a:xfrm flipH="1">
              <a:off x="3315" y="293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9" name="Oval 29"/>
            <p:cNvSpPr>
              <a:spLocks noChangeArrowheads="1"/>
            </p:cNvSpPr>
            <p:nvPr/>
          </p:nvSpPr>
          <p:spPr bwMode="auto">
            <a:xfrm flipH="1">
              <a:off x="3412" y="3035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0" name="Oval 30"/>
            <p:cNvSpPr>
              <a:spLocks noChangeArrowheads="1"/>
            </p:cNvSpPr>
            <p:nvPr/>
          </p:nvSpPr>
          <p:spPr bwMode="auto">
            <a:xfrm flipH="1">
              <a:off x="3557" y="3083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1" name="Oval 31"/>
            <p:cNvSpPr>
              <a:spLocks noChangeArrowheads="1"/>
            </p:cNvSpPr>
            <p:nvPr/>
          </p:nvSpPr>
          <p:spPr bwMode="auto">
            <a:xfrm flipH="1">
              <a:off x="3363" y="322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2" name="Oval 32"/>
            <p:cNvSpPr>
              <a:spLocks noChangeArrowheads="1"/>
            </p:cNvSpPr>
            <p:nvPr/>
          </p:nvSpPr>
          <p:spPr bwMode="auto">
            <a:xfrm flipH="1">
              <a:off x="3703" y="337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3" name="Oval 33"/>
            <p:cNvSpPr>
              <a:spLocks noChangeArrowheads="1"/>
            </p:cNvSpPr>
            <p:nvPr/>
          </p:nvSpPr>
          <p:spPr bwMode="auto">
            <a:xfrm flipH="1">
              <a:off x="3703" y="3277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4" name="Oval 34"/>
            <p:cNvSpPr>
              <a:spLocks noChangeArrowheads="1"/>
            </p:cNvSpPr>
            <p:nvPr/>
          </p:nvSpPr>
          <p:spPr bwMode="auto">
            <a:xfrm flipH="1">
              <a:off x="3606" y="332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5" name="Oval 35"/>
            <p:cNvSpPr>
              <a:spLocks noChangeArrowheads="1"/>
            </p:cNvSpPr>
            <p:nvPr/>
          </p:nvSpPr>
          <p:spPr bwMode="auto">
            <a:xfrm flipH="1">
              <a:off x="3703" y="298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5780" name="Text Box 36"/>
          <p:cNvSpPr txBox="1">
            <a:spLocks noChangeArrowheads="1"/>
          </p:cNvSpPr>
          <p:nvPr/>
        </p:nvSpPr>
        <p:spPr bwMode="auto">
          <a:xfrm>
            <a:off x="685800" y="3413125"/>
            <a:ext cx="172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observation &amp;</a:t>
            </a:r>
          </a:p>
          <a:p>
            <a:r>
              <a:rPr lang="en-US" sz="2000">
                <a:solidFill>
                  <a:schemeClr val="bg1"/>
                </a:solidFill>
              </a:rPr>
              <a:t>measurement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5057775" y="1916113"/>
            <a:ext cx="3849688" cy="1187450"/>
            <a:chOff x="3186" y="1207"/>
            <a:chExt cx="2425" cy="748"/>
          </a:xfrm>
        </p:grpSpPr>
        <p:sp>
          <p:nvSpPr>
            <p:cNvPr id="7408" name="AutoShape 38"/>
            <p:cNvSpPr>
              <a:spLocks noChangeArrowheads="1"/>
            </p:cNvSpPr>
            <p:nvPr/>
          </p:nvSpPr>
          <p:spPr bwMode="auto">
            <a:xfrm>
              <a:off x="4136" y="1301"/>
              <a:ext cx="1475" cy="654"/>
            </a:xfrm>
            <a:prstGeom prst="cube">
              <a:avLst>
                <a:gd name="adj" fmla="val 75843"/>
              </a:avLst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39"/>
            <p:cNvGrpSpPr>
              <a:grpSpLocks/>
            </p:cNvGrpSpPr>
            <p:nvPr/>
          </p:nvGrpSpPr>
          <p:grpSpPr bwMode="auto">
            <a:xfrm>
              <a:off x="4308" y="1360"/>
              <a:ext cx="1233" cy="468"/>
              <a:chOff x="3968" y="1662"/>
              <a:chExt cx="1233" cy="748"/>
            </a:xfrm>
          </p:grpSpPr>
          <p:sp>
            <p:nvSpPr>
              <p:cNvPr id="7412" name="Oval 40"/>
              <p:cNvSpPr>
                <a:spLocks noChangeArrowheads="1"/>
              </p:cNvSpPr>
              <p:nvPr/>
            </p:nvSpPr>
            <p:spPr bwMode="auto">
              <a:xfrm flipH="1">
                <a:off x="4017" y="1857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3" name="Oval 41"/>
              <p:cNvSpPr>
                <a:spLocks noChangeArrowheads="1"/>
              </p:cNvSpPr>
              <p:nvPr/>
            </p:nvSpPr>
            <p:spPr bwMode="auto">
              <a:xfrm flipH="1">
                <a:off x="4211" y="1828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4" name="Oval 42"/>
              <p:cNvSpPr>
                <a:spLocks noChangeArrowheads="1"/>
              </p:cNvSpPr>
              <p:nvPr/>
            </p:nvSpPr>
            <p:spPr bwMode="auto">
              <a:xfrm flipH="1">
                <a:off x="4356" y="187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5" name="Oval 43"/>
              <p:cNvSpPr>
                <a:spLocks noChangeArrowheads="1"/>
              </p:cNvSpPr>
              <p:nvPr/>
            </p:nvSpPr>
            <p:spPr bwMode="auto">
              <a:xfrm flipH="1">
                <a:off x="4162" y="1983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6" name="Oval 44"/>
              <p:cNvSpPr>
                <a:spLocks noChangeArrowheads="1"/>
              </p:cNvSpPr>
              <p:nvPr/>
            </p:nvSpPr>
            <p:spPr bwMode="auto">
              <a:xfrm flipH="1">
                <a:off x="4355" y="219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7" name="Oval 45"/>
              <p:cNvSpPr>
                <a:spLocks noChangeArrowheads="1"/>
              </p:cNvSpPr>
              <p:nvPr/>
            </p:nvSpPr>
            <p:spPr bwMode="auto">
              <a:xfrm flipH="1">
                <a:off x="4599" y="1973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8" name="Oval 46"/>
              <p:cNvSpPr>
                <a:spLocks noChangeArrowheads="1"/>
              </p:cNvSpPr>
              <p:nvPr/>
            </p:nvSpPr>
            <p:spPr bwMode="auto">
              <a:xfrm flipH="1">
                <a:off x="4405" y="211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9" name="Oval 47"/>
              <p:cNvSpPr>
                <a:spLocks noChangeArrowheads="1"/>
              </p:cNvSpPr>
              <p:nvPr/>
            </p:nvSpPr>
            <p:spPr bwMode="auto">
              <a:xfrm flipH="1">
                <a:off x="4550" y="172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0" name="Oval 48"/>
              <p:cNvSpPr>
                <a:spLocks noChangeArrowheads="1"/>
              </p:cNvSpPr>
              <p:nvPr/>
            </p:nvSpPr>
            <p:spPr bwMode="auto">
              <a:xfrm flipH="1">
                <a:off x="4211" y="1828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1" name="Oval 49"/>
              <p:cNvSpPr>
                <a:spLocks noChangeArrowheads="1"/>
              </p:cNvSpPr>
              <p:nvPr/>
            </p:nvSpPr>
            <p:spPr bwMode="auto">
              <a:xfrm flipH="1">
                <a:off x="4308" y="1925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2" name="Oval 50"/>
              <p:cNvSpPr>
                <a:spLocks noChangeArrowheads="1"/>
              </p:cNvSpPr>
              <p:nvPr/>
            </p:nvSpPr>
            <p:spPr bwMode="auto">
              <a:xfrm flipH="1">
                <a:off x="4453" y="1973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3" name="Oval 51"/>
              <p:cNvSpPr>
                <a:spLocks noChangeArrowheads="1"/>
              </p:cNvSpPr>
              <p:nvPr/>
            </p:nvSpPr>
            <p:spPr bwMode="auto">
              <a:xfrm flipH="1">
                <a:off x="4259" y="211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4" name="Oval 52"/>
              <p:cNvSpPr>
                <a:spLocks noChangeArrowheads="1"/>
              </p:cNvSpPr>
              <p:nvPr/>
            </p:nvSpPr>
            <p:spPr bwMode="auto">
              <a:xfrm flipH="1">
                <a:off x="4599" y="2264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5" name="Oval 53"/>
              <p:cNvSpPr>
                <a:spLocks noChangeArrowheads="1"/>
              </p:cNvSpPr>
              <p:nvPr/>
            </p:nvSpPr>
            <p:spPr bwMode="auto">
              <a:xfrm flipH="1">
                <a:off x="4550" y="219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6" name="Oval 54"/>
              <p:cNvSpPr>
                <a:spLocks noChangeArrowheads="1"/>
              </p:cNvSpPr>
              <p:nvPr/>
            </p:nvSpPr>
            <p:spPr bwMode="auto">
              <a:xfrm flipH="1">
                <a:off x="3968" y="2178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7" name="Oval 55"/>
              <p:cNvSpPr>
                <a:spLocks noChangeArrowheads="1"/>
              </p:cNvSpPr>
              <p:nvPr/>
            </p:nvSpPr>
            <p:spPr bwMode="auto">
              <a:xfrm flipH="1">
                <a:off x="4599" y="187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8" name="Oval 56"/>
              <p:cNvSpPr>
                <a:spLocks noChangeArrowheads="1"/>
              </p:cNvSpPr>
              <p:nvPr/>
            </p:nvSpPr>
            <p:spPr bwMode="auto">
              <a:xfrm flipH="1">
                <a:off x="4308" y="1925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9" name="Oval 57"/>
              <p:cNvSpPr>
                <a:spLocks noChangeArrowheads="1"/>
              </p:cNvSpPr>
              <p:nvPr/>
            </p:nvSpPr>
            <p:spPr bwMode="auto">
              <a:xfrm flipH="1">
                <a:off x="4405" y="202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0" name="Oval 58"/>
              <p:cNvSpPr>
                <a:spLocks noChangeArrowheads="1"/>
              </p:cNvSpPr>
              <p:nvPr/>
            </p:nvSpPr>
            <p:spPr bwMode="auto">
              <a:xfrm flipH="1">
                <a:off x="4550" y="2070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1" name="Oval 59"/>
              <p:cNvSpPr>
                <a:spLocks noChangeArrowheads="1"/>
              </p:cNvSpPr>
              <p:nvPr/>
            </p:nvSpPr>
            <p:spPr bwMode="auto">
              <a:xfrm flipH="1">
                <a:off x="4162" y="222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2" name="Oval 60"/>
              <p:cNvSpPr>
                <a:spLocks noChangeArrowheads="1"/>
              </p:cNvSpPr>
              <p:nvPr/>
            </p:nvSpPr>
            <p:spPr bwMode="auto">
              <a:xfrm flipH="1">
                <a:off x="5104" y="188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3" name="Oval 61"/>
              <p:cNvSpPr>
                <a:spLocks noChangeArrowheads="1"/>
              </p:cNvSpPr>
              <p:nvPr/>
            </p:nvSpPr>
            <p:spPr bwMode="auto">
              <a:xfrm flipH="1">
                <a:off x="4890" y="212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4" name="Oval 62"/>
              <p:cNvSpPr>
                <a:spLocks noChangeArrowheads="1"/>
              </p:cNvSpPr>
              <p:nvPr/>
            </p:nvSpPr>
            <p:spPr bwMode="auto">
              <a:xfrm flipH="1">
                <a:off x="4599" y="2313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5" name="Oval 63"/>
              <p:cNvSpPr>
                <a:spLocks noChangeArrowheads="1"/>
              </p:cNvSpPr>
              <p:nvPr/>
            </p:nvSpPr>
            <p:spPr bwMode="auto">
              <a:xfrm flipH="1">
                <a:off x="4890" y="1838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6" name="Oval 64"/>
              <p:cNvSpPr>
                <a:spLocks noChangeArrowheads="1"/>
              </p:cNvSpPr>
              <p:nvPr/>
            </p:nvSpPr>
            <p:spPr bwMode="auto">
              <a:xfrm flipH="1">
                <a:off x="4259" y="169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7" name="Oval 65"/>
              <p:cNvSpPr>
                <a:spLocks noChangeArrowheads="1"/>
              </p:cNvSpPr>
              <p:nvPr/>
            </p:nvSpPr>
            <p:spPr bwMode="auto">
              <a:xfrm flipH="1">
                <a:off x="4452" y="1770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8" name="Oval 66"/>
              <p:cNvSpPr>
                <a:spLocks noChangeArrowheads="1"/>
              </p:cNvSpPr>
              <p:nvPr/>
            </p:nvSpPr>
            <p:spPr bwMode="auto">
              <a:xfrm flipH="1">
                <a:off x="4744" y="176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9" name="Oval 67"/>
              <p:cNvSpPr>
                <a:spLocks noChangeArrowheads="1"/>
              </p:cNvSpPr>
              <p:nvPr/>
            </p:nvSpPr>
            <p:spPr bwMode="auto">
              <a:xfrm flipH="1">
                <a:off x="4017" y="201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40" name="Oval 68"/>
              <p:cNvSpPr>
                <a:spLocks noChangeArrowheads="1"/>
              </p:cNvSpPr>
              <p:nvPr/>
            </p:nvSpPr>
            <p:spPr bwMode="auto">
              <a:xfrm flipH="1">
                <a:off x="4647" y="209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41" name="Oval 69"/>
              <p:cNvSpPr>
                <a:spLocks noChangeArrowheads="1"/>
              </p:cNvSpPr>
              <p:nvPr/>
            </p:nvSpPr>
            <p:spPr bwMode="auto">
              <a:xfrm flipH="1">
                <a:off x="4793" y="191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42" name="Oval 70"/>
              <p:cNvSpPr>
                <a:spLocks noChangeArrowheads="1"/>
              </p:cNvSpPr>
              <p:nvPr/>
            </p:nvSpPr>
            <p:spPr bwMode="auto">
              <a:xfrm flipH="1">
                <a:off x="4550" y="2051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43" name="Oval 71"/>
              <p:cNvSpPr>
                <a:spLocks noChangeArrowheads="1"/>
              </p:cNvSpPr>
              <p:nvPr/>
            </p:nvSpPr>
            <p:spPr bwMode="auto">
              <a:xfrm flipH="1">
                <a:off x="4696" y="166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10" name="AutoShape 72"/>
            <p:cNvSpPr>
              <a:spLocks noChangeArrowheads="1"/>
            </p:cNvSpPr>
            <p:nvPr/>
          </p:nvSpPr>
          <p:spPr bwMode="auto">
            <a:xfrm>
              <a:off x="3411" y="1635"/>
              <a:ext cx="629" cy="311"/>
            </a:xfrm>
            <a:prstGeom prst="rightArrow">
              <a:avLst>
                <a:gd name="adj1" fmla="val 50000"/>
                <a:gd name="adj2" fmla="val 50563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33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1" name="Text Box 73"/>
            <p:cNvSpPr txBox="1">
              <a:spLocks noChangeArrowheads="1"/>
            </p:cNvSpPr>
            <p:nvPr/>
          </p:nvSpPr>
          <p:spPr bwMode="auto">
            <a:xfrm>
              <a:off x="3186" y="1207"/>
              <a:ext cx="97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data</a:t>
              </a:r>
            </a:p>
            <a:p>
              <a:r>
                <a:rPr lang="en-US" sz="2000">
                  <a:solidFill>
                    <a:schemeClr val="bg1"/>
                  </a:solidFill>
                </a:rPr>
                <a:t>organization</a:t>
              </a:r>
            </a:p>
          </p:txBody>
        </p:sp>
      </p:grp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6992938" y="3044825"/>
            <a:ext cx="2149475" cy="1670050"/>
            <a:chOff x="4405" y="1918"/>
            <a:chExt cx="1354" cy="1052"/>
          </a:xfrm>
        </p:grpSpPr>
        <p:grpSp>
          <p:nvGrpSpPr>
            <p:cNvPr id="6" name="Group 75"/>
            <p:cNvGrpSpPr>
              <a:grpSpLocks/>
            </p:cNvGrpSpPr>
            <p:nvPr/>
          </p:nvGrpSpPr>
          <p:grpSpPr bwMode="auto">
            <a:xfrm>
              <a:off x="4405" y="2498"/>
              <a:ext cx="746" cy="472"/>
              <a:chOff x="4136" y="2679"/>
              <a:chExt cx="1191" cy="943"/>
            </a:xfrm>
          </p:grpSpPr>
          <p:sp>
            <p:nvSpPr>
              <p:cNvPr id="7395" name="AutoShape 76"/>
              <p:cNvSpPr>
                <a:spLocks noChangeArrowheads="1"/>
              </p:cNvSpPr>
              <p:nvPr/>
            </p:nvSpPr>
            <p:spPr bwMode="auto">
              <a:xfrm>
                <a:off x="4226" y="2955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6" name="AutoShape 77"/>
              <p:cNvSpPr>
                <a:spLocks noChangeArrowheads="1"/>
              </p:cNvSpPr>
              <p:nvPr/>
            </p:nvSpPr>
            <p:spPr bwMode="auto">
              <a:xfrm>
                <a:off x="4307" y="3456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7" name="AutoShape 78"/>
              <p:cNvSpPr>
                <a:spLocks noChangeArrowheads="1"/>
              </p:cNvSpPr>
              <p:nvPr/>
            </p:nvSpPr>
            <p:spPr bwMode="auto">
              <a:xfrm>
                <a:off x="4436" y="3201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8" name="AutoShape 79"/>
              <p:cNvSpPr>
                <a:spLocks noChangeArrowheads="1"/>
              </p:cNvSpPr>
              <p:nvPr/>
            </p:nvSpPr>
            <p:spPr bwMode="auto">
              <a:xfrm>
                <a:off x="4711" y="3456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9" name="AutoShape 80"/>
              <p:cNvSpPr>
                <a:spLocks noChangeArrowheads="1"/>
              </p:cNvSpPr>
              <p:nvPr/>
            </p:nvSpPr>
            <p:spPr bwMode="auto">
              <a:xfrm>
                <a:off x="4889" y="3201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00" name="AutoShape 81"/>
              <p:cNvSpPr>
                <a:spLocks noChangeArrowheads="1"/>
              </p:cNvSpPr>
              <p:nvPr/>
            </p:nvSpPr>
            <p:spPr bwMode="auto">
              <a:xfrm>
                <a:off x="4645" y="3021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401" name="AutoShape 82"/>
              <p:cNvCxnSpPr>
                <a:cxnSpLocks noChangeShapeType="1"/>
                <a:stCxn id="7395" idx="2"/>
                <a:endCxn id="7397" idx="0"/>
              </p:cNvCxnSpPr>
              <p:nvPr/>
            </p:nvCxnSpPr>
            <p:spPr bwMode="auto">
              <a:xfrm>
                <a:off x="4307" y="3051"/>
                <a:ext cx="210" cy="150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402" name="AutoShape 83"/>
              <p:cNvCxnSpPr>
                <a:cxnSpLocks noChangeShapeType="1"/>
                <a:stCxn id="7400" idx="2"/>
                <a:endCxn id="7397" idx="0"/>
              </p:cNvCxnSpPr>
              <p:nvPr/>
            </p:nvCxnSpPr>
            <p:spPr bwMode="auto">
              <a:xfrm flipH="1">
                <a:off x="4517" y="3117"/>
                <a:ext cx="209" cy="8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403" name="AutoShape 84"/>
              <p:cNvCxnSpPr>
                <a:cxnSpLocks noChangeShapeType="1"/>
                <a:stCxn id="7398" idx="0"/>
                <a:endCxn id="7397" idx="2"/>
              </p:cNvCxnSpPr>
              <p:nvPr/>
            </p:nvCxnSpPr>
            <p:spPr bwMode="auto">
              <a:xfrm flipH="1" flipV="1">
                <a:off x="4517" y="3297"/>
                <a:ext cx="275" cy="15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404" name="AutoShape 85"/>
              <p:cNvCxnSpPr>
                <a:cxnSpLocks noChangeShapeType="1"/>
                <a:stCxn id="7396" idx="0"/>
                <a:endCxn id="7395" idx="2"/>
              </p:cNvCxnSpPr>
              <p:nvPr/>
            </p:nvCxnSpPr>
            <p:spPr bwMode="auto">
              <a:xfrm flipH="1" flipV="1">
                <a:off x="4307" y="3051"/>
                <a:ext cx="81" cy="40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405" name="AutoShape 86"/>
              <p:cNvCxnSpPr>
                <a:cxnSpLocks noChangeShapeType="1"/>
                <a:stCxn id="7398" idx="0"/>
                <a:endCxn id="7400" idx="2"/>
              </p:cNvCxnSpPr>
              <p:nvPr/>
            </p:nvCxnSpPr>
            <p:spPr bwMode="auto">
              <a:xfrm flipH="1" flipV="1">
                <a:off x="4726" y="3117"/>
                <a:ext cx="66" cy="33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406" name="AutoShape 87"/>
              <p:cNvCxnSpPr>
                <a:cxnSpLocks noChangeShapeType="1"/>
                <a:stCxn id="7399" idx="0"/>
                <a:endCxn id="7400" idx="3"/>
              </p:cNvCxnSpPr>
              <p:nvPr/>
            </p:nvCxnSpPr>
            <p:spPr bwMode="auto">
              <a:xfrm flipH="1" flipV="1">
                <a:off x="4807" y="3069"/>
                <a:ext cx="163" cy="132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7407" name="AutoShape 88"/>
              <p:cNvSpPr>
                <a:spLocks noChangeArrowheads="1"/>
              </p:cNvSpPr>
              <p:nvPr/>
            </p:nvSpPr>
            <p:spPr bwMode="auto">
              <a:xfrm>
                <a:off x="4136" y="2679"/>
                <a:ext cx="1191" cy="943"/>
              </a:xfrm>
              <a:prstGeom prst="cube">
                <a:avLst>
                  <a:gd name="adj" fmla="val 25000"/>
                </a:avLst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93" name="AutoShape 89"/>
            <p:cNvSpPr>
              <a:spLocks noChangeArrowheads="1"/>
            </p:cNvSpPr>
            <p:nvPr/>
          </p:nvSpPr>
          <p:spPr bwMode="auto">
            <a:xfrm rot="5400000">
              <a:off x="4499" y="2087"/>
              <a:ext cx="455" cy="311"/>
            </a:xfrm>
            <a:prstGeom prst="rightArrow">
              <a:avLst>
                <a:gd name="adj1" fmla="val 50000"/>
                <a:gd name="adj2" fmla="val 36576"/>
              </a:avLst>
            </a:prstGeom>
            <a:gradFill rotWithShape="1">
              <a:gsLst>
                <a:gs pos="0">
                  <a:srgbClr val="FF3300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4" name="Text Box 90"/>
            <p:cNvSpPr txBox="1">
              <a:spLocks noChangeArrowheads="1"/>
            </p:cNvSpPr>
            <p:nvPr/>
          </p:nvSpPr>
          <p:spPr bwMode="auto">
            <a:xfrm>
              <a:off x="4770" y="1918"/>
              <a:ext cx="98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model development</a:t>
              </a:r>
            </a:p>
          </p:txBody>
        </p:sp>
      </p:grpSp>
      <p:grpSp>
        <p:nvGrpSpPr>
          <p:cNvPr id="7" name="Group 91"/>
          <p:cNvGrpSpPr>
            <a:grpSpLocks/>
          </p:cNvGrpSpPr>
          <p:nvPr/>
        </p:nvGrpSpPr>
        <p:grpSpPr bwMode="auto">
          <a:xfrm>
            <a:off x="6661150" y="4738688"/>
            <a:ext cx="2482850" cy="2098675"/>
            <a:chOff x="4196" y="2985"/>
            <a:chExt cx="1564" cy="1322"/>
          </a:xfrm>
        </p:grpSpPr>
        <p:grpSp>
          <p:nvGrpSpPr>
            <p:cNvPr id="8" name="Group 92"/>
            <p:cNvGrpSpPr>
              <a:grpSpLocks/>
            </p:cNvGrpSpPr>
            <p:nvPr/>
          </p:nvGrpSpPr>
          <p:grpSpPr bwMode="auto">
            <a:xfrm>
              <a:off x="4739" y="3600"/>
              <a:ext cx="464" cy="406"/>
              <a:chOff x="2745" y="3092"/>
              <a:chExt cx="464" cy="406"/>
            </a:xfrm>
          </p:grpSpPr>
          <p:sp>
            <p:nvSpPr>
              <p:cNvPr id="7367" name="AutoShape 93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68" name="AutoShape 94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69" name="AutoShape 95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0" name="AutoShape 96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1" name="AutoShape 97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2" name="AutoShape 98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3" name="AutoShape 99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374" name="AutoShape 100"/>
              <p:cNvCxnSpPr>
                <a:cxnSpLocks noChangeShapeType="1"/>
                <a:stCxn id="7368" idx="2"/>
                <a:endCxn id="7370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75" name="AutoShape 101"/>
              <p:cNvCxnSpPr>
                <a:cxnSpLocks noChangeShapeType="1"/>
                <a:stCxn id="7373" idx="2"/>
                <a:endCxn id="7370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76" name="AutoShape 102"/>
              <p:cNvCxnSpPr>
                <a:cxnSpLocks noChangeShapeType="1"/>
                <a:stCxn id="7371" idx="0"/>
                <a:endCxn id="7370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77" name="AutoShape 103"/>
              <p:cNvCxnSpPr>
                <a:cxnSpLocks noChangeShapeType="1"/>
                <a:stCxn id="7369" idx="0"/>
                <a:endCxn id="7368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78" name="AutoShape 104"/>
              <p:cNvCxnSpPr>
                <a:cxnSpLocks noChangeShapeType="1"/>
                <a:stCxn id="7371" idx="0"/>
                <a:endCxn id="7373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79" name="AutoShape 105"/>
              <p:cNvCxnSpPr>
                <a:cxnSpLocks noChangeShapeType="1"/>
                <a:stCxn id="7372" idx="0"/>
                <a:endCxn id="7373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7380" name="AutoShape 106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1" name="AutoShape 107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2" name="AutoShape 108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3" name="AutoShape 109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4" name="AutoShape 110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5" name="AutoShape 111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386" name="AutoShape 112"/>
              <p:cNvCxnSpPr>
                <a:cxnSpLocks noChangeShapeType="1"/>
                <a:stCxn id="7380" idx="2"/>
                <a:endCxn id="7382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87" name="AutoShape 113"/>
              <p:cNvCxnSpPr>
                <a:cxnSpLocks noChangeShapeType="1"/>
                <a:stCxn id="7385" idx="2"/>
                <a:endCxn id="7382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88" name="AutoShape 114"/>
              <p:cNvCxnSpPr>
                <a:cxnSpLocks noChangeShapeType="1"/>
                <a:stCxn id="7383" idx="0"/>
                <a:endCxn id="7382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89" name="AutoShape 115"/>
              <p:cNvCxnSpPr>
                <a:cxnSpLocks noChangeShapeType="1"/>
                <a:stCxn id="7381" idx="0"/>
                <a:endCxn id="7380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90" name="AutoShape 116"/>
              <p:cNvCxnSpPr>
                <a:cxnSpLocks noChangeShapeType="1"/>
                <a:stCxn id="7383" idx="0"/>
                <a:endCxn id="7385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91" name="AutoShape 117"/>
              <p:cNvCxnSpPr>
                <a:cxnSpLocks noChangeShapeType="1"/>
                <a:stCxn id="7384" idx="0"/>
                <a:endCxn id="7385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grpSp>
          <p:nvGrpSpPr>
            <p:cNvPr id="9" name="Group 118"/>
            <p:cNvGrpSpPr>
              <a:grpSpLocks/>
            </p:cNvGrpSpPr>
            <p:nvPr/>
          </p:nvGrpSpPr>
          <p:grpSpPr bwMode="auto">
            <a:xfrm>
              <a:off x="4410" y="3522"/>
              <a:ext cx="464" cy="406"/>
              <a:chOff x="2745" y="3092"/>
              <a:chExt cx="464" cy="406"/>
            </a:xfrm>
          </p:grpSpPr>
          <p:sp>
            <p:nvSpPr>
              <p:cNvPr id="7342" name="AutoShape 119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43" name="AutoShape 120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44" name="AutoShape 121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45" name="AutoShape 122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46" name="AutoShape 123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47" name="AutoShape 124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48" name="AutoShape 125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349" name="AutoShape 126"/>
              <p:cNvCxnSpPr>
                <a:cxnSpLocks noChangeShapeType="1"/>
                <a:stCxn id="7343" idx="2"/>
                <a:endCxn id="7345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50" name="AutoShape 127"/>
              <p:cNvCxnSpPr>
                <a:cxnSpLocks noChangeShapeType="1"/>
                <a:stCxn id="7348" idx="2"/>
                <a:endCxn id="7345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51" name="AutoShape 128"/>
              <p:cNvCxnSpPr>
                <a:cxnSpLocks noChangeShapeType="1"/>
                <a:stCxn id="7346" idx="0"/>
                <a:endCxn id="7345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52" name="AutoShape 129"/>
              <p:cNvCxnSpPr>
                <a:cxnSpLocks noChangeShapeType="1"/>
                <a:stCxn id="7344" idx="0"/>
                <a:endCxn id="7343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53" name="AutoShape 130"/>
              <p:cNvCxnSpPr>
                <a:cxnSpLocks noChangeShapeType="1"/>
                <a:stCxn id="7346" idx="0"/>
                <a:endCxn id="7348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54" name="AutoShape 131"/>
              <p:cNvCxnSpPr>
                <a:cxnSpLocks noChangeShapeType="1"/>
                <a:stCxn id="7347" idx="0"/>
                <a:endCxn id="7348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7355" name="AutoShape 132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6" name="AutoShape 133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7" name="AutoShape 134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8" name="AutoShape 135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9" name="AutoShape 136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60" name="AutoShape 137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361" name="AutoShape 138"/>
              <p:cNvCxnSpPr>
                <a:cxnSpLocks noChangeShapeType="1"/>
                <a:stCxn id="7355" idx="2"/>
                <a:endCxn id="7357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62" name="AutoShape 139"/>
              <p:cNvCxnSpPr>
                <a:cxnSpLocks noChangeShapeType="1"/>
                <a:stCxn id="7360" idx="2"/>
                <a:endCxn id="7357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63" name="AutoShape 140"/>
              <p:cNvCxnSpPr>
                <a:cxnSpLocks noChangeShapeType="1"/>
                <a:stCxn id="7358" idx="0"/>
                <a:endCxn id="7357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64" name="AutoShape 141"/>
              <p:cNvCxnSpPr>
                <a:cxnSpLocks noChangeShapeType="1"/>
                <a:stCxn id="7356" idx="0"/>
                <a:endCxn id="7355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65" name="AutoShape 142"/>
              <p:cNvCxnSpPr>
                <a:cxnSpLocks noChangeShapeType="1"/>
                <a:stCxn id="7358" idx="0"/>
                <a:endCxn id="7360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66" name="AutoShape 143"/>
              <p:cNvCxnSpPr>
                <a:cxnSpLocks noChangeShapeType="1"/>
                <a:stCxn id="7359" idx="0"/>
                <a:endCxn id="7360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grpSp>
          <p:nvGrpSpPr>
            <p:cNvPr id="10" name="Group 144"/>
            <p:cNvGrpSpPr>
              <a:grpSpLocks/>
            </p:cNvGrpSpPr>
            <p:nvPr/>
          </p:nvGrpSpPr>
          <p:grpSpPr bwMode="auto">
            <a:xfrm>
              <a:off x="4507" y="3619"/>
              <a:ext cx="464" cy="387"/>
              <a:chOff x="2745" y="3092"/>
              <a:chExt cx="464" cy="406"/>
            </a:xfrm>
          </p:grpSpPr>
          <p:sp>
            <p:nvSpPr>
              <p:cNvPr id="7317" name="AutoShape 145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8" name="AutoShape 146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9" name="AutoShape 147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20" name="AutoShape 148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21" name="AutoShape 149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22" name="AutoShape 150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23" name="AutoShape 151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324" name="AutoShape 152"/>
              <p:cNvCxnSpPr>
                <a:cxnSpLocks noChangeShapeType="1"/>
                <a:stCxn id="7318" idx="2"/>
                <a:endCxn id="7320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25" name="AutoShape 153"/>
              <p:cNvCxnSpPr>
                <a:cxnSpLocks noChangeShapeType="1"/>
                <a:stCxn id="7323" idx="2"/>
                <a:endCxn id="7320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26" name="AutoShape 154"/>
              <p:cNvCxnSpPr>
                <a:cxnSpLocks noChangeShapeType="1"/>
                <a:stCxn id="7321" idx="0"/>
                <a:endCxn id="7320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27" name="AutoShape 155"/>
              <p:cNvCxnSpPr>
                <a:cxnSpLocks noChangeShapeType="1"/>
                <a:stCxn id="7319" idx="0"/>
                <a:endCxn id="7318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28" name="AutoShape 156"/>
              <p:cNvCxnSpPr>
                <a:cxnSpLocks noChangeShapeType="1"/>
                <a:stCxn id="7321" idx="0"/>
                <a:endCxn id="7323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29" name="AutoShape 157"/>
              <p:cNvCxnSpPr>
                <a:cxnSpLocks noChangeShapeType="1"/>
                <a:stCxn id="7322" idx="0"/>
                <a:endCxn id="7323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7330" name="AutoShape 158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1" name="AutoShape 159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2" name="AutoShape 160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3" name="AutoShape 161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4" name="AutoShape 162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5" name="AutoShape 163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336" name="AutoShape 164"/>
              <p:cNvCxnSpPr>
                <a:cxnSpLocks noChangeShapeType="1"/>
                <a:stCxn id="7330" idx="2"/>
                <a:endCxn id="7332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37" name="AutoShape 165"/>
              <p:cNvCxnSpPr>
                <a:cxnSpLocks noChangeShapeType="1"/>
                <a:stCxn id="7335" idx="2"/>
                <a:endCxn id="7332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38" name="AutoShape 166"/>
              <p:cNvCxnSpPr>
                <a:cxnSpLocks noChangeShapeType="1"/>
                <a:stCxn id="7333" idx="0"/>
                <a:endCxn id="7332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39" name="AutoShape 167"/>
              <p:cNvCxnSpPr>
                <a:cxnSpLocks noChangeShapeType="1"/>
                <a:stCxn id="7331" idx="0"/>
                <a:endCxn id="7330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40" name="AutoShape 168"/>
              <p:cNvCxnSpPr>
                <a:cxnSpLocks noChangeShapeType="1"/>
                <a:stCxn id="7333" idx="0"/>
                <a:endCxn id="7335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41" name="AutoShape 169"/>
              <p:cNvCxnSpPr>
                <a:cxnSpLocks noChangeShapeType="1"/>
                <a:stCxn id="7334" idx="0"/>
                <a:endCxn id="7335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grpSp>
          <p:nvGrpSpPr>
            <p:cNvPr id="11" name="Group 170"/>
            <p:cNvGrpSpPr>
              <a:grpSpLocks/>
            </p:cNvGrpSpPr>
            <p:nvPr/>
          </p:nvGrpSpPr>
          <p:grpSpPr bwMode="auto">
            <a:xfrm>
              <a:off x="4196" y="3750"/>
              <a:ext cx="464" cy="406"/>
              <a:chOff x="2745" y="3092"/>
              <a:chExt cx="464" cy="406"/>
            </a:xfrm>
          </p:grpSpPr>
          <p:sp>
            <p:nvSpPr>
              <p:cNvPr id="7292" name="AutoShape 171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3" name="AutoShape 172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4" name="AutoShape 173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5" name="AutoShape 174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6" name="AutoShape 175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7" name="AutoShape 176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8" name="AutoShape 177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299" name="AutoShape 178"/>
              <p:cNvCxnSpPr>
                <a:cxnSpLocks noChangeShapeType="1"/>
                <a:stCxn id="7293" idx="2"/>
                <a:endCxn id="7295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00" name="AutoShape 179"/>
              <p:cNvCxnSpPr>
                <a:cxnSpLocks noChangeShapeType="1"/>
                <a:stCxn id="7298" idx="2"/>
                <a:endCxn id="7295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01" name="AutoShape 180"/>
              <p:cNvCxnSpPr>
                <a:cxnSpLocks noChangeShapeType="1"/>
                <a:stCxn id="7296" idx="0"/>
                <a:endCxn id="7295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02" name="AutoShape 181"/>
              <p:cNvCxnSpPr>
                <a:cxnSpLocks noChangeShapeType="1"/>
                <a:stCxn id="7294" idx="0"/>
                <a:endCxn id="7293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03" name="AutoShape 182"/>
              <p:cNvCxnSpPr>
                <a:cxnSpLocks noChangeShapeType="1"/>
                <a:stCxn id="7296" idx="0"/>
                <a:endCxn id="7298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04" name="AutoShape 183"/>
              <p:cNvCxnSpPr>
                <a:cxnSpLocks noChangeShapeType="1"/>
                <a:stCxn id="7297" idx="0"/>
                <a:endCxn id="7298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7305" name="AutoShape 184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6" name="AutoShape 185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7" name="AutoShape 186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8" name="AutoShape 187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9" name="AutoShape 188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0" name="AutoShape 189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311" name="AutoShape 190"/>
              <p:cNvCxnSpPr>
                <a:cxnSpLocks noChangeShapeType="1"/>
                <a:stCxn id="7305" idx="2"/>
                <a:endCxn id="7307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12" name="AutoShape 191"/>
              <p:cNvCxnSpPr>
                <a:cxnSpLocks noChangeShapeType="1"/>
                <a:stCxn id="7310" idx="2"/>
                <a:endCxn id="7307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13" name="AutoShape 192"/>
              <p:cNvCxnSpPr>
                <a:cxnSpLocks noChangeShapeType="1"/>
                <a:stCxn id="7308" idx="0"/>
                <a:endCxn id="7307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14" name="AutoShape 193"/>
              <p:cNvCxnSpPr>
                <a:cxnSpLocks noChangeShapeType="1"/>
                <a:stCxn id="7306" idx="0"/>
                <a:endCxn id="7305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15" name="AutoShape 194"/>
              <p:cNvCxnSpPr>
                <a:cxnSpLocks noChangeShapeType="1"/>
                <a:stCxn id="7308" idx="0"/>
                <a:endCxn id="7310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16" name="AutoShape 195"/>
              <p:cNvCxnSpPr>
                <a:cxnSpLocks noChangeShapeType="1"/>
                <a:stCxn id="7309" idx="0"/>
                <a:endCxn id="7310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grpSp>
          <p:nvGrpSpPr>
            <p:cNvPr id="12" name="Group 196"/>
            <p:cNvGrpSpPr>
              <a:grpSpLocks/>
            </p:cNvGrpSpPr>
            <p:nvPr/>
          </p:nvGrpSpPr>
          <p:grpSpPr bwMode="auto">
            <a:xfrm>
              <a:off x="4464" y="3563"/>
              <a:ext cx="464" cy="406"/>
              <a:chOff x="2745" y="3092"/>
              <a:chExt cx="464" cy="406"/>
            </a:xfrm>
          </p:grpSpPr>
          <p:sp>
            <p:nvSpPr>
              <p:cNvPr id="7267" name="AutoShape 197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8" name="AutoShape 198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9" name="AutoShape 199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0" name="AutoShape 200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1" name="AutoShape 201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" name="AutoShape 202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3" name="AutoShape 203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274" name="AutoShape 204"/>
              <p:cNvCxnSpPr>
                <a:cxnSpLocks noChangeShapeType="1"/>
                <a:stCxn id="7268" idx="2"/>
                <a:endCxn id="7270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75" name="AutoShape 205"/>
              <p:cNvCxnSpPr>
                <a:cxnSpLocks noChangeShapeType="1"/>
                <a:stCxn id="7273" idx="2"/>
                <a:endCxn id="7270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76" name="AutoShape 206"/>
              <p:cNvCxnSpPr>
                <a:cxnSpLocks noChangeShapeType="1"/>
                <a:stCxn id="7271" idx="0"/>
                <a:endCxn id="7270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77" name="AutoShape 207"/>
              <p:cNvCxnSpPr>
                <a:cxnSpLocks noChangeShapeType="1"/>
                <a:stCxn id="7269" idx="0"/>
                <a:endCxn id="7268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78" name="AutoShape 208"/>
              <p:cNvCxnSpPr>
                <a:cxnSpLocks noChangeShapeType="1"/>
                <a:stCxn id="7271" idx="0"/>
                <a:endCxn id="7273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79" name="AutoShape 209"/>
              <p:cNvCxnSpPr>
                <a:cxnSpLocks noChangeShapeType="1"/>
                <a:stCxn id="7272" idx="0"/>
                <a:endCxn id="7273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7280" name="AutoShape 210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1" name="AutoShape 211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2" name="AutoShape 212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3" name="AutoShape 213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4" name="AutoShape 214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5" name="AutoShape 215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286" name="AutoShape 216"/>
              <p:cNvCxnSpPr>
                <a:cxnSpLocks noChangeShapeType="1"/>
                <a:stCxn id="7280" idx="2"/>
                <a:endCxn id="7282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87" name="AutoShape 217"/>
              <p:cNvCxnSpPr>
                <a:cxnSpLocks noChangeShapeType="1"/>
                <a:stCxn id="7285" idx="2"/>
                <a:endCxn id="7282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88" name="AutoShape 218"/>
              <p:cNvCxnSpPr>
                <a:cxnSpLocks noChangeShapeType="1"/>
                <a:stCxn id="7283" idx="0"/>
                <a:endCxn id="7282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89" name="AutoShape 219"/>
              <p:cNvCxnSpPr>
                <a:cxnSpLocks noChangeShapeType="1"/>
                <a:stCxn id="7281" idx="0"/>
                <a:endCxn id="7280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90" name="AutoShape 220"/>
              <p:cNvCxnSpPr>
                <a:cxnSpLocks noChangeShapeType="1"/>
                <a:stCxn id="7283" idx="0"/>
                <a:endCxn id="7285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91" name="AutoShape 221"/>
              <p:cNvCxnSpPr>
                <a:cxnSpLocks noChangeShapeType="1"/>
                <a:stCxn id="7284" idx="0"/>
                <a:endCxn id="7285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grpSp>
          <p:nvGrpSpPr>
            <p:cNvPr id="13" name="Group 222"/>
            <p:cNvGrpSpPr>
              <a:grpSpLocks/>
            </p:cNvGrpSpPr>
            <p:nvPr/>
          </p:nvGrpSpPr>
          <p:grpSpPr bwMode="auto">
            <a:xfrm>
              <a:off x="4761" y="3768"/>
              <a:ext cx="464" cy="406"/>
              <a:chOff x="2745" y="3092"/>
              <a:chExt cx="464" cy="406"/>
            </a:xfrm>
          </p:grpSpPr>
          <p:sp>
            <p:nvSpPr>
              <p:cNvPr id="7242" name="AutoShape 223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3" name="AutoShape 224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4" name="AutoShape 225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5" name="AutoShape 226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6" name="AutoShape 227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7" name="AutoShape 228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8" name="AutoShape 229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249" name="AutoShape 230"/>
              <p:cNvCxnSpPr>
                <a:cxnSpLocks noChangeShapeType="1"/>
                <a:stCxn id="7243" idx="2"/>
                <a:endCxn id="7245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50" name="AutoShape 231"/>
              <p:cNvCxnSpPr>
                <a:cxnSpLocks noChangeShapeType="1"/>
                <a:stCxn id="7248" idx="2"/>
                <a:endCxn id="7245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51" name="AutoShape 232"/>
              <p:cNvCxnSpPr>
                <a:cxnSpLocks noChangeShapeType="1"/>
                <a:stCxn id="7246" idx="0"/>
                <a:endCxn id="7245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52" name="AutoShape 233"/>
              <p:cNvCxnSpPr>
                <a:cxnSpLocks noChangeShapeType="1"/>
                <a:stCxn id="7244" idx="0"/>
                <a:endCxn id="7243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53" name="AutoShape 234"/>
              <p:cNvCxnSpPr>
                <a:cxnSpLocks noChangeShapeType="1"/>
                <a:stCxn id="7246" idx="0"/>
                <a:endCxn id="7248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54" name="AutoShape 235"/>
              <p:cNvCxnSpPr>
                <a:cxnSpLocks noChangeShapeType="1"/>
                <a:stCxn id="7247" idx="0"/>
                <a:endCxn id="7248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7255" name="AutoShape 236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6" name="AutoShape 237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7" name="AutoShape 238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8" name="AutoShape 239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9" name="AutoShape 240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0" name="AutoShape 241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261" name="AutoShape 242"/>
              <p:cNvCxnSpPr>
                <a:cxnSpLocks noChangeShapeType="1"/>
                <a:stCxn id="7255" idx="2"/>
                <a:endCxn id="7257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62" name="AutoShape 243"/>
              <p:cNvCxnSpPr>
                <a:cxnSpLocks noChangeShapeType="1"/>
                <a:stCxn id="7260" idx="2"/>
                <a:endCxn id="7257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63" name="AutoShape 244"/>
              <p:cNvCxnSpPr>
                <a:cxnSpLocks noChangeShapeType="1"/>
                <a:stCxn id="7258" idx="0"/>
                <a:endCxn id="7257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64" name="AutoShape 245"/>
              <p:cNvCxnSpPr>
                <a:cxnSpLocks noChangeShapeType="1"/>
                <a:stCxn id="7256" idx="0"/>
                <a:endCxn id="7255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65" name="AutoShape 246"/>
              <p:cNvCxnSpPr>
                <a:cxnSpLocks noChangeShapeType="1"/>
                <a:stCxn id="7258" idx="0"/>
                <a:endCxn id="7260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66" name="AutoShape 247"/>
              <p:cNvCxnSpPr>
                <a:cxnSpLocks noChangeShapeType="1"/>
                <a:stCxn id="7259" idx="0"/>
                <a:endCxn id="7260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grpSp>
          <p:nvGrpSpPr>
            <p:cNvPr id="14" name="Group 248"/>
            <p:cNvGrpSpPr>
              <a:grpSpLocks/>
            </p:cNvGrpSpPr>
            <p:nvPr/>
          </p:nvGrpSpPr>
          <p:grpSpPr bwMode="auto">
            <a:xfrm>
              <a:off x="4475" y="3901"/>
              <a:ext cx="464" cy="406"/>
              <a:chOff x="2745" y="3092"/>
              <a:chExt cx="464" cy="406"/>
            </a:xfrm>
          </p:grpSpPr>
          <p:sp>
            <p:nvSpPr>
              <p:cNvPr id="7217" name="AutoShape 249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8" name="AutoShape 250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9" name="AutoShape 251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0" name="AutoShape 252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1" name="AutoShape 253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2" name="AutoShape 254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3" name="AutoShape 255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224" name="AutoShape 256"/>
              <p:cNvCxnSpPr>
                <a:cxnSpLocks noChangeShapeType="1"/>
                <a:stCxn id="7218" idx="2"/>
                <a:endCxn id="7220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25" name="AutoShape 257"/>
              <p:cNvCxnSpPr>
                <a:cxnSpLocks noChangeShapeType="1"/>
                <a:stCxn id="7223" idx="2"/>
                <a:endCxn id="7220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26" name="AutoShape 258"/>
              <p:cNvCxnSpPr>
                <a:cxnSpLocks noChangeShapeType="1"/>
                <a:stCxn id="7221" idx="0"/>
                <a:endCxn id="7220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27" name="AutoShape 259"/>
              <p:cNvCxnSpPr>
                <a:cxnSpLocks noChangeShapeType="1"/>
                <a:stCxn id="7219" idx="0"/>
                <a:endCxn id="7218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28" name="AutoShape 260"/>
              <p:cNvCxnSpPr>
                <a:cxnSpLocks noChangeShapeType="1"/>
                <a:stCxn id="7221" idx="0"/>
                <a:endCxn id="7223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29" name="AutoShape 261"/>
              <p:cNvCxnSpPr>
                <a:cxnSpLocks noChangeShapeType="1"/>
                <a:stCxn id="7222" idx="0"/>
                <a:endCxn id="7223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7230" name="AutoShape 262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1" name="AutoShape 263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2" name="AutoShape 264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3" name="AutoShape 265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4" name="AutoShape 266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5" name="AutoShape 267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236" name="AutoShape 268"/>
              <p:cNvCxnSpPr>
                <a:cxnSpLocks noChangeShapeType="1"/>
                <a:stCxn id="7230" idx="2"/>
                <a:endCxn id="7232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37" name="AutoShape 269"/>
              <p:cNvCxnSpPr>
                <a:cxnSpLocks noChangeShapeType="1"/>
                <a:stCxn id="7235" idx="2"/>
                <a:endCxn id="7232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38" name="AutoShape 270"/>
              <p:cNvCxnSpPr>
                <a:cxnSpLocks noChangeShapeType="1"/>
                <a:stCxn id="7233" idx="0"/>
                <a:endCxn id="7232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39" name="AutoShape 271"/>
              <p:cNvCxnSpPr>
                <a:cxnSpLocks noChangeShapeType="1"/>
                <a:stCxn id="7231" idx="0"/>
                <a:endCxn id="7230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40" name="AutoShape 272"/>
              <p:cNvCxnSpPr>
                <a:cxnSpLocks noChangeShapeType="1"/>
                <a:stCxn id="7233" idx="0"/>
                <a:endCxn id="7235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41" name="AutoShape 273"/>
              <p:cNvCxnSpPr>
                <a:cxnSpLocks noChangeShapeType="1"/>
                <a:stCxn id="7234" idx="0"/>
                <a:endCxn id="7235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sp>
          <p:nvSpPr>
            <p:cNvPr id="7213" name="AutoShape 274"/>
            <p:cNvSpPr>
              <a:spLocks noChangeArrowheads="1"/>
            </p:cNvSpPr>
            <p:nvPr/>
          </p:nvSpPr>
          <p:spPr bwMode="auto">
            <a:xfrm rot="5400000">
              <a:off x="4872" y="3086"/>
              <a:ext cx="462" cy="311"/>
            </a:xfrm>
            <a:prstGeom prst="rightArrow">
              <a:avLst>
                <a:gd name="adj1" fmla="val 50000"/>
                <a:gd name="adj2" fmla="val 3713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rgbClr val="FFFF9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use</a:t>
              </a:r>
            </a:p>
          </p:txBody>
        </p:sp>
        <p:sp>
          <p:nvSpPr>
            <p:cNvPr id="7214" name="AutoShape 275"/>
            <p:cNvSpPr>
              <a:spLocks noChangeArrowheads="1"/>
            </p:cNvSpPr>
            <p:nvPr/>
          </p:nvSpPr>
          <p:spPr bwMode="auto">
            <a:xfrm rot="-5400000">
              <a:off x="4258" y="3060"/>
              <a:ext cx="462" cy="311"/>
            </a:xfrm>
            <a:prstGeom prst="rightArrow">
              <a:avLst>
                <a:gd name="adj1" fmla="val 50000"/>
                <a:gd name="adj2" fmla="val 37138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r>
                <a:rPr lang="en-US" sz="2000"/>
                <a:t>add</a:t>
              </a:r>
            </a:p>
          </p:txBody>
        </p:sp>
        <p:sp>
          <p:nvSpPr>
            <p:cNvPr id="7215" name="Text Box 276"/>
            <p:cNvSpPr txBox="1">
              <a:spLocks noChangeArrowheads="1"/>
            </p:cNvSpPr>
            <p:nvPr/>
          </p:nvSpPr>
          <p:spPr bwMode="auto">
            <a:xfrm>
              <a:off x="5156" y="3413"/>
              <a:ext cx="6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99"/>
                  </a:solidFill>
                </a:rPr>
                <a:t>Generic</a:t>
              </a:r>
            </a:p>
            <a:p>
              <a:r>
                <a:rPr lang="en-US" sz="1800">
                  <a:solidFill>
                    <a:srgbClr val="FFFF99"/>
                  </a:solidFill>
                </a:rPr>
                <a:t>beliefs</a:t>
              </a:r>
            </a:p>
          </p:txBody>
        </p:sp>
        <p:sp>
          <p:nvSpPr>
            <p:cNvPr id="7216" name="AutoShape 277"/>
            <p:cNvSpPr>
              <a:spLocks noChangeArrowheads="1"/>
            </p:cNvSpPr>
            <p:nvPr/>
          </p:nvSpPr>
          <p:spPr bwMode="auto">
            <a:xfrm rot="-5400000">
              <a:off x="4560" y="3070"/>
              <a:ext cx="481" cy="311"/>
            </a:xfrm>
            <a:prstGeom prst="leftRightArrow">
              <a:avLst>
                <a:gd name="adj1" fmla="val 49843"/>
                <a:gd name="adj2" fmla="val 35895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r>
                <a:rPr lang="en-US" sz="2000"/>
                <a:t>verify</a:t>
              </a:r>
            </a:p>
          </p:txBody>
        </p:sp>
      </p:grpSp>
      <p:sp>
        <p:nvSpPr>
          <p:cNvPr id="7205" name="AutoShape 280"/>
          <p:cNvSpPr>
            <a:spLocks noChangeArrowheads="1"/>
          </p:cNvSpPr>
          <p:nvPr/>
        </p:nvSpPr>
        <p:spPr bwMode="auto">
          <a:xfrm rot="10800000">
            <a:off x="3849688" y="4165600"/>
            <a:ext cx="2187575" cy="493713"/>
          </a:xfrm>
          <a:prstGeom prst="rightArrow">
            <a:avLst>
              <a:gd name="adj1" fmla="val 46630"/>
              <a:gd name="adj2" fmla="val 57245"/>
            </a:avLst>
          </a:prstGeom>
          <a:gradFill rotWithShape="1">
            <a:gsLst>
              <a:gs pos="0">
                <a:schemeClr val="hlink"/>
              </a:gs>
              <a:gs pos="100000">
                <a:srgbClr val="00006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281"/>
          <p:cNvGrpSpPr>
            <a:grpSpLocks/>
          </p:cNvGrpSpPr>
          <p:nvPr/>
        </p:nvGrpSpPr>
        <p:grpSpPr bwMode="auto">
          <a:xfrm>
            <a:off x="2913063" y="5713413"/>
            <a:ext cx="3189287" cy="792162"/>
            <a:chOff x="1835" y="3599"/>
            <a:chExt cx="2309" cy="499"/>
          </a:xfrm>
        </p:grpSpPr>
        <p:sp>
          <p:nvSpPr>
            <p:cNvPr id="7202" name="AutoShape 282"/>
            <p:cNvSpPr>
              <a:spLocks noChangeArrowheads="1"/>
            </p:cNvSpPr>
            <p:nvPr/>
          </p:nvSpPr>
          <p:spPr bwMode="auto">
            <a:xfrm rot="10800000">
              <a:off x="1835" y="3599"/>
              <a:ext cx="2309" cy="311"/>
            </a:xfrm>
            <a:prstGeom prst="rightArrow">
              <a:avLst>
                <a:gd name="adj1" fmla="val 46630"/>
                <a:gd name="adj2" fmla="val 68951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3" name="Text Box 283"/>
            <p:cNvSpPr txBox="1">
              <a:spLocks noChangeArrowheads="1"/>
            </p:cNvSpPr>
            <p:nvPr/>
          </p:nvSpPr>
          <p:spPr bwMode="auto">
            <a:xfrm>
              <a:off x="2682" y="3848"/>
              <a:ext cx="87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application</a:t>
              </a:r>
            </a:p>
          </p:txBody>
        </p:sp>
      </p:grpSp>
      <p:grpSp>
        <p:nvGrpSpPr>
          <p:cNvPr id="17" name="Group 284"/>
          <p:cNvGrpSpPr>
            <a:grpSpLocks/>
          </p:cNvGrpSpPr>
          <p:nvPr/>
        </p:nvGrpSpPr>
        <p:grpSpPr bwMode="auto">
          <a:xfrm>
            <a:off x="255588" y="3905250"/>
            <a:ext cx="2743200" cy="2743200"/>
            <a:chOff x="161" y="2460"/>
            <a:chExt cx="1728" cy="1728"/>
          </a:xfrm>
        </p:grpSpPr>
        <p:pic>
          <p:nvPicPr>
            <p:cNvPr id="7200" name="Picture 285" descr="glob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1" y="2460"/>
              <a:ext cx="1728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01" name="Oval 286"/>
            <p:cNvSpPr>
              <a:spLocks noChangeArrowheads="1"/>
            </p:cNvSpPr>
            <p:nvPr/>
          </p:nvSpPr>
          <p:spPr bwMode="auto">
            <a:xfrm>
              <a:off x="257" y="2546"/>
              <a:ext cx="1524" cy="1524"/>
            </a:xfrm>
            <a:prstGeom prst="ellipse">
              <a:avLst/>
            </a:prstGeom>
            <a:solidFill>
              <a:srgbClr val="B2B2B2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287"/>
          <p:cNvGrpSpPr>
            <a:grpSpLocks/>
          </p:cNvGrpSpPr>
          <p:nvPr/>
        </p:nvGrpSpPr>
        <p:grpSpPr bwMode="auto">
          <a:xfrm>
            <a:off x="254000" y="3911600"/>
            <a:ext cx="2743200" cy="2743200"/>
            <a:chOff x="1332" y="1845"/>
            <a:chExt cx="1728" cy="1728"/>
          </a:xfrm>
        </p:grpSpPr>
        <p:pic>
          <p:nvPicPr>
            <p:cNvPr id="7198" name="Picture 288" descr="glob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2" y="1845"/>
              <a:ext cx="1728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99" name="Freeform 289"/>
            <p:cNvSpPr>
              <a:spLocks/>
            </p:cNvSpPr>
            <p:nvPr/>
          </p:nvSpPr>
          <p:spPr bwMode="auto">
            <a:xfrm>
              <a:off x="1428" y="1918"/>
              <a:ext cx="1475" cy="1579"/>
            </a:xfrm>
            <a:custGeom>
              <a:avLst/>
              <a:gdLst>
                <a:gd name="T0" fmla="*/ 1472 w 1475"/>
                <a:gd name="T1" fmla="*/ 494 h 1579"/>
                <a:gd name="T2" fmla="*/ 77 w 1475"/>
                <a:gd name="T3" fmla="*/ 1076 h 1579"/>
                <a:gd name="T4" fmla="*/ 60 w 1475"/>
                <a:gd name="T5" fmla="*/ 1032 h 1579"/>
                <a:gd name="T6" fmla="*/ 38 w 1475"/>
                <a:gd name="T7" fmla="*/ 939 h 1579"/>
                <a:gd name="T8" fmla="*/ 22 w 1475"/>
                <a:gd name="T9" fmla="*/ 890 h 1579"/>
                <a:gd name="T10" fmla="*/ 77 w 1475"/>
                <a:gd name="T11" fmla="*/ 467 h 1579"/>
                <a:gd name="T12" fmla="*/ 115 w 1475"/>
                <a:gd name="T13" fmla="*/ 407 h 1579"/>
                <a:gd name="T14" fmla="*/ 142 w 1475"/>
                <a:gd name="T15" fmla="*/ 357 h 1579"/>
                <a:gd name="T16" fmla="*/ 170 w 1475"/>
                <a:gd name="T17" fmla="*/ 324 h 1579"/>
                <a:gd name="T18" fmla="*/ 208 w 1475"/>
                <a:gd name="T19" fmla="*/ 253 h 1579"/>
                <a:gd name="T20" fmla="*/ 258 w 1475"/>
                <a:gd name="T21" fmla="*/ 220 h 1579"/>
                <a:gd name="T22" fmla="*/ 324 w 1475"/>
                <a:gd name="T23" fmla="*/ 165 h 1579"/>
                <a:gd name="T24" fmla="*/ 367 w 1475"/>
                <a:gd name="T25" fmla="*/ 122 h 1579"/>
                <a:gd name="T26" fmla="*/ 499 w 1475"/>
                <a:gd name="T27" fmla="*/ 56 h 1579"/>
                <a:gd name="T28" fmla="*/ 548 w 1475"/>
                <a:gd name="T29" fmla="*/ 34 h 1579"/>
                <a:gd name="T30" fmla="*/ 1097 w 1475"/>
                <a:gd name="T31" fmla="*/ 61 h 1579"/>
                <a:gd name="T32" fmla="*/ 1163 w 1475"/>
                <a:gd name="T33" fmla="*/ 116 h 1579"/>
                <a:gd name="T34" fmla="*/ 1174 w 1475"/>
                <a:gd name="T35" fmla="*/ 132 h 1579"/>
                <a:gd name="T36" fmla="*/ 1256 w 1475"/>
                <a:gd name="T37" fmla="*/ 165 h 1579"/>
                <a:gd name="T38" fmla="*/ 1322 w 1475"/>
                <a:gd name="T39" fmla="*/ 215 h 1579"/>
                <a:gd name="T40" fmla="*/ 1366 w 1475"/>
                <a:gd name="T41" fmla="*/ 259 h 1579"/>
                <a:gd name="T42" fmla="*/ 1410 w 1475"/>
                <a:gd name="T43" fmla="*/ 368 h 1579"/>
                <a:gd name="T44" fmla="*/ 1448 w 1475"/>
                <a:gd name="T45" fmla="*/ 445 h 1579"/>
                <a:gd name="T46" fmla="*/ 1454 w 1475"/>
                <a:gd name="T47" fmla="*/ 500 h 1579"/>
                <a:gd name="T48" fmla="*/ 1470 w 1475"/>
                <a:gd name="T49" fmla="*/ 511 h 1579"/>
                <a:gd name="T50" fmla="*/ 1472 w 1475"/>
                <a:gd name="T51" fmla="*/ 494 h 15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75"/>
                <a:gd name="T79" fmla="*/ 0 h 1579"/>
                <a:gd name="T80" fmla="*/ 1475 w 1475"/>
                <a:gd name="T81" fmla="*/ 1579 h 157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75" h="1579">
                  <a:moveTo>
                    <a:pt x="1472" y="494"/>
                  </a:moveTo>
                  <a:cubicBezTo>
                    <a:pt x="1009" y="694"/>
                    <a:pt x="57" y="1579"/>
                    <a:pt x="77" y="1076"/>
                  </a:cubicBezTo>
                  <a:cubicBezTo>
                    <a:pt x="78" y="1055"/>
                    <a:pt x="70" y="1047"/>
                    <a:pt x="60" y="1032"/>
                  </a:cubicBezTo>
                  <a:cubicBezTo>
                    <a:pt x="50" y="1000"/>
                    <a:pt x="58" y="967"/>
                    <a:pt x="38" y="939"/>
                  </a:cubicBezTo>
                  <a:cubicBezTo>
                    <a:pt x="33" y="922"/>
                    <a:pt x="27" y="906"/>
                    <a:pt x="22" y="890"/>
                  </a:cubicBezTo>
                  <a:cubicBezTo>
                    <a:pt x="25" y="759"/>
                    <a:pt x="0" y="587"/>
                    <a:pt x="77" y="467"/>
                  </a:cubicBezTo>
                  <a:cubicBezTo>
                    <a:pt x="85" y="440"/>
                    <a:pt x="91" y="423"/>
                    <a:pt x="115" y="407"/>
                  </a:cubicBezTo>
                  <a:cubicBezTo>
                    <a:pt x="125" y="391"/>
                    <a:pt x="130" y="371"/>
                    <a:pt x="142" y="357"/>
                  </a:cubicBezTo>
                  <a:cubicBezTo>
                    <a:pt x="183" y="307"/>
                    <a:pt x="138" y="373"/>
                    <a:pt x="170" y="324"/>
                  </a:cubicBezTo>
                  <a:cubicBezTo>
                    <a:pt x="176" y="297"/>
                    <a:pt x="187" y="272"/>
                    <a:pt x="208" y="253"/>
                  </a:cubicBezTo>
                  <a:cubicBezTo>
                    <a:pt x="223" y="240"/>
                    <a:pt x="244" y="234"/>
                    <a:pt x="258" y="220"/>
                  </a:cubicBezTo>
                  <a:cubicBezTo>
                    <a:pt x="300" y="178"/>
                    <a:pt x="278" y="196"/>
                    <a:pt x="324" y="165"/>
                  </a:cubicBezTo>
                  <a:cubicBezTo>
                    <a:pt x="343" y="153"/>
                    <a:pt x="348" y="134"/>
                    <a:pt x="367" y="122"/>
                  </a:cubicBezTo>
                  <a:cubicBezTo>
                    <a:pt x="393" y="81"/>
                    <a:pt x="455" y="71"/>
                    <a:pt x="499" y="56"/>
                  </a:cubicBezTo>
                  <a:cubicBezTo>
                    <a:pt x="517" y="50"/>
                    <a:pt x="530" y="40"/>
                    <a:pt x="548" y="34"/>
                  </a:cubicBezTo>
                  <a:cubicBezTo>
                    <a:pt x="892" y="38"/>
                    <a:pt x="902" y="0"/>
                    <a:pt x="1097" y="61"/>
                  </a:cubicBezTo>
                  <a:cubicBezTo>
                    <a:pt x="1123" y="78"/>
                    <a:pt x="1143" y="93"/>
                    <a:pt x="1163" y="116"/>
                  </a:cubicBezTo>
                  <a:cubicBezTo>
                    <a:pt x="1167" y="121"/>
                    <a:pt x="1169" y="128"/>
                    <a:pt x="1174" y="132"/>
                  </a:cubicBezTo>
                  <a:cubicBezTo>
                    <a:pt x="1195" y="149"/>
                    <a:pt x="1230" y="157"/>
                    <a:pt x="1256" y="165"/>
                  </a:cubicBezTo>
                  <a:cubicBezTo>
                    <a:pt x="1281" y="181"/>
                    <a:pt x="1294" y="205"/>
                    <a:pt x="1322" y="215"/>
                  </a:cubicBezTo>
                  <a:cubicBezTo>
                    <a:pt x="1335" y="234"/>
                    <a:pt x="1347" y="247"/>
                    <a:pt x="1366" y="259"/>
                  </a:cubicBezTo>
                  <a:cubicBezTo>
                    <a:pt x="1389" y="292"/>
                    <a:pt x="1387" y="335"/>
                    <a:pt x="1410" y="368"/>
                  </a:cubicBezTo>
                  <a:cubicBezTo>
                    <a:pt x="1415" y="398"/>
                    <a:pt x="1422" y="427"/>
                    <a:pt x="1448" y="445"/>
                  </a:cubicBezTo>
                  <a:cubicBezTo>
                    <a:pt x="1450" y="463"/>
                    <a:pt x="1448" y="483"/>
                    <a:pt x="1454" y="500"/>
                  </a:cubicBezTo>
                  <a:cubicBezTo>
                    <a:pt x="1456" y="506"/>
                    <a:pt x="1464" y="513"/>
                    <a:pt x="1470" y="511"/>
                  </a:cubicBezTo>
                  <a:cubicBezTo>
                    <a:pt x="1475" y="509"/>
                    <a:pt x="1471" y="500"/>
                    <a:pt x="1472" y="494"/>
                  </a:cubicBezTo>
                  <a:close/>
                </a:path>
              </a:pathLst>
            </a:custGeom>
            <a:solidFill>
              <a:srgbClr val="B2B2B2">
                <a:alpha val="50195"/>
              </a:srgbClr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056034" name="AutoShape 290"/>
          <p:cNvSpPr>
            <a:spLocks noChangeArrowheads="1"/>
          </p:cNvSpPr>
          <p:nvPr/>
        </p:nvSpPr>
        <p:spPr bwMode="auto">
          <a:xfrm rot="-2434525">
            <a:off x="1944688" y="3862388"/>
            <a:ext cx="1322387" cy="606425"/>
          </a:xfrm>
          <a:prstGeom prst="rightArrow">
            <a:avLst>
              <a:gd name="adj1" fmla="val 50000"/>
              <a:gd name="adj2" fmla="val 54516"/>
            </a:avLst>
          </a:prstGeom>
          <a:gradFill rotWithShape="1">
            <a:gsLst>
              <a:gs pos="0">
                <a:schemeClr val="accent1"/>
              </a:gs>
              <a:gs pos="100000">
                <a:srgbClr val="FF993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291"/>
          <p:cNvGrpSpPr>
            <a:grpSpLocks/>
          </p:cNvGrpSpPr>
          <p:nvPr/>
        </p:nvGrpSpPr>
        <p:grpSpPr bwMode="auto">
          <a:xfrm rot="-7712767">
            <a:off x="1909763" y="3219450"/>
            <a:ext cx="2590800" cy="914400"/>
            <a:chOff x="2688" y="2640"/>
            <a:chExt cx="1632" cy="576"/>
          </a:xfrm>
        </p:grpSpPr>
        <p:sp>
          <p:nvSpPr>
            <p:cNvPr id="7187" name="AutoShape 292"/>
            <p:cNvSpPr>
              <a:spLocks noChangeArrowheads="1"/>
            </p:cNvSpPr>
            <p:nvPr/>
          </p:nvSpPr>
          <p:spPr bwMode="auto">
            <a:xfrm>
              <a:off x="2688" y="2640"/>
              <a:ext cx="1632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Line 293"/>
            <p:cNvSpPr>
              <a:spLocks noChangeShapeType="1"/>
            </p:cNvSpPr>
            <p:nvPr/>
          </p:nvSpPr>
          <p:spPr bwMode="auto">
            <a:xfrm>
              <a:off x="2880" y="2640"/>
              <a:ext cx="288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89" name="Line 294"/>
            <p:cNvSpPr>
              <a:spLocks noChangeShapeType="1"/>
            </p:cNvSpPr>
            <p:nvPr/>
          </p:nvSpPr>
          <p:spPr bwMode="auto">
            <a:xfrm>
              <a:off x="3120" y="2640"/>
              <a:ext cx="144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0" name="Line 295"/>
            <p:cNvSpPr>
              <a:spLocks noChangeShapeType="1"/>
            </p:cNvSpPr>
            <p:nvPr/>
          </p:nvSpPr>
          <p:spPr bwMode="auto">
            <a:xfrm>
              <a:off x="3312" y="2640"/>
              <a:ext cx="48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1" name="Line 296"/>
            <p:cNvSpPr>
              <a:spLocks noChangeShapeType="1"/>
            </p:cNvSpPr>
            <p:nvPr/>
          </p:nvSpPr>
          <p:spPr bwMode="auto">
            <a:xfrm>
              <a:off x="3456" y="2640"/>
              <a:ext cx="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2" name="Line 297"/>
            <p:cNvSpPr>
              <a:spLocks noChangeShapeType="1"/>
            </p:cNvSpPr>
            <p:nvPr/>
          </p:nvSpPr>
          <p:spPr bwMode="auto">
            <a:xfrm flipV="1">
              <a:off x="3552" y="2640"/>
              <a:ext cx="144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3" name="Line 298"/>
            <p:cNvSpPr>
              <a:spLocks noChangeShapeType="1"/>
            </p:cNvSpPr>
            <p:nvPr/>
          </p:nvSpPr>
          <p:spPr bwMode="auto">
            <a:xfrm flipV="1">
              <a:off x="3648" y="2640"/>
              <a:ext cx="192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4" name="Line 299"/>
            <p:cNvSpPr>
              <a:spLocks noChangeShapeType="1"/>
            </p:cNvSpPr>
            <p:nvPr/>
          </p:nvSpPr>
          <p:spPr bwMode="auto">
            <a:xfrm flipV="1">
              <a:off x="3792" y="2640"/>
              <a:ext cx="288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5" name="Line 300"/>
            <p:cNvSpPr>
              <a:spLocks noChangeShapeType="1"/>
            </p:cNvSpPr>
            <p:nvPr/>
          </p:nvSpPr>
          <p:spPr bwMode="auto">
            <a:xfrm>
              <a:off x="2790" y="2784"/>
              <a:ext cx="143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6" name="Line 301"/>
            <p:cNvSpPr>
              <a:spLocks noChangeShapeType="1"/>
            </p:cNvSpPr>
            <p:nvPr/>
          </p:nvSpPr>
          <p:spPr bwMode="auto">
            <a:xfrm>
              <a:off x="2892" y="2928"/>
              <a:ext cx="12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7" name="Line 302"/>
            <p:cNvSpPr>
              <a:spLocks noChangeShapeType="1"/>
            </p:cNvSpPr>
            <p:nvPr/>
          </p:nvSpPr>
          <p:spPr bwMode="auto">
            <a:xfrm>
              <a:off x="2992" y="3072"/>
              <a:ext cx="1025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056047" name="AutoShape 303"/>
          <p:cNvSpPr>
            <a:spLocks noChangeArrowheads="1"/>
          </p:cNvSpPr>
          <p:nvPr/>
        </p:nvSpPr>
        <p:spPr bwMode="auto">
          <a:xfrm rot="-2435325">
            <a:off x="3243263" y="2963863"/>
            <a:ext cx="844550" cy="536575"/>
          </a:xfrm>
          <a:prstGeom prst="rightArrow">
            <a:avLst>
              <a:gd name="adj1" fmla="val 54574"/>
              <a:gd name="adj2" fmla="val 41222"/>
            </a:avLst>
          </a:prstGeom>
          <a:gradFill rotWithShape="1">
            <a:gsLst>
              <a:gs pos="0">
                <a:srgbClr val="FF9933"/>
              </a:gs>
              <a:gs pos="100000">
                <a:srgbClr val="764718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304"/>
          <p:cNvGrpSpPr>
            <a:grpSpLocks/>
          </p:cNvGrpSpPr>
          <p:nvPr/>
        </p:nvGrpSpPr>
        <p:grpSpPr bwMode="auto">
          <a:xfrm>
            <a:off x="606425" y="4727575"/>
            <a:ext cx="1836738" cy="1127125"/>
            <a:chOff x="382" y="2978"/>
            <a:chExt cx="1157" cy="710"/>
          </a:xfrm>
        </p:grpSpPr>
        <p:sp>
          <p:nvSpPr>
            <p:cNvPr id="7185" name="AutoShape 305"/>
            <p:cNvSpPr>
              <a:spLocks noChangeArrowheads="1"/>
            </p:cNvSpPr>
            <p:nvPr/>
          </p:nvSpPr>
          <p:spPr bwMode="auto">
            <a:xfrm rot="4039054">
              <a:off x="1027" y="3176"/>
              <a:ext cx="710" cy="314"/>
            </a:xfrm>
            <a:prstGeom prst="leftRightArrow">
              <a:avLst>
                <a:gd name="adj1" fmla="val 50000"/>
                <a:gd name="adj2" fmla="val 45223"/>
              </a:avLst>
            </a:prstGeom>
            <a:solidFill>
              <a:srgbClr val="000000">
                <a:alpha val="7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AutoShape 306"/>
            <p:cNvSpPr>
              <a:spLocks noChangeArrowheads="1"/>
            </p:cNvSpPr>
            <p:nvPr/>
          </p:nvSpPr>
          <p:spPr bwMode="auto">
            <a:xfrm>
              <a:off x="382" y="3186"/>
              <a:ext cx="732" cy="479"/>
            </a:xfrm>
            <a:prstGeom prst="roundRect">
              <a:avLst>
                <a:gd name="adj" fmla="val 16667"/>
              </a:avLst>
            </a:prstGeom>
            <a:solidFill>
              <a:srgbClr val="000000">
                <a:alpha val="76862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l-GR">
                  <a:solidFill>
                    <a:schemeClr val="bg1"/>
                  </a:solidFill>
                  <a:cs typeface="Times New Roman" pitchFamily="18" charset="0"/>
                </a:rPr>
                <a:t>Δ</a:t>
              </a:r>
              <a:r>
                <a:rPr lang="nl-BE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  <a:r>
                <a:rPr lang="en-US" sz="1800">
                  <a:solidFill>
                    <a:schemeClr val="bg1"/>
                  </a:solidFill>
                </a:rPr>
                <a:t>= outcome</a:t>
              </a:r>
            </a:p>
          </p:txBody>
        </p:sp>
      </p:grpSp>
      <p:sp>
        <p:nvSpPr>
          <p:cNvPr id="309" name="Left Brace 308"/>
          <p:cNvSpPr>
            <a:spLocks/>
          </p:cNvSpPr>
          <p:nvPr/>
        </p:nvSpPr>
        <p:spPr bwMode="auto">
          <a:xfrm>
            <a:off x="6018213" y="3844925"/>
            <a:ext cx="541337" cy="2900363"/>
          </a:xfrm>
          <a:prstGeom prst="leftBrace">
            <a:avLst>
              <a:gd name="adj1" fmla="val 58291"/>
              <a:gd name="adj2" fmla="val 46463"/>
            </a:avLst>
          </a:prstGeom>
          <a:noFill/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Text Box 279"/>
          <p:cNvSpPr txBox="1">
            <a:spLocks noChangeArrowheads="1"/>
          </p:cNvSpPr>
          <p:nvPr/>
        </p:nvSpPr>
        <p:spPr bwMode="auto">
          <a:xfrm>
            <a:off x="4343400" y="3429000"/>
            <a:ext cx="116168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further R&amp;D</a:t>
            </a:r>
          </a:p>
          <a:p>
            <a:r>
              <a:rPr lang="en-US" sz="1200" dirty="0">
                <a:solidFill>
                  <a:schemeClr val="bg1"/>
                </a:solidFill>
              </a:rPr>
              <a:t>(instrument and</a:t>
            </a:r>
          </a:p>
          <a:p>
            <a:r>
              <a:rPr lang="en-US" sz="1200" dirty="0">
                <a:solidFill>
                  <a:schemeClr val="bg1"/>
                </a:solidFill>
              </a:rPr>
              <a:t>study optimization)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 rot="-2340000">
            <a:off x="3744495" y="1967989"/>
            <a:ext cx="165218" cy="501593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10" name="Rectangle 309"/>
          <p:cNvSpPr/>
          <p:nvPr/>
        </p:nvSpPr>
        <p:spPr bwMode="auto">
          <a:xfrm rot="2880000" flipV="1">
            <a:off x="3170252" y="348115"/>
            <a:ext cx="148763" cy="273600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72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Data Quality Dimensions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30489"/>
              </p:ext>
            </p:extLst>
          </p:nvPr>
        </p:nvGraphicFramePr>
        <p:xfrm>
          <a:off x="228600" y="1676400"/>
          <a:ext cx="8763000" cy="3143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3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8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0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8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0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Dimension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# cited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Dimension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# cited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Dimension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# cited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Accuracy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Format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Comparability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Reliability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Interpretability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Conciseness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Timeliness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19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Content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2000" u="none" strike="noStrike" dirty="0" smtClean="0">
                          <a:solidFill>
                            <a:srgbClr val="FFFF00"/>
                          </a:solidFill>
                          <a:effectLst/>
                          <a:latin typeface="Trebuchet MS" panose="020B0603020202020204" pitchFamily="34" charset="0"/>
                        </a:rPr>
                        <a:t>Freedom </a:t>
                      </a:r>
                      <a:r>
                        <a:rPr lang="en-US" sz="2000" u="none" strike="noStrike" dirty="0">
                          <a:solidFill>
                            <a:srgbClr val="FFFF00"/>
                          </a:solidFill>
                          <a:effectLst/>
                          <a:latin typeface="Trebuchet MS" panose="020B0603020202020204" pitchFamily="34" charset="0"/>
                        </a:rPr>
                        <a:t>from bias</a:t>
                      </a:r>
                      <a:endParaRPr lang="en-US" sz="2000" b="0" i="0" u="none" strike="noStrike" dirty="0">
                        <a:solidFill>
                          <a:srgbClr val="FFFF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Relevance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Efficiency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20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Informativeness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Completeness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Importance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Level </a:t>
                      </a:r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of detail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Currency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Sufficiency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20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Quantitativeness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Consistency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8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20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Usableness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Scope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Flexibility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Usefulness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Understandability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Precision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Clarity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600200" y="5562600"/>
            <a:ext cx="7315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Wang, R.Y., </a:t>
            </a:r>
            <a:r>
              <a:rPr lang="en-US" sz="1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Storey</a:t>
            </a:r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, V.C., and Firth, C.P. </a:t>
            </a:r>
            <a:endParaRPr lang="en-US" sz="140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r"/>
            <a:r>
              <a:rPr lang="en-US" sz="1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 </a:t>
            </a:r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framework for </a:t>
            </a:r>
            <a:r>
              <a:rPr lang="en-US" sz="1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analysis of </a:t>
            </a:r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data quality research. </a:t>
            </a:r>
            <a:endParaRPr lang="en-US" sz="140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r"/>
            <a:r>
              <a:rPr lang="en-US" sz="1400" i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IEEE </a:t>
            </a:r>
            <a:r>
              <a:rPr lang="en-US" sz="1400" i="1" dirty="0">
                <a:solidFill>
                  <a:schemeClr val="bg1"/>
                </a:solidFill>
                <a:latin typeface="Trebuchet MS" panose="020B0603020202020204" pitchFamily="34" charset="0"/>
              </a:rPr>
              <a:t>Trans. on </a:t>
            </a:r>
            <a:r>
              <a:rPr lang="en-US" sz="1400" i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Knowl</a:t>
            </a:r>
            <a:r>
              <a:rPr lang="en-US" sz="1400" i="1" dirty="0">
                <a:solidFill>
                  <a:schemeClr val="bg1"/>
                </a:solidFill>
                <a:latin typeface="Trebuchet MS" panose="020B0603020202020204" pitchFamily="34" charset="0"/>
              </a:rPr>
              <a:t>. Data Eng. 7, </a:t>
            </a:r>
            <a:r>
              <a:rPr lang="en-US" sz="1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4 (</a:t>
            </a:r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1995), pp. 623–640.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3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30950</TotalTime>
  <Words>4579</Words>
  <Application>Microsoft Office PowerPoint</Application>
  <PresentationFormat>On-screen Show (4:3)</PresentationFormat>
  <Paragraphs>724</Paragraphs>
  <Slides>70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3" baseType="lpstr">
      <vt:lpstr>ＭＳ Ｐゴシック</vt:lpstr>
      <vt:lpstr>AdvP41153C</vt:lpstr>
      <vt:lpstr>Arial</vt:lpstr>
      <vt:lpstr>Arial Unicode MS</vt:lpstr>
      <vt:lpstr>Batang</vt:lpstr>
      <vt:lpstr>Georgia</vt:lpstr>
      <vt:lpstr>Times</vt:lpstr>
      <vt:lpstr>Times New Roman</vt:lpstr>
      <vt:lpstr>Trebuchet MS</vt:lpstr>
      <vt:lpstr>Verdana</vt:lpstr>
      <vt:lpstr>Wingdings</vt:lpstr>
      <vt:lpstr>2014-Indianapolis</vt:lpstr>
      <vt:lpstr>Photo Editor-foto</vt:lpstr>
      <vt:lpstr>Statistical data analysis and research methods BMI504  Course 19453 – Spring 2020   </vt:lpstr>
      <vt:lpstr>Fifteen common mistakes encountered in clinical research. Failure to …</vt:lpstr>
      <vt:lpstr>Class structure (C3)</vt:lpstr>
      <vt:lpstr>Assignment: Required Reading</vt:lpstr>
      <vt:lpstr>In-class test</vt:lpstr>
      <vt:lpstr>In class-test</vt:lpstr>
      <vt:lpstr>Lecture</vt:lpstr>
      <vt:lpstr>Reality   Representation</vt:lpstr>
      <vt:lpstr>Some Data Quality Dimensions</vt:lpstr>
      <vt:lpstr>Some Data Quality Dimensions</vt:lpstr>
      <vt:lpstr>Precision and accuracy of representations</vt:lpstr>
      <vt:lpstr>‘Classical’ picture</vt:lpstr>
      <vt:lpstr>Accurate ?</vt:lpstr>
      <vt:lpstr>Accurate ?</vt:lpstr>
      <vt:lpstr>Accurate ?</vt:lpstr>
      <vt:lpstr>For measurements</vt:lpstr>
      <vt:lpstr>Some Data Quality Dimensions</vt:lpstr>
      <vt:lpstr>Validity and reliability of representational methods/procedures</vt:lpstr>
      <vt:lpstr>Remember: scientific objectivity</vt:lpstr>
      <vt:lpstr>Validity</vt:lpstr>
      <vt:lpstr>Reliability     Validity of method</vt:lpstr>
      <vt:lpstr>Error</vt:lpstr>
      <vt:lpstr>Error types</vt:lpstr>
      <vt:lpstr>Error types</vt:lpstr>
      <vt:lpstr>Validity</vt:lpstr>
      <vt:lpstr>Bias</vt:lpstr>
      <vt:lpstr>Bias and Error</vt:lpstr>
      <vt:lpstr>Potential effects of biased methods</vt:lpstr>
      <vt:lpstr>Previous slide more precise than …</vt:lpstr>
      <vt:lpstr>Previous slide more precise than …</vt:lpstr>
      <vt:lpstr>Mainstream classification of bias types</vt:lpstr>
      <vt:lpstr>Bias and research designs (1)</vt:lpstr>
      <vt:lpstr>For example: Randomization</vt:lpstr>
      <vt:lpstr>Fight bias through management plans</vt:lpstr>
      <vt:lpstr>Bias and research designs (2)</vt:lpstr>
      <vt:lpstr>Champions of sneakily biased surveys: ACLU</vt:lpstr>
      <vt:lpstr>Bias and research designs (3)</vt:lpstr>
      <vt:lpstr>Risks for bias in interviews</vt:lpstr>
      <vt:lpstr>Bias in questionnaires / interviews</vt:lpstr>
      <vt:lpstr>Cohort studies: disadvantages re bias</vt:lpstr>
      <vt:lpstr>Bias in case control studies</vt:lpstr>
      <vt:lpstr>Bias and research designs (3)</vt:lpstr>
      <vt:lpstr>Bias through Conflicts of Interest (COI)</vt:lpstr>
      <vt:lpstr>Controls for avoiding COI (1)</vt:lpstr>
      <vt:lpstr>Controls for avoiding COI (2)</vt:lpstr>
      <vt:lpstr>Questions?</vt:lpstr>
      <vt:lpstr>Guided exercise</vt:lpstr>
      <vt:lpstr>What type of bias ?</vt:lpstr>
      <vt:lpstr>What type of bias ?</vt:lpstr>
      <vt:lpstr>Consequence of the bias ?</vt:lpstr>
      <vt:lpstr>Consequence of the bias ?</vt:lpstr>
      <vt:lpstr>Consequence of the bias ?</vt:lpstr>
      <vt:lpstr>Consequence of the bias ?</vt:lpstr>
      <vt:lpstr>Which of these constitute bias ?</vt:lpstr>
      <vt:lpstr>Which of these constitute bias ?</vt:lpstr>
      <vt:lpstr>What highest level type of bias?</vt:lpstr>
      <vt:lpstr>What highest level type of bias?</vt:lpstr>
      <vt:lpstr>Danger for which types of bias?</vt:lpstr>
      <vt:lpstr>Danger for which types of bias?</vt:lpstr>
      <vt:lpstr>What type of bias ?</vt:lpstr>
      <vt:lpstr>What type of bias ?</vt:lpstr>
      <vt:lpstr>Referral filter bias</vt:lpstr>
      <vt:lpstr>Referral filter bias</vt:lpstr>
      <vt:lpstr>New diagnostic test (NDT)</vt:lpstr>
      <vt:lpstr>Spectrum bias</vt:lpstr>
      <vt:lpstr>What is a correct for term for this?</vt:lpstr>
      <vt:lpstr>What is a correct for term for this?</vt:lpstr>
      <vt:lpstr>What type(s) of error are involved here?</vt:lpstr>
      <vt:lpstr>What type(s) of error are involved here?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Ceusters</cp:lastModifiedBy>
  <cp:revision>1289</cp:revision>
  <dcterms:created xsi:type="dcterms:W3CDTF">1601-01-01T00:00:00Z</dcterms:created>
  <dcterms:modified xsi:type="dcterms:W3CDTF">2020-02-13T20:52:50Z</dcterms:modified>
</cp:coreProperties>
</file>