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3"/>
  </p:notesMasterIdLst>
  <p:sldIdLst>
    <p:sldId id="1414" r:id="rId2"/>
    <p:sldId id="1416" r:id="rId3"/>
    <p:sldId id="1423" r:id="rId4"/>
    <p:sldId id="1267" r:id="rId5"/>
    <p:sldId id="1274" r:id="rId6"/>
    <p:sldId id="1324" r:id="rId7"/>
    <p:sldId id="1417" r:id="rId8"/>
    <p:sldId id="1418" r:id="rId9"/>
    <p:sldId id="1338" r:id="rId10"/>
    <p:sldId id="1348" r:id="rId11"/>
    <p:sldId id="1349" r:id="rId12"/>
    <p:sldId id="1350" r:id="rId13"/>
    <p:sldId id="1351" r:id="rId14"/>
    <p:sldId id="1352" r:id="rId15"/>
    <p:sldId id="1353" r:id="rId16"/>
    <p:sldId id="1354" r:id="rId17"/>
    <p:sldId id="1355" r:id="rId18"/>
    <p:sldId id="1356" r:id="rId19"/>
    <p:sldId id="1357" r:id="rId20"/>
    <p:sldId id="1358" r:id="rId21"/>
    <p:sldId id="1359" r:id="rId22"/>
    <p:sldId id="1360" r:id="rId23"/>
    <p:sldId id="1361" r:id="rId24"/>
    <p:sldId id="1362" r:id="rId25"/>
    <p:sldId id="1363" r:id="rId26"/>
    <p:sldId id="1364" r:id="rId27"/>
    <p:sldId id="1401" r:id="rId28"/>
    <p:sldId id="1402" r:id="rId29"/>
    <p:sldId id="1403" r:id="rId30"/>
    <p:sldId id="1404" r:id="rId31"/>
    <p:sldId id="1405" r:id="rId32"/>
    <p:sldId id="1366" r:id="rId33"/>
    <p:sldId id="1386" r:id="rId34"/>
    <p:sldId id="1387" r:id="rId35"/>
    <p:sldId id="1388" r:id="rId36"/>
    <p:sldId id="1389" r:id="rId37"/>
    <p:sldId id="1419" r:id="rId38"/>
    <p:sldId id="1424" r:id="rId39"/>
    <p:sldId id="1420" r:id="rId40"/>
    <p:sldId id="1421" r:id="rId41"/>
    <p:sldId id="1390" r:id="rId42"/>
    <p:sldId id="1391" r:id="rId43"/>
    <p:sldId id="1392" r:id="rId44"/>
    <p:sldId id="1393" r:id="rId45"/>
    <p:sldId id="1394" r:id="rId46"/>
    <p:sldId id="1396" r:id="rId47"/>
    <p:sldId id="1397" r:id="rId48"/>
    <p:sldId id="1422" r:id="rId49"/>
    <p:sldId id="1398" r:id="rId50"/>
    <p:sldId id="1399" r:id="rId51"/>
    <p:sldId id="1400" r:id="rId52"/>
    <p:sldId id="1395" r:id="rId53"/>
    <p:sldId id="1113" r:id="rId54"/>
    <p:sldId id="1099" r:id="rId55"/>
    <p:sldId id="1100" r:id="rId56"/>
    <p:sldId id="1326" r:id="rId57"/>
    <p:sldId id="1246" r:id="rId58"/>
    <p:sldId id="1247" r:id="rId59"/>
    <p:sldId id="1305" r:id="rId60"/>
    <p:sldId id="1248" r:id="rId61"/>
    <p:sldId id="949" r:id="rId62"/>
    <p:sldId id="1406" r:id="rId63"/>
    <p:sldId id="1407" r:id="rId64"/>
    <p:sldId id="1408" r:id="rId65"/>
    <p:sldId id="1409" r:id="rId66"/>
    <p:sldId id="1411" r:id="rId67"/>
    <p:sldId id="1412" r:id="rId68"/>
    <p:sldId id="1410" r:id="rId69"/>
    <p:sldId id="1413" r:id="rId70"/>
    <p:sldId id="1368" r:id="rId71"/>
    <p:sldId id="1369" r:id="rId72"/>
    <p:sldId id="1370" r:id="rId73"/>
    <p:sldId id="1371" r:id="rId74"/>
    <p:sldId id="1372" r:id="rId75"/>
    <p:sldId id="1373" r:id="rId76"/>
    <p:sldId id="1374" r:id="rId77"/>
    <p:sldId id="1375" r:id="rId78"/>
    <p:sldId id="1337" r:id="rId79"/>
    <p:sldId id="1376" r:id="rId80"/>
    <p:sldId id="1377" r:id="rId81"/>
    <p:sldId id="1378" r:id="rId82"/>
    <p:sldId id="1379" r:id="rId83"/>
    <p:sldId id="1380" r:id="rId84"/>
    <p:sldId id="1340" r:id="rId85"/>
    <p:sldId id="1381" r:id="rId86"/>
    <p:sldId id="1382" r:id="rId87"/>
    <p:sldId id="1383" r:id="rId88"/>
    <p:sldId id="1384" r:id="rId89"/>
    <p:sldId id="1385" r:id="rId90"/>
    <p:sldId id="1330" r:id="rId91"/>
    <p:sldId id="1415" r:id="rId9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111" d="100"/>
          <a:sy n="111" d="100"/>
        </p:scale>
        <p:origin x="16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12</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62</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63</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17</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20</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36</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37</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41</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42</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61</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5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5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19453 – Spring 2020</a:t>
            </a:r>
            <a:br>
              <a:rPr lang="en-US" sz="2800" dirty="0" smtClean="0"/>
            </a:br>
            <a:r>
              <a:rPr lang="en-US" sz="2800" dirty="0"/>
              <a:t/>
            </a:r>
            <a:br>
              <a:rPr lang="en-US" sz="2800" dirty="0"/>
            </a:b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smtClean="0"/>
              <a:t>Class </a:t>
            </a:r>
            <a:r>
              <a:rPr lang="en-US" b="1" dirty="0" smtClean="0"/>
              <a:t>2 </a:t>
            </a:r>
            <a:r>
              <a:rPr lang="en-US" b="1" dirty="0" smtClean="0"/>
              <a:t>– </a:t>
            </a:r>
            <a:r>
              <a:rPr lang="en-US" b="1" dirty="0" smtClean="0"/>
              <a:t>Feb 6, </a:t>
            </a:r>
            <a:r>
              <a:rPr lang="en-US" b="1" dirty="0" smtClean="0"/>
              <a:t>2020</a:t>
            </a:r>
          </a:p>
          <a:p>
            <a:pPr marL="0" indent="0">
              <a:buNone/>
            </a:pPr>
            <a:r>
              <a:rPr lang="en-US" b="1" dirty="0" smtClean="0"/>
              <a:t>Fundamentals of Science and Research</a:t>
            </a:r>
            <a:endParaRPr lang="en-US" b="1" dirty="0" smtClean="0"/>
          </a:p>
          <a:p>
            <a:pPr marL="0" indent="0">
              <a:buNone/>
            </a:pPr>
            <a:endParaRPr lang="en-US" dirty="0" smtClean="0"/>
          </a:p>
          <a:p>
            <a:pPr marL="0" indent="0">
              <a:buNone/>
            </a:pPr>
            <a:r>
              <a:rPr lang="en-US" dirty="0" smtClean="0"/>
              <a:t>Werner CEUSTERS, MD</a:t>
            </a:r>
            <a:endParaRPr lang="en-US" dirty="0"/>
          </a:p>
        </p:txBody>
      </p:sp>
    </p:spTree>
    <p:extLst>
      <p:ext uri="{BB962C8B-B14F-4D97-AF65-F5344CB8AC3E}">
        <p14:creationId xmlns:p14="http://schemas.microsoft.com/office/powerpoint/2010/main" val="204338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127547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Slide Number Placeholder 1"/>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2067938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Measurement, and 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t>Discovery </a:t>
            </a:r>
            <a:r>
              <a:rPr lang="en-US" sz="1800" dirty="0"/>
              <a:t>and 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Cause Back in "Because"</a:t>
            </a:r>
          </a:p>
          <a:p>
            <a:pPr>
              <a:spcBef>
                <a:spcPts val="0"/>
              </a:spcBef>
            </a:pPr>
            <a:r>
              <a:rPr lang="en-US" sz="1800" kern="0" dirty="0" smtClean="0"/>
              <a:t>Probability</a:t>
            </a:r>
            <a:r>
              <a:rPr lang="en-US" sz="1800" kern="0" dirty="0"/>
              <a:t>, Pragmatics, and Unification</a:t>
            </a:r>
          </a:p>
          <a:p>
            <a:pPr>
              <a:spcBef>
                <a:spcPts val="0"/>
              </a:spcBef>
            </a:pPr>
            <a:r>
              <a:rPr lang="en-US" sz="1800" kern="0" dirty="0" smtClean="0"/>
              <a:t>Laws </a:t>
            </a:r>
            <a:r>
              <a:rPr lang="en-US" sz="1800" kern="0" dirty="0"/>
              <a:t>and Regularities</a:t>
            </a:r>
          </a:p>
          <a:p>
            <a:pPr>
              <a:spcBef>
                <a:spcPts val="0"/>
              </a:spcBef>
            </a:pPr>
            <a:r>
              <a:rPr lang="en-US" sz="1800" kern="0" dirty="0" smtClean="0"/>
              <a:t>Laws </a:t>
            </a:r>
            <a:r>
              <a:rPr lang="en-US" sz="1800" kern="0" dirty="0"/>
              <a:t>and 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Experience, and Explanation</a:t>
            </a:r>
          </a:p>
          <a:p>
            <a:pPr>
              <a:spcBef>
                <a:spcPts val="0"/>
              </a:spcBef>
            </a:pPr>
            <a:r>
              <a:rPr lang="en-US" sz="1800" kern="0" dirty="0" smtClean="0"/>
              <a:t>Realism </a:t>
            </a:r>
            <a:r>
              <a:rPr lang="en-US" sz="1800" kern="0" dirty="0"/>
              <a:t>and Naturalism </a:t>
            </a:r>
          </a:p>
          <a:p>
            <a:pPr>
              <a:spcBef>
                <a:spcPts val="0"/>
              </a:spcBef>
            </a:pPr>
            <a:r>
              <a:rPr lang="en-US" sz="1800" kern="0" dirty="0" smtClean="0"/>
              <a:t>Values </a:t>
            </a:r>
            <a:r>
              <a:rPr lang="en-US" sz="1800" kern="0" dirty="0"/>
              <a:t>and 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smtClean="0"/>
              <a:t>Topics in </a:t>
            </a:r>
            <a:r>
              <a:rPr lang="en-US" sz="2800" dirty="0" err="1" smtClean="0"/>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64431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(1)</a:t>
            </a:r>
            <a:endParaRPr lang="en-US" dirty="0"/>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361928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a:t>
            </a:r>
            <a:r>
              <a:rPr lang="en-US" dirty="0"/>
              <a:t>science</a:t>
            </a:r>
            <a:r>
              <a:rPr lang="en-US" dirty="0" smtClean="0"/>
              <a:t>’ (1)</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smtClean="0">
                <a:solidFill>
                  <a:srgbClr val="FFFF00"/>
                </a:solidFill>
              </a:rPr>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(2)</a:t>
            </a:r>
            <a:endParaRPr lang="en-US" dirty="0"/>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87345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smtClean="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3550571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t>Realism </a:t>
            </a:r>
            <a:r>
              <a:rPr lang="en-US" sz="1800" kern="0" dirty="0"/>
              <a:t>and Naturalism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a:t>
            </a:r>
            <a:r>
              <a:rPr lang="en-US" sz="2800" b="0" dirty="0" smtClean="0">
                <a:solidFill>
                  <a:srgbClr val="FFFF00"/>
                </a:solidFill>
              </a:rPr>
              <a:t>hat </a:t>
            </a:r>
            <a:r>
              <a:rPr lang="en-US" sz="2800" b="0" dirty="0" smtClean="0">
                <a:solidFill>
                  <a:srgbClr val="FFFF00"/>
                </a:solidFill>
              </a:rPr>
              <a:t>question </a:t>
            </a:r>
            <a:r>
              <a:rPr lang="en-US" sz="2800" b="0" dirty="0" smtClean="0">
                <a:solidFill>
                  <a:srgbClr val="FFFF00"/>
                </a:solidFill>
              </a:rPr>
              <a:t>is asked for which these keywords are part of adequate answers? </a:t>
            </a:r>
            <a:endParaRPr lang="en-US" sz="2800" b="0" dirty="0">
              <a:solidFill>
                <a:srgbClr val="FFFF00"/>
              </a:solidFill>
            </a:endParaRPr>
          </a:p>
        </p:txBody>
      </p:sp>
      <p:sp>
        <p:nvSpPr>
          <p:cNvPr id="7" name="Slide Number Placeholder 6"/>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161451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(2)</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smtClean="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27125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Objective </a:t>
            </a:r>
            <a:r>
              <a:rPr lang="en-US" u="sng" dirty="0"/>
              <a:t>observation</a:t>
            </a:r>
            <a:r>
              <a:rPr lang="en-US" dirty="0"/>
              <a:t>: </a:t>
            </a:r>
            <a:r>
              <a:rPr lang="en-US" dirty="0" smtClean="0"/>
              <a:t>measurement </a:t>
            </a:r>
            <a:r>
              <a:rPr lang="en-US" dirty="0"/>
              <a:t>and data (possibly although not necessarily using mathematics as a tool</a:t>
            </a:r>
            <a:r>
              <a:rPr lang="en-US" dirty="0" smtClean="0"/>
              <a:t>),</a:t>
            </a:r>
            <a:endParaRPr lang="en-US" dirty="0"/>
          </a:p>
          <a:p>
            <a:pPr>
              <a:buFont typeface="Arial" panose="020B0604020202020204" pitchFamily="34" charset="0"/>
              <a:buChar char="•"/>
            </a:pPr>
            <a:r>
              <a:rPr lang="en-US" u="sng" dirty="0" smtClean="0"/>
              <a:t>Evidence</a:t>
            </a:r>
            <a:r>
              <a:rPr lang="en-US" dirty="0" smtClean="0"/>
              <a:t>,</a:t>
            </a:r>
            <a:endParaRPr lang="en-US" dirty="0"/>
          </a:p>
          <a:p>
            <a:pPr>
              <a:buFont typeface="Arial" panose="020B0604020202020204" pitchFamily="34" charset="0"/>
              <a:buChar char="•"/>
            </a:pPr>
            <a:r>
              <a:rPr lang="en-US" u="sng" dirty="0"/>
              <a:t>Experiment and/or observation</a:t>
            </a:r>
            <a:r>
              <a:rPr lang="en-US" dirty="0"/>
              <a:t> as benchmarks for testing </a:t>
            </a:r>
            <a:r>
              <a:rPr lang="en-US" dirty="0" smtClean="0"/>
              <a:t>hypotheses,</a:t>
            </a:r>
            <a:endParaRPr lang="en-US" dirty="0"/>
          </a:p>
          <a:p>
            <a:pPr>
              <a:buFont typeface="Arial" panose="020B0604020202020204" pitchFamily="34" charset="0"/>
              <a:buChar char="•"/>
            </a:pPr>
            <a:r>
              <a:rPr lang="en-US" u="sng" dirty="0"/>
              <a:t>Induction</a:t>
            </a:r>
            <a:r>
              <a:rPr lang="en-US" dirty="0"/>
              <a:t>: reasoning to establish general rules or conclusions drawn from facts or </a:t>
            </a:r>
            <a:r>
              <a:rPr lang="en-US" dirty="0" smtClean="0"/>
              <a:t>examples,</a:t>
            </a:r>
            <a:endParaRPr lang="en-US" dirty="0"/>
          </a:p>
          <a:p>
            <a:pPr>
              <a:buFont typeface="Arial" panose="020B0604020202020204" pitchFamily="34" charset="0"/>
              <a:buChar char="•"/>
            </a:pPr>
            <a:r>
              <a:rPr lang="en-US" u="sng" dirty="0" smtClean="0"/>
              <a:t>Repetition</a:t>
            </a:r>
            <a:r>
              <a:rPr lang="en-US" dirty="0" smtClean="0"/>
              <a:t>,</a:t>
            </a:r>
            <a:endParaRPr lang="en-US" dirty="0"/>
          </a:p>
          <a:p>
            <a:pPr>
              <a:buFont typeface="Arial" panose="020B0604020202020204" pitchFamily="34" charset="0"/>
              <a:buChar char="•"/>
            </a:pPr>
            <a:r>
              <a:rPr lang="en-US" u="sng" dirty="0"/>
              <a:t>Critical </a:t>
            </a:r>
            <a:r>
              <a:rPr lang="en-US" u="sng" dirty="0" smtClean="0"/>
              <a:t>analysis</a:t>
            </a:r>
            <a:r>
              <a:rPr lang="en-US" dirty="0" smtClean="0"/>
              <a:t>,</a:t>
            </a:r>
            <a:endParaRPr lang="en-US" dirty="0"/>
          </a:p>
          <a:p>
            <a:pPr>
              <a:buFont typeface="Arial" panose="020B0604020202020204" pitchFamily="34" charset="0"/>
              <a:buChar char="•"/>
            </a:pPr>
            <a:r>
              <a:rPr lang="en-US" u="sng" dirty="0"/>
              <a:t>Verification and testing</a:t>
            </a:r>
            <a:r>
              <a:rPr lang="en-US" dirty="0"/>
              <a:t>: critical exposure to scrutiny, peer review and </a:t>
            </a:r>
            <a:r>
              <a:rPr lang="en-US" dirty="0" smtClean="0"/>
              <a:t>assessment.</a:t>
            </a:r>
            <a:endParaRPr lang="en-US" dirty="0"/>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67101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Today’s topics</a:t>
            </a:r>
            <a:endParaRPr lang="en-US" dirty="0"/>
          </a:p>
        </p:txBody>
      </p:sp>
      <p:sp>
        <p:nvSpPr>
          <p:cNvPr id="3" name="Subtitle 2"/>
          <p:cNvSpPr>
            <a:spLocks noGrp="1"/>
          </p:cNvSpPr>
          <p:nvPr>
            <p:ph type="subTitle" idx="1"/>
          </p:nvPr>
        </p:nvSpPr>
        <p:spPr/>
        <p:txBody>
          <a:bodyPr/>
          <a:lstStyle/>
          <a:p>
            <a:pPr marL="457200" indent="-457200" algn="l">
              <a:buClr>
                <a:schemeClr val="bg1"/>
              </a:buClr>
              <a:buFont typeface="+mj-lt"/>
              <a:buAutoNum type="arabicPeriod"/>
            </a:pPr>
            <a:r>
              <a:rPr lang="en-US" dirty="0" smtClean="0"/>
              <a:t>Philosophy of science</a:t>
            </a:r>
          </a:p>
          <a:p>
            <a:pPr marL="457200" indent="-457200" algn="l">
              <a:buClr>
                <a:schemeClr val="bg1"/>
              </a:buClr>
              <a:buFont typeface="+mj-lt"/>
              <a:buAutoNum type="arabicPeriod"/>
            </a:pPr>
            <a:r>
              <a:rPr lang="en-US" dirty="0" smtClean="0"/>
              <a:t>Ontology</a:t>
            </a:r>
          </a:p>
          <a:p>
            <a:pPr marL="457200" indent="-457200" algn="l">
              <a:buClr>
                <a:schemeClr val="bg1"/>
              </a:buClr>
              <a:buFont typeface="+mj-lt"/>
              <a:buAutoNum type="arabicPeriod"/>
            </a:pPr>
            <a:r>
              <a:rPr lang="en-US" dirty="0" smtClean="0"/>
              <a:t>Research</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400148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Identifying pseudoscience</a:t>
            </a:r>
            <a:endParaRPr lang="en-US" sz="3200"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a:t>
            </a:r>
            <a:r>
              <a:rPr lang="en-US" sz="2000" dirty="0" smtClean="0"/>
              <a:t>have </a:t>
            </a:r>
            <a:r>
              <a:rPr lang="en-US" sz="2000" dirty="0"/>
              <a:t>a special ability to determine what is true or false. Others </a:t>
            </a:r>
            <a:r>
              <a:rPr lang="en-US" sz="2000" dirty="0" smtClean="0"/>
              <a:t>must accept </a:t>
            </a:r>
            <a:r>
              <a:rPr lang="en-US" sz="2000" dirty="0"/>
              <a:t>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t>
            </a:r>
            <a:r>
              <a:rPr lang="en-US" sz="2000" dirty="0" smtClean="0"/>
              <a:t>are </a:t>
            </a:r>
            <a:r>
              <a:rPr lang="en-US" sz="2000" dirty="0"/>
              <a:t>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a:t>
            </a:r>
            <a:r>
              <a:rPr lang="en-US" sz="2000" dirty="0" smtClean="0"/>
              <a:t>can be.</a:t>
            </a:r>
            <a:endParaRPr lang="en-US" sz="2000" dirty="0"/>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smtClean="0"/>
              <a:t>if </a:t>
            </a:r>
            <a:r>
              <a:rPr lang="en-US" sz="2000" dirty="0"/>
              <a:t>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smtClean="0"/>
              <a:t>"</a:t>
            </a: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smtClean="0"/>
              <a:t>Television </a:t>
            </a:r>
            <a:r>
              <a:rPr lang="en-US" sz="2000" dirty="0"/>
              <a:t>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rPr>
              <a:t>http://</a:t>
            </a:r>
            <a:r>
              <a:rPr lang="en-US" sz="2000" dirty="0" smtClean="0">
                <a:solidFill>
                  <a:schemeClr val="bg1"/>
                </a:solidFill>
              </a:rPr>
              <a:t>www.don-lindsay-archive.org/skeptic/arguments.html</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solidFill>
                  <a:srgbClr val="FF6600"/>
                </a:solidFill>
              </a:rPr>
              <a:t>Empiricism</a:t>
            </a:r>
          </a:p>
          <a:p>
            <a:pPr>
              <a:spcBef>
                <a:spcPts val="0"/>
              </a:spcBef>
            </a:pPr>
            <a:r>
              <a:rPr lang="en-US" sz="1800" dirty="0" smtClean="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solidFill>
                  <a:srgbClr val="FF6600"/>
                </a:solidFill>
              </a:rPr>
              <a:t>Holism</a:t>
            </a:r>
            <a:endParaRPr lang="en-US" sz="1800" dirty="0">
              <a:solidFill>
                <a:srgbClr val="FF6600"/>
              </a:solidFill>
            </a:endParaRPr>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a:t>
            </a:r>
            <a:r>
              <a:rPr lang="en-US" sz="1800" dirty="0">
                <a:solidFill>
                  <a:srgbClr val="FF6600"/>
                </a:solidFill>
              </a:rPr>
              <a:t>Postmodernism</a:t>
            </a:r>
            <a:r>
              <a:rPr lang="en-US" sz="1800" dirty="0"/>
              <a:t>,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a:t>
            </a:r>
            <a:r>
              <a:rPr lang="en-US" sz="1800" kern="0" dirty="0">
                <a:solidFill>
                  <a:srgbClr val="FF6600"/>
                </a:solidFill>
              </a:rPr>
              <a:t>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solidFill>
                  <a:srgbClr val="FF6600"/>
                </a:solidFill>
              </a:rPr>
              <a:t>Scientific </a:t>
            </a:r>
            <a:r>
              <a:rPr lang="en-US" sz="1800" kern="0" dirty="0">
                <a:solidFill>
                  <a:srgbClr val="FF6600"/>
                </a:solidFill>
              </a:rPr>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solidFill>
                  <a:srgbClr val="FF6600"/>
                </a:solidFill>
              </a:rPr>
              <a:t>Realism</a:t>
            </a:r>
            <a:r>
              <a:rPr lang="en-US" sz="1800" kern="0" dirty="0" smtClean="0"/>
              <a:t> </a:t>
            </a:r>
            <a:r>
              <a:rPr lang="en-US" sz="1800" kern="0" dirty="0"/>
              <a:t>and </a:t>
            </a:r>
            <a:r>
              <a:rPr lang="en-US" sz="1800" kern="0" dirty="0">
                <a:solidFill>
                  <a:srgbClr val="FF6600"/>
                </a:solidFill>
              </a:rPr>
              <a:t>Naturalism</a:t>
            </a:r>
            <a:r>
              <a:rPr lang="en-US" sz="1800" kern="0" dirty="0"/>
              <a:t>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a:t>
            </a:r>
            <a:r>
              <a:rPr lang="en-US" sz="2800" b="0" dirty="0" smtClean="0">
                <a:solidFill>
                  <a:srgbClr val="FF0000"/>
                </a:solidFill>
              </a:rPr>
              <a:t>hat </a:t>
            </a:r>
            <a:r>
              <a:rPr lang="en-US" sz="2800" b="0" dirty="0" smtClean="0">
                <a:solidFill>
                  <a:srgbClr val="FF0000"/>
                </a:solidFill>
              </a:rPr>
              <a:t>question </a:t>
            </a:r>
            <a:r>
              <a:rPr lang="en-US" sz="2800" b="0" dirty="0" smtClean="0">
                <a:solidFill>
                  <a:srgbClr val="FF0000"/>
                </a:solidFill>
              </a:rPr>
              <a:t>is asked for which these keywords are part of adequate answers? </a:t>
            </a:r>
            <a:endParaRPr lang="en-US" sz="2800" b="0" dirty="0">
              <a:solidFill>
                <a:srgbClr val="FF0000"/>
              </a:solidFill>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76620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(3)</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51686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or more?</a:t>
            </a:r>
            <a:endParaRPr lang="en-US" dirty="0"/>
          </a:p>
        </p:txBody>
      </p:sp>
      <p:sp>
        <p:nvSpPr>
          <p:cNvPr id="5" name="Content Placeholder 4"/>
          <p:cNvSpPr>
            <a:spLocks noGrp="1"/>
          </p:cNvSpPr>
          <p:nvPr>
            <p:ph idx="1"/>
          </p:nvPr>
        </p:nvSpPr>
        <p:spPr/>
        <p:txBody>
          <a:bodyPr/>
          <a:lstStyle/>
          <a:p>
            <a:pPr algn="ctr"/>
            <a:r>
              <a:rPr lang="en-US" sz="4400" dirty="0" smtClean="0"/>
              <a:t>Philoso</a:t>
            </a:r>
            <a:r>
              <a:rPr lang="en-US" sz="4400" b="1" i="1" u="sng" dirty="0" smtClean="0"/>
              <a:t>phy</a:t>
            </a:r>
            <a:r>
              <a:rPr lang="en-US" sz="4400" dirty="0" smtClean="0"/>
              <a:t> of Science (</a:t>
            </a:r>
            <a:r>
              <a:rPr lang="en-US" sz="4400" dirty="0" err="1" smtClean="0"/>
              <a:t>PhyS</a:t>
            </a:r>
            <a:r>
              <a:rPr lang="en-US" sz="4400" dirty="0" smtClean="0"/>
              <a:t>)</a:t>
            </a:r>
          </a:p>
          <a:p>
            <a:pPr algn="ctr"/>
            <a:endParaRPr lang="en-US" dirty="0"/>
          </a:p>
          <a:p>
            <a:pPr algn="ctr"/>
            <a:r>
              <a:rPr lang="en-US" dirty="0" smtClean="0"/>
              <a:t>versus</a:t>
            </a:r>
          </a:p>
          <a:p>
            <a:pPr algn="ctr"/>
            <a:endParaRPr lang="en-US" dirty="0"/>
          </a:p>
          <a:p>
            <a:pPr algn="ctr"/>
            <a:r>
              <a:rPr lang="en-US" sz="4400" dirty="0" smtClean="0"/>
              <a:t>Philoso</a:t>
            </a:r>
            <a:r>
              <a:rPr lang="en-US" sz="4400" b="1" i="1" u="sng" dirty="0" smtClean="0"/>
              <a:t>phies</a:t>
            </a:r>
            <a:r>
              <a:rPr lang="en-US" sz="4400" dirty="0" smtClean="0"/>
              <a:t> of Science (</a:t>
            </a:r>
            <a:r>
              <a:rPr lang="en-US" sz="4400" dirty="0" err="1" smtClean="0"/>
              <a:t>PhieS</a:t>
            </a:r>
            <a:r>
              <a:rPr lang="en-US" sz="4400" dirty="0" smtClean="0"/>
              <a:t>)</a:t>
            </a:r>
            <a:endParaRPr lang="en-US" sz="44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74918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philosophies of science</a:t>
            </a: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3706431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(4)</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r>
              <a:rPr lang="en-US" sz="2000" dirty="0" smtClean="0"/>
              <a:t>?</a:t>
            </a:r>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smtClean="0"/>
              <a:t>Science</a:t>
            </a:r>
            <a:endParaRPr lang="en-US" dirty="0"/>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smtClean="0"/>
              <a:t>Faith</a:t>
            </a:r>
            <a:endParaRPr lang="en-US" dirty="0"/>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smtClean="0"/>
              <a:t>Argument</a:t>
            </a:r>
            <a:endParaRPr lang="en-US" sz="2400" dirty="0"/>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smtClean="0"/>
              <a:t>Opinion</a:t>
            </a:r>
            <a:endParaRPr lang="en-US" sz="2400" dirty="0"/>
          </a:p>
        </p:txBody>
      </p:sp>
    </p:spTree>
    <p:extLst>
      <p:ext uri="{BB962C8B-B14F-4D97-AF65-F5344CB8AC3E}">
        <p14:creationId xmlns:p14="http://schemas.microsoft.com/office/powerpoint/2010/main" val="580667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(5)</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smtClean="0"/>
              <a:t>Feynman’s answer</a:t>
            </a:r>
            <a:endParaRPr lang="en-US" dirty="0"/>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185829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pre-class reading</a:t>
            </a:r>
            <a:endParaRPr lang="en-US" dirty="0"/>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smtClean="0"/>
              <a:t>Required </a:t>
            </a:r>
            <a:r>
              <a:rPr lang="en-US" dirty="0"/>
              <a:t>reading:</a:t>
            </a:r>
          </a:p>
          <a:p>
            <a:r>
              <a:rPr lang="en-US" dirty="0"/>
              <a:t>    </a:t>
            </a:r>
            <a:r>
              <a:rPr lang="en-US" sz="1800" b="1" dirty="0"/>
              <a:t>R3</a:t>
            </a:r>
            <a:r>
              <a:rPr lang="en-US" sz="1800" dirty="0"/>
              <a:t>	</a:t>
            </a:r>
            <a:r>
              <a:rPr lang="en-US" sz="1800" dirty="0" err="1"/>
              <a:t>Wagensberg</a:t>
            </a:r>
            <a:r>
              <a:rPr lang="en-US" sz="1800" dirty="0"/>
              <a:t>, J., </a:t>
            </a:r>
            <a:r>
              <a:rPr lang="en-US" sz="1800" i="1" dirty="0"/>
              <a:t>On the Existence and Uniqueness of the Scientific Method.</a:t>
            </a:r>
            <a:r>
              <a:rPr lang="en-US" sz="1800" dirty="0"/>
              <a:t> </a:t>
            </a:r>
            <a:r>
              <a:rPr lang="en-US" sz="1800" dirty="0" err="1"/>
              <a:t>Biol</a:t>
            </a:r>
            <a:r>
              <a:rPr lang="en-US" sz="1800" dirty="0"/>
              <a:t> Theory, 2014. </a:t>
            </a:r>
            <a:r>
              <a:rPr lang="en-US" sz="1800" b="1" dirty="0"/>
              <a:t>9</a:t>
            </a:r>
            <a:r>
              <a:rPr lang="en-US" sz="1800" dirty="0"/>
              <a:t>(3): p. 331-346</a:t>
            </a:r>
            <a:r>
              <a:rPr lang="en-US" sz="1800" dirty="0" smtClean="0"/>
              <a:t>.</a:t>
            </a:r>
          </a:p>
          <a:p>
            <a:pPr>
              <a:buFont typeface="Arial" panose="020B0604020202020204" pitchFamily="34" charset="0"/>
              <a:buChar char="•"/>
            </a:pPr>
            <a:r>
              <a:rPr lang="en-US" dirty="0" smtClean="0"/>
              <a:t>Assignment (A1, 5% FS):</a:t>
            </a:r>
            <a:endParaRPr lang="en-US" dirty="0"/>
          </a:p>
          <a:p>
            <a:pPr marL="400050" lvl="1" indent="0">
              <a:buNone/>
            </a:pPr>
            <a:r>
              <a:rPr lang="en-US" sz="1600" dirty="0" smtClean="0"/>
              <a:t>Identify </a:t>
            </a:r>
            <a:r>
              <a:rPr lang="en-US" sz="1600" dirty="0"/>
              <a:t>5 claims or assertions </a:t>
            </a:r>
            <a:r>
              <a:rPr lang="en-US" sz="1600" dirty="0" smtClean="0"/>
              <a:t>in R3 </a:t>
            </a:r>
            <a:r>
              <a:rPr lang="en-US" sz="1600" dirty="0"/>
              <a:t>that you consider </a:t>
            </a:r>
            <a:r>
              <a:rPr lang="en-US" sz="1600" dirty="0" smtClean="0"/>
              <a:t>important </a:t>
            </a:r>
            <a:r>
              <a:rPr lang="en-US" sz="1600" dirty="0"/>
              <a:t>for appropriately doing research but which you had never heard of before or never seriously reflected upon. Explain/motivate for each claim/assertion very briefly – in one or two sentences – why you picked this one out. Use in your document appropriate citing and referencing of selected claims/assertions using </a:t>
            </a:r>
            <a:r>
              <a:rPr lang="en-US" sz="1600" dirty="0" smtClean="0"/>
              <a:t>Endnote </a:t>
            </a:r>
            <a:r>
              <a:rPr lang="en-US" sz="1600" dirty="0"/>
              <a:t>or other citation system (Reference Manager, …) following the ‘Numbered’ reference style format as used in this syllabus.</a:t>
            </a:r>
          </a:p>
          <a:p>
            <a:pPr marL="400050" lvl="1" indent="0">
              <a:buNone/>
            </a:pPr>
            <a:r>
              <a:rPr lang="en-US" sz="1600" dirty="0" smtClean="0"/>
              <a:t>	An </a:t>
            </a:r>
            <a:r>
              <a:rPr lang="en-US" sz="1600" dirty="0"/>
              <a:t>example of a claim with appropriate citation and referencing would be: </a:t>
            </a:r>
          </a:p>
          <a:p>
            <a:pPr marL="400050" lvl="1" indent="0">
              <a:buNone/>
            </a:pPr>
            <a:r>
              <a:rPr lang="en-US" sz="1600" dirty="0" smtClean="0"/>
              <a:t>	‘</a:t>
            </a:r>
            <a:r>
              <a:rPr lang="en-US" sz="1600" i="1" dirty="0"/>
              <a:t>It is quite possible for a reality to be perceived but for it to be difficult or impossible to observe.</a:t>
            </a:r>
            <a:r>
              <a:rPr lang="en-US" sz="1600" dirty="0"/>
              <a:t>’ [3, p333]. Motivation: I never realized the importance of the difference between perception and observation as defined in the paper.</a:t>
            </a:r>
          </a:p>
          <a:p>
            <a:r>
              <a:rPr lang="en-US" dirty="0"/>
              <a:t>	Due date: Feb 4 – noon.</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4138292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a:t>
            </a:r>
            <a:r>
              <a:rPr lang="en-US" dirty="0" smtClean="0"/>
              <a:t>(6)</a:t>
            </a:r>
            <a:endParaRPr lang="en-US" dirty="0"/>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a:t>
            </a:r>
            <a:r>
              <a:rPr lang="en-US" sz="2000" dirty="0" smtClean="0">
                <a:solidFill>
                  <a:srgbClr val="0070C0"/>
                </a:solidFill>
              </a:rPr>
              <a:t>How to differentiate from pseudo-science?</a:t>
            </a:r>
          </a:p>
          <a:p>
            <a:r>
              <a:rPr lang="en-US" sz="2000" dirty="0" smtClean="0">
                <a:solidFill>
                  <a:srgbClr val="0070C0"/>
                </a:solidFill>
              </a:rPr>
              <a:t>•</a:t>
            </a:r>
            <a:r>
              <a:rPr lang="en-US" sz="2000" dirty="0">
                <a:solidFill>
                  <a:srgbClr val="0070C0"/>
                </a:solidFill>
              </a:rPr>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r>
              <a:rPr lang="en-US" sz="2000" dirty="0" smtClean="0"/>
              <a:t>?</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p>
          <a:p>
            <a:r>
              <a:rPr lang="en-US" sz="2000" dirty="0" smtClean="0"/>
              <a:t>•</a:t>
            </a:r>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2198306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solidFill>
                  <a:srgbClr val="FFFF0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r>
              <a:rPr lang="en-US" sz="2000" dirty="0" smtClean="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1306857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‘Ontology’</a:t>
            </a:r>
            <a:endParaRPr lang="en-US" sz="9600" dirty="0"/>
          </a:p>
        </p:txBody>
      </p:sp>
      <p:sp>
        <p:nvSpPr>
          <p:cNvPr id="3" name="Subtitle 2"/>
          <p:cNvSpPr>
            <a:spLocks noGrp="1"/>
          </p:cNvSpPr>
          <p:nvPr>
            <p:ph type="subTitle" idx="1"/>
          </p:nvPr>
        </p:nvSpPr>
        <p:spPr/>
        <p:txBody>
          <a:bodyPr/>
          <a:lstStyle/>
          <a:p>
            <a:r>
              <a:rPr lang="en-US" dirty="0" smtClean="0"/>
              <a:t>Helps scientists to determine and describe what sorts of entities their research is intended to be directed at.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a:xfrm>
            <a:off x="228600" y="1676400"/>
            <a:ext cx="8686800" cy="3733800"/>
          </a:xfrm>
        </p:spPr>
        <p:txBody>
          <a:bodyPr/>
          <a:lstStyle/>
          <a:p>
            <a:r>
              <a:rPr lang="en-US" b="1" dirty="0"/>
              <a:t>Generic </a:t>
            </a:r>
            <a:r>
              <a:rPr lang="en-US" b="1" dirty="0" smtClean="0"/>
              <a:t>Realism (on some subject matter)</a:t>
            </a:r>
            <a:r>
              <a:rPr lang="en-US" dirty="0" smtClean="0"/>
              <a:t>: </a:t>
            </a:r>
          </a:p>
          <a:p>
            <a:r>
              <a:rPr lang="en-US" dirty="0"/>
              <a:t/>
            </a:r>
            <a:br>
              <a:rPr lang="en-US" dirty="0"/>
            </a:br>
            <a:r>
              <a:rPr lang="en-US" i="1" dirty="0"/>
              <a:t>a</a:t>
            </a:r>
            <a:r>
              <a:rPr lang="en-US" dirty="0"/>
              <a:t>, </a:t>
            </a:r>
            <a:r>
              <a:rPr lang="en-US" i="1" dirty="0"/>
              <a:t>b</a:t>
            </a:r>
            <a:r>
              <a:rPr lang="en-US" dirty="0"/>
              <a:t>, and </a:t>
            </a:r>
            <a:r>
              <a:rPr lang="en-US" i="1" dirty="0"/>
              <a:t>c</a:t>
            </a:r>
            <a:r>
              <a:rPr lang="en-US" dirty="0"/>
              <a:t> and so on exist, </a:t>
            </a:r>
            <a:endParaRPr lang="en-US" dirty="0" smtClean="0"/>
          </a:p>
          <a:p>
            <a:r>
              <a:rPr lang="en-US" dirty="0"/>
              <a:t>	</a:t>
            </a:r>
            <a:r>
              <a:rPr lang="en-US" dirty="0" smtClean="0"/>
              <a:t>and </a:t>
            </a:r>
            <a:r>
              <a:rPr lang="en-US" dirty="0"/>
              <a:t>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2081244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t>
            </a:r>
            <a:r>
              <a:rPr lang="en-US" altLang="en-US" sz="2800" dirty="0" smtClean="0"/>
              <a:t>one</a:t>
            </a:r>
            <a:r>
              <a:rPr lang="en-US" altLang="en-US" sz="2800" dirty="0" smtClean="0"/>
              <a:t> </a:t>
            </a:r>
            <a:r>
              <a:rPr lang="en-US" altLang="en-US" sz="2800" dirty="0" smtClean="0"/>
              <a:t>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36</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smtClean="0">
                <a:solidFill>
                  <a:srgbClr val="FFFF00"/>
                </a:solidFill>
              </a:rPr>
              <a:t>This sounds familiar?</a:t>
            </a:r>
            <a:endParaRPr lang="en-US" dirty="0">
              <a:solidFill>
                <a:srgbClr val="FFFF00"/>
              </a:solidFill>
            </a:endParaRP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This sounds familiar?</a:t>
            </a:r>
            <a:endParaRPr lang="en-US" altLang="en-US" dirty="0" smtClean="0"/>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t>
            </a:r>
            <a:r>
              <a:rPr lang="en-US" altLang="en-US" sz="2800" dirty="0" smtClean="0"/>
              <a:t>one</a:t>
            </a:r>
            <a:r>
              <a:rPr lang="en-US" altLang="en-US" sz="2800" dirty="0" smtClean="0"/>
              <a:t> </a:t>
            </a:r>
            <a:r>
              <a:rPr lang="en-US" altLang="en-US" sz="2800" dirty="0" smtClean="0"/>
              <a:t>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37</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a:t>
            </a:r>
            <a:r>
              <a:rPr lang="en-US" sz="1200" b="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smtClean="0"/>
              <a:t>‘The </a:t>
            </a:r>
            <a:r>
              <a:rPr lang="en-US" sz="2200" i="1" dirty="0"/>
              <a:t>concept of observation can be summed up as </a:t>
            </a:r>
            <a:r>
              <a:rPr lang="en-US" sz="2200" i="1" dirty="0" smtClean="0"/>
              <a:t>a construction </a:t>
            </a:r>
            <a:r>
              <a:rPr lang="en-US" sz="2200" i="1" dirty="0"/>
              <a:t>achieved by means of differences </a:t>
            </a:r>
            <a:r>
              <a:rPr lang="en-US" sz="2200" i="1" dirty="0" smtClean="0"/>
              <a:t>between similar </a:t>
            </a:r>
            <a:r>
              <a:rPr lang="en-US" sz="2200" b="1" i="1" u="sng" dirty="0" smtClean="0"/>
              <a:t>realities</a:t>
            </a:r>
            <a:r>
              <a:rPr lang="en-US" sz="2200" i="1" dirty="0" smtClean="0"/>
              <a:t>’.</a:t>
            </a:r>
          </a:p>
          <a:p>
            <a:pPr>
              <a:buFont typeface="Arial" panose="020B0604020202020204" pitchFamily="34" charset="0"/>
              <a:buChar char="•"/>
            </a:pPr>
            <a:r>
              <a:rPr lang="en-US" sz="2200" i="1" dirty="0" smtClean="0"/>
              <a:t>‘Understanding </a:t>
            </a:r>
            <a:r>
              <a:rPr lang="en-US" sz="2200" i="1" dirty="0"/>
              <a:t>can be defined </a:t>
            </a:r>
            <a:r>
              <a:rPr lang="en-US" sz="2200" i="1" dirty="0" smtClean="0"/>
              <a:t>as a </a:t>
            </a:r>
            <a:r>
              <a:rPr lang="en-US" sz="2200" i="1" dirty="0"/>
              <a:t>construction achieved by similarities between </a:t>
            </a:r>
            <a:r>
              <a:rPr lang="en-US" sz="2200" i="1" dirty="0" smtClean="0"/>
              <a:t>different </a:t>
            </a:r>
            <a:r>
              <a:rPr lang="en-US" sz="2200" b="1" i="1" u="sng" dirty="0" smtClean="0"/>
              <a:t>realities</a:t>
            </a:r>
            <a:r>
              <a:rPr lang="en-US" sz="2200" i="1" dirty="0" smtClean="0"/>
              <a:t>’.</a:t>
            </a:r>
          </a:p>
          <a:p>
            <a:pPr>
              <a:buFont typeface="Arial" panose="020B0604020202020204" pitchFamily="34" charset="0"/>
              <a:buChar char="•"/>
            </a:pPr>
            <a:r>
              <a:rPr lang="en-US" sz="2200" i="1" dirty="0" smtClean="0"/>
              <a:t>‘The </a:t>
            </a:r>
            <a:r>
              <a:rPr lang="en-US" sz="2200" i="1" dirty="0"/>
              <a:t>SM that we are trying to design should be applied </a:t>
            </a:r>
            <a:r>
              <a:rPr lang="en-US" sz="2200" i="1" dirty="0" smtClean="0"/>
              <a:t>to observable </a:t>
            </a:r>
            <a:r>
              <a:rPr lang="en-US" sz="2200" b="1" i="1" u="sng" dirty="0"/>
              <a:t>realities</a:t>
            </a:r>
            <a:r>
              <a:rPr lang="en-US" sz="2200" i="1" dirty="0"/>
              <a:t>, understandable observations, </a:t>
            </a:r>
            <a:r>
              <a:rPr lang="en-US" sz="2200" i="1" dirty="0" smtClean="0"/>
              <a:t>and understanding </a:t>
            </a:r>
            <a:r>
              <a:rPr lang="en-US" sz="2200" i="1" dirty="0"/>
              <a:t>not shielded in advance against what </a:t>
            </a:r>
            <a:r>
              <a:rPr lang="en-US" sz="2200" i="1" dirty="0" smtClean="0"/>
              <a:t>may occur </a:t>
            </a:r>
            <a:r>
              <a:rPr lang="en-US" sz="2200" i="1" dirty="0"/>
              <a:t>in reality</a:t>
            </a:r>
            <a:r>
              <a:rPr lang="en-US" sz="2200" i="1" dirty="0" smtClean="0"/>
              <a:t>.’</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smtClean="0"/>
          </a:p>
          <a:p>
            <a:pPr marL="0" indent="0"/>
            <a:r>
              <a:rPr lang="en-US" sz="2200" dirty="0" smtClean="0"/>
              <a:t>Does </a:t>
            </a:r>
            <a:r>
              <a:rPr lang="en-US" sz="2200" dirty="0" err="1" smtClean="0"/>
              <a:t>Wagensberg</a:t>
            </a:r>
            <a:r>
              <a:rPr lang="en-US" sz="2200" dirty="0" smtClean="0"/>
              <a:t> believe in the existence of multiple realities rather than the one postulated for in Ontological Realism?</a:t>
            </a:r>
          </a:p>
          <a:p>
            <a:pPr marL="0" indent="0"/>
            <a:endParaRPr lang="en-US" dirty="0" smtClean="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a:t>
            </a:r>
            <a:r>
              <a:rPr lang="en-US" sz="1200" b="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 Observation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i="1" dirty="0" smtClean="0"/>
              <a:t>To </a:t>
            </a:r>
            <a:r>
              <a:rPr lang="en-US" i="1" dirty="0"/>
              <a:t>perceive reality implies a kind of conversation between </a:t>
            </a:r>
            <a:r>
              <a:rPr lang="en-US" i="1" dirty="0" smtClean="0"/>
              <a:t>a mind </a:t>
            </a:r>
            <a:r>
              <a:rPr lang="en-US" i="1" dirty="0"/>
              <a:t>and a slice of reality. The mind devises a </a:t>
            </a:r>
            <a:r>
              <a:rPr lang="en-US" i="1" dirty="0" smtClean="0"/>
              <a:t>representation of </a:t>
            </a:r>
            <a:r>
              <a:rPr lang="en-US" i="1" dirty="0"/>
              <a:t>a slice of reality by using some kind of language. When </a:t>
            </a:r>
            <a:r>
              <a:rPr lang="en-US" i="1" dirty="0" smtClean="0"/>
              <a:t>the perceptions </a:t>
            </a:r>
            <a:r>
              <a:rPr lang="en-US" i="1" dirty="0"/>
              <a:t>are programmed in accordance with </a:t>
            </a:r>
            <a:r>
              <a:rPr lang="en-US" i="1" dirty="0" smtClean="0"/>
              <a:t>preconceived criteria</a:t>
            </a:r>
            <a:r>
              <a:rPr lang="en-US" i="1" dirty="0"/>
              <a:t>, the perception is called </a:t>
            </a:r>
            <a:r>
              <a:rPr lang="en-US" i="1" dirty="0" smtClean="0"/>
              <a:t>observation.</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t>
            </a:r>
            <a:r>
              <a:rPr lang="en-US" i="1" dirty="0" smtClean="0"/>
              <a:t>What </a:t>
            </a:r>
            <a:r>
              <a:rPr lang="en-US" i="1" dirty="0"/>
              <a:t>we call a </a:t>
            </a:r>
            <a:r>
              <a:rPr lang="en-US" i="1" dirty="0" smtClean="0"/>
              <a:t>mystical experience </a:t>
            </a:r>
            <a:r>
              <a:rPr lang="en-US" i="1" dirty="0"/>
              <a:t>can be perceived, but it is very difficult </a:t>
            </a:r>
            <a:r>
              <a:rPr lang="en-US" i="1" dirty="0" smtClean="0"/>
              <a:t>to observe.</a:t>
            </a:r>
            <a:r>
              <a:rPr lang="en-US" dirty="0" smtClean="0"/>
              <a: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a:t>
            </a:r>
            <a:r>
              <a:rPr lang="en-US" sz="1200" b="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of Philosophy </a:t>
            </a:r>
            <a:r>
              <a:rPr lang="en-US" dirty="0"/>
              <a:t>of </a:t>
            </a:r>
            <a:r>
              <a:rPr lang="en-US" dirty="0" smtClean="0"/>
              <a:t>Science</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2050987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extLst>
                  <a:ext uri="{0D108BD9-81ED-4DB2-BD59-A6C34878D82A}">
                    <a16:rowId xmlns:a16="http://schemas.microsoft.com/office/drawing/2014/main" val="10000"/>
                  </a:ext>
                </a:extLst>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extLst>
                  <a:ext uri="{0D108BD9-81ED-4DB2-BD59-A6C34878D82A}">
                    <a16:rowId xmlns:a16="http://schemas.microsoft.com/office/drawing/2014/main" val="10001"/>
                  </a:ext>
                </a:extLst>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a:t>
                      </a:r>
                      <a:r>
                        <a:rPr lang="en-US" dirty="0" smtClean="0">
                          <a:solidFill>
                            <a:schemeClr val="tx1"/>
                          </a:solidFill>
                        </a:rPr>
                        <a:t>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extLst>
                  <a:ext uri="{0D108BD9-81ED-4DB2-BD59-A6C34878D82A}">
                    <a16:rowId xmlns:a16="http://schemas.microsoft.com/office/drawing/2014/main" val="10002"/>
                  </a:ext>
                </a:extLst>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extLst>
                  <a:ext uri="{0D108BD9-81ED-4DB2-BD59-A6C34878D82A}">
                    <a16:rowId xmlns:a16="http://schemas.microsoft.com/office/drawing/2014/main" val="10003"/>
                  </a:ext>
                </a:extLst>
              </a:tr>
              <a:tr h="370840">
                <a:tc>
                  <a:txBody>
                    <a:bodyPr/>
                    <a:lstStyle/>
                    <a:p>
                      <a:r>
                        <a:rPr lang="en-US" dirty="0" smtClean="0">
                          <a:solidFill>
                            <a:schemeClr val="tx1"/>
                          </a:solidFill>
                        </a:rPr>
                        <a:t>Belief in inaccurate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extLst>
                  <a:ext uri="{0D108BD9-81ED-4DB2-BD59-A6C34878D82A}">
                    <a16:rowId xmlns:a16="http://schemas.microsoft.com/office/drawing/2014/main" val="10004"/>
                  </a:ext>
                </a:extLst>
              </a:tr>
              <a:tr h="370840">
                <a:tc>
                  <a:txBody>
                    <a:bodyPr/>
                    <a:lstStyle/>
                    <a:p>
                      <a:r>
                        <a:rPr lang="en-US" dirty="0" smtClean="0">
                          <a:solidFill>
                            <a:schemeClr val="tx1"/>
                          </a:solidFill>
                        </a:rPr>
                        <a:t>Delusion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smtClean="0">
                          <a:solidFill>
                            <a:schemeClr val="tx1"/>
                          </a:solidFill>
                        </a:rPr>
                        <a:t>Sensory loss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smtClean="0">
                          <a:solidFill>
                            <a:schemeClr val="tx1"/>
                          </a:solidFill>
                        </a:rPr>
                        <a:t>(visual)</a:t>
                      </a:r>
                      <a:r>
                        <a:rPr lang="en-US" baseline="0" dirty="0" smtClean="0">
                          <a:solidFill>
                            <a:schemeClr val="tx1"/>
                          </a:solidFill>
                        </a:rPr>
                        <a:t> </a:t>
                      </a:r>
                      <a:r>
                        <a:rPr lang="en-US" baseline="0" dirty="0" err="1" smtClean="0">
                          <a:solidFill>
                            <a:schemeClr val="tx1"/>
                          </a:solidFill>
                        </a:rPr>
                        <a:t>a</a:t>
                      </a:r>
                      <a:r>
                        <a:rPr lang="en-US" dirty="0" err="1" smtClean="0">
                          <a:solidFill>
                            <a:schemeClr val="tx1"/>
                          </a:solidFill>
                        </a:rPr>
                        <a:t>nosognosia</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Dog-stimulus</a:t>
                      </a: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smtClean="0">
                          <a:solidFill>
                            <a:schemeClr val="tx1"/>
                          </a:solidFill>
                        </a:rPr>
                        <a:t>Denial</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Dog-stimulus</a:t>
                      </a: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379450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endParaRPr lang="en-US" altLang="en-US" sz="2000" dirty="0" smtClean="0">
              <a:solidFill>
                <a:srgbClr val="FFFF00"/>
              </a:solidFill>
            </a:endParaRPr>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p>
          <a:p>
            <a:pPr lvl="2">
              <a:lnSpc>
                <a:spcPct val="90000"/>
              </a:lnSpc>
            </a:pPr>
            <a:endParaRPr lang="en-US" altLang="en-US" dirty="0" smtClean="0"/>
          </a:p>
          <a:p>
            <a:pPr lvl="3">
              <a:lnSpc>
                <a:spcPct val="90000"/>
              </a:lnSpc>
            </a:pPr>
            <a:r>
              <a:rPr lang="en-US" altLang="en-US" b="1" i="1" u="sng" dirty="0" smtClean="0">
                <a:solidFill>
                  <a:srgbClr val="FFFF00"/>
                </a:solidFill>
              </a:rPr>
              <a:t>ontology</a:t>
            </a:r>
            <a:endParaRPr lang="en-US" altLang="en-US" dirty="0" smtClean="0">
              <a:solidFill>
                <a:srgbClr val="FFFF00"/>
              </a:solidFill>
            </a:endParaRPr>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p>
          <a:p>
            <a:pPr lvl="2">
              <a:lnSpc>
                <a:spcPct val="90000"/>
              </a:lnSpc>
            </a:pP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851332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r>
              <a:rPr lang="en-US" altLang="en-US" b="1" u="sng" dirty="0" smtClean="0"/>
              <a:t>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solidFill>
                  <a:srgbClr val="FFFF00"/>
                </a:solidFill>
              </a:rPr>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r>
              <a:rPr lang="en-US" altLang="en-US" b="1" i="1" u="sng" dirty="0" smtClean="0"/>
              <a:t>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1928294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43</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2409692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Never forget:</a:t>
            </a:r>
            <a:br>
              <a:rPr lang="en-US" dirty="0" smtClean="0"/>
            </a:br>
            <a:r>
              <a:rPr lang="en-US" dirty="0"/>
              <a:t/>
            </a:r>
            <a:br>
              <a:rPr lang="en-US" dirty="0"/>
            </a:br>
            <a:r>
              <a:rPr lang="en-US" dirty="0" smtClean="0"/>
              <a:t>What are the four essential distinctions made in </a:t>
            </a:r>
            <a:br>
              <a:rPr lang="en-US" dirty="0" smtClean="0"/>
            </a:br>
            <a:r>
              <a:rPr lang="en-US" dirty="0" smtClean="0"/>
              <a:t>realism-based ontology?</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473741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Four distinctions in realism-based ontology</a:t>
            </a:r>
            <a:endParaRPr lang="en-US" dirty="0"/>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smtClean="0">
                    <a:solidFill>
                      <a:schemeClr val="bg1"/>
                    </a:solidFill>
                  </a:rPr>
                  <a:t>Reality </a:t>
                </a:r>
                <a:r>
                  <a:rPr lang="en-US" dirty="0" smtClean="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062925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in light of the previous</a:t>
            </a:r>
            <a:endParaRPr lang="en-US" dirty="0"/>
          </a:p>
        </p:txBody>
      </p:sp>
      <p:sp>
        <p:nvSpPr>
          <p:cNvPr id="3" name="Content Placeholder 2"/>
          <p:cNvSpPr>
            <a:spLocks noGrp="1"/>
          </p:cNvSpPr>
          <p:nvPr>
            <p:ph idx="1"/>
          </p:nvPr>
        </p:nvSpPr>
        <p:spPr/>
        <p:txBody>
          <a:bodyPr/>
          <a:lstStyle/>
          <a:p>
            <a:pPr marL="0" indent="0"/>
            <a:r>
              <a:rPr lang="en-US" i="1" dirty="0" smtClean="0"/>
              <a:t>‘However</a:t>
            </a:r>
            <a:r>
              <a:rPr lang="en-US" i="1" dirty="0"/>
              <a:t>, some things are not scientifically understandable. In the case of a mystical experience, scientific comprehension seems unattainable. The experience in itself is perceivable, yet planning an observation is practically impossible—how can one define a universe of observation with </a:t>
            </a:r>
            <a:r>
              <a:rPr lang="en-US" i="1" dirty="0" smtClean="0"/>
              <a:t>an </a:t>
            </a:r>
            <a:r>
              <a:rPr lang="en-US" i="1" dirty="0"/>
              <a:t>unrepeatable slice of reality</a:t>
            </a:r>
            <a:r>
              <a:rPr lang="en-US" i="1" dirty="0" smtClean="0"/>
              <a:t>?’</a:t>
            </a:r>
          </a:p>
          <a:p>
            <a:pPr marL="0" indent="0"/>
            <a:endParaRPr lang="en-US" i="1" dirty="0"/>
          </a:p>
          <a:p>
            <a:pPr marL="0" indent="0"/>
            <a:endParaRPr lang="en-US" i="1" dirty="0" smtClean="0"/>
          </a:p>
          <a:p>
            <a:pPr marL="0" indent="0"/>
            <a:r>
              <a:rPr lang="en-US" i="1" dirty="0" smtClean="0"/>
              <a:t>‘Perception’ </a:t>
            </a:r>
            <a:r>
              <a:rPr lang="en-US" dirty="0" smtClean="0"/>
              <a:t>for </a:t>
            </a:r>
            <a:r>
              <a:rPr lang="en-US" dirty="0" err="1" smtClean="0"/>
              <a:t>Wagensberg</a:t>
            </a:r>
            <a:r>
              <a:rPr lang="en-US" dirty="0" smtClean="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a:t>
            </a:r>
            <a:r>
              <a:rPr lang="en-US" sz="1200" b="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smtClean="0">
                  <a:solidFill>
                    <a:schemeClr val="bg1"/>
                  </a:solidFill>
                </a:rPr>
                <a:t>Ontology </a:t>
              </a:r>
              <a:r>
                <a:rPr lang="en-US" dirty="0" smtClean="0">
                  <a:solidFill>
                    <a:schemeClr val="bg1"/>
                  </a:solidFill>
                  <a:sym typeface="Wingdings" panose="05000000000000000000" pitchFamily="2" charset="2"/>
                </a:rPr>
                <a:t> </a:t>
              </a:r>
              <a:r>
                <a:rPr lang="en-US" i="1" dirty="0">
                  <a:solidFill>
                    <a:schemeClr val="bg1"/>
                  </a:solidFill>
                  <a:sym typeface="Wingdings" panose="05000000000000000000" pitchFamily="2" charset="2"/>
                </a:rPr>
                <a:t>a</a:t>
              </a:r>
              <a:r>
                <a:rPr lang="en-US" i="1" dirty="0" smtClean="0">
                  <a:solidFill>
                    <a:schemeClr val="bg1"/>
                  </a:solidFill>
                  <a:sym typeface="Wingdings" panose="05000000000000000000" pitchFamily="2" charset="2"/>
                </a:rPr>
                <a:t>n</a:t>
              </a:r>
              <a:r>
                <a:rPr lang="en-US" dirty="0" smtClean="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14428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S</a:t>
            </a:r>
            <a:r>
              <a:rPr lang="en-US" dirty="0" smtClean="0"/>
              <a:t>cience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3051249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smtClean="0"/>
              <a:t>3</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2500837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2268028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‘Research’</a:t>
            </a:r>
            <a:endParaRPr lang="en-US" sz="9600"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a:t>
            </a:r>
            <a:r>
              <a:rPr lang="en-US" dirty="0" smtClean="0"/>
              <a:t>search.</a:t>
            </a:r>
            <a:endParaRPr lang="en-US" dirty="0"/>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a:t>
            </a:r>
            <a:r>
              <a:rPr lang="en-US" dirty="0" smtClean="0"/>
              <a:t>laws.</a:t>
            </a:r>
            <a:endParaRPr lang="en-US" dirty="0"/>
          </a:p>
          <a:p>
            <a:pPr marL="457200" indent="-457200">
              <a:buFont typeface="+mj-lt"/>
              <a:buAutoNum type="arabicPeriod" startAt="3"/>
            </a:pPr>
            <a:r>
              <a:rPr lang="en-US" dirty="0" smtClean="0"/>
              <a:t>the </a:t>
            </a:r>
            <a:r>
              <a:rPr lang="en-US" dirty="0"/>
              <a:t>collecting of information about a particular </a:t>
            </a:r>
            <a:r>
              <a:rPr lang="en-US" dirty="0" smtClean="0"/>
              <a:t>subject.</a:t>
            </a:r>
            <a:endParaRPr lang="en-US" dirty="0"/>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Slide Number Placeholder 2"/>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1961916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4184334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smtClean="0"/>
              <a:t>Laws of Medicine</a:t>
            </a:r>
            <a:endParaRPr lang="en-US" dirty="0"/>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smtClean="0"/>
              <a:t>I had never expected medicine to be such a lawless, uncertain world.</a:t>
            </a:r>
            <a:endParaRPr lang="en-US" sz="3600" i="1" dirty="0"/>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3905397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Interpretivism</a:t>
            </a:r>
          </a:p>
          <a:p>
            <a:r>
              <a:rPr lang="en-US" dirty="0"/>
              <a:t>	</a:t>
            </a:r>
            <a:r>
              <a:rPr lang="en-US" i="1" dirty="0"/>
              <a:t>O</a:t>
            </a:r>
            <a:r>
              <a:rPr lang="en-US" i="1" dirty="0" smtClean="0"/>
              <a:t>rder of the social world follows from how humans understand their situation and act upon it.</a:t>
            </a:r>
            <a:endParaRPr lang="en-US" i="1" dirty="0"/>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320758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801029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worldviews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smtClean="0">
                          <a:solidFill>
                            <a:schemeClr val="tx1"/>
                          </a:solidFill>
                        </a:rPr>
                        <a:t>Positivism</a:t>
                      </a:r>
                      <a:endParaRPr lang="en-US" b="1" i="0" dirty="0">
                        <a:solidFill>
                          <a:schemeClr val="tx1"/>
                        </a:solidFill>
                      </a:endParaRPr>
                    </a:p>
                  </a:txBody>
                  <a:tcPr/>
                </a:tc>
                <a:tc>
                  <a:txBody>
                    <a:bodyPr/>
                    <a:lstStyle/>
                    <a:p>
                      <a:r>
                        <a:rPr lang="en-US" b="1" i="0" dirty="0" smtClean="0">
                          <a:solidFill>
                            <a:schemeClr val="tx1"/>
                          </a:solidFill>
                        </a:rPr>
                        <a:t>Constructivism</a:t>
                      </a:r>
                      <a:endParaRPr lang="en-US" b="1" i="0" dirty="0">
                        <a:solidFill>
                          <a:schemeClr val="tx1"/>
                        </a:solidFill>
                      </a:endParaRP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smtClean="0"/>
                        <a:t>Determination</a:t>
                      </a:r>
                    </a:p>
                    <a:p>
                      <a:pPr marL="285750" indent="-285750">
                        <a:buFont typeface="Arial"/>
                        <a:buChar char="•"/>
                      </a:pPr>
                      <a:r>
                        <a:rPr lang="en-US" dirty="0" smtClean="0"/>
                        <a:t>Reductionism</a:t>
                      </a:r>
                    </a:p>
                    <a:p>
                      <a:pPr marL="285750" indent="-285750">
                        <a:buFont typeface="Arial"/>
                        <a:buChar char="•"/>
                      </a:pPr>
                      <a:r>
                        <a:rPr lang="en-US" dirty="0" smtClean="0"/>
                        <a:t>Empirical</a:t>
                      </a:r>
                      <a:r>
                        <a:rPr lang="en-US" baseline="0" dirty="0" smtClean="0"/>
                        <a:t> observation and measurement</a:t>
                      </a:r>
                    </a:p>
                    <a:p>
                      <a:pPr marL="285750" indent="-285750">
                        <a:buFont typeface="Arial"/>
                        <a:buChar char="•"/>
                      </a:pPr>
                      <a:r>
                        <a:rPr lang="en-US" baseline="0" dirty="0" smtClean="0"/>
                        <a:t>Theory verification</a:t>
                      </a:r>
                      <a:endParaRPr lang="en-US" dirty="0"/>
                    </a:p>
                  </a:txBody>
                  <a:tcPr/>
                </a:tc>
                <a:tc>
                  <a:txBody>
                    <a:bodyPr/>
                    <a:lstStyle/>
                    <a:p>
                      <a:pPr marL="285750" indent="-285750">
                        <a:buFont typeface="Arial"/>
                        <a:buChar char="•"/>
                      </a:pPr>
                      <a:r>
                        <a:rPr lang="en-US" dirty="0" smtClean="0"/>
                        <a:t>Understanding</a:t>
                      </a:r>
                    </a:p>
                    <a:p>
                      <a:pPr marL="285750" indent="-285750">
                        <a:buFont typeface="Arial"/>
                        <a:buChar char="•"/>
                      </a:pPr>
                      <a:r>
                        <a:rPr lang="en-US" dirty="0" smtClean="0"/>
                        <a:t>Multiple participant meanings</a:t>
                      </a:r>
                    </a:p>
                    <a:p>
                      <a:pPr marL="285750" indent="-285750">
                        <a:buFont typeface="Arial"/>
                        <a:buChar char="•"/>
                      </a:pPr>
                      <a:r>
                        <a:rPr lang="en-US" dirty="0" smtClean="0"/>
                        <a:t>Social and historical construction</a:t>
                      </a:r>
                    </a:p>
                    <a:p>
                      <a:pPr marL="285750" indent="-285750">
                        <a:buFont typeface="Arial"/>
                        <a:buChar char="•"/>
                      </a:pPr>
                      <a:r>
                        <a:rPr lang="en-US" dirty="0" smtClean="0"/>
                        <a:t>Theory generation</a:t>
                      </a:r>
                      <a:endParaRPr lang="en-US" dirty="0"/>
                    </a:p>
                  </a:txBody>
                  <a:tcPr/>
                </a:tc>
                <a:extLst>
                  <a:ext uri="{0D108BD9-81ED-4DB2-BD59-A6C34878D82A}">
                    <a16:rowId xmlns:a16="http://schemas.microsoft.com/office/drawing/2014/main" val="10001"/>
                  </a:ext>
                </a:extLst>
              </a:tr>
              <a:tr h="471100">
                <a:tc>
                  <a:txBody>
                    <a:bodyPr/>
                    <a:lstStyle/>
                    <a:p>
                      <a:r>
                        <a:rPr lang="en-US" b="1" dirty="0" smtClean="0"/>
                        <a:t>Transformative</a:t>
                      </a:r>
                      <a:endParaRPr lang="en-US" b="1" dirty="0"/>
                    </a:p>
                  </a:txBody>
                  <a:tcPr/>
                </a:tc>
                <a:tc>
                  <a:txBody>
                    <a:bodyPr/>
                    <a:lstStyle/>
                    <a:p>
                      <a:r>
                        <a:rPr lang="en-US" b="1" dirty="0" smtClean="0"/>
                        <a:t>Pragmatism</a:t>
                      </a:r>
                      <a:endParaRPr lang="en-US" b="1" dirty="0"/>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smtClean="0"/>
                        <a:t>Political agenda</a:t>
                      </a:r>
                    </a:p>
                    <a:p>
                      <a:pPr marL="285750" indent="-285750">
                        <a:buFont typeface="Arial"/>
                        <a:buChar char="•"/>
                      </a:pPr>
                      <a:r>
                        <a:rPr lang="en-US" dirty="0" smtClean="0"/>
                        <a:t>Change-oriented</a:t>
                      </a:r>
                      <a:endParaRPr lang="en-US" dirty="0"/>
                    </a:p>
                  </a:txBody>
                  <a:tcPr/>
                </a:tc>
                <a:tc>
                  <a:txBody>
                    <a:bodyPr/>
                    <a:lstStyle/>
                    <a:p>
                      <a:pPr marL="285750" indent="-285750">
                        <a:buFont typeface="Arial"/>
                        <a:buChar char="•"/>
                      </a:pPr>
                      <a:r>
                        <a:rPr lang="en-US" dirty="0" smtClean="0"/>
                        <a:t>Consequences of actions</a:t>
                      </a:r>
                    </a:p>
                    <a:p>
                      <a:pPr marL="285750" indent="-285750">
                        <a:buFont typeface="Arial"/>
                        <a:buChar char="•"/>
                      </a:pPr>
                      <a:r>
                        <a:rPr lang="en-US" dirty="0" smtClean="0"/>
                        <a:t>Problem-centered</a:t>
                      </a:r>
                    </a:p>
                    <a:p>
                      <a:pPr marL="285750" indent="-285750">
                        <a:buFont typeface="Arial"/>
                        <a:buChar char="•"/>
                      </a:pPr>
                      <a:r>
                        <a:rPr lang="en-US" dirty="0" smtClean="0"/>
                        <a:t>Real-world practice oriented</a:t>
                      </a:r>
                      <a:endParaRPr lang="en-US"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smtClean="0">
                <a:solidFill>
                  <a:schemeClr val="bg1"/>
                </a:solidFill>
                <a:latin typeface="Trebuchet MS"/>
                <a:cs typeface="Trebuchet MS"/>
              </a:rPr>
              <a:t>Creswell, Research Design, Los Angeles, 2014</a:t>
            </a:r>
            <a:endParaRPr lang="en-US" sz="1400" dirty="0">
              <a:solidFill>
                <a:schemeClr val="bg1"/>
              </a:solidFill>
              <a:latin typeface="Trebuchet MS"/>
              <a:cs typeface="Trebuchet MS"/>
            </a:endParaRPr>
          </a:p>
        </p:txBody>
      </p:sp>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794396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61</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62</a:t>
            </a:fld>
            <a:endParaRPr lang="en-US" altLang="en-US"/>
          </a:p>
        </p:txBody>
      </p:sp>
    </p:spTree>
    <p:extLst>
      <p:ext uri="{BB962C8B-B14F-4D97-AF65-F5344CB8AC3E}">
        <p14:creationId xmlns:p14="http://schemas.microsoft.com/office/powerpoint/2010/main" val="348978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63</a:t>
            </a:fld>
            <a:endParaRPr lang="en-US" altLang="en-US"/>
          </a:p>
        </p:txBody>
      </p:sp>
    </p:spTree>
    <p:extLst>
      <p:ext uri="{BB962C8B-B14F-4D97-AF65-F5344CB8AC3E}">
        <p14:creationId xmlns:p14="http://schemas.microsoft.com/office/powerpoint/2010/main" val="210931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11178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325630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our</a:t>
              </a:r>
              <a:r>
                <a:rPr lang="nl-BE" altLang="en-US" sz="2000" b="0" dirty="0">
                  <a:solidFill>
                    <a:schemeClr val="bg1"/>
                  </a:solidFill>
                </a:rPr>
                <a:t> data </a:t>
              </a:r>
              <a:r>
                <a:rPr lang="nl-BE" altLang="en-US" sz="2000" b="0" dirty="0" err="1" smtClean="0">
                  <a:solidFill>
                    <a:schemeClr val="bg1"/>
                  </a:solidFill>
                </a:rPr>
                <a:t>correspond</a:t>
              </a:r>
              <a:r>
                <a:rPr lang="nl-BE" altLang="en-US" sz="2000" b="0" dirty="0" smtClean="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smtClean="0">
                  <a:solidFill>
                    <a:schemeClr val="bg1"/>
                  </a:solidFill>
                </a:rPr>
                <a:t>they</a:t>
              </a:r>
              <a:r>
                <a:rPr lang="nl-BE" altLang="en-US" sz="2000" b="0" dirty="0" smtClean="0">
                  <a:solidFill>
                    <a:schemeClr val="bg1"/>
                  </a:solidFill>
                </a:rPr>
                <a:t> are </a:t>
              </a:r>
              <a:r>
                <a:rPr lang="nl-BE" altLang="en-US" sz="2000" b="0" dirty="0">
                  <a:solidFill>
                    <a:schemeClr val="bg1"/>
                  </a:solidFill>
                </a:rPr>
                <a:t>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7755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our</a:t>
              </a:r>
              <a:r>
                <a:rPr lang="nl-BE" altLang="en-US" sz="2000" b="0" dirty="0">
                  <a:solidFill>
                    <a:schemeClr val="bg1"/>
                  </a:solidFill>
                </a:rPr>
                <a:t> data </a:t>
              </a:r>
              <a:r>
                <a:rPr lang="nl-BE" altLang="en-US" sz="2000" b="0" dirty="0" err="1" smtClean="0">
                  <a:solidFill>
                    <a:schemeClr val="bg1"/>
                  </a:solidFill>
                </a:rPr>
                <a:t>correspond</a:t>
              </a:r>
              <a:r>
                <a:rPr lang="nl-BE" altLang="en-US" sz="2000" b="0" dirty="0" smtClean="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smtClean="0">
                  <a:solidFill>
                    <a:schemeClr val="bg1"/>
                  </a:solidFill>
                </a:rPr>
                <a:t>they</a:t>
              </a:r>
              <a:r>
                <a:rPr lang="nl-BE" altLang="en-US" sz="2000" b="0" dirty="0" smtClean="0">
                  <a:solidFill>
                    <a:schemeClr val="bg1"/>
                  </a:solidFill>
                </a:rPr>
                <a:t> are </a:t>
              </a:r>
              <a:r>
                <a:rPr lang="nl-BE" altLang="en-US" sz="2000" b="0" dirty="0">
                  <a:solidFill>
                    <a:schemeClr val="bg1"/>
                  </a:solidFill>
                </a:rPr>
                <a:t>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1FE115"/>
                </a:solidFill>
              </a:rPr>
              <a:t>Ontology</a:t>
            </a:r>
            <a:endParaRPr lang="en-US" altLang="en-US" dirty="0">
              <a:solidFill>
                <a:srgbClr val="1FE115"/>
              </a:solidFill>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258544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2895720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smtClean="0"/>
              <a:t>Research</a:t>
            </a:r>
            <a:endParaRPr lang="en-US" dirty="0"/>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smtClean="0"/>
              <a:t>Science</a:t>
            </a:r>
            <a:endParaRPr lang="en-US" dirty="0"/>
          </a:p>
        </p:txBody>
      </p:sp>
      <p:sp>
        <p:nvSpPr>
          <p:cNvPr id="22" name="Slide Number Placeholder 21"/>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4233243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takeaways, one question </a:t>
            </a:r>
            <a:endParaRPr lang="en-US" dirty="0"/>
          </a:p>
        </p:txBody>
      </p:sp>
      <p:sp>
        <p:nvSpPr>
          <p:cNvPr id="3" name="Content Placeholder 2"/>
          <p:cNvSpPr>
            <a:spLocks noGrp="1"/>
          </p:cNvSpPr>
          <p:nvPr>
            <p:ph idx="1"/>
          </p:nvPr>
        </p:nvSpPr>
        <p:spPr/>
        <p:txBody>
          <a:bodyPr/>
          <a:lstStyle/>
          <a:p>
            <a:r>
              <a:rPr lang="en-US" dirty="0" smtClean="0"/>
              <a:t>Takeaways:</a:t>
            </a:r>
          </a:p>
          <a:p>
            <a:pPr>
              <a:buFont typeface="Arial" panose="020B0604020202020204" pitchFamily="34" charset="0"/>
              <a:buChar char="•"/>
            </a:pPr>
            <a:r>
              <a:rPr lang="en-US" dirty="0" smtClean="0"/>
              <a:t>Science is about finding ‘laws’ </a:t>
            </a:r>
            <a:r>
              <a:rPr lang="en-US" dirty="0" smtClean="0">
                <a:sym typeface="Wingdings" panose="05000000000000000000" pitchFamily="2" charset="2"/>
              </a:rPr>
              <a:t> what is generic in reality.</a:t>
            </a:r>
          </a:p>
          <a:p>
            <a:pPr>
              <a:buFont typeface="Arial" panose="020B0604020202020204" pitchFamily="34" charset="0"/>
              <a:buChar char="•"/>
            </a:pPr>
            <a:r>
              <a:rPr lang="en-US" dirty="0" smtClean="0">
                <a:sym typeface="Wingdings" panose="05000000000000000000" pitchFamily="2" charset="2"/>
              </a:rPr>
              <a:t>If a putative law (= hypothesis) does not agree with experiment, the hypothesis is wrong!</a:t>
            </a:r>
          </a:p>
          <a:p>
            <a:endParaRPr lang="en-US" dirty="0">
              <a:sym typeface="Wingdings" panose="05000000000000000000" pitchFamily="2" charset="2"/>
            </a:endParaRPr>
          </a:p>
          <a:p>
            <a:r>
              <a:rPr lang="en-US" dirty="0" smtClean="0">
                <a:sym typeface="Wingdings" panose="05000000000000000000" pitchFamily="2" charset="2"/>
              </a:rPr>
              <a:t>Question:</a:t>
            </a:r>
          </a:p>
          <a:p>
            <a:pPr marL="457200" indent="-457200">
              <a:buFont typeface="Arial" panose="020B0604020202020204" pitchFamily="34" charset="0"/>
              <a:buChar char="•"/>
            </a:pPr>
            <a:r>
              <a:rPr lang="en-US" dirty="0" smtClean="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‘Logic’</a:t>
            </a:r>
            <a:endParaRPr lang="en-US" sz="9600" dirty="0"/>
          </a:p>
        </p:txBody>
      </p:sp>
      <p:sp>
        <p:nvSpPr>
          <p:cNvPr id="3" name="Subtitle 2"/>
          <p:cNvSpPr>
            <a:spLocks noGrp="1"/>
          </p:cNvSpPr>
          <p:nvPr>
            <p:ph type="subTitle" idx="1"/>
          </p:nvPr>
        </p:nvSpPr>
        <p:spPr/>
        <p:txBody>
          <a:bodyPr/>
          <a:lstStyle/>
          <a:p>
            <a:r>
              <a:rPr lang="en-US" dirty="0" smtClean="0"/>
              <a:t>helps scientists to build arguments for the correctness of their conclusions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1451549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a:t>
            </a:r>
            <a:r>
              <a:rPr lang="en-US" dirty="0" smtClean="0"/>
              <a:t>languages; </a:t>
            </a:r>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32736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r>
              <a:rPr lang="en-US" dirty="0" smtClean="0"/>
              <a:t>.</a:t>
            </a:r>
          </a:p>
          <a:p>
            <a:pPr marL="0" indent="0"/>
            <a:endParaRPr lang="en-US" dirty="0" smtClean="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8053621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and sound (deductive) arguments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7938262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smtClean="0">
                <a:solidFill>
                  <a:srgbClr val="FFFF00"/>
                </a:solidFill>
              </a:rPr>
              <a:t>Patients, when sick, always consult a doctor and follow the advice given.</a:t>
            </a:r>
          </a:p>
          <a:p>
            <a:pPr marL="0" indent="0"/>
            <a:r>
              <a:rPr lang="en-US" dirty="0" smtClean="0">
                <a:solidFill>
                  <a:srgbClr val="FFFF00"/>
                </a:solidFill>
              </a:rPr>
              <a:t>Doctors’ advices are always such that when they are followed, patients get better.</a:t>
            </a:r>
          </a:p>
          <a:p>
            <a:pPr marL="0" indent="0"/>
            <a:r>
              <a:rPr lang="en-US" dirty="0" smtClean="0">
                <a:solidFill>
                  <a:srgbClr val="FFFF00"/>
                </a:solidFill>
              </a:rPr>
              <a:t>Therefore, patients always get better when sick.</a:t>
            </a:r>
            <a:endParaRPr lang="en-US" dirty="0">
              <a:solidFill>
                <a:srgbClr val="FFFF00"/>
              </a:solidFill>
            </a:endParaRP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35970134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A </a:t>
            </a:r>
            <a:r>
              <a:rPr lang="en-US" b="1" u="sng" dirty="0"/>
              <a:t>deductive argument is </a:t>
            </a:r>
            <a:r>
              <a:rPr lang="en-US" b="1" i="1" u="sng" dirty="0"/>
              <a:t>sound</a:t>
            </a:r>
            <a:r>
              <a:rPr lang="en-US" b="1" u="sng" dirty="0"/>
              <a:t> if and only if </a:t>
            </a:r>
            <a:r>
              <a:rPr lang="en-US" dirty="0"/>
              <a:t>it is both valid, and all of its premises are actually true. Otherwise, a deductive argument is unsound</a:t>
            </a:r>
            <a:r>
              <a:rPr lang="en-US" dirty="0" smtClean="0"/>
              <a:t>.</a:t>
            </a:r>
          </a:p>
          <a:p>
            <a:pPr>
              <a:buFont typeface="Arial" panose="020B0604020202020204" pitchFamily="34" charset="0"/>
              <a:buChar char="•"/>
            </a:pPr>
            <a:endParaRPr lang="en-US" dirty="0"/>
          </a:p>
          <a:p>
            <a:pPr marL="0" indent="0"/>
            <a:r>
              <a:rPr lang="en-US" dirty="0" smtClean="0">
                <a:solidFill>
                  <a:srgbClr val="FFFF00"/>
                </a:solidFill>
              </a:rPr>
              <a:t>If I get stuck in a traffic jam, I come home late.</a:t>
            </a:r>
          </a:p>
          <a:p>
            <a:pPr marL="0" indent="0"/>
            <a:r>
              <a:rPr lang="en-US" dirty="0" smtClean="0">
                <a:solidFill>
                  <a:srgbClr val="FFFF00"/>
                </a:solidFill>
              </a:rPr>
              <a:t>If I come home late, I eat late.</a:t>
            </a:r>
          </a:p>
          <a:p>
            <a:pPr marL="0" indent="0"/>
            <a:r>
              <a:rPr lang="en-US" dirty="0" smtClean="0">
                <a:solidFill>
                  <a:srgbClr val="FFFF00"/>
                </a:solidFill>
              </a:rPr>
              <a:t>If I eat late, I eat.</a:t>
            </a:r>
          </a:p>
          <a:p>
            <a:pPr marL="0" indent="0"/>
            <a:r>
              <a:rPr lang="en-US" dirty="0" smtClean="0">
                <a:solidFill>
                  <a:srgbClr val="FFFF00"/>
                </a:solidFill>
              </a:rPr>
              <a:t>Yesterday, I got stuck in a traffic jam.</a:t>
            </a:r>
          </a:p>
          <a:p>
            <a:pPr marL="0" indent="0"/>
            <a:r>
              <a:rPr lang="en-US" dirty="0" smtClean="0">
                <a:solidFill>
                  <a:srgbClr val="FFFF00"/>
                </a:solidFill>
              </a:rPr>
              <a:t>Therefore, I ate yesterday.</a:t>
            </a:r>
          </a:p>
          <a:p>
            <a:pPr marL="0" indent="0"/>
            <a:endParaRPr lang="en-US" dirty="0" smtClean="0">
              <a:solidFill>
                <a:srgbClr val="FFFF00"/>
              </a:solidFill>
            </a:endParaRPr>
          </a:p>
          <a:p>
            <a:pPr>
              <a:buFont typeface="Arial" panose="020B0604020202020204" pitchFamily="34" charset="0"/>
              <a:buChar char="•"/>
            </a:pPr>
            <a:r>
              <a:rPr lang="en-US" dirty="0" smtClean="0">
                <a:solidFill>
                  <a:srgbClr val="FFC000"/>
                </a:solidFill>
              </a:rPr>
              <a:t>If I ate yesterday, was that because I was in a traffic jam?</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2157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r>
              <a:rPr lang="en-US" dirty="0" smtClean="0">
                <a:solidFill>
                  <a:srgbClr val="0070C0"/>
                </a:solidFill>
              </a:rPr>
              <a:t>.</a:t>
            </a:r>
          </a:p>
          <a:p>
            <a:pPr marL="0" indent="0"/>
            <a:endParaRPr lang="en-US" dirty="0" smtClean="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1607068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Scientific Method’</a:t>
            </a:r>
            <a:endParaRPr lang="en-US" sz="5400" dirty="0"/>
          </a:p>
        </p:txBody>
      </p:sp>
      <p:sp>
        <p:nvSpPr>
          <p:cNvPr id="3" name="Subtitle 2"/>
          <p:cNvSpPr>
            <a:spLocks noGrp="1"/>
          </p:cNvSpPr>
          <p:nvPr>
            <p:ph type="subTitle" idx="1"/>
          </p:nvPr>
        </p:nvSpPr>
        <p:spPr/>
        <p:txBody>
          <a:bodyPr/>
          <a:lstStyle/>
          <a:p>
            <a:r>
              <a:rPr lang="en-US" dirty="0" smtClean="0"/>
              <a:t>A name for a quite generally accepted </a:t>
            </a:r>
            <a:r>
              <a:rPr lang="en-US" b="1" i="1" u="sng" dirty="0" smtClean="0"/>
              <a:t>research</a:t>
            </a:r>
            <a:r>
              <a:rPr lang="en-US" dirty="0" smtClean="0"/>
              <a:t> method</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12250997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a:t>
            </a:r>
            <a:r>
              <a:rPr lang="en-US" sz="3200" dirty="0" smtClean="0"/>
              <a:t>research. Failure to …</a:t>
            </a:r>
            <a:endParaRPr lang="en-US" sz="3200" dirty="0"/>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smtClean="0"/>
              <a:t>carefully </a:t>
            </a:r>
            <a:r>
              <a:rPr lang="en-US" sz="1800" dirty="0"/>
              <a:t>examine the literature for similar, prior </a:t>
            </a:r>
            <a:r>
              <a:rPr lang="en-US" sz="1800" dirty="0" smtClean="0"/>
              <a:t>research</a:t>
            </a:r>
            <a:endParaRPr lang="en-US" sz="1800" dirty="0"/>
          </a:p>
          <a:p>
            <a:pPr>
              <a:buFont typeface="+mj-lt"/>
              <a:buAutoNum type="arabicPeriod"/>
            </a:pPr>
            <a:r>
              <a:rPr lang="en-US" sz="1800" dirty="0" smtClean="0"/>
              <a:t>critically </a:t>
            </a:r>
            <a:r>
              <a:rPr lang="en-US" sz="1800" dirty="0"/>
              <a:t>assess the prior literature </a:t>
            </a:r>
            <a:endParaRPr lang="en-US" sz="1800" dirty="0" smtClean="0"/>
          </a:p>
          <a:p>
            <a:pPr>
              <a:buFont typeface="+mj-lt"/>
              <a:buAutoNum type="arabicPeriod"/>
            </a:pPr>
            <a:r>
              <a:rPr lang="en-US" sz="1800" dirty="0" smtClean="0"/>
              <a:t>specify </a:t>
            </a:r>
            <a:r>
              <a:rPr lang="en-US" sz="1800" dirty="0"/>
              <a:t>the inclusion and exclusion criteria for your </a:t>
            </a:r>
            <a:r>
              <a:rPr lang="en-US" sz="1800" dirty="0" smtClean="0"/>
              <a:t>subjects</a:t>
            </a:r>
            <a:endParaRPr lang="en-US" sz="1800" dirty="0"/>
          </a:p>
          <a:p>
            <a:pPr>
              <a:buFont typeface="+mj-lt"/>
              <a:buAutoNum type="arabicPeriod"/>
            </a:pPr>
            <a:r>
              <a:rPr lang="en-US" sz="1800" dirty="0" smtClean="0"/>
              <a:t>determine </a:t>
            </a:r>
            <a:r>
              <a:rPr lang="en-US" sz="1800" dirty="0"/>
              <a:t>and report the error of your measurement </a:t>
            </a:r>
            <a:r>
              <a:rPr lang="en-US" sz="1800" dirty="0" smtClean="0"/>
              <a:t>methods</a:t>
            </a:r>
            <a:endParaRPr lang="en-US" sz="1800" dirty="0"/>
          </a:p>
          <a:p>
            <a:pPr>
              <a:buFont typeface="+mj-lt"/>
              <a:buAutoNum type="arabicPeriod"/>
            </a:pPr>
            <a:r>
              <a:rPr lang="en-US" sz="1800" dirty="0" smtClean="0"/>
              <a:t>specify </a:t>
            </a:r>
            <a:r>
              <a:rPr lang="en-US" sz="1800" dirty="0"/>
              <a:t>the exact statistical assumptions made in the </a:t>
            </a:r>
            <a:r>
              <a:rPr lang="en-US" sz="1800" dirty="0" smtClean="0"/>
              <a:t>analysis</a:t>
            </a:r>
            <a:endParaRPr lang="en-US" sz="1800" dirty="0"/>
          </a:p>
          <a:p>
            <a:pPr>
              <a:buFont typeface="+mj-lt"/>
              <a:buAutoNum type="arabicPeriod"/>
            </a:pPr>
            <a:r>
              <a:rPr lang="en-US" sz="1800" dirty="0" smtClean="0"/>
              <a:t>perform </a:t>
            </a:r>
            <a:r>
              <a:rPr lang="en-US" sz="1800" dirty="0"/>
              <a:t>sample size analysis before the study </a:t>
            </a:r>
            <a:r>
              <a:rPr lang="en-US" sz="1800" dirty="0" smtClean="0"/>
              <a:t>begins</a:t>
            </a:r>
            <a:endParaRPr lang="en-US" sz="1800" dirty="0"/>
          </a:p>
          <a:p>
            <a:pPr>
              <a:buFont typeface="+mj-lt"/>
              <a:buAutoNum type="arabicPeriod"/>
            </a:pPr>
            <a:r>
              <a:rPr lang="en-US" sz="1800" dirty="0" smtClean="0"/>
              <a:t>implement </a:t>
            </a:r>
            <a:r>
              <a:rPr lang="en-US" sz="1800" dirty="0"/>
              <a:t>adequate bias control </a:t>
            </a:r>
            <a:r>
              <a:rPr lang="en-US" sz="1800" dirty="0" smtClean="0"/>
              <a:t>measures</a:t>
            </a:r>
            <a:endParaRPr lang="en-US" sz="1800" dirty="0"/>
          </a:p>
          <a:p>
            <a:pPr>
              <a:buFont typeface="+mj-lt"/>
              <a:buAutoNum type="arabicPeriod"/>
            </a:pPr>
            <a:r>
              <a:rPr lang="en-US" sz="1800" dirty="0" smtClean="0"/>
              <a:t>write </a:t>
            </a:r>
            <a:r>
              <a:rPr lang="en-US" sz="1800" dirty="0"/>
              <a:t>and stick to a detailed time </a:t>
            </a:r>
            <a:r>
              <a:rPr lang="en-US" sz="1800" dirty="0" smtClean="0"/>
              <a:t>line</a:t>
            </a:r>
            <a:endParaRPr lang="en-US" sz="1800" dirty="0"/>
          </a:p>
          <a:p>
            <a:pPr>
              <a:buFont typeface="+mj-lt"/>
              <a:buAutoNum type="arabicPeriod"/>
            </a:pPr>
            <a:r>
              <a:rPr lang="en-US" sz="1800" dirty="0" smtClean="0"/>
              <a:t>vigorously </a:t>
            </a:r>
            <a:r>
              <a:rPr lang="en-US" sz="1800" dirty="0"/>
              <a:t>recruit and retain </a:t>
            </a:r>
            <a:r>
              <a:rPr lang="en-US" sz="1800" dirty="0" smtClean="0"/>
              <a:t>subjects</a:t>
            </a:r>
            <a:endParaRPr lang="en-US" sz="1800" dirty="0"/>
          </a:p>
          <a:p>
            <a:pPr>
              <a:buFont typeface="+mj-lt"/>
              <a:buAutoNum type="arabicPeriod"/>
            </a:pPr>
            <a:r>
              <a:rPr lang="en-US" sz="1800" dirty="0" smtClean="0"/>
              <a:t>have </a:t>
            </a:r>
            <a:r>
              <a:rPr lang="en-US" sz="1800" dirty="0"/>
              <a:t>a detailed, written and vetted protocol </a:t>
            </a:r>
            <a:endParaRPr lang="en-US" sz="1800" dirty="0" smtClean="0"/>
          </a:p>
          <a:p>
            <a:pPr>
              <a:buFont typeface="+mj-lt"/>
              <a:buAutoNum type="arabicPeriod"/>
            </a:pPr>
            <a:r>
              <a:rPr lang="en-US" sz="1800" dirty="0" smtClean="0"/>
              <a:t>examine </a:t>
            </a:r>
            <a:r>
              <a:rPr lang="en-US" sz="1800" dirty="0"/>
              <a:t>for normality of the </a:t>
            </a:r>
            <a:r>
              <a:rPr lang="en-US" sz="1800" dirty="0" smtClean="0"/>
              <a:t>data</a:t>
            </a:r>
            <a:endParaRPr lang="en-US" sz="1800" dirty="0"/>
          </a:p>
          <a:p>
            <a:pPr>
              <a:buFont typeface="+mj-lt"/>
              <a:buAutoNum type="arabicPeriod"/>
            </a:pPr>
            <a:r>
              <a:rPr lang="en-US" sz="1800" dirty="0" smtClean="0"/>
              <a:t>report </a:t>
            </a:r>
            <a:r>
              <a:rPr lang="en-US" sz="1800" dirty="0"/>
              <a:t>missing data, dropped subjects and use of an intention to treat </a:t>
            </a:r>
            <a:r>
              <a:rPr lang="en-US" sz="1800" dirty="0" smtClean="0"/>
              <a:t>analysis</a:t>
            </a:r>
            <a:endParaRPr lang="en-US" sz="1800" dirty="0"/>
          </a:p>
          <a:p>
            <a:pPr>
              <a:buFont typeface="+mj-lt"/>
              <a:buAutoNum type="arabicPeriod"/>
            </a:pPr>
            <a:r>
              <a:rPr lang="en-US" sz="1800" dirty="0" smtClean="0"/>
              <a:t>perform </a:t>
            </a:r>
            <a:r>
              <a:rPr lang="en-US" sz="1800" dirty="0"/>
              <a:t>and report power </a:t>
            </a:r>
            <a:r>
              <a:rPr lang="en-US" sz="1800" dirty="0" smtClean="0"/>
              <a:t>calculations</a:t>
            </a:r>
            <a:endParaRPr lang="en-US" sz="1800" dirty="0"/>
          </a:p>
          <a:p>
            <a:pPr>
              <a:buFont typeface="+mj-lt"/>
              <a:buAutoNum type="arabicPeriod"/>
            </a:pPr>
            <a:r>
              <a:rPr lang="en-US" sz="1800" dirty="0" smtClean="0"/>
              <a:t>point </a:t>
            </a:r>
            <a:r>
              <a:rPr lang="en-US" sz="1800" dirty="0"/>
              <a:t>out the weaknesses of your own </a:t>
            </a:r>
            <a:r>
              <a:rPr lang="en-US" sz="1800" dirty="0" smtClean="0"/>
              <a:t>study</a:t>
            </a:r>
            <a:endParaRPr lang="en-US" sz="1800" dirty="0"/>
          </a:p>
          <a:p>
            <a:pPr>
              <a:buFont typeface="+mj-lt"/>
              <a:buAutoNum type="arabicPeriod"/>
            </a:pPr>
            <a:r>
              <a:rPr lang="en-US" sz="1800" dirty="0" smtClean="0"/>
              <a:t>understand </a:t>
            </a:r>
            <a:r>
              <a:rPr lang="en-US" sz="1800" dirty="0"/>
              <a:t>and use correct </a:t>
            </a:r>
            <a:r>
              <a:rPr lang="en-US" sz="1800" dirty="0" smtClean="0"/>
              <a:t>scientific</a:t>
            </a:r>
            <a:endParaRPr lang="en-US" sz="1800" dirty="0"/>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a:t>
            </a:r>
            <a:r>
              <a:rPr lang="en-US" sz="2800" dirty="0" smtClean="0"/>
              <a:t>involving:</a:t>
            </a:r>
          </a:p>
          <a:p>
            <a:pPr lvl="1">
              <a:buFont typeface="Arial" panose="020B0604020202020204" pitchFamily="34" charset="0"/>
              <a:buChar char="•"/>
            </a:pPr>
            <a:r>
              <a:rPr lang="en-US" sz="2800" dirty="0" smtClean="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smtClean="0"/>
              <a:t>,</a:t>
            </a:r>
          </a:p>
          <a:p>
            <a:pPr lvl="1">
              <a:buFont typeface="Arial" panose="020B0604020202020204" pitchFamily="34" charset="0"/>
              <a:buChar char="•"/>
            </a:pPr>
            <a:r>
              <a:rPr lang="en-US" sz="2800" dirty="0" smtClean="0"/>
              <a:t>the </a:t>
            </a:r>
            <a:r>
              <a:rPr lang="en-US" sz="2800" dirty="0"/>
              <a:t>collection of </a:t>
            </a:r>
            <a:r>
              <a:rPr lang="en-US" sz="2800" dirty="0">
                <a:solidFill>
                  <a:srgbClr val="1FE115"/>
                </a:solidFill>
              </a:rPr>
              <a:t>data</a:t>
            </a:r>
            <a:r>
              <a:rPr lang="en-US" sz="2800" dirty="0"/>
              <a:t>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solidFill>
                  <a:srgbClr val="1FE115"/>
                </a:solidFill>
              </a:rPr>
              <a:t>hypotheses.</a:t>
            </a:r>
            <a:endParaRPr lang="en-US" sz="2800" dirty="0">
              <a:solidFill>
                <a:srgbClr val="1FE115"/>
              </a:solidFill>
            </a:endParaRP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534616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 matrix</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smtClean="0">
                          <a:solidFill>
                            <a:schemeClr val="bg1"/>
                          </a:solidFill>
                        </a:rPr>
                        <a:t>Experiment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Positive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smtClean="0">
                          <a:solidFill>
                            <a:schemeClr val="bg1"/>
                          </a:solidFill>
                        </a:rPr>
                        <a:t>Negative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smtClean="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smtClean="0">
                          <a:solidFill>
                            <a:schemeClr val="bg1"/>
                          </a:solidFill>
                        </a:rPr>
                        <a:t>Correct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True positive</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False negative</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smtClean="0">
                          <a:solidFill>
                            <a:schemeClr val="bg1"/>
                          </a:solidFill>
                        </a:rPr>
                        <a:t>Wrong</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False positive</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smtClean="0">
                          <a:solidFill>
                            <a:schemeClr val="bg1"/>
                          </a:solidFill>
                        </a:rPr>
                        <a:t>True negative</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smtClean="0">
                <a:solidFill>
                  <a:schemeClr val="bg1"/>
                </a:solidFill>
              </a:rPr>
              <a:t>‘agrees with experiment’ = </a:t>
            </a:r>
            <a:r>
              <a:rPr lang="en-US" u="sng" dirty="0" smtClean="0">
                <a:solidFill>
                  <a:schemeClr val="bg1"/>
                </a:solidFill>
              </a:rPr>
              <a:t>repeated</a:t>
            </a:r>
            <a:r>
              <a:rPr lang="en-US" b="0" dirty="0" smtClean="0">
                <a:solidFill>
                  <a:schemeClr val="bg1"/>
                </a:solidFill>
              </a:rPr>
              <a:t> experiments !!!</a:t>
            </a:r>
            <a:endParaRPr lang="en-US" b="0" dirty="0">
              <a:solidFill>
                <a:schemeClr val="bg1"/>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smtClean="0">
                          <a:solidFill>
                            <a:schemeClr val="bg1"/>
                          </a:solidFill>
                        </a:rPr>
                        <a:t>hundred-fold experiment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Positive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smtClean="0">
                          <a:solidFill>
                            <a:schemeClr val="bg1"/>
                          </a:solidFill>
                        </a:rPr>
                        <a:t>Negative</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smtClean="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smtClean="0">
                          <a:solidFill>
                            <a:schemeClr val="bg1"/>
                          </a:solidFill>
                        </a:rPr>
                        <a:t>Probably</a:t>
                      </a:r>
                      <a:r>
                        <a:rPr lang="en-US" b="1" baseline="0" dirty="0" smtClean="0">
                          <a:solidFill>
                            <a:schemeClr val="bg1"/>
                          </a:solidFill>
                        </a:rPr>
                        <a:t> c</a:t>
                      </a:r>
                      <a:r>
                        <a:rPr lang="en-US" b="1" dirty="0" smtClean="0">
                          <a:solidFill>
                            <a:schemeClr val="bg1"/>
                          </a:solidFill>
                        </a:rPr>
                        <a:t>orrect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smtClean="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smtClean="0">
                          <a:solidFill>
                            <a:schemeClr val="bg1"/>
                          </a:solidFill>
                        </a:rPr>
                        <a:t>95</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smtClean="0">
                          <a:solidFill>
                            <a:schemeClr val="bg1"/>
                          </a:solidFill>
                        </a:rPr>
                        <a:t>5</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smtClean="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smtClean="0">
                          <a:solidFill>
                            <a:schemeClr val="bg1"/>
                          </a:solidFill>
                        </a:rPr>
                        <a:t>Probably</a:t>
                      </a:r>
                      <a:r>
                        <a:rPr lang="en-US" b="1" baseline="0" dirty="0" smtClean="0">
                          <a:solidFill>
                            <a:schemeClr val="bg1"/>
                          </a:solidFill>
                        </a:rPr>
                        <a:t> w</a:t>
                      </a:r>
                      <a:r>
                        <a:rPr lang="en-US" b="1" dirty="0" smtClean="0">
                          <a:solidFill>
                            <a:schemeClr val="bg1"/>
                          </a:solidFill>
                        </a:rPr>
                        <a:t>rong</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smtClean="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smtClean="0">
                          <a:solidFill>
                            <a:schemeClr val="bg1"/>
                          </a:solidFill>
                        </a:rPr>
                        <a:t>5</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smtClean="0">
                          <a:solidFill>
                            <a:schemeClr val="bg1"/>
                          </a:solidFill>
                        </a:rPr>
                        <a:t>95</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6578159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8" name="Slide Number Placeholder 7"/>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35642281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4963582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p:txBody>
          <a:bodyPr/>
          <a:lstStyle/>
          <a:p>
            <a:r>
              <a:rPr lang="en-US" dirty="0" smtClean="0"/>
              <a:t>Nagel’s 3-step conception:</a:t>
            </a:r>
          </a:p>
          <a:p>
            <a:pPr marL="457200" indent="-457200">
              <a:buFont typeface="+mj-lt"/>
              <a:buAutoNum type="arabicPeriod"/>
            </a:pPr>
            <a:r>
              <a:rPr lang="en-US" dirty="0" smtClean="0"/>
              <a:t>realize </a:t>
            </a:r>
            <a:r>
              <a:rPr lang="en-US" dirty="0"/>
              <a:t>(or postulate) that our perceptions are caused by the actions of things on us, through their effects on our bodies. </a:t>
            </a:r>
            <a:endParaRPr lang="en-US" dirty="0" smtClean="0"/>
          </a:p>
          <a:p>
            <a:pPr marL="457200" indent="-457200">
              <a:buFont typeface="+mj-lt"/>
              <a:buAutoNum type="arabicPeriod"/>
            </a:pPr>
            <a:r>
              <a:rPr lang="en-US" dirty="0" smtClean="0"/>
              <a:t>realize </a:t>
            </a:r>
            <a:r>
              <a:rPr lang="en-US" dirty="0"/>
              <a:t>(or postulate) that since the same properties that cause perceptions in us also have effects on other things and can exist without causing any perceptions at all, their true nature must be detachable from their perspectival appearance and need not resemble it. </a:t>
            </a:r>
            <a:endParaRPr lang="en-US" dirty="0" smtClean="0"/>
          </a:p>
          <a:p>
            <a:pPr marL="457200" indent="-457200">
              <a:buFont typeface="+mj-lt"/>
              <a:buAutoNum type="arabicPeriod"/>
            </a:pPr>
            <a:r>
              <a:rPr lang="en-US" dirty="0" smtClean="0"/>
              <a:t>form </a:t>
            </a:r>
            <a:r>
              <a:rPr lang="en-US" dirty="0"/>
              <a:t>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value(s) on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t>
            </a:r>
            <a:r>
              <a:rPr lang="en-US" dirty="0"/>
              <a:t>choice of a scientific research problem; </a:t>
            </a:r>
            <a:endParaRPr lang="en-US" dirty="0" smtClean="0"/>
          </a:p>
          <a:p>
            <a:pPr marL="514350" indent="-514350">
              <a:buFont typeface="+mj-lt"/>
              <a:buAutoNum type="arabicPeriod"/>
            </a:pPr>
            <a:r>
              <a:rPr lang="en-US" dirty="0" smtClean="0"/>
              <a:t>the </a:t>
            </a:r>
            <a:r>
              <a:rPr lang="en-US" dirty="0"/>
              <a:t>gathering of evidence in relation to the problem; </a:t>
            </a:r>
            <a:endParaRPr lang="en-US" dirty="0" smtClean="0"/>
          </a:p>
          <a:p>
            <a:pPr marL="514350" indent="-514350">
              <a:buFont typeface="+mj-lt"/>
              <a:buAutoNum type="arabicPeriod"/>
            </a:pPr>
            <a:r>
              <a:rPr lang="en-US" dirty="0" smtClean="0"/>
              <a:t>the </a:t>
            </a:r>
            <a:r>
              <a:rPr lang="en-US" dirty="0"/>
              <a:t>acceptance of a scientific hypothesis or theory as an adequate answer to the problem on the basis of the evidence; </a:t>
            </a:r>
            <a:endParaRPr lang="en-US" dirty="0" smtClean="0"/>
          </a:p>
          <a:p>
            <a:pPr marL="514350" indent="-514350">
              <a:buFont typeface="+mj-lt"/>
              <a:buAutoNum type="arabicPeriod"/>
            </a:pPr>
            <a:r>
              <a:rPr lang="en-US" dirty="0" smtClean="0"/>
              <a:t>the </a:t>
            </a:r>
            <a:r>
              <a:rPr lang="en-US" dirty="0"/>
              <a:t>proliferation and application of scientific research </a:t>
            </a:r>
            <a:r>
              <a:rPr lang="en-US" dirty="0" smtClean="0"/>
              <a:t>results. </a:t>
            </a:r>
          </a:p>
          <a:p>
            <a:pPr marL="0" indent="0"/>
            <a:endParaRPr lang="en-US" dirty="0"/>
          </a:p>
          <a:p>
            <a:pPr marL="0" indent="0"/>
            <a:r>
              <a:rPr lang="en-US" dirty="0" smtClean="0"/>
              <a:t>				(</a:t>
            </a:r>
            <a:r>
              <a:rPr lang="en-US" dirty="0"/>
              <a:t>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Scientific values</a:t>
            </a:r>
            <a:r>
              <a:rPr lang="en-US" b="1" dirty="0" smtClean="0"/>
              <a:t>:</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u="sng" dirty="0"/>
              <a:t>Epistemic (or 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u="sng" dirty="0" smtClean="0"/>
              <a:t>Contextual </a:t>
            </a:r>
            <a:r>
              <a:rPr lang="en-US" b="1" u="sng" dirty="0"/>
              <a:t>(non-cognitive)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4" name="Slide Number Placeholder 3"/>
          <p:cNvSpPr>
            <a:spLocks noGrp="1"/>
          </p:cNvSpPr>
          <p:nvPr>
            <p:ph type="sldNum" sz="quarter" idx="10"/>
          </p:nvPr>
        </p:nvSpPr>
        <p:spPr/>
        <p:txBody>
          <a:bodyPr/>
          <a:lstStyle/>
          <a:p>
            <a:fld id="{970F0956-5B8E-40B4-A8DD-F75AA1D26018}" type="slidenum">
              <a:rPr lang="en-US" smtClean="0"/>
              <a:pPr/>
              <a:t>88</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r>
              <a:rPr lang="en-US" dirty="0" smtClean="0"/>
              <a:t>.</a:t>
            </a:r>
          </a:p>
          <a:p>
            <a:pPr>
              <a:buFont typeface="Arial" panose="020B0604020202020204" pitchFamily="34" charset="0"/>
              <a:buChar char="•"/>
            </a:pPr>
            <a:r>
              <a:rPr lang="en-US" dirty="0" smtClean="0"/>
              <a:t>‘Evidence’ = analyses </a:t>
            </a:r>
            <a:r>
              <a:rPr lang="en-US" dirty="0"/>
              <a:t>of the results of randomized controlled trials (RCTs</a:t>
            </a:r>
            <a:r>
              <a:rPr lang="en-US" dirty="0" smtClean="0"/>
              <a:t>) which attempt to eliminate selection bias. </a:t>
            </a:r>
          </a:p>
          <a:p>
            <a:pPr>
              <a:buFont typeface="Arial" panose="020B0604020202020204" pitchFamily="34" charset="0"/>
              <a:buChar char="•"/>
            </a:pPr>
            <a:r>
              <a:rPr lang="en-US" dirty="0" smtClean="0"/>
              <a:t>Judgment still required to assess the extent to which a patient is similar to the study subjects!</a:t>
            </a:r>
            <a:endParaRPr lang="en-US" dirty="0"/>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89</a:t>
            </a:fld>
            <a:endParaRPr lang="en-US"/>
          </a:p>
        </p:txBody>
      </p:sp>
    </p:spTree>
    <p:extLst>
      <p:ext uri="{BB962C8B-B14F-4D97-AF65-F5344CB8AC3E}">
        <p14:creationId xmlns:p14="http://schemas.microsoft.com/office/powerpoint/2010/main" val="181061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smtClean="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8116254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r>
              <a:rPr lang="en-US" dirty="0" smtClean="0"/>
              <a:t>?</a:t>
            </a:r>
            <a:br>
              <a:rPr lang="en-US" dirty="0" smtClean="0"/>
            </a:br>
            <a:r>
              <a:rPr lang="en-US" dirty="0"/>
              <a:t/>
            </a:r>
            <a:br>
              <a:rPr lang="en-US" dirty="0"/>
            </a:br>
            <a:r>
              <a:rPr lang="en-US" dirty="0" smtClean="0"/>
              <a:t>Discussion of selected quotes from paper.</a:t>
            </a: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90</a:t>
            </a:fld>
            <a:endParaRPr lang="en-US"/>
          </a:p>
        </p:txBody>
      </p:sp>
    </p:spTree>
    <p:extLst>
      <p:ext uri="{BB962C8B-B14F-4D97-AF65-F5344CB8AC3E}">
        <p14:creationId xmlns:p14="http://schemas.microsoft.com/office/powerpoint/2010/main" val="23513040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Assignment for next week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dirty="0" smtClean="0"/>
              <a:t>Required reading R1:</a:t>
            </a:r>
            <a:r>
              <a:rPr lang="en-US" dirty="0"/>
              <a:t>	</a:t>
            </a:r>
            <a:endParaRPr lang="en-US" dirty="0" smtClean="0"/>
          </a:p>
          <a:p>
            <a:r>
              <a:rPr lang="en-US" dirty="0" smtClean="0"/>
              <a:t>		M </a:t>
            </a:r>
            <a:r>
              <a:rPr lang="en-US" dirty="0"/>
              <a:t>Delgado-Rodríguez and J </a:t>
            </a:r>
            <a:r>
              <a:rPr lang="en-US" dirty="0" err="1"/>
              <a:t>Llorca</a:t>
            </a:r>
            <a:r>
              <a:rPr lang="en-US" dirty="0"/>
              <a:t>. </a:t>
            </a:r>
          </a:p>
          <a:p>
            <a:r>
              <a:rPr lang="en-US" dirty="0"/>
              <a:t>		Bias. </a:t>
            </a:r>
          </a:p>
          <a:p>
            <a:r>
              <a:rPr lang="en-US" dirty="0"/>
              <a:t>		J </a:t>
            </a:r>
            <a:r>
              <a:rPr lang="en-US" dirty="0" err="1"/>
              <a:t>Epidemiol</a:t>
            </a:r>
            <a:r>
              <a:rPr lang="en-US" dirty="0"/>
              <a:t> Community Health  2004;58:635-641   </a:t>
            </a:r>
          </a:p>
          <a:p>
            <a:r>
              <a:rPr lang="en-US" dirty="0"/>
              <a:t>		</a:t>
            </a:r>
            <a:r>
              <a:rPr lang="en-US" sz="2000" dirty="0"/>
              <a:t>http://jech.bmj.com/content/58/8/635.full.pdf+html</a:t>
            </a:r>
          </a:p>
          <a:p>
            <a:r>
              <a:rPr lang="en-US" dirty="0"/>
              <a:t>	</a:t>
            </a:r>
            <a:endParaRPr lang="en-US" dirty="0" smtClean="0"/>
          </a:p>
          <a:p>
            <a:pPr>
              <a:buFont typeface="Arial" panose="020B0604020202020204" pitchFamily="34" charset="0"/>
              <a:buChar char="•"/>
            </a:pPr>
            <a:r>
              <a:rPr lang="en-US" dirty="0" smtClean="0"/>
              <a:t>This </a:t>
            </a:r>
            <a:r>
              <a:rPr lang="en-US" dirty="0"/>
              <a:t>paper will be the topic of a </a:t>
            </a:r>
            <a:r>
              <a:rPr lang="en-US" b="1" i="1" u="sng" dirty="0"/>
              <a:t>closed book </a:t>
            </a:r>
            <a:r>
              <a:rPr lang="en-US" dirty="0"/>
              <a:t>in-class test during class </a:t>
            </a:r>
            <a:r>
              <a:rPr lang="en-US" dirty="0" smtClean="0"/>
              <a:t>C3.</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91</a:t>
            </a:fld>
            <a:endParaRPr lang="en-US"/>
          </a:p>
        </p:txBody>
      </p:sp>
    </p:spTree>
    <p:extLst>
      <p:ext uri="{BB962C8B-B14F-4D97-AF65-F5344CB8AC3E}">
        <p14:creationId xmlns:p14="http://schemas.microsoft.com/office/powerpoint/2010/main" val="262849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31808</TotalTime>
  <Words>6125</Words>
  <Application>Microsoft Office PowerPoint</Application>
  <PresentationFormat>On-screen Show (4:3)</PresentationFormat>
  <Paragraphs>840</Paragraphs>
  <Slides>91</Slides>
  <Notes>17</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6" baseType="lpstr">
      <vt:lpstr>ＭＳ Ｐゴシック</vt:lpstr>
      <vt:lpstr>92lrdexkxeqpuxoo</vt:lpstr>
      <vt:lpstr>AdvP41153C</vt:lpstr>
      <vt:lpstr>Arial</vt:lpstr>
      <vt:lpstr>Arial Unicode MS</vt:lpstr>
      <vt:lpstr>Batang</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19453 – Spring 2020   </vt:lpstr>
      <vt:lpstr>Today’s topics</vt:lpstr>
      <vt:lpstr>Required pre-class reading</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‘Logic’</vt:lpstr>
      <vt:lpstr>Four notions of Logic</vt:lpstr>
      <vt:lpstr>Deduction and induction (1)</vt:lpstr>
      <vt:lpstr>Valid and sound (deductive) arguments</vt:lpstr>
      <vt:lpstr>Valid argument?</vt:lpstr>
      <vt:lpstr>Sound argument?</vt:lpstr>
      <vt:lpstr>Deduction and induction (2)</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Discussion of selected quotes from paper.</vt:lpstr>
      <vt:lpstr>!!! Assignment for 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1218</cp:revision>
  <dcterms:created xsi:type="dcterms:W3CDTF">1601-01-01T00:00:00Z</dcterms:created>
  <dcterms:modified xsi:type="dcterms:W3CDTF">2020-02-06T14:07:36Z</dcterms:modified>
</cp:coreProperties>
</file>