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89"/>
  </p:notesMasterIdLst>
  <p:sldIdLst>
    <p:sldId id="1394" r:id="rId2"/>
    <p:sldId id="1288" r:id="rId3"/>
    <p:sldId id="1395" r:id="rId4"/>
    <p:sldId id="1346" r:id="rId5"/>
    <p:sldId id="1307" r:id="rId6"/>
    <p:sldId id="1308" r:id="rId7"/>
    <p:sldId id="1309" r:id="rId8"/>
    <p:sldId id="1310" r:id="rId9"/>
    <p:sldId id="1312" r:id="rId10"/>
    <p:sldId id="1311" r:id="rId11"/>
    <p:sldId id="1325" r:id="rId12"/>
    <p:sldId id="1313" r:id="rId13"/>
    <p:sldId id="1314" r:id="rId14"/>
    <p:sldId id="1315" r:id="rId15"/>
    <p:sldId id="1316" r:id="rId16"/>
    <p:sldId id="1317" r:id="rId17"/>
    <p:sldId id="1318" r:id="rId18"/>
    <p:sldId id="1319" r:id="rId19"/>
    <p:sldId id="1320" r:id="rId20"/>
    <p:sldId id="1321" r:id="rId21"/>
    <p:sldId id="1322" r:id="rId22"/>
    <p:sldId id="1323" r:id="rId23"/>
    <p:sldId id="1324" r:id="rId24"/>
    <p:sldId id="1330" r:id="rId25"/>
    <p:sldId id="1331" r:id="rId26"/>
    <p:sldId id="1332" r:id="rId27"/>
    <p:sldId id="1333" r:id="rId28"/>
    <p:sldId id="1387" r:id="rId29"/>
    <p:sldId id="1388" r:id="rId30"/>
    <p:sldId id="1389" r:id="rId31"/>
    <p:sldId id="1390" r:id="rId32"/>
    <p:sldId id="1391" r:id="rId33"/>
    <p:sldId id="1392" r:id="rId34"/>
    <p:sldId id="1351" r:id="rId35"/>
    <p:sldId id="1375" r:id="rId36"/>
    <p:sldId id="1376" r:id="rId37"/>
    <p:sldId id="1377" r:id="rId38"/>
    <p:sldId id="1379" r:id="rId39"/>
    <p:sldId id="1380" r:id="rId40"/>
    <p:sldId id="1370" r:id="rId41"/>
    <p:sldId id="1371" r:id="rId42"/>
    <p:sldId id="1372" r:id="rId43"/>
    <p:sldId id="1373" r:id="rId44"/>
    <p:sldId id="1352" r:id="rId45"/>
    <p:sldId id="1345" r:id="rId46"/>
    <p:sldId id="1334" r:id="rId47"/>
    <p:sldId id="1335" r:id="rId48"/>
    <p:sldId id="1336" r:id="rId49"/>
    <p:sldId id="1337" r:id="rId50"/>
    <p:sldId id="1338" r:id="rId51"/>
    <p:sldId id="1339" r:id="rId52"/>
    <p:sldId id="1341" r:id="rId53"/>
    <p:sldId id="1348" r:id="rId54"/>
    <p:sldId id="1326" r:id="rId55"/>
    <p:sldId id="1340" r:id="rId56"/>
    <p:sldId id="1393" r:id="rId57"/>
    <p:sldId id="1328" r:id="rId58"/>
    <p:sldId id="1347" r:id="rId59"/>
    <p:sldId id="1349" r:id="rId60"/>
    <p:sldId id="1350" r:id="rId61"/>
    <p:sldId id="1353" r:id="rId62"/>
    <p:sldId id="1354" r:id="rId63"/>
    <p:sldId id="1355" r:id="rId64"/>
    <p:sldId id="1356" r:id="rId65"/>
    <p:sldId id="1358" r:id="rId66"/>
    <p:sldId id="1357" r:id="rId67"/>
    <p:sldId id="1359" r:id="rId68"/>
    <p:sldId id="1367" r:id="rId69"/>
    <p:sldId id="1360" r:id="rId70"/>
    <p:sldId id="1361" r:id="rId71"/>
    <p:sldId id="1362" r:id="rId72"/>
    <p:sldId id="1363" r:id="rId73"/>
    <p:sldId id="1364" r:id="rId74"/>
    <p:sldId id="1365" r:id="rId75"/>
    <p:sldId id="1366" r:id="rId76"/>
    <p:sldId id="1342" r:id="rId77"/>
    <p:sldId id="1329" r:id="rId78"/>
    <p:sldId id="1368" r:id="rId79"/>
    <p:sldId id="1343" r:id="rId80"/>
    <p:sldId id="1344" r:id="rId81"/>
    <p:sldId id="1369" r:id="rId82"/>
    <p:sldId id="1374" r:id="rId83"/>
    <p:sldId id="1381" r:id="rId84"/>
    <p:sldId id="1382" r:id="rId85"/>
    <p:sldId id="1383" r:id="rId86"/>
    <p:sldId id="1384" r:id="rId87"/>
    <p:sldId id="1386" r:id="rId88"/>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FE115"/>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33" autoAdjust="0"/>
    <p:restoredTop sz="86455" autoAdjust="0"/>
  </p:normalViewPr>
  <p:slideViewPr>
    <p:cSldViewPr>
      <p:cViewPr varScale="1">
        <p:scale>
          <a:sx n="95" d="100"/>
          <a:sy n="95" d="100"/>
        </p:scale>
        <p:origin x="17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4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4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6702E1E0-462E-42B5-A359-A648340C9DAE}"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19453 – Spring 2020</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12 – April 23, 2020</a:t>
            </a:r>
          </a:p>
          <a:p>
            <a:r>
              <a:rPr lang="en-US" dirty="0"/>
              <a:t>Mixed methods: integration of quantitative and qualitative methods </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Slide Number Placeholder 6"/>
          <p:cNvSpPr>
            <a:spLocks noGrp="1"/>
          </p:cNvSpPr>
          <p:nvPr>
            <p:ph type="sldNum" sz="quarter" idx="10"/>
          </p:nvPr>
        </p:nvSpPr>
        <p:spPr/>
        <p:txBody>
          <a:bodyPr/>
          <a:lstStyle/>
          <a:p>
            <a:fld id="{B7A43C5A-ACB8-4C0A-8D74-C2E9796A15BB}" type="slidenum">
              <a:rPr lang="en-US" smtClean="0"/>
              <a:pPr/>
              <a:t>1</a:t>
            </a:fld>
            <a:endParaRPr lang="en-US"/>
          </a:p>
        </p:txBody>
      </p:sp>
    </p:spTree>
    <p:extLst>
      <p:ext uri="{BB962C8B-B14F-4D97-AF65-F5344CB8AC3E}">
        <p14:creationId xmlns:p14="http://schemas.microsoft.com/office/powerpoint/2010/main" val="40973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99753779"/>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The study uses sufficient, abundant, appropriate, and complex: </a:t>
                      </a:r>
                    </a:p>
                    <a:p>
                      <a:endParaRPr lang="en-US" sz="2000" b="0" dirty="0">
                        <a:solidFill>
                          <a:schemeClr val="bg1"/>
                        </a:solidFill>
                        <a:latin typeface="Trebuchet MS" panose="020B0603020202020204" pitchFamily="34" charset="0"/>
                      </a:endParaRPr>
                    </a:p>
                    <a:p>
                      <a:r>
                        <a:rPr lang="en-US" sz="2000" b="0" dirty="0">
                          <a:solidFill>
                            <a:schemeClr val="bg1"/>
                          </a:solidFill>
                          <a:latin typeface="Trebuchet MS" panose="020B0603020202020204" pitchFamily="34" charset="0"/>
                        </a:rPr>
                        <a:t>• Theoretical constructs</a:t>
                      </a:r>
                    </a:p>
                    <a:p>
                      <a:r>
                        <a:rPr lang="en-US" sz="2000" b="0" dirty="0">
                          <a:solidFill>
                            <a:schemeClr val="bg1"/>
                          </a:solidFill>
                          <a:latin typeface="Trebuchet MS" panose="020B0603020202020204" pitchFamily="34" charset="0"/>
                        </a:rPr>
                        <a:t>• Data and time in the field</a:t>
                      </a:r>
                    </a:p>
                    <a:p>
                      <a:r>
                        <a:rPr lang="en-US" sz="2000" b="0" dirty="0">
                          <a:solidFill>
                            <a:schemeClr val="bg1"/>
                          </a:solidFill>
                          <a:latin typeface="Trebuchet MS" panose="020B0603020202020204" pitchFamily="34" charset="0"/>
                        </a:rPr>
                        <a:t>• Sample(s)</a:t>
                      </a:r>
                    </a:p>
                    <a:p>
                      <a:r>
                        <a:rPr lang="en-US" sz="2000" b="0" dirty="0">
                          <a:solidFill>
                            <a:schemeClr val="bg1"/>
                          </a:solidFill>
                          <a:latin typeface="Trebuchet MS" panose="020B0603020202020204" pitchFamily="34" charset="0"/>
                        </a:rPr>
                        <a:t>• Context(s)</a:t>
                      </a:r>
                    </a:p>
                    <a:p>
                      <a:r>
                        <a:rPr lang="en-US" sz="2000" b="0" dirty="0">
                          <a:solidFill>
                            <a:schemeClr val="bg1"/>
                          </a:solidFill>
                          <a:latin typeface="Trebuchet MS" panose="020B0603020202020204" pitchFamily="34" charset="0"/>
                        </a:rPr>
                        <a:t>• Data collection and analysis processes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10</a:t>
            </a:fld>
            <a:endParaRPr lang="en-US"/>
          </a:p>
        </p:txBody>
      </p:sp>
    </p:spTree>
    <p:extLst>
      <p:ext uri="{BB962C8B-B14F-4D97-AF65-F5344CB8AC3E}">
        <p14:creationId xmlns:p14="http://schemas.microsoft.com/office/powerpoint/2010/main" val="29427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9138620"/>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Are there enough data to support significant claims?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Did the researcher spend enough time to gather interesting and significant data?</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Is the context or sample appropriate given the goals of the study?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Did the researcher use appropriate procedures in terms of field note style, interviewing practices, and analysis procedures?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11</a:t>
            </a:fld>
            <a:endParaRPr lang="en-US"/>
          </a:p>
        </p:txBody>
      </p:sp>
    </p:spTree>
    <p:extLst>
      <p:ext uri="{BB962C8B-B14F-4D97-AF65-F5344CB8AC3E}">
        <p14:creationId xmlns:p14="http://schemas.microsoft.com/office/powerpoint/2010/main" val="160209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2941913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12</a:t>
            </a:fld>
            <a:endParaRPr lang="en-US"/>
          </a:p>
        </p:txBody>
      </p:sp>
    </p:spTree>
    <p:extLst>
      <p:ext uri="{BB962C8B-B14F-4D97-AF65-F5344CB8AC3E}">
        <p14:creationId xmlns:p14="http://schemas.microsoft.com/office/powerpoint/2010/main" val="151263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6841507"/>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The study is characterized by:</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Self-reflexivity about subjective values, biases, and inclinations of the researcher(s);</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Transparency about the methods and challenges.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13</a:t>
            </a:fld>
            <a:endParaRPr lang="en-US"/>
          </a:p>
        </p:txBody>
      </p:sp>
    </p:spTree>
    <p:extLst>
      <p:ext uri="{BB962C8B-B14F-4D97-AF65-F5344CB8AC3E}">
        <p14:creationId xmlns:p14="http://schemas.microsoft.com/office/powerpoint/2010/main" val="365473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4080060"/>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14</a:t>
            </a:fld>
            <a:endParaRPr lang="en-US"/>
          </a:p>
        </p:txBody>
      </p:sp>
    </p:spTree>
    <p:extLst>
      <p:ext uri="{BB962C8B-B14F-4D97-AF65-F5344CB8AC3E}">
        <p14:creationId xmlns:p14="http://schemas.microsoft.com/office/powerpoint/2010/main" val="2035075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23432989"/>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The research is marked by:</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thick description, concrete detail, explication of tacit (</a:t>
                      </a:r>
                      <a:r>
                        <a:rPr lang="en-US" sz="2000" b="0" dirty="0" err="1">
                          <a:solidFill>
                            <a:schemeClr val="bg1"/>
                          </a:solidFill>
                          <a:latin typeface="Trebuchet MS" panose="020B0603020202020204" pitchFamily="34" charset="0"/>
                        </a:rPr>
                        <a:t>nontextual</a:t>
                      </a:r>
                      <a:r>
                        <a:rPr lang="en-US" sz="2000" b="0" dirty="0">
                          <a:solidFill>
                            <a:schemeClr val="bg1"/>
                          </a:solidFill>
                          <a:latin typeface="Trebuchet MS" panose="020B0603020202020204" pitchFamily="34" charset="0"/>
                        </a:rPr>
                        <a:t>) knowledge, and showing rather than telling;</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triangulation or crystallization;</a:t>
                      </a:r>
                    </a:p>
                    <a:p>
                      <a:pPr marL="342900" indent="-342900">
                        <a:buFont typeface="Arial" panose="020B0604020202020204" pitchFamily="34" charset="0"/>
                        <a:buChar char="•"/>
                      </a:pPr>
                      <a:endParaRPr lang="en-US" sz="8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err="1">
                          <a:solidFill>
                            <a:schemeClr val="bg1"/>
                          </a:solidFill>
                          <a:latin typeface="Trebuchet MS" panose="020B0603020202020204" pitchFamily="34" charset="0"/>
                        </a:rPr>
                        <a:t>multivocality</a:t>
                      </a:r>
                      <a:r>
                        <a:rPr lang="en-US" sz="2000" b="0" dirty="0">
                          <a:solidFill>
                            <a:schemeClr val="bg1"/>
                          </a:solidFill>
                          <a:latin typeface="Trebuchet MS" panose="020B0603020202020204" pitchFamily="34" charset="0"/>
                        </a:rPr>
                        <a:t>;</a:t>
                      </a:r>
                    </a:p>
                    <a:p>
                      <a:pPr marL="342900" indent="-342900">
                        <a:buFont typeface="Arial" panose="020B0604020202020204" pitchFamily="34" charset="0"/>
                        <a:buChar char="•"/>
                      </a:pPr>
                      <a:endParaRPr lang="en-US" sz="8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member reflections.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15</a:t>
            </a:fld>
            <a:endParaRPr lang="en-US"/>
          </a:p>
        </p:txBody>
      </p:sp>
    </p:spTree>
    <p:extLst>
      <p:ext uri="{BB962C8B-B14F-4D97-AF65-F5344CB8AC3E}">
        <p14:creationId xmlns:p14="http://schemas.microsoft.com/office/powerpoint/2010/main" val="257435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931962"/>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16</a:t>
            </a:fld>
            <a:endParaRPr lang="en-US"/>
          </a:p>
        </p:txBody>
      </p:sp>
    </p:spTree>
    <p:extLst>
      <p:ext uri="{BB962C8B-B14F-4D97-AF65-F5344CB8AC3E}">
        <p14:creationId xmlns:p14="http://schemas.microsoft.com/office/powerpoint/2010/main" val="3482621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90839955"/>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The research influences, affects, or moves particular readers or a variety of audiences through:</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Aesthetic, evocative representation</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Naturalistic generalizations</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Transferable findings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17</a:t>
            </a:fld>
            <a:endParaRPr lang="en-US"/>
          </a:p>
        </p:txBody>
      </p:sp>
    </p:spTree>
    <p:extLst>
      <p:ext uri="{BB962C8B-B14F-4D97-AF65-F5344CB8AC3E}">
        <p14:creationId xmlns:p14="http://schemas.microsoft.com/office/powerpoint/2010/main" val="3170826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7425390"/>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18</a:t>
            </a:fld>
            <a:endParaRPr lang="en-US"/>
          </a:p>
        </p:txBody>
      </p:sp>
    </p:spTree>
    <p:extLst>
      <p:ext uri="{BB962C8B-B14F-4D97-AF65-F5344CB8AC3E}">
        <p14:creationId xmlns:p14="http://schemas.microsoft.com/office/powerpoint/2010/main" val="2135332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3822560"/>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The research provides a significant contribution:</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Conceptually/theoretically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Practically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Morally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Methodologically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Heuristically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19</a:t>
            </a:fld>
            <a:endParaRPr lang="en-US"/>
          </a:p>
        </p:txBody>
      </p:sp>
    </p:spTree>
    <p:extLst>
      <p:ext uri="{BB962C8B-B14F-4D97-AF65-F5344CB8AC3E}">
        <p14:creationId xmlns:p14="http://schemas.microsoft.com/office/powerpoint/2010/main" val="4264375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C12. Mixed methods: integration of quantitative and qualitative methods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Pre-class reading:</a:t>
            </a:r>
          </a:p>
          <a:p>
            <a:pPr marL="0" indent="0">
              <a:spcBef>
                <a:spcPts val="0"/>
              </a:spcBef>
            </a:pPr>
            <a:r>
              <a:rPr lang="en-US" sz="2000" dirty="0"/>
              <a:t>	LA </a:t>
            </a:r>
            <a:r>
              <a:rPr lang="en-US" sz="2000" dirty="0" err="1"/>
              <a:t>Palinkas</a:t>
            </a:r>
            <a:r>
              <a:rPr lang="en-US" sz="2000" dirty="0"/>
              <a:t> et. al. </a:t>
            </a:r>
          </a:p>
          <a:p>
            <a:pPr marL="0" indent="0">
              <a:spcBef>
                <a:spcPts val="0"/>
              </a:spcBef>
            </a:pPr>
            <a:r>
              <a:rPr lang="en-US" sz="2000" dirty="0"/>
              <a:t>	</a:t>
            </a:r>
            <a:r>
              <a:rPr lang="en-US" sz="2000" b="1" i="1" dirty="0"/>
              <a:t>Mixed Method Designs in Implementation Research</a:t>
            </a:r>
            <a:r>
              <a:rPr lang="en-US" sz="2000" dirty="0"/>
              <a:t>. </a:t>
            </a:r>
          </a:p>
          <a:p>
            <a:pPr marL="0" indent="0">
              <a:spcBef>
                <a:spcPts val="0"/>
              </a:spcBef>
            </a:pPr>
            <a:r>
              <a:rPr lang="en-US" sz="2000" dirty="0"/>
              <a:t>	</a:t>
            </a:r>
            <a:r>
              <a:rPr lang="en-US" sz="2000" dirty="0" err="1"/>
              <a:t>Adm</a:t>
            </a:r>
            <a:r>
              <a:rPr lang="en-US" sz="2000" dirty="0"/>
              <a:t> Policy </a:t>
            </a:r>
            <a:r>
              <a:rPr lang="en-US" sz="2000" dirty="0" err="1"/>
              <a:t>Ment</a:t>
            </a:r>
            <a:r>
              <a:rPr lang="en-US" sz="2000" dirty="0"/>
              <a:t> Health (2011) 38:44–53.</a:t>
            </a:r>
          </a:p>
          <a:p>
            <a:pPr>
              <a:buFont typeface="Arial" panose="020B0604020202020204" pitchFamily="34" charset="0"/>
              <a:buChar char="•"/>
            </a:pPr>
            <a:r>
              <a:rPr lang="en-US" dirty="0"/>
              <a:t>Post-class assignment: </a:t>
            </a:r>
          </a:p>
          <a:p>
            <a:pPr marL="914400" lvl="1" indent="-457200">
              <a:buFont typeface="+mj-lt"/>
              <a:buAutoNum type="alphaLcParenR"/>
            </a:pPr>
            <a:r>
              <a:rPr lang="en-US" sz="2000" dirty="0"/>
              <a:t>A8: update your proposal by adding an experimental design so that the overall approach is mixed method.</a:t>
            </a:r>
            <a:endParaRPr lang="en-US" dirty="0"/>
          </a:p>
          <a:p>
            <a:pPr marL="914400" lvl="1" indent="-457200">
              <a:buFont typeface="+mj-lt"/>
              <a:buAutoNum type="alphaLcParenR"/>
            </a:pPr>
            <a:r>
              <a:rPr lang="en-US" sz="2000" dirty="0"/>
              <a:t>Required readings:</a:t>
            </a:r>
          </a:p>
          <a:p>
            <a:pPr lvl="2"/>
            <a:r>
              <a:rPr lang="en-US" sz="1800" b="1" dirty="0"/>
              <a:t>R13 </a:t>
            </a:r>
            <a:r>
              <a:rPr lang="en-US" sz="1800" dirty="0" err="1"/>
              <a:t>Mårtensson</a:t>
            </a:r>
            <a:r>
              <a:rPr lang="en-US" sz="1800" dirty="0"/>
              <a:t>, P., et al., </a:t>
            </a:r>
            <a:r>
              <a:rPr lang="en-US" sz="1800" i="1" dirty="0"/>
              <a:t>Evaluating research: A multidisciplinary approach to assessing research practice and quality. </a:t>
            </a:r>
            <a:r>
              <a:rPr lang="en-US" sz="1800" dirty="0"/>
              <a:t>Research Policy, 2016. </a:t>
            </a:r>
            <a:r>
              <a:rPr lang="en-US" sz="1800" b="1" dirty="0"/>
              <a:t>45</a:t>
            </a:r>
            <a:r>
              <a:rPr lang="en-US" sz="1800" dirty="0"/>
              <a:t>(3): p. 593-603. </a:t>
            </a:r>
          </a:p>
          <a:p>
            <a:pPr lvl="2"/>
            <a:r>
              <a:rPr lang="en-US" sz="1800" b="1" dirty="0"/>
              <a:t>R14 </a:t>
            </a:r>
            <a:r>
              <a:rPr lang="en-US" sz="1800" dirty="0" err="1"/>
              <a:t>Sudheesh</a:t>
            </a:r>
            <a:r>
              <a:rPr lang="en-US" sz="1800" dirty="0"/>
              <a:t>, K., D.R. </a:t>
            </a:r>
            <a:r>
              <a:rPr lang="en-US" sz="1800" dirty="0" err="1"/>
              <a:t>Duggappa</a:t>
            </a:r>
            <a:r>
              <a:rPr lang="en-US" sz="1800" dirty="0"/>
              <a:t>, and S.S. Nethra, </a:t>
            </a:r>
            <a:r>
              <a:rPr lang="en-US" sz="1800" i="1" dirty="0"/>
              <a:t>How to write a research proposal? </a:t>
            </a:r>
            <a:r>
              <a:rPr lang="en-US" sz="1800" dirty="0"/>
              <a:t>Indian journal of </a:t>
            </a:r>
            <a:r>
              <a:rPr lang="en-US" sz="1800" dirty="0" err="1"/>
              <a:t>anaesthesia</a:t>
            </a:r>
            <a:r>
              <a:rPr lang="en-US" sz="1800" dirty="0"/>
              <a:t>, 2016. </a:t>
            </a:r>
            <a:r>
              <a:rPr lang="en-US" sz="1800" b="1" dirty="0"/>
              <a:t>60</a:t>
            </a:r>
            <a:r>
              <a:rPr lang="en-US" sz="1800" dirty="0"/>
              <a:t>(9): p. 631-634. </a:t>
            </a:r>
          </a:p>
          <a:p>
            <a:pPr lvl="1">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2</a:t>
            </a:fld>
            <a:endParaRPr lang="en-US"/>
          </a:p>
        </p:txBody>
      </p:sp>
    </p:spTree>
    <p:extLst>
      <p:ext uri="{BB962C8B-B14F-4D97-AF65-F5344CB8AC3E}">
        <p14:creationId xmlns:p14="http://schemas.microsoft.com/office/powerpoint/2010/main" val="810123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4214151"/>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20</a:t>
            </a:fld>
            <a:endParaRPr lang="en-US"/>
          </a:p>
        </p:txBody>
      </p:sp>
    </p:spTree>
    <p:extLst>
      <p:ext uri="{BB962C8B-B14F-4D97-AF65-F5344CB8AC3E}">
        <p14:creationId xmlns:p14="http://schemas.microsoft.com/office/powerpoint/2010/main" val="2469419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3854725"/>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The research considers:</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procedural ethics (such as human subjects);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situational and culturally specific ethics;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relational ethics;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exiting ethics (leaving the scene and sharing the research).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21</a:t>
            </a:fld>
            <a:endParaRPr lang="en-US"/>
          </a:p>
        </p:txBody>
      </p:sp>
    </p:spTree>
    <p:extLst>
      <p:ext uri="{BB962C8B-B14F-4D97-AF65-F5344CB8AC3E}">
        <p14:creationId xmlns:p14="http://schemas.microsoft.com/office/powerpoint/2010/main" val="150010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57436424"/>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22</a:t>
            </a:fld>
            <a:endParaRPr lang="en-US"/>
          </a:p>
        </p:txBody>
      </p:sp>
    </p:spTree>
    <p:extLst>
      <p:ext uri="{BB962C8B-B14F-4D97-AF65-F5344CB8AC3E}">
        <p14:creationId xmlns:p14="http://schemas.microsoft.com/office/powerpoint/2010/main" val="2856642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10996727"/>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The study:</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achieves what it purports to be about;</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uses methods and procedures that fit its stated goals;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meaningfully interconnects literature, research questions/foci, findings, and interpretations with each other.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23</a:t>
            </a:fld>
            <a:endParaRPr lang="en-US"/>
          </a:p>
        </p:txBody>
      </p:sp>
    </p:spTree>
    <p:extLst>
      <p:ext uri="{BB962C8B-B14F-4D97-AF65-F5344CB8AC3E}">
        <p14:creationId xmlns:p14="http://schemas.microsoft.com/office/powerpoint/2010/main" val="72864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main types of research methods</a:t>
            </a:r>
          </a:p>
        </p:txBody>
      </p:sp>
      <p:sp>
        <p:nvSpPr>
          <p:cNvPr id="3" name="Content Placeholder 2"/>
          <p:cNvSpPr>
            <a:spLocks noGrp="1"/>
          </p:cNvSpPr>
          <p:nvPr>
            <p:ph idx="1"/>
          </p:nvPr>
        </p:nvSpPr>
        <p:spPr>
          <a:xfrm>
            <a:off x="228600" y="2133600"/>
            <a:ext cx="8686800" cy="4495800"/>
          </a:xfrm>
        </p:spPr>
        <p:txBody>
          <a:bodyPr/>
          <a:lstStyle/>
          <a:p>
            <a:pPr algn="ctr"/>
            <a:r>
              <a:rPr lang="en-US" sz="3200" dirty="0"/>
              <a:t>Qualitative methods</a:t>
            </a:r>
          </a:p>
          <a:p>
            <a:pPr algn="ctr"/>
            <a:endParaRPr lang="en-US" sz="3200" dirty="0"/>
          </a:p>
          <a:p>
            <a:pPr algn="ctr"/>
            <a:endParaRPr lang="en-US" sz="3200" dirty="0"/>
          </a:p>
          <a:p>
            <a:pPr algn="ctr"/>
            <a:r>
              <a:rPr lang="en-US" sz="3200" dirty="0"/>
              <a:t>Quantitative methods</a:t>
            </a:r>
          </a:p>
          <a:p>
            <a:pPr algn="ctr"/>
            <a:endParaRPr lang="en-US" sz="3200" dirty="0"/>
          </a:p>
          <a:p>
            <a:pPr algn="ctr"/>
            <a:endParaRPr lang="en-US" sz="3200" dirty="0"/>
          </a:p>
          <a:p>
            <a:pPr algn="ctr"/>
            <a:r>
              <a:rPr lang="en-US" sz="3200" dirty="0"/>
              <a:t>Mixed methods</a:t>
            </a:r>
          </a:p>
        </p:txBody>
      </p:sp>
      <p:sp>
        <p:nvSpPr>
          <p:cNvPr id="4" name="Slide Number Placeholder 3"/>
          <p:cNvSpPr>
            <a:spLocks noGrp="1"/>
          </p:cNvSpPr>
          <p:nvPr>
            <p:ph type="sldNum" sz="quarter" idx="10"/>
          </p:nvPr>
        </p:nvSpPr>
        <p:spPr/>
        <p:txBody>
          <a:bodyPr/>
          <a:lstStyle/>
          <a:p>
            <a:fld id="{6702E1E0-462E-42B5-A359-A648340C9DAE}" type="slidenum">
              <a:rPr lang="en-US" smtClean="0"/>
              <a:pPr/>
              <a:t>24</a:t>
            </a:fld>
            <a:endParaRPr lang="en-US"/>
          </a:p>
        </p:txBody>
      </p:sp>
    </p:spTree>
    <p:extLst>
      <p:ext uri="{BB962C8B-B14F-4D97-AF65-F5344CB8AC3E}">
        <p14:creationId xmlns:p14="http://schemas.microsoft.com/office/powerpoint/2010/main" val="2189308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research</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b="1" u="sng" dirty="0"/>
              <a:t>Goals</a:t>
            </a:r>
            <a:r>
              <a:rPr lang="en-US" dirty="0"/>
              <a:t>:</a:t>
            </a:r>
          </a:p>
          <a:p>
            <a:pPr lvl="1">
              <a:spcBef>
                <a:spcPts val="0"/>
              </a:spcBef>
              <a:buFont typeface="Arial" panose="020B0604020202020204" pitchFamily="34" charset="0"/>
              <a:buChar char="•"/>
            </a:pPr>
            <a:r>
              <a:rPr lang="en-US" dirty="0"/>
              <a:t>exploring and </a:t>
            </a:r>
            <a:r>
              <a:rPr lang="en-US" dirty="0">
                <a:solidFill>
                  <a:srgbClr val="FFFF00"/>
                </a:solidFill>
              </a:rPr>
              <a:t>understanding the meaning </a:t>
            </a:r>
            <a:r>
              <a:rPr lang="en-US" dirty="0"/>
              <a:t>individuals or groups ascribe to a social or human problem;</a:t>
            </a:r>
          </a:p>
          <a:p>
            <a:pPr lvl="1">
              <a:spcBef>
                <a:spcPts val="0"/>
              </a:spcBef>
              <a:buFont typeface="Arial" panose="020B0604020202020204" pitchFamily="34" charset="0"/>
              <a:buChar char="•"/>
            </a:pPr>
            <a:r>
              <a:rPr lang="en-US" dirty="0"/>
              <a:t>rendering the complexity of a situation.</a:t>
            </a:r>
          </a:p>
          <a:p>
            <a:pPr>
              <a:buFont typeface="Arial" panose="020B0604020202020204" pitchFamily="34" charset="0"/>
              <a:buChar char="•"/>
            </a:pPr>
            <a:r>
              <a:rPr lang="en-US" b="1" u="sng" dirty="0"/>
              <a:t>Process of research</a:t>
            </a:r>
            <a:r>
              <a:rPr lang="en-US" dirty="0"/>
              <a:t>: </a:t>
            </a:r>
          </a:p>
          <a:p>
            <a:pPr lvl="1">
              <a:spcBef>
                <a:spcPts val="0"/>
              </a:spcBef>
              <a:buFont typeface="Arial" panose="020B0604020202020204" pitchFamily="34" charset="0"/>
              <a:buChar char="•"/>
            </a:pPr>
            <a:r>
              <a:rPr lang="en-US" dirty="0"/>
              <a:t>focus on </a:t>
            </a:r>
            <a:r>
              <a:rPr lang="en-US" dirty="0">
                <a:solidFill>
                  <a:srgbClr val="FFFF00"/>
                </a:solidFill>
              </a:rPr>
              <a:t>emerging</a:t>
            </a:r>
            <a:r>
              <a:rPr lang="en-US" dirty="0"/>
              <a:t> questions and procedures, </a:t>
            </a:r>
          </a:p>
          <a:p>
            <a:pPr lvl="1">
              <a:spcBef>
                <a:spcPts val="0"/>
              </a:spcBef>
              <a:buFont typeface="Arial" panose="020B0604020202020204" pitchFamily="34" charset="0"/>
              <a:buChar char="•"/>
            </a:pPr>
            <a:r>
              <a:rPr lang="en-US" dirty="0"/>
              <a:t>data typically collected in the </a:t>
            </a:r>
            <a:r>
              <a:rPr lang="en-US" dirty="0">
                <a:solidFill>
                  <a:srgbClr val="FFFF00"/>
                </a:solidFill>
              </a:rPr>
              <a:t>participant’s setting</a:t>
            </a:r>
            <a:r>
              <a:rPr lang="en-US" dirty="0"/>
              <a:t>, </a:t>
            </a:r>
          </a:p>
          <a:p>
            <a:pPr lvl="1">
              <a:spcBef>
                <a:spcPts val="0"/>
              </a:spcBef>
              <a:buFont typeface="Arial" panose="020B0604020202020204" pitchFamily="34" charset="0"/>
              <a:buChar char="•"/>
            </a:pPr>
            <a:r>
              <a:rPr lang="en-US" dirty="0"/>
              <a:t>data analysis </a:t>
            </a:r>
            <a:r>
              <a:rPr lang="en-US" dirty="0">
                <a:solidFill>
                  <a:srgbClr val="FFFF00"/>
                </a:solidFill>
              </a:rPr>
              <a:t>inductively</a:t>
            </a:r>
            <a:r>
              <a:rPr lang="en-US" dirty="0"/>
              <a:t> building from particulars to general themes, </a:t>
            </a:r>
          </a:p>
          <a:p>
            <a:pPr lvl="1">
              <a:spcBef>
                <a:spcPts val="0"/>
              </a:spcBef>
              <a:buFont typeface="Arial" panose="020B0604020202020204" pitchFamily="34" charset="0"/>
              <a:buChar char="•"/>
            </a:pPr>
            <a:r>
              <a:rPr lang="en-US" dirty="0"/>
              <a:t>the researcher makes </a:t>
            </a:r>
            <a:r>
              <a:rPr lang="en-US" dirty="0">
                <a:solidFill>
                  <a:srgbClr val="FFFF00"/>
                </a:solidFill>
              </a:rPr>
              <a:t>interpretations of the meaning of the data</a:t>
            </a:r>
            <a:r>
              <a:rPr lang="en-US" dirty="0"/>
              <a:t>. </a:t>
            </a:r>
          </a:p>
          <a:p>
            <a:pPr lvl="1">
              <a:spcBef>
                <a:spcPts val="0"/>
              </a:spcBef>
              <a:buFont typeface="Arial" panose="020B0604020202020204" pitchFamily="34" charset="0"/>
              <a:buChar char="•"/>
            </a:pPr>
            <a:r>
              <a:rPr lang="en-US" dirty="0"/>
              <a:t>flexible structure of research report. </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25</a:t>
            </a:fld>
            <a:endParaRPr lang="en-US"/>
          </a:p>
        </p:txBody>
      </p:sp>
    </p:spTree>
    <p:extLst>
      <p:ext uri="{BB962C8B-B14F-4D97-AF65-F5344CB8AC3E}">
        <p14:creationId xmlns:p14="http://schemas.microsoft.com/office/powerpoint/2010/main" val="15496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research</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b="1" u="sng" dirty="0"/>
              <a:t>Goals</a:t>
            </a:r>
            <a:r>
              <a:rPr lang="en-US" dirty="0"/>
              <a:t>:</a:t>
            </a:r>
          </a:p>
          <a:p>
            <a:pPr lvl="1">
              <a:spcBef>
                <a:spcPts val="0"/>
              </a:spcBef>
              <a:buFont typeface="Arial" panose="020B0604020202020204" pitchFamily="34" charset="0"/>
              <a:buChar char="•"/>
            </a:pPr>
            <a:r>
              <a:rPr lang="en-US" dirty="0"/>
              <a:t>testing </a:t>
            </a:r>
            <a:r>
              <a:rPr lang="en-US" dirty="0">
                <a:solidFill>
                  <a:srgbClr val="FFFF00"/>
                </a:solidFill>
              </a:rPr>
              <a:t>objective</a:t>
            </a:r>
            <a:r>
              <a:rPr lang="en-US" dirty="0"/>
              <a:t> theories </a:t>
            </a:r>
            <a:r>
              <a:rPr lang="en-US" dirty="0">
                <a:solidFill>
                  <a:srgbClr val="FFFF00"/>
                </a:solidFill>
              </a:rPr>
              <a:t>deductively</a:t>
            </a:r>
            <a:r>
              <a:rPr lang="en-US" dirty="0"/>
              <a:t> by examining the relationship among variables;</a:t>
            </a:r>
          </a:p>
          <a:p>
            <a:pPr lvl="1">
              <a:spcBef>
                <a:spcPts val="0"/>
              </a:spcBef>
              <a:buFont typeface="Arial" panose="020B0604020202020204" pitchFamily="34" charset="0"/>
              <a:buChar char="•"/>
            </a:pPr>
            <a:r>
              <a:rPr lang="en-US" dirty="0"/>
              <a:t>being able to generalize and replicate the findings.</a:t>
            </a:r>
          </a:p>
          <a:p>
            <a:pPr>
              <a:buFont typeface="Arial" panose="020B0604020202020204" pitchFamily="34" charset="0"/>
              <a:buChar char="•"/>
            </a:pPr>
            <a:r>
              <a:rPr lang="en-US" b="1" u="sng" dirty="0"/>
              <a:t>Process of research</a:t>
            </a:r>
            <a:r>
              <a:rPr lang="en-US" dirty="0"/>
              <a:t>:</a:t>
            </a:r>
          </a:p>
          <a:p>
            <a:pPr lvl="1">
              <a:spcBef>
                <a:spcPts val="0"/>
              </a:spcBef>
              <a:buFont typeface="Arial" panose="020B0604020202020204" pitchFamily="34" charset="0"/>
              <a:buChar char="•"/>
            </a:pPr>
            <a:r>
              <a:rPr lang="en-US" dirty="0"/>
              <a:t>measuring variables, typically on instruments, so that numbered data can be analyzed using statistical procedures;</a:t>
            </a:r>
          </a:p>
          <a:p>
            <a:pPr lvl="1">
              <a:spcBef>
                <a:spcPts val="0"/>
              </a:spcBef>
              <a:buFont typeface="Arial" panose="020B0604020202020204" pitchFamily="34" charset="0"/>
              <a:buChar char="•"/>
            </a:pPr>
            <a:r>
              <a:rPr lang="en-US" dirty="0"/>
              <a:t>building in protections against bias;</a:t>
            </a:r>
          </a:p>
          <a:p>
            <a:pPr lvl="1">
              <a:spcBef>
                <a:spcPts val="0"/>
              </a:spcBef>
              <a:buFont typeface="Arial" panose="020B0604020202020204" pitchFamily="34" charset="0"/>
              <a:buChar char="•"/>
            </a:pPr>
            <a:r>
              <a:rPr lang="en-US" dirty="0"/>
              <a:t>controlling for alternative explanations.</a:t>
            </a:r>
          </a:p>
          <a:p>
            <a:pPr lvl="1">
              <a:spcBef>
                <a:spcPts val="0"/>
              </a:spcBef>
              <a:buFont typeface="Arial" panose="020B0604020202020204" pitchFamily="34" charset="0"/>
              <a:buChar char="•"/>
            </a:pPr>
            <a:r>
              <a:rPr lang="en-US" dirty="0"/>
              <a:t>the final written report has a set structure consisting of introduction, literature and theory, methods, results, and discussion. </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26</a:t>
            </a:fld>
            <a:endParaRPr lang="en-US"/>
          </a:p>
        </p:txBody>
      </p:sp>
    </p:spTree>
    <p:extLst>
      <p:ext uri="{BB962C8B-B14F-4D97-AF65-F5344CB8AC3E}">
        <p14:creationId xmlns:p14="http://schemas.microsoft.com/office/powerpoint/2010/main" val="43680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research</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Goal</a:t>
            </a:r>
            <a:r>
              <a:rPr lang="en-US" dirty="0"/>
              <a:t>:</a:t>
            </a:r>
          </a:p>
          <a:p>
            <a:pPr lvl="1">
              <a:buFont typeface="Arial" panose="020B0604020202020204" pitchFamily="34" charset="0"/>
              <a:buChar char="•"/>
            </a:pPr>
            <a:r>
              <a:rPr lang="en-US" dirty="0"/>
              <a:t>Obtain a deeper and more complete understanding of a research problem than either approach alone.</a:t>
            </a:r>
          </a:p>
          <a:p>
            <a:pPr>
              <a:buFont typeface="Arial" panose="020B0604020202020204" pitchFamily="34" charset="0"/>
              <a:buChar char="•"/>
            </a:pPr>
            <a:endParaRPr lang="en-US" b="1" u="sng" dirty="0"/>
          </a:p>
          <a:p>
            <a:pPr>
              <a:buFont typeface="Arial" panose="020B0604020202020204" pitchFamily="34" charset="0"/>
              <a:buChar char="•"/>
            </a:pPr>
            <a:r>
              <a:rPr lang="en-US" b="1" u="sng" dirty="0"/>
              <a:t>Process of research</a:t>
            </a:r>
            <a:r>
              <a:rPr lang="en-US" dirty="0"/>
              <a:t>:</a:t>
            </a:r>
          </a:p>
          <a:p>
            <a:pPr lvl="1">
              <a:buFont typeface="Arial" panose="020B0604020202020204" pitchFamily="34" charset="0"/>
              <a:buChar char="•"/>
            </a:pPr>
            <a:r>
              <a:rPr lang="en-US" dirty="0"/>
              <a:t>collecting both quantitative and qualitative data,</a:t>
            </a:r>
          </a:p>
          <a:p>
            <a:pPr lvl="1">
              <a:buFont typeface="Arial" panose="020B0604020202020204" pitchFamily="34" charset="0"/>
              <a:buChar char="•"/>
            </a:pPr>
            <a:r>
              <a:rPr lang="en-US" dirty="0"/>
              <a:t>integrating the two forms of data, and </a:t>
            </a:r>
          </a:p>
          <a:p>
            <a:pPr lvl="1">
              <a:buFont typeface="Arial" panose="020B0604020202020204" pitchFamily="34" charset="0"/>
              <a:buChar char="•"/>
            </a:pPr>
            <a:r>
              <a:rPr lang="en-US" dirty="0"/>
              <a:t>using distinct designs that may involve different philosophical assumptions and theoretical frameworks.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27</a:t>
            </a:fld>
            <a:endParaRPr lang="en-US"/>
          </a:p>
        </p:txBody>
      </p:sp>
    </p:spTree>
    <p:extLst>
      <p:ext uri="{BB962C8B-B14F-4D97-AF65-F5344CB8AC3E}">
        <p14:creationId xmlns:p14="http://schemas.microsoft.com/office/powerpoint/2010/main" val="1512793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28</a:t>
            </a:fld>
            <a:endParaRPr lang="en-US"/>
          </a:p>
        </p:txBody>
      </p:sp>
    </p:spTree>
    <p:extLst>
      <p:ext uri="{BB962C8B-B14F-4D97-AF65-F5344CB8AC3E}">
        <p14:creationId xmlns:p14="http://schemas.microsoft.com/office/powerpoint/2010/main" val="3236973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t>
            </a:r>
            <a:r>
              <a:rPr lang="en-US" sz="2200" dirty="0">
                <a:solidFill>
                  <a:srgbClr val="FFFF00"/>
                </a:solidFill>
              </a:rPr>
              <a:t>answer the same question</a:t>
            </a:r>
            <a:r>
              <a:rPr lang="en-US" sz="2200" dirty="0"/>
              <a:t>,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29</a:t>
            </a:fld>
            <a:endParaRPr lang="en-US"/>
          </a:p>
        </p:txBody>
      </p:sp>
    </p:spTree>
    <p:extLst>
      <p:ext uri="{BB962C8B-B14F-4D97-AF65-F5344CB8AC3E}">
        <p14:creationId xmlns:p14="http://schemas.microsoft.com/office/powerpoint/2010/main" val="334308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CCA7-0FEE-4174-9B8F-37DCBC7332FF}"/>
              </a:ext>
            </a:extLst>
          </p:cNvPr>
          <p:cNvSpPr>
            <a:spLocks noGrp="1"/>
          </p:cNvSpPr>
          <p:nvPr>
            <p:ph type="title"/>
          </p:nvPr>
        </p:nvSpPr>
        <p:spPr/>
        <p:txBody>
          <a:bodyPr/>
          <a:lstStyle/>
          <a:p>
            <a:r>
              <a:rPr lang="en-US" dirty="0"/>
              <a:t>Next week: ‘in-class’ exercise</a:t>
            </a:r>
          </a:p>
        </p:txBody>
      </p:sp>
      <p:sp>
        <p:nvSpPr>
          <p:cNvPr id="3" name="Content Placeholder 2">
            <a:extLst>
              <a:ext uri="{FF2B5EF4-FFF2-40B4-BE49-F238E27FC236}">
                <a16:creationId xmlns:a16="http://schemas.microsoft.com/office/drawing/2014/main" id="{540B9393-F093-404C-9991-427249D0D446}"/>
              </a:ext>
            </a:extLst>
          </p:cNvPr>
          <p:cNvSpPr>
            <a:spLocks noGrp="1"/>
          </p:cNvSpPr>
          <p:nvPr>
            <p:ph idx="1"/>
          </p:nvPr>
        </p:nvSpPr>
        <p:spPr/>
        <p:txBody>
          <a:bodyPr/>
          <a:lstStyle/>
          <a:p>
            <a:endParaRPr lang="en-US" dirty="0"/>
          </a:p>
          <a:p>
            <a:pPr marL="457200" indent="-457200">
              <a:buFont typeface="+mj-lt"/>
              <a:buAutoNum type="arabicPeriod"/>
            </a:pPr>
            <a:r>
              <a:rPr lang="en-US" dirty="0"/>
              <a:t>During the first part, the students will use R13, R14 and materials from all previous classes to develop together an evaluation template for research proposals. </a:t>
            </a:r>
          </a:p>
          <a:p>
            <a:pPr marL="457200" indent="-457200">
              <a:buFont typeface="+mj-lt"/>
              <a:buAutoNum type="arabicPeriod"/>
            </a:pPr>
            <a:endParaRPr lang="en-US" dirty="0"/>
          </a:p>
          <a:p>
            <a:pPr marL="457200" indent="-457200">
              <a:buFont typeface="+mj-lt"/>
              <a:buAutoNum type="arabicPeriod"/>
            </a:pPr>
            <a:r>
              <a:rPr lang="en-US" dirty="0"/>
              <a:t>During the second part, students will evaluate using the template the research proposals of their peers. </a:t>
            </a:r>
          </a:p>
          <a:p>
            <a:endParaRPr lang="en-US" dirty="0"/>
          </a:p>
        </p:txBody>
      </p:sp>
      <p:sp>
        <p:nvSpPr>
          <p:cNvPr id="4" name="Slide Number Placeholder 3">
            <a:extLst>
              <a:ext uri="{FF2B5EF4-FFF2-40B4-BE49-F238E27FC236}">
                <a16:creationId xmlns:a16="http://schemas.microsoft.com/office/drawing/2014/main" id="{91C243F4-0FFE-4CCF-A3B3-1B74FCA3C36E}"/>
              </a:ext>
            </a:extLst>
          </p:cNvPr>
          <p:cNvSpPr>
            <a:spLocks noGrp="1"/>
          </p:cNvSpPr>
          <p:nvPr>
            <p:ph type="sldNum" sz="quarter" idx="10"/>
          </p:nvPr>
        </p:nvSpPr>
        <p:spPr/>
        <p:txBody>
          <a:bodyPr/>
          <a:lstStyle/>
          <a:p>
            <a:fld id="{6702E1E0-462E-42B5-A359-A648340C9DAE}" type="slidenum">
              <a:rPr lang="en-US" smtClean="0"/>
              <a:pPr/>
              <a:t>3</a:t>
            </a:fld>
            <a:endParaRPr lang="en-US"/>
          </a:p>
        </p:txBody>
      </p:sp>
    </p:spTree>
    <p:extLst>
      <p:ext uri="{BB962C8B-B14F-4D97-AF65-F5344CB8AC3E}">
        <p14:creationId xmlns:p14="http://schemas.microsoft.com/office/powerpoint/2010/main" val="3165610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t>
            </a:r>
            <a:r>
              <a:rPr lang="en-US" sz="2200" dirty="0">
                <a:solidFill>
                  <a:srgbClr val="FFFF00"/>
                </a:solidFill>
              </a:rPr>
              <a:t>answer a related question</a:t>
            </a:r>
            <a:r>
              <a:rPr lang="en-US" sz="2200" dirty="0"/>
              <a:t> or series of questions for purposes of evaluation or elaboration. </a:t>
            </a:r>
          </a:p>
          <a:p>
            <a:pPr>
              <a:buFont typeface="Arial" panose="020B0604020202020204" pitchFamily="34" charset="0"/>
              <a:buChar char="•"/>
            </a:pPr>
            <a:r>
              <a:rPr lang="en-US" sz="2200" b="1" u="sng" dirty="0"/>
              <a:t>Expansion</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30</a:t>
            </a:fld>
            <a:endParaRPr lang="en-US"/>
          </a:p>
        </p:txBody>
      </p:sp>
    </p:spTree>
    <p:extLst>
      <p:ext uri="{BB962C8B-B14F-4D97-AF65-F5344CB8AC3E}">
        <p14:creationId xmlns:p14="http://schemas.microsoft.com/office/powerpoint/2010/main" val="972895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answer questions raised by the other type.</a:t>
            </a:r>
          </a:p>
          <a:p>
            <a:pPr>
              <a:buFont typeface="Arial" panose="020B0604020202020204" pitchFamily="34" charset="0"/>
              <a:buChar char="•"/>
            </a:pPr>
            <a:r>
              <a:rPr lang="en-US" sz="2200" b="1" u="sng" dirty="0"/>
              <a:t>Development</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31</a:t>
            </a:fld>
            <a:endParaRPr lang="en-US"/>
          </a:p>
        </p:txBody>
      </p:sp>
    </p:spTree>
    <p:extLst>
      <p:ext uri="{BB962C8B-B14F-4D97-AF65-F5344CB8AC3E}">
        <p14:creationId xmlns:p14="http://schemas.microsoft.com/office/powerpoint/2010/main" val="1911025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answer questions raised by the other type.</a:t>
            </a:r>
          </a:p>
          <a:p>
            <a:pPr>
              <a:buFont typeface="Arial" panose="020B0604020202020204" pitchFamily="34" charset="0"/>
              <a:buChar char="•"/>
            </a:pPr>
            <a:r>
              <a:rPr lang="en-US" sz="2200" b="1" u="sng" dirty="0"/>
              <a:t>Development</a:t>
            </a:r>
            <a:r>
              <a:rPr lang="en-US" sz="2200" dirty="0"/>
              <a:t>: using one type to answer questions that will enable use of the other method to answer other questions. </a:t>
            </a:r>
          </a:p>
          <a:p>
            <a:pPr>
              <a:buFont typeface="Arial" panose="020B0604020202020204" pitchFamily="34" charset="0"/>
              <a:buChar char="•"/>
            </a:pPr>
            <a:r>
              <a:rPr lang="en-US" sz="2200" b="1" u="sng" dirty="0"/>
              <a:t>Sampling</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32</a:t>
            </a:fld>
            <a:endParaRPr lang="en-US"/>
          </a:p>
        </p:txBody>
      </p:sp>
    </p:spTree>
    <p:extLst>
      <p:ext uri="{BB962C8B-B14F-4D97-AF65-F5344CB8AC3E}">
        <p14:creationId xmlns:p14="http://schemas.microsoft.com/office/powerpoint/2010/main" val="2653887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answer questions raised by the other type.</a:t>
            </a:r>
          </a:p>
          <a:p>
            <a:pPr>
              <a:buFont typeface="Arial" panose="020B0604020202020204" pitchFamily="34" charset="0"/>
              <a:buChar char="•"/>
            </a:pPr>
            <a:r>
              <a:rPr lang="en-US" sz="2200" b="1" u="sng" dirty="0"/>
              <a:t>Development</a:t>
            </a:r>
            <a:r>
              <a:rPr lang="en-US" sz="2200" dirty="0"/>
              <a:t>: using one type to answer questions that will enable use of the other method to answer other questions. </a:t>
            </a:r>
          </a:p>
          <a:p>
            <a:pPr>
              <a:buFont typeface="Arial" panose="020B0604020202020204" pitchFamily="34" charset="0"/>
              <a:buChar char="•"/>
            </a:pPr>
            <a:r>
              <a:rPr lang="en-US" sz="2200" b="1" u="sng" dirty="0"/>
              <a:t>Sampling</a:t>
            </a:r>
            <a:r>
              <a:rPr lang="en-US" sz="2200" dirty="0"/>
              <a:t>: using one type to define or identify the participant sample for collection and analysis of data representing the other type.</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33</a:t>
            </a:fld>
            <a:endParaRPr lang="en-US"/>
          </a:p>
        </p:txBody>
      </p:sp>
    </p:spTree>
    <p:extLst>
      <p:ext uri="{BB962C8B-B14F-4D97-AF65-F5344CB8AC3E}">
        <p14:creationId xmlns:p14="http://schemas.microsoft.com/office/powerpoint/2010/main" val="1862770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2133600"/>
            <a:ext cx="3581400" cy="388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2819400"/>
            <a:ext cx="3897393" cy="3200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34</a:t>
            </a:fld>
            <a:endParaRPr lang="en-US"/>
          </a:p>
        </p:txBody>
      </p:sp>
    </p:spTree>
    <p:extLst>
      <p:ext uri="{BB962C8B-B14F-4D97-AF65-F5344CB8AC3E}">
        <p14:creationId xmlns:p14="http://schemas.microsoft.com/office/powerpoint/2010/main" val="1667132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pic>
        <p:nvPicPr>
          <p:cNvPr id="4" name="Picture 3"/>
          <p:cNvPicPr>
            <a:picLocks noChangeAspect="1"/>
          </p:cNvPicPr>
          <p:nvPr/>
        </p:nvPicPr>
        <p:blipFill>
          <a:blip r:embed="rId2"/>
          <a:stretch>
            <a:fillRect/>
          </a:stretch>
        </p:blipFill>
        <p:spPr>
          <a:xfrm>
            <a:off x="373856" y="1559561"/>
            <a:ext cx="8396288" cy="4384039"/>
          </a:xfrm>
          <a:prstGeom prst="rect">
            <a:avLst/>
          </a:prstGeom>
        </p:spPr>
      </p:pic>
      <p:sp>
        <p:nvSpPr>
          <p:cNvPr id="5" name="Rectangle 4"/>
          <p:cNvSpPr/>
          <p:nvPr/>
        </p:nvSpPr>
        <p:spPr>
          <a:xfrm>
            <a:off x="0" y="6096000"/>
            <a:ext cx="9144000" cy="646331"/>
          </a:xfrm>
          <a:prstGeom prst="rect">
            <a:avLst/>
          </a:prstGeom>
        </p:spPr>
        <p:txBody>
          <a:bodyPr wrap="square">
            <a:spAutoFit/>
          </a:bodyPr>
          <a:lstStyle/>
          <a:p>
            <a:pPr algn="r"/>
            <a:r>
              <a:rPr lang="en-US" sz="1200" b="0" dirty="0" err="1">
                <a:solidFill>
                  <a:schemeClr val="bg1"/>
                </a:solidFill>
                <a:latin typeface="AdvP4DF60E"/>
              </a:rPr>
              <a:t>Erzberger</a:t>
            </a:r>
            <a:r>
              <a:rPr lang="en-US" sz="1200" b="0" dirty="0">
                <a:solidFill>
                  <a:schemeClr val="bg1"/>
                </a:solidFill>
                <a:latin typeface="AdvP4DF60E"/>
              </a:rPr>
              <a:t>, C., </a:t>
            </a:r>
            <a:r>
              <a:rPr lang="en-US" sz="1200" b="0" dirty="0" err="1">
                <a:solidFill>
                  <a:schemeClr val="bg1"/>
                </a:solidFill>
                <a:latin typeface="AdvP4DF60E"/>
              </a:rPr>
              <a:t>Kelle</a:t>
            </a:r>
            <a:r>
              <a:rPr lang="en-US" sz="1200" b="0" dirty="0">
                <a:solidFill>
                  <a:schemeClr val="bg1"/>
                </a:solidFill>
                <a:latin typeface="AdvP4DF60E"/>
              </a:rPr>
              <a:t>, U., 2003. Making inferences in mixed methods: The rules of integration. </a:t>
            </a:r>
          </a:p>
          <a:p>
            <a:pPr algn="r"/>
            <a:r>
              <a:rPr lang="en-US" sz="1200" b="0" dirty="0">
                <a:solidFill>
                  <a:schemeClr val="bg1"/>
                </a:solidFill>
                <a:latin typeface="AdvP4DF60E"/>
              </a:rPr>
              <a:t>In: </a:t>
            </a:r>
            <a:r>
              <a:rPr lang="en-US" sz="1200" b="0" dirty="0" err="1">
                <a:solidFill>
                  <a:schemeClr val="bg1"/>
                </a:solidFill>
                <a:latin typeface="AdvP4DF60E"/>
              </a:rPr>
              <a:t>Tashakkori</a:t>
            </a:r>
            <a:r>
              <a:rPr lang="en-US" sz="1200" b="0" dirty="0">
                <a:solidFill>
                  <a:schemeClr val="bg1"/>
                </a:solidFill>
                <a:latin typeface="AdvP4DF60E"/>
              </a:rPr>
              <a:t>, A., </a:t>
            </a:r>
            <a:r>
              <a:rPr lang="en-US" sz="1200" b="0" dirty="0" err="1">
                <a:solidFill>
                  <a:schemeClr val="bg1"/>
                </a:solidFill>
                <a:latin typeface="AdvP4DF60E"/>
              </a:rPr>
              <a:t>Teddlie</a:t>
            </a:r>
            <a:r>
              <a:rPr lang="en-US" sz="1200" b="0" dirty="0">
                <a:solidFill>
                  <a:schemeClr val="bg1"/>
                </a:solidFill>
                <a:latin typeface="AdvP4DF60E"/>
              </a:rPr>
              <a:t>, C. (Eds.), Handbook of Mixed Methods in Social &amp; </a:t>
            </a:r>
            <a:r>
              <a:rPr lang="en-US" sz="1200" b="0" dirty="0" err="1">
                <a:solidFill>
                  <a:schemeClr val="bg1"/>
                </a:solidFill>
                <a:latin typeface="AdvP4DF60E"/>
              </a:rPr>
              <a:t>Behavioural</a:t>
            </a:r>
            <a:r>
              <a:rPr lang="en-US" sz="1200" b="0" dirty="0">
                <a:solidFill>
                  <a:schemeClr val="bg1"/>
                </a:solidFill>
                <a:latin typeface="AdvP4DF60E"/>
              </a:rPr>
              <a:t> Research. </a:t>
            </a:r>
          </a:p>
          <a:p>
            <a:pPr algn="r"/>
            <a:r>
              <a:rPr lang="en-US" sz="1200" b="0" dirty="0">
                <a:solidFill>
                  <a:schemeClr val="bg1"/>
                </a:solidFill>
                <a:latin typeface="AdvP4DF60E"/>
              </a:rPr>
              <a:t>Sage, Thousand Oaks, pp. 457–488.</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35</a:t>
            </a:fld>
            <a:endParaRPr lang="en-US"/>
          </a:p>
        </p:txBody>
      </p:sp>
    </p:spTree>
    <p:extLst>
      <p:ext uri="{BB962C8B-B14F-4D97-AF65-F5344CB8AC3E}">
        <p14:creationId xmlns:p14="http://schemas.microsoft.com/office/powerpoint/2010/main" val="2949391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Triangulation with complementary results</a:t>
            </a:r>
          </a:p>
        </p:txBody>
      </p:sp>
      <p:pic>
        <p:nvPicPr>
          <p:cNvPr id="4" name="Content Placeholder 3"/>
          <p:cNvPicPr>
            <a:picLocks noGrp="1" noChangeAspect="1"/>
          </p:cNvPicPr>
          <p:nvPr>
            <p:ph idx="1"/>
          </p:nvPr>
        </p:nvPicPr>
        <p:blipFill>
          <a:blip r:embed="rId2"/>
          <a:stretch>
            <a:fillRect/>
          </a:stretch>
        </p:blipFill>
        <p:spPr>
          <a:xfrm>
            <a:off x="957014" y="1524000"/>
            <a:ext cx="7229971" cy="4953000"/>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36</a:t>
            </a:fld>
            <a:endParaRPr lang="en-US"/>
          </a:p>
        </p:txBody>
      </p:sp>
    </p:spTree>
    <p:extLst>
      <p:ext uri="{BB962C8B-B14F-4D97-AF65-F5344CB8AC3E}">
        <p14:creationId xmlns:p14="http://schemas.microsoft.com/office/powerpoint/2010/main" val="330472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 with convergent results</a:t>
            </a:r>
          </a:p>
        </p:txBody>
      </p:sp>
      <p:pic>
        <p:nvPicPr>
          <p:cNvPr id="4" name="Content Placeholder 3"/>
          <p:cNvPicPr>
            <a:picLocks noGrp="1" noChangeAspect="1"/>
          </p:cNvPicPr>
          <p:nvPr>
            <p:ph idx="1"/>
          </p:nvPr>
        </p:nvPicPr>
        <p:blipFill>
          <a:blip r:embed="rId2"/>
          <a:stretch>
            <a:fillRect/>
          </a:stretch>
        </p:blipFill>
        <p:spPr>
          <a:xfrm>
            <a:off x="600075" y="1676400"/>
            <a:ext cx="7943850" cy="4514850"/>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37</a:t>
            </a:fld>
            <a:endParaRPr lang="en-US"/>
          </a:p>
        </p:txBody>
      </p:sp>
    </p:spTree>
    <p:extLst>
      <p:ext uri="{BB962C8B-B14F-4D97-AF65-F5344CB8AC3E}">
        <p14:creationId xmlns:p14="http://schemas.microsoft.com/office/powerpoint/2010/main" val="1449304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 with divergent results</a:t>
            </a:r>
          </a:p>
        </p:txBody>
      </p:sp>
      <p:pic>
        <p:nvPicPr>
          <p:cNvPr id="4" name="Content Placeholder 3"/>
          <p:cNvPicPr>
            <a:picLocks noGrp="1" noChangeAspect="1"/>
          </p:cNvPicPr>
          <p:nvPr>
            <p:ph idx="1"/>
          </p:nvPr>
        </p:nvPicPr>
        <p:blipFill>
          <a:blip r:embed="rId2"/>
          <a:stretch>
            <a:fillRect/>
          </a:stretch>
        </p:blipFill>
        <p:spPr>
          <a:xfrm>
            <a:off x="913979" y="1524000"/>
            <a:ext cx="7316042" cy="4953000"/>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TextBox 2"/>
          <p:cNvSpPr txBox="1"/>
          <p:nvPr/>
        </p:nvSpPr>
        <p:spPr>
          <a:xfrm>
            <a:off x="4800600" y="762000"/>
            <a:ext cx="1981200" cy="646331"/>
          </a:xfrm>
          <a:prstGeom prst="rect">
            <a:avLst/>
          </a:prstGeom>
          <a:solidFill>
            <a:schemeClr val="bg1"/>
          </a:solidFill>
        </p:spPr>
        <p:txBody>
          <a:bodyPr wrap="square" rtlCol="0">
            <a:spAutoFit/>
          </a:bodyPr>
          <a:lstStyle/>
          <a:p>
            <a:r>
              <a:rPr lang="en-US" sz="3600" dirty="0">
                <a:solidFill>
                  <a:srgbClr val="FF0000"/>
                </a:solidFill>
              </a:rPr>
              <a:t>???</a:t>
            </a:r>
          </a:p>
        </p:txBody>
      </p:sp>
      <p:sp>
        <p:nvSpPr>
          <p:cNvPr id="6" name="Slide Number Placeholder 5"/>
          <p:cNvSpPr>
            <a:spLocks noGrp="1"/>
          </p:cNvSpPr>
          <p:nvPr>
            <p:ph type="sldNum" sz="quarter" idx="10"/>
          </p:nvPr>
        </p:nvSpPr>
        <p:spPr/>
        <p:txBody>
          <a:bodyPr/>
          <a:lstStyle/>
          <a:p>
            <a:fld id="{6702E1E0-462E-42B5-A359-A648340C9DAE}" type="slidenum">
              <a:rPr lang="en-US" smtClean="0"/>
              <a:pPr/>
              <a:t>38</a:t>
            </a:fld>
            <a:endParaRPr lang="en-US"/>
          </a:p>
        </p:txBody>
      </p:sp>
    </p:spTree>
    <p:extLst>
      <p:ext uri="{BB962C8B-B14F-4D97-AF65-F5344CB8AC3E}">
        <p14:creationId xmlns:p14="http://schemas.microsoft.com/office/powerpoint/2010/main" val="166646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 to develop theory</a:t>
            </a:r>
          </a:p>
        </p:txBody>
      </p:sp>
      <p:pic>
        <p:nvPicPr>
          <p:cNvPr id="4" name="Content Placeholder 3"/>
          <p:cNvPicPr>
            <a:picLocks noGrp="1" noChangeAspect="1"/>
          </p:cNvPicPr>
          <p:nvPr>
            <p:ph idx="1"/>
          </p:nvPr>
        </p:nvPicPr>
        <p:blipFill>
          <a:blip r:embed="rId2"/>
          <a:stretch>
            <a:fillRect/>
          </a:stretch>
        </p:blipFill>
        <p:spPr>
          <a:xfrm>
            <a:off x="228600" y="1488457"/>
            <a:ext cx="8686800" cy="4912343"/>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39</a:t>
            </a:fld>
            <a:endParaRPr lang="en-US"/>
          </a:p>
        </p:txBody>
      </p:sp>
    </p:spTree>
    <p:extLst>
      <p:ext uri="{BB962C8B-B14F-4D97-AF65-F5344CB8AC3E}">
        <p14:creationId xmlns:p14="http://schemas.microsoft.com/office/powerpoint/2010/main" val="8260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Basis of lecture C12</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76400"/>
            <a:ext cx="3587539" cy="5085744"/>
          </a:xfrm>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1633" y="1676400"/>
            <a:ext cx="3554167" cy="5085744"/>
          </a:xfrm>
          <a:prstGeom prst="rect">
            <a:avLst/>
          </a:prstGeom>
          <a:ln>
            <a:solidFill>
              <a:schemeClr val="bg1"/>
            </a:solidFill>
          </a:ln>
        </p:spPr>
      </p:pic>
      <p:sp>
        <p:nvSpPr>
          <p:cNvPr id="3" name="Slide Number Placeholder 2"/>
          <p:cNvSpPr>
            <a:spLocks noGrp="1"/>
          </p:cNvSpPr>
          <p:nvPr>
            <p:ph type="sldNum" sz="quarter" idx="10"/>
          </p:nvPr>
        </p:nvSpPr>
        <p:spPr/>
        <p:txBody>
          <a:bodyPr/>
          <a:lstStyle/>
          <a:p>
            <a:fld id="{6702E1E0-462E-42B5-A359-A648340C9DAE}" type="slidenum">
              <a:rPr lang="en-US" smtClean="0"/>
              <a:pPr/>
              <a:t>4</a:t>
            </a:fld>
            <a:endParaRPr lang="en-US"/>
          </a:p>
        </p:txBody>
      </p:sp>
    </p:spTree>
    <p:extLst>
      <p:ext uri="{BB962C8B-B14F-4D97-AF65-F5344CB8AC3E}">
        <p14:creationId xmlns:p14="http://schemas.microsoft.com/office/powerpoint/2010/main" val="1992305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2895600"/>
            <a:ext cx="3581400" cy="3124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3657600"/>
            <a:ext cx="3897393" cy="2362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40</a:t>
            </a:fld>
            <a:endParaRPr lang="en-US"/>
          </a:p>
        </p:txBody>
      </p:sp>
    </p:spTree>
    <p:extLst>
      <p:ext uri="{BB962C8B-B14F-4D97-AF65-F5344CB8AC3E}">
        <p14:creationId xmlns:p14="http://schemas.microsoft.com/office/powerpoint/2010/main" val="3030516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3429000"/>
            <a:ext cx="3581400" cy="2590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4724400"/>
            <a:ext cx="3897393" cy="1295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41</a:t>
            </a:fld>
            <a:endParaRPr lang="en-US"/>
          </a:p>
        </p:txBody>
      </p:sp>
    </p:spTree>
    <p:extLst>
      <p:ext uri="{BB962C8B-B14F-4D97-AF65-F5344CB8AC3E}">
        <p14:creationId xmlns:p14="http://schemas.microsoft.com/office/powerpoint/2010/main" val="2829122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4191000"/>
            <a:ext cx="35814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5334000"/>
            <a:ext cx="3897393" cy="685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410200" y="3429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42</a:t>
            </a:fld>
            <a:endParaRPr lang="en-US"/>
          </a:p>
        </p:txBody>
      </p:sp>
    </p:spTree>
    <p:extLst>
      <p:ext uri="{BB962C8B-B14F-4D97-AF65-F5344CB8AC3E}">
        <p14:creationId xmlns:p14="http://schemas.microsoft.com/office/powerpoint/2010/main" val="3449018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5257800"/>
            <a:ext cx="3581400" cy="76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3429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410200" y="419608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43</a:t>
            </a:fld>
            <a:endParaRPr lang="en-US"/>
          </a:p>
        </p:txBody>
      </p:sp>
    </p:spTree>
    <p:extLst>
      <p:ext uri="{BB962C8B-B14F-4D97-AF65-F5344CB8AC3E}">
        <p14:creationId xmlns:p14="http://schemas.microsoft.com/office/powerpoint/2010/main" val="128477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410200" y="3429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5257800" y="254254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423291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191718" y="5715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44</a:t>
            </a:fld>
            <a:endParaRPr lang="en-US"/>
          </a:p>
        </p:txBody>
      </p:sp>
    </p:spTree>
    <p:extLst>
      <p:ext uri="{BB962C8B-B14F-4D97-AF65-F5344CB8AC3E}">
        <p14:creationId xmlns:p14="http://schemas.microsoft.com/office/powerpoint/2010/main" val="4159940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view on research problem</a:t>
            </a:r>
          </a:p>
        </p:txBody>
      </p:sp>
      <p:sp>
        <p:nvSpPr>
          <p:cNvPr id="3" name="Content Placeholder 2"/>
          <p:cNvSpPr>
            <a:spLocks noGrp="1"/>
          </p:cNvSpPr>
          <p:nvPr>
            <p:ph idx="1"/>
          </p:nvPr>
        </p:nvSpPr>
        <p:spPr>
          <a:xfrm>
            <a:off x="228600" y="1447800"/>
            <a:ext cx="8839200" cy="4953000"/>
          </a:xfrm>
        </p:spPr>
        <p:txBody>
          <a:bodyPr/>
          <a:lstStyle/>
          <a:p>
            <a:pPr>
              <a:buFont typeface="Arial" panose="020B0604020202020204" pitchFamily="34" charset="0"/>
              <a:buChar char="•"/>
            </a:pPr>
            <a:r>
              <a:rPr lang="en-US" sz="2000" dirty="0"/>
              <a:t>Comparing different perspectives drawn from quantitative and qualitative data.</a:t>
            </a:r>
          </a:p>
          <a:p>
            <a:pPr>
              <a:buFont typeface="Arial" panose="020B0604020202020204" pitchFamily="34" charset="0"/>
              <a:buChar char="•"/>
            </a:pPr>
            <a:r>
              <a:rPr lang="en-US" sz="2000" dirty="0"/>
              <a:t>Explaining quantitative results with a qualitative follow-up data collection and analysis.</a:t>
            </a:r>
          </a:p>
          <a:p>
            <a:pPr>
              <a:buFont typeface="Arial" panose="020B0604020202020204" pitchFamily="34" charset="0"/>
              <a:buChar char="•"/>
            </a:pPr>
            <a:r>
              <a:rPr lang="en-US" sz="2000" dirty="0"/>
              <a:t>Developing better measurement instruments by first collecting and analyzing qualitative data and then testing the instruments in a sample.</a:t>
            </a:r>
          </a:p>
          <a:p>
            <a:pPr>
              <a:buFont typeface="Arial" panose="020B0604020202020204" pitchFamily="34" charset="0"/>
              <a:buChar char="•"/>
            </a:pPr>
            <a:r>
              <a:rPr lang="en-US" sz="2000" dirty="0"/>
              <a:t>Understanding experimental results by incorporating the perspectives of individuals.</a:t>
            </a:r>
          </a:p>
          <a:p>
            <a:pPr>
              <a:buFont typeface="Arial" panose="020B0604020202020204" pitchFamily="34" charset="0"/>
              <a:buChar char="•"/>
            </a:pPr>
            <a:r>
              <a:rPr lang="en-US" sz="2000" dirty="0"/>
              <a:t>Developing a more complete understanding of changes needed for a marginalized group through the combination of qualitative and quantitative data.</a:t>
            </a:r>
          </a:p>
          <a:p>
            <a:pPr>
              <a:buFont typeface="Arial" panose="020B0604020202020204" pitchFamily="34" charset="0"/>
              <a:buChar char="•"/>
            </a:pPr>
            <a:r>
              <a:rPr lang="en-US" sz="2000" dirty="0"/>
              <a:t>Having a better understanding the need for and impact of an intervention program through collecting both quantitative and qualitative data over time.</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45</a:t>
            </a:fld>
            <a:endParaRPr lang="en-US"/>
          </a:p>
        </p:txBody>
      </p:sp>
    </p:spTree>
    <p:extLst>
      <p:ext uri="{BB962C8B-B14F-4D97-AF65-F5344CB8AC3E}">
        <p14:creationId xmlns:p14="http://schemas.microsoft.com/office/powerpoint/2010/main" val="9635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I suggest that individuals preparing a research proposal or plan make explicit the larger philosophical ideas they espouse. This information will help explain why they chose qualitative, quantitative, or mixed methods approaches for their research</a:t>
            </a:r>
            <a:r>
              <a:rPr lang="en-US" dirty="0"/>
              <a:t>’. </a:t>
            </a:r>
          </a:p>
          <a:p>
            <a:pPr>
              <a:buFont typeface="Arial" panose="020B0604020202020204" pitchFamily="34" charset="0"/>
              <a:buChar char="•"/>
            </a:pPr>
            <a:r>
              <a:rPr lang="en-US" i="1" dirty="0"/>
              <a:t>In writing about worldviews, a proposal might include a section that addresses the following:</a:t>
            </a:r>
          </a:p>
          <a:p>
            <a:pPr lvl="1">
              <a:buFont typeface="Arial" panose="020B0604020202020204" pitchFamily="34" charset="0"/>
              <a:buChar char="•"/>
            </a:pPr>
            <a:r>
              <a:rPr lang="en-US" i="1" dirty="0"/>
              <a:t>the philosophical worldview proposed in the study,</a:t>
            </a:r>
          </a:p>
          <a:p>
            <a:pPr lvl="1">
              <a:buFont typeface="Arial" panose="020B0604020202020204" pitchFamily="34" charset="0"/>
              <a:buChar char="•"/>
            </a:pPr>
            <a:r>
              <a:rPr lang="en-US" i="1" dirty="0"/>
              <a:t>a definition of basic ideas of that worldview,</a:t>
            </a:r>
          </a:p>
          <a:p>
            <a:pPr lvl="1">
              <a:buFont typeface="Arial" panose="020B0604020202020204" pitchFamily="34" charset="0"/>
              <a:buChar char="•"/>
            </a:pPr>
            <a:r>
              <a:rPr lang="en-US" i="1" dirty="0"/>
              <a:t>how the worldview shaped their approach to research.’</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p5-6.</a:t>
            </a:r>
          </a:p>
        </p:txBody>
      </p:sp>
      <p:sp>
        <p:nvSpPr>
          <p:cNvPr id="5" name="Slide Number Placeholder 4"/>
          <p:cNvSpPr>
            <a:spLocks noGrp="1"/>
          </p:cNvSpPr>
          <p:nvPr>
            <p:ph type="sldNum" sz="quarter" idx="10"/>
          </p:nvPr>
        </p:nvSpPr>
        <p:spPr/>
        <p:txBody>
          <a:bodyPr/>
          <a:lstStyle/>
          <a:p>
            <a:fld id="{6702E1E0-462E-42B5-A359-A648340C9DAE}" type="slidenum">
              <a:rPr lang="en-US" smtClean="0"/>
              <a:pPr/>
              <a:t>46</a:t>
            </a:fld>
            <a:endParaRPr lang="en-US"/>
          </a:p>
        </p:txBody>
      </p:sp>
    </p:spTree>
    <p:extLst>
      <p:ext uri="{BB962C8B-B14F-4D97-AF65-F5344CB8AC3E}">
        <p14:creationId xmlns:p14="http://schemas.microsoft.com/office/powerpoint/2010/main" val="3473023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855438735"/>
              </p:ext>
            </p:extLst>
          </p:nvPr>
        </p:nvGraphicFramePr>
        <p:xfrm>
          <a:off x="266700" y="1676400"/>
          <a:ext cx="8610600" cy="387096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chemeClr val="accent1"/>
                          </a:solidFill>
                          <a:latin typeface="TimesNewRomanPSMT"/>
                        </a:rPr>
                        <a:t>Understanding</a:t>
                      </a:r>
                    </a:p>
                    <a:p>
                      <a:pPr marL="342900" indent="-342900" algn="l">
                        <a:buFont typeface="Arial" panose="020B0604020202020204" pitchFamily="34" charset="0"/>
                        <a:buChar char="•"/>
                      </a:pPr>
                      <a:r>
                        <a:rPr lang="en-US" sz="2200" b="0" dirty="0">
                          <a:solidFill>
                            <a:schemeClr val="accent1"/>
                          </a:solidFill>
                          <a:latin typeface="TimesNewRomanPSMT"/>
                        </a:rPr>
                        <a:t>Multiple participant meanings</a:t>
                      </a:r>
                    </a:p>
                    <a:p>
                      <a:pPr marL="342900" indent="-342900" algn="l">
                        <a:buFont typeface="Arial" panose="020B0604020202020204" pitchFamily="34" charset="0"/>
                        <a:buChar char="•"/>
                      </a:pPr>
                      <a:r>
                        <a:rPr lang="en-US" sz="2200" b="0" dirty="0">
                          <a:solidFill>
                            <a:schemeClr val="accent1"/>
                          </a:solidFill>
                          <a:latin typeface="TimesNewRomanPSMT"/>
                        </a:rPr>
                        <a:t>Social and historical construction</a:t>
                      </a:r>
                    </a:p>
                    <a:p>
                      <a:pPr marL="342900" indent="-342900" algn="l">
                        <a:buFont typeface="Arial" panose="020B0604020202020204" pitchFamily="34" charset="0"/>
                        <a:buChar char="•"/>
                      </a:pPr>
                      <a:r>
                        <a:rPr lang="en-US" sz="2200" b="0" dirty="0">
                          <a:solidFill>
                            <a:schemeClr val="accent1"/>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Political</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Power and justice oriented</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Collaborative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47</a:t>
            </a:fld>
            <a:endParaRPr lang="en-US"/>
          </a:p>
        </p:txBody>
      </p:sp>
    </p:spTree>
    <p:extLst>
      <p:ext uri="{BB962C8B-B14F-4D97-AF65-F5344CB8AC3E}">
        <p14:creationId xmlns:p14="http://schemas.microsoft.com/office/powerpoint/2010/main" val="463127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289005800"/>
              </p:ext>
            </p:extLst>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Political</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Power and justice oriented</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Collaborative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48</a:t>
            </a:fld>
            <a:endParaRPr lang="en-US"/>
          </a:p>
        </p:txBody>
      </p:sp>
    </p:spTree>
    <p:extLst>
      <p:ext uri="{BB962C8B-B14F-4D97-AF65-F5344CB8AC3E}">
        <p14:creationId xmlns:p14="http://schemas.microsoft.com/office/powerpoint/2010/main" val="1715736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1189503473"/>
              </p:ext>
            </p:extLst>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rgbClr val="000000"/>
                          </a:solidFill>
                          <a:latin typeface="TimesNewRomanPSMT"/>
                        </a:rPr>
                        <a:t>Understanding</a:t>
                      </a:r>
                    </a:p>
                    <a:p>
                      <a:pPr marL="342900" indent="-342900" algn="l">
                        <a:buFont typeface="Arial" panose="020B0604020202020204" pitchFamily="34" charset="0"/>
                        <a:buChar char="•"/>
                      </a:pPr>
                      <a:r>
                        <a:rPr lang="en-US" sz="2200" b="0" dirty="0">
                          <a:solidFill>
                            <a:srgbClr val="000000"/>
                          </a:solidFill>
                          <a:latin typeface="TimesNewRomanPSMT"/>
                        </a:rPr>
                        <a:t>Multiple participant meanings</a:t>
                      </a:r>
                    </a:p>
                    <a:p>
                      <a:pPr marL="342900" indent="-342900" algn="l">
                        <a:buFont typeface="Arial" panose="020B0604020202020204" pitchFamily="34" charset="0"/>
                        <a:buChar char="•"/>
                      </a:pPr>
                      <a:r>
                        <a:rPr lang="en-US" sz="2200" b="0" dirty="0">
                          <a:solidFill>
                            <a:srgbClr val="000000"/>
                          </a:solidFill>
                          <a:latin typeface="TimesNewRomanPSMT"/>
                        </a:rPr>
                        <a:t>Social and historical construction</a:t>
                      </a:r>
                    </a:p>
                    <a:p>
                      <a:pPr marL="342900" indent="-342900" algn="l">
                        <a:buFont typeface="Arial" panose="020B0604020202020204" pitchFamily="34" charset="0"/>
                        <a:buChar char="•"/>
                      </a:pPr>
                      <a:r>
                        <a:rPr lang="en-US" sz="2200" b="0" dirty="0">
                          <a:solidFill>
                            <a:srgbClr val="000000"/>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Political</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Power and justice oriented</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Collaborative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49</a:t>
            </a:fld>
            <a:endParaRPr lang="en-US"/>
          </a:p>
        </p:txBody>
      </p:sp>
    </p:spTree>
    <p:extLst>
      <p:ext uri="{BB962C8B-B14F-4D97-AF65-F5344CB8AC3E}">
        <p14:creationId xmlns:p14="http://schemas.microsoft.com/office/powerpoint/2010/main" val="2303564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a:t>
            </a:fld>
            <a:endParaRPr lang="en-US"/>
          </a:p>
        </p:txBody>
      </p:sp>
    </p:spTree>
    <p:extLst>
      <p:ext uri="{BB962C8B-B14F-4D97-AF65-F5344CB8AC3E}">
        <p14:creationId xmlns:p14="http://schemas.microsoft.com/office/powerpoint/2010/main" val="3647390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3654297446"/>
              </p:ext>
            </p:extLst>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rgbClr val="000000"/>
                          </a:solidFill>
                          <a:latin typeface="TimesNewRomanPSMT"/>
                        </a:rPr>
                        <a:t>Understanding</a:t>
                      </a:r>
                    </a:p>
                    <a:p>
                      <a:pPr marL="342900" indent="-342900" algn="l">
                        <a:buFont typeface="Arial" panose="020B0604020202020204" pitchFamily="34" charset="0"/>
                        <a:buChar char="•"/>
                      </a:pPr>
                      <a:r>
                        <a:rPr lang="en-US" sz="2200" b="0" dirty="0">
                          <a:solidFill>
                            <a:srgbClr val="000000"/>
                          </a:solidFill>
                          <a:latin typeface="TimesNewRomanPSMT"/>
                        </a:rPr>
                        <a:t>Multiple participant meanings</a:t>
                      </a:r>
                    </a:p>
                    <a:p>
                      <a:pPr marL="342900" indent="-342900" algn="l">
                        <a:buFont typeface="Arial" panose="020B0604020202020204" pitchFamily="34" charset="0"/>
                        <a:buChar char="•"/>
                      </a:pPr>
                      <a:r>
                        <a:rPr lang="en-US" sz="2200" b="0" dirty="0">
                          <a:solidFill>
                            <a:srgbClr val="000000"/>
                          </a:solidFill>
                          <a:latin typeface="TimesNewRomanPSMT"/>
                        </a:rPr>
                        <a:t>Social and historical construction</a:t>
                      </a:r>
                    </a:p>
                    <a:p>
                      <a:pPr marL="342900" indent="-342900" algn="l">
                        <a:buFont typeface="Arial" panose="020B0604020202020204" pitchFamily="34" charset="0"/>
                        <a:buChar char="•"/>
                      </a:pPr>
                      <a:r>
                        <a:rPr lang="en-US" sz="2200" b="0" dirty="0">
                          <a:solidFill>
                            <a:srgbClr val="000000"/>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rgbClr val="000000"/>
                          </a:solidFill>
                          <a:latin typeface="TimesNewRomanPSMT"/>
                        </a:rPr>
                        <a:t>Political</a:t>
                      </a:r>
                    </a:p>
                    <a:p>
                      <a:pPr marL="342900" indent="-342900" algn="l">
                        <a:buFont typeface="Arial" panose="020B0604020202020204" pitchFamily="34" charset="0"/>
                        <a:buChar char="•"/>
                      </a:pPr>
                      <a:r>
                        <a:rPr lang="en-US" sz="2200" b="0" dirty="0">
                          <a:solidFill>
                            <a:srgbClr val="000000"/>
                          </a:solidFill>
                          <a:latin typeface="TimesNewRomanPSMT"/>
                        </a:rPr>
                        <a:t>Power and justice oriented</a:t>
                      </a:r>
                    </a:p>
                    <a:p>
                      <a:pPr marL="342900" indent="-342900" algn="l">
                        <a:buFont typeface="Arial" panose="020B0604020202020204" pitchFamily="34" charset="0"/>
                        <a:buChar char="•"/>
                      </a:pPr>
                      <a:r>
                        <a:rPr lang="en-US" sz="2200" b="0" dirty="0">
                          <a:solidFill>
                            <a:srgbClr val="000000"/>
                          </a:solidFill>
                          <a:latin typeface="TimesNewRomanPSMT"/>
                        </a:rPr>
                        <a:t>Collaborative</a:t>
                      </a:r>
                    </a:p>
                    <a:p>
                      <a:pPr marL="342900" indent="-342900" algn="l">
                        <a:buFont typeface="Arial" panose="020B0604020202020204" pitchFamily="34" charset="0"/>
                        <a:buChar char="•"/>
                      </a:pPr>
                      <a:r>
                        <a:rPr lang="en-US" sz="2200" b="0" dirty="0">
                          <a:solidFill>
                            <a:srgbClr val="000000"/>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50</a:t>
            </a:fld>
            <a:endParaRPr lang="en-US"/>
          </a:p>
        </p:txBody>
      </p:sp>
    </p:spTree>
    <p:extLst>
      <p:ext uri="{BB962C8B-B14F-4D97-AF65-F5344CB8AC3E}">
        <p14:creationId xmlns:p14="http://schemas.microsoft.com/office/powerpoint/2010/main" val="3111766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rgbClr val="000000"/>
                          </a:solidFill>
                          <a:latin typeface="TimesNewRomanPSMT"/>
                        </a:rPr>
                        <a:t>Understanding</a:t>
                      </a:r>
                    </a:p>
                    <a:p>
                      <a:pPr marL="342900" indent="-342900" algn="l">
                        <a:buFont typeface="Arial" panose="020B0604020202020204" pitchFamily="34" charset="0"/>
                        <a:buChar char="•"/>
                      </a:pPr>
                      <a:r>
                        <a:rPr lang="en-US" sz="2200" b="0" dirty="0">
                          <a:solidFill>
                            <a:srgbClr val="000000"/>
                          </a:solidFill>
                          <a:latin typeface="TimesNewRomanPSMT"/>
                        </a:rPr>
                        <a:t>Multiple participant meanings</a:t>
                      </a:r>
                    </a:p>
                    <a:p>
                      <a:pPr marL="342900" indent="-342900" algn="l">
                        <a:buFont typeface="Arial" panose="020B0604020202020204" pitchFamily="34" charset="0"/>
                        <a:buChar char="•"/>
                      </a:pPr>
                      <a:r>
                        <a:rPr lang="en-US" sz="2200" b="0" dirty="0">
                          <a:solidFill>
                            <a:srgbClr val="000000"/>
                          </a:solidFill>
                          <a:latin typeface="TimesNewRomanPSMT"/>
                        </a:rPr>
                        <a:t>Social and historical construction</a:t>
                      </a:r>
                    </a:p>
                    <a:p>
                      <a:pPr marL="342900" indent="-342900" algn="l">
                        <a:buFont typeface="Arial" panose="020B0604020202020204" pitchFamily="34" charset="0"/>
                        <a:buChar char="•"/>
                      </a:pPr>
                      <a:r>
                        <a:rPr lang="en-US" sz="2200" b="0" dirty="0">
                          <a:solidFill>
                            <a:srgbClr val="000000"/>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rgbClr val="000000"/>
                          </a:solidFill>
                          <a:latin typeface="TimesNewRomanPSMT"/>
                        </a:rPr>
                        <a:t>Political</a:t>
                      </a:r>
                    </a:p>
                    <a:p>
                      <a:pPr marL="342900" indent="-342900" algn="l">
                        <a:buFont typeface="Arial" panose="020B0604020202020204" pitchFamily="34" charset="0"/>
                        <a:buChar char="•"/>
                      </a:pPr>
                      <a:r>
                        <a:rPr lang="en-US" sz="2200" b="0" dirty="0">
                          <a:solidFill>
                            <a:srgbClr val="000000"/>
                          </a:solidFill>
                          <a:latin typeface="TimesNewRomanPSMT"/>
                        </a:rPr>
                        <a:t>Power and justice oriented</a:t>
                      </a:r>
                    </a:p>
                    <a:p>
                      <a:pPr marL="342900" indent="-342900" algn="l">
                        <a:buFont typeface="Arial" panose="020B0604020202020204" pitchFamily="34" charset="0"/>
                        <a:buChar char="•"/>
                      </a:pPr>
                      <a:r>
                        <a:rPr lang="en-US" sz="2200" b="0" dirty="0">
                          <a:solidFill>
                            <a:srgbClr val="000000"/>
                          </a:solidFill>
                          <a:latin typeface="TimesNewRomanPSMT"/>
                        </a:rPr>
                        <a:t>Collaborative</a:t>
                      </a:r>
                    </a:p>
                    <a:p>
                      <a:pPr marL="342900" indent="-342900" algn="l">
                        <a:buFont typeface="Arial" panose="020B0604020202020204" pitchFamily="34" charset="0"/>
                        <a:buChar char="•"/>
                      </a:pPr>
                      <a:r>
                        <a:rPr lang="en-US" sz="2200" b="0" dirty="0">
                          <a:solidFill>
                            <a:srgbClr val="000000"/>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p>
                      <a:pPr marL="342900" indent="-342900" algn="l">
                        <a:buFont typeface="Arial" panose="020B0604020202020204" pitchFamily="34" charset="0"/>
                        <a:buChar char="•"/>
                      </a:pPr>
                      <a:r>
                        <a:rPr lang="en-US" sz="2200" b="0" dirty="0">
                          <a:solidFill>
                            <a:srgbClr val="000000"/>
                          </a:solidFill>
                          <a:latin typeface="TimesNewRomanPSMT"/>
                        </a:rPr>
                        <a:t>Consequences of actions</a:t>
                      </a:r>
                    </a:p>
                    <a:p>
                      <a:pPr marL="342900" indent="-342900" algn="l">
                        <a:buFont typeface="Arial" panose="020B0604020202020204" pitchFamily="34" charset="0"/>
                        <a:buChar char="•"/>
                      </a:pPr>
                      <a:r>
                        <a:rPr lang="en-US" sz="2200" b="0" dirty="0">
                          <a:solidFill>
                            <a:srgbClr val="000000"/>
                          </a:solidFill>
                          <a:latin typeface="TimesNewRomanPSMT"/>
                        </a:rPr>
                        <a:t>Problem-centered</a:t>
                      </a:r>
                    </a:p>
                    <a:p>
                      <a:pPr marL="342900" indent="-342900" algn="l">
                        <a:buFont typeface="Arial" panose="020B0604020202020204" pitchFamily="34" charset="0"/>
                        <a:buChar char="•"/>
                      </a:pPr>
                      <a:r>
                        <a:rPr lang="en-US" sz="2200" b="0" dirty="0">
                          <a:solidFill>
                            <a:srgbClr val="000000"/>
                          </a:solidFill>
                          <a:latin typeface="TimesNewRomanPSMT"/>
                        </a:rPr>
                        <a:t>Pluralistic</a:t>
                      </a:r>
                    </a:p>
                    <a:p>
                      <a:pPr marL="342900" indent="-342900" algn="l">
                        <a:buFont typeface="Arial" panose="020B0604020202020204" pitchFamily="34" charset="0"/>
                        <a:buChar char="•"/>
                      </a:pPr>
                      <a:r>
                        <a:rPr lang="en-US" sz="2200" b="0" dirty="0">
                          <a:solidFill>
                            <a:srgbClr val="000000"/>
                          </a:solidFill>
                          <a:latin typeface="TimesNewRomanPSMT"/>
                        </a:rPr>
                        <a:t>Real-world practice oriented</a:t>
                      </a:r>
                      <a:endParaRPr lang="en-US" sz="2200" dirty="0"/>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51</a:t>
            </a:fld>
            <a:endParaRPr lang="en-US"/>
          </a:p>
        </p:txBody>
      </p:sp>
    </p:spTree>
    <p:extLst>
      <p:ext uri="{BB962C8B-B14F-4D97-AF65-F5344CB8AC3E}">
        <p14:creationId xmlns:p14="http://schemas.microsoft.com/office/powerpoint/2010/main" val="274797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research processes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1091419"/>
              </p:ext>
            </p:extLst>
          </p:nvPr>
        </p:nvGraphicFramePr>
        <p:xfrm>
          <a:off x="228600" y="1676400"/>
          <a:ext cx="8686800" cy="405892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r>
                        <a:rPr lang="en-US" sz="1800" b="1" i="0" u="none" strike="noStrike" kern="1200" baseline="0" dirty="0">
                          <a:solidFill>
                            <a:schemeClr val="tx1"/>
                          </a:solidFill>
                          <a:latin typeface="+mn-lt"/>
                          <a:ea typeface="+mn-ea"/>
                          <a:cs typeface="+mn-cs"/>
                        </a:rPr>
                        <a:t>Quantitative Methods</a:t>
                      </a:r>
                      <a:endParaRPr lang="en-US"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Mixed Methods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Qualitative Methods</a:t>
                      </a:r>
                    </a:p>
                  </a:txBody>
                  <a:tcPr/>
                </a:tc>
                <a:extLst>
                  <a:ext uri="{0D108BD9-81ED-4DB2-BD59-A6C34878D82A}">
                    <a16:rowId xmlns:a16="http://schemas.microsoft.com/office/drawing/2014/main" val="10000"/>
                  </a:ext>
                </a:extLst>
              </a:tr>
              <a:tr h="370840">
                <a:tc>
                  <a:txBody>
                    <a:bodyPr/>
                    <a:lstStyle/>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Pre-determined methods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Instrument based questions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Performance data, attitude data, observational data, and census data</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analysis </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interpretation</a:t>
                      </a:r>
                      <a:endParaRPr lang="en-US" dirty="0">
                        <a:solidFill>
                          <a:schemeClr val="tx1"/>
                        </a:solidFill>
                      </a:endParaRPr>
                    </a:p>
                  </a:txBody>
                  <a:tcPr/>
                </a:tc>
                <a:tc>
                  <a:txBody>
                    <a:bodyPr/>
                    <a:lstStyle/>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Both predetermined and emerging</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Both open- and closed-ended questions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Multiple forms of data drawing on all possibilities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and text analysis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Across databases interpretation </a:t>
                      </a:r>
                    </a:p>
                  </a:txBody>
                  <a:tcPr/>
                </a:tc>
                <a:tc>
                  <a: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b="0" i="0" u="none" strike="noStrike" kern="1200" baseline="0" dirty="0">
                          <a:solidFill>
                            <a:schemeClr val="tx1"/>
                          </a:solidFill>
                          <a:latin typeface="+mn-lt"/>
                          <a:ea typeface="+mn-ea"/>
                          <a:cs typeface="+mn-cs"/>
                        </a:rPr>
                        <a:t>Emerging methods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Open-ended questions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Interview data, observation data, document data, and audiovisual data</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Text and image analysis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Themes, patterns interpretation</a:t>
                      </a:r>
                      <a:endParaRPr lang="en-US" dirty="0">
                        <a:solidFill>
                          <a:schemeClr val="tx1"/>
                        </a:solidFill>
                      </a:endParaRPr>
                    </a:p>
                  </a:txBody>
                  <a:tcPr/>
                </a:tc>
                <a:extLst>
                  <a:ext uri="{0D108BD9-81ED-4DB2-BD59-A6C34878D82A}">
                    <a16:rowId xmlns:a16="http://schemas.microsoft.com/office/drawing/2014/main" val="10001"/>
                  </a:ext>
                </a:extLst>
              </a:tr>
            </a:tbl>
          </a:graphicData>
        </a:graphic>
      </p:graphicFrame>
      <p:cxnSp>
        <p:nvCxnSpPr>
          <p:cNvPr id="6" name="Straight Connector 5"/>
          <p:cNvCxnSpPr/>
          <p:nvPr/>
        </p:nvCxnSpPr>
        <p:spPr bwMode="auto">
          <a:xfrm>
            <a:off x="228600" y="26670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a:off x="228600" y="330708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228600" y="51054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228600" y="44704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Rectangle 9"/>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p17.</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52</a:t>
            </a:fld>
            <a:endParaRPr lang="en-US"/>
          </a:p>
        </p:txBody>
      </p:sp>
    </p:spTree>
    <p:extLst>
      <p:ext uri="{BB962C8B-B14F-4D97-AF65-F5344CB8AC3E}">
        <p14:creationId xmlns:p14="http://schemas.microsoft.com/office/powerpoint/2010/main" val="2241605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in mixed methods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data for the qualitative data collection will be smaller than that for the quantitative data collection. </a:t>
            </a:r>
          </a:p>
          <a:p>
            <a:pPr>
              <a:buFont typeface="Arial" panose="020B0604020202020204" pitchFamily="34" charset="0"/>
              <a:buChar char="•"/>
            </a:pPr>
            <a:r>
              <a:rPr lang="en-US" u="sng" dirty="0"/>
              <a:t>Reason</a:t>
            </a:r>
            <a:r>
              <a:rPr lang="en-US" dirty="0"/>
              <a:t>:</a:t>
            </a:r>
          </a:p>
          <a:p>
            <a:pPr lvl="1">
              <a:buFont typeface="Arial" panose="020B0604020202020204" pitchFamily="34" charset="0"/>
              <a:buChar char="•"/>
            </a:pPr>
            <a:r>
              <a:rPr lang="en-US" dirty="0"/>
              <a:t>Purpose of qualitative data is </a:t>
            </a:r>
          </a:p>
          <a:p>
            <a:pPr lvl="2">
              <a:buFont typeface="Arial" panose="020B0604020202020204" pitchFamily="34" charset="0"/>
              <a:buChar char="•"/>
            </a:pPr>
            <a:r>
              <a:rPr lang="en-US" sz="2400" dirty="0"/>
              <a:t>to locate and obtain information from a small sample </a:t>
            </a:r>
          </a:p>
          <a:p>
            <a:pPr lvl="2">
              <a:buFont typeface="Arial" panose="020B0604020202020204" pitchFamily="34" charset="0"/>
              <a:buChar char="•"/>
            </a:pPr>
            <a:r>
              <a:rPr lang="en-US" sz="2400" dirty="0"/>
              <a:t>but to gather extensive information from this sample; </a:t>
            </a:r>
          </a:p>
          <a:p>
            <a:pPr lvl="1">
              <a:buFont typeface="Arial" panose="020B0604020202020204" pitchFamily="34" charset="0"/>
              <a:buChar char="•"/>
            </a:pPr>
            <a:r>
              <a:rPr lang="en-US" dirty="0"/>
              <a:t>For quantitative research, a large N is needed in order to conduct meaningful statistical tests.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53</a:t>
            </a:fld>
            <a:endParaRPr lang="en-US"/>
          </a:p>
        </p:txBody>
      </p:sp>
    </p:spTree>
    <p:extLst>
      <p:ext uri="{BB962C8B-B14F-4D97-AF65-F5344CB8AC3E}">
        <p14:creationId xmlns:p14="http://schemas.microsoft.com/office/powerpoint/2010/main" val="189058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research</a:t>
            </a:r>
          </a:p>
        </p:txBody>
      </p:sp>
      <p:sp>
        <p:nvSpPr>
          <p:cNvPr id="3" name="Content Placeholder 2"/>
          <p:cNvSpPr>
            <a:spLocks noGrp="1"/>
          </p:cNvSpPr>
          <p:nvPr>
            <p:ph idx="1"/>
          </p:nvPr>
        </p:nvSpPr>
        <p:spPr/>
        <p:txBody>
          <a:bodyPr/>
          <a:lstStyle/>
          <a:p>
            <a:pPr marL="0" indent="0"/>
            <a:r>
              <a:rPr lang="en-US" sz="2000" dirty="0"/>
              <a:t>Is characterized by a research methodology or approach</a:t>
            </a:r>
          </a:p>
          <a:p>
            <a:pPr>
              <a:buFont typeface="Arial" panose="020B0604020202020204" pitchFamily="34" charset="0"/>
              <a:buChar char="•"/>
            </a:pPr>
            <a:r>
              <a:rPr lang="en-US" sz="2000" dirty="0"/>
              <a:t>focusing on research questions that call for real-life contextual understandings, multi-level perspectives, and cultural influences;</a:t>
            </a:r>
          </a:p>
          <a:p>
            <a:pPr>
              <a:buFont typeface="Arial" panose="020B0604020202020204" pitchFamily="34" charset="0"/>
              <a:buChar char="•"/>
            </a:pPr>
            <a:r>
              <a:rPr lang="en-US" sz="2000" dirty="0"/>
              <a:t>employing </a:t>
            </a:r>
          </a:p>
          <a:p>
            <a:pPr lvl="1">
              <a:buFont typeface="Arial" panose="020B0604020202020204" pitchFamily="34" charset="0"/>
              <a:buChar char="•"/>
            </a:pPr>
            <a:r>
              <a:rPr lang="en-US" sz="2000" dirty="0"/>
              <a:t>rigorous quantitative research assessing </a:t>
            </a:r>
            <a:r>
              <a:rPr lang="en-US" sz="2000" dirty="0">
                <a:solidFill>
                  <a:srgbClr val="FFFF00"/>
                </a:solidFill>
              </a:rPr>
              <a:t>magnitude and frequency of constructs</a:t>
            </a:r>
            <a:r>
              <a:rPr lang="en-US" sz="2000" dirty="0"/>
              <a:t> and </a:t>
            </a:r>
          </a:p>
          <a:p>
            <a:pPr lvl="1">
              <a:buFont typeface="Arial" panose="020B0604020202020204" pitchFamily="34" charset="0"/>
              <a:buChar char="•"/>
            </a:pPr>
            <a:r>
              <a:rPr lang="en-US" sz="2000" dirty="0"/>
              <a:t>rigorous qualitative research exploring the </a:t>
            </a:r>
            <a:r>
              <a:rPr lang="en-US" sz="2000" dirty="0">
                <a:solidFill>
                  <a:srgbClr val="FFFF00"/>
                </a:solidFill>
              </a:rPr>
              <a:t>meaning and understanding of constructs</a:t>
            </a:r>
            <a:r>
              <a:rPr lang="en-US" sz="2000" dirty="0"/>
              <a:t>;</a:t>
            </a:r>
          </a:p>
          <a:p>
            <a:pPr>
              <a:buFont typeface="Arial" panose="020B0604020202020204" pitchFamily="34" charset="0"/>
              <a:buChar char="•"/>
            </a:pPr>
            <a:r>
              <a:rPr lang="en-US" sz="2000" dirty="0"/>
              <a:t>utilizing multiple methods (e.g., intervention trials and in-depth interviews);</a:t>
            </a:r>
          </a:p>
          <a:p>
            <a:pPr>
              <a:buFont typeface="Arial" panose="020B0604020202020204" pitchFamily="34" charset="0"/>
              <a:buChar char="•"/>
            </a:pPr>
            <a:r>
              <a:rPr lang="en-US" sz="2000" dirty="0"/>
              <a:t>intentionally integrating or combining these methods to draw on the strengths of each; and</a:t>
            </a:r>
          </a:p>
          <a:p>
            <a:pPr>
              <a:buFont typeface="Arial" panose="020B0604020202020204" pitchFamily="34" charset="0"/>
              <a:buChar char="•"/>
            </a:pPr>
            <a:r>
              <a:rPr lang="en-US" sz="2000" dirty="0"/>
              <a:t>framing the investigation within philosophical and theoretical positions.</a:t>
            </a:r>
          </a:p>
        </p:txBody>
      </p:sp>
      <p:sp>
        <p:nvSpPr>
          <p:cNvPr id="4" name="TextBox 3"/>
          <p:cNvSpPr txBox="1"/>
          <p:nvPr/>
        </p:nvSpPr>
        <p:spPr>
          <a:xfrm>
            <a:off x="1371600" y="6299200"/>
            <a:ext cx="7772400" cy="523220"/>
          </a:xfrm>
          <a:prstGeom prst="rect">
            <a:avLst/>
          </a:prstGeom>
          <a:noFill/>
        </p:spPr>
        <p:txBody>
          <a:bodyPr wrap="square" rtlCol="0">
            <a:spAutoFit/>
          </a:bodyPr>
          <a:lstStyle/>
          <a:p>
            <a:pPr algn="r"/>
            <a:r>
              <a:rPr lang="en-US" sz="1400" dirty="0">
                <a:solidFill>
                  <a:schemeClr val="bg1"/>
                </a:solidFill>
              </a:rPr>
              <a:t>Creswell JW, Klassen AC, Plano Clark VL &amp; Clegg Smith K.</a:t>
            </a:r>
          </a:p>
          <a:p>
            <a:pPr algn="r"/>
            <a:r>
              <a:rPr lang="en-US" sz="1400" dirty="0">
                <a:solidFill>
                  <a:schemeClr val="bg1"/>
                </a:solidFill>
              </a:rPr>
              <a:t>Best Practices for Mixed Methods Research in the Health Sciences.  Technical Report; 2011; 37p.</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54</a:t>
            </a:fld>
            <a:endParaRPr lang="en-US"/>
          </a:p>
        </p:txBody>
      </p:sp>
    </p:spTree>
    <p:extLst>
      <p:ext uri="{BB962C8B-B14F-4D97-AF65-F5344CB8AC3E}">
        <p14:creationId xmlns:p14="http://schemas.microsoft.com/office/powerpoint/2010/main" val="71982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4964300"/>
              </p:ext>
            </p:extLst>
          </p:nvPr>
        </p:nvGraphicFramePr>
        <p:xfrm>
          <a:off x="228600" y="1676400"/>
          <a:ext cx="8686800" cy="42062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pPr algn="ctr"/>
                      <a:r>
                        <a:rPr lang="en-US" sz="2400" b="1" i="0" u="none" strike="noStrike" kern="1200" baseline="0" dirty="0">
                          <a:solidFill>
                            <a:schemeClr val="tx1"/>
                          </a:solidFill>
                          <a:latin typeface="+mn-lt"/>
                          <a:ea typeface="+mn-ea"/>
                          <a:cs typeface="+mn-cs"/>
                        </a:rPr>
                        <a:t>Quantitative</a:t>
                      </a:r>
                    </a:p>
                  </a:txBody>
                  <a:tcPr/>
                </a:tc>
                <a:tc>
                  <a:txBody>
                    <a:bodyPr/>
                    <a:lstStyle/>
                    <a:p>
                      <a:pPr algn="ctr"/>
                      <a:r>
                        <a:rPr lang="en-US" sz="2400" b="1" i="0" u="none" strike="noStrike" kern="1200" baseline="0" dirty="0">
                          <a:solidFill>
                            <a:schemeClr val="tx1"/>
                          </a:solidFill>
                          <a:latin typeface="+mn-lt"/>
                          <a:ea typeface="+mn-ea"/>
                          <a:cs typeface="+mn-cs"/>
                        </a:rPr>
                        <a:t>Qualitative</a:t>
                      </a:r>
                      <a:endParaRPr lang="en-US" sz="24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i="0" u="none" strike="noStrike" kern="1200" baseline="0" dirty="0">
                          <a:solidFill>
                            <a:schemeClr val="tx1"/>
                          </a:solidFill>
                          <a:latin typeface="+mn-lt"/>
                          <a:ea typeface="+mn-ea"/>
                          <a:cs typeface="+mn-cs"/>
                        </a:rPr>
                        <a:t>Mixed Methods</a:t>
                      </a:r>
                    </a:p>
                    <a:p>
                      <a:pPr algn="ctr"/>
                      <a:endParaRPr lang="en-US" sz="2400" dirty="0">
                        <a:solidFill>
                          <a:schemeClr val="tx1"/>
                        </a:solidFill>
                      </a:endParaRPr>
                    </a:p>
                  </a:txBody>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Experimental designs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Nonexperimental designs, such as surveys</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Narrative research</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Phenomenology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Grounded theory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Ethnographies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Case study</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Convergent</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Explanatory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Exploratory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Transformative, embedded, or multiphase</a:t>
                      </a: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p12.</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55</a:t>
            </a:fld>
            <a:endParaRPr lang="en-US"/>
          </a:p>
        </p:txBody>
      </p:sp>
    </p:spTree>
    <p:extLst>
      <p:ext uri="{BB962C8B-B14F-4D97-AF65-F5344CB8AC3E}">
        <p14:creationId xmlns:p14="http://schemas.microsoft.com/office/powerpoint/2010/main" val="3362382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the data sets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Merge</a:t>
            </a:r>
            <a:r>
              <a:rPr lang="en-US" dirty="0"/>
              <a:t> </a:t>
            </a:r>
          </a:p>
          <a:p>
            <a:pPr lvl="1">
              <a:buFont typeface="Arial" panose="020B0604020202020204" pitchFamily="34" charset="0"/>
              <a:buChar char="•"/>
            </a:pPr>
            <a:r>
              <a:rPr lang="en-US" sz="2200" dirty="0"/>
              <a:t>Merge or converge the two datasets by actually bringing them together (e.g., convergence—triangulation to validate one dataset using another type of dataset)</a:t>
            </a:r>
          </a:p>
          <a:p>
            <a:pPr>
              <a:buFont typeface="Arial" panose="020B0604020202020204" pitchFamily="34" charset="0"/>
              <a:buChar char="•"/>
            </a:pPr>
            <a:r>
              <a:rPr lang="en-US" u="sng" dirty="0"/>
              <a:t>Connect</a:t>
            </a:r>
            <a:r>
              <a:rPr lang="en-US" dirty="0"/>
              <a:t> </a:t>
            </a:r>
          </a:p>
          <a:p>
            <a:pPr lvl="1">
              <a:buFont typeface="Arial" panose="020B0604020202020204" pitchFamily="34" charset="0"/>
              <a:buChar char="•"/>
            </a:pPr>
            <a:r>
              <a:rPr lang="en-US" sz="2200" dirty="0"/>
              <a:t>Have one dataset build upon another data set (e.g., complementarity—elaboration, transformation, expansion, initiation or sampling)</a:t>
            </a:r>
          </a:p>
          <a:p>
            <a:pPr>
              <a:buFont typeface="Arial" panose="020B0604020202020204" pitchFamily="34" charset="0"/>
              <a:buChar char="•"/>
            </a:pPr>
            <a:r>
              <a:rPr lang="en-US" u="sng" dirty="0"/>
              <a:t>Embed</a:t>
            </a:r>
            <a:r>
              <a:rPr lang="en-US" dirty="0"/>
              <a:t> </a:t>
            </a:r>
          </a:p>
          <a:p>
            <a:pPr lvl="1">
              <a:buFont typeface="Arial" panose="020B0604020202020204" pitchFamily="34" charset="0"/>
              <a:buChar char="•"/>
            </a:pPr>
            <a:r>
              <a:rPr lang="en-US" sz="2200" dirty="0"/>
              <a:t>Conduct one study within another so that one type of data provides a supportive role to the other dataset (e.g., complementarity—evaluation)</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56</a:t>
            </a:fld>
            <a:endParaRPr lang="en-US"/>
          </a:p>
        </p:txBody>
      </p:sp>
    </p:spTree>
    <p:extLst>
      <p:ext uri="{BB962C8B-B14F-4D97-AF65-F5344CB8AC3E}">
        <p14:creationId xmlns:p14="http://schemas.microsoft.com/office/powerpoint/2010/main" val="6969985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Convergent parallel mixed methods (1)</a:t>
            </a:r>
            <a:br>
              <a:rPr lang="en-US" dirty="0"/>
            </a:br>
            <a:endParaRPr lang="en-US" dirty="0"/>
          </a:p>
        </p:txBody>
      </p:sp>
      <p:sp>
        <p:nvSpPr>
          <p:cNvPr id="3" name="Content Placeholder 2"/>
          <p:cNvSpPr>
            <a:spLocks noGrp="1"/>
          </p:cNvSpPr>
          <p:nvPr>
            <p:ph idx="1"/>
          </p:nvPr>
        </p:nvSpPr>
        <p:spPr>
          <a:xfrm>
            <a:off x="228600" y="4191000"/>
            <a:ext cx="8686800" cy="2133600"/>
          </a:xfrm>
        </p:spPr>
        <p:txBody>
          <a:bodyPr/>
          <a:lstStyle/>
          <a:p>
            <a:r>
              <a:rPr lang="en-US" b="1" u="sng" dirty="0"/>
              <a:t>Key assumption</a:t>
            </a:r>
            <a:r>
              <a:rPr lang="en-US" dirty="0"/>
              <a:t>: </a:t>
            </a:r>
          </a:p>
          <a:p>
            <a:pPr>
              <a:buFont typeface="Arial" panose="020B0604020202020204" pitchFamily="34" charset="0"/>
              <a:buChar char="•"/>
            </a:pPr>
            <a:r>
              <a:rPr lang="en-US" dirty="0"/>
              <a:t>Both qualitative and quantitative data provide different types of information—often detailed views of participants qualitatively and scores on instruments quantitatively—and together they yield results that should be the same.</a:t>
            </a:r>
          </a:p>
        </p:txBody>
      </p:sp>
      <p:pic>
        <p:nvPicPr>
          <p:cNvPr id="4" name="Picture 3"/>
          <p:cNvPicPr>
            <a:picLocks noChangeAspect="1"/>
          </p:cNvPicPr>
          <p:nvPr/>
        </p:nvPicPr>
        <p:blipFill>
          <a:blip r:embed="rId2"/>
          <a:stretch>
            <a:fillRect/>
          </a:stretch>
        </p:blipFill>
        <p:spPr>
          <a:xfrm>
            <a:off x="838200" y="1524000"/>
            <a:ext cx="7460921" cy="2444750"/>
          </a:xfrm>
          <a:prstGeom prst="rect">
            <a:avLst/>
          </a:prstGeom>
          <a:solidFill>
            <a:srgbClr val="00B0F0"/>
          </a:solidFill>
        </p:spPr>
      </p:pic>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6" name="Slide Number Placeholder 5"/>
          <p:cNvSpPr>
            <a:spLocks noGrp="1"/>
          </p:cNvSpPr>
          <p:nvPr>
            <p:ph type="sldNum" sz="quarter" idx="10"/>
          </p:nvPr>
        </p:nvSpPr>
        <p:spPr/>
        <p:txBody>
          <a:bodyPr/>
          <a:lstStyle/>
          <a:p>
            <a:fld id="{6702E1E0-462E-42B5-A359-A648340C9DAE}" type="slidenum">
              <a:rPr lang="en-US" smtClean="0"/>
              <a:pPr/>
              <a:t>57</a:t>
            </a:fld>
            <a:endParaRPr lang="en-US"/>
          </a:p>
        </p:txBody>
      </p:sp>
    </p:spTree>
    <p:extLst>
      <p:ext uri="{BB962C8B-B14F-4D97-AF65-F5344CB8AC3E}">
        <p14:creationId xmlns:p14="http://schemas.microsoft.com/office/powerpoint/2010/main" val="274554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Convergent parallel mixed methods (2)</a:t>
            </a:r>
          </a:p>
        </p:txBody>
      </p:sp>
      <p:sp>
        <p:nvSpPr>
          <p:cNvPr id="3" name="Content Placeholder 2"/>
          <p:cNvSpPr>
            <a:spLocks noGrp="1"/>
          </p:cNvSpPr>
          <p:nvPr>
            <p:ph idx="1"/>
          </p:nvPr>
        </p:nvSpPr>
        <p:spPr>
          <a:xfrm>
            <a:off x="228600" y="1524000"/>
            <a:ext cx="8686800" cy="4800600"/>
          </a:xfrm>
        </p:spPr>
        <p:txBody>
          <a:bodyPr/>
          <a:lstStyle/>
          <a:p>
            <a:r>
              <a:rPr lang="en-US" b="1" u="sng" dirty="0"/>
              <a:t>Data collection</a:t>
            </a:r>
            <a:r>
              <a:rPr lang="en-US" dirty="0"/>
              <a:t>: </a:t>
            </a:r>
          </a:p>
          <a:p>
            <a:pPr>
              <a:buFont typeface="Arial" panose="020B0604020202020204" pitchFamily="34" charset="0"/>
              <a:buChar char="•"/>
            </a:pPr>
            <a:r>
              <a:rPr lang="en-US" dirty="0"/>
              <a:t>Key idea: to collect both forms of data using the same or parallel variables, constructs, or concepts.</a:t>
            </a:r>
          </a:p>
          <a:p>
            <a:pPr>
              <a:buFont typeface="Arial" panose="020B0604020202020204" pitchFamily="34" charset="0"/>
              <a:buChar char="•"/>
            </a:pPr>
            <a:r>
              <a:rPr lang="en-US" dirty="0"/>
              <a:t>Qualitative data can be interviews, observations, documents, and records of instrument data, observational checklists, or numeric records, such as census data.</a:t>
            </a:r>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4" name="Slide Number Placeholder 3"/>
          <p:cNvSpPr>
            <a:spLocks noGrp="1"/>
          </p:cNvSpPr>
          <p:nvPr>
            <p:ph type="sldNum" sz="quarter" idx="10"/>
          </p:nvPr>
        </p:nvSpPr>
        <p:spPr/>
        <p:txBody>
          <a:bodyPr/>
          <a:lstStyle/>
          <a:p>
            <a:fld id="{6702E1E0-462E-42B5-A359-A648340C9DAE}" type="slidenum">
              <a:rPr lang="en-US" smtClean="0"/>
              <a:pPr/>
              <a:t>58</a:t>
            </a:fld>
            <a:endParaRPr lang="en-US"/>
          </a:p>
        </p:txBody>
      </p:sp>
    </p:spTree>
    <p:extLst>
      <p:ext uri="{BB962C8B-B14F-4D97-AF65-F5344CB8AC3E}">
        <p14:creationId xmlns:p14="http://schemas.microsoft.com/office/powerpoint/2010/main" val="150940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Convergent parallel mixed methods (3)</a:t>
            </a:r>
          </a:p>
        </p:txBody>
      </p:sp>
      <p:sp>
        <p:nvSpPr>
          <p:cNvPr id="3" name="Content Placeholder 2"/>
          <p:cNvSpPr>
            <a:spLocks noGrp="1"/>
          </p:cNvSpPr>
          <p:nvPr>
            <p:ph idx="1"/>
          </p:nvPr>
        </p:nvSpPr>
        <p:spPr>
          <a:xfrm>
            <a:off x="228600" y="1524000"/>
            <a:ext cx="8686800" cy="4953000"/>
          </a:xfrm>
        </p:spPr>
        <p:txBody>
          <a:bodyPr/>
          <a:lstStyle/>
          <a:p>
            <a:r>
              <a:rPr lang="en-US" b="1" u="sng" dirty="0"/>
              <a:t>Data analysis</a:t>
            </a:r>
            <a:r>
              <a:rPr lang="en-US" dirty="0"/>
              <a:t>:</a:t>
            </a:r>
          </a:p>
          <a:p>
            <a:pPr>
              <a:buFont typeface="Arial" panose="020B0604020202020204" pitchFamily="34" charset="0"/>
              <a:buChar char="•"/>
            </a:pPr>
            <a:r>
              <a:rPr lang="en-US" dirty="0"/>
              <a:t>Analyze databases separately and then bring together.</a:t>
            </a:r>
          </a:p>
          <a:p>
            <a:pPr>
              <a:buFont typeface="Arial" panose="020B0604020202020204" pitchFamily="34" charset="0"/>
              <a:buChar char="•"/>
            </a:pPr>
            <a:r>
              <a:rPr lang="en-US" dirty="0"/>
              <a:t>Options:</a:t>
            </a:r>
          </a:p>
          <a:p>
            <a:pPr marL="690563" lvl="1" indent="-290513">
              <a:buFont typeface="+mj-lt"/>
              <a:buAutoNum type="arabicPeriod"/>
            </a:pPr>
            <a:r>
              <a:rPr lang="en-US" sz="2000" dirty="0"/>
              <a:t>side-by-side comparison:</a:t>
            </a:r>
          </a:p>
          <a:p>
            <a:pPr marL="1025525" lvl="2" indent="-225425"/>
            <a:r>
              <a:rPr lang="en-US" sz="1600" dirty="0"/>
              <a:t>first report the quantitative statistical results and then discuss the qualitative findings (e.g., themes) that either confirm or disconfirm the statistical results, or, </a:t>
            </a:r>
          </a:p>
          <a:p>
            <a:pPr marL="1025525" lvl="2" indent="-225425"/>
            <a:r>
              <a:rPr lang="en-US" sz="1600" dirty="0"/>
              <a:t>start with the qualitative findings and then compare them to the quantitative results.</a:t>
            </a:r>
          </a:p>
          <a:p>
            <a:pPr marL="690563" lvl="1" indent="-290513">
              <a:buFont typeface="+mj-lt"/>
              <a:buAutoNum type="arabicPeriod"/>
            </a:pPr>
            <a:r>
              <a:rPr lang="en-US" sz="2000" dirty="0"/>
              <a:t>data transformation:</a:t>
            </a:r>
          </a:p>
          <a:p>
            <a:pPr marL="1025525" lvl="2" indent="-225425"/>
            <a:r>
              <a:rPr lang="en-US" sz="1600" dirty="0"/>
              <a:t>take the qualitative themes or codes and count them (and possibly group them) to form quantitative measures.</a:t>
            </a:r>
          </a:p>
          <a:p>
            <a:pPr marL="690563" lvl="1" indent="-290513">
              <a:buFont typeface="+mj-lt"/>
              <a:buAutoNum type="arabicPeriod"/>
            </a:pPr>
            <a:r>
              <a:rPr lang="en-US" sz="2000" dirty="0"/>
              <a:t>joint display of data:</a:t>
            </a:r>
          </a:p>
          <a:p>
            <a:pPr marL="1025525" lvl="2" indent="-225425"/>
            <a:r>
              <a:rPr lang="en-US" sz="1600" dirty="0"/>
              <a:t>merge the two forms of data in a table or a graph. </a:t>
            </a:r>
            <a:endParaRPr lang="en-US" sz="2000"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59</a:t>
            </a:fld>
            <a:endParaRPr lang="en-US"/>
          </a:p>
        </p:txBody>
      </p:sp>
    </p:spTree>
    <p:extLst>
      <p:ext uri="{BB962C8B-B14F-4D97-AF65-F5344CB8AC3E}">
        <p14:creationId xmlns:p14="http://schemas.microsoft.com/office/powerpoint/2010/main" val="224522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408534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a:t>
            </a:fld>
            <a:endParaRPr lang="en-US"/>
          </a:p>
        </p:txBody>
      </p:sp>
    </p:spTree>
    <p:extLst>
      <p:ext uri="{BB962C8B-B14F-4D97-AF65-F5344CB8AC3E}">
        <p14:creationId xmlns:p14="http://schemas.microsoft.com/office/powerpoint/2010/main" val="17541838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Convergent parallel mixed methods (4)</a:t>
            </a:r>
          </a:p>
        </p:txBody>
      </p:sp>
      <p:sp>
        <p:nvSpPr>
          <p:cNvPr id="3" name="Content Placeholder 2"/>
          <p:cNvSpPr>
            <a:spLocks noGrp="1"/>
          </p:cNvSpPr>
          <p:nvPr>
            <p:ph idx="1"/>
          </p:nvPr>
        </p:nvSpPr>
        <p:spPr>
          <a:xfrm>
            <a:off x="228600" y="1524000"/>
            <a:ext cx="8839200" cy="4953000"/>
          </a:xfrm>
        </p:spPr>
        <p:txBody>
          <a:bodyPr/>
          <a:lstStyle/>
          <a:p>
            <a:r>
              <a:rPr lang="en-US" b="1" u="sng" dirty="0"/>
              <a:t>Drawbacks</a:t>
            </a:r>
            <a:r>
              <a:rPr lang="en-US" dirty="0"/>
              <a:t>:</a:t>
            </a:r>
          </a:p>
          <a:p>
            <a:pPr>
              <a:buFont typeface="Arial" panose="020B0604020202020204" pitchFamily="34" charset="0"/>
              <a:buChar char="•"/>
            </a:pPr>
            <a:r>
              <a:rPr lang="en-US" dirty="0"/>
              <a:t>On interpretation:</a:t>
            </a:r>
          </a:p>
          <a:p>
            <a:pPr lvl="1">
              <a:buFont typeface="Arial" panose="020B0604020202020204" pitchFamily="34" charset="0"/>
              <a:buChar char="•"/>
            </a:pPr>
            <a:r>
              <a:rPr lang="en-US" dirty="0"/>
              <a:t>the comparison may not yield a clean convergent or divergent situation:</a:t>
            </a:r>
          </a:p>
          <a:p>
            <a:pPr lvl="2">
              <a:buFont typeface="Arial" panose="020B0604020202020204" pitchFamily="34" charset="0"/>
              <a:buChar char="•"/>
            </a:pPr>
            <a:r>
              <a:rPr lang="en-US" dirty="0"/>
              <a:t>state divergence as a limitation in the study,</a:t>
            </a:r>
          </a:p>
          <a:p>
            <a:pPr marL="914400" lvl="2" indent="0">
              <a:buNone/>
            </a:pPr>
            <a:r>
              <a:rPr lang="en-US" dirty="0"/>
              <a:t> or</a:t>
            </a:r>
          </a:p>
          <a:p>
            <a:pPr lvl="2">
              <a:buFont typeface="Arial" panose="020B0604020202020204" pitchFamily="34" charset="0"/>
              <a:buChar char="•"/>
            </a:pPr>
            <a:r>
              <a:rPr lang="en-US" dirty="0"/>
              <a:t>return to the analyses and further explore the databases,</a:t>
            </a:r>
          </a:p>
          <a:p>
            <a:pPr lvl="2">
              <a:buFont typeface="Arial" panose="020B0604020202020204" pitchFamily="34" charset="0"/>
              <a:buChar char="•"/>
            </a:pPr>
            <a:r>
              <a:rPr lang="en-US" dirty="0"/>
              <a:t>collect additional information to resolve the differences, or </a:t>
            </a:r>
          </a:p>
          <a:p>
            <a:pPr lvl="2">
              <a:buFont typeface="Arial" panose="020B0604020202020204" pitchFamily="34" charset="0"/>
              <a:buChar char="•"/>
            </a:pPr>
            <a:r>
              <a:rPr lang="en-US" dirty="0"/>
              <a:t>discuss the results from one of the databases as possibly limited.</a:t>
            </a:r>
          </a:p>
          <a:p>
            <a:pPr>
              <a:buFont typeface="Arial" panose="020B0604020202020204" pitchFamily="34" charset="0"/>
              <a:buChar char="•"/>
            </a:pPr>
            <a:r>
              <a:rPr lang="en-US" dirty="0"/>
              <a:t>On validity:</a:t>
            </a:r>
          </a:p>
          <a:p>
            <a:pPr lvl="1">
              <a:buFont typeface="Arial" panose="020B0604020202020204" pitchFamily="34" charset="0"/>
              <a:buChar char="•"/>
            </a:pPr>
            <a:r>
              <a:rPr lang="en-US" sz="2000" dirty="0"/>
              <a:t>should be based on establishing both quantitative validity (e.g., construct) and qualitative validity (e.g., triangulation) for each database.</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60</a:t>
            </a:fld>
            <a:endParaRPr lang="en-US"/>
          </a:p>
        </p:txBody>
      </p:sp>
    </p:spTree>
    <p:extLst>
      <p:ext uri="{BB962C8B-B14F-4D97-AF65-F5344CB8AC3E}">
        <p14:creationId xmlns:p14="http://schemas.microsoft.com/office/powerpoint/2010/main" val="5739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designs</a:t>
            </a:r>
          </a:p>
        </p:txBody>
      </p:sp>
      <p:sp>
        <p:nvSpPr>
          <p:cNvPr id="3" name="Content Placeholder 2"/>
          <p:cNvSpPr>
            <a:spLocks noGrp="1"/>
          </p:cNvSpPr>
          <p:nvPr>
            <p:ph idx="1"/>
          </p:nvPr>
        </p:nvSpPr>
        <p:spPr/>
        <p:txBody>
          <a:bodyPr/>
          <a:lstStyle/>
          <a:p>
            <a:r>
              <a:rPr lang="en-US" b="1" u="sng" dirty="0"/>
              <a:t>Explanatory sequential mixed methods</a:t>
            </a:r>
          </a:p>
          <a:p>
            <a:endParaRPr lang="en-US" b="1" u="sng" dirty="0"/>
          </a:p>
          <a:p>
            <a:endParaRPr lang="en-US" b="1" u="sng" dirty="0"/>
          </a:p>
          <a:p>
            <a:endParaRPr lang="en-US" b="1" u="sng" dirty="0"/>
          </a:p>
          <a:p>
            <a:endParaRPr lang="en-US" b="1" u="sng" dirty="0"/>
          </a:p>
          <a:p>
            <a:r>
              <a:rPr lang="en-US" b="1" u="sng" dirty="0"/>
              <a:t>Exploratory sequential mixed methods</a:t>
            </a:r>
          </a:p>
          <a:p>
            <a:endParaRPr lang="en-US" b="1" u="sng" dirty="0"/>
          </a:p>
        </p:txBody>
      </p:sp>
      <p:pic>
        <p:nvPicPr>
          <p:cNvPr id="4" name="Picture 3"/>
          <p:cNvPicPr>
            <a:picLocks noChangeAspect="1"/>
          </p:cNvPicPr>
          <p:nvPr/>
        </p:nvPicPr>
        <p:blipFill>
          <a:blip r:embed="rId2"/>
          <a:stretch>
            <a:fillRect/>
          </a:stretch>
        </p:blipFill>
        <p:spPr>
          <a:xfrm>
            <a:off x="228600" y="2362200"/>
            <a:ext cx="8686800" cy="3352800"/>
          </a:xfrm>
          <a:prstGeom prst="rect">
            <a:avLst/>
          </a:prstGeom>
          <a:solidFill>
            <a:srgbClr val="00B0F0"/>
          </a:solidFill>
        </p:spPr>
      </p:pic>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6" name="Slide Number Placeholder 5"/>
          <p:cNvSpPr>
            <a:spLocks noGrp="1"/>
          </p:cNvSpPr>
          <p:nvPr>
            <p:ph type="sldNum" sz="quarter" idx="10"/>
          </p:nvPr>
        </p:nvSpPr>
        <p:spPr/>
        <p:txBody>
          <a:bodyPr/>
          <a:lstStyle/>
          <a:p>
            <a:fld id="{6702E1E0-462E-42B5-A359-A648340C9DAE}" type="slidenum">
              <a:rPr lang="en-US" smtClean="0"/>
              <a:pPr/>
              <a:t>61</a:t>
            </a:fld>
            <a:endParaRPr lang="en-US"/>
          </a:p>
        </p:txBody>
      </p:sp>
    </p:spTree>
    <p:extLst>
      <p:ext uri="{BB962C8B-B14F-4D97-AF65-F5344CB8AC3E}">
        <p14:creationId xmlns:p14="http://schemas.microsoft.com/office/powerpoint/2010/main" val="34578580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Explanatory sequential design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quantitative results: inform </a:t>
            </a:r>
          </a:p>
          <a:p>
            <a:pPr lvl="1">
              <a:buFont typeface="Arial" panose="020B0604020202020204" pitchFamily="34" charset="0"/>
              <a:buChar char="•"/>
            </a:pPr>
            <a:r>
              <a:rPr lang="en-US" sz="2000" dirty="0"/>
              <a:t>the types of participants to be purposefully selected for the qualitative phase and </a:t>
            </a:r>
          </a:p>
          <a:p>
            <a:pPr lvl="1">
              <a:buFont typeface="Arial" panose="020B0604020202020204" pitchFamily="34" charset="0"/>
              <a:buChar char="•"/>
            </a:pPr>
            <a:r>
              <a:rPr lang="en-US" sz="2000" dirty="0"/>
              <a:t>the types of questions that will be asked of the participants. </a:t>
            </a:r>
          </a:p>
          <a:p>
            <a:pPr>
              <a:buFont typeface="Arial" panose="020B0604020202020204" pitchFamily="34" charset="0"/>
              <a:buChar char="•"/>
            </a:pPr>
            <a:r>
              <a:rPr lang="en-US" dirty="0"/>
              <a:t>Intent: to have the qualitative data help explain in more detail the initial quantitative results.</a:t>
            </a:r>
          </a:p>
          <a:p>
            <a:pPr>
              <a:buFont typeface="Arial" panose="020B0604020202020204" pitchFamily="34" charset="0"/>
              <a:buChar char="•"/>
            </a:pPr>
            <a:r>
              <a:rPr lang="en-US" dirty="0"/>
              <a:t>Sampling: rigorous in the first phase and purposeful in the second one (from within the first sample).</a:t>
            </a:r>
          </a:p>
          <a:p>
            <a:pPr>
              <a:buFont typeface="Arial" panose="020B0604020202020204" pitchFamily="34" charset="0"/>
              <a:buChar char="•"/>
            </a:pPr>
            <a:r>
              <a:rPr lang="en-US" dirty="0"/>
              <a:t>Do not merge the two databases because a direct comparison of the two databases is inadequate.</a:t>
            </a:r>
          </a:p>
          <a:p>
            <a:pPr>
              <a:buFont typeface="Arial" panose="020B0604020202020204" pitchFamily="34" charset="0"/>
              <a:buChar char="•"/>
            </a:pPr>
            <a:endParaRPr lang="en-US"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62</a:t>
            </a:fld>
            <a:endParaRPr lang="en-US"/>
          </a:p>
        </p:txBody>
      </p:sp>
    </p:spTree>
    <p:extLst>
      <p:ext uri="{BB962C8B-B14F-4D97-AF65-F5344CB8AC3E}">
        <p14:creationId xmlns:p14="http://schemas.microsoft.com/office/powerpoint/2010/main" val="290162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Exploratory sequential design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Intent</a:t>
            </a:r>
            <a:r>
              <a:rPr lang="en-US" dirty="0"/>
              <a:t>: </a:t>
            </a:r>
          </a:p>
          <a:p>
            <a:pPr lvl="1">
              <a:buFont typeface="Arial" panose="020B0604020202020204" pitchFamily="34" charset="0"/>
              <a:buChar char="•"/>
            </a:pPr>
            <a:r>
              <a:rPr lang="en-US" sz="2000" dirty="0"/>
              <a:t>to develop better measurements with specific samples of populations and to see if data from a few individuals (in qualitative phase) can be generalized to a large sample of a population (in quantitative phase);</a:t>
            </a:r>
          </a:p>
          <a:p>
            <a:pPr lvl="1">
              <a:buFont typeface="Arial" panose="020B0604020202020204" pitchFamily="34" charset="0"/>
              <a:buChar char="•"/>
            </a:pPr>
            <a:r>
              <a:rPr lang="en-US" sz="2000" dirty="0"/>
              <a:t>analyze the qualitative data to develop new variables, to identify the types of scales that might exist in current instruments or to form categories of information that will be explored further in a quantitative phase.</a:t>
            </a:r>
          </a:p>
          <a:p>
            <a:pPr>
              <a:buFont typeface="Arial" panose="020B0604020202020204" pitchFamily="34" charset="0"/>
              <a:buChar char="•"/>
            </a:pPr>
            <a:r>
              <a:rPr lang="en-US" b="1" dirty="0"/>
              <a:t>Three-phase procedure</a:t>
            </a:r>
            <a:r>
              <a:rPr lang="en-US" dirty="0"/>
              <a:t>:</a:t>
            </a:r>
          </a:p>
          <a:p>
            <a:pPr marL="1257300" lvl="2" indent="-457200">
              <a:buFont typeface="+mj-lt"/>
              <a:buAutoNum type="arabicPeriod"/>
            </a:pPr>
            <a:r>
              <a:rPr lang="en-US" dirty="0"/>
              <a:t>exploratory phase </a:t>
            </a:r>
          </a:p>
          <a:p>
            <a:pPr marL="1257300" lvl="2" indent="-457200">
              <a:buFont typeface="+mj-lt"/>
              <a:buAutoNum type="arabicPeriod"/>
            </a:pPr>
            <a:r>
              <a:rPr lang="en-US" dirty="0"/>
              <a:t>instrument development, </a:t>
            </a:r>
          </a:p>
          <a:p>
            <a:pPr marL="1257300" lvl="2" indent="-457200">
              <a:buFont typeface="+mj-lt"/>
              <a:buAutoNum type="arabicPeriod"/>
            </a:pPr>
            <a:r>
              <a:rPr lang="en-US" dirty="0"/>
              <a:t>administering the instrument to a sample of a population.</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63</a:t>
            </a:fld>
            <a:endParaRPr lang="en-US"/>
          </a:p>
        </p:txBody>
      </p:sp>
    </p:spTree>
    <p:extLst>
      <p:ext uri="{BB962C8B-B14F-4D97-AF65-F5344CB8AC3E}">
        <p14:creationId xmlns:p14="http://schemas.microsoft.com/office/powerpoint/2010/main" val="407314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Exploratory sequential design (2)</a:t>
            </a:r>
          </a:p>
        </p:txBody>
      </p:sp>
      <p:sp>
        <p:nvSpPr>
          <p:cNvPr id="3" name="Content Placeholder 2"/>
          <p:cNvSpPr>
            <a:spLocks noGrp="1"/>
          </p:cNvSpPr>
          <p:nvPr>
            <p:ph idx="1"/>
          </p:nvPr>
        </p:nvSpPr>
        <p:spPr/>
        <p:txBody>
          <a:bodyPr/>
          <a:lstStyle/>
          <a:p>
            <a:r>
              <a:rPr lang="en-US" b="1" u="sng" dirty="0"/>
              <a:t>Sampling</a:t>
            </a:r>
            <a:r>
              <a:rPr lang="en-US" dirty="0"/>
              <a:t>:</a:t>
            </a:r>
          </a:p>
          <a:p>
            <a:pPr>
              <a:buFont typeface="Arial" panose="020B0604020202020204" pitchFamily="34" charset="0"/>
              <a:buChar char="•"/>
            </a:pPr>
            <a:r>
              <a:rPr lang="en-US" dirty="0"/>
              <a:t>draw both samples from the same population but make sure that the individuals for both samples are not the same.</a:t>
            </a:r>
          </a:p>
          <a:p>
            <a:pPr>
              <a:buFont typeface="Arial" panose="020B0604020202020204" pitchFamily="34" charset="0"/>
              <a:buChar char="•"/>
            </a:pPr>
            <a:r>
              <a:rPr lang="en-US" dirty="0"/>
              <a:t>have individuals help develop an instrument and then to survey them in the quantitative phase would introduce confounding factors into the study.</a:t>
            </a:r>
          </a:p>
          <a:p>
            <a:endParaRPr lang="en-US"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64</a:t>
            </a:fld>
            <a:endParaRPr lang="en-US"/>
          </a:p>
        </p:txBody>
      </p:sp>
    </p:spTree>
    <p:extLst>
      <p:ext uri="{BB962C8B-B14F-4D97-AF65-F5344CB8AC3E}">
        <p14:creationId xmlns:p14="http://schemas.microsoft.com/office/powerpoint/2010/main" val="3588789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Concurrent design</a:t>
            </a:r>
          </a:p>
        </p:txBody>
      </p:sp>
      <p:pic>
        <p:nvPicPr>
          <p:cNvPr id="4" name="Content Placeholder 3"/>
          <p:cNvPicPr>
            <a:picLocks noGrp="1" noChangeAspect="1"/>
          </p:cNvPicPr>
          <p:nvPr>
            <p:ph idx="1"/>
          </p:nvPr>
        </p:nvPicPr>
        <p:blipFill>
          <a:blip r:embed="rId2"/>
          <a:stretch>
            <a:fillRect/>
          </a:stretch>
        </p:blipFill>
        <p:spPr>
          <a:xfrm>
            <a:off x="356642" y="2057400"/>
            <a:ext cx="8330158" cy="3603828"/>
          </a:xfrm>
          <a:prstGeom prst="rect">
            <a:avLst/>
          </a:prstGeom>
          <a:solidFill>
            <a:srgbClr val="00B0F0"/>
          </a:solidFill>
        </p:spPr>
      </p:pic>
      <p:sp>
        <p:nvSpPr>
          <p:cNvPr id="3" name="Slide Number Placeholder 2"/>
          <p:cNvSpPr>
            <a:spLocks noGrp="1"/>
          </p:cNvSpPr>
          <p:nvPr>
            <p:ph type="sldNum" sz="quarter" idx="10"/>
          </p:nvPr>
        </p:nvSpPr>
        <p:spPr/>
        <p:txBody>
          <a:bodyPr/>
          <a:lstStyle/>
          <a:p>
            <a:fld id="{6702E1E0-462E-42B5-A359-A648340C9DAE}" type="slidenum">
              <a:rPr lang="en-US" smtClean="0"/>
              <a:pPr/>
              <a:t>65</a:t>
            </a:fld>
            <a:endParaRPr lang="en-US"/>
          </a:p>
        </p:txBody>
      </p:sp>
    </p:spTree>
    <p:extLst>
      <p:ext uri="{BB962C8B-B14F-4D97-AF65-F5344CB8AC3E}">
        <p14:creationId xmlns:p14="http://schemas.microsoft.com/office/powerpoint/2010/main" val="3029292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609600"/>
            <a:ext cx="9144000" cy="6248400"/>
          </a:xfrm>
          <a:prstGeom prst="rect">
            <a:avLst/>
          </a:prstGeom>
        </p:spPr>
      </p:pic>
      <p:sp>
        <p:nvSpPr>
          <p:cNvPr id="2" name="Title 1"/>
          <p:cNvSpPr>
            <a:spLocks noGrp="1"/>
          </p:cNvSpPr>
          <p:nvPr>
            <p:ph type="title"/>
          </p:nvPr>
        </p:nvSpPr>
        <p:spPr>
          <a:xfrm>
            <a:off x="4572000" y="519286"/>
            <a:ext cx="4572000" cy="762000"/>
          </a:xfrm>
        </p:spPr>
        <p:txBody>
          <a:bodyPr/>
          <a:lstStyle/>
          <a:p>
            <a:pPr algn="r"/>
            <a:r>
              <a:rPr lang="en-US" b="1" dirty="0">
                <a:solidFill>
                  <a:srgbClr val="002060"/>
                </a:solidFill>
              </a:rPr>
              <a:t>Advanced designs</a:t>
            </a:r>
          </a:p>
        </p:txBody>
      </p:sp>
      <p:sp>
        <p:nvSpPr>
          <p:cNvPr id="5" name="Rectangle 4"/>
          <p:cNvSpPr/>
          <p:nvPr/>
        </p:nvSpPr>
        <p:spPr>
          <a:xfrm>
            <a:off x="3886200" y="1066800"/>
            <a:ext cx="5334000" cy="584775"/>
          </a:xfrm>
          <a:prstGeom prst="rect">
            <a:avLst/>
          </a:prstGeom>
        </p:spPr>
        <p:txBody>
          <a:bodyPr wrap="square">
            <a:spAutoFit/>
          </a:bodyPr>
          <a:lstStyle/>
          <a:p>
            <a:pPr algn="r"/>
            <a:r>
              <a:rPr lang="en-US" sz="1600" b="0" dirty="0">
                <a:solidFill>
                  <a:srgbClr val="002060"/>
                </a:solidFill>
              </a:rPr>
              <a:t>Creswell JW.  Research design : qualitative, quantitative, and mixed methods approaches— 4th ed. Sage Publications, 2014.</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66</a:t>
            </a:fld>
            <a:endParaRPr lang="en-US"/>
          </a:p>
        </p:txBody>
      </p:sp>
    </p:spTree>
    <p:extLst>
      <p:ext uri="{BB962C8B-B14F-4D97-AF65-F5344CB8AC3E}">
        <p14:creationId xmlns:p14="http://schemas.microsoft.com/office/powerpoint/2010/main" val="37982696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Shorthand notations for MM designs</a:t>
            </a:r>
          </a:p>
        </p:txBody>
      </p:sp>
      <p:pic>
        <p:nvPicPr>
          <p:cNvPr id="4" name="Content Placeholder 3"/>
          <p:cNvPicPr>
            <a:picLocks noGrp="1" noChangeAspect="1"/>
          </p:cNvPicPr>
          <p:nvPr>
            <p:ph idx="1"/>
          </p:nvPr>
        </p:nvPicPr>
        <p:blipFill>
          <a:blip r:embed="rId2"/>
          <a:stretch>
            <a:fillRect/>
          </a:stretch>
        </p:blipFill>
        <p:spPr>
          <a:xfrm>
            <a:off x="838200" y="1524000"/>
            <a:ext cx="7467600" cy="4648200"/>
          </a:xfrm>
          <a:prstGeom prst="rect">
            <a:avLst/>
          </a:prstGeom>
        </p:spPr>
      </p:pic>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67</a:t>
            </a:fld>
            <a:endParaRPr lang="en-US"/>
          </a:p>
        </p:txBody>
      </p:sp>
    </p:spTree>
    <p:extLst>
      <p:ext uri="{BB962C8B-B14F-4D97-AF65-F5344CB8AC3E}">
        <p14:creationId xmlns:p14="http://schemas.microsoft.com/office/powerpoint/2010/main" val="18098556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choosing a specific MM design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Choice Based on: </a:t>
            </a:r>
          </a:p>
          <a:p>
            <a:pPr lvl="1">
              <a:buFont typeface="Arial" panose="020B0604020202020204" pitchFamily="34" charset="0"/>
              <a:buChar char="•"/>
            </a:pPr>
            <a:r>
              <a:rPr lang="en-US" sz="2800" dirty="0"/>
              <a:t>Outcomes expected;</a:t>
            </a:r>
          </a:p>
          <a:p>
            <a:pPr lvl="1">
              <a:buFont typeface="Arial" panose="020B0604020202020204" pitchFamily="34" charset="0"/>
              <a:buChar char="•"/>
            </a:pPr>
            <a:r>
              <a:rPr lang="en-US" sz="2800" dirty="0"/>
              <a:t>How the data will be used together (or integrated);</a:t>
            </a:r>
          </a:p>
          <a:p>
            <a:pPr lvl="1">
              <a:buFont typeface="Arial" panose="020B0604020202020204" pitchFamily="34" charset="0"/>
              <a:buChar char="•"/>
            </a:pPr>
            <a:r>
              <a:rPr lang="en-US" sz="2800" dirty="0"/>
              <a:t>Timing of the data collection;</a:t>
            </a:r>
          </a:p>
          <a:p>
            <a:pPr lvl="1">
              <a:buFont typeface="Arial" panose="020B0604020202020204" pitchFamily="34" charset="0"/>
              <a:buChar char="•"/>
            </a:pPr>
            <a:r>
              <a:rPr lang="en-US" sz="2800" dirty="0"/>
              <a:t>Emphasis placed on each database;</a:t>
            </a:r>
          </a:p>
          <a:p>
            <a:pPr lvl="1">
              <a:buFont typeface="Arial" panose="020B0604020202020204" pitchFamily="34" charset="0"/>
              <a:buChar char="•"/>
            </a:pPr>
            <a:r>
              <a:rPr lang="en-US" sz="2800" dirty="0"/>
              <a:t>Type of design most suited for a field;</a:t>
            </a:r>
          </a:p>
          <a:p>
            <a:pPr lvl="1">
              <a:buFont typeface="Arial" panose="020B0604020202020204" pitchFamily="34" charset="0"/>
              <a:buChar char="•"/>
            </a:pPr>
            <a:r>
              <a:rPr lang="en-US" sz="2800" dirty="0"/>
              <a:t>Single researcher or team.</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68</a:t>
            </a:fld>
            <a:endParaRPr lang="en-US"/>
          </a:p>
        </p:txBody>
      </p:sp>
    </p:spTree>
    <p:extLst>
      <p:ext uri="{BB962C8B-B14F-4D97-AF65-F5344CB8AC3E}">
        <p14:creationId xmlns:p14="http://schemas.microsoft.com/office/powerpoint/2010/main" val="28652947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9824736"/>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69</a:t>
            </a:fld>
            <a:endParaRPr lang="en-US"/>
          </a:p>
        </p:txBody>
      </p:sp>
    </p:spTree>
    <p:extLst>
      <p:ext uri="{BB962C8B-B14F-4D97-AF65-F5344CB8AC3E}">
        <p14:creationId xmlns:p14="http://schemas.microsoft.com/office/powerpoint/2010/main" val="48389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7584708"/>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7</a:t>
            </a:fld>
            <a:endParaRPr lang="en-US"/>
          </a:p>
        </p:txBody>
      </p:sp>
    </p:spTree>
    <p:extLst>
      <p:ext uri="{BB962C8B-B14F-4D97-AF65-F5344CB8AC3E}">
        <p14:creationId xmlns:p14="http://schemas.microsoft.com/office/powerpoint/2010/main" val="23152717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9309559"/>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70</a:t>
            </a:fld>
            <a:endParaRPr lang="en-US"/>
          </a:p>
        </p:txBody>
      </p:sp>
    </p:spTree>
    <p:extLst>
      <p:ext uri="{BB962C8B-B14F-4D97-AF65-F5344CB8AC3E}">
        <p14:creationId xmlns:p14="http://schemas.microsoft.com/office/powerpoint/2010/main" val="6074970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4094805"/>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71</a:t>
            </a:fld>
            <a:endParaRPr lang="en-US"/>
          </a:p>
        </p:txBody>
      </p:sp>
    </p:spTree>
    <p:extLst>
      <p:ext uri="{BB962C8B-B14F-4D97-AF65-F5344CB8AC3E}">
        <p14:creationId xmlns:p14="http://schemas.microsoft.com/office/powerpoint/2010/main" val="37402716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9228607"/>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72</a:t>
            </a:fld>
            <a:endParaRPr lang="en-US"/>
          </a:p>
        </p:txBody>
      </p:sp>
    </p:spTree>
    <p:extLst>
      <p:ext uri="{BB962C8B-B14F-4D97-AF65-F5344CB8AC3E}">
        <p14:creationId xmlns:p14="http://schemas.microsoft.com/office/powerpoint/2010/main" val="22215208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2562018"/>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73</a:t>
            </a:fld>
            <a:endParaRPr lang="en-US"/>
          </a:p>
        </p:txBody>
      </p:sp>
    </p:spTree>
    <p:extLst>
      <p:ext uri="{BB962C8B-B14F-4D97-AF65-F5344CB8AC3E}">
        <p14:creationId xmlns:p14="http://schemas.microsoft.com/office/powerpoint/2010/main" val="40858384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7407694"/>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the need for an impact of an intervention</a:t>
                      </a:r>
                      <a:endParaRPr lang="en-US" sz="1700" dirty="0">
                        <a:solidFill>
                          <a:srgbClr val="002060"/>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74</a:t>
            </a:fld>
            <a:endParaRPr lang="en-US"/>
          </a:p>
        </p:txBody>
      </p:sp>
    </p:spTree>
    <p:extLst>
      <p:ext uri="{BB962C8B-B14F-4D97-AF65-F5344CB8AC3E}">
        <p14:creationId xmlns:p14="http://schemas.microsoft.com/office/powerpoint/2010/main" val="34967102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the need for an impact of an intervention</a:t>
                      </a:r>
                      <a:endParaRPr lang="en-US" sz="1700" dirty="0">
                        <a:solidFill>
                          <a:srgbClr val="002060"/>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formative and summative evaluation  </a:t>
                      </a:r>
                      <a:endParaRPr lang="en-US" sz="1700" dirty="0">
                        <a:solidFill>
                          <a:srgbClr val="002060"/>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Multiphase</a:t>
                      </a:r>
                      <a:endParaRPr lang="en-US" sz="1700" dirty="0">
                        <a:solidFill>
                          <a:srgbClr val="002060"/>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75</a:t>
            </a:fld>
            <a:endParaRPr lang="en-US"/>
          </a:p>
        </p:txBody>
      </p:sp>
    </p:spTree>
    <p:extLst>
      <p:ext uri="{BB962C8B-B14F-4D97-AF65-F5344CB8AC3E}">
        <p14:creationId xmlns:p14="http://schemas.microsoft.com/office/powerpoint/2010/main" val="22323531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Components of mixed methods research proposal</a:t>
            </a:r>
          </a:p>
        </p:txBody>
      </p:sp>
      <p:sp>
        <p:nvSpPr>
          <p:cNvPr id="3" name="Content Placeholder 2"/>
          <p:cNvSpPr>
            <a:spLocks noGrp="1"/>
          </p:cNvSpPr>
          <p:nvPr>
            <p:ph idx="1"/>
          </p:nvPr>
        </p:nvSpPr>
        <p:spPr>
          <a:xfrm>
            <a:off x="228600" y="1371600"/>
            <a:ext cx="8686800" cy="4953000"/>
          </a:xfrm>
        </p:spPr>
        <p:txBody>
          <a:bodyPr/>
          <a:lstStyle/>
          <a:p>
            <a:pPr marL="457200" indent="-457200">
              <a:buFont typeface="+mj-lt"/>
              <a:buAutoNum type="arabicPeriod"/>
            </a:pPr>
            <a:r>
              <a:rPr lang="en-US" b="1" u="sng" dirty="0"/>
              <a:t>Introduction</a:t>
            </a:r>
          </a:p>
          <a:p>
            <a:pPr lvl="1">
              <a:buFont typeface="Arial" panose="020B0604020202020204" pitchFamily="34" charset="0"/>
              <a:buChar char="•"/>
            </a:pPr>
            <a:r>
              <a:rPr lang="en-US" dirty="0"/>
              <a:t>research problem (existing research, deficiencies in the literature, relevance of study for audiences);</a:t>
            </a:r>
          </a:p>
          <a:p>
            <a:pPr lvl="1">
              <a:buFont typeface="Arial" panose="020B0604020202020204" pitchFamily="34" charset="0"/>
              <a:buChar char="•"/>
            </a:pPr>
            <a:r>
              <a:rPr lang="en-US" dirty="0"/>
              <a:t>purpose or study aim of the project and reasons or rationale for a mixed methods study;</a:t>
            </a:r>
          </a:p>
          <a:p>
            <a:pPr lvl="1">
              <a:buFont typeface="Arial" panose="020B0604020202020204" pitchFamily="34" charset="0"/>
              <a:buChar char="•"/>
            </a:pPr>
            <a:r>
              <a:rPr lang="en-US" dirty="0"/>
              <a:t>research questions and hypotheses (quantitative questions or hypotheses, qualitative and mixed methods questions);</a:t>
            </a:r>
          </a:p>
          <a:p>
            <a:pPr lvl="1">
              <a:buFont typeface="Arial" panose="020B0604020202020204" pitchFamily="34" charset="0"/>
              <a:buChar char="•"/>
            </a:pPr>
            <a:r>
              <a:rPr lang="en-US" dirty="0"/>
              <a:t>philosophical foundations for using mixed methods.</a:t>
            </a:r>
          </a:p>
          <a:p>
            <a:pPr marL="457200" indent="-457200">
              <a:buFont typeface="+mj-lt"/>
              <a:buAutoNum type="arabicPeriod"/>
            </a:pPr>
            <a:r>
              <a:rPr lang="en-US" b="1" u="sng" dirty="0"/>
              <a:t>Literature review </a:t>
            </a:r>
          </a:p>
          <a:p>
            <a:pPr lvl="1">
              <a:buFont typeface="Arial" panose="020B0604020202020204" pitchFamily="34" charset="0"/>
              <a:buChar char="•"/>
            </a:pPr>
            <a:r>
              <a:rPr lang="en-US" dirty="0"/>
              <a:t>(optional review quantitative, qualitative, and mixed methods studies).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76</a:t>
            </a:fld>
            <a:endParaRPr lang="en-US"/>
          </a:p>
        </p:txBody>
      </p:sp>
    </p:spTree>
    <p:extLst>
      <p:ext uri="{BB962C8B-B14F-4D97-AF65-F5344CB8AC3E}">
        <p14:creationId xmlns:p14="http://schemas.microsoft.com/office/powerpoint/2010/main" val="173145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 purpose statement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contains </a:t>
            </a:r>
          </a:p>
          <a:p>
            <a:pPr lvl="1">
              <a:buFont typeface="Arial" panose="020B0604020202020204" pitchFamily="34" charset="0"/>
              <a:buChar char="•"/>
            </a:pPr>
            <a:r>
              <a:rPr lang="en-US" dirty="0"/>
              <a:t>the overall intent of the study, </a:t>
            </a:r>
          </a:p>
          <a:p>
            <a:pPr lvl="1">
              <a:buFont typeface="Arial" panose="020B0604020202020204" pitchFamily="34" charset="0"/>
              <a:buChar char="•"/>
            </a:pPr>
            <a:r>
              <a:rPr lang="en-US" dirty="0"/>
              <a:t>information about both the quantitative and qualitative strands of the study, </a:t>
            </a:r>
          </a:p>
          <a:p>
            <a:pPr lvl="1">
              <a:buFont typeface="Arial" panose="020B0604020202020204" pitchFamily="34" charset="0"/>
              <a:buChar char="•"/>
            </a:pPr>
            <a:r>
              <a:rPr lang="en-US" dirty="0"/>
              <a:t>a rationale of incorporating both strands to study the research problem. </a:t>
            </a:r>
          </a:p>
          <a:p>
            <a:pPr>
              <a:buFont typeface="Arial" panose="020B0604020202020204" pitchFamily="34" charset="0"/>
              <a:buChar char="•"/>
            </a:pPr>
            <a:endParaRPr lang="en-US" dirty="0"/>
          </a:p>
          <a:p>
            <a:pPr>
              <a:buFont typeface="Arial" panose="020B0604020202020204" pitchFamily="34" charset="0"/>
              <a:buChar char="•"/>
            </a:pPr>
            <a:r>
              <a:rPr lang="en-US" dirty="0"/>
              <a:t>Goal: </a:t>
            </a:r>
          </a:p>
          <a:p>
            <a:pPr lvl="1">
              <a:buFont typeface="Arial" panose="020B0604020202020204" pitchFamily="34" charset="0"/>
              <a:buChar char="•"/>
            </a:pPr>
            <a:r>
              <a:rPr lang="en-US" dirty="0"/>
              <a:t>provide major signposts for the reader to understand the quantitative and qualitative parts of a study.</a:t>
            </a:r>
          </a:p>
          <a:p>
            <a:pPr lvl="1">
              <a:buFont typeface="Arial" panose="020B0604020202020204" pitchFamily="34" charset="0"/>
              <a:buChar char="•"/>
            </a:pPr>
            <a:endParaRPr lang="en-US" dirty="0"/>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4" name="Slide Number Placeholder 3"/>
          <p:cNvSpPr>
            <a:spLocks noGrp="1"/>
          </p:cNvSpPr>
          <p:nvPr>
            <p:ph type="sldNum" sz="quarter" idx="10"/>
          </p:nvPr>
        </p:nvSpPr>
        <p:spPr/>
        <p:txBody>
          <a:bodyPr/>
          <a:lstStyle/>
          <a:p>
            <a:fld id="{6702E1E0-462E-42B5-A359-A648340C9DAE}" type="slidenum">
              <a:rPr lang="en-US" smtClean="0"/>
              <a:pPr/>
              <a:t>77</a:t>
            </a:fld>
            <a:endParaRPr lang="en-US"/>
          </a:p>
        </p:txBody>
      </p:sp>
    </p:spTree>
    <p:extLst>
      <p:ext uri="{BB962C8B-B14F-4D97-AF65-F5344CB8AC3E}">
        <p14:creationId xmlns:p14="http://schemas.microsoft.com/office/powerpoint/2010/main" val="99274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proposals for MM research</a:t>
            </a:r>
          </a:p>
        </p:txBody>
      </p:sp>
      <p:pic>
        <p:nvPicPr>
          <p:cNvPr id="4" name="Content Placeholder 3"/>
          <p:cNvPicPr>
            <a:picLocks noGrp="1" noChangeAspect="1"/>
          </p:cNvPicPr>
          <p:nvPr>
            <p:ph idx="1"/>
          </p:nvPr>
        </p:nvPicPr>
        <p:blipFill>
          <a:blip r:embed="rId2"/>
          <a:stretch>
            <a:fillRect/>
          </a:stretch>
        </p:blipFill>
        <p:spPr>
          <a:xfrm>
            <a:off x="892044" y="1676400"/>
            <a:ext cx="7359912" cy="4953000"/>
          </a:xfrm>
          <a:prstGeom prst="rect">
            <a:avLst/>
          </a:prstGeom>
        </p:spPr>
      </p:pic>
      <p:sp>
        <p:nvSpPr>
          <p:cNvPr id="3" name="Slide Number Placeholder 2"/>
          <p:cNvSpPr>
            <a:spLocks noGrp="1"/>
          </p:cNvSpPr>
          <p:nvPr>
            <p:ph type="sldNum" sz="quarter" idx="10"/>
          </p:nvPr>
        </p:nvSpPr>
        <p:spPr/>
        <p:txBody>
          <a:bodyPr/>
          <a:lstStyle/>
          <a:p>
            <a:fld id="{6702E1E0-462E-42B5-A359-A648340C9DAE}" type="slidenum">
              <a:rPr lang="en-US" smtClean="0"/>
              <a:pPr/>
              <a:t>78</a:t>
            </a:fld>
            <a:endParaRPr lang="en-US"/>
          </a:p>
        </p:txBody>
      </p:sp>
    </p:spTree>
    <p:extLst>
      <p:ext uri="{BB962C8B-B14F-4D97-AF65-F5344CB8AC3E}">
        <p14:creationId xmlns:p14="http://schemas.microsoft.com/office/powerpoint/2010/main" val="14966487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Components of mixed methods research proposal</a:t>
            </a:r>
          </a:p>
        </p:txBody>
      </p:sp>
      <p:sp>
        <p:nvSpPr>
          <p:cNvPr id="3" name="Content Placeholder 2"/>
          <p:cNvSpPr>
            <a:spLocks noGrp="1"/>
          </p:cNvSpPr>
          <p:nvPr>
            <p:ph idx="1"/>
          </p:nvPr>
        </p:nvSpPr>
        <p:spPr>
          <a:xfrm>
            <a:off x="228600" y="1371600"/>
            <a:ext cx="8686800" cy="4953000"/>
          </a:xfrm>
        </p:spPr>
        <p:txBody>
          <a:bodyPr/>
          <a:lstStyle/>
          <a:p>
            <a:pPr marL="457200" indent="-457200">
              <a:buFont typeface="+mj-lt"/>
              <a:buAutoNum type="arabicPeriod" startAt="3"/>
            </a:pPr>
            <a:r>
              <a:rPr lang="en-US" b="1" u="sng" dirty="0"/>
              <a:t>Research methods</a:t>
            </a:r>
            <a:r>
              <a:rPr lang="en-US" dirty="0"/>
              <a:t>:</a:t>
            </a:r>
          </a:p>
          <a:p>
            <a:pPr lvl="1">
              <a:buFont typeface="Arial" panose="020B0604020202020204" pitchFamily="34" charset="0"/>
              <a:buChar char="•"/>
            </a:pPr>
            <a:r>
              <a:rPr lang="en-US" dirty="0"/>
              <a:t>A definition of mixed methods research;</a:t>
            </a:r>
          </a:p>
          <a:p>
            <a:pPr lvl="1">
              <a:buFont typeface="Arial" panose="020B0604020202020204" pitchFamily="34" charset="0"/>
              <a:buChar char="•"/>
            </a:pPr>
            <a:r>
              <a:rPr lang="en-US" dirty="0"/>
              <a:t>The type of design used and its definition;</a:t>
            </a:r>
          </a:p>
          <a:p>
            <a:pPr lvl="1">
              <a:buFont typeface="Arial" panose="020B0604020202020204" pitchFamily="34" charset="0"/>
              <a:buChar char="•"/>
            </a:pPr>
            <a:r>
              <a:rPr lang="en-US" dirty="0"/>
              <a:t>Challenges in using this design and how they will be addressed;</a:t>
            </a:r>
          </a:p>
          <a:p>
            <a:pPr lvl="1">
              <a:buFont typeface="Arial" panose="020B0604020202020204" pitchFamily="34" charset="0"/>
              <a:buChar char="•"/>
            </a:pPr>
            <a:r>
              <a:rPr lang="en-US" dirty="0"/>
              <a:t>Examples of use of the type of design;</a:t>
            </a:r>
          </a:p>
          <a:p>
            <a:pPr lvl="1">
              <a:buFont typeface="Arial" panose="020B0604020202020204" pitchFamily="34" charset="0"/>
              <a:buChar char="•"/>
            </a:pPr>
            <a:r>
              <a:rPr lang="en-US" dirty="0"/>
              <a:t>Reference and inclusion of a diagram of procedures;</a:t>
            </a:r>
          </a:p>
          <a:p>
            <a:pPr lvl="1">
              <a:buFont typeface="Arial" panose="020B0604020202020204" pitchFamily="34" charset="0"/>
              <a:buChar char="•"/>
            </a:pPr>
            <a:r>
              <a:rPr lang="en-US" dirty="0"/>
              <a:t>Quantitative data collection and analysis;</a:t>
            </a:r>
          </a:p>
          <a:p>
            <a:pPr lvl="1">
              <a:buFont typeface="Arial" panose="020B0604020202020204" pitchFamily="34" charset="0"/>
              <a:buChar char="•"/>
            </a:pPr>
            <a:r>
              <a:rPr lang="en-US" dirty="0"/>
              <a:t>Qualitative data collection and analysis;</a:t>
            </a:r>
          </a:p>
          <a:p>
            <a:pPr lvl="1">
              <a:buFont typeface="Arial" panose="020B0604020202020204" pitchFamily="34" charset="0"/>
              <a:buChar char="•"/>
            </a:pPr>
            <a:r>
              <a:rPr lang="en-US" dirty="0"/>
              <a:t>Mixed methods data analysis procedures;</a:t>
            </a:r>
          </a:p>
          <a:p>
            <a:pPr lvl="1">
              <a:buFont typeface="Arial" panose="020B0604020202020204" pitchFamily="34" charset="0"/>
              <a:buChar char="•"/>
            </a:pPr>
            <a:r>
              <a:rPr lang="en-US" dirty="0"/>
              <a:t>Validity approaches in both quantitative and qualitative research.</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79</a:t>
            </a:fld>
            <a:endParaRPr lang="en-US"/>
          </a:p>
        </p:txBody>
      </p:sp>
    </p:spTree>
    <p:extLst>
      <p:ext uri="{BB962C8B-B14F-4D97-AF65-F5344CB8AC3E}">
        <p14:creationId xmlns:p14="http://schemas.microsoft.com/office/powerpoint/2010/main" val="144469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32401066"/>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400" b="0" dirty="0">
                          <a:solidFill>
                            <a:schemeClr val="bg1"/>
                          </a:solidFill>
                          <a:latin typeface="Trebuchet MS" panose="020B0603020202020204" pitchFamily="34" charset="0"/>
                        </a:rPr>
                        <a:t>The topic of the research is</a:t>
                      </a:r>
                    </a:p>
                    <a:p>
                      <a:r>
                        <a:rPr lang="en-US" sz="2400" b="0" dirty="0">
                          <a:solidFill>
                            <a:schemeClr val="bg1"/>
                          </a:solidFill>
                          <a:latin typeface="Trebuchet MS" panose="020B0603020202020204" pitchFamily="34" charset="0"/>
                        </a:rPr>
                        <a:t>• Relevant</a:t>
                      </a:r>
                    </a:p>
                    <a:p>
                      <a:r>
                        <a:rPr lang="en-US" sz="2400" b="0" dirty="0">
                          <a:solidFill>
                            <a:schemeClr val="bg1"/>
                          </a:solidFill>
                          <a:latin typeface="Trebuchet MS" panose="020B0603020202020204" pitchFamily="34" charset="0"/>
                        </a:rPr>
                        <a:t>• Timely</a:t>
                      </a:r>
                    </a:p>
                    <a:p>
                      <a:r>
                        <a:rPr lang="en-US" sz="2400" b="0" dirty="0">
                          <a:solidFill>
                            <a:schemeClr val="bg1"/>
                          </a:solidFill>
                          <a:latin typeface="Trebuchet MS" panose="020B0603020202020204" pitchFamily="34" charset="0"/>
                        </a:rPr>
                        <a:t>• Significant</a:t>
                      </a:r>
                    </a:p>
                    <a:p>
                      <a:r>
                        <a:rPr lang="en-US" sz="2400" b="0" dirty="0">
                          <a:solidFill>
                            <a:schemeClr val="bg1"/>
                          </a:solidFill>
                          <a:latin typeface="Trebuchet MS" panose="020B0603020202020204" pitchFamily="34" charset="0"/>
                        </a:rPr>
                        <a:t>• Interesting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8</a:t>
            </a:fld>
            <a:endParaRPr lang="en-US"/>
          </a:p>
        </p:txBody>
      </p:sp>
    </p:spTree>
    <p:extLst>
      <p:ext uri="{BB962C8B-B14F-4D97-AF65-F5344CB8AC3E}">
        <p14:creationId xmlns:p14="http://schemas.microsoft.com/office/powerpoint/2010/main" val="28718214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mj-lt"/>
              <a:buAutoNum type="arabicPeriod" startAt="4"/>
            </a:pPr>
            <a:r>
              <a:rPr lang="en-US" dirty="0"/>
              <a:t>Researcher’s resources and skills to conduct mixed methods research</a:t>
            </a:r>
          </a:p>
          <a:p>
            <a:pPr marL="457200" indent="-457200">
              <a:buFont typeface="+mj-lt"/>
              <a:buAutoNum type="arabicPeriod" startAt="4"/>
            </a:pPr>
            <a:r>
              <a:rPr lang="en-US" dirty="0"/>
              <a:t>Potential ethical issues</a:t>
            </a:r>
          </a:p>
          <a:p>
            <a:pPr marL="457200" indent="-457200">
              <a:buFont typeface="+mj-lt"/>
              <a:buAutoNum type="arabicPeriod" startAt="4"/>
            </a:pPr>
            <a:r>
              <a:rPr lang="en-US" dirty="0"/>
              <a:t>References</a:t>
            </a:r>
          </a:p>
          <a:p>
            <a:pPr marL="457200" indent="-457200">
              <a:buFont typeface="+mj-lt"/>
              <a:buAutoNum type="arabicPeriod" startAt="4"/>
            </a:pPr>
            <a:r>
              <a:rPr lang="en-US" dirty="0"/>
              <a:t>Appendixes: Instruments, protocols, diagrams, timeline, budget, summary of major content for each chapter</a:t>
            </a:r>
          </a:p>
          <a:p>
            <a:pPr marL="457200" indent="-457200">
              <a:buFont typeface="+mj-lt"/>
              <a:buAutoNum type="arabicPeriod" startAt="4"/>
            </a:pPr>
            <a:endParaRPr lang="en-US" dirty="0"/>
          </a:p>
          <a:p>
            <a:pPr marL="0" indent="0" algn="ctr"/>
            <a:r>
              <a:rPr lang="en-US" sz="3200" dirty="0"/>
              <a:t>Except if the granting agency has a different format !!!</a:t>
            </a:r>
          </a:p>
        </p:txBody>
      </p:sp>
      <p:sp>
        <p:nvSpPr>
          <p:cNvPr id="4" name="Title 1"/>
          <p:cNvSpPr>
            <a:spLocks noGrp="1"/>
          </p:cNvSpPr>
          <p:nvPr>
            <p:ph type="title"/>
          </p:nvPr>
        </p:nvSpPr>
        <p:spPr>
          <a:xfrm>
            <a:off x="0" y="762000"/>
            <a:ext cx="9144000" cy="762000"/>
          </a:xfrm>
        </p:spPr>
        <p:txBody>
          <a:bodyPr/>
          <a:lstStyle/>
          <a:p>
            <a:r>
              <a:rPr lang="en-US" sz="3200" dirty="0"/>
              <a:t>Components of mixed methods research proposal</a:t>
            </a:r>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2" name="Slide Number Placeholder 1"/>
          <p:cNvSpPr>
            <a:spLocks noGrp="1"/>
          </p:cNvSpPr>
          <p:nvPr>
            <p:ph type="sldNum" sz="quarter" idx="10"/>
          </p:nvPr>
        </p:nvSpPr>
        <p:spPr/>
        <p:txBody>
          <a:bodyPr/>
          <a:lstStyle/>
          <a:p>
            <a:fld id="{6702E1E0-462E-42B5-A359-A648340C9DAE}" type="slidenum">
              <a:rPr lang="en-US" smtClean="0"/>
              <a:pPr/>
              <a:t>80</a:t>
            </a:fld>
            <a:endParaRPr lang="en-US"/>
          </a:p>
        </p:txBody>
      </p:sp>
    </p:spTree>
    <p:extLst>
      <p:ext uri="{BB962C8B-B14F-4D97-AF65-F5344CB8AC3E}">
        <p14:creationId xmlns:p14="http://schemas.microsoft.com/office/powerpoint/2010/main" val="24113959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Reporting of A Mixed Methods Study (GRAMMS)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Describe: </a:t>
            </a:r>
          </a:p>
          <a:p>
            <a:pPr lvl="1">
              <a:buFont typeface="Arial" panose="020B0604020202020204" pitchFamily="34" charset="0"/>
              <a:buChar char="•"/>
            </a:pPr>
            <a:r>
              <a:rPr lang="en-US" sz="2000" dirty="0"/>
              <a:t>the </a:t>
            </a:r>
            <a:r>
              <a:rPr lang="en-US" sz="2000" u="sng" dirty="0"/>
              <a:t>justification</a:t>
            </a:r>
            <a:r>
              <a:rPr lang="en-US" sz="2000" dirty="0"/>
              <a:t> for using a mixed methods approach to the research question; </a:t>
            </a:r>
          </a:p>
          <a:p>
            <a:pPr lvl="1">
              <a:buFont typeface="Arial" panose="020B0604020202020204" pitchFamily="34" charset="0"/>
              <a:buChar char="•"/>
            </a:pPr>
            <a:r>
              <a:rPr lang="en-US" sz="2000" dirty="0"/>
              <a:t>the </a:t>
            </a:r>
            <a:r>
              <a:rPr lang="en-US" sz="2000" u="sng" dirty="0"/>
              <a:t>design</a:t>
            </a:r>
            <a:r>
              <a:rPr lang="en-US" sz="2000" dirty="0"/>
              <a:t> in terms of the purpose, priority, and sequence of methods; </a:t>
            </a:r>
          </a:p>
          <a:p>
            <a:pPr lvl="1">
              <a:buFont typeface="Arial" panose="020B0604020202020204" pitchFamily="34" charset="0"/>
              <a:buChar char="•"/>
            </a:pPr>
            <a:r>
              <a:rPr lang="en-US" sz="2000" dirty="0"/>
              <a:t>each method in terms of </a:t>
            </a:r>
            <a:r>
              <a:rPr lang="en-US" sz="2000" u="sng" dirty="0"/>
              <a:t>sampling</a:t>
            </a:r>
            <a:r>
              <a:rPr lang="en-US" sz="2000" dirty="0"/>
              <a:t>, data </a:t>
            </a:r>
            <a:r>
              <a:rPr lang="en-US" sz="2000" u="sng" dirty="0"/>
              <a:t>collection</a:t>
            </a:r>
            <a:r>
              <a:rPr lang="en-US" sz="2000" dirty="0"/>
              <a:t> and </a:t>
            </a:r>
            <a:r>
              <a:rPr lang="en-US" sz="2000" u="sng" dirty="0"/>
              <a:t>analysis</a:t>
            </a:r>
            <a:r>
              <a:rPr lang="en-US" sz="2000" dirty="0"/>
              <a:t>; </a:t>
            </a:r>
          </a:p>
          <a:p>
            <a:pPr lvl="1">
              <a:buFont typeface="Arial" panose="020B0604020202020204" pitchFamily="34" charset="0"/>
              <a:buChar char="•"/>
            </a:pPr>
            <a:r>
              <a:rPr lang="en-US" sz="2000" dirty="0"/>
              <a:t>where integration has occurred, how it has occurred, and who has participated in it; </a:t>
            </a:r>
          </a:p>
          <a:p>
            <a:pPr lvl="1">
              <a:buFont typeface="Arial" panose="020B0604020202020204" pitchFamily="34" charset="0"/>
              <a:buChar char="•"/>
            </a:pPr>
            <a:r>
              <a:rPr lang="en-US" sz="2000" dirty="0"/>
              <a:t>any </a:t>
            </a:r>
            <a:r>
              <a:rPr lang="en-US" sz="2000" u="sng" dirty="0"/>
              <a:t>limitation</a:t>
            </a:r>
            <a:r>
              <a:rPr lang="en-US" sz="2000" dirty="0"/>
              <a:t> of one method associated with the presence of the other method; and </a:t>
            </a:r>
          </a:p>
          <a:p>
            <a:pPr lvl="1">
              <a:buFont typeface="Arial" panose="020B0604020202020204" pitchFamily="34" charset="0"/>
              <a:buChar char="•"/>
            </a:pPr>
            <a:r>
              <a:rPr lang="en-US" sz="2000" dirty="0"/>
              <a:t>any </a:t>
            </a:r>
            <a:r>
              <a:rPr lang="en-US" sz="2000" u="sng" dirty="0"/>
              <a:t>insights</a:t>
            </a:r>
            <a:r>
              <a:rPr lang="en-US" sz="2000" dirty="0"/>
              <a:t> gained from mixing or integrating methods. </a:t>
            </a:r>
          </a:p>
        </p:txBody>
      </p:sp>
      <p:sp>
        <p:nvSpPr>
          <p:cNvPr id="4" name="Rectangle 3"/>
          <p:cNvSpPr/>
          <p:nvPr/>
        </p:nvSpPr>
        <p:spPr>
          <a:xfrm>
            <a:off x="76200" y="6294140"/>
            <a:ext cx="9067800" cy="523220"/>
          </a:xfrm>
          <a:prstGeom prst="rect">
            <a:avLst/>
          </a:prstGeom>
        </p:spPr>
        <p:txBody>
          <a:bodyPr wrap="square">
            <a:spAutoFit/>
          </a:bodyPr>
          <a:lstStyle/>
          <a:p>
            <a:pPr algn="r"/>
            <a:r>
              <a:rPr lang="en-US" sz="1400" b="0" dirty="0" err="1">
                <a:solidFill>
                  <a:schemeClr val="bg1"/>
                </a:solidFill>
                <a:latin typeface="Galliard"/>
              </a:rPr>
              <a:t>O’Cathain</a:t>
            </a:r>
            <a:r>
              <a:rPr lang="en-US" sz="1400" b="0" dirty="0">
                <a:solidFill>
                  <a:schemeClr val="bg1"/>
                </a:solidFill>
                <a:latin typeface="Galliard"/>
              </a:rPr>
              <a:t>, A., Murphy, E., &amp; Nicholl, J. (2008). The quality of mixed methods studies in health services research. </a:t>
            </a:r>
            <a:r>
              <a:rPr lang="en-US" sz="1400" b="0" i="1" dirty="0">
                <a:solidFill>
                  <a:schemeClr val="bg1"/>
                </a:solidFill>
                <a:latin typeface="Galliard"/>
              </a:rPr>
              <a:t>Journal of Health Services Research Policy</a:t>
            </a:r>
            <a:r>
              <a:rPr lang="en-US" sz="1400" b="0" dirty="0">
                <a:solidFill>
                  <a:schemeClr val="bg1"/>
                </a:solidFill>
                <a:latin typeface="Galliard"/>
              </a:rPr>
              <a:t>, </a:t>
            </a:r>
            <a:r>
              <a:rPr lang="en-US" sz="1400" b="0" i="1" dirty="0">
                <a:solidFill>
                  <a:schemeClr val="bg1"/>
                </a:solidFill>
                <a:latin typeface="Galliard"/>
              </a:rPr>
              <a:t>13</a:t>
            </a:r>
            <a:r>
              <a:rPr lang="en-US" sz="1400" b="0" dirty="0">
                <a:solidFill>
                  <a:schemeClr val="bg1"/>
                </a:solidFill>
                <a:latin typeface="Galliard"/>
              </a:rPr>
              <a:t>(2), 92-98. </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81</a:t>
            </a:fld>
            <a:endParaRPr lang="en-US"/>
          </a:p>
        </p:txBody>
      </p:sp>
    </p:spTree>
    <p:extLst>
      <p:ext uri="{BB962C8B-B14F-4D97-AF65-F5344CB8AC3E}">
        <p14:creationId xmlns:p14="http://schemas.microsoft.com/office/powerpoint/2010/main" val="31110864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article example</a:t>
            </a:r>
          </a:p>
        </p:txBody>
      </p:sp>
      <p:sp>
        <p:nvSpPr>
          <p:cNvPr id="3" name="Content Placeholder 2"/>
          <p:cNvSpPr>
            <a:spLocks noGrp="1"/>
          </p:cNvSpPr>
          <p:nvPr>
            <p:ph idx="1"/>
          </p:nvPr>
        </p:nvSpPr>
        <p:spPr>
          <a:xfrm>
            <a:off x="304800" y="6248400"/>
            <a:ext cx="8839200" cy="535626"/>
          </a:xfrm>
        </p:spPr>
        <p:txBody>
          <a:bodyPr/>
          <a:lstStyle/>
          <a:p>
            <a:pPr algn="r"/>
            <a:r>
              <a:rPr lang="en-US" sz="1200" dirty="0"/>
              <a:t>A mixed methods study of how clinician ‘super users’ influence others during the implementation of electronic health records</a:t>
            </a:r>
          </a:p>
          <a:p>
            <a:pPr algn="r"/>
            <a:r>
              <a:rPr lang="en-US" sz="1200" dirty="0"/>
              <a:t>Yuan et al. BMC Medical Informatics and Decision Making (2015) 15:26</a:t>
            </a:r>
          </a:p>
        </p:txBody>
      </p:sp>
      <p:pic>
        <p:nvPicPr>
          <p:cNvPr id="4" name="Picture 3"/>
          <p:cNvPicPr>
            <a:picLocks noChangeAspect="1"/>
          </p:cNvPicPr>
          <p:nvPr/>
        </p:nvPicPr>
        <p:blipFill>
          <a:blip r:embed="rId2"/>
          <a:stretch>
            <a:fillRect/>
          </a:stretch>
        </p:blipFill>
        <p:spPr>
          <a:xfrm>
            <a:off x="218440" y="1524000"/>
            <a:ext cx="2372360" cy="4341174"/>
          </a:xfrm>
          <a:prstGeom prst="rect">
            <a:avLst/>
          </a:prstGeom>
        </p:spPr>
      </p:pic>
      <p:pic>
        <p:nvPicPr>
          <p:cNvPr id="5" name="Picture 4"/>
          <p:cNvPicPr>
            <a:picLocks noChangeAspect="1"/>
          </p:cNvPicPr>
          <p:nvPr/>
        </p:nvPicPr>
        <p:blipFill>
          <a:blip r:embed="rId3"/>
          <a:stretch>
            <a:fillRect/>
          </a:stretch>
        </p:blipFill>
        <p:spPr>
          <a:xfrm>
            <a:off x="2819400" y="1513840"/>
            <a:ext cx="2362200" cy="1912755"/>
          </a:xfrm>
          <a:prstGeom prst="rect">
            <a:avLst/>
          </a:prstGeom>
        </p:spPr>
      </p:pic>
      <p:pic>
        <p:nvPicPr>
          <p:cNvPr id="6" name="Picture 5"/>
          <p:cNvPicPr>
            <a:picLocks noChangeAspect="1"/>
          </p:cNvPicPr>
          <p:nvPr/>
        </p:nvPicPr>
        <p:blipFill>
          <a:blip r:embed="rId4"/>
          <a:stretch>
            <a:fillRect/>
          </a:stretch>
        </p:blipFill>
        <p:spPr>
          <a:xfrm>
            <a:off x="2819400" y="3578995"/>
            <a:ext cx="5514975" cy="2590800"/>
          </a:xfrm>
          <a:prstGeom prst="rect">
            <a:avLst/>
          </a:prstGeom>
        </p:spPr>
      </p:pic>
      <p:sp>
        <p:nvSpPr>
          <p:cNvPr id="7" name="Slide Number Placeholder 6"/>
          <p:cNvSpPr>
            <a:spLocks noGrp="1"/>
          </p:cNvSpPr>
          <p:nvPr>
            <p:ph type="sldNum" sz="quarter" idx="10"/>
          </p:nvPr>
        </p:nvSpPr>
        <p:spPr/>
        <p:txBody>
          <a:bodyPr/>
          <a:lstStyle/>
          <a:p>
            <a:fld id="{6702E1E0-462E-42B5-A359-A648340C9DAE}" type="slidenum">
              <a:rPr lang="en-US" smtClean="0"/>
              <a:pPr/>
              <a:t>82</a:t>
            </a:fld>
            <a:endParaRPr lang="en-US"/>
          </a:p>
        </p:txBody>
      </p:sp>
    </p:spTree>
    <p:extLst>
      <p:ext uri="{BB962C8B-B14F-4D97-AF65-F5344CB8AC3E}">
        <p14:creationId xmlns:p14="http://schemas.microsoft.com/office/powerpoint/2010/main" val="16663243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2400" y="1676400"/>
            <a:ext cx="8839200" cy="426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Success of MM studies in HSR</a:t>
            </a:r>
          </a:p>
        </p:txBody>
      </p:sp>
      <p:pic>
        <p:nvPicPr>
          <p:cNvPr id="4" name="Content Placeholder 3"/>
          <p:cNvPicPr>
            <a:picLocks noGrp="1" noChangeAspect="1"/>
          </p:cNvPicPr>
          <p:nvPr>
            <p:ph idx="1"/>
          </p:nvPr>
        </p:nvPicPr>
        <p:blipFill>
          <a:blip r:embed="rId2"/>
          <a:stretch>
            <a:fillRect/>
          </a:stretch>
        </p:blipFill>
        <p:spPr>
          <a:xfrm>
            <a:off x="238760" y="1752600"/>
            <a:ext cx="8686800" cy="1718075"/>
          </a:xfrm>
          <a:prstGeom prst="rect">
            <a:avLst/>
          </a:prstGeom>
        </p:spPr>
      </p:pic>
      <p:pic>
        <p:nvPicPr>
          <p:cNvPr id="5" name="Picture 4"/>
          <p:cNvPicPr>
            <a:picLocks noChangeAspect="1"/>
          </p:cNvPicPr>
          <p:nvPr/>
        </p:nvPicPr>
        <p:blipFill>
          <a:blip r:embed="rId3"/>
          <a:stretch>
            <a:fillRect/>
          </a:stretch>
        </p:blipFill>
        <p:spPr>
          <a:xfrm>
            <a:off x="238760" y="4438055"/>
            <a:ext cx="5063161" cy="1447800"/>
          </a:xfrm>
          <a:prstGeom prst="rect">
            <a:avLst/>
          </a:prstGeom>
        </p:spPr>
      </p:pic>
      <p:pic>
        <p:nvPicPr>
          <p:cNvPr id="6" name="Picture 5"/>
          <p:cNvPicPr>
            <a:picLocks noChangeAspect="1"/>
          </p:cNvPicPr>
          <p:nvPr/>
        </p:nvPicPr>
        <p:blipFill>
          <a:blip r:embed="rId4"/>
          <a:stretch>
            <a:fillRect/>
          </a:stretch>
        </p:blipFill>
        <p:spPr>
          <a:xfrm>
            <a:off x="5626330" y="3470675"/>
            <a:ext cx="3304253" cy="956494"/>
          </a:xfrm>
          <a:prstGeom prst="rect">
            <a:avLst/>
          </a:prstGeom>
        </p:spPr>
      </p:pic>
      <p:pic>
        <p:nvPicPr>
          <p:cNvPr id="7" name="Picture 6"/>
          <p:cNvPicPr>
            <a:picLocks noChangeAspect="1"/>
          </p:cNvPicPr>
          <p:nvPr/>
        </p:nvPicPr>
        <p:blipFill>
          <a:blip r:embed="rId5"/>
          <a:stretch>
            <a:fillRect/>
          </a:stretch>
        </p:blipFill>
        <p:spPr>
          <a:xfrm>
            <a:off x="5626331" y="4427169"/>
            <a:ext cx="2603270" cy="1107543"/>
          </a:xfrm>
          <a:prstGeom prst="rect">
            <a:avLst/>
          </a:prstGeom>
        </p:spPr>
      </p:pic>
      <p:sp>
        <p:nvSpPr>
          <p:cNvPr id="8" name="Rectangle 7"/>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9" name="Slide Number Placeholder 8"/>
          <p:cNvSpPr>
            <a:spLocks noGrp="1"/>
          </p:cNvSpPr>
          <p:nvPr>
            <p:ph type="sldNum" sz="quarter" idx="10"/>
          </p:nvPr>
        </p:nvSpPr>
        <p:spPr/>
        <p:txBody>
          <a:bodyPr/>
          <a:lstStyle/>
          <a:p>
            <a:fld id="{6702E1E0-462E-42B5-A359-A648340C9DAE}" type="slidenum">
              <a:rPr lang="en-US" smtClean="0"/>
              <a:pPr/>
              <a:t>83</a:t>
            </a:fld>
            <a:endParaRPr lang="en-US"/>
          </a:p>
        </p:txBody>
      </p:sp>
      <p:sp>
        <p:nvSpPr>
          <p:cNvPr id="11" name="Rectangle 10"/>
          <p:cNvSpPr/>
          <p:nvPr/>
        </p:nvSpPr>
        <p:spPr bwMode="auto">
          <a:xfrm>
            <a:off x="5651730" y="1879600"/>
            <a:ext cx="926870"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5626328" y="3581400"/>
            <a:ext cx="723671" cy="29649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8060200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MM design quality of studies in HSR (1)</a:t>
            </a:r>
          </a:p>
        </p:txBody>
      </p:sp>
      <p:pic>
        <p:nvPicPr>
          <p:cNvPr id="4" name="Content Placeholder 3"/>
          <p:cNvPicPr>
            <a:picLocks noGrp="1" noChangeAspect="1"/>
          </p:cNvPicPr>
          <p:nvPr>
            <p:ph idx="1"/>
          </p:nvPr>
        </p:nvPicPr>
        <p:blipFill>
          <a:blip r:embed="rId2"/>
          <a:stretch>
            <a:fillRect/>
          </a:stretch>
        </p:blipFill>
        <p:spPr>
          <a:xfrm>
            <a:off x="228600" y="2057400"/>
            <a:ext cx="8686800" cy="3633635"/>
          </a:xfrm>
          <a:prstGeom prst="rect">
            <a:avLst/>
          </a:prstGeom>
        </p:spPr>
      </p:pic>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84</a:t>
            </a:fld>
            <a:endParaRPr lang="en-US"/>
          </a:p>
        </p:txBody>
      </p:sp>
      <p:sp>
        <p:nvSpPr>
          <p:cNvPr id="6" name="Rectangle 5"/>
          <p:cNvSpPr/>
          <p:nvPr/>
        </p:nvSpPr>
        <p:spPr bwMode="auto">
          <a:xfrm>
            <a:off x="5410200" y="22098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373039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864" y="1742023"/>
            <a:ext cx="9138136" cy="396292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MM design quality of studies in HSR (2)</a:t>
            </a:r>
          </a:p>
        </p:txBody>
      </p:sp>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grpSp>
        <p:nvGrpSpPr>
          <p:cNvPr id="8" name="Group 7"/>
          <p:cNvGrpSpPr/>
          <p:nvPr/>
        </p:nvGrpSpPr>
        <p:grpSpPr>
          <a:xfrm>
            <a:off x="5864" y="1856852"/>
            <a:ext cx="9191625" cy="3858148"/>
            <a:chOff x="76200" y="1676400"/>
            <a:chExt cx="9191625" cy="3858148"/>
          </a:xfrm>
        </p:grpSpPr>
        <p:pic>
          <p:nvPicPr>
            <p:cNvPr id="6" name="Picture 5"/>
            <p:cNvPicPr>
              <a:picLocks noChangeAspect="1"/>
            </p:cNvPicPr>
            <p:nvPr/>
          </p:nvPicPr>
          <p:blipFill>
            <a:blip r:embed="rId2"/>
            <a:stretch>
              <a:fillRect/>
            </a:stretch>
          </p:blipFill>
          <p:spPr>
            <a:xfrm>
              <a:off x="76200" y="1676400"/>
              <a:ext cx="5410200" cy="3848100"/>
            </a:xfrm>
            <a:prstGeom prst="rect">
              <a:avLst/>
            </a:prstGeom>
          </p:spPr>
        </p:pic>
        <p:pic>
          <p:nvPicPr>
            <p:cNvPr id="7" name="Picture 6"/>
            <p:cNvPicPr>
              <a:picLocks noChangeAspect="1"/>
            </p:cNvPicPr>
            <p:nvPr/>
          </p:nvPicPr>
          <p:blipFill>
            <a:blip r:embed="rId3"/>
            <a:stretch>
              <a:fillRect/>
            </a:stretch>
          </p:blipFill>
          <p:spPr>
            <a:xfrm>
              <a:off x="5486400" y="1695973"/>
              <a:ext cx="3781425" cy="3838575"/>
            </a:xfrm>
            <a:prstGeom prst="rect">
              <a:avLst/>
            </a:prstGeom>
          </p:spPr>
        </p:pic>
      </p:grpSp>
      <p:sp>
        <p:nvSpPr>
          <p:cNvPr id="3" name="Slide Number Placeholder 2"/>
          <p:cNvSpPr>
            <a:spLocks noGrp="1"/>
          </p:cNvSpPr>
          <p:nvPr>
            <p:ph type="sldNum" sz="quarter" idx="10"/>
          </p:nvPr>
        </p:nvSpPr>
        <p:spPr/>
        <p:txBody>
          <a:bodyPr/>
          <a:lstStyle/>
          <a:p>
            <a:fld id="{6702E1E0-462E-42B5-A359-A648340C9DAE}" type="slidenum">
              <a:rPr lang="en-US" smtClean="0"/>
              <a:pPr/>
              <a:t>85</a:t>
            </a:fld>
            <a:endParaRPr lang="en-US"/>
          </a:p>
        </p:txBody>
      </p:sp>
      <p:sp>
        <p:nvSpPr>
          <p:cNvPr id="10" name="Rectangle 9"/>
          <p:cNvSpPr/>
          <p:nvPr/>
        </p:nvSpPr>
        <p:spPr bwMode="auto">
          <a:xfrm>
            <a:off x="5448301" y="2032000"/>
            <a:ext cx="800100" cy="254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576030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0144" y="1616946"/>
            <a:ext cx="9086850" cy="43861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Quality assessment of components</a:t>
            </a:r>
          </a:p>
        </p:txBody>
      </p:sp>
      <p:pic>
        <p:nvPicPr>
          <p:cNvPr id="4" name="Picture 3"/>
          <p:cNvPicPr>
            <a:picLocks noChangeAspect="1"/>
          </p:cNvPicPr>
          <p:nvPr/>
        </p:nvPicPr>
        <p:blipFill>
          <a:blip r:embed="rId2"/>
          <a:stretch>
            <a:fillRect/>
          </a:stretch>
        </p:blipFill>
        <p:spPr>
          <a:xfrm>
            <a:off x="30144" y="1600200"/>
            <a:ext cx="9086850" cy="4105275"/>
          </a:xfrm>
          <a:prstGeom prst="rect">
            <a:avLst/>
          </a:prstGeom>
        </p:spPr>
      </p:pic>
      <p:pic>
        <p:nvPicPr>
          <p:cNvPr id="5" name="Picture 4"/>
          <p:cNvPicPr>
            <a:picLocks noChangeAspect="1"/>
          </p:cNvPicPr>
          <p:nvPr/>
        </p:nvPicPr>
        <p:blipFill>
          <a:blip r:embed="rId3"/>
          <a:stretch>
            <a:fillRect/>
          </a:stretch>
        </p:blipFill>
        <p:spPr>
          <a:xfrm>
            <a:off x="7620000" y="2197972"/>
            <a:ext cx="1496994" cy="3524250"/>
          </a:xfrm>
          <a:prstGeom prst="rect">
            <a:avLst/>
          </a:prstGeom>
        </p:spPr>
      </p:pic>
      <p:cxnSp>
        <p:nvCxnSpPr>
          <p:cNvPr id="7" name="Straight Connector 6"/>
          <p:cNvCxnSpPr/>
          <p:nvPr/>
        </p:nvCxnSpPr>
        <p:spPr bwMode="auto">
          <a:xfrm>
            <a:off x="7640096" y="2147732"/>
            <a:ext cx="0" cy="383857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 name="TextBox 8"/>
          <p:cNvSpPr txBox="1"/>
          <p:nvPr/>
        </p:nvSpPr>
        <p:spPr>
          <a:xfrm>
            <a:off x="6324600" y="5633722"/>
            <a:ext cx="2416047" cy="369332"/>
          </a:xfrm>
          <a:prstGeom prst="rect">
            <a:avLst/>
          </a:prstGeom>
          <a:noFill/>
        </p:spPr>
        <p:txBody>
          <a:bodyPr wrap="none" rtlCol="0">
            <a:spAutoFit/>
          </a:bodyPr>
          <a:lstStyle/>
          <a:p>
            <a:r>
              <a:rPr lang="en-US" sz="1800" b="0" dirty="0">
                <a:solidFill>
                  <a:schemeClr val="tx1"/>
                </a:solidFill>
              </a:rPr>
              <a:t>QUAN                QUAL</a:t>
            </a:r>
          </a:p>
        </p:txBody>
      </p:sp>
      <p:sp>
        <p:nvSpPr>
          <p:cNvPr id="11" name="Rectangle 10"/>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86</a:t>
            </a:fld>
            <a:endParaRPr lang="en-US"/>
          </a:p>
        </p:txBody>
      </p:sp>
      <p:sp>
        <p:nvSpPr>
          <p:cNvPr id="12" name="Rectangle 11"/>
          <p:cNvSpPr/>
          <p:nvPr/>
        </p:nvSpPr>
        <p:spPr bwMode="auto">
          <a:xfrm>
            <a:off x="6146801" y="17526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973885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inferences made</a:t>
            </a:r>
          </a:p>
        </p:txBody>
      </p:sp>
      <p:pic>
        <p:nvPicPr>
          <p:cNvPr id="4" name="Picture 3"/>
          <p:cNvPicPr>
            <a:picLocks noChangeAspect="1"/>
          </p:cNvPicPr>
          <p:nvPr/>
        </p:nvPicPr>
        <p:blipFill>
          <a:blip r:embed="rId2"/>
          <a:stretch>
            <a:fillRect/>
          </a:stretch>
        </p:blipFill>
        <p:spPr>
          <a:xfrm>
            <a:off x="685800" y="1447800"/>
            <a:ext cx="7772400" cy="4419600"/>
          </a:xfrm>
          <a:prstGeom prst="rect">
            <a:avLst/>
          </a:prstGeom>
        </p:spPr>
      </p:pic>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87</a:t>
            </a:fld>
            <a:endParaRPr lang="en-US"/>
          </a:p>
        </p:txBody>
      </p:sp>
      <p:sp>
        <p:nvSpPr>
          <p:cNvPr id="6" name="Rectangle 5"/>
          <p:cNvSpPr/>
          <p:nvPr/>
        </p:nvSpPr>
        <p:spPr bwMode="auto">
          <a:xfrm>
            <a:off x="4140200" y="16764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2473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9</a:t>
            </a:fld>
            <a:endParaRPr lang="en-US"/>
          </a:p>
        </p:txBody>
      </p:sp>
    </p:spTree>
    <p:extLst>
      <p:ext uri="{BB962C8B-B14F-4D97-AF65-F5344CB8AC3E}">
        <p14:creationId xmlns:p14="http://schemas.microsoft.com/office/powerpoint/2010/main" val="3918151553"/>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25859</TotalTime>
  <Words>6117</Words>
  <Application>Microsoft Office PowerPoint</Application>
  <PresentationFormat>On-screen Show (4:3)</PresentationFormat>
  <Paragraphs>1037</Paragraphs>
  <Slides>87</Slides>
  <Notes>0</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105" baseType="lpstr">
      <vt:lpstr>Batang</vt:lpstr>
      <vt:lpstr>ＭＳ Ｐゴシック</vt:lpstr>
      <vt:lpstr>AdvP4DF60E</vt:lpstr>
      <vt:lpstr>AdvP4DF60F</vt:lpstr>
      <vt:lpstr>AdvPTimesB</vt:lpstr>
      <vt:lpstr>Arial</vt:lpstr>
      <vt:lpstr>Arial Unicode MS</vt:lpstr>
      <vt:lpstr>Galliard</vt:lpstr>
      <vt:lpstr>Georgia</vt:lpstr>
      <vt:lpstr>Times</vt:lpstr>
      <vt:lpstr>Times New Roman</vt:lpstr>
      <vt:lpstr>TimesNewRomanPS-BoldMT</vt:lpstr>
      <vt:lpstr>TimesNewRomanPSMT</vt:lpstr>
      <vt:lpstr>Trebuchet MS</vt:lpstr>
      <vt:lpstr>Verdana</vt:lpstr>
      <vt:lpstr>Wingdings</vt:lpstr>
      <vt:lpstr>2014-Indianapolis</vt:lpstr>
      <vt:lpstr>Photo Editor-foto</vt:lpstr>
      <vt:lpstr>Statistical data analysis and research methods BMI504 Course 19453 – Spring 2020 </vt:lpstr>
      <vt:lpstr>C12. Mixed methods: integration of quantitative and qualitative methods </vt:lpstr>
      <vt:lpstr>Next week: ‘in-class’ exercise</vt:lpstr>
      <vt:lpstr>Basis of lecture C12</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Three main types of research methods</vt:lpstr>
      <vt:lpstr>Qualitative research</vt:lpstr>
      <vt:lpstr>Quantitative research</vt:lpstr>
      <vt:lpstr>Mixed methods research</vt:lpstr>
      <vt:lpstr>Some purposes of mixed methods</vt:lpstr>
      <vt:lpstr>Some purposes of mixed methods</vt:lpstr>
      <vt:lpstr>Some purposes of mixed methods</vt:lpstr>
      <vt:lpstr>Some purposes of mixed methods</vt:lpstr>
      <vt:lpstr>Some purposes of mixed methods</vt:lpstr>
      <vt:lpstr>Some purposes of mixed methods</vt:lpstr>
      <vt:lpstr>Some purposes of mixed methods</vt:lpstr>
      <vt:lpstr>Triangulation</vt:lpstr>
      <vt:lpstr>Triangulation with complementary results</vt:lpstr>
      <vt:lpstr>Triangulation with convergent results</vt:lpstr>
      <vt:lpstr>Triangulation with divergent results</vt:lpstr>
      <vt:lpstr>Triangulation to develop theory</vt:lpstr>
      <vt:lpstr>Some purposes of mixed methods</vt:lpstr>
      <vt:lpstr>Some purposes of mixed methods</vt:lpstr>
      <vt:lpstr>Some purposes of mixed methods</vt:lpstr>
      <vt:lpstr>Some purposes of mixed methods</vt:lpstr>
      <vt:lpstr>Some purposes of mixed methods</vt:lpstr>
      <vt:lpstr>Mixed methods view on research problem</vt:lpstr>
      <vt:lpstr>‘World views’</vt:lpstr>
      <vt:lpstr>Main world views</vt:lpstr>
      <vt:lpstr>Main world views</vt:lpstr>
      <vt:lpstr>Main world views</vt:lpstr>
      <vt:lpstr>Main world views</vt:lpstr>
      <vt:lpstr>Main world views</vt:lpstr>
      <vt:lpstr>Comparison of research processes</vt:lpstr>
      <vt:lpstr>Data collection in mixed methods</vt:lpstr>
      <vt:lpstr>Mixed methods research</vt:lpstr>
      <vt:lpstr>Research design types</vt:lpstr>
      <vt:lpstr>Working with the data sets</vt:lpstr>
      <vt:lpstr>Convergent parallel mixed methods (1) </vt:lpstr>
      <vt:lpstr>Convergent parallel mixed methods (2)</vt:lpstr>
      <vt:lpstr>Convergent parallel mixed methods (3)</vt:lpstr>
      <vt:lpstr>Convergent parallel mixed methods (4)</vt:lpstr>
      <vt:lpstr>Sequential designs</vt:lpstr>
      <vt:lpstr>Explanatory sequential design</vt:lpstr>
      <vt:lpstr>Exploratory sequential design (1)</vt:lpstr>
      <vt:lpstr>Exploratory sequential design (2)</vt:lpstr>
      <vt:lpstr>Concurrent design</vt:lpstr>
      <vt:lpstr>Advanced designs</vt:lpstr>
      <vt:lpstr>Shorthand notations for MM designs</vt:lpstr>
      <vt:lpstr>Criteria for choosing a specific MM design</vt:lpstr>
      <vt:lpstr>Criteria for choosing an MM design</vt:lpstr>
      <vt:lpstr>Criteria for choosing an MM design</vt:lpstr>
      <vt:lpstr>Criteria for choosing an MM design</vt:lpstr>
      <vt:lpstr>Criteria for choosing an MM design</vt:lpstr>
      <vt:lpstr>Criteria for choosing an MM design</vt:lpstr>
      <vt:lpstr>Criteria for choosing an MM design</vt:lpstr>
      <vt:lpstr>Criteria for choosing an MM design</vt:lpstr>
      <vt:lpstr>Components of mixed methods research proposal</vt:lpstr>
      <vt:lpstr>Mixed method purpose statement</vt:lpstr>
      <vt:lpstr>NIH proposals for MM research</vt:lpstr>
      <vt:lpstr>Components of mixed methods research proposal</vt:lpstr>
      <vt:lpstr>Components of mixed methods research proposal</vt:lpstr>
      <vt:lpstr>Good Reporting of A Mixed Methods Study (GRAMMS) </vt:lpstr>
      <vt:lpstr>Journal article example</vt:lpstr>
      <vt:lpstr>Success of MM studies in HSR</vt:lpstr>
      <vt:lpstr>MM design quality of studies in HSR (1)</vt:lpstr>
      <vt:lpstr>MM design quality of studies in HSR (2)</vt:lpstr>
      <vt:lpstr>Quality assessment of components</vt:lpstr>
      <vt:lpstr>Assessment of inferences made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1216</cp:revision>
  <dcterms:created xsi:type="dcterms:W3CDTF">1601-01-01T00:00:00Z</dcterms:created>
  <dcterms:modified xsi:type="dcterms:W3CDTF">2020-04-21T15:11:48Z</dcterms:modified>
</cp:coreProperties>
</file>