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34"/>
  </p:notesMasterIdLst>
  <p:sldIdLst>
    <p:sldId id="1251" r:id="rId2"/>
    <p:sldId id="1266" r:id="rId3"/>
    <p:sldId id="1345" r:id="rId4"/>
    <p:sldId id="1414" r:id="rId5"/>
    <p:sldId id="1346" r:id="rId6"/>
    <p:sldId id="1276" r:id="rId7"/>
    <p:sldId id="1347" r:id="rId8"/>
    <p:sldId id="1418" r:id="rId9"/>
    <p:sldId id="1268" r:id="rId10"/>
    <p:sldId id="1415" r:id="rId11"/>
    <p:sldId id="1272" r:id="rId12"/>
    <p:sldId id="1417" r:id="rId13"/>
    <p:sldId id="1436" r:id="rId14"/>
    <p:sldId id="1416" r:id="rId15"/>
    <p:sldId id="1267" r:id="rId16"/>
    <p:sldId id="1419" r:id="rId17"/>
    <p:sldId id="1420" r:id="rId18"/>
    <p:sldId id="1421" r:id="rId19"/>
    <p:sldId id="1422" r:id="rId20"/>
    <p:sldId id="1423" r:id="rId21"/>
    <p:sldId id="1424" r:id="rId22"/>
    <p:sldId id="1425" r:id="rId23"/>
    <p:sldId id="1427" r:id="rId24"/>
    <p:sldId id="1432" r:id="rId25"/>
    <p:sldId id="1426" r:id="rId26"/>
    <p:sldId id="1429" r:id="rId27"/>
    <p:sldId id="1435" r:id="rId28"/>
    <p:sldId id="1430" r:id="rId29"/>
    <p:sldId id="1431" r:id="rId30"/>
    <p:sldId id="1433" r:id="rId31"/>
    <p:sldId id="1434" r:id="rId32"/>
    <p:sldId id="1428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1FE115"/>
    <a:srgbClr val="AAE600"/>
    <a:srgbClr val="A2CCE8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85952" autoAdjust="0"/>
  </p:normalViewPr>
  <p:slideViewPr>
    <p:cSldViewPr>
      <p:cViewPr varScale="1">
        <p:scale>
          <a:sx n="111" d="100"/>
          <a:sy n="111" d="100"/>
        </p:scale>
        <p:origin x="16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52691-C7FE-45C9-A721-70C64DF9BB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8072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2551" y="6553200"/>
            <a:ext cx="469751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57200" indent="-457200" algn="ctr">
              <a:buClr>
                <a:schemeClr val="bg1"/>
              </a:buClr>
              <a:buFont typeface="+mj-lt"/>
              <a:buAutoNum type="arabicPeriod"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4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4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math.sfu.ca/histmath/Europe/Euclid300BC/HIPPOCRATES.JPG&amp;imgrefurl=http://www.math.sfu.ca/histmath/Europe/Euclid300BC/&amp;h=326&amp;w=268&amp;sz=11&amp;tbnid=ETy_g3qaEY0J:&amp;tbnh=113&amp;tbnw=93&amp;start=4&amp;prev=/images?q%3Dhippocrates%26hl%3Dnl%26lr%3D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jpeg"/><Relationship Id="rId26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21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3.png"/><Relationship Id="rId25" Type="http://schemas.openxmlformats.org/officeDocument/2006/relationships/hyperlink" Target="http://nl.prorec.be/index.cfm" TargetMode="External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24" Type="http://schemas.openxmlformats.org/officeDocument/2006/relationships/image" Target="../media/image19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hyperlink" Target="http://www.ifomis.org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</a:t>
            </a:r>
            <a:r>
              <a:rPr lang="en-US" sz="2800" dirty="0" smtClean="0"/>
              <a:t>19453 – Spring 2020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7467600" cy="175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Class 1 – Jan 30, 2020</a:t>
            </a:r>
          </a:p>
          <a:p>
            <a:pPr marL="0" indent="0">
              <a:buNone/>
            </a:pPr>
            <a:r>
              <a:rPr lang="en-US" b="1" dirty="0" smtClean="0"/>
              <a:t>Course Introduction</a:t>
            </a:r>
          </a:p>
          <a:p>
            <a:pPr marL="0" indent="0">
              <a:buNone/>
            </a:pPr>
            <a:r>
              <a:rPr lang="en-US" b="1" dirty="0" smtClean="0"/>
              <a:t>Introduction to research and research proposals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Werner CEUSTERS,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scoring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Homework/tests:		40%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towards research proposal:		18% (A3, A4, A6, A8)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Final research proposal:	40%	</a:t>
            </a:r>
            <a:r>
              <a:rPr lang="en-US" sz="2000" dirty="0" smtClean="0"/>
              <a:t>(written + presentation)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Final exam:			20%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Penalties for late submissions!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Scoring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09295"/>
              </p:ext>
            </p:extLst>
          </p:nvPr>
        </p:nvGraphicFramePr>
        <p:xfrm>
          <a:off x="76200" y="1684814"/>
          <a:ext cx="8915399" cy="4758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065175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92674719"/>
                    </a:ext>
                  </a:extLst>
                </a:gridCol>
                <a:gridCol w="1238253">
                  <a:extLst>
                    <a:ext uri="{9D8B030D-6E8A-4147-A177-3AD203B41FA5}">
                      <a16:colId xmlns:a16="http://schemas.microsoft.com/office/drawing/2014/main" val="323506242"/>
                    </a:ext>
                  </a:extLst>
                </a:gridCol>
                <a:gridCol w="1200147">
                  <a:extLst>
                    <a:ext uri="{9D8B030D-6E8A-4147-A177-3AD203B41FA5}">
                      <a16:colId xmlns:a16="http://schemas.microsoft.com/office/drawing/2014/main" val="96378729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80694715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557555916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131820824"/>
                    </a:ext>
                  </a:extLst>
                </a:gridCol>
              </a:tblGrid>
              <a:tr h="67738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Class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Instructor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Pre-class</a:t>
                      </a: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required readings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Assessments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Due dates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Final Score weight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293869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30-Jan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R1, R2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Post-class assignment A1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Feb 4 - noon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008365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06-Feb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9709785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13-Feb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In-class closed book test T1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6270989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20-Feb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(4)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In-class closed book test T2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Post-class assignment A2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Feb 25 - noon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0695056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27-Feb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(5)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R6, R7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Post-class assignment A3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March 3 - noon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771077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05-Mar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(6)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Post-class assignment A4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March 10 - noon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222625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12-Mar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(7)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Post-class assignment A5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March 24 - noon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000620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26-Mar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(8)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Post-class assignment A6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March 31 - noon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580849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02-Apr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(9)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In-class closed book test T3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722363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09-Apr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Mullin 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R10, (R11)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Post-class assignment A7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April 14 - noon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240107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16-Apr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(10)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937392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23-Apr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(11)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Post-class assignment A8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April 28 - noon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041475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30-Apr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(12)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Post-class assignment A9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May 5 – noon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342687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07-May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(13)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R14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In-class presentation A10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4040415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EXAM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14-May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Ceusters (14)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In-class open-book exam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4499381"/>
                  </a:ext>
                </a:extLst>
              </a:tr>
              <a:tr h="120870">
                <a:tc gridSpan="6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388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All assignments need to be completed prior to the deadline specified in the course schedule and send electronically to </a:t>
            </a:r>
            <a:r>
              <a:rPr lang="en-US" sz="2000" u="sng" dirty="0"/>
              <a:t>wceusters@gmail.com </a:t>
            </a:r>
            <a:r>
              <a:rPr lang="en-US" sz="2000" b="1" i="1" dirty="0"/>
              <a:t>as a Microsoft Word document in attachment</a:t>
            </a:r>
            <a:r>
              <a:rPr lang="en-US" sz="2000" dirty="0"/>
              <a:t>. Thus no Google doc links or any other link to a cloud server. </a:t>
            </a:r>
            <a:endParaRPr lang="en-US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filename should be formatted as this: BMI504-[number of the assignment]-[your UBIT name].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For example, if the course director were a student: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“</a:t>
            </a:r>
            <a:r>
              <a:rPr lang="en-US" sz="2000" dirty="0"/>
              <a:t>BMI504-A1-ceusters.docx”.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The first line in the document should always be your full name (first and last name).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Assignments ordered by Mullin should in addition to be sent to wceusters@gmail.com be sent to </a:t>
            </a:r>
            <a:r>
              <a:rPr lang="en-US" sz="2000" u="sng" dirty="0"/>
              <a:t>sarahmul@buffalo.edu</a:t>
            </a:r>
            <a:r>
              <a:rPr lang="en-US" sz="2000" dirty="0"/>
              <a:t>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The ‘sent’ date in the metadata header of the message through which the completed assignments will be received will be taken for assessment of in-time delivery.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reading for this class:</a:t>
            </a:r>
          </a:p>
          <a:p>
            <a:endParaRPr lang="en-US" dirty="0"/>
          </a:p>
          <a:p>
            <a:r>
              <a:rPr lang="en-US" dirty="0"/>
              <a:t>Biomedical informatics advancing the national health</a:t>
            </a:r>
          </a:p>
          <a:p>
            <a:r>
              <a:rPr lang="en-US" dirty="0"/>
              <a:t>agenda: the AMIA 2015 year-in-review in clinical and</a:t>
            </a:r>
          </a:p>
          <a:p>
            <a:r>
              <a:rPr lang="en-US" dirty="0"/>
              <a:t>consumer </a:t>
            </a:r>
            <a:r>
              <a:rPr lang="en-US" dirty="0" smtClean="0"/>
              <a:t>informatics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Question: what are the 5 key findings reported?</a:t>
            </a:r>
          </a:p>
          <a:p>
            <a:endParaRPr lang="en-US" dirty="0"/>
          </a:p>
          <a:p>
            <a:r>
              <a:rPr lang="en-US" dirty="0" smtClean="0"/>
              <a:t>Score: .2% FS for each correct finding. Max 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7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next week !!!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Required </a:t>
            </a:r>
            <a:r>
              <a:rPr lang="en-US" dirty="0"/>
              <a:t>reading:</a:t>
            </a:r>
          </a:p>
          <a:p>
            <a:r>
              <a:rPr lang="en-US" dirty="0"/>
              <a:t>    </a:t>
            </a:r>
            <a:r>
              <a:rPr lang="en-US" sz="1800" b="1" dirty="0"/>
              <a:t>R3</a:t>
            </a:r>
            <a:r>
              <a:rPr lang="en-US" sz="1800" dirty="0"/>
              <a:t>	</a:t>
            </a:r>
            <a:r>
              <a:rPr lang="en-US" sz="1800" dirty="0" err="1"/>
              <a:t>Wagensberg</a:t>
            </a:r>
            <a:r>
              <a:rPr lang="en-US" sz="1800" dirty="0"/>
              <a:t>, J., </a:t>
            </a:r>
            <a:r>
              <a:rPr lang="en-US" sz="1800" i="1" dirty="0"/>
              <a:t>On the Existence and Uniqueness of the Scientific Method.</a:t>
            </a:r>
            <a:r>
              <a:rPr lang="en-US" sz="1800" dirty="0"/>
              <a:t> </a:t>
            </a:r>
            <a:r>
              <a:rPr lang="en-US" sz="1800" dirty="0" err="1"/>
              <a:t>Biol</a:t>
            </a:r>
            <a:r>
              <a:rPr lang="en-US" sz="1800" dirty="0"/>
              <a:t> Theory, 2014. </a:t>
            </a:r>
            <a:r>
              <a:rPr lang="en-US" sz="1800" b="1" dirty="0"/>
              <a:t>9</a:t>
            </a:r>
            <a:r>
              <a:rPr lang="en-US" sz="1800" dirty="0"/>
              <a:t>(3): p. 331-346</a:t>
            </a:r>
            <a:r>
              <a:rPr lang="en-US" sz="1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Assignment (A1, 5% FS):</a:t>
            </a:r>
            <a:endParaRPr lang="en-US" dirty="0"/>
          </a:p>
          <a:p>
            <a:pPr marL="400050" lvl="1" indent="0">
              <a:buNone/>
            </a:pPr>
            <a:r>
              <a:rPr lang="en-US" sz="1600" dirty="0" smtClean="0"/>
              <a:t>Identify </a:t>
            </a:r>
            <a:r>
              <a:rPr lang="en-US" sz="1600" dirty="0"/>
              <a:t>5 claims or assertions </a:t>
            </a:r>
            <a:r>
              <a:rPr lang="en-US" sz="1600" dirty="0" smtClean="0"/>
              <a:t>in R3 </a:t>
            </a:r>
            <a:r>
              <a:rPr lang="en-US" sz="1600" dirty="0"/>
              <a:t>that you consider </a:t>
            </a:r>
            <a:r>
              <a:rPr lang="en-US" sz="1600" dirty="0" smtClean="0"/>
              <a:t>important </a:t>
            </a:r>
            <a:r>
              <a:rPr lang="en-US" sz="1600" dirty="0"/>
              <a:t>for appropriately doing research but which you had never heard of before or never seriously reflected upon. Explain/motivate for each claim/assertion very briefly – in one or two sentences – why you picked this one out. Use in your document appropriate citing and referencing of selected claims/assertions using </a:t>
            </a:r>
            <a:r>
              <a:rPr lang="en-US" sz="1600" dirty="0" smtClean="0"/>
              <a:t>Endnote </a:t>
            </a:r>
            <a:r>
              <a:rPr lang="en-US" sz="1600" dirty="0"/>
              <a:t>or other citation system (Reference Manager, …) following the ‘Numbered’ reference style format as used in this syllabus.</a:t>
            </a:r>
          </a:p>
          <a:p>
            <a:pPr marL="400050" lvl="1" indent="0">
              <a:buNone/>
            </a:pPr>
            <a:r>
              <a:rPr lang="en-US" sz="1600" dirty="0" smtClean="0"/>
              <a:t>	An </a:t>
            </a:r>
            <a:r>
              <a:rPr lang="en-US" sz="1600" dirty="0"/>
              <a:t>example of a claim with appropriate citation and referencing would be: </a:t>
            </a:r>
          </a:p>
          <a:p>
            <a:pPr marL="400050" lvl="1" indent="0">
              <a:buNone/>
            </a:pPr>
            <a:r>
              <a:rPr lang="en-US" sz="1600" dirty="0" smtClean="0"/>
              <a:t>	‘</a:t>
            </a:r>
            <a:r>
              <a:rPr lang="en-US" sz="1600" i="1" dirty="0"/>
              <a:t>It is quite possible for a reality to be perceived but for it to be difficult or impossible to observe.</a:t>
            </a:r>
            <a:r>
              <a:rPr lang="en-US" sz="1600" dirty="0"/>
              <a:t>’ [3, p333]. Motivation: I never realized the importance of the difference between perception and observation as defined in the paper.</a:t>
            </a:r>
          </a:p>
          <a:p>
            <a:r>
              <a:rPr lang="en-US" dirty="0"/>
              <a:t>	Due date: Feb 4 – noon.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a research proposal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r>
              <a:rPr lang="en-US" sz="2000" dirty="0" smtClean="0"/>
              <a:t>Brief summary, taken from proposal body, of (half page maximum):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What do you plan to accomplish?</a:t>
            </a:r>
            <a:r>
              <a:rPr lang="en-US" sz="2000" dirty="0"/>
              <a:t> 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Define </a:t>
            </a:r>
            <a:r>
              <a:rPr lang="en-US" sz="2000" dirty="0"/>
              <a:t>the research </a:t>
            </a:r>
            <a:r>
              <a:rPr lang="en-US" sz="2000" dirty="0" smtClean="0"/>
              <a:t>problem.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State overall objective of your proposed </a:t>
            </a:r>
            <a:r>
              <a:rPr lang="en-US" sz="2000" dirty="0"/>
              <a:t>research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How </a:t>
            </a:r>
            <a:r>
              <a:rPr lang="en-US" sz="2000" b="1" dirty="0"/>
              <a:t>are you going to conduct the research?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Give specific aims, being for each aim specific about population</a:t>
            </a:r>
            <a:r>
              <a:rPr lang="en-US" sz="2000" dirty="0"/>
              <a:t>, intervention, comparison, outcome, type of study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Motivations for the </a:t>
            </a:r>
            <a:r>
              <a:rPr lang="en-US" sz="2000" b="1" dirty="0"/>
              <a:t>research</a:t>
            </a:r>
            <a:r>
              <a:rPr lang="en-US" sz="2000" b="1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Reasons … (gives the ‘why?’)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Purpose …</a:t>
            </a:r>
            <a:r>
              <a:rPr lang="en-US" sz="2000" dirty="0"/>
              <a:t> </a:t>
            </a:r>
            <a:r>
              <a:rPr lang="en-US" sz="2000" dirty="0" smtClean="0"/>
              <a:t>(counters the ‘so what?’)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How does it relate to established knowledge.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Summary of </a:t>
            </a:r>
            <a:r>
              <a:rPr lang="en-US" sz="2000" dirty="0"/>
              <a:t>review of </a:t>
            </a:r>
            <a:r>
              <a:rPr lang="en-US" sz="2000" dirty="0" smtClean="0"/>
              <a:t>literature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Provide convincing </a:t>
            </a:r>
            <a:r>
              <a:rPr lang="en-US" sz="2000" dirty="0"/>
              <a:t>evidence that it is a topic worthy of in-depth investigation.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Background and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2 pages maximum containing: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2.1  General problem statement.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2.2  Why it needs to be addressed.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Values: scientific, epistemic, contextual        </a:t>
            </a:r>
          </a:p>
          <a:p>
            <a:pPr marL="1371600" lvl="3" indent="0">
              <a:buNone/>
            </a:pP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C2. Fundamentals of science and research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2.3  What parts of the problem your research will address.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2.4  How does it add to the established knowledge?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this course: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Give a few important literature references.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Explain gaps in (a)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Explain how you would do a thorough, systematized literature review to assess what gaps really still exist. 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self-study!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Research design and methods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3.1  Research question(s) </a:t>
            </a:r>
            <a:r>
              <a:rPr lang="en-US" sz="1800" dirty="0">
                <a:solidFill>
                  <a:srgbClr val="FFFF00"/>
                </a:solidFill>
                <a:sym typeface="Wingdings" panose="05000000000000000000" pitchFamily="2" charset="2"/>
              </a:rPr>
              <a:t> C4. Parameters for </a:t>
            </a:r>
            <a:r>
              <a:rPr lang="en-US" sz="1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research designs</a:t>
            </a:r>
            <a:endParaRPr lang="en-US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3.2  Study design components, logic and motivation</a:t>
            </a:r>
          </a:p>
          <a:p>
            <a:pPr marL="1257300" lvl="3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C4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.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 Parameters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for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research designs</a:t>
            </a:r>
          </a:p>
          <a:p>
            <a:pPr marL="1257300" lvl="3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C11. </a:t>
            </a:r>
            <a:r>
              <a:rPr lang="en-US" dirty="0" smtClean="0">
                <a:solidFill>
                  <a:srgbClr val="FFFF00"/>
                </a:solidFill>
              </a:rPr>
              <a:t>Clinical </a:t>
            </a:r>
            <a:r>
              <a:rPr lang="en-US" dirty="0">
                <a:solidFill>
                  <a:srgbClr val="FFFF00"/>
                </a:solidFill>
              </a:rPr>
              <a:t>trial design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3.3  Hypotheses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General null and alternative hypotheses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Statistical null and alternative hypotheses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Theoretical and operational definition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Theoretical and operational linkage</a:t>
            </a:r>
            <a:endParaRPr lang="en-US" dirty="0">
              <a:solidFill>
                <a:srgbClr val="FFFF00"/>
              </a:solidFill>
            </a:endParaRPr>
          </a:p>
          <a:p>
            <a:pPr marL="800100" lvl="2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C8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. Introduction to data analysis of quantitative and qualitative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	         variables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Assignment A6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Research design and methods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344488"/>
            <a:r>
              <a:rPr lang="en-US" dirty="0" smtClean="0"/>
              <a:t>3.4  Population 	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C7. Elements of epidemiology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lvl="1" indent="-344488"/>
            <a:r>
              <a:rPr lang="en-US" dirty="0" smtClean="0"/>
              <a:t>3.5  Study Sample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C4. Parameters for research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						designs</a:t>
            </a:r>
          </a:p>
          <a:p>
            <a:pPr marL="1771650" lvl="4" indent="-344488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				</a:t>
            </a:r>
            <a:r>
              <a:rPr lang="en-US" sz="2400" i="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</a:t>
            </a:r>
            <a:r>
              <a:rPr lang="en-US" sz="2400" i="0" dirty="0">
                <a:solidFill>
                  <a:srgbClr val="FFFF00"/>
                </a:solidFill>
                <a:sym typeface="Wingdings" panose="05000000000000000000" pitchFamily="2" charset="2"/>
              </a:rPr>
              <a:t>C11. </a:t>
            </a:r>
            <a:r>
              <a:rPr lang="en-US" sz="2400" i="0" dirty="0">
                <a:solidFill>
                  <a:srgbClr val="FFFF00"/>
                </a:solidFill>
              </a:rPr>
              <a:t>Clinical trial </a:t>
            </a:r>
            <a:r>
              <a:rPr lang="en-US" sz="2400" i="0" dirty="0" smtClean="0">
                <a:solidFill>
                  <a:srgbClr val="FFFF00"/>
                </a:solidFill>
              </a:rPr>
              <a:t>design</a:t>
            </a:r>
            <a:endParaRPr lang="en-US" sz="2400" i="0" dirty="0">
              <a:solidFill>
                <a:srgbClr val="FFFF00"/>
              </a:solidFill>
            </a:endParaRPr>
          </a:p>
          <a:p>
            <a:pPr marL="914400" lvl="3" indent="-344488"/>
            <a:r>
              <a:rPr lang="en-US" dirty="0"/>
              <a:t>Sample size analysis / Power study</a:t>
            </a:r>
          </a:p>
          <a:p>
            <a:pPr marL="914400" lvl="3" indent="-344488"/>
            <a:r>
              <a:rPr lang="en-US" dirty="0" smtClean="0"/>
              <a:t>Inclusion </a:t>
            </a:r>
            <a:r>
              <a:rPr lang="en-US" dirty="0"/>
              <a:t>criteria</a:t>
            </a:r>
          </a:p>
          <a:p>
            <a:pPr marL="914400" lvl="3" indent="-344488"/>
            <a:r>
              <a:rPr lang="en-US" dirty="0"/>
              <a:t>Exclusion criteria</a:t>
            </a:r>
          </a:p>
          <a:p>
            <a:pPr marL="914400" lvl="3" indent="-344488"/>
            <a:r>
              <a:rPr lang="en-US" dirty="0"/>
              <a:t>Subject recruitment methods</a:t>
            </a:r>
          </a:p>
          <a:p>
            <a:pPr marL="914400" lvl="3" indent="-344488"/>
            <a:r>
              <a:rPr lang="en-US" dirty="0"/>
              <a:t>Subject retention methods</a:t>
            </a:r>
          </a:p>
          <a:p>
            <a:pPr marL="914400" lvl="3" indent="-344488"/>
            <a:r>
              <a:rPr lang="en-US" dirty="0" smtClean="0"/>
              <a:t>Sampling </a:t>
            </a:r>
            <a:r>
              <a:rPr lang="en-US" dirty="0"/>
              <a:t>methods</a:t>
            </a:r>
          </a:p>
          <a:p>
            <a:pPr marL="914400" lvl="3" indent="-344488"/>
            <a:r>
              <a:rPr lang="en-US" dirty="0"/>
              <a:t>Randomization</a:t>
            </a:r>
          </a:p>
          <a:p>
            <a:pPr marL="914400" lvl="3" indent="-344488"/>
            <a:r>
              <a:rPr lang="en-US" dirty="0"/>
              <a:t>Blinding</a:t>
            </a:r>
          </a:p>
          <a:p>
            <a:pPr marL="914400" lvl="3" indent="-344488"/>
            <a:r>
              <a:rPr lang="en-US" dirty="0"/>
              <a:t>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 (C1)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Participant </a:t>
            </a:r>
            <a:r>
              <a:rPr lang="en-US" dirty="0"/>
              <a:t>and instructor </a:t>
            </a:r>
            <a:r>
              <a:rPr lang="en-US" dirty="0" smtClean="0"/>
              <a:t>introduction.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Course introduction: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 smtClean="0"/>
              <a:t>course overview,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 smtClean="0"/>
              <a:t>course </a:t>
            </a:r>
            <a:r>
              <a:rPr lang="en-US" dirty="0"/>
              <a:t>project </a:t>
            </a:r>
            <a:r>
              <a:rPr lang="en-US" dirty="0" smtClean="0"/>
              <a:t>work and assessment,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housekeeping rules and </a:t>
            </a:r>
            <a:r>
              <a:rPr lang="en-US" dirty="0" smtClean="0"/>
              <a:t>expectations. </a:t>
            </a:r>
            <a:endParaRPr lang="en-US" dirty="0"/>
          </a:p>
          <a:p>
            <a:pPr marL="857250" lvl="1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Introduction to research proposals.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Discussion on research proposal topics.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Research design and methods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3.6  Very </a:t>
            </a:r>
            <a:r>
              <a:rPr lang="en-US" dirty="0"/>
              <a:t>detailed description of variables:</a:t>
            </a:r>
          </a:p>
          <a:p>
            <a:pPr marL="974725" lvl="1" indent="-404813">
              <a:buFont typeface="Arial" panose="020B0604020202020204" pitchFamily="34" charset="0"/>
              <a:buChar char="•"/>
              <a:tabLst>
                <a:tab pos="630238" algn="l"/>
                <a:tab pos="1147763" algn="l"/>
              </a:tabLst>
            </a:pPr>
            <a:r>
              <a:rPr lang="en-US" dirty="0"/>
              <a:t>Statistical type</a:t>
            </a:r>
          </a:p>
          <a:p>
            <a:pPr marL="974725" lvl="1" indent="-404813">
              <a:tabLst>
                <a:tab pos="630238" algn="l"/>
                <a:tab pos="1147763" algn="l"/>
              </a:tabLst>
            </a:pPr>
            <a:r>
              <a:rPr lang="en-US" dirty="0"/>
              <a:t>Detailed description</a:t>
            </a:r>
          </a:p>
          <a:p>
            <a:pPr marL="974725" lvl="1" indent="-404813">
              <a:tabLst>
                <a:tab pos="630238" algn="l"/>
                <a:tab pos="1147763" algn="l"/>
              </a:tabLst>
            </a:pPr>
            <a:r>
              <a:rPr lang="en-US" dirty="0" smtClean="0"/>
              <a:t>Sensitivity, specificity, precision </a:t>
            </a:r>
            <a:r>
              <a:rPr lang="en-US" dirty="0"/>
              <a:t>and </a:t>
            </a:r>
            <a:r>
              <a:rPr lang="en-US" dirty="0" smtClean="0"/>
              <a:t>accuracy</a:t>
            </a:r>
          </a:p>
          <a:p>
            <a:pPr marL="969962" lvl="2" indent="0">
              <a:buNone/>
              <a:tabLst>
                <a:tab pos="630238" algn="l"/>
                <a:tab pos="1147763" algn="l"/>
              </a:tabLst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C3. Types of bias</a:t>
            </a:r>
            <a:endParaRPr lang="en-US" dirty="0">
              <a:solidFill>
                <a:srgbClr val="FFFF00"/>
              </a:solidFill>
            </a:endParaRPr>
          </a:p>
          <a:p>
            <a:pPr marL="969962" lvl="2" indent="0">
              <a:buNone/>
              <a:tabLst>
                <a:tab pos="630238" algn="l"/>
                <a:tab pos="1147763" algn="l"/>
              </a:tabLst>
            </a:pPr>
            <a:r>
              <a:rPr lang="en-US" dirty="0" smtClean="0"/>
              <a:t>	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 C7. Elements of epidemiology</a:t>
            </a:r>
            <a:endParaRPr lang="en-US" dirty="0">
              <a:solidFill>
                <a:srgbClr val="FFFF00"/>
              </a:solidFill>
            </a:endParaRPr>
          </a:p>
          <a:p>
            <a:pPr marL="974725" lvl="1" indent="-404813">
              <a:tabLst>
                <a:tab pos="630238" algn="l"/>
                <a:tab pos="1147763" algn="l"/>
              </a:tabLst>
            </a:pPr>
            <a:r>
              <a:rPr lang="en-US" dirty="0"/>
              <a:t>Expected biases and control </a:t>
            </a:r>
            <a:r>
              <a:rPr lang="en-US" dirty="0" smtClean="0"/>
              <a:t>procedures	</a:t>
            </a:r>
          </a:p>
          <a:p>
            <a:pPr marL="969962" lvl="2" indent="0">
              <a:buNone/>
              <a:tabLst>
                <a:tab pos="630238" algn="l"/>
                <a:tab pos="1147763" algn="l"/>
              </a:tabLst>
            </a:pP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	 C3. Types of bias</a:t>
            </a:r>
            <a:endParaRPr lang="en-US" dirty="0">
              <a:solidFill>
                <a:srgbClr val="FFFF00"/>
              </a:solidFill>
            </a:endParaRPr>
          </a:p>
          <a:p>
            <a:pPr marL="974725" lvl="2" indent="-404813">
              <a:tabLst>
                <a:tab pos="630238" algn="l"/>
                <a:tab pos="1147763" algn="l"/>
              </a:tabLst>
            </a:pPr>
            <a:r>
              <a:rPr lang="en-US" sz="2400" dirty="0" smtClean="0"/>
              <a:t>Baselines </a:t>
            </a:r>
            <a:r>
              <a:rPr lang="en-US" sz="1800" dirty="0" smtClean="0"/>
              <a:t>(for the course: how to be obtained)</a:t>
            </a:r>
          </a:p>
          <a:p>
            <a:pPr marL="974725" lvl="2" indent="-404813">
              <a:tabLst>
                <a:tab pos="630238" algn="l"/>
                <a:tab pos="1147763" algn="l"/>
              </a:tabLst>
            </a:pPr>
            <a:r>
              <a:rPr lang="en-US" sz="2400" dirty="0" smtClean="0"/>
              <a:t>Endpoints</a:t>
            </a:r>
          </a:p>
          <a:p>
            <a:pPr marL="569912" lvl="2" indent="0">
              <a:buNone/>
              <a:tabLst>
                <a:tab pos="630238" algn="l"/>
                <a:tab pos="1147763" algn="l"/>
              </a:tabLst>
            </a:pPr>
            <a:r>
              <a:rPr lang="en-US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			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C11. </a:t>
            </a:r>
            <a:r>
              <a:rPr lang="en-US" dirty="0">
                <a:solidFill>
                  <a:srgbClr val="FFFF00"/>
                </a:solidFill>
              </a:rPr>
              <a:t>Clinical trial design 	</a:t>
            </a:r>
            <a:r>
              <a:rPr lang="en-US" dirty="0" smtClean="0">
                <a:solidFill>
                  <a:srgbClr val="FFFF00"/>
                </a:solidFill>
              </a:rPr>
              <a:t>						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</a:t>
            </a:r>
            <a:r>
              <a:rPr lang="en-US" dirty="0" smtClean="0">
                <a:solidFill>
                  <a:srgbClr val="FFFF00"/>
                </a:solidFill>
              </a:rPr>
              <a:t>C4</a:t>
            </a:r>
            <a:r>
              <a:rPr lang="en-US" dirty="0">
                <a:solidFill>
                  <a:srgbClr val="FFFF00"/>
                </a:solidFill>
              </a:rPr>
              <a:t>. Parameters for research </a:t>
            </a:r>
            <a:r>
              <a:rPr lang="en-US" dirty="0" smtClean="0">
                <a:solidFill>
                  <a:srgbClr val="FFFF00"/>
                </a:solidFill>
              </a:rPr>
              <a:t>designs</a:t>
            </a:r>
            <a:endParaRPr lang="en-US" dirty="0">
              <a:solidFill>
                <a:srgbClr val="FFFF00"/>
              </a:solidFill>
            </a:endParaRPr>
          </a:p>
          <a:p>
            <a:pPr marL="569912" lvl="2" indent="0">
              <a:buNone/>
              <a:tabLst>
                <a:tab pos="630238" algn="l"/>
                <a:tab pos="1147763" algn="l"/>
              </a:tabLst>
            </a:pPr>
            <a:endParaRPr lang="en-US" dirty="0">
              <a:solidFill>
                <a:srgbClr val="FFFF00"/>
              </a:solidFill>
            </a:endParaRPr>
          </a:p>
          <a:p>
            <a:pPr marL="974725" lvl="2" indent="-404813">
              <a:tabLst>
                <a:tab pos="630238" algn="l"/>
                <a:tab pos="1147763" algn="l"/>
              </a:tabLs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2098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FF00"/>
                </a:solidFill>
                <a:sym typeface="Wingdings" panose="05000000000000000000" pitchFamily="2" charset="2"/>
              </a:rPr>
              <a:t> C8. Introduction to data analysis of quantitative and qualitative </a:t>
            </a:r>
            <a:r>
              <a:rPr lang="en-US" sz="2000" b="0" dirty="0" smtClean="0">
                <a:solidFill>
                  <a:srgbClr val="FFFF00"/>
                </a:solidFill>
                <a:sym typeface="Wingdings" panose="05000000000000000000" pitchFamily="2" charset="2"/>
              </a:rPr>
              <a:t>variables</a:t>
            </a:r>
            <a:endParaRPr lang="en-US" sz="2000" b="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946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Research design and methods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953000"/>
          </a:xfrm>
        </p:spPr>
        <p:txBody>
          <a:bodyPr/>
          <a:lstStyle/>
          <a:p>
            <a:pPr marL="690563" lvl="2" indent="-457200"/>
            <a:r>
              <a:rPr lang="en-US" sz="2400" dirty="0" smtClean="0"/>
              <a:t>3.7  Data </a:t>
            </a:r>
            <a:r>
              <a:rPr lang="en-US" sz="2400" dirty="0"/>
              <a:t>collection protocol</a:t>
            </a:r>
          </a:p>
          <a:p>
            <a:pPr lvl="3"/>
            <a:r>
              <a:rPr lang="en-US" sz="2400" dirty="0"/>
              <a:t>Overview</a:t>
            </a:r>
          </a:p>
          <a:p>
            <a:pPr lvl="3"/>
            <a:r>
              <a:rPr lang="en-US" sz="2400" dirty="0"/>
              <a:t>Methods to minimize missing data</a:t>
            </a:r>
          </a:p>
          <a:p>
            <a:pPr lvl="3"/>
            <a:r>
              <a:rPr lang="en-US" sz="2400" dirty="0"/>
              <a:t>Procedures to ensure validity and </a:t>
            </a:r>
            <a:r>
              <a:rPr lang="en-US" sz="2400" dirty="0" smtClean="0"/>
              <a:t>reliability</a:t>
            </a:r>
          </a:p>
          <a:p>
            <a:pPr marL="114300" indent="0"/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</a:t>
            </a:r>
            <a:r>
              <a:rPr lang="en-US" sz="2000" dirty="0" smtClean="0">
                <a:solidFill>
                  <a:srgbClr val="FFFF00"/>
                </a:solidFill>
              </a:rPr>
              <a:t> C6. Qualitative </a:t>
            </a:r>
            <a:r>
              <a:rPr lang="en-US" sz="2000" dirty="0">
                <a:solidFill>
                  <a:srgbClr val="FFFF00"/>
                </a:solidFill>
              </a:rPr>
              <a:t>research methods: theory and data collection </a:t>
            </a:r>
            <a:r>
              <a:rPr lang="en-US" sz="2000" dirty="0" smtClean="0">
                <a:solidFill>
                  <a:srgbClr val="FFFF00"/>
                </a:solidFill>
              </a:rPr>
              <a:t>methods</a:t>
            </a:r>
          </a:p>
          <a:p>
            <a:pPr marL="114300" indent="0"/>
            <a:r>
              <a:rPr lang="en-US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</a:t>
            </a:r>
            <a:r>
              <a:rPr lang="en-US" sz="2000" dirty="0" smtClean="0">
                <a:solidFill>
                  <a:srgbClr val="FFFF00"/>
                </a:solidFill>
              </a:rPr>
              <a:t>C12</a:t>
            </a:r>
            <a:r>
              <a:rPr lang="en-US" sz="2000" dirty="0">
                <a:solidFill>
                  <a:srgbClr val="FFFF00"/>
                </a:solidFill>
              </a:rPr>
              <a:t>. Mixed methods: Integration of quantitative and qualitative </a:t>
            </a:r>
            <a:r>
              <a:rPr lang="en-US" sz="2000" dirty="0" smtClean="0">
                <a:solidFill>
                  <a:srgbClr val="FFFF00"/>
                </a:solidFill>
              </a:rPr>
              <a:t>methods</a:t>
            </a:r>
            <a:endParaRPr lang="en-US" sz="2400" dirty="0" smtClean="0"/>
          </a:p>
          <a:p>
            <a:pPr marL="690563" indent="-457200">
              <a:buFont typeface="Arial" panose="020B0604020202020204" pitchFamily="34" charset="0"/>
              <a:buChar char="•"/>
            </a:pPr>
            <a:r>
              <a:rPr lang="en-US" dirty="0" smtClean="0"/>
              <a:t>3.8  Data </a:t>
            </a:r>
            <a:r>
              <a:rPr lang="en-US" dirty="0"/>
              <a:t>Analysis Strategies</a:t>
            </a:r>
          </a:p>
          <a:p>
            <a:pPr lvl="3"/>
            <a:r>
              <a:rPr lang="en-US" sz="2400" dirty="0" smtClean="0"/>
              <a:t>Anticipated </a:t>
            </a:r>
            <a:r>
              <a:rPr lang="en-US" sz="2400" dirty="0"/>
              <a:t>measurement errors</a:t>
            </a:r>
          </a:p>
          <a:p>
            <a:pPr lvl="3"/>
            <a:r>
              <a:rPr lang="en-US" sz="2400" dirty="0" smtClean="0"/>
              <a:t>Statistical </a:t>
            </a:r>
            <a:r>
              <a:rPr lang="en-US" sz="2400" dirty="0"/>
              <a:t>assumptions and corresponding </a:t>
            </a:r>
            <a:r>
              <a:rPr lang="en-US" sz="2400" dirty="0" smtClean="0"/>
              <a:t>tests</a:t>
            </a:r>
          </a:p>
          <a:p>
            <a:pPr indent="571500"/>
            <a:r>
              <a:rPr lang="en-US" sz="1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</a:t>
            </a:r>
            <a:r>
              <a:rPr lang="en-US" sz="1800" dirty="0" smtClean="0">
                <a:solidFill>
                  <a:srgbClr val="FFFF00"/>
                </a:solidFill>
              </a:rPr>
              <a:t> C9. </a:t>
            </a:r>
            <a:r>
              <a:rPr lang="en-US" sz="1800" b="1" dirty="0" smtClean="0">
                <a:solidFill>
                  <a:srgbClr val="FFFF00"/>
                </a:solidFill>
              </a:rPr>
              <a:t>Descriptive </a:t>
            </a:r>
            <a:r>
              <a:rPr lang="en-US" sz="1800" b="1" dirty="0">
                <a:solidFill>
                  <a:srgbClr val="FFFF00"/>
                </a:solidFill>
              </a:rPr>
              <a:t>and elementary statistics 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indent="571500"/>
            <a:r>
              <a:rPr lang="en-US" sz="18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 </a:t>
            </a:r>
            <a:r>
              <a:rPr lang="en-US" sz="1800" b="1" dirty="0" smtClean="0">
                <a:solidFill>
                  <a:srgbClr val="FFFF00"/>
                </a:solidFill>
              </a:rPr>
              <a:t>C10. Statistical </a:t>
            </a:r>
            <a:r>
              <a:rPr lang="en-US" sz="1800" b="1" dirty="0">
                <a:solidFill>
                  <a:srgbClr val="FFFF00"/>
                </a:solidFill>
              </a:rPr>
              <a:t>analysis </a:t>
            </a:r>
            <a:endParaRPr lang="en-US" sz="1800" dirty="0">
              <a:solidFill>
                <a:srgbClr val="FFFF00"/>
              </a:solidFill>
            </a:endParaRPr>
          </a:p>
          <a:p>
            <a:endParaRPr lang="en-US" dirty="0"/>
          </a:p>
          <a:p>
            <a:pPr marL="114300" indent="0"/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Ethics </a:t>
            </a:r>
            <a:r>
              <a:rPr lang="en-US" dirty="0"/>
              <a:t>and Human Subjects Issues</a:t>
            </a:r>
          </a:p>
          <a:p>
            <a:pPr lvl="1"/>
            <a:r>
              <a:rPr lang="en-US" dirty="0" smtClean="0"/>
              <a:t>Procedures </a:t>
            </a:r>
            <a:r>
              <a:rPr lang="en-US" dirty="0"/>
              <a:t>to combat conflict of interest</a:t>
            </a:r>
          </a:p>
          <a:p>
            <a:pPr lvl="1"/>
            <a:r>
              <a:rPr lang="en-US" dirty="0" smtClean="0"/>
              <a:t>Timeframes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Strengths and weaknesses of the study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Budget and motivation for expenses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References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Appendices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Quality assessment of</a:t>
            </a:r>
            <a:br>
              <a:rPr lang="en-US" dirty="0" smtClean="0"/>
            </a:br>
            <a:r>
              <a:rPr lang="en-US" dirty="0" smtClean="0"/>
              <a:t>research proposals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Valid for:</a:t>
            </a:r>
          </a:p>
          <a:p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Real life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Your peer reviews in C13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My assessment about your work (A9, A10)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required readings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7525" indent="-517525" algn="just">
              <a:spcAft>
                <a:spcPts val="1200"/>
              </a:spcAft>
            </a:pPr>
            <a:r>
              <a:rPr lang="en-US" sz="1800" dirty="0"/>
              <a:t>R2. </a:t>
            </a:r>
            <a:r>
              <a:rPr lang="en-US" sz="1800" dirty="0" err="1"/>
              <a:t>Shortliffe</a:t>
            </a:r>
            <a:r>
              <a:rPr lang="en-US" sz="1800" dirty="0"/>
              <a:t>, E.H., </a:t>
            </a:r>
            <a:r>
              <a:rPr lang="en-US" sz="1800" i="1" dirty="0"/>
              <a:t>The organization and content of informatics doctoral dissertations. </a:t>
            </a:r>
            <a:r>
              <a:rPr lang="en-US" sz="1800" dirty="0"/>
              <a:t>J Am Med Inform </a:t>
            </a:r>
            <a:r>
              <a:rPr lang="en-US" sz="1800" dirty="0" err="1"/>
              <a:t>Assoc</a:t>
            </a:r>
            <a:r>
              <a:rPr lang="en-US" sz="1800" dirty="0"/>
              <a:t>, 2016. </a:t>
            </a:r>
            <a:r>
              <a:rPr lang="en-US" sz="1800" b="1" dirty="0"/>
              <a:t>23</a:t>
            </a:r>
            <a:r>
              <a:rPr lang="en-US" sz="1800" dirty="0"/>
              <a:t>(4): p. 840-3. </a:t>
            </a:r>
            <a:endParaRPr lang="en-US" sz="1800" dirty="0" smtClean="0"/>
          </a:p>
          <a:p>
            <a:pPr marL="517525" indent="-517525" algn="just">
              <a:spcAft>
                <a:spcPts val="1200"/>
              </a:spcAft>
            </a:pPr>
            <a:r>
              <a:rPr lang="en-US" sz="1800" dirty="0"/>
              <a:t>R5. Ioannidis, J.P., </a:t>
            </a:r>
            <a:r>
              <a:rPr lang="en-US" sz="1800" i="1" dirty="0"/>
              <a:t>Why most published research findings are false. </a:t>
            </a:r>
            <a:r>
              <a:rPr lang="en-US" sz="1800" dirty="0" err="1"/>
              <a:t>PLoS</a:t>
            </a:r>
            <a:r>
              <a:rPr lang="en-US" sz="1800" dirty="0"/>
              <a:t> Med, 2005. </a:t>
            </a:r>
            <a:r>
              <a:rPr lang="en-US" sz="1800" b="1" dirty="0"/>
              <a:t>2</a:t>
            </a:r>
            <a:r>
              <a:rPr lang="en-US" sz="1800" dirty="0"/>
              <a:t>(8): p. e124. </a:t>
            </a:r>
          </a:p>
          <a:p>
            <a:pPr marL="517525" indent="-517525" algn="just">
              <a:spcAft>
                <a:spcPts val="1200"/>
              </a:spcAft>
            </a:pPr>
            <a:r>
              <a:rPr lang="en-US" sz="1800" dirty="0"/>
              <a:t>R6. </a:t>
            </a:r>
            <a:r>
              <a:rPr lang="en-US" sz="1800" dirty="0" err="1"/>
              <a:t>Haux</a:t>
            </a:r>
            <a:r>
              <a:rPr lang="en-US" sz="1800" dirty="0"/>
              <a:t>, R., et al., </a:t>
            </a:r>
            <a:r>
              <a:rPr lang="en-US" sz="1800" i="1" dirty="0"/>
              <a:t>Research Strategies for Biomedical and Health Informatics. Some Thought-provoking and Critical Proposals to Encourage Scientific Debate on the Nature of Good Research in Medical Informatics. </a:t>
            </a:r>
            <a:r>
              <a:rPr lang="en-US" sz="1800" dirty="0"/>
              <a:t>Methods </a:t>
            </a:r>
            <a:r>
              <a:rPr lang="en-US" sz="1800" dirty="0" err="1"/>
              <a:t>Inf</a:t>
            </a:r>
            <a:r>
              <a:rPr lang="en-US" sz="1800" dirty="0"/>
              <a:t> Med, 2017. </a:t>
            </a:r>
            <a:r>
              <a:rPr lang="en-US" sz="1800" b="1" dirty="0"/>
              <a:t>56</a:t>
            </a:r>
            <a:r>
              <a:rPr lang="en-US" sz="1800" dirty="0"/>
              <a:t>(Open): p. e1-e10. </a:t>
            </a:r>
            <a:endParaRPr lang="en-US" sz="1800" dirty="0" smtClean="0"/>
          </a:p>
          <a:p>
            <a:pPr marL="517525" indent="-517525" algn="just">
              <a:spcAft>
                <a:spcPts val="1200"/>
              </a:spcAft>
            </a:pPr>
            <a:r>
              <a:rPr lang="en-US" sz="1800" dirty="0"/>
              <a:t>R13. </a:t>
            </a:r>
            <a:r>
              <a:rPr lang="en-US" sz="1800" dirty="0" err="1"/>
              <a:t>Mårtensson</a:t>
            </a:r>
            <a:r>
              <a:rPr lang="en-US" sz="1800" dirty="0"/>
              <a:t>, P., et al., </a:t>
            </a:r>
            <a:r>
              <a:rPr lang="en-US" sz="1800" i="1" dirty="0"/>
              <a:t>Evaluating research: A multidisciplinary approach to assessing research practice and quality. </a:t>
            </a:r>
            <a:r>
              <a:rPr lang="en-US" sz="1800" dirty="0"/>
              <a:t>Research Policy, 2016. </a:t>
            </a:r>
            <a:r>
              <a:rPr lang="en-US" sz="1800" b="1" dirty="0"/>
              <a:t>45</a:t>
            </a:r>
            <a:r>
              <a:rPr lang="en-US" sz="1800" dirty="0"/>
              <a:t>(3): p. 593-603. </a:t>
            </a:r>
          </a:p>
          <a:p>
            <a:pPr marL="517525" indent="-517525" algn="just">
              <a:spcAft>
                <a:spcPts val="1200"/>
              </a:spcAft>
            </a:pPr>
            <a:r>
              <a:rPr lang="en-US" sz="1800" dirty="0"/>
              <a:t>R14. </a:t>
            </a:r>
            <a:r>
              <a:rPr lang="en-US" sz="1800" dirty="0" err="1"/>
              <a:t>Sudheesh</a:t>
            </a:r>
            <a:r>
              <a:rPr lang="en-US" sz="1800" dirty="0"/>
              <a:t>, K., D.R. </a:t>
            </a:r>
            <a:r>
              <a:rPr lang="en-US" sz="1800" dirty="0" err="1"/>
              <a:t>Duggappa</a:t>
            </a:r>
            <a:r>
              <a:rPr lang="en-US" sz="1800" dirty="0"/>
              <a:t>, and S.S. </a:t>
            </a:r>
            <a:r>
              <a:rPr lang="en-US" sz="1800" dirty="0" err="1"/>
              <a:t>Nethra</a:t>
            </a:r>
            <a:r>
              <a:rPr lang="en-US" sz="1800" dirty="0"/>
              <a:t>, </a:t>
            </a:r>
            <a:r>
              <a:rPr lang="en-US" sz="1800" i="1" dirty="0"/>
              <a:t>How to write a research proposal? </a:t>
            </a:r>
            <a:r>
              <a:rPr lang="en-US" sz="1800" dirty="0"/>
              <a:t>Indian journal of </a:t>
            </a:r>
            <a:r>
              <a:rPr lang="en-US" sz="1800" dirty="0" err="1"/>
              <a:t>anaesthesia</a:t>
            </a:r>
            <a:r>
              <a:rPr lang="en-US" sz="1800" dirty="0"/>
              <a:t>, 2016. </a:t>
            </a:r>
            <a:r>
              <a:rPr lang="en-US" sz="1800" b="1" dirty="0"/>
              <a:t>60</a:t>
            </a:r>
            <a:r>
              <a:rPr lang="en-US" sz="1800" dirty="0"/>
              <a:t>(9): p. 631-634.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Worthy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Relevant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Timely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Significant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Conceptually/theoretically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Practically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Morally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Methodologically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Heuristically</a:t>
            </a: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Interesting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Will </a:t>
            </a:r>
            <a:r>
              <a:rPr lang="en-US" dirty="0"/>
              <a:t>there </a:t>
            </a:r>
            <a:r>
              <a:rPr lang="en-US" dirty="0" smtClean="0"/>
              <a:t>be enough </a:t>
            </a:r>
            <a:r>
              <a:rPr lang="en-US" dirty="0"/>
              <a:t>data to support significant claims</a:t>
            </a:r>
            <a:r>
              <a:rPr lang="en-US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Did </a:t>
            </a:r>
            <a:r>
              <a:rPr lang="en-US" dirty="0"/>
              <a:t>the researcher </a:t>
            </a:r>
            <a:r>
              <a:rPr lang="en-US" dirty="0" smtClean="0"/>
              <a:t>describe how he is going to gather </a:t>
            </a:r>
            <a:r>
              <a:rPr lang="en-US" dirty="0"/>
              <a:t>interesting and significant data</a:t>
            </a:r>
            <a:r>
              <a:rPr lang="en-US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Are </a:t>
            </a:r>
            <a:r>
              <a:rPr lang="en-US" dirty="0"/>
              <a:t>the context or </a:t>
            </a:r>
            <a:r>
              <a:rPr lang="en-US" dirty="0" smtClean="0"/>
              <a:t>samples </a:t>
            </a:r>
            <a:r>
              <a:rPr lang="en-US" dirty="0"/>
              <a:t>appropriate given the goals of the study</a:t>
            </a:r>
            <a:r>
              <a:rPr lang="en-US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Will </a:t>
            </a:r>
            <a:r>
              <a:rPr lang="en-US" dirty="0"/>
              <a:t>the researcher use appropriate procedures in terms of field note style, interviewing </a:t>
            </a:r>
            <a:r>
              <a:rPr lang="en-US" dirty="0" smtClean="0"/>
              <a:t>practices, </a:t>
            </a:r>
            <a:r>
              <a:rPr lang="en-US" dirty="0"/>
              <a:t>and analysis procedures?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Will the </a:t>
            </a:r>
            <a:r>
              <a:rPr lang="en-US" dirty="0"/>
              <a:t>study </a:t>
            </a:r>
            <a:r>
              <a:rPr lang="en-US" dirty="0" smtClean="0"/>
              <a:t>achieve </a:t>
            </a:r>
            <a:r>
              <a:rPr lang="en-US" dirty="0"/>
              <a:t>what it purports to be </a:t>
            </a:r>
            <a:r>
              <a:rPr lang="en-US" dirty="0" smtClean="0"/>
              <a:t>about?</a:t>
            </a: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Are </a:t>
            </a:r>
            <a:r>
              <a:rPr lang="en-US" dirty="0"/>
              <a:t>methods and procedures </a:t>
            </a:r>
            <a:r>
              <a:rPr lang="en-US" dirty="0" smtClean="0"/>
              <a:t>proposed that </a:t>
            </a:r>
            <a:r>
              <a:rPr lang="en-US" dirty="0"/>
              <a:t>fit </a:t>
            </a:r>
            <a:r>
              <a:rPr lang="en-US" dirty="0" smtClean="0"/>
              <a:t>the </a:t>
            </a:r>
            <a:r>
              <a:rPr lang="en-US" dirty="0"/>
              <a:t>stated </a:t>
            </a:r>
            <a:r>
              <a:rPr lang="en-US" dirty="0" smtClean="0"/>
              <a:t>goals?</a:t>
            </a: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Does the proposal meaningfully </a:t>
            </a:r>
            <a:r>
              <a:rPr lang="en-US" dirty="0"/>
              <a:t>connects literature, research questions, findings, and </a:t>
            </a:r>
            <a:r>
              <a:rPr lang="en-US" dirty="0" smtClean="0"/>
              <a:t>interpretations?</a:t>
            </a: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Does the proposal demonstrate self-reflexivity </a:t>
            </a:r>
            <a:r>
              <a:rPr lang="en-US" dirty="0"/>
              <a:t>about subjective values, biases and inclinations of </a:t>
            </a:r>
            <a:r>
              <a:rPr lang="en-US" dirty="0" smtClean="0"/>
              <a:t>the researcher?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 there transparency in </a:t>
            </a:r>
            <a:r>
              <a:rPr lang="en-US" dirty="0"/>
              <a:t>the methods and </a:t>
            </a:r>
            <a:r>
              <a:rPr lang="en-US" dirty="0" smtClean="0"/>
              <a:t>challenges?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Description</a:t>
            </a:r>
            <a:r>
              <a:rPr lang="en-US" dirty="0"/>
              <a:t>, concrete detail, knowledge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Triangulation </a:t>
            </a:r>
            <a:r>
              <a:rPr lang="en-US" dirty="0"/>
              <a:t>or crystallization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Multiple sources</a:t>
            </a: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Anticipates reflections from researchers, subjects, target audience</a:t>
            </a: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7425"/>
            <a:ext cx="1936750" cy="748169"/>
          </a:xfrm>
          <a:prstGeom prst="rect">
            <a:avLst/>
          </a:prstGeom>
        </p:spPr>
      </p:pic>
      <p:pic>
        <p:nvPicPr>
          <p:cNvPr id="8194" name="Picture 3" descr="dem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Smi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304800" y="2057400"/>
            <a:ext cx="996950" cy="1219200"/>
            <a:chOff x="2736" y="1344"/>
            <a:chExt cx="724" cy="941"/>
          </a:xfrm>
          <a:noFill/>
        </p:grpSpPr>
        <p:sp>
          <p:nvSpPr>
            <p:cNvPr id="8226" name="Rectangle 6"/>
            <p:cNvSpPr>
              <a:spLocks noChangeArrowheads="1"/>
            </p:cNvSpPr>
            <p:nvPr/>
          </p:nvSpPr>
          <p:spPr bwMode="auto">
            <a:xfrm>
              <a:off x="2736" y="1344"/>
              <a:ext cx="720" cy="912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pic>
          <p:nvPicPr>
            <p:cNvPr id="8227" name="Picture 7" descr="aristot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44"/>
              <a:ext cx="724" cy="9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8" descr="HIPPOCRATE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877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trans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60" y="2312988"/>
            <a:ext cx="1806575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ceuste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938213"/>
            <a:ext cx="1041400" cy="1371600"/>
          </a:xfrm>
          <a:prstGeom prst="rect">
            <a:avLst/>
          </a:prstGeom>
          <a:noFill/>
          <a:ln w="2857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AutoShape 11"/>
          <p:cNvSpPr>
            <a:spLocks noGrp="1" noChangeArrowheads="1"/>
          </p:cNvSpPr>
          <p:nvPr>
            <p:ph type="title"/>
          </p:nvPr>
        </p:nvSpPr>
        <p:spPr>
          <a:xfrm>
            <a:off x="3048000" y="312420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 smtClean="0"/>
              <a:t>Short </a:t>
            </a:r>
            <a:r>
              <a:rPr lang="nl-BE" altLang="en-US" sz="2800" dirty="0" smtClean="0">
                <a:solidFill>
                  <a:schemeClr val="bg1"/>
                </a:solidFill>
              </a:rPr>
              <a:t>professional </a:t>
            </a:r>
            <a:r>
              <a:rPr lang="nl-BE" altLang="en-US" sz="2800" dirty="0" err="1" smtClean="0">
                <a:solidFill>
                  <a:schemeClr val="bg1"/>
                </a:solidFill>
              </a:rPr>
              <a:t>history</a:t>
            </a:r>
            <a:endParaRPr lang="nl-NL" alt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203575" y="914400"/>
            <a:ext cx="1903413" cy="1985963"/>
            <a:chOff x="2640" y="720"/>
            <a:chExt cx="1199" cy="1251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640" y="1680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1959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endParaRPr lang="nl-NL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Rami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logo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8"/>
          <p:cNvGraphicFramePr>
            <a:graphicFrameLocks noChangeAspect="1"/>
          </p:cNvGraphicFramePr>
          <p:nvPr>
            <p:extLst/>
          </p:nvPr>
        </p:nvGraphicFramePr>
        <p:xfrm>
          <a:off x="4724400" y="5029200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1" name="Photo Editor-foto" r:id="rId16" imgW="809738" imgH="409632" progId="MSPhotoEd.3">
                  <p:embed/>
                </p:oleObj>
              </mc:Choice>
              <mc:Fallback>
                <p:oleObj name="Photo Editor-foto" r:id="rId16" imgW="809738" imgH="409632" progId="MSPhotoEd.3">
                  <p:embed/>
                  <p:pic>
                    <p:nvPicPr>
                      <p:cNvPr id="820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Picture 19" descr="ecor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371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IFOMIS logo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1565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990600" y="35052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1676400" y="4800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8006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6248400" y="5181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3" name="Text Box 26"/>
          <p:cNvSpPr txBox="1">
            <a:spLocks noChangeArrowheads="1"/>
          </p:cNvSpPr>
          <p:nvPr/>
        </p:nvSpPr>
        <p:spPr bwMode="auto">
          <a:xfrm>
            <a:off x="7543800" y="3429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2004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44" y="1743076"/>
            <a:ext cx="16430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8382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923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6082665" y="27336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2006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9" name="Picture 32" descr="ub_blu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67" y="2364423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2057400" y="6019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4290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22" name="Picture 35" descr="Logo PROREC-BE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7503319" y="1747837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8092344" y="96412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2014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2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Does the proposal demonstrates aesthetic </a:t>
            </a:r>
            <a:r>
              <a:rPr lang="en-US" dirty="0"/>
              <a:t>evocative </a:t>
            </a:r>
            <a:r>
              <a:rPr lang="en-US" dirty="0" smtClean="0"/>
              <a:t>representation?</a:t>
            </a: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Are generalizations naturalistic and logical?</a:t>
            </a: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Efforts towards transferable findings?</a:t>
            </a:r>
            <a:endParaRPr lang="en-US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Does the proposal consider: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procedural ethics?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situational </a:t>
            </a:r>
            <a:r>
              <a:rPr lang="en-US" dirty="0"/>
              <a:t>and culturally specific </a:t>
            </a:r>
            <a:r>
              <a:rPr lang="en-US" dirty="0" smtClean="0"/>
              <a:t>ethics?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Relational ethics?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Re-use </a:t>
            </a:r>
            <a:r>
              <a:rPr lang="en-US" dirty="0"/>
              <a:t>ethics </a:t>
            </a:r>
            <a:r>
              <a:rPr lang="en-US" dirty="0" smtClean="0"/>
              <a:t>(sharing </a:t>
            </a:r>
            <a:r>
              <a:rPr lang="en-US" dirty="0"/>
              <a:t>the research</a:t>
            </a:r>
            <a:r>
              <a:rPr lang="en-US" dirty="0" smtClean="0"/>
              <a:t>)?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on possible </a:t>
            </a:r>
            <a:br>
              <a:rPr lang="en-US" dirty="0" smtClean="0"/>
            </a:br>
            <a:r>
              <a:rPr lang="en-US" dirty="0" smtClean="0"/>
              <a:t>research topics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and applications covered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63725" y="5894388"/>
            <a:ext cx="930275" cy="37623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Biology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38288" y="3127375"/>
            <a:ext cx="7481887" cy="3143250"/>
            <a:chOff x="969" y="2256"/>
            <a:chExt cx="4713" cy="198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080" y="2256"/>
              <a:ext cx="1248" cy="12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830" y="2976"/>
              <a:ext cx="954" cy="41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Translational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Research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48" y="3744"/>
              <a:ext cx="834" cy="41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Defense &amp;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Intelligence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350" y="3999"/>
              <a:ext cx="1010" cy="2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Pharmacology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196" y="3552"/>
              <a:ext cx="1322" cy="2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Pharmacogenomics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792" y="3744"/>
              <a:ext cx="834" cy="41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Performing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Arts</a:t>
              </a:r>
            </a:p>
          </p:txBody>
        </p:sp>
        <p:cxnSp>
          <p:nvCxnSpPr>
            <p:cNvPr id="15" name="AutoShape 12"/>
            <p:cNvCxnSpPr>
              <a:cxnSpLocks noChangeShapeType="1"/>
              <a:stCxn id="34" idx="0"/>
              <a:endCxn id="10" idx="1"/>
            </p:cNvCxnSpPr>
            <p:nvPr/>
          </p:nvCxnSpPr>
          <p:spPr bwMode="auto">
            <a:xfrm flipV="1">
              <a:off x="969" y="3181"/>
              <a:ext cx="861" cy="371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3"/>
            <p:cNvCxnSpPr>
              <a:cxnSpLocks noChangeShapeType="1"/>
              <a:stCxn id="7" idx="0"/>
              <a:endCxn id="10" idx="2"/>
            </p:cNvCxnSpPr>
            <p:nvPr/>
          </p:nvCxnSpPr>
          <p:spPr bwMode="auto">
            <a:xfrm flipV="1">
              <a:off x="1467" y="3386"/>
              <a:ext cx="840" cy="613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4"/>
            <p:cNvCxnSpPr>
              <a:cxnSpLocks noChangeShapeType="1"/>
              <a:stCxn id="7" idx="0"/>
              <a:endCxn id="13" idx="1"/>
            </p:cNvCxnSpPr>
            <p:nvPr/>
          </p:nvCxnSpPr>
          <p:spPr bwMode="auto">
            <a:xfrm flipV="1">
              <a:off x="1467" y="3671"/>
              <a:ext cx="729" cy="32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5"/>
            <p:cNvCxnSpPr>
              <a:cxnSpLocks noChangeShapeType="1"/>
              <a:stCxn id="12" idx="0"/>
              <a:endCxn id="13" idx="2"/>
            </p:cNvCxnSpPr>
            <p:nvPr/>
          </p:nvCxnSpPr>
          <p:spPr bwMode="auto">
            <a:xfrm flipV="1">
              <a:off x="2855" y="3789"/>
              <a:ext cx="2" cy="21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9" idx="1"/>
              <a:endCxn id="10" idx="3"/>
            </p:cNvCxnSpPr>
            <p:nvPr/>
          </p:nvCxnSpPr>
          <p:spPr bwMode="auto">
            <a:xfrm flipH="1">
              <a:off x="2784" y="2904"/>
              <a:ext cx="1296" cy="277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9" idx="1"/>
              <a:endCxn id="13" idx="0"/>
            </p:cNvCxnSpPr>
            <p:nvPr/>
          </p:nvCxnSpPr>
          <p:spPr bwMode="auto">
            <a:xfrm flipH="1">
              <a:off x="2857" y="2904"/>
              <a:ext cx="1223" cy="64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9" idx="2"/>
              <a:endCxn id="14" idx="0"/>
            </p:cNvCxnSpPr>
            <p:nvPr/>
          </p:nvCxnSpPr>
          <p:spPr bwMode="auto">
            <a:xfrm flipH="1">
              <a:off x="4209" y="3552"/>
              <a:ext cx="495" cy="19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4704" y="3552"/>
              <a:ext cx="561" cy="19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048000" y="2060575"/>
            <a:ext cx="12604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Linguistics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457325" y="2593975"/>
            <a:ext cx="28956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Computational Linguistics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566863" y="3355975"/>
            <a:ext cx="2676525" cy="650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Medical Natural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Language Understanding</a:t>
            </a:r>
          </a:p>
        </p:txBody>
      </p:sp>
      <p:cxnSp>
        <p:nvCxnSpPr>
          <p:cNvPr id="27" name="AutoShape 24"/>
          <p:cNvCxnSpPr>
            <a:cxnSpLocks noChangeShapeType="1"/>
            <a:stCxn id="24" idx="1"/>
            <a:endCxn id="25" idx="0"/>
          </p:cNvCxnSpPr>
          <p:nvPr/>
        </p:nvCxnSpPr>
        <p:spPr bwMode="auto">
          <a:xfrm flipH="1">
            <a:off x="2905125" y="2249488"/>
            <a:ext cx="142875" cy="344487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5"/>
          <p:cNvCxnSpPr>
            <a:cxnSpLocks noChangeShapeType="1"/>
            <a:stCxn id="33" idx="2"/>
            <a:endCxn id="25" idx="0"/>
          </p:cNvCxnSpPr>
          <p:nvPr/>
        </p:nvCxnSpPr>
        <p:spPr bwMode="auto">
          <a:xfrm>
            <a:off x="1049338" y="2132013"/>
            <a:ext cx="1855787" cy="4619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6"/>
          <p:cNvCxnSpPr>
            <a:cxnSpLocks noChangeShapeType="1"/>
            <a:stCxn id="25" idx="2"/>
            <a:endCxn id="26" idx="0"/>
          </p:cNvCxnSpPr>
          <p:nvPr/>
        </p:nvCxnSpPr>
        <p:spPr bwMode="auto">
          <a:xfrm>
            <a:off x="2905125" y="2970213"/>
            <a:ext cx="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7"/>
          <p:cNvCxnSpPr>
            <a:cxnSpLocks noChangeShapeType="1"/>
            <a:stCxn id="34" idx="0"/>
            <a:endCxn id="26" idx="2"/>
          </p:cNvCxnSpPr>
          <p:nvPr/>
        </p:nvCxnSpPr>
        <p:spPr bwMode="auto">
          <a:xfrm flipV="1">
            <a:off x="1538288" y="4006850"/>
            <a:ext cx="1366837" cy="11779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8"/>
          <p:cNvCxnSpPr>
            <a:cxnSpLocks noChangeShapeType="1"/>
            <a:stCxn id="35" idx="1"/>
            <a:endCxn id="26" idx="3"/>
          </p:cNvCxnSpPr>
          <p:nvPr/>
        </p:nvCxnSpPr>
        <p:spPr bwMode="auto">
          <a:xfrm flipH="1">
            <a:off x="4243388" y="1941513"/>
            <a:ext cx="1138237" cy="1741487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81000" y="1755775"/>
            <a:ext cx="13366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Informatics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990600" y="5184775"/>
            <a:ext cx="1095375" cy="37623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Medicine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381625" y="1752600"/>
            <a:ext cx="282892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Knowledge Representation</a:t>
            </a:r>
          </a:p>
        </p:txBody>
      </p:sp>
      <p:cxnSp>
        <p:nvCxnSpPr>
          <p:cNvPr id="36" name="AutoShape 33"/>
          <p:cNvCxnSpPr>
            <a:cxnSpLocks noChangeShapeType="1"/>
            <a:stCxn id="33" idx="3"/>
            <a:endCxn id="35" idx="1"/>
          </p:cNvCxnSpPr>
          <p:nvPr/>
        </p:nvCxnSpPr>
        <p:spPr bwMode="auto">
          <a:xfrm flipV="1">
            <a:off x="1717675" y="1941513"/>
            <a:ext cx="3663950" cy="317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152400" y="4117975"/>
            <a:ext cx="1711325" cy="650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Electronic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Health Records</a:t>
            </a:r>
          </a:p>
        </p:txBody>
      </p:sp>
      <p:cxnSp>
        <p:nvCxnSpPr>
          <p:cNvPr id="38" name="AutoShape 35"/>
          <p:cNvCxnSpPr>
            <a:cxnSpLocks noChangeShapeType="1"/>
            <a:stCxn id="33" idx="2"/>
            <a:endCxn id="37" idx="0"/>
          </p:cNvCxnSpPr>
          <p:nvPr/>
        </p:nvCxnSpPr>
        <p:spPr bwMode="auto">
          <a:xfrm flipH="1">
            <a:off x="1008063" y="2132013"/>
            <a:ext cx="41275" cy="1985963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36"/>
          <p:cNvCxnSpPr>
            <a:cxnSpLocks noChangeShapeType="1"/>
            <a:stCxn id="34" idx="0"/>
            <a:endCxn id="37" idx="2"/>
          </p:cNvCxnSpPr>
          <p:nvPr/>
        </p:nvCxnSpPr>
        <p:spPr bwMode="auto">
          <a:xfrm flipH="1" flipV="1">
            <a:off x="1008063" y="4768850"/>
            <a:ext cx="530225" cy="4159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6902450" y="4419609"/>
            <a:ext cx="1095375" cy="7651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Referent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Tracking</a:t>
            </a:r>
          </a:p>
        </p:txBody>
      </p:sp>
      <p:cxnSp>
        <p:nvCxnSpPr>
          <p:cNvPr id="42" name="AutoShape 39"/>
          <p:cNvCxnSpPr>
            <a:cxnSpLocks noChangeShapeType="1"/>
            <a:stCxn id="47" idx="2"/>
            <a:endCxn id="41" idx="0"/>
          </p:cNvCxnSpPr>
          <p:nvPr/>
        </p:nvCxnSpPr>
        <p:spPr bwMode="auto">
          <a:xfrm>
            <a:off x="7450138" y="3930650"/>
            <a:ext cx="0" cy="488959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40"/>
          <p:cNvCxnSpPr>
            <a:cxnSpLocks noChangeShapeType="1"/>
            <a:stCxn id="41" idx="3"/>
            <a:endCxn id="37" idx="1"/>
          </p:cNvCxnSpPr>
          <p:nvPr/>
        </p:nvCxnSpPr>
        <p:spPr bwMode="auto">
          <a:xfrm flipH="1" flipV="1">
            <a:off x="152400" y="4469998"/>
            <a:ext cx="7845425" cy="332194"/>
          </a:xfrm>
          <a:prstGeom prst="bentConnector5">
            <a:avLst>
              <a:gd name="adj1" fmla="val -13828"/>
              <a:gd name="adj2" fmla="val -507193"/>
              <a:gd name="adj3" fmla="val 101219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696200" y="2517775"/>
            <a:ext cx="12731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Philosophy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248400" y="2517775"/>
            <a:ext cx="10953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Ontology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6629400" y="3279775"/>
            <a:ext cx="1641475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Realism-Based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Ontology</a:t>
            </a:r>
          </a:p>
        </p:txBody>
      </p:sp>
      <p:cxnSp>
        <p:nvCxnSpPr>
          <p:cNvPr id="48" name="AutoShape 45"/>
          <p:cNvCxnSpPr>
            <a:cxnSpLocks noChangeShapeType="1"/>
            <a:stCxn id="45" idx="2"/>
            <a:endCxn id="47" idx="0"/>
          </p:cNvCxnSpPr>
          <p:nvPr/>
        </p:nvCxnSpPr>
        <p:spPr bwMode="auto">
          <a:xfrm flipH="1">
            <a:off x="7450138" y="2894013"/>
            <a:ext cx="88265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46"/>
          <p:cNvCxnSpPr>
            <a:cxnSpLocks noChangeShapeType="1"/>
            <a:stCxn id="35" idx="2"/>
            <a:endCxn id="46" idx="0"/>
          </p:cNvCxnSpPr>
          <p:nvPr/>
        </p:nvCxnSpPr>
        <p:spPr bwMode="auto">
          <a:xfrm>
            <a:off x="6796088" y="2074863"/>
            <a:ext cx="0" cy="44291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47"/>
          <p:cNvCxnSpPr>
            <a:cxnSpLocks noChangeShapeType="1"/>
            <a:stCxn id="46" idx="2"/>
            <a:endCxn id="47" idx="0"/>
          </p:cNvCxnSpPr>
          <p:nvPr/>
        </p:nvCxnSpPr>
        <p:spPr bwMode="auto">
          <a:xfrm>
            <a:off x="6796088" y="2894013"/>
            <a:ext cx="65405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48"/>
          <p:cNvCxnSpPr>
            <a:cxnSpLocks noChangeShapeType="1"/>
            <a:stCxn id="47" idx="1"/>
            <a:endCxn id="26" idx="3"/>
          </p:cNvCxnSpPr>
          <p:nvPr/>
        </p:nvCxnSpPr>
        <p:spPr bwMode="auto">
          <a:xfrm flipH="1">
            <a:off x="4243388" y="3605213"/>
            <a:ext cx="2386012" cy="222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ounded Rectangle 4"/>
          <p:cNvSpPr/>
          <p:nvPr/>
        </p:nvSpPr>
        <p:spPr bwMode="auto">
          <a:xfrm>
            <a:off x="5943600" y="2249488"/>
            <a:ext cx="3200400" cy="3008312"/>
          </a:xfrm>
          <a:prstGeom prst="roundRect">
            <a:avLst>
              <a:gd name="adj" fmla="val 1953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Introductions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did you do prior and relevant to </a:t>
            </a:r>
            <a:r>
              <a:rPr lang="en-US" dirty="0"/>
              <a:t>starting your current </a:t>
            </a:r>
            <a:r>
              <a:rPr lang="en-US" dirty="0" smtClean="0"/>
              <a:t>curriculum?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your current curriculum / program?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Why did you pick the current program?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are your career objectives?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Why did you pick this course?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are you expecting from this course?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3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986929"/>
              </p:ext>
            </p:extLst>
          </p:nvPr>
        </p:nvGraphicFramePr>
        <p:xfrm>
          <a:off x="228600" y="1676400"/>
          <a:ext cx="86868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38555107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60055686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3663471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845329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C1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Course introduction – Introduction to research and research proposals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C8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data analysis of quantitative and qualitative variables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84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C2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Fundamentals of science and research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C9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Descriptive and elementary statistics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88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C3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 of Bias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C10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Statistical analysis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90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C4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Parameters for research designs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C11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trial design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44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C5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of research projects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C12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Mixed methods: Integration of quantitative and qualitative methods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19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C6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Qualitative research methods: theory and data collection methods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C13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Fundamentals of research: quality of research proposals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13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C7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Elements of epidemiology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C14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of final research proposals 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42613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end goal: a research proposal!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You need to write a research proposal for a narrow topic: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that is of interest to you,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hat ideally, but not mandatorily, fits in a broader topic covering all narrower topics without overlap.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Time line: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800" dirty="0" smtClean="0"/>
              <a:t>C1	Jan 30:	some suggestions for topics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 smtClean="0"/>
              <a:t>C5	Feb 27:	topics fixed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 smtClean="0"/>
              <a:t>A3	Mar 03: 	outline in required format 		</a:t>
            </a:r>
            <a:r>
              <a:rPr lang="en-US" sz="1800" dirty="0"/>
              <a:t> </a:t>
            </a:r>
            <a:r>
              <a:rPr lang="en-US" sz="1800" dirty="0" smtClean="0"/>
              <a:t>(5%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 smtClean="0"/>
              <a:t>A4	Mar 10: 	first rough draft, but details for Cs covered	 (5%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A6	</a:t>
            </a:r>
            <a:r>
              <a:rPr lang="en-US" sz="1800" dirty="0" smtClean="0"/>
              <a:t>Mar 31:	precise hypothesis, detailed variables, 			       	established operational linkage 		 (4%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 smtClean="0"/>
              <a:t>A8	Apr 28: 	add experimental design  			 (4%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 smtClean="0"/>
              <a:t>C13	Apr 30: 	student peer review of proposals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 smtClean="0"/>
              <a:t>A9	May 05: 	research proposal complete 		(25%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 smtClean="0"/>
              <a:t>C14	May 07: 	formal presentation of proposal 		(15% FS)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Why: research requirements BMI / PhD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971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All PhD students</a:t>
            </a:r>
            <a:r>
              <a:rPr lang="en-US" sz="20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Must write a thesis about original and novel research advancing the state of the art in their domain.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BMI PhD students</a:t>
            </a:r>
            <a:r>
              <a:rPr lang="en-US" sz="200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Must write a thesis proposal as their qualifying exam for PhD candidacy.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Funded students, or students hoping to be funded should do this in the form of a NIH F-award.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BMI MSc students</a:t>
            </a:r>
            <a:r>
              <a:rPr lang="en-US" sz="2000" dirty="0" smtClean="0"/>
              <a:t>: must write a MSc thesis (T) or perform research in a Final Practicum Project (P) depending on their concentration: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91363"/>
              </p:ext>
            </p:extLst>
          </p:nvPr>
        </p:nvGraphicFramePr>
        <p:xfrm>
          <a:off x="609600" y="528828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67281219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41659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General BMI:                                                   T or P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Public Health Informatics:   P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1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Clinical Informatics/Decision Support:     T or P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Biomedical Ontology:            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656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Bioinformatics/Translational Informatics: 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Sociotechnical &amp; HCD:          P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07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7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The syllabus is the go-to document for all that needs to be done: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Assignments, in-class tests, required readings,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Any dispute that might arise during the course will be arbitrated by what is in the syllabus or in slides presented during the course: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Read the syllabus through THIS WEEK and provide comments about any </a:t>
            </a:r>
            <a:r>
              <a:rPr lang="en-US" dirty="0" err="1" smtClean="0"/>
              <a:t>unclarity</a:t>
            </a:r>
            <a:r>
              <a:rPr lang="en-US" dirty="0" smtClean="0"/>
              <a:t> by email PRIOR TO CLASS C2!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Links to required readings are provided in the syllabus.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Slides of presentations will be made available </a:t>
            </a:r>
            <a:r>
              <a:rPr lang="en-US" sz="2200" b="1" i="1" dirty="0" smtClean="0"/>
              <a:t>after</a:t>
            </a:r>
            <a:r>
              <a:rPr lang="en-US" sz="2200" dirty="0" smtClean="0"/>
              <a:t> the class in a dedicated UB Box folder BMI504-2020: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You need to set up UB Box to access this!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Be present and on time.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Many classes have in-class tests which contribute to final score.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30320</TotalTime>
  <Words>2433</Words>
  <Application>Microsoft Office PowerPoint</Application>
  <PresentationFormat>On-screen Show (4:3)</PresentationFormat>
  <Paragraphs>460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ＭＳ Ｐゴシック</vt:lpstr>
      <vt:lpstr>SimSun</vt:lpstr>
      <vt:lpstr>Arial</vt:lpstr>
      <vt:lpstr>Arial Unicode MS</vt:lpstr>
      <vt:lpstr>Batang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 Course 19453 – Spring 2020   </vt:lpstr>
      <vt:lpstr>Class structure (C1)</vt:lpstr>
      <vt:lpstr>Short professional history</vt:lpstr>
      <vt:lpstr>Research and applications covered</vt:lpstr>
      <vt:lpstr>Student Introductions</vt:lpstr>
      <vt:lpstr>Course overview</vt:lpstr>
      <vt:lpstr>Course end goal: a research proposal!</vt:lpstr>
      <vt:lpstr>Why: research requirements BMI / PhD</vt:lpstr>
      <vt:lpstr>Housekeeping</vt:lpstr>
      <vt:lpstr>Course scoring (1)</vt:lpstr>
      <vt:lpstr>Course Scoring (2)</vt:lpstr>
      <vt:lpstr>Assignments</vt:lpstr>
      <vt:lpstr>Extra credit !!!</vt:lpstr>
      <vt:lpstr>Homework for next week !!!</vt:lpstr>
      <vt:lpstr>Writing a research proposal</vt:lpstr>
      <vt:lpstr>1. Introduction</vt:lpstr>
      <vt:lpstr>2. Background and significance</vt:lpstr>
      <vt:lpstr>3. Research design and methods (1)</vt:lpstr>
      <vt:lpstr>3. Research design and methods (2)</vt:lpstr>
      <vt:lpstr>3. Research design and methods (3)</vt:lpstr>
      <vt:lpstr>3. Research design and methods (4)</vt:lpstr>
      <vt:lpstr>Other sections</vt:lpstr>
      <vt:lpstr>Quality assessment of research proposals</vt:lpstr>
      <vt:lpstr>Relevant required readings</vt:lpstr>
      <vt:lpstr> Worthy topic</vt:lpstr>
      <vt:lpstr>Rich rigor</vt:lpstr>
      <vt:lpstr>Meaningful coherence</vt:lpstr>
      <vt:lpstr>Sincerity</vt:lpstr>
      <vt:lpstr>Credibility</vt:lpstr>
      <vt:lpstr>Resonance</vt:lpstr>
      <vt:lpstr>Ethics</vt:lpstr>
      <vt:lpstr>Discussion on possible  research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1261</cp:revision>
  <dcterms:created xsi:type="dcterms:W3CDTF">1601-01-01T00:00:00Z</dcterms:created>
  <dcterms:modified xsi:type="dcterms:W3CDTF">2020-01-30T02:46:49Z</dcterms:modified>
</cp:coreProperties>
</file>