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26" r:id="rId1"/>
  </p:sldMasterIdLst>
  <p:notesMasterIdLst>
    <p:notesMasterId r:id="rId70"/>
  </p:notesMasterIdLst>
  <p:sldIdLst>
    <p:sldId id="1245" r:id="rId2"/>
    <p:sldId id="1519" r:id="rId3"/>
    <p:sldId id="1518" r:id="rId4"/>
    <p:sldId id="1522" r:id="rId5"/>
    <p:sldId id="1532" r:id="rId6"/>
    <p:sldId id="1545" r:id="rId7"/>
    <p:sldId id="1534" r:id="rId8"/>
    <p:sldId id="1552" r:id="rId9"/>
    <p:sldId id="1554" r:id="rId10"/>
    <p:sldId id="1553" r:id="rId11"/>
    <p:sldId id="1559" r:id="rId12"/>
    <p:sldId id="1558" r:id="rId13"/>
    <p:sldId id="1538" r:id="rId14"/>
    <p:sldId id="1539" r:id="rId15"/>
    <p:sldId id="1560" r:id="rId16"/>
    <p:sldId id="1561" r:id="rId17"/>
    <p:sldId id="1562" r:id="rId18"/>
    <p:sldId id="1563" r:id="rId19"/>
    <p:sldId id="1564" r:id="rId20"/>
    <p:sldId id="1565" r:id="rId21"/>
    <p:sldId id="1566" r:id="rId22"/>
    <p:sldId id="1540" r:id="rId23"/>
    <p:sldId id="1569" r:id="rId24"/>
    <p:sldId id="1570" r:id="rId25"/>
    <p:sldId id="1572" r:id="rId26"/>
    <p:sldId id="1573" r:id="rId27"/>
    <p:sldId id="1574" r:id="rId28"/>
    <p:sldId id="1541" r:id="rId29"/>
    <p:sldId id="1542" r:id="rId30"/>
    <p:sldId id="1544" r:id="rId31"/>
    <p:sldId id="1543" r:id="rId32"/>
    <p:sldId id="1548" r:id="rId33"/>
    <p:sldId id="1592" r:id="rId34"/>
    <p:sldId id="1549" r:id="rId35"/>
    <p:sldId id="1550" r:id="rId36"/>
    <p:sldId id="1551" r:id="rId37"/>
    <p:sldId id="1556" r:id="rId38"/>
    <p:sldId id="1555" r:id="rId39"/>
    <p:sldId id="1557" r:id="rId40"/>
    <p:sldId id="1567" r:id="rId41"/>
    <p:sldId id="1568" r:id="rId42"/>
    <p:sldId id="1575" r:id="rId43"/>
    <p:sldId id="1576" r:id="rId44"/>
    <p:sldId id="1577" r:id="rId45"/>
    <p:sldId id="1578" r:id="rId46"/>
    <p:sldId id="1579" r:id="rId47"/>
    <p:sldId id="1580" r:id="rId48"/>
    <p:sldId id="1582" r:id="rId49"/>
    <p:sldId id="1583" r:id="rId50"/>
    <p:sldId id="1584" r:id="rId51"/>
    <p:sldId id="1585" r:id="rId52"/>
    <p:sldId id="1586" r:id="rId53"/>
    <p:sldId id="1588" r:id="rId54"/>
    <p:sldId id="1589" r:id="rId55"/>
    <p:sldId id="1590" r:id="rId56"/>
    <p:sldId id="1591" r:id="rId57"/>
    <p:sldId id="1587" r:id="rId58"/>
    <p:sldId id="1520" r:id="rId59"/>
    <p:sldId id="1521" r:id="rId60"/>
    <p:sldId id="1523" r:id="rId61"/>
    <p:sldId id="1524" r:id="rId62"/>
    <p:sldId id="1525" r:id="rId63"/>
    <p:sldId id="1526" r:id="rId64"/>
    <p:sldId id="1527" r:id="rId65"/>
    <p:sldId id="1528" r:id="rId66"/>
    <p:sldId id="1530" r:id="rId67"/>
    <p:sldId id="1531" r:id="rId68"/>
    <p:sldId id="1509" r:id="rId69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3200" b="1" kern="1200">
        <a:solidFill>
          <a:srgbClr val="000066"/>
        </a:solidFill>
        <a:latin typeface="Times New Roman" pitchFamily="18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3200" b="1" kern="1200">
        <a:solidFill>
          <a:srgbClr val="000066"/>
        </a:solidFill>
        <a:latin typeface="Times New Roman" pitchFamily="18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3200" b="1" kern="1200">
        <a:solidFill>
          <a:srgbClr val="000066"/>
        </a:solidFill>
        <a:latin typeface="Times New Roman" pitchFamily="18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3200" b="1" kern="1200">
        <a:solidFill>
          <a:srgbClr val="000066"/>
        </a:solidFill>
        <a:latin typeface="Times New Roman" pitchFamily="18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3200" b="1" kern="1200">
        <a:solidFill>
          <a:srgbClr val="000066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3200" b="1" kern="1200">
        <a:solidFill>
          <a:srgbClr val="000066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3200" b="1" kern="1200">
        <a:solidFill>
          <a:srgbClr val="000066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3200" b="1" kern="1200">
        <a:solidFill>
          <a:srgbClr val="000066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3200" b="1" kern="1200">
        <a:solidFill>
          <a:srgbClr val="000066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E115"/>
    <a:srgbClr val="FF0000"/>
    <a:srgbClr val="000000"/>
    <a:srgbClr val="00B0F0"/>
    <a:srgbClr val="16165D"/>
    <a:srgbClr val="FF6600"/>
    <a:srgbClr val="A2CCE8"/>
    <a:srgbClr val="AAE600"/>
    <a:srgbClr val="99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4599F94E-CEE6-441E-89CC-EB005ECD8F06}">
      <a14:m xmlns:a14="http://schemas.microsoft.com/office/drawing/2010/main">
        <m:mathPr xmlns:m="http://schemas.openxmlformats.org/officeDocument/2006/math"/>
      </a14:m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00" autoAdjust="0"/>
    <p:restoredTop sz="86449" autoAdjust="0"/>
  </p:normalViewPr>
  <p:slideViewPr>
    <p:cSldViewPr>
      <p:cViewPr varScale="1">
        <p:scale>
          <a:sx n="76" d="100"/>
          <a:sy n="76" d="100"/>
        </p:scale>
        <p:origin x="1536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-432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71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eannos\Documents\ToBackup\Current\Buffalo\Centers\DeptMedInfo\EduPrograms\BMI504-ResearchMethods\BMI504%20Spring%202017\BMI504-2017-C6\BMI504-2017-C6example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eannos\Documents\ToBackup\Current\Buffalo\Centers\DeptMedInfo\EduPrograms\BMI504-ResearchMethods\BMI504%20Spring%202017\BMI504-2017-C6\BMI504-2017-C6example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eannos\Documents\ToBackup\Current\Buffalo\Centers\DeptMedInfo\EduPrograms\BMI504-ResearchMethods\BMI504%20Spring%202017\BMI504-2017-C6\BMI504-2017-C6example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eannos\Documents\ToBackup\Current\Buffalo\Centers\DeptMedInfo\EduPrograms\BMI504-ResearchMethods\BMI504%20Spring%202017\BMI504-2017-C6\BMI504-2017-C6example.xlsx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eannos\Documents\ToBackup\Current\Buffalo\Centers\DeptMedInfo\EduPrograms\BMI504-ResearchMethods\BMI504%20Spring%202017\BMI504-2017-C6\BMI504-2017-C6example.xlsx" TargetMode="External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eannos\Documents\ToBackup\Current\Buffalo\Centers\DeptMedInfo\EduPrograms\BMI504-ResearchMethods\BMI504%20Spring%202017\BMI504-2017-C6\BMI504-2017-C6example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eannos\Documents\ToBackup\Current\Buffalo\Centers\DeptMedInfo\EduPrograms\BMI504-ResearchMethods\BMI504%20Spring%202017\BMI504-2017-C6\BMI504-2017-C6example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eannos\Documents\ToBackup\Current\Buffalo\Centers\DeptMedInfo\EduPrograms\BMI504-ResearchMethods\BMI504%20Spring%202017\BMI504-2017-C6\BMI504-2017-C6example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eannos\Documents\ToBackup\Current\Buffalo\Centers\DeptMedInfo\EduPrograms\BMI504-ResearchMethods\BMI504%20Spring%202017\BMI504-2017-C6\BMI504-2017-C6example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eannos\Documents\ToBackup\Current\Buffalo\Centers\DeptMedInfo\EduPrograms\BMI504-ResearchMethods\BMI504%20Spring%202017\BMI504-2017-C6\BMI504-2017-C6example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eannos\Documents\ToBackup\Current\Buffalo\Centers\DeptMedInfo\EduPrograms\BMI504-ResearchMethods\BMI504%20Spring%202017\BMI504-2017-C6\BMI504-2017-C6example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eannos\Documents\ToBackup\Current\Buffalo\Centers\DeptMedInfo\EduPrograms\BMI504-ResearchMethods\BMI504%20Spring%202017\BMI504-2017-C6\BMI504-2017-C6example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eannos\Documents\ToBackup\Current\Buffalo\Centers\DeptMedInfo\EduPrograms\BMI504-ResearchMethods\BMI504%20Spring%202017\BMI504-2017-C6\BMI504-2017-C6example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Linear!$B$3</c:f>
              <c:strCache>
                <c:ptCount val="1"/>
                <c:pt idx="0">
                  <c:v>Result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yVal>
            <c:numRef>
              <c:f>Linear!$B$4:$B$38</c:f>
              <c:numCache>
                <c:formatCode>General</c:formatCode>
                <c:ptCount val="35"/>
                <c:pt idx="0">
                  <c:v>72.8</c:v>
                </c:pt>
                <c:pt idx="1">
                  <c:v>71</c:v>
                </c:pt>
                <c:pt idx="2">
                  <c:v>76.5</c:v>
                </c:pt>
                <c:pt idx="3">
                  <c:v>83.9</c:v>
                </c:pt>
                <c:pt idx="4">
                  <c:v>78.400000000000006</c:v>
                </c:pt>
                <c:pt idx="5">
                  <c:v>83.9</c:v>
                </c:pt>
                <c:pt idx="6">
                  <c:v>76.5</c:v>
                </c:pt>
                <c:pt idx="7">
                  <c:v>80.900000000000006</c:v>
                </c:pt>
                <c:pt idx="8">
                  <c:v>91.2</c:v>
                </c:pt>
                <c:pt idx="9">
                  <c:v>85.9</c:v>
                </c:pt>
                <c:pt idx="10">
                  <c:v>92.5</c:v>
                </c:pt>
                <c:pt idx="11">
                  <c:v>85.9</c:v>
                </c:pt>
                <c:pt idx="12">
                  <c:v>83.9</c:v>
                </c:pt>
                <c:pt idx="13">
                  <c:v>84.6</c:v>
                </c:pt>
                <c:pt idx="14">
                  <c:v>84.6</c:v>
                </c:pt>
                <c:pt idx="15">
                  <c:v>88.1</c:v>
                </c:pt>
                <c:pt idx="16">
                  <c:v>86.6</c:v>
                </c:pt>
                <c:pt idx="17">
                  <c:v>95.2</c:v>
                </c:pt>
                <c:pt idx="18">
                  <c:v>86.6</c:v>
                </c:pt>
                <c:pt idx="19">
                  <c:v>95.2</c:v>
                </c:pt>
                <c:pt idx="20">
                  <c:v>95.2</c:v>
                </c:pt>
                <c:pt idx="21">
                  <c:v>83.6</c:v>
                </c:pt>
                <c:pt idx="22">
                  <c:v>88.2</c:v>
                </c:pt>
                <c:pt idx="23">
                  <c:v>90</c:v>
                </c:pt>
                <c:pt idx="24">
                  <c:v>92.5</c:v>
                </c:pt>
                <c:pt idx="25">
                  <c:v>86.5</c:v>
                </c:pt>
                <c:pt idx="26">
                  <c:v>90.7</c:v>
                </c:pt>
                <c:pt idx="27">
                  <c:v>93.2</c:v>
                </c:pt>
                <c:pt idx="28">
                  <c:v>73.8</c:v>
                </c:pt>
                <c:pt idx="29">
                  <c:v>76.8</c:v>
                </c:pt>
                <c:pt idx="30">
                  <c:v>81.900000000000006</c:v>
                </c:pt>
                <c:pt idx="31">
                  <c:v>78.099999999999994</c:v>
                </c:pt>
                <c:pt idx="32">
                  <c:v>74.3</c:v>
                </c:pt>
                <c:pt idx="33">
                  <c:v>84.3</c:v>
                </c:pt>
                <c:pt idx="34">
                  <c:v>81.900000000000006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EBD9-42F6-914E-CB3568850C9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99576240"/>
        <c:axId val="299567840"/>
      </c:scatterChart>
      <c:valAx>
        <c:axId val="29957624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99567840"/>
        <c:crosses val="autoZero"/>
        <c:crossBetween val="midCat"/>
      </c:valAx>
      <c:valAx>
        <c:axId val="299567840"/>
        <c:scaling>
          <c:orientation val="minMax"/>
          <c:min val="6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99576240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1"/>
          </a:solidFill>
        </a:defRPr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Linear!$B$3</c:f>
              <c:strCache>
                <c:ptCount val="1"/>
                <c:pt idx="0">
                  <c:v>Result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yVal>
            <c:numRef>
              <c:f>Linear!$B$4:$B$38</c:f>
              <c:numCache>
                <c:formatCode>General</c:formatCode>
                <c:ptCount val="35"/>
                <c:pt idx="0">
                  <c:v>72.8</c:v>
                </c:pt>
                <c:pt idx="1">
                  <c:v>71</c:v>
                </c:pt>
                <c:pt idx="2">
                  <c:v>76.5</c:v>
                </c:pt>
                <c:pt idx="3">
                  <c:v>83.9</c:v>
                </c:pt>
                <c:pt idx="4">
                  <c:v>78.400000000000006</c:v>
                </c:pt>
                <c:pt idx="5">
                  <c:v>83.9</c:v>
                </c:pt>
                <c:pt idx="6">
                  <c:v>76.5</c:v>
                </c:pt>
                <c:pt idx="7">
                  <c:v>80.900000000000006</c:v>
                </c:pt>
                <c:pt idx="8">
                  <c:v>91.2</c:v>
                </c:pt>
                <c:pt idx="9">
                  <c:v>85.9</c:v>
                </c:pt>
                <c:pt idx="10">
                  <c:v>92.5</c:v>
                </c:pt>
                <c:pt idx="11">
                  <c:v>85.9</c:v>
                </c:pt>
                <c:pt idx="12">
                  <c:v>83.9</c:v>
                </c:pt>
                <c:pt idx="13">
                  <c:v>84.6</c:v>
                </c:pt>
                <c:pt idx="14">
                  <c:v>84.6</c:v>
                </c:pt>
                <c:pt idx="15">
                  <c:v>88.1</c:v>
                </c:pt>
                <c:pt idx="16">
                  <c:v>86.6</c:v>
                </c:pt>
                <c:pt idx="17">
                  <c:v>95.2</c:v>
                </c:pt>
                <c:pt idx="18">
                  <c:v>86.6</c:v>
                </c:pt>
                <c:pt idx="19">
                  <c:v>95.2</c:v>
                </c:pt>
                <c:pt idx="20">
                  <c:v>95.2</c:v>
                </c:pt>
                <c:pt idx="21">
                  <c:v>83.6</c:v>
                </c:pt>
                <c:pt idx="22">
                  <c:v>88.2</c:v>
                </c:pt>
                <c:pt idx="23">
                  <c:v>90</c:v>
                </c:pt>
                <c:pt idx="24">
                  <c:v>92.5</c:v>
                </c:pt>
                <c:pt idx="25">
                  <c:v>86.5</c:v>
                </c:pt>
                <c:pt idx="26">
                  <c:v>90.7</c:v>
                </c:pt>
                <c:pt idx="27">
                  <c:v>93.2</c:v>
                </c:pt>
                <c:pt idx="28">
                  <c:v>73.8</c:v>
                </c:pt>
                <c:pt idx="29">
                  <c:v>76.8</c:v>
                </c:pt>
                <c:pt idx="30">
                  <c:v>81.900000000000006</c:v>
                </c:pt>
                <c:pt idx="31">
                  <c:v>78.099999999999994</c:v>
                </c:pt>
                <c:pt idx="32">
                  <c:v>74.3</c:v>
                </c:pt>
                <c:pt idx="33">
                  <c:v>84.3</c:v>
                </c:pt>
                <c:pt idx="34">
                  <c:v>81.900000000000006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9AB8-42BC-90F8-461B5D6A93E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36526208"/>
        <c:axId val="336526768"/>
      </c:scatterChart>
      <c:valAx>
        <c:axId val="33652620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6526768"/>
        <c:crosses val="autoZero"/>
        <c:crossBetween val="midCat"/>
      </c:valAx>
      <c:valAx>
        <c:axId val="336526768"/>
        <c:scaling>
          <c:orientation val="minMax"/>
          <c:min val="6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6526208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1"/>
          </a:solidFill>
        </a:defRPr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Linear!$B$3</c:f>
              <c:strCache>
                <c:ptCount val="1"/>
                <c:pt idx="0">
                  <c:v>Result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yVal>
            <c:numRef>
              <c:f>Linear!$B$4:$B$38</c:f>
              <c:numCache>
                <c:formatCode>General</c:formatCode>
                <c:ptCount val="35"/>
                <c:pt idx="0">
                  <c:v>72.8</c:v>
                </c:pt>
                <c:pt idx="1">
                  <c:v>71</c:v>
                </c:pt>
                <c:pt idx="2">
                  <c:v>76.5</c:v>
                </c:pt>
                <c:pt idx="3">
                  <c:v>83.9</c:v>
                </c:pt>
                <c:pt idx="4">
                  <c:v>78.400000000000006</c:v>
                </c:pt>
                <c:pt idx="5">
                  <c:v>83.9</c:v>
                </c:pt>
                <c:pt idx="6">
                  <c:v>76.5</c:v>
                </c:pt>
                <c:pt idx="7">
                  <c:v>80.900000000000006</c:v>
                </c:pt>
                <c:pt idx="8">
                  <c:v>91.2</c:v>
                </c:pt>
                <c:pt idx="9">
                  <c:v>85.9</c:v>
                </c:pt>
                <c:pt idx="10">
                  <c:v>92.5</c:v>
                </c:pt>
                <c:pt idx="11">
                  <c:v>85.9</c:v>
                </c:pt>
                <c:pt idx="12">
                  <c:v>83.9</c:v>
                </c:pt>
                <c:pt idx="13">
                  <c:v>84.6</c:v>
                </c:pt>
                <c:pt idx="14">
                  <c:v>84.6</c:v>
                </c:pt>
                <c:pt idx="15">
                  <c:v>88.1</c:v>
                </c:pt>
                <c:pt idx="16">
                  <c:v>86.6</c:v>
                </c:pt>
                <c:pt idx="17">
                  <c:v>95.2</c:v>
                </c:pt>
                <c:pt idx="18">
                  <c:v>86.6</c:v>
                </c:pt>
                <c:pt idx="19">
                  <c:v>95.2</c:v>
                </c:pt>
                <c:pt idx="20">
                  <c:v>95.2</c:v>
                </c:pt>
                <c:pt idx="21">
                  <c:v>83.6</c:v>
                </c:pt>
                <c:pt idx="22">
                  <c:v>88.2</c:v>
                </c:pt>
                <c:pt idx="23">
                  <c:v>90</c:v>
                </c:pt>
                <c:pt idx="24">
                  <c:v>92.5</c:v>
                </c:pt>
                <c:pt idx="25">
                  <c:v>86.5</c:v>
                </c:pt>
                <c:pt idx="26">
                  <c:v>90.7</c:v>
                </c:pt>
                <c:pt idx="27">
                  <c:v>93.2</c:v>
                </c:pt>
                <c:pt idx="28">
                  <c:v>73.8</c:v>
                </c:pt>
                <c:pt idx="29">
                  <c:v>76.8</c:v>
                </c:pt>
                <c:pt idx="30">
                  <c:v>81.900000000000006</c:v>
                </c:pt>
                <c:pt idx="31">
                  <c:v>78.099999999999994</c:v>
                </c:pt>
                <c:pt idx="32">
                  <c:v>74.3</c:v>
                </c:pt>
                <c:pt idx="33">
                  <c:v>84.3</c:v>
                </c:pt>
                <c:pt idx="34">
                  <c:v>81.900000000000006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18FC-410B-8D33-EF1C0ADF4D6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36529008"/>
        <c:axId val="336529568"/>
      </c:scatterChart>
      <c:valAx>
        <c:axId val="336529008"/>
        <c:scaling>
          <c:orientation val="minMax"/>
          <c:max val="36"/>
          <c:min val="1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6529568"/>
        <c:crosses val="autoZero"/>
        <c:crossBetween val="midCat"/>
        <c:majorUnit val="7"/>
      </c:valAx>
      <c:valAx>
        <c:axId val="336529568"/>
        <c:scaling>
          <c:orientation val="minMax"/>
          <c:min val="6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6529008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1"/>
          </a:solidFill>
        </a:defRPr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Linear!$B$3</c:f>
              <c:strCache>
                <c:ptCount val="1"/>
                <c:pt idx="0">
                  <c:v>Result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yVal>
            <c:numRef>
              <c:f>Linear!$B$4:$B$38</c:f>
              <c:numCache>
                <c:formatCode>General</c:formatCode>
                <c:ptCount val="35"/>
                <c:pt idx="0">
                  <c:v>72.8</c:v>
                </c:pt>
                <c:pt idx="1">
                  <c:v>71</c:v>
                </c:pt>
                <c:pt idx="2">
                  <c:v>76.5</c:v>
                </c:pt>
                <c:pt idx="3">
                  <c:v>83.9</c:v>
                </c:pt>
                <c:pt idx="4">
                  <c:v>78.400000000000006</c:v>
                </c:pt>
                <c:pt idx="5">
                  <c:v>83.9</c:v>
                </c:pt>
                <c:pt idx="6">
                  <c:v>76.5</c:v>
                </c:pt>
                <c:pt idx="7">
                  <c:v>80.900000000000006</c:v>
                </c:pt>
                <c:pt idx="8">
                  <c:v>91.2</c:v>
                </c:pt>
                <c:pt idx="9">
                  <c:v>85.9</c:v>
                </c:pt>
                <c:pt idx="10">
                  <c:v>92.5</c:v>
                </c:pt>
                <c:pt idx="11">
                  <c:v>85.9</c:v>
                </c:pt>
                <c:pt idx="12">
                  <c:v>83.9</c:v>
                </c:pt>
                <c:pt idx="13">
                  <c:v>84.6</c:v>
                </c:pt>
                <c:pt idx="14">
                  <c:v>84.6</c:v>
                </c:pt>
                <c:pt idx="15">
                  <c:v>88.1</c:v>
                </c:pt>
                <c:pt idx="16">
                  <c:v>86.6</c:v>
                </c:pt>
                <c:pt idx="17">
                  <c:v>95.2</c:v>
                </c:pt>
                <c:pt idx="18">
                  <c:v>86.6</c:v>
                </c:pt>
                <c:pt idx="19">
                  <c:v>95.2</c:v>
                </c:pt>
                <c:pt idx="20">
                  <c:v>95.2</c:v>
                </c:pt>
                <c:pt idx="21">
                  <c:v>83.6</c:v>
                </c:pt>
                <c:pt idx="22">
                  <c:v>88.2</c:v>
                </c:pt>
                <c:pt idx="23">
                  <c:v>90</c:v>
                </c:pt>
                <c:pt idx="24">
                  <c:v>92.5</c:v>
                </c:pt>
                <c:pt idx="25">
                  <c:v>86.5</c:v>
                </c:pt>
                <c:pt idx="26">
                  <c:v>90.7</c:v>
                </c:pt>
                <c:pt idx="27">
                  <c:v>93.2</c:v>
                </c:pt>
                <c:pt idx="28">
                  <c:v>73.8</c:v>
                </c:pt>
                <c:pt idx="29">
                  <c:v>76.8</c:v>
                </c:pt>
                <c:pt idx="30">
                  <c:v>81.900000000000006</c:v>
                </c:pt>
                <c:pt idx="31">
                  <c:v>78.099999999999994</c:v>
                </c:pt>
                <c:pt idx="32">
                  <c:v>74.3</c:v>
                </c:pt>
                <c:pt idx="33">
                  <c:v>84.3</c:v>
                </c:pt>
                <c:pt idx="34">
                  <c:v>81.900000000000006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CA5D-4B14-8183-C8155D6697B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37506288"/>
        <c:axId val="337506848"/>
      </c:scatterChart>
      <c:valAx>
        <c:axId val="337506288"/>
        <c:scaling>
          <c:orientation val="minMax"/>
          <c:max val="36"/>
          <c:min val="1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7506848"/>
        <c:crosses val="autoZero"/>
        <c:crossBetween val="midCat"/>
        <c:majorUnit val="7"/>
      </c:valAx>
      <c:valAx>
        <c:axId val="337506848"/>
        <c:scaling>
          <c:orientation val="minMax"/>
          <c:min val="6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7506288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1"/>
          </a:solidFill>
        </a:defRPr>
      </a:pPr>
      <a:endParaRPr lang="en-U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Linear!$Q$3</c:f>
              <c:strCache>
                <c:ptCount val="1"/>
                <c:pt idx="0">
                  <c:v>Result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yVal>
            <c:numRef>
              <c:f>Linear!$Q$4:$Q$38</c:f>
              <c:numCache>
                <c:formatCode>General</c:formatCode>
                <c:ptCount val="35"/>
                <c:pt idx="0">
                  <c:v>71</c:v>
                </c:pt>
                <c:pt idx="1">
                  <c:v>72.8</c:v>
                </c:pt>
                <c:pt idx="2">
                  <c:v>76.5</c:v>
                </c:pt>
                <c:pt idx="3">
                  <c:v>76.5</c:v>
                </c:pt>
                <c:pt idx="4">
                  <c:v>78.400000000000006</c:v>
                </c:pt>
                <c:pt idx="5">
                  <c:v>83.9</c:v>
                </c:pt>
                <c:pt idx="6">
                  <c:v>83.9</c:v>
                </c:pt>
                <c:pt idx="7">
                  <c:v>80.900000000000006</c:v>
                </c:pt>
                <c:pt idx="8">
                  <c:v>83.9</c:v>
                </c:pt>
                <c:pt idx="9">
                  <c:v>84.6</c:v>
                </c:pt>
                <c:pt idx="10">
                  <c:v>85.9</c:v>
                </c:pt>
                <c:pt idx="11">
                  <c:v>85.9</c:v>
                </c:pt>
                <c:pt idx="12">
                  <c:v>91.2</c:v>
                </c:pt>
                <c:pt idx="13">
                  <c:v>92.5</c:v>
                </c:pt>
                <c:pt idx="14">
                  <c:v>84.6</c:v>
                </c:pt>
                <c:pt idx="15">
                  <c:v>86.6</c:v>
                </c:pt>
                <c:pt idx="16">
                  <c:v>86.6</c:v>
                </c:pt>
                <c:pt idx="17">
                  <c:v>88.1</c:v>
                </c:pt>
                <c:pt idx="18">
                  <c:v>95.2</c:v>
                </c:pt>
                <c:pt idx="19">
                  <c:v>95.2</c:v>
                </c:pt>
                <c:pt idx="20">
                  <c:v>95.2</c:v>
                </c:pt>
                <c:pt idx="21">
                  <c:v>83.6</c:v>
                </c:pt>
                <c:pt idx="22">
                  <c:v>86.5</c:v>
                </c:pt>
                <c:pt idx="23">
                  <c:v>88.2</c:v>
                </c:pt>
                <c:pt idx="24">
                  <c:v>90</c:v>
                </c:pt>
                <c:pt idx="25">
                  <c:v>90.7</c:v>
                </c:pt>
                <c:pt idx="26">
                  <c:v>92.5</c:v>
                </c:pt>
                <c:pt idx="27">
                  <c:v>93.2</c:v>
                </c:pt>
                <c:pt idx="28">
                  <c:v>73.8</c:v>
                </c:pt>
                <c:pt idx="29">
                  <c:v>74.3</c:v>
                </c:pt>
                <c:pt idx="30">
                  <c:v>76.8</c:v>
                </c:pt>
                <c:pt idx="31">
                  <c:v>78.099999999999994</c:v>
                </c:pt>
                <c:pt idx="32">
                  <c:v>81.900000000000006</c:v>
                </c:pt>
                <c:pt idx="33">
                  <c:v>81.900000000000006</c:v>
                </c:pt>
                <c:pt idx="34">
                  <c:v>84.3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AA6F-42A6-8EEF-33B49F2F98D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37509088"/>
        <c:axId val="337509648"/>
      </c:scatterChart>
      <c:valAx>
        <c:axId val="337509088"/>
        <c:scaling>
          <c:orientation val="minMax"/>
          <c:max val="36"/>
          <c:min val="1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7509648"/>
        <c:crosses val="autoZero"/>
        <c:crossBetween val="midCat"/>
        <c:majorUnit val="7"/>
      </c:valAx>
      <c:valAx>
        <c:axId val="337509648"/>
        <c:scaling>
          <c:orientation val="minMax"/>
          <c:min val="6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7509088"/>
        <c:crossesAt val="0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1"/>
          </a:solidFill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Linear!$J$3</c:f>
              <c:strCache>
                <c:ptCount val="1"/>
                <c:pt idx="0">
                  <c:v>Result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yVal>
            <c:numRef>
              <c:f>Linear!$J$4:$J$38</c:f>
              <c:numCache>
                <c:formatCode>General</c:formatCode>
                <c:ptCount val="35"/>
                <c:pt idx="0">
                  <c:v>71</c:v>
                </c:pt>
                <c:pt idx="1">
                  <c:v>72.8</c:v>
                </c:pt>
                <c:pt idx="2">
                  <c:v>73.8</c:v>
                </c:pt>
                <c:pt idx="3">
                  <c:v>74.3</c:v>
                </c:pt>
                <c:pt idx="4">
                  <c:v>76.5</c:v>
                </c:pt>
                <c:pt idx="5">
                  <c:v>76.5</c:v>
                </c:pt>
                <c:pt idx="6">
                  <c:v>76.8</c:v>
                </c:pt>
                <c:pt idx="7">
                  <c:v>78.099999999999994</c:v>
                </c:pt>
                <c:pt idx="8">
                  <c:v>78.400000000000006</c:v>
                </c:pt>
                <c:pt idx="9">
                  <c:v>80.900000000000006</c:v>
                </c:pt>
                <c:pt idx="10">
                  <c:v>81.900000000000006</c:v>
                </c:pt>
                <c:pt idx="11">
                  <c:v>81.900000000000006</c:v>
                </c:pt>
                <c:pt idx="12">
                  <c:v>83.6</c:v>
                </c:pt>
                <c:pt idx="13">
                  <c:v>83.9</c:v>
                </c:pt>
                <c:pt idx="14">
                  <c:v>83.9</c:v>
                </c:pt>
                <c:pt idx="15">
                  <c:v>83.9</c:v>
                </c:pt>
                <c:pt idx="16">
                  <c:v>84.3</c:v>
                </c:pt>
                <c:pt idx="17">
                  <c:v>84.6</c:v>
                </c:pt>
                <c:pt idx="18">
                  <c:v>84.6</c:v>
                </c:pt>
                <c:pt idx="19">
                  <c:v>85.9</c:v>
                </c:pt>
                <c:pt idx="20">
                  <c:v>85.9</c:v>
                </c:pt>
                <c:pt idx="21">
                  <c:v>86.5</c:v>
                </c:pt>
                <c:pt idx="22">
                  <c:v>86.6</c:v>
                </c:pt>
                <c:pt idx="23">
                  <c:v>86.6</c:v>
                </c:pt>
                <c:pt idx="24">
                  <c:v>88.1</c:v>
                </c:pt>
                <c:pt idx="25">
                  <c:v>88.2</c:v>
                </c:pt>
                <c:pt idx="26">
                  <c:v>90</c:v>
                </c:pt>
                <c:pt idx="27">
                  <c:v>90.7</c:v>
                </c:pt>
                <c:pt idx="28">
                  <c:v>91.2</c:v>
                </c:pt>
                <c:pt idx="29">
                  <c:v>92.5</c:v>
                </c:pt>
                <c:pt idx="30">
                  <c:v>92.5</c:v>
                </c:pt>
                <c:pt idx="31">
                  <c:v>93.2</c:v>
                </c:pt>
                <c:pt idx="32">
                  <c:v>95.2</c:v>
                </c:pt>
                <c:pt idx="33">
                  <c:v>95.2</c:v>
                </c:pt>
                <c:pt idx="34">
                  <c:v>95.2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350F-4009-9312-9E17DEB8B71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99569520"/>
        <c:axId val="299566160"/>
      </c:scatterChart>
      <c:valAx>
        <c:axId val="29956952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99566160"/>
        <c:crosses val="autoZero"/>
        <c:crossBetween val="midCat"/>
      </c:valAx>
      <c:valAx>
        <c:axId val="299566160"/>
        <c:scaling>
          <c:orientation val="minMax"/>
          <c:min val="6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99569520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1"/>
          </a:solidFill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val>
            <c:numRef>
              <c:f>Linear!$J$4:$J$38</c:f>
              <c:numCache>
                <c:formatCode>General</c:formatCode>
                <c:ptCount val="35"/>
                <c:pt idx="0">
                  <c:v>71</c:v>
                </c:pt>
                <c:pt idx="1">
                  <c:v>72.8</c:v>
                </c:pt>
                <c:pt idx="2">
                  <c:v>73.8</c:v>
                </c:pt>
                <c:pt idx="3">
                  <c:v>74.3</c:v>
                </c:pt>
                <c:pt idx="4">
                  <c:v>76.5</c:v>
                </c:pt>
                <c:pt idx="5">
                  <c:v>76.5</c:v>
                </c:pt>
                <c:pt idx="6">
                  <c:v>76.8</c:v>
                </c:pt>
                <c:pt idx="7">
                  <c:v>78.099999999999994</c:v>
                </c:pt>
                <c:pt idx="8">
                  <c:v>78.400000000000006</c:v>
                </c:pt>
                <c:pt idx="9">
                  <c:v>80.900000000000006</c:v>
                </c:pt>
                <c:pt idx="10">
                  <c:v>81.900000000000006</c:v>
                </c:pt>
                <c:pt idx="11">
                  <c:v>81.900000000000006</c:v>
                </c:pt>
                <c:pt idx="12">
                  <c:v>83.6</c:v>
                </c:pt>
                <c:pt idx="13">
                  <c:v>83.9</c:v>
                </c:pt>
                <c:pt idx="14">
                  <c:v>83.9</c:v>
                </c:pt>
                <c:pt idx="15">
                  <c:v>83.9</c:v>
                </c:pt>
                <c:pt idx="16">
                  <c:v>84.3</c:v>
                </c:pt>
                <c:pt idx="17">
                  <c:v>84.6</c:v>
                </c:pt>
                <c:pt idx="18">
                  <c:v>84.6</c:v>
                </c:pt>
                <c:pt idx="19">
                  <c:v>85.9</c:v>
                </c:pt>
                <c:pt idx="20">
                  <c:v>85.9</c:v>
                </c:pt>
                <c:pt idx="21">
                  <c:v>86.5</c:v>
                </c:pt>
                <c:pt idx="22">
                  <c:v>86.6</c:v>
                </c:pt>
                <c:pt idx="23">
                  <c:v>86.6</c:v>
                </c:pt>
                <c:pt idx="24">
                  <c:v>88.1</c:v>
                </c:pt>
                <c:pt idx="25">
                  <c:v>88.2</c:v>
                </c:pt>
                <c:pt idx="26">
                  <c:v>90</c:v>
                </c:pt>
                <c:pt idx="27">
                  <c:v>90.7</c:v>
                </c:pt>
                <c:pt idx="28">
                  <c:v>91.2</c:v>
                </c:pt>
                <c:pt idx="29">
                  <c:v>92.5</c:v>
                </c:pt>
                <c:pt idx="30">
                  <c:v>92.5</c:v>
                </c:pt>
                <c:pt idx="31">
                  <c:v>93.2</c:v>
                </c:pt>
                <c:pt idx="32">
                  <c:v>95.2</c:v>
                </c:pt>
                <c:pt idx="33">
                  <c:v>95.2</c:v>
                </c:pt>
                <c:pt idx="34">
                  <c:v>95.2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06C-4A12-B94A-D3976A40D67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89440544"/>
        <c:axId val="189441664"/>
      </c:lineChart>
      <c:catAx>
        <c:axId val="1894405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9441664"/>
        <c:crosses val="autoZero"/>
        <c:auto val="1"/>
        <c:lblAlgn val="ctr"/>
        <c:lblOffset val="100"/>
        <c:noMultiLvlLbl val="0"/>
      </c:catAx>
      <c:valAx>
        <c:axId val="189441664"/>
        <c:scaling>
          <c:orientation val="minMax"/>
          <c:min val="7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94405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1"/>
          </a:solidFill>
        </a:defRPr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val>
            <c:numRef>
              <c:f>Linear!$J$4:$J$38</c:f>
              <c:numCache>
                <c:formatCode>General</c:formatCode>
                <c:ptCount val="35"/>
                <c:pt idx="0">
                  <c:v>71</c:v>
                </c:pt>
                <c:pt idx="1">
                  <c:v>72.8</c:v>
                </c:pt>
                <c:pt idx="2">
                  <c:v>73.8</c:v>
                </c:pt>
                <c:pt idx="3">
                  <c:v>74.3</c:v>
                </c:pt>
                <c:pt idx="4">
                  <c:v>76.5</c:v>
                </c:pt>
                <c:pt idx="5">
                  <c:v>76.5</c:v>
                </c:pt>
                <c:pt idx="6">
                  <c:v>76.8</c:v>
                </c:pt>
                <c:pt idx="7">
                  <c:v>78.099999999999994</c:v>
                </c:pt>
                <c:pt idx="8">
                  <c:v>78.400000000000006</c:v>
                </c:pt>
                <c:pt idx="9">
                  <c:v>80.900000000000006</c:v>
                </c:pt>
                <c:pt idx="10">
                  <c:v>81.900000000000006</c:v>
                </c:pt>
                <c:pt idx="11">
                  <c:v>81.900000000000006</c:v>
                </c:pt>
                <c:pt idx="12">
                  <c:v>83.6</c:v>
                </c:pt>
                <c:pt idx="13">
                  <c:v>83.9</c:v>
                </c:pt>
                <c:pt idx="14">
                  <c:v>83.9</c:v>
                </c:pt>
                <c:pt idx="15">
                  <c:v>83.9</c:v>
                </c:pt>
                <c:pt idx="16">
                  <c:v>84.3</c:v>
                </c:pt>
                <c:pt idx="17">
                  <c:v>84.6</c:v>
                </c:pt>
                <c:pt idx="18">
                  <c:v>84.6</c:v>
                </c:pt>
                <c:pt idx="19">
                  <c:v>85.9</c:v>
                </c:pt>
                <c:pt idx="20">
                  <c:v>85.9</c:v>
                </c:pt>
                <c:pt idx="21">
                  <c:v>86.5</c:v>
                </c:pt>
                <c:pt idx="22">
                  <c:v>86.6</c:v>
                </c:pt>
                <c:pt idx="23">
                  <c:v>86.6</c:v>
                </c:pt>
                <c:pt idx="24">
                  <c:v>88.1</c:v>
                </c:pt>
                <c:pt idx="25">
                  <c:v>88.2</c:v>
                </c:pt>
                <c:pt idx="26">
                  <c:v>90</c:v>
                </c:pt>
                <c:pt idx="27">
                  <c:v>90.7</c:v>
                </c:pt>
                <c:pt idx="28">
                  <c:v>91.2</c:v>
                </c:pt>
                <c:pt idx="29">
                  <c:v>92.5</c:v>
                </c:pt>
                <c:pt idx="30">
                  <c:v>92.5</c:v>
                </c:pt>
                <c:pt idx="31">
                  <c:v>93.2</c:v>
                </c:pt>
                <c:pt idx="32">
                  <c:v>95.2</c:v>
                </c:pt>
                <c:pt idx="33">
                  <c:v>95.2</c:v>
                </c:pt>
                <c:pt idx="34">
                  <c:v>95.2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F10-4720-82AB-A27A72035CE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96734112"/>
        <c:axId val="296738592"/>
      </c:lineChart>
      <c:catAx>
        <c:axId val="2967341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96738592"/>
        <c:crosses val="autoZero"/>
        <c:auto val="1"/>
        <c:lblAlgn val="ctr"/>
        <c:lblOffset val="100"/>
        <c:noMultiLvlLbl val="0"/>
      </c:catAx>
      <c:valAx>
        <c:axId val="296738592"/>
        <c:scaling>
          <c:orientation val="minMax"/>
          <c:min val="7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967341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1"/>
          </a:solidFill>
        </a:defRPr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val>
            <c:numRef>
              <c:f>Linear!$J$4:$J$38</c:f>
              <c:numCache>
                <c:formatCode>General</c:formatCode>
                <c:ptCount val="35"/>
                <c:pt idx="0">
                  <c:v>71</c:v>
                </c:pt>
                <c:pt idx="1">
                  <c:v>72.8</c:v>
                </c:pt>
                <c:pt idx="2">
                  <c:v>73.8</c:v>
                </c:pt>
                <c:pt idx="3">
                  <c:v>74.3</c:v>
                </c:pt>
                <c:pt idx="4">
                  <c:v>76.5</c:v>
                </c:pt>
                <c:pt idx="5">
                  <c:v>76.5</c:v>
                </c:pt>
                <c:pt idx="6">
                  <c:v>76.8</c:v>
                </c:pt>
                <c:pt idx="7">
                  <c:v>78.099999999999994</c:v>
                </c:pt>
                <c:pt idx="8">
                  <c:v>78.400000000000006</c:v>
                </c:pt>
                <c:pt idx="9">
                  <c:v>80.900000000000006</c:v>
                </c:pt>
                <c:pt idx="10">
                  <c:v>81.900000000000006</c:v>
                </c:pt>
                <c:pt idx="11">
                  <c:v>81.900000000000006</c:v>
                </c:pt>
                <c:pt idx="12">
                  <c:v>83.6</c:v>
                </c:pt>
                <c:pt idx="13">
                  <c:v>83.9</c:v>
                </c:pt>
                <c:pt idx="14">
                  <c:v>83.9</c:v>
                </c:pt>
                <c:pt idx="15">
                  <c:v>83.9</c:v>
                </c:pt>
                <c:pt idx="16">
                  <c:v>84.3</c:v>
                </c:pt>
                <c:pt idx="17">
                  <c:v>84.6</c:v>
                </c:pt>
                <c:pt idx="18">
                  <c:v>84.6</c:v>
                </c:pt>
                <c:pt idx="19">
                  <c:v>85.9</c:v>
                </c:pt>
                <c:pt idx="20">
                  <c:v>85.9</c:v>
                </c:pt>
                <c:pt idx="21">
                  <c:v>86.5</c:v>
                </c:pt>
                <c:pt idx="22">
                  <c:v>86.6</c:v>
                </c:pt>
                <c:pt idx="23">
                  <c:v>86.6</c:v>
                </c:pt>
                <c:pt idx="24">
                  <c:v>88.1</c:v>
                </c:pt>
                <c:pt idx="25">
                  <c:v>88.2</c:v>
                </c:pt>
                <c:pt idx="26">
                  <c:v>90</c:v>
                </c:pt>
                <c:pt idx="27">
                  <c:v>90.7</c:v>
                </c:pt>
                <c:pt idx="28">
                  <c:v>91.2</c:v>
                </c:pt>
                <c:pt idx="29">
                  <c:v>92.5</c:v>
                </c:pt>
                <c:pt idx="30">
                  <c:v>92.5</c:v>
                </c:pt>
                <c:pt idx="31">
                  <c:v>93.2</c:v>
                </c:pt>
                <c:pt idx="32">
                  <c:v>95.2</c:v>
                </c:pt>
                <c:pt idx="33">
                  <c:v>95.2</c:v>
                </c:pt>
                <c:pt idx="34">
                  <c:v>95.2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F9A-4779-BA17-1FF2F437B0D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96732432"/>
        <c:axId val="190032944"/>
      </c:lineChart>
      <c:catAx>
        <c:axId val="2967324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0032944"/>
        <c:crosses val="autoZero"/>
        <c:auto val="1"/>
        <c:lblAlgn val="ctr"/>
        <c:lblOffset val="100"/>
        <c:noMultiLvlLbl val="0"/>
      </c:catAx>
      <c:valAx>
        <c:axId val="190032944"/>
        <c:scaling>
          <c:orientation val="minMax"/>
          <c:min val="7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967324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1"/>
          </a:solidFill>
        </a:defRPr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val>
            <c:numRef>
              <c:f>Linear!$J$4:$J$38</c:f>
              <c:numCache>
                <c:formatCode>General</c:formatCode>
                <c:ptCount val="35"/>
                <c:pt idx="0">
                  <c:v>71</c:v>
                </c:pt>
                <c:pt idx="1">
                  <c:v>72.8</c:v>
                </c:pt>
                <c:pt idx="2">
                  <c:v>73.8</c:v>
                </c:pt>
                <c:pt idx="3">
                  <c:v>74.3</c:v>
                </c:pt>
                <c:pt idx="4">
                  <c:v>76.5</c:v>
                </c:pt>
                <c:pt idx="5">
                  <c:v>76.5</c:v>
                </c:pt>
                <c:pt idx="6">
                  <c:v>76.8</c:v>
                </c:pt>
                <c:pt idx="7">
                  <c:v>78.099999999999994</c:v>
                </c:pt>
                <c:pt idx="8">
                  <c:v>78.400000000000006</c:v>
                </c:pt>
                <c:pt idx="9">
                  <c:v>80.900000000000006</c:v>
                </c:pt>
                <c:pt idx="10">
                  <c:v>81.900000000000006</c:v>
                </c:pt>
                <c:pt idx="11">
                  <c:v>81.900000000000006</c:v>
                </c:pt>
                <c:pt idx="12">
                  <c:v>83.6</c:v>
                </c:pt>
                <c:pt idx="13">
                  <c:v>83.9</c:v>
                </c:pt>
                <c:pt idx="14">
                  <c:v>83.9</c:v>
                </c:pt>
                <c:pt idx="15">
                  <c:v>83.9</c:v>
                </c:pt>
                <c:pt idx="16">
                  <c:v>84.3</c:v>
                </c:pt>
                <c:pt idx="17">
                  <c:v>84.6</c:v>
                </c:pt>
                <c:pt idx="18">
                  <c:v>84.6</c:v>
                </c:pt>
                <c:pt idx="19">
                  <c:v>85.9</c:v>
                </c:pt>
                <c:pt idx="20">
                  <c:v>85.9</c:v>
                </c:pt>
                <c:pt idx="21">
                  <c:v>86.5</c:v>
                </c:pt>
                <c:pt idx="22">
                  <c:v>86.6</c:v>
                </c:pt>
                <c:pt idx="23">
                  <c:v>86.6</c:v>
                </c:pt>
                <c:pt idx="24">
                  <c:v>88.1</c:v>
                </c:pt>
                <c:pt idx="25">
                  <c:v>88.2</c:v>
                </c:pt>
                <c:pt idx="26">
                  <c:v>90</c:v>
                </c:pt>
                <c:pt idx="27">
                  <c:v>90.7</c:v>
                </c:pt>
                <c:pt idx="28">
                  <c:v>91.2</c:v>
                </c:pt>
                <c:pt idx="29">
                  <c:v>92.5</c:v>
                </c:pt>
                <c:pt idx="30">
                  <c:v>92.5</c:v>
                </c:pt>
                <c:pt idx="31">
                  <c:v>93.2</c:v>
                </c:pt>
                <c:pt idx="32">
                  <c:v>95.2</c:v>
                </c:pt>
                <c:pt idx="33">
                  <c:v>95.2</c:v>
                </c:pt>
                <c:pt idx="34">
                  <c:v>95.2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3C8-4104-B0EA-97B058C3EFC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90030704"/>
        <c:axId val="293146432"/>
      </c:lineChart>
      <c:catAx>
        <c:axId val="1900307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93146432"/>
        <c:crosses val="autoZero"/>
        <c:auto val="1"/>
        <c:lblAlgn val="ctr"/>
        <c:lblOffset val="100"/>
        <c:noMultiLvlLbl val="0"/>
      </c:catAx>
      <c:valAx>
        <c:axId val="293146432"/>
        <c:scaling>
          <c:orientation val="minMax"/>
          <c:min val="7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00307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1"/>
          </a:solidFill>
        </a:defRPr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val>
            <c:numRef>
              <c:f>Linear!$J$4:$J$38</c:f>
              <c:numCache>
                <c:formatCode>General</c:formatCode>
                <c:ptCount val="35"/>
                <c:pt idx="0">
                  <c:v>71</c:v>
                </c:pt>
                <c:pt idx="1">
                  <c:v>72.8</c:v>
                </c:pt>
                <c:pt idx="2">
                  <c:v>73.8</c:v>
                </c:pt>
                <c:pt idx="3">
                  <c:v>74.3</c:v>
                </c:pt>
                <c:pt idx="4">
                  <c:v>76.5</c:v>
                </c:pt>
                <c:pt idx="5">
                  <c:v>76.5</c:v>
                </c:pt>
                <c:pt idx="6">
                  <c:v>76.8</c:v>
                </c:pt>
                <c:pt idx="7">
                  <c:v>78.099999999999994</c:v>
                </c:pt>
                <c:pt idx="8">
                  <c:v>78.400000000000006</c:v>
                </c:pt>
                <c:pt idx="9">
                  <c:v>80.900000000000006</c:v>
                </c:pt>
                <c:pt idx="10">
                  <c:v>81.900000000000006</c:v>
                </c:pt>
                <c:pt idx="11">
                  <c:v>81.900000000000006</c:v>
                </c:pt>
                <c:pt idx="12">
                  <c:v>83.6</c:v>
                </c:pt>
                <c:pt idx="13">
                  <c:v>83.9</c:v>
                </c:pt>
                <c:pt idx="14">
                  <c:v>83.9</c:v>
                </c:pt>
                <c:pt idx="15">
                  <c:v>83.9</c:v>
                </c:pt>
                <c:pt idx="16">
                  <c:v>84.3</c:v>
                </c:pt>
                <c:pt idx="17">
                  <c:v>84.6</c:v>
                </c:pt>
                <c:pt idx="18">
                  <c:v>84.6</c:v>
                </c:pt>
                <c:pt idx="19">
                  <c:v>85.9</c:v>
                </c:pt>
                <c:pt idx="20">
                  <c:v>85.9</c:v>
                </c:pt>
                <c:pt idx="21">
                  <c:v>86.5</c:v>
                </c:pt>
                <c:pt idx="22">
                  <c:v>86.6</c:v>
                </c:pt>
                <c:pt idx="23">
                  <c:v>86.6</c:v>
                </c:pt>
                <c:pt idx="24">
                  <c:v>88.1</c:v>
                </c:pt>
                <c:pt idx="25">
                  <c:v>88.2</c:v>
                </c:pt>
                <c:pt idx="26">
                  <c:v>90</c:v>
                </c:pt>
                <c:pt idx="27">
                  <c:v>90.7</c:v>
                </c:pt>
                <c:pt idx="28">
                  <c:v>91.2</c:v>
                </c:pt>
                <c:pt idx="29">
                  <c:v>92.5</c:v>
                </c:pt>
                <c:pt idx="30">
                  <c:v>92.5</c:v>
                </c:pt>
                <c:pt idx="31">
                  <c:v>93.2</c:v>
                </c:pt>
                <c:pt idx="32">
                  <c:v>95.2</c:v>
                </c:pt>
                <c:pt idx="33">
                  <c:v>95.2</c:v>
                </c:pt>
                <c:pt idx="34">
                  <c:v>95.2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355-4A02-A5A7-FB1162303C2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48500240"/>
        <c:axId val="148502480"/>
      </c:lineChart>
      <c:catAx>
        <c:axId val="1485002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8502480"/>
        <c:crosses val="autoZero"/>
        <c:auto val="1"/>
        <c:lblAlgn val="ctr"/>
        <c:lblOffset val="100"/>
        <c:noMultiLvlLbl val="0"/>
      </c:catAx>
      <c:valAx>
        <c:axId val="148502480"/>
        <c:scaling>
          <c:orientation val="minMax"/>
          <c:min val="7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85002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1"/>
          </a:solidFill>
        </a:defRPr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Linear!$B$3</c:f>
              <c:strCache>
                <c:ptCount val="1"/>
                <c:pt idx="0">
                  <c:v>Result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yVal>
            <c:numRef>
              <c:f>Linear!$B$4:$B$38</c:f>
              <c:numCache>
                <c:formatCode>General</c:formatCode>
                <c:ptCount val="35"/>
                <c:pt idx="0">
                  <c:v>72.8</c:v>
                </c:pt>
                <c:pt idx="1">
                  <c:v>71</c:v>
                </c:pt>
                <c:pt idx="2">
                  <c:v>76.5</c:v>
                </c:pt>
                <c:pt idx="3">
                  <c:v>83.9</c:v>
                </c:pt>
                <c:pt idx="4">
                  <c:v>78.400000000000006</c:v>
                </c:pt>
                <c:pt idx="5">
                  <c:v>83.9</c:v>
                </c:pt>
                <c:pt idx="6">
                  <c:v>76.5</c:v>
                </c:pt>
                <c:pt idx="7">
                  <c:v>80.900000000000006</c:v>
                </c:pt>
                <c:pt idx="8">
                  <c:v>91.2</c:v>
                </c:pt>
                <c:pt idx="9">
                  <c:v>85.9</c:v>
                </c:pt>
                <c:pt idx="10">
                  <c:v>92.5</c:v>
                </c:pt>
                <c:pt idx="11">
                  <c:v>85.9</c:v>
                </c:pt>
                <c:pt idx="12">
                  <c:v>83.9</c:v>
                </c:pt>
                <c:pt idx="13">
                  <c:v>84.6</c:v>
                </c:pt>
                <c:pt idx="14">
                  <c:v>84.6</c:v>
                </c:pt>
                <c:pt idx="15">
                  <c:v>88.1</c:v>
                </c:pt>
                <c:pt idx="16">
                  <c:v>86.6</c:v>
                </c:pt>
                <c:pt idx="17">
                  <c:v>95.2</c:v>
                </c:pt>
                <c:pt idx="18">
                  <c:v>86.6</c:v>
                </c:pt>
                <c:pt idx="19">
                  <c:v>95.2</c:v>
                </c:pt>
                <c:pt idx="20">
                  <c:v>95.2</c:v>
                </c:pt>
                <c:pt idx="21">
                  <c:v>83.6</c:v>
                </c:pt>
                <c:pt idx="22">
                  <c:v>88.2</c:v>
                </c:pt>
                <c:pt idx="23">
                  <c:v>90</c:v>
                </c:pt>
                <c:pt idx="24">
                  <c:v>92.5</c:v>
                </c:pt>
                <c:pt idx="25">
                  <c:v>86.5</c:v>
                </c:pt>
                <c:pt idx="26">
                  <c:v>90.7</c:v>
                </c:pt>
                <c:pt idx="27">
                  <c:v>93.2</c:v>
                </c:pt>
                <c:pt idx="28">
                  <c:v>73.8</c:v>
                </c:pt>
                <c:pt idx="29">
                  <c:v>76.8</c:v>
                </c:pt>
                <c:pt idx="30">
                  <c:v>81.900000000000006</c:v>
                </c:pt>
                <c:pt idx="31">
                  <c:v>78.099999999999994</c:v>
                </c:pt>
                <c:pt idx="32">
                  <c:v>74.3</c:v>
                </c:pt>
                <c:pt idx="33">
                  <c:v>84.3</c:v>
                </c:pt>
                <c:pt idx="34">
                  <c:v>81.900000000000006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2CC4-4585-BD92-C135184B98E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36520608"/>
        <c:axId val="336521168"/>
      </c:scatterChart>
      <c:valAx>
        <c:axId val="33652060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6521168"/>
        <c:crosses val="autoZero"/>
        <c:crossBetween val="midCat"/>
      </c:valAx>
      <c:valAx>
        <c:axId val="336521168"/>
        <c:scaling>
          <c:orientation val="minMax"/>
          <c:min val="6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6520608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1"/>
          </a:solidFill>
        </a:defRPr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Linear!$J$3</c:f>
              <c:strCache>
                <c:ptCount val="1"/>
                <c:pt idx="0">
                  <c:v>Result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yVal>
            <c:numRef>
              <c:f>Linear!$J$4:$J$38</c:f>
              <c:numCache>
                <c:formatCode>General</c:formatCode>
                <c:ptCount val="35"/>
                <c:pt idx="0">
                  <c:v>71</c:v>
                </c:pt>
                <c:pt idx="1">
                  <c:v>72.8</c:v>
                </c:pt>
                <c:pt idx="2">
                  <c:v>73.8</c:v>
                </c:pt>
                <c:pt idx="3">
                  <c:v>74.3</c:v>
                </c:pt>
                <c:pt idx="4">
                  <c:v>76.5</c:v>
                </c:pt>
                <c:pt idx="5">
                  <c:v>76.5</c:v>
                </c:pt>
                <c:pt idx="6">
                  <c:v>76.8</c:v>
                </c:pt>
                <c:pt idx="7">
                  <c:v>78.099999999999994</c:v>
                </c:pt>
                <c:pt idx="8">
                  <c:v>78.400000000000006</c:v>
                </c:pt>
                <c:pt idx="9">
                  <c:v>80.900000000000006</c:v>
                </c:pt>
                <c:pt idx="10">
                  <c:v>81.900000000000006</c:v>
                </c:pt>
                <c:pt idx="11">
                  <c:v>81.900000000000006</c:v>
                </c:pt>
                <c:pt idx="12">
                  <c:v>83.6</c:v>
                </c:pt>
                <c:pt idx="13">
                  <c:v>83.9</c:v>
                </c:pt>
                <c:pt idx="14">
                  <c:v>83.9</c:v>
                </c:pt>
                <c:pt idx="15">
                  <c:v>83.9</c:v>
                </c:pt>
                <c:pt idx="16">
                  <c:v>84.3</c:v>
                </c:pt>
                <c:pt idx="17">
                  <c:v>84.6</c:v>
                </c:pt>
                <c:pt idx="18">
                  <c:v>84.6</c:v>
                </c:pt>
                <c:pt idx="19">
                  <c:v>85.9</c:v>
                </c:pt>
                <c:pt idx="20">
                  <c:v>85.9</c:v>
                </c:pt>
                <c:pt idx="21">
                  <c:v>86.5</c:v>
                </c:pt>
                <c:pt idx="22">
                  <c:v>86.6</c:v>
                </c:pt>
                <c:pt idx="23">
                  <c:v>86.6</c:v>
                </c:pt>
                <c:pt idx="24">
                  <c:v>88.1</c:v>
                </c:pt>
                <c:pt idx="25">
                  <c:v>88.2</c:v>
                </c:pt>
                <c:pt idx="26">
                  <c:v>90</c:v>
                </c:pt>
                <c:pt idx="27">
                  <c:v>90.7</c:v>
                </c:pt>
                <c:pt idx="28">
                  <c:v>91.2</c:v>
                </c:pt>
                <c:pt idx="29">
                  <c:v>92.5</c:v>
                </c:pt>
                <c:pt idx="30">
                  <c:v>92.5</c:v>
                </c:pt>
                <c:pt idx="31">
                  <c:v>93.2</c:v>
                </c:pt>
                <c:pt idx="32">
                  <c:v>95.2</c:v>
                </c:pt>
                <c:pt idx="33">
                  <c:v>95.2</c:v>
                </c:pt>
                <c:pt idx="34">
                  <c:v>95.2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1C3F-4F30-BCD1-94456063443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36523408"/>
        <c:axId val="336523968"/>
      </c:scatterChart>
      <c:valAx>
        <c:axId val="33652340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6523968"/>
        <c:crosses val="autoZero"/>
        <c:crossBetween val="midCat"/>
      </c:valAx>
      <c:valAx>
        <c:axId val="336523968"/>
        <c:scaling>
          <c:orientation val="minMax"/>
          <c:min val="6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6523408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1"/>
          </a:solidFill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61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noProof="0" smtClean="0"/>
              <a:t>Klik om de opmaakprofielen van de modeltekst te bewerken</a:t>
            </a:r>
          </a:p>
          <a:p>
            <a:pPr lvl="1"/>
            <a:r>
              <a:rPr lang="nl-NL" noProof="0" smtClean="0"/>
              <a:t>Tweede niveau</a:t>
            </a:r>
          </a:p>
          <a:p>
            <a:pPr lvl="2"/>
            <a:r>
              <a:rPr lang="nl-NL" noProof="0" smtClean="0"/>
              <a:t>Derde niveau</a:t>
            </a:r>
          </a:p>
          <a:p>
            <a:pPr lvl="3"/>
            <a:r>
              <a:rPr lang="nl-NL" noProof="0" smtClean="0"/>
              <a:t>Vierde niveau</a:t>
            </a:r>
          </a:p>
          <a:p>
            <a:pPr lvl="4"/>
            <a:r>
              <a:rPr lang="nl-NL" noProof="0" smtClean="0"/>
              <a:t>Vijfde niveau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1305ACA9-A27D-4159-B806-94BE96EB69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59825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 wouldn’t necessarily</a:t>
            </a:r>
            <a:r>
              <a:rPr lang="en-US" baseline="0" dirty="0" smtClean="0"/>
              <a:t> say it is a table or a graph, which is why I added ‘tables’ to the title--- a probability distribution is a mathematical function that indicates the values a random variable may have</a:t>
            </a:r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A random variable a function that associates a real number (the probability value) to an outcome of an experiment.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305ACA9-A27D-4159-B806-94BE96EB69B2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2763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CHANGED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305ACA9-A27D-4159-B806-94BE96EB69B2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1293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305ACA9-A27D-4159-B806-94BE96EB69B2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073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B585DDE-A4F1-4B27-88CC-44D22DC38C49}" type="slidenum">
              <a:rPr lang="en-US" altLang="en-US"/>
              <a:pPr/>
              <a:t>48</a:t>
            </a:fld>
            <a:endParaRPr lang="en-US" altLang="en-US"/>
          </a:p>
        </p:txBody>
      </p:sp>
      <p:sp>
        <p:nvSpPr>
          <p:cNvPr id="155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786404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5C5816-0C6B-4E9F-A3D9-E9C52F32EECC}" type="slidenum">
              <a:rPr lang="en-US" altLang="en-US"/>
              <a:pPr/>
              <a:t>53</a:t>
            </a:fld>
            <a:endParaRPr lang="en-US" altLang="en-US"/>
          </a:p>
        </p:txBody>
      </p:sp>
      <p:sp>
        <p:nvSpPr>
          <p:cNvPr id="188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8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157122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5135C2E-53E7-4DD4-BA9E-C9E48E2BC08F}" type="slidenum">
              <a:rPr lang="en-US" altLang="en-US"/>
              <a:pPr/>
              <a:t>54</a:t>
            </a:fld>
            <a:endParaRPr lang="en-US" altLang="en-US"/>
          </a:p>
        </p:txBody>
      </p:sp>
      <p:sp>
        <p:nvSpPr>
          <p:cNvPr id="190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0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523104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9C7254B-6868-432D-B4D0-1F59B497A314}" type="slidenum">
              <a:rPr lang="en-US" altLang="en-US"/>
              <a:pPr/>
              <a:t>55</a:t>
            </a:fld>
            <a:endParaRPr lang="en-US" altLang="en-US"/>
          </a:p>
        </p:txBody>
      </p:sp>
      <p:sp>
        <p:nvSpPr>
          <p:cNvPr id="192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2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46782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9590016-7279-422D-8931-3634DA102DC7}" type="slidenum">
              <a:rPr lang="en-US" altLang="en-US"/>
              <a:pPr/>
              <a:t>56</a:t>
            </a:fld>
            <a:endParaRPr lang="en-US" altLang="en-US"/>
          </a:p>
        </p:txBody>
      </p:sp>
      <p:sp>
        <p:nvSpPr>
          <p:cNvPr id="194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367456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3197C61-C5D7-4413-AEFA-5BFF4C7E4D56}" type="slidenum">
              <a:rPr lang="en-US" altLang="en-US"/>
              <a:pPr/>
              <a:t>57</a:t>
            </a:fld>
            <a:endParaRPr lang="en-US" altLang="en-US"/>
          </a:p>
        </p:txBody>
      </p:sp>
      <p:sp>
        <p:nvSpPr>
          <p:cNvPr id="173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3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99240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2.bin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5042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012825"/>
            <a:ext cx="8686800" cy="1174750"/>
          </a:xfrm>
          <a:prstGeom prst="roundRect">
            <a:avLst>
              <a:gd name="adj" fmla="val 16667"/>
            </a:avLst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239000" y="6553200"/>
            <a:ext cx="19050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F41BC1FE-425B-4D41-9768-47500E60C2C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953970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 algn="ctr">
              <a:defRPr>
                <a:latin typeface="Georgi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0" i="0">
                <a:latin typeface="Trebuchet MS"/>
                <a:cs typeface="Trebuchet MS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44828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0"/>
          <p:cNvCxnSpPr>
            <a:cxnSpLocks noChangeShapeType="1"/>
          </p:cNvCxnSpPr>
          <p:nvPr/>
        </p:nvCxnSpPr>
        <p:spPr bwMode="auto">
          <a:xfrm>
            <a:off x="762000" y="3733800"/>
            <a:ext cx="7772400" cy="1588"/>
          </a:xfrm>
          <a:prstGeom prst="line">
            <a:avLst/>
          </a:prstGeom>
          <a:noFill/>
          <a:ln w="9525">
            <a:solidFill>
              <a:schemeClr val="bg1"/>
            </a:solidFill>
            <a:prstDash val="dot"/>
            <a:round/>
            <a:headEnd/>
            <a:tailEnd/>
          </a:ln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743325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0" i="0" cap="all">
                <a:latin typeface="Georgia"/>
                <a:cs typeface="Georgi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243138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0" i="0">
                <a:latin typeface="Trebuchet MS"/>
                <a:cs typeface="Trebuchet MS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393413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0"/>
            <a:ext cx="8686800" cy="762000"/>
          </a:xfrm>
          <a:prstGeom prst="rect">
            <a:avLst/>
          </a:prstGeom>
        </p:spPr>
        <p:txBody>
          <a:bodyPr/>
          <a:lstStyle>
            <a:lvl1pPr algn="ctr">
              <a:defRPr b="0" i="0">
                <a:latin typeface="Georgia"/>
                <a:cs typeface="Georgia"/>
              </a:defRPr>
            </a:lvl1pPr>
          </a:lstStyle>
          <a:p>
            <a:r>
              <a:rPr lang="en-US" dirty="0" smtClean="0"/>
              <a:t>Click </a:t>
            </a:r>
            <a:r>
              <a:rPr lang="en-US" dirty="0" smtClean="0"/>
              <a:t>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76400"/>
            <a:ext cx="8686800" cy="4953000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defRPr b="0" i="0">
                <a:solidFill>
                  <a:schemeClr val="bg1"/>
                </a:solidFill>
                <a:latin typeface="Trebuchet MS"/>
                <a:cs typeface="Trebuchet MS"/>
              </a:defRPr>
            </a:lvl1pPr>
            <a:lvl2pPr>
              <a:buClr>
                <a:schemeClr val="bg1"/>
              </a:buClr>
              <a:defRPr lang="en-US" sz="2400" b="0" i="0" dirty="0" smtClean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2pPr>
            <a:lvl3pPr>
              <a:buClr>
                <a:schemeClr val="bg1"/>
              </a:buClr>
              <a:defRPr b="0" i="0">
                <a:solidFill>
                  <a:schemeClr val="bg1"/>
                </a:solidFill>
                <a:latin typeface="Trebuchet MS"/>
                <a:cs typeface="Trebuchet MS"/>
              </a:defRPr>
            </a:lvl3pPr>
            <a:lvl4pPr>
              <a:buClr>
                <a:schemeClr val="bg1"/>
              </a:buClr>
              <a:defRPr b="0" i="0">
                <a:solidFill>
                  <a:schemeClr val="bg1"/>
                </a:solidFill>
                <a:latin typeface="Trebuchet MS"/>
                <a:cs typeface="Trebuchet MS"/>
              </a:defRPr>
            </a:lvl4pPr>
            <a:lvl5pPr>
              <a:buClr>
                <a:schemeClr val="bg1"/>
              </a:buClr>
              <a:defRPr b="0" i="1">
                <a:solidFill>
                  <a:schemeClr val="bg1"/>
                </a:solidFill>
                <a:latin typeface="Trebuchet MS"/>
                <a:cs typeface="Trebuchet MS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0" y="6492875"/>
            <a:ext cx="55245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B115DE3-F078-469F-B374-8B5FF0565E2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34665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828800"/>
            <a:ext cx="4267200" cy="4114800"/>
          </a:xfrm>
          <a:prstGeom prst="rect">
            <a:avLst/>
          </a:prstGeom>
        </p:spPr>
        <p:txBody>
          <a:bodyPr/>
          <a:lstStyle>
            <a:lvl1pPr>
              <a:defRPr sz="2800" b="0" i="0">
                <a:latin typeface="Trebuchet MS"/>
                <a:cs typeface="Trebuchet MS"/>
              </a:defRPr>
            </a:lvl1pPr>
            <a:lvl2pPr>
              <a:buClrTx/>
              <a:buFont typeface="Arial"/>
              <a:buChar char="•"/>
              <a:defRPr sz="2400" b="0" i="0">
                <a:latin typeface="Trebuchet MS"/>
                <a:cs typeface="Trebuchet MS"/>
              </a:defRPr>
            </a:lvl2pPr>
            <a:lvl3pPr>
              <a:buClrTx/>
              <a:buFont typeface="Arial"/>
              <a:buChar char="•"/>
              <a:defRPr sz="2000" b="0" i="0">
                <a:latin typeface="Trebuchet MS"/>
                <a:cs typeface="Trebuchet MS"/>
              </a:defRPr>
            </a:lvl3pPr>
            <a:lvl4pPr>
              <a:buClrTx/>
              <a:buFont typeface="Arial"/>
              <a:buChar char="•"/>
              <a:defRPr sz="1800" b="0" i="0">
                <a:latin typeface="Trebuchet MS"/>
                <a:cs typeface="Trebuchet MS"/>
              </a:defRPr>
            </a:lvl4pPr>
            <a:lvl5pPr>
              <a:buClr>
                <a:srgbClr val="ECD63F"/>
              </a:buClr>
              <a:buFontTx/>
              <a:buNone/>
              <a:defRPr sz="1800" b="0" i="1">
                <a:latin typeface="Trebuchet MS"/>
                <a:cs typeface="Trebuchet M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34550"/>
            <a:ext cx="4267200" cy="4109049"/>
          </a:xfrm>
          <a:prstGeom prst="rect">
            <a:avLst/>
          </a:prstGeom>
        </p:spPr>
        <p:txBody>
          <a:bodyPr/>
          <a:lstStyle>
            <a:lvl1pPr>
              <a:defRPr sz="2800" b="0" i="0">
                <a:latin typeface="Trebuchet MS"/>
                <a:cs typeface="Trebuchet MS"/>
              </a:defRPr>
            </a:lvl1pPr>
            <a:lvl2pPr>
              <a:buClrTx/>
              <a:buFont typeface="Arial"/>
              <a:buChar char="•"/>
              <a:defRPr sz="2400" b="0" i="0">
                <a:latin typeface="Trebuchet MS"/>
                <a:cs typeface="Trebuchet MS"/>
              </a:defRPr>
            </a:lvl2pPr>
            <a:lvl3pPr>
              <a:buClrTx/>
              <a:buFont typeface="Arial"/>
              <a:buChar char="•"/>
              <a:defRPr sz="2000" b="0" i="0">
                <a:latin typeface="Trebuchet MS"/>
                <a:cs typeface="Trebuchet MS"/>
              </a:defRPr>
            </a:lvl3pPr>
            <a:lvl4pPr>
              <a:buClrTx/>
              <a:buFont typeface="Arial"/>
              <a:buChar char="•"/>
              <a:defRPr sz="1800" b="0" i="0">
                <a:latin typeface="Trebuchet MS"/>
                <a:cs typeface="Trebuchet MS"/>
              </a:defRPr>
            </a:lvl4pPr>
            <a:lvl5pPr>
              <a:buClr>
                <a:srgbClr val="ECD63F"/>
              </a:buClr>
              <a:buFontTx/>
              <a:buNone/>
              <a:defRPr sz="1800" b="0" i="1">
                <a:latin typeface="Trebuchet MS"/>
                <a:cs typeface="Trebuchet M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28600" y="762000"/>
            <a:ext cx="8686800" cy="762000"/>
          </a:xfrm>
          <a:prstGeom prst="rect">
            <a:avLst/>
          </a:prstGeom>
        </p:spPr>
        <p:txBody>
          <a:bodyPr/>
          <a:lstStyle>
            <a:lvl1pPr algn="ctr">
              <a:defRPr b="0" i="0">
                <a:latin typeface="Georgia"/>
                <a:cs typeface="Georgia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12439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0599"/>
            <a:ext cx="8229600" cy="100647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Georgia"/>
                <a:cs typeface="Georgi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315376"/>
            <a:ext cx="4040188" cy="43893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 i="0">
                <a:latin typeface="Trebuchet MS"/>
                <a:cs typeface="Trebuchet M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895601"/>
            <a:ext cx="4040188" cy="3124200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defRPr sz="2400" b="0" i="0">
                <a:solidFill>
                  <a:schemeClr val="bg1"/>
                </a:solidFill>
                <a:latin typeface="Trebuchet MS"/>
                <a:cs typeface="Trebuchet MS"/>
              </a:defRPr>
            </a:lvl1pPr>
            <a:lvl2pPr>
              <a:buClr>
                <a:schemeClr val="bg1"/>
              </a:buClr>
              <a:buFont typeface="Arial"/>
              <a:buChar char="•"/>
              <a:defRPr sz="2000" b="0" i="0">
                <a:solidFill>
                  <a:schemeClr val="bg1"/>
                </a:solidFill>
                <a:latin typeface="Trebuchet MS"/>
                <a:cs typeface="Trebuchet MS"/>
              </a:defRPr>
            </a:lvl2pPr>
            <a:lvl3pPr>
              <a:buClr>
                <a:schemeClr val="bg1"/>
              </a:buClr>
              <a:buFont typeface="Arial"/>
              <a:buChar char="•"/>
              <a:defRPr sz="1800" b="0" i="0">
                <a:solidFill>
                  <a:schemeClr val="bg1"/>
                </a:solidFill>
                <a:latin typeface="Trebuchet MS"/>
                <a:cs typeface="Trebuchet MS"/>
              </a:defRPr>
            </a:lvl3pPr>
            <a:lvl4pPr>
              <a:buClr>
                <a:schemeClr val="bg1"/>
              </a:buClr>
              <a:buFont typeface="Arial"/>
              <a:buChar char="•"/>
              <a:defRPr sz="1600" b="0" i="0">
                <a:solidFill>
                  <a:schemeClr val="bg1"/>
                </a:solidFill>
                <a:latin typeface="Trebuchet MS"/>
                <a:cs typeface="Trebuchet MS"/>
              </a:defRPr>
            </a:lvl4pPr>
            <a:lvl5pPr>
              <a:buClr>
                <a:schemeClr val="bg1"/>
              </a:buClr>
              <a:buFontTx/>
              <a:buNone/>
              <a:defRPr sz="1600" b="0" i="1">
                <a:solidFill>
                  <a:schemeClr val="bg1"/>
                </a:solidFill>
                <a:latin typeface="Trebuchet MS"/>
                <a:cs typeface="Trebuchet M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15376"/>
            <a:ext cx="4041775" cy="43893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 i="0">
                <a:latin typeface="Trebuchet MS"/>
                <a:cs typeface="Trebuchet M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895601"/>
            <a:ext cx="4041775" cy="3124200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defRPr sz="24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buFont typeface="Arial"/>
              <a:buChar char="•"/>
              <a:defRPr sz="20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buFont typeface="Arial"/>
              <a:buChar char="•"/>
              <a:defRPr sz="18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buFont typeface="Arial"/>
              <a:buChar char="•"/>
              <a:defRPr sz="16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buFontTx/>
              <a:buNone/>
              <a:defRPr sz="1600" i="1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92771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6800"/>
            <a:ext cx="3008313" cy="1295400"/>
          </a:xfrm>
          <a:prstGeom prst="rect">
            <a:avLst/>
          </a:prstGeom>
          <a:solidFill>
            <a:srgbClr val="E59C00"/>
          </a:solidFill>
        </p:spPr>
        <p:txBody>
          <a:bodyPr anchor="b"/>
          <a:lstStyle>
            <a:lvl1pPr algn="l">
              <a:defRPr sz="2000" b="1" i="0">
                <a:latin typeface="Trebuchet MS"/>
                <a:cs typeface="Trebuchet M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066801"/>
            <a:ext cx="5111750" cy="4953000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Georgia"/>
                <a:cs typeface="Georgia"/>
              </a:defRPr>
            </a:lvl1pPr>
            <a:lvl2pPr>
              <a:buClrTx/>
              <a:buFont typeface="Arial"/>
              <a:buChar char="•"/>
              <a:defRPr sz="2800" b="0" i="0">
                <a:latin typeface="Trebuchet MS"/>
                <a:cs typeface="Trebuchet MS"/>
              </a:defRPr>
            </a:lvl2pPr>
            <a:lvl3pPr>
              <a:buClrTx/>
              <a:buFont typeface="Arial"/>
              <a:buChar char="•"/>
              <a:defRPr sz="2400" b="0" i="0">
                <a:latin typeface="Trebuchet MS"/>
                <a:cs typeface="Trebuchet MS"/>
              </a:defRPr>
            </a:lvl3pPr>
            <a:lvl4pPr>
              <a:buClrTx/>
              <a:buFont typeface="Arial"/>
              <a:buChar char="•"/>
              <a:defRPr sz="2000" b="0" i="0">
                <a:latin typeface="Trebuchet MS"/>
                <a:cs typeface="Trebuchet MS"/>
              </a:defRPr>
            </a:lvl4pPr>
            <a:lvl5pPr>
              <a:buClr>
                <a:srgbClr val="ECD63F"/>
              </a:buClr>
              <a:buFontTx/>
              <a:buNone/>
              <a:defRPr sz="2000" b="0" i="1">
                <a:latin typeface="Trebuchet MS"/>
                <a:cs typeface="Trebuchet MS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514600"/>
            <a:ext cx="3008313" cy="3505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 i="0">
                <a:latin typeface="Trebuchet MS"/>
                <a:cs typeface="Trebuchet M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378530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4572000"/>
            <a:ext cx="5334000" cy="566738"/>
          </a:xfrm>
          <a:prstGeom prst="rect">
            <a:avLst/>
          </a:prstGeom>
        </p:spPr>
        <p:txBody>
          <a:bodyPr anchor="b"/>
          <a:lstStyle>
            <a:lvl1pPr algn="ctr">
              <a:defRPr sz="2000" b="0" i="0">
                <a:latin typeface="Georgia"/>
                <a:cs typeface="Georgi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143000"/>
            <a:ext cx="5334000" cy="3429000"/>
          </a:xfrm>
          <a:prstGeom prst="rect">
            <a:avLst/>
          </a:prstGeom>
          <a:solidFill>
            <a:schemeClr val="bg2"/>
          </a:solidFill>
          <a:ln w="50800" cap="flat" cmpd="sng" algn="ctr">
            <a:solidFill>
              <a:schemeClr val="bg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152400" dist="101600" dir="2700000">
              <a:schemeClr val="tx1">
                <a:alpha val="31000"/>
              </a:schemeClr>
            </a:outerShdw>
          </a:effectLst>
        </p:spPr>
        <p:txBody>
          <a:bodyPr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5138738"/>
            <a:ext cx="5334000" cy="8048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0" i="0">
                <a:latin typeface="Trebuchet MS"/>
                <a:cs typeface="Trebuchet M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2477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8"/>
          <p:cNvSpPr>
            <a:spLocks noChangeArrowheads="1"/>
          </p:cNvSpPr>
          <p:nvPr/>
        </p:nvSpPr>
        <p:spPr bwMode="auto">
          <a:xfrm>
            <a:off x="0" y="1066800"/>
            <a:ext cx="9144000" cy="5791200"/>
          </a:xfrm>
          <a:prstGeom prst="rect">
            <a:avLst/>
          </a:prstGeom>
          <a:gradFill rotWithShape="0">
            <a:gsLst>
              <a:gs pos="0">
                <a:srgbClr val="000042"/>
              </a:gs>
              <a:gs pos="100000">
                <a:srgbClr val="151555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" name="Rectangle 19"/>
          <p:cNvSpPr>
            <a:spLocks noChangeArrowheads="1"/>
          </p:cNvSpPr>
          <p:nvPr/>
        </p:nvSpPr>
        <p:spPr bwMode="auto">
          <a:xfrm>
            <a:off x="0" y="1066800"/>
            <a:ext cx="9144000" cy="5791200"/>
          </a:xfrm>
          <a:prstGeom prst="rect">
            <a:avLst/>
          </a:prstGeom>
          <a:solidFill>
            <a:srgbClr val="00004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1066800"/>
            <a:ext cx="9144000" cy="5791200"/>
          </a:xfrm>
          <a:prstGeom prst="rect">
            <a:avLst/>
          </a:prstGeom>
          <a:gradFill rotWithShape="0">
            <a:gsLst>
              <a:gs pos="0">
                <a:srgbClr val="000042"/>
              </a:gs>
              <a:gs pos="100000">
                <a:srgbClr val="151555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0" y="1066800"/>
            <a:ext cx="91440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graphicFrame>
        <p:nvGraphicFramePr>
          <p:cNvPr id="8" name="Object 6"/>
          <p:cNvGraphicFramePr>
            <a:graphicFrameLocks noChangeAspect="1"/>
          </p:cNvGraphicFramePr>
          <p:nvPr/>
        </p:nvGraphicFramePr>
        <p:xfrm>
          <a:off x="0" y="0"/>
          <a:ext cx="9144000" cy="1130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217" name="Photo Editor-foto" r:id="rId3" imgW="7621064" imgH="1009791" progId="MSPhotoEd.3">
                  <p:embed/>
                </p:oleObj>
              </mc:Choice>
              <mc:Fallback>
                <p:oleObj name="Photo Editor-foto" r:id="rId3" imgW="7621064" imgH="1009791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1130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1828800" y="71438"/>
            <a:ext cx="4191000" cy="112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defRPr/>
            </a:pPr>
            <a:r>
              <a:rPr lang="nl-BE" sz="2000">
                <a:solidFill>
                  <a:schemeClr val="bg1"/>
                </a:solidFill>
                <a:latin typeface="Batang" pitchFamily="18" charset="-127"/>
              </a:rPr>
              <a:t>New York State </a:t>
            </a:r>
          </a:p>
          <a:p>
            <a:pPr algn="l">
              <a:defRPr/>
            </a:pPr>
            <a:r>
              <a:rPr lang="nl-BE" sz="2000">
                <a:solidFill>
                  <a:schemeClr val="bg1"/>
                </a:solidFill>
                <a:latin typeface="Batang" pitchFamily="18" charset="-127"/>
              </a:rPr>
              <a:t>Center of Excellence in Bioinformatics &amp; Life Sciences</a:t>
            </a:r>
          </a:p>
          <a:p>
            <a:pPr algn="l">
              <a:defRPr/>
            </a:pPr>
            <a:endParaRPr lang="nl-BE" sz="800">
              <a:solidFill>
                <a:schemeClr val="bg1"/>
              </a:solidFill>
              <a:latin typeface="Batang" pitchFamily="18" charset="-127"/>
            </a:endParaRPr>
          </a:p>
        </p:txBody>
      </p:sp>
      <p:grpSp>
        <p:nvGrpSpPr>
          <p:cNvPr id="10" name="Group 8"/>
          <p:cNvGrpSpPr>
            <a:grpSpLocks/>
          </p:cNvGrpSpPr>
          <p:nvPr/>
        </p:nvGrpSpPr>
        <p:grpSpPr bwMode="auto">
          <a:xfrm>
            <a:off x="152400" y="152400"/>
            <a:ext cx="1752600" cy="838200"/>
            <a:chOff x="720" y="1440"/>
            <a:chExt cx="1104" cy="576"/>
          </a:xfrm>
        </p:grpSpPr>
        <p:sp>
          <p:nvSpPr>
            <p:cNvPr id="11" name="AutoShape 9"/>
            <p:cNvSpPr>
              <a:spLocks noChangeArrowheads="1"/>
            </p:cNvSpPr>
            <p:nvPr/>
          </p:nvSpPr>
          <p:spPr bwMode="auto">
            <a:xfrm>
              <a:off x="820" y="1449"/>
              <a:ext cx="352" cy="269"/>
            </a:xfrm>
            <a:prstGeom prst="parallelogram">
              <a:avLst>
                <a:gd name="adj" fmla="val 32714"/>
              </a:avLst>
            </a:prstGeom>
            <a:solidFill>
              <a:schemeClr val="bg1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" name="AutoShape 10"/>
            <p:cNvSpPr>
              <a:spLocks noChangeArrowheads="1"/>
            </p:cNvSpPr>
            <p:nvPr/>
          </p:nvSpPr>
          <p:spPr bwMode="auto">
            <a:xfrm>
              <a:off x="1123" y="1449"/>
              <a:ext cx="352" cy="269"/>
            </a:xfrm>
            <a:prstGeom prst="parallelogram">
              <a:avLst>
                <a:gd name="adj" fmla="val 32714"/>
              </a:avLst>
            </a:prstGeom>
            <a:solidFill>
              <a:schemeClr val="bg1"/>
            </a:solidFill>
            <a:ln w="28575">
              <a:solidFill>
                <a:srgbClr val="1E208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" name="AutoShape 11"/>
            <p:cNvSpPr>
              <a:spLocks noChangeArrowheads="1"/>
            </p:cNvSpPr>
            <p:nvPr/>
          </p:nvSpPr>
          <p:spPr bwMode="auto">
            <a:xfrm>
              <a:off x="1424" y="1449"/>
              <a:ext cx="352" cy="269"/>
            </a:xfrm>
            <a:prstGeom prst="parallelogram">
              <a:avLst>
                <a:gd name="adj" fmla="val 32714"/>
              </a:avLst>
            </a:prstGeom>
            <a:solidFill>
              <a:schemeClr val="bg1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" name="AutoShape 12"/>
            <p:cNvSpPr>
              <a:spLocks noChangeArrowheads="1"/>
            </p:cNvSpPr>
            <p:nvPr/>
          </p:nvSpPr>
          <p:spPr bwMode="auto">
            <a:xfrm>
              <a:off x="720" y="1761"/>
              <a:ext cx="352" cy="255"/>
            </a:xfrm>
            <a:prstGeom prst="parallelogram">
              <a:avLst>
                <a:gd name="adj" fmla="val 34510"/>
              </a:avLst>
            </a:prstGeom>
            <a:solidFill>
              <a:schemeClr val="bg1"/>
            </a:solidFill>
            <a:ln w="28575">
              <a:solidFill>
                <a:srgbClr val="1E208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" name="AutoShape 13"/>
            <p:cNvSpPr>
              <a:spLocks noChangeArrowheads="1"/>
            </p:cNvSpPr>
            <p:nvPr/>
          </p:nvSpPr>
          <p:spPr bwMode="auto">
            <a:xfrm>
              <a:off x="1021" y="1761"/>
              <a:ext cx="352" cy="255"/>
            </a:xfrm>
            <a:prstGeom prst="parallelogram">
              <a:avLst>
                <a:gd name="adj" fmla="val 34510"/>
              </a:avLst>
            </a:prstGeom>
            <a:solidFill>
              <a:schemeClr val="bg1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" name="AutoShape 14"/>
            <p:cNvSpPr>
              <a:spLocks noChangeArrowheads="1"/>
            </p:cNvSpPr>
            <p:nvPr/>
          </p:nvSpPr>
          <p:spPr bwMode="auto">
            <a:xfrm>
              <a:off x="1324" y="1761"/>
              <a:ext cx="352" cy="255"/>
            </a:xfrm>
            <a:prstGeom prst="parallelogram">
              <a:avLst>
                <a:gd name="adj" fmla="val 34510"/>
              </a:avLst>
            </a:prstGeom>
            <a:solidFill>
              <a:schemeClr val="bg2"/>
            </a:solidFill>
            <a:ln w="28575">
              <a:solidFill>
                <a:srgbClr val="1E208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" name="Rectangle 15"/>
            <p:cNvSpPr>
              <a:spLocks noChangeArrowheads="1"/>
            </p:cNvSpPr>
            <p:nvPr/>
          </p:nvSpPr>
          <p:spPr bwMode="auto">
            <a:xfrm>
              <a:off x="864" y="1440"/>
              <a:ext cx="960" cy="3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defRPr/>
              </a:pPr>
              <a:r>
                <a:rPr lang="nl-BE">
                  <a:solidFill>
                    <a:srgbClr val="153C8B"/>
                  </a:solidFill>
                  <a:latin typeface="Verdana" pitchFamily="34" charset="0"/>
                </a:rPr>
                <a:t>R  </a:t>
              </a:r>
              <a:r>
                <a:rPr lang="nl-BE" sz="1600">
                  <a:solidFill>
                    <a:srgbClr val="153C8B"/>
                  </a:solidFill>
                  <a:latin typeface="Verdana" pitchFamily="34" charset="0"/>
                </a:rPr>
                <a:t> </a:t>
              </a:r>
              <a:r>
                <a:rPr lang="nl-BE">
                  <a:solidFill>
                    <a:srgbClr val="153C8B"/>
                  </a:solidFill>
                  <a:latin typeface="Verdana" pitchFamily="34" charset="0"/>
                </a:rPr>
                <a:t>T  U</a:t>
              </a:r>
              <a:endParaRPr lang="en-US">
                <a:solidFill>
                  <a:srgbClr val="153C8B"/>
                </a:solidFill>
                <a:latin typeface="Verdana" pitchFamily="34" charset="0"/>
              </a:endParaRPr>
            </a:p>
          </p:txBody>
        </p:sp>
      </p:grpSp>
      <p:sp>
        <p:nvSpPr>
          <p:cNvPr id="18" name="Line 16"/>
          <p:cNvSpPr>
            <a:spLocks noChangeShapeType="1"/>
          </p:cNvSpPr>
          <p:nvPr/>
        </p:nvSpPr>
        <p:spPr bwMode="auto">
          <a:xfrm>
            <a:off x="0" y="1143000"/>
            <a:ext cx="91440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endParaRPr lang="en-US"/>
          </a:p>
        </p:txBody>
      </p:sp>
      <p:graphicFrame>
        <p:nvGraphicFramePr>
          <p:cNvPr id="19" name="Object 20"/>
          <p:cNvGraphicFramePr>
            <a:graphicFrameLocks noChangeAspect="1"/>
          </p:cNvGraphicFramePr>
          <p:nvPr/>
        </p:nvGraphicFramePr>
        <p:xfrm>
          <a:off x="0" y="0"/>
          <a:ext cx="9144000" cy="1130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218" name="Photo Editor-foto" r:id="rId5" imgW="7621064" imgH="1009791" progId="MSPhotoEd.3">
                  <p:embed/>
                </p:oleObj>
              </mc:Choice>
              <mc:Fallback>
                <p:oleObj name="Photo Editor-foto" r:id="rId5" imgW="7621064" imgH="1009791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1130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 Box 21"/>
          <p:cNvSpPr txBox="1">
            <a:spLocks noChangeArrowheads="1"/>
          </p:cNvSpPr>
          <p:nvPr/>
        </p:nvSpPr>
        <p:spPr bwMode="auto">
          <a:xfrm>
            <a:off x="1828800" y="71438"/>
            <a:ext cx="4191000" cy="112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defRPr/>
            </a:pPr>
            <a:r>
              <a:rPr lang="nl-BE" sz="2000">
                <a:solidFill>
                  <a:schemeClr val="bg1"/>
                </a:solidFill>
                <a:latin typeface="Batang" pitchFamily="18" charset="-127"/>
              </a:rPr>
              <a:t>New York State </a:t>
            </a:r>
          </a:p>
          <a:p>
            <a:pPr algn="l">
              <a:defRPr/>
            </a:pPr>
            <a:r>
              <a:rPr lang="nl-BE" sz="2000">
                <a:solidFill>
                  <a:schemeClr val="bg1"/>
                </a:solidFill>
                <a:latin typeface="Batang" pitchFamily="18" charset="-127"/>
              </a:rPr>
              <a:t>Center of Excellence in Bioinformatics &amp; Life Sciences</a:t>
            </a:r>
          </a:p>
          <a:p>
            <a:pPr algn="l">
              <a:defRPr/>
            </a:pPr>
            <a:endParaRPr lang="nl-BE" sz="800">
              <a:solidFill>
                <a:schemeClr val="bg1"/>
              </a:solidFill>
              <a:latin typeface="Batang" pitchFamily="18" charset="-127"/>
            </a:endParaRPr>
          </a:p>
        </p:txBody>
      </p:sp>
      <p:grpSp>
        <p:nvGrpSpPr>
          <p:cNvPr id="21" name="Group 22"/>
          <p:cNvGrpSpPr>
            <a:grpSpLocks/>
          </p:cNvGrpSpPr>
          <p:nvPr/>
        </p:nvGrpSpPr>
        <p:grpSpPr bwMode="auto">
          <a:xfrm>
            <a:off x="152400" y="152400"/>
            <a:ext cx="1752600" cy="838200"/>
            <a:chOff x="720" y="1440"/>
            <a:chExt cx="1104" cy="576"/>
          </a:xfrm>
        </p:grpSpPr>
        <p:sp>
          <p:nvSpPr>
            <p:cNvPr id="22" name="AutoShape 23"/>
            <p:cNvSpPr>
              <a:spLocks noChangeArrowheads="1"/>
            </p:cNvSpPr>
            <p:nvPr/>
          </p:nvSpPr>
          <p:spPr bwMode="auto">
            <a:xfrm>
              <a:off x="820" y="1449"/>
              <a:ext cx="352" cy="269"/>
            </a:xfrm>
            <a:prstGeom prst="parallelogram">
              <a:avLst>
                <a:gd name="adj" fmla="val 32714"/>
              </a:avLst>
            </a:prstGeom>
            <a:solidFill>
              <a:schemeClr val="bg1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3" name="AutoShape 24"/>
            <p:cNvSpPr>
              <a:spLocks noChangeArrowheads="1"/>
            </p:cNvSpPr>
            <p:nvPr/>
          </p:nvSpPr>
          <p:spPr bwMode="auto">
            <a:xfrm>
              <a:off x="1123" y="1449"/>
              <a:ext cx="352" cy="269"/>
            </a:xfrm>
            <a:prstGeom prst="parallelogram">
              <a:avLst>
                <a:gd name="adj" fmla="val 32714"/>
              </a:avLst>
            </a:prstGeom>
            <a:solidFill>
              <a:schemeClr val="bg1"/>
            </a:solidFill>
            <a:ln w="28575">
              <a:solidFill>
                <a:srgbClr val="1E208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4" name="AutoShape 25"/>
            <p:cNvSpPr>
              <a:spLocks noChangeArrowheads="1"/>
            </p:cNvSpPr>
            <p:nvPr/>
          </p:nvSpPr>
          <p:spPr bwMode="auto">
            <a:xfrm>
              <a:off x="1424" y="1449"/>
              <a:ext cx="352" cy="269"/>
            </a:xfrm>
            <a:prstGeom prst="parallelogram">
              <a:avLst>
                <a:gd name="adj" fmla="val 32714"/>
              </a:avLst>
            </a:prstGeom>
            <a:solidFill>
              <a:schemeClr val="bg1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5" name="AutoShape 26"/>
            <p:cNvSpPr>
              <a:spLocks noChangeArrowheads="1"/>
            </p:cNvSpPr>
            <p:nvPr/>
          </p:nvSpPr>
          <p:spPr bwMode="auto">
            <a:xfrm>
              <a:off x="720" y="1761"/>
              <a:ext cx="352" cy="255"/>
            </a:xfrm>
            <a:prstGeom prst="parallelogram">
              <a:avLst>
                <a:gd name="adj" fmla="val 34510"/>
              </a:avLst>
            </a:prstGeom>
            <a:solidFill>
              <a:schemeClr val="bg1"/>
            </a:solidFill>
            <a:ln w="28575">
              <a:solidFill>
                <a:srgbClr val="1E208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6" name="AutoShape 27"/>
            <p:cNvSpPr>
              <a:spLocks noChangeArrowheads="1"/>
            </p:cNvSpPr>
            <p:nvPr/>
          </p:nvSpPr>
          <p:spPr bwMode="auto">
            <a:xfrm>
              <a:off x="1021" y="1761"/>
              <a:ext cx="352" cy="255"/>
            </a:xfrm>
            <a:prstGeom prst="parallelogram">
              <a:avLst>
                <a:gd name="adj" fmla="val 34510"/>
              </a:avLst>
            </a:prstGeom>
            <a:solidFill>
              <a:schemeClr val="bg1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7" name="AutoShape 28"/>
            <p:cNvSpPr>
              <a:spLocks noChangeArrowheads="1"/>
            </p:cNvSpPr>
            <p:nvPr/>
          </p:nvSpPr>
          <p:spPr bwMode="auto">
            <a:xfrm>
              <a:off x="1324" y="1761"/>
              <a:ext cx="352" cy="255"/>
            </a:xfrm>
            <a:prstGeom prst="parallelogram">
              <a:avLst>
                <a:gd name="adj" fmla="val 34510"/>
              </a:avLst>
            </a:prstGeom>
            <a:solidFill>
              <a:schemeClr val="bg2"/>
            </a:solidFill>
            <a:ln w="28575">
              <a:solidFill>
                <a:srgbClr val="1E208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8" name="Rectangle 29"/>
            <p:cNvSpPr>
              <a:spLocks noChangeArrowheads="1"/>
            </p:cNvSpPr>
            <p:nvPr/>
          </p:nvSpPr>
          <p:spPr bwMode="auto">
            <a:xfrm>
              <a:off x="864" y="1440"/>
              <a:ext cx="960" cy="3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defRPr/>
              </a:pPr>
              <a:r>
                <a:rPr lang="nl-BE">
                  <a:solidFill>
                    <a:srgbClr val="153C8B"/>
                  </a:solidFill>
                  <a:latin typeface="Verdana" pitchFamily="34" charset="0"/>
                </a:rPr>
                <a:t>R  </a:t>
              </a:r>
              <a:r>
                <a:rPr lang="nl-BE" sz="1600">
                  <a:solidFill>
                    <a:srgbClr val="153C8B"/>
                  </a:solidFill>
                  <a:latin typeface="Verdana" pitchFamily="34" charset="0"/>
                </a:rPr>
                <a:t> </a:t>
              </a:r>
              <a:r>
                <a:rPr lang="nl-BE">
                  <a:solidFill>
                    <a:srgbClr val="153C8B"/>
                  </a:solidFill>
                  <a:latin typeface="Verdana" pitchFamily="34" charset="0"/>
                </a:rPr>
                <a:t>T  U</a:t>
              </a:r>
              <a:endParaRPr lang="en-US">
                <a:solidFill>
                  <a:srgbClr val="153C8B"/>
                </a:solidFill>
                <a:latin typeface="Verdana" pitchFamily="34" charset="0"/>
              </a:endParaRPr>
            </a:p>
          </p:txBody>
        </p:sp>
      </p:grpSp>
      <p:sp>
        <p:nvSpPr>
          <p:cNvPr id="29" name="Line 30"/>
          <p:cNvSpPr>
            <a:spLocks noChangeShapeType="1"/>
          </p:cNvSpPr>
          <p:nvPr/>
        </p:nvSpPr>
        <p:spPr bwMode="auto">
          <a:xfrm>
            <a:off x="0" y="1143000"/>
            <a:ext cx="91440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012825"/>
            <a:ext cx="8686800" cy="1174750"/>
          </a:xfrm>
          <a:prstGeom prst="roundRect">
            <a:avLst>
              <a:gd name="adj" fmla="val 16667"/>
            </a:avLst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52400" y="1981200"/>
            <a:ext cx="8839200" cy="4724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noProof="0" smtClean="0"/>
              <a:t>Click icon to add table</a:t>
            </a:r>
            <a:endParaRPr lang="en-US" noProof="0"/>
          </a:p>
        </p:txBody>
      </p:sp>
      <p:sp>
        <p:nvSpPr>
          <p:cNvPr id="30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239000" y="6553200"/>
            <a:ext cx="19050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FB4125-E3D1-4ED8-8187-4993DEAD497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5834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owntown.jpg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 bwMode="auto">
          <a:xfrm>
            <a:off x="0" y="609600"/>
            <a:ext cx="9144000" cy="6248400"/>
          </a:xfrm>
          <a:prstGeom prst="rect">
            <a:avLst/>
          </a:prstGeom>
          <a:solidFill>
            <a:srgbClr val="002060">
              <a:alpha val="6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3"/>
          <p:cNvSpPr txBox="1">
            <a:spLocks/>
          </p:cNvSpPr>
          <p:nvPr userDrawn="1"/>
        </p:nvSpPr>
        <p:spPr>
          <a:xfrm>
            <a:off x="0" y="6492875"/>
            <a:ext cx="55245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bg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000066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000066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000066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000066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b="1" kern="1200">
                <a:solidFill>
                  <a:srgbClr val="000066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b="1" kern="1200">
                <a:solidFill>
                  <a:srgbClr val="000066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b="1" kern="1200">
                <a:solidFill>
                  <a:srgbClr val="000066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b="1" kern="1200">
                <a:solidFill>
                  <a:srgbClr val="000066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fld id="{BB115DE3-F078-469F-B374-8B5FF0565E2A}" type="slidenum">
              <a:rPr lang="en-US" sz="1600" smtClean="0"/>
              <a:pPr/>
              <a:t>‹#›</a:t>
            </a:fld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387459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7" r:id="rId1"/>
    <p:sldLayoutId id="2147484028" r:id="rId2"/>
    <p:sldLayoutId id="2147484029" r:id="rId3"/>
    <p:sldLayoutId id="2147484030" r:id="rId4"/>
    <p:sldLayoutId id="2147484031" r:id="rId5"/>
    <p:sldLayoutId id="2147484032" r:id="rId6"/>
    <p:sldLayoutId id="2147484033" r:id="rId7"/>
    <p:sldLayoutId id="2147484034" r:id="rId8"/>
    <p:sldLayoutId id="2147484035" r:id="rId9"/>
    <p:sldLayoutId id="2147484036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+mj-lt"/>
          <a:ea typeface="ＭＳ Ｐゴシック" pitchFamily="122" charset="-128"/>
          <a:cs typeface="ＭＳ Ｐゴシック" pitchFamily="122" charset="-128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Georgia" pitchFamily="125" charset="0"/>
          <a:ea typeface="ＭＳ Ｐゴシック" pitchFamily="122" charset="-128"/>
          <a:cs typeface="ＭＳ Ｐゴシック" pitchFamily="122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Georgia" pitchFamily="125" charset="0"/>
          <a:ea typeface="ＭＳ Ｐゴシック" pitchFamily="122" charset="-128"/>
          <a:cs typeface="ＭＳ Ｐゴシック" pitchFamily="122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Georgia" pitchFamily="125" charset="0"/>
          <a:ea typeface="ＭＳ Ｐゴシック" pitchFamily="122" charset="-128"/>
          <a:cs typeface="ＭＳ Ｐゴシック" pitchFamily="122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Georgia" pitchFamily="125" charset="0"/>
          <a:ea typeface="ＭＳ Ｐゴシック" pitchFamily="122" charset="-128"/>
          <a:cs typeface="ＭＳ Ｐゴシック" pitchFamily="122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imes" pitchFamily="122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imes" pitchFamily="122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imes" pitchFamily="122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imes" pitchFamily="122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FF6600"/>
        </a:buClr>
        <a:defRPr sz="2400">
          <a:solidFill>
            <a:schemeClr val="bg1"/>
          </a:solidFill>
          <a:latin typeface="+mn-lt"/>
          <a:ea typeface="ＭＳ Ｐゴシック" pitchFamily="122" charset="-128"/>
          <a:cs typeface="ＭＳ Ｐゴシック" pitchFamily="122" charset="-128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FF6633"/>
        </a:buClr>
        <a:buSzPct val="80000"/>
        <a:buFont typeface="Times" charset="0"/>
        <a:buChar char="•"/>
        <a:defRPr sz="2400">
          <a:solidFill>
            <a:schemeClr val="bg1"/>
          </a:solidFill>
          <a:latin typeface="+mn-lt"/>
          <a:ea typeface="ＭＳ Ｐゴシック" pitchFamily="122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FF6600"/>
        </a:buClr>
        <a:buChar char="•"/>
        <a:defRPr sz="2000">
          <a:solidFill>
            <a:schemeClr val="bg1"/>
          </a:solidFill>
          <a:latin typeface="+mn-lt"/>
          <a:ea typeface="ＭＳ Ｐゴシック" pitchFamily="122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FF6600"/>
        </a:buClr>
        <a:buSzPct val="95000"/>
        <a:buFont typeface="Times" charset="0"/>
        <a:buChar char="•"/>
        <a:defRPr sz="2000">
          <a:solidFill>
            <a:schemeClr val="bg1"/>
          </a:solidFill>
          <a:latin typeface="+mn-lt"/>
          <a:ea typeface="ＭＳ Ｐゴシック" pitchFamily="122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defRPr sz="2000">
          <a:solidFill>
            <a:schemeClr val="bg1"/>
          </a:solidFill>
          <a:latin typeface="+mn-lt"/>
          <a:ea typeface="ＭＳ Ｐゴシック" pitchFamily="122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defRPr sz="2000">
          <a:solidFill>
            <a:schemeClr val="bg1"/>
          </a:solidFill>
          <a:latin typeface="+mn-lt"/>
          <a:ea typeface="ＭＳ Ｐゴシック" pitchFamily="122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defRPr sz="2000">
          <a:solidFill>
            <a:schemeClr val="bg1"/>
          </a:solidFill>
          <a:latin typeface="+mn-lt"/>
          <a:ea typeface="ＭＳ Ｐゴシック" pitchFamily="122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defRPr sz="2000">
          <a:solidFill>
            <a:schemeClr val="bg1"/>
          </a:solidFill>
          <a:latin typeface="+mn-lt"/>
          <a:ea typeface="ＭＳ Ｐゴシック" pitchFamily="122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defRPr sz="2000">
          <a:solidFill>
            <a:schemeClr val="bg1"/>
          </a:solidFill>
          <a:latin typeface="+mn-lt"/>
          <a:ea typeface="ＭＳ Ｐゴシック" pitchFamily="12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emf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4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4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4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www2.erie.gov/health/sites/www2.erie.gov.health/files/uploads/pdfs/reportablediseases.pdf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19200"/>
            <a:ext cx="7772400" cy="1470025"/>
          </a:xfrm>
        </p:spPr>
        <p:txBody>
          <a:bodyPr/>
          <a:lstStyle/>
          <a:p>
            <a:r>
              <a:rPr lang="en-US" dirty="0"/>
              <a:t>Statistical data analysis </a:t>
            </a:r>
            <a:r>
              <a:rPr lang="en-US" dirty="0" smtClean="0"/>
              <a:t>and</a:t>
            </a:r>
            <a:br>
              <a:rPr lang="en-US" dirty="0" smtClean="0"/>
            </a:br>
            <a:r>
              <a:rPr lang="en-US" dirty="0" smtClean="0"/>
              <a:t>research methods</a:t>
            </a:r>
            <a:br>
              <a:rPr lang="en-US" dirty="0" smtClean="0"/>
            </a:br>
            <a:r>
              <a:rPr lang="en-US" sz="28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BMI504</a:t>
            </a:r>
            <a:br>
              <a:rPr lang="en-US" sz="28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r>
              <a:rPr lang="en-US" sz="2800" dirty="0"/>
              <a:t>Course 20048 – Spring 2019</a:t>
            </a:r>
            <a:r>
              <a:rPr lang="en-US" sz="2800" dirty="0"/>
              <a:t/>
            </a:r>
            <a:br>
              <a:rPr lang="en-US" sz="2800" dirty="0"/>
            </a:br>
            <a:endParaRPr lang="en-US" sz="28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Class </a:t>
            </a:r>
            <a:r>
              <a:rPr lang="en-US" dirty="0" smtClean="0"/>
              <a:t>8 </a:t>
            </a:r>
            <a:r>
              <a:rPr lang="en-US" dirty="0"/>
              <a:t>– March </a:t>
            </a:r>
            <a:r>
              <a:rPr lang="en-US" dirty="0" smtClean="0"/>
              <a:t>28, 2019</a:t>
            </a:r>
            <a:endParaRPr lang="en-US" dirty="0"/>
          </a:p>
          <a:p>
            <a:r>
              <a:rPr lang="en-US" dirty="0" smtClean="0"/>
              <a:t>Descriptive </a:t>
            </a:r>
            <a:r>
              <a:rPr lang="en-US" dirty="0" smtClean="0"/>
              <a:t>and elementary statistics</a:t>
            </a:r>
          </a:p>
          <a:p>
            <a:endParaRPr lang="en-US" dirty="0" smtClean="0"/>
          </a:p>
          <a:p>
            <a:r>
              <a:rPr lang="en-US" dirty="0" smtClean="0"/>
              <a:t>Werner CEUSTERS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-152400" y="609600"/>
            <a:ext cx="9296400" cy="466726"/>
            <a:chOff x="-152400" y="609600"/>
            <a:chExt cx="9296400" cy="466726"/>
          </a:xfrm>
        </p:grpSpPr>
        <p:sp>
          <p:nvSpPr>
            <p:cNvPr id="5" name="Rectangle 4"/>
            <p:cNvSpPr/>
            <p:nvPr/>
          </p:nvSpPr>
          <p:spPr bwMode="auto">
            <a:xfrm>
              <a:off x="5562600" y="609600"/>
              <a:ext cx="3581400" cy="466726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endParaRPr>
            </a:p>
          </p:txBody>
        </p:sp>
        <p:pic>
          <p:nvPicPr>
            <p:cNvPr id="6" name="Picture 6" descr="Jacobs School of Medicine and Biomedical Sciences 1-line lockup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52400" y="609600"/>
              <a:ext cx="6477000" cy="4667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255623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Probability</a:t>
            </a:r>
            <a:r>
              <a:rPr lang="en-US" dirty="0" smtClean="0"/>
              <a:t> </a:t>
            </a:r>
            <a:r>
              <a:rPr lang="en-US" i="1" dirty="0" smtClean="0"/>
              <a:t>distribution tables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u="sng" dirty="0" smtClean="0"/>
              <a:t>Distribution</a:t>
            </a:r>
            <a:r>
              <a:rPr lang="en-US" dirty="0" smtClean="0"/>
              <a:t> (frequency distribution): a table or graph that displays </a:t>
            </a:r>
            <a:r>
              <a:rPr lang="en-US" dirty="0"/>
              <a:t>the frequency of various outcomes in a sample</a:t>
            </a:r>
            <a:r>
              <a:rPr lang="en-US" dirty="0" smtClean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u="sng" dirty="0"/>
              <a:t>Probability distribution</a:t>
            </a:r>
            <a:r>
              <a:rPr lang="en-US" dirty="0"/>
              <a:t>: </a:t>
            </a:r>
            <a:endParaRPr lang="en-US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a </a:t>
            </a:r>
            <a:r>
              <a:rPr lang="en-US" dirty="0"/>
              <a:t>table that displays the probabilities of various outcomes in a sample. </a:t>
            </a:r>
            <a:endParaRPr lang="en-US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Is a </a:t>
            </a:r>
            <a:r>
              <a:rPr lang="en-US" dirty="0"/>
              <a:t>"normalized frequency distribution table", where all occurrences of outcomes sum to 1.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102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0200" y="762000"/>
            <a:ext cx="3505200" cy="762000"/>
          </a:xfrm>
        </p:spPr>
        <p:txBody>
          <a:bodyPr/>
          <a:lstStyle/>
          <a:p>
            <a:r>
              <a:rPr lang="en-US" dirty="0" smtClean="0"/>
              <a:t>Probability distribution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58867905"/>
              </p:ext>
            </p:extLst>
          </p:nvPr>
        </p:nvGraphicFramePr>
        <p:xfrm>
          <a:off x="457200" y="605416"/>
          <a:ext cx="4572001" cy="62217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102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02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061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0613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3930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7689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45" marR="8845" marT="88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Bin</a:t>
                      </a:r>
                      <a:endParaRPr lang="en-US" sz="14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45" marR="8845" marT="88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Frequency</a:t>
                      </a:r>
                      <a:endParaRPr lang="en-US" sz="14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45" marR="8845" marT="88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Prob distrib</a:t>
                      </a:r>
                      <a:endParaRPr lang="en-US" sz="14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45" marR="8845" marT="88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Cumulative %</a:t>
                      </a:r>
                      <a:endParaRPr lang="en-US" sz="14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45" marR="8845" marT="8845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6893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45" marR="8845" marT="88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71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45" marR="8845" marT="88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45" marR="8845" marT="88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0.029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45" marR="8845" marT="88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2.86%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45" marR="8845" marT="884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6893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45" marR="8845" marT="88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72.8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45" marR="8845" marT="88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45" marR="8845" marT="88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0.029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45" marR="8845" marT="88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5.71%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45" marR="8845" marT="884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6893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45" marR="8845" marT="88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73.8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45" marR="8845" marT="88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45" marR="8845" marT="88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0.029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45" marR="8845" marT="88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8.57%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45" marR="8845" marT="884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6893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45" marR="8845" marT="88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74.3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45" marR="8845" marT="88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45" marR="8845" marT="88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0.029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45" marR="8845" marT="88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11.43%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45" marR="8845" marT="8845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6893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45" marR="8845" marT="88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76.5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45" marR="8845" marT="88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45" marR="8845" marT="88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0.057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45" marR="8845" marT="88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17.14%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45" marR="8845" marT="8845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76893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6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45" marR="8845" marT="88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76.8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45" marR="8845" marT="88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45" marR="8845" marT="88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0.029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45" marR="8845" marT="88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20.00%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45" marR="8845" marT="8845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76893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45" marR="8845" marT="88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78.1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45" marR="8845" marT="88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45" marR="8845" marT="88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0.029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45" marR="8845" marT="88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22.86%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45" marR="8845" marT="8845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76893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8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45" marR="8845" marT="88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78.4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45" marR="8845" marT="88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45" marR="8845" marT="88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0.029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45" marR="8845" marT="88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25.71%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45" marR="8845" marT="8845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76893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9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45" marR="8845" marT="88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80.9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45" marR="8845" marT="88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45" marR="8845" marT="88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0.029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45" marR="8845" marT="88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28.57%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45" marR="8845" marT="8845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76893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45" marR="8845" marT="88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81.9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45" marR="8845" marT="88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45" marR="8845" marT="88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0.057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45" marR="8845" marT="88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34.29%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45" marR="8845" marT="8845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76893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45" marR="8845" marT="88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83.6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45" marR="8845" marT="88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45" marR="8845" marT="88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0.029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45" marR="8845" marT="88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37.14%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45" marR="8845" marT="8845" marB="0" anchor="b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76893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45" marR="8845" marT="88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83.9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45" marR="8845" marT="88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45" marR="8845" marT="88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0.086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45" marR="8845" marT="88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45.71%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45" marR="8845" marT="8845" marB="0" anchor="b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76893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45" marR="8845" marT="88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84.3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45" marR="8845" marT="88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45" marR="8845" marT="88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0.029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45" marR="8845" marT="88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48.57%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45" marR="8845" marT="8845" marB="0" anchor="b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76893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45" marR="8845" marT="88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84.6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45" marR="8845" marT="88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45" marR="8845" marT="88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0.057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45" marR="8845" marT="88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54.29%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45" marR="8845" marT="8845" marB="0" anchor="b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76893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45" marR="8845" marT="88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85.9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45" marR="8845" marT="88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45" marR="8845" marT="88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0.057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45" marR="8845" marT="88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60.00%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45" marR="8845" marT="8845" marB="0" anchor="b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76893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16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45" marR="8845" marT="88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86.5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45" marR="8845" marT="88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45" marR="8845" marT="88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0.029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45" marR="8845" marT="88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62.86%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45" marR="8845" marT="8845" marB="0" anchor="b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76893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45" marR="8845" marT="88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86.6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45" marR="8845" marT="88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45" marR="8845" marT="88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0.057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45" marR="8845" marT="88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68.57%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45" marR="8845" marT="8845" marB="0" anchor="b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76893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18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45" marR="8845" marT="88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88.1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45" marR="8845" marT="88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45" marR="8845" marT="88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0.029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45" marR="8845" marT="88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71.43%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45" marR="8845" marT="8845" marB="0" anchor="b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76893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19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45" marR="8845" marT="88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88.2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45" marR="8845" marT="88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45" marR="8845" marT="88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0.029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45" marR="8845" marT="88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74.29%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45" marR="8845" marT="8845" marB="0" anchor="b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76893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20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45" marR="8845" marT="88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90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45" marR="8845" marT="88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45" marR="8845" marT="88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0.029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45" marR="8845" marT="88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77.14%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45" marR="8845" marT="8845" marB="0" anchor="b"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76893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21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45" marR="8845" marT="88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90.7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45" marR="8845" marT="88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45" marR="8845" marT="88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0.029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45" marR="8845" marT="88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80.00%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45" marR="8845" marT="8845" marB="0" anchor="b"/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76893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22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45" marR="8845" marT="88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91.2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45" marR="8845" marT="88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45" marR="8845" marT="88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0.029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45" marR="8845" marT="88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82.86%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45" marR="8845" marT="8845" marB="0" anchor="b"/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76893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23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45" marR="8845" marT="88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92.5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45" marR="8845" marT="88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45" marR="8845" marT="88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0.057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45" marR="8845" marT="88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88.57%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45" marR="8845" marT="8845" marB="0" anchor="b"/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76893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24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45" marR="8845" marT="88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93.2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45" marR="8845" marT="88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45" marR="8845" marT="88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0.029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45" marR="8845" marT="88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91.43%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45" marR="8845" marT="8845" marB="0" anchor="b"/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176893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25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45" marR="8845" marT="88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95.2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45" marR="8845" marT="88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45" marR="8845" marT="88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0.086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45" marR="8845" marT="88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100.00%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45" marR="8845" marT="8845" marB="0" anchor="b"/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17689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45" marR="8845" marT="884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More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45" marR="8845" marT="88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45" marR="8845" marT="88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0.000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45" marR="8845" marT="88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100.00%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45" marR="8845" marT="8845" marB="0" anchor="b"/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17689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45" marR="8845" marT="884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45" marR="8845" marT="88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35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45" marR="8845" marT="88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45" marR="8845" marT="884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45" marR="8845" marT="8845" marB="0" anchor="b"/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59796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Probability distribution function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/>
            <a:endParaRPr lang="en-US" dirty="0" smtClean="0"/>
          </a:p>
          <a:p>
            <a:pPr>
              <a:buFont typeface="Arial" charset="0"/>
              <a:buChar char="•"/>
            </a:pPr>
            <a:r>
              <a:rPr lang="en-US" dirty="0"/>
              <a:t>a mathematical function that indicates the values a random variable may </a:t>
            </a:r>
            <a:r>
              <a:rPr lang="en-US" dirty="0" smtClean="0"/>
              <a:t>have.</a:t>
            </a:r>
            <a:endParaRPr lang="en-US" dirty="0"/>
          </a:p>
          <a:p>
            <a:pPr>
              <a:buFont typeface="Arial" charset="0"/>
              <a:buChar char="•"/>
            </a:pPr>
            <a:r>
              <a:rPr lang="en-US" kern="1200" dirty="0" smtClean="0">
                <a:latin typeface="Trebuchet MS" charset="0"/>
                <a:ea typeface="Trebuchet MS" charset="0"/>
                <a:cs typeface="Trebuchet MS" charset="0"/>
              </a:rPr>
              <a:t>that </a:t>
            </a:r>
            <a:r>
              <a:rPr lang="en-US" kern="1200" dirty="0">
                <a:latin typeface="Trebuchet MS" charset="0"/>
                <a:ea typeface="Trebuchet MS" charset="0"/>
                <a:cs typeface="Trebuchet MS" charset="0"/>
              </a:rPr>
              <a:t>random </a:t>
            </a:r>
            <a:r>
              <a:rPr lang="en-US" kern="1200" dirty="0" smtClean="0">
                <a:latin typeface="Trebuchet MS" charset="0"/>
                <a:ea typeface="Trebuchet MS" charset="0"/>
                <a:cs typeface="Trebuchet MS" charset="0"/>
              </a:rPr>
              <a:t>variable is the result of a </a:t>
            </a:r>
            <a:r>
              <a:rPr lang="en-US" kern="1200" dirty="0">
                <a:latin typeface="Trebuchet MS" charset="0"/>
                <a:ea typeface="Trebuchet MS" charset="0"/>
                <a:cs typeface="Trebuchet MS" charset="0"/>
              </a:rPr>
              <a:t>function that associates a real number (the probability value) to an outcome of an experiment.</a:t>
            </a:r>
            <a:endParaRPr lang="en-US" dirty="0">
              <a:latin typeface="Trebuchet MS" charset="0"/>
              <a:ea typeface="Trebuchet MS" charset="0"/>
              <a:cs typeface="Trebuchet MS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Cumulative probability distribution function (CDF):  </a:t>
            </a:r>
            <a:r>
              <a:rPr lang="en-US" dirty="0"/>
              <a:t>the probability that the random variable X takes on a value less than or equal to x.</a:t>
            </a:r>
          </a:p>
        </p:txBody>
      </p:sp>
    </p:spTree>
    <p:extLst>
      <p:ext uri="{BB962C8B-B14F-4D97-AF65-F5344CB8AC3E}">
        <p14:creationId xmlns:p14="http://schemas.microsoft.com/office/powerpoint/2010/main" val="781279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Histogram and frequency distribution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55011" y="1676400"/>
            <a:ext cx="7433978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5653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Histogram with fewer bins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87" y="1692310"/>
            <a:ext cx="9039225" cy="3990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317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Distinct types of distribution functions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-76200" y="1524000"/>
            <a:ext cx="9372599" cy="5562600"/>
            <a:chOff x="-61965" y="-1"/>
            <a:chExt cx="9288379" cy="6477001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-1"/>
              <a:ext cx="9144000" cy="2471029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1" y="1981199"/>
              <a:ext cx="9144001" cy="2374605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-61965" y="3962400"/>
              <a:ext cx="9288379" cy="25146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68580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One can be creative (1)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29100" y="1981200"/>
            <a:ext cx="4648200" cy="1789845"/>
          </a:xfrm>
        </p:spPr>
        <p:txBody>
          <a:bodyPr/>
          <a:lstStyle/>
          <a:p>
            <a:pPr algn="ctr"/>
            <a:r>
              <a:rPr lang="en-US" sz="2800" dirty="0" smtClean="0"/>
              <a:t>Different ways of constructing the bins</a:t>
            </a:r>
            <a:endParaRPr lang="en-US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4100931"/>
            <a:ext cx="3657600" cy="265960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1447800"/>
            <a:ext cx="3657600" cy="245806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05300" y="3724275"/>
            <a:ext cx="4610100" cy="3057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1044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19700" y="990600"/>
            <a:ext cx="3352800" cy="762000"/>
          </a:xfrm>
        </p:spPr>
        <p:txBody>
          <a:bodyPr/>
          <a:lstStyle/>
          <a:p>
            <a:r>
              <a:rPr lang="en-US" dirty="0" smtClean="0"/>
              <a:t>One can be creative 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19700" y="2667000"/>
            <a:ext cx="3390900" cy="533400"/>
          </a:xfrm>
        </p:spPr>
        <p:txBody>
          <a:bodyPr/>
          <a:lstStyle/>
          <a:p>
            <a:pPr algn="ctr"/>
            <a:r>
              <a:rPr lang="en-US" sz="2800" dirty="0" smtClean="0"/>
              <a:t>Sorting the bins</a:t>
            </a:r>
            <a:endParaRPr lang="en-US" sz="28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60" y="685800"/>
            <a:ext cx="4610100" cy="30575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60" y="3764192"/>
            <a:ext cx="4610100" cy="3055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4134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Factors for </a:t>
            </a:r>
            <a:r>
              <a:rPr lang="en-US" i="1" dirty="0" smtClean="0"/>
              <a:t>sensible</a:t>
            </a:r>
            <a:r>
              <a:rPr lang="en-US" dirty="0" smtClean="0"/>
              <a:t> creativity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0" y="1676400"/>
            <a:ext cx="4419600" cy="49530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What is exactly measured, i.e. what are these values results of?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What type of variables are we dealing with?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576" y="2514600"/>
            <a:ext cx="4237977" cy="2552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1063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Shooting results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7800" y="1828800"/>
            <a:ext cx="3323577" cy="255222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184055" y="4572000"/>
            <a:ext cx="33855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What kind of settings can you think of?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133600"/>
            <a:ext cx="3833812" cy="3833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1952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‘Statistics’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/>
              <a:t>As </a:t>
            </a:r>
            <a:r>
              <a:rPr lang="en-US" sz="2800" i="1" dirty="0" smtClean="0"/>
              <a:t>mass noun</a:t>
            </a:r>
            <a:r>
              <a:rPr lang="en-US" sz="2800" dirty="0" smtClean="0"/>
              <a:t>:</a:t>
            </a:r>
          </a:p>
          <a:p>
            <a:pPr lvl="2"/>
            <a:r>
              <a:rPr lang="en-US" dirty="0" smtClean="0"/>
              <a:t>a </a:t>
            </a:r>
            <a:r>
              <a:rPr lang="en-US" dirty="0"/>
              <a:t>branch of mathematics dealing with the collection, analysis, interpretation, and presentation of masses of numerical </a:t>
            </a:r>
            <a:r>
              <a:rPr lang="en-US" dirty="0" smtClean="0"/>
              <a:t>data.</a:t>
            </a:r>
          </a:p>
          <a:p>
            <a:pPr lvl="2"/>
            <a:endParaRPr lang="en-US" sz="10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/>
              <a:t>As </a:t>
            </a:r>
            <a:r>
              <a:rPr lang="en-US" sz="2800" i="1" dirty="0" smtClean="0"/>
              <a:t>count noun</a:t>
            </a:r>
            <a:r>
              <a:rPr lang="en-US" sz="2800" dirty="0" smtClean="0"/>
              <a:t>: </a:t>
            </a:r>
            <a:endParaRPr lang="en-US" sz="2800" dirty="0"/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smtClean="0"/>
              <a:t>a </a:t>
            </a:r>
            <a:r>
              <a:rPr lang="en-US" dirty="0"/>
              <a:t>collection of quantitative </a:t>
            </a:r>
            <a:r>
              <a:rPr lang="en-US" dirty="0" smtClean="0"/>
              <a:t>data.</a:t>
            </a:r>
          </a:p>
          <a:p>
            <a:pPr lvl="2">
              <a:buFont typeface="Arial" panose="020B0604020202020204" pitchFamily="34" charset="0"/>
              <a:buChar char="•"/>
            </a:pPr>
            <a:endParaRPr lang="en-US" sz="10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/>
              <a:t>The </a:t>
            </a:r>
            <a:r>
              <a:rPr lang="en-US" sz="2800" i="1" dirty="0" smtClean="0"/>
              <a:t>singular ‘statistic’</a:t>
            </a:r>
            <a:r>
              <a:rPr lang="en-US" sz="2800" dirty="0" smtClean="0"/>
              <a:t>: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smtClean="0"/>
              <a:t>a </a:t>
            </a:r>
            <a:r>
              <a:rPr lang="en-US" dirty="0"/>
              <a:t>single term or datum in a collection of </a:t>
            </a:r>
            <a:r>
              <a:rPr lang="en-US" dirty="0" smtClean="0"/>
              <a:t>statistics;</a:t>
            </a:r>
            <a:endParaRPr lang="en-US" dirty="0"/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smtClean="0"/>
              <a:t>a </a:t>
            </a:r>
            <a:r>
              <a:rPr lang="en-US" dirty="0"/>
              <a:t>quantity (as the mean of a sample) that is computed from a sample; specifically </a:t>
            </a:r>
            <a:r>
              <a:rPr lang="en-US" dirty="0" smtClean="0"/>
              <a:t>an estimate;</a:t>
            </a:r>
            <a:endParaRPr lang="en-US" dirty="0"/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smtClean="0"/>
              <a:t>a </a:t>
            </a:r>
            <a:r>
              <a:rPr lang="en-US" dirty="0"/>
              <a:t>random variable that takes on the possible values of a </a:t>
            </a:r>
            <a:r>
              <a:rPr lang="en-US" dirty="0" smtClean="0"/>
              <a:t>statistic. </a:t>
            </a:r>
          </a:p>
          <a:p>
            <a:pPr marL="1828800" lvl="4" indent="0"/>
            <a:r>
              <a:rPr lang="en-US" sz="1600" dirty="0" smtClean="0"/>
              <a:t>https</a:t>
            </a:r>
            <a:r>
              <a:rPr lang="en-US" sz="1600" dirty="0"/>
              <a:t>://www.merriam-webster.com/dictionary/statistic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8155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400" dirty="0" smtClean="0"/>
              <a:t>These two setups produced the same results</a:t>
            </a:r>
            <a:endParaRPr lang="en-US" sz="3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6113436"/>
            <a:ext cx="8686800" cy="515964"/>
          </a:xfrm>
        </p:spPr>
        <p:txBody>
          <a:bodyPr/>
          <a:lstStyle/>
          <a:p>
            <a:pPr algn="ctr"/>
            <a:r>
              <a:rPr lang="en-US" dirty="0" smtClean="0"/>
              <a:t>Same shooter different gun</a:t>
            </a:r>
            <a:endParaRPr lang="en-US" dirty="0"/>
          </a:p>
        </p:txBody>
      </p:sp>
      <p:grpSp>
        <p:nvGrpSpPr>
          <p:cNvPr id="14" name="Group 13"/>
          <p:cNvGrpSpPr/>
          <p:nvPr/>
        </p:nvGrpSpPr>
        <p:grpSpPr>
          <a:xfrm>
            <a:off x="381000" y="2133600"/>
            <a:ext cx="8153400" cy="3833812"/>
            <a:chOff x="381000" y="2133600"/>
            <a:chExt cx="8153400" cy="3833812"/>
          </a:xfrm>
        </p:grpSpPr>
        <p:pic>
          <p:nvPicPr>
            <p:cNvPr id="4" name="Content Placeholder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1000" y="2133600"/>
              <a:ext cx="3833812" cy="3833812"/>
            </a:xfrm>
            <a:prstGeom prst="rect">
              <a:avLst/>
            </a:prstGeom>
          </p:spPr>
        </p:pic>
        <p:pic>
          <p:nvPicPr>
            <p:cNvPr id="5" name="Content Placeholder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00588" y="2133600"/>
              <a:ext cx="3833812" cy="3833812"/>
            </a:xfrm>
            <a:prstGeom prst="rect">
              <a:avLst/>
            </a:prstGeom>
          </p:spPr>
        </p:pic>
        <p:grpSp>
          <p:nvGrpSpPr>
            <p:cNvPr id="9" name="Group 8"/>
            <p:cNvGrpSpPr/>
            <p:nvPr/>
          </p:nvGrpSpPr>
          <p:grpSpPr>
            <a:xfrm>
              <a:off x="1520130" y="3429000"/>
              <a:ext cx="1223070" cy="679856"/>
              <a:chOff x="3958530" y="1964453"/>
              <a:chExt cx="1223070" cy="679856"/>
            </a:xfrm>
          </p:grpSpPr>
          <p:pic>
            <p:nvPicPr>
              <p:cNvPr id="6" name="Picture 5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965223" y="1981200"/>
                <a:ext cx="1063977" cy="510709"/>
              </a:xfrm>
              <a:prstGeom prst="rect">
                <a:avLst/>
              </a:prstGeom>
            </p:spPr>
          </p:pic>
          <p:pic>
            <p:nvPicPr>
              <p:cNvPr id="7" name="Picture 6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9672020">
                <a:off x="4117623" y="2133600"/>
                <a:ext cx="1063977" cy="510709"/>
              </a:xfrm>
              <a:prstGeom prst="rect">
                <a:avLst/>
              </a:prstGeom>
            </p:spPr>
          </p:pic>
          <p:pic>
            <p:nvPicPr>
              <p:cNvPr id="8" name="Picture 7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197640">
                <a:off x="3958530" y="1964453"/>
                <a:ext cx="1063977" cy="510709"/>
              </a:xfrm>
              <a:prstGeom prst="rect">
                <a:avLst/>
              </a:prstGeom>
            </p:spPr>
          </p:pic>
        </p:grpSp>
        <p:grpSp>
          <p:nvGrpSpPr>
            <p:cNvPr id="10" name="Group 9"/>
            <p:cNvGrpSpPr/>
            <p:nvPr/>
          </p:nvGrpSpPr>
          <p:grpSpPr>
            <a:xfrm flipH="1" flipV="1">
              <a:off x="6238352" y="3930576"/>
              <a:ext cx="1223070" cy="679856"/>
              <a:chOff x="3958530" y="1964453"/>
              <a:chExt cx="1223070" cy="679856"/>
            </a:xfrm>
          </p:grpSpPr>
          <p:pic>
            <p:nvPicPr>
              <p:cNvPr id="11" name="Picture 10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965223" y="1981200"/>
                <a:ext cx="1063977" cy="510709"/>
              </a:xfrm>
              <a:prstGeom prst="rect">
                <a:avLst/>
              </a:prstGeom>
            </p:spPr>
          </p:pic>
          <p:pic>
            <p:nvPicPr>
              <p:cNvPr id="12" name="Picture 11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9672020">
                <a:off x="4117623" y="2133600"/>
                <a:ext cx="1063977" cy="510709"/>
              </a:xfrm>
              <a:prstGeom prst="rect">
                <a:avLst/>
              </a:prstGeom>
            </p:spPr>
          </p:pic>
          <p:pic>
            <p:nvPicPr>
              <p:cNvPr id="13" name="Picture 12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197640">
                <a:off x="3958530" y="1964453"/>
                <a:ext cx="1063977" cy="510709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819256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These four setups also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886457"/>
            <a:ext cx="4769618" cy="223881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4335324"/>
            <a:ext cx="4769618" cy="2238810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5562600" y="2413698"/>
            <a:ext cx="2914859" cy="515964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400" b="0" i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80000"/>
              <a:buFont typeface="Times" charset="0"/>
              <a:buChar char="•"/>
              <a:defRPr lang="en-US" sz="2400" b="0" i="0" dirty="0" smtClean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000" b="0" i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95000"/>
              <a:buFont typeface="Times" charset="0"/>
              <a:buChar char="•"/>
              <a:defRPr sz="2000" b="0" i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 b="0" i="1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9pPr>
          </a:lstStyle>
          <a:p>
            <a:pPr algn="ctr"/>
            <a:r>
              <a:rPr lang="en-US" kern="0" dirty="0" smtClean="0"/>
              <a:t>Same shooter </a:t>
            </a:r>
          </a:p>
          <a:p>
            <a:pPr algn="ctr"/>
            <a:r>
              <a:rPr lang="en-US" kern="0" dirty="0" smtClean="0"/>
              <a:t>different gun</a:t>
            </a:r>
            <a:endParaRPr lang="en-US" kern="0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5562600" y="4818036"/>
            <a:ext cx="2914859" cy="515964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400" b="0" i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80000"/>
              <a:buFont typeface="Times" charset="0"/>
              <a:buChar char="•"/>
              <a:defRPr lang="en-US" sz="2400" b="0" i="0" dirty="0" smtClean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000" b="0" i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95000"/>
              <a:buFont typeface="Times" charset="0"/>
              <a:buChar char="•"/>
              <a:defRPr sz="2000" b="0" i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 b="0" i="1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9pPr>
          </a:lstStyle>
          <a:p>
            <a:pPr algn="ctr"/>
            <a:r>
              <a:rPr lang="en-US" kern="0" dirty="0" smtClean="0"/>
              <a:t>Different shooter </a:t>
            </a:r>
          </a:p>
          <a:p>
            <a:pPr algn="ctr"/>
            <a:r>
              <a:rPr lang="en-US" kern="0" dirty="0" smtClean="0"/>
              <a:t>same gun</a:t>
            </a: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132487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descriptive statistics on the results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05967567"/>
              </p:ext>
            </p:extLst>
          </p:nvPr>
        </p:nvGraphicFramePr>
        <p:xfrm>
          <a:off x="235299" y="1921861"/>
          <a:ext cx="4184301" cy="337756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6439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03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>
                          <a:effectLst/>
                        </a:rPr>
                        <a:t>Mean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</a:rPr>
                        <a:t>84.43429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>
                          <a:effectLst/>
                        </a:rPr>
                        <a:t>Standard Error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>
                          <a:effectLst/>
                        </a:rPr>
                        <a:t>1.135944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>
                          <a:effectLst/>
                        </a:rPr>
                        <a:t>Median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</a:rPr>
                        <a:t>84.6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>
                          <a:effectLst/>
                        </a:rPr>
                        <a:t>Mode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>
                          <a:effectLst/>
                        </a:rPr>
                        <a:t>83.9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>
                          <a:effectLst/>
                        </a:rPr>
                        <a:t>Standard Deviation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>
                          <a:effectLst/>
                        </a:rPr>
                        <a:t>6.720335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>
                          <a:effectLst/>
                        </a:rPr>
                        <a:t>Sample Variance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>
                          <a:effectLst/>
                        </a:rPr>
                        <a:t>45.16291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>
                          <a:effectLst/>
                        </a:rPr>
                        <a:t>Kurtosis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>
                          <a:effectLst/>
                        </a:rPr>
                        <a:t>-0.73002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>
                          <a:effectLst/>
                        </a:rPr>
                        <a:t>Skewness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>
                          <a:effectLst/>
                        </a:rPr>
                        <a:t>-0.19589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>
                          <a:effectLst/>
                        </a:rPr>
                        <a:t>Range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</a:rPr>
                        <a:t>24.2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803216"/>
              </p:ext>
            </p:extLst>
          </p:nvPr>
        </p:nvGraphicFramePr>
        <p:xfrm>
          <a:off x="4953000" y="2269827"/>
          <a:ext cx="3835400" cy="299275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362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73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>
                          <a:effectLst/>
                        </a:rPr>
                        <a:t>Minimum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>
                          <a:effectLst/>
                        </a:rPr>
                        <a:t>71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>
                          <a:effectLst/>
                        </a:rPr>
                        <a:t>Maximum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>
                          <a:effectLst/>
                        </a:rPr>
                        <a:t>95.2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>
                          <a:effectLst/>
                        </a:rPr>
                        <a:t>Sum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>
                          <a:effectLst/>
                        </a:rPr>
                        <a:t>2955.2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>
                          <a:effectLst/>
                        </a:rPr>
                        <a:t>Count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</a:rPr>
                        <a:t>35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>
                          <a:effectLst/>
                        </a:rPr>
                        <a:t>Largest(1)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</a:rPr>
                        <a:t>95.2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>
                          <a:effectLst/>
                        </a:rPr>
                        <a:t>Smallest(1)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</a:rPr>
                        <a:t>71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>
                          <a:effectLst/>
                        </a:rPr>
                        <a:t>Confidence Level(95.0%)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</a:rPr>
                        <a:t>2.308516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6" name="Content Placeholder 2"/>
          <p:cNvSpPr txBox="1">
            <a:spLocks/>
          </p:cNvSpPr>
          <p:nvPr/>
        </p:nvSpPr>
        <p:spPr>
          <a:xfrm>
            <a:off x="235300" y="5486400"/>
            <a:ext cx="8553100" cy="515964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400" b="0" i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80000"/>
              <a:buFont typeface="Times" charset="0"/>
              <a:buChar char="•"/>
              <a:defRPr lang="en-US" sz="2400" b="0" i="0" dirty="0" smtClean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000" b="0" i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95000"/>
              <a:buFont typeface="Times" charset="0"/>
              <a:buChar char="•"/>
              <a:defRPr sz="2000" b="0" i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 b="0" i="1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9pPr>
          </a:lstStyle>
          <a:p>
            <a:pPr marL="0" indent="0" algn="ctr"/>
            <a:r>
              <a:rPr lang="en-US" kern="0" dirty="0" smtClean="0"/>
              <a:t>Depending on what distribution you are dealing with, and what the results are measurements of, these statistics can make sense ranging from not all to extremely well!</a:t>
            </a: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2122736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Range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76400"/>
            <a:ext cx="8686800" cy="533400"/>
          </a:xfrm>
        </p:spPr>
        <p:txBody>
          <a:bodyPr/>
          <a:lstStyle/>
          <a:p>
            <a:r>
              <a:rPr lang="en-US" dirty="0" smtClean="0"/>
              <a:t>= interval between highest and lowest values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6336" y="2629371"/>
            <a:ext cx="4237977" cy="2552229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1295400" y="2133600"/>
            <a:ext cx="7010400" cy="1943571"/>
            <a:chOff x="1295400" y="2133600"/>
            <a:chExt cx="7010400" cy="1943571"/>
          </a:xfrm>
        </p:grpSpPr>
        <p:cxnSp>
          <p:nvCxnSpPr>
            <p:cNvPr id="6" name="Straight Connector 5"/>
            <p:cNvCxnSpPr/>
            <p:nvPr/>
          </p:nvCxnSpPr>
          <p:spPr bwMode="auto">
            <a:xfrm>
              <a:off x="2971800" y="2133600"/>
              <a:ext cx="1066800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" name="Straight Connector 7"/>
            <p:cNvCxnSpPr/>
            <p:nvPr/>
          </p:nvCxnSpPr>
          <p:spPr bwMode="auto">
            <a:xfrm>
              <a:off x="4572000" y="2133600"/>
              <a:ext cx="1066800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1FE115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9" name="Oval 8"/>
            <p:cNvSpPr/>
            <p:nvPr/>
          </p:nvSpPr>
          <p:spPr bwMode="auto">
            <a:xfrm>
              <a:off x="3150160" y="3696171"/>
              <a:ext cx="609600" cy="381000"/>
            </a:xfrm>
            <a:prstGeom prst="ellipse">
              <a:avLst/>
            </a:prstGeom>
            <a:noFill/>
            <a:ln w="28575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endParaRPr>
            </a:p>
          </p:txBody>
        </p:sp>
        <p:sp>
          <p:nvSpPr>
            <p:cNvPr id="10" name="Oval 9"/>
            <p:cNvSpPr/>
            <p:nvPr/>
          </p:nvSpPr>
          <p:spPr bwMode="auto">
            <a:xfrm>
              <a:off x="1295400" y="3001729"/>
              <a:ext cx="609600" cy="346364"/>
            </a:xfrm>
            <a:prstGeom prst="ellipse">
              <a:avLst/>
            </a:prstGeom>
            <a:noFill/>
            <a:ln w="28575" cap="flat" cmpd="sng" algn="ctr">
              <a:solidFill>
                <a:srgbClr val="1FE115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846472" y="3429000"/>
              <a:ext cx="245932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Range = 24.2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93742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Range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29100" y="1752600"/>
            <a:ext cx="4648200" cy="1789845"/>
          </a:xfrm>
        </p:spPr>
        <p:txBody>
          <a:bodyPr/>
          <a:lstStyle/>
          <a:p>
            <a:pPr algn="ctr"/>
            <a:r>
              <a:rPr lang="en-US" sz="2800" dirty="0" smtClean="0"/>
              <a:t>Does not change (much) depending on the ways of constructing bins</a:t>
            </a:r>
            <a:endParaRPr lang="en-US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4100931"/>
            <a:ext cx="3657600" cy="265960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1447800"/>
            <a:ext cx="3657600" cy="245806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05300" y="3724275"/>
            <a:ext cx="4610100" cy="3057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600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Percentiles / Quartiles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7810" y="1512276"/>
            <a:ext cx="8677589" cy="5193323"/>
          </a:xfrm>
          <a:prstGeom prst="rect">
            <a:avLst/>
          </a:prstGeom>
        </p:spPr>
      </p:pic>
      <p:sp>
        <p:nvSpPr>
          <p:cNvPr id="3" name="Right Arrow 2"/>
          <p:cNvSpPr/>
          <p:nvPr/>
        </p:nvSpPr>
        <p:spPr bwMode="auto">
          <a:xfrm>
            <a:off x="1066308" y="3048000"/>
            <a:ext cx="1295892" cy="152400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5" name="Right Arrow 4"/>
          <p:cNvSpPr/>
          <p:nvPr/>
        </p:nvSpPr>
        <p:spPr bwMode="auto">
          <a:xfrm>
            <a:off x="1066308" y="4114800"/>
            <a:ext cx="1295892" cy="152400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6" name="Right Arrow 5"/>
          <p:cNvSpPr/>
          <p:nvPr/>
        </p:nvSpPr>
        <p:spPr bwMode="auto">
          <a:xfrm>
            <a:off x="1090588" y="5227656"/>
            <a:ext cx="1295892" cy="152400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51649" y="2605579"/>
            <a:ext cx="8386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25</a:t>
            </a:r>
            <a:r>
              <a:rPr lang="en-US" baseline="30000" dirty="0" smtClean="0">
                <a:solidFill>
                  <a:srgbClr val="FF0000"/>
                </a:solidFill>
              </a:rPr>
              <a:t>th</a:t>
            </a:r>
            <a:endParaRPr lang="en-US" baseline="300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66309" y="3682425"/>
            <a:ext cx="8386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50</a:t>
            </a:r>
            <a:r>
              <a:rPr lang="en-US" baseline="30000" dirty="0" smtClean="0">
                <a:solidFill>
                  <a:srgbClr val="FF0000"/>
                </a:solidFill>
              </a:rPr>
              <a:t>th</a:t>
            </a:r>
            <a:endParaRPr lang="en-US" baseline="300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66309" y="4768214"/>
            <a:ext cx="8386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75</a:t>
            </a:r>
            <a:r>
              <a:rPr lang="en-US" baseline="30000" dirty="0" smtClean="0">
                <a:solidFill>
                  <a:srgbClr val="FF0000"/>
                </a:solidFill>
              </a:rPr>
              <a:t>th</a:t>
            </a:r>
            <a:endParaRPr lang="en-US" baseline="30000" dirty="0">
              <a:solidFill>
                <a:srgbClr val="FF0000"/>
              </a:solidFill>
            </a:endParaRPr>
          </a:p>
        </p:txBody>
      </p:sp>
      <p:sp>
        <p:nvSpPr>
          <p:cNvPr id="10" name="Right Arrow 9"/>
          <p:cNvSpPr/>
          <p:nvPr/>
        </p:nvSpPr>
        <p:spPr bwMode="auto">
          <a:xfrm flipH="1">
            <a:off x="960456" y="3048000"/>
            <a:ext cx="1295892" cy="152400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11" name="Right Arrow 10"/>
          <p:cNvSpPr/>
          <p:nvPr/>
        </p:nvSpPr>
        <p:spPr bwMode="auto">
          <a:xfrm flipH="1">
            <a:off x="960456" y="4114800"/>
            <a:ext cx="1295892" cy="152400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12" name="Right Arrow 11"/>
          <p:cNvSpPr/>
          <p:nvPr/>
        </p:nvSpPr>
        <p:spPr bwMode="auto">
          <a:xfrm flipH="1">
            <a:off x="984736" y="5227656"/>
            <a:ext cx="1295892" cy="152400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950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/>
      <p:bldP spid="8" grpId="0"/>
      <p:bldP spid="9" grpId="0"/>
      <p:bldP spid="10" grpId="0" animBg="1"/>
      <p:bldP spid="11" grpId="0" animBg="1"/>
      <p:bldP spid="1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Interquartile range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7810" y="1512276"/>
            <a:ext cx="8677589" cy="5193323"/>
          </a:xfrm>
          <a:prstGeom prst="rect">
            <a:avLst/>
          </a:prstGeom>
        </p:spPr>
      </p:pic>
      <p:sp>
        <p:nvSpPr>
          <p:cNvPr id="3" name="Right Arrow 2"/>
          <p:cNvSpPr/>
          <p:nvPr/>
        </p:nvSpPr>
        <p:spPr bwMode="auto">
          <a:xfrm>
            <a:off x="1066308" y="3048000"/>
            <a:ext cx="1295892" cy="152400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5" name="Right Arrow 4"/>
          <p:cNvSpPr/>
          <p:nvPr/>
        </p:nvSpPr>
        <p:spPr bwMode="auto">
          <a:xfrm>
            <a:off x="1066308" y="4114800"/>
            <a:ext cx="1295892" cy="152400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6" name="Right Arrow 5"/>
          <p:cNvSpPr/>
          <p:nvPr/>
        </p:nvSpPr>
        <p:spPr bwMode="auto">
          <a:xfrm>
            <a:off x="1090588" y="5227656"/>
            <a:ext cx="1295892" cy="152400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51649" y="2605579"/>
            <a:ext cx="8386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25</a:t>
            </a:r>
            <a:r>
              <a:rPr lang="en-US" baseline="30000" dirty="0" smtClean="0">
                <a:solidFill>
                  <a:srgbClr val="FF0000"/>
                </a:solidFill>
              </a:rPr>
              <a:t>th</a:t>
            </a:r>
            <a:endParaRPr lang="en-US" baseline="300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66309" y="3682425"/>
            <a:ext cx="8386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50</a:t>
            </a:r>
            <a:r>
              <a:rPr lang="en-US" baseline="30000" dirty="0" smtClean="0">
                <a:solidFill>
                  <a:srgbClr val="FF0000"/>
                </a:solidFill>
              </a:rPr>
              <a:t>th</a:t>
            </a:r>
            <a:endParaRPr lang="en-US" baseline="300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66309" y="4768214"/>
            <a:ext cx="8386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75</a:t>
            </a:r>
            <a:r>
              <a:rPr lang="en-US" baseline="30000" dirty="0" smtClean="0">
                <a:solidFill>
                  <a:srgbClr val="FF0000"/>
                </a:solidFill>
              </a:rPr>
              <a:t>th</a:t>
            </a:r>
            <a:endParaRPr lang="en-US" baseline="30000" dirty="0">
              <a:solidFill>
                <a:srgbClr val="FF0000"/>
              </a:solidFill>
            </a:endParaRPr>
          </a:p>
        </p:txBody>
      </p:sp>
      <p:sp>
        <p:nvSpPr>
          <p:cNvPr id="10" name="Right Arrow 9"/>
          <p:cNvSpPr/>
          <p:nvPr/>
        </p:nvSpPr>
        <p:spPr bwMode="auto">
          <a:xfrm flipH="1">
            <a:off x="960456" y="3048000"/>
            <a:ext cx="1295892" cy="152400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11" name="Right Arrow 10"/>
          <p:cNvSpPr/>
          <p:nvPr/>
        </p:nvSpPr>
        <p:spPr bwMode="auto">
          <a:xfrm flipH="1">
            <a:off x="960456" y="4114800"/>
            <a:ext cx="1295892" cy="152400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12" name="Right Arrow 11"/>
          <p:cNvSpPr/>
          <p:nvPr/>
        </p:nvSpPr>
        <p:spPr bwMode="auto">
          <a:xfrm flipH="1">
            <a:off x="984736" y="5227656"/>
            <a:ext cx="1295892" cy="152400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2057400" y="1991380"/>
            <a:ext cx="5582038" cy="3236276"/>
            <a:chOff x="2057400" y="1991380"/>
            <a:chExt cx="5582038" cy="3236276"/>
          </a:xfrm>
        </p:grpSpPr>
        <p:sp>
          <p:nvSpPr>
            <p:cNvPr id="13" name="Up-Down Arrow 12"/>
            <p:cNvSpPr/>
            <p:nvPr/>
          </p:nvSpPr>
          <p:spPr bwMode="auto">
            <a:xfrm>
              <a:off x="2057400" y="3200400"/>
              <a:ext cx="198948" cy="2027256"/>
            </a:xfrm>
            <a:prstGeom prst="upDownArrow">
              <a:avLst/>
            </a:prstGeom>
            <a:solidFill>
              <a:srgbClr val="1FE115"/>
            </a:solidFill>
            <a:ln w="9525" cap="flat" cmpd="sng" algn="ctr">
              <a:solidFill>
                <a:srgbClr val="1FE115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244231" y="1991380"/>
              <a:ext cx="239520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solidFill>
                    <a:srgbClr val="1FE115"/>
                  </a:solidFill>
                </a:rPr>
                <a:t>88.2-78.1=10.1</a:t>
              </a:r>
              <a:endParaRPr lang="en-US" sz="2800" dirty="0">
                <a:solidFill>
                  <a:srgbClr val="1FE115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61808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Box and whisker plot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1676400"/>
            <a:ext cx="5181600" cy="4729239"/>
          </a:xfrm>
        </p:spPr>
      </p:pic>
    </p:spTree>
    <p:extLst>
      <p:ext uri="{BB962C8B-B14F-4D97-AF65-F5344CB8AC3E}">
        <p14:creationId xmlns:p14="http://schemas.microsoft.com/office/powerpoint/2010/main" val="1526105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i="1" dirty="0"/>
              <a:t>arithmetic</a:t>
            </a:r>
            <a:r>
              <a:rPr lang="en-US" dirty="0"/>
              <a:t> </a:t>
            </a:r>
            <a:r>
              <a:rPr lang="en-US" i="1" dirty="0"/>
              <a:t>mean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</a:t>
            </a:r>
            <a:r>
              <a:rPr lang="en-US" dirty="0" smtClean="0"/>
              <a:t>= arithmetic </a:t>
            </a:r>
            <a:r>
              <a:rPr lang="en-US" dirty="0"/>
              <a:t>average of </a:t>
            </a:r>
            <a:r>
              <a:rPr lang="en-US" dirty="0" smtClean="0"/>
              <a:t>at least interval or ratio </a:t>
            </a:r>
            <a:r>
              <a:rPr lang="en-US" dirty="0"/>
              <a:t>scores. </a:t>
            </a: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computed </a:t>
            </a:r>
            <a:r>
              <a:rPr lang="en-US" dirty="0"/>
              <a:t>by adding all the scores </a:t>
            </a:r>
            <a:r>
              <a:rPr lang="en-US" dirty="0" smtClean="0"/>
              <a:t>(X1, X2, …) and </a:t>
            </a:r>
            <a:r>
              <a:rPr lang="en-US" dirty="0"/>
              <a:t>dividing by the total number </a:t>
            </a:r>
            <a:r>
              <a:rPr lang="en-US" dirty="0" smtClean="0"/>
              <a:t>N of </a:t>
            </a:r>
            <a:r>
              <a:rPr lang="en-US" dirty="0"/>
              <a:t>scores. </a:t>
            </a: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5600" y="3810000"/>
            <a:ext cx="2743200" cy="1750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6955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Inner mean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/>
              <a:t>Also called ‘trimmed mean’.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8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/>
              <a:t>Inner mean of </a:t>
            </a:r>
            <a:r>
              <a:rPr lang="en-US" sz="2800" dirty="0"/>
              <a:t>N numbers is calculated by removing the </a:t>
            </a:r>
            <a:r>
              <a:rPr lang="en-US" sz="2800" dirty="0" smtClean="0"/>
              <a:t>x lowest values </a:t>
            </a:r>
            <a:r>
              <a:rPr lang="en-US" sz="2800" dirty="0"/>
              <a:t>and the </a:t>
            </a:r>
            <a:r>
              <a:rPr lang="en-US" sz="2800" dirty="0" smtClean="0"/>
              <a:t>x highest </a:t>
            </a:r>
            <a:r>
              <a:rPr lang="en-US" sz="2800" dirty="0"/>
              <a:t>value and calculating the arithmetic mean of the remaining N – </a:t>
            </a:r>
            <a:r>
              <a:rPr lang="en-US" sz="2800" dirty="0" smtClean="0"/>
              <a:t>2x ‘inner’ values.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8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/>
              <a:t>If x = N/2, inner mean = </a:t>
            </a:r>
            <a:r>
              <a:rPr lang="en-US" sz="2800" i="1" dirty="0" smtClean="0"/>
              <a:t>median.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070786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Descriptive vs. inferential statistics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800" u="sng" dirty="0" smtClean="0"/>
              <a:t>Descriptive statistics</a:t>
            </a:r>
            <a:r>
              <a:rPr lang="en-US" sz="2800" dirty="0" smtClean="0"/>
              <a:t>: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m</a:t>
            </a:r>
            <a:r>
              <a:rPr lang="en-US" dirty="0" smtClean="0"/>
              <a:t>athematical </a:t>
            </a:r>
            <a:r>
              <a:rPr lang="en-US" u="sng" dirty="0"/>
              <a:t>quantities</a:t>
            </a:r>
            <a:r>
              <a:rPr lang="en-US" dirty="0"/>
              <a:t> </a:t>
            </a:r>
            <a:r>
              <a:rPr lang="en-US" dirty="0" smtClean="0"/>
              <a:t>that </a:t>
            </a:r>
            <a:r>
              <a:rPr lang="en-US" dirty="0"/>
              <a:t>summarize and interpret some of the properties of a set of data (</a:t>
            </a:r>
            <a:r>
              <a:rPr lang="en-US" dirty="0" smtClean="0"/>
              <a:t>sample);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smtClean="0"/>
              <a:t>More used as plural count noun</a:t>
            </a:r>
          </a:p>
          <a:p>
            <a:pPr lvl="2">
              <a:buFont typeface="Arial" panose="020B0604020202020204" pitchFamily="34" charset="0"/>
              <a:buChar char="•"/>
            </a:pP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sz="2800" u="sng" dirty="0" smtClean="0"/>
              <a:t>Inferential statistics</a:t>
            </a:r>
            <a:r>
              <a:rPr lang="en-US" sz="2800" dirty="0" smtClean="0"/>
              <a:t>: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u="sng" dirty="0" smtClean="0"/>
              <a:t>Research</a:t>
            </a:r>
            <a:r>
              <a:rPr lang="en-US" dirty="0" smtClean="0"/>
              <a:t> on a sample to infer </a:t>
            </a:r>
            <a:r>
              <a:rPr lang="en-US" dirty="0"/>
              <a:t>the properties of the population from which </a:t>
            </a:r>
            <a:r>
              <a:rPr lang="en-US" dirty="0" smtClean="0"/>
              <a:t>the sample </a:t>
            </a:r>
            <a:r>
              <a:rPr lang="en-US" dirty="0"/>
              <a:t>was </a:t>
            </a:r>
            <a:r>
              <a:rPr lang="en-US" dirty="0" smtClean="0"/>
              <a:t>drawn;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smtClean="0"/>
              <a:t>More used as mass noun.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6036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Harmonic mean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Defined as the </a:t>
            </a:r>
            <a:r>
              <a:rPr lang="en-US" dirty="0"/>
              <a:t>reciprocal of the arithmetic mean of the </a:t>
            </a:r>
            <a:r>
              <a:rPr lang="en-US" dirty="0" smtClean="0"/>
              <a:t>reciprocals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 marL="0" indent="0"/>
            <a:r>
              <a:rPr lang="en-US" dirty="0" smtClean="0"/>
              <a:t>					or</a:t>
            </a:r>
          </a:p>
          <a:p>
            <a:pPr marL="0" indent="0"/>
            <a:endParaRPr lang="en-US" dirty="0"/>
          </a:p>
          <a:p>
            <a:pPr marL="0" indent="0"/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is </a:t>
            </a:r>
            <a:r>
              <a:rPr lang="en-US" dirty="0" err="1" smtClean="0"/>
              <a:t>f.i</a:t>
            </a:r>
            <a:r>
              <a:rPr lang="en-US" dirty="0" smtClean="0"/>
              <a:t>. used in population </a:t>
            </a:r>
            <a:r>
              <a:rPr lang="en-US" dirty="0"/>
              <a:t>genetics, </a:t>
            </a:r>
            <a:r>
              <a:rPr lang="en-US" dirty="0" smtClean="0"/>
              <a:t>when </a:t>
            </a:r>
            <a:r>
              <a:rPr lang="en-US" dirty="0"/>
              <a:t>calculating the effects of fluctuations in generation size on the effective breeding </a:t>
            </a:r>
            <a:r>
              <a:rPr lang="en-US" dirty="0" smtClean="0"/>
              <a:t>population.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smtClean="0"/>
              <a:t>takes </a:t>
            </a:r>
            <a:r>
              <a:rPr lang="en-US" dirty="0"/>
              <a:t>into account the fact that a very small generation is </a:t>
            </a:r>
            <a:r>
              <a:rPr lang="en-US" dirty="0" smtClean="0"/>
              <a:t>like </a:t>
            </a:r>
            <a:r>
              <a:rPr lang="en-US" dirty="0"/>
              <a:t>a bottleneck and means that a very small number of individuals are contributing disproportionately to the gene pool, which can result in higher levels of inbreeding.</a:t>
            </a: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2590800"/>
            <a:ext cx="3352800" cy="1371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51228" y="2617596"/>
            <a:ext cx="2355979" cy="1268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1978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Geometric mean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47800"/>
            <a:ext cx="8686800" cy="28194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is defined as the n</a:t>
            </a:r>
            <a:r>
              <a:rPr lang="en-US" baseline="30000" dirty="0"/>
              <a:t>th</a:t>
            </a:r>
            <a:r>
              <a:rPr lang="en-US" dirty="0"/>
              <a:t> root of the product of n </a:t>
            </a:r>
            <a:r>
              <a:rPr lang="en-US" dirty="0" smtClean="0"/>
              <a:t>numbers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Alternative calculation: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 marL="1257300" lvl="3" indent="0">
              <a:buNone/>
            </a:pPr>
            <a:r>
              <a:rPr lang="en-US" dirty="0" smtClean="0"/>
              <a:t>   where m = number of negative numbers in n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is the only correct mean when averaging normalized results, i.e. results that are presented as ratios to reference values</a:t>
            </a:r>
            <a:r>
              <a:rPr lang="en-US" sz="2000" dirty="0" smtClean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0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/>
              <a:t>often </a:t>
            </a:r>
            <a:r>
              <a:rPr lang="en-US" sz="2000" dirty="0"/>
              <a:t>used when summarizing skewed data, especially if there is reason to believe that the data might be log-normally </a:t>
            </a:r>
            <a:r>
              <a:rPr lang="en-US" sz="2000" dirty="0" smtClean="0"/>
              <a:t>distributed.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000" dirty="0"/>
          </a:p>
          <a:p>
            <a:pPr>
              <a:buFont typeface="Arial" panose="020B0604020202020204" pitchFamily="34" charset="0"/>
              <a:buChar char="•"/>
            </a:pP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 marL="0" indent="0"/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1905000"/>
            <a:ext cx="2514600" cy="87605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8400" y="3182151"/>
            <a:ext cx="4114800" cy="97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1829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Position of the arithmetic mean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57415226"/>
              </p:ext>
            </p:extLst>
          </p:nvPr>
        </p:nvGraphicFramePr>
        <p:xfrm>
          <a:off x="228600" y="1676400"/>
          <a:ext cx="8686800" cy="4953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5" name="Straight Arrow Connector 4"/>
          <p:cNvCxnSpPr/>
          <p:nvPr/>
        </p:nvCxnSpPr>
        <p:spPr bwMode="auto">
          <a:xfrm flipV="1">
            <a:off x="4561952" y="4191000"/>
            <a:ext cx="0" cy="213360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/>
          </a:ln>
          <a:effectLst/>
        </p:spPr>
      </p:cxn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6214627"/>
              </p:ext>
            </p:extLst>
          </p:nvPr>
        </p:nvGraphicFramePr>
        <p:xfrm>
          <a:off x="914400" y="2682219"/>
          <a:ext cx="2133600" cy="75057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52400"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</a:rPr>
                        <a:t>17</a:t>
                      </a:r>
                      <a:endParaRPr lang="en-US" sz="2400" b="0" i="0" u="none" strike="noStrike" dirty="0">
                        <a:solidFill>
                          <a:srgbClr val="9C65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>
                          <a:effectLst/>
                        </a:rPr>
                        <a:t>84.3</a:t>
                      </a:r>
                      <a:endParaRPr lang="en-US" sz="2400" b="0" i="0" u="none" strike="noStrike">
                        <a:solidFill>
                          <a:srgbClr val="9C65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>
                          <a:effectLst/>
                        </a:rPr>
                        <a:t>18</a:t>
                      </a:r>
                      <a:endParaRPr lang="en-US" sz="2400" b="0" i="0" u="none" strike="noStrike">
                        <a:solidFill>
                          <a:srgbClr val="9C65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</a:rPr>
                        <a:t>84.6</a:t>
                      </a:r>
                      <a:endParaRPr lang="en-US" sz="2400" b="0" i="0" u="none" strike="noStrike" dirty="0">
                        <a:solidFill>
                          <a:srgbClr val="9C65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0887655"/>
              </p:ext>
            </p:extLst>
          </p:nvPr>
        </p:nvGraphicFramePr>
        <p:xfrm>
          <a:off x="685800" y="1981200"/>
          <a:ext cx="4184301" cy="37528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6439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03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>
                          <a:effectLst/>
                        </a:rPr>
                        <a:t>Mean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</a:rPr>
                        <a:t>84.43429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95679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Position of the arithmetic mean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52286991"/>
              </p:ext>
            </p:extLst>
          </p:nvPr>
        </p:nvGraphicFramePr>
        <p:xfrm>
          <a:off x="228600" y="1676400"/>
          <a:ext cx="8686800" cy="4953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5" name="Straight Arrow Connector 4"/>
          <p:cNvCxnSpPr/>
          <p:nvPr/>
        </p:nvCxnSpPr>
        <p:spPr bwMode="auto">
          <a:xfrm flipV="1">
            <a:off x="4561952" y="4191000"/>
            <a:ext cx="0" cy="213360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/>
          </a:ln>
          <a:effectLst/>
        </p:spPr>
      </p:cxnSp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914400" y="2682219"/>
          <a:ext cx="2133600" cy="75057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52400"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</a:rPr>
                        <a:t>17</a:t>
                      </a:r>
                      <a:endParaRPr lang="en-US" sz="2400" b="0" i="0" u="none" strike="noStrike" dirty="0">
                        <a:solidFill>
                          <a:srgbClr val="9C65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>
                          <a:effectLst/>
                        </a:rPr>
                        <a:t>84.3</a:t>
                      </a:r>
                      <a:endParaRPr lang="en-US" sz="2400" b="0" i="0" u="none" strike="noStrike">
                        <a:solidFill>
                          <a:srgbClr val="9C65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>
                          <a:effectLst/>
                        </a:rPr>
                        <a:t>18</a:t>
                      </a:r>
                      <a:endParaRPr lang="en-US" sz="2400" b="0" i="0" u="none" strike="noStrike">
                        <a:solidFill>
                          <a:srgbClr val="9C65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</a:rPr>
                        <a:t>84.6</a:t>
                      </a:r>
                      <a:endParaRPr lang="en-US" sz="2400" b="0" i="0" u="none" strike="noStrike" dirty="0">
                        <a:solidFill>
                          <a:srgbClr val="9C65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685800" y="1981200"/>
          <a:ext cx="4184301" cy="37528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6439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03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>
                          <a:effectLst/>
                        </a:rPr>
                        <a:t>Mean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</a:rPr>
                        <a:t>84.43429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4419600" y="4934634"/>
            <a:ext cx="2971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b="0" dirty="0">
                <a:solidFill>
                  <a:srgbClr val="FF0000"/>
                </a:solidFill>
                <a:latin typeface="Calibri" panose="020F0502020204030204" pitchFamily="34" charset="0"/>
              </a:rPr>
              <a:t>Confidence Level(95.0</a:t>
            </a:r>
            <a:r>
              <a:rPr lang="en-US" sz="1800" b="0" dirty="0" smtClean="0">
                <a:solidFill>
                  <a:srgbClr val="FF0000"/>
                </a:solidFill>
                <a:latin typeface="Calibri" panose="020F0502020204030204" pitchFamily="34" charset="0"/>
              </a:rPr>
              <a:t>%)</a:t>
            </a:r>
          </a:p>
          <a:p>
            <a:r>
              <a:rPr lang="en-US" sz="1800" dirty="0" smtClean="0">
                <a:solidFill>
                  <a:srgbClr val="FF0000"/>
                </a:solidFill>
              </a:rPr>
              <a:t> </a:t>
            </a:r>
            <a:r>
              <a:rPr lang="en-US" sz="1800" b="0" dirty="0">
                <a:solidFill>
                  <a:srgbClr val="FF0000"/>
                </a:solidFill>
                <a:latin typeface="Calibri" panose="020F0502020204030204" pitchFamily="34" charset="0"/>
              </a:rPr>
              <a:t>2.308516</a:t>
            </a:r>
            <a:r>
              <a:rPr lang="en-US" sz="1800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4412896" y="3871939"/>
            <a:ext cx="304800" cy="629752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8544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Median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/>
              <a:t>The </a:t>
            </a:r>
            <a:r>
              <a:rPr lang="en-US" sz="2800" dirty="0"/>
              <a:t>central </a:t>
            </a:r>
            <a:r>
              <a:rPr lang="en-US" sz="2800" dirty="0" smtClean="0"/>
              <a:t>datum when </a:t>
            </a:r>
            <a:r>
              <a:rPr lang="en-US" sz="2800" dirty="0"/>
              <a:t>all of the data are arranged (ranked) </a:t>
            </a:r>
            <a:r>
              <a:rPr lang="en-US" sz="2800" dirty="0" smtClean="0"/>
              <a:t>in numerical order.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8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/>
              <a:t>Usable for at least ordinal data.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8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I</a:t>
            </a:r>
            <a:r>
              <a:rPr lang="en-US" sz="2800" dirty="0" smtClean="0"/>
              <a:t>t </a:t>
            </a:r>
            <a:r>
              <a:rPr lang="en-US" sz="2800" dirty="0"/>
              <a:t>is a literal </a:t>
            </a:r>
            <a:r>
              <a:rPr lang="en-US" sz="2800" dirty="0" smtClean="0"/>
              <a:t>measure of </a:t>
            </a:r>
            <a:r>
              <a:rPr lang="en-US" sz="2800" dirty="0"/>
              <a:t>central </a:t>
            </a:r>
            <a:r>
              <a:rPr lang="en-US" sz="2800" dirty="0" smtClean="0"/>
              <a:t>tendency.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8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/>
              <a:t>When </a:t>
            </a:r>
            <a:r>
              <a:rPr lang="en-US" sz="2800" dirty="0"/>
              <a:t>there are an </a:t>
            </a:r>
            <a:r>
              <a:rPr lang="en-US" sz="2800" dirty="0" smtClean="0"/>
              <a:t>even number </a:t>
            </a:r>
            <a:r>
              <a:rPr lang="en-US" sz="2800" dirty="0"/>
              <a:t>of data, the mean </a:t>
            </a:r>
            <a:r>
              <a:rPr lang="en-US" sz="2800" dirty="0" smtClean="0"/>
              <a:t>of the two </a:t>
            </a:r>
            <a:r>
              <a:rPr lang="en-US" sz="2800" dirty="0"/>
              <a:t>central data points is taken as the median.</a:t>
            </a:r>
          </a:p>
        </p:txBody>
      </p:sp>
    </p:spTree>
    <p:extLst>
      <p:ext uri="{BB962C8B-B14F-4D97-AF65-F5344CB8AC3E}">
        <p14:creationId xmlns:p14="http://schemas.microsoft.com/office/powerpoint/2010/main" val="1815689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Mean and median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55875820"/>
              </p:ext>
            </p:extLst>
          </p:nvPr>
        </p:nvGraphicFramePr>
        <p:xfrm>
          <a:off x="228600" y="1676400"/>
          <a:ext cx="8686800" cy="4953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5" name="Straight Arrow Connector 4"/>
          <p:cNvCxnSpPr/>
          <p:nvPr/>
        </p:nvCxnSpPr>
        <p:spPr bwMode="auto">
          <a:xfrm flipV="1">
            <a:off x="4561952" y="4191000"/>
            <a:ext cx="0" cy="213360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/>
          </a:ln>
          <a:effectLst/>
        </p:spPr>
      </p:cxnSp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914400" y="2682219"/>
          <a:ext cx="2133600" cy="75057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52400"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</a:rPr>
                        <a:t>17</a:t>
                      </a:r>
                      <a:endParaRPr lang="en-US" sz="2400" b="0" i="0" u="none" strike="noStrike" dirty="0">
                        <a:solidFill>
                          <a:srgbClr val="9C65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>
                          <a:effectLst/>
                        </a:rPr>
                        <a:t>84.3</a:t>
                      </a:r>
                      <a:endParaRPr lang="en-US" sz="2400" b="0" i="0" u="none" strike="noStrike">
                        <a:solidFill>
                          <a:srgbClr val="9C65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>
                          <a:effectLst/>
                        </a:rPr>
                        <a:t>18</a:t>
                      </a:r>
                      <a:endParaRPr lang="en-US" sz="2400" b="0" i="0" u="none" strike="noStrike">
                        <a:solidFill>
                          <a:srgbClr val="9C65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</a:rPr>
                        <a:t>84.6</a:t>
                      </a:r>
                      <a:endParaRPr lang="en-US" sz="2400" b="0" i="0" u="none" strike="noStrike" dirty="0">
                        <a:solidFill>
                          <a:srgbClr val="9C65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4563464"/>
              </p:ext>
            </p:extLst>
          </p:nvPr>
        </p:nvGraphicFramePr>
        <p:xfrm>
          <a:off x="685801" y="1981200"/>
          <a:ext cx="2819400" cy="37528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429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64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>
                          <a:effectLst/>
                        </a:rPr>
                        <a:t>Mean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</a:rPr>
                        <a:t>84.43429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5875212"/>
              </p:ext>
            </p:extLst>
          </p:nvPr>
        </p:nvGraphicFramePr>
        <p:xfrm>
          <a:off x="4419600" y="1976322"/>
          <a:ext cx="2743200" cy="37528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333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098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>
                          <a:effectLst/>
                        </a:rPr>
                        <a:t>Median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1FE11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</a:rPr>
                        <a:t>84.6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1FE11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8" name="Straight Arrow Connector 7"/>
          <p:cNvCxnSpPr/>
          <p:nvPr/>
        </p:nvCxnSpPr>
        <p:spPr bwMode="auto">
          <a:xfrm flipV="1">
            <a:off x="4704304" y="4191000"/>
            <a:ext cx="0" cy="213360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1FE115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35354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Mode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The most frequent </a:t>
            </a:r>
            <a:r>
              <a:rPr lang="en-US" dirty="0"/>
              <a:t>value in a </a:t>
            </a:r>
            <a:r>
              <a:rPr lang="en-US" dirty="0" smtClean="0"/>
              <a:t>dataset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Often </a:t>
            </a:r>
            <a:r>
              <a:rPr lang="en-US" dirty="0"/>
              <a:t>not a particularly good indicator </a:t>
            </a:r>
            <a:r>
              <a:rPr lang="en-US" dirty="0" smtClean="0"/>
              <a:t>of central </a:t>
            </a:r>
            <a:r>
              <a:rPr lang="en-US" dirty="0"/>
              <a:t>tendency. </a:t>
            </a: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Despite </a:t>
            </a:r>
            <a:r>
              <a:rPr lang="en-US" dirty="0"/>
              <a:t>its limitations, </a:t>
            </a:r>
            <a:r>
              <a:rPr lang="en-US" dirty="0" smtClean="0"/>
              <a:t>the mode </a:t>
            </a:r>
            <a:r>
              <a:rPr lang="en-US" dirty="0"/>
              <a:t>is the only means of measuring </a:t>
            </a:r>
            <a:r>
              <a:rPr lang="en-US" dirty="0" smtClean="0"/>
              <a:t>central tendency </a:t>
            </a:r>
            <a:r>
              <a:rPr lang="en-US" dirty="0"/>
              <a:t>in a dataset containing nominal </a:t>
            </a:r>
            <a:r>
              <a:rPr lang="en-US" dirty="0" smtClean="0"/>
              <a:t>values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26101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the mode here?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7440701"/>
              </p:ext>
            </p:extLst>
          </p:nvPr>
        </p:nvGraphicFramePr>
        <p:xfrm>
          <a:off x="1447800" y="1676400"/>
          <a:ext cx="3124200" cy="449355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927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314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74054"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</a:rPr>
                        <a:t>71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</a:rPr>
                        <a:t>1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4054"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>
                          <a:effectLst/>
                        </a:rPr>
                        <a:t>72.8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>
                          <a:effectLst/>
                        </a:rPr>
                        <a:t>1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4054"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>
                          <a:effectLst/>
                        </a:rPr>
                        <a:t>73.8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>
                          <a:effectLst/>
                        </a:rPr>
                        <a:t>1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4054"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>
                          <a:effectLst/>
                        </a:rPr>
                        <a:t>74.3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>
                          <a:effectLst/>
                        </a:rPr>
                        <a:t>1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4054"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>
                          <a:effectLst/>
                        </a:rPr>
                        <a:t>76.5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>
                          <a:effectLst/>
                        </a:rPr>
                        <a:t>2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4054"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>
                          <a:effectLst/>
                        </a:rPr>
                        <a:t>76.8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>
                          <a:effectLst/>
                        </a:rPr>
                        <a:t>1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74054"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>
                          <a:effectLst/>
                        </a:rPr>
                        <a:t>78.1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>
                          <a:effectLst/>
                        </a:rPr>
                        <a:t>1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74054"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>
                          <a:effectLst/>
                        </a:rPr>
                        <a:t>78.4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>
                          <a:effectLst/>
                        </a:rPr>
                        <a:t>1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74054"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>
                          <a:effectLst/>
                        </a:rPr>
                        <a:t>80.9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>
                          <a:effectLst/>
                        </a:rPr>
                        <a:t>1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74054"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>
                          <a:effectLst/>
                        </a:rPr>
                        <a:t>81.9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>
                          <a:effectLst/>
                        </a:rPr>
                        <a:t>2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74054"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>
                          <a:effectLst/>
                        </a:rPr>
                        <a:t>83.6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>
                          <a:effectLst/>
                        </a:rPr>
                        <a:t>1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74054"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</a:rPr>
                        <a:t>83.9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b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</a:rPr>
                        <a:t>3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b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614639"/>
              </p:ext>
            </p:extLst>
          </p:nvPr>
        </p:nvGraphicFramePr>
        <p:xfrm>
          <a:off x="5638800" y="1711141"/>
          <a:ext cx="2514600" cy="486801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405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740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</a:rPr>
                        <a:t>84.3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</a:rPr>
                        <a:t>1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4054"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>
                          <a:effectLst/>
                        </a:rPr>
                        <a:t>84.6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</a:rPr>
                        <a:t>2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4054"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>
                          <a:effectLst/>
                        </a:rPr>
                        <a:t>85.9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</a:rPr>
                        <a:t>2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4054"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>
                          <a:effectLst/>
                        </a:rPr>
                        <a:t>86.5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</a:rPr>
                        <a:t>1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4054"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>
                          <a:effectLst/>
                        </a:rPr>
                        <a:t>86.6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</a:rPr>
                        <a:t>2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4054"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>
                          <a:effectLst/>
                        </a:rPr>
                        <a:t>88.1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</a:rPr>
                        <a:t>1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74054"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>
                          <a:effectLst/>
                        </a:rPr>
                        <a:t>88.2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</a:rPr>
                        <a:t>1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74054"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>
                          <a:effectLst/>
                        </a:rPr>
                        <a:t>90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</a:rPr>
                        <a:t>1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74054"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>
                          <a:effectLst/>
                        </a:rPr>
                        <a:t>90.7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</a:rPr>
                        <a:t>1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74054"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>
                          <a:effectLst/>
                        </a:rPr>
                        <a:t>91.2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</a:rPr>
                        <a:t>1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74054"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>
                          <a:effectLst/>
                        </a:rPr>
                        <a:t>92.5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</a:rPr>
                        <a:t>2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74054"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>
                          <a:effectLst/>
                        </a:rPr>
                        <a:t>93.2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</a:rPr>
                        <a:t>1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b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74054"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</a:rPr>
                        <a:t>95.2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b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</a:rPr>
                        <a:t>3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b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00238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Bimodal</a:t>
            </a:r>
            <a:r>
              <a:rPr lang="en-US" dirty="0" smtClean="0"/>
              <a:t> data set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447800" y="1676400"/>
          <a:ext cx="3124200" cy="449355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927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314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74054"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</a:rPr>
                        <a:t>71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</a:rPr>
                        <a:t>1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4054"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>
                          <a:effectLst/>
                        </a:rPr>
                        <a:t>72.8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>
                          <a:effectLst/>
                        </a:rPr>
                        <a:t>1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4054"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>
                          <a:effectLst/>
                        </a:rPr>
                        <a:t>73.8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>
                          <a:effectLst/>
                        </a:rPr>
                        <a:t>1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4054"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>
                          <a:effectLst/>
                        </a:rPr>
                        <a:t>74.3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>
                          <a:effectLst/>
                        </a:rPr>
                        <a:t>1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4054"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>
                          <a:effectLst/>
                        </a:rPr>
                        <a:t>76.5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>
                          <a:effectLst/>
                        </a:rPr>
                        <a:t>2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4054"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>
                          <a:effectLst/>
                        </a:rPr>
                        <a:t>76.8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>
                          <a:effectLst/>
                        </a:rPr>
                        <a:t>1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74054"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>
                          <a:effectLst/>
                        </a:rPr>
                        <a:t>78.1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>
                          <a:effectLst/>
                        </a:rPr>
                        <a:t>1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74054"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>
                          <a:effectLst/>
                        </a:rPr>
                        <a:t>78.4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>
                          <a:effectLst/>
                        </a:rPr>
                        <a:t>1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74054"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>
                          <a:effectLst/>
                        </a:rPr>
                        <a:t>80.9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>
                          <a:effectLst/>
                        </a:rPr>
                        <a:t>1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74054"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>
                          <a:effectLst/>
                        </a:rPr>
                        <a:t>81.9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>
                          <a:effectLst/>
                        </a:rPr>
                        <a:t>2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74054"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>
                          <a:effectLst/>
                        </a:rPr>
                        <a:t>83.6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>
                          <a:effectLst/>
                        </a:rPr>
                        <a:t>1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74054"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>
                          <a:effectLst/>
                        </a:rPr>
                        <a:t>83.9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</a:rPr>
                        <a:t>3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b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5638800" y="1711141"/>
          <a:ext cx="2514600" cy="486801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405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740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</a:rPr>
                        <a:t>84.3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</a:rPr>
                        <a:t>1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4054"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>
                          <a:effectLst/>
                        </a:rPr>
                        <a:t>84.6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</a:rPr>
                        <a:t>2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4054"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>
                          <a:effectLst/>
                        </a:rPr>
                        <a:t>85.9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</a:rPr>
                        <a:t>2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4054"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>
                          <a:effectLst/>
                        </a:rPr>
                        <a:t>86.5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</a:rPr>
                        <a:t>1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4054"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>
                          <a:effectLst/>
                        </a:rPr>
                        <a:t>86.6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</a:rPr>
                        <a:t>2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4054"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>
                          <a:effectLst/>
                        </a:rPr>
                        <a:t>88.1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</a:rPr>
                        <a:t>1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74054"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>
                          <a:effectLst/>
                        </a:rPr>
                        <a:t>88.2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</a:rPr>
                        <a:t>1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74054"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>
                          <a:effectLst/>
                        </a:rPr>
                        <a:t>90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</a:rPr>
                        <a:t>1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74054"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>
                          <a:effectLst/>
                        </a:rPr>
                        <a:t>90.7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</a:rPr>
                        <a:t>1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74054"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>
                          <a:effectLst/>
                        </a:rPr>
                        <a:t>91.2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</a:rPr>
                        <a:t>1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74054"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>
                          <a:effectLst/>
                        </a:rPr>
                        <a:t>92.5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</a:rPr>
                        <a:t>2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74054"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>
                          <a:effectLst/>
                        </a:rPr>
                        <a:t>93.2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</a:rPr>
                        <a:t>1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b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74054"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>
                          <a:effectLst/>
                        </a:rPr>
                        <a:t>95.2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</a:rPr>
                        <a:t>3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b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24519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Mean, median and modes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05701291"/>
              </p:ext>
            </p:extLst>
          </p:nvPr>
        </p:nvGraphicFramePr>
        <p:xfrm>
          <a:off x="228600" y="1676400"/>
          <a:ext cx="8686800" cy="4953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5" name="Straight Arrow Connector 4"/>
          <p:cNvCxnSpPr/>
          <p:nvPr/>
        </p:nvCxnSpPr>
        <p:spPr bwMode="auto">
          <a:xfrm flipV="1">
            <a:off x="4561952" y="4191000"/>
            <a:ext cx="0" cy="213360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/>
          </a:ln>
          <a:effectLst/>
        </p:spPr>
      </p:cxnSp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914400" y="2682219"/>
          <a:ext cx="2133600" cy="75057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52400"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</a:rPr>
                        <a:t>17</a:t>
                      </a:r>
                      <a:endParaRPr lang="en-US" sz="2400" b="0" i="0" u="none" strike="noStrike" dirty="0">
                        <a:solidFill>
                          <a:srgbClr val="9C65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>
                          <a:effectLst/>
                        </a:rPr>
                        <a:t>84.3</a:t>
                      </a:r>
                      <a:endParaRPr lang="en-US" sz="2400" b="0" i="0" u="none" strike="noStrike">
                        <a:solidFill>
                          <a:srgbClr val="9C65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>
                          <a:effectLst/>
                        </a:rPr>
                        <a:t>18</a:t>
                      </a:r>
                      <a:endParaRPr lang="en-US" sz="2400" b="0" i="0" u="none" strike="noStrike">
                        <a:solidFill>
                          <a:srgbClr val="9C65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</a:rPr>
                        <a:t>84.6</a:t>
                      </a:r>
                      <a:endParaRPr lang="en-US" sz="2400" b="0" i="0" u="none" strike="noStrike" dirty="0">
                        <a:solidFill>
                          <a:srgbClr val="9C65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685801" y="1981200"/>
          <a:ext cx="2819400" cy="37528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429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64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>
                          <a:effectLst/>
                        </a:rPr>
                        <a:t>Mean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</a:rPr>
                        <a:t>84.43429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4419600" y="1976322"/>
          <a:ext cx="2743200" cy="37528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333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098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>
                          <a:effectLst/>
                        </a:rPr>
                        <a:t>Median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1FE11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</a:rPr>
                        <a:t>84.6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1FE11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8" name="Straight Arrow Connector 7"/>
          <p:cNvCxnSpPr/>
          <p:nvPr/>
        </p:nvCxnSpPr>
        <p:spPr bwMode="auto">
          <a:xfrm flipV="1">
            <a:off x="4704304" y="4191000"/>
            <a:ext cx="0" cy="213360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1FE115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9" name="Straight Arrow Connector 8"/>
          <p:cNvCxnSpPr/>
          <p:nvPr/>
        </p:nvCxnSpPr>
        <p:spPr bwMode="auto">
          <a:xfrm flipV="1">
            <a:off x="8534400" y="2590800"/>
            <a:ext cx="0" cy="213360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2" name="Straight Arrow Connector 11"/>
          <p:cNvCxnSpPr/>
          <p:nvPr/>
        </p:nvCxnSpPr>
        <p:spPr bwMode="auto">
          <a:xfrm flipV="1">
            <a:off x="3962400" y="4343400"/>
            <a:ext cx="0" cy="99060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2001836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Methods to provide descriptive </a:t>
            </a:r>
            <a:r>
              <a:rPr lang="en-US" dirty="0"/>
              <a:t>statistics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u="sng" dirty="0" smtClean="0"/>
              <a:t>Organize </a:t>
            </a:r>
            <a:r>
              <a:rPr lang="en-US" sz="3200" b="1" u="sng" dirty="0"/>
              <a:t>Data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sz="3200" dirty="0"/>
              <a:t>Tables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sz="3200" dirty="0"/>
              <a:t>Graphs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u="sng" dirty="0"/>
              <a:t>Summarize Data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sz="3200" dirty="0"/>
              <a:t>Central Tendency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Variation</a:t>
            </a:r>
          </a:p>
          <a:p>
            <a:pPr marL="1257300" lvl="2" indent="-457200">
              <a:buFont typeface="Arial" panose="020B0604020202020204" pitchFamily="34" charset="0"/>
              <a:buChar char="•"/>
            </a:pPr>
            <a:r>
              <a:rPr lang="en-US" sz="2800" dirty="0"/>
              <a:t>spread of the data about this </a:t>
            </a:r>
            <a:r>
              <a:rPr lang="en-US" sz="2800" dirty="0" smtClean="0"/>
              <a:t>central tendency</a:t>
            </a:r>
            <a:r>
              <a:rPr lang="en-US" sz="2800" dirty="0"/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216738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Mean, median and </a:t>
            </a:r>
            <a:r>
              <a:rPr lang="en-US" dirty="0" smtClean="0"/>
              <a:t>modes on distribution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696" y="1684774"/>
            <a:ext cx="8523087" cy="4792226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 bwMode="auto">
          <a:xfrm>
            <a:off x="6507144" y="3160208"/>
            <a:ext cx="0" cy="281940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7" name="Straight Arrow Connector 6"/>
          <p:cNvCxnSpPr/>
          <p:nvPr/>
        </p:nvCxnSpPr>
        <p:spPr bwMode="auto">
          <a:xfrm flipH="1">
            <a:off x="6158797" y="4612192"/>
            <a:ext cx="13403" cy="137160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0" name="Straight Arrow Connector 9"/>
          <p:cNvCxnSpPr/>
          <p:nvPr/>
        </p:nvCxnSpPr>
        <p:spPr bwMode="auto">
          <a:xfrm flipH="1">
            <a:off x="6240861" y="4597960"/>
            <a:ext cx="13403" cy="137160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1FE115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10400" y="1295400"/>
            <a:ext cx="1905000" cy="838200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Mean</a:t>
            </a:r>
          </a:p>
          <a:p>
            <a:r>
              <a:rPr lang="en-US" dirty="0" smtClean="0">
                <a:solidFill>
                  <a:srgbClr val="92D050"/>
                </a:solidFill>
              </a:rPr>
              <a:t>Median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mode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461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Mean, median and </a:t>
            </a:r>
            <a:r>
              <a:rPr lang="en-US" dirty="0" smtClean="0"/>
              <a:t>mode in </a:t>
            </a:r>
            <a:br>
              <a:rPr lang="en-US" dirty="0" smtClean="0"/>
            </a:br>
            <a:r>
              <a:rPr lang="en-US" dirty="0" smtClean="0"/>
              <a:t>the normal distribution</a:t>
            </a: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609600" y="2057400"/>
            <a:ext cx="7924800" cy="4495800"/>
            <a:chOff x="609600" y="2057400"/>
            <a:chExt cx="7924800" cy="449580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09600" y="2057400"/>
              <a:ext cx="7924800" cy="4495800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 bwMode="auto">
            <a:xfrm>
              <a:off x="4343400" y="2286000"/>
              <a:ext cx="1295400" cy="4572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endParaRPr>
            </a:p>
          </p:txBody>
        </p:sp>
      </p:grpSp>
      <p:sp>
        <p:nvSpPr>
          <p:cNvPr id="7" name="Down Arrow 6"/>
          <p:cNvSpPr/>
          <p:nvPr/>
        </p:nvSpPr>
        <p:spPr bwMode="auto">
          <a:xfrm rot="2748646">
            <a:off x="5149456" y="2260586"/>
            <a:ext cx="304800" cy="762000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02793" y="2456948"/>
            <a:ext cx="2379061" cy="914400"/>
          </a:xfrm>
        </p:spPr>
        <p:txBody>
          <a:bodyPr/>
          <a:lstStyle/>
          <a:p>
            <a:r>
              <a:rPr lang="en-US" sz="3600" b="1" dirty="0" smtClean="0">
                <a:solidFill>
                  <a:schemeClr val="tx1"/>
                </a:solidFill>
              </a:rPr>
              <a:t>all three!</a:t>
            </a:r>
            <a:endParaRPr lang="en-US" sz="3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3149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Skewness and kurtosis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u="sng" dirty="0" smtClean="0"/>
              <a:t>Skewness</a:t>
            </a:r>
            <a:r>
              <a:rPr lang="en-US" dirty="0" smtClean="0"/>
              <a:t>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is </a:t>
            </a:r>
            <a:r>
              <a:rPr lang="en-US" dirty="0"/>
              <a:t>a measure of </a:t>
            </a:r>
            <a:r>
              <a:rPr lang="en-US" dirty="0" smtClean="0"/>
              <a:t>lack </a:t>
            </a:r>
            <a:r>
              <a:rPr lang="en-US" dirty="0"/>
              <a:t>of symmetry. </a:t>
            </a:r>
            <a:endParaRPr lang="en-US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a </a:t>
            </a:r>
            <a:r>
              <a:rPr lang="en-US" dirty="0"/>
              <a:t>distribution, or data set, is symmetric if it looks the same to the left and right of the center point. </a:t>
            </a:r>
          </a:p>
        </p:txBody>
      </p:sp>
    </p:spTree>
    <p:extLst>
      <p:ext uri="{BB962C8B-B14F-4D97-AF65-F5344CB8AC3E}">
        <p14:creationId xmlns:p14="http://schemas.microsoft.com/office/powerpoint/2010/main" val="2495713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Skewness and kurtosis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u="sng" dirty="0" smtClean="0"/>
              <a:t>Skewness</a:t>
            </a:r>
            <a:r>
              <a:rPr lang="en-US" dirty="0" smtClean="0"/>
              <a:t>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is </a:t>
            </a:r>
            <a:r>
              <a:rPr lang="en-US" dirty="0"/>
              <a:t>a measure of </a:t>
            </a:r>
            <a:r>
              <a:rPr lang="en-US" dirty="0" smtClean="0"/>
              <a:t>lack </a:t>
            </a:r>
            <a:r>
              <a:rPr lang="en-US" dirty="0"/>
              <a:t>of symmetry. </a:t>
            </a:r>
            <a:endParaRPr lang="en-US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a </a:t>
            </a:r>
            <a:r>
              <a:rPr lang="en-US" dirty="0"/>
              <a:t>distribution, or data set, is symmetric if it looks the same to the left and right of the center point.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3505200"/>
            <a:ext cx="6075904" cy="3104941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 bwMode="auto">
          <a:xfrm>
            <a:off x="7046595" y="5608320"/>
            <a:ext cx="461010" cy="67056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accent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979200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Skewness and kurtosis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u="sng" dirty="0" smtClean="0"/>
              <a:t>Skewness</a:t>
            </a:r>
            <a:r>
              <a:rPr lang="en-US" dirty="0" smtClean="0"/>
              <a:t>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is </a:t>
            </a:r>
            <a:r>
              <a:rPr lang="en-US" dirty="0"/>
              <a:t>a measure of </a:t>
            </a:r>
            <a:r>
              <a:rPr lang="en-US" dirty="0" smtClean="0"/>
              <a:t>lack </a:t>
            </a:r>
            <a:r>
              <a:rPr lang="en-US" dirty="0"/>
              <a:t>of symmetry. </a:t>
            </a:r>
            <a:endParaRPr lang="en-US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a </a:t>
            </a:r>
            <a:r>
              <a:rPr lang="en-US" dirty="0"/>
              <a:t>distribution, or data set, is symmetric if it looks the same to the left and right of the center point. </a:t>
            </a: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u="sng" dirty="0" smtClean="0"/>
              <a:t>Kurtosis</a:t>
            </a:r>
            <a:r>
              <a:rPr lang="en-US" dirty="0" smtClean="0"/>
              <a:t>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is </a:t>
            </a:r>
            <a:r>
              <a:rPr lang="en-US" dirty="0"/>
              <a:t>a measure of whether the data are heavy-tailed or light-tailed relative to a normal </a:t>
            </a:r>
            <a:r>
              <a:rPr lang="en-US" dirty="0" smtClean="0"/>
              <a:t>distribution;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data </a:t>
            </a:r>
            <a:r>
              <a:rPr lang="en-US" dirty="0"/>
              <a:t>sets with high kurtosis tend to have heavy tails, or outliers. Data sets with low kurtosis tend to have light tails, or lack of outliers.</a:t>
            </a:r>
          </a:p>
        </p:txBody>
      </p:sp>
    </p:spTree>
    <p:extLst>
      <p:ext uri="{BB962C8B-B14F-4D97-AF65-F5344CB8AC3E}">
        <p14:creationId xmlns:p14="http://schemas.microsoft.com/office/powerpoint/2010/main" val="2256156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Skewness and kurtosis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539" y="1524000"/>
            <a:ext cx="7536921" cy="5009154"/>
          </a:xfrm>
        </p:spPr>
      </p:pic>
      <p:sp>
        <p:nvSpPr>
          <p:cNvPr id="5" name="Rectangle 4"/>
          <p:cNvSpPr/>
          <p:nvPr/>
        </p:nvSpPr>
        <p:spPr>
          <a:xfrm>
            <a:off x="4724400" y="6533154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http://www.janzengroup.net/stats/images/skewkurt.JPG</a:t>
            </a:r>
          </a:p>
        </p:txBody>
      </p:sp>
    </p:spTree>
    <p:extLst>
      <p:ext uri="{BB962C8B-B14F-4D97-AF65-F5344CB8AC3E}">
        <p14:creationId xmlns:p14="http://schemas.microsoft.com/office/powerpoint/2010/main" val="1843783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Skewness and kurtosis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599" y="1524000"/>
            <a:ext cx="8648495" cy="4953000"/>
          </a:xfrm>
          <a:prstGeom prst="rect">
            <a:avLst/>
          </a:prstGeom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8386523"/>
              </p:ext>
            </p:extLst>
          </p:nvPr>
        </p:nvGraphicFramePr>
        <p:xfrm>
          <a:off x="5105400" y="1752600"/>
          <a:ext cx="3175000" cy="6286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22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Kurtosis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-0.73002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Skewness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-0.19589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46528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Skewness and kurtosis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696" y="1684774"/>
            <a:ext cx="8523087" cy="4792226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 bwMode="auto">
          <a:xfrm>
            <a:off x="6507144" y="3160208"/>
            <a:ext cx="0" cy="281940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7" name="Straight Arrow Connector 6"/>
          <p:cNvCxnSpPr/>
          <p:nvPr/>
        </p:nvCxnSpPr>
        <p:spPr bwMode="auto">
          <a:xfrm flipH="1">
            <a:off x="6158797" y="4612192"/>
            <a:ext cx="13403" cy="137160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0" name="Straight Arrow Connector 9"/>
          <p:cNvCxnSpPr/>
          <p:nvPr/>
        </p:nvCxnSpPr>
        <p:spPr bwMode="auto">
          <a:xfrm flipH="1">
            <a:off x="6240861" y="4597960"/>
            <a:ext cx="13403" cy="137160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1FE115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10400" y="1295400"/>
            <a:ext cx="1905000" cy="838200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Mean</a:t>
            </a:r>
          </a:p>
          <a:p>
            <a:r>
              <a:rPr lang="en-US" dirty="0" smtClean="0">
                <a:solidFill>
                  <a:srgbClr val="92D050"/>
                </a:solidFill>
              </a:rPr>
              <a:t>Median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mode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607" y="1714500"/>
            <a:ext cx="3469193" cy="4762500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 bwMode="auto">
          <a:xfrm>
            <a:off x="3733800" y="1684774"/>
            <a:ext cx="0" cy="4792226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Straight Arrow Connector 10"/>
          <p:cNvCxnSpPr/>
          <p:nvPr/>
        </p:nvCxnSpPr>
        <p:spPr bwMode="auto">
          <a:xfrm>
            <a:off x="2646904" y="2895600"/>
            <a:ext cx="0" cy="281940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2" name="Straight Arrow Connector 11"/>
          <p:cNvCxnSpPr/>
          <p:nvPr/>
        </p:nvCxnSpPr>
        <p:spPr bwMode="auto">
          <a:xfrm>
            <a:off x="2895600" y="3048000"/>
            <a:ext cx="36009" cy="266700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1FE115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4" name="Straight Arrow Connector 13"/>
          <p:cNvCxnSpPr/>
          <p:nvPr/>
        </p:nvCxnSpPr>
        <p:spPr bwMode="auto">
          <a:xfrm>
            <a:off x="3352800" y="4038600"/>
            <a:ext cx="1" cy="1655465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2040254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Variance</a:t>
            </a:r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000" dirty="0"/>
              <a:t>A measure of the spread of the recorded values on a variable.  A measure of dispersion.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altLang="en-US" sz="2000" dirty="0"/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000" dirty="0"/>
              <a:t>The larger the variance, the further the individual cases are from the mean.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altLang="en-US" sz="2000" dirty="0"/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altLang="en-US" sz="2000" dirty="0" smtClean="0"/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altLang="en-US" sz="2000" dirty="0"/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altLang="en-US" sz="2000" dirty="0"/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000" dirty="0"/>
              <a:t>The smaller the variance, the closer the individual scores are to the mean.</a:t>
            </a:r>
          </a:p>
        </p:txBody>
      </p:sp>
      <p:sp>
        <p:nvSpPr>
          <p:cNvPr id="93188" name="Freeform 4"/>
          <p:cNvSpPr>
            <a:spLocks/>
          </p:cNvSpPr>
          <p:nvPr/>
        </p:nvSpPr>
        <p:spPr bwMode="auto">
          <a:xfrm>
            <a:off x="2695575" y="3276600"/>
            <a:ext cx="4086225" cy="792162"/>
          </a:xfrm>
          <a:custGeom>
            <a:avLst/>
            <a:gdLst>
              <a:gd name="T0" fmla="*/ 50 w 2574"/>
              <a:gd name="T1" fmla="*/ 474 h 499"/>
              <a:gd name="T2" fmla="*/ 60 w 2574"/>
              <a:gd name="T3" fmla="*/ 484 h 499"/>
              <a:gd name="T4" fmla="*/ 412 w 2574"/>
              <a:gd name="T5" fmla="*/ 381 h 499"/>
              <a:gd name="T6" fmla="*/ 1230 w 2574"/>
              <a:gd name="T7" fmla="*/ 1 h 499"/>
              <a:gd name="T8" fmla="*/ 2094 w 2574"/>
              <a:gd name="T9" fmla="*/ 385 h 499"/>
              <a:gd name="T10" fmla="*/ 2574 w 2574"/>
              <a:gd name="T11" fmla="*/ 481 h 4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574" h="499">
                <a:moveTo>
                  <a:pt x="50" y="474"/>
                </a:moveTo>
                <a:cubicBezTo>
                  <a:pt x="53" y="476"/>
                  <a:pt x="0" y="499"/>
                  <a:pt x="60" y="484"/>
                </a:cubicBezTo>
                <a:cubicBezTo>
                  <a:pt x="120" y="469"/>
                  <a:pt x="217" y="461"/>
                  <a:pt x="412" y="381"/>
                </a:cubicBezTo>
                <a:cubicBezTo>
                  <a:pt x="607" y="301"/>
                  <a:pt x="950" y="0"/>
                  <a:pt x="1230" y="1"/>
                </a:cubicBezTo>
                <a:cubicBezTo>
                  <a:pt x="1510" y="2"/>
                  <a:pt x="1870" y="305"/>
                  <a:pt x="2094" y="385"/>
                </a:cubicBezTo>
                <a:cubicBezTo>
                  <a:pt x="2318" y="465"/>
                  <a:pt x="2494" y="465"/>
                  <a:pt x="2574" y="481"/>
                </a:cubicBezTo>
              </a:path>
            </a:pathLst>
          </a:custGeom>
          <a:noFill/>
          <a:ln w="381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189" name="Freeform 5"/>
          <p:cNvSpPr>
            <a:spLocks/>
          </p:cNvSpPr>
          <p:nvPr/>
        </p:nvSpPr>
        <p:spPr bwMode="auto">
          <a:xfrm>
            <a:off x="3995738" y="5330825"/>
            <a:ext cx="1428750" cy="846138"/>
          </a:xfrm>
          <a:custGeom>
            <a:avLst/>
            <a:gdLst>
              <a:gd name="T0" fmla="*/ 0 w 900"/>
              <a:gd name="T1" fmla="*/ 533 h 533"/>
              <a:gd name="T2" fmla="*/ 165 w 900"/>
              <a:gd name="T3" fmla="*/ 419 h 533"/>
              <a:gd name="T4" fmla="*/ 447 w 900"/>
              <a:gd name="T5" fmla="*/ 2 h 533"/>
              <a:gd name="T6" fmla="*/ 714 w 900"/>
              <a:gd name="T7" fmla="*/ 430 h 533"/>
              <a:gd name="T8" fmla="*/ 900 w 900"/>
              <a:gd name="T9" fmla="*/ 523 h 5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00" h="533">
                <a:moveTo>
                  <a:pt x="0" y="533"/>
                </a:moveTo>
                <a:cubicBezTo>
                  <a:pt x="26" y="514"/>
                  <a:pt x="91" y="507"/>
                  <a:pt x="165" y="419"/>
                </a:cubicBezTo>
                <a:cubicBezTo>
                  <a:pt x="239" y="331"/>
                  <a:pt x="356" y="0"/>
                  <a:pt x="447" y="2"/>
                </a:cubicBezTo>
                <a:cubicBezTo>
                  <a:pt x="538" y="4"/>
                  <a:pt x="639" y="343"/>
                  <a:pt x="714" y="430"/>
                </a:cubicBezTo>
                <a:cubicBezTo>
                  <a:pt x="789" y="517"/>
                  <a:pt x="861" y="504"/>
                  <a:pt x="900" y="523"/>
                </a:cubicBezTo>
              </a:path>
            </a:pathLst>
          </a:custGeom>
          <a:noFill/>
          <a:ln w="381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190" name="Line 6"/>
          <p:cNvSpPr>
            <a:spLocks noChangeShapeType="1"/>
          </p:cNvSpPr>
          <p:nvPr/>
        </p:nvSpPr>
        <p:spPr bwMode="auto">
          <a:xfrm>
            <a:off x="2590800" y="4116387"/>
            <a:ext cx="41910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191" name="Line 7"/>
          <p:cNvSpPr>
            <a:spLocks noChangeShapeType="1"/>
          </p:cNvSpPr>
          <p:nvPr/>
        </p:nvSpPr>
        <p:spPr bwMode="auto">
          <a:xfrm>
            <a:off x="2514600" y="6172200"/>
            <a:ext cx="41910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192" name="Line 8"/>
          <p:cNvSpPr>
            <a:spLocks noChangeShapeType="1"/>
          </p:cNvSpPr>
          <p:nvPr/>
        </p:nvSpPr>
        <p:spPr bwMode="auto">
          <a:xfrm flipV="1">
            <a:off x="4724400" y="4116387"/>
            <a:ext cx="0" cy="2286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193" name="Line 9"/>
          <p:cNvSpPr>
            <a:spLocks noChangeShapeType="1"/>
          </p:cNvSpPr>
          <p:nvPr/>
        </p:nvSpPr>
        <p:spPr bwMode="auto">
          <a:xfrm flipV="1">
            <a:off x="4724400" y="6172200"/>
            <a:ext cx="0" cy="2286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663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5892" y="4038600"/>
            <a:ext cx="3252216" cy="923925"/>
          </a:xfrm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762000" y="1676400"/>
            <a:ext cx="7620000" cy="4109049"/>
          </a:xfrm>
        </p:spPr>
        <p:txBody>
          <a:bodyPr/>
          <a:lstStyle/>
          <a:p>
            <a:pPr marL="0" indent="0"/>
            <a:r>
              <a:rPr lang="en-US" dirty="0"/>
              <a:t>The variance (</a:t>
            </a:r>
            <a:r>
              <a:rPr lang="en-US" i="1" dirty="0"/>
              <a:t>σ</a:t>
            </a:r>
            <a:r>
              <a:rPr lang="en-US" i="1" baseline="30000" dirty="0"/>
              <a:t>2</a:t>
            </a:r>
            <a:r>
              <a:rPr lang="en-US" dirty="0"/>
              <a:t>), is defined as the sum of the squared distances of each term in the distribution from the mean (</a:t>
            </a:r>
            <a:r>
              <a:rPr lang="en-US" i="1" dirty="0"/>
              <a:t>μ</a:t>
            </a:r>
            <a:r>
              <a:rPr lang="en-US" dirty="0"/>
              <a:t>), divided by the number of terms in the distribution (</a:t>
            </a:r>
            <a:r>
              <a:rPr lang="en-US" i="1" dirty="0"/>
              <a:t>N</a:t>
            </a:r>
            <a:r>
              <a:rPr lang="en-US" dirty="0"/>
              <a:t>).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Variance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0771" y="5290148"/>
            <a:ext cx="3277337" cy="1034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2034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table with results of some measurements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2514600"/>
            <a:ext cx="1066800" cy="3352800"/>
          </a:xfrm>
        </p:spPr>
        <p:txBody>
          <a:bodyPr/>
          <a:lstStyle/>
          <a:p>
            <a:r>
              <a:rPr lang="en-US" dirty="0"/>
              <a:t>72.8</a:t>
            </a:r>
          </a:p>
          <a:p>
            <a:r>
              <a:rPr lang="en-US" dirty="0"/>
              <a:t>71</a:t>
            </a:r>
          </a:p>
          <a:p>
            <a:r>
              <a:rPr lang="en-US" dirty="0"/>
              <a:t>76.5</a:t>
            </a:r>
          </a:p>
          <a:p>
            <a:r>
              <a:rPr lang="en-US" dirty="0"/>
              <a:t>83.9</a:t>
            </a:r>
          </a:p>
          <a:p>
            <a:r>
              <a:rPr lang="en-US" dirty="0"/>
              <a:t>78.4</a:t>
            </a:r>
          </a:p>
          <a:p>
            <a:r>
              <a:rPr lang="en-US" dirty="0"/>
              <a:t>83.9</a:t>
            </a:r>
          </a:p>
          <a:p>
            <a:r>
              <a:rPr lang="en-US" dirty="0" smtClean="0"/>
              <a:t>76.5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2819400" y="2514600"/>
            <a:ext cx="990600" cy="335280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400" b="0" i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80000"/>
              <a:buFont typeface="Times" charset="0"/>
              <a:buChar char="•"/>
              <a:defRPr lang="en-US" sz="2400" b="0" i="0" dirty="0" smtClean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000" b="0" i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95000"/>
              <a:buFont typeface="Times" charset="0"/>
              <a:buChar char="•"/>
              <a:defRPr sz="2000" b="0" i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 b="0" i="1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9pPr>
          </a:lstStyle>
          <a:p>
            <a:r>
              <a:rPr lang="en-US" kern="0" dirty="0" smtClean="0"/>
              <a:t>80.9</a:t>
            </a:r>
          </a:p>
          <a:p>
            <a:r>
              <a:rPr lang="en-US" kern="0" dirty="0" smtClean="0"/>
              <a:t>91.2</a:t>
            </a:r>
          </a:p>
          <a:p>
            <a:r>
              <a:rPr lang="en-US" kern="0" dirty="0" smtClean="0"/>
              <a:t>85.9</a:t>
            </a:r>
          </a:p>
          <a:p>
            <a:r>
              <a:rPr lang="en-US" kern="0" dirty="0" smtClean="0"/>
              <a:t>92.5</a:t>
            </a:r>
          </a:p>
          <a:p>
            <a:r>
              <a:rPr lang="en-US" kern="0" dirty="0" smtClean="0"/>
              <a:t>85.9</a:t>
            </a:r>
          </a:p>
          <a:p>
            <a:r>
              <a:rPr lang="en-US" kern="0" dirty="0" smtClean="0"/>
              <a:t>83.9</a:t>
            </a:r>
          </a:p>
          <a:p>
            <a:r>
              <a:rPr lang="en-US" kern="0" dirty="0" smtClean="0"/>
              <a:t>84.6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114800" y="2514600"/>
            <a:ext cx="990600" cy="335280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400" b="0" i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80000"/>
              <a:buFont typeface="Times" charset="0"/>
              <a:buChar char="•"/>
              <a:defRPr lang="en-US" sz="2400" b="0" i="0" dirty="0" smtClean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000" b="0" i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95000"/>
              <a:buFont typeface="Times" charset="0"/>
              <a:buChar char="•"/>
              <a:defRPr sz="2000" b="0" i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 b="0" i="1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9pPr>
          </a:lstStyle>
          <a:p>
            <a:r>
              <a:rPr lang="en-US" kern="0" dirty="0" smtClean="0"/>
              <a:t>84.6</a:t>
            </a:r>
          </a:p>
          <a:p>
            <a:r>
              <a:rPr lang="en-US" kern="0" dirty="0" smtClean="0"/>
              <a:t>88.1</a:t>
            </a:r>
          </a:p>
          <a:p>
            <a:r>
              <a:rPr lang="en-US" kern="0" dirty="0" smtClean="0"/>
              <a:t>86.6</a:t>
            </a:r>
          </a:p>
          <a:p>
            <a:r>
              <a:rPr lang="en-US" kern="0" dirty="0" smtClean="0"/>
              <a:t>95.2</a:t>
            </a:r>
          </a:p>
          <a:p>
            <a:r>
              <a:rPr lang="en-US" kern="0" dirty="0" smtClean="0"/>
              <a:t>86.6</a:t>
            </a:r>
          </a:p>
          <a:p>
            <a:r>
              <a:rPr lang="en-US" kern="0" dirty="0" smtClean="0"/>
              <a:t>95.2</a:t>
            </a:r>
          </a:p>
          <a:p>
            <a:r>
              <a:rPr lang="en-US" kern="0" dirty="0" smtClean="0"/>
              <a:t>95.2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5334000" y="2514600"/>
            <a:ext cx="914400" cy="335280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400" b="0" i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80000"/>
              <a:buFont typeface="Times" charset="0"/>
              <a:buChar char="•"/>
              <a:defRPr lang="en-US" sz="2400" b="0" i="0" dirty="0" smtClean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000" b="0" i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95000"/>
              <a:buFont typeface="Times" charset="0"/>
              <a:buChar char="•"/>
              <a:defRPr sz="2000" b="0" i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 b="0" i="1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9pPr>
          </a:lstStyle>
          <a:p>
            <a:r>
              <a:rPr lang="en-US" kern="0" dirty="0" smtClean="0"/>
              <a:t>83.6</a:t>
            </a:r>
          </a:p>
          <a:p>
            <a:r>
              <a:rPr lang="en-US" kern="0" dirty="0" smtClean="0"/>
              <a:t>88.2</a:t>
            </a:r>
          </a:p>
          <a:p>
            <a:r>
              <a:rPr lang="en-US" kern="0" dirty="0" smtClean="0"/>
              <a:t>90</a:t>
            </a:r>
          </a:p>
          <a:p>
            <a:r>
              <a:rPr lang="en-US" kern="0" dirty="0" smtClean="0"/>
              <a:t>92.5</a:t>
            </a:r>
          </a:p>
          <a:p>
            <a:r>
              <a:rPr lang="en-US" kern="0" dirty="0" smtClean="0"/>
              <a:t>86.5</a:t>
            </a:r>
          </a:p>
          <a:p>
            <a:r>
              <a:rPr lang="en-US" kern="0" dirty="0" smtClean="0"/>
              <a:t>90.7</a:t>
            </a:r>
          </a:p>
          <a:p>
            <a:r>
              <a:rPr lang="en-US" kern="0" dirty="0" smtClean="0"/>
              <a:t>93.2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6477000" y="2514600"/>
            <a:ext cx="1143000" cy="335280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400" b="0" i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80000"/>
              <a:buFont typeface="Times" charset="0"/>
              <a:buChar char="•"/>
              <a:defRPr lang="en-US" sz="2400" b="0" i="0" dirty="0" smtClean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000" b="0" i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95000"/>
              <a:buFont typeface="Times" charset="0"/>
              <a:buChar char="•"/>
              <a:defRPr sz="2000" b="0" i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 b="0" i="1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9pPr>
          </a:lstStyle>
          <a:p>
            <a:r>
              <a:rPr lang="en-US" kern="0" dirty="0" smtClean="0"/>
              <a:t>73.8</a:t>
            </a:r>
          </a:p>
          <a:p>
            <a:r>
              <a:rPr lang="en-US" kern="0" dirty="0" smtClean="0"/>
              <a:t>76.8</a:t>
            </a:r>
          </a:p>
          <a:p>
            <a:r>
              <a:rPr lang="en-US" kern="0" dirty="0" smtClean="0"/>
              <a:t>81.9</a:t>
            </a:r>
          </a:p>
          <a:p>
            <a:r>
              <a:rPr lang="en-US" kern="0" dirty="0" smtClean="0"/>
              <a:t>78.1</a:t>
            </a:r>
          </a:p>
          <a:p>
            <a:r>
              <a:rPr lang="en-US" kern="0" dirty="0" smtClean="0"/>
              <a:t>74.3</a:t>
            </a:r>
          </a:p>
          <a:p>
            <a:r>
              <a:rPr lang="en-US" kern="0" dirty="0" smtClean="0"/>
              <a:t>84.3</a:t>
            </a:r>
          </a:p>
          <a:p>
            <a:r>
              <a:rPr lang="en-US" kern="0" dirty="0" smtClean="0"/>
              <a:t>81.9</a:t>
            </a:r>
          </a:p>
          <a:p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1247131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Variance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599" y="1524000"/>
            <a:ext cx="8648495" cy="4953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505200" y="1701800"/>
            <a:ext cx="4708525" cy="58420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none">
            <a:spAutoFit/>
          </a:bodyPr>
          <a:lstStyle/>
          <a:p>
            <a:r>
              <a:rPr lang="en-US" b="0" dirty="0">
                <a:solidFill>
                  <a:srgbClr val="000000"/>
                </a:solidFill>
                <a:latin typeface="Calibri" panose="020F0502020204030204" pitchFamily="34" charset="0"/>
              </a:rPr>
              <a:t>Sample Variance</a:t>
            </a:r>
            <a:r>
              <a:rPr lang="en-US" dirty="0"/>
              <a:t> </a:t>
            </a:r>
            <a:r>
              <a:rPr lang="en-US" b="0" dirty="0">
                <a:solidFill>
                  <a:srgbClr val="000000"/>
                </a:solidFill>
                <a:latin typeface="Calibri" panose="020F0502020204030204" pitchFamily="34" charset="0"/>
              </a:rPr>
              <a:t>45.16291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93329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Standard deviation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Standard deviation for a population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Standard deviation for a sample: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2362200"/>
            <a:ext cx="5076825" cy="16859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0200" y="4983040"/>
            <a:ext cx="4914900" cy="162877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677025" y="1844591"/>
            <a:ext cx="2097049" cy="50167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Population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Mean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Size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Sample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Mean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Size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 bwMode="auto">
          <a:xfrm flipH="1" flipV="1">
            <a:off x="6172200" y="2971800"/>
            <a:ext cx="914400" cy="233362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9" name="Straight Arrow Connector 8"/>
          <p:cNvCxnSpPr/>
          <p:nvPr/>
        </p:nvCxnSpPr>
        <p:spPr bwMode="auto">
          <a:xfrm flipH="1">
            <a:off x="5334000" y="3657600"/>
            <a:ext cx="1905000" cy="65171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2" name="Straight Arrow Connector 11"/>
          <p:cNvCxnSpPr/>
          <p:nvPr/>
        </p:nvCxnSpPr>
        <p:spPr bwMode="auto">
          <a:xfrm flipH="1">
            <a:off x="6019800" y="5638800"/>
            <a:ext cx="1066800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5" name="Straight Arrow Connector 14"/>
          <p:cNvCxnSpPr/>
          <p:nvPr/>
        </p:nvCxnSpPr>
        <p:spPr bwMode="auto">
          <a:xfrm flipH="1">
            <a:off x="4724400" y="6101515"/>
            <a:ext cx="2514600" cy="65171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1393285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Standard deviation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599" y="1524000"/>
            <a:ext cx="8648495" cy="4953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657600" y="1676400"/>
            <a:ext cx="5105400" cy="584775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en-US" b="0" dirty="0">
                <a:solidFill>
                  <a:srgbClr val="000000"/>
                </a:solidFill>
                <a:latin typeface="Calibri" panose="020F0502020204030204" pitchFamily="34" charset="0"/>
              </a:rPr>
              <a:t>Standard Deviation</a:t>
            </a:r>
            <a:r>
              <a:rPr lang="en-US" dirty="0"/>
              <a:t> </a:t>
            </a:r>
            <a:r>
              <a:rPr lang="en-US" b="0" dirty="0">
                <a:solidFill>
                  <a:srgbClr val="000000"/>
                </a:solidFill>
                <a:latin typeface="Calibri" panose="020F0502020204030204" pitchFamily="34" charset="0"/>
              </a:rPr>
              <a:t>6.720335</a:t>
            </a:r>
            <a:r>
              <a:rPr lang="en-US" dirty="0"/>
              <a:t> </a:t>
            </a:r>
          </a:p>
        </p:txBody>
      </p:sp>
      <p:cxnSp>
        <p:nvCxnSpPr>
          <p:cNvPr id="7" name="Straight Arrow Connector 6"/>
          <p:cNvCxnSpPr/>
          <p:nvPr/>
        </p:nvCxnSpPr>
        <p:spPr bwMode="auto">
          <a:xfrm flipH="1">
            <a:off x="6158797" y="4612192"/>
            <a:ext cx="13403" cy="137160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8" name="TextBox 7"/>
          <p:cNvSpPr txBox="1"/>
          <p:nvPr/>
        </p:nvSpPr>
        <p:spPr>
          <a:xfrm>
            <a:off x="7391400" y="2286000"/>
            <a:ext cx="11416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mean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 bwMode="auto">
          <a:xfrm>
            <a:off x="6210300" y="5638800"/>
            <a:ext cx="952500" cy="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1FE115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3" name="Straight Arrow Connector 12"/>
          <p:cNvCxnSpPr/>
          <p:nvPr/>
        </p:nvCxnSpPr>
        <p:spPr bwMode="auto">
          <a:xfrm>
            <a:off x="7162800" y="5638800"/>
            <a:ext cx="952500" cy="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1FE115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4" name="Straight Arrow Connector 13"/>
          <p:cNvCxnSpPr/>
          <p:nvPr/>
        </p:nvCxnSpPr>
        <p:spPr bwMode="auto">
          <a:xfrm flipH="1">
            <a:off x="4191000" y="5638800"/>
            <a:ext cx="952500" cy="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1FE115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5" name="Straight Arrow Connector 14"/>
          <p:cNvCxnSpPr/>
          <p:nvPr/>
        </p:nvCxnSpPr>
        <p:spPr bwMode="auto">
          <a:xfrm flipH="1">
            <a:off x="5143500" y="5638800"/>
            <a:ext cx="952500" cy="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1FE115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6" name="TextBox 15"/>
          <p:cNvSpPr txBox="1"/>
          <p:nvPr/>
        </p:nvSpPr>
        <p:spPr>
          <a:xfrm>
            <a:off x="4505176" y="5054025"/>
            <a:ext cx="5725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1FE115"/>
                </a:solidFill>
              </a:rPr>
              <a:t>sd</a:t>
            </a:r>
            <a:endParaRPr lang="en-US" dirty="0">
              <a:solidFill>
                <a:srgbClr val="1FE115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486400" y="5054025"/>
            <a:ext cx="5725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1FE115"/>
                </a:solidFill>
              </a:rPr>
              <a:t>sd</a:t>
            </a:r>
            <a:endParaRPr lang="en-US" dirty="0">
              <a:solidFill>
                <a:srgbClr val="1FE115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285407" y="5066113"/>
            <a:ext cx="572593" cy="6432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1FE115"/>
                </a:solidFill>
              </a:rPr>
              <a:t>sd</a:t>
            </a:r>
            <a:endParaRPr lang="en-US" dirty="0">
              <a:solidFill>
                <a:srgbClr val="1FE115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261779" y="5065208"/>
            <a:ext cx="572593" cy="6432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1FE115"/>
                </a:solidFill>
              </a:rPr>
              <a:t>sd</a:t>
            </a:r>
            <a:endParaRPr lang="en-US" dirty="0">
              <a:solidFill>
                <a:srgbClr val="1FE11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7310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IQV—Index of Qualitative Variation</a:t>
            </a:r>
          </a:p>
        </p:txBody>
      </p:sp>
      <p:sp>
        <p:nvSpPr>
          <p:cNvPr id="187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dirty="0"/>
              <a:t>For nominal variables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dirty="0"/>
              <a:t>Statistic for determining the dispersion of cases across categories of a variable.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dirty="0"/>
              <a:t>Ranges from 0 (no dispersion or variety) to 1 (maximum dispersion or variety)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dirty="0"/>
              <a:t>1 refers to even numbers of cases in all categories, NOT that cases are distributed like population proportions 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dirty="0"/>
              <a:t>IQV is affected by the number of categories</a:t>
            </a:r>
          </a:p>
        </p:txBody>
      </p:sp>
      <p:sp>
        <p:nvSpPr>
          <p:cNvPr id="4" name="Rectangle 3"/>
          <p:cNvSpPr/>
          <p:nvPr/>
        </p:nvSpPr>
        <p:spPr>
          <a:xfrm>
            <a:off x="3724589" y="6534109"/>
            <a:ext cx="541941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b="0" dirty="0">
                <a:solidFill>
                  <a:schemeClr val="bg1"/>
                </a:solidFill>
              </a:rPr>
              <a:t>www.sjsu.edu/people/james.lee/courses/102/s1/asDescriptive_Statistics2.ppt</a:t>
            </a:r>
          </a:p>
        </p:txBody>
      </p:sp>
    </p:spTree>
    <p:extLst>
      <p:ext uri="{BB962C8B-B14F-4D97-AF65-F5344CB8AC3E}">
        <p14:creationId xmlns:p14="http://schemas.microsoft.com/office/powerpoint/2010/main" val="1196794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IQV—Index of Qualitative Variation</a:t>
            </a:r>
          </a:p>
        </p:txBody>
      </p:sp>
      <p:sp>
        <p:nvSpPr>
          <p:cNvPr id="189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en-US" altLang="en-US"/>
              <a:t>To calculate: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/>
              <a:t>			K(100</a:t>
            </a:r>
            <a:r>
              <a:rPr lang="en-US" altLang="en-US" baseline="30000"/>
              <a:t>2</a:t>
            </a:r>
            <a:r>
              <a:rPr lang="en-US" altLang="en-US"/>
              <a:t> – </a:t>
            </a:r>
            <a:r>
              <a:rPr lang="el-GR" altLang="en-US">
                <a:cs typeface="Arial" panose="020B0604020202020204" pitchFamily="34" charset="0"/>
              </a:rPr>
              <a:t>Σ</a:t>
            </a:r>
            <a:r>
              <a:rPr lang="en-US" altLang="en-US">
                <a:cs typeface="Arial" panose="020B0604020202020204" pitchFamily="34" charset="0"/>
              </a:rPr>
              <a:t> cat.%</a:t>
            </a:r>
            <a:r>
              <a:rPr lang="en-US" altLang="en-US" baseline="30000">
                <a:cs typeface="Arial" panose="020B0604020202020204" pitchFamily="34" charset="0"/>
              </a:rPr>
              <a:t>2</a:t>
            </a:r>
            <a:r>
              <a:rPr lang="en-US" altLang="en-US">
                <a:cs typeface="Arial" panose="020B0604020202020204" pitchFamily="34" charset="0"/>
              </a:rPr>
              <a:t>)</a:t>
            </a:r>
            <a:endParaRPr lang="el-GR" altLang="en-US"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None/>
            </a:pPr>
            <a:r>
              <a:rPr lang="en-US" altLang="en-US"/>
              <a:t>	IQV =	     100</a:t>
            </a:r>
            <a:r>
              <a:rPr lang="en-US" altLang="en-US" baseline="30000"/>
              <a:t>2</a:t>
            </a:r>
            <a:r>
              <a:rPr lang="en-US" altLang="en-US"/>
              <a:t>(K – 1)</a:t>
            </a:r>
          </a:p>
          <a:p>
            <a:pPr>
              <a:buFont typeface="Wingdings" panose="05000000000000000000" pitchFamily="2" charset="2"/>
              <a:buNone/>
            </a:pPr>
            <a:endParaRPr lang="en-US" altLang="en-US"/>
          </a:p>
          <a:p>
            <a:pPr>
              <a:buFont typeface="Wingdings" panose="05000000000000000000" pitchFamily="2" charset="2"/>
              <a:buNone/>
            </a:pPr>
            <a:r>
              <a:rPr lang="en-US" altLang="en-US"/>
              <a:t>K=# of categories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/>
              <a:t>Cat.% = percentage in each category</a:t>
            </a:r>
          </a:p>
          <a:p>
            <a:pPr>
              <a:buFont typeface="Wingdings" panose="05000000000000000000" pitchFamily="2" charset="2"/>
              <a:buNone/>
            </a:pPr>
            <a:endParaRPr lang="en-US" altLang="en-US"/>
          </a:p>
        </p:txBody>
      </p:sp>
      <p:sp>
        <p:nvSpPr>
          <p:cNvPr id="189444" name="Line 4"/>
          <p:cNvSpPr>
            <a:spLocks noChangeShapeType="1"/>
          </p:cNvSpPr>
          <p:nvPr/>
        </p:nvSpPr>
        <p:spPr bwMode="auto">
          <a:xfrm>
            <a:off x="1676400" y="2590800"/>
            <a:ext cx="3429000" cy="0"/>
          </a:xfrm>
          <a:prstGeom prst="line">
            <a:avLst/>
          </a:prstGeom>
          <a:noFill/>
          <a:ln w="222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724589" y="6534109"/>
            <a:ext cx="541941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b="0" dirty="0">
                <a:solidFill>
                  <a:schemeClr val="bg1"/>
                </a:solidFill>
              </a:rPr>
              <a:t>www.sjsu.edu/people/james.lee/courses/102/s1/asDescriptive_Statistics2.ppt</a:t>
            </a:r>
          </a:p>
        </p:txBody>
      </p:sp>
    </p:spTree>
    <p:extLst>
      <p:ext uri="{BB962C8B-B14F-4D97-AF65-F5344CB8AC3E}">
        <p14:creationId xmlns:p14="http://schemas.microsoft.com/office/powerpoint/2010/main" val="4144902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IQV—Index of Qualitative Variation</a:t>
            </a:r>
          </a:p>
        </p:txBody>
      </p:sp>
      <p:sp>
        <p:nvSpPr>
          <p:cNvPr id="191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19263"/>
            <a:ext cx="8229600" cy="4757737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en-US" altLang="en-US" sz="1600"/>
              <a:t>Problem:  Is SJSU more diverse than UC Berkeley?</a:t>
            </a:r>
          </a:p>
          <a:p>
            <a:pPr>
              <a:buFont typeface="Wingdings" panose="05000000000000000000" pitchFamily="2" charset="2"/>
              <a:buNone/>
            </a:pPr>
            <a:endParaRPr lang="en-US" altLang="en-US" sz="1600"/>
          </a:p>
          <a:p>
            <a:pPr>
              <a:buFont typeface="Wingdings" panose="05000000000000000000" pitchFamily="2" charset="2"/>
              <a:buNone/>
            </a:pPr>
            <a:r>
              <a:rPr lang="en-US" altLang="en-US" sz="1600"/>
              <a:t>Solution:  Calculate IQV for each campus to determine which is higher.</a:t>
            </a:r>
          </a:p>
          <a:p>
            <a:pPr>
              <a:buFont typeface="Wingdings" panose="05000000000000000000" pitchFamily="2" charset="2"/>
              <a:buNone/>
            </a:pPr>
            <a:endParaRPr lang="en-US" altLang="en-US" sz="1600"/>
          </a:p>
          <a:p>
            <a:pPr>
              <a:buFont typeface="Wingdings" panose="05000000000000000000" pitchFamily="2" charset="2"/>
              <a:buNone/>
            </a:pPr>
            <a:r>
              <a:rPr lang="en-US" altLang="en-US" sz="1600"/>
              <a:t>SJSU:				UC Berkeley: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1600"/>
              <a:t>Percent	Category			Percent	Category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1600"/>
              <a:t>00.6 	Native American		00.6	Native American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1600"/>
              <a:t>06.1 	Black			03.9	Black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1600"/>
              <a:t>39.3	Asian/PI			47.0	Asian/PI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1600"/>
              <a:t>19.5	Latino			13.0	Latino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1600"/>
              <a:t>34.5	White			35.5	White</a:t>
            </a:r>
          </a:p>
          <a:p>
            <a:pPr>
              <a:buFont typeface="Wingdings" panose="05000000000000000000" pitchFamily="2" charset="2"/>
              <a:buNone/>
            </a:pPr>
            <a:endParaRPr lang="en-US" altLang="en-US" sz="1600"/>
          </a:p>
          <a:p>
            <a:pPr>
              <a:buFont typeface="Wingdings" panose="05000000000000000000" pitchFamily="2" charset="2"/>
              <a:buNone/>
            </a:pPr>
            <a:r>
              <a:rPr lang="en-US" altLang="en-US" sz="1600"/>
              <a:t>What can we say before calculating?  Which campus is more evenly distributed?</a:t>
            </a:r>
          </a:p>
          <a:p>
            <a:pPr>
              <a:buFont typeface="Wingdings" panose="05000000000000000000" pitchFamily="2" charset="2"/>
              <a:buNone/>
            </a:pPr>
            <a:endParaRPr lang="en-US" altLang="en-US" sz="1600"/>
          </a:p>
          <a:p>
            <a:pPr>
              <a:buFont typeface="Wingdings" panose="05000000000000000000" pitchFamily="2" charset="2"/>
              <a:buNone/>
            </a:pPr>
            <a:r>
              <a:rPr lang="en-US" altLang="en-US" sz="1600"/>
              <a:t>		  K (100</a:t>
            </a:r>
            <a:r>
              <a:rPr lang="en-US" altLang="en-US" sz="1600" baseline="30000"/>
              <a:t>2</a:t>
            </a:r>
            <a:r>
              <a:rPr lang="en-US" altLang="en-US" sz="1600"/>
              <a:t> – </a:t>
            </a:r>
            <a:r>
              <a:rPr lang="el-GR" altLang="en-US" sz="1600">
                <a:cs typeface="Arial" panose="020B0604020202020204" pitchFamily="34" charset="0"/>
              </a:rPr>
              <a:t>Σ</a:t>
            </a:r>
            <a:r>
              <a:rPr lang="en-US" altLang="en-US" sz="1600">
                <a:cs typeface="Arial" panose="020B0604020202020204" pitchFamily="34" charset="0"/>
              </a:rPr>
              <a:t> cat.%</a:t>
            </a:r>
            <a:r>
              <a:rPr lang="en-US" altLang="en-US" sz="1600" baseline="30000">
                <a:cs typeface="Arial" panose="020B0604020202020204" pitchFamily="34" charset="0"/>
              </a:rPr>
              <a:t>2</a:t>
            </a:r>
            <a:r>
              <a:rPr lang="en-US" altLang="en-US" sz="1600">
                <a:cs typeface="Arial" panose="020B0604020202020204" pitchFamily="34" charset="0"/>
              </a:rPr>
              <a:t>)</a:t>
            </a:r>
            <a:endParaRPr lang="el-GR" altLang="en-US" sz="1600"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1600"/>
              <a:t>	IQV =	       100</a:t>
            </a:r>
            <a:r>
              <a:rPr lang="en-US" altLang="en-US" sz="1600" baseline="30000"/>
              <a:t>2</a:t>
            </a:r>
            <a:r>
              <a:rPr lang="en-US" altLang="en-US" sz="1600"/>
              <a:t>(K – 1)</a:t>
            </a:r>
          </a:p>
        </p:txBody>
      </p:sp>
      <p:sp>
        <p:nvSpPr>
          <p:cNvPr id="191493" name="Line 5"/>
          <p:cNvSpPr>
            <a:spLocks noChangeShapeType="1"/>
          </p:cNvSpPr>
          <p:nvPr/>
        </p:nvSpPr>
        <p:spPr bwMode="auto">
          <a:xfrm>
            <a:off x="1447800" y="6132008"/>
            <a:ext cx="19812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724589" y="6534109"/>
            <a:ext cx="541941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b="0" dirty="0">
                <a:solidFill>
                  <a:schemeClr val="bg1"/>
                </a:solidFill>
              </a:rPr>
              <a:t>www.sjsu.edu/people/james.lee/courses/102/s1/asDescriptive_Statistics2.ppt</a:t>
            </a:r>
          </a:p>
        </p:txBody>
      </p:sp>
    </p:spTree>
    <p:extLst>
      <p:ext uri="{BB962C8B-B14F-4D97-AF65-F5344CB8AC3E}">
        <p14:creationId xmlns:p14="http://schemas.microsoft.com/office/powerpoint/2010/main" val="988408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585300"/>
            <a:ext cx="7543800" cy="639762"/>
          </a:xfrm>
        </p:spPr>
        <p:txBody>
          <a:bodyPr/>
          <a:lstStyle/>
          <a:p>
            <a:r>
              <a:rPr lang="en-US" altLang="en-US" sz="3200" dirty="0"/>
              <a:t>IQV—Index of Qualitative Variation</a:t>
            </a:r>
          </a:p>
        </p:txBody>
      </p:sp>
      <p:sp>
        <p:nvSpPr>
          <p:cNvPr id="193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534400" cy="5410200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en-US" altLang="en-US" sz="1600" dirty="0"/>
              <a:t>Problem:  Is SJSU more diverse than UC Berkeley?   YES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1600" dirty="0" smtClean="0"/>
              <a:t>Solution</a:t>
            </a:r>
            <a:r>
              <a:rPr lang="en-US" altLang="en-US" sz="1600" dirty="0"/>
              <a:t>:  Calculate IQV for each campus to determine which is higher.</a:t>
            </a:r>
          </a:p>
          <a:p>
            <a:pPr>
              <a:buFont typeface="Wingdings" panose="05000000000000000000" pitchFamily="2" charset="2"/>
              <a:buNone/>
            </a:pPr>
            <a:endParaRPr lang="en-US" altLang="en-US" sz="1600" dirty="0"/>
          </a:p>
          <a:p>
            <a:pPr>
              <a:buFont typeface="Wingdings" panose="05000000000000000000" pitchFamily="2" charset="2"/>
              <a:buNone/>
            </a:pPr>
            <a:r>
              <a:rPr lang="en-US" altLang="en-US" sz="1600" dirty="0"/>
              <a:t>SJSU:					UC Berkeley: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1600" dirty="0"/>
              <a:t>Percent	Category		 %</a:t>
            </a:r>
            <a:r>
              <a:rPr lang="en-US" altLang="en-US" sz="1600" baseline="30000" dirty="0"/>
              <a:t>2</a:t>
            </a:r>
            <a:r>
              <a:rPr lang="en-US" altLang="en-US" sz="1600" dirty="0"/>
              <a:t> 		Percent	Category		 %</a:t>
            </a:r>
            <a:r>
              <a:rPr lang="en-US" altLang="en-US" sz="1600" baseline="30000" dirty="0"/>
              <a:t>2</a:t>
            </a:r>
            <a:endParaRPr lang="en-US" altLang="en-US" sz="1600" dirty="0"/>
          </a:p>
          <a:p>
            <a:pPr>
              <a:buFont typeface="Wingdings" panose="05000000000000000000" pitchFamily="2" charset="2"/>
              <a:buNone/>
            </a:pPr>
            <a:r>
              <a:rPr lang="en-US" altLang="en-US" sz="1600" dirty="0"/>
              <a:t>00.6 	Native American	      0.36		00.6	Native American	      0.36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1600" dirty="0"/>
              <a:t>06.1 	Black		    37.21		03.9	Black		    15.21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1600" dirty="0"/>
              <a:t>39.3	Asian/PI		1544.49		47.0	Asian/PI		2209.00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1600" dirty="0"/>
              <a:t>19.5	Latino		  380.25		13.0	Latino		  169.00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1600" dirty="0"/>
              <a:t>34.5	White		1190.25		35.5	White		1260.25</a:t>
            </a:r>
          </a:p>
          <a:p>
            <a:pPr>
              <a:buFont typeface="Wingdings" panose="05000000000000000000" pitchFamily="2" charset="2"/>
              <a:buNone/>
            </a:pPr>
            <a:endParaRPr lang="en-US" altLang="en-US" sz="1600" dirty="0"/>
          </a:p>
          <a:p>
            <a:pPr>
              <a:buFont typeface="Wingdings" panose="05000000000000000000" pitchFamily="2" charset="2"/>
              <a:buNone/>
            </a:pPr>
            <a:r>
              <a:rPr lang="en-US" altLang="en-US" sz="1600" dirty="0"/>
              <a:t>K = 5	             </a:t>
            </a:r>
            <a:r>
              <a:rPr lang="el-GR" altLang="en-US" sz="1600" dirty="0">
                <a:cs typeface="Arial" panose="020B0604020202020204" pitchFamily="34" charset="0"/>
              </a:rPr>
              <a:t>Σ</a:t>
            </a:r>
            <a:r>
              <a:rPr lang="en-US" altLang="en-US" sz="1600" dirty="0">
                <a:cs typeface="Arial" panose="020B0604020202020204" pitchFamily="34" charset="0"/>
              </a:rPr>
              <a:t> cat.%</a:t>
            </a:r>
            <a:r>
              <a:rPr lang="en-US" altLang="en-US" sz="1600" baseline="30000" dirty="0">
                <a:cs typeface="Arial" panose="020B0604020202020204" pitchFamily="34" charset="0"/>
              </a:rPr>
              <a:t>2 </a:t>
            </a:r>
            <a:r>
              <a:rPr lang="en-US" altLang="en-US" sz="1600" dirty="0">
                <a:cs typeface="Arial" panose="020B0604020202020204" pitchFamily="34" charset="0"/>
              </a:rPr>
              <a:t>=   3152.56		k = 5                     </a:t>
            </a:r>
            <a:r>
              <a:rPr lang="el-GR" altLang="en-US" sz="1600" dirty="0">
                <a:cs typeface="Arial" panose="020B0604020202020204" pitchFamily="34" charset="0"/>
              </a:rPr>
              <a:t>Σ</a:t>
            </a:r>
            <a:r>
              <a:rPr lang="en-US" altLang="en-US" sz="1600" dirty="0">
                <a:cs typeface="Arial" panose="020B0604020202020204" pitchFamily="34" charset="0"/>
              </a:rPr>
              <a:t> cat.%</a:t>
            </a:r>
            <a:r>
              <a:rPr lang="en-US" altLang="en-US" sz="1600" baseline="30000" dirty="0">
                <a:cs typeface="Arial" panose="020B0604020202020204" pitchFamily="34" charset="0"/>
              </a:rPr>
              <a:t>2 </a:t>
            </a:r>
            <a:r>
              <a:rPr lang="en-US" altLang="en-US" sz="1600" dirty="0">
                <a:cs typeface="Arial" panose="020B0604020202020204" pitchFamily="34" charset="0"/>
              </a:rPr>
              <a:t>=   3653.82</a:t>
            </a:r>
            <a:endParaRPr lang="en-US" altLang="en-US" sz="1600" dirty="0"/>
          </a:p>
          <a:p>
            <a:pPr>
              <a:buFont typeface="Wingdings" panose="05000000000000000000" pitchFamily="2" charset="2"/>
              <a:buNone/>
            </a:pPr>
            <a:r>
              <a:rPr lang="en-US" altLang="en-US" sz="1600" dirty="0"/>
              <a:t>100</a:t>
            </a:r>
            <a:r>
              <a:rPr lang="en-US" altLang="en-US" sz="1600" baseline="30000" dirty="0"/>
              <a:t>2</a:t>
            </a:r>
            <a:r>
              <a:rPr lang="en-US" altLang="en-US" sz="1600" dirty="0"/>
              <a:t> = 10000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1600" dirty="0"/>
              <a:t>		  K (100</a:t>
            </a:r>
            <a:r>
              <a:rPr lang="en-US" altLang="en-US" sz="1600" baseline="30000" dirty="0"/>
              <a:t>2</a:t>
            </a:r>
            <a:r>
              <a:rPr lang="en-US" altLang="en-US" sz="1600" dirty="0"/>
              <a:t> – </a:t>
            </a:r>
            <a:r>
              <a:rPr lang="el-GR" altLang="en-US" sz="1600" dirty="0">
                <a:cs typeface="Arial" panose="020B0604020202020204" pitchFamily="34" charset="0"/>
              </a:rPr>
              <a:t>Σ</a:t>
            </a:r>
            <a:r>
              <a:rPr lang="en-US" altLang="en-US" sz="1600" dirty="0">
                <a:cs typeface="Arial" panose="020B0604020202020204" pitchFamily="34" charset="0"/>
              </a:rPr>
              <a:t> cat.%</a:t>
            </a:r>
            <a:r>
              <a:rPr lang="en-US" altLang="en-US" sz="1600" baseline="30000" dirty="0">
                <a:cs typeface="Arial" panose="020B0604020202020204" pitchFamily="34" charset="0"/>
              </a:rPr>
              <a:t>2</a:t>
            </a:r>
            <a:r>
              <a:rPr lang="en-US" altLang="en-US" sz="1600" dirty="0">
                <a:cs typeface="Arial" panose="020B0604020202020204" pitchFamily="34" charset="0"/>
              </a:rPr>
              <a:t>)</a:t>
            </a:r>
            <a:endParaRPr lang="el-GR" altLang="en-US" sz="1600" dirty="0"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1600" dirty="0"/>
              <a:t>	IQV =	       100</a:t>
            </a:r>
            <a:r>
              <a:rPr lang="en-US" altLang="en-US" sz="1600" baseline="30000" dirty="0"/>
              <a:t>2</a:t>
            </a:r>
            <a:r>
              <a:rPr lang="en-US" altLang="en-US" sz="1600" dirty="0"/>
              <a:t>(K – 1)</a:t>
            </a:r>
          </a:p>
          <a:p>
            <a:pPr>
              <a:buFont typeface="Wingdings" panose="05000000000000000000" pitchFamily="2" charset="2"/>
              <a:buNone/>
            </a:pPr>
            <a:endParaRPr lang="en-US" altLang="en-US" sz="1600" dirty="0"/>
          </a:p>
          <a:p>
            <a:pPr>
              <a:buFont typeface="Wingdings" panose="05000000000000000000" pitchFamily="2" charset="2"/>
              <a:buNone/>
            </a:pPr>
            <a:r>
              <a:rPr lang="en-US" altLang="en-US" sz="1600" dirty="0"/>
              <a:t>5(10000 – 3152.56) = 34237.2   		5(10000 – 3653.82) = 31730.9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1600" dirty="0"/>
              <a:t>10000(5 – 1) = 40000  SJSU IQV = .856		10000(5 – 1) = 40000       UCB IQV =.793</a:t>
            </a:r>
          </a:p>
        </p:txBody>
      </p:sp>
      <p:sp>
        <p:nvSpPr>
          <p:cNvPr id="193540" name="Line 4"/>
          <p:cNvSpPr>
            <a:spLocks noChangeShapeType="1"/>
          </p:cNvSpPr>
          <p:nvPr/>
        </p:nvSpPr>
        <p:spPr bwMode="auto">
          <a:xfrm>
            <a:off x="1447800" y="5334000"/>
            <a:ext cx="19812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400" b="0" dirty="0"/>
          </a:p>
        </p:txBody>
      </p:sp>
      <p:sp>
        <p:nvSpPr>
          <p:cNvPr id="2" name="Rectangle 1"/>
          <p:cNvSpPr/>
          <p:nvPr/>
        </p:nvSpPr>
        <p:spPr>
          <a:xfrm>
            <a:off x="3724589" y="6534109"/>
            <a:ext cx="541941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b="0" dirty="0">
                <a:solidFill>
                  <a:schemeClr val="bg1"/>
                </a:solidFill>
              </a:rPr>
              <a:t>www.sjsu.edu/people/james.lee/courses/102/s1/asDescriptive_Statistics2.ppt</a:t>
            </a:r>
          </a:p>
        </p:txBody>
      </p:sp>
    </p:spTree>
    <p:extLst>
      <p:ext uri="{BB962C8B-B14F-4D97-AF65-F5344CB8AC3E}">
        <p14:creationId xmlns:p14="http://schemas.microsoft.com/office/powerpoint/2010/main" val="2478876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Descriptive Statistics	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3200" dirty="0"/>
              <a:t>Summarizing Data:</a:t>
            </a:r>
          </a:p>
          <a:p>
            <a:pPr>
              <a:lnSpc>
                <a:spcPct val="80000"/>
              </a:lnSpc>
            </a:pPr>
            <a:endParaRPr lang="en-US" altLang="en-US" dirty="0"/>
          </a:p>
          <a:p>
            <a:pPr lvl="1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en-US" altLang="en-US" dirty="0"/>
              <a:t>Central Tendency (or Groups’ “Middle Values”)</a:t>
            </a:r>
          </a:p>
          <a:p>
            <a:pPr lvl="2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en-US" altLang="en-US" sz="2400" dirty="0"/>
              <a:t>Mean</a:t>
            </a:r>
          </a:p>
          <a:p>
            <a:pPr lvl="2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en-US" altLang="en-US" sz="2400" dirty="0"/>
              <a:t>Median</a:t>
            </a:r>
          </a:p>
          <a:p>
            <a:pPr lvl="2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en-US" altLang="en-US" sz="2400" dirty="0"/>
              <a:t>Mode</a:t>
            </a:r>
          </a:p>
          <a:p>
            <a:pPr lvl="2">
              <a:lnSpc>
                <a:spcPct val="80000"/>
              </a:lnSpc>
            </a:pPr>
            <a:endParaRPr lang="en-US" altLang="en-US" sz="2400" dirty="0"/>
          </a:p>
          <a:p>
            <a:pPr lvl="1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en-US" altLang="en-US" dirty="0"/>
              <a:t>Variation (or Summary of Differences Within Groups) </a:t>
            </a:r>
          </a:p>
          <a:p>
            <a:pPr lvl="2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en-US" altLang="en-US" sz="2400" dirty="0"/>
              <a:t>Range</a:t>
            </a:r>
          </a:p>
          <a:p>
            <a:pPr lvl="2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en-US" altLang="en-US" sz="2400" dirty="0"/>
              <a:t>Interquartile Range</a:t>
            </a:r>
          </a:p>
          <a:p>
            <a:pPr lvl="2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en-US" altLang="en-US" sz="2400" dirty="0"/>
              <a:t>Variance</a:t>
            </a:r>
          </a:p>
          <a:p>
            <a:pPr lvl="2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en-US" altLang="en-US" sz="2400" dirty="0"/>
              <a:t>Standard Deviation</a:t>
            </a:r>
          </a:p>
          <a:p>
            <a:pPr lvl="1">
              <a:lnSpc>
                <a:spcPct val="80000"/>
              </a:lnSpc>
            </a:pPr>
            <a:endParaRPr lang="en-US" altLang="en-US" dirty="0"/>
          </a:p>
          <a:p>
            <a:pPr marL="457200" lvl="1" indent="0">
              <a:lnSpc>
                <a:spcPct val="80000"/>
              </a:lnSpc>
              <a:buNone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159581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are the results measurements of?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01754501"/>
              </p:ext>
            </p:extLst>
          </p:nvPr>
        </p:nvGraphicFramePr>
        <p:xfrm>
          <a:off x="380999" y="1600200"/>
          <a:ext cx="8382002" cy="4145280"/>
        </p:xfrm>
        <a:graphic>
          <a:graphicData uri="http://schemas.openxmlformats.org/drawingml/2006/table">
            <a:tbl>
              <a:tblPr firstRow="1" bandRow="1"/>
              <a:tblGrid>
                <a:gridCol w="11430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432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698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698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698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6982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92689"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Group</a:t>
                      </a:r>
                      <a:endParaRPr lang="en-US" sz="2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Student</a:t>
                      </a:r>
                      <a:endParaRPr lang="en-US" sz="2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T1</a:t>
                      </a:r>
                    </a:p>
                  </a:txBody>
                  <a:tcPr marL="45720" marR="4572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T2</a:t>
                      </a:r>
                    </a:p>
                  </a:txBody>
                  <a:tcPr marL="45720" marR="4572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T3</a:t>
                      </a:r>
                    </a:p>
                  </a:txBody>
                  <a:tcPr marL="45720" marR="4572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T4</a:t>
                      </a:r>
                    </a:p>
                  </a:txBody>
                  <a:tcPr marL="45720" marR="4572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T5</a:t>
                      </a:r>
                    </a:p>
                  </a:txBody>
                  <a:tcPr marL="45720" marR="45720" anchor="b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3987"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720" marR="4572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S1</a:t>
                      </a:r>
                    </a:p>
                  </a:txBody>
                  <a:tcPr marL="45720" marR="4572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72.8</a:t>
                      </a:r>
                    </a:p>
                  </a:txBody>
                  <a:tcPr marL="45720" marR="4572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80.9</a:t>
                      </a:r>
                    </a:p>
                  </a:txBody>
                  <a:tcPr marL="45720" marR="4572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84.6</a:t>
                      </a:r>
                    </a:p>
                  </a:txBody>
                  <a:tcPr marL="45720" marR="4572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83.6</a:t>
                      </a:r>
                    </a:p>
                  </a:txBody>
                  <a:tcPr marL="45720" marR="4572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73.8</a:t>
                      </a:r>
                    </a:p>
                  </a:txBody>
                  <a:tcPr marL="45720" marR="45720" anchor="b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3987"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G1</a:t>
                      </a:r>
                    </a:p>
                  </a:txBody>
                  <a:tcPr marL="45720" marR="4572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S2</a:t>
                      </a:r>
                    </a:p>
                  </a:txBody>
                  <a:tcPr marL="45720" marR="4572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71</a:t>
                      </a:r>
                    </a:p>
                  </a:txBody>
                  <a:tcPr marL="45720" marR="4572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91.2</a:t>
                      </a:r>
                    </a:p>
                  </a:txBody>
                  <a:tcPr marL="45720" marR="4572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88.1</a:t>
                      </a:r>
                    </a:p>
                  </a:txBody>
                  <a:tcPr marL="45720" marR="4572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88.2</a:t>
                      </a:r>
                    </a:p>
                  </a:txBody>
                  <a:tcPr marL="45720" marR="4572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76.8</a:t>
                      </a:r>
                    </a:p>
                  </a:txBody>
                  <a:tcPr marL="45720" marR="45720" anchor="b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2689"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720" marR="4572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S3</a:t>
                      </a:r>
                    </a:p>
                  </a:txBody>
                  <a:tcPr marL="45720" marR="4572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76.5</a:t>
                      </a:r>
                    </a:p>
                  </a:txBody>
                  <a:tcPr marL="45720" marR="4572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85.9</a:t>
                      </a:r>
                    </a:p>
                  </a:txBody>
                  <a:tcPr marL="45720" marR="4572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86.6</a:t>
                      </a:r>
                    </a:p>
                  </a:txBody>
                  <a:tcPr marL="45720" marR="4572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90</a:t>
                      </a:r>
                    </a:p>
                  </a:txBody>
                  <a:tcPr marL="45720" marR="4572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81.9</a:t>
                      </a:r>
                    </a:p>
                  </a:txBody>
                  <a:tcPr marL="45720" marR="45720" anchor="b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3987"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720" marR="4572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S4</a:t>
                      </a:r>
                    </a:p>
                  </a:txBody>
                  <a:tcPr marL="45720" marR="4572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83.9</a:t>
                      </a:r>
                    </a:p>
                  </a:txBody>
                  <a:tcPr marL="45720" marR="4572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92.5</a:t>
                      </a:r>
                    </a:p>
                  </a:txBody>
                  <a:tcPr marL="45720" marR="4572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95.2</a:t>
                      </a:r>
                    </a:p>
                  </a:txBody>
                  <a:tcPr marL="45720" marR="4572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92.5</a:t>
                      </a:r>
                    </a:p>
                  </a:txBody>
                  <a:tcPr marL="45720" marR="4572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78.1</a:t>
                      </a:r>
                    </a:p>
                  </a:txBody>
                  <a:tcPr marL="45720" marR="45720" anchor="b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3987"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G2</a:t>
                      </a:r>
                    </a:p>
                  </a:txBody>
                  <a:tcPr marL="45720" marR="4572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S5</a:t>
                      </a:r>
                    </a:p>
                  </a:txBody>
                  <a:tcPr marL="45720" marR="4572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78.4</a:t>
                      </a:r>
                    </a:p>
                  </a:txBody>
                  <a:tcPr marL="45720" marR="4572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85.9</a:t>
                      </a:r>
                    </a:p>
                  </a:txBody>
                  <a:tcPr marL="45720" marR="4572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86.6</a:t>
                      </a:r>
                    </a:p>
                  </a:txBody>
                  <a:tcPr marL="45720" marR="4572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86.5</a:t>
                      </a:r>
                    </a:p>
                  </a:txBody>
                  <a:tcPr marL="45720" marR="4572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74.3</a:t>
                      </a:r>
                    </a:p>
                  </a:txBody>
                  <a:tcPr marL="45720" marR="45720" anchor="b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3987"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720" marR="4572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S6</a:t>
                      </a:r>
                    </a:p>
                  </a:txBody>
                  <a:tcPr marL="45720" marR="4572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83.9</a:t>
                      </a:r>
                    </a:p>
                  </a:txBody>
                  <a:tcPr marL="45720" marR="4572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83.9</a:t>
                      </a:r>
                    </a:p>
                  </a:txBody>
                  <a:tcPr marL="45720" marR="4572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95.2</a:t>
                      </a:r>
                    </a:p>
                  </a:txBody>
                  <a:tcPr marL="45720" marR="4572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90.7</a:t>
                      </a:r>
                    </a:p>
                  </a:txBody>
                  <a:tcPr marL="45720" marR="4572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84.3</a:t>
                      </a:r>
                    </a:p>
                  </a:txBody>
                  <a:tcPr marL="45720" marR="45720" anchor="b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2689"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720" marR="4572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S7</a:t>
                      </a:r>
                    </a:p>
                  </a:txBody>
                  <a:tcPr marL="45720" marR="4572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76.5</a:t>
                      </a:r>
                    </a:p>
                  </a:txBody>
                  <a:tcPr marL="45720" marR="4572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84.6</a:t>
                      </a:r>
                    </a:p>
                  </a:txBody>
                  <a:tcPr marL="45720" marR="4572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95.2</a:t>
                      </a:r>
                    </a:p>
                  </a:txBody>
                  <a:tcPr marL="45720" marR="4572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93.2</a:t>
                      </a:r>
                    </a:p>
                  </a:txBody>
                  <a:tcPr marL="45720" marR="4572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81.9</a:t>
                      </a:r>
                    </a:p>
                  </a:txBody>
                  <a:tcPr marL="45720" marR="45720" anchor="b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030046" y="5791200"/>
            <a:ext cx="707918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0" dirty="0" smtClean="0">
                <a:solidFill>
                  <a:schemeClr val="bg1"/>
                </a:solidFill>
              </a:rPr>
              <a:t>7 students divided in two groups passed 5 tests. </a:t>
            </a:r>
          </a:p>
          <a:p>
            <a:r>
              <a:rPr lang="en-US" sz="2800" b="0" dirty="0" smtClean="0">
                <a:solidFill>
                  <a:schemeClr val="bg1"/>
                </a:solidFill>
              </a:rPr>
              <a:t>Which group is doing better? </a:t>
            </a:r>
            <a:endParaRPr lang="en-US" sz="2800" b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9346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i="1" dirty="0" smtClean="0"/>
              <a:t>arithmetic</a:t>
            </a:r>
            <a:r>
              <a:rPr lang="en-US" dirty="0" smtClean="0"/>
              <a:t> </a:t>
            </a:r>
            <a:r>
              <a:rPr lang="en-US" i="1" dirty="0" smtClean="0"/>
              <a:t>mean</a:t>
            </a:r>
            <a:endParaRPr lang="en-US" i="1" dirty="0"/>
          </a:p>
        </p:txBody>
      </p:sp>
      <p:sp>
        <p:nvSpPr>
          <p:cNvPr id="8" name="TextBox 7"/>
          <p:cNvSpPr txBox="1"/>
          <p:nvPr/>
        </p:nvSpPr>
        <p:spPr>
          <a:xfrm>
            <a:off x="1030046" y="5791200"/>
            <a:ext cx="707918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0" dirty="0" smtClean="0">
                <a:solidFill>
                  <a:schemeClr val="bg1"/>
                </a:solidFill>
              </a:rPr>
              <a:t>7 students divided in two groups passed 5 tests. </a:t>
            </a:r>
          </a:p>
          <a:p>
            <a:r>
              <a:rPr lang="en-US" sz="2800" b="0" dirty="0" smtClean="0">
                <a:solidFill>
                  <a:schemeClr val="bg1"/>
                </a:solidFill>
              </a:rPr>
              <a:t>Is group 2 really doing better? </a:t>
            </a:r>
            <a:endParaRPr lang="en-US" sz="2800" b="0" dirty="0">
              <a:solidFill>
                <a:schemeClr val="bg1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1000" y="2362200"/>
            <a:ext cx="5720417" cy="2971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4092" y="1525989"/>
            <a:ext cx="1343025" cy="85725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6559179" y="2947179"/>
                <a:ext cx="1975221" cy="18158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</m:acc>
                  </m:oMath>
                </a14:m>
                <a:r>
                  <a:rPr lang="en-US" baseline="-25000" dirty="0" smtClean="0">
                    <a:solidFill>
                      <a:schemeClr val="bg1"/>
                    </a:solidFill>
                  </a:rPr>
                  <a:t>G1</a:t>
                </a:r>
                <a:r>
                  <a:rPr lang="en-US" dirty="0">
                    <a:solidFill>
                      <a:schemeClr val="bg1"/>
                    </a:solidFill>
                  </a:rPr>
                  <a:t> </a:t>
                </a:r>
                <a:r>
                  <a:rPr lang="en-US" dirty="0" smtClean="0">
                    <a:solidFill>
                      <a:schemeClr val="bg1"/>
                    </a:solidFill>
                  </a:rPr>
                  <a:t>= 82.1</a:t>
                </a:r>
              </a:p>
              <a:p>
                <a:endParaRPr lang="en-US" sz="4800" dirty="0" smtClean="0">
                  <a:solidFill>
                    <a:schemeClr val="bg1"/>
                  </a:solidFill>
                </a:endParaRPr>
              </a:p>
              <a:p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</m:acc>
                  </m:oMath>
                </a14:m>
                <a:r>
                  <a:rPr lang="en-US" baseline="-25000" dirty="0" smtClean="0">
                    <a:solidFill>
                      <a:schemeClr val="bg1"/>
                    </a:solidFill>
                  </a:rPr>
                  <a:t>G2</a:t>
                </a:r>
                <a:r>
                  <a:rPr lang="en-US" dirty="0" smtClean="0">
                    <a:solidFill>
                      <a:schemeClr val="bg1"/>
                    </a:solidFill>
                  </a:rPr>
                  <a:t> = 86.2</a:t>
                </a:r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9179" y="2947179"/>
                <a:ext cx="1975221" cy="1815882"/>
              </a:xfrm>
              <a:prstGeom prst="rect">
                <a:avLst/>
              </a:prstGeom>
              <a:blipFill rotWithShape="0">
                <a:blip r:embed="rId4"/>
                <a:stretch>
                  <a:fillRect t="-4698" r="-7407" b="-97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ight Brace 8"/>
          <p:cNvSpPr/>
          <p:nvPr/>
        </p:nvSpPr>
        <p:spPr bwMode="auto">
          <a:xfrm>
            <a:off x="6248400" y="2817048"/>
            <a:ext cx="228600" cy="840552"/>
          </a:xfrm>
          <a:prstGeom prst="rightBrace">
            <a:avLst>
              <a:gd name="adj1" fmla="val 45124"/>
              <a:gd name="adj2" fmla="val 51195"/>
            </a:avLst>
          </a:prstGeom>
          <a:noFill/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10" name="Right Brace 9"/>
          <p:cNvSpPr/>
          <p:nvPr/>
        </p:nvSpPr>
        <p:spPr bwMode="auto">
          <a:xfrm>
            <a:off x="6269729" y="3848098"/>
            <a:ext cx="228600" cy="1257301"/>
          </a:xfrm>
          <a:prstGeom prst="rightBrace">
            <a:avLst>
              <a:gd name="adj1" fmla="val 45124"/>
              <a:gd name="adj2" fmla="val 51195"/>
            </a:avLst>
          </a:prstGeom>
          <a:noFill/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0007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Plots of the results</a:t>
            </a:r>
            <a:r>
              <a:rPr lang="en-US" dirty="0"/>
              <a:t> </a:t>
            </a:r>
            <a:r>
              <a:rPr lang="en-US" dirty="0" smtClean="0"/>
              <a:t>of these measurements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						</a:t>
            </a:r>
            <a:r>
              <a:rPr lang="en-US" dirty="0" smtClean="0">
                <a:sym typeface="Wingdings" panose="05000000000000000000" pitchFamily="2" charset="2"/>
              </a:rPr>
              <a:t> in order as presented</a:t>
            </a:r>
          </a:p>
          <a:p>
            <a:r>
              <a:rPr lang="en-US" dirty="0">
                <a:sym typeface="Wingdings" panose="05000000000000000000" pitchFamily="2" charset="2"/>
              </a:rPr>
              <a:t>	</a:t>
            </a:r>
            <a:r>
              <a:rPr lang="en-US" dirty="0" smtClean="0">
                <a:sym typeface="Wingdings" panose="05000000000000000000" pitchFamily="2" charset="2"/>
              </a:rPr>
              <a:t>						(down columns)</a:t>
            </a:r>
            <a:endParaRPr lang="en-US" dirty="0">
              <a:sym typeface="Wingdings" panose="05000000000000000000" pitchFamily="2" charset="2"/>
            </a:endParaRPr>
          </a:p>
          <a:p>
            <a:endParaRPr lang="en-US" dirty="0" smtClean="0">
              <a:sym typeface="Wingdings" panose="05000000000000000000" pitchFamily="2" charset="2"/>
            </a:endParaRPr>
          </a:p>
          <a:p>
            <a:endParaRPr lang="en-US" dirty="0">
              <a:sym typeface="Wingdings" panose="05000000000000000000" pitchFamily="2" charset="2"/>
            </a:endParaRPr>
          </a:p>
          <a:p>
            <a:r>
              <a:rPr lang="en-US" dirty="0" smtClean="0">
                <a:sym typeface="Wingdings" panose="05000000000000000000" pitchFamily="2" charset="2"/>
              </a:rPr>
              <a:t>						     	sorted by result</a:t>
            </a:r>
            <a:endParaRPr lang="en-US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29280758"/>
              </p:ext>
            </p:extLst>
          </p:nvPr>
        </p:nvGraphicFramePr>
        <p:xfrm>
          <a:off x="152400" y="129540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94439531"/>
              </p:ext>
            </p:extLst>
          </p:nvPr>
        </p:nvGraphicFramePr>
        <p:xfrm>
          <a:off x="4419600" y="388620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Rectangle 5"/>
          <p:cNvSpPr/>
          <p:nvPr/>
        </p:nvSpPr>
        <p:spPr>
          <a:xfrm rot="5400000">
            <a:off x="7623126" y="3736926"/>
            <a:ext cx="53732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sym typeface="Wingdings" panose="05000000000000000000" pitchFamily="2" charset="2"/>
              </a:rPr>
              <a:t>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7070" y="4267200"/>
            <a:ext cx="3886283" cy="2340429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1293079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38600" y="762000"/>
            <a:ext cx="4876800" cy="762000"/>
          </a:xfrm>
        </p:spPr>
        <p:txBody>
          <a:bodyPr/>
          <a:lstStyle/>
          <a:p>
            <a:r>
              <a:rPr lang="en-US" dirty="0" smtClean="0"/>
              <a:t>Various ways for presenting the </a:t>
            </a:r>
            <a:br>
              <a:rPr lang="en-US" dirty="0" smtClean="0"/>
            </a:br>
            <a:r>
              <a:rPr lang="en-US" dirty="0" smtClean="0"/>
              <a:t>same data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973221"/>
              </p:ext>
            </p:extLst>
          </p:nvPr>
        </p:nvGraphicFramePr>
        <p:xfrm>
          <a:off x="228600" y="762014"/>
          <a:ext cx="3352800" cy="594357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316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47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82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2821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728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Result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0" marR="6860" marT="68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Test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0" marR="6860" marT="68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Student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0" marR="6860" marT="68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Group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0" marR="6860" marT="6860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4642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72.8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0" marR="6860" marT="68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T1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0" marR="6860" marT="68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S1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0" marR="6860" marT="68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G1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0" marR="6860" marT="6860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4642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71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0" marR="6860" marT="68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T1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0" marR="6860" marT="68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S2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0" marR="6860" marT="68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G1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0" marR="6860" marT="6860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4642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76.5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0" marR="6860" marT="68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T1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0" marR="6860" marT="68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S3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0" marR="6860" marT="68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G1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0" marR="6860" marT="6860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4642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83.9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0" marR="6860" marT="68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T1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0" marR="6860" marT="68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S4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0" marR="6860" marT="68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G2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0" marR="6860" marT="6860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4642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78.4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0" marR="6860" marT="68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T1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0" marR="6860" marT="68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S5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0" marR="6860" marT="68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G2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0" marR="6860" marT="6860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64642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83.9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0" marR="6860" marT="68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T1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0" marR="6860" marT="68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S6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0" marR="6860" marT="68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G2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0" marR="6860" marT="6860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64642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76.5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0" marR="6860" marT="68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T1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0" marR="6860" marT="68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S7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0" marR="6860" marT="68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G2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0" marR="6860" marT="6860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64642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80.9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0" marR="6860" marT="68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T2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0" marR="6860" marT="68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S1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0" marR="6860" marT="68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G1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0" marR="6860" marT="6860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64642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91.2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0" marR="6860" marT="68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T2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0" marR="6860" marT="68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S2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0" marR="6860" marT="68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G1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0" marR="6860" marT="6860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64642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85.9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0" marR="6860" marT="68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T2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0" marR="6860" marT="68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S3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0" marR="6860" marT="68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G1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0" marR="6860" marT="6860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64642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92.5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0" marR="6860" marT="68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T2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0" marR="6860" marT="68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S4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0" marR="6860" marT="68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G2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0" marR="6860" marT="6860" marB="0" anchor="b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64642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85.9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0" marR="6860" marT="68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T2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0" marR="6860" marT="68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S5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0" marR="6860" marT="68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G2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0" marR="6860" marT="6860" marB="0" anchor="b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64642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83.9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0" marR="6860" marT="68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T2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0" marR="6860" marT="68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S6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0" marR="6860" marT="68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G2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0" marR="6860" marT="6860" marB="0" anchor="b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64642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84.6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0" marR="6860" marT="68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T2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0" marR="6860" marT="68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S7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0" marR="6860" marT="68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G2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0" marR="6860" marT="6860" marB="0" anchor="b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64642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84.6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0" marR="6860" marT="68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T3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0" marR="6860" marT="68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S1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0" marR="6860" marT="68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G1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0" marR="6860" marT="6860" marB="0" anchor="b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64642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88.1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0" marR="6860" marT="68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T3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0" marR="6860" marT="68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S2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0" marR="6860" marT="68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G1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0" marR="6860" marT="6860" marB="0" anchor="b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64642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86.6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0" marR="6860" marT="68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T3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0" marR="6860" marT="68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S3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0" marR="6860" marT="68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G1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0" marR="6860" marT="6860" marB="0" anchor="b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64642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95.2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0" marR="6860" marT="68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T3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0" marR="6860" marT="68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S4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0" marR="6860" marT="68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G2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0" marR="6860" marT="6860" marB="0" anchor="b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64642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86.6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0" marR="6860" marT="68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T3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0" marR="6860" marT="68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S5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0" marR="6860" marT="68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G2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0" marR="6860" marT="6860" marB="0" anchor="b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64642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95.2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0" marR="6860" marT="68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T3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0" marR="6860" marT="68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S6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0" marR="6860" marT="68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G2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0" marR="6860" marT="6860" marB="0" anchor="b"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64642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95.2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0" marR="6860" marT="68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T3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0" marR="6860" marT="68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S7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0" marR="6860" marT="68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G2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0" marR="6860" marT="6860" marB="0" anchor="b"/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64642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83.6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0" marR="6860" marT="68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T4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0" marR="6860" marT="68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S1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0" marR="6860" marT="68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G1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0" marR="6860" marT="6860" marB="0" anchor="b"/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64642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88.2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0" marR="6860" marT="68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T4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0" marR="6860" marT="68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S2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0" marR="6860" marT="68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G1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0" marR="6860" marT="6860" marB="0" anchor="b"/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64642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90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0" marR="6860" marT="68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T4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0" marR="6860" marT="68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S3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0" marR="6860" marT="68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G1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0" marR="6860" marT="6860" marB="0" anchor="b"/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164642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92.5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0" marR="6860" marT="68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T4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0" marR="6860" marT="68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S4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0" marR="6860" marT="68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G2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0" marR="6860" marT="6860" marB="0" anchor="b"/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164642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86.5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0" marR="6860" marT="68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T4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0" marR="6860" marT="68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S5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0" marR="6860" marT="68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G2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0" marR="6860" marT="6860" marB="0" anchor="b"/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164642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90.7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0" marR="6860" marT="68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T4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0" marR="6860" marT="68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S6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0" marR="6860" marT="68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G2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0" marR="6860" marT="6860" marB="0" anchor="b"/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  <a:tr h="164642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93.2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0" marR="6860" marT="68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T4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0" marR="6860" marT="68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S7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0" marR="6860" marT="68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G2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0" marR="6860" marT="6860" marB="0" anchor="b"/>
                </a:tc>
                <a:extLst>
                  <a:ext uri="{0D108BD9-81ED-4DB2-BD59-A6C34878D82A}">
                    <a16:rowId xmlns:a16="http://schemas.microsoft.com/office/drawing/2014/main" val="10028"/>
                  </a:ext>
                </a:extLst>
              </a:tr>
              <a:tr h="164642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73.8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0" marR="6860" marT="68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T5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0" marR="6860" marT="68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S1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0" marR="6860" marT="68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G1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0" marR="6860" marT="6860" marB="0" anchor="b"/>
                </a:tc>
                <a:extLst>
                  <a:ext uri="{0D108BD9-81ED-4DB2-BD59-A6C34878D82A}">
                    <a16:rowId xmlns:a16="http://schemas.microsoft.com/office/drawing/2014/main" val="10029"/>
                  </a:ext>
                </a:extLst>
              </a:tr>
              <a:tr h="164642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76.8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0" marR="6860" marT="68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T5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0" marR="6860" marT="68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S2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0" marR="6860" marT="68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G1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0" marR="6860" marT="6860" marB="0" anchor="b"/>
                </a:tc>
                <a:extLst>
                  <a:ext uri="{0D108BD9-81ED-4DB2-BD59-A6C34878D82A}">
                    <a16:rowId xmlns:a16="http://schemas.microsoft.com/office/drawing/2014/main" val="10030"/>
                  </a:ext>
                </a:extLst>
              </a:tr>
              <a:tr h="164642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81.9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0" marR="6860" marT="68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T5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0" marR="6860" marT="68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S3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0" marR="6860" marT="68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G1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0" marR="6860" marT="6860" marB="0" anchor="b"/>
                </a:tc>
                <a:extLst>
                  <a:ext uri="{0D108BD9-81ED-4DB2-BD59-A6C34878D82A}">
                    <a16:rowId xmlns:a16="http://schemas.microsoft.com/office/drawing/2014/main" val="10031"/>
                  </a:ext>
                </a:extLst>
              </a:tr>
              <a:tr h="164642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78.1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0" marR="6860" marT="68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T5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0" marR="6860" marT="68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S4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0" marR="6860" marT="68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G2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0" marR="6860" marT="6860" marB="0" anchor="b"/>
                </a:tc>
                <a:extLst>
                  <a:ext uri="{0D108BD9-81ED-4DB2-BD59-A6C34878D82A}">
                    <a16:rowId xmlns:a16="http://schemas.microsoft.com/office/drawing/2014/main" val="10032"/>
                  </a:ext>
                </a:extLst>
              </a:tr>
              <a:tr h="164642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74.3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0" marR="6860" marT="68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T5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0" marR="6860" marT="68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S5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0" marR="6860" marT="68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G2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0" marR="6860" marT="6860" marB="0" anchor="b"/>
                </a:tc>
                <a:extLst>
                  <a:ext uri="{0D108BD9-81ED-4DB2-BD59-A6C34878D82A}">
                    <a16:rowId xmlns:a16="http://schemas.microsoft.com/office/drawing/2014/main" val="10033"/>
                  </a:ext>
                </a:extLst>
              </a:tr>
              <a:tr h="164642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84.3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0" marR="6860" marT="68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T5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0" marR="6860" marT="68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S6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0" marR="6860" marT="68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G2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0" marR="6860" marT="6860" marB="0" anchor="b"/>
                </a:tc>
                <a:extLst>
                  <a:ext uri="{0D108BD9-81ED-4DB2-BD59-A6C34878D82A}">
                    <a16:rowId xmlns:a16="http://schemas.microsoft.com/office/drawing/2014/main" val="10034"/>
                  </a:ext>
                </a:extLst>
              </a:tr>
              <a:tr h="172875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81.9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0" marR="6860" marT="68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T5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0" marR="6860" marT="68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S7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0" marR="6860" marT="68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G2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0" marR="6860" marT="6860" marB="0" anchor="b"/>
                </a:tc>
                <a:extLst>
                  <a:ext uri="{0D108BD9-81ED-4DB2-BD59-A6C34878D82A}">
                    <a16:rowId xmlns:a16="http://schemas.microsoft.com/office/drawing/2014/main" val="10035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457132"/>
              </p:ext>
            </p:extLst>
          </p:nvPr>
        </p:nvGraphicFramePr>
        <p:xfrm>
          <a:off x="4057859" y="2895600"/>
          <a:ext cx="4635500" cy="155257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63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3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Student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Group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T1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T2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T3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T4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T5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S1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 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72.8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80.9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84.6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83.6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73.8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S2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G1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71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91.2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88.1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88.2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76.8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S3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 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76.5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85.9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86.6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90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81.9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S4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 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83.9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92.5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95.2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92.5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78.1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S5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G2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78.4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85.9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86.6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86.5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74.3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S6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 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83.9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83.9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95.2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90.7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84.3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S7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 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76.5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84.6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95.2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93.2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81.9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00318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33400"/>
            <a:ext cx="8686800" cy="762000"/>
          </a:xfrm>
        </p:spPr>
        <p:txBody>
          <a:bodyPr/>
          <a:lstStyle/>
          <a:p>
            <a:r>
              <a:rPr lang="en-US" dirty="0" smtClean="0"/>
              <a:t>Table format influences charting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04698" y="1212516"/>
            <a:ext cx="7440057" cy="5416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3974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Groups are here not recognized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09625" y="1752600"/>
            <a:ext cx="7524750" cy="4764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0952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Groups are here </a:t>
            </a:r>
            <a:r>
              <a:rPr lang="en-US" dirty="0" smtClean="0"/>
              <a:t>recognized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16579" y="1676400"/>
            <a:ext cx="7310842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391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(Relatively) meaningful options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541061"/>
            <a:ext cx="4092607" cy="249754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715" y="4191000"/>
            <a:ext cx="4134886" cy="2514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4400" y="1550586"/>
            <a:ext cx="4115198" cy="24880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24400" y="4187276"/>
            <a:ext cx="4134248" cy="2518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2063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Only ‘results’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						</a:t>
            </a:r>
            <a:r>
              <a:rPr lang="en-US" dirty="0" smtClean="0">
                <a:sym typeface="Wingdings" panose="05000000000000000000" pitchFamily="2" charset="2"/>
              </a:rPr>
              <a:t> ‘sorted’ by test</a:t>
            </a:r>
          </a:p>
          <a:p>
            <a:endParaRPr lang="en-US" dirty="0">
              <a:sym typeface="Wingdings" panose="05000000000000000000" pitchFamily="2" charset="2"/>
            </a:endParaRPr>
          </a:p>
          <a:p>
            <a:endParaRPr lang="en-US" dirty="0" smtClean="0">
              <a:sym typeface="Wingdings" panose="05000000000000000000" pitchFamily="2" charset="2"/>
            </a:endParaRPr>
          </a:p>
          <a:p>
            <a:endParaRPr lang="en-US" dirty="0">
              <a:sym typeface="Wingdings" panose="05000000000000000000" pitchFamily="2" charset="2"/>
            </a:endParaRPr>
          </a:p>
          <a:p>
            <a:endParaRPr lang="en-US" dirty="0" smtClean="0">
              <a:sym typeface="Wingdings" panose="05000000000000000000" pitchFamily="2" charset="2"/>
            </a:endParaRPr>
          </a:p>
          <a:p>
            <a:endParaRPr lang="en-US" dirty="0">
              <a:sym typeface="Wingdings" panose="05000000000000000000" pitchFamily="2" charset="2"/>
            </a:endParaRPr>
          </a:p>
          <a:p>
            <a:r>
              <a:rPr lang="en-US" dirty="0" smtClean="0">
                <a:sym typeface="Wingdings" panose="05000000000000000000" pitchFamily="2" charset="2"/>
              </a:rPr>
              <a:t>		     sorted by result </a:t>
            </a:r>
            <a:endParaRPr lang="en-US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07195179"/>
              </p:ext>
            </p:extLst>
          </p:nvPr>
        </p:nvGraphicFramePr>
        <p:xfrm>
          <a:off x="152400" y="129540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20037806"/>
              </p:ext>
            </p:extLst>
          </p:nvPr>
        </p:nvGraphicFramePr>
        <p:xfrm>
          <a:off x="4419600" y="388620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94275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Only ‘results’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						</a:t>
            </a:r>
            <a:r>
              <a:rPr lang="en-US" dirty="0" smtClean="0">
                <a:sym typeface="Wingdings" panose="05000000000000000000" pitchFamily="2" charset="2"/>
              </a:rPr>
              <a:t> ‘sorted’ by test</a:t>
            </a:r>
          </a:p>
          <a:p>
            <a:endParaRPr lang="en-US" dirty="0">
              <a:sym typeface="Wingdings" panose="05000000000000000000" pitchFamily="2" charset="2"/>
            </a:endParaRPr>
          </a:p>
          <a:p>
            <a:endParaRPr lang="en-US" dirty="0" smtClean="0">
              <a:sym typeface="Wingdings" panose="05000000000000000000" pitchFamily="2" charset="2"/>
            </a:endParaRPr>
          </a:p>
          <a:p>
            <a:endParaRPr lang="en-US" dirty="0">
              <a:sym typeface="Wingdings" panose="05000000000000000000" pitchFamily="2" charset="2"/>
            </a:endParaRPr>
          </a:p>
          <a:p>
            <a:endParaRPr lang="en-US" dirty="0">
              <a:sym typeface="Wingdings" panose="05000000000000000000" pitchFamily="2" charset="2"/>
            </a:endParaRPr>
          </a:p>
          <a:p>
            <a:r>
              <a:rPr lang="en-US" dirty="0" smtClean="0">
                <a:sym typeface="Wingdings" panose="05000000000000000000" pitchFamily="2" charset="2"/>
              </a:rPr>
              <a:t>		     sorted by test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		with horizontal axis </a:t>
            </a:r>
            <a:r>
              <a:rPr lang="en-US" dirty="0">
                <a:sym typeface="Wingdings" panose="05000000000000000000" pitchFamily="2" charset="2"/>
              </a:rPr>
              <a:t></a:t>
            </a:r>
            <a:endParaRPr lang="en-US" dirty="0"/>
          </a:p>
          <a:p>
            <a:r>
              <a:rPr lang="en-US" dirty="0" smtClean="0">
                <a:sym typeface="Wingdings" panose="05000000000000000000" pitchFamily="2" charset="2"/>
              </a:rPr>
              <a:t>        adapted to test number</a:t>
            </a:r>
            <a:endParaRPr lang="en-US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50837809"/>
              </p:ext>
            </p:extLst>
          </p:nvPr>
        </p:nvGraphicFramePr>
        <p:xfrm>
          <a:off x="152400" y="129540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05883252"/>
              </p:ext>
            </p:extLst>
          </p:nvPr>
        </p:nvGraphicFramePr>
        <p:xfrm>
          <a:off x="4419600" y="388620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207178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Only ‘results’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						</a:t>
            </a:r>
            <a:r>
              <a:rPr lang="en-US" dirty="0" smtClean="0">
                <a:sym typeface="Wingdings" panose="05000000000000000000" pitchFamily="2" charset="2"/>
              </a:rPr>
              <a:t> ‘sorted’ first by test </a:t>
            </a:r>
          </a:p>
          <a:p>
            <a:r>
              <a:rPr lang="en-US" dirty="0">
                <a:sym typeface="Wingdings" panose="05000000000000000000" pitchFamily="2" charset="2"/>
              </a:rPr>
              <a:t>	</a:t>
            </a:r>
            <a:r>
              <a:rPr lang="en-US" dirty="0" smtClean="0">
                <a:sym typeface="Wingdings" panose="05000000000000000000" pitchFamily="2" charset="2"/>
              </a:rPr>
              <a:t>					      and then by result</a:t>
            </a:r>
          </a:p>
          <a:p>
            <a:endParaRPr lang="en-US" dirty="0">
              <a:sym typeface="Wingdings" panose="05000000000000000000" pitchFamily="2" charset="2"/>
            </a:endParaRPr>
          </a:p>
          <a:p>
            <a:endParaRPr lang="en-US" dirty="0" smtClean="0">
              <a:sym typeface="Wingdings" panose="05000000000000000000" pitchFamily="2" charset="2"/>
            </a:endParaRPr>
          </a:p>
          <a:p>
            <a:endParaRPr lang="en-US" dirty="0">
              <a:sym typeface="Wingdings" panose="05000000000000000000" pitchFamily="2" charset="2"/>
            </a:endParaRPr>
          </a:p>
          <a:p>
            <a:endParaRPr lang="en-US" dirty="0">
              <a:sym typeface="Wingdings" panose="05000000000000000000" pitchFamily="2" charset="2"/>
            </a:endParaRPr>
          </a:p>
          <a:p>
            <a:r>
              <a:rPr lang="en-US" dirty="0" smtClean="0">
                <a:sym typeface="Wingdings" panose="05000000000000000000" pitchFamily="2" charset="2"/>
              </a:rPr>
              <a:t>		  sorted by test only</a:t>
            </a:r>
            <a:r>
              <a:rPr lang="en-US" dirty="0">
                <a:sym typeface="Wingdings" panose="05000000000000000000" pitchFamily="2" charset="2"/>
              </a:rPr>
              <a:t></a:t>
            </a:r>
            <a:endParaRPr lang="en-US" dirty="0" smtClean="0">
              <a:sym typeface="Wingdings" panose="05000000000000000000" pitchFamily="2" charset="2"/>
            </a:endParaRPr>
          </a:p>
          <a:p>
            <a:r>
              <a:rPr lang="en-US" dirty="0" smtClean="0">
                <a:sym typeface="Wingdings" panose="05000000000000000000" pitchFamily="2" charset="2"/>
              </a:rPr>
              <a:t>		</a:t>
            </a:r>
            <a:endParaRPr lang="en-US" dirty="0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01704092"/>
              </p:ext>
            </p:extLst>
          </p:nvPr>
        </p:nvGraphicFramePr>
        <p:xfrm>
          <a:off x="4419600" y="388620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03968955"/>
              </p:ext>
            </p:extLst>
          </p:nvPr>
        </p:nvGraphicFramePr>
        <p:xfrm>
          <a:off x="228600" y="1329313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945609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Erie.gov.health</a:t>
            </a:r>
            <a:r>
              <a:rPr lang="en-US" dirty="0" smtClean="0"/>
              <a:t> excerpt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146" y="1752600"/>
            <a:ext cx="4352854" cy="41529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8200" y="1752600"/>
            <a:ext cx="4290312" cy="41529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19146" y="6400800"/>
            <a:ext cx="884865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600" u="sng" dirty="0">
                <a:solidFill>
                  <a:srgbClr val="0000FF"/>
                </a:solidFill>
                <a:ea typeface="SimSun" panose="02010600030101010101" pitchFamily="2" charset="-122"/>
                <a:hlinkClick r:id="rId4"/>
              </a:rPr>
              <a:t>http://</a:t>
            </a:r>
            <a:r>
              <a:rPr lang="en-US" sz="1600" u="sng" dirty="0" smtClean="0">
                <a:solidFill>
                  <a:srgbClr val="0000FF"/>
                </a:solidFill>
                <a:ea typeface="SimSun" panose="02010600030101010101" pitchFamily="2" charset="-122"/>
                <a:hlinkClick r:id="rId4"/>
              </a:rPr>
              <a:t>www2.erie.gov/health/sites/www2.erie.gov.health/files/uploads/pdfs/reportablediseases.pdf</a:t>
            </a:r>
            <a:r>
              <a:rPr lang="en-US" sz="1600" dirty="0" smtClean="0">
                <a:ea typeface="SimSun" panose="02010600030101010101" pitchFamily="2" charset="-122"/>
              </a:rPr>
              <a:t>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425401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Magnified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74535820"/>
              </p:ext>
            </p:extLst>
          </p:nvPr>
        </p:nvGraphicFramePr>
        <p:xfrm>
          <a:off x="228600" y="1676400"/>
          <a:ext cx="8686800" cy="4953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7988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Central notion: </a:t>
            </a:r>
            <a:r>
              <a:rPr lang="en-US" i="1" dirty="0" smtClean="0"/>
              <a:t>distribution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Most often: frequency distribution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a </a:t>
            </a:r>
            <a:r>
              <a:rPr lang="en-US" dirty="0"/>
              <a:t>table </a:t>
            </a:r>
            <a:r>
              <a:rPr lang="en-US" dirty="0" smtClean="0"/>
              <a:t>or graph that </a:t>
            </a:r>
            <a:r>
              <a:rPr lang="en-US" dirty="0"/>
              <a:t>displays the frequency of various outcomes in a sample.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1769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Frequency distribution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3731445"/>
              </p:ext>
            </p:extLst>
          </p:nvPr>
        </p:nvGraphicFramePr>
        <p:xfrm>
          <a:off x="1447800" y="1676400"/>
          <a:ext cx="3124200" cy="449355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927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314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74054"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</a:rPr>
                        <a:t>71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</a:rPr>
                        <a:t>1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4054"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>
                          <a:effectLst/>
                        </a:rPr>
                        <a:t>72.8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>
                          <a:effectLst/>
                        </a:rPr>
                        <a:t>1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4054"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>
                          <a:effectLst/>
                        </a:rPr>
                        <a:t>73.8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>
                          <a:effectLst/>
                        </a:rPr>
                        <a:t>1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4054"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>
                          <a:effectLst/>
                        </a:rPr>
                        <a:t>74.3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>
                          <a:effectLst/>
                        </a:rPr>
                        <a:t>1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4054"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>
                          <a:effectLst/>
                        </a:rPr>
                        <a:t>76.5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>
                          <a:effectLst/>
                        </a:rPr>
                        <a:t>2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4054"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>
                          <a:effectLst/>
                        </a:rPr>
                        <a:t>76.8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>
                          <a:effectLst/>
                        </a:rPr>
                        <a:t>1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74054"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>
                          <a:effectLst/>
                        </a:rPr>
                        <a:t>78.1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>
                          <a:effectLst/>
                        </a:rPr>
                        <a:t>1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74054"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>
                          <a:effectLst/>
                        </a:rPr>
                        <a:t>78.4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>
                          <a:effectLst/>
                        </a:rPr>
                        <a:t>1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74054"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>
                          <a:effectLst/>
                        </a:rPr>
                        <a:t>80.9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>
                          <a:effectLst/>
                        </a:rPr>
                        <a:t>1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74054"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>
                          <a:effectLst/>
                        </a:rPr>
                        <a:t>81.9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>
                          <a:effectLst/>
                        </a:rPr>
                        <a:t>2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74054"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>
                          <a:effectLst/>
                        </a:rPr>
                        <a:t>83.6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>
                          <a:effectLst/>
                        </a:rPr>
                        <a:t>1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74054"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>
                          <a:effectLst/>
                        </a:rPr>
                        <a:t>83.9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</a:rPr>
                        <a:t>3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b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1795719"/>
              </p:ext>
            </p:extLst>
          </p:nvPr>
        </p:nvGraphicFramePr>
        <p:xfrm>
          <a:off x="5638800" y="1711141"/>
          <a:ext cx="2514600" cy="486801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405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740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</a:rPr>
                        <a:t>84.3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</a:rPr>
                        <a:t>1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4054"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>
                          <a:effectLst/>
                        </a:rPr>
                        <a:t>84.6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</a:rPr>
                        <a:t>2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4054"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>
                          <a:effectLst/>
                        </a:rPr>
                        <a:t>85.9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</a:rPr>
                        <a:t>2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4054"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>
                          <a:effectLst/>
                        </a:rPr>
                        <a:t>86.5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</a:rPr>
                        <a:t>1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4054"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>
                          <a:effectLst/>
                        </a:rPr>
                        <a:t>86.6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</a:rPr>
                        <a:t>2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4054"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>
                          <a:effectLst/>
                        </a:rPr>
                        <a:t>88.1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</a:rPr>
                        <a:t>1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74054"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>
                          <a:effectLst/>
                        </a:rPr>
                        <a:t>88.2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</a:rPr>
                        <a:t>1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74054"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>
                          <a:effectLst/>
                        </a:rPr>
                        <a:t>90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</a:rPr>
                        <a:t>1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74054"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>
                          <a:effectLst/>
                        </a:rPr>
                        <a:t>90.7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</a:rPr>
                        <a:t>1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74054"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>
                          <a:effectLst/>
                        </a:rPr>
                        <a:t>91.2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</a:rPr>
                        <a:t>1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74054"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>
                          <a:effectLst/>
                        </a:rPr>
                        <a:t>92.5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</a:rPr>
                        <a:t>2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74054"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>
                          <a:effectLst/>
                        </a:rPr>
                        <a:t>93.2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</a:rPr>
                        <a:t>1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b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74054"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>
                          <a:effectLst/>
                        </a:rPr>
                        <a:t>95.2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</a:rPr>
                        <a:t>3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b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74512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014-Indianapolis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12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122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29207</TotalTime>
  <Words>2146</Words>
  <Application>Microsoft Office PowerPoint</Application>
  <PresentationFormat>On-screen Show (4:3)</PresentationFormat>
  <Paragraphs>1000</Paragraphs>
  <Slides>68</Slides>
  <Notes>9</Notes>
  <HiddenSlides>0</HiddenSlides>
  <MMClips>0</MMClips>
  <ScaleCrop>false</ScaleCrop>
  <HeadingPairs>
    <vt:vector size="8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68</vt:i4>
      </vt:variant>
    </vt:vector>
  </HeadingPairs>
  <TitlesOfParts>
    <vt:vector size="83" baseType="lpstr">
      <vt:lpstr>Arial Unicode MS</vt:lpstr>
      <vt:lpstr>Batang</vt:lpstr>
      <vt:lpstr>ＭＳ Ｐゴシック</vt:lpstr>
      <vt:lpstr>SimSun</vt:lpstr>
      <vt:lpstr>Arial</vt:lpstr>
      <vt:lpstr>Calibri</vt:lpstr>
      <vt:lpstr>Cambria Math</vt:lpstr>
      <vt:lpstr>Georgia</vt:lpstr>
      <vt:lpstr>Times</vt:lpstr>
      <vt:lpstr>Times New Roman</vt:lpstr>
      <vt:lpstr>Trebuchet MS</vt:lpstr>
      <vt:lpstr>Verdana</vt:lpstr>
      <vt:lpstr>Wingdings</vt:lpstr>
      <vt:lpstr>2014-Indianapolis</vt:lpstr>
      <vt:lpstr>Photo Editor-foto</vt:lpstr>
      <vt:lpstr>Statistical data analysis and research methods BMI504 Course 20048 – Spring 2019 </vt:lpstr>
      <vt:lpstr>‘Statistics’</vt:lpstr>
      <vt:lpstr>Descriptive vs. inferential statistics</vt:lpstr>
      <vt:lpstr>Methods to provide descriptive statistics</vt:lpstr>
      <vt:lpstr>A table with results of some measurements</vt:lpstr>
      <vt:lpstr>Plots of the results of these measurements</vt:lpstr>
      <vt:lpstr>Magnified</vt:lpstr>
      <vt:lpstr>Central notion: distribution</vt:lpstr>
      <vt:lpstr>Frequency distribution</vt:lpstr>
      <vt:lpstr>Probability distribution tables</vt:lpstr>
      <vt:lpstr>Probability distribution</vt:lpstr>
      <vt:lpstr>Probability distribution function</vt:lpstr>
      <vt:lpstr>Histogram and frequency distribution</vt:lpstr>
      <vt:lpstr>Histogram with fewer bins</vt:lpstr>
      <vt:lpstr>Distinct types of distribution functions</vt:lpstr>
      <vt:lpstr>One can be creative (1)</vt:lpstr>
      <vt:lpstr>One can be creative (2)</vt:lpstr>
      <vt:lpstr>Factors for sensible creativity</vt:lpstr>
      <vt:lpstr>Shooting results</vt:lpstr>
      <vt:lpstr>These two setups produced the same results</vt:lpstr>
      <vt:lpstr>These four setups also</vt:lpstr>
      <vt:lpstr>Some descriptive statistics on the results</vt:lpstr>
      <vt:lpstr>Range</vt:lpstr>
      <vt:lpstr>Range</vt:lpstr>
      <vt:lpstr>Percentiles / Quartiles</vt:lpstr>
      <vt:lpstr>Interquartile range</vt:lpstr>
      <vt:lpstr>Box and whisker plot</vt:lpstr>
      <vt:lpstr>The arithmetic mean</vt:lpstr>
      <vt:lpstr>Inner mean</vt:lpstr>
      <vt:lpstr>Harmonic mean</vt:lpstr>
      <vt:lpstr>Geometric mean</vt:lpstr>
      <vt:lpstr>Position of the arithmetic mean</vt:lpstr>
      <vt:lpstr>Position of the arithmetic mean</vt:lpstr>
      <vt:lpstr>Median</vt:lpstr>
      <vt:lpstr>Mean and median</vt:lpstr>
      <vt:lpstr>Mode</vt:lpstr>
      <vt:lpstr>What is the mode here?</vt:lpstr>
      <vt:lpstr>Bimodal data set</vt:lpstr>
      <vt:lpstr>Mean, median and modes</vt:lpstr>
      <vt:lpstr>Mean, median and modes on distribution</vt:lpstr>
      <vt:lpstr>Mean, median and mode in  the normal distribution</vt:lpstr>
      <vt:lpstr>Skewness and kurtosis</vt:lpstr>
      <vt:lpstr>Skewness and kurtosis</vt:lpstr>
      <vt:lpstr>Skewness and kurtosis</vt:lpstr>
      <vt:lpstr>Skewness and kurtosis</vt:lpstr>
      <vt:lpstr>Skewness and kurtosis</vt:lpstr>
      <vt:lpstr>Skewness and kurtosis</vt:lpstr>
      <vt:lpstr>Variance</vt:lpstr>
      <vt:lpstr>Variance</vt:lpstr>
      <vt:lpstr>Variance</vt:lpstr>
      <vt:lpstr>Standard deviation</vt:lpstr>
      <vt:lpstr>Standard deviation</vt:lpstr>
      <vt:lpstr>IQV—Index of Qualitative Variation</vt:lpstr>
      <vt:lpstr>IQV—Index of Qualitative Variation</vt:lpstr>
      <vt:lpstr>IQV—Index of Qualitative Variation</vt:lpstr>
      <vt:lpstr>IQV—Index of Qualitative Variation</vt:lpstr>
      <vt:lpstr>Descriptive Statistics </vt:lpstr>
      <vt:lpstr>What are the results measurements of?</vt:lpstr>
      <vt:lpstr>The arithmetic mean</vt:lpstr>
      <vt:lpstr>Various ways for presenting the  same data</vt:lpstr>
      <vt:lpstr>Table format influences charting</vt:lpstr>
      <vt:lpstr>Groups are here not recognized</vt:lpstr>
      <vt:lpstr>Groups are here recognized</vt:lpstr>
      <vt:lpstr>(Relatively) meaningful options</vt:lpstr>
      <vt:lpstr>Only ‘results’</vt:lpstr>
      <vt:lpstr>Only ‘results’</vt:lpstr>
      <vt:lpstr>Only ‘results’</vt:lpstr>
      <vt:lpstr>Erie.gov.health excerpt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seannos</dc:creator>
  <cp:lastModifiedBy>Werner CEUSTERS</cp:lastModifiedBy>
  <cp:revision>1397</cp:revision>
  <dcterms:created xsi:type="dcterms:W3CDTF">1601-01-01T00:00:00Z</dcterms:created>
  <dcterms:modified xsi:type="dcterms:W3CDTF">2019-03-27T15:28:01Z</dcterms:modified>
</cp:coreProperties>
</file>