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026" r:id="rId1"/>
  </p:sldMasterIdLst>
  <p:notesMasterIdLst>
    <p:notesMasterId r:id="rId81"/>
  </p:notesMasterIdLst>
  <p:sldIdLst>
    <p:sldId id="1245" r:id="rId2"/>
    <p:sldId id="1307" r:id="rId3"/>
    <p:sldId id="1449" r:id="rId4"/>
    <p:sldId id="1450" r:id="rId5"/>
    <p:sldId id="1451" r:id="rId6"/>
    <p:sldId id="1452" r:id="rId7"/>
    <p:sldId id="1453" r:id="rId8"/>
    <p:sldId id="1454" r:id="rId9"/>
    <p:sldId id="1526" r:id="rId10"/>
    <p:sldId id="1543" r:id="rId11"/>
    <p:sldId id="1528" r:id="rId12"/>
    <p:sldId id="1529" r:id="rId13"/>
    <p:sldId id="1530" r:id="rId14"/>
    <p:sldId id="1544" r:id="rId15"/>
    <p:sldId id="1455" r:id="rId16"/>
    <p:sldId id="1545" r:id="rId17"/>
    <p:sldId id="1457" r:id="rId18"/>
    <p:sldId id="1534" r:id="rId19"/>
    <p:sldId id="1535" r:id="rId20"/>
    <p:sldId id="1459" r:id="rId21"/>
    <p:sldId id="1533" r:id="rId22"/>
    <p:sldId id="1460" r:id="rId23"/>
    <p:sldId id="1527" r:id="rId24"/>
    <p:sldId id="1546" r:id="rId25"/>
    <p:sldId id="1547" r:id="rId26"/>
    <p:sldId id="1462" r:id="rId27"/>
    <p:sldId id="1542" r:id="rId28"/>
    <p:sldId id="1531" r:id="rId29"/>
    <p:sldId id="1532" r:id="rId30"/>
    <p:sldId id="1536" r:id="rId31"/>
    <p:sldId id="1537" r:id="rId32"/>
    <p:sldId id="1538" r:id="rId33"/>
    <p:sldId id="1463" r:id="rId34"/>
    <p:sldId id="1539" r:id="rId35"/>
    <p:sldId id="1464" r:id="rId36"/>
    <p:sldId id="1465" r:id="rId37"/>
    <p:sldId id="1466" r:id="rId38"/>
    <p:sldId id="1467" r:id="rId39"/>
    <p:sldId id="1468" r:id="rId40"/>
    <p:sldId id="1549" r:id="rId41"/>
    <p:sldId id="1550" r:id="rId42"/>
    <p:sldId id="1469" r:id="rId43"/>
    <p:sldId id="1470" r:id="rId44"/>
    <p:sldId id="1551" r:id="rId45"/>
    <p:sldId id="1552" r:id="rId46"/>
    <p:sldId id="1553" r:id="rId47"/>
    <p:sldId id="1471" r:id="rId48"/>
    <p:sldId id="1472" r:id="rId49"/>
    <p:sldId id="1473" r:id="rId50"/>
    <p:sldId id="1554" r:id="rId51"/>
    <p:sldId id="1475" r:id="rId52"/>
    <p:sldId id="1476" r:id="rId53"/>
    <p:sldId id="1477" r:id="rId54"/>
    <p:sldId id="1478" r:id="rId55"/>
    <p:sldId id="1540" r:id="rId56"/>
    <p:sldId id="1474" r:id="rId57"/>
    <p:sldId id="1541" r:id="rId58"/>
    <p:sldId id="1479" r:id="rId59"/>
    <p:sldId id="1480" r:id="rId60"/>
    <p:sldId id="1481" r:id="rId61"/>
    <p:sldId id="1482" r:id="rId62"/>
    <p:sldId id="1483" r:id="rId63"/>
    <p:sldId id="1484" r:id="rId64"/>
    <p:sldId id="1485" r:id="rId65"/>
    <p:sldId id="1486" r:id="rId66"/>
    <p:sldId id="1487" r:id="rId67"/>
    <p:sldId id="1488" r:id="rId68"/>
    <p:sldId id="1489" r:id="rId69"/>
    <p:sldId id="1490" r:id="rId70"/>
    <p:sldId id="1491" r:id="rId71"/>
    <p:sldId id="1492" r:id="rId72"/>
    <p:sldId id="1493" r:id="rId73"/>
    <p:sldId id="1494" r:id="rId74"/>
    <p:sldId id="1495" r:id="rId75"/>
    <p:sldId id="1496" r:id="rId76"/>
    <p:sldId id="1513" r:id="rId77"/>
    <p:sldId id="1514" r:id="rId78"/>
    <p:sldId id="1515" r:id="rId79"/>
    <p:sldId id="1516" r:id="rId80"/>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6600"/>
    <a:srgbClr val="1FE115"/>
    <a:srgbClr val="AAE600"/>
    <a:srgbClr val="A2CCE8"/>
    <a:srgbClr val="FF0000"/>
    <a:srgbClr val="16165D"/>
    <a:srgbClr val="FF6600"/>
    <a:srgbClr val="0000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89" autoAdjust="0"/>
    <p:restoredTop sz="85952" autoAdjust="0"/>
  </p:normalViewPr>
  <p:slideViewPr>
    <p:cSldViewPr>
      <p:cViewPr varScale="1">
        <p:scale>
          <a:sx n="93" d="100"/>
          <a:sy n="93" d="100"/>
        </p:scale>
        <p:origin x="120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7" d="100"/>
        <a:sy n="97" d="100"/>
      </p:scale>
      <p:origin x="0" y="-258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9B066E-30F8-4AF9-9109-124C50AFFFF6}"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B7B930C0-E2F1-484F-8EB6-969D56A1F70F}">
      <dgm:prSet phldrT="[Text]" custT="1"/>
      <dgm:spPr/>
      <dgm:t>
        <a:bodyPr/>
        <a:lstStyle/>
        <a:p>
          <a:r>
            <a:rPr lang="en-US" sz="2400" dirty="0" smtClean="0">
              <a:solidFill>
                <a:schemeClr val="tx1"/>
              </a:solidFill>
            </a:rPr>
            <a:t>Susceptible Host</a:t>
          </a:r>
          <a:endParaRPr lang="en-US" sz="2400" dirty="0">
            <a:solidFill>
              <a:schemeClr val="tx1"/>
            </a:solidFill>
          </a:endParaRPr>
        </a:p>
      </dgm:t>
    </dgm:pt>
    <dgm:pt modelId="{A2510EA3-B7BB-40A4-AD9E-F872BAFEA180}" type="parTrans" cxnId="{6A28BEEA-BFC4-44EC-AAC0-F0BC9FEFCE2A}">
      <dgm:prSet/>
      <dgm:spPr/>
      <dgm:t>
        <a:bodyPr/>
        <a:lstStyle/>
        <a:p>
          <a:endParaRPr lang="en-US"/>
        </a:p>
      </dgm:t>
    </dgm:pt>
    <dgm:pt modelId="{A7244A34-9E6C-40E5-9520-A4599B54C1D1}" type="sibTrans" cxnId="{6A28BEEA-BFC4-44EC-AAC0-F0BC9FEFCE2A}">
      <dgm:prSet/>
      <dgm:spPr/>
      <dgm:t>
        <a:bodyPr/>
        <a:lstStyle/>
        <a:p>
          <a:endParaRPr lang="en-US"/>
        </a:p>
      </dgm:t>
    </dgm:pt>
    <dgm:pt modelId="{3BDADD8A-F955-40DE-B9DB-1EA1D9D3AA5E}">
      <dgm:prSet phldrT="[Text]" custT="1"/>
      <dgm:spPr/>
      <dgm:t>
        <a:bodyPr/>
        <a:lstStyle/>
        <a:p>
          <a:r>
            <a:rPr lang="en-US" sz="2400" dirty="0" smtClean="0">
              <a:solidFill>
                <a:schemeClr val="tx1"/>
              </a:solidFill>
            </a:rPr>
            <a:t>Environment</a:t>
          </a:r>
          <a:endParaRPr lang="en-US" sz="2400" dirty="0">
            <a:solidFill>
              <a:schemeClr val="tx1"/>
            </a:solidFill>
          </a:endParaRPr>
        </a:p>
      </dgm:t>
    </dgm:pt>
    <dgm:pt modelId="{4813C617-B41C-4D64-908D-A1E9E4186D09}" type="parTrans" cxnId="{553A07D7-93A2-48D8-9028-0281BA530E72}">
      <dgm:prSet/>
      <dgm:spPr/>
      <dgm:t>
        <a:bodyPr/>
        <a:lstStyle/>
        <a:p>
          <a:endParaRPr lang="en-US"/>
        </a:p>
      </dgm:t>
    </dgm:pt>
    <dgm:pt modelId="{65245E06-C8AE-45B2-8E53-2CEBD4E77D0A}" type="sibTrans" cxnId="{553A07D7-93A2-48D8-9028-0281BA530E72}">
      <dgm:prSet/>
      <dgm:spPr/>
      <dgm:t>
        <a:bodyPr/>
        <a:lstStyle/>
        <a:p>
          <a:endParaRPr lang="en-US"/>
        </a:p>
      </dgm:t>
    </dgm:pt>
    <dgm:pt modelId="{83FED4EF-45F2-430C-BAEE-A63497728CF4}">
      <dgm:prSet phldrT="[Text]" custT="1"/>
      <dgm:spPr/>
      <dgm:t>
        <a:bodyPr/>
        <a:lstStyle/>
        <a:p>
          <a:r>
            <a:rPr lang="en-US" sz="2400" dirty="0" smtClean="0">
              <a:solidFill>
                <a:schemeClr val="tx1"/>
              </a:solidFill>
            </a:rPr>
            <a:t>Agent : Infectious or non-infectious</a:t>
          </a:r>
          <a:endParaRPr lang="en-US" sz="2400" dirty="0">
            <a:solidFill>
              <a:schemeClr val="tx1"/>
            </a:solidFill>
          </a:endParaRPr>
        </a:p>
      </dgm:t>
    </dgm:pt>
    <dgm:pt modelId="{F72DFE17-7CCD-40F5-83FF-F300E0919DDC}" type="parTrans" cxnId="{870464F0-EED9-4097-8887-26760BD875BD}">
      <dgm:prSet/>
      <dgm:spPr/>
      <dgm:t>
        <a:bodyPr/>
        <a:lstStyle/>
        <a:p>
          <a:endParaRPr lang="en-US"/>
        </a:p>
      </dgm:t>
    </dgm:pt>
    <dgm:pt modelId="{6BB6A548-1642-4D9D-8DBF-4B52CC9844E6}" type="sibTrans" cxnId="{870464F0-EED9-4097-8887-26760BD875BD}">
      <dgm:prSet/>
      <dgm:spPr/>
      <dgm:t>
        <a:bodyPr/>
        <a:lstStyle/>
        <a:p>
          <a:endParaRPr lang="en-US"/>
        </a:p>
      </dgm:t>
    </dgm:pt>
    <dgm:pt modelId="{2CFACA42-4DD3-4F0E-9A2B-00EEFD8C367D}" type="pres">
      <dgm:prSet presAssocID="{909B066E-30F8-4AF9-9109-124C50AFFFF6}" presName="Name0" presStyleCnt="0">
        <dgm:presLayoutVars>
          <dgm:dir/>
          <dgm:resizeHandles val="exact"/>
        </dgm:presLayoutVars>
      </dgm:prSet>
      <dgm:spPr/>
      <dgm:t>
        <a:bodyPr/>
        <a:lstStyle/>
        <a:p>
          <a:endParaRPr lang="en-US"/>
        </a:p>
      </dgm:t>
    </dgm:pt>
    <dgm:pt modelId="{B20DFC29-CC1B-4A9F-92AD-062459CA47D8}" type="pres">
      <dgm:prSet presAssocID="{B7B930C0-E2F1-484F-8EB6-969D56A1F70F}" presName="node" presStyleLbl="node1" presStyleIdx="0" presStyleCnt="3" custScaleX="83579" custScaleY="52491" custRadScaleRad="106276" custRadScaleInc="431">
        <dgm:presLayoutVars>
          <dgm:bulletEnabled val="1"/>
        </dgm:presLayoutVars>
      </dgm:prSet>
      <dgm:spPr/>
      <dgm:t>
        <a:bodyPr/>
        <a:lstStyle/>
        <a:p>
          <a:endParaRPr lang="en-US"/>
        </a:p>
      </dgm:t>
    </dgm:pt>
    <dgm:pt modelId="{B95076B1-4929-458C-8EB1-BE5020EB1C82}" type="pres">
      <dgm:prSet presAssocID="{A7244A34-9E6C-40E5-9520-A4599B54C1D1}" presName="sibTrans" presStyleLbl="sibTrans2D1" presStyleIdx="0" presStyleCnt="3"/>
      <dgm:spPr/>
      <dgm:t>
        <a:bodyPr/>
        <a:lstStyle/>
        <a:p>
          <a:endParaRPr lang="en-US"/>
        </a:p>
      </dgm:t>
    </dgm:pt>
    <dgm:pt modelId="{4138C1D6-1141-4EC9-9C24-9541D5D36597}" type="pres">
      <dgm:prSet presAssocID="{A7244A34-9E6C-40E5-9520-A4599B54C1D1}" presName="connectorText" presStyleLbl="sibTrans2D1" presStyleIdx="0" presStyleCnt="3"/>
      <dgm:spPr/>
      <dgm:t>
        <a:bodyPr/>
        <a:lstStyle/>
        <a:p>
          <a:endParaRPr lang="en-US"/>
        </a:p>
      </dgm:t>
    </dgm:pt>
    <dgm:pt modelId="{27956B8B-DCB8-409B-A89D-7A36C55C0344}" type="pres">
      <dgm:prSet presAssocID="{3BDADD8A-F955-40DE-B9DB-1EA1D9D3AA5E}" presName="node" presStyleLbl="node1" presStyleIdx="1" presStyleCnt="3" custScaleX="84013" custRadScaleRad="106467" custRadScaleInc="-26054">
        <dgm:presLayoutVars>
          <dgm:bulletEnabled val="1"/>
        </dgm:presLayoutVars>
      </dgm:prSet>
      <dgm:spPr/>
      <dgm:t>
        <a:bodyPr/>
        <a:lstStyle/>
        <a:p>
          <a:endParaRPr lang="en-US"/>
        </a:p>
      </dgm:t>
    </dgm:pt>
    <dgm:pt modelId="{9C780FF4-81A3-4060-B964-99A7FED810D5}" type="pres">
      <dgm:prSet presAssocID="{65245E06-C8AE-45B2-8E53-2CEBD4E77D0A}" presName="sibTrans" presStyleLbl="sibTrans2D1" presStyleIdx="1" presStyleCnt="3" custAng="71916" custScaleY="90673" custLinFactNeighborX="-1038" custLinFactNeighborY="-62021"/>
      <dgm:spPr/>
      <dgm:t>
        <a:bodyPr/>
        <a:lstStyle/>
        <a:p>
          <a:endParaRPr lang="en-US"/>
        </a:p>
      </dgm:t>
    </dgm:pt>
    <dgm:pt modelId="{97B091DC-78F5-4322-99F6-9269BB02F988}" type="pres">
      <dgm:prSet presAssocID="{65245E06-C8AE-45B2-8E53-2CEBD4E77D0A}" presName="connectorText" presStyleLbl="sibTrans2D1" presStyleIdx="1" presStyleCnt="3"/>
      <dgm:spPr/>
      <dgm:t>
        <a:bodyPr/>
        <a:lstStyle/>
        <a:p>
          <a:endParaRPr lang="en-US"/>
        </a:p>
      </dgm:t>
    </dgm:pt>
    <dgm:pt modelId="{4F44D401-2184-4DF9-971F-B9651DA1BFC3}" type="pres">
      <dgm:prSet presAssocID="{83FED4EF-45F2-430C-BAEE-A63497728CF4}" presName="node" presStyleLbl="node1" presStyleIdx="2" presStyleCnt="3" custRadScaleRad="112575" custRadScaleInc="23499">
        <dgm:presLayoutVars>
          <dgm:bulletEnabled val="1"/>
        </dgm:presLayoutVars>
      </dgm:prSet>
      <dgm:spPr/>
      <dgm:t>
        <a:bodyPr/>
        <a:lstStyle/>
        <a:p>
          <a:endParaRPr lang="en-US"/>
        </a:p>
      </dgm:t>
    </dgm:pt>
    <dgm:pt modelId="{9FDC56A3-5189-4B74-A705-43A908E167D1}" type="pres">
      <dgm:prSet presAssocID="{6BB6A548-1642-4D9D-8DBF-4B52CC9844E6}" presName="sibTrans" presStyleLbl="sibTrans2D1" presStyleIdx="2" presStyleCnt="3" custScaleX="106336"/>
      <dgm:spPr/>
      <dgm:t>
        <a:bodyPr/>
        <a:lstStyle/>
        <a:p>
          <a:endParaRPr lang="en-US"/>
        </a:p>
      </dgm:t>
    </dgm:pt>
    <dgm:pt modelId="{E0502E95-6012-4EF4-8725-B3E0567079DF}" type="pres">
      <dgm:prSet presAssocID="{6BB6A548-1642-4D9D-8DBF-4B52CC9844E6}" presName="connectorText" presStyleLbl="sibTrans2D1" presStyleIdx="2" presStyleCnt="3"/>
      <dgm:spPr/>
      <dgm:t>
        <a:bodyPr/>
        <a:lstStyle/>
        <a:p>
          <a:endParaRPr lang="en-US"/>
        </a:p>
      </dgm:t>
    </dgm:pt>
  </dgm:ptLst>
  <dgm:cxnLst>
    <dgm:cxn modelId="{4C2F67A9-6D24-4FC8-B61F-C4CBBEF70E54}" type="presOf" srcId="{65245E06-C8AE-45B2-8E53-2CEBD4E77D0A}" destId="{97B091DC-78F5-4322-99F6-9269BB02F988}" srcOrd="1" destOrd="0" presId="urn:microsoft.com/office/officeart/2005/8/layout/cycle7"/>
    <dgm:cxn modelId="{40992DC9-01A0-426A-B60D-F08A46ED71AB}" type="presOf" srcId="{A7244A34-9E6C-40E5-9520-A4599B54C1D1}" destId="{B95076B1-4929-458C-8EB1-BE5020EB1C82}" srcOrd="0" destOrd="0" presId="urn:microsoft.com/office/officeart/2005/8/layout/cycle7"/>
    <dgm:cxn modelId="{FA822DD9-73D2-4688-9988-0FCCD0372BF2}" type="presOf" srcId="{65245E06-C8AE-45B2-8E53-2CEBD4E77D0A}" destId="{9C780FF4-81A3-4060-B964-99A7FED810D5}" srcOrd="0" destOrd="0" presId="urn:microsoft.com/office/officeart/2005/8/layout/cycle7"/>
    <dgm:cxn modelId="{9BBFAC80-B443-4DDA-92E1-64E679628C83}" type="presOf" srcId="{909B066E-30F8-4AF9-9109-124C50AFFFF6}" destId="{2CFACA42-4DD3-4F0E-9A2B-00EEFD8C367D}" srcOrd="0" destOrd="0" presId="urn:microsoft.com/office/officeart/2005/8/layout/cycle7"/>
    <dgm:cxn modelId="{AE9A701C-B367-4265-B519-E28045B81705}" type="presOf" srcId="{83FED4EF-45F2-430C-BAEE-A63497728CF4}" destId="{4F44D401-2184-4DF9-971F-B9651DA1BFC3}" srcOrd="0" destOrd="0" presId="urn:microsoft.com/office/officeart/2005/8/layout/cycle7"/>
    <dgm:cxn modelId="{B11377DB-1B62-462A-BAB7-FD5B029AC736}" type="presOf" srcId="{6BB6A548-1642-4D9D-8DBF-4B52CC9844E6}" destId="{E0502E95-6012-4EF4-8725-B3E0567079DF}" srcOrd="1" destOrd="0" presId="urn:microsoft.com/office/officeart/2005/8/layout/cycle7"/>
    <dgm:cxn modelId="{870464F0-EED9-4097-8887-26760BD875BD}" srcId="{909B066E-30F8-4AF9-9109-124C50AFFFF6}" destId="{83FED4EF-45F2-430C-BAEE-A63497728CF4}" srcOrd="2" destOrd="0" parTransId="{F72DFE17-7CCD-40F5-83FF-F300E0919DDC}" sibTransId="{6BB6A548-1642-4D9D-8DBF-4B52CC9844E6}"/>
    <dgm:cxn modelId="{52A41114-46AD-427E-AE50-591B9DF8E2B0}" type="presOf" srcId="{3BDADD8A-F955-40DE-B9DB-1EA1D9D3AA5E}" destId="{27956B8B-DCB8-409B-A89D-7A36C55C0344}" srcOrd="0" destOrd="0" presId="urn:microsoft.com/office/officeart/2005/8/layout/cycle7"/>
    <dgm:cxn modelId="{553A07D7-93A2-48D8-9028-0281BA530E72}" srcId="{909B066E-30F8-4AF9-9109-124C50AFFFF6}" destId="{3BDADD8A-F955-40DE-B9DB-1EA1D9D3AA5E}" srcOrd="1" destOrd="0" parTransId="{4813C617-B41C-4D64-908D-A1E9E4186D09}" sibTransId="{65245E06-C8AE-45B2-8E53-2CEBD4E77D0A}"/>
    <dgm:cxn modelId="{6A28BEEA-BFC4-44EC-AAC0-F0BC9FEFCE2A}" srcId="{909B066E-30F8-4AF9-9109-124C50AFFFF6}" destId="{B7B930C0-E2F1-484F-8EB6-969D56A1F70F}" srcOrd="0" destOrd="0" parTransId="{A2510EA3-B7BB-40A4-AD9E-F872BAFEA180}" sibTransId="{A7244A34-9E6C-40E5-9520-A4599B54C1D1}"/>
    <dgm:cxn modelId="{DC895FD8-2712-4EDE-BCAF-E8187AD59802}" type="presOf" srcId="{B7B930C0-E2F1-484F-8EB6-969D56A1F70F}" destId="{B20DFC29-CC1B-4A9F-92AD-062459CA47D8}" srcOrd="0" destOrd="0" presId="urn:microsoft.com/office/officeart/2005/8/layout/cycle7"/>
    <dgm:cxn modelId="{B87D1AFF-C72F-429C-B8E6-CD2F9AB9FAB7}" type="presOf" srcId="{A7244A34-9E6C-40E5-9520-A4599B54C1D1}" destId="{4138C1D6-1141-4EC9-9C24-9541D5D36597}" srcOrd="1" destOrd="0" presId="urn:microsoft.com/office/officeart/2005/8/layout/cycle7"/>
    <dgm:cxn modelId="{83082EA4-9B76-43F1-A832-007D40DBB777}" type="presOf" srcId="{6BB6A548-1642-4D9D-8DBF-4B52CC9844E6}" destId="{9FDC56A3-5189-4B74-A705-43A908E167D1}" srcOrd="0" destOrd="0" presId="urn:microsoft.com/office/officeart/2005/8/layout/cycle7"/>
    <dgm:cxn modelId="{389AE91B-04FE-4EE6-85E2-F5DFDDD0D804}" type="presParOf" srcId="{2CFACA42-4DD3-4F0E-9A2B-00EEFD8C367D}" destId="{B20DFC29-CC1B-4A9F-92AD-062459CA47D8}" srcOrd="0" destOrd="0" presId="urn:microsoft.com/office/officeart/2005/8/layout/cycle7"/>
    <dgm:cxn modelId="{839EF0CD-8E9E-4ECA-A143-73983F2DE80D}" type="presParOf" srcId="{2CFACA42-4DD3-4F0E-9A2B-00EEFD8C367D}" destId="{B95076B1-4929-458C-8EB1-BE5020EB1C82}" srcOrd="1" destOrd="0" presId="urn:microsoft.com/office/officeart/2005/8/layout/cycle7"/>
    <dgm:cxn modelId="{720D95C6-9450-4DDA-9D9D-17F54E999D37}" type="presParOf" srcId="{B95076B1-4929-458C-8EB1-BE5020EB1C82}" destId="{4138C1D6-1141-4EC9-9C24-9541D5D36597}" srcOrd="0" destOrd="0" presId="urn:microsoft.com/office/officeart/2005/8/layout/cycle7"/>
    <dgm:cxn modelId="{C6A951AB-3528-4CF0-BB20-458BF7AAACF5}" type="presParOf" srcId="{2CFACA42-4DD3-4F0E-9A2B-00EEFD8C367D}" destId="{27956B8B-DCB8-409B-A89D-7A36C55C0344}" srcOrd="2" destOrd="0" presId="urn:microsoft.com/office/officeart/2005/8/layout/cycle7"/>
    <dgm:cxn modelId="{FF9C2F4F-3BCC-47A3-B8C6-3370D999FC02}" type="presParOf" srcId="{2CFACA42-4DD3-4F0E-9A2B-00EEFD8C367D}" destId="{9C780FF4-81A3-4060-B964-99A7FED810D5}" srcOrd="3" destOrd="0" presId="urn:microsoft.com/office/officeart/2005/8/layout/cycle7"/>
    <dgm:cxn modelId="{899874A8-3482-4777-958C-D7FC5B69CB8B}" type="presParOf" srcId="{9C780FF4-81A3-4060-B964-99A7FED810D5}" destId="{97B091DC-78F5-4322-99F6-9269BB02F988}" srcOrd="0" destOrd="0" presId="urn:microsoft.com/office/officeart/2005/8/layout/cycle7"/>
    <dgm:cxn modelId="{8ED81223-360F-4473-ABFE-3C3BA4736C57}" type="presParOf" srcId="{2CFACA42-4DD3-4F0E-9A2B-00EEFD8C367D}" destId="{4F44D401-2184-4DF9-971F-B9651DA1BFC3}" srcOrd="4" destOrd="0" presId="urn:microsoft.com/office/officeart/2005/8/layout/cycle7"/>
    <dgm:cxn modelId="{2E5757C6-2208-4E11-9B06-E45C0BFCFF9B}" type="presParOf" srcId="{2CFACA42-4DD3-4F0E-9A2B-00EEFD8C367D}" destId="{9FDC56A3-5189-4B74-A705-43A908E167D1}" srcOrd="5" destOrd="0" presId="urn:microsoft.com/office/officeart/2005/8/layout/cycle7"/>
    <dgm:cxn modelId="{CCA4FC37-EDED-4C2F-B4A2-C090899F19AE}" type="presParOf" srcId="{9FDC56A3-5189-4B74-A705-43A908E167D1}" destId="{E0502E95-6012-4EF4-8725-B3E0567079DF}"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DFC29-CC1B-4A9F-92AD-062459CA47D8}">
      <dsp:nvSpPr>
        <dsp:cNvPr id="0" name=""/>
        <dsp:cNvSpPr/>
      </dsp:nvSpPr>
      <dsp:spPr>
        <a:xfrm>
          <a:off x="3385303" y="152404"/>
          <a:ext cx="2144778" cy="6735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Susceptible Host</a:t>
          </a:r>
          <a:endParaRPr lang="en-US" sz="2400" kern="1200" dirty="0">
            <a:solidFill>
              <a:schemeClr val="tx1"/>
            </a:solidFill>
          </a:endParaRPr>
        </a:p>
      </dsp:txBody>
      <dsp:txXfrm>
        <a:off x="3405029" y="172130"/>
        <a:ext cx="2105326" cy="634051"/>
      </dsp:txXfrm>
    </dsp:sp>
    <dsp:sp modelId="{B95076B1-4929-458C-8EB1-BE5020EB1C82}">
      <dsp:nvSpPr>
        <dsp:cNvPr id="0" name=""/>
        <dsp:cNvSpPr/>
      </dsp:nvSpPr>
      <dsp:spPr>
        <a:xfrm rot="3136379">
          <a:off x="4471342" y="1734544"/>
          <a:ext cx="2247092" cy="44907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606066" y="1824360"/>
        <a:ext cx="1977644" cy="269447"/>
      </dsp:txXfrm>
    </dsp:sp>
    <dsp:sp modelId="{27956B8B-DCB8-409B-A89D-7A36C55C0344}">
      <dsp:nvSpPr>
        <dsp:cNvPr id="0" name=""/>
        <dsp:cNvSpPr/>
      </dsp:nvSpPr>
      <dsp:spPr>
        <a:xfrm>
          <a:off x="5889925" y="3092259"/>
          <a:ext cx="2155915" cy="12830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Environment</a:t>
          </a:r>
          <a:endParaRPr lang="en-US" sz="2400" kern="1200" dirty="0">
            <a:solidFill>
              <a:schemeClr val="tx1"/>
            </a:solidFill>
          </a:endParaRPr>
        </a:p>
      </dsp:txBody>
      <dsp:txXfrm>
        <a:off x="5927505" y="3129839"/>
        <a:ext cx="2080755" cy="1207924"/>
      </dsp:txXfrm>
    </dsp:sp>
    <dsp:sp modelId="{9C780FF4-81A3-4060-B964-99A7FED810D5}">
      <dsp:nvSpPr>
        <dsp:cNvPr id="0" name=""/>
        <dsp:cNvSpPr/>
      </dsp:nvSpPr>
      <dsp:spPr>
        <a:xfrm rot="10800000">
          <a:off x="3338928" y="3303612"/>
          <a:ext cx="2247092" cy="40719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3461086" y="3385051"/>
        <a:ext cx="2002776" cy="244315"/>
      </dsp:txXfrm>
    </dsp:sp>
    <dsp:sp modelId="{4F44D401-2184-4DF9-971F-B9651DA1BFC3}">
      <dsp:nvSpPr>
        <dsp:cNvPr id="0" name=""/>
        <dsp:cNvSpPr/>
      </dsp:nvSpPr>
      <dsp:spPr>
        <a:xfrm>
          <a:off x="515505" y="3200414"/>
          <a:ext cx="2566168" cy="12830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Agent : Infectious or non-infectious</a:t>
          </a:r>
          <a:endParaRPr lang="en-US" sz="2400" kern="1200" dirty="0">
            <a:solidFill>
              <a:schemeClr val="tx1"/>
            </a:solidFill>
          </a:endParaRPr>
        </a:p>
      </dsp:txBody>
      <dsp:txXfrm>
        <a:off x="553085" y="3237994"/>
        <a:ext cx="2491008" cy="1207924"/>
      </dsp:txXfrm>
    </dsp:sp>
    <dsp:sp modelId="{9FDC56A3-5189-4B74-A705-43A908E167D1}">
      <dsp:nvSpPr>
        <dsp:cNvPr id="0" name=""/>
        <dsp:cNvSpPr/>
      </dsp:nvSpPr>
      <dsp:spPr>
        <a:xfrm rot="18505074">
          <a:off x="2054271" y="1788621"/>
          <a:ext cx="2389468" cy="44907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188995" y="1878437"/>
        <a:ext cx="2120020" cy="269447"/>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6CF7F1-365D-4223-8C47-18066A8532D3}"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050225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69C5360-011F-4F5B-BB30-83E36DE8E00B}" type="slidenum">
              <a:rPr lang="en-US" altLang="en-US"/>
              <a:pPr eaLnBrk="1" hangingPunct="1">
                <a:spcBef>
                  <a:spcPct val="0"/>
                </a:spcBef>
              </a:pPr>
              <a:t>59</a:t>
            </a:fld>
            <a:endParaRPr lang="en-US" altLang="en-US"/>
          </a:p>
        </p:txBody>
      </p:sp>
      <p:sp>
        <p:nvSpPr>
          <p:cNvPr id="124931" name="Rectangle 2"/>
          <p:cNvSpPr>
            <a:spLocks noGrp="1" noRot="1" noChangeAspect="1" noChangeArrowheads="1" noTextEdit="1"/>
          </p:cNvSpPr>
          <p:nvPr>
            <p:ph type="sldImg"/>
          </p:nvPr>
        </p:nvSpPr>
        <p:spPr>
          <a:ln>
            <a:noFill/>
          </a:ln>
          <a:extLst>
            <a:ext uri="{91240B29-F687-4F45-9708-019B960494DF}">
              <a14:hiddenLine xmlns:a14="http://schemas.microsoft.com/office/drawing/2010/main" w="9525">
                <a:solidFill>
                  <a:srgbClr val="000000"/>
                </a:solidFill>
                <a:miter lim="800000"/>
                <a:headEnd/>
                <a:tailEnd/>
              </a14:hiddenLine>
            </a:ext>
          </a:extLst>
        </p:spPr>
      </p:sp>
      <p:sp>
        <p:nvSpPr>
          <p:cNvPr id="1249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418740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7A82EB8-93C1-4B8D-864B-A2C49E48568A}" type="slidenum">
              <a:rPr lang="en-US" altLang="en-US"/>
              <a:pPr eaLnBrk="1" hangingPunct="1">
                <a:spcBef>
                  <a:spcPct val="0"/>
                </a:spcBef>
              </a:pPr>
              <a:t>61</a:t>
            </a:fld>
            <a:endParaRPr lang="en-US" alt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522575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763B917-2881-4DEB-8DD6-D1A423890465}"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032772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57F8D1E-2C0F-45EE-B9BB-05A512BDD4AB}" type="slidenum">
              <a:rPr kumimoji="0" lang="en-US" altLang="en-US" sz="1200" b="0" i="0" u="none" strike="noStrike" kern="1200" cap="none" spc="0" normalizeH="0" baseline="0" noProof="0">
                <a:ln>
                  <a:noFill/>
                </a:ln>
                <a:solidFill>
                  <a:prstClr val="black"/>
                </a:solidFill>
                <a:effectLst/>
                <a:uLnTx/>
                <a:uFillTx/>
                <a:latin typeface="Helvetica Neue"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Helvetica Neue" charset="0"/>
              <a:ea typeface="ＭＳ Ｐゴシック" panose="020B0600070205080204" pitchFamily="34" charset="-128"/>
              <a:cs typeface="+mn-cs"/>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4243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83102F5-E43A-4721-A13A-945EB05830FE}"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134642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6CF7F1-365D-4223-8C47-18066A8532D3}"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122177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6CF7F1-365D-4223-8C47-18066A8532D3}"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039416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6CF7F1-365D-4223-8C47-18066A8532D3}"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00812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37</a:t>
            </a:fld>
            <a:endParaRPr lang="en-US"/>
          </a:p>
        </p:txBody>
      </p:sp>
    </p:spTree>
    <p:extLst>
      <p:ext uri="{BB962C8B-B14F-4D97-AF65-F5344CB8AC3E}">
        <p14:creationId xmlns:p14="http://schemas.microsoft.com/office/powerpoint/2010/main" val="2910652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49</a:t>
            </a:fld>
            <a:endParaRPr lang="en-US"/>
          </a:p>
        </p:txBody>
      </p:sp>
    </p:spTree>
    <p:extLst>
      <p:ext uri="{BB962C8B-B14F-4D97-AF65-F5344CB8AC3E}">
        <p14:creationId xmlns:p14="http://schemas.microsoft.com/office/powerpoint/2010/main" val="3587402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0" y="6492875"/>
            <a:ext cx="457200" cy="365125"/>
          </a:xfrm>
          <a:prstGeom prst="rect">
            <a:avLst/>
          </a:prstGeom>
        </p:spPr>
        <p:txBody>
          <a:bodyPr vert="horz" lIns="91440" tIns="45720" rIns="91440" bIns="45720" rtlCol="0" anchor="ctr"/>
          <a:lstStyle>
            <a:lvl1pPr algn="r">
              <a:defRPr sz="1200">
                <a:solidFill>
                  <a:schemeClr val="bg1"/>
                </a:solidFill>
              </a:defRPr>
            </a:lvl1pPr>
          </a:lstStyle>
          <a:p>
            <a:fld id="{90E28097-5348-46F4-A68E-6A0338650D1F}"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F060EDC2-4733-4E2A-83A0-25E19A30C25E}" type="slidenum">
              <a:rPr lang="en-US" altLang="en-US"/>
              <a:pPr>
                <a:defRPr/>
              </a:pPr>
              <a:t>‹#›</a:t>
            </a:fld>
            <a:endParaRPr lang="en-US" altLang="en-US"/>
          </a:p>
        </p:txBody>
      </p:sp>
    </p:spTree>
    <p:extLst>
      <p:ext uri="{BB962C8B-B14F-4D97-AF65-F5344CB8AC3E}">
        <p14:creationId xmlns:p14="http://schemas.microsoft.com/office/powerpoint/2010/main" val="2403640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393413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2"/>
          <p:cNvSpPr>
            <a:spLocks noGrp="1"/>
          </p:cNvSpPr>
          <p:nvPr>
            <p:ph type="sldNum" sz="quarter" idx="4"/>
          </p:nvPr>
        </p:nvSpPr>
        <p:spPr>
          <a:xfrm>
            <a:off x="23946" y="6555381"/>
            <a:ext cx="457200" cy="288925"/>
          </a:xfrm>
          <a:prstGeom prst="rect">
            <a:avLst/>
          </a:prstGeom>
        </p:spPr>
        <p:txBody>
          <a:bodyPr vert="horz" lIns="91440" tIns="45720" rIns="91440" bIns="45720" rtlCol="0" anchor="ctr"/>
          <a:lstStyle>
            <a:lvl1pPr algn="r">
              <a:defRPr sz="1200">
                <a:solidFill>
                  <a:schemeClr val="bg1"/>
                </a:solidFill>
              </a:defRPr>
            </a:lvl1pPr>
          </a:lstStyle>
          <a:p>
            <a:fld id="{90E28097-5348-46F4-A68E-6A0338650D1F}"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34550"/>
            <a:ext cx="4267200" cy="4109049"/>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112439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192771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78530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2477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130"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131"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smtClean="0"/>
              <a:t>Click icon to add table</a:t>
            </a:r>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76200" y="6400800"/>
            <a:ext cx="457200" cy="365125"/>
          </a:xfrm>
          <a:prstGeom prst="rect">
            <a:avLst/>
          </a:prstGeom>
        </p:spPr>
        <p:txBody>
          <a:bodyPr vert="horz" lIns="91440" tIns="45720" rIns="91440" bIns="45720" rtlCol="0" anchor="ctr"/>
          <a:lstStyle>
            <a:lvl1pPr algn="r">
              <a:defRPr sz="1200">
                <a:solidFill>
                  <a:schemeClr val="bg1"/>
                </a:solidFill>
              </a:defRPr>
            </a:lvl1pPr>
          </a:lstStyle>
          <a:p>
            <a:fld id="{90E28097-5348-46F4-A68E-6A0338650D1F}"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4.wm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5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t>
            </a:r>
            <a:r>
              <a:rPr lang="en-US" dirty="0" smtClean="0"/>
              <a:t>and</a:t>
            </a:r>
            <a:br>
              <a:rPr lang="en-US" dirty="0" smtClean="0"/>
            </a:br>
            <a:r>
              <a:rPr lang="en-US" dirty="0" smtClean="0"/>
              <a:t>research methods</a:t>
            </a:r>
            <a:br>
              <a:rPr lang="en-US" dirty="0" smtClean="0"/>
            </a:br>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a:t>
            </a:r>
            <a:r>
              <a:rPr lang="en-US" sz="2800" dirty="0" smtClean="0"/>
              <a:t>20048 </a:t>
            </a:r>
            <a:r>
              <a:rPr lang="en-US" sz="2800" dirty="0"/>
              <a:t>– Spring </a:t>
            </a:r>
            <a:r>
              <a:rPr lang="en-US" sz="2800" dirty="0" smtClean="0"/>
              <a:t>2019</a:t>
            </a:r>
            <a:r>
              <a:rPr lang="en-US" sz="2800" dirty="0"/>
              <a:t/>
            </a: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p:txBody>
          <a:bodyPr/>
          <a:lstStyle/>
          <a:p>
            <a:r>
              <a:rPr lang="en-US" dirty="0" smtClean="0"/>
              <a:t>Class 6 – March 7, 2019</a:t>
            </a:r>
          </a:p>
          <a:p>
            <a:r>
              <a:rPr lang="en-US" dirty="0" smtClean="0"/>
              <a:t>Elements of Epidemiology</a:t>
            </a:r>
          </a:p>
          <a:p>
            <a:endParaRPr lang="en-US" dirty="0" smtClean="0"/>
          </a:p>
          <a:p>
            <a:r>
              <a:rPr lang="en-US" dirty="0" smtClean="0"/>
              <a:t>Werner CEUSTERS</a:t>
            </a:r>
            <a:endParaRPr lang="en-US" dirty="0"/>
          </a:p>
        </p:txBody>
      </p:sp>
      <p:grpSp>
        <p:nvGrpSpPr>
          <p:cNvPr id="4" name="Group 3"/>
          <p:cNvGrpSpPr/>
          <p:nvPr/>
        </p:nvGrpSpPr>
        <p:grpSpPr>
          <a:xfrm>
            <a:off x="-152400" y="609600"/>
            <a:ext cx="9296400" cy="466726"/>
            <a:chOff x="-152400" y="609600"/>
            <a:chExt cx="9296400" cy="466726"/>
          </a:xfrm>
        </p:grpSpPr>
        <p:sp>
          <p:nvSpPr>
            <p:cNvPr id="5" name="Rectangle 4"/>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6" name="Picture 6" descr="Jacobs School of Medicine and Biomedical Sciences 1-line lock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55623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37" name="AutoShape 26"/>
          <p:cNvSpPr>
            <a:spLocks noGrp="1" noChangeArrowheads="1"/>
          </p:cNvSpPr>
          <p:nvPr>
            <p:ph type="title"/>
          </p:nvPr>
        </p:nvSpPr>
        <p:spPr/>
        <p:txBody>
          <a:bodyPr/>
          <a:lstStyle/>
          <a:p>
            <a:pPr eaLnBrk="1" hangingPunct="1"/>
            <a:r>
              <a:rPr lang="en-US" altLang="en-US" dirty="0" smtClean="0"/>
              <a:t>Ontological definition of ‘disease’</a:t>
            </a:r>
          </a:p>
        </p:txBody>
      </p:sp>
      <p:sp>
        <p:nvSpPr>
          <p:cNvPr id="90114" name="Rectangle 3"/>
          <p:cNvSpPr>
            <a:spLocks noGrp="1" noChangeArrowheads="1"/>
          </p:cNvSpPr>
          <p:nvPr>
            <p:ph idx="1"/>
          </p:nvPr>
        </p:nvSpPr>
        <p:spPr>
          <a:noFill/>
        </p:spPr>
        <p:txBody>
          <a:bodyPr/>
          <a:lstStyle/>
          <a:p>
            <a:pPr eaLnBrk="1" hangingPunct="1"/>
            <a:r>
              <a:rPr lang="en-US" altLang="en-US" sz="2400" smtClean="0">
                <a:solidFill>
                  <a:schemeClr val="bg1"/>
                </a:solidFill>
              </a:rPr>
              <a:t>a disease is a disposition rooted in a physical disorder in the organism and realized in pathological processes. </a:t>
            </a:r>
          </a:p>
        </p:txBody>
      </p:sp>
      <p:sp>
        <p:nvSpPr>
          <p:cNvPr id="90115" name="Rectangle 4"/>
          <p:cNvSpPr>
            <a:spLocks noChangeArrowheads="1"/>
          </p:cNvSpPr>
          <p:nvPr/>
        </p:nvSpPr>
        <p:spPr bwMode="auto">
          <a:xfrm>
            <a:off x="71438" y="3683000"/>
            <a:ext cx="209550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etiological process</a:t>
            </a:r>
          </a:p>
        </p:txBody>
      </p:sp>
      <p:sp>
        <p:nvSpPr>
          <p:cNvPr id="90116" name="Rectangle 5"/>
          <p:cNvSpPr>
            <a:spLocks noChangeArrowheads="1"/>
          </p:cNvSpPr>
          <p:nvPr/>
        </p:nvSpPr>
        <p:spPr bwMode="auto">
          <a:xfrm>
            <a:off x="1905000" y="29083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17" name="Rectangle 6"/>
          <p:cNvSpPr>
            <a:spLocks noChangeArrowheads="1"/>
          </p:cNvSpPr>
          <p:nvPr/>
        </p:nvSpPr>
        <p:spPr bwMode="auto">
          <a:xfrm>
            <a:off x="2924175" y="3683000"/>
            <a:ext cx="102235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disorder</a:t>
            </a:r>
          </a:p>
        </p:txBody>
      </p:sp>
      <p:sp>
        <p:nvSpPr>
          <p:cNvPr id="90118" name="Rectangle 7"/>
          <p:cNvSpPr>
            <a:spLocks noChangeArrowheads="1"/>
          </p:cNvSpPr>
          <p:nvPr/>
        </p:nvSpPr>
        <p:spPr bwMode="auto">
          <a:xfrm>
            <a:off x="3965575" y="2908300"/>
            <a:ext cx="75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bears</a:t>
            </a:r>
          </a:p>
        </p:txBody>
      </p:sp>
      <p:sp>
        <p:nvSpPr>
          <p:cNvPr id="90119" name="Rectangle 8"/>
          <p:cNvSpPr>
            <a:spLocks noChangeArrowheads="1"/>
          </p:cNvSpPr>
          <p:nvPr/>
        </p:nvSpPr>
        <p:spPr bwMode="auto">
          <a:xfrm>
            <a:off x="4745038" y="3683000"/>
            <a:ext cx="1476686" cy="707886"/>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t>    disease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(disposition)</a:t>
            </a: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90120" name="Rectangle 9"/>
          <p:cNvSpPr>
            <a:spLocks noChangeArrowheads="1"/>
          </p:cNvSpPr>
          <p:nvPr/>
        </p:nvSpPr>
        <p:spPr bwMode="auto">
          <a:xfrm>
            <a:off x="5775325" y="2908300"/>
            <a:ext cx="1327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realized_in</a:t>
            </a:r>
          </a:p>
        </p:txBody>
      </p:sp>
      <p:sp>
        <p:nvSpPr>
          <p:cNvPr id="90121" name="Rectangle 10"/>
          <p:cNvSpPr>
            <a:spLocks noChangeArrowheads="1"/>
          </p:cNvSpPr>
          <p:nvPr/>
        </p:nvSpPr>
        <p:spPr bwMode="auto">
          <a:xfrm>
            <a:off x="6783388" y="3683000"/>
            <a:ext cx="22828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pathological process</a:t>
            </a:r>
          </a:p>
        </p:txBody>
      </p:sp>
      <p:sp>
        <p:nvSpPr>
          <p:cNvPr id="90122" name="Rectangle 11"/>
          <p:cNvSpPr>
            <a:spLocks noChangeArrowheads="1"/>
          </p:cNvSpPr>
          <p:nvPr/>
        </p:nvSpPr>
        <p:spPr bwMode="auto">
          <a:xfrm>
            <a:off x="863600" y="60325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23" name="Rectangle 12"/>
          <p:cNvSpPr>
            <a:spLocks noChangeArrowheads="1"/>
          </p:cNvSpPr>
          <p:nvPr/>
        </p:nvSpPr>
        <p:spPr bwMode="auto">
          <a:xfrm>
            <a:off x="6346825" y="5321300"/>
            <a:ext cx="274320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abnormal bodily features</a:t>
            </a:r>
          </a:p>
        </p:txBody>
      </p:sp>
      <p:sp>
        <p:nvSpPr>
          <p:cNvPr id="90124" name="Rectangle 13"/>
          <p:cNvSpPr>
            <a:spLocks noChangeArrowheads="1"/>
          </p:cNvSpPr>
          <p:nvPr/>
        </p:nvSpPr>
        <p:spPr bwMode="auto">
          <a:xfrm>
            <a:off x="5408613" y="6032500"/>
            <a:ext cx="1654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recognized_as</a:t>
            </a:r>
          </a:p>
        </p:txBody>
      </p:sp>
      <p:sp>
        <p:nvSpPr>
          <p:cNvPr id="90125" name="Rectangle 14"/>
          <p:cNvSpPr>
            <a:spLocks noChangeArrowheads="1"/>
          </p:cNvSpPr>
          <p:nvPr/>
        </p:nvSpPr>
        <p:spPr bwMode="auto">
          <a:xfrm>
            <a:off x="4030663" y="5321300"/>
            <a:ext cx="208915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signs &amp; symptoms</a:t>
            </a:r>
          </a:p>
        </p:txBody>
      </p:sp>
      <p:sp>
        <p:nvSpPr>
          <p:cNvPr id="90126" name="Rectangle 15"/>
          <p:cNvSpPr>
            <a:spLocks noChangeArrowheads="1"/>
          </p:cNvSpPr>
          <p:nvPr/>
        </p:nvSpPr>
        <p:spPr bwMode="auto">
          <a:xfrm>
            <a:off x="1579563" y="5321300"/>
            <a:ext cx="21939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interpretive process</a:t>
            </a:r>
          </a:p>
        </p:txBody>
      </p:sp>
      <p:sp>
        <p:nvSpPr>
          <p:cNvPr id="53263" name="Rectangle 16"/>
          <p:cNvSpPr>
            <a:spLocks noChangeArrowheads="1"/>
          </p:cNvSpPr>
          <p:nvPr/>
        </p:nvSpPr>
        <p:spPr bwMode="auto">
          <a:xfrm>
            <a:off x="7200900" y="4483100"/>
            <a:ext cx="1114425" cy="4000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FFFFFF"/>
                </a:solidFill>
                <a:effectLst/>
                <a:uLnTx/>
                <a:uFillTx/>
                <a:latin typeface="Times" charset="0"/>
                <a:ea typeface="ＭＳ Ｐゴシック" pitchFamily="34" charset="-128"/>
                <a:cs typeface="+mn-cs"/>
              </a:rPr>
              <a:t>produces</a:t>
            </a:r>
          </a:p>
        </p:txBody>
      </p:sp>
      <p:sp>
        <p:nvSpPr>
          <p:cNvPr id="90128" name="Rectangle 17"/>
          <p:cNvSpPr>
            <a:spLocks noChangeArrowheads="1"/>
          </p:cNvSpPr>
          <p:nvPr/>
        </p:nvSpPr>
        <p:spPr bwMode="auto">
          <a:xfrm>
            <a:off x="120650" y="5321300"/>
            <a:ext cx="11525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diagnosis</a:t>
            </a:r>
          </a:p>
        </p:txBody>
      </p:sp>
      <p:sp>
        <p:nvSpPr>
          <p:cNvPr id="90129" name="Rectangle 18"/>
          <p:cNvSpPr>
            <a:spLocks noChangeArrowheads="1"/>
          </p:cNvSpPr>
          <p:nvPr/>
        </p:nvSpPr>
        <p:spPr bwMode="auto">
          <a:xfrm>
            <a:off x="3005138" y="6032500"/>
            <a:ext cx="173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participates_in</a:t>
            </a:r>
          </a:p>
        </p:txBody>
      </p:sp>
      <p:sp>
        <p:nvSpPr>
          <p:cNvPr id="90130" name="AutoShape 19"/>
          <p:cNvSpPr>
            <a:spLocks noChangeArrowheads="1"/>
          </p:cNvSpPr>
          <p:nvPr/>
        </p:nvSpPr>
        <p:spPr bwMode="auto">
          <a:xfrm>
            <a:off x="18542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1" name="AutoShape 20"/>
          <p:cNvSpPr>
            <a:spLocks noChangeArrowheads="1"/>
          </p:cNvSpPr>
          <p:nvPr/>
        </p:nvSpPr>
        <p:spPr bwMode="auto">
          <a:xfrm>
            <a:off x="36957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2" name="AutoShape 21"/>
          <p:cNvSpPr>
            <a:spLocks noChangeArrowheads="1"/>
          </p:cNvSpPr>
          <p:nvPr/>
        </p:nvSpPr>
        <p:spPr bwMode="auto">
          <a:xfrm>
            <a:off x="58166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3" name="AutoShape 22"/>
          <p:cNvSpPr>
            <a:spLocks noChangeArrowheads="1"/>
          </p:cNvSpPr>
          <p:nvPr/>
        </p:nvSpPr>
        <p:spPr bwMode="auto">
          <a:xfrm flipH="1" flipV="1">
            <a:off x="723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4" name="AutoShape 23"/>
          <p:cNvSpPr>
            <a:spLocks noChangeArrowheads="1"/>
          </p:cNvSpPr>
          <p:nvPr/>
        </p:nvSpPr>
        <p:spPr bwMode="auto">
          <a:xfrm flipH="1" flipV="1">
            <a:off x="3136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5" name="AutoShape 24"/>
          <p:cNvSpPr>
            <a:spLocks noChangeArrowheads="1"/>
          </p:cNvSpPr>
          <p:nvPr/>
        </p:nvSpPr>
        <p:spPr bwMode="auto">
          <a:xfrm flipH="1" flipV="1">
            <a:off x="55372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6" name="AutoShape 25"/>
          <p:cNvSpPr>
            <a:spLocks noChangeArrowheads="1"/>
          </p:cNvSpPr>
          <p:nvPr/>
        </p:nvSpPr>
        <p:spPr bwMode="auto">
          <a:xfrm rot="-5400000" flipH="1" flipV="1">
            <a:off x="7670800" y="45466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Slide Number Placeholder 1"/>
          <p:cNvSpPr>
            <a:spLocks noGrp="1"/>
          </p:cNvSpPr>
          <p:nvPr>
            <p:ph type="sldNum" sz="quarter" idx="4"/>
          </p:nvPr>
        </p:nvSpPr>
        <p:spPr/>
        <p:txBody>
          <a:bodyPr/>
          <a:lstStyle/>
          <a:p>
            <a:fld id="{90E28097-5348-46F4-A68E-6A0338650D1F}" type="slidenum">
              <a:rPr lang="en-US" smtClean="0"/>
              <a:pPr/>
              <a:t>10</a:t>
            </a:fld>
            <a:endParaRPr lang="en-US"/>
          </a:p>
        </p:txBody>
      </p:sp>
    </p:spTree>
    <p:extLst>
      <p:ext uri="{BB962C8B-B14F-4D97-AF65-F5344CB8AC3E}">
        <p14:creationId xmlns:p14="http://schemas.microsoft.com/office/powerpoint/2010/main" val="3723160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5"/>
          <p:cNvSpPr>
            <a:spLocks noGrp="1" noChangeArrowheads="1"/>
          </p:cNvSpPr>
          <p:nvPr>
            <p:ph type="title"/>
          </p:nvPr>
        </p:nvSpPr>
        <p:spPr/>
        <p:txBody>
          <a:bodyPr/>
          <a:lstStyle/>
          <a:p>
            <a:pPr eaLnBrk="1" hangingPunct="1"/>
            <a:r>
              <a:rPr lang="en-US" altLang="en-US" smtClean="0"/>
              <a:t>Cirrhosis - environmental exposure</a:t>
            </a:r>
          </a:p>
        </p:txBody>
      </p:sp>
      <p:sp>
        <p:nvSpPr>
          <p:cNvPr id="92162" name="Rectangle 3"/>
          <p:cNvSpPr>
            <a:spLocks noGrp="1" noChangeArrowheads="1"/>
          </p:cNvSpPr>
          <p:nvPr>
            <p:ph idx="1"/>
          </p:nvPr>
        </p:nvSpPr>
        <p:spPr>
          <a:xfrm>
            <a:off x="228600" y="1676400"/>
            <a:ext cx="4419600" cy="4953000"/>
          </a:xfrm>
          <a:noFill/>
        </p:spPr>
        <p:txBody>
          <a:bodyPr/>
          <a:lstStyle/>
          <a:p>
            <a:pPr eaLnBrk="1" hangingPunct="1">
              <a:spcBef>
                <a:spcPct val="10000"/>
              </a:spcBef>
              <a:buFont typeface="Arial" panose="020B0604020202020204" pitchFamily="34" charset="0"/>
              <a:buChar char="•"/>
            </a:pPr>
            <a:r>
              <a:rPr lang="en-US" altLang="en-US" sz="1800" dirty="0" smtClean="0">
                <a:solidFill>
                  <a:schemeClr val="bg1"/>
                </a:solidFill>
              </a:rPr>
              <a:t>Etiological process - </a:t>
            </a:r>
            <a:r>
              <a:rPr lang="en-US" altLang="en-US" sz="1800" dirty="0" err="1" smtClean="0">
                <a:solidFill>
                  <a:schemeClr val="bg1"/>
                </a:solidFill>
              </a:rPr>
              <a:t>phenobarbitol</a:t>
            </a:r>
            <a:r>
              <a:rPr lang="en-US" altLang="en-US" sz="1800" dirty="0" smtClean="0">
                <a:solidFill>
                  <a:schemeClr val="bg1"/>
                </a:solidFill>
              </a:rPr>
              <a:t>-induced hepatic cell death</a:t>
            </a:r>
          </a:p>
          <a:p>
            <a:pPr lvl="1" eaLnBrk="1" hangingPunct="1">
              <a:spcBef>
                <a:spcPct val="10000"/>
              </a:spcBef>
            </a:pPr>
            <a:r>
              <a:rPr lang="en-US" altLang="en-US" sz="1800" i="1" dirty="0" smtClean="0">
                <a:solidFill>
                  <a:schemeClr val="bg1"/>
                </a:solidFill>
              </a:rPr>
              <a:t>produces</a:t>
            </a:r>
            <a:endParaRPr lang="en-US" altLang="en-US" sz="1800" dirty="0" smtClean="0">
              <a:solidFill>
                <a:schemeClr val="bg1"/>
              </a:solidFill>
            </a:endParaRPr>
          </a:p>
          <a:p>
            <a:pPr eaLnBrk="1" hangingPunct="1">
              <a:spcBef>
                <a:spcPct val="10000"/>
              </a:spcBef>
              <a:buFont typeface="Arial" panose="020B0604020202020204" pitchFamily="34" charset="0"/>
              <a:buChar char="•"/>
            </a:pPr>
            <a:r>
              <a:rPr lang="en-US" altLang="en-US" sz="1800" dirty="0" smtClean="0">
                <a:solidFill>
                  <a:schemeClr val="bg1"/>
                </a:solidFill>
              </a:rPr>
              <a:t>Disorder - necrotic liver</a:t>
            </a:r>
          </a:p>
          <a:p>
            <a:pPr lvl="1" eaLnBrk="1" hangingPunct="1">
              <a:spcBef>
                <a:spcPct val="10000"/>
              </a:spcBef>
            </a:pPr>
            <a:r>
              <a:rPr lang="en-US" altLang="en-US" sz="1800" i="1" dirty="0" smtClean="0">
                <a:solidFill>
                  <a:schemeClr val="bg1"/>
                </a:solidFill>
              </a:rPr>
              <a:t>bears</a:t>
            </a:r>
            <a:endParaRPr lang="en-US" altLang="en-US" sz="1800" dirty="0" smtClean="0">
              <a:solidFill>
                <a:schemeClr val="bg1"/>
              </a:solidFill>
            </a:endParaRPr>
          </a:p>
          <a:p>
            <a:pPr eaLnBrk="1" hangingPunct="1">
              <a:spcBef>
                <a:spcPct val="10000"/>
              </a:spcBef>
              <a:buFont typeface="Arial" panose="020B0604020202020204" pitchFamily="34" charset="0"/>
              <a:buChar char="•"/>
            </a:pPr>
            <a:r>
              <a:rPr lang="en-US" altLang="en-US" sz="1800" dirty="0" smtClean="0">
                <a:solidFill>
                  <a:schemeClr val="bg1"/>
                </a:solidFill>
              </a:rPr>
              <a:t>Disposition (disease) - cirrhosis</a:t>
            </a:r>
          </a:p>
          <a:p>
            <a:pPr lvl="1" eaLnBrk="1" hangingPunct="1">
              <a:spcBef>
                <a:spcPct val="10000"/>
              </a:spcBef>
            </a:pPr>
            <a:r>
              <a:rPr lang="en-US" altLang="en-US" sz="1800" i="1" dirty="0" err="1" smtClean="0">
                <a:solidFill>
                  <a:schemeClr val="bg1"/>
                </a:solidFill>
              </a:rPr>
              <a:t>realized_in</a:t>
            </a:r>
            <a:endParaRPr lang="en-US" altLang="en-US" sz="1800" dirty="0" smtClean="0">
              <a:solidFill>
                <a:schemeClr val="bg1"/>
              </a:solidFill>
            </a:endParaRPr>
          </a:p>
          <a:p>
            <a:pPr eaLnBrk="1" hangingPunct="1">
              <a:spcBef>
                <a:spcPct val="10000"/>
              </a:spcBef>
              <a:buFont typeface="Arial" panose="020B0604020202020204" pitchFamily="34" charset="0"/>
              <a:buChar char="•"/>
            </a:pPr>
            <a:r>
              <a:rPr lang="en-US" altLang="en-US" sz="1800" dirty="0" smtClean="0">
                <a:solidFill>
                  <a:schemeClr val="bg1"/>
                </a:solidFill>
              </a:rPr>
              <a:t>Pathological process - abnormal tissue repair with cell proliferation and fibrosis that exceed a certain threshold; hypoxia-induced cell death</a:t>
            </a:r>
          </a:p>
          <a:p>
            <a:pPr lvl="1" eaLnBrk="1" hangingPunct="1">
              <a:spcBef>
                <a:spcPct val="10000"/>
              </a:spcBef>
            </a:pPr>
            <a:r>
              <a:rPr lang="en-US" altLang="en-US" sz="1800" i="1" dirty="0" smtClean="0">
                <a:solidFill>
                  <a:schemeClr val="bg1"/>
                </a:solidFill>
              </a:rPr>
              <a:t>produces</a:t>
            </a:r>
            <a:endParaRPr lang="en-US" altLang="en-US" sz="1800" dirty="0" smtClean="0">
              <a:solidFill>
                <a:schemeClr val="bg1"/>
              </a:solidFill>
            </a:endParaRPr>
          </a:p>
          <a:p>
            <a:pPr eaLnBrk="1" hangingPunct="1">
              <a:spcBef>
                <a:spcPct val="10000"/>
              </a:spcBef>
              <a:buFont typeface="Arial" panose="020B0604020202020204" pitchFamily="34" charset="0"/>
              <a:buChar char="•"/>
            </a:pPr>
            <a:r>
              <a:rPr lang="en-US" altLang="en-US" sz="1800" dirty="0" smtClean="0">
                <a:solidFill>
                  <a:schemeClr val="bg1"/>
                </a:solidFill>
              </a:rPr>
              <a:t>Abnormal bodily features</a:t>
            </a:r>
          </a:p>
          <a:p>
            <a:pPr lvl="1" eaLnBrk="1" hangingPunct="1">
              <a:spcBef>
                <a:spcPct val="10000"/>
              </a:spcBef>
            </a:pPr>
            <a:r>
              <a:rPr lang="en-US" altLang="en-US" sz="1800" i="1" dirty="0" err="1" smtClean="0">
                <a:solidFill>
                  <a:schemeClr val="bg1"/>
                </a:solidFill>
              </a:rPr>
              <a:t>recognized_as</a:t>
            </a:r>
            <a:endParaRPr lang="en-US" altLang="en-US" sz="1800" dirty="0" smtClean="0">
              <a:solidFill>
                <a:schemeClr val="bg1"/>
              </a:solidFill>
            </a:endParaRPr>
          </a:p>
          <a:p>
            <a:pPr eaLnBrk="1" hangingPunct="1">
              <a:spcBef>
                <a:spcPct val="10000"/>
              </a:spcBef>
              <a:buFont typeface="Arial" panose="020B0604020202020204" pitchFamily="34" charset="0"/>
              <a:buChar char="•"/>
            </a:pPr>
            <a:r>
              <a:rPr lang="en-US" altLang="en-US" sz="1800" dirty="0" smtClean="0">
                <a:solidFill>
                  <a:schemeClr val="bg1"/>
                </a:solidFill>
              </a:rPr>
              <a:t>Symptoms - fatigue, anorexia</a:t>
            </a:r>
          </a:p>
          <a:p>
            <a:pPr eaLnBrk="1" hangingPunct="1">
              <a:spcBef>
                <a:spcPct val="10000"/>
              </a:spcBef>
              <a:buFont typeface="Arial" panose="020B0604020202020204" pitchFamily="34" charset="0"/>
              <a:buChar char="•"/>
            </a:pPr>
            <a:r>
              <a:rPr lang="en-US" altLang="en-US" sz="1800" dirty="0" smtClean="0">
                <a:solidFill>
                  <a:schemeClr val="bg1"/>
                </a:solidFill>
              </a:rPr>
              <a:t>Signs - jaundice, splenomegaly</a:t>
            </a:r>
          </a:p>
        </p:txBody>
      </p:sp>
      <p:sp>
        <p:nvSpPr>
          <p:cNvPr id="92163" name="Rectangle 4"/>
          <p:cNvSpPr>
            <a:spLocks noChangeArrowheads="1"/>
          </p:cNvSpPr>
          <p:nvPr/>
        </p:nvSpPr>
        <p:spPr bwMode="auto">
          <a:xfrm>
            <a:off x="4889500" y="1676400"/>
            <a:ext cx="4102100" cy="520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Symptoms &amp; Signs</a:t>
            </a:r>
          </a:p>
          <a:p>
            <a:pPr marL="742950" marR="0" lvl="1" indent="-28575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1" u="none" strike="noStrike" kern="1200" cap="none" spc="0" normalizeH="0" baseline="0" noProof="0" dirty="0" err="1">
                <a:ln>
                  <a:noFill/>
                </a:ln>
                <a:solidFill>
                  <a:srgbClr val="FFFFFF"/>
                </a:solidFill>
                <a:effectLst/>
                <a:uLnTx/>
                <a:uFillTx/>
                <a:latin typeface="Trebuchet MS" panose="020B0603020202020204" pitchFamily="34" charset="0"/>
                <a:ea typeface="+mn-ea"/>
                <a:cs typeface="+mn-cs"/>
              </a:rPr>
              <a:t>used_in</a:t>
            </a:r>
            <a:endPar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Interpretive process</a:t>
            </a:r>
          </a:p>
          <a:p>
            <a:pPr marL="742950" marR="0" lvl="1" indent="-28575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1"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produces</a:t>
            </a:r>
            <a:endPar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Hypothesis - rule out cirrhosis</a:t>
            </a:r>
          </a:p>
          <a:p>
            <a:pPr marL="742950" marR="0" lvl="1" indent="-28575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1"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suggests</a:t>
            </a:r>
            <a:endPar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Laboratory tests</a:t>
            </a:r>
          </a:p>
          <a:p>
            <a:pPr marL="742950" marR="0" lvl="1" indent="-28575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1"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produces</a:t>
            </a:r>
            <a:endPar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Test results – documentation of elevated liver enzymes in serum</a:t>
            </a:r>
          </a:p>
          <a:p>
            <a:pPr marL="742950" marR="0" lvl="1" indent="-28575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1" u="none" strike="noStrike" kern="1200" cap="none" spc="0" normalizeH="0" baseline="0" noProof="0" dirty="0" err="1">
                <a:ln>
                  <a:noFill/>
                </a:ln>
                <a:solidFill>
                  <a:srgbClr val="FFFFFF"/>
                </a:solidFill>
                <a:effectLst/>
                <a:uLnTx/>
                <a:uFillTx/>
                <a:latin typeface="Trebuchet MS" panose="020B0603020202020204" pitchFamily="34" charset="0"/>
                <a:ea typeface="+mn-ea"/>
                <a:cs typeface="+mn-cs"/>
              </a:rPr>
              <a:t>used_in</a:t>
            </a:r>
            <a:endPar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Interpretive process</a:t>
            </a:r>
          </a:p>
          <a:p>
            <a:pPr marL="742950" marR="0" lvl="1" indent="-28575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1"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produces</a:t>
            </a:r>
            <a:endPar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Result - diagnosis that patient X has a disorder that bears the disease cirrhosis</a:t>
            </a:r>
          </a:p>
        </p:txBody>
      </p:sp>
      <p:sp>
        <p:nvSpPr>
          <p:cNvPr id="2" name="Slide Number Placeholder 1"/>
          <p:cNvSpPr>
            <a:spLocks noGrp="1"/>
          </p:cNvSpPr>
          <p:nvPr>
            <p:ph type="sldNum" sz="quarter" idx="4"/>
          </p:nvPr>
        </p:nvSpPr>
        <p:spPr/>
        <p:txBody>
          <a:bodyPr/>
          <a:lstStyle/>
          <a:p>
            <a:fld id="{90E28097-5348-46F4-A68E-6A0338650D1F}" type="slidenum">
              <a:rPr lang="en-US" smtClean="0"/>
              <a:pPr/>
              <a:t>11</a:t>
            </a:fld>
            <a:endParaRPr lang="en-US"/>
          </a:p>
        </p:txBody>
      </p:sp>
    </p:spTree>
    <p:extLst>
      <p:ext uri="{BB962C8B-B14F-4D97-AF65-F5344CB8AC3E}">
        <p14:creationId xmlns:p14="http://schemas.microsoft.com/office/powerpoint/2010/main" val="770950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noFill/>
        </p:spPr>
        <p:txBody>
          <a:bodyPr/>
          <a:lstStyle/>
          <a:p>
            <a:pPr eaLnBrk="1" hangingPunct="1"/>
            <a:r>
              <a:rPr lang="en-US" altLang="en-US" sz="3200" dirty="0">
                <a:latin typeface="Times New Roman" panose="02020603050405020304" pitchFamily="18" charset="0"/>
                <a:ea typeface="ＭＳ Ｐゴシック" panose="020B0600070205080204" pitchFamily="34" charset="-128"/>
              </a:rPr>
              <a:t>Hereditary Non-polyposis Colorectal Cancer </a:t>
            </a:r>
            <a:r>
              <a:rPr lang="en-US" altLang="en-US" sz="3000" dirty="0" smtClean="0">
                <a:latin typeface="Times New Roman" panose="02020603050405020304" pitchFamily="18" charset="0"/>
                <a:ea typeface="ＭＳ Ｐゴシック" panose="020B0600070205080204" pitchFamily="34" charset="-128"/>
              </a:rPr>
              <a:t>HNPCC - genetic pre-disposition</a:t>
            </a:r>
          </a:p>
        </p:txBody>
      </p:sp>
      <p:sp>
        <p:nvSpPr>
          <p:cNvPr id="45059" name="Rectangle 3"/>
          <p:cNvSpPr>
            <a:spLocks noGrp="1" noChangeArrowheads="1"/>
          </p:cNvSpPr>
          <p:nvPr>
            <p:ph idx="1"/>
          </p:nvPr>
        </p:nvSpPr>
        <p:spPr>
          <a:xfrm>
            <a:off x="228600" y="1905000"/>
            <a:ext cx="8686800" cy="4953000"/>
          </a:xfrm>
          <a:noFill/>
        </p:spPr>
        <p:txBody>
          <a:bodyPr/>
          <a:lstStyle/>
          <a:p>
            <a:pPr eaLnBrk="1" hangingPunct="1">
              <a:lnSpc>
                <a:spcPct val="90000"/>
              </a:lnSpc>
            </a:pPr>
            <a:r>
              <a:rPr lang="en-US" altLang="en-US" dirty="0" smtClean="0">
                <a:solidFill>
                  <a:srgbClr val="AAE600"/>
                </a:solidFill>
                <a:latin typeface="Times New Roman" panose="02020603050405020304" pitchFamily="18" charset="0"/>
                <a:ea typeface="ＭＳ Ｐゴシック" panose="020B0600070205080204" pitchFamily="34" charset="-128"/>
              </a:rPr>
              <a:t>Etiological process </a:t>
            </a:r>
            <a:r>
              <a:rPr lang="en-US" altLang="en-US" dirty="0" smtClean="0">
                <a:latin typeface="Times New Roman" panose="02020603050405020304" pitchFamily="18" charset="0"/>
                <a:ea typeface="ＭＳ Ｐゴシック" panose="020B0600070205080204" pitchFamily="34" charset="-128"/>
              </a:rPr>
              <a:t>- inheritance of a mutant mismatch repair gene</a:t>
            </a:r>
          </a:p>
          <a:p>
            <a:pPr lvl="1" eaLnBrk="1" hangingPunct="1">
              <a:lnSpc>
                <a:spcPct val="90000"/>
              </a:lnSpc>
            </a:pPr>
            <a:r>
              <a:rPr lang="en-US" altLang="en-US" i="1" dirty="0" smtClean="0">
                <a:latin typeface="Times New Roman" panose="02020603050405020304" pitchFamily="18" charset="0"/>
                <a:ea typeface="ＭＳ Ｐゴシック" panose="020B0600070205080204" pitchFamily="34" charset="-128"/>
              </a:rPr>
              <a:t>produces</a:t>
            </a:r>
            <a:endParaRPr lang="en-US" altLang="en-US" dirty="0" smtClean="0">
              <a:latin typeface="Times New Roman" panose="02020603050405020304" pitchFamily="18" charset="0"/>
              <a:ea typeface="ＭＳ Ｐゴシック" panose="020B0600070205080204" pitchFamily="34" charset="-128"/>
            </a:endParaRPr>
          </a:p>
          <a:p>
            <a:pPr eaLnBrk="1" hangingPunct="1">
              <a:lnSpc>
                <a:spcPct val="90000"/>
              </a:lnSpc>
            </a:pPr>
            <a:r>
              <a:rPr lang="en-US" altLang="en-US" dirty="0" smtClean="0">
                <a:solidFill>
                  <a:srgbClr val="00B0F0"/>
                </a:solidFill>
                <a:latin typeface="Times New Roman" panose="02020603050405020304" pitchFamily="18" charset="0"/>
                <a:ea typeface="ＭＳ Ｐゴシック" panose="020B0600070205080204" pitchFamily="34" charset="-128"/>
              </a:rPr>
              <a:t>Disorder</a:t>
            </a:r>
            <a:r>
              <a:rPr lang="en-US" altLang="en-US" dirty="0" smtClean="0">
                <a:latin typeface="Times New Roman" panose="02020603050405020304" pitchFamily="18" charset="0"/>
                <a:ea typeface="ＭＳ Ｐゴシック" panose="020B0600070205080204" pitchFamily="34" charset="-128"/>
              </a:rPr>
              <a:t> - chromosome 3 with abnormal hMLH1</a:t>
            </a:r>
          </a:p>
          <a:p>
            <a:pPr lvl="1" eaLnBrk="1" hangingPunct="1">
              <a:lnSpc>
                <a:spcPct val="90000"/>
              </a:lnSpc>
            </a:pPr>
            <a:r>
              <a:rPr lang="en-US" altLang="en-US" i="1" dirty="0" smtClean="0">
                <a:latin typeface="Times New Roman" panose="02020603050405020304" pitchFamily="18" charset="0"/>
                <a:ea typeface="ＭＳ Ｐゴシック" panose="020B0600070205080204" pitchFamily="34" charset="-128"/>
              </a:rPr>
              <a:t>bears</a:t>
            </a:r>
            <a:endParaRPr lang="en-US" altLang="en-US" dirty="0" smtClean="0">
              <a:latin typeface="Times New Roman" panose="02020603050405020304" pitchFamily="18" charset="0"/>
              <a:ea typeface="ＭＳ Ｐゴシック" panose="020B0600070205080204" pitchFamily="34" charset="-128"/>
            </a:endParaRPr>
          </a:p>
          <a:p>
            <a:pPr eaLnBrk="1" hangingPunct="1">
              <a:lnSpc>
                <a:spcPct val="90000"/>
              </a:lnSpc>
            </a:pPr>
            <a:r>
              <a:rPr lang="en-US" altLang="en-US" dirty="0" smtClean="0">
                <a:solidFill>
                  <a:srgbClr val="FFFF00"/>
                </a:solidFill>
                <a:latin typeface="Times New Roman" panose="02020603050405020304" pitchFamily="18" charset="0"/>
                <a:ea typeface="ＭＳ Ｐゴシック" panose="020B0600070205080204" pitchFamily="34" charset="-128"/>
              </a:rPr>
              <a:t>Disposition</a:t>
            </a:r>
            <a:r>
              <a:rPr lang="en-US" altLang="en-US" dirty="0" smtClean="0">
                <a:latin typeface="Times New Roman" panose="02020603050405020304" pitchFamily="18" charset="0"/>
                <a:ea typeface="ＭＳ Ｐゴシック" panose="020B0600070205080204" pitchFamily="34" charset="-128"/>
              </a:rPr>
              <a:t> (disease) - Lynch syndrome</a:t>
            </a:r>
          </a:p>
          <a:p>
            <a:pPr lvl="1" eaLnBrk="1" hangingPunct="1">
              <a:lnSpc>
                <a:spcPct val="90000"/>
              </a:lnSpc>
            </a:pPr>
            <a:r>
              <a:rPr lang="en-US" altLang="en-US" i="1" dirty="0" err="1" smtClean="0">
                <a:latin typeface="Times New Roman" panose="02020603050405020304" pitchFamily="18" charset="0"/>
                <a:ea typeface="ＭＳ Ｐゴシック" panose="020B0600070205080204" pitchFamily="34" charset="-128"/>
              </a:rPr>
              <a:t>realized_in</a:t>
            </a:r>
            <a:endParaRPr lang="en-US" altLang="en-US" dirty="0" smtClean="0">
              <a:latin typeface="Times New Roman" panose="02020603050405020304" pitchFamily="18" charset="0"/>
              <a:ea typeface="ＭＳ Ｐゴシック" panose="020B0600070205080204" pitchFamily="34" charset="-128"/>
            </a:endParaRPr>
          </a:p>
          <a:p>
            <a:pPr eaLnBrk="1" hangingPunct="1">
              <a:lnSpc>
                <a:spcPct val="90000"/>
              </a:lnSpc>
            </a:pPr>
            <a:r>
              <a:rPr lang="en-US" altLang="en-US" dirty="0" smtClean="0">
                <a:solidFill>
                  <a:srgbClr val="AAE600"/>
                </a:solidFill>
                <a:latin typeface="Times New Roman" panose="02020603050405020304" pitchFamily="18" charset="0"/>
                <a:ea typeface="ＭＳ Ｐゴシック" panose="020B0600070205080204" pitchFamily="34" charset="-128"/>
              </a:rPr>
              <a:t>Pathological process </a:t>
            </a:r>
            <a:r>
              <a:rPr lang="en-US" altLang="en-US" dirty="0" smtClean="0">
                <a:latin typeface="Times New Roman" panose="02020603050405020304" pitchFamily="18" charset="0"/>
                <a:ea typeface="ＭＳ Ｐゴシック" panose="020B0600070205080204" pitchFamily="34" charset="-128"/>
              </a:rPr>
              <a:t>- abnormal repair of DNA mismatches</a:t>
            </a:r>
          </a:p>
          <a:p>
            <a:pPr lvl="1" eaLnBrk="1" hangingPunct="1">
              <a:lnSpc>
                <a:spcPct val="90000"/>
              </a:lnSpc>
            </a:pPr>
            <a:r>
              <a:rPr lang="en-US" altLang="en-US" i="1" dirty="0" smtClean="0">
                <a:latin typeface="Times New Roman" panose="02020603050405020304" pitchFamily="18" charset="0"/>
                <a:ea typeface="ＭＳ Ｐゴシック" panose="020B0600070205080204" pitchFamily="34" charset="-128"/>
              </a:rPr>
              <a:t>produces</a:t>
            </a:r>
            <a:endParaRPr lang="en-US" altLang="en-US" dirty="0" smtClean="0">
              <a:latin typeface="Times New Roman" panose="02020603050405020304" pitchFamily="18" charset="0"/>
              <a:ea typeface="ＭＳ Ｐゴシック" panose="020B0600070205080204" pitchFamily="34" charset="-128"/>
            </a:endParaRPr>
          </a:p>
          <a:p>
            <a:pPr eaLnBrk="1" hangingPunct="1">
              <a:lnSpc>
                <a:spcPct val="90000"/>
              </a:lnSpc>
            </a:pPr>
            <a:r>
              <a:rPr lang="en-US" altLang="en-US" dirty="0" smtClean="0">
                <a:solidFill>
                  <a:srgbClr val="00B0F0"/>
                </a:solidFill>
                <a:latin typeface="Times New Roman" panose="02020603050405020304" pitchFamily="18" charset="0"/>
                <a:ea typeface="ＭＳ Ｐゴシック" panose="020B0600070205080204" pitchFamily="34" charset="-128"/>
              </a:rPr>
              <a:t>Disorder</a:t>
            </a:r>
            <a:r>
              <a:rPr lang="en-US" altLang="en-US" dirty="0" smtClean="0">
                <a:latin typeface="Times New Roman" panose="02020603050405020304" pitchFamily="18" charset="0"/>
                <a:ea typeface="ＭＳ Ｐゴシック" panose="020B0600070205080204" pitchFamily="34" charset="-128"/>
              </a:rPr>
              <a:t> - mutations in proto-oncogenes and tumor suppressor genes with microsatellite repeats (e.g. TGF-beta R2)</a:t>
            </a:r>
          </a:p>
          <a:p>
            <a:pPr lvl="1" eaLnBrk="1" hangingPunct="1">
              <a:lnSpc>
                <a:spcPct val="90000"/>
              </a:lnSpc>
            </a:pPr>
            <a:r>
              <a:rPr lang="en-US" altLang="en-US" i="1" dirty="0" smtClean="0">
                <a:latin typeface="Times New Roman" panose="02020603050405020304" pitchFamily="18" charset="0"/>
                <a:ea typeface="ＭＳ Ｐゴシック" panose="020B0600070205080204" pitchFamily="34" charset="-128"/>
              </a:rPr>
              <a:t>bears</a:t>
            </a:r>
            <a:endParaRPr lang="en-US" altLang="en-US" dirty="0" smtClean="0">
              <a:latin typeface="Times New Roman" panose="02020603050405020304" pitchFamily="18" charset="0"/>
              <a:ea typeface="ＭＳ Ｐゴシック" panose="020B0600070205080204" pitchFamily="34" charset="-128"/>
            </a:endParaRPr>
          </a:p>
          <a:p>
            <a:pPr eaLnBrk="1" hangingPunct="1">
              <a:lnSpc>
                <a:spcPct val="90000"/>
              </a:lnSpc>
            </a:pPr>
            <a:r>
              <a:rPr lang="en-US" altLang="en-US" dirty="0" smtClean="0">
                <a:solidFill>
                  <a:srgbClr val="FFFF00"/>
                </a:solidFill>
                <a:latin typeface="Times New Roman" panose="02020603050405020304" pitchFamily="18" charset="0"/>
                <a:ea typeface="ＭＳ Ｐゴシック" panose="020B0600070205080204" pitchFamily="34" charset="-128"/>
              </a:rPr>
              <a:t>Disposition</a:t>
            </a:r>
            <a:r>
              <a:rPr lang="en-US" altLang="en-US" dirty="0" smtClean="0">
                <a:latin typeface="Times New Roman" panose="02020603050405020304" pitchFamily="18" charset="0"/>
                <a:ea typeface="ＭＳ Ｐゴシック" panose="020B0600070205080204" pitchFamily="34" charset="-128"/>
              </a:rPr>
              <a:t> (disease) - non-polyposis colon cancer</a:t>
            </a:r>
          </a:p>
        </p:txBody>
      </p:sp>
      <p:sp>
        <p:nvSpPr>
          <p:cNvPr id="2" name="Slide Number Placeholder 1"/>
          <p:cNvSpPr>
            <a:spLocks noGrp="1"/>
          </p:cNvSpPr>
          <p:nvPr>
            <p:ph type="sldNum" sz="quarter" idx="4"/>
          </p:nvPr>
        </p:nvSpPr>
        <p:spPr/>
        <p:txBody>
          <a:bodyPr/>
          <a:lstStyle/>
          <a:p>
            <a:fld id="{90E28097-5348-46F4-A68E-6A0338650D1F}" type="slidenum">
              <a:rPr lang="en-US" smtClean="0"/>
              <a:pPr/>
              <a:t>12</a:t>
            </a:fld>
            <a:endParaRPr lang="en-US"/>
          </a:p>
        </p:txBody>
      </p:sp>
    </p:spTree>
    <p:extLst>
      <p:ext uri="{BB962C8B-B14F-4D97-AF65-F5344CB8AC3E}">
        <p14:creationId xmlns:p14="http://schemas.microsoft.com/office/powerpoint/2010/main" val="23654400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z="3200" smtClean="0">
                <a:latin typeface="Arial" panose="020B0604020202020204" pitchFamily="34" charset="0"/>
                <a:cs typeface="Arial" panose="020B0604020202020204" pitchFamily="34" charset="0"/>
              </a:rPr>
              <a:t>Hemorrhagic stroke</a:t>
            </a:r>
          </a:p>
        </p:txBody>
      </p:sp>
      <p:sp>
        <p:nvSpPr>
          <p:cNvPr id="176131" name="Rectangle 3"/>
          <p:cNvSpPr>
            <a:spLocks noGrp="1" noChangeArrowheads="1"/>
          </p:cNvSpPr>
          <p:nvPr>
            <p:ph idx="1"/>
          </p:nvPr>
        </p:nvSpPr>
        <p:spPr/>
        <p:txBody>
          <a:bodyPr rtlCol="0">
            <a:normAutofit fontScale="85000" lnSpcReduction="20000"/>
          </a:bodyPr>
          <a:lstStyle/>
          <a:p>
            <a:pPr eaLnBrk="1" fontAlgn="auto" hangingPunct="1">
              <a:lnSpc>
                <a:spcPct val="90000"/>
              </a:lnSpc>
              <a:spcAft>
                <a:spcPts val="0"/>
              </a:spcAft>
              <a:defRPr/>
            </a:pPr>
            <a:r>
              <a:rPr lang="en-US" sz="2200" dirty="0" smtClean="0">
                <a:solidFill>
                  <a:srgbClr val="00B0F0"/>
                </a:solidFill>
                <a:latin typeface="Arial" charset="0"/>
                <a:cs typeface="Arial" charset="0"/>
              </a:rPr>
              <a:t>Disorder</a:t>
            </a:r>
            <a:r>
              <a:rPr lang="en-US" sz="2200" dirty="0" smtClean="0">
                <a:latin typeface="Arial" charset="0"/>
                <a:cs typeface="Arial" charset="0"/>
              </a:rPr>
              <a:t> – cerebral arterial aneurysm</a:t>
            </a:r>
          </a:p>
          <a:p>
            <a:pPr lvl="1" eaLnBrk="1" fontAlgn="auto" hangingPunct="1">
              <a:lnSpc>
                <a:spcPct val="90000"/>
              </a:lnSpc>
              <a:spcAft>
                <a:spcPts val="0"/>
              </a:spcAft>
              <a:defRPr/>
            </a:pPr>
            <a:r>
              <a:rPr lang="en-US" sz="2200" i="1" dirty="0" smtClean="0">
                <a:latin typeface="Arial" charset="0"/>
                <a:cs typeface="Arial" charset="0"/>
              </a:rPr>
              <a:t>bears</a:t>
            </a:r>
            <a:endParaRPr lang="en-US" sz="2200" dirty="0" smtClean="0">
              <a:latin typeface="Arial" charset="0"/>
              <a:cs typeface="Arial" charset="0"/>
            </a:endParaRPr>
          </a:p>
          <a:p>
            <a:pPr eaLnBrk="1" fontAlgn="auto" hangingPunct="1">
              <a:lnSpc>
                <a:spcPct val="90000"/>
              </a:lnSpc>
              <a:spcAft>
                <a:spcPts val="0"/>
              </a:spcAft>
              <a:defRPr/>
            </a:pPr>
            <a:r>
              <a:rPr lang="en-US" sz="2200" dirty="0" smtClean="0">
                <a:solidFill>
                  <a:srgbClr val="FFFF00"/>
                </a:solidFill>
                <a:latin typeface="Arial" charset="0"/>
                <a:cs typeface="Arial" charset="0"/>
              </a:rPr>
              <a:t>Disposition</a:t>
            </a:r>
            <a:r>
              <a:rPr lang="en-US" sz="2200" dirty="0" smtClean="0">
                <a:latin typeface="Arial" charset="0"/>
                <a:cs typeface="Arial" charset="0"/>
              </a:rPr>
              <a:t>  – of weakened artery to rupture</a:t>
            </a:r>
          </a:p>
          <a:p>
            <a:pPr lvl="1" eaLnBrk="1" fontAlgn="auto" hangingPunct="1">
              <a:lnSpc>
                <a:spcPct val="90000"/>
              </a:lnSpc>
              <a:spcAft>
                <a:spcPts val="0"/>
              </a:spcAft>
              <a:defRPr/>
            </a:pPr>
            <a:r>
              <a:rPr lang="en-US" sz="2200" i="1" dirty="0" smtClean="0">
                <a:latin typeface="Arial" charset="0"/>
                <a:cs typeface="Arial" charset="0"/>
              </a:rPr>
              <a:t>realized in</a:t>
            </a:r>
          </a:p>
          <a:p>
            <a:pPr eaLnBrk="1" fontAlgn="auto" hangingPunct="1">
              <a:lnSpc>
                <a:spcPct val="90000"/>
              </a:lnSpc>
              <a:spcAft>
                <a:spcPts val="0"/>
              </a:spcAft>
              <a:defRPr/>
            </a:pPr>
            <a:r>
              <a:rPr lang="en-US" sz="2200" dirty="0" smtClean="0">
                <a:solidFill>
                  <a:srgbClr val="AAE600"/>
                </a:solidFill>
                <a:latin typeface="Arial" charset="0"/>
                <a:cs typeface="Arial" charset="0"/>
              </a:rPr>
              <a:t>Pathological process </a:t>
            </a:r>
            <a:r>
              <a:rPr lang="en-US" sz="2200" dirty="0" smtClean="0">
                <a:latin typeface="Arial" charset="0"/>
                <a:cs typeface="Arial" charset="0"/>
              </a:rPr>
              <a:t>– rupturing of weakened blood vessel</a:t>
            </a:r>
          </a:p>
          <a:p>
            <a:pPr lvl="1" eaLnBrk="1" fontAlgn="auto" hangingPunct="1">
              <a:lnSpc>
                <a:spcPct val="90000"/>
              </a:lnSpc>
              <a:spcAft>
                <a:spcPts val="0"/>
              </a:spcAft>
              <a:defRPr/>
            </a:pPr>
            <a:r>
              <a:rPr lang="en-US" sz="2200" i="1" dirty="0" smtClean="0">
                <a:latin typeface="Arial" charset="0"/>
                <a:cs typeface="Arial" charset="0"/>
              </a:rPr>
              <a:t>produces</a:t>
            </a:r>
            <a:endParaRPr lang="en-US" sz="2200" dirty="0" smtClean="0">
              <a:latin typeface="Arial" charset="0"/>
              <a:cs typeface="Arial" charset="0"/>
            </a:endParaRPr>
          </a:p>
          <a:p>
            <a:pPr eaLnBrk="1" fontAlgn="auto" hangingPunct="1">
              <a:lnSpc>
                <a:spcPct val="90000"/>
              </a:lnSpc>
              <a:spcAft>
                <a:spcPts val="0"/>
              </a:spcAft>
              <a:defRPr/>
            </a:pPr>
            <a:r>
              <a:rPr lang="en-US" sz="2200" dirty="0" smtClean="0">
                <a:solidFill>
                  <a:srgbClr val="00B0F0"/>
                </a:solidFill>
                <a:latin typeface="Arial" charset="0"/>
                <a:cs typeface="Arial" charset="0"/>
              </a:rPr>
              <a:t>Disorder</a:t>
            </a:r>
            <a:r>
              <a:rPr lang="en-US" sz="2200" dirty="0" smtClean="0">
                <a:latin typeface="Arial" charset="0"/>
                <a:cs typeface="Arial" charset="0"/>
              </a:rPr>
              <a:t> – </a:t>
            </a:r>
            <a:r>
              <a:rPr lang="en-US" sz="2200" dirty="0" err="1" smtClean="0">
                <a:latin typeface="Arial" charset="0"/>
                <a:cs typeface="Arial" charset="0"/>
              </a:rPr>
              <a:t>Intraparenchymal</a:t>
            </a:r>
            <a:r>
              <a:rPr lang="en-US" sz="2200" dirty="0" smtClean="0">
                <a:latin typeface="Arial" charset="0"/>
                <a:cs typeface="Arial" charset="0"/>
              </a:rPr>
              <a:t> cerebral hemorrhage</a:t>
            </a:r>
          </a:p>
          <a:p>
            <a:pPr lvl="1" eaLnBrk="1" fontAlgn="auto" hangingPunct="1">
              <a:lnSpc>
                <a:spcPct val="90000"/>
              </a:lnSpc>
              <a:spcAft>
                <a:spcPts val="0"/>
              </a:spcAft>
              <a:defRPr/>
            </a:pPr>
            <a:r>
              <a:rPr lang="en-US" sz="2200" i="1" dirty="0" smtClean="0">
                <a:latin typeface="Arial" charset="0"/>
                <a:cs typeface="Arial" charset="0"/>
              </a:rPr>
              <a:t>bears</a:t>
            </a:r>
            <a:endParaRPr lang="en-US" sz="2200" dirty="0" smtClean="0">
              <a:latin typeface="Arial" charset="0"/>
              <a:cs typeface="Arial" charset="0"/>
            </a:endParaRPr>
          </a:p>
          <a:p>
            <a:pPr eaLnBrk="1" fontAlgn="auto" hangingPunct="1">
              <a:lnSpc>
                <a:spcPct val="90000"/>
              </a:lnSpc>
              <a:spcAft>
                <a:spcPts val="0"/>
              </a:spcAft>
              <a:defRPr/>
            </a:pPr>
            <a:r>
              <a:rPr lang="en-US" sz="2200" dirty="0" smtClean="0">
                <a:solidFill>
                  <a:srgbClr val="FFFF00"/>
                </a:solidFill>
                <a:latin typeface="Arial" charset="0"/>
                <a:cs typeface="Arial" charset="0"/>
              </a:rPr>
              <a:t>Disposition</a:t>
            </a:r>
            <a:r>
              <a:rPr lang="en-US" sz="2200" dirty="0" smtClean="0">
                <a:latin typeface="Arial" charset="0"/>
                <a:cs typeface="Arial" charset="0"/>
              </a:rPr>
              <a:t> (disease) – to increased intra-cranial pressure</a:t>
            </a:r>
          </a:p>
          <a:p>
            <a:pPr lvl="1" eaLnBrk="1" fontAlgn="auto" hangingPunct="1">
              <a:lnSpc>
                <a:spcPct val="90000"/>
              </a:lnSpc>
              <a:spcAft>
                <a:spcPts val="0"/>
              </a:spcAft>
              <a:defRPr/>
            </a:pPr>
            <a:r>
              <a:rPr lang="en-US" sz="2200" i="1" dirty="0" smtClean="0">
                <a:latin typeface="Arial" charset="0"/>
                <a:cs typeface="Arial" charset="0"/>
              </a:rPr>
              <a:t>realized in</a:t>
            </a:r>
          </a:p>
          <a:p>
            <a:pPr eaLnBrk="1" fontAlgn="auto" hangingPunct="1">
              <a:lnSpc>
                <a:spcPct val="90000"/>
              </a:lnSpc>
              <a:spcAft>
                <a:spcPts val="0"/>
              </a:spcAft>
              <a:defRPr/>
            </a:pPr>
            <a:r>
              <a:rPr lang="en-US" sz="2200" dirty="0" smtClean="0">
                <a:solidFill>
                  <a:srgbClr val="AAE600"/>
                </a:solidFill>
                <a:latin typeface="Arial" charset="0"/>
                <a:cs typeface="Arial" charset="0"/>
              </a:rPr>
              <a:t>Pathological process </a:t>
            </a:r>
            <a:r>
              <a:rPr lang="en-US" sz="2200" dirty="0" smtClean="0">
                <a:latin typeface="Arial" charset="0"/>
                <a:cs typeface="Arial" charset="0"/>
              </a:rPr>
              <a:t>– increasing intra-cranial pressure, compression of brain structures</a:t>
            </a:r>
          </a:p>
          <a:p>
            <a:pPr lvl="1" eaLnBrk="1" fontAlgn="auto" hangingPunct="1">
              <a:lnSpc>
                <a:spcPct val="90000"/>
              </a:lnSpc>
              <a:spcAft>
                <a:spcPts val="0"/>
              </a:spcAft>
              <a:defRPr/>
            </a:pPr>
            <a:r>
              <a:rPr lang="en-US" sz="2200" i="1" dirty="0" smtClean="0">
                <a:latin typeface="Arial" charset="0"/>
                <a:cs typeface="Arial" charset="0"/>
              </a:rPr>
              <a:t>produces</a:t>
            </a:r>
            <a:endParaRPr lang="en-US" sz="2200" dirty="0" smtClean="0">
              <a:latin typeface="Arial" charset="0"/>
              <a:cs typeface="Arial" charset="0"/>
            </a:endParaRPr>
          </a:p>
          <a:p>
            <a:pPr eaLnBrk="1" fontAlgn="auto" hangingPunct="1">
              <a:lnSpc>
                <a:spcPct val="90000"/>
              </a:lnSpc>
              <a:spcAft>
                <a:spcPts val="0"/>
              </a:spcAft>
              <a:defRPr/>
            </a:pPr>
            <a:r>
              <a:rPr lang="en-US" sz="2200" dirty="0" smtClean="0">
                <a:solidFill>
                  <a:srgbClr val="00B0F0"/>
                </a:solidFill>
                <a:latin typeface="Arial" charset="0"/>
                <a:cs typeface="Arial" charset="0"/>
              </a:rPr>
              <a:t>Disorder</a:t>
            </a:r>
            <a:r>
              <a:rPr lang="en-US" sz="2200" dirty="0" smtClean="0">
                <a:latin typeface="Arial" charset="0"/>
                <a:cs typeface="Arial" charset="0"/>
              </a:rPr>
              <a:t> – Cerebral ischemia, Cerebral neuronal death</a:t>
            </a:r>
          </a:p>
          <a:p>
            <a:pPr lvl="1" eaLnBrk="1" fontAlgn="auto" hangingPunct="1">
              <a:lnSpc>
                <a:spcPct val="90000"/>
              </a:lnSpc>
              <a:spcAft>
                <a:spcPts val="0"/>
              </a:spcAft>
              <a:defRPr/>
            </a:pPr>
            <a:r>
              <a:rPr lang="en-US" sz="2200" i="1" dirty="0" smtClean="0">
                <a:latin typeface="Arial" charset="0"/>
                <a:cs typeface="Arial" charset="0"/>
              </a:rPr>
              <a:t>bears</a:t>
            </a:r>
            <a:endParaRPr lang="en-US" sz="2200" dirty="0" smtClean="0">
              <a:latin typeface="Arial" charset="0"/>
              <a:cs typeface="Arial" charset="0"/>
            </a:endParaRPr>
          </a:p>
          <a:p>
            <a:pPr eaLnBrk="1" fontAlgn="auto" hangingPunct="1">
              <a:lnSpc>
                <a:spcPct val="90000"/>
              </a:lnSpc>
              <a:spcAft>
                <a:spcPts val="0"/>
              </a:spcAft>
              <a:defRPr/>
            </a:pPr>
            <a:r>
              <a:rPr lang="en-US" sz="2200" dirty="0" smtClean="0">
                <a:solidFill>
                  <a:srgbClr val="FFFF00"/>
                </a:solidFill>
                <a:latin typeface="Arial" charset="0"/>
                <a:cs typeface="Arial" charset="0"/>
              </a:rPr>
              <a:t>Disposition</a:t>
            </a:r>
            <a:r>
              <a:rPr lang="en-US" sz="2200" dirty="0" smtClean="0">
                <a:latin typeface="Arial" charset="0"/>
                <a:cs typeface="Arial" charset="0"/>
              </a:rPr>
              <a:t> (disease) – stroke</a:t>
            </a:r>
          </a:p>
          <a:p>
            <a:pPr lvl="1" eaLnBrk="1" fontAlgn="auto" hangingPunct="1">
              <a:lnSpc>
                <a:spcPct val="90000"/>
              </a:lnSpc>
              <a:spcAft>
                <a:spcPts val="0"/>
              </a:spcAft>
              <a:defRPr/>
            </a:pPr>
            <a:r>
              <a:rPr lang="en-US" sz="2200" i="1" dirty="0" smtClean="0">
                <a:latin typeface="Arial" charset="0"/>
                <a:cs typeface="Arial" charset="0"/>
              </a:rPr>
              <a:t>realized in</a:t>
            </a:r>
          </a:p>
          <a:p>
            <a:pPr eaLnBrk="1" fontAlgn="auto" hangingPunct="1">
              <a:lnSpc>
                <a:spcPct val="90000"/>
              </a:lnSpc>
              <a:spcAft>
                <a:spcPts val="0"/>
              </a:spcAft>
              <a:defRPr/>
            </a:pPr>
            <a:r>
              <a:rPr lang="en-US" sz="2200" dirty="0" smtClean="0">
                <a:solidFill>
                  <a:srgbClr val="FFC000"/>
                </a:solidFill>
                <a:latin typeface="Arial" charset="0"/>
                <a:cs typeface="Arial" charset="0"/>
              </a:rPr>
              <a:t>Symptoms</a:t>
            </a:r>
            <a:r>
              <a:rPr lang="en-US" sz="2200" dirty="0" smtClean="0">
                <a:latin typeface="Arial" charset="0"/>
                <a:cs typeface="Arial" charset="0"/>
              </a:rPr>
              <a:t> – weakness/paralysis, loss of sensation, etc</a:t>
            </a:r>
          </a:p>
          <a:p>
            <a:pPr eaLnBrk="1" fontAlgn="auto" hangingPunct="1">
              <a:lnSpc>
                <a:spcPct val="90000"/>
              </a:lnSpc>
              <a:spcAft>
                <a:spcPts val="0"/>
              </a:spcAft>
              <a:defRPr/>
            </a:pPr>
            <a:endParaRPr lang="en-US" sz="2200" dirty="0" smtClean="0">
              <a:latin typeface="Arial" charset="0"/>
              <a:cs typeface="Arial" charset="0"/>
            </a:endParaRPr>
          </a:p>
        </p:txBody>
      </p:sp>
      <p:sp>
        <p:nvSpPr>
          <p:cNvPr id="2" name="Slide Number Placeholder 1"/>
          <p:cNvSpPr>
            <a:spLocks noGrp="1"/>
          </p:cNvSpPr>
          <p:nvPr>
            <p:ph type="sldNum" sz="quarter" idx="4"/>
          </p:nvPr>
        </p:nvSpPr>
        <p:spPr/>
        <p:txBody>
          <a:bodyPr/>
          <a:lstStyle/>
          <a:p>
            <a:fld id="{90E28097-5348-46F4-A68E-6A0338650D1F}" type="slidenum">
              <a:rPr lang="en-US" smtClean="0"/>
              <a:pPr/>
              <a:t>13</a:t>
            </a:fld>
            <a:endParaRPr lang="en-US"/>
          </a:p>
        </p:txBody>
      </p:sp>
    </p:spTree>
    <p:extLst>
      <p:ext uri="{BB962C8B-B14F-4D97-AF65-F5344CB8AC3E}">
        <p14:creationId xmlns:p14="http://schemas.microsoft.com/office/powerpoint/2010/main" val="143733509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37" name="AutoShape 26"/>
          <p:cNvSpPr>
            <a:spLocks noGrp="1" noChangeArrowheads="1"/>
          </p:cNvSpPr>
          <p:nvPr>
            <p:ph type="title"/>
          </p:nvPr>
        </p:nvSpPr>
        <p:spPr/>
        <p:txBody>
          <a:bodyPr/>
          <a:lstStyle/>
          <a:p>
            <a:pPr eaLnBrk="1" hangingPunct="1"/>
            <a:r>
              <a:rPr lang="en-US" altLang="en-US" dirty="0" smtClean="0"/>
              <a:t>Ontological definition of ‘disease’</a:t>
            </a:r>
          </a:p>
        </p:txBody>
      </p:sp>
      <p:sp>
        <p:nvSpPr>
          <p:cNvPr id="90114" name="Rectangle 3"/>
          <p:cNvSpPr>
            <a:spLocks noGrp="1" noChangeArrowheads="1"/>
          </p:cNvSpPr>
          <p:nvPr>
            <p:ph idx="1"/>
          </p:nvPr>
        </p:nvSpPr>
        <p:spPr>
          <a:noFill/>
        </p:spPr>
        <p:txBody>
          <a:bodyPr/>
          <a:lstStyle/>
          <a:p>
            <a:pPr eaLnBrk="1" hangingPunct="1"/>
            <a:r>
              <a:rPr lang="en-US" altLang="en-US" sz="2400" smtClean="0">
                <a:solidFill>
                  <a:schemeClr val="bg1"/>
                </a:solidFill>
              </a:rPr>
              <a:t>a disease is a disposition rooted in a physical disorder in the organism and realized in pathological processes. </a:t>
            </a:r>
          </a:p>
        </p:txBody>
      </p:sp>
      <p:sp>
        <p:nvSpPr>
          <p:cNvPr id="90115" name="Rectangle 4"/>
          <p:cNvSpPr>
            <a:spLocks noChangeArrowheads="1"/>
          </p:cNvSpPr>
          <p:nvPr/>
        </p:nvSpPr>
        <p:spPr bwMode="auto">
          <a:xfrm>
            <a:off x="71438" y="3683000"/>
            <a:ext cx="209550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etiological process</a:t>
            </a:r>
          </a:p>
        </p:txBody>
      </p:sp>
      <p:sp>
        <p:nvSpPr>
          <p:cNvPr id="90116" name="Rectangle 5"/>
          <p:cNvSpPr>
            <a:spLocks noChangeArrowheads="1"/>
          </p:cNvSpPr>
          <p:nvPr/>
        </p:nvSpPr>
        <p:spPr bwMode="auto">
          <a:xfrm>
            <a:off x="1905000" y="29083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17" name="Rectangle 6"/>
          <p:cNvSpPr>
            <a:spLocks noChangeArrowheads="1"/>
          </p:cNvSpPr>
          <p:nvPr/>
        </p:nvSpPr>
        <p:spPr bwMode="auto">
          <a:xfrm>
            <a:off x="2924175" y="3683000"/>
            <a:ext cx="102235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disorder</a:t>
            </a:r>
          </a:p>
        </p:txBody>
      </p:sp>
      <p:sp>
        <p:nvSpPr>
          <p:cNvPr id="90118" name="Rectangle 7"/>
          <p:cNvSpPr>
            <a:spLocks noChangeArrowheads="1"/>
          </p:cNvSpPr>
          <p:nvPr/>
        </p:nvSpPr>
        <p:spPr bwMode="auto">
          <a:xfrm>
            <a:off x="3965575" y="2908300"/>
            <a:ext cx="75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bears</a:t>
            </a:r>
          </a:p>
        </p:txBody>
      </p:sp>
      <p:sp>
        <p:nvSpPr>
          <p:cNvPr id="90119" name="Rectangle 8"/>
          <p:cNvSpPr>
            <a:spLocks noChangeArrowheads="1"/>
          </p:cNvSpPr>
          <p:nvPr/>
        </p:nvSpPr>
        <p:spPr bwMode="auto">
          <a:xfrm>
            <a:off x="4745038" y="3683000"/>
            <a:ext cx="1476686" cy="707886"/>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t>    disease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(disposition)</a:t>
            </a: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90120" name="Rectangle 9"/>
          <p:cNvSpPr>
            <a:spLocks noChangeArrowheads="1"/>
          </p:cNvSpPr>
          <p:nvPr/>
        </p:nvSpPr>
        <p:spPr bwMode="auto">
          <a:xfrm>
            <a:off x="5775325" y="2908300"/>
            <a:ext cx="1327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realized_in</a:t>
            </a:r>
          </a:p>
        </p:txBody>
      </p:sp>
      <p:sp>
        <p:nvSpPr>
          <p:cNvPr id="90121" name="Rectangle 10"/>
          <p:cNvSpPr>
            <a:spLocks noChangeArrowheads="1"/>
          </p:cNvSpPr>
          <p:nvPr/>
        </p:nvSpPr>
        <p:spPr bwMode="auto">
          <a:xfrm>
            <a:off x="6783388" y="3683000"/>
            <a:ext cx="22828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pathological process</a:t>
            </a:r>
          </a:p>
        </p:txBody>
      </p:sp>
      <p:sp>
        <p:nvSpPr>
          <p:cNvPr id="90122" name="Rectangle 11"/>
          <p:cNvSpPr>
            <a:spLocks noChangeArrowheads="1"/>
          </p:cNvSpPr>
          <p:nvPr/>
        </p:nvSpPr>
        <p:spPr bwMode="auto">
          <a:xfrm>
            <a:off x="863600" y="60325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23" name="Rectangle 12"/>
          <p:cNvSpPr>
            <a:spLocks noChangeArrowheads="1"/>
          </p:cNvSpPr>
          <p:nvPr/>
        </p:nvSpPr>
        <p:spPr bwMode="auto">
          <a:xfrm>
            <a:off x="6346825" y="5321300"/>
            <a:ext cx="274320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abnormal bodily features</a:t>
            </a:r>
          </a:p>
        </p:txBody>
      </p:sp>
      <p:sp>
        <p:nvSpPr>
          <p:cNvPr id="90124" name="Rectangle 13"/>
          <p:cNvSpPr>
            <a:spLocks noChangeArrowheads="1"/>
          </p:cNvSpPr>
          <p:nvPr/>
        </p:nvSpPr>
        <p:spPr bwMode="auto">
          <a:xfrm>
            <a:off x="5408613" y="6032500"/>
            <a:ext cx="1654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recognized_as</a:t>
            </a:r>
          </a:p>
        </p:txBody>
      </p:sp>
      <p:sp>
        <p:nvSpPr>
          <p:cNvPr id="90125" name="Rectangle 14"/>
          <p:cNvSpPr>
            <a:spLocks noChangeArrowheads="1"/>
          </p:cNvSpPr>
          <p:nvPr/>
        </p:nvSpPr>
        <p:spPr bwMode="auto">
          <a:xfrm>
            <a:off x="4030663" y="5321300"/>
            <a:ext cx="208915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signs &amp; symptoms</a:t>
            </a:r>
          </a:p>
        </p:txBody>
      </p:sp>
      <p:sp>
        <p:nvSpPr>
          <p:cNvPr id="90126" name="Rectangle 15"/>
          <p:cNvSpPr>
            <a:spLocks noChangeArrowheads="1"/>
          </p:cNvSpPr>
          <p:nvPr/>
        </p:nvSpPr>
        <p:spPr bwMode="auto">
          <a:xfrm>
            <a:off x="1579563" y="5321300"/>
            <a:ext cx="21939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interpretive process</a:t>
            </a:r>
          </a:p>
        </p:txBody>
      </p:sp>
      <p:sp>
        <p:nvSpPr>
          <p:cNvPr id="53263" name="Rectangle 16"/>
          <p:cNvSpPr>
            <a:spLocks noChangeArrowheads="1"/>
          </p:cNvSpPr>
          <p:nvPr/>
        </p:nvSpPr>
        <p:spPr bwMode="auto">
          <a:xfrm>
            <a:off x="7200900" y="4483100"/>
            <a:ext cx="1114425" cy="4000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FFFFFF"/>
                </a:solidFill>
                <a:effectLst/>
                <a:uLnTx/>
                <a:uFillTx/>
                <a:latin typeface="Times" charset="0"/>
                <a:ea typeface="ＭＳ Ｐゴシック" pitchFamily="34" charset="-128"/>
                <a:cs typeface="+mn-cs"/>
              </a:rPr>
              <a:t>produces</a:t>
            </a:r>
          </a:p>
        </p:txBody>
      </p:sp>
      <p:sp>
        <p:nvSpPr>
          <p:cNvPr id="90128" name="Rectangle 17"/>
          <p:cNvSpPr>
            <a:spLocks noChangeArrowheads="1"/>
          </p:cNvSpPr>
          <p:nvPr/>
        </p:nvSpPr>
        <p:spPr bwMode="auto">
          <a:xfrm>
            <a:off x="120650" y="5321300"/>
            <a:ext cx="11525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diagnosis</a:t>
            </a:r>
          </a:p>
        </p:txBody>
      </p:sp>
      <p:sp>
        <p:nvSpPr>
          <p:cNvPr id="90129" name="Rectangle 18"/>
          <p:cNvSpPr>
            <a:spLocks noChangeArrowheads="1"/>
          </p:cNvSpPr>
          <p:nvPr/>
        </p:nvSpPr>
        <p:spPr bwMode="auto">
          <a:xfrm>
            <a:off x="3005138" y="6032500"/>
            <a:ext cx="173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participates_in</a:t>
            </a:r>
          </a:p>
        </p:txBody>
      </p:sp>
      <p:sp>
        <p:nvSpPr>
          <p:cNvPr id="90130" name="AutoShape 19"/>
          <p:cNvSpPr>
            <a:spLocks noChangeArrowheads="1"/>
          </p:cNvSpPr>
          <p:nvPr/>
        </p:nvSpPr>
        <p:spPr bwMode="auto">
          <a:xfrm>
            <a:off x="18542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1" name="AutoShape 20"/>
          <p:cNvSpPr>
            <a:spLocks noChangeArrowheads="1"/>
          </p:cNvSpPr>
          <p:nvPr/>
        </p:nvSpPr>
        <p:spPr bwMode="auto">
          <a:xfrm>
            <a:off x="36957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2" name="AutoShape 21"/>
          <p:cNvSpPr>
            <a:spLocks noChangeArrowheads="1"/>
          </p:cNvSpPr>
          <p:nvPr/>
        </p:nvSpPr>
        <p:spPr bwMode="auto">
          <a:xfrm>
            <a:off x="58166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3" name="AutoShape 22"/>
          <p:cNvSpPr>
            <a:spLocks noChangeArrowheads="1"/>
          </p:cNvSpPr>
          <p:nvPr/>
        </p:nvSpPr>
        <p:spPr bwMode="auto">
          <a:xfrm flipH="1" flipV="1">
            <a:off x="723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4" name="AutoShape 23"/>
          <p:cNvSpPr>
            <a:spLocks noChangeArrowheads="1"/>
          </p:cNvSpPr>
          <p:nvPr/>
        </p:nvSpPr>
        <p:spPr bwMode="auto">
          <a:xfrm flipH="1" flipV="1">
            <a:off x="3136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5" name="AutoShape 24"/>
          <p:cNvSpPr>
            <a:spLocks noChangeArrowheads="1"/>
          </p:cNvSpPr>
          <p:nvPr/>
        </p:nvSpPr>
        <p:spPr bwMode="auto">
          <a:xfrm flipH="1" flipV="1">
            <a:off x="55372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6" name="AutoShape 25"/>
          <p:cNvSpPr>
            <a:spLocks noChangeArrowheads="1"/>
          </p:cNvSpPr>
          <p:nvPr/>
        </p:nvSpPr>
        <p:spPr bwMode="auto">
          <a:xfrm rot="-5400000" flipH="1" flipV="1">
            <a:off x="7670800" y="45466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Rectangle 1"/>
          <p:cNvSpPr/>
          <p:nvPr/>
        </p:nvSpPr>
        <p:spPr bwMode="auto">
          <a:xfrm>
            <a:off x="71438" y="2908300"/>
            <a:ext cx="7129462" cy="1739900"/>
          </a:xfrm>
          <a:prstGeom prst="rect">
            <a:avLst/>
          </a:prstGeom>
          <a:noFill/>
          <a:ln w="57150" cap="flat" cmpd="sng" algn="ctr">
            <a:solidFill>
              <a:srgbClr val="1FE115"/>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TextBox 2"/>
          <p:cNvSpPr txBox="1"/>
          <p:nvPr/>
        </p:nvSpPr>
        <p:spPr>
          <a:xfrm>
            <a:off x="2486292" y="2390488"/>
            <a:ext cx="4070345" cy="584775"/>
          </a:xfrm>
          <a:prstGeom prst="rect">
            <a:avLst/>
          </a:prstGeom>
          <a:noFill/>
        </p:spPr>
        <p:txBody>
          <a:bodyPr wrap="none" rtlCol="0">
            <a:spAutoFit/>
          </a:bodyPr>
          <a:lstStyle/>
          <a:p>
            <a:r>
              <a:rPr lang="en-US" dirty="0" smtClean="0">
                <a:solidFill>
                  <a:srgbClr val="1FE115"/>
                </a:solidFill>
              </a:rPr>
              <a:t>Clinical Epidemiology</a:t>
            </a:r>
            <a:endParaRPr lang="en-US" dirty="0">
              <a:solidFill>
                <a:srgbClr val="1FE115"/>
              </a:solidFill>
            </a:endParaRPr>
          </a:p>
        </p:txBody>
      </p:sp>
      <p:sp>
        <p:nvSpPr>
          <p:cNvPr id="4" name="Slide Number Placeholder 3"/>
          <p:cNvSpPr>
            <a:spLocks noGrp="1"/>
          </p:cNvSpPr>
          <p:nvPr>
            <p:ph type="sldNum" sz="quarter" idx="4"/>
          </p:nvPr>
        </p:nvSpPr>
        <p:spPr/>
        <p:txBody>
          <a:bodyPr/>
          <a:lstStyle/>
          <a:p>
            <a:fld id="{90E28097-5348-46F4-A68E-6A0338650D1F}" type="slidenum">
              <a:rPr lang="en-US" smtClean="0"/>
              <a:pPr/>
              <a:t>14</a:t>
            </a:fld>
            <a:endParaRPr lang="en-US"/>
          </a:p>
        </p:txBody>
      </p:sp>
    </p:spTree>
    <p:extLst>
      <p:ext uri="{BB962C8B-B14F-4D97-AF65-F5344CB8AC3E}">
        <p14:creationId xmlns:p14="http://schemas.microsoft.com/office/powerpoint/2010/main" val="3795952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Prevention</a:t>
            </a:r>
            <a:endParaRPr lang="en-US" dirty="0"/>
          </a:p>
        </p:txBody>
      </p:sp>
      <p:sp>
        <p:nvSpPr>
          <p:cNvPr id="3" name="Content Placeholder 2"/>
          <p:cNvSpPr>
            <a:spLocks noGrp="1"/>
          </p:cNvSpPr>
          <p:nvPr>
            <p:ph idx="1"/>
          </p:nvPr>
        </p:nvSpPr>
        <p:spPr>
          <a:xfrm>
            <a:off x="228600" y="1524000"/>
            <a:ext cx="8686800" cy="5105400"/>
          </a:xfrm>
        </p:spPr>
        <p:txBody>
          <a:bodyPr/>
          <a:lstStyle/>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 the general population;</a:t>
            </a: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 high-risk groups;</a:t>
            </a: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Levels of preventive efforts:</a:t>
            </a:r>
          </a:p>
          <a:p>
            <a:pPr lvl="1"/>
            <a:r>
              <a:rPr lang="en-US" b="1" u="sng" dirty="0" smtClean="0">
                <a:latin typeface="Times New Roman" panose="02020603050405020304" pitchFamily="18" charset="0"/>
                <a:cs typeface="Times New Roman" panose="02020603050405020304" pitchFamily="18" charset="0"/>
              </a:rPr>
              <a:t>Primary</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-Prevent </a:t>
            </a:r>
            <a:r>
              <a:rPr lang="en-US" i="1" dirty="0" smtClean="0">
                <a:latin typeface="Times New Roman" panose="02020603050405020304" pitchFamily="18" charset="0"/>
                <a:cs typeface="Times New Roman" panose="02020603050405020304" pitchFamily="18" charset="0"/>
              </a:rPr>
              <a:t>initial </a:t>
            </a:r>
            <a:r>
              <a:rPr lang="en-US" dirty="0" smtClean="0">
                <a:latin typeface="Times New Roman" panose="02020603050405020304" pitchFamily="18" charset="0"/>
                <a:cs typeface="Times New Roman" panose="02020603050405020304" pitchFamily="18" charset="0"/>
              </a:rPr>
              <a:t>development </a:t>
            </a:r>
            <a:r>
              <a:rPr lang="en-US" dirty="0">
                <a:latin typeface="Times New Roman" panose="02020603050405020304" pitchFamily="18" charset="0"/>
                <a:cs typeface="Times New Roman" panose="02020603050405020304" pitchFamily="18" charset="0"/>
              </a:rPr>
              <a:t>of disease (e.g., risk factor reduction, immunization</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1"/>
            <a:r>
              <a:rPr lang="en-US" b="1" u="sng" dirty="0" smtClean="0">
                <a:latin typeface="Times New Roman" panose="02020603050405020304" pitchFamily="18" charset="0"/>
                <a:cs typeface="Times New Roman" panose="02020603050405020304" pitchFamily="18" charset="0"/>
              </a:rPr>
              <a:t>Secondary</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-Early </a:t>
            </a:r>
            <a:r>
              <a:rPr lang="en-US" dirty="0">
                <a:latin typeface="Times New Roman" panose="02020603050405020304" pitchFamily="18" charset="0"/>
                <a:cs typeface="Times New Roman" panose="02020603050405020304" pitchFamily="18" charset="0"/>
              </a:rPr>
              <a:t>detection of </a:t>
            </a:r>
            <a:r>
              <a:rPr lang="en-US" i="1" dirty="0" smtClean="0">
                <a:latin typeface="Times New Roman" panose="02020603050405020304" pitchFamily="18" charset="0"/>
                <a:cs typeface="Times New Roman" panose="02020603050405020304" pitchFamily="18" charset="0"/>
              </a:rPr>
              <a:t>existing </a:t>
            </a:r>
            <a:r>
              <a:rPr lang="en-US" dirty="0" smtClean="0">
                <a:latin typeface="Times New Roman" panose="02020603050405020304" pitchFamily="18" charset="0"/>
                <a:cs typeface="Times New Roman" panose="02020603050405020304" pitchFamily="18" charset="0"/>
              </a:rPr>
              <a:t>disease </a:t>
            </a:r>
            <a:r>
              <a:rPr lang="en-US" dirty="0">
                <a:latin typeface="Times New Roman" panose="02020603050405020304" pitchFamily="18" charset="0"/>
                <a:cs typeface="Times New Roman" panose="02020603050405020304" pitchFamily="18" charset="0"/>
              </a:rPr>
              <a:t>to reduce morbidity and mortality (screening for cancer, high blood pressure, etc</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1"/>
            <a:r>
              <a:rPr lang="en-US" b="1" u="sng" dirty="0" smtClean="0">
                <a:latin typeface="Times New Roman" panose="02020603050405020304" pitchFamily="18" charset="0"/>
                <a:cs typeface="Times New Roman" panose="02020603050405020304" pitchFamily="18" charset="0"/>
              </a:rPr>
              <a:t>Tertiary</a:t>
            </a:r>
            <a:r>
              <a:rPr lang="en-US" b="1"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-Reduce the impact of acute worsening of disease (e.g., coronary care unit for heart attacks; physical rehab after a stroke due to CVD</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5" name="Slide Number Placeholder 4"/>
          <p:cNvSpPr>
            <a:spLocks noGrp="1"/>
          </p:cNvSpPr>
          <p:nvPr>
            <p:ph type="sldNum" sz="quarter" idx="4"/>
          </p:nvPr>
        </p:nvSpPr>
        <p:spPr/>
        <p:txBody>
          <a:bodyPr/>
          <a:lstStyle/>
          <a:p>
            <a:fld id="{90E28097-5348-46F4-A68E-6A0338650D1F}" type="slidenum">
              <a:rPr lang="en-US" smtClean="0"/>
              <a:pPr/>
              <a:t>15</a:t>
            </a:fld>
            <a:endParaRPr lang="en-US"/>
          </a:p>
        </p:txBody>
      </p:sp>
    </p:spTree>
    <p:extLst>
      <p:ext uri="{BB962C8B-B14F-4D97-AF65-F5344CB8AC3E}">
        <p14:creationId xmlns:p14="http://schemas.microsoft.com/office/powerpoint/2010/main" val="7464306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37" name="AutoShape 26"/>
          <p:cNvSpPr>
            <a:spLocks noGrp="1" noChangeArrowheads="1"/>
          </p:cNvSpPr>
          <p:nvPr>
            <p:ph type="title"/>
          </p:nvPr>
        </p:nvSpPr>
        <p:spPr/>
        <p:txBody>
          <a:bodyPr/>
          <a:lstStyle/>
          <a:p>
            <a:pPr eaLnBrk="1" hangingPunct="1"/>
            <a:r>
              <a:rPr lang="en-US" altLang="en-US" dirty="0" smtClean="0"/>
              <a:t>Ontological definition of ‘disease’</a:t>
            </a:r>
          </a:p>
        </p:txBody>
      </p:sp>
      <p:sp>
        <p:nvSpPr>
          <p:cNvPr id="90114" name="Rectangle 3"/>
          <p:cNvSpPr>
            <a:spLocks noGrp="1" noChangeArrowheads="1"/>
          </p:cNvSpPr>
          <p:nvPr>
            <p:ph idx="1"/>
          </p:nvPr>
        </p:nvSpPr>
        <p:spPr>
          <a:noFill/>
        </p:spPr>
        <p:txBody>
          <a:bodyPr/>
          <a:lstStyle/>
          <a:p>
            <a:pPr eaLnBrk="1" hangingPunct="1"/>
            <a:r>
              <a:rPr lang="en-US" altLang="en-US" sz="2400" smtClean="0">
                <a:solidFill>
                  <a:schemeClr val="bg1"/>
                </a:solidFill>
              </a:rPr>
              <a:t>a disease is a disposition rooted in a physical disorder in the organism and realized in pathological processes. </a:t>
            </a:r>
          </a:p>
        </p:txBody>
      </p:sp>
      <p:sp>
        <p:nvSpPr>
          <p:cNvPr id="90115" name="Rectangle 4"/>
          <p:cNvSpPr>
            <a:spLocks noChangeArrowheads="1"/>
          </p:cNvSpPr>
          <p:nvPr/>
        </p:nvSpPr>
        <p:spPr bwMode="auto">
          <a:xfrm>
            <a:off x="71438" y="3683000"/>
            <a:ext cx="209550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etiological process</a:t>
            </a:r>
          </a:p>
        </p:txBody>
      </p:sp>
      <p:sp>
        <p:nvSpPr>
          <p:cNvPr id="90116" name="Rectangle 5"/>
          <p:cNvSpPr>
            <a:spLocks noChangeArrowheads="1"/>
          </p:cNvSpPr>
          <p:nvPr/>
        </p:nvSpPr>
        <p:spPr bwMode="auto">
          <a:xfrm>
            <a:off x="1905000" y="29083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17" name="Rectangle 6"/>
          <p:cNvSpPr>
            <a:spLocks noChangeArrowheads="1"/>
          </p:cNvSpPr>
          <p:nvPr/>
        </p:nvSpPr>
        <p:spPr bwMode="auto">
          <a:xfrm>
            <a:off x="2924175" y="3683000"/>
            <a:ext cx="102235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disorder</a:t>
            </a:r>
          </a:p>
        </p:txBody>
      </p:sp>
      <p:sp>
        <p:nvSpPr>
          <p:cNvPr id="90118" name="Rectangle 7"/>
          <p:cNvSpPr>
            <a:spLocks noChangeArrowheads="1"/>
          </p:cNvSpPr>
          <p:nvPr/>
        </p:nvSpPr>
        <p:spPr bwMode="auto">
          <a:xfrm>
            <a:off x="3965575" y="2908300"/>
            <a:ext cx="75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bears</a:t>
            </a:r>
          </a:p>
        </p:txBody>
      </p:sp>
      <p:sp>
        <p:nvSpPr>
          <p:cNvPr id="90119" name="Rectangle 8"/>
          <p:cNvSpPr>
            <a:spLocks noChangeArrowheads="1"/>
          </p:cNvSpPr>
          <p:nvPr/>
        </p:nvSpPr>
        <p:spPr bwMode="auto">
          <a:xfrm>
            <a:off x="4745038" y="3683000"/>
            <a:ext cx="1476686" cy="707886"/>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t>    disease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(disposition)</a:t>
            </a: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90120" name="Rectangle 9"/>
          <p:cNvSpPr>
            <a:spLocks noChangeArrowheads="1"/>
          </p:cNvSpPr>
          <p:nvPr/>
        </p:nvSpPr>
        <p:spPr bwMode="auto">
          <a:xfrm>
            <a:off x="5775325" y="2908300"/>
            <a:ext cx="1327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realized_in</a:t>
            </a:r>
          </a:p>
        </p:txBody>
      </p:sp>
      <p:sp>
        <p:nvSpPr>
          <p:cNvPr id="90121" name="Rectangle 10"/>
          <p:cNvSpPr>
            <a:spLocks noChangeArrowheads="1"/>
          </p:cNvSpPr>
          <p:nvPr/>
        </p:nvSpPr>
        <p:spPr bwMode="auto">
          <a:xfrm>
            <a:off x="6783388" y="3683000"/>
            <a:ext cx="22828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pathological process</a:t>
            </a:r>
          </a:p>
        </p:txBody>
      </p:sp>
      <p:sp>
        <p:nvSpPr>
          <p:cNvPr id="90122" name="Rectangle 11"/>
          <p:cNvSpPr>
            <a:spLocks noChangeArrowheads="1"/>
          </p:cNvSpPr>
          <p:nvPr/>
        </p:nvSpPr>
        <p:spPr bwMode="auto">
          <a:xfrm>
            <a:off x="863600" y="60325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23" name="Rectangle 12"/>
          <p:cNvSpPr>
            <a:spLocks noChangeArrowheads="1"/>
          </p:cNvSpPr>
          <p:nvPr/>
        </p:nvSpPr>
        <p:spPr bwMode="auto">
          <a:xfrm>
            <a:off x="6346825" y="5321300"/>
            <a:ext cx="274320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abnormal bodily features</a:t>
            </a:r>
          </a:p>
        </p:txBody>
      </p:sp>
      <p:sp>
        <p:nvSpPr>
          <p:cNvPr id="90124" name="Rectangle 13"/>
          <p:cNvSpPr>
            <a:spLocks noChangeArrowheads="1"/>
          </p:cNvSpPr>
          <p:nvPr/>
        </p:nvSpPr>
        <p:spPr bwMode="auto">
          <a:xfrm>
            <a:off x="5408613" y="6032500"/>
            <a:ext cx="1654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recognized_as</a:t>
            </a:r>
          </a:p>
        </p:txBody>
      </p:sp>
      <p:sp>
        <p:nvSpPr>
          <p:cNvPr id="90125" name="Rectangle 14"/>
          <p:cNvSpPr>
            <a:spLocks noChangeArrowheads="1"/>
          </p:cNvSpPr>
          <p:nvPr/>
        </p:nvSpPr>
        <p:spPr bwMode="auto">
          <a:xfrm>
            <a:off x="4030663" y="5321300"/>
            <a:ext cx="208915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signs &amp; symptoms</a:t>
            </a:r>
          </a:p>
        </p:txBody>
      </p:sp>
      <p:sp>
        <p:nvSpPr>
          <p:cNvPr id="90126" name="Rectangle 15"/>
          <p:cNvSpPr>
            <a:spLocks noChangeArrowheads="1"/>
          </p:cNvSpPr>
          <p:nvPr/>
        </p:nvSpPr>
        <p:spPr bwMode="auto">
          <a:xfrm>
            <a:off x="1579563" y="5321300"/>
            <a:ext cx="21939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interpretive process</a:t>
            </a:r>
          </a:p>
        </p:txBody>
      </p:sp>
      <p:sp>
        <p:nvSpPr>
          <p:cNvPr id="53263" name="Rectangle 16"/>
          <p:cNvSpPr>
            <a:spLocks noChangeArrowheads="1"/>
          </p:cNvSpPr>
          <p:nvPr/>
        </p:nvSpPr>
        <p:spPr bwMode="auto">
          <a:xfrm>
            <a:off x="7200900" y="4483100"/>
            <a:ext cx="1114425" cy="4000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FFFFFF"/>
                </a:solidFill>
                <a:effectLst/>
                <a:uLnTx/>
                <a:uFillTx/>
                <a:latin typeface="Times" charset="0"/>
                <a:ea typeface="ＭＳ Ｐゴシック" pitchFamily="34" charset="-128"/>
                <a:cs typeface="+mn-cs"/>
              </a:rPr>
              <a:t>produces</a:t>
            </a:r>
          </a:p>
        </p:txBody>
      </p:sp>
      <p:sp>
        <p:nvSpPr>
          <p:cNvPr id="90128" name="Rectangle 17"/>
          <p:cNvSpPr>
            <a:spLocks noChangeArrowheads="1"/>
          </p:cNvSpPr>
          <p:nvPr/>
        </p:nvSpPr>
        <p:spPr bwMode="auto">
          <a:xfrm>
            <a:off x="120650" y="5321300"/>
            <a:ext cx="11525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diagnosis</a:t>
            </a:r>
          </a:p>
        </p:txBody>
      </p:sp>
      <p:sp>
        <p:nvSpPr>
          <p:cNvPr id="90129" name="Rectangle 18"/>
          <p:cNvSpPr>
            <a:spLocks noChangeArrowheads="1"/>
          </p:cNvSpPr>
          <p:nvPr/>
        </p:nvSpPr>
        <p:spPr bwMode="auto">
          <a:xfrm>
            <a:off x="3005138" y="6032500"/>
            <a:ext cx="173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participates_in</a:t>
            </a:r>
          </a:p>
        </p:txBody>
      </p:sp>
      <p:sp>
        <p:nvSpPr>
          <p:cNvPr id="90130" name="AutoShape 19"/>
          <p:cNvSpPr>
            <a:spLocks noChangeArrowheads="1"/>
          </p:cNvSpPr>
          <p:nvPr/>
        </p:nvSpPr>
        <p:spPr bwMode="auto">
          <a:xfrm>
            <a:off x="18542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1" name="AutoShape 20"/>
          <p:cNvSpPr>
            <a:spLocks noChangeArrowheads="1"/>
          </p:cNvSpPr>
          <p:nvPr/>
        </p:nvSpPr>
        <p:spPr bwMode="auto">
          <a:xfrm>
            <a:off x="36957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2" name="AutoShape 21"/>
          <p:cNvSpPr>
            <a:spLocks noChangeArrowheads="1"/>
          </p:cNvSpPr>
          <p:nvPr/>
        </p:nvSpPr>
        <p:spPr bwMode="auto">
          <a:xfrm>
            <a:off x="58166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3" name="AutoShape 22"/>
          <p:cNvSpPr>
            <a:spLocks noChangeArrowheads="1"/>
          </p:cNvSpPr>
          <p:nvPr/>
        </p:nvSpPr>
        <p:spPr bwMode="auto">
          <a:xfrm flipH="1" flipV="1">
            <a:off x="723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4" name="AutoShape 23"/>
          <p:cNvSpPr>
            <a:spLocks noChangeArrowheads="1"/>
          </p:cNvSpPr>
          <p:nvPr/>
        </p:nvSpPr>
        <p:spPr bwMode="auto">
          <a:xfrm flipH="1" flipV="1">
            <a:off x="3136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5" name="AutoShape 24"/>
          <p:cNvSpPr>
            <a:spLocks noChangeArrowheads="1"/>
          </p:cNvSpPr>
          <p:nvPr/>
        </p:nvSpPr>
        <p:spPr bwMode="auto">
          <a:xfrm flipH="1" flipV="1">
            <a:off x="55372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6" name="AutoShape 25"/>
          <p:cNvSpPr>
            <a:spLocks noChangeArrowheads="1"/>
          </p:cNvSpPr>
          <p:nvPr/>
        </p:nvSpPr>
        <p:spPr bwMode="auto">
          <a:xfrm rot="-5400000" flipH="1" flipV="1">
            <a:off x="7670800" y="45466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Rectangle 1"/>
          <p:cNvSpPr/>
          <p:nvPr/>
        </p:nvSpPr>
        <p:spPr bwMode="auto">
          <a:xfrm>
            <a:off x="71438" y="2908300"/>
            <a:ext cx="7129462" cy="1739900"/>
          </a:xfrm>
          <a:prstGeom prst="rect">
            <a:avLst/>
          </a:prstGeom>
          <a:noFill/>
          <a:ln w="57150" cap="flat" cmpd="sng" algn="ctr">
            <a:solidFill>
              <a:srgbClr val="1FE115"/>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TextBox 2"/>
          <p:cNvSpPr txBox="1"/>
          <p:nvPr/>
        </p:nvSpPr>
        <p:spPr>
          <a:xfrm>
            <a:off x="2486292" y="2390488"/>
            <a:ext cx="4070345" cy="584775"/>
          </a:xfrm>
          <a:prstGeom prst="rect">
            <a:avLst/>
          </a:prstGeom>
          <a:noFill/>
        </p:spPr>
        <p:txBody>
          <a:bodyPr wrap="none" rtlCol="0">
            <a:spAutoFit/>
          </a:bodyPr>
          <a:lstStyle/>
          <a:p>
            <a:r>
              <a:rPr lang="en-US" dirty="0" smtClean="0">
                <a:solidFill>
                  <a:srgbClr val="1FE115"/>
                </a:solidFill>
              </a:rPr>
              <a:t>Clinical Epidemiology</a:t>
            </a:r>
            <a:endParaRPr lang="en-US" dirty="0">
              <a:solidFill>
                <a:srgbClr val="1FE115"/>
              </a:solidFill>
            </a:endParaRPr>
          </a:p>
        </p:txBody>
      </p:sp>
      <p:sp>
        <p:nvSpPr>
          <p:cNvPr id="5" name="TextBox 4"/>
          <p:cNvSpPr txBox="1"/>
          <p:nvPr/>
        </p:nvSpPr>
        <p:spPr>
          <a:xfrm>
            <a:off x="924262" y="4051300"/>
            <a:ext cx="389851" cy="584775"/>
          </a:xfrm>
          <a:prstGeom prst="rect">
            <a:avLst/>
          </a:prstGeom>
          <a:noFill/>
        </p:spPr>
        <p:txBody>
          <a:bodyPr wrap="none" rtlCol="0">
            <a:spAutoFit/>
          </a:bodyPr>
          <a:lstStyle/>
          <a:p>
            <a:r>
              <a:rPr lang="en-US" dirty="0" smtClean="0">
                <a:solidFill>
                  <a:srgbClr val="1FE115"/>
                </a:solidFill>
              </a:rPr>
              <a:t>1</a:t>
            </a:r>
            <a:endParaRPr lang="en-US" dirty="0">
              <a:solidFill>
                <a:srgbClr val="1FE115"/>
              </a:solidFill>
            </a:endParaRPr>
          </a:p>
        </p:txBody>
      </p:sp>
      <p:sp>
        <p:nvSpPr>
          <p:cNvPr id="30" name="TextBox 29"/>
          <p:cNvSpPr txBox="1"/>
          <p:nvPr/>
        </p:nvSpPr>
        <p:spPr>
          <a:xfrm>
            <a:off x="3255218" y="4083050"/>
            <a:ext cx="389851" cy="584775"/>
          </a:xfrm>
          <a:prstGeom prst="rect">
            <a:avLst/>
          </a:prstGeom>
          <a:noFill/>
        </p:spPr>
        <p:txBody>
          <a:bodyPr wrap="none" rtlCol="0">
            <a:spAutoFit/>
          </a:bodyPr>
          <a:lstStyle/>
          <a:p>
            <a:r>
              <a:rPr lang="en-US" dirty="0" smtClean="0">
                <a:solidFill>
                  <a:srgbClr val="1FE115"/>
                </a:solidFill>
              </a:rPr>
              <a:t>2</a:t>
            </a:r>
            <a:endParaRPr lang="en-US" dirty="0">
              <a:solidFill>
                <a:srgbClr val="1FE115"/>
              </a:solidFill>
            </a:endParaRPr>
          </a:p>
        </p:txBody>
      </p:sp>
      <p:sp>
        <p:nvSpPr>
          <p:cNvPr id="31" name="TextBox 30"/>
          <p:cNvSpPr txBox="1"/>
          <p:nvPr/>
        </p:nvSpPr>
        <p:spPr>
          <a:xfrm>
            <a:off x="6294774" y="3413413"/>
            <a:ext cx="389851" cy="584775"/>
          </a:xfrm>
          <a:prstGeom prst="rect">
            <a:avLst/>
          </a:prstGeom>
          <a:noFill/>
        </p:spPr>
        <p:txBody>
          <a:bodyPr wrap="none" rtlCol="0">
            <a:spAutoFit/>
          </a:bodyPr>
          <a:lstStyle/>
          <a:p>
            <a:r>
              <a:rPr lang="en-US" dirty="0" smtClean="0">
                <a:solidFill>
                  <a:srgbClr val="1FE115"/>
                </a:solidFill>
              </a:rPr>
              <a:t>3</a:t>
            </a:r>
            <a:endParaRPr lang="en-US" dirty="0">
              <a:solidFill>
                <a:srgbClr val="1FE115"/>
              </a:solidFill>
            </a:endParaRPr>
          </a:p>
        </p:txBody>
      </p:sp>
      <p:cxnSp>
        <p:nvCxnSpPr>
          <p:cNvPr id="7" name="Straight Connector 6"/>
          <p:cNvCxnSpPr/>
          <p:nvPr/>
        </p:nvCxnSpPr>
        <p:spPr bwMode="auto">
          <a:xfrm>
            <a:off x="2462212" y="2908300"/>
            <a:ext cx="0" cy="1727775"/>
          </a:xfrm>
          <a:prstGeom prst="line">
            <a:avLst/>
          </a:prstGeom>
          <a:solidFill>
            <a:schemeClr val="accent1"/>
          </a:solidFill>
          <a:ln w="38100" cap="flat" cmpd="sng" algn="ctr">
            <a:solidFill>
              <a:srgbClr val="1FE115"/>
            </a:solidFill>
            <a:prstDash val="sysDot"/>
            <a:round/>
            <a:headEnd type="none" w="med" len="med"/>
            <a:tailEnd type="none" w="med" len="med"/>
          </a:ln>
          <a:effectLst/>
        </p:spPr>
      </p:cxnSp>
      <p:cxnSp>
        <p:nvCxnSpPr>
          <p:cNvPr id="34" name="Straight Connector 33"/>
          <p:cNvCxnSpPr/>
          <p:nvPr/>
        </p:nvCxnSpPr>
        <p:spPr bwMode="auto">
          <a:xfrm>
            <a:off x="5715000" y="2920425"/>
            <a:ext cx="0" cy="1727775"/>
          </a:xfrm>
          <a:prstGeom prst="line">
            <a:avLst/>
          </a:prstGeom>
          <a:solidFill>
            <a:schemeClr val="accent1"/>
          </a:solidFill>
          <a:ln w="38100" cap="flat" cmpd="sng" algn="ctr">
            <a:solidFill>
              <a:srgbClr val="1FE115"/>
            </a:solidFill>
            <a:prstDash val="sysDot"/>
            <a:round/>
            <a:headEnd type="none" w="med" len="med"/>
            <a:tailEnd type="none" w="med" len="med"/>
          </a:ln>
          <a:effectLst/>
        </p:spPr>
      </p:cxnSp>
      <p:sp>
        <p:nvSpPr>
          <p:cNvPr id="8" name="Slide Number Placeholder 7"/>
          <p:cNvSpPr>
            <a:spLocks noGrp="1"/>
          </p:cNvSpPr>
          <p:nvPr>
            <p:ph type="sldNum" sz="quarter" idx="4"/>
          </p:nvPr>
        </p:nvSpPr>
        <p:spPr/>
        <p:txBody>
          <a:bodyPr/>
          <a:lstStyle/>
          <a:p>
            <a:fld id="{90E28097-5348-46F4-A68E-6A0338650D1F}" type="slidenum">
              <a:rPr lang="en-US" smtClean="0"/>
              <a:pPr/>
              <a:t>16</a:t>
            </a:fld>
            <a:endParaRPr lang="en-US"/>
          </a:p>
        </p:txBody>
      </p:sp>
    </p:spTree>
    <p:extLst>
      <p:ext uri="{BB962C8B-B14F-4D97-AF65-F5344CB8AC3E}">
        <p14:creationId xmlns:p14="http://schemas.microsoft.com/office/powerpoint/2010/main" val="3878722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Epidemiologic Triad of Disease (ETD)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1831189"/>
              </p:ext>
            </p:extLst>
          </p:nvPr>
        </p:nvGraphicFramePr>
        <p:xfrm>
          <a:off x="228600" y="1676400"/>
          <a:ext cx="86868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505200" y="5334000"/>
            <a:ext cx="2362200" cy="461665"/>
          </a:xfrm>
          <a:prstGeom prst="rect">
            <a:avLst/>
          </a:prstGeom>
          <a:noFill/>
        </p:spPr>
        <p:txBody>
          <a:bodyPr wrap="square" rtlCol="0">
            <a:spAutoFit/>
          </a:bodyPr>
          <a:lstStyle/>
          <a:p>
            <a:r>
              <a:rPr lang="en-US" sz="2400" dirty="0" smtClean="0">
                <a:solidFill>
                  <a:schemeClr val="bg1"/>
                </a:solidFill>
              </a:rPr>
              <a:t>Vector</a:t>
            </a:r>
          </a:p>
        </p:txBody>
      </p:sp>
      <p:sp>
        <p:nvSpPr>
          <p:cNvPr id="3" name="Slide Number Placeholder 2"/>
          <p:cNvSpPr>
            <a:spLocks noGrp="1"/>
          </p:cNvSpPr>
          <p:nvPr>
            <p:ph type="sldNum" sz="quarter" idx="4"/>
          </p:nvPr>
        </p:nvSpPr>
        <p:spPr/>
        <p:txBody>
          <a:bodyPr/>
          <a:lstStyle/>
          <a:p>
            <a:fld id="{90E28097-5348-46F4-A68E-6A0338650D1F}" type="slidenum">
              <a:rPr lang="en-US" smtClean="0"/>
              <a:pPr/>
              <a:t>17</a:t>
            </a:fld>
            <a:endParaRPr lang="en-US"/>
          </a:p>
        </p:txBody>
      </p:sp>
    </p:spTree>
    <p:extLst>
      <p:ext uri="{BB962C8B-B14F-4D97-AF65-F5344CB8AC3E}">
        <p14:creationId xmlns:p14="http://schemas.microsoft.com/office/powerpoint/2010/main" val="15567643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representation of ETD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6054" y="1676400"/>
            <a:ext cx="7131891" cy="4495800"/>
          </a:xfrm>
        </p:spPr>
      </p:pic>
      <p:sp>
        <p:nvSpPr>
          <p:cNvPr id="5" name="Rectangle 4"/>
          <p:cNvSpPr/>
          <p:nvPr/>
        </p:nvSpPr>
        <p:spPr>
          <a:xfrm>
            <a:off x="4495800" y="6400800"/>
            <a:ext cx="4572000" cy="307777"/>
          </a:xfrm>
          <a:prstGeom prst="rect">
            <a:avLst/>
          </a:prstGeom>
        </p:spPr>
        <p:txBody>
          <a:bodyPr>
            <a:spAutoFit/>
          </a:bodyPr>
          <a:lstStyle/>
          <a:p>
            <a:r>
              <a:rPr lang="en-US" sz="1400" dirty="0">
                <a:solidFill>
                  <a:schemeClr val="bg1"/>
                </a:solidFill>
              </a:rPr>
              <a:t>https://newonlinecourses.science.psu.edu/stat507/node/25/</a:t>
            </a:r>
          </a:p>
        </p:txBody>
      </p:sp>
      <p:sp>
        <p:nvSpPr>
          <p:cNvPr id="6" name="Slide Number Placeholder 5"/>
          <p:cNvSpPr>
            <a:spLocks noGrp="1"/>
          </p:cNvSpPr>
          <p:nvPr>
            <p:ph type="sldNum" sz="quarter" idx="4"/>
          </p:nvPr>
        </p:nvSpPr>
        <p:spPr/>
        <p:txBody>
          <a:bodyPr/>
          <a:lstStyle/>
          <a:p>
            <a:fld id="{90E28097-5348-46F4-A68E-6A0338650D1F}" type="slidenum">
              <a:rPr lang="en-US" smtClean="0"/>
              <a:pPr/>
              <a:t>18</a:t>
            </a:fld>
            <a:endParaRPr lang="en-US"/>
          </a:p>
        </p:txBody>
      </p:sp>
    </p:spTree>
    <p:extLst>
      <p:ext uri="{BB962C8B-B14F-4D97-AF65-F5344CB8AC3E}">
        <p14:creationId xmlns:p14="http://schemas.microsoft.com/office/powerpoint/2010/main" val="2572230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Depicting participants in disease creation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3384" y="1549400"/>
            <a:ext cx="7437231" cy="4762500"/>
          </a:xfrm>
        </p:spPr>
      </p:pic>
      <p:sp>
        <p:nvSpPr>
          <p:cNvPr id="5" name="Rectangle 4"/>
          <p:cNvSpPr/>
          <p:nvPr/>
        </p:nvSpPr>
        <p:spPr>
          <a:xfrm>
            <a:off x="4495800" y="6400800"/>
            <a:ext cx="4572000" cy="307777"/>
          </a:xfrm>
          <a:prstGeom prst="rect">
            <a:avLst/>
          </a:prstGeom>
        </p:spPr>
        <p:txBody>
          <a:bodyPr>
            <a:spAutoFit/>
          </a:bodyPr>
          <a:lstStyle/>
          <a:p>
            <a:r>
              <a:rPr lang="en-US" sz="1400" dirty="0">
                <a:solidFill>
                  <a:schemeClr val="bg1"/>
                </a:solidFill>
              </a:rPr>
              <a:t>https://newonlinecourses.science.psu.edu/stat507/node/25/</a:t>
            </a:r>
          </a:p>
        </p:txBody>
      </p:sp>
      <p:sp>
        <p:nvSpPr>
          <p:cNvPr id="6" name="Slide Number Placeholder 5"/>
          <p:cNvSpPr>
            <a:spLocks noGrp="1"/>
          </p:cNvSpPr>
          <p:nvPr>
            <p:ph type="sldNum" sz="quarter" idx="4"/>
          </p:nvPr>
        </p:nvSpPr>
        <p:spPr/>
        <p:txBody>
          <a:bodyPr/>
          <a:lstStyle/>
          <a:p>
            <a:fld id="{90E28097-5348-46F4-A68E-6A0338650D1F}" type="slidenum">
              <a:rPr lang="en-US" smtClean="0"/>
              <a:pPr/>
              <a:t>19</a:t>
            </a:fld>
            <a:endParaRPr lang="en-US"/>
          </a:p>
        </p:txBody>
      </p:sp>
    </p:spTree>
    <p:extLst>
      <p:ext uri="{BB962C8B-B14F-4D97-AF65-F5344CB8AC3E}">
        <p14:creationId xmlns:p14="http://schemas.microsoft.com/office/powerpoint/2010/main" val="625630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C6. Elements of Epidemiology </a:t>
            </a:r>
            <a:endParaRPr lang="en-US" dirty="0"/>
          </a:p>
        </p:txBody>
      </p:sp>
      <p:sp>
        <p:nvSpPr>
          <p:cNvPr id="3" name="Content Placeholder 2"/>
          <p:cNvSpPr>
            <a:spLocks noGrp="1"/>
          </p:cNvSpPr>
          <p:nvPr>
            <p:ph idx="1"/>
          </p:nvPr>
        </p:nvSpPr>
        <p:spPr>
          <a:xfrm>
            <a:off x="228600" y="1676400"/>
            <a:ext cx="8686800" cy="4953000"/>
          </a:xfrm>
        </p:spPr>
        <p:txBody>
          <a:bodyPr/>
          <a:lstStyle/>
          <a:p>
            <a:pPr>
              <a:buFont typeface="Arial" panose="020B0604020202020204" pitchFamily="34" charset="0"/>
              <a:buChar char="•"/>
            </a:pPr>
            <a:r>
              <a:rPr lang="en-US" b="1" u="sng" dirty="0"/>
              <a:t>Class structure</a:t>
            </a:r>
            <a:r>
              <a:rPr lang="en-US" dirty="0"/>
              <a:t>:</a:t>
            </a:r>
            <a:r>
              <a:rPr lang="en-US" b="1" u="sng" dirty="0"/>
              <a:t> </a:t>
            </a:r>
          </a:p>
          <a:p>
            <a:pPr marL="457200" lvl="1" indent="0">
              <a:buNone/>
            </a:pPr>
            <a:r>
              <a:rPr lang="en-US" dirty="0"/>
              <a:t>Lecture covering essential notions in population studies such as incidence, prevalence, mortality ratios, validity, reliability, sensitivity, and specificity, etc…</a:t>
            </a:r>
          </a:p>
          <a:p>
            <a:pPr>
              <a:buFont typeface="Arial" panose="020B0604020202020204" pitchFamily="34" charset="0"/>
              <a:buChar char="•"/>
            </a:pPr>
            <a:endParaRPr lang="en-US" dirty="0"/>
          </a:p>
          <a:p>
            <a:pPr>
              <a:buFont typeface="Arial" panose="020B0604020202020204" pitchFamily="34" charset="0"/>
              <a:buChar char="•"/>
            </a:pPr>
            <a:r>
              <a:rPr lang="en-US" b="1" u="sng" dirty="0"/>
              <a:t>Post-class assignment</a:t>
            </a:r>
            <a:r>
              <a:rPr lang="en-US" dirty="0"/>
              <a:t>: </a:t>
            </a:r>
          </a:p>
          <a:p>
            <a:pPr marL="400050" lvl="1" indent="0">
              <a:buNone/>
            </a:pPr>
            <a:r>
              <a:rPr lang="en-US" dirty="0" smtClean="0"/>
              <a:t>A3</a:t>
            </a:r>
            <a:r>
              <a:rPr lang="en-US" dirty="0"/>
              <a:t>: Write a short essay about the inaccuracies that might arise in incidence and prevalence estimations on the basis of diagnostic codes retrieved from electronic healthcare records.  Length doesn’t matter, correct identification of issues and argumentation does!</a:t>
            </a:r>
          </a:p>
          <a:p>
            <a:pPr>
              <a:buFont typeface="Arial" panose="020B0604020202020204" pitchFamily="34" charset="0"/>
              <a:buChar char="•"/>
            </a:pPr>
            <a:r>
              <a:rPr lang="en-US" dirty="0"/>
              <a:t>Due date: </a:t>
            </a:r>
            <a:r>
              <a:rPr lang="en-US" b="1" dirty="0"/>
              <a:t>Mar 12 – noon.</a:t>
            </a:r>
          </a:p>
          <a:p>
            <a:pPr>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2</a:t>
            </a:fld>
            <a:endParaRPr lang="en-US"/>
          </a:p>
        </p:txBody>
      </p:sp>
    </p:spTree>
    <p:extLst>
      <p:ext uri="{BB962C8B-B14F-4D97-AF65-F5344CB8AC3E}">
        <p14:creationId xmlns:p14="http://schemas.microsoft.com/office/powerpoint/2010/main" val="6806475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Sorts of disease determinants</a:t>
            </a:r>
            <a:endParaRPr lang="en-US" dirty="0"/>
          </a:p>
        </p:txBody>
      </p:sp>
      <p:pic>
        <p:nvPicPr>
          <p:cNvPr id="4" name="Content Placeholder 3"/>
          <p:cNvPicPr>
            <a:picLocks noGrp="1" noChangeAspect="1"/>
          </p:cNvPicPr>
          <p:nvPr>
            <p:ph idx="1"/>
          </p:nvPr>
        </p:nvPicPr>
        <p:blipFill>
          <a:blip r:embed="rId2"/>
          <a:stretch>
            <a:fillRect/>
          </a:stretch>
        </p:blipFill>
        <p:spPr>
          <a:xfrm>
            <a:off x="276905" y="1524000"/>
            <a:ext cx="8590189" cy="4495799"/>
          </a:xfrm>
          <a:prstGeom prst="rect">
            <a:avLst/>
          </a:prstGeom>
        </p:spPr>
      </p:pic>
      <p:sp>
        <p:nvSpPr>
          <p:cNvPr id="5" name="Rectangle 4"/>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a:t>
            </a:r>
          </a:p>
        </p:txBody>
      </p:sp>
      <p:sp>
        <p:nvSpPr>
          <p:cNvPr id="3" name="Slide Number Placeholder 2"/>
          <p:cNvSpPr>
            <a:spLocks noGrp="1"/>
          </p:cNvSpPr>
          <p:nvPr>
            <p:ph type="sldNum" sz="quarter" idx="4"/>
          </p:nvPr>
        </p:nvSpPr>
        <p:spPr/>
        <p:txBody>
          <a:bodyPr/>
          <a:lstStyle/>
          <a:p>
            <a:fld id="{90E28097-5348-46F4-A68E-6A0338650D1F}" type="slidenum">
              <a:rPr lang="en-US" smtClean="0"/>
              <a:pPr/>
              <a:t>20</a:t>
            </a:fld>
            <a:endParaRPr lang="en-US"/>
          </a:p>
        </p:txBody>
      </p:sp>
    </p:spTree>
    <p:extLst>
      <p:ext uri="{BB962C8B-B14F-4D97-AF65-F5344CB8AC3E}">
        <p14:creationId xmlns:p14="http://schemas.microsoft.com/office/powerpoint/2010/main" val="21202944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disease progression</a:t>
            </a:r>
            <a:endParaRPr lang="en-US" dirty="0"/>
          </a:p>
        </p:txBody>
      </p:sp>
      <p:pic>
        <p:nvPicPr>
          <p:cNvPr id="4" name="Picture 3"/>
          <p:cNvPicPr>
            <a:picLocks noChangeAspect="1"/>
          </p:cNvPicPr>
          <p:nvPr/>
        </p:nvPicPr>
        <p:blipFill>
          <a:blip r:embed="rId2"/>
          <a:stretch>
            <a:fillRect/>
          </a:stretch>
        </p:blipFill>
        <p:spPr>
          <a:xfrm>
            <a:off x="762000" y="1571823"/>
            <a:ext cx="7696200" cy="4953000"/>
          </a:xfrm>
          <a:prstGeom prst="rect">
            <a:avLst/>
          </a:prstGeom>
        </p:spPr>
      </p:pic>
      <p:sp>
        <p:nvSpPr>
          <p:cNvPr id="5" name="Rectangle 4"/>
          <p:cNvSpPr/>
          <p:nvPr/>
        </p:nvSpPr>
        <p:spPr>
          <a:xfrm>
            <a:off x="1524000" y="6509146"/>
            <a:ext cx="7581900" cy="307777"/>
          </a:xfrm>
          <a:prstGeom prst="rect">
            <a:avLst/>
          </a:prstGeom>
        </p:spPr>
        <p:txBody>
          <a:bodyPr wrap="square">
            <a:spAutoFit/>
          </a:bodyPr>
          <a:lstStyle/>
          <a:p>
            <a:pPr algn="r"/>
            <a:r>
              <a:rPr lang="en-US" sz="1400" b="0" dirty="0">
                <a:solidFill>
                  <a:schemeClr val="bg1"/>
                </a:solidFill>
              </a:rPr>
              <a:t>https://www.med.uottawa.ca/sim/data/Pub_Infectious_e.htm#ID_hist</a:t>
            </a:r>
          </a:p>
        </p:txBody>
      </p:sp>
      <p:sp>
        <p:nvSpPr>
          <p:cNvPr id="6" name="Slide Number Placeholder 5"/>
          <p:cNvSpPr>
            <a:spLocks noGrp="1"/>
          </p:cNvSpPr>
          <p:nvPr>
            <p:ph type="sldNum" sz="quarter" idx="4"/>
          </p:nvPr>
        </p:nvSpPr>
        <p:spPr/>
        <p:txBody>
          <a:bodyPr/>
          <a:lstStyle/>
          <a:p>
            <a:fld id="{90E28097-5348-46F4-A68E-6A0338650D1F}" type="slidenum">
              <a:rPr lang="en-US" smtClean="0"/>
              <a:pPr/>
              <a:t>21</a:t>
            </a:fld>
            <a:endParaRPr lang="en-US"/>
          </a:p>
        </p:txBody>
      </p:sp>
    </p:spTree>
    <p:extLst>
      <p:ext uri="{BB962C8B-B14F-4D97-AF65-F5344CB8AC3E}">
        <p14:creationId xmlns:p14="http://schemas.microsoft.com/office/powerpoint/2010/main" val="38536814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Patterns</a:t>
            </a:r>
            <a:endParaRPr lang="en-US" dirty="0"/>
          </a:p>
        </p:txBody>
      </p:sp>
      <p:sp>
        <p:nvSpPr>
          <p:cNvPr id="3" name="Content Placeholder 2"/>
          <p:cNvSpPr>
            <a:spLocks noGrp="1"/>
          </p:cNvSpPr>
          <p:nvPr>
            <p:ph idx="1"/>
          </p:nvPr>
        </p:nvSpPr>
        <p:spPr/>
        <p:txBody>
          <a:bodyPr/>
          <a:lstStyle/>
          <a:p>
            <a:endParaRPr lang="en-US" dirty="0"/>
          </a:p>
          <a:p>
            <a:pPr marL="457200" indent="-457200">
              <a:buFont typeface="Arial" panose="020B0604020202020204" pitchFamily="34" charset="0"/>
              <a:buChar char="•"/>
            </a:pPr>
            <a:r>
              <a:rPr lang="en-US" sz="2800" b="1" i="1" u="sng" dirty="0">
                <a:latin typeface="Times New Roman" panose="02020603050405020304" pitchFamily="18" charset="0"/>
                <a:cs typeface="Times New Roman" panose="02020603050405020304" pitchFamily="18" charset="0"/>
              </a:rPr>
              <a:t>Endemic</a:t>
            </a:r>
            <a:r>
              <a:rPr lang="en-US" sz="2800" b="1"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Habitual </a:t>
            </a:r>
            <a:r>
              <a:rPr lang="en-US" sz="2800" dirty="0">
                <a:latin typeface="Times New Roman" panose="02020603050405020304" pitchFamily="18" charset="0"/>
                <a:cs typeface="Times New Roman" panose="02020603050405020304" pitchFamily="18" charset="0"/>
              </a:rPr>
              <a:t>presence of a disease in a geographic area or </a:t>
            </a:r>
            <a:r>
              <a:rPr lang="en-US" sz="2800" dirty="0" smtClean="0">
                <a:latin typeface="Times New Roman" panose="02020603050405020304" pitchFamily="18" charset="0"/>
                <a:cs typeface="Times New Roman" panose="02020603050405020304" pitchFamily="18" charset="0"/>
              </a:rPr>
              <a:t>population. </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1" i="1" u="sng" dirty="0" smtClean="0">
                <a:latin typeface="Times New Roman" panose="02020603050405020304" pitchFamily="18" charset="0"/>
                <a:cs typeface="Times New Roman" panose="02020603050405020304" pitchFamily="18" charset="0"/>
              </a:rPr>
              <a:t>Epidemic</a:t>
            </a:r>
            <a:r>
              <a:rPr lang="en-US" sz="2800" b="1"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Unusually frequent occurrence </a:t>
            </a:r>
            <a:r>
              <a:rPr lang="en-US" sz="2800" dirty="0">
                <a:latin typeface="Times New Roman" panose="02020603050405020304" pitchFamily="18" charset="0"/>
                <a:cs typeface="Times New Roman" panose="02020603050405020304" pitchFamily="18" charset="0"/>
              </a:rPr>
              <a:t>of a disease in a geographic </a:t>
            </a:r>
            <a:r>
              <a:rPr lang="en-US" sz="2800" dirty="0" smtClean="0">
                <a:latin typeface="Times New Roman" panose="02020603050405020304" pitchFamily="18" charset="0"/>
                <a:cs typeface="Times New Roman" panose="02020603050405020304" pitchFamily="18" charset="0"/>
              </a:rPr>
              <a:t>area.</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1" i="1" u="sng" dirty="0" smtClean="0">
                <a:latin typeface="Times New Roman" panose="02020603050405020304" pitchFamily="18" charset="0"/>
                <a:cs typeface="Times New Roman" panose="02020603050405020304" pitchFamily="18" charset="0"/>
              </a:rPr>
              <a:t>Pandemic</a:t>
            </a:r>
            <a:r>
              <a:rPr lang="en-US" sz="2800" b="1"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Worldwide epidemic.</a:t>
            </a: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22</a:t>
            </a:fld>
            <a:endParaRPr lang="en-US"/>
          </a:p>
        </p:txBody>
      </p:sp>
    </p:spTree>
    <p:extLst>
      <p:ext uri="{BB962C8B-B14F-4D97-AF65-F5344CB8AC3E}">
        <p14:creationId xmlns:p14="http://schemas.microsoft.com/office/powerpoint/2010/main" val="96983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panose="020B0604020202020204" pitchFamily="34" charset="0"/>
              </a:rPr>
              <a:t>Kenneth Rothman Definitions for “Induction” and “Latency”</a:t>
            </a:r>
            <a:r>
              <a:rPr lang="en-US" altLang="en-US" b="1" dirty="0">
                <a:latin typeface="Arial" panose="020B0604020202020204" pitchFamily="34" charset="0"/>
              </a:rPr>
              <a:t/>
            </a:r>
            <a:br>
              <a:rPr lang="en-US" altLang="en-US" b="1" dirty="0">
                <a:latin typeface="Arial" panose="020B0604020202020204" pitchFamily="34" charset="0"/>
              </a:rPr>
            </a:br>
            <a:endParaRPr lang="en-US" dirty="0"/>
          </a:p>
        </p:txBody>
      </p:sp>
      <p:sp>
        <p:nvSpPr>
          <p:cNvPr id="3" name="Content Placeholder 2"/>
          <p:cNvSpPr>
            <a:spLocks noGrp="1"/>
          </p:cNvSpPr>
          <p:nvPr>
            <p:ph idx="1"/>
          </p:nvPr>
        </p:nvSpPr>
        <p:spPr>
          <a:xfrm>
            <a:off x="228600" y="2133600"/>
            <a:ext cx="8686800" cy="4495800"/>
          </a:xfrm>
        </p:spPr>
        <p:txBody>
          <a:bodyPr/>
          <a:lstStyle/>
          <a:p>
            <a:pPr>
              <a:lnSpc>
                <a:spcPct val="120000"/>
              </a:lnSpc>
              <a:spcBef>
                <a:spcPct val="50000"/>
              </a:spcBef>
              <a:buFont typeface="Arial" panose="020B0604020202020204" pitchFamily="34" charset="0"/>
              <a:buChar char="•"/>
            </a:pPr>
            <a:r>
              <a:rPr lang="en-US" altLang="en-US" i="1" u="sng" dirty="0" smtClean="0">
                <a:latin typeface="Arial" panose="020B0604020202020204" pitchFamily="34" charset="0"/>
              </a:rPr>
              <a:t>Induction </a:t>
            </a:r>
            <a:r>
              <a:rPr lang="en-US" altLang="en-US" i="1" u="sng" dirty="0">
                <a:latin typeface="Arial" panose="020B0604020202020204" pitchFamily="34" charset="0"/>
              </a:rPr>
              <a:t>Period</a:t>
            </a:r>
            <a:r>
              <a:rPr lang="en-US" altLang="en-US" i="1" dirty="0">
                <a:latin typeface="Arial" panose="020B0604020202020204" pitchFamily="34" charset="0"/>
              </a:rPr>
              <a:t> </a:t>
            </a:r>
            <a:r>
              <a:rPr lang="en-US" altLang="en-US" dirty="0">
                <a:latin typeface="Arial" panose="020B0604020202020204" pitchFamily="34" charset="0"/>
              </a:rPr>
              <a:t>– The period of time from causal action until disease initiation (occurrence). </a:t>
            </a:r>
          </a:p>
          <a:p>
            <a:pPr>
              <a:lnSpc>
                <a:spcPct val="120000"/>
              </a:lnSpc>
              <a:spcBef>
                <a:spcPct val="50000"/>
              </a:spcBef>
              <a:buFont typeface="Arial" panose="020B0604020202020204" pitchFamily="34" charset="0"/>
              <a:buChar char="•"/>
            </a:pPr>
            <a:r>
              <a:rPr lang="en-US" altLang="en-US" i="1" u="sng" dirty="0" smtClean="0">
                <a:latin typeface="Arial" panose="020B0604020202020204" pitchFamily="34" charset="0"/>
              </a:rPr>
              <a:t>Latency </a:t>
            </a:r>
            <a:r>
              <a:rPr lang="en-US" altLang="en-US" i="1" u="sng" dirty="0">
                <a:latin typeface="Arial" panose="020B0604020202020204" pitchFamily="34" charset="0"/>
              </a:rPr>
              <a:t>Period</a:t>
            </a:r>
            <a:r>
              <a:rPr lang="en-US" altLang="en-US" dirty="0">
                <a:latin typeface="Arial" panose="020B0604020202020204" pitchFamily="34" charset="0"/>
              </a:rPr>
              <a:t> – Interval between disease initiation and detection. Duration of interval influenced by methods of detection. </a:t>
            </a:r>
            <a:endParaRPr lang="en-US" altLang="en-US" u="sng" dirty="0">
              <a:latin typeface="Arial" panose="020B0604020202020204" pitchFamily="34" charset="0"/>
            </a:endParaRPr>
          </a:p>
          <a:p>
            <a:pPr>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23</a:t>
            </a:fld>
            <a:endParaRPr lang="en-US"/>
          </a:p>
        </p:txBody>
      </p:sp>
    </p:spTree>
    <p:extLst>
      <p:ext uri="{BB962C8B-B14F-4D97-AF65-F5344CB8AC3E}">
        <p14:creationId xmlns:p14="http://schemas.microsoft.com/office/powerpoint/2010/main" val="46074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37" name="AutoShape 26"/>
          <p:cNvSpPr>
            <a:spLocks noGrp="1" noChangeArrowheads="1"/>
          </p:cNvSpPr>
          <p:nvPr>
            <p:ph type="title"/>
          </p:nvPr>
        </p:nvSpPr>
        <p:spPr/>
        <p:txBody>
          <a:bodyPr/>
          <a:lstStyle/>
          <a:p>
            <a:pPr eaLnBrk="1" hangingPunct="1"/>
            <a:r>
              <a:rPr lang="en-US" altLang="en-US" dirty="0" smtClean="0"/>
              <a:t>Ontological definition of ‘disease’</a:t>
            </a:r>
          </a:p>
        </p:txBody>
      </p:sp>
      <p:sp>
        <p:nvSpPr>
          <p:cNvPr id="90114" name="Rectangle 3"/>
          <p:cNvSpPr>
            <a:spLocks noGrp="1" noChangeArrowheads="1"/>
          </p:cNvSpPr>
          <p:nvPr>
            <p:ph idx="1"/>
          </p:nvPr>
        </p:nvSpPr>
        <p:spPr>
          <a:noFill/>
        </p:spPr>
        <p:txBody>
          <a:bodyPr/>
          <a:lstStyle/>
          <a:p>
            <a:pPr eaLnBrk="1" hangingPunct="1"/>
            <a:r>
              <a:rPr lang="en-US" altLang="en-US" sz="2400" smtClean="0">
                <a:solidFill>
                  <a:schemeClr val="bg1"/>
                </a:solidFill>
              </a:rPr>
              <a:t>a disease is a disposition rooted in a physical disorder in the organism and realized in pathological processes. </a:t>
            </a:r>
          </a:p>
        </p:txBody>
      </p:sp>
      <p:sp>
        <p:nvSpPr>
          <p:cNvPr id="90115" name="Rectangle 4"/>
          <p:cNvSpPr>
            <a:spLocks noChangeArrowheads="1"/>
          </p:cNvSpPr>
          <p:nvPr/>
        </p:nvSpPr>
        <p:spPr bwMode="auto">
          <a:xfrm>
            <a:off x="71438" y="3683000"/>
            <a:ext cx="209550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etiological process</a:t>
            </a:r>
          </a:p>
        </p:txBody>
      </p:sp>
      <p:sp>
        <p:nvSpPr>
          <p:cNvPr id="90116" name="Rectangle 5"/>
          <p:cNvSpPr>
            <a:spLocks noChangeArrowheads="1"/>
          </p:cNvSpPr>
          <p:nvPr/>
        </p:nvSpPr>
        <p:spPr bwMode="auto">
          <a:xfrm>
            <a:off x="1905000" y="29083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17" name="Rectangle 6"/>
          <p:cNvSpPr>
            <a:spLocks noChangeArrowheads="1"/>
          </p:cNvSpPr>
          <p:nvPr/>
        </p:nvSpPr>
        <p:spPr bwMode="auto">
          <a:xfrm>
            <a:off x="2924175" y="3683000"/>
            <a:ext cx="102235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disorder</a:t>
            </a:r>
          </a:p>
        </p:txBody>
      </p:sp>
      <p:sp>
        <p:nvSpPr>
          <p:cNvPr id="90118" name="Rectangle 7"/>
          <p:cNvSpPr>
            <a:spLocks noChangeArrowheads="1"/>
          </p:cNvSpPr>
          <p:nvPr/>
        </p:nvSpPr>
        <p:spPr bwMode="auto">
          <a:xfrm>
            <a:off x="3965575" y="2908300"/>
            <a:ext cx="75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bears</a:t>
            </a:r>
          </a:p>
        </p:txBody>
      </p:sp>
      <p:sp>
        <p:nvSpPr>
          <p:cNvPr id="90119" name="Rectangle 8"/>
          <p:cNvSpPr>
            <a:spLocks noChangeArrowheads="1"/>
          </p:cNvSpPr>
          <p:nvPr/>
        </p:nvSpPr>
        <p:spPr bwMode="auto">
          <a:xfrm>
            <a:off x="4745038" y="3683000"/>
            <a:ext cx="1476686" cy="707886"/>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t>    disease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(disposition)</a:t>
            </a: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90120" name="Rectangle 9"/>
          <p:cNvSpPr>
            <a:spLocks noChangeArrowheads="1"/>
          </p:cNvSpPr>
          <p:nvPr/>
        </p:nvSpPr>
        <p:spPr bwMode="auto">
          <a:xfrm>
            <a:off x="5775325" y="2908300"/>
            <a:ext cx="1327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realized_in</a:t>
            </a:r>
          </a:p>
        </p:txBody>
      </p:sp>
      <p:sp>
        <p:nvSpPr>
          <p:cNvPr id="90121" name="Rectangle 10"/>
          <p:cNvSpPr>
            <a:spLocks noChangeArrowheads="1"/>
          </p:cNvSpPr>
          <p:nvPr/>
        </p:nvSpPr>
        <p:spPr bwMode="auto">
          <a:xfrm>
            <a:off x="6783388" y="3683000"/>
            <a:ext cx="22828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pathological process</a:t>
            </a:r>
          </a:p>
        </p:txBody>
      </p:sp>
      <p:sp>
        <p:nvSpPr>
          <p:cNvPr id="90122" name="Rectangle 11"/>
          <p:cNvSpPr>
            <a:spLocks noChangeArrowheads="1"/>
          </p:cNvSpPr>
          <p:nvPr/>
        </p:nvSpPr>
        <p:spPr bwMode="auto">
          <a:xfrm>
            <a:off x="863600" y="60325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23" name="Rectangle 12"/>
          <p:cNvSpPr>
            <a:spLocks noChangeArrowheads="1"/>
          </p:cNvSpPr>
          <p:nvPr/>
        </p:nvSpPr>
        <p:spPr bwMode="auto">
          <a:xfrm>
            <a:off x="6346825" y="5321300"/>
            <a:ext cx="274320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abnormal bodily features</a:t>
            </a:r>
          </a:p>
        </p:txBody>
      </p:sp>
      <p:sp>
        <p:nvSpPr>
          <p:cNvPr id="90124" name="Rectangle 13"/>
          <p:cNvSpPr>
            <a:spLocks noChangeArrowheads="1"/>
          </p:cNvSpPr>
          <p:nvPr/>
        </p:nvSpPr>
        <p:spPr bwMode="auto">
          <a:xfrm>
            <a:off x="5408613" y="6032500"/>
            <a:ext cx="1654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recognized_as</a:t>
            </a:r>
          </a:p>
        </p:txBody>
      </p:sp>
      <p:sp>
        <p:nvSpPr>
          <p:cNvPr id="90125" name="Rectangle 14"/>
          <p:cNvSpPr>
            <a:spLocks noChangeArrowheads="1"/>
          </p:cNvSpPr>
          <p:nvPr/>
        </p:nvSpPr>
        <p:spPr bwMode="auto">
          <a:xfrm>
            <a:off x="4030663" y="5321300"/>
            <a:ext cx="208915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signs &amp; symptoms</a:t>
            </a:r>
          </a:p>
        </p:txBody>
      </p:sp>
      <p:sp>
        <p:nvSpPr>
          <p:cNvPr id="90126" name="Rectangle 15"/>
          <p:cNvSpPr>
            <a:spLocks noChangeArrowheads="1"/>
          </p:cNvSpPr>
          <p:nvPr/>
        </p:nvSpPr>
        <p:spPr bwMode="auto">
          <a:xfrm>
            <a:off x="1579563" y="5321300"/>
            <a:ext cx="21939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interpretive process</a:t>
            </a:r>
          </a:p>
        </p:txBody>
      </p:sp>
      <p:sp>
        <p:nvSpPr>
          <p:cNvPr id="53263" name="Rectangle 16"/>
          <p:cNvSpPr>
            <a:spLocks noChangeArrowheads="1"/>
          </p:cNvSpPr>
          <p:nvPr/>
        </p:nvSpPr>
        <p:spPr bwMode="auto">
          <a:xfrm>
            <a:off x="7200900" y="4483100"/>
            <a:ext cx="1114425" cy="4000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FFFFFF"/>
                </a:solidFill>
                <a:effectLst/>
                <a:uLnTx/>
                <a:uFillTx/>
                <a:latin typeface="Times" charset="0"/>
                <a:ea typeface="ＭＳ Ｐゴシック" pitchFamily="34" charset="-128"/>
                <a:cs typeface="+mn-cs"/>
              </a:rPr>
              <a:t>produces</a:t>
            </a:r>
          </a:p>
        </p:txBody>
      </p:sp>
      <p:sp>
        <p:nvSpPr>
          <p:cNvPr id="90128" name="Rectangle 17"/>
          <p:cNvSpPr>
            <a:spLocks noChangeArrowheads="1"/>
          </p:cNvSpPr>
          <p:nvPr/>
        </p:nvSpPr>
        <p:spPr bwMode="auto">
          <a:xfrm>
            <a:off x="120650" y="5321300"/>
            <a:ext cx="11525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diagnosis</a:t>
            </a:r>
          </a:p>
        </p:txBody>
      </p:sp>
      <p:sp>
        <p:nvSpPr>
          <p:cNvPr id="90129" name="Rectangle 18"/>
          <p:cNvSpPr>
            <a:spLocks noChangeArrowheads="1"/>
          </p:cNvSpPr>
          <p:nvPr/>
        </p:nvSpPr>
        <p:spPr bwMode="auto">
          <a:xfrm>
            <a:off x="3005138" y="6032500"/>
            <a:ext cx="173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participates_in</a:t>
            </a:r>
          </a:p>
        </p:txBody>
      </p:sp>
      <p:sp>
        <p:nvSpPr>
          <p:cNvPr id="90130" name="AutoShape 19"/>
          <p:cNvSpPr>
            <a:spLocks noChangeArrowheads="1"/>
          </p:cNvSpPr>
          <p:nvPr/>
        </p:nvSpPr>
        <p:spPr bwMode="auto">
          <a:xfrm>
            <a:off x="18542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1" name="AutoShape 20"/>
          <p:cNvSpPr>
            <a:spLocks noChangeArrowheads="1"/>
          </p:cNvSpPr>
          <p:nvPr/>
        </p:nvSpPr>
        <p:spPr bwMode="auto">
          <a:xfrm>
            <a:off x="36957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2" name="AutoShape 21"/>
          <p:cNvSpPr>
            <a:spLocks noChangeArrowheads="1"/>
          </p:cNvSpPr>
          <p:nvPr/>
        </p:nvSpPr>
        <p:spPr bwMode="auto">
          <a:xfrm>
            <a:off x="58166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3" name="AutoShape 22"/>
          <p:cNvSpPr>
            <a:spLocks noChangeArrowheads="1"/>
          </p:cNvSpPr>
          <p:nvPr/>
        </p:nvSpPr>
        <p:spPr bwMode="auto">
          <a:xfrm flipH="1" flipV="1">
            <a:off x="723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4" name="AutoShape 23"/>
          <p:cNvSpPr>
            <a:spLocks noChangeArrowheads="1"/>
          </p:cNvSpPr>
          <p:nvPr/>
        </p:nvSpPr>
        <p:spPr bwMode="auto">
          <a:xfrm flipH="1" flipV="1">
            <a:off x="3136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5" name="AutoShape 24"/>
          <p:cNvSpPr>
            <a:spLocks noChangeArrowheads="1"/>
          </p:cNvSpPr>
          <p:nvPr/>
        </p:nvSpPr>
        <p:spPr bwMode="auto">
          <a:xfrm flipH="1" flipV="1">
            <a:off x="55372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6" name="AutoShape 25"/>
          <p:cNvSpPr>
            <a:spLocks noChangeArrowheads="1"/>
          </p:cNvSpPr>
          <p:nvPr/>
        </p:nvSpPr>
        <p:spPr bwMode="auto">
          <a:xfrm rot="-5400000" flipH="1" flipV="1">
            <a:off x="7670800" y="45466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3" name="Straight Arrow Connector 2"/>
          <p:cNvCxnSpPr/>
          <p:nvPr/>
        </p:nvCxnSpPr>
        <p:spPr bwMode="auto">
          <a:xfrm>
            <a:off x="228600" y="4390886"/>
            <a:ext cx="4419600" cy="0"/>
          </a:xfrm>
          <a:prstGeom prst="straightConnector1">
            <a:avLst/>
          </a:prstGeom>
          <a:solidFill>
            <a:schemeClr val="accent1"/>
          </a:solidFill>
          <a:ln w="38100" cap="flat" cmpd="sng" algn="ctr">
            <a:solidFill>
              <a:srgbClr val="1FE115"/>
            </a:solidFill>
            <a:prstDash val="solid"/>
            <a:round/>
            <a:headEnd type="triangle" w="med" len="med"/>
            <a:tailEnd type="triangle" w="med" len="med"/>
          </a:ln>
          <a:effectLst/>
        </p:spPr>
      </p:cxnSp>
      <p:cxnSp>
        <p:nvCxnSpPr>
          <p:cNvPr id="28" name="Straight Arrow Connector 27"/>
          <p:cNvCxnSpPr>
            <a:stCxn id="90125" idx="0"/>
            <a:endCxn id="90121" idx="1"/>
          </p:cNvCxnSpPr>
          <p:nvPr/>
        </p:nvCxnSpPr>
        <p:spPr bwMode="auto">
          <a:xfrm flipV="1">
            <a:off x="5075238" y="3883025"/>
            <a:ext cx="1708150" cy="1438275"/>
          </a:xfrm>
          <a:prstGeom prst="straightConnector1">
            <a:avLst/>
          </a:prstGeom>
          <a:solidFill>
            <a:schemeClr val="accent1"/>
          </a:solidFill>
          <a:ln w="38100" cap="flat" cmpd="sng" algn="ctr">
            <a:solidFill>
              <a:srgbClr val="1FE115"/>
            </a:solidFill>
            <a:prstDash val="solid"/>
            <a:round/>
            <a:headEnd type="triangle" w="med" len="med"/>
            <a:tailEnd type="triangle" w="med" len="med"/>
          </a:ln>
          <a:effectLst/>
        </p:spPr>
      </p:cxnSp>
      <p:sp>
        <p:nvSpPr>
          <p:cNvPr id="6" name="TextBox 5"/>
          <p:cNvSpPr txBox="1"/>
          <p:nvPr/>
        </p:nvSpPr>
        <p:spPr>
          <a:xfrm>
            <a:off x="1603577" y="4327375"/>
            <a:ext cx="1845377" cy="369332"/>
          </a:xfrm>
          <a:prstGeom prst="rect">
            <a:avLst/>
          </a:prstGeom>
          <a:noFill/>
        </p:spPr>
        <p:txBody>
          <a:bodyPr wrap="none" rtlCol="0">
            <a:spAutoFit/>
          </a:bodyPr>
          <a:lstStyle/>
          <a:p>
            <a:r>
              <a:rPr lang="en-US" sz="1800" dirty="0" smtClean="0">
                <a:solidFill>
                  <a:srgbClr val="1FE115"/>
                </a:solidFill>
              </a:rPr>
              <a:t>Induction period</a:t>
            </a:r>
            <a:endParaRPr lang="en-US" sz="1800" dirty="0">
              <a:solidFill>
                <a:srgbClr val="1FE115"/>
              </a:solidFill>
            </a:endParaRPr>
          </a:p>
        </p:txBody>
      </p:sp>
      <p:sp>
        <p:nvSpPr>
          <p:cNvPr id="32" name="TextBox 31"/>
          <p:cNvSpPr txBox="1"/>
          <p:nvPr/>
        </p:nvSpPr>
        <p:spPr>
          <a:xfrm rot="19121619">
            <a:off x="5258230" y="4517057"/>
            <a:ext cx="1588897" cy="369332"/>
          </a:xfrm>
          <a:prstGeom prst="rect">
            <a:avLst/>
          </a:prstGeom>
          <a:noFill/>
        </p:spPr>
        <p:txBody>
          <a:bodyPr wrap="none" rtlCol="0">
            <a:spAutoFit/>
          </a:bodyPr>
          <a:lstStyle/>
          <a:p>
            <a:r>
              <a:rPr lang="en-US" sz="1800" dirty="0" smtClean="0">
                <a:solidFill>
                  <a:srgbClr val="1FE115"/>
                </a:solidFill>
              </a:rPr>
              <a:t>latency period</a:t>
            </a:r>
            <a:endParaRPr lang="en-US" sz="1800" dirty="0">
              <a:solidFill>
                <a:srgbClr val="1FE115"/>
              </a:solidFill>
            </a:endParaRPr>
          </a:p>
        </p:txBody>
      </p:sp>
      <p:sp>
        <p:nvSpPr>
          <p:cNvPr id="7" name="Slide Number Placeholder 6"/>
          <p:cNvSpPr>
            <a:spLocks noGrp="1"/>
          </p:cNvSpPr>
          <p:nvPr>
            <p:ph type="sldNum" sz="quarter" idx="4"/>
          </p:nvPr>
        </p:nvSpPr>
        <p:spPr/>
        <p:txBody>
          <a:bodyPr/>
          <a:lstStyle/>
          <a:p>
            <a:fld id="{90E28097-5348-46F4-A68E-6A0338650D1F}" type="slidenum">
              <a:rPr lang="en-US" smtClean="0"/>
              <a:pPr/>
              <a:t>24</a:t>
            </a:fld>
            <a:endParaRPr lang="en-US"/>
          </a:p>
        </p:txBody>
      </p:sp>
    </p:spTree>
    <p:extLst>
      <p:ext uri="{BB962C8B-B14F-4D97-AF65-F5344CB8AC3E}">
        <p14:creationId xmlns:p14="http://schemas.microsoft.com/office/powerpoint/2010/main" val="42148042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panose="020B0604020202020204" pitchFamily="34" charset="0"/>
              </a:rPr>
              <a:t>Kenneth Rothman Definitions for “Induction” and “Latency”</a:t>
            </a:r>
            <a:r>
              <a:rPr lang="en-US" altLang="en-US" b="1" dirty="0">
                <a:latin typeface="Arial" panose="020B0604020202020204" pitchFamily="34" charset="0"/>
              </a:rPr>
              <a:t/>
            </a:r>
            <a:br>
              <a:rPr lang="en-US" altLang="en-US" b="1" dirty="0">
                <a:latin typeface="Arial" panose="020B0604020202020204" pitchFamily="34" charset="0"/>
              </a:rPr>
            </a:br>
            <a:endParaRPr lang="en-US" dirty="0"/>
          </a:p>
        </p:txBody>
      </p:sp>
      <p:sp>
        <p:nvSpPr>
          <p:cNvPr id="3" name="Content Placeholder 2"/>
          <p:cNvSpPr>
            <a:spLocks noGrp="1"/>
          </p:cNvSpPr>
          <p:nvPr>
            <p:ph idx="1"/>
          </p:nvPr>
        </p:nvSpPr>
        <p:spPr>
          <a:xfrm>
            <a:off x="228600" y="2133600"/>
            <a:ext cx="8686800" cy="4495800"/>
          </a:xfrm>
        </p:spPr>
        <p:txBody>
          <a:bodyPr/>
          <a:lstStyle/>
          <a:p>
            <a:pPr>
              <a:lnSpc>
                <a:spcPct val="120000"/>
              </a:lnSpc>
              <a:spcBef>
                <a:spcPct val="50000"/>
              </a:spcBef>
              <a:buFont typeface="Arial" panose="020B0604020202020204" pitchFamily="34" charset="0"/>
              <a:buChar char="•"/>
            </a:pPr>
            <a:r>
              <a:rPr lang="en-US" altLang="en-US" i="1" u="sng" dirty="0" smtClean="0">
                <a:latin typeface="Arial" panose="020B0604020202020204" pitchFamily="34" charset="0"/>
              </a:rPr>
              <a:t>Induction </a:t>
            </a:r>
            <a:r>
              <a:rPr lang="en-US" altLang="en-US" i="1" u="sng" dirty="0">
                <a:latin typeface="Arial" panose="020B0604020202020204" pitchFamily="34" charset="0"/>
              </a:rPr>
              <a:t>Period</a:t>
            </a:r>
            <a:r>
              <a:rPr lang="en-US" altLang="en-US" i="1" dirty="0">
                <a:latin typeface="Arial" panose="020B0604020202020204" pitchFamily="34" charset="0"/>
              </a:rPr>
              <a:t> </a:t>
            </a:r>
            <a:r>
              <a:rPr lang="en-US" altLang="en-US" dirty="0">
                <a:latin typeface="Arial" panose="020B0604020202020204" pitchFamily="34" charset="0"/>
              </a:rPr>
              <a:t>– The period of time from causal action until disease initiation (occurrence). </a:t>
            </a:r>
          </a:p>
          <a:p>
            <a:pPr>
              <a:lnSpc>
                <a:spcPct val="120000"/>
              </a:lnSpc>
              <a:spcBef>
                <a:spcPct val="50000"/>
              </a:spcBef>
              <a:buFont typeface="Arial" panose="020B0604020202020204" pitchFamily="34" charset="0"/>
              <a:buChar char="•"/>
            </a:pPr>
            <a:r>
              <a:rPr lang="en-US" altLang="en-US" i="1" u="sng" dirty="0" smtClean="0">
                <a:latin typeface="Arial" panose="020B0604020202020204" pitchFamily="34" charset="0"/>
              </a:rPr>
              <a:t>Latency </a:t>
            </a:r>
            <a:r>
              <a:rPr lang="en-US" altLang="en-US" i="1" u="sng" dirty="0">
                <a:latin typeface="Arial" panose="020B0604020202020204" pitchFamily="34" charset="0"/>
              </a:rPr>
              <a:t>Period</a:t>
            </a:r>
            <a:r>
              <a:rPr lang="en-US" altLang="en-US" dirty="0">
                <a:latin typeface="Arial" panose="020B0604020202020204" pitchFamily="34" charset="0"/>
              </a:rPr>
              <a:t> – Interval between disease initiation and detection. Duration of interval influenced by methods of detection. </a:t>
            </a:r>
            <a:endParaRPr lang="en-US" altLang="en-US" u="sng" dirty="0">
              <a:latin typeface="Arial" panose="020B0604020202020204" pitchFamily="34" charset="0"/>
            </a:endParaRPr>
          </a:p>
          <a:p>
            <a:pPr>
              <a:lnSpc>
                <a:spcPct val="120000"/>
              </a:lnSpc>
              <a:spcBef>
                <a:spcPct val="50000"/>
              </a:spcBef>
              <a:buFont typeface="Arial" panose="020B0604020202020204" pitchFamily="34" charset="0"/>
              <a:buChar char="•"/>
            </a:pPr>
            <a:r>
              <a:rPr lang="en-US" altLang="en-US" i="1" u="sng" dirty="0">
                <a:latin typeface="Arial" panose="020B0604020202020204" pitchFamily="34" charset="0"/>
              </a:rPr>
              <a:t>Empirical Induction (or Latency) Period</a:t>
            </a:r>
            <a:r>
              <a:rPr lang="en-US" altLang="en-US" dirty="0">
                <a:latin typeface="Arial" panose="020B0604020202020204" pitchFamily="34" charset="0"/>
              </a:rPr>
              <a:t> – An a priori hypothesis regarding the duration between exposure and disease occurrence or between exposure and disease detection.</a:t>
            </a:r>
          </a:p>
          <a:p>
            <a:pPr>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25</a:t>
            </a:fld>
            <a:endParaRPr lang="en-US"/>
          </a:p>
        </p:txBody>
      </p:sp>
    </p:spTree>
    <p:extLst>
      <p:ext uri="{BB962C8B-B14F-4D97-AF65-F5344CB8AC3E}">
        <p14:creationId xmlns:p14="http://schemas.microsoft.com/office/powerpoint/2010/main" val="31330991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Methods of obtaining data about disease occurrences</a:t>
            </a:r>
            <a:endParaRPr lang="en-US" sz="2800" dirty="0"/>
          </a:p>
        </p:txBody>
      </p:sp>
      <p:pic>
        <p:nvPicPr>
          <p:cNvPr id="4" name="Content Placeholder 3"/>
          <p:cNvPicPr>
            <a:picLocks noGrp="1" noChangeAspect="1"/>
          </p:cNvPicPr>
          <p:nvPr>
            <p:ph idx="1"/>
          </p:nvPr>
        </p:nvPicPr>
        <p:blipFill>
          <a:blip r:embed="rId2"/>
          <a:stretch>
            <a:fillRect/>
          </a:stretch>
        </p:blipFill>
        <p:spPr>
          <a:xfrm>
            <a:off x="1033462" y="1838325"/>
            <a:ext cx="7077075" cy="4629150"/>
          </a:xfrm>
          <a:prstGeom prst="rect">
            <a:avLst/>
          </a:prstGeom>
        </p:spPr>
      </p:pic>
      <p:sp>
        <p:nvSpPr>
          <p:cNvPr id="3" name="Slide Number Placeholder 2"/>
          <p:cNvSpPr>
            <a:spLocks noGrp="1"/>
          </p:cNvSpPr>
          <p:nvPr>
            <p:ph type="sldNum" sz="quarter" idx="4"/>
          </p:nvPr>
        </p:nvSpPr>
        <p:spPr/>
        <p:txBody>
          <a:bodyPr/>
          <a:lstStyle/>
          <a:p>
            <a:fld id="{90E28097-5348-46F4-A68E-6A0338650D1F}" type="slidenum">
              <a:rPr lang="en-US" smtClean="0"/>
              <a:pPr/>
              <a:t>26</a:t>
            </a:fld>
            <a:endParaRPr lang="en-US"/>
          </a:p>
        </p:txBody>
      </p:sp>
    </p:spTree>
    <p:extLst>
      <p:ext uri="{BB962C8B-B14F-4D97-AF65-F5344CB8AC3E}">
        <p14:creationId xmlns:p14="http://schemas.microsoft.com/office/powerpoint/2010/main" val="29400746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Epidemiologic measures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6601818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Numerator / Denominator (1)</a:t>
            </a:r>
            <a:endParaRPr lang="en-US" dirty="0"/>
          </a:p>
        </p:txBody>
      </p:sp>
      <p:sp>
        <p:nvSpPr>
          <p:cNvPr id="4" name="Content Placeholder 3"/>
          <p:cNvSpPr>
            <a:spLocks noGrp="1"/>
          </p:cNvSpPr>
          <p:nvPr>
            <p:ph idx="1"/>
          </p:nvPr>
        </p:nvSpPr>
        <p:spPr/>
        <p:txBody>
          <a:bodyPr/>
          <a:lstStyle/>
          <a:p>
            <a:pPr>
              <a:buFont typeface="Arial" panose="020B0604020202020204" pitchFamily="34" charset="0"/>
              <a:buChar char="•"/>
            </a:pPr>
            <a:r>
              <a:rPr lang="en-US" sz="2800" dirty="0" smtClean="0"/>
              <a:t>Numerator</a:t>
            </a:r>
            <a:r>
              <a:rPr lang="en-US" dirty="0" smtClean="0"/>
              <a:t>:</a:t>
            </a:r>
          </a:p>
          <a:p>
            <a:pPr lvl="1">
              <a:buFont typeface="Arial" panose="020B0604020202020204" pitchFamily="34" charset="0"/>
              <a:buChar char="•"/>
            </a:pPr>
            <a:r>
              <a:rPr lang="en-US" dirty="0" smtClean="0"/>
              <a:t>Representation of cases exhibiting a certain characteristic;</a:t>
            </a:r>
          </a:p>
          <a:p>
            <a:pPr lvl="2">
              <a:buFont typeface="Arial" panose="020B0604020202020204" pitchFamily="34" charset="0"/>
              <a:buChar char="•"/>
            </a:pPr>
            <a:r>
              <a:rPr lang="en-US" dirty="0"/>
              <a:t>e</a:t>
            </a:r>
            <a:r>
              <a:rPr lang="en-US" dirty="0" smtClean="0"/>
              <a:t>.g.: count of persons with disease X</a:t>
            </a:r>
          </a:p>
          <a:p>
            <a:pPr>
              <a:buFont typeface="Arial" panose="020B0604020202020204" pitchFamily="34" charset="0"/>
              <a:buChar char="•"/>
            </a:pPr>
            <a:endParaRPr lang="en-US" dirty="0"/>
          </a:p>
          <a:p>
            <a:pPr>
              <a:buFont typeface="Arial" panose="020B0604020202020204" pitchFamily="34" charset="0"/>
              <a:buChar char="•"/>
            </a:pPr>
            <a:r>
              <a:rPr lang="en-US" sz="2800" dirty="0" smtClean="0"/>
              <a:t>Denominator</a:t>
            </a:r>
            <a:r>
              <a:rPr lang="en-US" dirty="0" smtClean="0"/>
              <a:t>:</a:t>
            </a:r>
          </a:p>
          <a:p>
            <a:pPr lvl="1">
              <a:buFont typeface="Arial" panose="020B0604020202020204" pitchFamily="34" charset="0"/>
              <a:buChar char="•"/>
            </a:pPr>
            <a:r>
              <a:rPr lang="en-US" dirty="0" smtClean="0"/>
              <a:t>Representation of the population in perspective of which the numerator is expressed;</a:t>
            </a:r>
          </a:p>
          <a:p>
            <a:pPr lvl="2">
              <a:buFont typeface="Arial" panose="020B0604020202020204" pitchFamily="34" charset="0"/>
              <a:buChar char="•"/>
            </a:pPr>
            <a:r>
              <a:rPr lang="en-US" dirty="0"/>
              <a:t>e</a:t>
            </a:r>
            <a:r>
              <a:rPr lang="en-US" dirty="0" smtClean="0"/>
              <a:t>.g.: count of citizens of Buffalo.</a:t>
            </a:r>
          </a:p>
          <a:p>
            <a:pPr lvl="1">
              <a:buFont typeface="Arial" panose="020B0604020202020204" pitchFamily="34" charset="0"/>
              <a:buChar char="•"/>
            </a:pPr>
            <a:r>
              <a:rPr lang="en-US" dirty="0"/>
              <a:t>Ideally: </a:t>
            </a:r>
            <a:r>
              <a:rPr lang="en-US" dirty="0" smtClean="0"/>
              <a:t>should </a:t>
            </a:r>
            <a:r>
              <a:rPr lang="en-US" dirty="0"/>
              <a:t>be reflective of the population who could have been included in the numerator had they </a:t>
            </a:r>
            <a:r>
              <a:rPr lang="en-US" dirty="0" smtClean="0"/>
              <a:t>the characteristic of interest </a:t>
            </a:r>
            <a:r>
              <a:rPr lang="en-US" dirty="0" smtClean="0">
                <a:sym typeface="Wingdings" panose="05000000000000000000" pitchFamily="2" charset="2"/>
              </a:rPr>
              <a:t> </a:t>
            </a:r>
            <a:r>
              <a:rPr lang="en-US" i="1" dirty="0" smtClean="0">
                <a:sym typeface="Wingdings" panose="05000000000000000000" pitchFamily="2" charset="2"/>
              </a:rPr>
              <a:t>population at risk</a:t>
            </a:r>
            <a:r>
              <a:rPr lang="en-US" dirty="0" smtClean="0"/>
              <a:t>.</a:t>
            </a:r>
            <a:endParaRPr lang="en-US" dirty="0"/>
          </a:p>
        </p:txBody>
      </p:sp>
      <p:sp>
        <p:nvSpPr>
          <p:cNvPr id="6" name="Slide Number Placeholder 5"/>
          <p:cNvSpPr>
            <a:spLocks noGrp="1"/>
          </p:cNvSpPr>
          <p:nvPr>
            <p:ph type="sldNum" sz="quarter" idx="4"/>
          </p:nvPr>
        </p:nvSpPr>
        <p:spPr/>
        <p:txBody>
          <a:bodyPr/>
          <a:lstStyle/>
          <a:p>
            <a:fld id="{90E28097-5348-46F4-A68E-6A0338650D1F}" type="slidenum">
              <a:rPr lang="en-US" smtClean="0"/>
              <a:pPr/>
              <a:t>28</a:t>
            </a:fld>
            <a:endParaRPr lang="en-US"/>
          </a:p>
        </p:txBody>
      </p:sp>
    </p:spTree>
    <p:extLst>
      <p:ext uri="{BB962C8B-B14F-4D97-AF65-F5344CB8AC3E}">
        <p14:creationId xmlns:p14="http://schemas.microsoft.com/office/powerpoint/2010/main" val="9932236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Numerator / Denominator </a:t>
            </a:r>
            <a:r>
              <a:rPr lang="en-US" dirty="0" smtClean="0"/>
              <a:t>(2)</a:t>
            </a:r>
            <a:endParaRPr lang="en-US" dirty="0"/>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dirty="0" smtClean="0"/>
              <a:t>Example:</a:t>
            </a:r>
          </a:p>
          <a:p>
            <a:pPr>
              <a:buFont typeface="Arial" panose="020B0604020202020204" pitchFamily="34" charset="0"/>
              <a:buChar char="•"/>
            </a:pPr>
            <a:endParaRPr lang="en-US" sz="1600" dirty="0"/>
          </a:p>
          <a:p>
            <a:pPr marL="2286000" lvl="5" indent="0"/>
            <a:r>
              <a:rPr lang="en-US" dirty="0">
                <a:solidFill>
                  <a:srgbClr val="A2CCE8"/>
                </a:solidFill>
              </a:rPr>
              <a:t>a</a:t>
            </a:r>
            <a:r>
              <a:rPr lang="en-US" dirty="0" smtClean="0">
                <a:solidFill>
                  <a:srgbClr val="A2CCE8"/>
                </a:solidFill>
              </a:rPr>
              <a:t> = people in NYS</a:t>
            </a:r>
          </a:p>
          <a:p>
            <a:pPr marL="2286000" lvl="5" indent="0"/>
            <a:endParaRPr lang="en-US" dirty="0"/>
          </a:p>
          <a:p>
            <a:pPr marL="2286000" lvl="5" indent="0"/>
            <a:r>
              <a:rPr lang="en-US" dirty="0" smtClean="0"/>
              <a:t>			</a:t>
            </a:r>
            <a:r>
              <a:rPr lang="en-US" dirty="0" smtClean="0">
                <a:solidFill>
                  <a:srgbClr val="FFC000"/>
                </a:solidFill>
              </a:rPr>
              <a:t>b = people with</a:t>
            </a:r>
          </a:p>
          <a:p>
            <a:pPr marL="1778000" lvl="5" indent="0"/>
            <a:r>
              <a:rPr lang="en-US" dirty="0" smtClean="0"/>
              <a:t>	</a:t>
            </a:r>
            <a:r>
              <a:rPr lang="en-US" dirty="0" smtClean="0">
                <a:solidFill>
                  <a:srgbClr val="FFFF00"/>
                </a:solidFill>
              </a:rPr>
              <a:t>c = </a:t>
            </a:r>
            <a:r>
              <a:rPr lang="en-US" dirty="0" smtClean="0"/>
              <a:t>			       </a:t>
            </a:r>
            <a:r>
              <a:rPr lang="en-US" dirty="0" smtClean="0">
                <a:solidFill>
                  <a:srgbClr val="FFC000"/>
                </a:solidFill>
              </a:rPr>
              <a:t>overweight</a:t>
            </a:r>
          </a:p>
          <a:p>
            <a:pPr marL="1778000" lvl="5" indent="0"/>
            <a:r>
              <a:rPr lang="en-US" dirty="0">
                <a:solidFill>
                  <a:srgbClr val="FFFF00"/>
                </a:solidFill>
              </a:rPr>
              <a:t>p</a:t>
            </a:r>
            <a:r>
              <a:rPr lang="en-US" dirty="0" smtClean="0">
                <a:solidFill>
                  <a:srgbClr val="FFFF00"/>
                </a:solidFill>
              </a:rPr>
              <a:t>eople in</a:t>
            </a:r>
          </a:p>
          <a:p>
            <a:pPr marL="1778000" lvl="5" indent="0"/>
            <a:r>
              <a:rPr lang="en-US" dirty="0" smtClean="0">
                <a:solidFill>
                  <a:srgbClr val="FFFF00"/>
                </a:solidFill>
              </a:rPr>
              <a:t>Buffalo</a:t>
            </a:r>
          </a:p>
          <a:p>
            <a:pPr marL="1778000" lvl="5" indent="0"/>
            <a:r>
              <a:rPr lang="en-US" dirty="0"/>
              <a:t>	</a:t>
            </a:r>
            <a:r>
              <a:rPr lang="en-US" dirty="0" smtClean="0"/>
              <a:t>			</a:t>
            </a:r>
            <a:r>
              <a:rPr lang="en-US" dirty="0" smtClean="0">
                <a:solidFill>
                  <a:srgbClr val="1FE115"/>
                </a:solidFill>
              </a:rPr>
              <a:t>d = males</a:t>
            </a:r>
          </a:p>
        </p:txBody>
      </p:sp>
      <p:sp>
        <p:nvSpPr>
          <p:cNvPr id="4" name="Oval 3"/>
          <p:cNvSpPr/>
          <p:nvPr/>
        </p:nvSpPr>
        <p:spPr bwMode="auto">
          <a:xfrm>
            <a:off x="1066800" y="1905000"/>
            <a:ext cx="7010400" cy="4343400"/>
          </a:xfrm>
          <a:prstGeom prst="ellipse">
            <a:avLst/>
          </a:prstGeom>
          <a:noFill/>
          <a:ln w="28575" cap="flat" cmpd="sng" algn="ctr">
            <a:solidFill>
              <a:schemeClr val="accent1">
                <a:lumMod val="9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Oval 4"/>
          <p:cNvSpPr/>
          <p:nvPr/>
        </p:nvSpPr>
        <p:spPr bwMode="auto">
          <a:xfrm>
            <a:off x="1676400" y="2971800"/>
            <a:ext cx="2895600" cy="2057400"/>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p:cNvSpPr/>
          <p:nvPr/>
        </p:nvSpPr>
        <p:spPr bwMode="auto">
          <a:xfrm>
            <a:off x="3352800" y="2514600"/>
            <a:ext cx="4191000" cy="3048000"/>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p:cNvSpPr/>
          <p:nvPr/>
        </p:nvSpPr>
        <p:spPr bwMode="auto">
          <a:xfrm>
            <a:off x="3048000" y="4000500"/>
            <a:ext cx="3657600" cy="2057400"/>
          </a:xfrm>
          <a:prstGeom prst="ellipse">
            <a:avLst/>
          </a:prstGeom>
          <a:noFill/>
          <a:ln w="28575"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TextBox 8"/>
          <p:cNvSpPr txBox="1"/>
          <p:nvPr/>
        </p:nvSpPr>
        <p:spPr>
          <a:xfrm>
            <a:off x="2854202" y="3041590"/>
            <a:ext cx="308098" cy="400110"/>
          </a:xfrm>
          <a:prstGeom prst="rect">
            <a:avLst/>
          </a:prstGeom>
          <a:noFill/>
        </p:spPr>
        <p:txBody>
          <a:bodyPr wrap="none" rtlCol="0">
            <a:spAutoFit/>
          </a:bodyPr>
          <a:lstStyle/>
          <a:p>
            <a:r>
              <a:rPr lang="en-US" sz="2000" b="0" dirty="0" smtClean="0">
                <a:solidFill>
                  <a:schemeClr val="bg1"/>
                </a:solidFill>
                <a:latin typeface="+mn-lt"/>
              </a:rPr>
              <a:t>e</a:t>
            </a:r>
            <a:endParaRPr lang="en-US" sz="2000" b="0" dirty="0">
              <a:solidFill>
                <a:schemeClr val="bg1"/>
              </a:solidFill>
              <a:latin typeface="+mn-lt"/>
            </a:endParaRPr>
          </a:p>
        </p:txBody>
      </p:sp>
      <p:sp>
        <p:nvSpPr>
          <p:cNvPr id="10" name="TextBox 9"/>
          <p:cNvSpPr txBox="1"/>
          <p:nvPr/>
        </p:nvSpPr>
        <p:spPr>
          <a:xfrm>
            <a:off x="3750540" y="3409890"/>
            <a:ext cx="268023" cy="400110"/>
          </a:xfrm>
          <a:prstGeom prst="rect">
            <a:avLst/>
          </a:prstGeom>
          <a:noFill/>
        </p:spPr>
        <p:txBody>
          <a:bodyPr wrap="none" rtlCol="0">
            <a:spAutoFit/>
          </a:bodyPr>
          <a:lstStyle/>
          <a:p>
            <a:r>
              <a:rPr lang="en-US" sz="2000" b="0" dirty="0">
                <a:solidFill>
                  <a:schemeClr val="bg1"/>
                </a:solidFill>
                <a:latin typeface="+mn-lt"/>
              </a:rPr>
              <a:t>f</a:t>
            </a:r>
          </a:p>
        </p:txBody>
      </p:sp>
      <p:sp>
        <p:nvSpPr>
          <p:cNvPr id="11" name="TextBox 10"/>
          <p:cNvSpPr txBox="1"/>
          <p:nvPr/>
        </p:nvSpPr>
        <p:spPr>
          <a:xfrm>
            <a:off x="3727297" y="4219545"/>
            <a:ext cx="314510" cy="400110"/>
          </a:xfrm>
          <a:prstGeom prst="rect">
            <a:avLst/>
          </a:prstGeom>
          <a:noFill/>
        </p:spPr>
        <p:txBody>
          <a:bodyPr wrap="none" rtlCol="0">
            <a:spAutoFit/>
          </a:bodyPr>
          <a:lstStyle/>
          <a:p>
            <a:r>
              <a:rPr lang="en-US" sz="2000" b="0" dirty="0" smtClean="0">
                <a:solidFill>
                  <a:schemeClr val="bg1"/>
                </a:solidFill>
                <a:latin typeface="+mn-lt"/>
              </a:rPr>
              <a:t>g</a:t>
            </a:r>
            <a:endParaRPr lang="en-US" sz="2000" b="0" dirty="0">
              <a:solidFill>
                <a:schemeClr val="bg1"/>
              </a:solidFill>
              <a:latin typeface="+mn-lt"/>
            </a:endParaRPr>
          </a:p>
        </p:txBody>
      </p:sp>
      <p:sp>
        <p:nvSpPr>
          <p:cNvPr id="12" name="TextBox 11"/>
          <p:cNvSpPr txBox="1"/>
          <p:nvPr/>
        </p:nvSpPr>
        <p:spPr>
          <a:xfrm>
            <a:off x="3185926" y="4629090"/>
            <a:ext cx="333746" cy="400110"/>
          </a:xfrm>
          <a:prstGeom prst="rect">
            <a:avLst/>
          </a:prstGeom>
          <a:noFill/>
        </p:spPr>
        <p:txBody>
          <a:bodyPr wrap="none" rtlCol="0">
            <a:spAutoFit/>
          </a:bodyPr>
          <a:lstStyle/>
          <a:p>
            <a:r>
              <a:rPr lang="en-US" sz="2000" b="0" dirty="0">
                <a:solidFill>
                  <a:schemeClr val="bg1"/>
                </a:solidFill>
                <a:latin typeface="+mn-lt"/>
              </a:rPr>
              <a:t>h</a:t>
            </a:r>
            <a:endParaRPr lang="en-US" sz="2000" b="0" dirty="0" smtClean="0">
              <a:solidFill>
                <a:schemeClr val="bg1"/>
              </a:solidFill>
              <a:latin typeface="+mn-lt"/>
            </a:endParaRPr>
          </a:p>
        </p:txBody>
      </p:sp>
      <p:sp>
        <p:nvSpPr>
          <p:cNvPr id="13" name="TextBox 12"/>
          <p:cNvSpPr txBox="1"/>
          <p:nvPr/>
        </p:nvSpPr>
        <p:spPr>
          <a:xfrm>
            <a:off x="6632085" y="3876645"/>
            <a:ext cx="260008" cy="400110"/>
          </a:xfrm>
          <a:prstGeom prst="rect">
            <a:avLst/>
          </a:prstGeom>
          <a:noFill/>
        </p:spPr>
        <p:txBody>
          <a:bodyPr wrap="none" rtlCol="0">
            <a:spAutoFit/>
          </a:bodyPr>
          <a:lstStyle/>
          <a:p>
            <a:r>
              <a:rPr lang="en-US" sz="2000" b="0" dirty="0" smtClean="0">
                <a:solidFill>
                  <a:schemeClr val="bg1"/>
                </a:solidFill>
                <a:latin typeface="+mn-lt"/>
              </a:rPr>
              <a:t>i</a:t>
            </a:r>
            <a:endParaRPr lang="en-US" sz="2000" b="0" dirty="0">
              <a:solidFill>
                <a:schemeClr val="bg1"/>
              </a:solidFill>
              <a:latin typeface="+mn-lt"/>
            </a:endParaRPr>
          </a:p>
        </p:txBody>
      </p:sp>
      <p:sp>
        <p:nvSpPr>
          <p:cNvPr id="14" name="TextBox 13"/>
          <p:cNvSpPr txBox="1"/>
          <p:nvPr/>
        </p:nvSpPr>
        <p:spPr>
          <a:xfrm>
            <a:off x="5900847" y="4832290"/>
            <a:ext cx="260008" cy="400110"/>
          </a:xfrm>
          <a:prstGeom prst="rect">
            <a:avLst/>
          </a:prstGeom>
          <a:noFill/>
        </p:spPr>
        <p:txBody>
          <a:bodyPr wrap="none" rtlCol="0">
            <a:spAutoFit/>
          </a:bodyPr>
          <a:lstStyle/>
          <a:p>
            <a:r>
              <a:rPr lang="en-US" sz="2000" b="0" dirty="0" smtClean="0">
                <a:solidFill>
                  <a:schemeClr val="bg1"/>
                </a:solidFill>
                <a:latin typeface="+mn-lt"/>
              </a:rPr>
              <a:t>j</a:t>
            </a:r>
            <a:endParaRPr lang="en-US" sz="2000" b="0" dirty="0">
              <a:solidFill>
                <a:schemeClr val="bg1"/>
              </a:solidFill>
              <a:latin typeface="+mn-lt"/>
            </a:endParaRPr>
          </a:p>
        </p:txBody>
      </p:sp>
      <p:sp>
        <p:nvSpPr>
          <p:cNvPr id="15" name="TextBox 14"/>
          <p:cNvSpPr txBox="1"/>
          <p:nvPr/>
        </p:nvSpPr>
        <p:spPr>
          <a:xfrm>
            <a:off x="4410738" y="5578445"/>
            <a:ext cx="322524" cy="400110"/>
          </a:xfrm>
          <a:prstGeom prst="rect">
            <a:avLst/>
          </a:prstGeom>
          <a:noFill/>
        </p:spPr>
        <p:txBody>
          <a:bodyPr wrap="none" rtlCol="0">
            <a:spAutoFit/>
          </a:bodyPr>
          <a:lstStyle/>
          <a:p>
            <a:r>
              <a:rPr lang="en-US" sz="2000" b="0" dirty="0" smtClean="0">
                <a:solidFill>
                  <a:schemeClr val="bg1"/>
                </a:solidFill>
                <a:latin typeface="+mn-lt"/>
              </a:rPr>
              <a:t>k</a:t>
            </a:r>
            <a:endParaRPr lang="en-US" sz="2000" b="0" dirty="0">
              <a:solidFill>
                <a:schemeClr val="bg1"/>
              </a:solidFill>
              <a:latin typeface="+mn-lt"/>
            </a:endParaRPr>
          </a:p>
        </p:txBody>
      </p:sp>
      <p:sp>
        <p:nvSpPr>
          <p:cNvPr id="16" name="Slide Number Placeholder 15"/>
          <p:cNvSpPr>
            <a:spLocks noGrp="1"/>
          </p:cNvSpPr>
          <p:nvPr>
            <p:ph type="sldNum" sz="quarter" idx="4"/>
          </p:nvPr>
        </p:nvSpPr>
        <p:spPr/>
        <p:txBody>
          <a:bodyPr/>
          <a:lstStyle/>
          <a:p>
            <a:fld id="{90E28097-5348-46F4-A68E-6A0338650D1F}" type="slidenum">
              <a:rPr lang="en-US" smtClean="0"/>
              <a:pPr/>
              <a:t>29</a:t>
            </a:fld>
            <a:endParaRPr lang="en-US"/>
          </a:p>
        </p:txBody>
      </p:sp>
    </p:spTree>
    <p:extLst>
      <p:ext uri="{BB962C8B-B14F-4D97-AF65-F5344CB8AC3E}">
        <p14:creationId xmlns:p14="http://schemas.microsoft.com/office/powerpoint/2010/main" val="67048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en-US" dirty="0"/>
          </a:p>
        </p:txBody>
      </p:sp>
      <p:sp>
        <p:nvSpPr>
          <p:cNvPr id="3" name="Subtitle 2"/>
          <p:cNvSpPr>
            <a:spLocks noGrp="1"/>
          </p:cNvSpPr>
          <p:nvPr>
            <p:ph idx="1"/>
          </p:nvPr>
        </p:nvSpPr>
        <p:spPr>
          <a:xfrm>
            <a:off x="228600" y="1676400"/>
            <a:ext cx="8686800" cy="2895600"/>
          </a:xfrm>
        </p:spPr>
        <p:txBody>
          <a:bodyPr/>
          <a:lstStyle/>
          <a:p>
            <a:endParaRPr lang="en-US" dirty="0"/>
          </a:p>
          <a:p>
            <a:pPr marL="749300" indent="-749300"/>
            <a:r>
              <a:rPr lang="en-US" sz="2800" i="1" dirty="0" smtClean="0">
                <a:latin typeface="Times New Roman" panose="02020603050405020304" pitchFamily="18" charset="0"/>
                <a:cs typeface="Times New Roman" panose="02020603050405020304" pitchFamily="18" charset="0"/>
              </a:rPr>
              <a:t>‘Epidemiology is: </a:t>
            </a:r>
          </a:p>
          <a:p>
            <a:pPr marL="800100" indent="-279400">
              <a:buFont typeface="Arial" panose="020B0604020202020204" pitchFamily="34" charset="0"/>
              <a:buChar char="•"/>
            </a:pPr>
            <a:r>
              <a:rPr lang="en-US" sz="2800" i="1" dirty="0" smtClean="0">
                <a:latin typeface="Times New Roman" panose="02020603050405020304" pitchFamily="18" charset="0"/>
                <a:cs typeface="Times New Roman" panose="02020603050405020304" pitchFamily="18" charset="0"/>
              </a:rPr>
              <a:t>the </a:t>
            </a:r>
            <a:r>
              <a:rPr lang="en-US" sz="2800" i="1" dirty="0">
                <a:latin typeface="Times New Roman" panose="02020603050405020304" pitchFamily="18" charset="0"/>
                <a:cs typeface="Times New Roman" panose="02020603050405020304" pitchFamily="18" charset="0"/>
              </a:rPr>
              <a:t>study of the distribution and determinants of health-related states and events in specified populations, and </a:t>
            </a:r>
            <a:endParaRPr lang="en-US" sz="2800" i="1" dirty="0" smtClean="0">
              <a:latin typeface="Times New Roman" panose="02020603050405020304" pitchFamily="18" charset="0"/>
              <a:cs typeface="Times New Roman" panose="02020603050405020304" pitchFamily="18" charset="0"/>
            </a:endParaRPr>
          </a:p>
          <a:p>
            <a:pPr marL="800100" indent="-279400">
              <a:buFont typeface="Arial" panose="020B0604020202020204" pitchFamily="34" charset="0"/>
              <a:buChar char="•"/>
            </a:pPr>
            <a:r>
              <a:rPr lang="en-US" sz="2800" i="1" dirty="0" smtClean="0">
                <a:latin typeface="Times New Roman" panose="02020603050405020304" pitchFamily="18" charset="0"/>
                <a:cs typeface="Times New Roman" panose="02020603050405020304" pitchFamily="18" charset="0"/>
              </a:rPr>
              <a:t>the </a:t>
            </a:r>
            <a:r>
              <a:rPr lang="en-US" sz="2800" i="1" dirty="0">
                <a:latin typeface="Times New Roman" panose="02020603050405020304" pitchFamily="18" charset="0"/>
                <a:cs typeface="Times New Roman" panose="02020603050405020304" pitchFamily="18" charset="0"/>
              </a:rPr>
              <a:t>application of this study </a:t>
            </a:r>
            <a:r>
              <a:rPr lang="en-US" sz="2800" i="1" dirty="0" smtClean="0">
                <a:latin typeface="Times New Roman" panose="02020603050405020304" pitchFamily="18" charset="0"/>
                <a:cs typeface="Times New Roman" panose="02020603050405020304" pitchFamily="18" charset="0"/>
              </a:rPr>
              <a:t>to prevention and </a:t>
            </a:r>
            <a:r>
              <a:rPr lang="en-US" sz="2800" i="1" dirty="0">
                <a:latin typeface="Times New Roman" panose="02020603050405020304" pitchFamily="18" charset="0"/>
                <a:cs typeface="Times New Roman" panose="02020603050405020304" pitchFamily="18" charset="0"/>
              </a:rPr>
              <a:t>control of health problems</a:t>
            </a:r>
            <a:r>
              <a:rPr lang="en-US" sz="2800" i="1" dirty="0" smtClean="0">
                <a:latin typeface="Times New Roman" panose="02020603050405020304" pitchFamily="18" charset="0"/>
                <a:cs typeface="Times New Roman" panose="02020603050405020304" pitchFamily="18" charset="0"/>
              </a:rPr>
              <a:t>.’ </a:t>
            </a:r>
            <a:endParaRPr lang="en-US" sz="2800" i="1" dirty="0">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p:txBody>
      </p:sp>
      <p:sp>
        <p:nvSpPr>
          <p:cNvPr id="4" name="Rectangle 3"/>
          <p:cNvSpPr/>
          <p:nvPr/>
        </p:nvSpPr>
        <p:spPr>
          <a:xfrm>
            <a:off x="1600200" y="6324600"/>
            <a:ext cx="7467600" cy="307777"/>
          </a:xfrm>
          <a:prstGeom prst="rect">
            <a:avLst/>
          </a:prstGeom>
        </p:spPr>
        <p:txBody>
          <a:bodyPr wrap="square">
            <a:spAutoFit/>
          </a:bodyPr>
          <a:lstStyle/>
          <a:p>
            <a:r>
              <a:rPr lang="en-US" sz="1400" b="0" dirty="0">
                <a:solidFill>
                  <a:schemeClr val="bg1"/>
                </a:solidFill>
              </a:rPr>
              <a:t>Last JM, editor. Dictionary of epidemiology. 4th ed. New York: Oxford University Press; 2001. p. 61.</a:t>
            </a:r>
          </a:p>
        </p:txBody>
      </p:sp>
      <p:sp>
        <p:nvSpPr>
          <p:cNvPr id="5" name="Slide Number Placeholder 4"/>
          <p:cNvSpPr>
            <a:spLocks noGrp="1"/>
          </p:cNvSpPr>
          <p:nvPr>
            <p:ph type="sldNum" sz="quarter" idx="4"/>
          </p:nvPr>
        </p:nvSpPr>
        <p:spPr/>
        <p:txBody>
          <a:bodyPr/>
          <a:lstStyle/>
          <a:p>
            <a:fld id="{90E28097-5348-46F4-A68E-6A0338650D1F}" type="slidenum">
              <a:rPr lang="en-US" smtClean="0"/>
              <a:pPr/>
              <a:t>3</a:t>
            </a:fld>
            <a:endParaRPr lang="en-US"/>
          </a:p>
        </p:txBody>
      </p:sp>
    </p:spTree>
    <p:extLst>
      <p:ext uri="{BB962C8B-B14F-4D97-AF65-F5344CB8AC3E}">
        <p14:creationId xmlns:p14="http://schemas.microsoft.com/office/powerpoint/2010/main" val="40406183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Numerator / Denominator </a:t>
            </a:r>
            <a:r>
              <a:rPr lang="en-US" dirty="0" smtClean="0"/>
              <a:t>(3)</a:t>
            </a:r>
            <a:endParaRPr lang="en-US" dirty="0"/>
          </a:p>
        </p:txBody>
      </p:sp>
      <p:sp>
        <p:nvSpPr>
          <p:cNvPr id="3" name="Content Placeholder 2"/>
          <p:cNvSpPr>
            <a:spLocks noGrp="1"/>
          </p:cNvSpPr>
          <p:nvPr>
            <p:ph idx="1"/>
          </p:nvPr>
        </p:nvSpPr>
        <p:spPr>
          <a:xfrm>
            <a:off x="5257800" y="1676400"/>
            <a:ext cx="3657600" cy="4953000"/>
          </a:xfrm>
        </p:spPr>
        <p:txBody>
          <a:bodyPr/>
          <a:lstStyle/>
          <a:p>
            <a:r>
              <a:rPr lang="en-US" dirty="0" smtClean="0"/>
              <a:t>Counts: a, b, c, d, …</a:t>
            </a:r>
          </a:p>
          <a:p>
            <a:endParaRPr lang="en-US" dirty="0"/>
          </a:p>
        </p:txBody>
      </p:sp>
      <p:pic>
        <p:nvPicPr>
          <p:cNvPr id="18" name="Picture 17"/>
          <p:cNvPicPr>
            <a:picLocks noChangeAspect="1"/>
          </p:cNvPicPr>
          <p:nvPr/>
        </p:nvPicPr>
        <p:blipFill>
          <a:blip r:embed="rId2"/>
          <a:stretch>
            <a:fillRect/>
          </a:stretch>
        </p:blipFill>
        <p:spPr>
          <a:xfrm>
            <a:off x="152400" y="1447800"/>
            <a:ext cx="5435600" cy="3382540"/>
          </a:xfrm>
          <a:prstGeom prst="rect">
            <a:avLst/>
          </a:prstGeom>
        </p:spPr>
      </p:pic>
      <p:sp>
        <p:nvSpPr>
          <p:cNvPr id="19" name="Slide Number Placeholder 18"/>
          <p:cNvSpPr>
            <a:spLocks noGrp="1"/>
          </p:cNvSpPr>
          <p:nvPr>
            <p:ph type="sldNum" sz="quarter" idx="4"/>
          </p:nvPr>
        </p:nvSpPr>
        <p:spPr/>
        <p:txBody>
          <a:bodyPr/>
          <a:lstStyle/>
          <a:p>
            <a:fld id="{90E28097-5348-46F4-A68E-6A0338650D1F}" type="slidenum">
              <a:rPr lang="en-US" smtClean="0"/>
              <a:pPr/>
              <a:t>30</a:t>
            </a:fld>
            <a:endParaRPr lang="en-US"/>
          </a:p>
        </p:txBody>
      </p:sp>
    </p:spTree>
    <p:extLst>
      <p:ext uri="{BB962C8B-B14F-4D97-AF65-F5344CB8AC3E}">
        <p14:creationId xmlns:p14="http://schemas.microsoft.com/office/powerpoint/2010/main" val="37915383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Numerator / Denominator </a:t>
            </a:r>
            <a:r>
              <a:rPr lang="en-US" dirty="0" smtClean="0"/>
              <a:t>(3)</a:t>
            </a:r>
            <a:endParaRPr lang="en-US" dirty="0"/>
          </a:p>
        </p:txBody>
      </p:sp>
      <p:sp>
        <p:nvSpPr>
          <p:cNvPr id="3" name="Content Placeholder 2"/>
          <p:cNvSpPr>
            <a:spLocks noGrp="1"/>
          </p:cNvSpPr>
          <p:nvPr>
            <p:ph idx="1"/>
          </p:nvPr>
        </p:nvSpPr>
        <p:spPr>
          <a:xfrm>
            <a:off x="5257800" y="1676400"/>
            <a:ext cx="3657600" cy="4953000"/>
          </a:xfrm>
        </p:spPr>
        <p:txBody>
          <a:bodyPr/>
          <a:lstStyle/>
          <a:p>
            <a:r>
              <a:rPr lang="en-US" dirty="0" smtClean="0"/>
              <a:t>Counts: a, b, c, d, …</a:t>
            </a:r>
          </a:p>
          <a:p>
            <a:endParaRPr lang="en-US" dirty="0"/>
          </a:p>
          <a:p>
            <a:r>
              <a:rPr lang="en-US" dirty="0" smtClean="0"/>
              <a:t>Ratios: </a:t>
            </a:r>
          </a:p>
          <a:p>
            <a:r>
              <a:rPr lang="en-US" dirty="0"/>
              <a:t>	</a:t>
            </a:r>
            <a:r>
              <a:rPr lang="en-US" dirty="0" smtClean="0"/>
              <a:t>a) f/h ; </a:t>
            </a:r>
            <a:r>
              <a:rPr lang="en-US" dirty="0" err="1" smtClean="0"/>
              <a:t>i</a:t>
            </a:r>
            <a:r>
              <a:rPr lang="en-US" dirty="0" smtClean="0"/>
              <a:t>/k</a:t>
            </a:r>
          </a:p>
          <a:p>
            <a:r>
              <a:rPr lang="en-US" dirty="0"/>
              <a:t>	</a:t>
            </a:r>
            <a:r>
              <a:rPr lang="en-US" dirty="0" smtClean="0"/>
              <a:t>b) j/</a:t>
            </a:r>
            <a:r>
              <a:rPr lang="en-US" dirty="0"/>
              <a:t>b</a:t>
            </a:r>
            <a:r>
              <a:rPr lang="en-US" dirty="0" smtClean="0"/>
              <a:t> ; g/c</a:t>
            </a:r>
          </a:p>
          <a:p>
            <a:endParaRPr lang="en-US" dirty="0"/>
          </a:p>
        </p:txBody>
      </p:sp>
      <p:pic>
        <p:nvPicPr>
          <p:cNvPr id="18" name="Picture 17"/>
          <p:cNvPicPr>
            <a:picLocks noChangeAspect="1"/>
          </p:cNvPicPr>
          <p:nvPr/>
        </p:nvPicPr>
        <p:blipFill>
          <a:blip r:embed="rId2"/>
          <a:stretch>
            <a:fillRect/>
          </a:stretch>
        </p:blipFill>
        <p:spPr>
          <a:xfrm>
            <a:off x="152400" y="1447800"/>
            <a:ext cx="5435600" cy="3382540"/>
          </a:xfrm>
          <a:prstGeom prst="rect">
            <a:avLst/>
          </a:prstGeom>
        </p:spPr>
      </p:pic>
      <p:sp>
        <p:nvSpPr>
          <p:cNvPr id="4" name="Slide Number Placeholder 3"/>
          <p:cNvSpPr>
            <a:spLocks noGrp="1"/>
          </p:cNvSpPr>
          <p:nvPr>
            <p:ph type="sldNum" sz="quarter" idx="4"/>
          </p:nvPr>
        </p:nvSpPr>
        <p:spPr/>
        <p:txBody>
          <a:bodyPr/>
          <a:lstStyle/>
          <a:p>
            <a:fld id="{90E28097-5348-46F4-A68E-6A0338650D1F}" type="slidenum">
              <a:rPr lang="en-US" smtClean="0"/>
              <a:pPr/>
              <a:t>31</a:t>
            </a:fld>
            <a:endParaRPr lang="en-US"/>
          </a:p>
        </p:txBody>
      </p:sp>
    </p:spTree>
    <p:extLst>
      <p:ext uri="{BB962C8B-B14F-4D97-AF65-F5344CB8AC3E}">
        <p14:creationId xmlns:p14="http://schemas.microsoft.com/office/powerpoint/2010/main" val="36915866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Numerator / Denominator </a:t>
            </a:r>
            <a:r>
              <a:rPr lang="en-US" dirty="0" smtClean="0"/>
              <a:t>(3)</a:t>
            </a:r>
            <a:endParaRPr lang="en-US" dirty="0"/>
          </a:p>
        </p:txBody>
      </p:sp>
      <p:sp>
        <p:nvSpPr>
          <p:cNvPr id="3" name="Content Placeholder 2"/>
          <p:cNvSpPr>
            <a:spLocks noGrp="1"/>
          </p:cNvSpPr>
          <p:nvPr>
            <p:ph idx="1"/>
          </p:nvPr>
        </p:nvSpPr>
        <p:spPr>
          <a:xfrm>
            <a:off x="5257800" y="1676400"/>
            <a:ext cx="3657600" cy="4953000"/>
          </a:xfrm>
        </p:spPr>
        <p:txBody>
          <a:bodyPr/>
          <a:lstStyle/>
          <a:p>
            <a:r>
              <a:rPr lang="en-US" dirty="0" smtClean="0"/>
              <a:t>Counts: a, b, c, d, …</a:t>
            </a:r>
          </a:p>
          <a:p>
            <a:endParaRPr lang="en-US" dirty="0"/>
          </a:p>
          <a:p>
            <a:r>
              <a:rPr lang="en-US" dirty="0" smtClean="0"/>
              <a:t>Ratios: </a:t>
            </a:r>
          </a:p>
          <a:p>
            <a:r>
              <a:rPr lang="en-US" dirty="0"/>
              <a:t>	</a:t>
            </a:r>
            <a:r>
              <a:rPr lang="en-US" dirty="0" smtClean="0"/>
              <a:t>a) f/h ; </a:t>
            </a:r>
            <a:r>
              <a:rPr lang="en-US" dirty="0" err="1" smtClean="0"/>
              <a:t>i</a:t>
            </a:r>
            <a:r>
              <a:rPr lang="en-US" dirty="0" smtClean="0"/>
              <a:t>/k</a:t>
            </a:r>
          </a:p>
          <a:p>
            <a:r>
              <a:rPr lang="en-US" dirty="0"/>
              <a:t>	</a:t>
            </a:r>
            <a:r>
              <a:rPr lang="en-US" dirty="0" smtClean="0"/>
              <a:t>b) j/</a:t>
            </a:r>
            <a:r>
              <a:rPr lang="en-US" dirty="0"/>
              <a:t>b</a:t>
            </a:r>
            <a:r>
              <a:rPr lang="en-US" dirty="0" smtClean="0"/>
              <a:t> ; g/c</a:t>
            </a:r>
          </a:p>
          <a:p>
            <a:r>
              <a:rPr lang="en-US" dirty="0"/>
              <a:t> </a:t>
            </a:r>
            <a:r>
              <a:rPr lang="en-US" dirty="0" smtClean="0"/>
              <a:t> </a:t>
            </a:r>
            <a:r>
              <a:rPr lang="en-US" dirty="0" smtClean="0">
                <a:sym typeface="Wingdings" panose="05000000000000000000" pitchFamily="2" charset="2"/>
              </a:rPr>
              <a:t> difference?</a:t>
            </a:r>
            <a:endParaRPr lang="en-US" dirty="0"/>
          </a:p>
        </p:txBody>
      </p:sp>
      <p:pic>
        <p:nvPicPr>
          <p:cNvPr id="18" name="Picture 17"/>
          <p:cNvPicPr>
            <a:picLocks noChangeAspect="1"/>
          </p:cNvPicPr>
          <p:nvPr/>
        </p:nvPicPr>
        <p:blipFill>
          <a:blip r:embed="rId2"/>
          <a:stretch>
            <a:fillRect/>
          </a:stretch>
        </p:blipFill>
        <p:spPr>
          <a:xfrm>
            <a:off x="152400" y="1447800"/>
            <a:ext cx="5435600" cy="3382540"/>
          </a:xfrm>
          <a:prstGeom prst="rect">
            <a:avLst/>
          </a:prstGeom>
        </p:spPr>
      </p:pic>
      <p:sp>
        <p:nvSpPr>
          <p:cNvPr id="5" name="Content Placeholder 2"/>
          <p:cNvSpPr txBox="1">
            <a:spLocks/>
          </p:cNvSpPr>
          <p:nvPr/>
        </p:nvSpPr>
        <p:spPr>
          <a:xfrm>
            <a:off x="152400" y="4495800"/>
            <a:ext cx="8915400" cy="1905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r>
              <a:rPr lang="en-US" kern="0" dirty="0" smtClean="0">
                <a:latin typeface="+mn-lt"/>
              </a:rPr>
              <a:t>Ratios: </a:t>
            </a:r>
          </a:p>
          <a:p>
            <a:r>
              <a:rPr lang="en-US" kern="0" dirty="0" smtClean="0">
                <a:latin typeface="+mn-lt"/>
              </a:rPr>
              <a:t>	a) numerator &amp; denominator are unrelated</a:t>
            </a:r>
          </a:p>
          <a:p>
            <a:r>
              <a:rPr lang="en-US" kern="0" dirty="0">
                <a:latin typeface="+mn-lt"/>
              </a:rPr>
              <a:t>	</a:t>
            </a:r>
            <a:r>
              <a:rPr lang="en-US" kern="0" dirty="0" smtClean="0">
                <a:latin typeface="+mn-lt"/>
              </a:rPr>
              <a:t>		</a:t>
            </a:r>
            <a:r>
              <a:rPr lang="en-US" kern="0" dirty="0" smtClean="0">
                <a:latin typeface="+mn-lt"/>
                <a:sym typeface="Wingdings" panose="05000000000000000000" pitchFamily="2" charset="2"/>
              </a:rPr>
              <a:t> ‘ratio </a:t>
            </a:r>
            <a:r>
              <a:rPr lang="en-US" kern="0" dirty="0" err="1" smtClean="0">
                <a:latin typeface="+mn-lt"/>
                <a:sym typeface="Wingdings" panose="05000000000000000000" pitchFamily="2" charset="2"/>
              </a:rPr>
              <a:t>strictu</a:t>
            </a:r>
            <a:r>
              <a:rPr lang="en-US" kern="0" dirty="0" smtClean="0">
                <a:latin typeface="+mn-lt"/>
                <a:sym typeface="Wingdings" panose="05000000000000000000" pitchFamily="2" charset="2"/>
              </a:rPr>
              <a:t> </a:t>
            </a:r>
            <a:r>
              <a:rPr lang="en-US" kern="0" dirty="0" err="1" smtClean="0">
                <a:latin typeface="+mn-lt"/>
                <a:sym typeface="Wingdings" panose="05000000000000000000" pitchFamily="2" charset="2"/>
              </a:rPr>
              <a:t>sensu</a:t>
            </a:r>
            <a:r>
              <a:rPr lang="en-US" kern="0" dirty="0" smtClean="0">
                <a:latin typeface="+mn-lt"/>
                <a:sym typeface="Wingdings" panose="05000000000000000000" pitchFamily="2" charset="2"/>
              </a:rPr>
              <a:t>’</a:t>
            </a:r>
            <a:endParaRPr lang="en-US" kern="0" dirty="0" smtClean="0">
              <a:latin typeface="+mn-lt"/>
            </a:endParaRPr>
          </a:p>
          <a:p>
            <a:r>
              <a:rPr lang="en-US" kern="0" dirty="0" smtClean="0">
                <a:latin typeface="+mn-lt"/>
              </a:rPr>
              <a:t>	b) numerator counts are included in denominator counts</a:t>
            </a:r>
          </a:p>
          <a:p>
            <a:r>
              <a:rPr lang="en-US" kern="0" dirty="0">
                <a:latin typeface="+mn-lt"/>
              </a:rPr>
              <a:t>	</a:t>
            </a:r>
            <a:r>
              <a:rPr lang="en-US" kern="0" dirty="0" smtClean="0">
                <a:latin typeface="+mn-lt"/>
              </a:rPr>
              <a:t>		</a:t>
            </a:r>
            <a:r>
              <a:rPr lang="en-US" kern="0" dirty="0" smtClean="0">
                <a:latin typeface="+mn-lt"/>
                <a:sym typeface="Wingdings" panose="05000000000000000000" pitchFamily="2" charset="2"/>
              </a:rPr>
              <a:t> ‘proportion’</a:t>
            </a:r>
            <a:endParaRPr lang="en-US" kern="0" dirty="0" smtClean="0">
              <a:latin typeface="+mn-lt"/>
            </a:endParaRPr>
          </a:p>
        </p:txBody>
      </p:sp>
      <p:sp>
        <p:nvSpPr>
          <p:cNvPr id="4" name="Slide Number Placeholder 3"/>
          <p:cNvSpPr>
            <a:spLocks noGrp="1"/>
          </p:cNvSpPr>
          <p:nvPr>
            <p:ph type="sldNum" sz="quarter" idx="4"/>
          </p:nvPr>
        </p:nvSpPr>
        <p:spPr/>
        <p:txBody>
          <a:bodyPr/>
          <a:lstStyle/>
          <a:p>
            <a:fld id="{90E28097-5348-46F4-A68E-6A0338650D1F}" type="slidenum">
              <a:rPr lang="en-US" smtClean="0"/>
              <a:pPr/>
              <a:t>32</a:t>
            </a:fld>
            <a:endParaRPr lang="en-US"/>
          </a:p>
        </p:txBody>
      </p:sp>
    </p:spTree>
    <p:extLst>
      <p:ext uri="{BB962C8B-B14F-4D97-AF65-F5344CB8AC3E}">
        <p14:creationId xmlns:p14="http://schemas.microsoft.com/office/powerpoint/2010/main" val="6760128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 of Disease occurrence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89822187"/>
              </p:ext>
            </p:extLst>
          </p:nvPr>
        </p:nvGraphicFramePr>
        <p:xfrm>
          <a:off x="228600" y="1676400"/>
          <a:ext cx="8686800" cy="4577080"/>
        </p:xfrm>
        <a:graphic>
          <a:graphicData uri="http://schemas.openxmlformats.org/drawingml/2006/table">
            <a:tbl>
              <a:tblPr firstRow="1" bandRow="1">
                <a:tableStyleId>{5C22544A-7EE6-4342-B048-85BDC9FD1C3A}</a:tableStyleId>
              </a:tblPr>
              <a:tblGrid>
                <a:gridCol w="2171700">
                  <a:extLst>
                    <a:ext uri="{9D8B030D-6E8A-4147-A177-3AD203B41FA5}">
                      <a16:colId xmlns:a16="http://schemas.microsoft.com/office/drawing/2014/main" val="3482140346"/>
                    </a:ext>
                  </a:extLst>
                </a:gridCol>
                <a:gridCol w="1638300">
                  <a:extLst>
                    <a:ext uri="{9D8B030D-6E8A-4147-A177-3AD203B41FA5}">
                      <a16:colId xmlns:a16="http://schemas.microsoft.com/office/drawing/2014/main" val="2507851196"/>
                    </a:ext>
                  </a:extLst>
                </a:gridCol>
                <a:gridCol w="2705100">
                  <a:extLst>
                    <a:ext uri="{9D8B030D-6E8A-4147-A177-3AD203B41FA5}">
                      <a16:colId xmlns:a16="http://schemas.microsoft.com/office/drawing/2014/main" val="3976383702"/>
                    </a:ext>
                  </a:extLst>
                </a:gridCol>
                <a:gridCol w="2171700">
                  <a:extLst>
                    <a:ext uri="{9D8B030D-6E8A-4147-A177-3AD203B41FA5}">
                      <a16:colId xmlns:a16="http://schemas.microsoft.com/office/drawing/2014/main" val="1700263738"/>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Form	</a:t>
                      </a:r>
                    </a:p>
                    <a:p>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smtClean="0">
                          <a:solidFill>
                            <a:schemeClr val="bg1"/>
                          </a:solidFill>
                        </a:rPr>
                        <a:t>Expressed</a:t>
                      </a:r>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smtClean="0">
                          <a:solidFill>
                            <a:schemeClr val="bg1"/>
                          </a:solidFill>
                        </a:rPr>
                        <a:t>Description</a:t>
                      </a:r>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smtClean="0">
                          <a:solidFill>
                            <a:schemeClr val="bg1"/>
                          </a:solidFill>
                        </a:rPr>
                        <a:t>Example</a:t>
                      </a:r>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7665683"/>
                  </a:ext>
                </a:extLst>
              </a:tr>
              <a:tr h="370840">
                <a:tc>
                  <a:txBody>
                    <a:bodyPr/>
                    <a:lstStyle/>
                    <a:p>
                      <a:r>
                        <a:rPr lang="en-US" dirty="0" smtClean="0">
                          <a:solidFill>
                            <a:schemeClr val="bg1"/>
                          </a:solidFill>
                        </a:rPr>
                        <a:t>Count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smtClean="0">
                          <a:solidFill>
                            <a:schemeClr val="bg1"/>
                          </a:solidFill>
                        </a:rPr>
                        <a:t>a</a:t>
                      </a:r>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smtClean="0">
                          <a:solidFill>
                            <a:schemeClr val="bg1"/>
                          </a:solidFill>
                        </a:rPr>
                        <a:t>Number of occurrences</a:t>
                      </a:r>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smtClean="0">
                          <a:solidFill>
                            <a:schemeClr val="bg1"/>
                          </a:solidFill>
                        </a:rPr>
                        <a:t>Number of cases</a:t>
                      </a:r>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8306139"/>
                  </a:ext>
                </a:extLst>
              </a:tr>
              <a:tr h="370840">
                <a:tc>
                  <a:txBody>
                    <a:bodyPr/>
                    <a:lstStyle/>
                    <a:p>
                      <a:r>
                        <a:rPr lang="en-US" dirty="0" smtClean="0">
                          <a:solidFill>
                            <a:schemeClr val="bg1"/>
                          </a:solidFill>
                        </a:rPr>
                        <a:t>Ratio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smtClean="0">
                          <a:solidFill>
                            <a:schemeClr val="bg1"/>
                          </a:solidFill>
                        </a:rPr>
                        <a:t>a:b</a:t>
                      </a:r>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smtClean="0">
                          <a:solidFill>
                            <a:schemeClr val="bg1"/>
                          </a:solidFill>
                        </a:rPr>
                        <a:t>Division of two numbers not necessarily related</a:t>
                      </a:r>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smtClean="0">
                          <a:solidFill>
                            <a:schemeClr val="bg1"/>
                          </a:solidFill>
                        </a:rPr>
                        <a:t>Number of males to females</a:t>
                      </a:r>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14661404"/>
                  </a:ext>
                </a:extLst>
              </a:tr>
              <a:tr h="370840">
                <a:tc>
                  <a:txBody>
                    <a:bodyPr/>
                    <a:lstStyle/>
                    <a:p>
                      <a:r>
                        <a:rPr lang="en-US" dirty="0" smtClean="0">
                          <a:solidFill>
                            <a:schemeClr val="bg1"/>
                          </a:solidFill>
                        </a:rPr>
                        <a:t>Proportion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smtClean="0">
                          <a:solidFill>
                            <a:schemeClr val="bg1"/>
                          </a:solidFill>
                        </a:rPr>
                        <a:t>a/(</a:t>
                      </a:r>
                      <a:r>
                        <a:rPr lang="en-US" dirty="0" err="1" smtClean="0">
                          <a:solidFill>
                            <a:schemeClr val="bg1"/>
                          </a:solidFill>
                        </a:rPr>
                        <a:t>a+b</a:t>
                      </a:r>
                      <a:r>
                        <a:rPr lang="en-US" dirty="0" smtClean="0">
                          <a:solidFill>
                            <a:schemeClr val="bg1"/>
                          </a:solidFill>
                        </a:rPr>
                        <a:t>)</a:t>
                      </a:r>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smtClean="0">
                          <a:solidFill>
                            <a:schemeClr val="bg1"/>
                          </a:solidFill>
                        </a:rPr>
                        <a:t>Division of two numbers that are related. Numerator is a part of denominator</a:t>
                      </a:r>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smtClean="0">
                          <a:solidFill>
                            <a:schemeClr val="bg1"/>
                          </a:solidFill>
                        </a:rPr>
                        <a:t>Number of cases of opioid dependence per 100 thousand residents of  Erie county</a:t>
                      </a:r>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78885767"/>
                  </a:ext>
                </a:extLst>
              </a:tr>
              <a:tr h="370840">
                <a:tc>
                  <a:txBody>
                    <a:bodyPr/>
                    <a:lstStyle/>
                    <a:p>
                      <a:r>
                        <a:rPr lang="en-US" dirty="0" smtClean="0">
                          <a:solidFill>
                            <a:schemeClr val="bg1"/>
                          </a:solidFill>
                        </a:rPr>
                        <a:t>Rate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smtClean="0">
                          <a:solidFill>
                            <a:schemeClr val="bg1"/>
                          </a:solidFill>
                        </a:rPr>
                        <a:t>a/(</a:t>
                      </a:r>
                      <a:r>
                        <a:rPr lang="en-US" dirty="0" err="1" smtClean="0">
                          <a:solidFill>
                            <a:schemeClr val="bg1"/>
                          </a:solidFill>
                        </a:rPr>
                        <a:t>a+b</a:t>
                      </a:r>
                      <a:r>
                        <a:rPr lang="en-US" dirty="0" smtClean="0">
                          <a:solidFill>
                            <a:schemeClr val="bg1"/>
                          </a:solidFill>
                        </a:rPr>
                        <a:t>)/t or a/(</a:t>
                      </a:r>
                      <a:r>
                        <a:rPr lang="en-US" dirty="0" err="1" smtClean="0">
                          <a:solidFill>
                            <a:schemeClr val="bg1"/>
                          </a:solidFill>
                        </a:rPr>
                        <a:t>a+b</a:t>
                      </a:r>
                      <a:r>
                        <a:rPr lang="en-US" dirty="0" smtClean="0">
                          <a:solidFill>
                            <a:schemeClr val="bg1"/>
                          </a:solidFill>
                        </a:rPr>
                        <a:t>)*t</a:t>
                      </a:r>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smtClean="0">
                          <a:solidFill>
                            <a:schemeClr val="bg1"/>
                          </a:solidFill>
                        </a:rPr>
                        <a:t>Ratio where time is included in the denominator</a:t>
                      </a:r>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smtClean="0">
                          <a:solidFill>
                            <a:schemeClr val="bg1"/>
                          </a:solidFill>
                        </a:rPr>
                        <a:t>Number of new cases of lung cancer per 100,000 residents of Buffalo in one year</a:t>
                      </a:r>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47041809"/>
                  </a:ext>
                </a:extLst>
              </a:tr>
            </a:tbl>
          </a:graphicData>
        </a:graphic>
      </p:graphicFrame>
      <p:sp>
        <p:nvSpPr>
          <p:cNvPr id="3" name="Rectangle 2"/>
          <p:cNvSpPr/>
          <p:nvPr/>
        </p:nvSpPr>
        <p:spPr>
          <a:xfrm>
            <a:off x="914401" y="6082714"/>
            <a:ext cx="8229600" cy="646331"/>
          </a:xfrm>
          <a:prstGeom prst="rect">
            <a:avLst/>
          </a:prstGeom>
        </p:spPr>
        <p:txBody>
          <a:bodyPr wrap="square">
            <a:spAutoFit/>
          </a:bodyPr>
          <a:lstStyle/>
          <a:p>
            <a:pPr algn="r"/>
            <a:endParaRPr lang="en-US" sz="1800" b="0" dirty="0" smtClean="0">
              <a:solidFill>
                <a:schemeClr val="bg1"/>
              </a:solidFill>
            </a:endParaRPr>
          </a:p>
          <a:p>
            <a:pPr algn="r"/>
            <a:r>
              <a:rPr lang="en-US" sz="1800" b="0" dirty="0" smtClean="0">
                <a:solidFill>
                  <a:schemeClr val="bg1"/>
                </a:solidFill>
              </a:rPr>
              <a:t>Adopted from </a:t>
            </a:r>
            <a:r>
              <a:rPr lang="en-US" sz="1800" b="0" dirty="0" err="1" smtClean="0">
                <a:solidFill>
                  <a:schemeClr val="bg1"/>
                </a:solidFill>
              </a:rPr>
              <a:t>Gordis</a:t>
            </a:r>
            <a:r>
              <a:rPr lang="en-US" sz="1800" b="0" dirty="0">
                <a:solidFill>
                  <a:schemeClr val="bg1"/>
                </a:solidFill>
              </a:rPr>
              <a:t>, Leon. Epidemiology (5). Saint Louis, US: Saunders, 2013</a:t>
            </a:r>
            <a:r>
              <a:rPr lang="en-US" sz="1800" b="0" dirty="0" smtClean="0">
                <a:solidFill>
                  <a:schemeClr val="bg1"/>
                </a:solidFill>
              </a:rPr>
              <a:t>. </a:t>
            </a:r>
            <a:endParaRPr lang="en-US" sz="1800" b="0" dirty="0"/>
          </a:p>
        </p:txBody>
      </p:sp>
      <p:sp>
        <p:nvSpPr>
          <p:cNvPr id="5" name="Slide Number Placeholder 4"/>
          <p:cNvSpPr>
            <a:spLocks noGrp="1"/>
          </p:cNvSpPr>
          <p:nvPr>
            <p:ph type="sldNum" sz="quarter" idx="4"/>
          </p:nvPr>
        </p:nvSpPr>
        <p:spPr/>
        <p:txBody>
          <a:bodyPr/>
          <a:lstStyle/>
          <a:p>
            <a:fld id="{90E28097-5348-46F4-A68E-6A0338650D1F}" type="slidenum">
              <a:rPr lang="en-US" smtClean="0"/>
              <a:pPr/>
              <a:t>33</a:t>
            </a:fld>
            <a:endParaRPr lang="en-US"/>
          </a:p>
        </p:txBody>
      </p:sp>
    </p:spTree>
    <p:extLst>
      <p:ext uri="{BB962C8B-B14F-4D97-AF65-F5344CB8AC3E}">
        <p14:creationId xmlns:p14="http://schemas.microsoft.com/office/powerpoint/2010/main" val="13545097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Incidence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number of new cases or </a:t>
            </a:r>
            <a:r>
              <a:rPr lang="en-US" dirty="0" smtClean="0"/>
              <a:t>events occurring </a:t>
            </a:r>
            <a:r>
              <a:rPr lang="en-US" dirty="0"/>
              <a:t>in a defined population </a:t>
            </a:r>
            <a:r>
              <a:rPr lang="en-US" dirty="0" smtClean="0"/>
              <a:t>during a </a:t>
            </a:r>
            <a:r>
              <a:rPr lang="en-US" dirty="0"/>
              <a:t>specified time </a:t>
            </a:r>
            <a:r>
              <a:rPr lang="en-US" dirty="0" smtClean="0"/>
              <a:t>period.</a:t>
            </a:r>
          </a:p>
        </p:txBody>
      </p:sp>
      <p:sp>
        <p:nvSpPr>
          <p:cNvPr id="4" name="Slide Number Placeholder 3"/>
          <p:cNvSpPr>
            <a:spLocks noGrp="1"/>
          </p:cNvSpPr>
          <p:nvPr>
            <p:ph type="sldNum" sz="quarter" idx="4"/>
          </p:nvPr>
        </p:nvSpPr>
        <p:spPr/>
        <p:txBody>
          <a:bodyPr/>
          <a:lstStyle/>
          <a:p>
            <a:fld id="{90E28097-5348-46F4-A68E-6A0338650D1F}" type="slidenum">
              <a:rPr lang="en-US" smtClean="0"/>
              <a:pPr/>
              <a:t>34</a:t>
            </a:fld>
            <a:endParaRPr lang="en-US"/>
          </a:p>
        </p:txBody>
      </p:sp>
    </p:spTree>
    <p:extLst>
      <p:ext uri="{BB962C8B-B14F-4D97-AF65-F5344CB8AC3E}">
        <p14:creationId xmlns:p14="http://schemas.microsoft.com/office/powerpoint/2010/main" val="24462314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Incidence </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Incidence Rate</a:t>
            </a:r>
          </a:p>
          <a:p>
            <a:pPr marL="0" indent="0"/>
            <a:endParaRPr lang="en-US" sz="28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Incidence Density</a:t>
            </a:r>
          </a:p>
          <a:p>
            <a:pPr marL="0" indent="0"/>
            <a:endParaRPr lang="en-US" sz="28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Cumulative Incidence Rate</a:t>
            </a:r>
          </a:p>
          <a:p>
            <a:pPr marL="0" indent="0"/>
            <a:endParaRPr lang="en-US" sz="28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Special Incidence rates-</a:t>
            </a:r>
          </a:p>
          <a:p>
            <a:pPr lvl="3"/>
            <a:r>
              <a:rPr lang="en-US" sz="2400" dirty="0" smtClean="0">
                <a:latin typeface="Times New Roman" panose="02020603050405020304" pitchFamily="18" charset="0"/>
                <a:cs typeface="Times New Roman" panose="02020603050405020304" pitchFamily="18" charset="0"/>
              </a:rPr>
              <a:t>Attack rate</a:t>
            </a:r>
          </a:p>
          <a:p>
            <a:pPr lvl="3"/>
            <a:r>
              <a:rPr lang="en-US" sz="2400" dirty="0" smtClean="0">
                <a:latin typeface="Times New Roman" panose="02020603050405020304" pitchFamily="18" charset="0"/>
                <a:cs typeface="Times New Roman" panose="02020603050405020304" pitchFamily="18" charset="0"/>
              </a:rPr>
              <a:t>Secondary Attack rate</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90E28097-5348-46F4-A68E-6A0338650D1F}" type="slidenum">
              <a:rPr lang="en-US" smtClean="0"/>
              <a:pPr/>
              <a:t>35</a:t>
            </a:fld>
            <a:endParaRPr lang="en-US"/>
          </a:p>
        </p:txBody>
      </p:sp>
    </p:spTree>
    <p:extLst>
      <p:ext uri="{BB962C8B-B14F-4D97-AF65-F5344CB8AC3E}">
        <p14:creationId xmlns:p14="http://schemas.microsoft.com/office/powerpoint/2010/main" val="35151678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Incidence Rate</a:t>
            </a:r>
            <a:endParaRPr lang="en-US" dirty="0"/>
          </a:p>
        </p:txBody>
      </p:sp>
      <p:sp>
        <p:nvSpPr>
          <p:cNvPr id="3" name="Content Placeholder 2"/>
          <p:cNvSpPr>
            <a:spLocks noGrp="1"/>
          </p:cNvSpPr>
          <p:nvPr>
            <p:ph idx="1"/>
          </p:nvPr>
        </p:nvSpPr>
        <p:spPr/>
        <p:txBody>
          <a:bodyPr/>
          <a:lstStyle/>
          <a:p>
            <a:endParaRPr lang="en-US" dirty="0"/>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Special type of proportion that includes </a:t>
            </a:r>
            <a:r>
              <a:rPr lang="en-US" sz="2800" b="1" i="1" dirty="0">
                <a:latin typeface="Times New Roman" panose="02020603050405020304" pitchFamily="18" charset="0"/>
                <a:cs typeface="Times New Roman" panose="02020603050405020304" pitchFamily="18" charset="0"/>
              </a:rPr>
              <a:t>specification of </a:t>
            </a:r>
            <a:r>
              <a:rPr lang="en-US" sz="2800" b="1" i="1" dirty="0" smtClean="0">
                <a:latin typeface="Times New Roman" panose="02020603050405020304" pitchFamily="18" charset="0"/>
                <a:cs typeface="Times New Roman" panose="02020603050405020304" pitchFamily="18" charset="0"/>
              </a:rPr>
              <a:t>time</a:t>
            </a:r>
          </a:p>
          <a:p>
            <a:pPr marL="0" indent="0"/>
            <a:endParaRPr lang="en-US" sz="2800" b="1" i="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Represents the </a:t>
            </a:r>
            <a:r>
              <a:rPr lang="en-US" sz="2800" b="1" i="1" dirty="0">
                <a:latin typeface="Times New Roman" panose="02020603050405020304" pitchFamily="18" charset="0"/>
                <a:cs typeface="Times New Roman" panose="02020603050405020304" pitchFamily="18" charset="0"/>
              </a:rPr>
              <a:t>probability</a:t>
            </a:r>
            <a:r>
              <a:rPr lang="en-US" sz="2800" dirty="0">
                <a:latin typeface="Times New Roman" panose="02020603050405020304" pitchFamily="18" charset="0"/>
                <a:cs typeface="Times New Roman" panose="02020603050405020304" pitchFamily="18" charset="0"/>
              </a:rPr>
              <a:t> of disease in a defined </a:t>
            </a:r>
            <a:r>
              <a:rPr lang="en-US" sz="2800" dirty="0" smtClean="0">
                <a:latin typeface="Times New Roman" panose="02020603050405020304" pitchFamily="18" charset="0"/>
                <a:cs typeface="Times New Roman" panose="02020603050405020304" pitchFamily="18" charset="0"/>
              </a:rPr>
              <a:t>population</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a:t>
            </a:r>
            <a:r>
              <a:rPr lang="en-US" sz="2800" b="1" i="1" dirty="0">
                <a:latin typeface="Times New Roman" panose="02020603050405020304" pitchFamily="18" charset="0"/>
                <a:cs typeface="Times New Roman" panose="02020603050405020304" pitchFamily="18" charset="0"/>
              </a:rPr>
              <a:t>basic measure </a:t>
            </a:r>
            <a:r>
              <a:rPr lang="en-US" sz="2800" dirty="0">
                <a:latin typeface="Times New Roman" panose="02020603050405020304" pitchFamily="18" charset="0"/>
                <a:cs typeface="Times New Roman" panose="02020603050405020304" pitchFamily="18" charset="0"/>
              </a:rPr>
              <a:t>of disease occurrence </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90E28097-5348-46F4-A68E-6A0338650D1F}" type="slidenum">
              <a:rPr lang="en-US" smtClean="0"/>
              <a:pPr/>
              <a:t>36</a:t>
            </a:fld>
            <a:endParaRPr lang="en-US"/>
          </a:p>
        </p:txBody>
      </p:sp>
    </p:spTree>
    <p:extLst>
      <p:ext uri="{BB962C8B-B14F-4D97-AF65-F5344CB8AC3E}">
        <p14:creationId xmlns:p14="http://schemas.microsoft.com/office/powerpoint/2010/main" val="257331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Calculation of Incidence rate</a:t>
            </a:r>
            <a:endParaRPr lang="en-US" dirty="0"/>
          </a:p>
        </p:txBody>
      </p:sp>
      <p:sp>
        <p:nvSpPr>
          <p:cNvPr id="3" name="Content Placeholder 2"/>
          <p:cNvSpPr>
            <a:spLocks noGrp="1"/>
          </p:cNvSpPr>
          <p:nvPr>
            <p:ph idx="1"/>
          </p:nvPr>
        </p:nvSpPr>
        <p:spPr>
          <a:xfrm>
            <a:off x="228600" y="1676400"/>
            <a:ext cx="8686800" cy="3886200"/>
          </a:xfrm>
        </p:spPr>
        <p:txBody>
          <a:bodyPr/>
          <a:lstStyle/>
          <a:p>
            <a:pPr algn="ctr"/>
            <a:endParaRPr lang="en-US" sz="3200" dirty="0" smtClean="0">
              <a:latin typeface="Times New Roman" panose="02020603050405020304" pitchFamily="18" charset="0"/>
              <a:cs typeface="Times New Roman" panose="02020603050405020304" pitchFamily="18" charset="0"/>
            </a:endParaRPr>
          </a:p>
          <a:p>
            <a:pPr algn="just"/>
            <a:r>
              <a:rPr lang="en-US" sz="3200" dirty="0" smtClean="0">
                <a:latin typeface="Times New Roman" panose="02020603050405020304" pitchFamily="18" charset="0"/>
                <a:cs typeface="Times New Roman" panose="02020603050405020304" pitchFamily="18" charset="0"/>
              </a:rPr>
              <a:t>Number of </a:t>
            </a:r>
            <a:r>
              <a:rPr lang="en-US" sz="3200" b="1" dirty="0" smtClean="0">
                <a:latin typeface="Times New Roman" panose="02020603050405020304" pitchFamily="18" charset="0"/>
                <a:cs typeface="Times New Roman" panose="02020603050405020304" pitchFamily="18" charset="0"/>
              </a:rPr>
              <a:t>new </a:t>
            </a:r>
            <a:r>
              <a:rPr lang="en-US" sz="3200" dirty="0" smtClean="0">
                <a:latin typeface="Times New Roman" panose="02020603050405020304" pitchFamily="18" charset="0"/>
                <a:cs typeface="Times New Roman" panose="02020603050405020304" pitchFamily="18" charset="0"/>
              </a:rPr>
              <a:t>cases of disease occurring during a specified period of time </a:t>
            </a:r>
          </a:p>
          <a:p>
            <a:pPr algn="just"/>
            <a:r>
              <a:rPr lang="en-US" sz="3200" dirty="0" smtClean="0">
                <a:latin typeface="Times New Roman" panose="02020603050405020304" pitchFamily="18" charset="0"/>
                <a:cs typeface="Times New Roman" panose="02020603050405020304" pitchFamily="18" charset="0"/>
              </a:rPr>
              <a:t>------------------------------------------------</a:t>
            </a:r>
            <a:endParaRPr lang="en-US" sz="3200" u="sng" dirty="0" smtClean="0">
              <a:latin typeface="Times New Roman" panose="02020603050405020304" pitchFamily="18" charset="0"/>
              <a:cs typeface="Times New Roman" panose="02020603050405020304" pitchFamily="18" charset="0"/>
            </a:endParaRPr>
          </a:p>
          <a:p>
            <a:pPr algn="just"/>
            <a:r>
              <a:rPr lang="en-US" sz="3200" u="sng" dirty="0" smtClean="0">
                <a:latin typeface="Times New Roman" panose="02020603050405020304" pitchFamily="18" charset="0"/>
                <a:cs typeface="Times New Roman" panose="02020603050405020304" pitchFamily="18" charset="0"/>
              </a:rPr>
              <a:t> Number </a:t>
            </a:r>
            <a:r>
              <a:rPr lang="en-US" sz="3200" u="sng" dirty="0">
                <a:latin typeface="Times New Roman" panose="02020603050405020304" pitchFamily="18" charset="0"/>
                <a:cs typeface="Times New Roman" panose="02020603050405020304" pitchFamily="18" charset="0"/>
              </a:rPr>
              <a:t>of persons </a:t>
            </a:r>
            <a:r>
              <a:rPr lang="en-US" sz="3200" b="1" u="sng" dirty="0">
                <a:latin typeface="Times New Roman" panose="02020603050405020304" pitchFamily="18" charset="0"/>
                <a:cs typeface="Times New Roman" panose="02020603050405020304" pitchFamily="18" charset="0"/>
              </a:rPr>
              <a:t>at risk </a:t>
            </a:r>
            <a:r>
              <a:rPr lang="en-US" sz="3200" u="sng" dirty="0">
                <a:latin typeface="Times New Roman" panose="02020603050405020304" pitchFamily="18" charset="0"/>
                <a:cs typeface="Times New Roman" panose="02020603050405020304" pitchFamily="18" charset="0"/>
              </a:rPr>
              <a:t>for the diseas</a:t>
            </a:r>
            <a:r>
              <a:rPr lang="en-US" sz="3200" dirty="0">
                <a:latin typeface="Times New Roman" panose="02020603050405020304" pitchFamily="18" charset="0"/>
                <a:cs typeface="Times New Roman" panose="02020603050405020304" pitchFamily="18" charset="0"/>
              </a:rPr>
              <a:t>e during the same period</a:t>
            </a:r>
          </a:p>
          <a:p>
            <a:pPr algn="just"/>
            <a:endParaRPr lang="en-US" sz="3200" dirty="0">
              <a:latin typeface="Times New Roman" panose="02020603050405020304" pitchFamily="18" charset="0"/>
              <a:cs typeface="Times New Roman" panose="02020603050405020304" pitchFamily="18" charset="0"/>
            </a:endParaRPr>
          </a:p>
          <a:p>
            <a:pPr algn="just"/>
            <a:endParaRPr lang="en-US" sz="3200" dirty="0" smtClean="0">
              <a:latin typeface="Times New Roman" panose="02020603050405020304" pitchFamily="18" charset="0"/>
              <a:cs typeface="Times New Roman" panose="02020603050405020304" pitchFamily="18" charset="0"/>
            </a:endParaRPr>
          </a:p>
          <a:p>
            <a:endParaRPr lang="en-US" dirty="0"/>
          </a:p>
        </p:txBody>
      </p:sp>
      <p:sp>
        <p:nvSpPr>
          <p:cNvPr id="5" name="Rectangle 4"/>
          <p:cNvSpPr/>
          <p:nvPr/>
        </p:nvSpPr>
        <p:spPr>
          <a:xfrm>
            <a:off x="6934201" y="3327400"/>
            <a:ext cx="914400" cy="584775"/>
          </a:xfrm>
          <a:prstGeom prst="rect">
            <a:avLst/>
          </a:prstGeom>
        </p:spPr>
        <p:txBody>
          <a:bodyPr wrap="square">
            <a:spAutoFit/>
          </a:bodyPr>
          <a:lstStyle/>
          <a:p>
            <a:r>
              <a:rPr lang="en-US" dirty="0">
                <a:solidFill>
                  <a:schemeClr val="bg1"/>
                </a:solidFill>
              </a:rPr>
              <a:t>x K</a:t>
            </a:r>
          </a:p>
        </p:txBody>
      </p:sp>
      <p:sp>
        <p:nvSpPr>
          <p:cNvPr id="6" name="Rectangle 5"/>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a:t>
            </a:r>
          </a:p>
        </p:txBody>
      </p:sp>
      <p:sp>
        <p:nvSpPr>
          <p:cNvPr id="4" name="Slide Number Placeholder 3"/>
          <p:cNvSpPr>
            <a:spLocks noGrp="1"/>
          </p:cNvSpPr>
          <p:nvPr>
            <p:ph type="sldNum" sz="quarter" idx="4"/>
          </p:nvPr>
        </p:nvSpPr>
        <p:spPr/>
        <p:txBody>
          <a:bodyPr/>
          <a:lstStyle/>
          <a:p>
            <a:fld id="{90E28097-5348-46F4-A68E-6A0338650D1F}" type="slidenum">
              <a:rPr lang="en-US" smtClean="0"/>
              <a:pPr/>
              <a:t>37</a:t>
            </a:fld>
            <a:endParaRPr lang="en-US"/>
          </a:p>
        </p:txBody>
      </p:sp>
    </p:spTree>
    <p:extLst>
      <p:ext uri="{BB962C8B-B14F-4D97-AF65-F5344CB8AC3E}">
        <p14:creationId xmlns:p14="http://schemas.microsoft.com/office/powerpoint/2010/main" val="7043465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needed to calculate incidence rate</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Case </a:t>
            </a:r>
            <a:r>
              <a:rPr lang="en-US" sz="2800" dirty="0">
                <a:latin typeface="Times New Roman" panose="02020603050405020304" pitchFamily="18" charset="0"/>
                <a:cs typeface="Times New Roman" panose="02020603050405020304" pitchFamily="18" charset="0"/>
              </a:rPr>
              <a:t>definition –What is considered disease</a:t>
            </a:r>
            <a:r>
              <a:rPr lang="en-US" sz="2800" dirty="0" smtClean="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Numerator </a:t>
            </a:r>
            <a:r>
              <a:rPr lang="en-US" sz="2800" dirty="0">
                <a:latin typeface="Times New Roman" panose="02020603050405020304" pitchFamily="18" charset="0"/>
                <a:cs typeface="Times New Roman" panose="02020603050405020304" pitchFamily="18" charset="0"/>
              </a:rPr>
              <a:t>= Number of </a:t>
            </a:r>
            <a:r>
              <a:rPr lang="en-US" sz="2800" dirty="0" smtClean="0">
                <a:latin typeface="Times New Roman" panose="02020603050405020304" pitchFamily="18" charset="0"/>
                <a:cs typeface="Times New Roman" panose="02020603050405020304" pitchFamily="18" charset="0"/>
              </a:rPr>
              <a:t>Events</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Denominator </a:t>
            </a:r>
            <a:r>
              <a:rPr lang="en-US" sz="2800" dirty="0">
                <a:latin typeface="Times New Roman" panose="02020603050405020304" pitchFamily="18" charset="0"/>
                <a:cs typeface="Times New Roman" panose="02020603050405020304" pitchFamily="18" charset="0"/>
              </a:rPr>
              <a:t>= Defined Population at </a:t>
            </a:r>
            <a:r>
              <a:rPr lang="en-US" sz="2800" dirty="0" smtClean="0">
                <a:latin typeface="Times New Roman" panose="02020603050405020304" pitchFamily="18" charset="0"/>
                <a:cs typeface="Times New Roman" panose="02020603050405020304" pitchFamily="18" charset="0"/>
              </a:rPr>
              <a:t>Risk</a:t>
            </a:r>
          </a:p>
          <a:p>
            <a:pPr marL="0" indent="0"/>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Specified period</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fr-FR" sz="2800" dirty="0" smtClean="0">
                <a:latin typeface="Times New Roman" panose="02020603050405020304" pitchFamily="18" charset="0"/>
                <a:cs typeface="Times New Roman" panose="02020603050405020304" pitchFamily="18" charset="0"/>
              </a:rPr>
              <a:t>Constant </a:t>
            </a:r>
            <a:r>
              <a:rPr lang="fr-FR" sz="2800" dirty="0">
                <a:latin typeface="Times New Roman" panose="02020603050405020304" pitchFamily="18" charset="0"/>
                <a:cs typeface="Times New Roman" panose="02020603050405020304" pitchFamily="18" charset="0"/>
              </a:rPr>
              <a:t>(unit multiplier, “K”): </a:t>
            </a:r>
            <a:r>
              <a:rPr lang="fr-FR" sz="2800" dirty="0" err="1">
                <a:latin typeface="Times New Roman" panose="02020603050405020304" pitchFamily="18" charset="0"/>
                <a:cs typeface="Times New Roman" panose="02020603050405020304" pitchFamily="18" charset="0"/>
              </a:rPr>
              <a:t>e.g</a:t>
            </a:r>
            <a:r>
              <a:rPr lang="fr-FR" sz="2800" dirty="0">
                <a:latin typeface="Times New Roman" panose="02020603050405020304" pitchFamily="18" charset="0"/>
                <a:cs typeface="Times New Roman" panose="02020603050405020304" pitchFamily="18" charset="0"/>
              </a:rPr>
              <a:t>. per 100,000</a:t>
            </a:r>
          </a:p>
          <a:p>
            <a:pPr marL="457200" indent="-457200">
              <a:buFont typeface="Arial" panose="020B0604020202020204" pitchFamily="34" charset="0"/>
              <a:buChar char="•"/>
            </a:pPr>
            <a:endParaRPr lang="en-US" sz="2800" dirty="0"/>
          </a:p>
        </p:txBody>
      </p:sp>
      <p:sp>
        <p:nvSpPr>
          <p:cNvPr id="4" name="Rectangle 3"/>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a:t>
            </a:r>
          </a:p>
        </p:txBody>
      </p:sp>
      <p:sp>
        <p:nvSpPr>
          <p:cNvPr id="5" name="Slide Number Placeholder 4"/>
          <p:cNvSpPr>
            <a:spLocks noGrp="1"/>
          </p:cNvSpPr>
          <p:nvPr>
            <p:ph type="sldNum" sz="quarter" idx="4"/>
          </p:nvPr>
        </p:nvSpPr>
        <p:spPr/>
        <p:txBody>
          <a:bodyPr/>
          <a:lstStyle/>
          <a:p>
            <a:fld id="{90E28097-5348-46F4-A68E-6A0338650D1F}" type="slidenum">
              <a:rPr lang="en-US" smtClean="0"/>
              <a:pPr/>
              <a:t>38</a:t>
            </a:fld>
            <a:endParaRPr lang="en-US"/>
          </a:p>
        </p:txBody>
      </p:sp>
    </p:spTree>
    <p:extLst>
      <p:ext uri="{BB962C8B-B14F-4D97-AF65-F5344CB8AC3E}">
        <p14:creationId xmlns:p14="http://schemas.microsoft.com/office/powerpoint/2010/main" val="29883837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haracteristics of the denominator (1)</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an incidence rate to be meaningful, any individual who is included in the denominator must have the </a:t>
            </a:r>
            <a:r>
              <a:rPr lang="en-US" i="1" dirty="0" smtClean="0">
                <a:latin typeface="Times New Roman" panose="02020603050405020304" pitchFamily="18" charset="0"/>
                <a:cs typeface="Times New Roman" panose="02020603050405020304" pitchFamily="18" charset="0"/>
              </a:rPr>
              <a:t>potential </a:t>
            </a: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become part of the group included in the numerator</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All </a:t>
            </a:r>
            <a:r>
              <a:rPr lang="en-US" dirty="0">
                <a:latin typeface="Times New Roman" panose="02020603050405020304" pitchFamily="18" charset="0"/>
                <a:cs typeface="Times New Roman" panose="02020603050405020304" pitchFamily="18" charset="0"/>
              </a:rPr>
              <a:t>cases in the numerator must come from the </a:t>
            </a:r>
            <a:r>
              <a:rPr lang="en-US" dirty="0" smtClean="0">
                <a:latin typeface="Times New Roman" panose="02020603050405020304" pitchFamily="18" charset="0"/>
                <a:cs typeface="Times New Roman" panose="02020603050405020304" pitchFamily="18" charset="0"/>
              </a:rPr>
              <a:t>denominator.</a:t>
            </a:r>
            <a:endParaRPr lang="en-US" dirty="0">
              <a:latin typeface="Times New Roman" panose="02020603050405020304" pitchFamily="18" charset="0"/>
              <a:cs typeface="Times New Roman" panose="02020603050405020304" pitchFamily="18" charset="0"/>
            </a:endParaRPr>
          </a:p>
          <a:p>
            <a:r>
              <a:rPr lang="en-US" dirty="0" smtClean="0"/>
              <a:t> </a:t>
            </a:r>
            <a:endParaRPr lang="en-US" dirty="0"/>
          </a:p>
        </p:txBody>
      </p:sp>
      <p:sp>
        <p:nvSpPr>
          <p:cNvPr id="4" name="Rectangle 3"/>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a:t>
            </a:r>
          </a:p>
        </p:txBody>
      </p:sp>
      <p:sp>
        <p:nvSpPr>
          <p:cNvPr id="5" name="Slide Number Placeholder 4"/>
          <p:cNvSpPr>
            <a:spLocks noGrp="1"/>
          </p:cNvSpPr>
          <p:nvPr>
            <p:ph type="sldNum" sz="quarter" idx="4"/>
          </p:nvPr>
        </p:nvSpPr>
        <p:spPr/>
        <p:txBody>
          <a:bodyPr/>
          <a:lstStyle/>
          <a:p>
            <a:fld id="{90E28097-5348-46F4-A68E-6A0338650D1F}" type="slidenum">
              <a:rPr lang="en-US" smtClean="0"/>
              <a:pPr/>
              <a:t>39</a:t>
            </a:fld>
            <a:endParaRPr lang="en-US"/>
          </a:p>
        </p:txBody>
      </p:sp>
    </p:spTree>
    <p:extLst>
      <p:ext uri="{BB962C8B-B14F-4D97-AF65-F5344CB8AC3E}">
        <p14:creationId xmlns:p14="http://schemas.microsoft.com/office/powerpoint/2010/main" val="26512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a:t>
            </a:r>
            <a:endParaRPr lang="en-US" dirty="0"/>
          </a:p>
        </p:txBody>
      </p:sp>
      <p:sp>
        <p:nvSpPr>
          <p:cNvPr id="3" name="Subtitle 2"/>
          <p:cNvSpPr>
            <a:spLocks noGrp="1"/>
          </p:cNvSpPr>
          <p:nvPr>
            <p:ph idx="1"/>
          </p:nvPr>
        </p:nvSpPr>
        <p:spPr>
          <a:xfrm>
            <a:off x="228600" y="1676400"/>
            <a:ext cx="8686800" cy="4191000"/>
          </a:xfrm>
        </p:spPr>
        <p:txBody>
          <a:bodyPr/>
          <a:lstStyle/>
          <a:p>
            <a:pPr marL="342900" indent="-342900" algn="just">
              <a:buFont typeface="Arial" panose="020B0604020202020204" pitchFamily="34" charset="0"/>
              <a:buChar char="•"/>
            </a:pPr>
            <a:r>
              <a:rPr lang="en-US" b="1" u="sng" dirty="0" smtClean="0">
                <a:latin typeface="Times New Roman" panose="02020603050405020304" pitchFamily="18" charset="0"/>
                <a:cs typeface="Times New Roman" panose="02020603050405020304" pitchFamily="18" charset="0"/>
              </a:rPr>
              <a:t>Determinants</a:t>
            </a:r>
            <a:r>
              <a:rPr lang="en-US" dirty="0" smtClean="0">
                <a:latin typeface="Times New Roman" panose="02020603050405020304" pitchFamily="18" charset="0"/>
                <a:cs typeface="Times New Roman" panose="02020603050405020304" pitchFamily="18" charset="0"/>
              </a:rPr>
              <a:t>: factors that influence health: biological, chemical, physical, social, cultural, genetic and behavior;	</a:t>
            </a:r>
          </a:p>
          <a:p>
            <a:pPr algn="just">
              <a:buFont typeface="Arial" panose="020B0604020202020204" pitchFamily="34" charset="0"/>
              <a:buChar char="•"/>
            </a:pPr>
            <a:r>
              <a:rPr lang="en-US" b="1" u="sng" dirty="0">
                <a:latin typeface="Times New Roman" panose="02020603050405020304" pitchFamily="18" charset="0"/>
                <a:cs typeface="Times New Roman" panose="02020603050405020304" pitchFamily="18" charset="0"/>
              </a:rPr>
              <a:t>Distribution</a:t>
            </a:r>
            <a:r>
              <a:rPr lang="en-US" b="1"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of determinants over time, populations, </a:t>
            </a:r>
            <a:r>
              <a:rPr lang="en-US" dirty="0">
                <a:latin typeface="Times New Roman" panose="02020603050405020304" pitchFamily="18" charset="0"/>
                <a:cs typeface="Times New Roman" panose="02020603050405020304" pitchFamily="18" charset="0"/>
              </a:rPr>
              <a:t>and </a:t>
            </a:r>
            <a:r>
              <a:rPr lang="en-US" dirty="0" smtClean="0">
                <a:latin typeface="Times New Roman" panose="02020603050405020304" pitchFamily="18" charset="0"/>
                <a:cs typeface="Times New Roman" panose="02020603050405020304" pitchFamily="18" charset="0"/>
              </a:rPr>
              <a:t>places;</a:t>
            </a:r>
          </a:p>
          <a:p>
            <a:pPr algn="just">
              <a:buFont typeface="Arial" panose="020B0604020202020204" pitchFamily="34" charset="0"/>
              <a:buChar char="•"/>
            </a:pPr>
            <a:r>
              <a:rPr lang="en-US" b="1" u="sng" dirty="0" smtClean="0">
                <a:latin typeface="Times New Roman" panose="02020603050405020304" pitchFamily="18" charset="0"/>
                <a:cs typeface="Times New Roman" panose="02020603050405020304" pitchFamily="18" charset="0"/>
              </a:rPr>
              <a:t>Health-Related States and Events</a:t>
            </a:r>
            <a:r>
              <a:rPr lang="en-US" dirty="0" smtClean="0">
                <a:latin typeface="Times New Roman" panose="02020603050405020304" pitchFamily="18" charset="0"/>
                <a:cs typeface="Times New Roman" panose="02020603050405020304" pitchFamily="18" charset="0"/>
              </a:rPr>
              <a:t>: diseases, causes of death, health-related behaviors (smoking, exercise), reaction to preventive programs, provision and utilization of health services;</a:t>
            </a:r>
          </a:p>
          <a:p>
            <a:pPr marL="342900" indent="-342900" algn="just">
              <a:buFont typeface="Arial" panose="020B0604020202020204" pitchFamily="34" charset="0"/>
              <a:buChar char="•"/>
            </a:pPr>
            <a:r>
              <a:rPr lang="en-US" b="1" u="sng" dirty="0" smtClean="0">
                <a:latin typeface="Times New Roman" panose="02020603050405020304" pitchFamily="18" charset="0"/>
                <a:cs typeface="Times New Roman" panose="02020603050405020304" pitchFamily="18" charset="0"/>
              </a:rPr>
              <a:t>Specified Populations</a:t>
            </a:r>
            <a:r>
              <a:rPr lang="en-US" b="1"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i</a:t>
            </a:r>
            <a:r>
              <a:rPr lang="en-US" dirty="0" smtClean="0">
                <a:latin typeface="Times New Roman" panose="02020603050405020304" pitchFamily="18" charset="0"/>
                <a:cs typeface="Times New Roman" panose="02020603050405020304" pitchFamily="18" charset="0"/>
              </a:rPr>
              <a:t>nclude those with identifiable characteristics such as occupation, race/ethnicity;	</a:t>
            </a:r>
          </a:p>
          <a:p>
            <a:pPr marL="342900" indent="-342900" algn="just">
              <a:buFont typeface="Arial" panose="020B0604020202020204" pitchFamily="34" charset="0"/>
              <a:buChar char="•"/>
            </a:pPr>
            <a:r>
              <a:rPr lang="en-US" b="1" u="sng" dirty="0" smtClean="0">
                <a:latin typeface="Times New Roman" panose="02020603050405020304" pitchFamily="18" charset="0"/>
                <a:cs typeface="Times New Roman" panose="02020603050405020304" pitchFamily="18" charset="0"/>
              </a:rPr>
              <a:t>Prevention and Control</a:t>
            </a:r>
            <a:r>
              <a:rPr lang="en-US" b="1" dirty="0" smtClean="0">
                <a:latin typeface="Times New Roman" panose="02020603050405020304" pitchFamily="18" charset="0"/>
                <a:cs typeface="Times New Roman" panose="02020603050405020304" pitchFamily="18" charset="0"/>
              </a:rPr>
              <a:t>: t</a:t>
            </a:r>
            <a:r>
              <a:rPr lang="en-US" dirty="0" smtClean="0">
                <a:latin typeface="Times New Roman" panose="02020603050405020304" pitchFamily="18" charset="0"/>
                <a:cs typeface="Times New Roman" panose="02020603050405020304" pitchFamily="18" charset="0"/>
              </a:rPr>
              <a:t>he aim of public health: to protect and restore health.	</a:t>
            </a:r>
          </a:p>
          <a:p>
            <a:pPr marL="0" indent="0" algn="r"/>
            <a:endParaRPr lang="en-US" sz="1600" dirty="0">
              <a:latin typeface="Times New Roman" panose="02020603050405020304" pitchFamily="18" charset="0"/>
              <a:cs typeface="Times New Roman" panose="02020603050405020304" pitchFamily="18" charset="0"/>
            </a:endParaRPr>
          </a:p>
          <a:p>
            <a:pPr algn="just"/>
            <a:endParaRPr lang="en-US" sz="16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sp>
        <p:nvSpPr>
          <p:cNvPr id="4" name="Rectangle 3"/>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5" name="Slide Number Placeholder 4"/>
          <p:cNvSpPr>
            <a:spLocks noGrp="1"/>
          </p:cNvSpPr>
          <p:nvPr>
            <p:ph type="sldNum" sz="quarter" idx="4"/>
          </p:nvPr>
        </p:nvSpPr>
        <p:spPr/>
        <p:txBody>
          <a:bodyPr/>
          <a:lstStyle/>
          <a:p>
            <a:fld id="{90E28097-5348-46F4-A68E-6A0338650D1F}" type="slidenum">
              <a:rPr lang="en-US" smtClean="0"/>
              <a:pPr/>
              <a:t>4</a:t>
            </a:fld>
            <a:endParaRPr lang="en-US"/>
          </a:p>
        </p:txBody>
      </p:sp>
    </p:spTree>
    <p:extLst>
      <p:ext uri="{BB962C8B-B14F-4D97-AF65-F5344CB8AC3E}">
        <p14:creationId xmlns:p14="http://schemas.microsoft.com/office/powerpoint/2010/main" val="340311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76600" y="685800"/>
            <a:ext cx="6172200" cy="3512421"/>
          </a:xfrm>
          <a:prstGeom prst="rect">
            <a:avLst/>
          </a:prstGeom>
        </p:spPr>
      </p:pic>
      <p:pic>
        <p:nvPicPr>
          <p:cNvPr id="5" name="Picture 4"/>
          <p:cNvPicPr>
            <a:picLocks noChangeAspect="1"/>
          </p:cNvPicPr>
          <p:nvPr/>
        </p:nvPicPr>
        <p:blipFill>
          <a:blip r:embed="rId3"/>
          <a:stretch>
            <a:fillRect/>
          </a:stretch>
        </p:blipFill>
        <p:spPr>
          <a:xfrm>
            <a:off x="152399" y="3124200"/>
            <a:ext cx="5802951" cy="3611140"/>
          </a:xfrm>
          <a:prstGeom prst="rect">
            <a:avLst/>
          </a:prstGeom>
        </p:spPr>
      </p:pic>
      <p:cxnSp>
        <p:nvCxnSpPr>
          <p:cNvPr id="8" name="Straight Connector 7"/>
          <p:cNvCxnSpPr/>
          <p:nvPr/>
        </p:nvCxnSpPr>
        <p:spPr bwMode="auto">
          <a:xfrm>
            <a:off x="914400" y="1143000"/>
            <a:ext cx="7772400" cy="533400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9" name="Slide Number Placeholder 8"/>
          <p:cNvSpPr>
            <a:spLocks noGrp="1"/>
          </p:cNvSpPr>
          <p:nvPr>
            <p:ph type="sldNum" sz="quarter" idx="4"/>
          </p:nvPr>
        </p:nvSpPr>
        <p:spPr/>
        <p:txBody>
          <a:bodyPr/>
          <a:lstStyle/>
          <a:p>
            <a:fld id="{90E28097-5348-46F4-A68E-6A0338650D1F}" type="slidenum">
              <a:rPr lang="en-US" smtClean="0"/>
              <a:pPr/>
              <a:t>40</a:t>
            </a:fld>
            <a:endParaRPr lang="en-US"/>
          </a:p>
        </p:txBody>
      </p:sp>
    </p:spTree>
    <p:extLst>
      <p:ext uri="{BB962C8B-B14F-4D97-AF65-F5344CB8AC3E}">
        <p14:creationId xmlns:p14="http://schemas.microsoft.com/office/powerpoint/2010/main" val="33061229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haracteristics of the denominator (2)</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i="1" u="sng" dirty="0" smtClean="0">
                <a:latin typeface="Times New Roman" panose="02020603050405020304" pitchFamily="18" charset="0"/>
                <a:cs typeface="Times New Roman" panose="02020603050405020304" pitchFamily="18" charset="0"/>
              </a:rPr>
              <a:t>Potential</a:t>
            </a:r>
            <a:r>
              <a:rPr lang="en-US" i="1"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biological susceptibility </a:t>
            </a:r>
            <a:r>
              <a:rPr lang="en-US" dirty="0" smtClean="0">
                <a:latin typeface="Times New Roman" panose="02020603050405020304" pitchFamily="18" charset="0"/>
                <a:cs typeface="Times New Roman" panose="02020603050405020304" pitchFamily="18" charset="0"/>
              </a:rPr>
              <a:t>and some </a:t>
            </a:r>
            <a:r>
              <a:rPr lang="en-US" dirty="0">
                <a:latin typeface="Times New Roman" panose="02020603050405020304" pitchFamily="18" charset="0"/>
                <a:cs typeface="Times New Roman" panose="02020603050405020304" pitchFamily="18" charset="0"/>
              </a:rPr>
              <a:t>probability of being exposed to causal </a:t>
            </a:r>
            <a:r>
              <a:rPr lang="en-US" dirty="0" smtClean="0">
                <a:latin typeface="Times New Roman" panose="02020603050405020304" pitchFamily="18" charset="0"/>
                <a:cs typeface="Times New Roman" panose="02020603050405020304" pitchFamily="18" charset="0"/>
              </a:rPr>
              <a:t>factors.</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b="1" i="1" u="sng" dirty="0" smtClean="0">
                <a:latin typeface="Times New Roman" panose="02020603050405020304" pitchFamily="18" charset="0"/>
                <a:cs typeface="Times New Roman" panose="02020603050405020304" pitchFamily="18" charset="0"/>
              </a:rPr>
              <a:t>At </a:t>
            </a:r>
            <a:r>
              <a:rPr lang="en-US" b="1" i="1" u="sng" dirty="0">
                <a:latin typeface="Times New Roman" panose="02020603050405020304" pitchFamily="18" charset="0"/>
                <a:cs typeface="Times New Roman" panose="02020603050405020304" pitchFamily="18" charset="0"/>
              </a:rPr>
              <a:t>risk</a:t>
            </a:r>
            <a:r>
              <a:rPr lang="en-US" i="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Must </a:t>
            </a:r>
            <a:r>
              <a:rPr lang="en-US" dirty="0">
                <a:latin typeface="Times New Roman" panose="02020603050405020304" pitchFamily="18" charset="0"/>
                <a:cs typeface="Times New Roman" panose="02020603050405020304" pitchFamily="18" charset="0"/>
              </a:rPr>
              <a:t>be able to develop the disease, e.g., only women can contribute to uterine cancer incidence (thus, only women could be part of the denominator). You must always clearly specify the “source” population that is “at risk” to become part of the numerator. </a:t>
            </a:r>
            <a:endParaRPr lang="en-US" dirty="0" smtClean="0">
              <a:latin typeface="Times New Roman" panose="02020603050405020304" pitchFamily="18" charset="0"/>
              <a:cs typeface="Times New Roman" panose="02020603050405020304" pitchFamily="18" charset="0"/>
            </a:endParaRPr>
          </a:p>
        </p:txBody>
      </p:sp>
      <p:sp>
        <p:nvSpPr>
          <p:cNvPr id="4" name="Rectangle 3"/>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a:t>
            </a:r>
          </a:p>
        </p:txBody>
      </p:sp>
      <p:sp>
        <p:nvSpPr>
          <p:cNvPr id="5" name="Slide Number Placeholder 4"/>
          <p:cNvSpPr>
            <a:spLocks noGrp="1"/>
          </p:cNvSpPr>
          <p:nvPr>
            <p:ph type="sldNum" sz="quarter" idx="4"/>
          </p:nvPr>
        </p:nvSpPr>
        <p:spPr/>
        <p:txBody>
          <a:bodyPr/>
          <a:lstStyle/>
          <a:p>
            <a:fld id="{90E28097-5348-46F4-A68E-6A0338650D1F}" type="slidenum">
              <a:rPr lang="en-US" smtClean="0"/>
              <a:pPr/>
              <a:t>41</a:t>
            </a:fld>
            <a:endParaRPr lang="en-US"/>
          </a:p>
        </p:txBody>
      </p:sp>
    </p:spTree>
    <p:extLst>
      <p:ext uri="{BB962C8B-B14F-4D97-AF65-F5344CB8AC3E}">
        <p14:creationId xmlns:p14="http://schemas.microsoft.com/office/powerpoint/2010/main" val="346606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Rate</a:t>
            </a:r>
            <a:endParaRPr lang="en-US" dirty="0"/>
          </a:p>
        </p:txBody>
      </p:sp>
      <p:sp>
        <p:nvSpPr>
          <p:cNvPr id="3" name="Content Placeholder 2"/>
          <p:cNvSpPr>
            <a:spLocks noGrp="1"/>
          </p:cNvSpPr>
          <p:nvPr>
            <p:ph idx="1"/>
          </p:nvPr>
        </p:nvSpPr>
        <p:spPr>
          <a:xfrm>
            <a:off x="228600" y="1676400"/>
            <a:ext cx="8686800" cy="4114800"/>
          </a:xfrm>
        </p:spPr>
        <p:txBody>
          <a:bodyPr/>
          <a:lstStyle/>
          <a:p>
            <a:endParaRPr lang="en-US" dirty="0"/>
          </a:p>
          <a:p>
            <a:pPr>
              <a:buFont typeface="Arial" panose="020B0604020202020204" pitchFamily="34" charset="0"/>
              <a:buChar char="•"/>
            </a:pPr>
            <a:r>
              <a:rPr lang="en-US" sz="2800" i="1" dirty="0">
                <a:latin typeface="Times New Roman" panose="02020603050405020304" pitchFamily="18" charset="0"/>
                <a:cs typeface="Times New Roman" panose="02020603050405020304" pitchFamily="18" charset="0"/>
              </a:rPr>
              <a:t>Incidence </a:t>
            </a:r>
            <a:r>
              <a:rPr lang="en-US" sz="2800" i="1" dirty="0" smtClean="0">
                <a:latin typeface="Times New Roman" panose="02020603050405020304" pitchFamily="18" charset="0"/>
                <a:cs typeface="Times New Roman" panose="02020603050405020304" pitchFamily="18" charset="0"/>
              </a:rPr>
              <a:t>rate indicates a </a:t>
            </a:r>
            <a:r>
              <a:rPr lang="en-US" sz="2800" i="1" dirty="0">
                <a:latin typeface="Times New Roman" panose="02020603050405020304" pitchFamily="18" charset="0"/>
                <a:cs typeface="Times New Roman" panose="02020603050405020304" pitchFamily="18" charset="0"/>
              </a:rPr>
              <a:t>risk </a:t>
            </a:r>
            <a:r>
              <a:rPr lang="en-US" sz="2800" dirty="0">
                <a:latin typeface="Times New Roman" panose="02020603050405020304" pitchFamily="18" charset="0"/>
                <a:cs typeface="Times New Roman" panose="02020603050405020304" pitchFamily="18" charset="0"/>
              </a:rPr>
              <a:t>because it is a measure of transition from a </a:t>
            </a:r>
            <a:r>
              <a:rPr lang="en-US" sz="2800" i="1" dirty="0">
                <a:latin typeface="Times New Roman" panose="02020603050405020304" pitchFamily="18" charset="0"/>
                <a:cs typeface="Times New Roman" panose="02020603050405020304" pitchFamily="18" charset="0"/>
              </a:rPr>
              <a:t>non</a:t>
            </a:r>
            <a:r>
              <a:rPr lang="en-US" sz="2800" dirty="0">
                <a:latin typeface="Times New Roman" panose="02020603050405020304" pitchFamily="18" charset="0"/>
                <a:cs typeface="Times New Roman" panose="02020603050405020304" pitchFamily="18" charset="0"/>
              </a:rPr>
              <a:t>-diseased state to a diseased </a:t>
            </a:r>
            <a:r>
              <a:rPr lang="en-US" sz="2800" dirty="0" smtClean="0">
                <a:latin typeface="Times New Roman" panose="02020603050405020304" pitchFamily="18" charset="0"/>
                <a:cs typeface="Times New Roman" panose="02020603050405020304" pitchFamily="18" charset="0"/>
              </a:rPr>
              <a:t>state</a:t>
            </a: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Incidence </a:t>
            </a:r>
            <a:r>
              <a:rPr lang="en-US" sz="2800" dirty="0" smtClean="0">
                <a:latin typeface="Times New Roman" panose="02020603050405020304" pitchFamily="18" charset="0"/>
                <a:cs typeface="Times New Roman" panose="02020603050405020304" pitchFamily="18" charset="0"/>
              </a:rPr>
              <a:t>rates are </a:t>
            </a:r>
            <a:r>
              <a:rPr lang="en-US" sz="2800" dirty="0">
                <a:latin typeface="Times New Roman" panose="02020603050405020304" pitchFamily="18" charset="0"/>
                <a:cs typeface="Times New Roman" panose="02020603050405020304" pitchFamily="18" charset="0"/>
              </a:rPr>
              <a:t>not affected by treatment but </a:t>
            </a:r>
            <a:r>
              <a:rPr lang="en-US" sz="2800" dirty="0" smtClean="0">
                <a:latin typeface="Times New Roman" panose="02020603050405020304" pitchFamily="18" charset="0"/>
                <a:cs typeface="Times New Roman" panose="02020603050405020304" pitchFamily="18" charset="0"/>
              </a:rPr>
              <a:t>are affected </a:t>
            </a:r>
            <a:r>
              <a:rPr lang="en-US" sz="2800" dirty="0">
                <a:latin typeface="Times New Roman" panose="02020603050405020304" pitchFamily="18" charset="0"/>
                <a:cs typeface="Times New Roman" panose="02020603050405020304" pitchFamily="18" charset="0"/>
              </a:rPr>
              <a:t>by prevention</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incidence rate measure is a key to studying disease etiology because causative factors will increase the incidence rate of disease. </a:t>
            </a:r>
            <a:endParaRPr lang="en-US" sz="2800" dirty="0" smtClean="0">
              <a:latin typeface="Times New Roman" panose="02020603050405020304" pitchFamily="18" charset="0"/>
              <a:cs typeface="Times New Roman" panose="02020603050405020304" pitchFamily="18" charset="0"/>
            </a:endParaRPr>
          </a:p>
        </p:txBody>
      </p:sp>
      <p:sp>
        <p:nvSpPr>
          <p:cNvPr id="4" name="Rectangle 3"/>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a:t>
            </a:r>
          </a:p>
        </p:txBody>
      </p:sp>
      <p:sp>
        <p:nvSpPr>
          <p:cNvPr id="5" name="Slide Number Placeholder 4"/>
          <p:cNvSpPr>
            <a:spLocks noGrp="1"/>
          </p:cNvSpPr>
          <p:nvPr>
            <p:ph type="sldNum" sz="quarter" idx="4"/>
          </p:nvPr>
        </p:nvSpPr>
        <p:spPr/>
        <p:txBody>
          <a:bodyPr/>
          <a:lstStyle/>
          <a:p>
            <a:fld id="{90E28097-5348-46F4-A68E-6A0338650D1F}" type="slidenum">
              <a:rPr lang="en-US" smtClean="0"/>
              <a:pPr/>
              <a:t>42</a:t>
            </a:fld>
            <a:endParaRPr lang="en-US"/>
          </a:p>
        </p:txBody>
      </p:sp>
    </p:spTree>
    <p:extLst>
      <p:ext uri="{BB962C8B-B14F-4D97-AF65-F5344CB8AC3E}">
        <p14:creationId xmlns:p14="http://schemas.microsoft.com/office/powerpoint/2010/main" val="45476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Cumulative Incidence</a:t>
            </a:r>
            <a:endParaRPr lang="en-US" dirty="0"/>
          </a:p>
        </p:txBody>
      </p:sp>
      <p:sp>
        <p:nvSpPr>
          <p:cNvPr id="3" name="Content Placeholder 2"/>
          <p:cNvSpPr>
            <a:spLocks noGrp="1"/>
          </p:cNvSpPr>
          <p:nvPr>
            <p:ph idx="1"/>
          </p:nvPr>
        </p:nvSpPr>
        <p:spPr>
          <a:xfrm>
            <a:off x="228600" y="1676400"/>
            <a:ext cx="8686800" cy="4114800"/>
          </a:xfrm>
        </p:spPr>
        <p:txBody>
          <a:bodyPr/>
          <a:lstStyle/>
          <a:p>
            <a:r>
              <a:rPr lang="en-US" dirty="0">
                <a:latin typeface="Times New Roman" panose="02020603050405020304" pitchFamily="18" charset="0"/>
                <a:cs typeface="Times New Roman" panose="02020603050405020304" pitchFamily="18" charset="0"/>
              </a:rPr>
              <a:t>Cumulative incidence is a measure of disease frequency that addresses the question "How far has the disease spread during a specified period of time?"  It is calculated using the following formula</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sz="1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914400" y="3352800"/>
            <a:ext cx="6991350" cy="2200275"/>
          </a:xfrm>
          <a:prstGeom prst="rect">
            <a:avLst/>
          </a:prstGeom>
        </p:spPr>
      </p:pic>
      <p:sp>
        <p:nvSpPr>
          <p:cNvPr id="5" name="Rectangle 4"/>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a:t>
            </a:r>
          </a:p>
        </p:txBody>
      </p:sp>
      <p:sp>
        <p:nvSpPr>
          <p:cNvPr id="6" name="Slide Number Placeholder 5"/>
          <p:cNvSpPr>
            <a:spLocks noGrp="1"/>
          </p:cNvSpPr>
          <p:nvPr>
            <p:ph type="sldNum" sz="quarter" idx="4"/>
          </p:nvPr>
        </p:nvSpPr>
        <p:spPr/>
        <p:txBody>
          <a:bodyPr/>
          <a:lstStyle/>
          <a:p>
            <a:fld id="{90E28097-5348-46F4-A68E-6A0338650D1F}" type="slidenum">
              <a:rPr lang="en-US" smtClean="0"/>
              <a:pPr/>
              <a:t>43</a:t>
            </a:fld>
            <a:endParaRPr lang="en-US"/>
          </a:p>
        </p:txBody>
      </p:sp>
    </p:spTree>
    <p:extLst>
      <p:ext uri="{BB962C8B-B14F-4D97-AF65-F5344CB8AC3E}">
        <p14:creationId xmlns:p14="http://schemas.microsoft.com/office/powerpoint/2010/main" val="230814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smtClean="0"/>
              <a:t>Incidence rate and cumulative incidence (1)</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905000"/>
            <a:ext cx="7287964" cy="4191000"/>
          </a:xfrm>
        </p:spPr>
      </p:pic>
      <p:sp>
        <p:nvSpPr>
          <p:cNvPr id="5" name="Rectangle 4"/>
          <p:cNvSpPr/>
          <p:nvPr/>
        </p:nvSpPr>
        <p:spPr>
          <a:xfrm>
            <a:off x="3581400" y="6471007"/>
            <a:ext cx="5425611" cy="307777"/>
          </a:xfrm>
          <a:prstGeom prst="rect">
            <a:avLst/>
          </a:prstGeom>
        </p:spPr>
        <p:txBody>
          <a:bodyPr wrap="square">
            <a:spAutoFit/>
          </a:bodyPr>
          <a:lstStyle/>
          <a:p>
            <a:pPr algn="r"/>
            <a:r>
              <a:rPr lang="en-US" sz="1400" b="0" dirty="0">
                <a:solidFill>
                  <a:schemeClr val="bg1"/>
                </a:solidFill>
              </a:rPr>
              <a:t>https://www.ctspedia.org/do/view/CTSpedia/RateCumulIncidence</a:t>
            </a:r>
          </a:p>
        </p:txBody>
      </p:sp>
      <p:sp>
        <p:nvSpPr>
          <p:cNvPr id="6" name="Slide Number Placeholder 5"/>
          <p:cNvSpPr>
            <a:spLocks noGrp="1"/>
          </p:cNvSpPr>
          <p:nvPr>
            <p:ph type="sldNum" sz="quarter" idx="4"/>
          </p:nvPr>
        </p:nvSpPr>
        <p:spPr/>
        <p:txBody>
          <a:bodyPr/>
          <a:lstStyle/>
          <a:p>
            <a:fld id="{90E28097-5348-46F4-A68E-6A0338650D1F}" type="slidenum">
              <a:rPr lang="en-US" smtClean="0"/>
              <a:pPr/>
              <a:t>44</a:t>
            </a:fld>
            <a:endParaRPr lang="en-US"/>
          </a:p>
        </p:txBody>
      </p:sp>
    </p:spTree>
    <p:extLst>
      <p:ext uri="{BB962C8B-B14F-4D97-AF65-F5344CB8AC3E}">
        <p14:creationId xmlns:p14="http://schemas.microsoft.com/office/powerpoint/2010/main" val="9752329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smtClean="0"/>
              <a:t>Incidence rate and cumulative incidence (2)</a:t>
            </a:r>
            <a:endParaRPr lang="en-US" dirty="0"/>
          </a:p>
        </p:txBody>
      </p:sp>
      <p:sp>
        <p:nvSpPr>
          <p:cNvPr id="5" name="Rectangle 4"/>
          <p:cNvSpPr/>
          <p:nvPr/>
        </p:nvSpPr>
        <p:spPr>
          <a:xfrm>
            <a:off x="152400" y="6471007"/>
            <a:ext cx="8854611" cy="307777"/>
          </a:xfrm>
          <a:prstGeom prst="rect">
            <a:avLst/>
          </a:prstGeom>
        </p:spPr>
        <p:txBody>
          <a:bodyPr wrap="square">
            <a:spAutoFit/>
          </a:bodyPr>
          <a:lstStyle/>
          <a:p>
            <a:pPr algn="r"/>
            <a:r>
              <a:rPr lang="en-US" sz="1400" b="0" dirty="0" err="1">
                <a:solidFill>
                  <a:schemeClr val="bg1"/>
                </a:solidFill>
              </a:rPr>
              <a:t>Szklo</a:t>
            </a:r>
            <a:r>
              <a:rPr lang="en-US" sz="1400" b="0" dirty="0">
                <a:solidFill>
                  <a:schemeClr val="bg1"/>
                </a:solidFill>
              </a:rPr>
              <a:t>, M., &amp; Nieto, F. (2007). Epidemiology: Beyond the Basics (2nd Edition ed.). Boston: Jones and Bartlett Publishers. </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509445"/>
            <a:ext cx="7035074" cy="4905054"/>
          </a:xfrm>
        </p:spPr>
      </p:pic>
      <p:sp>
        <p:nvSpPr>
          <p:cNvPr id="7" name="Slide Number Placeholder 6"/>
          <p:cNvSpPr>
            <a:spLocks noGrp="1"/>
          </p:cNvSpPr>
          <p:nvPr>
            <p:ph type="sldNum" sz="quarter" idx="4"/>
          </p:nvPr>
        </p:nvSpPr>
        <p:spPr/>
        <p:txBody>
          <a:bodyPr/>
          <a:lstStyle/>
          <a:p>
            <a:fld id="{90E28097-5348-46F4-A68E-6A0338650D1F}" type="slidenum">
              <a:rPr lang="en-US" smtClean="0"/>
              <a:pPr/>
              <a:t>45</a:t>
            </a:fld>
            <a:endParaRPr lang="en-US"/>
          </a:p>
        </p:txBody>
      </p:sp>
    </p:spTree>
    <p:extLst>
      <p:ext uri="{BB962C8B-B14F-4D97-AF65-F5344CB8AC3E}">
        <p14:creationId xmlns:p14="http://schemas.microsoft.com/office/powerpoint/2010/main" val="25401696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Cumulative incidence example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524000"/>
            <a:ext cx="7010400" cy="4648200"/>
          </a:xfrm>
          <a:solidFill>
            <a:schemeClr val="bg1"/>
          </a:solidFill>
        </p:spPr>
      </p:pic>
      <p:sp>
        <p:nvSpPr>
          <p:cNvPr id="5" name="Rectangle 4"/>
          <p:cNvSpPr/>
          <p:nvPr/>
        </p:nvSpPr>
        <p:spPr>
          <a:xfrm>
            <a:off x="320211" y="6355239"/>
            <a:ext cx="8823789" cy="461665"/>
          </a:xfrm>
          <a:prstGeom prst="rect">
            <a:avLst/>
          </a:prstGeom>
        </p:spPr>
        <p:txBody>
          <a:bodyPr wrap="square">
            <a:spAutoFit/>
          </a:bodyPr>
          <a:lstStyle/>
          <a:p>
            <a:pPr algn="r"/>
            <a:r>
              <a:rPr lang="en-US" sz="1200" b="0" dirty="0" err="1">
                <a:solidFill>
                  <a:schemeClr val="bg1"/>
                </a:solidFill>
              </a:rPr>
              <a:t>Cuzick</a:t>
            </a:r>
            <a:r>
              <a:rPr lang="en-US" sz="1200" b="0" dirty="0">
                <a:solidFill>
                  <a:schemeClr val="bg1"/>
                </a:solidFill>
              </a:rPr>
              <a:t> J et. al. Long-Term Results of Tamoxifen Prophylaxis for Breast Cancer--96-Month Follow-up of the Randomized IBIS-I Trial</a:t>
            </a:r>
          </a:p>
          <a:p>
            <a:pPr algn="r"/>
            <a:r>
              <a:rPr lang="en-US" sz="1200" b="0" dirty="0">
                <a:solidFill>
                  <a:schemeClr val="bg1"/>
                </a:solidFill>
              </a:rPr>
              <a:t>Journal of the National Cancer Institute 99(4):272-82 </a:t>
            </a:r>
          </a:p>
        </p:txBody>
      </p:sp>
      <p:sp>
        <p:nvSpPr>
          <p:cNvPr id="6" name="Slide Number Placeholder 5"/>
          <p:cNvSpPr>
            <a:spLocks noGrp="1"/>
          </p:cNvSpPr>
          <p:nvPr>
            <p:ph type="sldNum" sz="quarter" idx="4"/>
          </p:nvPr>
        </p:nvSpPr>
        <p:spPr/>
        <p:txBody>
          <a:bodyPr/>
          <a:lstStyle/>
          <a:p>
            <a:fld id="{90E28097-5348-46F4-A68E-6A0338650D1F}" type="slidenum">
              <a:rPr lang="en-US" smtClean="0"/>
              <a:pPr/>
              <a:t>46</a:t>
            </a:fld>
            <a:endParaRPr lang="en-US"/>
          </a:p>
        </p:txBody>
      </p:sp>
    </p:spTree>
    <p:extLst>
      <p:ext uri="{BB962C8B-B14F-4D97-AF65-F5344CB8AC3E}">
        <p14:creationId xmlns:p14="http://schemas.microsoft.com/office/powerpoint/2010/main" val="18357974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Incidence Density</a:t>
            </a:r>
            <a:endParaRPr lang="en-US" dirty="0"/>
          </a:p>
        </p:txBody>
      </p:sp>
      <p:sp>
        <p:nvSpPr>
          <p:cNvPr id="3" name="Content Placeholder 2"/>
          <p:cNvSpPr>
            <a:spLocks noGrp="1"/>
          </p:cNvSpPr>
          <p:nvPr>
            <p:ph idx="1"/>
          </p:nvPr>
        </p:nvSpPr>
        <p:spPr/>
        <p:txBody>
          <a:bodyPr/>
          <a:lstStyle/>
          <a:p>
            <a:r>
              <a:rPr lang="en-US" dirty="0" smtClean="0">
                <a:latin typeface="Times" panose="02020603050405020304" pitchFamily="18" charset="0"/>
                <a:cs typeface="Times" panose="02020603050405020304" pitchFamily="18" charset="0"/>
              </a:rPr>
              <a:t>Number </a:t>
            </a:r>
            <a:r>
              <a:rPr lang="en-US" dirty="0">
                <a:latin typeface="Times" panose="02020603050405020304" pitchFamily="18" charset="0"/>
                <a:cs typeface="Times" panose="02020603050405020304" pitchFamily="18" charset="0"/>
              </a:rPr>
              <a:t>of new cases of a disease during a specific period divided by the amount of person-time at risk (person x their time at risk)</a:t>
            </a:r>
          </a:p>
          <a:p>
            <a:endParaRPr lang="en-US" dirty="0"/>
          </a:p>
        </p:txBody>
      </p:sp>
      <p:pic>
        <p:nvPicPr>
          <p:cNvPr id="4" name="Picture 3"/>
          <p:cNvPicPr>
            <a:picLocks noChangeAspect="1"/>
          </p:cNvPicPr>
          <p:nvPr/>
        </p:nvPicPr>
        <p:blipFill>
          <a:blip r:embed="rId2"/>
          <a:stretch>
            <a:fillRect/>
          </a:stretch>
        </p:blipFill>
        <p:spPr>
          <a:xfrm>
            <a:off x="571500" y="2952750"/>
            <a:ext cx="7848600" cy="2400300"/>
          </a:xfrm>
          <a:prstGeom prst="rect">
            <a:avLst/>
          </a:prstGeom>
        </p:spPr>
      </p:pic>
      <p:sp>
        <p:nvSpPr>
          <p:cNvPr id="5" name="Rectangle 4"/>
          <p:cNvSpPr/>
          <p:nvPr/>
        </p:nvSpPr>
        <p:spPr>
          <a:xfrm>
            <a:off x="76200" y="6474023"/>
            <a:ext cx="8991600" cy="307777"/>
          </a:xfrm>
          <a:prstGeom prst="rect">
            <a:avLst/>
          </a:prstGeom>
        </p:spPr>
        <p:txBody>
          <a:bodyPr wrap="square">
            <a:spAutoFit/>
          </a:bodyPr>
          <a:lstStyle/>
          <a:p>
            <a:pPr algn="r"/>
            <a:r>
              <a:rPr lang="en-US" sz="1400" dirty="0" smtClean="0">
                <a:solidFill>
                  <a:schemeClr val="bg1"/>
                </a:solidFill>
                <a:cs typeface="Times New Roman" panose="02020603050405020304" pitchFamily="18" charset="0"/>
              </a:rPr>
              <a:t>Gordis, Leon. Epidemiology (5). Saint Louis, US: Saunders, 2013. ProQuest </a:t>
            </a:r>
            <a:r>
              <a:rPr lang="en-US" sz="1400" dirty="0" err="1" smtClean="0">
                <a:solidFill>
                  <a:schemeClr val="bg1"/>
                </a:solidFill>
                <a:cs typeface="Times New Roman" panose="02020603050405020304" pitchFamily="18" charset="0"/>
              </a:rPr>
              <a:t>ebrary</a:t>
            </a:r>
            <a:r>
              <a:rPr lang="en-US" sz="1400" dirty="0" smtClean="0">
                <a:solidFill>
                  <a:schemeClr val="bg1"/>
                </a:solidFill>
                <a:cs typeface="Times New Roman" panose="02020603050405020304" pitchFamily="18" charset="0"/>
              </a:rPr>
              <a:t>. Web. 2 March 2017</a:t>
            </a:r>
            <a:endParaRPr lang="en-US" sz="1400" dirty="0">
              <a:solidFill>
                <a:schemeClr val="bg1"/>
              </a:solidFill>
              <a:cs typeface="Times New Roman" panose="02020603050405020304" pitchFamily="18" charset="0"/>
            </a:endParaRPr>
          </a:p>
        </p:txBody>
      </p:sp>
      <p:sp>
        <p:nvSpPr>
          <p:cNvPr id="6" name="Slide Number Placeholder 5"/>
          <p:cNvSpPr>
            <a:spLocks noGrp="1"/>
          </p:cNvSpPr>
          <p:nvPr>
            <p:ph type="sldNum" sz="quarter" idx="4"/>
          </p:nvPr>
        </p:nvSpPr>
        <p:spPr/>
        <p:txBody>
          <a:bodyPr/>
          <a:lstStyle/>
          <a:p>
            <a:fld id="{90E28097-5348-46F4-A68E-6A0338650D1F}" type="slidenum">
              <a:rPr lang="en-US" smtClean="0"/>
              <a:pPr/>
              <a:t>47</a:t>
            </a:fld>
            <a:endParaRPr lang="en-US"/>
          </a:p>
        </p:txBody>
      </p:sp>
    </p:spTree>
    <p:extLst>
      <p:ext uri="{BB962C8B-B14F-4D97-AF65-F5344CB8AC3E}">
        <p14:creationId xmlns:p14="http://schemas.microsoft.com/office/powerpoint/2010/main" val="36671107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Incidence Density: Interpretation</a:t>
            </a:r>
            <a:endParaRPr lang="en-US" dirty="0"/>
          </a:p>
        </p:txBody>
      </p:sp>
      <p:pic>
        <p:nvPicPr>
          <p:cNvPr id="4" name="Content Placeholder 3"/>
          <p:cNvPicPr>
            <a:picLocks noGrp="1" noChangeAspect="1"/>
          </p:cNvPicPr>
          <p:nvPr>
            <p:ph idx="1"/>
          </p:nvPr>
        </p:nvPicPr>
        <p:blipFill>
          <a:blip r:embed="rId2"/>
          <a:stretch>
            <a:fillRect/>
          </a:stretch>
        </p:blipFill>
        <p:spPr>
          <a:xfrm>
            <a:off x="609600" y="1981200"/>
            <a:ext cx="3000375" cy="1514475"/>
          </a:xfrm>
          <a:prstGeom prst="rect">
            <a:avLst/>
          </a:prstGeom>
        </p:spPr>
      </p:pic>
      <p:pic>
        <p:nvPicPr>
          <p:cNvPr id="5" name="Picture 4"/>
          <p:cNvPicPr>
            <a:picLocks noChangeAspect="1"/>
          </p:cNvPicPr>
          <p:nvPr/>
        </p:nvPicPr>
        <p:blipFill>
          <a:blip r:embed="rId3"/>
          <a:stretch>
            <a:fillRect/>
          </a:stretch>
        </p:blipFill>
        <p:spPr>
          <a:xfrm>
            <a:off x="4114800" y="1981200"/>
            <a:ext cx="3990975" cy="1638300"/>
          </a:xfrm>
          <a:prstGeom prst="rect">
            <a:avLst/>
          </a:prstGeom>
        </p:spPr>
      </p:pic>
      <p:pic>
        <p:nvPicPr>
          <p:cNvPr id="6" name="Picture 5"/>
          <p:cNvPicPr>
            <a:picLocks noChangeAspect="1"/>
          </p:cNvPicPr>
          <p:nvPr/>
        </p:nvPicPr>
        <p:blipFill>
          <a:blip r:embed="rId4"/>
          <a:stretch>
            <a:fillRect/>
          </a:stretch>
        </p:blipFill>
        <p:spPr>
          <a:xfrm>
            <a:off x="595745" y="4267200"/>
            <a:ext cx="3181350" cy="1666875"/>
          </a:xfrm>
          <a:prstGeom prst="rect">
            <a:avLst/>
          </a:prstGeom>
        </p:spPr>
      </p:pic>
      <p:pic>
        <p:nvPicPr>
          <p:cNvPr id="7" name="Picture 6"/>
          <p:cNvPicPr>
            <a:picLocks noChangeAspect="1"/>
          </p:cNvPicPr>
          <p:nvPr/>
        </p:nvPicPr>
        <p:blipFill>
          <a:blip r:embed="rId5"/>
          <a:stretch>
            <a:fillRect/>
          </a:stretch>
        </p:blipFill>
        <p:spPr>
          <a:xfrm>
            <a:off x="4133850" y="4229099"/>
            <a:ext cx="3971925" cy="1743075"/>
          </a:xfrm>
          <a:prstGeom prst="rect">
            <a:avLst/>
          </a:prstGeom>
        </p:spPr>
      </p:pic>
      <p:sp>
        <p:nvSpPr>
          <p:cNvPr id="3" name="Rectangle 2"/>
          <p:cNvSpPr/>
          <p:nvPr/>
        </p:nvSpPr>
        <p:spPr>
          <a:xfrm>
            <a:off x="19594" y="6474023"/>
            <a:ext cx="9124406"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8" name="Slide Number Placeholder 7"/>
          <p:cNvSpPr>
            <a:spLocks noGrp="1"/>
          </p:cNvSpPr>
          <p:nvPr>
            <p:ph type="sldNum" sz="quarter" idx="4"/>
          </p:nvPr>
        </p:nvSpPr>
        <p:spPr/>
        <p:txBody>
          <a:bodyPr/>
          <a:lstStyle/>
          <a:p>
            <a:fld id="{90E28097-5348-46F4-A68E-6A0338650D1F}" type="slidenum">
              <a:rPr lang="en-US" smtClean="0"/>
              <a:pPr/>
              <a:t>48</a:t>
            </a:fld>
            <a:endParaRPr lang="en-US"/>
          </a:p>
        </p:txBody>
      </p:sp>
    </p:spTree>
    <p:extLst>
      <p:ext uri="{BB962C8B-B14F-4D97-AF65-F5344CB8AC3E}">
        <p14:creationId xmlns:p14="http://schemas.microsoft.com/office/powerpoint/2010/main" val="285927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new cases</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Define population;</a:t>
            </a:r>
          </a:p>
          <a:p>
            <a:pPr marL="457200" indent="-4572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Determine who has and who does not have the disease;</a:t>
            </a:r>
          </a:p>
          <a:p>
            <a:pPr marL="457200" indent="-4572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Follow the people who do not have the disease for a time period;</a:t>
            </a:r>
          </a:p>
          <a:p>
            <a:pPr marL="457200" indent="-4572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At the end of time period find out who had the disease in the population.</a:t>
            </a:r>
            <a:endParaRPr lang="en-US" sz="3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90E28097-5348-46F4-A68E-6A0338650D1F}" type="slidenum">
              <a:rPr lang="en-US" smtClean="0"/>
              <a:pPr/>
              <a:t>49</a:t>
            </a:fld>
            <a:endParaRPr lang="en-US"/>
          </a:p>
        </p:txBody>
      </p:sp>
    </p:spTree>
    <p:extLst>
      <p:ext uri="{BB962C8B-B14F-4D97-AF65-F5344CB8AC3E}">
        <p14:creationId xmlns:p14="http://schemas.microsoft.com/office/powerpoint/2010/main" val="5074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Assumptions of Epidemiology</a:t>
            </a:r>
            <a:endParaRPr lang="en-US" dirty="0"/>
          </a:p>
        </p:txBody>
      </p:sp>
      <p:sp>
        <p:nvSpPr>
          <p:cNvPr id="3" name="Subtitle 2"/>
          <p:cNvSpPr>
            <a:spLocks noGrp="1"/>
          </p:cNvSpPr>
          <p:nvPr>
            <p:ph idx="1"/>
          </p:nvPr>
        </p:nvSpPr>
        <p:spPr/>
        <p:txBody>
          <a:bodyPr/>
          <a:lstStyle/>
          <a:p>
            <a:pPr marL="342900" indent="-342900" algn="l">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Diseases do not occur randomly.</a:t>
            </a:r>
          </a:p>
          <a:p>
            <a:pPr marL="342900" indent="-342900" algn="l">
              <a:buFont typeface="Arial" panose="020B0604020202020204" pitchFamily="34" charset="0"/>
              <a:buChar char="•"/>
            </a:pPr>
            <a:endParaRPr lang="en-US" sz="2800" dirty="0" smtClean="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The causes and nature of diseases and the spread of diseases depend on certain observable factors.</a:t>
            </a:r>
          </a:p>
          <a:p>
            <a:pPr marL="342900" indent="-342900" algn="l">
              <a:buFont typeface="Arial" panose="020B0604020202020204" pitchFamily="34" charset="0"/>
              <a:buChar char="•"/>
            </a:pPr>
            <a:endParaRPr lang="en-US" sz="2800" dirty="0" smtClean="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Modification of these causes can result in prevention and control of diseases.</a:t>
            </a:r>
            <a:endParaRPr lang="en-US"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6" name="Slide Number Placeholder 5"/>
          <p:cNvSpPr>
            <a:spLocks noGrp="1"/>
          </p:cNvSpPr>
          <p:nvPr>
            <p:ph type="sldNum" sz="quarter" idx="4"/>
          </p:nvPr>
        </p:nvSpPr>
        <p:spPr/>
        <p:txBody>
          <a:bodyPr/>
          <a:lstStyle/>
          <a:p>
            <a:fld id="{90E28097-5348-46F4-A68E-6A0338650D1F}" type="slidenum">
              <a:rPr lang="en-US" smtClean="0"/>
              <a:pPr/>
              <a:t>5</a:t>
            </a:fld>
            <a:endParaRPr lang="en-US"/>
          </a:p>
        </p:txBody>
      </p:sp>
    </p:spTree>
    <p:extLst>
      <p:ext uri="{BB962C8B-B14F-4D97-AF65-F5344CB8AC3E}">
        <p14:creationId xmlns:p14="http://schemas.microsoft.com/office/powerpoint/2010/main" val="242178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Prevalence</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Prevalence is the </a:t>
            </a:r>
            <a:r>
              <a:rPr lang="en-US" sz="2800" dirty="0">
                <a:latin typeface="Times New Roman" panose="02020603050405020304" pitchFamily="18" charset="0"/>
                <a:cs typeface="Times New Roman" panose="02020603050405020304" pitchFamily="18" charset="0"/>
              </a:rPr>
              <a:t>total number of individuals in a population who have a disease or health condition at a specific period of time, usually expressed as a percentage of the population</a:t>
            </a:r>
            <a:r>
              <a:rPr lang="en-US" sz="2800" dirty="0" smtClean="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pic>
        <p:nvPicPr>
          <p:cNvPr id="5" name="Picture 4"/>
          <p:cNvPicPr>
            <a:picLocks noChangeAspect="1"/>
          </p:cNvPicPr>
          <p:nvPr/>
        </p:nvPicPr>
        <p:blipFill>
          <a:blip r:embed="rId2"/>
          <a:stretch>
            <a:fillRect/>
          </a:stretch>
        </p:blipFill>
        <p:spPr>
          <a:xfrm>
            <a:off x="4575425" y="3399504"/>
            <a:ext cx="4659951" cy="2899858"/>
          </a:xfrm>
          <a:prstGeom prst="rect">
            <a:avLst/>
          </a:prstGeom>
        </p:spPr>
      </p:pic>
      <p:sp>
        <p:nvSpPr>
          <p:cNvPr id="6" name="Slide Number Placeholder 5"/>
          <p:cNvSpPr>
            <a:spLocks noGrp="1"/>
          </p:cNvSpPr>
          <p:nvPr>
            <p:ph type="sldNum" sz="quarter" idx="4"/>
          </p:nvPr>
        </p:nvSpPr>
        <p:spPr/>
        <p:txBody>
          <a:bodyPr/>
          <a:lstStyle/>
          <a:p>
            <a:fld id="{90E28097-5348-46F4-A68E-6A0338650D1F}" type="slidenum">
              <a:rPr lang="en-US" smtClean="0"/>
              <a:pPr/>
              <a:t>50</a:t>
            </a:fld>
            <a:endParaRPr lang="en-US"/>
          </a:p>
        </p:txBody>
      </p:sp>
    </p:spTree>
    <p:extLst>
      <p:ext uri="{BB962C8B-B14F-4D97-AF65-F5344CB8AC3E}">
        <p14:creationId xmlns:p14="http://schemas.microsoft.com/office/powerpoint/2010/main" val="26061583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Prevalence</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Prevalence is the </a:t>
            </a:r>
            <a:r>
              <a:rPr lang="en-US" sz="2800" dirty="0">
                <a:latin typeface="Times New Roman" panose="02020603050405020304" pitchFamily="18" charset="0"/>
                <a:cs typeface="Times New Roman" panose="02020603050405020304" pitchFamily="18" charset="0"/>
              </a:rPr>
              <a:t>total number of individuals in a population who have a disease or health condition at a specific period of time, usually expressed as a percentage of the population</a:t>
            </a:r>
            <a:r>
              <a:rPr lang="en-US" sz="2800" dirty="0" smtClean="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Two types:</a:t>
            </a:r>
          </a:p>
          <a:p>
            <a:pPr marL="857250" lvl="1" indent="-457200"/>
            <a:r>
              <a:rPr lang="en-US" sz="2800" dirty="0" smtClean="0">
                <a:latin typeface="Times New Roman" panose="02020603050405020304" pitchFamily="18" charset="0"/>
                <a:cs typeface="Times New Roman" panose="02020603050405020304" pitchFamily="18" charset="0"/>
              </a:rPr>
              <a:t>Point Prevalence</a:t>
            </a:r>
          </a:p>
          <a:p>
            <a:pPr marL="857250" lvl="1" indent="-457200"/>
            <a:r>
              <a:rPr lang="en-US" sz="2800" dirty="0" smtClean="0">
                <a:latin typeface="Times New Roman" panose="02020603050405020304" pitchFamily="18" charset="0"/>
                <a:cs typeface="Times New Roman" panose="02020603050405020304" pitchFamily="18" charset="0"/>
              </a:rPr>
              <a:t>Period Prevalence</a:t>
            </a: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pic>
        <p:nvPicPr>
          <p:cNvPr id="5" name="Picture 4"/>
          <p:cNvPicPr>
            <a:picLocks noChangeAspect="1"/>
          </p:cNvPicPr>
          <p:nvPr/>
        </p:nvPicPr>
        <p:blipFill>
          <a:blip r:embed="rId2"/>
          <a:stretch>
            <a:fillRect/>
          </a:stretch>
        </p:blipFill>
        <p:spPr>
          <a:xfrm>
            <a:off x="4575425" y="3399504"/>
            <a:ext cx="4659951" cy="2899858"/>
          </a:xfrm>
          <a:prstGeom prst="rect">
            <a:avLst/>
          </a:prstGeom>
        </p:spPr>
      </p:pic>
      <p:sp>
        <p:nvSpPr>
          <p:cNvPr id="6" name="Slide Number Placeholder 5"/>
          <p:cNvSpPr>
            <a:spLocks noGrp="1"/>
          </p:cNvSpPr>
          <p:nvPr>
            <p:ph type="sldNum" sz="quarter" idx="4"/>
          </p:nvPr>
        </p:nvSpPr>
        <p:spPr/>
        <p:txBody>
          <a:bodyPr/>
          <a:lstStyle/>
          <a:p>
            <a:fld id="{90E28097-5348-46F4-A68E-6A0338650D1F}" type="slidenum">
              <a:rPr lang="en-US" smtClean="0"/>
              <a:pPr/>
              <a:t>51</a:t>
            </a:fld>
            <a:endParaRPr lang="en-US"/>
          </a:p>
        </p:txBody>
      </p:sp>
    </p:spTree>
    <p:extLst>
      <p:ext uri="{BB962C8B-B14F-4D97-AF65-F5344CB8AC3E}">
        <p14:creationId xmlns:p14="http://schemas.microsoft.com/office/powerpoint/2010/main" val="12989041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Prevalence</a:t>
            </a:r>
            <a:endParaRPr lang="en-US" dirty="0"/>
          </a:p>
        </p:txBody>
      </p:sp>
      <p:sp>
        <p:nvSpPr>
          <p:cNvPr id="3" name="Content Placeholder 2"/>
          <p:cNvSpPr>
            <a:spLocks noGrp="1"/>
          </p:cNvSpPr>
          <p:nvPr>
            <p:ph idx="1"/>
          </p:nvPr>
        </p:nvSpPr>
        <p:spPr/>
        <p:txBody>
          <a:bodyPr/>
          <a:lstStyle/>
          <a:p>
            <a:endParaRPr lang="en-US" dirty="0" smtClean="0"/>
          </a:p>
          <a:p>
            <a:r>
              <a:rPr lang="en-US" dirty="0" smtClean="0">
                <a:latin typeface="Times New Roman" panose="02020603050405020304" pitchFamily="18" charset="0"/>
                <a:cs typeface="Times New Roman" panose="02020603050405020304" pitchFamily="18" charset="0"/>
              </a:rPr>
              <a:t>Proportion of the population with a  particular disease at a particular point in time</a:t>
            </a:r>
          </a:p>
          <a:p>
            <a:endParaRPr lang="en-US" dirty="0"/>
          </a:p>
          <a:p>
            <a:endParaRPr lang="en-US" dirty="0"/>
          </a:p>
        </p:txBody>
      </p:sp>
      <p:pic>
        <p:nvPicPr>
          <p:cNvPr id="4" name="Picture 3"/>
          <p:cNvPicPr>
            <a:picLocks noChangeAspect="1"/>
          </p:cNvPicPr>
          <p:nvPr/>
        </p:nvPicPr>
        <p:blipFill>
          <a:blip r:embed="rId2"/>
          <a:stretch>
            <a:fillRect/>
          </a:stretch>
        </p:blipFill>
        <p:spPr>
          <a:xfrm>
            <a:off x="1185862" y="3033712"/>
            <a:ext cx="6772275" cy="2238375"/>
          </a:xfrm>
          <a:prstGeom prst="rect">
            <a:avLst/>
          </a:prstGeom>
        </p:spPr>
      </p:pic>
      <p:sp>
        <p:nvSpPr>
          <p:cNvPr id="6" name="Rectangle 5"/>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7" name="Slide Number Placeholder 6"/>
          <p:cNvSpPr>
            <a:spLocks noGrp="1"/>
          </p:cNvSpPr>
          <p:nvPr>
            <p:ph type="sldNum" sz="quarter" idx="4"/>
          </p:nvPr>
        </p:nvSpPr>
        <p:spPr/>
        <p:txBody>
          <a:bodyPr/>
          <a:lstStyle/>
          <a:p>
            <a:fld id="{90E28097-5348-46F4-A68E-6A0338650D1F}" type="slidenum">
              <a:rPr lang="en-US" smtClean="0"/>
              <a:pPr/>
              <a:t>52</a:t>
            </a:fld>
            <a:endParaRPr lang="en-US"/>
          </a:p>
        </p:txBody>
      </p:sp>
    </p:spTree>
    <p:extLst>
      <p:ext uri="{BB962C8B-B14F-4D97-AF65-F5344CB8AC3E}">
        <p14:creationId xmlns:p14="http://schemas.microsoft.com/office/powerpoint/2010/main" val="15932148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 Prevalence</a:t>
            </a:r>
            <a:endParaRPr lang="en-US" dirty="0"/>
          </a:p>
        </p:txBody>
      </p:sp>
      <p:pic>
        <p:nvPicPr>
          <p:cNvPr id="4" name="Content Placeholder 3"/>
          <p:cNvPicPr>
            <a:picLocks noGrp="1" noChangeAspect="1"/>
          </p:cNvPicPr>
          <p:nvPr>
            <p:ph idx="1"/>
          </p:nvPr>
        </p:nvPicPr>
        <p:blipFill>
          <a:blip r:embed="rId2"/>
          <a:stretch>
            <a:fillRect/>
          </a:stretch>
        </p:blipFill>
        <p:spPr>
          <a:xfrm>
            <a:off x="1190625" y="3024187"/>
            <a:ext cx="6762750" cy="2257425"/>
          </a:xfrm>
          <a:prstGeom prst="rect">
            <a:avLst/>
          </a:prstGeom>
        </p:spPr>
      </p:pic>
      <p:sp>
        <p:nvSpPr>
          <p:cNvPr id="5" name="Rectangle 4"/>
          <p:cNvSpPr/>
          <p:nvPr/>
        </p:nvSpPr>
        <p:spPr>
          <a:xfrm>
            <a:off x="381000" y="1569790"/>
            <a:ext cx="8382000" cy="1077218"/>
          </a:xfrm>
          <a:prstGeom prst="rect">
            <a:avLst/>
          </a:prstGeom>
        </p:spPr>
        <p:txBody>
          <a:bodyPr wrap="square">
            <a:spAutoFit/>
          </a:bodyPr>
          <a:lstStyle/>
          <a:p>
            <a:pPr algn="just"/>
            <a:r>
              <a:rPr lang="en-US" b="0" dirty="0">
                <a:solidFill>
                  <a:schemeClr val="bg1"/>
                </a:solidFill>
                <a:cs typeface="Times New Roman" panose="02020603050405020304" pitchFamily="18" charset="0"/>
              </a:rPr>
              <a:t>The proportion of the population with a particular disease </a:t>
            </a:r>
            <a:r>
              <a:rPr lang="en-US" b="0" dirty="0" smtClean="0">
                <a:solidFill>
                  <a:schemeClr val="bg1"/>
                </a:solidFill>
                <a:cs typeface="Times New Roman" panose="02020603050405020304" pitchFamily="18" charset="0"/>
              </a:rPr>
              <a:t>during a </a:t>
            </a:r>
            <a:r>
              <a:rPr lang="en-US" b="0" u="sng" dirty="0">
                <a:solidFill>
                  <a:schemeClr val="bg1"/>
                </a:solidFill>
                <a:cs typeface="Times New Roman" panose="02020603050405020304" pitchFamily="18" charset="0"/>
              </a:rPr>
              <a:t>specified period</a:t>
            </a:r>
            <a:r>
              <a:rPr lang="en-US" b="0" dirty="0">
                <a:solidFill>
                  <a:schemeClr val="bg1"/>
                </a:solidFill>
                <a:cs typeface="Times New Roman" panose="02020603050405020304" pitchFamily="18" charset="0"/>
              </a:rPr>
              <a:t> in time</a:t>
            </a:r>
            <a:endParaRPr lang="en-US" dirty="0">
              <a:solidFill>
                <a:schemeClr val="bg1"/>
              </a:solidFill>
              <a:cs typeface="Times New Roman" panose="02020603050405020304" pitchFamily="18" charset="0"/>
            </a:endParaRPr>
          </a:p>
        </p:txBody>
      </p:sp>
      <p:sp>
        <p:nvSpPr>
          <p:cNvPr id="6" name="Rectangle 5"/>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7" name="Slide Number Placeholder 6"/>
          <p:cNvSpPr>
            <a:spLocks noGrp="1"/>
          </p:cNvSpPr>
          <p:nvPr>
            <p:ph type="sldNum" sz="quarter" idx="4"/>
          </p:nvPr>
        </p:nvSpPr>
        <p:spPr/>
        <p:txBody>
          <a:bodyPr/>
          <a:lstStyle/>
          <a:p>
            <a:fld id="{90E28097-5348-46F4-A68E-6A0338650D1F}" type="slidenum">
              <a:rPr lang="en-US" smtClean="0"/>
              <a:pPr/>
              <a:t>53</a:t>
            </a:fld>
            <a:endParaRPr lang="en-US"/>
          </a:p>
        </p:txBody>
      </p:sp>
    </p:spTree>
    <p:extLst>
      <p:ext uri="{BB962C8B-B14F-4D97-AF65-F5344CB8AC3E}">
        <p14:creationId xmlns:p14="http://schemas.microsoft.com/office/powerpoint/2010/main" val="11903800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need point and period prevalence?</a:t>
            </a:r>
            <a:endParaRPr lang="en-US" dirty="0"/>
          </a:p>
        </p:txBody>
      </p:sp>
      <p:sp>
        <p:nvSpPr>
          <p:cNvPr id="3" name="Content Placeholder 2"/>
          <p:cNvSpPr>
            <a:spLocks noGrp="1"/>
          </p:cNvSpPr>
          <p:nvPr>
            <p:ph idx="1"/>
          </p:nvPr>
        </p:nvSpPr>
        <p:spPr>
          <a:xfrm>
            <a:off x="228600" y="2286000"/>
            <a:ext cx="8686800" cy="4343400"/>
          </a:xfrm>
        </p:spPr>
        <p:txBody>
          <a:bodyPr/>
          <a:lstStyle/>
          <a:p>
            <a:pPr>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Point Prevalence:</a:t>
            </a:r>
          </a:p>
          <a:p>
            <a:pPr lvl="1">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useful for conditions that need to be compared in different periods of time in different healthcare settings</a:t>
            </a:r>
          </a:p>
          <a:p>
            <a:pPr lvl="1">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Period Prevalence</a:t>
            </a:r>
            <a:endParaRPr lang="en-US" b="1"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Useful for conditions that ‘come and go’…</a:t>
            </a:r>
          </a:p>
          <a:p>
            <a:pPr lvl="2">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1-week -Hay fever or other allergy </a:t>
            </a:r>
          </a:p>
          <a:p>
            <a:pPr lvl="2">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1-month -Depression symptoms</a:t>
            </a:r>
          </a:p>
          <a:p>
            <a:pPr lvl="2">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1-year -Low-back pain</a:t>
            </a:r>
          </a:p>
          <a:p>
            <a:pPr lvl="2">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5-year -Genital herpes recurrence </a:t>
            </a:r>
          </a:p>
        </p:txBody>
      </p:sp>
      <p:sp>
        <p:nvSpPr>
          <p:cNvPr id="4" name="Slide Number Placeholder 3"/>
          <p:cNvSpPr>
            <a:spLocks noGrp="1"/>
          </p:cNvSpPr>
          <p:nvPr>
            <p:ph type="sldNum" sz="quarter" idx="4"/>
          </p:nvPr>
        </p:nvSpPr>
        <p:spPr/>
        <p:txBody>
          <a:bodyPr/>
          <a:lstStyle/>
          <a:p>
            <a:fld id="{90E28097-5348-46F4-A68E-6A0338650D1F}" type="slidenum">
              <a:rPr lang="en-US" smtClean="0"/>
              <a:pPr/>
              <a:t>54</a:t>
            </a:fld>
            <a:endParaRPr lang="en-US"/>
          </a:p>
        </p:txBody>
      </p:sp>
    </p:spTree>
    <p:extLst>
      <p:ext uri="{BB962C8B-B14F-4D97-AF65-F5344CB8AC3E}">
        <p14:creationId xmlns:p14="http://schemas.microsoft.com/office/powerpoint/2010/main" val="8126716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incidence and prevalence related?</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incidence = </a:t>
            </a:r>
            <a:r>
              <a:rPr lang="en-US" dirty="0"/>
              <a:t># new cases, </a:t>
            </a:r>
            <a:endParaRPr lang="en-US" dirty="0" smtClean="0"/>
          </a:p>
          <a:p>
            <a:pPr>
              <a:buFont typeface="Arial" panose="020B0604020202020204" pitchFamily="34" charset="0"/>
              <a:buChar char="•"/>
            </a:pPr>
            <a:r>
              <a:rPr lang="en-US" dirty="0" smtClean="0"/>
              <a:t>prevalence = # </a:t>
            </a:r>
            <a:r>
              <a:rPr lang="en-US" dirty="0"/>
              <a:t>existing </a:t>
            </a:r>
            <a:r>
              <a:rPr lang="en-US" dirty="0" smtClean="0"/>
              <a:t>cases,</a:t>
            </a:r>
          </a:p>
          <a:p>
            <a:pPr>
              <a:buFont typeface="Arial" panose="020B0604020202020204" pitchFamily="34" charset="0"/>
              <a:buChar char="•"/>
            </a:pPr>
            <a:endParaRPr lang="en-US" dirty="0"/>
          </a:p>
          <a:p>
            <a:pPr>
              <a:buFont typeface="Arial" panose="020B0604020202020204" pitchFamily="34" charset="0"/>
              <a:buChar char="•"/>
            </a:pPr>
            <a:r>
              <a:rPr lang="en-US" dirty="0" smtClean="0">
                <a:sym typeface="Wingdings" panose="05000000000000000000" pitchFamily="2" charset="2"/>
              </a:rPr>
              <a:t> </a:t>
            </a:r>
            <a:r>
              <a:rPr lang="en-US" dirty="0" smtClean="0"/>
              <a:t>Prevalence </a:t>
            </a:r>
            <a:r>
              <a:rPr lang="en-US" dirty="0"/>
              <a:t>rate = Incidence rate x Duration of disease</a:t>
            </a:r>
          </a:p>
          <a:p>
            <a:pPr>
              <a:buFont typeface="Arial" panose="020B0604020202020204" pitchFamily="34" charset="0"/>
              <a:buChar char="•"/>
            </a:pPr>
            <a:r>
              <a:rPr lang="en-US" dirty="0"/>
              <a:t>(P = I x D)</a:t>
            </a:r>
          </a:p>
        </p:txBody>
      </p:sp>
      <p:sp>
        <p:nvSpPr>
          <p:cNvPr id="4" name="Slide Number Placeholder 3"/>
          <p:cNvSpPr>
            <a:spLocks noGrp="1"/>
          </p:cNvSpPr>
          <p:nvPr>
            <p:ph type="sldNum" sz="quarter" idx="4"/>
          </p:nvPr>
        </p:nvSpPr>
        <p:spPr/>
        <p:txBody>
          <a:bodyPr/>
          <a:lstStyle/>
          <a:p>
            <a:fld id="{90E28097-5348-46F4-A68E-6A0338650D1F}" type="slidenum">
              <a:rPr lang="en-US" smtClean="0"/>
              <a:pPr/>
              <a:t>55</a:t>
            </a:fld>
            <a:endParaRPr lang="en-US"/>
          </a:p>
        </p:txBody>
      </p:sp>
    </p:spTree>
    <p:extLst>
      <p:ext uri="{BB962C8B-B14F-4D97-AF65-F5344CB8AC3E}">
        <p14:creationId xmlns:p14="http://schemas.microsoft.com/office/powerpoint/2010/main" val="34639141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Incidence and prevalence</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524000"/>
            <a:ext cx="7885878" cy="5233741"/>
          </a:xfrm>
        </p:spPr>
      </p:pic>
      <p:sp>
        <p:nvSpPr>
          <p:cNvPr id="7" name="Slide Number Placeholder 6"/>
          <p:cNvSpPr>
            <a:spLocks noGrp="1"/>
          </p:cNvSpPr>
          <p:nvPr>
            <p:ph type="sldNum" sz="quarter" idx="4"/>
          </p:nvPr>
        </p:nvSpPr>
        <p:spPr/>
        <p:txBody>
          <a:bodyPr/>
          <a:lstStyle/>
          <a:p>
            <a:fld id="{90E28097-5348-46F4-A68E-6A0338650D1F}" type="slidenum">
              <a:rPr lang="en-US" smtClean="0"/>
              <a:pPr/>
              <a:t>56</a:t>
            </a:fld>
            <a:endParaRPr lang="en-US"/>
          </a:p>
        </p:txBody>
      </p:sp>
    </p:spTree>
    <p:extLst>
      <p:ext uri="{BB962C8B-B14F-4D97-AF65-F5344CB8AC3E}">
        <p14:creationId xmlns:p14="http://schemas.microsoft.com/office/powerpoint/2010/main" val="10454423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00" y="609600"/>
            <a:ext cx="9156410" cy="5562600"/>
          </a:xfrm>
        </p:spPr>
      </p:pic>
      <p:sp>
        <p:nvSpPr>
          <p:cNvPr id="5" name="Rectangle 4"/>
          <p:cNvSpPr/>
          <p:nvPr/>
        </p:nvSpPr>
        <p:spPr>
          <a:xfrm>
            <a:off x="3810000" y="6400800"/>
            <a:ext cx="5257800" cy="307777"/>
          </a:xfrm>
          <a:prstGeom prst="rect">
            <a:avLst/>
          </a:prstGeom>
        </p:spPr>
        <p:txBody>
          <a:bodyPr wrap="square">
            <a:spAutoFit/>
          </a:bodyPr>
          <a:lstStyle/>
          <a:p>
            <a:pPr algn="r"/>
            <a:r>
              <a:rPr lang="en-US" sz="1400" b="0" dirty="0">
                <a:solidFill>
                  <a:schemeClr val="bg1"/>
                </a:solidFill>
              </a:rPr>
              <a:t>https://cursos.campusvirtualsp.org/mod/tab/view.php?id=25523</a:t>
            </a:r>
          </a:p>
        </p:txBody>
      </p:sp>
      <p:sp>
        <p:nvSpPr>
          <p:cNvPr id="6" name="Slide Number Placeholder 5"/>
          <p:cNvSpPr>
            <a:spLocks noGrp="1"/>
          </p:cNvSpPr>
          <p:nvPr>
            <p:ph type="sldNum" sz="quarter" idx="4"/>
          </p:nvPr>
        </p:nvSpPr>
        <p:spPr/>
        <p:txBody>
          <a:bodyPr/>
          <a:lstStyle/>
          <a:p>
            <a:fld id="{90E28097-5348-46F4-A68E-6A0338650D1F}" type="slidenum">
              <a:rPr lang="en-US" smtClean="0"/>
              <a:pPr/>
              <a:t>57</a:t>
            </a:fld>
            <a:endParaRPr lang="en-US"/>
          </a:p>
        </p:txBody>
      </p:sp>
    </p:spTree>
    <p:extLst>
      <p:ext uri="{BB962C8B-B14F-4D97-AF65-F5344CB8AC3E}">
        <p14:creationId xmlns:p14="http://schemas.microsoft.com/office/powerpoint/2010/main" val="9778884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effects of numerator and denominator</a:t>
            </a:r>
            <a:endParaRPr lang="en-US" dirty="0"/>
          </a:p>
        </p:txBody>
      </p:sp>
      <p:pic>
        <p:nvPicPr>
          <p:cNvPr id="4" name="Content Placeholder 3"/>
          <p:cNvPicPr>
            <a:picLocks noGrp="1" noChangeAspect="1"/>
          </p:cNvPicPr>
          <p:nvPr>
            <p:ph idx="1"/>
          </p:nvPr>
        </p:nvPicPr>
        <p:blipFill>
          <a:blip r:embed="rId2"/>
          <a:stretch>
            <a:fillRect/>
          </a:stretch>
        </p:blipFill>
        <p:spPr>
          <a:xfrm>
            <a:off x="457200" y="2057400"/>
            <a:ext cx="2469444" cy="1905000"/>
          </a:xfrm>
          <a:prstGeom prst="rect">
            <a:avLst/>
          </a:prstGeom>
        </p:spPr>
      </p:pic>
      <p:pic>
        <p:nvPicPr>
          <p:cNvPr id="5" name="Picture 4"/>
          <p:cNvPicPr>
            <a:picLocks noChangeAspect="1"/>
          </p:cNvPicPr>
          <p:nvPr/>
        </p:nvPicPr>
        <p:blipFill>
          <a:blip r:embed="rId3"/>
          <a:stretch>
            <a:fillRect/>
          </a:stretch>
        </p:blipFill>
        <p:spPr>
          <a:xfrm>
            <a:off x="3200400" y="3276600"/>
            <a:ext cx="2648441" cy="2057400"/>
          </a:xfrm>
          <a:prstGeom prst="rect">
            <a:avLst/>
          </a:prstGeom>
        </p:spPr>
      </p:pic>
      <p:pic>
        <p:nvPicPr>
          <p:cNvPr id="6" name="Picture 8" descr="S9781416040026-003-f013"/>
          <p:cNvPicPr>
            <a:picLocks noChangeAspect="1" noChangeArrowheads="1"/>
          </p:cNvPicPr>
          <p:nvPr/>
        </p:nvPicPr>
        <p:blipFill>
          <a:blip r:embed="rId4" cstate="print">
            <a:extLst>
              <a:ext uri="{28A0092B-C50C-407E-A947-70E740481C1C}">
                <a14:useLocalDpi xmlns:a14="http://schemas.microsoft.com/office/drawing/2010/main" val="0"/>
              </a:ext>
            </a:extLst>
          </a:blip>
          <a:srcRect b="6653"/>
          <a:stretch>
            <a:fillRect/>
          </a:stretch>
        </p:blipFill>
        <p:spPr bwMode="auto">
          <a:xfrm>
            <a:off x="6266959" y="4495800"/>
            <a:ext cx="2648441"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
          <p:cNvSpPr txBox="1">
            <a:spLocks noChangeArrowheads="1"/>
          </p:cNvSpPr>
          <p:nvPr/>
        </p:nvSpPr>
        <p:spPr bwMode="auto">
          <a:xfrm>
            <a:off x="-628159" y="6183312"/>
            <a:ext cx="647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altLang="en-US" sz="1800" b="0" dirty="0">
                <a:solidFill>
                  <a:schemeClr val="bg1"/>
                </a:solidFill>
              </a:rPr>
              <a:t>Adapted from </a:t>
            </a:r>
            <a:r>
              <a:rPr lang="en-US" altLang="en-US" sz="1800" b="0" dirty="0" err="1">
                <a:solidFill>
                  <a:schemeClr val="bg1"/>
                </a:solidFill>
              </a:rPr>
              <a:t>Gordis</a:t>
            </a:r>
            <a:r>
              <a:rPr lang="en-US" altLang="en-US" sz="1800" b="0" dirty="0">
                <a:solidFill>
                  <a:schemeClr val="bg1"/>
                </a:solidFill>
              </a:rPr>
              <a:t>, 5</a:t>
            </a:r>
            <a:r>
              <a:rPr lang="en-US" altLang="en-US" sz="1800" b="0" baseline="30000" dirty="0">
                <a:solidFill>
                  <a:schemeClr val="bg1"/>
                </a:solidFill>
              </a:rPr>
              <a:t>th</a:t>
            </a:r>
            <a:r>
              <a:rPr lang="en-US" altLang="en-US" sz="1800" b="0" dirty="0">
                <a:solidFill>
                  <a:schemeClr val="bg1"/>
                </a:solidFill>
              </a:rPr>
              <a:t> edition, p. 49 (Fig. 3-12) </a:t>
            </a:r>
          </a:p>
        </p:txBody>
      </p:sp>
      <p:sp>
        <p:nvSpPr>
          <p:cNvPr id="3" name="Slide Number Placeholder 2"/>
          <p:cNvSpPr>
            <a:spLocks noGrp="1"/>
          </p:cNvSpPr>
          <p:nvPr>
            <p:ph type="sldNum" sz="quarter" idx="4"/>
          </p:nvPr>
        </p:nvSpPr>
        <p:spPr/>
        <p:txBody>
          <a:bodyPr/>
          <a:lstStyle/>
          <a:p>
            <a:fld id="{90E28097-5348-46F4-A68E-6A0338650D1F}" type="slidenum">
              <a:rPr lang="en-US" smtClean="0"/>
              <a:pPr/>
              <a:t>58</a:t>
            </a:fld>
            <a:endParaRPr lang="en-US"/>
          </a:p>
        </p:txBody>
      </p:sp>
    </p:spTree>
    <p:extLst>
      <p:ext uri="{BB962C8B-B14F-4D97-AF65-F5344CB8AC3E}">
        <p14:creationId xmlns:p14="http://schemas.microsoft.com/office/powerpoint/2010/main" val="320284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S9781416040026-003-f014"/>
          <p:cNvPicPr>
            <a:picLocks noChangeAspect="1" noChangeArrowheads="1"/>
          </p:cNvPicPr>
          <p:nvPr/>
        </p:nvPicPr>
        <p:blipFill>
          <a:blip r:embed="rId3">
            <a:extLst>
              <a:ext uri="{28A0092B-C50C-407E-A947-70E740481C1C}">
                <a14:useLocalDpi xmlns:a14="http://schemas.microsoft.com/office/drawing/2010/main" val="0"/>
              </a:ext>
            </a:extLst>
          </a:blip>
          <a:srcRect b="4733"/>
          <a:stretch>
            <a:fillRect/>
          </a:stretch>
        </p:blipFill>
        <p:spPr bwMode="auto">
          <a:xfrm>
            <a:off x="990600" y="2438400"/>
            <a:ext cx="7010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7"/>
          <p:cNvSpPr txBox="1">
            <a:spLocks noChangeArrowheads="1"/>
          </p:cNvSpPr>
          <p:nvPr/>
        </p:nvSpPr>
        <p:spPr bwMode="auto">
          <a:xfrm>
            <a:off x="647700" y="755302"/>
            <a:ext cx="7696200" cy="138499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Prevalence is a dynamic situation reflecting incidence rate and disease duration, which is a function of deaths and cures</a:t>
            </a:r>
          </a:p>
        </p:txBody>
      </p:sp>
      <p:sp>
        <p:nvSpPr>
          <p:cNvPr id="56324" name="Text Box 8"/>
          <p:cNvSpPr txBox="1">
            <a:spLocks noChangeArrowheads="1"/>
          </p:cNvSpPr>
          <p:nvPr/>
        </p:nvSpPr>
        <p:spPr bwMode="auto">
          <a:xfrm>
            <a:off x="1828800" y="6445250"/>
            <a:ext cx="7162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altLang="en-US" sz="1400" b="0" dirty="0">
                <a:solidFill>
                  <a:schemeClr val="bg1"/>
                </a:solidFill>
              </a:rPr>
              <a:t>Adapted from </a:t>
            </a:r>
            <a:r>
              <a:rPr lang="en-US" altLang="en-US" sz="1400" b="0" dirty="0" err="1">
                <a:solidFill>
                  <a:schemeClr val="bg1"/>
                </a:solidFill>
              </a:rPr>
              <a:t>Gordis</a:t>
            </a:r>
            <a:r>
              <a:rPr lang="en-US" altLang="en-US" sz="1400" b="0" dirty="0">
                <a:solidFill>
                  <a:schemeClr val="bg1"/>
                </a:solidFill>
              </a:rPr>
              <a:t>, 5</a:t>
            </a:r>
            <a:r>
              <a:rPr lang="en-US" altLang="en-US" sz="1400" b="0" baseline="30000" dirty="0">
                <a:solidFill>
                  <a:schemeClr val="bg1"/>
                </a:solidFill>
              </a:rPr>
              <a:t>th</a:t>
            </a:r>
            <a:r>
              <a:rPr lang="en-US" altLang="en-US" sz="1400" b="0" dirty="0">
                <a:solidFill>
                  <a:schemeClr val="bg1"/>
                </a:solidFill>
              </a:rPr>
              <a:t> edition, p. 45 (Figure 3-12) </a:t>
            </a:r>
          </a:p>
        </p:txBody>
      </p:sp>
      <p:sp>
        <p:nvSpPr>
          <p:cNvPr id="56325" name="Rectangle 7"/>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971197706"/>
      </p:ext>
    </p:extLst>
  </p:cSld>
  <p:clrMapOvr>
    <a:masterClrMapping/>
  </p:clrMapOvr>
  <mc:AlternateContent xmlns:mc="http://schemas.openxmlformats.org/markup-compatibility/2006" xmlns:p14="http://schemas.microsoft.com/office/powerpoint/2010/main">
    <mc:Choice Requires="p14">
      <p:transition spd="slow" p14:dur="2000" advTm="64977"/>
    </mc:Choice>
    <mc:Fallback xmlns="">
      <p:transition spd="slow" advTm="64977"/>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Earliest Example of Geographical Information System Methods by John Snow (1854 Cholera outbreak</a:t>
            </a:r>
            <a:r>
              <a:rPr lang="en-US" sz="2800" dirty="0" smtClean="0"/>
              <a:t>)</a:t>
            </a:r>
            <a:endParaRPr lang="en-US" sz="2800" dirty="0"/>
          </a:p>
        </p:txBody>
      </p:sp>
      <p:sp>
        <p:nvSpPr>
          <p:cNvPr id="3" name="Subtitle 2"/>
          <p:cNvSpPr>
            <a:spLocks noGrp="1"/>
          </p:cNvSpPr>
          <p:nvPr>
            <p:ph idx="1"/>
          </p:nvPr>
        </p:nvSpPr>
        <p:spPr>
          <a:xfrm>
            <a:off x="228600" y="2362200"/>
            <a:ext cx="8686800" cy="4267200"/>
          </a:xfrm>
        </p:spPr>
        <p:txBody>
          <a:bodyPr/>
          <a:lstStyle/>
          <a:p>
            <a:pPr algn="l"/>
            <a:r>
              <a:rPr lang="en-US" sz="2000" dirty="0" smtClean="0">
                <a:latin typeface="Times New Roman" panose="02020603050405020304" pitchFamily="18" charset="0"/>
                <a:cs typeface="Times New Roman" panose="02020603050405020304" pitchFamily="18" charset="0"/>
              </a:rPr>
              <a:t>Location of </a:t>
            </a:r>
          </a:p>
          <a:p>
            <a:pPr algn="l"/>
            <a:r>
              <a:rPr lang="en-US" sz="2000" dirty="0" smtClean="0">
                <a:latin typeface="Times New Roman" panose="02020603050405020304" pitchFamily="18" charset="0"/>
                <a:cs typeface="Times New Roman" panose="02020603050405020304" pitchFamily="18" charset="0"/>
              </a:rPr>
              <a:t>Historic</a:t>
            </a:r>
          </a:p>
          <a:p>
            <a:pPr algn="l"/>
            <a:r>
              <a:rPr lang="en-US" sz="2000" dirty="0" smtClean="0">
                <a:latin typeface="Times New Roman" panose="02020603050405020304" pitchFamily="18" charset="0"/>
                <a:cs typeface="Times New Roman" panose="02020603050405020304" pitchFamily="18" charset="0"/>
              </a:rPr>
              <a:t>Broad Street</a:t>
            </a:r>
          </a:p>
          <a:p>
            <a:pPr algn="l"/>
            <a:r>
              <a:rPr lang="en-US" sz="2000" dirty="0" smtClean="0">
                <a:latin typeface="Times New Roman" panose="02020603050405020304" pitchFamily="18" charset="0"/>
                <a:cs typeface="Times New Roman" panose="02020603050405020304" pitchFamily="18" charset="0"/>
              </a:rPr>
              <a:t>Pump</a:t>
            </a:r>
            <a:endParaRPr lang="en-US"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491346" y="2144667"/>
            <a:ext cx="4835236" cy="3657600"/>
          </a:xfrm>
          <a:prstGeom prst="rect">
            <a:avLst/>
          </a:prstGeom>
        </p:spPr>
      </p:pic>
      <p:cxnSp>
        <p:nvCxnSpPr>
          <p:cNvPr id="11" name="Straight Arrow Connector 10"/>
          <p:cNvCxnSpPr/>
          <p:nvPr/>
        </p:nvCxnSpPr>
        <p:spPr bwMode="auto">
          <a:xfrm>
            <a:off x="1752600" y="2971800"/>
            <a:ext cx="3657600" cy="762000"/>
          </a:xfrm>
          <a:prstGeom prst="straightConnector1">
            <a:avLst/>
          </a:prstGeom>
          <a:solidFill>
            <a:schemeClr val="accent1"/>
          </a:solidFill>
          <a:ln w="57150" cap="flat" cmpd="sng" algn="ctr">
            <a:solidFill>
              <a:srgbClr val="A2CCE8"/>
            </a:solidFill>
            <a:prstDash val="solid"/>
            <a:round/>
            <a:headEnd type="none" w="med" len="med"/>
            <a:tailEnd type="triangle"/>
          </a:ln>
          <a:effectLst/>
        </p:spPr>
      </p:cxnSp>
      <p:sp>
        <p:nvSpPr>
          <p:cNvPr id="12" name="TextBox 11"/>
          <p:cNvSpPr txBox="1"/>
          <p:nvPr/>
        </p:nvSpPr>
        <p:spPr>
          <a:xfrm>
            <a:off x="1295400" y="6295934"/>
            <a:ext cx="7620000" cy="400110"/>
          </a:xfrm>
          <a:prstGeom prst="rect">
            <a:avLst/>
          </a:prstGeom>
          <a:noFill/>
        </p:spPr>
        <p:txBody>
          <a:bodyPr wrap="square" rtlCol="0">
            <a:spAutoFit/>
          </a:bodyPr>
          <a:lstStyle/>
          <a:p>
            <a:pPr algn="r"/>
            <a:r>
              <a:rPr lang="en-US" sz="2000" b="0" dirty="0" smtClean="0">
                <a:solidFill>
                  <a:schemeClr val="bg1"/>
                </a:solidFill>
              </a:rPr>
              <a:t>http</a:t>
            </a:r>
            <a:r>
              <a:rPr lang="en-US" sz="2000" b="0" dirty="0">
                <a:solidFill>
                  <a:schemeClr val="bg1"/>
                </a:solidFill>
              </a:rPr>
              <a:t>://www.ph.ucla.edu/epi/snow/mapsbroadstreet.html</a:t>
            </a:r>
          </a:p>
        </p:txBody>
      </p:sp>
      <p:sp>
        <p:nvSpPr>
          <p:cNvPr id="7" name="Slide Number Placeholder 6"/>
          <p:cNvSpPr>
            <a:spLocks noGrp="1"/>
          </p:cNvSpPr>
          <p:nvPr>
            <p:ph type="sldNum" sz="quarter" idx="4"/>
          </p:nvPr>
        </p:nvSpPr>
        <p:spPr/>
        <p:txBody>
          <a:bodyPr/>
          <a:lstStyle/>
          <a:p>
            <a:fld id="{90E28097-5348-46F4-A68E-6A0338650D1F}" type="slidenum">
              <a:rPr lang="en-US" smtClean="0"/>
              <a:pPr/>
              <a:t>6</a:t>
            </a:fld>
            <a:endParaRPr lang="en-US"/>
          </a:p>
        </p:txBody>
      </p:sp>
    </p:spTree>
    <p:extLst>
      <p:ext uri="{BB962C8B-B14F-4D97-AF65-F5344CB8AC3E}">
        <p14:creationId xmlns:p14="http://schemas.microsoft.com/office/powerpoint/2010/main" val="1276969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Prevalence measures</a:t>
            </a:r>
            <a:endParaRPr lang="en-US" dirty="0"/>
          </a:p>
        </p:txBody>
      </p:sp>
      <p:sp>
        <p:nvSpPr>
          <p:cNvPr id="3" name="Subtitle 2"/>
          <p:cNvSpPr>
            <a:spLocks noGrp="1"/>
          </p:cNvSpPr>
          <p:nvPr>
            <p:ph idx="1"/>
          </p:nvPr>
        </p:nvSpPr>
        <p:spPr>
          <a:xfrm>
            <a:off x="228600" y="1676400"/>
            <a:ext cx="8686800" cy="4267200"/>
          </a:xfrm>
        </p:spPr>
        <p:txBody>
          <a:bodyPr/>
          <a:lstStyle/>
          <a:p>
            <a:pPr marL="342900" indent="-342900" algn="l">
              <a:spcBef>
                <a:spcPct val="50000"/>
              </a:spcBef>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A measure of disease burden in the population</a:t>
            </a:r>
          </a:p>
          <a:p>
            <a:pPr marL="342900" indent="-342900" algn="l">
              <a:spcBef>
                <a:spcPct val="50000"/>
              </a:spcBef>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Not useful for studying disease etiology (in contrast to incidence)</a:t>
            </a:r>
          </a:p>
          <a:p>
            <a:pPr marL="342900" indent="-342900" algn="l">
              <a:spcBef>
                <a:spcPct val="50000"/>
              </a:spcBef>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Useful for hypothesis generation</a:t>
            </a:r>
          </a:p>
          <a:p>
            <a:pPr marL="342900" indent="-342900" algn="l">
              <a:spcBef>
                <a:spcPct val="50000"/>
              </a:spcBef>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Essential in planning services </a:t>
            </a:r>
          </a:p>
          <a:p>
            <a:pPr marL="342900" indent="-342900" algn="l">
              <a:spcBef>
                <a:spcPct val="50000"/>
              </a:spcBef>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Periodic prevalence surveys are useful in evaluating disease prevention </a:t>
            </a:r>
            <a:r>
              <a:rPr lang="en-US" altLang="en-US" sz="2800" dirty="0" smtClean="0">
                <a:latin typeface="Times New Roman" panose="02020603050405020304" pitchFamily="18" charset="0"/>
                <a:cs typeface="Times New Roman" panose="02020603050405020304" pitchFamily="18" charset="0"/>
              </a:rPr>
              <a:t>efforts</a:t>
            </a:r>
          </a:p>
          <a:p>
            <a:pPr algn="l">
              <a:spcBef>
                <a:spcPct val="50000"/>
              </a:spcBef>
            </a:pPr>
            <a:endParaRPr lang="en-US" alt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5" name="Slide Number Placeholder 4"/>
          <p:cNvSpPr>
            <a:spLocks noGrp="1"/>
          </p:cNvSpPr>
          <p:nvPr>
            <p:ph type="sldNum" sz="quarter" idx="4"/>
          </p:nvPr>
        </p:nvSpPr>
        <p:spPr/>
        <p:txBody>
          <a:bodyPr/>
          <a:lstStyle/>
          <a:p>
            <a:fld id="{90E28097-5348-46F4-A68E-6A0338650D1F}" type="slidenum">
              <a:rPr lang="en-US" smtClean="0"/>
              <a:pPr/>
              <a:t>60</a:t>
            </a:fld>
            <a:endParaRPr lang="en-US"/>
          </a:p>
        </p:txBody>
      </p:sp>
    </p:spTree>
    <p:extLst>
      <p:ext uri="{BB962C8B-B14F-4D97-AF65-F5344CB8AC3E}">
        <p14:creationId xmlns:p14="http://schemas.microsoft.com/office/powerpoint/2010/main" val="4740020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b="1" dirty="0" smtClean="0"/>
              <a:t>Crude Rate</a:t>
            </a:r>
          </a:p>
        </p:txBody>
      </p:sp>
      <p:sp>
        <p:nvSpPr>
          <p:cNvPr id="62467" name="Rectangle 4"/>
          <p:cNvSpPr>
            <a:spLocks noChangeArrowheads="1"/>
          </p:cNvSpPr>
          <p:nvPr/>
        </p:nvSpPr>
        <p:spPr bwMode="auto">
          <a:xfrm>
            <a:off x="2286000" y="1784350"/>
            <a:ext cx="6400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0" dirty="0">
                <a:solidFill>
                  <a:schemeClr val="bg1"/>
                </a:solidFill>
              </a:rPr>
              <a:t>Number of all new events during a specified period </a:t>
            </a:r>
            <a:r>
              <a:rPr lang="en-US" altLang="en-US" b="0" dirty="0"/>
              <a:t/>
            </a:r>
            <a:br>
              <a:rPr lang="en-US" altLang="en-US" b="0" dirty="0"/>
            </a:br>
            <a:endParaRPr lang="en-US" altLang="en-US" b="0" dirty="0"/>
          </a:p>
          <a:p>
            <a:pPr algn="ctr" eaLnBrk="1" hangingPunct="1">
              <a:spcBef>
                <a:spcPct val="0"/>
              </a:spcBef>
              <a:buFontTx/>
              <a:buNone/>
            </a:pPr>
            <a:r>
              <a:rPr lang="en-US" altLang="en-US" b="0" dirty="0">
                <a:solidFill>
                  <a:schemeClr val="bg1"/>
                </a:solidFill>
              </a:rPr>
              <a:t>Number of persons (“population”) </a:t>
            </a:r>
            <a:r>
              <a:rPr lang="en-US" altLang="en-US" b="0" u="sng" dirty="0">
                <a:solidFill>
                  <a:schemeClr val="bg1"/>
                </a:solidFill>
              </a:rPr>
              <a:t>at risk for </a:t>
            </a:r>
            <a:r>
              <a:rPr lang="en-US" altLang="en-US" b="0" dirty="0">
                <a:solidFill>
                  <a:schemeClr val="bg1"/>
                </a:solidFill>
              </a:rPr>
              <a:t>these events </a:t>
            </a:r>
            <a:r>
              <a:rPr lang="en-US" altLang="en-US" b="0" dirty="0" smtClean="0">
                <a:solidFill>
                  <a:schemeClr val="bg1"/>
                </a:solidFill>
              </a:rPr>
              <a:t>during the </a:t>
            </a:r>
            <a:r>
              <a:rPr lang="en-US" altLang="en-US" b="0" dirty="0">
                <a:solidFill>
                  <a:schemeClr val="bg1"/>
                </a:solidFill>
              </a:rPr>
              <a:t>same period</a:t>
            </a:r>
          </a:p>
        </p:txBody>
      </p:sp>
      <p:sp>
        <p:nvSpPr>
          <p:cNvPr id="62468" name="Line 5"/>
          <p:cNvSpPr>
            <a:spLocks noChangeShapeType="1"/>
          </p:cNvSpPr>
          <p:nvPr/>
        </p:nvSpPr>
        <p:spPr bwMode="auto">
          <a:xfrm>
            <a:off x="2514600" y="3048000"/>
            <a:ext cx="59436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69" name="Text Box 8"/>
          <p:cNvSpPr txBox="1">
            <a:spLocks noChangeArrowheads="1"/>
          </p:cNvSpPr>
          <p:nvPr/>
        </p:nvSpPr>
        <p:spPr bwMode="auto">
          <a:xfrm>
            <a:off x="228600" y="5008492"/>
            <a:ext cx="853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0" dirty="0">
                <a:solidFill>
                  <a:schemeClr val="bg1"/>
                </a:solidFill>
              </a:rPr>
              <a:t>NOTE: The new “event” can be the development of disease, death from a disease, etc.</a:t>
            </a:r>
          </a:p>
        </p:txBody>
      </p:sp>
      <p:sp>
        <p:nvSpPr>
          <p:cNvPr id="62471" name="Text Box 11"/>
          <p:cNvSpPr txBox="1">
            <a:spLocks noChangeArrowheads="1"/>
          </p:cNvSpPr>
          <p:nvPr/>
        </p:nvSpPr>
        <p:spPr bwMode="auto">
          <a:xfrm>
            <a:off x="381000" y="2590800"/>
            <a:ext cx="1600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t>CRUDE RATE</a:t>
            </a:r>
          </a:p>
        </p:txBody>
      </p:sp>
      <p:sp>
        <p:nvSpPr>
          <p:cNvPr id="62472" name="Rectangle 12"/>
          <p:cNvSpPr>
            <a:spLocks noChangeArrowheads="1"/>
          </p:cNvSpPr>
          <p:nvPr/>
        </p:nvSpPr>
        <p:spPr bwMode="auto">
          <a:xfrm>
            <a:off x="381000" y="2546350"/>
            <a:ext cx="1600200" cy="1073150"/>
          </a:xfrm>
          <a:prstGeom prst="rect">
            <a:avLst/>
          </a:prstGeom>
          <a:noFill/>
          <a:ln w="38100">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2473" name="Text Box 14"/>
          <p:cNvSpPr txBox="1">
            <a:spLocks noChangeArrowheads="1"/>
          </p:cNvSpPr>
          <p:nvPr/>
        </p:nvSpPr>
        <p:spPr bwMode="auto">
          <a:xfrm>
            <a:off x="381000" y="2590800"/>
            <a:ext cx="1600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dirty="0">
                <a:solidFill>
                  <a:schemeClr val="bg1"/>
                </a:solidFill>
              </a:rPr>
              <a:t>CRUDE RATE</a:t>
            </a:r>
          </a:p>
        </p:txBody>
      </p:sp>
      <p:sp>
        <p:nvSpPr>
          <p:cNvPr id="62474" name="Rectangle 15"/>
          <p:cNvSpPr>
            <a:spLocks noChangeArrowheads="1"/>
          </p:cNvSpPr>
          <p:nvPr/>
        </p:nvSpPr>
        <p:spPr bwMode="auto">
          <a:xfrm>
            <a:off x="381000" y="2546350"/>
            <a:ext cx="1600200" cy="107315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chemeClr val="bg1"/>
              </a:solidFill>
            </a:endParaRPr>
          </a:p>
        </p:txBody>
      </p:sp>
      <p:sp>
        <p:nvSpPr>
          <p:cNvPr id="62475" name="Text Box 16"/>
          <p:cNvSpPr txBox="1">
            <a:spLocks noChangeArrowheads="1"/>
          </p:cNvSpPr>
          <p:nvPr/>
        </p:nvSpPr>
        <p:spPr bwMode="auto">
          <a:xfrm>
            <a:off x="1981200" y="2728913"/>
            <a:ext cx="609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a:solidFill>
                  <a:schemeClr val="bg1"/>
                </a:solidFill>
              </a:rPr>
              <a:t>=</a:t>
            </a:r>
          </a:p>
        </p:txBody>
      </p:sp>
      <p:sp>
        <p:nvSpPr>
          <p:cNvPr id="2" name="Rectangle 1"/>
          <p:cNvSpPr/>
          <p:nvPr/>
        </p:nvSpPr>
        <p:spPr>
          <a:xfrm>
            <a:off x="685800" y="6377591"/>
            <a:ext cx="84582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Tree>
    <p:extLst>
      <p:ext uri="{BB962C8B-B14F-4D97-AF65-F5344CB8AC3E}">
        <p14:creationId xmlns:p14="http://schemas.microsoft.com/office/powerpoint/2010/main" val="4002525845"/>
      </p:ext>
    </p:extLst>
  </p:cSld>
  <p:clrMapOvr>
    <a:masterClrMapping/>
  </p:clrMapOvr>
  <p:transition spd="med" advTm="69226"/>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Drawbacks of crude rates</a:t>
            </a:r>
            <a:endParaRPr lang="en-US" dirty="0"/>
          </a:p>
        </p:txBody>
      </p:sp>
      <p:sp>
        <p:nvSpPr>
          <p:cNvPr id="3" name="Subtitle 2"/>
          <p:cNvSpPr>
            <a:spLocks noGrp="1"/>
          </p:cNvSpPr>
          <p:nvPr>
            <p:ph idx="1"/>
          </p:nvPr>
        </p:nvSpPr>
        <p:spPr/>
        <p:txBody>
          <a:bodyPr/>
          <a:lstStyle/>
          <a:p>
            <a:pPr marL="342900" indent="-342900" algn="l">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Crude rates do not take into consideration of the sub groups in the population at risk that affects the differences in risk</a:t>
            </a:r>
          </a:p>
          <a:p>
            <a:pPr algn="l"/>
            <a:endParaRPr lang="en-US" sz="2800" dirty="0" smtClean="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altLang="en-US" sz="2800" dirty="0" smtClean="0">
                <a:latin typeface="Times New Roman" panose="02020603050405020304" pitchFamily="18" charset="0"/>
                <a:cs typeface="Times New Roman" panose="02020603050405020304" pitchFamily="18" charset="0"/>
              </a:rPr>
              <a:t>Crude rates may not be comparable across populations unless there is adjustment for population-specific subgroup composition</a:t>
            </a:r>
          </a:p>
          <a:p>
            <a:pPr marL="342900" indent="-342900" algn="l">
              <a:buFont typeface="Arial" panose="020B0604020202020204" pitchFamily="34" charset="0"/>
              <a:buChar char="•"/>
            </a:pPr>
            <a:endParaRPr lang="en-US" sz="2800" dirty="0" smtClean="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5" name="Slide Number Placeholder 4"/>
          <p:cNvSpPr>
            <a:spLocks noGrp="1"/>
          </p:cNvSpPr>
          <p:nvPr>
            <p:ph type="sldNum" sz="quarter" idx="4"/>
          </p:nvPr>
        </p:nvSpPr>
        <p:spPr/>
        <p:txBody>
          <a:bodyPr/>
          <a:lstStyle/>
          <a:p>
            <a:fld id="{90E28097-5348-46F4-A68E-6A0338650D1F}" type="slidenum">
              <a:rPr lang="en-US" smtClean="0"/>
              <a:pPr/>
              <a:t>62</a:t>
            </a:fld>
            <a:endParaRPr lang="en-US"/>
          </a:p>
        </p:txBody>
      </p:sp>
    </p:spTree>
    <p:extLst>
      <p:ext uri="{BB962C8B-B14F-4D97-AF65-F5344CB8AC3E}">
        <p14:creationId xmlns:p14="http://schemas.microsoft.com/office/powerpoint/2010/main" val="34251367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Mortality Rates</a:t>
            </a:r>
            <a:endParaRPr lang="en-US" dirty="0"/>
          </a:p>
        </p:txBody>
      </p:sp>
      <p:sp>
        <p:nvSpPr>
          <p:cNvPr id="3" name="Subtitle 2"/>
          <p:cNvSpPr>
            <a:spLocks noGrp="1"/>
          </p:cNvSpPr>
          <p:nvPr>
            <p:ph idx="1"/>
          </p:nvPr>
        </p:nvSpPr>
        <p:spPr/>
        <p:txBody>
          <a:bodyPr/>
          <a:lstStyle/>
          <a:p>
            <a:pPr marL="342900" indent="-34290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Significance of Mortality rates are:</a:t>
            </a:r>
          </a:p>
          <a:p>
            <a:pPr marL="342900" indent="-342900" algn="just">
              <a:buFont typeface="Arial" panose="020B0604020202020204" pitchFamily="34" charset="0"/>
              <a:buChar char="•"/>
            </a:pPr>
            <a:endParaRPr lang="en-US" sz="2800" dirty="0" smtClean="0">
              <a:latin typeface="Times New Roman" panose="02020603050405020304" pitchFamily="18" charset="0"/>
              <a:cs typeface="Times New Roman" panose="02020603050405020304" pitchFamily="18" charset="0"/>
            </a:endParaRPr>
          </a:p>
          <a:p>
            <a:pPr lvl="1" indent="-34290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It can estimate the differences in risk from dying from a specific condition between different subgroups of the population.</a:t>
            </a:r>
          </a:p>
          <a:p>
            <a:pPr lvl="1" indent="-34290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It is an indicator of disease severity.</a:t>
            </a:r>
          </a:p>
          <a:p>
            <a:pPr lvl="1" indent="-34290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It can give an idea whether the treatment or intervention for a certain lethal condition has improved over time.. </a:t>
            </a:r>
          </a:p>
          <a:p>
            <a:pPr lvl="1" indent="-34290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It is a rough estimate of incidence when disease or condition has lethal outcomes</a:t>
            </a:r>
          </a:p>
          <a:p>
            <a:pPr marL="342900" indent="-342900" algn="just">
              <a:buFont typeface="Arial" panose="020B0604020202020204" pitchFamily="34" charset="0"/>
              <a:buChar char="•"/>
            </a:pPr>
            <a:endParaRPr lang="en-US" sz="2800"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63</a:t>
            </a:fld>
            <a:endParaRPr lang="en-US"/>
          </a:p>
        </p:txBody>
      </p:sp>
    </p:spTree>
    <p:extLst>
      <p:ext uri="{BB962C8B-B14F-4D97-AF65-F5344CB8AC3E}">
        <p14:creationId xmlns:p14="http://schemas.microsoft.com/office/powerpoint/2010/main" val="22779945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99309" y="1524000"/>
            <a:ext cx="6696075" cy="5048250"/>
          </a:xfrm>
          <a:prstGeom prst="rect">
            <a:avLst/>
          </a:prstGeom>
        </p:spPr>
      </p:pic>
      <p:sp>
        <p:nvSpPr>
          <p:cNvPr id="3" name="Subtitle 2"/>
          <p:cNvSpPr>
            <a:spLocks noGrp="1"/>
          </p:cNvSpPr>
          <p:nvPr>
            <p:ph type="subTitle" idx="1"/>
          </p:nvPr>
        </p:nvSpPr>
        <p:spPr>
          <a:xfrm>
            <a:off x="1371600" y="762000"/>
            <a:ext cx="6400800" cy="4876800"/>
          </a:xfrm>
        </p:spPr>
        <p:txBody>
          <a:bodyPr/>
          <a:lstStyle/>
          <a:p>
            <a:r>
              <a:rPr lang="en-US" dirty="0" smtClean="0"/>
              <a:t>Mortality Trends over time</a:t>
            </a:r>
            <a:endParaRPr lang="en-US" dirty="0"/>
          </a:p>
        </p:txBody>
      </p:sp>
    </p:spTree>
    <p:extLst>
      <p:ext uri="{BB962C8B-B14F-4D97-AF65-F5344CB8AC3E}">
        <p14:creationId xmlns:p14="http://schemas.microsoft.com/office/powerpoint/2010/main" val="15082460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620000" cy="762000"/>
          </a:xfrm>
        </p:spPr>
        <p:txBody>
          <a:bodyPr/>
          <a:lstStyle/>
          <a:p>
            <a:r>
              <a:rPr lang="en-US" dirty="0" smtClean="0"/>
              <a:t>Mortality rate</a:t>
            </a:r>
            <a:endParaRPr lang="en-US" dirty="0"/>
          </a:p>
        </p:txBody>
      </p:sp>
      <p:pic>
        <p:nvPicPr>
          <p:cNvPr id="4" name="Picture 3"/>
          <p:cNvPicPr>
            <a:picLocks noChangeAspect="1"/>
          </p:cNvPicPr>
          <p:nvPr/>
        </p:nvPicPr>
        <p:blipFill>
          <a:blip r:embed="rId2"/>
          <a:stretch>
            <a:fillRect/>
          </a:stretch>
        </p:blipFill>
        <p:spPr>
          <a:xfrm>
            <a:off x="685800" y="3124200"/>
            <a:ext cx="2390775" cy="1419225"/>
          </a:xfrm>
          <a:prstGeom prst="rect">
            <a:avLst/>
          </a:prstGeom>
        </p:spPr>
      </p:pic>
      <p:pic>
        <p:nvPicPr>
          <p:cNvPr id="5" name="Picture 4"/>
          <p:cNvPicPr>
            <a:picLocks noChangeAspect="1"/>
          </p:cNvPicPr>
          <p:nvPr/>
        </p:nvPicPr>
        <p:blipFill>
          <a:blip r:embed="rId3"/>
          <a:stretch>
            <a:fillRect/>
          </a:stretch>
        </p:blipFill>
        <p:spPr>
          <a:xfrm>
            <a:off x="3657600" y="2683885"/>
            <a:ext cx="4286250" cy="1219200"/>
          </a:xfrm>
          <a:prstGeom prst="rect">
            <a:avLst/>
          </a:prstGeom>
        </p:spPr>
      </p:pic>
      <p:pic>
        <p:nvPicPr>
          <p:cNvPr id="6" name="Picture 5"/>
          <p:cNvPicPr>
            <a:picLocks noChangeAspect="1"/>
          </p:cNvPicPr>
          <p:nvPr/>
        </p:nvPicPr>
        <p:blipFill>
          <a:blip r:embed="rId4"/>
          <a:stretch>
            <a:fillRect/>
          </a:stretch>
        </p:blipFill>
        <p:spPr>
          <a:xfrm>
            <a:off x="3705224" y="3910012"/>
            <a:ext cx="4238625" cy="1009650"/>
          </a:xfrm>
          <a:prstGeom prst="rect">
            <a:avLst/>
          </a:prstGeom>
        </p:spPr>
      </p:pic>
    </p:spTree>
    <p:extLst>
      <p:ext uri="{BB962C8B-B14F-4D97-AF65-F5344CB8AC3E}">
        <p14:creationId xmlns:p14="http://schemas.microsoft.com/office/powerpoint/2010/main" val="1735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3564" y="727364"/>
            <a:ext cx="7772400" cy="1253836"/>
          </a:xfrm>
        </p:spPr>
        <p:txBody>
          <a:bodyPr/>
          <a:lstStyle/>
          <a:p>
            <a:r>
              <a:rPr lang="en-US" dirty="0" smtClean="0"/>
              <a:t>Age adjusted Mortality Rate: Direct Method</a:t>
            </a:r>
            <a:endParaRPr lang="en-US" dirty="0"/>
          </a:p>
        </p:txBody>
      </p:sp>
      <p:sp>
        <p:nvSpPr>
          <p:cNvPr id="6" name="Rectangle 5"/>
          <p:cNvSpPr/>
          <p:nvPr/>
        </p:nvSpPr>
        <p:spPr bwMode="auto">
          <a:xfrm>
            <a:off x="838200" y="3276600"/>
            <a:ext cx="2133600" cy="76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Age Adjusted Death</a:t>
            </a:r>
            <a:r>
              <a:rPr kumimoji="0" lang="en-US" sz="2400" b="0" i="0" u="none" strike="noStrike" cap="none" normalizeH="0" dirty="0" smtClean="0">
                <a:ln>
                  <a:noFill/>
                </a:ln>
                <a:solidFill>
                  <a:schemeClr val="tx1"/>
                </a:solidFill>
                <a:effectLst/>
                <a:latin typeface="Times" pitchFamily="122" charset="0"/>
              </a:rPr>
              <a:t> Rate    =</a:t>
            </a:r>
            <a:endParaRPr kumimoji="0" lang="en-US" sz="2400" b="0" i="0" u="none" strike="noStrike" cap="none" normalizeH="0" baseline="0" dirty="0">
              <a:ln>
                <a:noFill/>
              </a:ln>
              <a:solidFill>
                <a:schemeClr val="tx1"/>
              </a:solidFill>
              <a:effectLst/>
              <a:latin typeface="Times" pitchFamily="122" charset="0"/>
            </a:endParaRPr>
          </a:p>
        </p:txBody>
      </p:sp>
      <p:sp>
        <p:nvSpPr>
          <p:cNvPr id="8" name="Subtitle 7"/>
          <p:cNvSpPr>
            <a:spLocks noGrp="1"/>
          </p:cNvSpPr>
          <p:nvPr>
            <p:ph type="subTitle" idx="1"/>
          </p:nvPr>
        </p:nvSpPr>
        <p:spPr bwMode="auto">
          <a:xfrm>
            <a:off x="2971800" y="2570018"/>
            <a:ext cx="5791200" cy="1468582"/>
          </a:xfrm>
          <a:prstGeom prst="rect">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dirty="0" smtClean="0">
                <a:solidFill>
                  <a:schemeClr val="tx1"/>
                </a:solidFill>
                <a:latin typeface="Times New Roman" panose="02020603050405020304" pitchFamily="18" charset="0"/>
                <a:cs typeface="Times New Roman" panose="02020603050405020304" pitchFamily="18" charset="0"/>
              </a:rPr>
              <a:t>Total Expected Death rates of different age groups</a:t>
            </a:r>
          </a:p>
          <a:p>
            <a:r>
              <a:rPr lang="en-US" dirty="0" smtClean="0">
                <a:solidFill>
                  <a:schemeClr val="tx1"/>
                </a:solidFill>
              </a:rPr>
              <a:t>-----------------------------------------X1000</a:t>
            </a:r>
          </a:p>
        </p:txBody>
      </p:sp>
      <p:sp>
        <p:nvSpPr>
          <p:cNvPr id="10" name="Rectangle 9"/>
          <p:cNvSpPr/>
          <p:nvPr/>
        </p:nvSpPr>
        <p:spPr bwMode="auto">
          <a:xfrm>
            <a:off x="2971800" y="4038600"/>
            <a:ext cx="5791200" cy="914400"/>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Total Standard Population</a:t>
            </a:r>
            <a:endParaRPr kumimoji="0" lang="en-US" sz="2400" b="0" i="0" u="none" strike="noStrike" cap="none" normalizeH="0" baseline="0" dirty="0">
              <a:ln>
                <a:noFill/>
              </a:ln>
              <a:solidFill>
                <a:schemeClr val="tx1"/>
              </a:solidFill>
              <a:effectLst/>
              <a:latin typeface="Times" pitchFamily="122" charset="0"/>
            </a:endParaRPr>
          </a:p>
        </p:txBody>
      </p:sp>
    </p:spTree>
    <p:extLst>
      <p:ext uri="{BB962C8B-B14F-4D97-AF65-F5344CB8AC3E}">
        <p14:creationId xmlns:p14="http://schemas.microsoft.com/office/powerpoint/2010/main" val="35412805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a:t>
            </a:r>
            <a:r>
              <a:rPr lang="en-US" dirty="0" smtClean="0"/>
              <a:t>Method: Pros</a:t>
            </a:r>
            <a:endParaRPr lang="en-US" dirty="0"/>
          </a:p>
        </p:txBody>
      </p:sp>
      <p:sp>
        <p:nvSpPr>
          <p:cNvPr id="3" name="Subtitle 2"/>
          <p:cNvSpPr>
            <a:spLocks noGrp="1"/>
          </p:cNvSpPr>
          <p:nvPr>
            <p:ph idx="1"/>
          </p:nvPr>
        </p:nvSpPr>
        <p:spPr/>
        <p:txBody>
          <a:bodyPr/>
          <a:lstStyle/>
          <a:p>
            <a:pPr marL="342900" indent="-342900" algn="l">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Used </a:t>
            </a:r>
            <a:r>
              <a:rPr lang="en-US" sz="2800" dirty="0">
                <a:latin typeface="Times New Roman" panose="02020603050405020304" pitchFamily="18" charset="0"/>
                <a:cs typeface="Times New Roman" panose="02020603050405020304" pitchFamily="18" charset="0"/>
              </a:rPr>
              <a:t>when the number of deaths in the study population is large enough to produce stable </a:t>
            </a:r>
            <a:r>
              <a:rPr lang="en-US" sz="2800" dirty="0" smtClean="0">
                <a:latin typeface="Times New Roman" panose="02020603050405020304" pitchFamily="18" charset="0"/>
                <a:cs typeface="Times New Roman" panose="02020603050405020304" pitchFamily="18" charset="0"/>
              </a:rPr>
              <a:t>age specific </a:t>
            </a:r>
            <a:r>
              <a:rPr lang="en-US" sz="2800" dirty="0">
                <a:latin typeface="Times New Roman" panose="02020603050405020304" pitchFamily="18" charset="0"/>
                <a:cs typeface="Times New Roman" panose="02020603050405020304" pitchFamily="18" charset="0"/>
              </a:rPr>
              <a:t>death rates. </a:t>
            </a:r>
            <a:endParaRPr lang="en-US" sz="2800" dirty="0" smtClean="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Assumes </a:t>
            </a:r>
            <a:r>
              <a:rPr lang="en-US" sz="2800" dirty="0">
                <a:latin typeface="Times New Roman" panose="02020603050405020304" pitchFamily="18" charset="0"/>
                <a:cs typeface="Times New Roman" panose="02020603050405020304" pitchFamily="18" charset="0"/>
              </a:rPr>
              <a:t>a constant age distribution across all study populations. </a:t>
            </a:r>
            <a:endParaRPr lang="en-US" sz="2800" dirty="0" smtClean="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Rates </a:t>
            </a:r>
            <a:r>
              <a:rPr lang="en-US" sz="2800" dirty="0">
                <a:latin typeface="Times New Roman" panose="02020603050405020304" pitchFamily="18" charset="0"/>
                <a:cs typeface="Times New Roman" panose="02020603050405020304" pitchFamily="18" charset="0"/>
              </a:rPr>
              <a:t>from different study populations (e.g., counties in </a:t>
            </a:r>
            <a:r>
              <a:rPr lang="en-US" sz="2800" dirty="0" smtClean="0">
                <a:latin typeface="Times New Roman" panose="02020603050405020304" pitchFamily="18" charset="0"/>
                <a:cs typeface="Times New Roman" panose="02020603050405020304" pitchFamily="18" charset="0"/>
              </a:rPr>
              <a:t>NYS) </a:t>
            </a:r>
            <a:r>
              <a:rPr lang="en-US" sz="2800" dirty="0">
                <a:latin typeface="Times New Roman" panose="02020603050405020304" pitchFamily="18" charset="0"/>
                <a:cs typeface="Times New Roman" panose="02020603050405020304" pitchFamily="18" charset="0"/>
              </a:rPr>
              <a:t>can all be directly compared to each other if adjusted using the same standard population.</a:t>
            </a:r>
          </a:p>
        </p:txBody>
      </p:sp>
      <p:sp>
        <p:nvSpPr>
          <p:cNvPr id="4" name="Slide Number Placeholder 3"/>
          <p:cNvSpPr>
            <a:spLocks noGrp="1"/>
          </p:cNvSpPr>
          <p:nvPr>
            <p:ph type="sldNum" sz="quarter" idx="4"/>
          </p:nvPr>
        </p:nvSpPr>
        <p:spPr/>
        <p:txBody>
          <a:bodyPr/>
          <a:lstStyle/>
          <a:p>
            <a:fld id="{90E28097-5348-46F4-A68E-6A0338650D1F}" type="slidenum">
              <a:rPr lang="en-US" smtClean="0"/>
              <a:pPr/>
              <a:t>67</a:t>
            </a:fld>
            <a:endParaRPr lang="en-US"/>
          </a:p>
        </p:txBody>
      </p:sp>
    </p:spTree>
    <p:extLst>
      <p:ext uri="{BB962C8B-B14F-4D97-AF65-F5344CB8AC3E}">
        <p14:creationId xmlns:p14="http://schemas.microsoft.com/office/powerpoint/2010/main" val="12024055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Method of Age Adjustment: Cons</a:t>
            </a:r>
            <a:endParaRPr lang="en-US" dirty="0"/>
          </a:p>
        </p:txBody>
      </p:sp>
      <p:sp>
        <p:nvSpPr>
          <p:cNvPr id="3" name="Subtitle 2"/>
          <p:cNvSpPr>
            <a:spLocks noGrp="1"/>
          </p:cNvSpPr>
          <p:nvPr>
            <p:ph idx="1"/>
          </p:nvPr>
        </p:nvSpPr>
        <p:spPr/>
        <p:txBody>
          <a:bodyPr/>
          <a:lstStyle/>
          <a:p>
            <a:endParaRPr lang="en-US" dirty="0"/>
          </a:p>
          <a:p>
            <a:pPr marL="457200" indent="-457200" algn="l">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Fictional </a:t>
            </a:r>
            <a:r>
              <a:rPr lang="en-US" sz="2800" dirty="0">
                <a:latin typeface="Times New Roman" panose="02020603050405020304" pitchFamily="18" charset="0"/>
                <a:cs typeface="Times New Roman" panose="02020603050405020304" pitchFamily="18" charset="0"/>
              </a:rPr>
              <a:t>rates are calculated</a:t>
            </a:r>
          </a:p>
          <a:p>
            <a:pPr marL="457200" indent="-457200" algn="l">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Suppresses </a:t>
            </a:r>
            <a:r>
              <a:rPr lang="en-US" sz="2800" dirty="0">
                <a:latin typeface="Times New Roman" panose="02020603050405020304" pitchFamily="18" charset="0"/>
                <a:cs typeface="Times New Roman" panose="02020603050405020304" pitchFamily="18" charset="0"/>
              </a:rPr>
              <a:t>details of how subgroups differ across the variable used for adjustment (age in this case)</a:t>
            </a:r>
          </a:p>
          <a:p>
            <a:pPr marL="457200" indent="-457200" algn="l">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From </a:t>
            </a:r>
            <a:r>
              <a:rPr lang="en-US" sz="2800" dirty="0">
                <a:latin typeface="Times New Roman" panose="02020603050405020304" pitchFamily="18" charset="0"/>
                <a:cs typeface="Times New Roman" panose="02020603050405020304" pitchFamily="18" charset="0"/>
              </a:rPr>
              <a:t>a public health perspective, these details may be more important than an overall adjusted rate.</a:t>
            </a:r>
            <a:r>
              <a:rPr lang="en-US" dirty="0"/>
              <a:t> </a:t>
            </a:r>
          </a:p>
          <a:p>
            <a:endParaRPr lang="en-US"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68</a:t>
            </a:fld>
            <a:endParaRPr lang="en-US"/>
          </a:p>
        </p:txBody>
      </p:sp>
    </p:spTree>
    <p:extLst>
      <p:ext uri="{BB962C8B-B14F-4D97-AF65-F5344CB8AC3E}">
        <p14:creationId xmlns:p14="http://schemas.microsoft.com/office/powerpoint/2010/main" val="15557750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Indirect Method of Mortality Rate</a:t>
            </a:r>
            <a:endParaRPr lang="en-US" dirty="0"/>
          </a:p>
        </p:txBody>
      </p:sp>
      <p:sp>
        <p:nvSpPr>
          <p:cNvPr id="3" name="Subtitle 2"/>
          <p:cNvSpPr>
            <a:spLocks noGrp="1"/>
          </p:cNvSpPr>
          <p:nvPr>
            <p:ph idx="1"/>
          </p:nvPr>
        </p:nvSpPr>
        <p:spPr/>
        <p:txBody>
          <a:bodyPr/>
          <a:lstStyle/>
          <a:p>
            <a:pPr marL="457200" indent="-457200" algn="l">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When the numbers of deaths in each age group in the study population are too small to calculate stable age-specific rates. </a:t>
            </a:r>
          </a:p>
          <a:p>
            <a:pPr marL="457200" indent="-457200" algn="l">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In developing countries or other areas where no information is available on age-specific deaths for the study population, only for a national or standard population.</a:t>
            </a:r>
          </a:p>
          <a:p>
            <a:pPr marL="457200" indent="-457200" algn="l">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Helpful </a:t>
            </a:r>
            <a:r>
              <a:rPr lang="en-US" sz="2800" dirty="0">
                <a:latin typeface="Times New Roman" panose="02020603050405020304" pitchFamily="18" charset="0"/>
                <a:cs typeface="Times New Roman" panose="02020603050405020304" pitchFamily="18" charset="0"/>
              </a:rPr>
              <a:t>for studies of mortality in occupationally exposed populations </a:t>
            </a:r>
            <a:r>
              <a:rPr lang="en-US" sz="2800" dirty="0" smtClean="0">
                <a:latin typeface="Times New Roman" panose="02020603050405020304" pitchFamily="18" charset="0"/>
                <a:cs typeface="Times New Roman" panose="02020603050405020304" pitchFamily="18" charset="0"/>
              </a:rPr>
              <a:t>Mortality </a:t>
            </a:r>
            <a:r>
              <a:rPr lang="en-US" sz="2800" dirty="0">
                <a:latin typeface="Times New Roman" panose="02020603050405020304" pitchFamily="18" charset="0"/>
                <a:cs typeface="Times New Roman" panose="02020603050405020304" pitchFamily="18" charset="0"/>
              </a:rPr>
              <a:t>rates in the general population are often used</a:t>
            </a:r>
            <a:r>
              <a:rPr lang="en-US" dirty="0"/>
              <a:t> as the </a:t>
            </a:r>
            <a:r>
              <a:rPr lang="en-US" dirty="0" smtClean="0"/>
              <a:t>reference. </a:t>
            </a:r>
            <a:endParaRPr lang="en-US" dirty="0"/>
          </a:p>
          <a:p>
            <a:pPr marL="457200" indent="-457200" algn="l">
              <a:buFont typeface="Arial" panose="020B0604020202020204" pitchFamily="34" charset="0"/>
              <a:buChar char="•"/>
            </a:pPr>
            <a:endParaRPr lang="en-US" sz="2800"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sz="2800"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90E28097-5348-46F4-A68E-6A0338650D1F}" type="slidenum">
              <a:rPr lang="en-US" smtClean="0"/>
              <a:pPr/>
              <a:t>69</a:t>
            </a:fld>
            <a:endParaRPr lang="en-US"/>
          </a:p>
        </p:txBody>
      </p:sp>
    </p:spTree>
    <p:extLst>
      <p:ext uri="{BB962C8B-B14F-4D97-AF65-F5344CB8AC3E}">
        <p14:creationId xmlns:p14="http://schemas.microsoft.com/office/powerpoint/2010/main" val="3584822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62000" y="1447800"/>
            <a:ext cx="7696200" cy="1905000"/>
          </a:xfrm>
          <a:prstGeom prst="rect">
            <a:avLst/>
          </a:prstGeom>
        </p:spPr>
      </p:pic>
      <p:sp>
        <p:nvSpPr>
          <p:cNvPr id="2" name="Title 1"/>
          <p:cNvSpPr>
            <a:spLocks noGrp="1"/>
          </p:cNvSpPr>
          <p:nvPr>
            <p:ph type="ctrTitle"/>
          </p:nvPr>
        </p:nvSpPr>
        <p:spPr>
          <a:xfrm>
            <a:off x="685800" y="685801"/>
            <a:ext cx="7772400" cy="685799"/>
          </a:xfrm>
        </p:spPr>
        <p:txBody>
          <a:bodyPr/>
          <a:lstStyle/>
          <a:p>
            <a:r>
              <a:rPr lang="en-US" sz="2800" dirty="0" smtClean="0"/>
              <a:t>Observational Data leading to Prevention</a:t>
            </a:r>
            <a:endParaRPr lang="en-US" sz="2800" dirty="0"/>
          </a:p>
        </p:txBody>
      </p:sp>
      <p:sp>
        <p:nvSpPr>
          <p:cNvPr id="5" name="Subtitle 4"/>
          <p:cNvSpPr>
            <a:spLocks noGrp="1" noChangeArrowheads="1"/>
          </p:cNvSpPr>
          <p:nvPr>
            <p:ph type="subTitle" idx="1"/>
          </p:nvPr>
        </p:nvSpPr>
        <p:spPr bwMode="auto">
          <a:xfrm>
            <a:off x="762000" y="6553200"/>
            <a:ext cx="8229600" cy="152400"/>
          </a:xfrm>
          <a:prstGeom prst="rect">
            <a:avLst/>
          </a:prstGeom>
          <a:noFill/>
          <a:ln w="19050">
            <a:noFill/>
            <a:miter lim="800000"/>
            <a:headEnd/>
            <a:tailEnd/>
          </a:ln>
        </p:spPr>
        <p:txBody>
          <a:bodyPr wrap="none" anchor="ctr"/>
          <a:lstStyle/>
          <a:p>
            <a:pPr algn="r"/>
            <a:r>
              <a:rPr lang="en-US" sz="1400" dirty="0" smtClean="0"/>
              <a:t>http</a:t>
            </a:r>
            <a:r>
              <a:rPr lang="en-US" sz="1400" dirty="0"/>
              <a:t>://www.ph.ucla.edu/epi/snow.html</a:t>
            </a:r>
          </a:p>
        </p:txBody>
      </p:sp>
      <p:pic>
        <p:nvPicPr>
          <p:cNvPr id="7" name="Picture 6"/>
          <p:cNvPicPr>
            <a:picLocks noChangeAspect="1"/>
          </p:cNvPicPr>
          <p:nvPr/>
        </p:nvPicPr>
        <p:blipFill>
          <a:blip r:embed="rId3"/>
          <a:stretch>
            <a:fillRect/>
          </a:stretch>
        </p:blipFill>
        <p:spPr>
          <a:xfrm>
            <a:off x="304800" y="3429000"/>
            <a:ext cx="8534400" cy="2971800"/>
          </a:xfrm>
          <a:prstGeom prst="rect">
            <a:avLst/>
          </a:prstGeom>
        </p:spPr>
      </p:pic>
    </p:spTree>
    <p:extLst>
      <p:ext uri="{BB962C8B-B14F-4D97-AF65-F5344CB8AC3E}">
        <p14:creationId xmlns:p14="http://schemas.microsoft.com/office/powerpoint/2010/main" val="257986281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838200"/>
          </a:xfrm>
        </p:spPr>
        <p:txBody>
          <a:bodyPr/>
          <a:lstStyle/>
          <a:p>
            <a:r>
              <a:rPr lang="en-US" dirty="0" smtClean="0"/>
              <a:t>Pros and Cons</a:t>
            </a:r>
            <a:endParaRPr lang="en-US" dirty="0"/>
          </a:p>
        </p:txBody>
      </p:sp>
      <p:pic>
        <p:nvPicPr>
          <p:cNvPr id="4" name="Picture 3"/>
          <p:cNvPicPr>
            <a:picLocks noChangeAspect="1"/>
          </p:cNvPicPr>
          <p:nvPr/>
        </p:nvPicPr>
        <p:blipFill>
          <a:blip r:embed="rId2"/>
          <a:stretch>
            <a:fillRect/>
          </a:stretch>
        </p:blipFill>
        <p:spPr>
          <a:xfrm>
            <a:off x="838200" y="1556658"/>
            <a:ext cx="7134225" cy="4695825"/>
          </a:xfrm>
          <a:prstGeom prst="rect">
            <a:avLst/>
          </a:prstGeom>
        </p:spPr>
      </p:pic>
    </p:spTree>
    <p:extLst>
      <p:ext uri="{BB962C8B-B14F-4D97-AF65-F5344CB8AC3E}">
        <p14:creationId xmlns:p14="http://schemas.microsoft.com/office/powerpoint/2010/main" val="263278626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t>
            </a:r>
            <a:endParaRPr lang="en-US" dirty="0"/>
          </a:p>
        </p:txBody>
      </p:sp>
      <p:sp>
        <p:nvSpPr>
          <p:cNvPr id="3" name="Subtitle 2"/>
          <p:cNvSpPr>
            <a:spLocks noGrp="1"/>
          </p:cNvSpPr>
          <p:nvPr>
            <p:ph idx="1"/>
          </p:nvPr>
        </p:nvSpPr>
        <p:spPr/>
        <p:txBody>
          <a:bodyPr/>
          <a:lstStyle/>
          <a:p>
            <a:pPr>
              <a:spcBef>
                <a:spcPct val="70000"/>
              </a:spcBef>
              <a:buFont typeface="Arial" panose="020B0604020202020204" pitchFamily="34" charset="0"/>
              <a:buChar char="•"/>
            </a:pPr>
            <a:r>
              <a:rPr lang="en-US" altLang="en-US" dirty="0" smtClean="0"/>
              <a:t>Gordis:</a:t>
            </a:r>
            <a:endParaRPr lang="en-US" altLang="en-US" dirty="0"/>
          </a:p>
          <a:p>
            <a:pPr lvl="1">
              <a:spcBef>
                <a:spcPct val="35000"/>
              </a:spcBef>
            </a:pPr>
            <a:r>
              <a:rPr lang="en-US" altLang="en-US" dirty="0"/>
              <a:t>    “The </a:t>
            </a:r>
            <a:r>
              <a:rPr lang="en-US" altLang="en-US" i="1" dirty="0"/>
              <a:t>probability</a:t>
            </a:r>
            <a:r>
              <a:rPr lang="en-US" altLang="en-US" dirty="0"/>
              <a:t> of an event […] occurring”</a:t>
            </a:r>
          </a:p>
          <a:p>
            <a:pPr>
              <a:spcBef>
                <a:spcPct val="70000"/>
              </a:spcBef>
              <a:buFont typeface="Arial" panose="020B0604020202020204" pitchFamily="34" charset="0"/>
              <a:buChar char="•"/>
            </a:pPr>
            <a:r>
              <a:rPr lang="en-US" altLang="en-US" dirty="0"/>
              <a:t>Webster’s Dictionary:</a:t>
            </a:r>
          </a:p>
          <a:p>
            <a:pPr lvl="1">
              <a:spcBef>
                <a:spcPct val="35000"/>
              </a:spcBef>
            </a:pPr>
            <a:r>
              <a:rPr lang="en-US" altLang="en-US" dirty="0"/>
              <a:t>    “The </a:t>
            </a:r>
            <a:r>
              <a:rPr lang="en-US" altLang="en-US" i="1" dirty="0"/>
              <a:t>possibility</a:t>
            </a:r>
            <a:r>
              <a:rPr lang="en-US" altLang="en-US" dirty="0"/>
              <a:t> of suffering harm or loss:    DANGER</a:t>
            </a:r>
            <a:r>
              <a:rPr lang="en-US" altLang="en-US" dirty="0" smtClean="0"/>
              <a:t>”</a:t>
            </a:r>
          </a:p>
          <a:p>
            <a:pPr algn="l">
              <a:buFont typeface="Arial" panose="020B0604020202020204" pitchFamily="34" charset="0"/>
              <a:buChar char="•"/>
            </a:pPr>
            <a:endParaRPr lang="en-US" altLang="en-US" dirty="0" smtClean="0">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The </a:t>
            </a:r>
            <a:r>
              <a:rPr lang="en-US" altLang="en-US" dirty="0">
                <a:latin typeface="Times New Roman" panose="02020603050405020304" pitchFamily="18" charset="0"/>
                <a:cs typeface="Times New Roman" panose="02020603050405020304" pitchFamily="18" charset="0"/>
              </a:rPr>
              <a:t>risk of acquiring a disease, and death from a disease (and any health-related event in between), is best approximated by a measure of its incidence rate </a:t>
            </a:r>
            <a:endParaRPr lang="en-US" altLang="en-US" dirty="0">
              <a:solidFill>
                <a:srgbClr val="0000FF"/>
              </a:solidFill>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71</a:t>
            </a:fld>
            <a:endParaRPr lang="en-US"/>
          </a:p>
        </p:txBody>
      </p:sp>
    </p:spTree>
    <p:extLst>
      <p:ext uri="{BB962C8B-B14F-4D97-AF65-F5344CB8AC3E}">
        <p14:creationId xmlns:p14="http://schemas.microsoft.com/office/powerpoint/2010/main" val="243523690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761999"/>
          </a:xfrm>
        </p:spPr>
        <p:txBody>
          <a:bodyPr/>
          <a:lstStyle/>
          <a:p>
            <a:r>
              <a:rPr lang="en-US" dirty="0" smtClean="0"/>
              <a:t>Relative Risk</a:t>
            </a:r>
            <a:endParaRPr lang="en-US" dirty="0"/>
          </a:p>
        </p:txBody>
      </p:sp>
      <p:sp>
        <p:nvSpPr>
          <p:cNvPr id="3" name="Subtitle 2"/>
          <p:cNvSpPr>
            <a:spLocks noGrp="1"/>
          </p:cNvSpPr>
          <p:nvPr>
            <p:ph type="subTitle" idx="1"/>
          </p:nvPr>
        </p:nvSpPr>
        <p:spPr>
          <a:xfrm>
            <a:off x="457200" y="1295400"/>
            <a:ext cx="8153400" cy="4800600"/>
          </a:xfrm>
        </p:spPr>
        <p:txBody>
          <a:bodyPr/>
          <a:lstStyle/>
          <a:p>
            <a:endParaRPr lang="en-US" dirty="0"/>
          </a:p>
        </p:txBody>
      </p:sp>
      <p:pic>
        <p:nvPicPr>
          <p:cNvPr id="5" name="Picture 4"/>
          <p:cNvPicPr/>
          <p:nvPr/>
        </p:nvPicPr>
        <p:blipFill rotWithShape="1">
          <a:blip r:embed="rId2"/>
          <a:srcRect t="16390" b="7211"/>
          <a:stretch/>
        </p:blipFill>
        <p:spPr bwMode="auto">
          <a:xfrm>
            <a:off x="457201" y="1295400"/>
            <a:ext cx="8153400" cy="4800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1095346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685799"/>
          </a:xfrm>
        </p:spPr>
        <p:txBody>
          <a:bodyPr/>
          <a:lstStyle/>
          <a:p>
            <a:r>
              <a:rPr lang="en-US" dirty="0" smtClean="0"/>
              <a:t>Interpretation</a:t>
            </a:r>
            <a:endParaRPr lang="en-US" dirty="0"/>
          </a:p>
        </p:txBody>
      </p:sp>
      <p:pic>
        <p:nvPicPr>
          <p:cNvPr id="4" name="Picture 3"/>
          <p:cNvPicPr/>
          <p:nvPr/>
        </p:nvPicPr>
        <p:blipFill rotWithShape="1">
          <a:blip r:embed="rId2"/>
          <a:srcRect t="14445" b="8878"/>
          <a:stretch/>
        </p:blipFill>
        <p:spPr bwMode="auto">
          <a:xfrm>
            <a:off x="685800" y="1524000"/>
            <a:ext cx="7848599" cy="4953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220017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Odds Ratio</a:t>
            </a:r>
            <a:endParaRPr lang="en-US" dirty="0"/>
          </a:p>
        </p:txBody>
      </p:sp>
      <p:sp>
        <p:nvSpPr>
          <p:cNvPr id="4" name="Rectangle 4"/>
          <p:cNvSpPr>
            <a:spLocks noGrp="1" noChangeArrowheads="1"/>
          </p:cNvSpPr>
          <p:nvPr>
            <p:ph idx="1"/>
          </p:nvPr>
        </p:nvSpPr>
        <p:spPr>
          <a:xfrm>
            <a:off x="228600" y="1676400"/>
            <a:ext cx="8686800" cy="4114800"/>
          </a:xfrm>
          <a:noFill/>
        </p:spPr>
        <p:txBody>
          <a:bodyPr/>
          <a:lstStyle/>
          <a:p>
            <a:pPr marL="342900" lvl="1" indent="-342900">
              <a:spcBef>
                <a:spcPct val="70000"/>
              </a:spcBef>
            </a:pPr>
            <a:r>
              <a:rPr lang="en-US" altLang="en-US" dirty="0" smtClean="0">
                <a:latin typeface="Times New Roman" panose="02020603050405020304" pitchFamily="18" charset="0"/>
                <a:cs typeface="Times New Roman" panose="02020603050405020304" pitchFamily="18" charset="0"/>
              </a:rPr>
              <a:t>Probability of an event = p; </a:t>
            </a:r>
            <a:r>
              <a:rPr lang="en-US" altLang="en-US" b="1" dirty="0" smtClean="0">
                <a:latin typeface="Times New Roman" panose="02020603050405020304" pitchFamily="18" charset="0"/>
                <a:cs typeface="Times New Roman" panose="02020603050405020304" pitchFamily="18" charset="0"/>
              </a:rPr>
              <a:t>(such as 0.4 or 40%)</a:t>
            </a:r>
          </a:p>
          <a:p>
            <a:pPr marL="342900" lvl="1" indent="-342900">
              <a:spcBef>
                <a:spcPct val="70000"/>
              </a:spcBef>
            </a:pPr>
            <a:r>
              <a:rPr lang="en-US" altLang="en-US" dirty="0" smtClean="0">
                <a:latin typeface="Times New Roman" panose="02020603050405020304" pitchFamily="18" charset="0"/>
                <a:cs typeface="Times New Roman" panose="02020603050405020304" pitchFamily="18" charset="0"/>
              </a:rPr>
              <a:t>Probability of the non-event = (1 – p) </a:t>
            </a:r>
            <a:r>
              <a:rPr lang="en-US" altLang="en-US" b="1" dirty="0" smtClean="0">
                <a:latin typeface="Times New Roman" panose="02020603050405020304" pitchFamily="18" charset="0"/>
                <a:cs typeface="Times New Roman" panose="02020603050405020304" pitchFamily="18" charset="0"/>
              </a:rPr>
              <a:t>(1 - 0.4 = .6 or 60%)</a:t>
            </a:r>
          </a:p>
          <a:p>
            <a:pPr marL="342900" lvl="1" indent="-342900">
              <a:spcBef>
                <a:spcPct val="70000"/>
              </a:spcBef>
            </a:pPr>
            <a:r>
              <a:rPr lang="en-US" altLang="en-US" dirty="0" smtClean="0">
                <a:latin typeface="Times New Roman" panose="02020603050405020304" pitchFamily="18" charset="0"/>
                <a:cs typeface="Times New Roman" panose="02020603050405020304" pitchFamily="18" charset="0"/>
              </a:rPr>
              <a:t>Odds =   p / (1 – p);    </a:t>
            </a:r>
            <a:r>
              <a:rPr lang="en-US" altLang="en-US" b="1" dirty="0" smtClean="0">
                <a:latin typeface="Times New Roman" panose="02020603050405020304" pitchFamily="18" charset="0"/>
                <a:cs typeface="Times New Roman" panose="02020603050405020304" pitchFamily="18" charset="0"/>
              </a:rPr>
              <a:t>(such as 0.4 / 1- 0.4)</a:t>
            </a:r>
          </a:p>
          <a:p>
            <a:pPr marL="342900" lvl="1" indent="-342900">
              <a:spcBef>
                <a:spcPct val="70000"/>
              </a:spcBef>
            </a:pPr>
            <a:r>
              <a:rPr lang="en-US" altLang="en-US" dirty="0" smtClean="0">
                <a:latin typeface="Times New Roman" panose="02020603050405020304" pitchFamily="18" charset="0"/>
                <a:cs typeface="Times New Roman" panose="02020603050405020304" pitchFamily="18" charset="0"/>
              </a:rPr>
              <a:t>Odds =  p / q, where q = (1 – p); </a:t>
            </a:r>
            <a:r>
              <a:rPr lang="en-US" altLang="en-US" b="1" dirty="0" smtClean="0">
                <a:latin typeface="Times New Roman" panose="02020603050405020304" pitchFamily="18" charset="0"/>
                <a:cs typeface="Times New Roman" panose="02020603050405020304" pitchFamily="18" charset="0"/>
              </a:rPr>
              <a:t>(such as 0.4/0.6 = 0.667)</a:t>
            </a:r>
          </a:p>
          <a:p>
            <a:pPr marL="342900" lvl="1" indent="-342900">
              <a:spcBef>
                <a:spcPct val="70000"/>
              </a:spcBef>
            </a:pPr>
            <a:r>
              <a:rPr lang="en-US" altLang="en-US" dirty="0" smtClean="0">
                <a:latin typeface="Times New Roman" panose="02020603050405020304" pitchFamily="18" charset="0"/>
                <a:cs typeface="Times New Roman" panose="02020603050405020304" pitchFamily="18" charset="0"/>
              </a:rPr>
              <a:t>The simple “</a:t>
            </a:r>
            <a:r>
              <a:rPr lang="en-US" altLang="en-US" i="1" dirty="0" smtClean="0">
                <a:latin typeface="Times New Roman" panose="02020603050405020304" pitchFamily="18" charset="0"/>
                <a:cs typeface="Times New Roman" panose="02020603050405020304" pitchFamily="18" charset="0"/>
              </a:rPr>
              <a:t>Odds</a:t>
            </a:r>
            <a:r>
              <a:rPr lang="en-US" altLang="en-US" dirty="0" smtClean="0">
                <a:latin typeface="Times New Roman" panose="02020603050405020304" pitchFamily="18" charset="0"/>
                <a:cs typeface="Times New Roman" panose="02020603050405020304" pitchFamily="18" charset="0"/>
              </a:rPr>
              <a:t>” is not used much in epidemiology, but the “</a:t>
            </a:r>
            <a:r>
              <a:rPr lang="en-US" altLang="en-US" i="1" dirty="0" smtClean="0">
                <a:latin typeface="Times New Roman" panose="02020603050405020304" pitchFamily="18" charset="0"/>
                <a:cs typeface="Times New Roman" panose="02020603050405020304" pitchFamily="18" charset="0"/>
              </a:rPr>
              <a:t>Odds Ratio</a:t>
            </a:r>
            <a:r>
              <a:rPr lang="en-US" altLang="en-US" dirty="0" smtClean="0">
                <a:latin typeface="Times New Roman" panose="02020603050405020304" pitchFamily="18" charset="0"/>
                <a:cs typeface="Times New Roman" panose="02020603050405020304" pitchFamily="18" charset="0"/>
              </a:rPr>
              <a:t>” (OR) is used extensively as a measure of excess risk (“association”) in different epidemiological study designs</a:t>
            </a:r>
          </a:p>
          <a:p>
            <a:pPr marL="285750" lvl="1">
              <a:spcBef>
                <a:spcPct val="70000"/>
              </a:spcBef>
            </a:pPr>
            <a:endParaRPr lang="en-US" sz="1800" dirty="0" smtClean="0">
              <a:latin typeface="Times New Roman" panose="02020603050405020304" pitchFamily="18" charset="0"/>
              <a:cs typeface="Times New Roman" panose="02020603050405020304" pitchFamily="18" charset="0"/>
            </a:endParaRPr>
          </a:p>
          <a:p>
            <a:pPr marL="457200" lvl="1" indent="0">
              <a:spcBef>
                <a:spcPct val="70000"/>
              </a:spcBef>
              <a:buNone/>
            </a:pPr>
            <a:endParaRPr lang="en-US" altLang="en-US" sz="1800" dirty="0" smtClean="0">
              <a:latin typeface="Times New Roman" panose="02020603050405020304" pitchFamily="18" charset="0"/>
              <a:cs typeface="Times New Roman" panose="02020603050405020304" pitchFamily="18" charset="0"/>
            </a:endParaRPr>
          </a:p>
        </p:txBody>
      </p:sp>
      <p:sp>
        <p:nvSpPr>
          <p:cNvPr id="5" name="Rectangle 4"/>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3" name="Slide Number Placeholder 2"/>
          <p:cNvSpPr>
            <a:spLocks noGrp="1"/>
          </p:cNvSpPr>
          <p:nvPr>
            <p:ph type="sldNum" sz="quarter" idx="4"/>
          </p:nvPr>
        </p:nvSpPr>
        <p:spPr/>
        <p:txBody>
          <a:bodyPr/>
          <a:lstStyle/>
          <a:p>
            <a:fld id="{90E28097-5348-46F4-A68E-6A0338650D1F}" type="slidenum">
              <a:rPr lang="en-US" smtClean="0"/>
              <a:pPr/>
              <a:t>74</a:t>
            </a:fld>
            <a:endParaRPr lang="en-US"/>
          </a:p>
        </p:txBody>
      </p:sp>
    </p:spTree>
    <p:extLst>
      <p:ext uri="{BB962C8B-B14F-4D97-AF65-F5344CB8AC3E}">
        <p14:creationId xmlns:p14="http://schemas.microsoft.com/office/powerpoint/2010/main" val="42196657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685799"/>
          </a:xfrm>
        </p:spPr>
        <p:txBody>
          <a:bodyPr/>
          <a:lstStyle/>
          <a:p>
            <a:r>
              <a:rPr lang="en-US" dirty="0" smtClean="0"/>
              <a:t>Odds Ratio</a:t>
            </a:r>
            <a:endParaRPr lang="en-US" dirty="0"/>
          </a:p>
        </p:txBody>
      </p:sp>
      <p:sp>
        <p:nvSpPr>
          <p:cNvPr id="3" name="Subtitle 2"/>
          <p:cNvSpPr>
            <a:spLocks noGrp="1"/>
          </p:cNvSpPr>
          <p:nvPr>
            <p:ph type="subTitle" idx="1"/>
          </p:nvPr>
        </p:nvSpPr>
        <p:spPr>
          <a:xfrm>
            <a:off x="685800" y="1524000"/>
            <a:ext cx="7772400" cy="426720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algn="l"/>
            <a:r>
              <a:rPr lang="en-US" dirty="0" smtClean="0"/>
              <a:t>Remember Odds is p/(1-p)</a:t>
            </a:r>
          </a:p>
          <a:p>
            <a:pPr algn="l"/>
            <a:endParaRPr lang="en-US" dirty="0" smtClean="0"/>
          </a:p>
          <a:p>
            <a:pPr algn="l"/>
            <a:endParaRPr lang="en-US" dirty="0" smtClean="0"/>
          </a:p>
          <a:p>
            <a:pPr algn="l"/>
            <a:endParaRPr lang="en-US" dirty="0"/>
          </a:p>
        </p:txBody>
      </p:sp>
      <p:pic>
        <p:nvPicPr>
          <p:cNvPr id="4" name="Picture 3"/>
          <p:cNvPicPr/>
          <p:nvPr/>
        </p:nvPicPr>
        <p:blipFill rotWithShape="1">
          <a:blip r:embed="rId2"/>
          <a:srcRect t="17778" r="5612" b="8872"/>
          <a:stretch/>
        </p:blipFill>
        <p:spPr bwMode="auto">
          <a:xfrm>
            <a:off x="990600" y="1524000"/>
            <a:ext cx="6934199" cy="335280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Tree>
    <p:extLst>
      <p:ext uri="{BB962C8B-B14F-4D97-AF65-F5344CB8AC3E}">
        <p14:creationId xmlns:p14="http://schemas.microsoft.com/office/powerpoint/2010/main" val="197126570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Sensitivity Specificity and Accuracy</a:t>
            </a:r>
            <a:endParaRPr lang="en-US" dirty="0"/>
          </a:p>
        </p:txBody>
      </p:sp>
      <p:sp>
        <p:nvSpPr>
          <p:cNvPr id="4" name="Text Placeholder 3"/>
          <p:cNvSpPr>
            <a:spLocks noGrp="1"/>
          </p:cNvSpPr>
          <p:nvPr>
            <p:ph type="body" sz="half" idx="2"/>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F060EDC2-4733-4E2A-83A0-25E19A30C25E}" type="slidenum">
              <a:rPr lang="en-US" altLang="en-US" smtClean="0"/>
              <a:pPr>
                <a:defRPr/>
              </a:pPr>
              <a:t>76</a:t>
            </a:fld>
            <a:endParaRPr lang="en-US" altLang="en-US" dirty="0"/>
          </a:p>
        </p:txBody>
      </p:sp>
      <p:sp>
        <p:nvSpPr>
          <p:cNvPr id="6" name="Rectangle 5"/>
          <p:cNvSpPr/>
          <p:nvPr/>
        </p:nvSpPr>
        <p:spPr>
          <a:xfrm>
            <a:off x="-180703" y="6457890"/>
            <a:ext cx="9296400" cy="307777"/>
          </a:xfrm>
          <a:prstGeom prst="rect">
            <a:avLst/>
          </a:prstGeom>
        </p:spPr>
        <p:txBody>
          <a:bodyPr wrap="square">
            <a:spAutoFit/>
          </a:bodyPr>
          <a:lstStyle/>
          <a:p>
            <a:pPr algn="r"/>
            <a:r>
              <a:rPr lang="en-US" sz="1400" b="0" dirty="0">
                <a:solidFill>
                  <a:schemeClr val="bg1"/>
                </a:solidFill>
              </a:rPr>
              <a:t>http://www.lexjansen.com/nesug/nesug10/hl/hl07.pdf</a:t>
            </a:r>
          </a:p>
        </p:txBody>
      </p:sp>
      <p:pic>
        <p:nvPicPr>
          <p:cNvPr id="7" name="Picture 6"/>
          <p:cNvPicPr>
            <a:picLocks noChangeAspect="1"/>
          </p:cNvPicPr>
          <p:nvPr/>
        </p:nvPicPr>
        <p:blipFill>
          <a:blip r:embed="rId2"/>
          <a:stretch>
            <a:fillRect/>
          </a:stretch>
        </p:blipFill>
        <p:spPr>
          <a:xfrm>
            <a:off x="762000" y="1524001"/>
            <a:ext cx="7391400" cy="4648200"/>
          </a:xfrm>
          <a:prstGeom prst="rect">
            <a:avLst/>
          </a:prstGeom>
        </p:spPr>
      </p:pic>
    </p:spTree>
    <p:extLst>
      <p:ext uri="{BB962C8B-B14F-4D97-AF65-F5344CB8AC3E}">
        <p14:creationId xmlns:p14="http://schemas.microsoft.com/office/powerpoint/2010/main" val="83098917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Stroke Reporting</a:t>
            </a:r>
            <a:endParaRPr lang="en-US" dirty="0"/>
          </a:p>
        </p:txBody>
      </p:sp>
      <p:sp>
        <p:nvSpPr>
          <p:cNvPr id="5" name="Slide Number Placeholder 4"/>
          <p:cNvSpPr>
            <a:spLocks noGrp="1"/>
          </p:cNvSpPr>
          <p:nvPr>
            <p:ph type="sldNum" sz="quarter" idx="4"/>
          </p:nvPr>
        </p:nvSpPr>
        <p:spPr/>
        <p:txBody>
          <a:bodyPr/>
          <a:lstStyle/>
          <a:p>
            <a:pPr>
              <a:defRPr/>
            </a:pPr>
            <a:fld id="{F060EDC2-4733-4E2A-83A0-25E19A30C25E}" type="slidenum">
              <a:rPr lang="en-US" altLang="en-US" smtClean="0"/>
              <a:pPr>
                <a:defRPr/>
              </a:pPr>
              <a:t>77</a:t>
            </a:fld>
            <a:endParaRPr lang="en-US" altLang="en-US"/>
          </a:p>
        </p:txBody>
      </p:sp>
      <p:pic>
        <p:nvPicPr>
          <p:cNvPr id="7" name="Picture 6" descr="Related image"/>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8305800" cy="4495800"/>
          </a:xfrm>
          <a:prstGeom prst="rect">
            <a:avLst/>
          </a:prstGeom>
          <a:noFill/>
          <a:ln>
            <a:noFill/>
          </a:ln>
        </p:spPr>
      </p:pic>
      <p:sp>
        <p:nvSpPr>
          <p:cNvPr id="8" name="Rectangle 7"/>
          <p:cNvSpPr/>
          <p:nvPr/>
        </p:nvSpPr>
        <p:spPr>
          <a:xfrm>
            <a:off x="152400" y="6422844"/>
            <a:ext cx="8915400" cy="276999"/>
          </a:xfrm>
          <a:prstGeom prst="rect">
            <a:avLst/>
          </a:prstGeom>
        </p:spPr>
        <p:txBody>
          <a:bodyPr wrap="square">
            <a:spAutoFit/>
          </a:bodyPr>
          <a:lstStyle/>
          <a:p>
            <a:pPr algn="r"/>
            <a:r>
              <a:rPr lang="en-US" sz="1200" b="0" dirty="0">
                <a:solidFill>
                  <a:schemeClr val="bg1"/>
                </a:solidFill>
              </a:rPr>
              <a:t>https://s3-eu-west-1.amazonaws.com/ppreviews-plos-725668748/2257634/preview.jpg</a:t>
            </a:r>
          </a:p>
        </p:txBody>
      </p:sp>
    </p:spTree>
    <p:extLst>
      <p:ext uri="{BB962C8B-B14F-4D97-AF65-F5344CB8AC3E}">
        <p14:creationId xmlns:p14="http://schemas.microsoft.com/office/powerpoint/2010/main" val="418174721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Sensitivity is the probability that a test will indicate 'disease' among those with the disease:</a:t>
            </a:r>
          </a:p>
          <a:p>
            <a:pPr>
              <a:buFont typeface="Arial" panose="020B0604020202020204" pitchFamily="34" charset="0"/>
              <a:buChar char="•"/>
            </a:pPr>
            <a:r>
              <a:rPr lang="en-US" b="1" dirty="0">
                <a:solidFill>
                  <a:srgbClr val="FFC000"/>
                </a:solidFill>
                <a:latin typeface="Times New Roman" panose="02020603050405020304" pitchFamily="18" charset="0"/>
                <a:cs typeface="Times New Roman" panose="02020603050405020304" pitchFamily="18" charset="0"/>
              </a:rPr>
              <a:t>Sensitivity: A/(A+C) × 100</a:t>
            </a:r>
            <a:endParaRPr lang="en-US" dirty="0">
              <a:solidFill>
                <a:srgbClr val="FFC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Specificity </a:t>
            </a:r>
            <a:r>
              <a:rPr lang="en-US" dirty="0">
                <a:latin typeface="Times New Roman" panose="02020603050405020304" pitchFamily="18" charset="0"/>
                <a:cs typeface="Times New Roman" panose="02020603050405020304" pitchFamily="18" charset="0"/>
              </a:rPr>
              <a:t>is the fraction of those without disease who will have a negative test result:</a:t>
            </a:r>
          </a:p>
          <a:p>
            <a:pPr>
              <a:buFont typeface="Arial" panose="020B0604020202020204" pitchFamily="34" charset="0"/>
              <a:buChar char="•"/>
            </a:pPr>
            <a:r>
              <a:rPr lang="en-US" b="1" dirty="0">
                <a:solidFill>
                  <a:srgbClr val="FFC000"/>
                </a:solidFill>
                <a:latin typeface="Times New Roman" panose="02020603050405020304" pitchFamily="18" charset="0"/>
                <a:cs typeface="Times New Roman" panose="02020603050405020304" pitchFamily="18" charset="0"/>
              </a:rPr>
              <a:t>Specificity: D/(D+B) × 100</a:t>
            </a:r>
            <a:endParaRPr lang="en-US" dirty="0">
              <a:solidFill>
                <a:srgbClr val="FFC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i="1"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i="1" dirty="0" smtClean="0">
                <a:latin typeface="Times New Roman" panose="02020603050405020304" pitchFamily="18" charset="0"/>
                <a:cs typeface="Times New Roman" panose="02020603050405020304" pitchFamily="18" charset="0"/>
              </a:rPr>
              <a:t>Sensitivity </a:t>
            </a:r>
            <a:r>
              <a:rPr lang="en-US" i="1" dirty="0">
                <a:latin typeface="Times New Roman" panose="02020603050405020304" pitchFamily="18" charset="0"/>
                <a:cs typeface="Times New Roman" panose="02020603050405020304" pitchFamily="18" charset="0"/>
              </a:rPr>
              <a:t>and specificity </a:t>
            </a:r>
            <a:r>
              <a:rPr lang="en-US" dirty="0">
                <a:latin typeface="Times New Roman" panose="02020603050405020304" pitchFamily="18" charset="0"/>
                <a:cs typeface="Times New Roman" panose="02020603050405020304" pitchFamily="18" charset="0"/>
              </a:rPr>
              <a:t>are</a:t>
            </a:r>
            <a:r>
              <a:rPr lang="en-US" i="1" dirty="0">
                <a:latin typeface="Times New Roman" panose="02020603050405020304" pitchFamily="18" charset="0"/>
                <a:cs typeface="Times New Roman" panose="02020603050405020304" pitchFamily="18" charset="0"/>
              </a:rPr>
              <a:t> characteristics of the test</a:t>
            </a:r>
            <a:r>
              <a:rPr lang="en-US" dirty="0">
                <a:latin typeface="Times New Roman" panose="02020603050405020304" pitchFamily="18" charset="0"/>
                <a:cs typeface="Times New Roman" panose="02020603050405020304" pitchFamily="18" charset="0"/>
              </a:rPr>
              <a:t>. The population does not affect the results.</a:t>
            </a:r>
          </a:p>
          <a:p>
            <a:pPr>
              <a:buFont typeface="Arial" panose="020B0604020202020204" pitchFamily="34" charset="0"/>
              <a:buChar char="•"/>
            </a:pPr>
            <a:endParaRPr lang="en-US" dirty="0"/>
          </a:p>
        </p:txBody>
      </p:sp>
      <p:sp>
        <p:nvSpPr>
          <p:cNvPr id="5" name="Slide Number Placeholder 4"/>
          <p:cNvSpPr>
            <a:spLocks noGrp="1"/>
          </p:cNvSpPr>
          <p:nvPr>
            <p:ph type="sldNum" sz="quarter" idx="4"/>
          </p:nvPr>
        </p:nvSpPr>
        <p:spPr/>
        <p:txBody>
          <a:bodyPr/>
          <a:lstStyle/>
          <a:p>
            <a:pPr>
              <a:defRPr/>
            </a:pPr>
            <a:fld id="{F060EDC2-4733-4E2A-83A0-25E19A30C25E}" type="slidenum">
              <a:rPr lang="en-US" altLang="en-US" smtClean="0"/>
              <a:pPr>
                <a:defRPr/>
              </a:pPr>
              <a:t>78</a:t>
            </a:fld>
            <a:endParaRPr lang="en-US" altLang="en-US"/>
          </a:p>
        </p:txBody>
      </p:sp>
    </p:spTree>
    <p:extLst>
      <p:ext uri="{BB962C8B-B14F-4D97-AF65-F5344CB8AC3E}">
        <p14:creationId xmlns:p14="http://schemas.microsoft.com/office/powerpoint/2010/main" val="55367394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PPV and NPV</a:t>
            </a:r>
            <a:endParaRPr lang="en-US" dirty="0"/>
          </a:p>
        </p:txBody>
      </p:sp>
      <p:sp>
        <p:nvSpPr>
          <p:cNvPr id="3" name="Content Placeholder 2"/>
          <p:cNvSpPr>
            <a:spLocks noGrp="1"/>
          </p:cNvSpPr>
          <p:nvPr>
            <p:ph sz="half" idx="1"/>
          </p:nvPr>
        </p:nvSpPr>
        <p:spPr>
          <a:xfrm>
            <a:off x="685800" y="1752600"/>
            <a:ext cx="3810000" cy="5562600"/>
          </a:xfrm>
        </p:spPr>
        <p:txBody>
          <a:bodyPr/>
          <a:lstStyle/>
          <a:p>
            <a:r>
              <a:rPr lang="en-US" sz="2000" dirty="0" smtClean="0">
                <a:latin typeface="Times New Roman" panose="02020603050405020304" pitchFamily="18" charset="0"/>
                <a:cs typeface="Times New Roman" panose="02020603050405020304" pitchFamily="18" charset="0"/>
              </a:rPr>
              <a:t>PPV and NPV represent the </a:t>
            </a:r>
            <a:r>
              <a:rPr lang="en-US" sz="2000" dirty="0">
                <a:latin typeface="Times New Roman" panose="02020603050405020304" pitchFamily="18" charset="0"/>
                <a:cs typeface="Times New Roman" panose="02020603050405020304" pitchFamily="18" charset="0"/>
              </a:rPr>
              <a:t>chance that a person with a positive test truly has the </a:t>
            </a:r>
            <a:r>
              <a:rPr lang="en-US" sz="2000" dirty="0" smtClean="0">
                <a:latin typeface="Times New Roman" panose="02020603050405020304" pitchFamily="18" charset="0"/>
                <a:cs typeface="Times New Roman" panose="02020603050405020304" pitchFamily="18" charset="0"/>
              </a:rPr>
              <a:t>disease. </a:t>
            </a:r>
          </a:p>
          <a:p>
            <a:endParaRPr lang="en-US" sz="2000" b="1" dirty="0">
              <a:latin typeface="Times New Roman" panose="02020603050405020304" pitchFamily="18" charset="0"/>
              <a:cs typeface="Times New Roman" panose="02020603050405020304" pitchFamily="18" charset="0"/>
            </a:endParaRPr>
          </a:p>
          <a:p>
            <a:r>
              <a:rPr lang="en-US" sz="2000" b="1" dirty="0" smtClean="0">
                <a:solidFill>
                  <a:srgbClr val="FFC000"/>
                </a:solidFill>
                <a:latin typeface="Times New Roman" panose="02020603050405020304" pitchFamily="18" charset="0"/>
                <a:cs typeface="Times New Roman" panose="02020603050405020304" pitchFamily="18" charset="0"/>
              </a:rPr>
              <a:t>Positive </a:t>
            </a:r>
            <a:r>
              <a:rPr lang="en-US" sz="2000" b="1" dirty="0">
                <a:solidFill>
                  <a:srgbClr val="FFC000"/>
                </a:solidFill>
                <a:latin typeface="Times New Roman" panose="02020603050405020304" pitchFamily="18" charset="0"/>
                <a:cs typeface="Times New Roman" panose="02020603050405020304" pitchFamily="18" charset="0"/>
              </a:rPr>
              <a:t>Predictive Value: A/(A+B) × </a:t>
            </a:r>
            <a:r>
              <a:rPr lang="en-US" sz="2000" b="1" dirty="0" smtClean="0">
                <a:solidFill>
                  <a:srgbClr val="FFC000"/>
                </a:solidFill>
                <a:latin typeface="Times New Roman" panose="02020603050405020304" pitchFamily="18" charset="0"/>
                <a:cs typeface="Times New Roman" panose="02020603050405020304" pitchFamily="18" charset="0"/>
              </a:rPr>
              <a:t>100</a:t>
            </a:r>
          </a:p>
          <a:p>
            <a:endParaRPr lang="en-US" sz="2000" dirty="0">
              <a:latin typeface="Times New Roman" panose="02020603050405020304" pitchFamily="18" charset="0"/>
              <a:cs typeface="Times New Roman" panose="02020603050405020304" pitchFamily="18" charset="0"/>
            </a:endParaRPr>
          </a:p>
          <a:p>
            <a:r>
              <a:rPr lang="en-US" sz="2000" b="1" dirty="0">
                <a:solidFill>
                  <a:srgbClr val="FFC000"/>
                </a:solidFill>
                <a:latin typeface="Times New Roman" panose="02020603050405020304" pitchFamily="18" charset="0"/>
                <a:cs typeface="Times New Roman" panose="02020603050405020304" pitchFamily="18" charset="0"/>
              </a:rPr>
              <a:t>Negative Predictive Value: D/(D+C) × </a:t>
            </a:r>
            <a:r>
              <a:rPr lang="en-US" sz="2000" b="1" dirty="0" smtClean="0">
                <a:solidFill>
                  <a:srgbClr val="FFC000"/>
                </a:solidFill>
                <a:latin typeface="Times New Roman" panose="02020603050405020304" pitchFamily="18" charset="0"/>
                <a:cs typeface="Times New Roman" panose="02020603050405020304" pitchFamily="18" charset="0"/>
              </a:rPr>
              <a:t>100</a:t>
            </a:r>
            <a:endParaRPr lang="en-US" sz="2000" dirty="0">
              <a:solidFill>
                <a:srgbClr val="FFC000"/>
              </a:solidFill>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half" idx="2"/>
          </p:nvPr>
        </p:nvSpPr>
        <p:spPr>
          <a:xfrm>
            <a:off x="4648200" y="1524000"/>
            <a:ext cx="3810000" cy="4876800"/>
          </a:xfrm>
          <a:solidFill>
            <a:schemeClr val="tx1"/>
          </a:solidFill>
          <a:ln w="38100">
            <a:solidFill>
              <a:srgbClr val="FFC000"/>
            </a:solidFill>
          </a:ln>
        </p:spPr>
        <p:txBody>
          <a:bodyPr/>
          <a:lstStyle/>
          <a:p>
            <a:r>
              <a:rPr lang="en-US" i="1" dirty="0">
                <a:latin typeface="Times New Roman" panose="02020603050405020304" pitchFamily="18" charset="0"/>
                <a:cs typeface="Times New Roman" panose="02020603050405020304" pitchFamily="18" charset="0"/>
              </a:rPr>
              <a:t>Positive and negative predictive values are influenced by the prevalence</a:t>
            </a:r>
            <a:r>
              <a:rPr lang="en-US" dirty="0">
                <a:latin typeface="Times New Roman" panose="02020603050405020304" pitchFamily="18" charset="0"/>
                <a:cs typeface="Times New Roman" panose="02020603050405020304" pitchFamily="18" charset="0"/>
              </a:rPr>
              <a:t> of disease in the population that is being tested. </a:t>
            </a:r>
            <a:endParaRPr lang="en-US" dirty="0" smtClean="0">
              <a:latin typeface="Times New Roman" panose="02020603050405020304" pitchFamily="18" charset="0"/>
              <a:cs typeface="Times New Roman" panose="02020603050405020304" pitchFamily="18" charset="0"/>
            </a:endParaRPr>
          </a:p>
          <a:p>
            <a:r>
              <a:rPr lang="en-US" dirty="0" smtClean="0"/>
              <a:t>Higher the positive predictive value of a test greater are the  chances of high prevalence of disease</a:t>
            </a:r>
            <a:endParaRPr lang="en-US" dirty="0"/>
          </a:p>
          <a:p>
            <a:endParaRPr lang="en-US" dirty="0"/>
          </a:p>
        </p:txBody>
      </p:sp>
      <p:sp>
        <p:nvSpPr>
          <p:cNvPr id="5" name="Slide Number Placeholder 4"/>
          <p:cNvSpPr>
            <a:spLocks noGrp="1"/>
          </p:cNvSpPr>
          <p:nvPr>
            <p:ph type="sldNum" sz="quarter" idx="12"/>
          </p:nvPr>
        </p:nvSpPr>
        <p:spPr/>
        <p:txBody>
          <a:bodyPr/>
          <a:lstStyle/>
          <a:p>
            <a:pPr>
              <a:defRPr/>
            </a:pPr>
            <a:fld id="{F060EDC2-4733-4E2A-83A0-25E19A30C25E}" type="slidenum">
              <a:rPr lang="en-US" altLang="en-US" smtClean="0"/>
              <a:pPr>
                <a:defRPr/>
              </a:pPr>
              <a:t>79</a:t>
            </a:fld>
            <a:endParaRPr lang="en-US" altLang="en-US"/>
          </a:p>
        </p:txBody>
      </p:sp>
      <p:graphicFrame>
        <p:nvGraphicFramePr>
          <p:cNvPr id="6" name="Table 5"/>
          <p:cNvGraphicFramePr>
            <a:graphicFrameLocks noGrp="1"/>
          </p:cNvGraphicFramePr>
          <p:nvPr>
            <p:extLst/>
          </p:nvPr>
        </p:nvGraphicFramePr>
        <p:xfrm>
          <a:off x="1447800" y="5181600"/>
          <a:ext cx="1752600" cy="731520"/>
        </p:xfrm>
        <a:graphic>
          <a:graphicData uri="http://schemas.openxmlformats.org/drawingml/2006/table">
            <a:tbl>
              <a:tblPr firstRow="1" bandRow="1">
                <a:tableStyleId>{5C22544A-7EE6-4342-B048-85BDC9FD1C3A}</a:tableStyleId>
              </a:tblPr>
              <a:tblGrid>
                <a:gridCol w="876300">
                  <a:extLst>
                    <a:ext uri="{9D8B030D-6E8A-4147-A177-3AD203B41FA5}">
                      <a16:colId xmlns:a16="http://schemas.microsoft.com/office/drawing/2014/main" val="1153454040"/>
                    </a:ext>
                  </a:extLst>
                </a:gridCol>
                <a:gridCol w="876300">
                  <a:extLst>
                    <a:ext uri="{9D8B030D-6E8A-4147-A177-3AD203B41FA5}">
                      <a16:colId xmlns:a16="http://schemas.microsoft.com/office/drawing/2014/main" val="2710821733"/>
                    </a:ext>
                  </a:extLst>
                </a:gridCol>
              </a:tblGrid>
              <a:tr h="307340">
                <a:tc>
                  <a:txBody>
                    <a:bodyPr/>
                    <a:lstStyle/>
                    <a:p>
                      <a:r>
                        <a:rPr lang="en-US" dirty="0" smtClean="0">
                          <a:solidFill>
                            <a:schemeClr val="tx1"/>
                          </a:solidFill>
                        </a:rPr>
                        <a:t>A</a:t>
                      </a:r>
                      <a:endParaRPr lang="en-US" dirty="0">
                        <a:solidFill>
                          <a:schemeClr val="tx1"/>
                        </a:solidFill>
                      </a:endParaRPr>
                    </a:p>
                  </a:txBody>
                  <a:tcPr/>
                </a:tc>
                <a:tc>
                  <a:txBody>
                    <a:bodyPr/>
                    <a:lstStyle/>
                    <a:p>
                      <a:r>
                        <a:rPr lang="en-US" dirty="0" smtClean="0">
                          <a:solidFill>
                            <a:schemeClr val="tx1"/>
                          </a:solidFill>
                        </a:rPr>
                        <a:t>B</a:t>
                      </a:r>
                      <a:endParaRPr lang="en-US" dirty="0">
                        <a:solidFill>
                          <a:schemeClr val="tx1"/>
                        </a:solidFill>
                      </a:endParaRPr>
                    </a:p>
                  </a:txBody>
                  <a:tcPr/>
                </a:tc>
                <a:extLst>
                  <a:ext uri="{0D108BD9-81ED-4DB2-BD59-A6C34878D82A}">
                    <a16:rowId xmlns:a16="http://schemas.microsoft.com/office/drawing/2014/main" val="1821711912"/>
                  </a:ext>
                </a:extLst>
              </a:tr>
              <a:tr h="307340">
                <a:tc>
                  <a:txBody>
                    <a:bodyPr/>
                    <a:lstStyle/>
                    <a:p>
                      <a:r>
                        <a:rPr lang="en-US" dirty="0" smtClean="0"/>
                        <a:t>C</a:t>
                      </a:r>
                      <a:endParaRPr lang="en-US" dirty="0"/>
                    </a:p>
                  </a:txBody>
                  <a:tcPr/>
                </a:tc>
                <a:tc>
                  <a:txBody>
                    <a:bodyPr/>
                    <a:lstStyle/>
                    <a:p>
                      <a:r>
                        <a:rPr lang="en-US" dirty="0" smtClean="0"/>
                        <a:t>D</a:t>
                      </a:r>
                      <a:endParaRPr lang="en-US" dirty="0"/>
                    </a:p>
                  </a:txBody>
                  <a:tcPr/>
                </a:tc>
                <a:extLst>
                  <a:ext uri="{0D108BD9-81ED-4DB2-BD59-A6C34878D82A}">
                    <a16:rowId xmlns:a16="http://schemas.microsoft.com/office/drawing/2014/main" val="4137689585"/>
                  </a:ext>
                </a:extLst>
              </a:tr>
            </a:tbl>
          </a:graphicData>
        </a:graphic>
      </p:graphicFrame>
    </p:spTree>
    <p:extLst>
      <p:ext uri="{BB962C8B-B14F-4D97-AF65-F5344CB8AC3E}">
        <p14:creationId xmlns:p14="http://schemas.microsoft.com/office/powerpoint/2010/main" val="1476816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Epidemiology in Public Health</a:t>
            </a:r>
            <a:endParaRPr lang="en-US" dirty="0"/>
          </a:p>
        </p:txBody>
      </p:sp>
      <p:sp>
        <p:nvSpPr>
          <p:cNvPr id="3" name="Content Placeholder 2"/>
          <p:cNvSpPr>
            <a:spLocks noGrp="1"/>
          </p:cNvSpPr>
          <p:nvPr>
            <p:ph idx="1"/>
          </p:nvPr>
        </p:nvSpPr>
        <p:spPr/>
        <p:txBody>
          <a:bodyPr/>
          <a:lstStyle/>
          <a:p>
            <a:pPr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Describing: </a:t>
            </a:r>
          </a:p>
          <a:p>
            <a:pPr lvl="1"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patterns and changes thereof of community </a:t>
            </a:r>
            <a:r>
              <a:rPr lang="en-US" dirty="0">
                <a:latin typeface="Times New Roman" panose="02020603050405020304" pitchFamily="18" charset="0"/>
                <a:cs typeface="Times New Roman" panose="02020603050405020304" pitchFamily="18" charset="0"/>
              </a:rPr>
              <a:t>h</a:t>
            </a:r>
            <a:r>
              <a:rPr lang="en-US" dirty="0" smtClean="0">
                <a:latin typeface="Times New Roman" panose="02020603050405020304" pitchFamily="18" charset="0"/>
                <a:cs typeface="Times New Roman" panose="02020603050405020304" pitchFamily="18" charset="0"/>
              </a:rPr>
              <a:t>ealth </a:t>
            </a:r>
            <a:r>
              <a:rPr lang="en-US" dirty="0">
                <a:latin typeface="Times New Roman" panose="02020603050405020304" pitchFamily="18" charset="0"/>
                <a:cs typeface="Times New Roman" panose="02020603050405020304" pitchFamily="18" charset="0"/>
              </a:rPr>
              <a:t>p</a:t>
            </a:r>
            <a:r>
              <a:rPr lang="en-US" dirty="0" smtClean="0">
                <a:latin typeface="Times New Roman" panose="02020603050405020304" pitchFamily="18" charset="0"/>
                <a:cs typeface="Times New Roman" panose="02020603050405020304" pitchFamily="18" charset="0"/>
              </a:rPr>
              <a:t>roblems.</a:t>
            </a:r>
          </a:p>
          <a:p>
            <a:pPr lvl="1"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patterns </a:t>
            </a:r>
            <a:r>
              <a:rPr lang="en-US" dirty="0">
                <a:latin typeface="Times New Roman" panose="02020603050405020304" pitchFamily="18" charset="0"/>
                <a:cs typeface="Times New Roman" panose="02020603050405020304" pitchFamily="18" charset="0"/>
              </a:rPr>
              <a:t>of disease in relation to persons, times, places, events, or other characteristic over </a:t>
            </a:r>
            <a:r>
              <a:rPr lang="en-US" dirty="0" smtClean="0">
                <a:latin typeface="Times New Roman" panose="02020603050405020304" pitchFamily="18" charset="0"/>
                <a:cs typeface="Times New Roman" panose="02020603050405020304" pitchFamily="18" charset="0"/>
              </a:rPr>
              <a:t>time.</a:t>
            </a:r>
          </a:p>
          <a:p>
            <a:pPr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Providing insight in </a:t>
            </a:r>
            <a:r>
              <a:rPr lang="en-US" dirty="0">
                <a:latin typeface="Times New Roman" panose="02020603050405020304" pitchFamily="18" charset="0"/>
                <a:cs typeface="Times New Roman" panose="02020603050405020304" pitchFamily="18" charset="0"/>
              </a:rPr>
              <a:t>changes in </a:t>
            </a:r>
            <a:r>
              <a:rPr lang="en-US" dirty="0" smtClean="0">
                <a:latin typeface="Times New Roman" panose="02020603050405020304" pitchFamily="18" charset="0"/>
                <a:cs typeface="Times New Roman" panose="02020603050405020304" pitchFamily="18" charset="0"/>
              </a:rPr>
              <a:t>risk </a:t>
            </a:r>
            <a:r>
              <a:rPr lang="en-US" dirty="0">
                <a:latin typeface="Times New Roman" panose="02020603050405020304" pitchFamily="18" charset="0"/>
                <a:cs typeface="Times New Roman" panose="02020603050405020304" pitchFamily="18" charset="0"/>
              </a:rPr>
              <a:t>factors, effect of </a:t>
            </a:r>
            <a:r>
              <a:rPr lang="en-US" dirty="0" smtClean="0">
                <a:latin typeface="Times New Roman" panose="02020603050405020304" pitchFamily="18" charset="0"/>
                <a:cs typeface="Times New Roman" panose="02020603050405020304" pitchFamily="18" charset="0"/>
              </a:rPr>
              <a:t>treatments </a:t>
            </a:r>
            <a:r>
              <a:rPr lang="en-US" dirty="0">
                <a:latin typeface="Times New Roman" panose="02020603050405020304" pitchFamily="18" charset="0"/>
                <a:cs typeface="Times New Roman" panose="02020603050405020304" pitchFamily="18" charset="0"/>
              </a:rPr>
              <a:t>and/or healthcare-related technologies in the </a:t>
            </a:r>
            <a:r>
              <a:rPr lang="en-US" dirty="0" smtClean="0">
                <a:latin typeface="Times New Roman" panose="02020603050405020304" pitchFamily="18" charset="0"/>
                <a:cs typeface="Times New Roman" panose="02020603050405020304" pitchFamily="18" charset="0"/>
              </a:rPr>
              <a:t>population.</a:t>
            </a:r>
          </a:p>
          <a:p>
            <a:pPr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Planning</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promoting, </a:t>
            </a:r>
            <a:r>
              <a:rPr lang="en-US" dirty="0">
                <a:latin typeface="Times New Roman" panose="02020603050405020304" pitchFamily="18" charset="0"/>
                <a:cs typeface="Times New Roman" panose="02020603050405020304" pitchFamily="18" charset="0"/>
              </a:rPr>
              <a:t>and </a:t>
            </a:r>
            <a:r>
              <a:rPr lang="en-US" dirty="0" smtClean="0">
                <a:latin typeface="Times New Roman" panose="02020603050405020304" pitchFamily="18" charset="0"/>
                <a:cs typeface="Times New Roman" panose="02020603050405020304" pitchFamily="18" charset="0"/>
              </a:rPr>
              <a:t>evaluating health services. </a:t>
            </a:r>
          </a:p>
          <a:p>
            <a:pPr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Steering public </a:t>
            </a:r>
            <a:r>
              <a:rPr lang="en-US" dirty="0">
                <a:latin typeface="Times New Roman" panose="02020603050405020304" pitchFamily="18" charset="0"/>
                <a:cs typeface="Times New Roman" panose="02020603050405020304" pitchFamily="18" charset="0"/>
              </a:rPr>
              <a:t>health </a:t>
            </a:r>
            <a:r>
              <a:rPr lang="en-US" dirty="0" smtClean="0">
                <a:latin typeface="Times New Roman" panose="02020603050405020304" pitchFamily="18" charset="0"/>
                <a:cs typeface="Times New Roman" panose="02020603050405020304" pitchFamily="18" charset="0"/>
              </a:rPr>
              <a:t>policy.</a:t>
            </a:r>
            <a:endParaRPr lang="en-US" dirty="0">
              <a:latin typeface="Times New Roman" panose="02020603050405020304" pitchFamily="18" charset="0"/>
              <a:cs typeface="Times New Roman" panose="02020603050405020304" pitchFamily="18" charset="0"/>
            </a:endParaRPr>
          </a:p>
          <a:p>
            <a:pPr algn="just"/>
            <a:endParaRPr lang="en-US"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8</a:t>
            </a:fld>
            <a:endParaRPr lang="en-US"/>
          </a:p>
        </p:txBody>
      </p:sp>
    </p:spTree>
    <p:extLst>
      <p:ext uri="{BB962C8B-B14F-4D97-AF65-F5344CB8AC3E}">
        <p14:creationId xmlns:p14="http://schemas.microsoft.com/office/powerpoint/2010/main" val="248600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a disease instance</a:t>
            </a:r>
            <a:endParaRPr lang="en-US" dirty="0"/>
          </a:p>
        </p:txBody>
      </p:sp>
      <p:pic>
        <p:nvPicPr>
          <p:cNvPr id="4" name="Picture 4" descr="Big Picture v3"/>
          <p:cNvPicPr>
            <a:picLocks noChangeAspect="1" noChangeArrowheads="1"/>
          </p:cNvPicPr>
          <p:nvPr/>
        </p:nvPicPr>
        <p:blipFill>
          <a:blip r:embed="rId2">
            <a:extLst>
              <a:ext uri="{28A0092B-C50C-407E-A947-70E740481C1C}">
                <a14:useLocalDpi xmlns:a14="http://schemas.microsoft.com/office/drawing/2010/main" val="0"/>
              </a:ext>
            </a:extLst>
          </a:blip>
          <a:srcRect l="2499" t="7011" r="4861" b="8989"/>
          <a:stretch>
            <a:fillRect/>
          </a:stretch>
        </p:blipFill>
        <p:spPr bwMode="auto">
          <a:xfrm>
            <a:off x="730250" y="1524001"/>
            <a:ext cx="76835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396335"/>
            <a:ext cx="9144000" cy="461665"/>
          </a:xfrm>
          <a:prstGeom prst="rect">
            <a:avLst/>
          </a:prstGeom>
        </p:spPr>
        <p:txBody>
          <a:bodyPr wrap="square">
            <a:spAutoFit/>
          </a:bodyPr>
          <a:lstStyle/>
          <a:p>
            <a:pPr algn="r"/>
            <a:r>
              <a:rPr lang="en-US" sz="1200" b="0" dirty="0" err="1">
                <a:solidFill>
                  <a:schemeClr val="bg1"/>
                </a:solidFill>
              </a:rPr>
              <a:t>Scheuermann</a:t>
            </a:r>
            <a:r>
              <a:rPr lang="en-US" sz="1200" b="0" dirty="0">
                <a:solidFill>
                  <a:schemeClr val="bg1"/>
                </a:solidFill>
              </a:rPr>
              <a:t> R, Ceusters W, Smith B. Toward an Ontological Treatment of Disease and Diagnosis. 2009 AMIA Summit on Translational Bioinformatics, San Francisco, California, March 15-17, 2009;: 116-120. </a:t>
            </a:r>
            <a:r>
              <a:rPr lang="en-US" sz="1200" b="0" dirty="0" err="1">
                <a:solidFill>
                  <a:schemeClr val="bg1"/>
                </a:solidFill>
              </a:rPr>
              <a:t>Omnipress</a:t>
            </a:r>
            <a:r>
              <a:rPr lang="en-US" sz="1200" b="0" dirty="0">
                <a:solidFill>
                  <a:schemeClr val="bg1"/>
                </a:solidFill>
              </a:rPr>
              <a:t> ISBN:0-9647743-7-2</a:t>
            </a:r>
          </a:p>
        </p:txBody>
      </p:sp>
      <p:sp>
        <p:nvSpPr>
          <p:cNvPr id="6" name="Slide Number Placeholder 5"/>
          <p:cNvSpPr>
            <a:spLocks noGrp="1"/>
          </p:cNvSpPr>
          <p:nvPr>
            <p:ph type="sldNum" sz="quarter" idx="4"/>
          </p:nvPr>
        </p:nvSpPr>
        <p:spPr/>
        <p:txBody>
          <a:bodyPr/>
          <a:lstStyle/>
          <a:p>
            <a:fld id="{90E28097-5348-46F4-A68E-6A0338650D1F}" type="slidenum">
              <a:rPr lang="en-US" smtClean="0"/>
              <a:pPr/>
              <a:t>9</a:t>
            </a:fld>
            <a:endParaRPr lang="en-US"/>
          </a:p>
        </p:txBody>
      </p:sp>
    </p:spTree>
    <p:extLst>
      <p:ext uri="{BB962C8B-B14F-4D97-AF65-F5344CB8AC3E}">
        <p14:creationId xmlns:p14="http://schemas.microsoft.com/office/powerpoint/2010/main" val="1033672142"/>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29469</TotalTime>
  <Words>3388</Words>
  <Application>Microsoft Office PowerPoint</Application>
  <PresentationFormat>On-screen Show (4:3)</PresentationFormat>
  <Paragraphs>590</Paragraphs>
  <Slides>79</Slides>
  <Notes>11</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93" baseType="lpstr">
      <vt:lpstr>Arial Unicode MS</vt:lpstr>
      <vt:lpstr>Batang</vt:lpstr>
      <vt:lpstr>ＭＳ Ｐゴシック</vt:lpstr>
      <vt:lpstr>Arial</vt:lpstr>
      <vt:lpstr>Calibri</vt:lpstr>
      <vt:lpstr>Georgia</vt:lpstr>
      <vt:lpstr>Helvetica Neue</vt:lpstr>
      <vt:lpstr>Times</vt:lpstr>
      <vt:lpstr>Times New Roman</vt:lpstr>
      <vt:lpstr>Trebuchet MS</vt:lpstr>
      <vt:lpstr>Verdana</vt:lpstr>
      <vt:lpstr>Wingdings</vt:lpstr>
      <vt:lpstr>2014-Indianapolis</vt:lpstr>
      <vt:lpstr>Photo Editor-foto</vt:lpstr>
      <vt:lpstr>Statistical data analysis and research methods BMI504 Course 20048 – Spring 2019 </vt:lpstr>
      <vt:lpstr>C6. Elements of Epidemiology </vt:lpstr>
      <vt:lpstr>Epidemiology</vt:lpstr>
      <vt:lpstr>Key terms</vt:lpstr>
      <vt:lpstr>Basic Assumptions of Epidemiology</vt:lpstr>
      <vt:lpstr>Earliest Example of Geographical Information System Methods by John Snow (1854 Cholera outbreak)</vt:lpstr>
      <vt:lpstr>Observational Data leading to Prevention</vt:lpstr>
      <vt:lpstr>Use of Epidemiology in Public Health</vt:lpstr>
      <vt:lpstr>Evolution of a disease instance</vt:lpstr>
      <vt:lpstr>Ontological definition of ‘disease’</vt:lpstr>
      <vt:lpstr>Cirrhosis - environmental exposure</vt:lpstr>
      <vt:lpstr>Hereditary Non-polyposis Colorectal Cancer HNPCC - genetic pre-disposition</vt:lpstr>
      <vt:lpstr>Hemorrhagic stroke</vt:lpstr>
      <vt:lpstr>Ontological definition of ‘disease’</vt:lpstr>
      <vt:lpstr>Disease Prevention</vt:lpstr>
      <vt:lpstr>Ontological definition of ‘disease’</vt:lpstr>
      <vt:lpstr>Epidemiologic Triad of Disease (ETD)</vt:lpstr>
      <vt:lpstr>Other representation of ETD</vt:lpstr>
      <vt:lpstr>Depicting participants in disease creation</vt:lpstr>
      <vt:lpstr>Sorts of disease determinants</vt:lpstr>
      <vt:lpstr>Stages of disease progression</vt:lpstr>
      <vt:lpstr>Disease Patterns</vt:lpstr>
      <vt:lpstr>Kenneth Rothman Definitions for “Induction” and “Latency” </vt:lpstr>
      <vt:lpstr>Ontological definition of ‘disease’</vt:lpstr>
      <vt:lpstr>Kenneth Rothman Definitions for “Induction” and “Latency” </vt:lpstr>
      <vt:lpstr>Methods of obtaining data about disease occurrences</vt:lpstr>
      <vt:lpstr>Epidemiologic measures</vt:lpstr>
      <vt:lpstr>Numerator / Denominator (1)</vt:lpstr>
      <vt:lpstr>Numerator / Denominator (2)</vt:lpstr>
      <vt:lpstr>Numerator / Denominator (3)</vt:lpstr>
      <vt:lpstr>Numerator / Denominator (3)</vt:lpstr>
      <vt:lpstr>Numerator / Denominator (3)</vt:lpstr>
      <vt:lpstr>Measures of Disease occurrence</vt:lpstr>
      <vt:lpstr>Incidence</vt:lpstr>
      <vt:lpstr>Incidence </vt:lpstr>
      <vt:lpstr>Incidence Rate</vt:lpstr>
      <vt:lpstr>Calculation of Incidence rate</vt:lpstr>
      <vt:lpstr>What is needed to calculate incidence rate</vt:lpstr>
      <vt:lpstr>Characteristics of the denominator (1)</vt:lpstr>
      <vt:lpstr>PowerPoint Presentation</vt:lpstr>
      <vt:lpstr>Characteristics of the denominator (2)</vt:lpstr>
      <vt:lpstr>Risk Rate</vt:lpstr>
      <vt:lpstr>Cumulative Incidence</vt:lpstr>
      <vt:lpstr>Incidence rate and cumulative incidence (1)</vt:lpstr>
      <vt:lpstr>Incidence rate and cumulative incidence (2)</vt:lpstr>
      <vt:lpstr>Cumulative incidence example</vt:lpstr>
      <vt:lpstr>Incidence Density</vt:lpstr>
      <vt:lpstr>Incidence Density: Interpretation</vt:lpstr>
      <vt:lpstr>Identifying new cases</vt:lpstr>
      <vt:lpstr>Prevalence</vt:lpstr>
      <vt:lpstr>Prevalence</vt:lpstr>
      <vt:lpstr>Point Prevalence</vt:lpstr>
      <vt:lpstr>Period Prevalence</vt:lpstr>
      <vt:lpstr>Why do we need point and period prevalence?</vt:lpstr>
      <vt:lpstr>Are incidence and prevalence related?</vt:lpstr>
      <vt:lpstr>Incidence and prevalence</vt:lpstr>
      <vt:lpstr>PowerPoint Presentation</vt:lpstr>
      <vt:lpstr>The effects of numerator and denominator</vt:lpstr>
      <vt:lpstr>PowerPoint Presentation</vt:lpstr>
      <vt:lpstr>Prevalence measures</vt:lpstr>
      <vt:lpstr>Crude Rate</vt:lpstr>
      <vt:lpstr>Drawbacks of crude rates</vt:lpstr>
      <vt:lpstr>Mortality Rates</vt:lpstr>
      <vt:lpstr>PowerPoint Presentation</vt:lpstr>
      <vt:lpstr>Mortality rate</vt:lpstr>
      <vt:lpstr>Age adjusted Mortality Rate: Direct Method</vt:lpstr>
      <vt:lpstr>Direct Method: Pros</vt:lpstr>
      <vt:lpstr>Direct Method of Age Adjustment: Cons</vt:lpstr>
      <vt:lpstr>Indirect Method of Mortality Rate</vt:lpstr>
      <vt:lpstr>Pros and Cons</vt:lpstr>
      <vt:lpstr>Risk </vt:lpstr>
      <vt:lpstr>Relative Risk</vt:lpstr>
      <vt:lpstr>Interpretation</vt:lpstr>
      <vt:lpstr>Odds Ratio</vt:lpstr>
      <vt:lpstr>Odds Ratio</vt:lpstr>
      <vt:lpstr>Sensitivity Specificity and Accuracy</vt:lpstr>
      <vt:lpstr>Stroke Reporting</vt:lpstr>
      <vt:lpstr>Characteristics</vt:lpstr>
      <vt:lpstr>PPV and NPV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1313</cp:revision>
  <dcterms:created xsi:type="dcterms:W3CDTF">1601-01-01T00:00:00Z</dcterms:created>
  <dcterms:modified xsi:type="dcterms:W3CDTF">2019-03-07T18:04:23Z</dcterms:modified>
</cp:coreProperties>
</file>