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88"/>
  </p:notesMasterIdLst>
  <p:sldIdLst>
    <p:sldId id="1245" r:id="rId2"/>
    <p:sldId id="1307" r:id="rId3"/>
    <p:sldId id="1401" r:id="rId4"/>
    <p:sldId id="1380" r:id="rId5"/>
    <p:sldId id="1445" r:id="rId6"/>
    <p:sldId id="1316" r:id="rId7"/>
    <p:sldId id="1332" r:id="rId8"/>
    <p:sldId id="1333" r:id="rId9"/>
    <p:sldId id="1435" r:id="rId10"/>
    <p:sldId id="1418" r:id="rId11"/>
    <p:sldId id="1419" r:id="rId12"/>
    <p:sldId id="1317" r:id="rId13"/>
    <p:sldId id="1423" r:id="rId14"/>
    <p:sldId id="1434" r:id="rId15"/>
    <p:sldId id="1375" r:id="rId16"/>
    <p:sldId id="1417" r:id="rId17"/>
    <p:sldId id="1421" r:id="rId18"/>
    <p:sldId id="1346" r:id="rId19"/>
    <p:sldId id="1422" r:id="rId20"/>
    <p:sldId id="1446" r:id="rId21"/>
    <p:sldId id="1427" r:id="rId22"/>
    <p:sldId id="1328" r:id="rId23"/>
    <p:sldId id="1428" r:id="rId24"/>
    <p:sldId id="1429" r:id="rId25"/>
    <p:sldId id="1437" r:id="rId26"/>
    <p:sldId id="1447" r:id="rId27"/>
    <p:sldId id="1438" r:id="rId28"/>
    <p:sldId id="1431" r:id="rId29"/>
    <p:sldId id="1430" r:id="rId30"/>
    <p:sldId id="1432" r:id="rId31"/>
    <p:sldId id="1382" r:id="rId32"/>
    <p:sldId id="1433" r:id="rId33"/>
    <p:sldId id="1426" r:id="rId34"/>
    <p:sldId id="1318" r:id="rId35"/>
    <p:sldId id="1326" r:id="rId36"/>
    <p:sldId id="1439" r:id="rId37"/>
    <p:sldId id="1343" r:id="rId38"/>
    <p:sldId id="1347" r:id="rId39"/>
    <p:sldId id="1348" r:id="rId40"/>
    <p:sldId id="1319" r:id="rId41"/>
    <p:sldId id="1329" r:id="rId42"/>
    <p:sldId id="1342" r:id="rId43"/>
    <p:sldId id="1337" r:id="rId44"/>
    <p:sldId id="1338" r:id="rId45"/>
    <p:sldId id="1339" r:id="rId46"/>
    <p:sldId id="1340" r:id="rId47"/>
    <p:sldId id="1341" r:id="rId48"/>
    <p:sldId id="1336" r:id="rId49"/>
    <p:sldId id="1330" r:id="rId50"/>
    <p:sldId id="1349" r:id="rId51"/>
    <p:sldId id="1344" r:id="rId52"/>
    <p:sldId id="1325" r:id="rId53"/>
    <p:sldId id="1353" r:id="rId54"/>
    <p:sldId id="1354" r:id="rId55"/>
    <p:sldId id="1355" r:id="rId56"/>
    <p:sldId id="1356" r:id="rId57"/>
    <p:sldId id="1357" r:id="rId58"/>
    <p:sldId id="1358" r:id="rId59"/>
    <p:sldId id="1359" r:id="rId60"/>
    <p:sldId id="1360" r:id="rId61"/>
    <p:sldId id="1376" r:id="rId62"/>
    <p:sldId id="1377" r:id="rId63"/>
    <p:sldId id="1327" r:id="rId64"/>
    <p:sldId id="1320" r:id="rId65"/>
    <p:sldId id="1350" r:id="rId66"/>
    <p:sldId id="1352" r:id="rId67"/>
    <p:sldId id="1321" r:id="rId68"/>
    <p:sldId id="1331" r:id="rId69"/>
    <p:sldId id="1334" r:id="rId70"/>
    <p:sldId id="1351" r:id="rId71"/>
    <p:sldId id="1335" r:id="rId72"/>
    <p:sldId id="1345" r:id="rId73"/>
    <p:sldId id="1322" r:id="rId74"/>
    <p:sldId id="1323" r:id="rId75"/>
    <p:sldId id="1378" r:id="rId76"/>
    <p:sldId id="1416" r:id="rId77"/>
    <p:sldId id="1388" r:id="rId78"/>
    <p:sldId id="1395" r:id="rId79"/>
    <p:sldId id="1396" r:id="rId80"/>
    <p:sldId id="1399" r:id="rId81"/>
    <p:sldId id="1440" r:id="rId82"/>
    <p:sldId id="1441" r:id="rId83"/>
    <p:sldId id="1442" r:id="rId84"/>
    <p:sldId id="1443" r:id="rId85"/>
    <p:sldId id="1386" r:id="rId86"/>
    <p:sldId id="1444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0000"/>
    <a:srgbClr val="16165D"/>
    <a:srgbClr val="FF6600"/>
    <a:srgbClr val="A2CCE8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85952" autoAdjust="0"/>
  </p:normalViewPr>
  <p:slideViewPr>
    <p:cSldViewPr>
      <p:cViewPr varScale="1">
        <p:scale>
          <a:sx n="93" d="100"/>
          <a:sy n="93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-3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2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3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3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20048 </a:t>
            </a:r>
            <a:r>
              <a:rPr lang="en-US" sz="2800" dirty="0"/>
              <a:t>– Spring </a:t>
            </a:r>
            <a:r>
              <a:rPr lang="en-US" sz="2800" dirty="0" smtClean="0"/>
              <a:t>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5 – Feb 28, 2019</a:t>
            </a:r>
          </a:p>
          <a:p>
            <a:r>
              <a:rPr lang="en-US" dirty="0" smtClean="0"/>
              <a:t>Qualitative Research Methods:</a:t>
            </a:r>
          </a:p>
          <a:p>
            <a:r>
              <a:rPr lang="en-US" dirty="0"/>
              <a:t>t</a:t>
            </a:r>
            <a:r>
              <a:rPr lang="en-US" dirty="0" smtClean="0"/>
              <a:t>heory and data collection methods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gathering information — via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communication platforms,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or in-person — from a group of individuals, which often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just a fraction of the population being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studied;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directed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a specific administrative, commercial or scientific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nvolves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asking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obtain the desired information.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4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Survey </a:t>
            </a:r>
            <a:r>
              <a:rPr lang="en-US" altLang="en-US" dirty="0" smtClean="0"/>
              <a:t>Goals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ollect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about: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values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one or more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groups,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one or more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groups,</a:t>
            </a: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asking questions to group members, NOT merely through observations or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a specific group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possibly,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relationships between/among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0386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fixed </a:t>
            </a:r>
            <a:r>
              <a:rPr lang="en-US" sz="2400" b="0" dirty="0">
                <a:solidFill>
                  <a:schemeClr val="bg1"/>
                </a:solidFill>
              </a:rPr>
              <a:t>sets of </a:t>
            </a:r>
            <a:r>
              <a:rPr lang="en-US" sz="2400" b="0" dirty="0" smtClean="0">
                <a:solidFill>
                  <a:schemeClr val="bg1"/>
                </a:solidFill>
              </a:rPr>
              <a:t>questions delivery methods:</a:t>
            </a:r>
            <a:endParaRPr lang="en-US" sz="2400" b="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‘paper </a:t>
            </a:r>
            <a:r>
              <a:rPr lang="en-US" sz="2400" b="0" dirty="0">
                <a:solidFill>
                  <a:schemeClr val="bg1"/>
                </a:solidFill>
              </a:rPr>
              <a:t>and </a:t>
            </a:r>
            <a:r>
              <a:rPr lang="en-US" sz="2400" b="0" dirty="0" smtClean="0">
                <a:solidFill>
                  <a:schemeClr val="bg1"/>
                </a:solidFill>
              </a:rPr>
              <a:t>pencil’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w</a:t>
            </a:r>
            <a:r>
              <a:rPr lang="en-US" sz="2400" b="0" dirty="0" smtClean="0">
                <a:solidFill>
                  <a:schemeClr val="bg1"/>
                </a:solidFill>
              </a:rPr>
              <a:t>eb form</a:t>
            </a:r>
            <a:r>
              <a:rPr lang="en-US" sz="2400" b="0" dirty="0">
                <a:solidFill>
                  <a:schemeClr val="bg1"/>
                </a:solidFill>
              </a:rPr>
              <a:t>, 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by </a:t>
            </a:r>
            <a:r>
              <a:rPr lang="en-US" sz="2400" b="0" dirty="0">
                <a:solidFill>
                  <a:schemeClr val="bg1"/>
                </a:solidFill>
              </a:rPr>
              <a:t>an interviewer who </a:t>
            </a:r>
            <a:r>
              <a:rPr lang="en-US" sz="2400" b="0" dirty="0" smtClean="0">
                <a:solidFill>
                  <a:schemeClr val="bg1"/>
                </a:solidFill>
              </a:rPr>
              <a:t>follows </a:t>
            </a:r>
            <a:r>
              <a:rPr lang="en-US" sz="2400" b="0" dirty="0">
                <a:solidFill>
                  <a:schemeClr val="bg1"/>
                </a:solidFill>
              </a:rPr>
              <a:t>a strict </a:t>
            </a:r>
            <a:r>
              <a:rPr lang="en-US" sz="2400" b="0" dirty="0" smtClean="0">
                <a:solidFill>
                  <a:schemeClr val="bg1"/>
                </a:solidFill>
              </a:rPr>
              <a:t>script.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48000" y="1981200"/>
            <a:ext cx="1676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1227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questionnaire-based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out the primary and secondary aims of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data elements to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collected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these aims.  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current literature to identify already validated questionnaires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use these or similar data elements.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 a draft of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 some advice 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and adjust accordingly.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it out in a small sample and adjust again.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and roll out.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1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Distribution and roll out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its own: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ailings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(usually with follow-up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(usually with follow-up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elephone,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As starter in: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structured interviews,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</a:t>
            </a:r>
            <a:r>
              <a:rPr lang="en-US" altLang="en-US" dirty="0" smtClean="0"/>
              <a:t>ocus groups.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84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surveys, anything more popular?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713336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66" y="1676400"/>
            <a:ext cx="450923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7022"/>
            <a:ext cx="9144001" cy="6280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1628001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https://www.pcmag.com/roundup/339397/the-best-online-survey-tools</a:t>
            </a:r>
          </a:p>
        </p:txBody>
      </p:sp>
    </p:spTree>
    <p:extLst>
      <p:ext uri="{BB962C8B-B14F-4D97-AF65-F5344CB8AC3E}">
        <p14:creationId xmlns:p14="http://schemas.microsoft.com/office/powerpoint/2010/main" val="18946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characteristics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Pre-determined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to be answered by all respondents where relevant.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questionnaires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Advantages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good </a:t>
            </a:r>
            <a:r>
              <a:rPr lang="en-US" dirty="0"/>
              <a:t>for gathering descriptive </a:t>
            </a:r>
            <a:r>
              <a:rPr lang="en-US" dirty="0" smtClean="0"/>
              <a:t>data,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cover a wide range of </a:t>
            </a:r>
            <a:r>
              <a:rPr lang="en-US" dirty="0" smtClean="0"/>
              <a:t>topics,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relatively inexpensive to </a:t>
            </a:r>
            <a:r>
              <a:rPr lang="en-US" dirty="0" smtClean="0"/>
              <a:t>use,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-US" dirty="0" smtClean="0"/>
              <a:t>ay </a:t>
            </a:r>
            <a:r>
              <a:rPr lang="en-US" dirty="0" smtClean="0"/>
              <a:t>provide </a:t>
            </a:r>
            <a:r>
              <a:rPr lang="en-US" dirty="0" smtClean="0"/>
              <a:t>anonymity,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analyzed using a variety of existing </a:t>
            </a:r>
            <a:r>
              <a:rPr lang="en-US" dirty="0" smtClean="0"/>
              <a:t>software.</a:t>
            </a:r>
            <a:endParaRPr lang="en-US" dirty="0"/>
          </a:p>
          <a:p>
            <a:r>
              <a:rPr lang="en-US" u="sng" dirty="0"/>
              <a:t>Disadvantages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Self-report </a:t>
            </a:r>
            <a:r>
              <a:rPr lang="en-US" dirty="0"/>
              <a:t>may lead to biased </a:t>
            </a:r>
            <a:r>
              <a:rPr lang="en-US" dirty="0" smtClean="0"/>
              <a:t>reporting;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may provide a general picture but lack </a:t>
            </a:r>
            <a:r>
              <a:rPr lang="en-US" dirty="0" smtClean="0"/>
              <a:t>depth;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not provide adequate information on </a:t>
            </a:r>
            <a:r>
              <a:rPr lang="en-US" dirty="0" smtClean="0"/>
              <a:t>context.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28551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Questionnaires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collect information that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Unbiased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Discriminating: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C5. </a:t>
            </a:r>
            <a:r>
              <a:rPr lang="en-US" dirty="0"/>
              <a:t>Qualitative research methods: theory and data collection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Class </a:t>
            </a:r>
            <a:r>
              <a:rPr lang="en-US" b="1" u="sng" dirty="0"/>
              <a:t>structure</a:t>
            </a:r>
            <a:r>
              <a:rPr lang="en-US" dirty="0"/>
              <a:t>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lecture </a:t>
            </a:r>
            <a:r>
              <a:rPr lang="en-US" dirty="0"/>
              <a:t>on common qualitative data collection methods (Document Review, Observation, Interview (face-to-face), Focus Group Discussion, Ethnography,…)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discussion </a:t>
            </a:r>
            <a:r>
              <a:rPr lang="en-US" dirty="0"/>
              <a:t>of the </a:t>
            </a:r>
            <a:r>
              <a:rPr lang="en-US" dirty="0" smtClean="0"/>
              <a:t>research proposals </a:t>
            </a:r>
            <a:r>
              <a:rPr lang="en-US" dirty="0"/>
              <a:t>in light of a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  <a:p>
            <a:pPr marL="346075" indent="-288925">
              <a:buFont typeface="Arial" panose="020B0604020202020204" pitchFamily="34" charset="0"/>
              <a:buChar char="•"/>
            </a:pPr>
            <a:r>
              <a:rPr lang="en-US" b="1" u="sng" dirty="0" smtClean="0"/>
              <a:t>Post-class </a:t>
            </a:r>
            <a:r>
              <a:rPr lang="en-US" b="1" u="sng" dirty="0"/>
              <a:t>assignment</a:t>
            </a:r>
            <a:r>
              <a:rPr lang="en-US" dirty="0"/>
              <a:t>: </a:t>
            </a:r>
            <a:endParaRPr lang="en-US" dirty="0" smtClean="0"/>
          </a:p>
          <a:p>
            <a:pPr marL="746125" lvl="1" indent="-288925">
              <a:buFont typeface="Arial" panose="020B0604020202020204" pitchFamily="34" charset="0"/>
              <a:buChar char="•"/>
            </a:pPr>
            <a:r>
              <a:rPr lang="en-US" dirty="0" smtClean="0"/>
              <a:t>open </a:t>
            </a:r>
            <a:r>
              <a:rPr lang="en-US" dirty="0"/>
              <a:t>book test with </a:t>
            </a:r>
            <a:r>
              <a:rPr lang="en-US" dirty="0" smtClean="0"/>
              <a:t>questions for multiple possible answers with </a:t>
            </a:r>
            <a:r>
              <a:rPr lang="en-US" dirty="0"/>
              <a:t>motivation based on literature. </a:t>
            </a:r>
            <a:endParaRPr lang="en-US" dirty="0" smtClean="0"/>
          </a:p>
          <a:p>
            <a:pPr marL="746125" lvl="1" indent="-288925">
              <a:buFont typeface="Arial" panose="020B0604020202020204" pitchFamily="34" charset="0"/>
              <a:buChar char="•"/>
            </a:pPr>
            <a:r>
              <a:rPr lang="en-US" dirty="0" smtClean="0"/>
              <a:t>Deadline</a:t>
            </a:r>
            <a:r>
              <a:rPr lang="en-US" dirty="0"/>
              <a:t>: </a:t>
            </a:r>
            <a:r>
              <a:rPr lang="en-US" dirty="0" smtClean="0"/>
              <a:t>March 5, 2019, noon.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Questionnaires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collect information that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measures the quantity or concept that is supposed to be measured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measures the quantity or concept in a consistent or reproducible manner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Unbiased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measures the quantity or concept in a way that does not systematically under- or overestimate the true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can distinguish adequately between respondents for whom the underlying level of the quantity or concept is different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 smtClean="0"/>
              <a:t>Should be: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focused on a single topic or issue,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rief,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grammatically simple,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nambiguous.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 smtClean="0"/>
              <a:t>not:</a:t>
            </a:r>
            <a:endParaRPr lang="en-US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ead respondents to a particular answer,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loaded wording or phrasing (e.g. be judgmental),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 double barreled -having two possible responses,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dramatic expressions or overstatements absolutes and extremes (never, best, ever, …).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(generally) to be avoided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Double-barreled: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two questions in one;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Leading: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Suggest answers in a certain direction;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double negatives;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unfamiliar jargon or technical </a:t>
            </a:r>
            <a:r>
              <a:rPr lang="en-US" dirty="0" smtClean="0"/>
              <a:t>terms;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Vague questions;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emotional language;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Questions </a:t>
            </a:r>
            <a:r>
              <a:rPr lang="en-US" dirty="0"/>
              <a:t>beyond the respondent’s capability to </a:t>
            </a:r>
            <a:r>
              <a:rPr lang="en-US" dirty="0" smtClean="0"/>
              <a:t>answer.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3693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questions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selects from among several choices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simple structure (dichotomous response)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“Are you currently practicing physical therapy?”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</a:t>
            </a:r>
          </a:p>
        </p:txBody>
      </p:sp>
    </p:spTree>
    <p:extLst>
      <p:ext uri="{BB962C8B-B14F-4D97-AF65-F5344CB8AC3E}">
        <p14:creationId xmlns:p14="http://schemas.microsoft.com/office/powerpoint/2010/main" val="39727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Rating scale questions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over a continuum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important do you feel clinical research is to the practice of physical therapy?”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Very important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Important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Somewhat important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Not important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Not sure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8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scale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should be </a:t>
            </a:r>
            <a:r>
              <a:rPr lang="en-US" b="1" dirty="0"/>
              <a:t>easy to interpret</a:t>
            </a:r>
            <a:r>
              <a:rPr lang="en-US" dirty="0"/>
              <a:t> the meaning of each scale </a:t>
            </a:r>
            <a:r>
              <a:rPr lang="en-US" dirty="0" smtClean="0"/>
              <a:t>point.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meaning of scale points should be interpreted identically by all </a:t>
            </a:r>
            <a:r>
              <a:rPr lang="en-US" dirty="0" smtClean="0"/>
              <a:t>respondents.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scale should give enough points to differentiate respondents from one another as much as validly </a:t>
            </a:r>
            <a:r>
              <a:rPr lang="en-US" dirty="0" smtClean="0"/>
              <a:t>possible.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Responses to the survey rating scale should be reliable, meaning that if we give the same question again, each respondent should provide the same </a:t>
            </a:r>
            <a:r>
              <a:rPr lang="en-US" dirty="0" smtClean="0"/>
              <a:t>answer.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scale’s points should </a:t>
            </a:r>
            <a:r>
              <a:rPr lang="en-US" b="1" dirty="0"/>
              <a:t>map</a:t>
            </a:r>
            <a:r>
              <a:rPr lang="en-US" dirty="0"/>
              <a:t> as closely as possible to the underlying idea (construct) of the </a:t>
            </a:r>
            <a:r>
              <a:rPr lang="en-US" dirty="0" smtClean="0"/>
              <a:t>scale.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64740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https://www.qualtrics.com/blog/three-tips-for-effectively-using-scale-point-questions/</a:t>
            </a:r>
          </a:p>
        </p:txBody>
      </p:sp>
    </p:spTree>
    <p:extLst>
      <p:ext uri="{BB962C8B-B14F-4D97-AF65-F5344CB8AC3E}">
        <p14:creationId xmlns:p14="http://schemas.microsoft.com/office/powerpoint/2010/main" val="546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 differences between the two rating scales below?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9" y="5257800"/>
            <a:ext cx="8004861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52763"/>
            <a:ext cx="8763000" cy="828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64740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https://www.qualtrics.com/blog/three-tips-for-effectively-using-scale-point-questions/</a:t>
            </a:r>
          </a:p>
        </p:txBody>
      </p:sp>
    </p:spTree>
    <p:extLst>
      <p:ext uri="{BB962C8B-B14F-4D97-AF65-F5344CB8AC3E}">
        <p14:creationId xmlns:p14="http://schemas.microsoft.com/office/powerpoint/2010/main" val="20489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scale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constructs </a:t>
            </a:r>
            <a:r>
              <a:rPr lang="en-US" dirty="0"/>
              <a:t>that </a:t>
            </a:r>
            <a:r>
              <a:rPr lang="en-US" dirty="0" smtClean="0"/>
              <a:t>range </a:t>
            </a:r>
            <a:r>
              <a:rPr lang="en-US" dirty="0"/>
              <a:t>from positive to negative </a:t>
            </a:r>
            <a:r>
              <a:rPr lang="en-US" dirty="0" smtClean="0"/>
              <a:t>(bi-polar </a:t>
            </a:r>
            <a:r>
              <a:rPr lang="en-US" dirty="0"/>
              <a:t>constructs</a:t>
            </a:r>
            <a:r>
              <a:rPr lang="en-US" dirty="0" smtClean="0"/>
              <a:t>): use </a:t>
            </a:r>
            <a:r>
              <a:rPr lang="en-US" dirty="0"/>
              <a:t>a 1-7 point scale that includes a middle or neutral </a:t>
            </a:r>
            <a:r>
              <a:rPr lang="en-US" dirty="0" smtClean="0"/>
              <a:t>point.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constructs </a:t>
            </a:r>
            <a:r>
              <a:rPr lang="en-US" dirty="0"/>
              <a:t>that </a:t>
            </a:r>
            <a:r>
              <a:rPr lang="en-US" dirty="0" smtClean="0"/>
              <a:t>range </a:t>
            </a:r>
            <a:r>
              <a:rPr lang="en-US" dirty="0"/>
              <a:t>from zero to positive </a:t>
            </a:r>
            <a:r>
              <a:rPr lang="en-US" dirty="0" smtClean="0"/>
              <a:t>(unipolar </a:t>
            </a:r>
            <a:r>
              <a:rPr lang="en-US" dirty="0"/>
              <a:t>constructs</a:t>
            </a:r>
            <a:r>
              <a:rPr lang="en-US" dirty="0" smtClean="0"/>
              <a:t>): use </a:t>
            </a:r>
            <a:r>
              <a:rPr lang="en-US" dirty="0"/>
              <a:t>a 1-5 point </a:t>
            </a:r>
            <a:r>
              <a:rPr lang="en-US" dirty="0" smtClean="0"/>
              <a:t>scale.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69" y="5257800"/>
            <a:ext cx="8004861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52763"/>
            <a:ext cx="8763000" cy="828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64740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https://www.qualtrics.com/blog/three-tips-for-effectively-using-scale-point-questions/</a:t>
            </a:r>
          </a:p>
        </p:txBody>
      </p:sp>
    </p:spTree>
    <p:extLst>
      <p:ext uri="{BB962C8B-B14F-4D97-AF65-F5344CB8AC3E}">
        <p14:creationId xmlns:p14="http://schemas.microsoft.com/office/powerpoint/2010/main" val="34931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Rank-order questions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are characteristics of a researcher. Please order them in terms of importance from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important) to 4 (least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_____methodical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_____careful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_____persistent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_____on-time</a:t>
            </a:r>
          </a:p>
        </p:txBody>
      </p:sp>
    </p:spTree>
    <p:extLst>
      <p:ext uri="{BB962C8B-B14F-4D97-AF65-F5344CB8AC3E}">
        <p14:creationId xmlns:p14="http://schemas.microsoft.com/office/powerpoint/2010/main" val="4550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Branching questions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read a professional journal such as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American Informatics Association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time per month?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 &gt; Go to question 3.</a:t>
            </a:r>
          </a:p>
          <a:p>
            <a:pPr lvl="2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Yes</a:t>
            </a:r>
          </a:p>
          <a:p>
            <a:pPr lvl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hours do you spend reading this journal? _________</a:t>
            </a:r>
          </a:p>
          <a:p>
            <a:pPr lvl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….</a:t>
            </a:r>
          </a:p>
        </p:txBody>
      </p:sp>
    </p:spTree>
    <p:extLst>
      <p:ext uri="{BB962C8B-B14F-4D97-AF65-F5344CB8AC3E}">
        <p14:creationId xmlns:p14="http://schemas.microsoft.com/office/powerpoint/2010/main" val="12313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br>
              <a:rPr lang="en-US" dirty="0" smtClean="0"/>
            </a:br>
            <a:r>
              <a:rPr lang="en-US" dirty="0" smtClean="0"/>
              <a:t>C6. Elements of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Required reading: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00050" lvl="1" indent="0">
              <a:buNone/>
              <a:tabLst>
                <a:tab pos="1206500" algn="l"/>
              </a:tabLst>
            </a:pPr>
            <a:r>
              <a:rPr lang="en-US" dirty="0" smtClean="0"/>
              <a:t>R7.	Centers for Disease Control</a:t>
            </a:r>
          </a:p>
          <a:p>
            <a:pPr marL="400050" lvl="1" indent="0">
              <a:buNone/>
              <a:tabLst>
                <a:tab pos="1206500" algn="l"/>
              </a:tabLst>
            </a:pPr>
            <a:r>
              <a:rPr lang="en-US" dirty="0" smtClean="0"/>
              <a:t>	Principles </a:t>
            </a:r>
            <a:r>
              <a:rPr lang="en-US" dirty="0"/>
              <a:t>of Epidemiology in Public Health Practice, </a:t>
            </a:r>
            <a:r>
              <a:rPr lang="en-US" dirty="0" smtClean="0"/>
              <a:t>	Third </a:t>
            </a:r>
            <a:r>
              <a:rPr lang="en-US" dirty="0"/>
              <a:t>Edition. An Introduction to Applied </a:t>
            </a:r>
            <a:r>
              <a:rPr lang="en-US" dirty="0" smtClean="0"/>
              <a:t>	Epidemiology </a:t>
            </a:r>
            <a:r>
              <a:rPr lang="en-US" dirty="0"/>
              <a:t>and Biostatistics. </a:t>
            </a:r>
            <a:endParaRPr lang="en-US" dirty="0" smtClean="0"/>
          </a:p>
          <a:p>
            <a:pPr marL="400050" lvl="1" indent="0">
              <a:buNone/>
              <a:tabLst>
                <a:tab pos="1206500" algn="l"/>
              </a:tabLst>
            </a:pPr>
            <a:r>
              <a:rPr lang="en-US" dirty="0"/>
              <a:t>	</a:t>
            </a:r>
            <a:r>
              <a:rPr lang="en-US" dirty="0" smtClean="0"/>
              <a:t>Lesson </a:t>
            </a:r>
            <a:r>
              <a:rPr lang="en-US" dirty="0"/>
              <a:t>3: Measures of Risk. </a:t>
            </a:r>
            <a:endParaRPr lang="en-US" dirty="0" smtClean="0"/>
          </a:p>
          <a:p>
            <a:pPr marL="400050" lvl="1" indent="0">
              <a:buNone/>
              <a:tabLst>
                <a:tab pos="1206500" algn="l"/>
              </a:tabLst>
            </a:pPr>
            <a:r>
              <a:rPr lang="en-US" dirty="0"/>
              <a:t>	</a:t>
            </a:r>
            <a:r>
              <a:rPr lang="en-US" dirty="0" smtClean="0"/>
              <a:t>Sections </a:t>
            </a:r>
            <a:r>
              <a:rPr lang="en-US" dirty="0"/>
              <a:t>1 through 6.</a:t>
            </a:r>
          </a:p>
          <a:p>
            <a:pPr marL="400050" lvl="1" indent="0">
              <a:buNone/>
              <a:tabLst>
                <a:tab pos="1206500" algn="l"/>
              </a:tabLst>
            </a:pPr>
            <a:r>
              <a:rPr lang="en-US" sz="2000" dirty="0" smtClean="0"/>
              <a:t>	</a:t>
            </a:r>
            <a:r>
              <a:rPr lang="en-US" sz="1800" dirty="0" smtClean="0"/>
              <a:t>https</a:t>
            </a:r>
            <a:r>
              <a:rPr lang="en-US" sz="1800" dirty="0"/>
              <a:t>://www.cdc.gov/ophss/csels/dsepd/ss1978/lesson3/index.html</a:t>
            </a:r>
          </a:p>
        </p:txBody>
      </p:sp>
    </p:spTree>
    <p:extLst>
      <p:ext uri="{BB962C8B-B14F-4D97-AF65-F5344CB8AC3E}">
        <p14:creationId xmlns:p14="http://schemas.microsoft.com/office/powerpoint/2010/main" val="2473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Open-ended questions</a:t>
            </a: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“Describe the characteristics that you feel are important to be an effective physical therapy practitioner.”</a:t>
            </a:r>
          </a:p>
          <a:p>
            <a:pPr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</a:p>
          <a:p>
            <a:pPr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 – may get information that was missed out while designing survey</a:t>
            </a:r>
          </a:p>
          <a:p>
            <a:pPr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 – respondent bias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types of open-ended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Hypothetical: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you get the chance to be an HIV scientist, do you think you can discover a vaccine for </a:t>
            </a:r>
            <a:r>
              <a:rPr lang="en-US" dirty="0" smtClean="0"/>
              <a:t>HIV?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Provocative: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 have heard people saying most evaluations are subjective-what do you think?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Ideal: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 your opinion, what would be the best solution for eliminating gender-based violence?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Interpretative: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What do you mean by </a:t>
            </a:r>
            <a:r>
              <a:rPr lang="en-US" dirty="0" smtClean="0"/>
              <a:t>‘good’?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survey 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choice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sum survey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table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analog scale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chooser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reference or uploader questions 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Bias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 bias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a participant is unable or unwilling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accurate or honest answers to a survey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provide correct answers because of unfamiliarity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respondent fatigue, faulty recall, question format, and question context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 out choice in the question design - do not know, not sure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screening questions should be used to select the respondents who will be able to answer the question correctly. Use branching questions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752600"/>
            <a:ext cx="40386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One-to-one discussions;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Focused on specific topics;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Dialogue evolves based on experience and knowledge of interviewee.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514600"/>
            <a:ext cx="228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8860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interview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By purpose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Opinions, perceptions, attitudes, …,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Background knowledge, facts,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By level of control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Unstructured;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Semi-structured: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Interviewer has various facets of answers to questions in mind, but wants also to determine whether interviewee categorizes similarly;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Structured: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Specific questions with room for unanticipated perspectives.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2096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Quintamensional</a:t>
            </a:r>
            <a:r>
              <a:rPr lang="en-US" dirty="0" smtClean="0"/>
              <a:t> method for semi-structured interviews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determines the intensity of a respondent’s opinions and </a:t>
            </a:r>
            <a:r>
              <a:rPr lang="en-US" dirty="0" smtClean="0"/>
              <a:t>attitudes with five </a:t>
            </a:r>
            <a:r>
              <a:rPr lang="en-US" dirty="0"/>
              <a:t>steps that assess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1) the degree of awareness of an issue,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uninfluenced </a:t>
            </a:r>
            <a:r>
              <a:rPr lang="en-US" dirty="0"/>
              <a:t>attitudes,</a:t>
            </a:r>
          </a:p>
          <a:p>
            <a:pPr marL="400050" lvl="1" indent="0">
              <a:buNone/>
            </a:pPr>
            <a:r>
              <a:rPr lang="en-US" dirty="0"/>
              <a:t>(3) </a:t>
            </a:r>
            <a:r>
              <a:rPr lang="en-US" dirty="0" smtClean="0"/>
              <a:t>specific </a:t>
            </a:r>
            <a:r>
              <a:rPr lang="en-US" dirty="0"/>
              <a:t>attitudes,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4) reasons for these attitudes, and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5) intensity of these attitudes.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4252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for bias in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Bias </a:t>
            </a:r>
            <a:r>
              <a:rPr lang="en-US" dirty="0" smtClean="0"/>
              <a:t>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effects of the researcher on the </a:t>
            </a:r>
            <a:r>
              <a:rPr lang="en-US" dirty="0" smtClean="0"/>
              <a:t>interviewees;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 researcher poses a threat to the interviewees.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Bias 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effects of the </a:t>
            </a:r>
            <a:r>
              <a:rPr lang="en-US" dirty="0" smtClean="0"/>
              <a:t>interviewees on </a:t>
            </a:r>
            <a:r>
              <a:rPr lang="en-US" dirty="0"/>
              <a:t>the </a:t>
            </a:r>
            <a:r>
              <a:rPr lang="en-US" dirty="0" smtClean="0"/>
              <a:t>researcher;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 researcher ‘becomes native’, part of the interviewees.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Usually </a:t>
            </a:r>
            <a:r>
              <a:rPr lang="en-US" dirty="0"/>
              <a:t>yield richest data, details, new </a:t>
            </a:r>
            <a:r>
              <a:rPr lang="en-US" dirty="0" smtClean="0"/>
              <a:t>insights;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Permit </a:t>
            </a:r>
            <a:r>
              <a:rPr lang="en-US" dirty="0"/>
              <a:t>face-to-face contact with </a:t>
            </a:r>
            <a:r>
              <a:rPr lang="en-US" dirty="0" smtClean="0"/>
              <a:t>respondents;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opportunity to explore topics in </a:t>
            </a:r>
            <a:r>
              <a:rPr lang="en-US" dirty="0" smtClean="0"/>
              <a:t>depth;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</a:t>
            </a:r>
            <a:r>
              <a:rPr lang="en-US" dirty="0"/>
              <a:t>interviewer to experience the affective as well </a:t>
            </a:r>
            <a:r>
              <a:rPr lang="en-US" dirty="0" smtClean="0"/>
              <a:t>as cognitive </a:t>
            </a:r>
            <a:r>
              <a:rPr lang="en-US" dirty="0"/>
              <a:t>aspects of </a:t>
            </a:r>
            <a:r>
              <a:rPr lang="en-US" dirty="0" smtClean="0"/>
              <a:t>responses;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</a:t>
            </a:r>
            <a:r>
              <a:rPr lang="en-US" dirty="0"/>
              <a:t>interviewer to explain or help clarify </a:t>
            </a:r>
            <a:r>
              <a:rPr lang="en-US" dirty="0" smtClean="0"/>
              <a:t>questions, increasing </a:t>
            </a:r>
            <a:r>
              <a:rPr lang="en-US" dirty="0"/>
              <a:t>the likelihood of useful </a:t>
            </a:r>
            <a:r>
              <a:rPr lang="en-US" dirty="0" smtClean="0"/>
              <a:t>responses;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</a:t>
            </a:r>
            <a:r>
              <a:rPr lang="en-US" dirty="0"/>
              <a:t>interviewer to be flexible in administering interview </a:t>
            </a:r>
            <a:r>
              <a:rPr lang="en-US" dirty="0" smtClean="0"/>
              <a:t>to particular </a:t>
            </a:r>
            <a:r>
              <a:rPr lang="en-US" dirty="0"/>
              <a:t>individuals or in particular </a:t>
            </a:r>
            <a:r>
              <a:rPr lang="en-US" dirty="0" smtClean="0"/>
              <a:t>circumstances.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37412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Expensive and </a:t>
            </a:r>
            <a:r>
              <a:rPr lang="en-US" dirty="0" smtClean="0"/>
              <a:t>time-consuming;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</a:t>
            </a:r>
            <a:r>
              <a:rPr lang="en-US" dirty="0"/>
              <a:t>well-qualified, highly trained </a:t>
            </a:r>
            <a:r>
              <a:rPr lang="en-US" dirty="0" smtClean="0"/>
              <a:t>interviewers;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Interviewee </a:t>
            </a:r>
            <a:r>
              <a:rPr lang="en-US" dirty="0"/>
              <a:t>may distort information through recall </a:t>
            </a:r>
            <a:r>
              <a:rPr lang="en-US" dirty="0" smtClean="0"/>
              <a:t>error, selective </a:t>
            </a:r>
            <a:r>
              <a:rPr lang="en-US" dirty="0"/>
              <a:t>perceptions, desire to please </a:t>
            </a:r>
            <a:r>
              <a:rPr lang="en-US" dirty="0" smtClean="0"/>
              <a:t>interviewer;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Flexibility </a:t>
            </a:r>
            <a:r>
              <a:rPr lang="en-US" dirty="0"/>
              <a:t>can result in inconsistencies across </a:t>
            </a:r>
            <a:r>
              <a:rPr lang="en-US" dirty="0" smtClean="0"/>
              <a:t>interviews;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Volume </a:t>
            </a:r>
            <a:r>
              <a:rPr lang="en-US" dirty="0"/>
              <a:t>of information very large;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be difficult </a:t>
            </a:r>
            <a:r>
              <a:rPr lang="en-US" dirty="0" smtClean="0"/>
              <a:t>to transcribe </a:t>
            </a:r>
            <a:r>
              <a:rPr lang="en-US" dirty="0"/>
              <a:t>and reduce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17064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Qualitative Research (QLR) Methods (QLRM)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Collection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773680"/>
            <a:ext cx="4038600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D</a:t>
            </a:r>
            <a:r>
              <a:rPr lang="en-US" sz="2400" b="0" dirty="0" smtClean="0">
                <a:solidFill>
                  <a:schemeClr val="bg1"/>
                </a:solidFill>
              </a:rPr>
              <a:t>ynamic </a:t>
            </a:r>
            <a:r>
              <a:rPr lang="en-US" sz="2400" b="0" dirty="0">
                <a:solidFill>
                  <a:schemeClr val="bg1"/>
                </a:solidFill>
              </a:rPr>
              <a:t>group </a:t>
            </a:r>
            <a:r>
              <a:rPr lang="en-US" sz="2400" b="0" dirty="0" smtClean="0">
                <a:solidFill>
                  <a:schemeClr val="bg1"/>
                </a:solidFill>
              </a:rPr>
              <a:t>discussions with more than one information source;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Dialogue evolves also in response to what sources bring on rather than interviewer alone.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799080" y="3012440"/>
            <a:ext cx="1905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7344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Required elements: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Goal is research;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Presence of a moderator;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verbal </a:t>
            </a:r>
            <a:r>
              <a:rPr lang="en-US" dirty="0" smtClean="0"/>
              <a:t>AND nonverbal discussion.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1005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88298"/>
              </p:ext>
            </p:extLst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concrete gestures </a:t>
            </a:r>
            <a:r>
              <a:rPr lang="en-US" sz="1800" dirty="0" smtClean="0">
                <a:solidFill>
                  <a:schemeClr val="bg1"/>
                </a:solidFill>
              </a:rPr>
              <a:t>that simulate </a:t>
            </a:r>
            <a:r>
              <a:rPr lang="en-US" sz="1800" dirty="0">
                <a:solidFill>
                  <a:schemeClr val="bg1"/>
                </a:solidFill>
              </a:rPr>
              <a:t>movements or depict movement or objects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endParaRPr lang="en-US" sz="1800" b="0" dirty="0" smtClean="0">
              <a:solidFill>
                <a:schemeClr val="bg1"/>
              </a:solidFill>
            </a:endParaRPr>
          </a:p>
          <a:p>
            <a:pPr marL="517525" indent="-517525" algn="l"/>
            <a:r>
              <a:rPr lang="en-US" sz="1800" b="0" dirty="0">
                <a:solidFill>
                  <a:schemeClr val="bg1"/>
                </a:solidFill>
              </a:rPr>
              <a:t>	</a:t>
            </a:r>
            <a:r>
              <a:rPr lang="en-US" sz="1800" b="0" dirty="0" smtClean="0">
                <a:solidFill>
                  <a:schemeClr val="bg1"/>
                </a:solidFill>
              </a:rPr>
              <a:t>e.g. the </a:t>
            </a:r>
            <a:r>
              <a:rPr lang="en-US" sz="1800" b="0" dirty="0">
                <a:solidFill>
                  <a:schemeClr val="bg1"/>
                </a:solidFill>
              </a:rPr>
              <a:t>simultaneous </a:t>
            </a:r>
            <a:r>
              <a:rPr lang="en-US" sz="1800" b="0" dirty="0" smtClean="0">
                <a:solidFill>
                  <a:schemeClr val="bg1"/>
                </a:solidFill>
              </a:rPr>
              <a:t>upper movement </a:t>
            </a:r>
            <a:r>
              <a:rPr lang="en-US" sz="1800" b="0" dirty="0">
                <a:solidFill>
                  <a:schemeClr val="bg1"/>
                </a:solidFill>
              </a:rPr>
              <a:t>of the upper half of the body while stating that “the table jumped up in the air</a:t>
            </a:r>
            <a:r>
              <a:rPr lang="en-US" sz="1800" b="0" dirty="0" smtClean="0">
                <a:solidFill>
                  <a:schemeClr val="bg1"/>
                </a:solidFill>
              </a:rPr>
              <a:t>” when </a:t>
            </a:r>
            <a:r>
              <a:rPr lang="en-US" sz="1800" b="0" dirty="0">
                <a:solidFill>
                  <a:schemeClr val="bg1"/>
                </a:solidFill>
              </a:rPr>
              <a:t>describing the observed effects of an earthquake.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2209800" y="4114800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portray abstract thoughts or ideas.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6075" algn="l"/>
            <a:r>
              <a:rPr lang="en-US" sz="1600" b="0" dirty="0" smtClean="0">
                <a:solidFill>
                  <a:schemeClr val="bg1"/>
                </a:solidFill>
              </a:rPr>
              <a:t>e.g., </a:t>
            </a:r>
            <a:r>
              <a:rPr lang="en-US" sz="1600" b="0" dirty="0">
                <a:solidFill>
                  <a:schemeClr val="bg1"/>
                </a:solidFill>
              </a:rPr>
              <a:t>the phrase (i.e., idiom), “take the bull by its horns,” could be depicted by </a:t>
            </a:r>
            <a:r>
              <a:rPr lang="en-US" sz="1600" b="0" dirty="0" smtClean="0">
                <a:solidFill>
                  <a:schemeClr val="bg1"/>
                </a:solidFill>
              </a:rPr>
              <a:t>the interviewee </a:t>
            </a:r>
            <a:r>
              <a:rPr lang="en-US" sz="1600" b="0" dirty="0">
                <a:solidFill>
                  <a:schemeClr val="bg1"/>
                </a:solidFill>
              </a:rPr>
              <a:t>stretching out both hands and clenching both fists to indicate taking one </a:t>
            </a:r>
            <a:r>
              <a:rPr lang="en-US" sz="1600" b="0" dirty="0" smtClean="0">
                <a:solidFill>
                  <a:schemeClr val="bg1"/>
                </a:solidFill>
              </a:rPr>
              <a:t>horn with </a:t>
            </a:r>
            <a:r>
              <a:rPr lang="en-US" sz="1600" b="0" dirty="0">
                <a:solidFill>
                  <a:schemeClr val="bg1"/>
                </a:solidFill>
              </a:rPr>
              <a:t>each hand, which, in turn, is used to indicate that the interviewee has started </a:t>
            </a:r>
            <a:r>
              <a:rPr lang="en-US" sz="1600" b="0" dirty="0" smtClean="0">
                <a:solidFill>
                  <a:schemeClr val="bg1"/>
                </a:solidFill>
              </a:rPr>
              <a:t>taking control </a:t>
            </a:r>
            <a:r>
              <a:rPr lang="en-US" sz="1600" b="0" dirty="0">
                <a:solidFill>
                  <a:schemeClr val="bg1"/>
                </a:solidFill>
              </a:rPr>
              <a:t>of her life</a:t>
            </a:r>
            <a:r>
              <a:rPr lang="en-US" sz="1600" b="0" dirty="0" smtClean="0">
                <a:solidFill>
                  <a:schemeClr val="bg1"/>
                </a:solidFill>
              </a:rPr>
              <a:t>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810000" y="4343400"/>
            <a:ext cx="304800" cy="5334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566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portray </a:t>
            </a:r>
            <a:r>
              <a:rPr lang="en-US" sz="1800" dirty="0" smtClean="0">
                <a:solidFill>
                  <a:schemeClr val="bg1"/>
                </a:solidFill>
              </a:rPr>
              <a:t>ideas but are used to set assertions apart from other, as contrasts. </a:t>
            </a:r>
          </a:p>
          <a:p>
            <a:pPr marL="346075" algn="l"/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57800" y="4718447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8285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involves an abstract level of </a:t>
            </a:r>
            <a:r>
              <a:rPr lang="en-US" sz="1800" dirty="0" smtClean="0">
                <a:solidFill>
                  <a:schemeClr val="bg1"/>
                </a:solidFill>
              </a:rPr>
              <a:t>pointing, i.e. </a:t>
            </a:r>
            <a:r>
              <a:rPr lang="en-US" sz="1800" dirty="0">
                <a:solidFill>
                  <a:schemeClr val="bg1"/>
                </a:solidFill>
              </a:rPr>
              <a:t>a pointing to ideas </a:t>
            </a:r>
            <a:r>
              <a:rPr lang="en-US" sz="1800" dirty="0" smtClean="0">
                <a:solidFill>
                  <a:schemeClr val="bg1"/>
                </a:solidFill>
              </a:rPr>
              <a:t>that are </a:t>
            </a:r>
            <a:r>
              <a:rPr lang="en-US" sz="1800" dirty="0">
                <a:solidFill>
                  <a:schemeClr val="bg1"/>
                </a:solidFill>
              </a:rPr>
              <a:t>represented in a metaphorical space. 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0" dirty="0" smtClean="0">
                <a:solidFill>
                  <a:schemeClr val="bg1"/>
                </a:solidFill>
              </a:rPr>
              <a:t>These </a:t>
            </a:r>
            <a:r>
              <a:rPr lang="en-US" sz="1800" b="0" dirty="0">
                <a:solidFill>
                  <a:schemeClr val="bg1"/>
                </a:solidFill>
              </a:rPr>
              <a:t>gestures are used to help the </a:t>
            </a:r>
            <a:r>
              <a:rPr lang="en-US" sz="1800" b="0" dirty="0" smtClean="0">
                <a:solidFill>
                  <a:schemeClr val="bg1"/>
                </a:solidFill>
              </a:rPr>
              <a:t>interviewee keep </a:t>
            </a:r>
            <a:r>
              <a:rPr lang="en-US" sz="1800" b="0" dirty="0">
                <a:solidFill>
                  <a:schemeClr val="bg1"/>
                </a:solidFill>
              </a:rPr>
              <a:t>track of statements made and stories told during the course of the interview. </a:t>
            </a:r>
            <a:endParaRPr lang="en-US" sz="1800" b="0" dirty="0" smtClean="0">
              <a:solidFill>
                <a:schemeClr val="bg1"/>
              </a:solidFill>
            </a:endParaRPr>
          </a:p>
          <a:p>
            <a:pPr marL="346075" algn="l"/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553200" y="4723150"/>
            <a:ext cx="304800" cy="53465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Emotion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Iconics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Metaphorics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Deictics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Emblems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Happiness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Disgust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Surprise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602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represent the traditional notion of gestures that have </a:t>
            </a:r>
            <a:r>
              <a:rPr lang="en-US" sz="1800" dirty="0" smtClean="0">
                <a:solidFill>
                  <a:schemeClr val="bg1"/>
                </a:solidFill>
              </a:rPr>
              <a:t>specific linguistic designation </a:t>
            </a:r>
          </a:p>
          <a:p>
            <a:pPr algn="l"/>
            <a:r>
              <a:rPr lang="en-US" sz="1800" b="0" dirty="0" smtClean="0">
                <a:solidFill>
                  <a:schemeClr val="bg1"/>
                </a:solidFill>
              </a:rPr>
              <a:t>	</a:t>
            </a:r>
            <a:r>
              <a:rPr lang="en-US" sz="1800" b="0" dirty="0" err="1" smtClean="0">
                <a:solidFill>
                  <a:schemeClr val="bg1"/>
                </a:solidFill>
              </a:rPr>
              <a:t>f.i</a:t>
            </a:r>
            <a:r>
              <a:rPr lang="en-US" sz="1800" b="0" dirty="0" smtClean="0">
                <a:solidFill>
                  <a:schemeClr val="bg1"/>
                </a:solidFill>
              </a:rPr>
              <a:t>.: nodding </a:t>
            </a:r>
            <a:r>
              <a:rPr lang="en-US" sz="1800" b="0" dirty="0">
                <a:solidFill>
                  <a:schemeClr val="bg1"/>
                </a:solidFill>
              </a:rPr>
              <a:t>the head up and down to indicate a response in </a:t>
            </a:r>
            <a:r>
              <a:rPr lang="en-US" sz="1800" b="0" dirty="0" smtClean="0">
                <a:solidFill>
                  <a:schemeClr val="bg1"/>
                </a:solidFill>
              </a:rPr>
              <a:t>the affirmative</a:t>
            </a:r>
            <a:r>
              <a:rPr lang="en-US" sz="1800" b="0" dirty="0">
                <a:solidFill>
                  <a:schemeClr val="bg1"/>
                </a:solidFill>
              </a:rPr>
              <a:t>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8001000" y="4763869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Required elements: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Goal is research;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Presence of a moderator;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Dynamic </a:t>
            </a:r>
            <a:r>
              <a:rPr lang="en-US" dirty="0">
                <a:solidFill>
                  <a:srgbClr val="0070C0"/>
                </a:solidFill>
              </a:rPr>
              <a:t>verbal </a:t>
            </a:r>
            <a:r>
              <a:rPr lang="en-US" dirty="0" smtClean="0">
                <a:solidFill>
                  <a:srgbClr val="0070C0"/>
                </a:solidFill>
              </a:rPr>
              <a:t>AND nonverbal discussion.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Variable elements: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participants;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Whether </a:t>
            </a:r>
            <a:r>
              <a:rPr lang="en-US" dirty="0"/>
              <a:t>participants know one </a:t>
            </a:r>
            <a:r>
              <a:rPr lang="en-US" dirty="0" smtClean="0"/>
              <a:t>another;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Whether </a:t>
            </a:r>
            <a:r>
              <a:rPr lang="en-US" dirty="0"/>
              <a:t>participants are </a:t>
            </a:r>
            <a:r>
              <a:rPr lang="en-US" dirty="0" smtClean="0"/>
              <a:t>present;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dirty="0"/>
              <a:t>of </a:t>
            </a:r>
            <a:r>
              <a:rPr lang="en-US" dirty="0" smtClean="0"/>
              <a:t>venue.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40090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focus groups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in different phases of </a:t>
            </a:r>
            <a:r>
              <a:rPr lang="en-US" dirty="0" smtClean="0"/>
              <a:t>project;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survey questions or develop </a:t>
            </a:r>
            <a:r>
              <a:rPr lang="en-US" dirty="0" smtClean="0"/>
              <a:t>semantics;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Explain earlier survey results;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insights into seemingly </a:t>
            </a:r>
            <a:r>
              <a:rPr lang="en-US" dirty="0" smtClean="0"/>
              <a:t>conflicting opinions;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Explore </a:t>
            </a:r>
            <a:r>
              <a:rPr lang="en-US" dirty="0"/>
              <a:t>WHY people feel that </a:t>
            </a:r>
            <a:r>
              <a:rPr lang="en-US" dirty="0" smtClean="0"/>
              <a:t>way, though never help to really </a:t>
            </a:r>
            <a:r>
              <a:rPr lang="en-US" i="1" u="sng" dirty="0" smtClean="0"/>
              <a:t>know</a:t>
            </a:r>
            <a:r>
              <a:rPr lang="en-US" dirty="0" smtClean="0"/>
              <a:t> how and why;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Never </a:t>
            </a:r>
            <a:r>
              <a:rPr lang="en-US" dirty="0"/>
              <a:t>provide statistical “counts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9151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Qualitative research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research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 smtClean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focus groups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Identifying </a:t>
            </a:r>
            <a:r>
              <a:rPr lang="en-US" dirty="0"/>
              <a:t>and defining problems in project </a:t>
            </a:r>
            <a:r>
              <a:rPr lang="en-US" dirty="0" smtClean="0"/>
              <a:t>implementation;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Pretesting </a:t>
            </a:r>
            <a:r>
              <a:rPr lang="en-US" dirty="0"/>
              <a:t>topics or </a:t>
            </a:r>
            <a:r>
              <a:rPr lang="en-US" dirty="0" smtClean="0"/>
              <a:t>idea;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Identifying </a:t>
            </a:r>
            <a:r>
              <a:rPr lang="en-US" dirty="0"/>
              <a:t>project strengths, weaknesses, and </a:t>
            </a:r>
            <a:r>
              <a:rPr lang="en-US" dirty="0" smtClean="0"/>
              <a:t>recommendations;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Assisting </a:t>
            </a:r>
            <a:r>
              <a:rPr lang="en-US" dirty="0"/>
              <a:t>with interpretation of quantitative </a:t>
            </a:r>
            <a:r>
              <a:rPr lang="en-US" dirty="0" smtClean="0"/>
              <a:t>findings;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Obtaining </a:t>
            </a:r>
            <a:r>
              <a:rPr lang="en-US" dirty="0"/>
              <a:t>perceptions of project outcomes and </a:t>
            </a:r>
            <a:r>
              <a:rPr lang="en-US" dirty="0" smtClean="0"/>
              <a:t>impacts;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Generating </a:t>
            </a:r>
            <a:r>
              <a:rPr lang="en-US" dirty="0"/>
              <a:t>new </a:t>
            </a:r>
            <a:r>
              <a:rPr lang="en-US" dirty="0" smtClean="0"/>
              <a:t>ideas.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40914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 Assessing Level of Consensus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03798"/>
              </p:ext>
            </p:extLst>
          </p:nvPr>
        </p:nvGraphicFramePr>
        <p:xfrm>
          <a:off x="228600" y="1676400"/>
          <a:ext cx="86867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Question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9098" y="34290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The following notations are entered in the cells:</a:t>
            </a:r>
          </a:p>
          <a:p>
            <a:pPr algn="l"/>
            <a:endParaRPr lang="en-US" sz="2000" b="0" dirty="0" smtClean="0">
              <a:solidFill>
                <a:schemeClr val="bg1"/>
              </a:solidFill>
              <a:latin typeface="TimesNewRomanPSMT"/>
            </a:endParaRPr>
          </a:p>
          <a:p>
            <a:pPr algn="l">
              <a:tabLst>
                <a:tab pos="51435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A 	=  Indicated </a:t>
            </a: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agreement (i.e., verbal or nonverbal)</a:t>
            </a:r>
          </a:p>
          <a:p>
            <a:pPr algn="l">
              <a:tabLst>
                <a:tab pos="514350" algn="l"/>
              </a:tabLst>
            </a:pP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D </a:t>
            </a: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	=  Indicated </a:t>
            </a: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dissent (i.e., verbal or nonverbal)</a:t>
            </a:r>
          </a:p>
          <a:p>
            <a:pPr algn="l">
              <a:tabLst>
                <a:tab pos="514350" algn="l"/>
              </a:tabLst>
            </a:pP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SE </a:t>
            </a: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	=  Provided </a:t>
            </a: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significant statement or example suggesting </a:t>
            </a: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agreement</a:t>
            </a:r>
            <a:endParaRPr lang="en-US" sz="2000" b="0" dirty="0">
              <a:solidFill>
                <a:schemeClr val="bg1"/>
              </a:solidFill>
              <a:latin typeface="TimesNewRomanPSMT"/>
            </a:endParaRPr>
          </a:p>
          <a:p>
            <a:pPr algn="l">
              <a:tabLst>
                <a:tab pos="514350" algn="l"/>
              </a:tabLst>
            </a:pP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SD </a:t>
            </a: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	=  Provided </a:t>
            </a: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significant statement or example suggesting dissent</a:t>
            </a:r>
          </a:p>
          <a:p>
            <a:pPr algn="l">
              <a:tabLst>
                <a:tab pos="514350" algn="l"/>
              </a:tabLst>
            </a:pP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NR </a:t>
            </a:r>
            <a:r>
              <a:rPr lang="en-US" sz="2000" b="0" dirty="0" smtClean="0">
                <a:solidFill>
                  <a:schemeClr val="bg1"/>
                </a:solidFill>
                <a:latin typeface="TimesNewRomanPSMT"/>
              </a:rPr>
              <a:t>	=  Did </a:t>
            </a:r>
            <a:r>
              <a:rPr lang="en-US" sz="2000" b="0" dirty="0">
                <a:solidFill>
                  <a:schemeClr val="bg1"/>
                </a:solidFill>
                <a:latin typeface="TimesNewRomanPSMT"/>
              </a:rPr>
              <a:t>not indicate agreement or dissent (i.e., non-response)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0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AJ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 err="1" smtClean="0">
                <a:solidFill>
                  <a:schemeClr val="bg1"/>
                </a:solidFill>
              </a:rPr>
              <a:t>Onwuegbuzie</a:t>
            </a:r>
            <a:r>
              <a:rPr lang="en-US" sz="1200" b="0" dirty="0" smtClean="0">
                <a:solidFill>
                  <a:schemeClr val="bg1"/>
                </a:solidFill>
              </a:rPr>
              <a:t> et.al. </a:t>
            </a:r>
            <a:r>
              <a:rPr lang="en-US" sz="1200" b="0" dirty="0">
                <a:solidFill>
                  <a:schemeClr val="bg1"/>
                </a:solidFill>
              </a:rPr>
              <a:t>Innovative Data Collection Strategies in </a:t>
            </a:r>
            <a:r>
              <a:rPr lang="en-US" sz="1200" b="0" dirty="0" smtClean="0">
                <a:solidFill>
                  <a:schemeClr val="bg1"/>
                </a:solidFill>
              </a:rPr>
              <a:t>Qualitative Research. The </a:t>
            </a:r>
            <a:r>
              <a:rPr lang="en-US" sz="1200" b="0" dirty="0">
                <a:solidFill>
                  <a:schemeClr val="bg1"/>
                </a:solidFill>
              </a:rPr>
              <a:t>Qualitative Report </a:t>
            </a:r>
            <a:r>
              <a:rPr lang="en-US" sz="1200" b="0" dirty="0" smtClean="0">
                <a:solidFill>
                  <a:schemeClr val="bg1"/>
                </a:solidFill>
              </a:rPr>
              <a:t>2010;15(3):696-726.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www.nova.edu/ssss/QR/QR15-3/onwuegbuzie.pdf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96584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800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76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469903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800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400448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800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089" y="6336268"/>
            <a:ext cx="28312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 </a:t>
            </a:r>
            <a:r>
              <a:rPr lang="en-US" sz="1800" b="0" dirty="0" smtClean="0">
                <a:solidFill>
                  <a:schemeClr val="bg1"/>
                </a:solidFill>
              </a:rPr>
              <a:t>Requires specific questions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617991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800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089" y="6336268"/>
            <a:ext cx="28312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 </a:t>
            </a:r>
            <a:r>
              <a:rPr lang="en-US" sz="1800" b="0" dirty="0" smtClean="0">
                <a:solidFill>
                  <a:schemeClr val="bg1"/>
                </a:solidFill>
              </a:rPr>
              <a:t>Requires specific questions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762251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089" y="6336268"/>
            <a:ext cx="28312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 </a:t>
            </a:r>
            <a:r>
              <a:rPr lang="en-US" sz="1800" b="0" dirty="0" smtClean="0">
                <a:solidFill>
                  <a:schemeClr val="bg1"/>
                </a:solidFill>
              </a:rPr>
              <a:t>Requires specific questions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0" y="63246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baseline="30000" dirty="0" smtClean="0">
                <a:solidFill>
                  <a:schemeClr val="bg1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Requires many interviews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58414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089" y="6336268"/>
            <a:ext cx="28312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 </a:t>
            </a:r>
            <a:r>
              <a:rPr lang="en-US" sz="1800" b="0" dirty="0" smtClean="0">
                <a:solidFill>
                  <a:schemeClr val="bg1"/>
                </a:solidFill>
              </a:rPr>
              <a:t>Requires specific questions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0" y="63246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baseline="30000" dirty="0" smtClean="0">
                <a:solidFill>
                  <a:schemeClr val="bg1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Requires many interviews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089" y="6336268"/>
            <a:ext cx="28312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 </a:t>
            </a:r>
            <a:r>
              <a:rPr lang="en-US" sz="1800" b="0" dirty="0" smtClean="0">
                <a:solidFill>
                  <a:schemeClr val="bg1"/>
                </a:solidFill>
              </a:rPr>
              <a:t>Requires specific questions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0" y="63246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baseline="30000" dirty="0" smtClean="0">
                <a:solidFill>
                  <a:schemeClr val="bg1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Requires many interviews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FG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229" y="6172200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in doubt which one to select, go for: ….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8431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</a:t>
            </a:r>
            <a:r>
              <a:rPr lang="en-US" dirty="0" smtClean="0"/>
              <a:t>urvey, </a:t>
            </a:r>
            <a:r>
              <a:rPr lang="en-US" b="1" i="1" u="sng" dirty="0" smtClean="0"/>
              <a:t>I</a:t>
            </a:r>
            <a:r>
              <a:rPr lang="en-US" dirty="0" smtClean="0"/>
              <a:t>nterview, or </a:t>
            </a:r>
            <a:r>
              <a:rPr lang="en-US" b="1" i="1" u="sng" dirty="0" smtClean="0"/>
              <a:t>F</a:t>
            </a:r>
            <a:r>
              <a:rPr lang="en-US" dirty="0" smtClean="0"/>
              <a:t>ocus </a:t>
            </a:r>
            <a:r>
              <a:rPr lang="en-US" b="1" i="1" u="sng" dirty="0" smtClean="0"/>
              <a:t>G</a:t>
            </a:r>
            <a:r>
              <a:rPr lang="en-US" dirty="0" smtClean="0"/>
              <a:t>roup?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907326"/>
              </p:ext>
            </p:extLst>
          </p:nvPr>
        </p:nvGraphicFramePr>
        <p:xfrm>
          <a:off x="228600" y="16764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Characteristics</a:t>
                      </a:r>
                      <a:r>
                        <a:rPr lang="en-US" sz="2800" baseline="0" dirty="0" smtClean="0"/>
                        <a:t> of research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I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FG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Depth of information required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Need to resolve (seemingly) conflicting information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8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Relative importance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attached by sources to issue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Generalizability of findings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Timeliness of results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the issue researched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2785" y="6172200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interviews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29" y="6172200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in doubt which one to select, go for: ….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Mixed method approach.</a:t>
            </a:r>
          </a:p>
          <a:p>
            <a:endParaRPr lang="en-US" dirty="0"/>
          </a:p>
          <a:p>
            <a:r>
              <a:rPr lang="en-US" b="1" u="sng" dirty="0"/>
              <a:t>Methodology</a:t>
            </a:r>
            <a:r>
              <a:rPr lang="en-US" b="1" dirty="0"/>
              <a:t>: </a:t>
            </a:r>
            <a:r>
              <a:rPr lang="en-US" b="1" dirty="0" smtClean="0"/>
              <a:t>   </a:t>
            </a:r>
            <a:r>
              <a:rPr lang="en-US" dirty="0" smtClean="0"/>
              <a:t>Qualitative       Quantitative       Qualitative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Example:</a:t>
            </a:r>
          </a:p>
          <a:p>
            <a:r>
              <a:rPr lang="en-US" b="1" dirty="0" smtClean="0"/>
              <a:t>    </a:t>
            </a:r>
            <a:r>
              <a:rPr lang="en-US" b="1" u="sng" dirty="0" smtClean="0"/>
              <a:t>Data</a:t>
            </a:r>
            <a:r>
              <a:rPr lang="en-US" b="1" dirty="0" smtClean="0"/>
              <a:t> </a:t>
            </a:r>
          </a:p>
          <a:p>
            <a:r>
              <a:rPr lang="en-US" b="1" u="sng" dirty="0" smtClean="0"/>
              <a:t>Collection</a:t>
            </a:r>
            <a:r>
              <a:rPr lang="en-US" dirty="0" smtClean="0"/>
              <a:t>	 Exploratory </a:t>
            </a:r>
            <a:r>
              <a:rPr lang="en-US" dirty="0"/>
              <a:t>focus</a:t>
            </a:r>
          </a:p>
          <a:p>
            <a:r>
              <a:rPr lang="en-US" b="1" u="sng" dirty="0" smtClean="0"/>
              <a:t>Approach</a:t>
            </a:r>
            <a:r>
              <a:rPr lang="en-US" b="1" dirty="0"/>
              <a:t>: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group</a:t>
            </a:r>
            <a:endParaRPr lang="en-US" dirty="0"/>
          </a:p>
          <a:p>
            <a:r>
              <a:rPr lang="en-US" dirty="0" smtClean="0"/>
              <a:t>					             Survey             Personal</a:t>
            </a:r>
            <a:endParaRPr lang="en-US" dirty="0"/>
          </a:p>
          <a:p>
            <a:r>
              <a:rPr lang="en-US" dirty="0" smtClean="0"/>
              <a:t>								     Interview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276600" y="3048000"/>
            <a:ext cx="0" cy="121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5638800" y="304800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924800" y="3048000"/>
            <a:ext cx="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Bent-Up Arrow 10"/>
          <p:cNvSpPr/>
          <p:nvPr/>
        </p:nvSpPr>
        <p:spPr bwMode="auto">
          <a:xfrm rot="5400000">
            <a:off x="4000500" y="4610100"/>
            <a:ext cx="304800" cy="16002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Bent-Up Arrow 11"/>
          <p:cNvSpPr/>
          <p:nvPr/>
        </p:nvSpPr>
        <p:spPr bwMode="auto">
          <a:xfrm rot="5400000">
            <a:off x="6134100" y="5143499"/>
            <a:ext cx="304800" cy="1295401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21224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Random</a:t>
            </a:r>
            <a:r>
              <a:rPr lang="en-US" dirty="0" smtClean="0"/>
              <a:t> </a:t>
            </a:r>
            <a:r>
              <a:rPr lang="en-US" sz="1600" dirty="0" smtClean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Stratified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population is partitioned into non-overlapping </a:t>
            </a:r>
            <a:r>
              <a:rPr lang="en-US" sz="2000" dirty="0" smtClean="0"/>
              <a:t>groups (‘strata’) </a:t>
            </a:r>
            <a:r>
              <a:rPr lang="en-US" sz="2000" dirty="0"/>
              <a:t>and a sample is selected by some design within each stratum</a:t>
            </a:r>
            <a:r>
              <a:rPr lang="en-US" sz="20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onlinecourses.science.psu.edu/stat506/node/27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Clustered</a:t>
            </a:r>
            <a:r>
              <a:rPr lang="en-US" dirty="0" smtClean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Judgment-based</a:t>
            </a:r>
            <a:r>
              <a:rPr lang="en-US" dirty="0" smtClean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Convenience-based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Opportunity-based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Snowball</a:t>
            </a:r>
            <a:r>
              <a:rPr lang="en-US" dirty="0" smtClean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295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849940"/>
            <a:ext cx="41910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No participation of researcher in the interaction;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Level of impact by mere presence may factor in.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99080" y="3504704"/>
            <a:ext cx="1905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8071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Advantages</a:t>
            </a:r>
            <a:r>
              <a:rPr lang="en-US" sz="2000" b="1" dirty="0"/>
              <a:t>:</a:t>
            </a:r>
          </a:p>
          <a:p>
            <a:r>
              <a:rPr lang="en-US" sz="2000" dirty="0"/>
              <a:t>·  Provide direct </a:t>
            </a:r>
            <a:r>
              <a:rPr lang="en-US" sz="2000" dirty="0" smtClean="0"/>
              <a:t>information </a:t>
            </a:r>
            <a:r>
              <a:rPr lang="en-US" sz="2000" dirty="0"/>
              <a:t>about behavior of individuals </a:t>
            </a:r>
            <a:r>
              <a:rPr lang="en-US" sz="2000" dirty="0" smtClean="0"/>
              <a:t>and groups;</a:t>
            </a:r>
            <a:endParaRPr lang="en-US" sz="2000" dirty="0"/>
          </a:p>
          <a:p>
            <a:r>
              <a:rPr lang="en-US" sz="2000" dirty="0"/>
              <a:t>·  Permit evaluator to enter into and understand </a:t>
            </a:r>
            <a:r>
              <a:rPr lang="en-US" sz="2000" dirty="0" smtClean="0"/>
              <a:t>situation/context;</a:t>
            </a:r>
            <a:endParaRPr lang="en-US" sz="2000" dirty="0"/>
          </a:p>
          <a:p>
            <a:r>
              <a:rPr lang="en-US" sz="2000" dirty="0"/>
              <a:t>·  Provide good opportunities for identifying </a:t>
            </a:r>
            <a:r>
              <a:rPr lang="en-US" sz="2000" dirty="0" smtClean="0"/>
              <a:t>unanticipated outcomes;</a:t>
            </a:r>
            <a:endParaRPr lang="en-US" sz="2000" dirty="0"/>
          </a:p>
          <a:p>
            <a:r>
              <a:rPr lang="en-US" sz="2000" dirty="0"/>
              <a:t>·  Exist in natural, unstructured, and flexible </a:t>
            </a:r>
            <a:r>
              <a:rPr lang="en-US" sz="2000" dirty="0" smtClean="0"/>
              <a:t>setting.</a:t>
            </a:r>
            <a:endParaRPr lang="en-US" sz="2000" dirty="0"/>
          </a:p>
          <a:p>
            <a:r>
              <a:rPr lang="en-US" sz="2000" b="1" u="sng" dirty="0"/>
              <a:t>Disadvantages</a:t>
            </a:r>
            <a:r>
              <a:rPr lang="en-US" sz="2000" b="1" dirty="0"/>
              <a:t>:</a:t>
            </a:r>
          </a:p>
          <a:p>
            <a:r>
              <a:rPr lang="en-US" sz="2000" dirty="0"/>
              <a:t>·  Expensive and time </a:t>
            </a:r>
            <a:r>
              <a:rPr lang="en-US" sz="2000" dirty="0" smtClean="0"/>
              <a:t>consuming;</a:t>
            </a:r>
            <a:endParaRPr lang="en-US" sz="2000" dirty="0"/>
          </a:p>
          <a:p>
            <a:r>
              <a:rPr lang="en-US" sz="2000" dirty="0"/>
              <a:t>·  Need well-qualified, highly trained observers; may need to </a:t>
            </a:r>
            <a:r>
              <a:rPr lang="en-US" sz="2000" dirty="0" smtClean="0"/>
              <a:t>be content experts;</a:t>
            </a:r>
            <a:endParaRPr lang="en-US" sz="2000" dirty="0"/>
          </a:p>
          <a:p>
            <a:r>
              <a:rPr lang="en-US" sz="2000" dirty="0"/>
              <a:t>·  May affect behavior of </a:t>
            </a:r>
            <a:r>
              <a:rPr lang="en-US" sz="2000" dirty="0" smtClean="0"/>
              <a:t>participants;</a:t>
            </a:r>
            <a:endParaRPr lang="en-US" sz="2000" dirty="0"/>
          </a:p>
          <a:p>
            <a:r>
              <a:rPr lang="en-US" sz="2000" dirty="0"/>
              <a:t>·  Selective perception of observer may distort </a:t>
            </a:r>
            <a:r>
              <a:rPr lang="en-US" sz="2000" dirty="0" smtClean="0"/>
              <a:t>data;</a:t>
            </a:r>
            <a:endParaRPr lang="en-US" sz="2000" dirty="0"/>
          </a:p>
          <a:p>
            <a:r>
              <a:rPr lang="en-US" sz="2000" dirty="0"/>
              <a:t>·  Behavior or set of behaviors observed may be </a:t>
            </a:r>
            <a:r>
              <a:rPr lang="en-US" sz="2000" dirty="0" smtClean="0"/>
              <a:t>atypical.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13100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setup: case studies</a:t>
            </a:r>
            <a:br>
              <a:rPr lang="en-US" dirty="0" smtClean="0"/>
            </a:br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267200"/>
          </a:xfrm>
        </p:spPr>
        <p:txBody>
          <a:bodyPr/>
          <a:lstStyle/>
          <a:p>
            <a:r>
              <a:rPr lang="en-US" sz="2000" b="1" u="sng" dirty="0"/>
              <a:t>Advantages</a:t>
            </a:r>
            <a:r>
              <a:rPr lang="en-US" sz="2000" b="1" dirty="0"/>
              <a:t>:</a:t>
            </a:r>
          </a:p>
          <a:p>
            <a:r>
              <a:rPr lang="en-US" sz="2000" dirty="0"/>
              <a:t>·  Provide a rich picture of what is happening, as seen </a:t>
            </a:r>
            <a:r>
              <a:rPr lang="en-US" sz="2000" dirty="0" smtClean="0"/>
              <a:t>through the </a:t>
            </a:r>
            <a:r>
              <a:rPr lang="en-US" sz="2000" dirty="0"/>
              <a:t>eyes of many </a:t>
            </a:r>
            <a:r>
              <a:rPr lang="en-US" sz="2000" dirty="0" smtClean="0"/>
              <a:t>individuals;</a:t>
            </a:r>
            <a:endParaRPr lang="en-US" sz="2000" dirty="0"/>
          </a:p>
          <a:p>
            <a:r>
              <a:rPr lang="en-US" sz="2000" dirty="0"/>
              <a:t>·  Allow a thorough exploration of interactions </a:t>
            </a:r>
            <a:r>
              <a:rPr lang="en-US" sz="2000" dirty="0" smtClean="0"/>
              <a:t>between treatment </a:t>
            </a:r>
            <a:r>
              <a:rPr lang="en-US" sz="2000" dirty="0"/>
              <a:t>and contextual </a:t>
            </a:r>
            <a:r>
              <a:rPr lang="en-US" sz="2000" dirty="0" smtClean="0"/>
              <a:t>factors;</a:t>
            </a:r>
            <a:endParaRPr lang="en-US" sz="2000" dirty="0"/>
          </a:p>
          <a:p>
            <a:r>
              <a:rPr lang="en-US" sz="2000" dirty="0"/>
              <a:t>·  Can help explain changes or facilitating factors that </a:t>
            </a:r>
            <a:r>
              <a:rPr lang="en-US" sz="2000" dirty="0" smtClean="0"/>
              <a:t>might otherwise </a:t>
            </a:r>
            <a:r>
              <a:rPr lang="en-US" sz="2000" dirty="0"/>
              <a:t>not emerge from the </a:t>
            </a:r>
            <a:r>
              <a:rPr lang="en-US" sz="2000" dirty="0" smtClean="0"/>
              <a:t>data.</a:t>
            </a:r>
            <a:endParaRPr lang="en-US" sz="2000" dirty="0"/>
          </a:p>
          <a:p>
            <a:r>
              <a:rPr lang="en-US" sz="2000" b="1" u="sng" dirty="0"/>
              <a:t>Disadvantages</a:t>
            </a:r>
            <a:r>
              <a:rPr lang="en-US" sz="2000" b="1" dirty="0"/>
              <a:t>:</a:t>
            </a:r>
          </a:p>
          <a:p>
            <a:r>
              <a:rPr lang="en-US" sz="2000" dirty="0"/>
              <a:t>·  Require a sophisticated and well-trained data collection </a:t>
            </a:r>
            <a:r>
              <a:rPr lang="en-US" sz="2000" dirty="0" smtClean="0"/>
              <a:t>and reporting team;</a:t>
            </a:r>
            <a:endParaRPr lang="en-US" sz="2000" dirty="0"/>
          </a:p>
          <a:p>
            <a:r>
              <a:rPr lang="en-US" sz="2000" dirty="0"/>
              <a:t>·  Can be costly in terms of the demands on time and </a:t>
            </a:r>
            <a:r>
              <a:rPr lang="en-US" sz="2000" dirty="0" smtClean="0"/>
              <a:t>resources;</a:t>
            </a:r>
            <a:endParaRPr lang="en-US" sz="2000" dirty="0"/>
          </a:p>
          <a:p>
            <a:r>
              <a:rPr lang="en-US" sz="2000" dirty="0"/>
              <a:t>·  Individual cases may be </a:t>
            </a:r>
            <a:r>
              <a:rPr lang="en-US" sz="2000" dirty="0" smtClean="0"/>
              <a:t>over-interpreted </a:t>
            </a:r>
            <a:r>
              <a:rPr lang="en-US" sz="2000" dirty="0"/>
              <a:t>or </a:t>
            </a:r>
            <a:r>
              <a:rPr lang="en-US" sz="2000" dirty="0" smtClean="0"/>
              <a:t>overgeneralized.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613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(Data) extraction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819400"/>
            <a:ext cx="4114800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No participation of researcher in the interaction;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Usually on documents either already available, or created in the course of other data collection methods.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05200" y="4038600"/>
            <a:ext cx="119888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5985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text to </a:t>
            </a:r>
            <a:r>
              <a:rPr lang="en-US" dirty="0" smtClean="0"/>
              <a:t>examine;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 themes;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 codebook;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Tag </a:t>
            </a:r>
            <a:r>
              <a:rPr lang="en-US" dirty="0"/>
              <a:t>text for </a:t>
            </a:r>
            <a:r>
              <a:rPr lang="en-US" dirty="0" smtClean="0"/>
              <a:t>themes;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Search </a:t>
            </a:r>
            <a:r>
              <a:rPr lang="en-US" dirty="0"/>
              <a:t>for </a:t>
            </a:r>
            <a:r>
              <a:rPr lang="en-US" dirty="0" smtClean="0"/>
              <a:t>subthemes;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Search </a:t>
            </a:r>
            <a:r>
              <a:rPr lang="en-US" dirty="0"/>
              <a:t>for patterns among </a:t>
            </a:r>
            <a:r>
              <a:rPr lang="en-US" dirty="0" smtClean="0"/>
              <a:t>themes: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Examine </a:t>
            </a:r>
            <a:r>
              <a:rPr lang="en-US" dirty="0"/>
              <a:t>distribution of themes across types of </a:t>
            </a:r>
            <a:r>
              <a:rPr lang="en-US" dirty="0" smtClean="0"/>
              <a:t>people/cases;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Examine </a:t>
            </a:r>
            <a:r>
              <a:rPr lang="en-US" dirty="0"/>
              <a:t>relationships among themes (</a:t>
            </a:r>
            <a:r>
              <a:rPr lang="en-US" dirty="0" smtClean="0"/>
              <a:t>potential hypotheses).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6429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extraction: code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Aboutness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Characteristics of respondents,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Topics researched.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Meaningless,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Taxonomic.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Categorical,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Broader – narrower,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Subsumption.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95600" y="4152900"/>
            <a:ext cx="5032328" cy="1740188"/>
            <a:chOff x="2895600" y="4152900"/>
            <a:chExt cx="5032328" cy="1740188"/>
          </a:xfrm>
        </p:grpSpPr>
        <p:sp>
          <p:nvSpPr>
            <p:cNvPr id="4" name="TextBox 3"/>
            <p:cNvSpPr txBox="1"/>
            <p:nvPr/>
          </p:nvSpPr>
          <p:spPr>
            <a:xfrm>
              <a:off x="5437566" y="4267200"/>
              <a:ext cx="2490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‘Coding tree’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 bwMode="auto">
            <a:xfrm>
              <a:off x="2895600" y="4152900"/>
              <a:ext cx="2541966" cy="4066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 bwMode="auto">
            <a:xfrm flipV="1">
              <a:off x="3886200" y="4559588"/>
              <a:ext cx="1551366" cy="9268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3810000" y="4578638"/>
              <a:ext cx="1627566" cy="13144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46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2480" y="2057400"/>
            <a:ext cx="314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Which one happens always in QLR?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Pros and cons of pre-existing document studies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/>
              <a:t>Advantages</a:t>
            </a:r>
            <a:r>
              <a:rPr lang="en-US" sz="2000" dirty="0"/>
              <a:t>:</a:t>
            </a:r>
          </a:p>
          <a:p>
            <a:r>
              <a:rPr lang="en-US" sz="2000" dirty="0"/>
              <a:t>·  </a:t>
            </a:r>
            <a:r>
              <a:rPr lang="en-US" sz="2000" dirty="0" smtClean="0"/>
              <a:t>Grounded </a:t>
            </a:r>
            <a:r>
              <a:rPr lang="en-US" sz="2000" dirty="0"/>
              <a:t>in setting and language in which they </a:t>
            </a:r>
            <a:r>
              <a:rPr lang="en-US" sz="2000" dirty="0" smtClean="0"/>
              <a:t>occur;</a:t>
            </a:r>
            <a:endParaRPr lang="en-US" sz="2000" dirty="0"/>
          </a:p>
          <a:p>
            <a:r>
              <a:rPr lang="en-US" sz="2000" dirty="0"/>
              <a:t>·  Useful for determining value, interest, positions, </a:t>
            </a:r>
            <a:r>
              <a:rPr lang="en-US" sz="2000" dirty="0" smtClean="0"/>
              <a:t>political climate</a:t>
            </a:r>
            <a:r>
              <a:rPr lang="en-US" sz="2000" dirty="0"/>
              <a:t>, public </a:t>
            </a:r>
            <a:r>
              <a:rPr lang="en-US" sz="2000" dirty="0" smtClean="0"/>
              <a:t>attitudes;</a:t>
            </a:r>
            <a:endParaRPr lang="en-US" sz="2000" dirty="0"/>
          </a:p>
          <a:p>
            <a:r>
              <a:rPr lang="en-US" sz="2000" dirty="0"/>
              <a:t>·  Provide information on historical trends or </a:t>
            </a:r>
            <a:r>
              <a:rPr lang="en-US" sz="2000" dirty="0" smtClean="0"/>
              <a:t>sequences;</a:t>
            </a:r>
            <a:endParaRPr lang="en-US" sz="2000" dirty="0"/>
          </a:p>
          <a:p>
            <a:r>
              <a:rPr lang="en-US" sz="2000" dirty="0"/>
              <a:t>·  Provide opportunity for study of trends over </a:t>
            </a:r>
            <a:r>
              <a:rPr lang="en-US" sz="2000" dirty="0" smtClean="0"/>
              <a:t>time;</a:t>
            </a:r>
            <a:endParaRPr lang="en-US" sz="2000" dirty="0"/>
          </a:p>
          <a:p>
            <a:r>
              <a:rPr lang="en-US" sz="2000" dirty="0"/>
              <a:t>·  </a:t>
            </a:r>
            <a:r>
              <a:rPr lang="en-US" sz="2000" dirty="0" smtClean="0"/>
              <a:t>Unobtrusive.</a:t>
            </a:r>
            <a:endParaRPr lang="en-US" sz="2000" dirty="0"/>
          </a:p>
          <a:p>
            <a:r>
              <a:rPr lang="en-US" sz="2000" u="sng" dirty="0"/>
              <a:t>Disadvantages</a:t>
            </a:r>
            <a:r>
              <a:rPr lang="en-US" sz="2000" dirty="0"/>
              <a:t>:</a:t>
            </a:r>
          </a:p>
          <a:p>
            <a:r>
              <a:rPr lang="en-US" sz="2000" dirty="0"/>
              <a:t>·  May be </a:t>
            </a:r>
            <a:r>
              <a:rPr lang="en-US" sz="2000" dirty="0" smtClean="0"/>
              <a:t>incomplete;</a:t>
            </a:r>
            <a:endParaRPr lang="en-US" sz="2000" dirty="0"/>
          </a:p>
          <a:p>
            <a:r>
              <a:rPr lang="en-US" sz="2000" dirty="0"/>
              <a:t>·  May be inaccurate or of questionable </a:t>
            </a:r>
            <a:r>
              <a:rPr lang="en-US" sz="2000" dirty="0" smtClean="0"/>
              <a:t>authenticity;</a:t>
            </a:r>
            <a:endParaRPr lang="en-US" sz="2000" dirty="0"/>
          </a:p>
          <a:p>
            <a:r>
              <a:rPr lang="en-US" sz="2000" dirty="0"/>
              <a:t>·  Locating suitable documents may pose </a:t>
            </a:r>
            <a:r>
              <a:rPr lang="en-US" sz="2000" dirty="0" smtClean="0"/>
              <a:t>challenges;</a:t>
            </a:r>
            <a:endParaRPr lang="en-US" sz="2000" dirty="0"/>
          </a:p>
          <a:p>
            <a:r>
              <a:rPr lang="en-US" sz="2000" dirty="0"/>
              <a:t>·  Analysis may be time consuming and access may be </a:t>
            </a:r>
            <a:r>
              <a:rPr lang="en-US" sz="2000" dirty="0" smtClean="0"/>
              <a:t>difficult.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5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NSF. The 2002 User Friendly Handbook for Project Evaluation. Section </a:t>
            </a:r>
            <a:r>
              <a:rPr lang="en-US" sz="1400" b="0" dirty="0">
                <a:solidFill>
                  <a:schemeClr val="bg1"/>
                </a:solidFill>
              </a:rPr>
              <a:t>III - An Overview of Quantitative and Qualitative Data Collection Methods. https://www.nsf.gov/pubs/2002/nsf02057/nsf02057_4.pdf</a:t>
            </a:r>
          </a:p>
        </p:txBody>
      </p:sp>
    </p:spTree>
    <p:extLst>
      <p:ext uri="{BB962C8B-B14F-4D97-AF65-F5344CB8AC3E}">
        <p14:creationId xmlns:p14="http://schemas.microsoft.com/office/powerpoint/2010/main" val="24311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tree development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tree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expectations;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against </a:t>
            </a:r>
            <a:r>
              <a:rPr lang="en-US" dirty="0" smtClean="0"/>
              <a:t>data;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understanding of codes within research </a:t>
            </a:r>
            <a:r>
              <a:rPr lang="en-US" dirty="0" smtClean="0"/>
              <a:t>team;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Revisit </a:t>
            </a:r>
            <a:r>
              <a:rPr lang="en-US" dirty="0"/>
              <a:t>coding tree as </a:t>
            </a:r>
            <a:r>
              <a:rPr lang="en-US" dirty="0" smtClean="0"/>
              <a:t>necessary;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reliability of coding across </a:t>
            </a:r>
            <a:r>
              <a:rPr lang="en-US" dirty="0" smtClean="0"/>
              <a:t>coders;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Roundtable,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Statistically </a:t>
            </a:r>
            <a:r>
              <a:rPr lang="en-US" dirty="0"/>
              <a:t>(kappa</a:t>
            </a:r>
            <a:r>
              <a:rPr lang="en-US" dirty="0" smtClean="0"/>
              <a:t>);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• Adjust amount of double-coding as </a:t>
            </a:r>
            <a:r>
              <a:rPr lang="en-US" dirty="0" smtClean="0"/>
              <a:t>necessary.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4101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‘Old style’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4953000"/>
          </a:xfrm>
        </p:spPr>
        <p:txBody>
          <a:bodyPr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Attributive</a:t>
            </a:r>
            <a:r>
              <a:rPr lang="en-US" sz="1800" dirty="0" smtClean="0"/>
              <a:t>:  X </a:t>
            </a:r>
            <a:r>
              <a:rPr lang="en-US" sz="1800" dirty="0"/>
              <a:t>defined with respect to one or more attributes of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Contingency</a:t>
            </a:r>
            <a:r>
              <a:rPr lang="en-US" sz="1800" dirty="0" smtClean="0"/>
              <a:t>:  X </a:t>
            </a:r>
            <a:r>
              <a:rPr lang="en-US" sz="1800" dirty="0"/>
              <a:t>is defined as with relation to an antecedent or concomitant of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Function</a:t>
            </a:r>
            <a:r>
              <a:rPr lang="en-US" sz="1800" dirty="0" smtClean="0"/>
              <a:t>:  X </a:t>
            </a:r>
            <a:r>
              <a:rPr lang="en-US" sz="1800" dirty="0"/>
              <a:t>is defined as the means of effecting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Spatial</a:t>
            </a:r>
            <a:r>
              <a:rPr lang="en-US" sz="1800" dirty="0" smtClean="0"/>
              <a:t>:  X </a:t>
            </a:r>
            <a:r>
              <a:rPr lang="en-US" sz="1800" dirty="0"/>
              <a:t>is oriented spatially with respect to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Operational</a:t>
            </a:r>
            <a:r>
              <a:rPr lang="en-US" sz="1800" dirty="0" smtClean="0"/>
              <a:t>:  X </a:t>
            </a:r>
            <a:r>
              <a:rPr lang="en-US" sz="1800" dirty="0"/>
              <a:t>is defined with respect to an action of Y of which it is a goal </a:t>
            </a:r>
            <a:r>
              <a:rPr lang="en-US" sz="1800" dirty="0" smtClean="0"/>
              <a:t>or recipient</a:t>
            </a:r>
            <a:endParaRPr lang="en-US" sz="1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Comparison</a:t>
            </a:r>
            <a:r>
              <a:rPr lang="en-US" sz="1800" dirty="0" smtClean="0"/>
              <a:t>:  X </a:t>
            </a:r>
            <a:r>
              <a:rPr lang="en-US" sz="1800" dirty="0"/>
              <a:t>is defined in terms of its similarity or contrast with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Exemplification</a:t>
            </a:r>
            <a:r>
              <a:rPr lang="en-US" sz="1800" dirty="0" smtClean="0"/>
              <a:t>:  X </a:t>
            </a:r>
            <a:r>
              <a:rPr lang="en-US" sz="1800" dirty="0"/>
              <a:t>is defined by citing an appropriate co-</a:t>
            </a:r>
            <a:r>
              <a:rPr lang="en-US" sz="1800" dirty="0" err="1"/>
              <a:t>occurrent</a:t>
            </a:r>
            <a:r>
              <a:rPr lang="en-US" sz="1800" dirty="0"/>
              <a:t>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/>
              <a:t>Class </a:t>
            </a:r>
            <a:r>
              <a:rPr lang="en-US" sz="1800" u="sng" dirty="0" smtClean="0"/>
              <a:t>inclusion</a:t>
            </a:r>
            <a:r>
              <a:rPr lang="en-US" sz="1800" dirty="0" smtClean="0"/>
              <a:t>:  X </a:t>
            </a:r>
            <a:r>
              <a:rPr lang="en-US" sz="1800" dirty="0"/>
              <a:t>is defined with respect to its membership in a hierarchical </a:t>
            </a:r>
            <a:r>
              <a:rPr lang="en-US" sz="1800" dirty="0" smtClean="0"/>
              <a:t>class Y</a:t>
            </a:r>
            <a:endParaRPr lang="en-US" sz="1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Synonymy</a:t>
            </a:r>
            <a:r>
              <a:rPr lang="en-US" sz="1800" dirty="0" smtClean="0"/>
              <a:t>:  X </a:t>
            </a:r>
            <a:r>
              <a:rPr lang="en-US" sz="1800" dirty="0"/>
              <a:t>is defined as an equivalent to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err="1" smtClean="0"/>
              <a:t>Antonymy</a:t>
            </a:r>
            <a:r>
              <a:rPr lang="en-US" sz="1800" dirty="0" smtClean="0"/>
              <a:t>:  X </a:t>
            </a:r>
            <a:r>
              <a:rPr lang="en-US" sz="1800" dirty="0"/>
              <a:t>is defined as the negation of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Provenance</a:t>
            </a:r>
            <a:r>
              <a:rPr lang="en-US" sz="1800" dirty="0" smtClean="0"/>
              <a:t>:  X </a:t>
            </a:r>
            <a:r>
              <a:rPr lang="en-US" sz="1800" dirty="0"/>
              <a:t>is defined with respect to its source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Grading</a:t>
            </a:r>
            <a:r>
              <a:rPr lang="en-US" sz="1800" dirty="0" smtClean="0"/>
              <a:t>:  X </a:t>
            </a:r>
            <a:r>
              <a:rPr lang="en-US" sz="1800" dirty="0"/>
              <a:t>is defined with respect to its placement in a series or </a:t>
            </a:r>
            <a:r>
              <a:rPr lang="en-US" sz="1800" dirty="0" smtClean="0"/>
              <a:t>spectrum that </a:t>
            </a:r>
            <a:r>
              <a:rPr lang="en-US" sz="1800" dirty="0"/>
              <a:t>also includes 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u="sng" dirty="0" smtClean="0"/>
              <a:t>Circularity</a:t>
            </a:r>
            <a:r>
              <a:rPr lang="en-US" sz="1800" dirty="0" smtClean="0"/>
              <a:t>:  X </a:t>
            </a:r>
            <a:r>
              <a:rPr lang="en-US" sz="1800" dirty="0"/>
              <a:t>is defined </a:t>
            </a:r>
            <a:r>
              <a:rPr lang="en-US" sz="1800" dirty="0" smtClean="0"/>
              <a:t>as X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85800" y="6396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</a:rPr>
              <a:t>Casagrande</a:t>
            </a:r>
            <a:r>
              <a:rPr lang="en-US" sz="1200" b="0" dirty="0">
                <a:solidFill>
                  <a:schemeClr val="bg1"/>
                </a:solidFill>
              </a:rPr>
              <a:t>, J. B., &amp; Hale, K. L. (1967). Semantic relationships in Papago </a:t>
            </a:r>
            <a:r>
              <a:rPr lang="en-US" sz="1200" b="0" dirty="0" err="1">
                <a:solidFill>
                  <a:schemeClr val="bg1"/>
                </a:solidFill>
              </a:rPr>
              <a:t>folkdefinitions</a:t>
            </a:r>
            <a:r>
              <a:rPr lang="en-US" sz="1200" b="0" dirty="0" smtClean="0">
                <a:solidFill>
                  <a:schemeClr val="bg1"/>
                </a:solidFill>
              </a:rPr>
              <a:t>. In </a:t>
            </a:r>
            <a:r>
              <a:rPr lang="en-US" sz="1200" b="0" dirty="0">
                <a:solidFill>
                  <a:schemeClr val="bg1"/>
                </a:solidFill>
              </a:rPr>
              <a:t>D. </a:t>
            </a:r>
            <a:r>
              <a:rPr lang="en-US" sz="1200" b="0" dirty="0" err="1">
                <a:solidFill>
                  <a:schemeClr val="bg1"/>
                </a:solidFill>
              </a:rPr>
              <a:t>Hymes</a:t>
            </a:r>
            <a:r>
              <a:rPr lang="en-US" sz="1200" b="0" dirty="0">
                <a:solidFill>
                  <a:schemeClr val="bg1"/>
                </a:solidFill>
              </a:rPr>
              <a:t> &amp; W. E. </a:t>
            </a:r>
            <a:r>
              <a:rPr lang="en-US" sz="1200" b="0" dirty="0" err="1">
                <a:solidFill>
                  <a:schemeClr val="bg1"/>
                </a:solidFill>
              </a:rPr>
              <a:t>Bittle</a:t>
            </a:r>
            <a:r>
              <a:rPr lang="en-US" sz="1200" b="0" dirty="0">
                <a:solidFill>
                  <a:schemeClr val="bg1"/>
                </a:solidFill>
              </a:rPr>
              <a:t> (Eds.), </a:t>
            </a:r>
            <a:r>
              <a:rPr lang="en-US" sz="1200" b="0" i="1" dirty="0">
                <a:solidFill>
                  <a:schemeClr val="bg1"/>
                </a:solidFill>
              </a:rPr>
              <a:t>Studies in </a:t>
            </a:r>
            <a:r>
              <a:rPr lang="en-US" sz="1200" b="0" i="1" dirty="0" smtClean="0">
                <a:solidFill>
                  <a:schemeClr val="bg1"/>
                </a:solidFill>
              </a:rPr>
              <a:t>southwestern </a:t>
            </a:r>
            <a:r>
              <a:rPr lang="en-US" sz="1200" b="0" i="1" dirty="0" err="1" smtClean="0">
                <a:solidFill>
                  <a:schemeClr val="bg1"/>
                </a:solidFill>
              </a:rPr>
              <a:t>ethnolinguistics</a:t>
            </a:r>
            <a:r>
              <a:rPr lang="en-US" sz="1200" b="0" i="1" dirty="0" smtClean="0">
                <a:solidFill>
                  <a:schemeClr val="bg1"/>
                </a:solidFill>
              </a:rPr>
              <a:t> </a:t>
            </a:r>
            <a:r>
              <a:rPr lang="en-US" sz="1200" b="0" dirty="0">
                <a:solidFill>
                  <a:schemeClr val="bg1"/>
                </a:solidFill>
              </a:rPr>
              <a:t>(pp. 165-196). The Hague, Netherlands: Mouton</a:t>
            </a:r>
            <a:r>
              <a:rPr lang="en-US" sz="1200" b="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4038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Data collected for different purposes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Secondary use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495800" y="4541460"/>
            <a:ext cx="208280" cy="145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29603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4221540"/>
            <a:ext cx="40386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Understandings </a:t>
            </a:r>
            <a:r>
              <a:rPr lang="en-US" sz="2400" b="0" dirty="0">
                <a:solidFill>
                  <a:schemeClr val="bg1"/>
                </a:solidFill>
              </a:rPr>
              <a:t>of culture through representation of </a:t>
            </a:r>
            <a:r>
              <a:rPr lang="en-US" sz="2400" b="0" dirty="0" smtClean="0">
                <a:solidFill>
                  <a:schemeClr val="bg1"/>
                </a:solidFill>
              </a:rPr>
              <a:t>'insider's </a:t>
            </a:r>
            <a:r>
              <a:rPr lang="en-US" sz="2400" b="0" dirty="0">
                <a:solidFill>
                  <a:schemeClr val="bg1"/>
                </a:solidFill>
              </a:rPr>
              <a:t>point of view</a:t>
            </a:r>
            <a:r>
              <a:rPr lang="en-US" sz="2400" b="0" dirty="0" smtClean="0">
                <a:solidFill>
                  <a:schemeClr val="bg1"/>
                </a:solidFill>
              </a:rPr>
              <a:t>.’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Participating observation.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799080" y="5029200"/>
            <a:ext cx="1905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</p:spTree>
    <p:extLst>
      <p:ext uri="{BB962C8B-B14F-4D97-AF65-F5344CB8AC3E}">
        <p14:creationId xmlns:p14="http://schemas.microsoft.com/office/powerpoint/2010/main" val="31466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/>
              <a:t>Simple Introduction to the Practice </a:t>
            </a:r>
            <a:r>
              <a:rPr lang="en-US" dirty="0" smtClean="0"/>
              <a:t>of Ethnography </a:t>
            </a:r>
            <a:r>
              <a:rPr lang="en-US" dirty="0"/>
              <a:t>and Guide to </a:t>
            </a:r>
            <a:r>
              <a:rPr lang="en-US" dirty="0" smtClean="0"/>
              <a:t>Ethnographic </a:t>
            </a:r>
            <a:r>
              <a:rPr lang="en-US" dirty="0" err="1" smtClean="0"/>
              <a:t>Fieldnotes</a:t>
            </a:r>
            <a:endParaRPr lang="en-US" dirty="0"/>
          </a:p>
          <a:p>
            <a:pPr algn="ctr"/>
            <a:r>
              <a:rPr lang="en-US" dirty="0"/>
              <a:t>Brian A </a:t>
            </a:r>
            <a:r>
              <a:rPr lang="en-US" dirty="0" err="1"/>
              <a:t>Hoey</a:t>
            </a:r>
            <a:r>
              <a:rPr lang="en-US" dirty="0" smtClean="0"/>
              <a:t>, </a:t>
            </a:r>
            <a:r>
              <a:rPr lang="en-US" i="1" dirty="0" smtClean="0"/>
              <a:t>Marshall University</a:t>
            </a:r>
          </a:p>
          <a:p>
            <a:pPr algn="ctr"/>
            <a:endParaRPr lang="en-US" i="1" dirty="0"/>
          </a:p>
          <a:p>
            <a:pPr algn="ctr"/>
            <a:r>
              <a:rPr lang="en-US" dirty="0"/>
              <a:t>http://works.bepress.com/brian_hoey/12/</a:t>
            </a:r>
          </a:p>
        </p:txBody>
      </p:sp>
    </p:spTree>
    <p:extLst>
      <p:ext uri="{BB962C8B-B14F-4D97-AF65-F5344CB8AC3E}">
        <p14:creationId xmlns:p14="http://schemas.microsoft.com/office/powerpoint/2010/main" val="9916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Post-class open book test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Due March 5, 2019, noon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Be </a:t>
            </a:r>
            <a:r>
              <a:rPr lang="en-US" b="1" dirty="0"/>
              <a:t>sure to back up your answers for this and all other questions by adequate literature references.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 can be placed on a continuum of structure, from “unstructured” </a:t>
            </a:r>
            <a:r>
              <a:rPr lang="en-US" sz="2800" dirty="0" smtClean="0"/>
              <a:t>over “semi-structured” to “highly structured”.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main idea that is embedded in this continuum?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Max score: 5 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are the two main criteria to be adhered to for an interview to be ‘structured’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Score: 5p for each correct criterion</a:t>
            </a:r>
          </a:p>
        </p:txBody>
      </p:sp>
    </p:spTree>
    <p:extLst>
      <p:ext uri="{BB962C8B-B14F-4D97-AF65-F5344CB8AC3E}">
        <p14:creationId xmlns:p14="http://schemas.microsoft.com/office/powerpoint/2010/main" val="1689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Rank the following sampling methods from highest to lowest with respect to their ability to allow for generalizations to be made from answers obtained from respondents: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Opportunity sampling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 sampling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Convenience sampling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Structured sampling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Snowball sampling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Score: for each method: difference between given position and correct position with 0 per method as minimum.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Questionnaire 			 =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1FE115"/>
                </a:solidFill>
              </a:rPr>
              <a:t>document</a:t>
            </a:r>
            <a:endParaRPr lang="en-US" sz="2800" dirty="0">
              <a:solidFill>
                <a:srgbClr val="1FE11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		produce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1FE115"/>
                </a:solidFill>
              </a:rPr>
              <a:t>document</a:t>
            </a:r>
            <a:endParaRPr lang="en-US" sz="2800" dirty="0">
              <a:solidFill>
                <a:srgbClr val="1FE11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groups		produce </a:t>
            </a:r>
            <a:r>
              <a:rPr lang="en-US" sz="2800" dirty="0" smtClean="0">
                <a:solidFill>
                  <a:srgbClr val="1FE115"/>
                </a:solidFill>
              </a:rPr>
              <a:t>document</a:t>
            </a:r>
            <a:endParaRPr lang="en-US" sz="2800" dirty="0">
              <a:solidFill>
                <a:srgbClr val="1FE11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Observations		produce </a:t>
            </a:r>
            <a:r>
              <a:rPr lang="en-US" sz="2800" dirty="0">
                <a:solidFill>
                  <a:srgbClr val="1FE115"/>
                </a:solidFill>
              </a:rPr>
              <a:t>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>
                <a:solidFill>
                  <a:srgbClr val="FFFF00"/>
                </a:solidFill>
              </a:rPr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sources	 =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1FE115"/>
                </a:solidFill>
              </a:rPr>
              <a:t>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		produce </a:t>
            </a:r>
            <a:r>
              <a:rPr lang="en-US" sz="2800" dirty="0" smtClean="0">
                <a:solidFill>
                  <a:srgbClr val="1FE115"/>
                </a:solidFill>
              </a:rPr>
              <a:t>document</a:t>
            </a:r>
            <a:endParaRPr lang="en-US" sz="2800" dirty="0">
              <a:solidFill>
                <a:srgbClr val="1FE11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39000" y="1981200"/>
            <a:ext cx="838200" cy="3048000"/>
            <a:chOff x="7239000" y="1981200"/>
            <a:chExt cx="838200" cy="3048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7239000" y="19812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239000" y="246888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7239000" y="29718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239000" y="35052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239000" y="44958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239000" y="5029200"/>
              <a:ext cx="838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8077200" y="1981200"/>
              <a:ext cx="0" cy="3048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 bwMode="auto">
          <a:xfrm>
            <a:off x="3581400" y="4038600"/>
            <a:ext cx="449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21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Which method for interviewing is used here 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“Tell me, what do you know about current methods of </a:t>
            </a:r>
            <a:r>
              <a:rPr lang="en-US" dirty="0" smtClean="0"/>
              <a:t> </a:t>
            </a:r>
            <a:r>
              <a:rPr lang="en-US" dirty="0"/>
              <a:t>disposing of hazardous </a:t>
            </a:r>
            <a:r>
              <a:rPr lang="en-US" dirty="0" smtClean="0"/>
              <a:t>chemical waste</a:t>
            </a:r>
            <a:r>
              <a:rPr lang="en-US" dirty="0"/>
              <a:t>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What, if any, are the factors that contribute to the growing stockpile of </a:t>
            </a:r>
            <a:r>
              <a:rPr lang="en-US" dirty="0" smtClean="0"/>
              <a:t>hazardous chemical </a:t>
            </a:r>
            <a:r>
              <a:rPr lang="en-US" dirty="0"/>
              <a:t>waste?”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Do you approve or disapprove of these methods of disposing of hazardous </a:t>
            </a:r>
            <a:r>
              <a:rPr lang="en-US" dirty="0" smtClean="0"/>
              <a:t>chemical wastes</a:t>
            </a:r>
            <a:r>
              <a:rPr lang="en-US" dirty="0"/>
              <a:t>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Why do you feel this way?”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How strongly do you feel about this? Strongly, very strongly, something that you </a:t>
            </a:r>
            <a:r>
              <a:rPr lang="en-US" dirty="0" smtClean="0"/>
              <a:t>would not </a:t>
            </a:r>
            <a:r>
              <a:rPr lang="en-US" dirty="0"/>
              <a:t>change your mind on</a:t>
            </a:r>
            <a:r>
              <a:rPr lang="en-US" dirty="0" smtClean="0"/>
              <a:t>?”</a:t>
            </a:r>
          </a:p>
          <a:p>
            <a:pPr marL="0" indent="0"/>
            <a:r>
              <a:rPr lang="en-US" dirty="0" smtClean="0"/>
              <a:t>Score: 5p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4 specific </a:t>
            </a:r>
            <a:r>
              <a:rPr lang="en-US" dirty="0"/>
              <a:t>circumstances </a:t>
            </a:r>
            <a:r>
              <a:rPr lang="en-US" dirty="0" smtClean="0"/>
              <a:t>or situations for </a:t>
            </a:r>
            <a:r>
              <a:rPr lang="en-US" dirty="0"/>
              <a:t>which </a:t>
            </a:r>
            <a:r>
              <a:rPr lang="en-US" dirty="0" smtClean="0"/>
              <a:t>in-depth </a:t>
            </a:r>
            <a:r>
              <a:rPr lang="en-US" dirty="0"/>
              <a:t>interviews are </a:t>
            </a:r>
            <a:r>
              <a:rPr lang="en-US" dirty="0" smtClean="0"/>
              <a:t>particularly appropriate.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Score: 3p for each correct circumstance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Group/peer pressure may have an influence on answers solicited via focus groups. This influence may be beneficial or counter-productive. Give an example for each and explain why.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Score for each influence: 3 for example + 3 for explanation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goal for asking the following questions to a researcher after an interview or focus group session: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comfortable were you interacting with all of the participants?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participants made you feel more/less comfortable?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participant responses did you feel were the most helpful?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what ways did you think they were the most helpful?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did these feelings that you have described influence your perception of the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interview process as a whole</a:t>
            </a:r>
            <a:r>
              <a:rPr lang="en-US" dirty="0" smtClean="0"/>
              <a:t>?</a:t>
            </a:r>
          </a:p>
          <a:p>
            <a:pPr marL="0" indent="0"/>
            <a:r>
              <a:rPr lang="en-US" dirty="0" smtClean="0"/>
              <a:t>Score: 5p for correct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Once more !!!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all questions, an answer is considered correct only when accompanied by a referenced source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ctr"/>
            <a:r>
              <a:rPr lang="en-US" dirty="0" smtClean="0"/>
              <a:t>Discussion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 of these methods in the research proposals.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 an assignment but a strong suggestion: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After each class, expand your research proposal with insight obtained from lectures!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               </a:t>
            </a:r>
            <a:r>
              <a:rPr lang="en-US" sz="2800" dirty="0" smtClean="0"/>
              <a:t>‘surveys’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295400"/>
            <a:ext cx="84189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dirty="0" smtClean="0">
                <a:solidFill>
                  <a:schemeClr val="bg1"/>
                </a:solidFill>
              </a:rPr>
              <a:t>}</a:t>
            </a:r>
            <a:endParaRPr lang="en-US" sz="1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26572</TotalTime>
  <Words>5017</Words>
  <Application>Microsoft Office PowerPoint</Application>
  <PresentationFormat>On-screen Show (4:3)</PresentationFormat>
  <Paragraphs>881</Paragraphs>
  <Slides>86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0" baseType="lpstr">
      <vt:lpstr>Arial Unicode MS</vt:lpstr>
      <vt:lpstr>Batang</vt:lpstr>
      <vt:lpstr>ＭＳ Ｐゴシック</vt:lpstr>
      <vt:lpstr>Arial</vt:lpstr>
      <vt:lpstr>FuturaStd-Book</vt:lpstr>
      <vt:lpstr>Georgia</vt:lpstr>
      <vt:lpstr>Times</vt:lpstr>
      <vt:lpstr>Times New Roman</vt:lpstr>
      <vt:lpstr>TimesNewRomanPSMT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20048 – Spring 2019 </vt:lpstr>
      <vt:lpstr>C5. Qualitative research methods: theory and data collection methods </vt:lpstr>
      <vt:lpstr>NEXT WEEK C6. Elements of Epidemiology</vt:lpstr>
      <vt:lpstr>Qualitative Research (QLR) Methods (QLRM)</vt:lpstr>
      <vt:lpstr>Quantitative research</vt:lpstr>
      <vt:lpstr>Types of Data Collection in QLRM </vt:lpstr>
      <vt:lpstr>Types of Data Collection in QLRM </vt:lpstr>
      <vt:lpstr>Types of Data Collection in QRM </vt:lpstr>
      <vt:lpstr>Types of Data Collection in QLRM </vt:lpstr>
      <vt:lpstr>Survey</vt:lpstr>
      <vt:lpstr>Survey Goals</vt:lpstr>
      <vt:lpstr>Types of Data Collection in QRM </vt:lpstr>
      <vt:lpstr>Steps for questionnaire-based surveys</vt:lpstr>
      <vt:lpstr>Distribution and roll out</vt:lpstr>
      <vt:lpstr>Web surveys, anything more popular?</vt:lpstr>
      <vt:lpstr>PowerPoint Presentation</vt:lpstr>
      <vt:lpstr>Questionnaire characteristics</vt:lpstr>
      <vt:lpstr>Pros and cons of questionnaires</vt:lpstr>
      <vt:lpstr>Good Questionnaires </vt:lpstr>
      <vt:lpstr>Good Questionnaires </vt:lpstr>
      <vt:lpstr>Good Questions</vt:lpstr>
      <vt:lpstr>Questions (generally) to be avoided</vt:lpstr>
      <vt:lpstr>Closed questions</vt:lpstr>
      <vt:lpstr>Rating scale questions</vt:lpstr>
      <vt:lpstr>Rating scale requirements</vt:lpstr>
      <vt:lpstr>Two major types</vt:lpstr>
      <vt:lpstr>Number of scale points</vt:lpstr>
      <vt:lpstr>Rank-order questions</vt:lpstr>
      <vt:lpstr>Branching questions</vt:lpstr>
      <vt:lpstr>Open-ended questions</vt:lpstr>
      <vt:lpstr>Some types of open-ended questions</vt:lpstr>
      <vt:lpstr>Other survey question types</vt:lpstr>
      <vt:lpstr>Avoiding Bias</vt:lpstr>
      <vt:lpstr>Types of Data Collection in QRM </vt:lpstr>
      <vt:lpstr>Some interview types</vt:lpstr>
      <vt:lpstr>Quintamensional method for semi-structured interviews </vt:lpstr>
      <vt:lpstr>Risks for bias in interviews</vt:lpstr>
      <vt:lpstr>Advantages of interviews</vt:lpstr>
      <vt:lpstr>Disadvantages of interviews</vt:lpstr>
      <vt:lpstr>Types of Data Collection in QRM </vt:lpstr>
      <vt:lpstr>Focus group characteristics</vt:lpstr>
      <vt:lpstr>Non-verbal communication</vt:lpstr>
      <vt:lpstr>Non-verbal communication</vt:lpstr>
      <vt:lpstr>Non-verbal communication</vt:lpstr>
      <vt:lpstr>Non-verbal communication</vt:lpstr>
      <vt:lpstr>Non-verbal communication</vt:lpstr>
      <vt:lpstr>Non-verbal communication</vt:lpstr>
      <vt:lpstr>Focus group characteristics</vt:lpstr>
      <vt:lpstr>Purposes of focus groups (1)</vt:lpstr>
      <vt:lpstr>Purposes of focus groups (2)</vt:lpstr>
      <vt:lpstr>Matrix for Assessing Level of Consensus</vt:lpstr>
      <vt:lpstr>Survey, Interview, or Focus Group?</vt:lpstr>
      <vt:lpstr>Survey, Interview, or Focus Group?</vt:lpstr>
      <vt:lpstr>Survey, Interview, or Focus Group?</vt:lpstr>
      <vt:lpstr>Survey, Interview, or Focus Group?</vt:lpstr>
      <vt:lpstr>Survey, Interview, or Focus Group?</vt:lpstr>
      <vt:lpstr>Survey, Interview, or Focus Group?</vt:lpstr>
      <vt:lpstr>Survey, Interview, or Focus Group?</vt:lpstr>
      <vt:lpstr>Survey, Interview, or Focus Group?</vt:lpstr>
      <vt:lpstr>Survey, Interview, or Focus Group?</vt:lpstr>
      <vt:lpstr>Triangulation</vt:lpstr>
      <vt:lpstr>Triangulation</vt:lpstr>
      <vt:lpstr>Sampling methods</vt:lpstr>
      <vt:lpstr>Types of Data Collection in QRM </vt:lpstr>
      <vt:lpstr>Pros and cons of observations</vt:lpstr>
      <vt:lpstr>Special setup: case studies Pros and cons</vt:lpstr>
      <vt:lpstr>Types of Data Collection in QLRM </vt:lpstr>
      <vt:lpstr>Data extraction</vt:lpstr>
      <vt:lpstr>Data extraction: code assignment</vt:lpstr>
      <vt:lpstr>Pros and cons of pre-existing document studies</vt:lpstr>
      <vt:lpstr>Coding tree development and use</vt:lpstr>
      <vt:lpstr>‘Old style’ relationships</vt:lpstr>
      <vt:lpstr>Types of Data Collection in QRM </vt:lpstr>
      <vt:lpstr>Types of Data Collection in QRM </vt:lpstr>
      <vt:lpstr>More on Ethnography</vt:lpstr>
      <vt:lpstr>Post-class open book test</vt:lpstr>
      <vt:lpstr>Question 1. </vt:lpstr>
      <vt:lpstr>Question 2</vt:lpstr>
      <vt:lpstr>Question 3</vt:lpstr>
      <vt:lpstr>Question 4</vt:lpstr>
      <vt:lpstr>Question 5</vt:lpstr>
      <vt:lpstr>Question 6</vt:lpstr>
      <vt:lpstr>Question 7</vt:lpstr>
      <vt:lpstr>Once more !!!  For all questions, an answer is considered correct only when accompanied by a referenced source !!!</vt:lpstr>
      <vt:lpstr>Discussion </vt:lpstr>
      <vt:lpstr>Not an assignment but a strong suggestion:  After each class, expand your research proposal with insight obtained from lectures!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1254</cp:revision>
  <dcterms:created xsi:type="dcterms:W3CDTF">1601-01-01T00:00:00Z</dcterms:created>
  <dcterms:modified xsi:type="dcterms:W3CDTF">2019-02-28T14:46:05Z</dcterms:modified>
</cp:coreProperties>
</file>