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38"/>
  </p:notesMasterIdLst>
  <p:sldIdLst>
    <p:sldId id="1251" r:id="rId2"/>
    <p:sldId id="1581" r:id="rId3"/>
    <p:sldId id="1599" r:id="rId4"/>
    <p:sldId id="1598" r:id="rId5"/>
    <p:sldId id="1597" r:id="rId6"/>
    <p:sldId id="1600" r:id="rId7"/>
    <p:sldId id="1601" r:id="rId8"/>
    <p:sldId id="1603" r:id="rId9"/>
    <p:sldId id="1604" r:id="rId10"/>
    <p:sldId id="1605" r:id="rId11"/>
    <p:sldId id="1607" r:id="rId12"/>
    <p:sldId id="1608" r:id="rId13"/>
    <p:sldId id="1613" r:id="rId14"/>
    <p:sldId id="1612" r:id="rId15"/>
    <p:sldId id="1606" r:id="rId16"/>
    <p:sldId id="1609" r:id="rId17"/>
    <p:sldId id="1611" r:id="rId18"/>
    <p:sldId id="1602" r:id="rId19"/>
    <p:sldId id="1610" r:id="rId20"/>
    <p:sldId id="1596" r:id="rId21"/>
    <p:sldId id="1614" r:id="rId22"/>
    <p:sldId id="1615" r:id="rId23"/>
    <p:sldId id="1616" r:id="rId24"/>
    <p:sldId id="1617" r:id="rId25"/>
    <p:sldId id="1538" r:id="rId26"/>
    <p:sldId id="1537" r:id="rId27"/>
    <p:sldId id="1540" r:id="rId28"/>
    <p:sldId id="1620" r:id="rId29"/>
    <p:sldId id="1527" r:id="rId30"/>
    <p:sldId id="1532" r:id="rId31"/>
    <p:sldId id="1543" r:id="rId32"/>
    <p:sldId id="1512" r:id="rId33"/>
    <p:sldId id="1544" r:id="rId34"/>
    <p:sldId id="1494" r:id="rId35"/>
    <p:sldId id="1548" r:id="rId36"/>
    <p:sldId id="1619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2CCE8"/>
    <a:srgbClr val="AAE600"/>
    <a:srgbClr val="FF0000"/>
    <a:srgbClr val="1FE115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3623" autoAdjust="0"/>
  </p:normalViewPr>
  <p:slideViewPr>
    <p:cSldViewPr>
      <p:cViewPr varScale="1">
        <p:scale>
          <a:sx n="102" d="100"/>
          <a:sy n="102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20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21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research methods</a:t>
            </a:r>
            <a:br>
              <a:rPr lang="en-US" dirty="0" smtClean="0"/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</a:t>
            </a:r>
            <a:r>
              <a:rPr lang="en-US" sz="2800" dirty="0" smtClean="0"/>
              <a:t>20048 – Spring 2019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Class 4 – Feb 21, 2019</a:t>
            </a:r>
          </a:p>
          <a:p>
            <a:r>
              <a:rPr lang="en-US" dirty="0" smtClean="0"/>
              <a:t>Preparation for Research Project Proposals</a:t>
            </a:r>
          </a:p>
          <a:p>
            <a:r>
              <a:rPr lang="en-US" dirty="0" smtClean="0"/>
              <a:t>Werner CEUSTERS,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676400"/>
            <a:ext cx="9139518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Disciplines </a:t>
            </a:r>
            <a:r>
              <a:rPr lang="en-US" dirty="0"/>
              <a:t>and Occupations [H</a:t>
            </a:r>
            <a:r>
              <a:rPr lang="en-US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Anthropology</a:t>
            </a:r>
            <a:r>
              <a:rPr lang="en-US" dirty="0"/>
              <a:t>, Education, Sociology, and Social Phenomena [I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Social Sciences [I01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Anthropology </a:t>
            </a:r>
            <a:r>
              <a:rPr lang="en-US" dirty="0"/>
              <a:t>[</a:t>
            </a:r>
            <a:r>
              <a:rPr lang="en-US" dirty="0" smtClean="0"/>
              <a:t>I01.076]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Criminology </a:t>
            </a:r>
            <a:r>
              <a:rPr lang="en-US" dirty="0"/>
              <a:t>[I01.198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Sociology </a:t>
            </a:r>
            <a:r>
              <a:rPr lang="en-US" dirty="0"/>
              <a:t>[I01.880]     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 …      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Industry, and Agriculture [J</a:t>
            </a:r>
            <a:r>
              <a:rPr lang="en-US" dirty="0" smtClean="0"/>
              <a:t>]  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Humanities </a:t>
            </a:r>
            <a:r>
              <a:rPr lang="en-US" dirty="0"/>
              <a:t>[K</a:t>
            </a:r>
            <a:r>
              <a:rPr lang="en-US" dirty="0" smtClean="0"/>
              <a:t>]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Science [L</a:t>
            </a:r>
            <a:r>
              <a:rPr lang="en-US" dirty="0" smtClean="0"/>
              <a:t>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676400"/>
            <a:ext cx="9139518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Disciplines </a:t>
            </a:r>
            <a:r>
              <a:rPr lang="en-US" dirty="0"/>
              <a:t>and Occupations [H</a:t>
            </a:r>
            <a:r>
              <a:rPr lang="en-US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Anthropology</a:t>
            </a:r>
            <a:r>
              <a:rPr lang="en-US" dirty="0"/>
              <a:t>, Education, Sociology, and Social Phenomena [I</a:t>
            </a:r>
            <a:r>
              <a:rPr lang="en-US" dirty="0" smtClean="0"/>
              <a:t>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Industry, and Agriculture [J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Technology, Industry, and Agriculture [J01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Engineering </a:t>
            </a:r>
            <a:r>
              <a:rPr lang="en-US" dirty="0"/>
              <a:t>[J01.293</a:t>
            </a:r>
            <a:r>
              <a:rPr lang="en-US" dirty="0" smtClean="0"/>
              <a:t>]  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Military </a:t>
            </a:r>
            <a:r>
              <a:rPr lang="en-US" dirty="0"/>
              <a:t>Science [J01.675] 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Technology </a:t>
            </a:r>
            <a:r>
              <a:rPr lang="en-US" dirty="0"/>
              <a:t>[J01.897</a:t>
            </a:r>
            <a:r>
              <a:rPr lang="en-US" dirty="0" smtClean="0"/>
              <a:t>] 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Biomedical </a:t>
            </a:r>
            <a:r>
              <a:rPr lang="en-US" dirty="0"/>
              <a:t>Technology [J01.897.115</a:t>
            </a:r>
            <a:r>
              <a:rPr lang="en-US" dirty="0" smtClean="0"/>
              <a:t>]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Biotechnology </a:t>
            </a:r>
            <a:r>
              <a:rPr lang="en-US" dirty="0"/>
              <a:t>[J01.897.120</a:t>
            </a:r>
            <a:r>
              <a:rPr lang="en-US" dirty="0" smtClean="0"/>
              <a:t>]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Materials </a:t>
            </a:r>
            <a:r>
              <a:rPr lang="en-US" dirty="0"/>
              <a:t>Science [J01.897.461]     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Medical </a:t>
            </a:r>
            <a:r>
              <a:rPr lang="en-US" dirty="0"/>
              <a:t>Laboratory Science [J01.897.480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…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447800"/>
            <a:ext cx="9139518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Disciplines </a:t>
            </a:r>
            <a:r>
              <a:rPr lang="en-US" dirty="0"/>
              <a:t>and Occupations [H</a:t>
            </a:r>
            <a:r>
              <a:rPr lang="en-US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Anthropology</a:t>
            </a:r>
            <a:r>
              <a:rPr lang="en-US" dirty="0"/>
              <a:t>, Education, Sociology, and Social Phenomena [I</a:t>
            </a:r>
            <a:r>
              <a:rPr lang="en-US" dirty="0" smtClean="0"/>
              <a:t>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Industry, and Agriculture [J</a:t>
            </a:r>
            <a:r>
              <a:rPr lang="en-US" dirty="0" smtClean="0"/>
              <a:t>]  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Humanities </a:t>
            </a:r>
            <a:r>
              <a:rPr lang="en-US" dirty="0"/>
              <a:t>[K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Humanities </a:t>
            </a:r>
            <a:r>
              <a:rPr lang="en-US" dirty="0"/>
              <a:t>[K01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Art </a:t>
            </a:r>
            <a:r>
              <a:rPr lang="en-US" dirty="0"/>
              <a:t>[K01.093</a:t>
            </a:r>
            <a:r>
              <a:rPr lang="en-US" dirty="0" smtClean="0"/>
              <a:t>]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Occultism [K01.672]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Philosophy [K01.752]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Religion </a:t>
            </a:r>
            <a:r>
              <a:rPr lang="en-US" dirty="0"/>
              <a:t>[K01.844</a:t>
            </a:r>
            <a:r>
              <a:rPr lang="en-US" dirty="0" smtClean="0"/>
              <a:t>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Science [L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Science [L01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Classification </a:t>
            </a:r>
            <a:r>
              <a:rPr lang="en-US" dirty="0"/>
              <a:t>[L01.100]     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Technology [L01.479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762000"/>
            <a:ext cx="4267200" cy="762000"/>
          </a:xfrm>
        </p:spPr>
        <p:txBody>
          <a:bodyPr/>
          <a:lstStyle/>
          <a:p>
            <a:r>
              <a:rPr lang="en-US" dirty="0" smtClean="0"/>
              <a:t>A good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16" y="762000"/>
            <a:ext cx="4010025" cy="600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1116" y="5715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</a:rPr>
              <a:t>https://www.cancer.gov/about-nci/organization/crs/research-initiatives/team-science-field-guide/collaboration-team-science-guide.pdf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41" y="1469744"/>
            <a:ext cx="3592734" cy="43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an effective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Self- and other-awareness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building of a team, including setting shared expectations and defining roles and </a:t>
            </a:r>
            <a:r>
              <a:rPr lang="en-US" dirty="0" smtClean="0"/>
              <a:t>responsibilities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Making provisions for appropriate recognition and credit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Creating</a:t>
            </a:r>
            <a:r>
              <a:rPr lang="en-US" dirty="0"/>
              <a:t>, sharing, and revisiting a shared vision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Enjoying the science and the work together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Effective </a:t>
            </a:r>
            <a:r>
              <a:rPr lang="en-US" dirty="0"/>
              <a:t>leadership and management skills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</a:t>
            </a:r>
            <a:r>
              <a:rPr lang="en-US" dirty="0" err="1"/>
              <a:t>each others’</a:t>
            </a:r>
            <a:r>
              <a:rPr lang="en-US" dirty="0"/>
              <a:t> languages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Strategies </a:t>
            </a:r>
            <a:r>
              <a:rPr lang="en-US" dirty="0"/>
              <a:t>developed for communicating openly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Trust </a:t>
            </a:r>
            <a:r>
              <a:rPr lang="en-US" dirty="0"/>
              <a:t>is established among team members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Promoting </a:t>
            </a:r>
            <a:r>
              <a:rPr lang="en-US" dirty="0"/>
              <a:t>disagreement while containing conflict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6145" y="6491456"/>
            <a:ext cx="823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Bennett LM, H </a:t>
            </a:r>
            <a:r>
              <a:rPr lang="en-US" sz="1400" b="0" dirty="0" err="1">
                <a:solidFill>
                  <a:schemeClr val="bg1"/>
                </a:solidFill>
              </a:rPr>
              <a:t>Gadlin</a:t>
            </a:r>
            <a:r>
              <a:rPr lang="en-US" sz="1400" b="0" dirty="0">
                <a:solidFill>
                  <a:schemeClr val="bg1"/>
                </a:solidFill>
              </a:rPr>
              <a:t> H, Levine-Findley S. Team Science and Collaboration: A Field Guide. Bethesda: DHHS; </a:t>
            </a:r>
          </a:p>
        </p:txBody>
      </p:sp>
    </p:spTree>
    <p:extLst>
      <p:ext uri="{BB962C8B-B14F-4D97-AF65-F5344CB8AC3E}">
        <p14:creationId xmlns:p14="http://schemas.microsoft.com/office/powerpoint/2010/main" val="27640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success factors for team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paradigms or epistemologies in </a:t>
            </a:r>
            <a:r>
              <a:rPr lang="en-US" sz="2000" dirty="0" smtClean="0"/>
              <a:t>the current </a:t>
            </a:r>
            <a:r>
              <a:rPr lang="en-US" sz="2000" dirty="0"/>
              <a:t>(mono-disciplinary) sciences,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skills and competences of the scientists involved,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the institutional context of the research,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organization of </a:t>
            </a:r>
            <a:r>
              <a:rPr lang="en-US" sz="2000" dirty="0" smtClean="0"/>
              <a:t>collaborations.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Fischer </a:t>
            </a:r>
            <a:r>
              <a:rPr lang="en-US" sz="1400" i="1" dirty="0"/>
              <a:t>et.al.</a:t>
            </a:r>
            <a:r>
              <a:rPr lang="en-US" sz="1400" dirty="0"/>
              <a:t> When natural met social: a review of collaboration between </a:t>
            </a:r>
            <a:r>
              <a:rPr lang="en-US" sz="1400" dirty="0" smtClean="0"/>
              <a:t>the natural </a:t>
            </a:r>
            <a:r>
              <a:rPr lang="en-US" sz="1400" dirty="0"/>
              <a:t>and social sciences. </a:t>
            </a:r>
            <a:r>
              <a:rPr lang="en-US" sz="1400" dirty="0" err="1"/>
              <a:t>Interdiscip</a:t>
            </a:r>
            <a:r>
              <a:rPr lang="en-US" sz="1400" dirty="0"/>
              <a:t>. Sci. Rev. 36(4), 341–358 (2011)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the </a:t>
            </a:r>
            <a:r>
              <a:rPr lang="en-US" sz="2000" dirty="0"/>
              <a:t>so-called </a:t>
            </a:r>
            <a:r>
              <a:rPr lang="en-US" sz="2000" dirty="0" smtClean="0"/>
              <a:t>‘paradigm war’ </a:t>
            </a:r>
            <a:r>
              <a:rPr lang="en-US" sz="2000" dirty="0"/>
              <a:t>between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neopositivism</a:t>
            </a:r>
            <a:r>
              <a:rPr lang="en-US" sz="2000" dirty="0" smtClean="0"/>
              <a:t> </a:t>
            </a:r>
            <a:r>
              <a:rPr lang="en-US" sz="1800" dirty="0"/>
              <a:t>(a theory of </a:t>
            </a:r>
            <a:r>
              <a:rPr lang="en-US" sz="1800" dirty="0" smtClean="0"/>
              <a:t>knowledge asserting </a:t>
            </a:r>
            <a:r>
              <a:rPr lang="en-US" sz="1800" dirty="0"/>
              <a:t>that only statements verifiable through empirical observation are </a:t>
            </a:r>
            <a:r>
              <a:rPr lang="en-US" sz="1800" dirty="0" smtClean="0"/>
              <a:t>meaningful)</a:t>
            </a:r>
            <a:r>
              <a:rPr lang="en-US" dirty="0" smtClean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constructivism</a:t>
            </a:r>
            <a:r>
              <a:rPr lang="en-US" dirty="0"/>
              <a:t> </a:t>
            </a:r>
            <a:r>
              <a:rPr lang="en-US" sz="1800" dirty="0" smtClean="0"/>
              <a:t>(knowledge is contingent </a:t>
            </a:r>
            <a:r>
              <a:rPr lang="en-US" sz="1800" dirty="0"/>
              <a:t>on convention, human perception and social </a:t>
            </a:r>
            <a:r>
              <a:rPr lang="en-US" sz="1800" dirty="0" smtClean="0"/>
              <a:t>experience and does </a:t>
            </a:r>
            <a:r>
              <a:rPr lang="en-US" sz="1800" dirty="0"/>
              <a:t>not necessarily reflect any external </a:t>
            </a:r>
            <a:r>
              <a:rPr lang="en-US" sz="1800" dirty="0" smtClean="0"/>
              <a:t>realities)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err="1"/>
              <a:t>Onwuegbuzie</a:t>
            </a:r>
            <a:r>
              <a:rPr lang="en-US" sz="1400" dirty="0"/>
              <a:t>, A.J., Leech, N.L.: Taking the ‘‘Q’’ out of research: teaching research methodology </a:t>
            </a:r>
            <a:r>
              <a:rPr lang="en-US" sz="1400" dirty="0" smtClean="0"/>
              <a:t>courses without </a:t>
            </a:r>
            <a:r>
              <a:rPr lang="en-US" sz="1400" dirty="0"/>
              <a:t>the divide between quantitative and qualitative paradigms. Qual. Quant. 39(3), 267–296 (2005)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‘A process of teamwork to be mastered’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0993"/>
            <a:ext cx="8305800" cy="50018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6504801"/>
            <a:ext cx="784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SM. Fiore. https</a:t>
            </a:r>
            <a:r>
              <a:rPr lang="en-US" sz="1400" dirty="0">
                <a:solidFill>
                  <a:schemeClr val="bg1"/>
                </a:solidFill>
              </a:rPr>
              <a:t>://www.inscits.org/assets/SciTS_Conf_2010/presentations/2010-04-22-fiore.pdf</a:t>
            </a:r>
          </a:p>
        </p:txBody>
      </p:sp>
    </p:spTree>
    <p:extLst>
      <p:ext uri="{BB962C8B-B14F-4D97-AF65-F5344CB8AC3E}">
        <p14:creationId xmlns:p14="http://schemas.microsoft.com/office/powerpoint/2010/main" val="32486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" y="750710"/>
            <a:ext cx="9139519" cy="55719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01901" y="636624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https://www.ncbi.nlm.nih.gov/pmc/articles/PMC3652225/</a:t>
            </a:r>
          </a:p>
        </p:txBody>
      </p:sp>
    </p:spTree>
    <p:extLst>
      <p:ext uri="{BB962C8B-B14F-4D97-AF65-F5344CB8AC3E}">
        <p14:creationId xmlns:p14="http://schemas.microsoft.com/office/powerpoint/2010/main" val="22391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609599"/>
            <a:ext cx="9139518" cy="6246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6019800" cy="762000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Team science methodology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11779"/>
            <a:ext cx="8077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a typeface="SimSun" panose="02010600030101010101" pitchFamily="2" charset="-122"/>
              </a:rPr>
              <a:t>Hilde Tobi &amp; Jarl K. </a:t>
            </a:r>
            <a:r>
              <a:rPr lang="en-US" sz="1000" dirty="0" err="1">
                <a:ea typeface="SimSun" panose="02010600030101010101" pitchFamily="2" charset="-122"/>
              </a:rPr>
              <a:t>Kampen</a:t>
            </a:r>
            <a:r>
              <a:rPr lang="en-US" sz="1000" dirty="0" smtClean="0">
                <a:ea typeface="SimSun" panose="02010600030101010101" pitchFamily="2" charset="-122"/>
              </a:rPr>
              <a:t>.  Research </a:t>
            </a:r>
            <a:r>
              <a:rPr lang="en-US" sz="1000" dirty="0">
                <a:ea typeface="SimSun" panose="02010600030101010101" pitchFamily="2" charset="-122"/>
              </a:rPr>
              <a:t>design: the methodology for interdisciplinary research </a:t>
            </a:r>
            <a:r>
              <a:rPr lang="en-US" sz="1000" dirty="0" smtClean="0">
                <a:ea typeface="SimSun" panose="02010600030101010101" pitchFamily="2" charset="-122"/>
              </a:rPr>
              <a:t>framework.  </a:t>
            </a:r>
            <a:r>
              <a:rPr lang="fr-FR" sz="1000" dirty="0" err="1" smtClean="0">
                <a:ea typeface="SimSun" panose="02010600030101010101" pitchFamily="2" charset="-122"/>
              </a:rPr>
              <a:t>Qual</a:t>
            </a:r>
            <a:r>
              <a:rPr lang="fr-FR" sz="1000" dirty="0" smtClean="0">
                <a:ea typeface="SimSun" panose="02010600030101010101" pitchFamily="2" charset="-122"/>
              </a:rPr>
              <a:t> </a:t>
            </a:r>
            <a:r>
              <a:rPr lang="fr-FR" sz="1000" dirty="0">
                <a:ea typeface="SimSun" panose="02010600030101010101" pitchFamily="2" charset="-122"/>
              </a:rPr>
              <a:t>Quant (2018) 52:1209–1225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67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Team science is not a requirement for good science.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Good scientists have </a:t>
            </a:r>
            <a:r>
              <a:rPr lang="en-US" dirty="0" smtClean="0"/>
              <a:t>always: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been open for ideas from outside the domain,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‘fresh look’, thinking by </a:t>
            </a:r>
            <a:r>
              <a:rPr lang="en-US" dirty="0" smtClean="0"/>
              <a:t>analogy;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</a:t>
            </a:r>
            <a:r>
              <a:rPr lang="en-US" dirty="0" smtClean="0"/>
              <a:t>sed skills and expertise from outside the domain (statistics, informatics, </a:t>
            </a:r>
            <a:r>
              <a:rPr lang="en-US" dirty="0" smtClean="0"/>
              <a:t>…).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On-line resources: 80% socio-politics / 20% science.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‘citizen scientists</a:t>
            </a:r>
            <a:r>
              <a:rPr lang="en-US" dirty="0" smtClean="0"/>
              <a:t>’;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‘community stakeholders</a:t>
            </a:r>
            <a:r>
              <a:rPr lang="en-US" dirty="0" smtClean="0"/>
              <a:t>’;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‘experience experts’.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 smtClean="0"/>
              <a:t>Pre-lecture required reading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1981200"/>
            <a:ext cx="8686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738" indent="-566738" algn="l"/>
            <a:r>
              <a:rPr lang="en-US" sz="2400" b="0" dirty="0">
                <a:solidFill>
                  <a:schemeClr val="bg1"/>
                </a:solidFill>
              </a:rPr>
              <a:t>R4.	Reinhold </a:t>
            </a:r>
            <a:r>
              <a:rPr lang="en-US" sz="2400" b="0" dirty="0" err="1">
                <a:solidFill>
                  <a:schemeClr val="bg1"/>
                </a:solidFill>
              </a:rPr>
              <a:t>Haux</a:t>
            </a:r>
            <a:r>
              <a:rPr lang="en-US" sz="2400" b="0" dirty="0">
                <a:solidFill>
                  <a:schemeClr val="bg1"/>
                </a:solidFill>
              </a:rPr>
              <a:t> </a:t>
            </a:r>
            <a:r>
              <a:rPr lang="en-US" sz="2400" b="0" i="1" dirty="0">
                <a:solidFill>
                  <a:schemeClr val="bg1"/>
                </a:solidFill>
              </a:rPr>
              <a:t>et.al.</a:t>
            </a:r>
            <a:endParaRPr lang="en-US" sz="2400" b="0" dirty="0">
              <a:solidFill>
                <a:schemeClr val="bg1"/>
              </a:solidFill>
            </a:endParaRPr>
          </a:p>
          <a:p>
            <a:pPr marL="566738" indent="-566738" algn="l"/>
            <a:r>
              <a:rPr lang="en-US" sz="2400" b="0" dirty="0" smtClean="0">
                <a:solidFill>
                  <a:schemeClr val="bg1"/>
                </a:solidFill>
              </a:rPr>
              <a:t>	Research </a:t>
            </a:r>
            <a:r>
              <a:rPr lang="en-US" sz="2400" b="0" dirty="0">
                <a:solidFill>
                  <a:schemeClr val="bg1"/>
                </a:solidFill>
              </a:rPr>
              <a:t>Strategies for Biomedical and Health Informatics: Some Thought-provoking and Critical Proposals to Encourage Scientific Debate on the Nature of Good Research in Medical Informatics.</a:t>
            </a:r>
          </a:p>
          <a:p>
            <a:pPr marL="566738" indent="-566738" algn="l"/>
            <a:r>
              <a:rPr lang="en-US" sz="2400" b="0" dirty="0" smtClean="0">
                <a:solidFill>
                  <a:schemeClr val="bg1"/>
                </a:solidFill>
              </a:rPr>
              <a:t>	Methods </a:t>
            </a:r>
            <a:r>
              <a:rPr lang="en-US" sz="2400" b="0" dirty="0" err="1">
                <a:solidFill>
                  <a:schemeClr val="bg1"/>
                </a:solidFill>
              </a:rPr>
              <a:t>Inf</a:t>
            </a:r>
            <a:r>
              <a:rPr lang="en-US" sz="2400" b="0" dirty="0">
                <a:solidFill>
                  <a:schemeClr val="bg1"/>
                </a:solidFill>
              </a:rPr>
              <a:t> Med. 2017; 56(Open): e1–e10. </a:t>
            </a:r>
            <a:r>
              <a:rPr lang="en-US" sz="2400" b="0" dirty="0" smtClean="0">
                <a:solidFill>
                  <a:schemeClr val="bg1"/>
                </a:solidFill>
              </a:rPr>
              <a:t>2017 </a:t>
            </a:r>
            <a:r>
              <a:rPr lang="en-US" sz="2400" b="0" dirty="0">
                <a:solidFill>
                  <a:schemeClr val="bg1"/>
                </a:solidFill>
              </a:rPr>
              <a:t>Jan 25.</a:t>
            </a:r>
          </a:p>
          <a:p>
            <a:pPr marL="566738" indent="-566738" algn="l"/>
            <a:r>
              <a:rPr lang="en-US" sz="1600" b="0" dirty="0" smtClean="0">
                <a:solidFill>
                  <a:schemeClr val="bg1"/>
                </a:solidFill>
              </a:rPr>
              <a:t>	https</a:t>
            </a:r>
            <a:r>
              <a:rPr lang="en-US" sz="1600" b="0" dirty="0">
                <a:solidFill>
                  <a:schemeClr val="bg1"/>
                </a:solidFill>
              </a:rPr>
              <a:t>://</a:t>
            </a:r>
            <a:r>
              <a:rPr lang="en-US" sz="1600" b="0" dirty="0" smtClean="0">
                <a:solidFill>
                  <a:schemeClr val="bg1"/>
                </a:solidFill>
              </a:rPr>
              <a:t>www.ncbi.nlm.nih.gov/pmc/articles/PMC5388922/pdf/ME-56-Open-16010125.pdf</a:t>
            </a:r>
          </a:p>
          <a:p>
            <a:pPr marL="566738" indent="-566738" algn="l"/>
            <a:endParaRPr lang="en-US" sz="1600" b="0" dirty="0">
              <a:solidFill>
                <a:schemeClr val="bg1"/>
              </a:solidFill>
            </a:endParaRPr>
          </a:p>
          <a:p>
            <a:pPr marL="566738" indent="-566738" algn="l"/>
            <a:r>
              <a:rPr lang="en-US" sz="2400" b="0" dirty="0">
                <a:solidFill>
                  <a:schemeClr val="bg1"/>
                </a:solidFill>
              </a:rPr>
              <a:t>R5.	Hilde Tobi &amp; Jarl K. </a:t>
            </a:r>
            <a:r>
              <a:rPr lang="en-US" sz="2400" b="0" dirty="0" err="1">
                <a:solidFill>
                  <a:schemeClr val="bg1"/>
                </a:solidFill>
              </a:rPr>
              <a:t>Kampen</a:t>
            </a:r>
            <a:r>
              <a:rPr lang="en-US" sz="2400" b="0" dirty="0">
                <a:solidFill>
                  <a:schemeClr val="bg1"/>
                </a:solidFill>
              </a:rPr>
              <a:t>.</a:t>
            </a:r>
          </a:p>
          <a:p>
            <a:pPr marL="566738" indent="-566738" algn="l"/>
            <a:r>
              <a:rPr lang="en-US" sz="2400" b="0" dirty="0">
                <a:solidFill>
                  <a:schemeClr val="bg1"/>
                </a:solidFill>
              </a:rPr>
              <a:t>	Research design: the methodology for interdisciplinary research </a:t>
            </a:r>
            <a:r>
              <a:rPr lang="en-US" sz="2400" b="0" dirty="0" smtClean="0">
                <a:solidFill>
                  <a:schemeClr val="bg1"/>
                </a:solidFill>
              </a:rPr>
              <a:t>framework.</a:t>
            </a:r>
            <a:endParaRPr lang="en-US" sz="2400" b="0" dirty="0">
              <a:solidFill>
                <a:schemeClr val="bg1"/>
              </a:solidFill>
            </a:endParaRPr>
          </a:p>
          <a:p>
            <a:pPr marL="566738" indent="-566738" algn="l"/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fr-FR" sz="2400" b="0" dirty="0" err="1">
                <a:solidFill>
                  <a:schemeClr val="bg1"/>
                </a:solidFill>
              </a:rPr>
              <a:t>Qual</a:t>
            </a:r>
            <a:r>
              <a:rPr lang="fr-FR" sz="2400" b="0" dirty="0">
                <a:solidFill>
                  <a:schemeClr val="bg1"/>
                </a:solidFill>
              </a:rPr>
              <a:t> Quant (2018) 52:1209–1225</a:t>
            </a:r>
            <a:endParaRPr lang="en-US" sz="2400" b="0" dirty="0">
              <a:solidFill>
                <a:schemeClr val="bg1"/>
              </a:solidFill>
            </a:endParaRPr>
          </a:p>
          <a:p>
            <a:pPr marL="566738" indent="-566738" algn="l"/>
            <a:r>
              <a:rPr lang="fr-FR" sz="2400" b="0" dirty="0">
                <a:solidFill>
                  <a:schemeClr val="bg1"/>
                </a:solidFill>
              </a:rPr>
              <a:t>	</a:t>
            </a:r>
            <a:r>
              <a:rPr lang="fr-FR" sz="2000" b="0" dirty="0">
                <a:solidFill>
                  <a:schemeClr val="bg1"/>
                </a:solidFill>
              </a:rPr>
              <a:t>https://link.springer.com/content/pdf/10.1007%2Fs11135-017-0513-8.pdf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Components of a Research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outline of a research proposal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936341"/>
              </p:ext>
            </p:extLst>
          </p:nvPr>
        </p:nvGraphicFramePr>
        <p:xfrm>
          <a:off x="381000" y="1676400"/>
          <a:ext cx="8458200" cy="4389120"/>
        </p:xfrm>
        <a:graphic>
          <a:graphicData uri="http://schemas.openxmlformats.org/drawingml/2006/table">
            <a:tbl>
              <a:tblPr/>
              <a:tblGrid>
                <a:gridCol w="3909775">
                  <a:extLst>
                    <a:ext uri="{9D8B030D-6E8A-4147-A177-3AD203B41FA5}">
                      <a16:colId xmlns:a16="http://schemas.microsoft.com/office/drawing/2014/main" val="2126057792"/>
                    </a:ext>
                  </a:extLst>
                </a:gridCol>
                <a:gridCol w="4548425">
                  <a:extLst>
                    <a:ext uri="{9D8B030D-6E8A-4147-A177-3AD203B41FA5}">
                      <a16:colId xmlns:a16="http://schemas.microsoft.com/office/drawing/2014/main" val="42528786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Typical headings/sections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Basic questions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506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Title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7433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Keywords Aims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is it all about?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6683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Background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237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Literature review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do we already know?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249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questions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do we need to find out?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904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Methods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How will we get the necessary information?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6811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Planning and resources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How long will it take and what will it cost?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860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Ethics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 the research socially acceptable?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39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Outcomes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will be the </a:t>
                      </a:r>
                      <a:r>
                        <a:rPr lang="en-US" sz="2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benefits</a:t>
                      </a:r>
                      <a:r>
                        <a:rPr lang="en-US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? 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1777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11347" y="639139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chemeClr val="bg1"/>
                </a:solidFill>
              </a:rPr>
              <a:t>https://www.mheducation.co.uk/openup/chapters/9780335244065.pdf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Problem analysis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Problem analysis based on literature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Societal and scientific relevance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Objective and research questions (max 200 words)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Aim of the research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Research question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Theoretical foundations</a:t>
            </a:r>
          </a:p>
          <a:p>
            <a:pPr marL="914400" lvl="1" indent="-450850">
              <a:buFont typeface="+mj-lt"/>
              <a:buAutoNum type="alphaLcParenR"/>
            </a:pPr>
            <a:r>
              <a:rPr lang="en-US" dirty="0"/>
              <a:t>What concepts, models or theoretical perspectives will be used</a:t>
            </a:r>
          </a:p>
          <a:p>
            <a:pPr marL="914400" lvl="1" indent="-450850">
              <a:buFont typeface="+mj-lt"/>
              <a:buAutoNum type="alphaLcParenR"/>
            </a:pPr>
            <a:r>
              <a:rPr lang="en-US" dirty="0"/>
              <a:t>Previous studies, and, if applicable, a conceptual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3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4"/>
            </a:pPr>
            <a:r>
              <a:rPr lang="en-US" dirty="0"/>
              <a:t>Strategy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Study design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Recruitment of respondents and involvement of organizations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Data collection methods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Outcome measurements (independent and dependent variables, based on a conceptual model, see 3.)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Plan for data analysis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Validity and </a:t>
            </a:r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Planning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Timeline </a:t>
            </a:r>
            <a:r>
              <a:rPr lang="en-US" dirty="0"/>
              <a:t>of </a:t>
            </a:r>
            <a:r>
              <a:rPr lang="en-US" dirty="0" smtClean="0"/>
              <a:t>activities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Required skills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Personnel and time allocation</a:t>
            </a:r>
            <a:endParaRPr lang="en-US" dirty="0"/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Ethical considerations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Confidentiality of research data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Research approval and consent issues</a:t>
            </a:r>
          </a:p>
          <a:p>
            <a:pPr marL="457200" lvl="0" indent="-457200">
              <a:buFont typeface="+mj-lt"/>
              <a:buAutoNum type="arabicPeriod" startAt="6"/>
            </a:pPr>
            <a:r>
              <a:rPr lang="en-US" dirty="0"/>
              <a:t>Literature references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5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Assignments !!!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R6.	John P. A. Ioannidis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 Why </a:t>
            </a:r>
            <a:r>
              <a:rPr lang="en-US" dirty="0"/>
              <a:t>Most Clinical Research Is Not Useful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 </a:t>
            </a:r>
            <a:r>
              <a:rPr lang="en-US" dirty="0" err="1" smtClean="0"/>
              <a:t>PLoS</a:t>
            </a:r>
            <a:r>
              <a:rPr lang="en-US" dirty="0" smtClean="0"/>
              <a:t> </a:t>
            </a:r>
            <a:r>
              <a:rPr lang="en-US" dirty="0"/>
              <a:t>Med 13(6): e1002049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   http</a:t>
            </a:r>
            <a:r>
              <a:rPr lang="en-US" sz="1600" dirty="0"/>
              <a:t>://journals.plos.org/plosmedicine/article?id=10.1371/journal.pmed.1002049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reading R6, and taking into account the content of </a:t>
            </a:r>
            <a:r>
              <a:rPr lang="en-US" b="1" i="1" u="sng" dirty="0"/>
              <a:t>all</a:t>
            </a:r>
            <a:r>
              <a:rPr lang="en-US" dirty="0"/>
              <a:t> previous BMI504 lectures and </a:t>
            </a:r>
            <a:r>
              <a:rPr lang="en-US" dirty="0" smtClean="0"/>
              <a:t>papers: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write an outline </a:t>
            </a:r>
            <a:r>
              <a:rPr lang="en-US" sz="1400" dirty="0" smtClean="0"/>
              <a:t>(chapter headings and subheadings, 1 or 2 lines ‘concrete’ examples of future content) </a:t>
            </a:r>
            <a:r>
              <a:rPr lang="en-US" dirty="0" smtClean="0"/>
              <a:t>for </a:t>
            </a:r>
            <a:r>
              <a:rPr lang="en-US" dirty="0"/>
              <a:t>their individual research </a:t>
            </a:r>
            <a:r>
              <a:rPr lang="en-US" dirty="0" smtClean="0"/>
              <a:t>project,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spirit of the scientific </a:t>
            </a:r>
            <a:r>
              <a:rPr lang="en-US" dirty="0" smtClean="0"/>
              <a:t>method,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thereby </a:t>
            </a:r>
            <a:r>
              <a:rPr lang="en-US" dirty="0"/>
              <a:t>adapting the original ideas discussed in class in such a way that Ioannidis’ features for assessing whether clinical research is useful come out positive for what they propose.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Usefulness </a:t>
            </a:r>
            <a:r>
              <a:rPr lang="en-US" dirty="0"/>
              <a:t>should be backed up by </a:t>
            </a:r>
            <a:r>
              <a:rPr lang="en-US" dirty="0" smtClean="0"/>
              <a:t>a short </a:t>
            </a:r>
            <a:r>
              <a:rPr lang="en-US" dirty="0"/>
              <a:t>initial literature study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Due </a:t>
            </a:r>
            <a:r>
              <a:rPr lang="en-US" b="1" dirty="0"/>
              <a:t>date: Feb 26 – noon.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A2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After reading R6, and </a:t>
            </a:r>
            <a:r>
              <a:rPr lang="en-US" dirty="0">
                <a:solidFill>
                  <a:srgbClr val="FFFF00"/>
                </a:solidFill>
              </a:rPr>
              <a:t>taking into account the content of </a:t>
            </a:r>
            <a:r>
              <a:rPr lang="en-US" b="1" i="1" u="sng" dirty="0">
                <a:solidFill>
                  <a:srgbClr val="FFFF00"/>
                </a:solidFill>
              </a:rPr>
              <a:t>all</a:t>
            </a:r>
            <a:r>
              <a:rPr lang="en-US" dirty="0">
                <a:solidFill>
                  <a:srgbClr val="FFFF00"/>
                </a:solidFill>
              </a:rPr>
              <a:t> previous BMI504 </a:t>
            </a:r>
            <a:r>
              <a:rPr lang="en-US" dirty="0"/>
              <a:t>lectures and </a:t>
            </a:r>
            <a:r>
              <a:rPr lang="en-US" dirty="0" smtClean="0"/>
              <a:t>papers: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write an outline </a:t>
            </a:r>
            <a:r>
              <a:rPr lang="en-US" sz="1400" dirty="0" smtClean="0"/>
              <a:t>(chapter headings and subheadings, 1 or 2 lines ‘concrete’ examples of future content) </a:t>
            </a:r>
            <a:r>
              <a:rPr lang="en-US" dirty="0" smtClean="0"/>
              <a:t>for </a:t>
            </a:r>
            <a:r>
              <a:rPr lang="en-US" dirty="0"/>
              <a:t>their individual research </a:t>
            </a:r>
            <a:r>
              <a:rPr lang="en-US" dirty="0" smtClean="0"/>
              <a:t>project,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spirit of the scientific </a:t>
            </a:r>
            <a:r>
              <a:rPr lang="en-US" dirty="0" smtClean="0"/>
              <a:t>method,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thereby </a:t>
            </a:r>
            <a:r>
              <a:rPr lang="en-US" dirty="0"/>
              <a:t>adapting the original ideas discussed in class in such a way that Ioannidis’ features for assessing whether clinical research is useful come out positive for what they propose.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Usefulness </a:t>
            </a:r>
            <a:r>
              <a:rPr lang="en-US" dirty="0"/>
              <a:t>should be backed up by </a:t>
            </a:r>
            <a:r>
              <a:rPr lang="en-US" dirty="0" smtClean="0"/>
              <a:t>a short </a:t>
            </a:r>
            <a:r>
              <a:rPr lang="en-US" dirty="0"/>
              <a:t>initial literature study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Due </a:t>
            </a:r>
            <a:r>
              <a:rPr lang="en-US" b="1" dirty="0"/>
              <a:t>date: Feb 26 – noon.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hodge</a:t>
            </a:r>
            <a:r>
              <a:rPr lang="en-US" dirty="0" smtClean="0"/>
              <a:t> podge list of research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Action Research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Case Study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Causal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Cohort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Cross-Sectional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Descriptive </a:t>
            </a:r>
            <a:r>
              <a:rPr lang="en-US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Experimental Design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Exploratory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676400"/>
            <a:ext cx="35052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Historical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Longitudinal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 smtClean="0"/>
              <a:t>Meta-Analysis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Mixed-Method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Observational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Philosophical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Sequential </a:t>
            </a:r>
            <a:r>
              <a:rPr lang="en-US" kern="0" dirty="0" smtClean="0"/>
              <a:t>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Systematic </a:t>
            </a:r>
            <a:r>
              <a:rPr lang="en-US" kern="0" dirty="0" smtClean="0"/>
              <a:t>Review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6410077"/>
            <a:ext cx="50247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chemeClr val="bg1"/>
                </a:solidFill>
                <a:latin typeface="ArialMT"/>
              </a:rPr>
              <a:t>http://libguides.usc.edu/c.php?g=235034&amp;p=1559832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Requested preparation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Prepare for discussion during class C4 topics for a course research project you are interested </a:t>
            </a:r>
            <a:r>
              <a:rPr lang="en-US" dirty="0" smtClean="0"/>
              <a:t>in and which will form the basis for your research 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Design: what and what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plans </a:t>
            </a:r>
            <a:r>
              <a:rPr lang="en-US" dirty="0"/>
              <a:t>and </a:t>
            </a:r>
            <a:r>
              <a:rPr lang="en-US" dirty="0" smtClean="0"/>
              <a:t>procedures </a:t>
            </a:r>
            <a:r>
              <a:rPr lang="en-US" dirty="0"/>
              <a:t>for research that span the steps from </a:t>
            </a:r>
            <a:r>
              <a:rPr lang="en-US" dirty="0" smtClean="0"/>
              <a:t>broad assumptions </a:t>
            </a:r>
            <a:r>
              <a:rPr lang="en-US" dirty="0"/>
              <a:t>to detailed methods of data collection, analysis, and interpretation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Decision to select a design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problem</a:t>
            </a:r>
            <a:r>
              <a:rPr lang="en-US" dirty="0" smtClean="0"/>
              <a:t>, esp. its nature,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worldviews</a:t>
            </a:r>
            <a:r>
              <a:rPr lang="en-US" dirty="0" smtClean="0"/>
              <a:t>: the </a:t>
            </a:r>
            <a:r>
              <a:rPr lang="en-US" dirty="0"/>
              <a:t>philosophical assumptions </a:t>
            </a:r>
            <a:r>
              <a:rPr lang="en-US" dirty="0" smtClean="0"/>
              <a:t>the researcher </a:t>
            </a:r>
            <a:r>
              <a:rPr lang="en-US" dirty="0"/>
              <a:t>brings to the study;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methodology</a:t>
            </a:r>
            <a:r>
              <a:rPr lang="en-US" dirty="0" smtClean="0"/>
              <a:t>: </a:t>
            </a:r>
            <a:r>
              <a:rPr lang="en-US" dirty="0"/>
              <a:t>procedures of </a:t>
            </a:r>
            <a:r>
              <a:rPr lang="en-US" dirty="0" smtClean="0"/>
              <a:t>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research methods</a:t>
            </a:r>
            <a:r>
              <a:rPr lang="en-US" dirty="0" smtClean="0"/>
              <a:t>: how to conduct </a:t>
            </a:r>
            <a:r>
              <a:rPr lang="en-US" dirty="0"/>
              <a:t>data collection, analysis, and interpretation.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 smtClean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  <a:endParaRPr lang="en-US" sz="1400" b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 smtClean="0"/>
              <a:t>Design partially determines level of evidence</a:t>
            </a:r>
            <a:endParaRPr lang="en-US" sz="3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level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scientific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</a:t>
            </a:r>
            <a:r>
              <a:rPr lang="en-US" sz="1600" dirty="0" smtClean="0"/>
              <a:t>question </a:t>
            </a:r>
            <a:r>
              <a:rPr lang="en-US" sz="1600" dirty="0"/>
              <a:t>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</a:t>
            </a:r>
            <a:r>
              <a:rPr lang="en-US" sz="1600" dirty="0" smtClean="0"/>
              <a:t>null </a:t>
            </a:r>
            <a:r>
              <a:rPr lang="en-US" sz="1600" dirty="0"/>
              <a:t>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</a:t>
            </a:r>
            <a:r>
              <a:rPr lang="en-US" sz="1600" dirty="0" smtClean="0"/>
              <a:t>alternative </a:t>
            </a:r>
            <a:r>
              <a:rPr lang="en-US" sz="1600" dirty="0"/>
              <a:t>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/>
              <a:t>If </a:t>
            </a:r>
            <a:r>
              <a:rPr lang="en-US" sz="1600" dirty="0"/>
              <a:t>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</a:t>
            </a:r>
            <a:r>
              <a:rPr lang="en-US" sz="1600" b="0" dirty="0" smtClean="0">
                <a:solidFill>
                  <a:schemeClr val="bg1"/>
                </a:solidFill>
              </a:rPr>
              <a:t>McDonald. The </a:t>
            </a:r>
            <a:r>
              <a:rPr lang="en-US" sz="1600" b="0" dirty="0">
                <a:solidFill>
                  <a:schemeClr val="bg1"/>
                </a:solidFill>
              </a:rPr>
              <a:t>Handbook of Biological </a:t>
            </a:r>
            <a:r>
              <a:rPr lang="en-US" sz="1600" b="0" dirty="0" smtClean="0">
                <a:solidFill>
                  <a:schemeClr val="bg1"/>
                </a:solidFill>
              </a:rPr>
              <a:t>Statistics ©. </a:t>
            </a:r>
            <a:r>
              <a:rPr lang="en-US" sz="1600" b="0" dirty="0">
                <a:solidFill>
                  <a:schemeClr val="bg1"/>
                </a:solidFill>
              </a:rPr>
              <a:t>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(Relatively) Common </a:t>
            </a:r>
            <a:r>
              <a:rPr lang="en-US" dirty="0"/>
              <a:t>S</a:t>
            </a:r>
            <a:r>
              <a:rPr lang="en-US" dirty="0" smtClean="0"/>
              <a:t>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Sample size determination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Quantitative, qualitative and mixed methods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Quantitative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Qualitative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Predetermined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Emerging methods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 predetermined and emerging methods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based questions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</a:t>
                      </a:r>
                      <a:r>
                        <a:rPr lang="en-US" sz="1600" baseline="0" dirty="0" smtClean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Observational data, performance</a:t>
                      </a:r>
                      <a:r>
                        <a:rPr lang="en-US" sz="1600" baseline="0" dirty="0" smtClean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Interview</a:t>
                      </a:r>
                      <a:r>
                        <a:rPr lang="en-US" sz="1600" baseline="0" dirty="0" smtClean="0"/>
                        <a:t> data, observation data, document data, and audiovisual data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Multiple forms</a:t>
                      </a:r>
                      <a:r>
                        <a:rPr lang="en-US" sz="1600" baseline="0" dirty="0" smtClean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Text and image analysis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 and text analysis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Statistical</a:t>
                      </a:r>
                      <a:r>
                        <a:rPr lang="en-US" sz="1600" baseline="0" dirty="0" smtClean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Themes, patterns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Integration</a:t>
                      </a:r>
                      <a:r>
                        <a:rPr lang="en-US" sz="1600" baseline="0" dirty="0" smtClean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685800"/>
            <a:ext cx="9139518" cy="762000"/>
          </a:xfrm>
        </p:spPr>
        <p:txBody>
          <a:bodyPr/>
          <a:lstStyle/>
          <a:p>
            <a:r>
              <a:rPr lang="en-US" dirty="0" smtClean="0"/>
              <a:t>Formulate research question with PICO(TT)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Time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</a:rPr>
                        <a:t>Type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more detail on other aspects will follow in future classes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05600" cy="1752600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All </a:t>
            </a:r>
            <a:r>
              <a:rPr lang="en-US" sz="3600" dirty="0" smtClean="0">
                <a:solidFill>
                  <a:srgbClr val="FFFF00"/>
                </a:solidFill>
              </a:rPr>
              <a:t>such aspects need </a:t>
            </a:r>
            <a:r>
              <a:rPr lang="en-US" sz="3600" dirty="0" smtClean="0">
                <a:solidFill>
                  <a:srgbClr val="FFFF00"/>
                </a:solidFill>
              </a:rPr>
              <a:t>to be accounted for in your proposal</a:t>
            </a:r>
            <a:r>
              <a:rPr lang="en-US" sz="3600" dirty="0" smtClean="0">
                <a:solidFill>
                  <a:srgbClr val="FFFF00"/>
                </a:solidFill>
              </a:rPr>
              <a:t>!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(When assessed as not applicable: provide arguments!)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en-US" dirty="0" smtClean="0"/>
              <a:t>Short lecture</a:t>
            </a:r>
            <a:r>
              <a:rPr lang="en-US" dirty="0"/>
              <a:t>: </a:t>
            </a:r>
            <a:endParaRPr lang="en-US" dirty="0" smtClean="0"/>
          </a:p>
          <a:p>
            <a:pPr marL="857250" lvl="1" indent="-457200">
              <a:buAutoNum type="alphaLcParenR"/>
            </a:pPr>
            <a:r>
              <a:rPr lang="en-US" dirty="0" smtClean="0"/>
              <a:t>Elements of </a:t>
            </a:r>
            <a:r>
              <a:rPr lang="en-US" dirty="0"/>
              <a:t>team </a:t>
            </a:r>
            <a:r>
              <a:rPr lang="en-US" dirty="0" smtClean="0"/>
              <a:t>science</a:t>
            </a:r>
          </a:p>
          <a:p>
            <a:pPr marL="857250" lvl="1" indent="-457200">
              <a:buAutoNum type="alphaLcParenR"/>
            </a:pPr>
            <a:r>
              <a:rPr lang="en-US" dirty="0" smtClean="0"/>
              <a:t>Components of a research proposal</a:t>
            </a:r>
          </a:p>
          <a:p>
            <a:pPr marL="857250" lvl="1" indent="-457200">
              <a:buAutoNum type="alphaLcParenR"/>
            </a:pPr>
            <a:endParaRPr lang="en-US" dirty="0"/>
          </a:p>
          <a:p>
            <a:pPr marL="457200" indent="-457200">
              <a:buAutoNum type="alphaLcParenR" startAt="2"/>
            </a:pPr>
            <a:r>
              <a:rPr lang="en-US" dirty="0" smtClean="0"/>
              <a:t>Initial </a:t>
            </a:r>
            <a:r>
              <a:rPr lang="en-US" dirty="0"/>
              <a:t>discussion about possible research </a:t>
            </a:r>
            <a:r>
              <a:rPr lang="en-US" dirty="0" smtClean="0"/>
              <a:t>projects.</a:t>
            </a:r>
          </a:p>
          <a:p>
            <a:pPr marL="457200" indent="-457200">
              <a:buAutoNum type="alphaLcParenR" startAt="2"/>
            </a:pPr>
            <a:endParaRPr lang="en-US" dirty="0"/>
          </a:p>
          <a:p>
            <a:pPr marL="457200" indent="-457200">
              <a:buAutoNum type="alphaLcParenR" startAt="3"/>
            </a:pPr>
            <a:r>
              <a:rPr lang="en-US" dirty="0" smtClean="0"/>
              <a:t>Rough </a:t>
            </a:r>
            <a:r>
              <a:rPr lang="en-US" dirty="0"/>
              <a:t>definition of global research project and individual </a:t>
            </a:r>
            <a:r>
              <a:rPr lang="en-US" dirty="0" smtClean="0"/>
              <a:t>contributions.</a:t>
            </a:r>
          </a:p>
          <a:p>
            <a:pPr marL="457200" indent="-457200">
              <a:buAutoNum type="alphaLcParenR" startAt="3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Elements of Team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‘Interdisciplinary research’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Definition: </a:t>
            </a:r>
            <a:r>
              <a:rPr lang="en-US" i="1" dirty="0" smtClean="0"/>
              <a:t>any </a:t>
            </a:r>
            <a:r>
              <a:rPr lang="en-US" i="1" dirty="0"/>
              <a:t>study or group of studies undertaken by scholars from two or more </a:t>
            </a:r>
            <a:r>
              <a:rPr lang="en-US" i="1" dirty="0" smtClean="0"/>
              <a:t>distinct scientific </a:t>
            </a:r>
            <a:r>
              <a:rPr lang="en-US" i="1" dirty="0"/>
              <a:t>disciplines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Interdisciplinary</a:t>
            </a:r>
            <a:r>
              <a:rPr lang="en-US" dirty="0" smtClean="0"/>
              <a:t> research: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is based </a:t>
            </a:r>
            <a:r>
              <a:rPr lang="en-US" dirty="0"/>
              <a:t>upon a conceptual model that links </a:t>
            </a:r>
            <a:r>
              <a:rPr lang="en-US" dirty="0" smtClean="0"/>
              <a:t>or integrates </a:t>
            </a:r>
            <a:r>
              <a:rPr lang="en-US" dirty="0"/>
              <a:t>theoretical frameworks from those disciplines,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uses </a:t>
            </a:r>
            <a:r>
              <a:rPr lang="en-US" dirty="0"/>
              <a:t>study design </a:t>
            </a:r>
            <a:r>
              <a:rPr lang="en-US" dirty="0" smtClean="0"/>
              <a:t>and methodology </a:t>
            </a:r>
            <a:r>
              <a:rPr lang="en-US" dirty="0"/>
              <a:t>that is not limited to any one field, and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the use of </a:t>
            </a:r>
            <a:r>
              <a:rPr lang="en-US" dirty="0" smtClean="0"/>
              <a:t>perspectives and </a:t>
            </a:r>
            <a:r>
              <a:rPr lang="en-US" dirty="0"/>
              <a:t>skills of the involved disciplines throughout multiple phases of the </a:t>
            </a:r>
            <a:r>
              <a:rPr lang="en-US" dirty="0" smtClean="0"/>
              <a:t>research process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634" y="6248400"/>
            <a:ext cx="853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AdvPTimes"/>
              </a:rPr>
              <a:t>Kagan, J.: The Three Cultures: Natural Sciences, Social Sciences and the Humanities in the 21st Century.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  <a:latin typeface="AdvPTimes"/>
              </a:rPr>
              <a:t>Cambridge University Press, Cambridge (2009)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596900"/>
            <a:ext cx="9139518" cy="5803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9800" y="6427400"/>
            <a:ext cx="7624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https://en.wikipedia.org/wiki/List_of_academic_fields#/media/File:Disciplines_mind_map.jpg</a:t>
            </a:r>
          </a:p>
        </p:txBody>
      </p:sp>
    </p:spTree>
    <p:extLst>
      <p:ext uri="{BB962C8B-B14F-4D97-AF65-F5344CB8AC3E}">
        <p14:creationId xmlns:p14="http://schemas.microsoft.com/office/powerpoint/2010/main" val="21762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676400"/>
            <a:ext cx="9139518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Disciplines </a:t>
            </a:r>
            <a:r>
              <a:rPr lang="en-US" dirty="0"/>
              <a:t>and Occupations [H</a:t>
            </a:r>
            <a:r>
              <a:rPr lang="en-US" dirty="0" smtClean="0"/>
              <a:t>]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Anthropology</a:t>
            </a:r>
            <a:r>
              <a:rPr lang="en-US" dirty="0"/>
              <a:t>, Education, Sociology, and Social Phenomena [I</a:t>
            </a:r>
            <a:r>
              <a:rPr lang="en-US" dirty="0" smtClean="0"/>
              <a:t>]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Industry, and Agriculture [J</a:t>
            </a:r>
            <a:r>
              <a:rPr lang="en-US" dirty="0" smtClean="0"/>
              <a:t>]   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Humanities </a:t>
            </a:r>
            <a:r>
              <a:rPr lang="en-US" dirty="0"/>
              <a:t>[K</a:t>
            </a:r>
            <a:r>
              <a:rPr lang="en-US" dirty="0" smtClean="0"/>
              <a:t>]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Information </a:t>
            </a:r>
            <a:r>
              <a:rPr lang="en-US" dirty="0"/>
              <a:t>Science [L</a:t>
            </a:r>
            <a:r>
              <a:rPr lang="en-US" dirty="0" smtClean="0"/>
              <a:t>]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676400"/>
            <a:ext cx="9139518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Disciplines </a:t>
            </a:r>
            <a:r>
              <a:rPr lang="en-US" dirty="0"/>
              <a:t>and Occupations [H</a:t>
            </a:r>
            <a:r>
              <a:rPr lang="en-US" dirty="0" smtClean="0"/>
              <a:t>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Natural Science Disciplines [H01</a:t>
            </a:r>
            <a:r>
              <a:rPr lang="en-US" dirty="0" smtClean="0"/>
              <a:t>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Biological </a:t>
            </a:r>
            <a:r>
              <a:rPr lang="en-US" dirty="0"/>
              <a:t>Science Disciplines [H01.158]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Chemistry </a:t>
            </a:r>
            <a:r>
              <a:rPr lang="en-US" dirty="0"/>
              <a:t>[</a:t>
            </a:r>
            <a:r>
              <a:rPr lang="en-US" dirty="0" smtClean="0"/>
              <a:t>H01.181]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Earth </a:t>
            </a:r>
            <a:r>
              <a:rPr lang="en-US" dirty="0"/>
              <a:t>Sciences [H01.277</a:t>
            </a:r>
            <a:r>
              <a:rPr lang="en-US" dirty="0" smtClean="0"/>
              <a:t>]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Materials </a:t>
            </a:r>
            <a:r>
              <a:rPr lang="en-US" dirty="0"/>
              <a:t>Science [H01.413] 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Mathematics </a:t>
            </a:r>
            <a:r>
              <a:rPr lang="en-US" dirty="0"/>
              <a:t>[H01.548</a:t>
            </a:r>
            <a:r>
              <a:rPr lang="en-US" dirty="0" smtClean="0"/>
              <a:t>]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/>
              <a:t>Microtechnology</a:t>
            </a:r>
            <a:r>
              <a:rPr lang="en-US" dirty="0" smtClean="0"/>
              <a:t> </a:t>
            </a:r>
            <a:r>
              <a:rPr lang="en-US" dirty="0"/>
              <a:t>[H01.570]   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Nanotechnology </a:t>
            </a:r>
            <a:r>
              <a:rPr lang="en-US" dirty="0"/>
              <a:t>[H01.603</a:t>
            </a:r>
            <a:r>
              <a:rPr lang="en-US" dirty="0" smtClean="0"/>
              <a:t>]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Physics </a:t>
            </a:r>
            <a:r>
              <a:rPr lang="en-US" dirty="0"/>
              <a:t>[H01.671</a:t>
            </a:r>
            <a:r>
              <a:rPr lang="en-US" dirty="0" smtClean="0"/>
              <a:t>]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Science </a:t>
            </a:r>
            <a:r>
              <a:rPr lang="en-US" dirty="0"/>
              <a:t>[H01.770]     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Technology</a:t>
            </a:r>
            <a:r>
              <a:rPr lang="en-US" dirty="0"/>
              <a:t>, Industry, and Agriculture [J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33953</TotalTime>
  <Words>2051</Words>
  <Application>Microsoft Office PowerPoint</Application>
  <PresentationFormat>On-screen Show (4:3)</PresentationFormat>
  <Paragraphs>340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1" baseType="lpstr">
      <vt:lpstr>Arial Unicode MS</vt:lpstr>
      <vt:lpstr>Batang</vt:lpstr>
      <vt:lpstr>ＭＳ Ｐゴシック</vt:lpstr>
      <vt:lpstr>SimSun</vt:lpstr>
      <vt:lpstr>AdvPTimes</vt:lpstr>
      <vt:lpstr>Arial</vt:lpstr>
      <vt:lpstr>ArialMT</vt:lpstr>
      <vt:lpstr>Calibri</vt:lpstr>
      <vt:lpstr>Georgia</vt:lpstr>
      <vt:lpstr>Times</vt:lpstr>
      <vt:lpstr>Times New Roman</vt:lpstr>
      <vt:lpstr>Trebuchet MS</vt:lpstr>
      <vt:lpstr>Verdana</vt:lpstr>
      <vt:lpstr>2014-Indianapolis</vt:lpstr>
      <vt:lpstr>Photo Editor-foto</vt:lpstr>
      <vt:lpstr>Statistical data analysis and research methods BMI504  Course 20048 – Spring 2019   </vt:lpstr>
      <vt:lpstr>Pre-lecture required reading</vt:lpstr>
      <vt:lpstr>Requested preparation for class</vt:lpstr>
      <vt:lpstr>Class structure</vt:lpstr>
      <vt:lpstr>Elements of Team Science</vt:lpstr>
      <vt:lpstr>‘Interdisciplinary research’</vt:lpstr>
      <vt:lpstr>PowerPoint Presentation</vt:lpstr>
      <vt:lpstr>MeSH 2019</vt:lpstr>
      <vt:lpstr>MeSH 2019</vt:lpstr>
      <vt:lpstr>MeSH 2019</vt:lpstr>
      <vt:lpstr>MeSH 2019</vt:lpstr>
      <vt:lpstr>MeSH 2019</vt:lpstr>
      <vt:lpstr>A good resource</vt:lpstr>
      <vt:lpstr>Characteristics of an effective team</vt:lpstr>
      <vt:lpstr>Critical success factors for team science</vt:lpstr>
      <vt:lpstr>‘A process of teamwork to be mastered’</vt:lpstr>
      <vt:lpstr>PowerPoint Presentation</vt:lpstr>
      <vt:lpstr>Team science methodology</vt:lpstr>
      <vt:lpstr>However</vt:lpstr>
      <vt:lpstr>Components of a Research Proposal</vt:lpstr>
      <vt:lpstr>Rough outline of a research proposal</vt:lpstr>
      <vt:lpstr>Another example (1)</vt:lpstr>
      <vt:lpstr>Another example (2)</vt:lpstr>
      <vt:lpstr>Another example (3)</vt:lpstr>
      <vt:lpstr>Assignments !!!</vt:lpstr>
      <vt:lpstr>Required reading</vt:lpstr>
      <vt:lpstr>Assignment A2</vt:lpstr>
      <vt:lpstr>Assignment A2</vt:lpstr>
      <vt:lpstr>A hodge podge list of research designs</vt:lpstr>
      <vt:lpstr>Research Design: what and what parts</vt:lpstr>
      <vt:lpstr>Design partially determines level of evidence</vt:lpstr>
      <vt:lpstr>Steps in scientific research</vt:lpstr>
      <vt:lpstr>(Relatively) Common Strategies</vt:lpstr>
      <vt:lpstr>Quantitative, qualitative and mixed methods</vt:lpstr>
      <vt:lpstr>Formulate research question with PICO(TT)</vt:lpstr>
      <vt:lpstr>And more detail on other aspects will follow in future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1346</cp:revision>
  <dcterms:created xsi:type="dcterms:W3CDTF">1601-01-01T00:00:00Z</dcterms:created>
  <dcterms:modified xsi:type="dcterms:W3CDTF">2019-02-21T14:10:22Z</dcterms:modified>
</cp:coreProperties>
</file>