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6" r:id="rId1"/>
  </p:sldMasterIdLst>
  <p:notesMasterIdLst>
    <p:notesMasterId r:id="rId101"/>
  </p:notesMasterIdLst>
  <p:sldIdLst>
    <p:sldId id="1251" r:id="rId2"/>
    <p:sldId id="1266" r:id="rId3"/>
    <p:sldId id="1581" r:id="rId4"/>
    <p:sldId id="1589" r:id="rId5"/>
    <p:sldId id="1583" r:id="rId6"/>
    <p:sldId id="1584" r:id="rId7"/>
    <p:sldId id="1585" r:id="rId8"/>
    <p:sldId id="1586" r:id="rId9"/>
    <p:sldId id="1527" r:id="rId10"/>
    <p:sldId id="1526" r:id="rId11"/>
    <p:sldId id="1531" r:id="rId12"/>
    <p:sldId id="1543" r:id="rId13"/>
    <p:sldId id="1532" r:id="rId14"/>
    <p:sldId id="1536" r:id="rId15"/>
    <p:sldId id="1590" r:id="rId16"/>
    <p:sldId id="1591" r:id="rId17"/>
    <p:sldId id="1592" r:id="rId18"/>
    <p:sldId id="1593" r:id="rId19"/>
    <p:sldId id="1594" r:id="rId20"/>
    <p:sldId id="1534" r:id="rId21"/>
    <p:sldId id="1512" r:id="rId22"/>
    <p:sldId id="1533" r:id="rId23"/>
    <p:sldId id="1535" r:id="rId24"/>
    <p:sldId id="1529" r:id="rId25"/>
    <p:sldId id="1530" r:id="rId26"/>
    <p:sldId id="1541" r:id="rId27"/>
    <p:sldId id="1588" r:id="rId28"/>
    <p:sldId id="1496" r:id="rId29"/>
    <p:sldId id="1498" r:id="rId30"/>
    <p:sldId id="1499" r:id="rId31"/>
    <p:sldId id="1513" r:id="rId32"/>
    <p:sldId id="1514" r:id="rId33"/>
    <p:sldId id="1516" r:id="rId34"/>
    <p:sldId id="1517" r:id="rId35"/>
    <p:sldId id="1518" r:id="rId36"/>
    <p:sldId id="1519" r:id="rId37"/>
    <p:sldId id="1520" r:id="rId38"/>
    <p:sldId id="1521" r:id="rId39"/>
    <p:sldId id="1522" r:id="rId40"/>
    <p:sldId id="1523" r:id="rId41"/>
    <p:sldId id="1524" r:id="rId42"/>
    <p:sldId id="1525" r:id="rId43"/>
    <p:sldId id="1500" r:id="rId44"/>
    <p:sldId id="1501" r:id="rId45"/>
    <p:sldId id="1502" r:id="rId46"/>
    <p:sldId id="1503" r:id="rId47"/>
    <p:sldId id="1504" r:id="rId48"/>
    <p:sldId id="1505" r:id="rId49"/>
    <p:sldId id="1506" r:id="rId50"/>
    <p:sldId id="1507" r:id="rId51"/>
    <p:sldId id="1508" r:id="rId52"/>
    <p:sldId id="1509" r:id="rId53"/>
    <p:sldId id="1494" r:id="rId54"/>
    <p:sldId id="1587" r:id="rId55"/>
    <p:sldId id="1528" r:id="rId56"/>
    <p:sldId id="1544" r:id="rId57"/>
    <p:sldId id="1545" r:id="rId58"/>
    <p:sldId id="1546" r:id="rId59"/>
    <p:sldId id="1547" r:id="rId60"/>
    <p:sldId id="1548" r:id="rId61"/>
    <p:sldId id="1549" r:id="rId62"/>
    <p:sldId id="1550" r:id="rId63"/>
    <p:sldId id="1551" r:id="rId64"/>
    <p:sldId id="1552" r:id="rId65"/>
    <p:sldId id="1553" r:id="rId66"/>
    <p:sldId id="1554" r:id="rId67"/>
    <p:sldId id="1555" r:id="rId68"/>
    <p:sldId id="1556" r:id="rId69"/>
    <p:sldId id="1557" r:id="rId70"/>
    <p:sldId id="1558" r:id="rId71"/>
    <p:sldId id="1559" r:id="rId72"/>
    <p:sldId id="1560" r:id="rId73"/>
    <p:sldId id="1561" r:id="rId74"/>
    <p:sldId id="1542" r:id="rId75"/>
    <p:sldId id="1510" r:id="rId76"/>
    <p:sldId id="1562" r:id="rId77"/>
    <p:sldId id="1563" r:id="rId78"/>
    <p:sldId id="1564" r:id="rId79"/>
    <p:sldId id="1565" r:id="rId80"/>
    <p:sldId id="1566" r:id="rId81"/>
    <p:sldId id="1567" r:id="rId82"/>
    <p:sldId id="1568" r:id="rId83"/>
    <p:sldId id="1569" r:id="rId84"/>
    <p:sldId id="1570" r:id="rId85"/>
    <p:sldId id="1571" r:id="rId86"/>
    <p:sldId id="1572" r:id="rId87"/>
    <p:sldId id="1573" r:id="rId88"/>
    <p:sldId id="1574" r:id="rId89"/>
    <p:sldId id="1575" r:id="rId90"/>
    <p:sldId id="1576" r:id="rId91"/>
    <p:sldId id="1577" r:id="rId92"/>
    <p:sldId id="1578" r:id="rId93"/>
    <p:sldId id="1579" r:id="rId94"/>
    <p:sldId id="1580" r:id="rId95"/>
    <p:sldId id="1595" r:id="rId96"/>
    <p:sldId id="1538" r:id="rId97"/>
    <p:sldId id="1537" r:id="rId98"/>
    <p:sldId id="1539" r:id="rId99"/>
    <p:sldId id="1540" r:id="rId10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CCE8"/>
    <a:srgbClr val="AAE600"/>
    <a:srgbClr val="FF0000"/>
    <a:srgbClr val="1FE115"/>
    <a:srgbClr val="003399"/>
    <a:srgbClr val="000000"/>
    <a:srgbClr val="16165D"/>
    <a:srgbClr val="FF66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2" autoAdjust="0"/>
    <p:restoredTop sz="93623" autoAdjust="0"/>
  </p:normalViewPr>
  <p:slideViewPr>
    <p:cSldViewPr>
      <p:cViewPr varScale="1">
        <p:scale>
          <a:sx n="83" d="100"/>
          <a:sy n="83" d="100"/>
        </p:scale>
        <p:origin x="159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1, 2, 4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46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1, </a:t>
            </a:r>
            <a:r>
              <a:rPr lang="en-US" dirty="0" smtClean="0"/>
              <a:t>4</a:t>
            </a:r>
            <a:r>
              <a:rPr lang="en-US" dirty="0" smtClean="0"/>
              <a:t>, </a:t>
            </a:r>
            <a:r>
              <a:rPr lang="en-US" dirty="0" smtClean="0"/>
              <a:t>5, 6</a:t>
            </a:r>
            <a:r>
              <a:rPr lang="en-US" dirty="0" smtClean="0"/>
              <a:t>,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21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47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http://www.nss.gov.au/nss/home.nsf/pages/Sample+size+calculator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162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163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" name="Slide Number Placeholder 3"/>
          <p:cNvSpPr txBox="1">
            <a:spLocks/>
          </p:cNvSpPr>
          <p:nvPr userDrawn="1"/>
        </p:nvSpPr>
        <p:spPr>
          <a:xfrm>
            <a:off x="4482" y="6491456"/>
            <a:ext cx="452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82" y="6491456"/>
            <a:ext cx="452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ceur-ws.org/Vol-1515/regular10.pdf" TargetMode="Externa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courses.science.psu.edu/stat506/node/27" TargetMode="Externa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5388922/pdf/ME-56-Open-16010125.pdf" TargetMode="External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Statistical data analysis </a:t>
            </a: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research methods</a:t>
            </a:r>
            <a:br>
              <a:rPr lang="en-US" dirty="0" smtClean="0"/>
            </a:b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BMI504</a:t>
            </a:r>
            <a:b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dirty="0"/>
              <a:t>Course </a:t>
            </a:r>
            <a:r>
              <a:rPr lang="en-US" sz="2800" dirty="0" smtClean="0"/>
              <a:t>20048 – Spring 2019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r>
              <a:rPr lang="en-US" dirty="0" smtClean="0"/>
              <a:t>Class </a:t>
            </a:r>
            <a:r>
              <a:rPr lang="en-US" dirty="0" smtClean="0"/>
              <a:t>3 </a:t>
            </a:r>
            <a:r>
              <a:rPr lang="en-US" dirty="0" smtClean="0"/>
              <a:t>– Feb 14, 2019</a:t>
            </a:r>
          </a:p>
          <a:p>
            <a:r>
              <a:rPr lang="en-US" dirty="0"/>
              <a:t>Parameters for research </a:t>
            </a:r>
            <a:r>
              <a:rPr lang="en-US" dirty="0" smtClean="0"/>
              <a:t>designs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Werner CEUSTERS, MD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5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Research </a:t>
            </a:r>
            <a:r>
              <a:rPr lang="en-US" dirty="0"/>
              <a:t>D</a:t>
            </a:r>
            <a:r>
              <a:rPr lang="en-US" dirty="0" smtClean="0"/>
              <a:t>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ensure that the </a:t>
            </a:r>
            <a:r>
              <a:rPr lang="en-US" dirty="0" smtClean="0"/>
              <a:t>data </a:t>
            </a:r>
            <a:r>
              <a:rPr lang="en-US" dirty="0"/>
              <a:t>obtained </a:t>
            </a:r>
            <a:r>
              <a:rPr lang="en-US" dirty="0" smtClean="0"/>
              <a:t>enables the researcher to </a:t>
            </a:r>
            <a:r>
              <a:rPr lang="en-US" dirty="0"/>
              <a:t>effectively </a:t>
            </a:r>
            <a:r>
              <a:rPr lang="en-US" dirty="0" smtClean="0"/>
              <a:t>address the </a:t>
            </a:r>
            <a:r>
              <a:rPr lang="en-US" dirty="0"/>
              <a:t>research problem logically and as unambiguously as possible.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1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" y="762000"/>
            <a:ext cx="9139518" cy="762000"/>
          </a:xfrm>
        </p:spPr>
        <p:txBody>
          <a:bodyPr/>
          <a:lstStyle/>
          <a:p>
            <a:r>
              <a:rPr lang="en-US" dirty="0" smtClean="0"/>
              <a:t>Distinct research purpose </a:t>
            </a:r>
            <a:r>
              <a:rPr lang="en-US" dirty="0" smtClean="0">
                <a:sym typeface="Wingdings" panose="05000000000000000000" pitchFamily="2" charset="2"/>
              </a:rPr>
              <a:t> distinct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describe and understand some phenomenon in its natural context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Descriptive Study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look for an association among variables by studying the situation without managing any intervention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Observational or Epidemiological Study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determine the effect of a specified </a:t>
            </a:r>
            <a:r>
              <a:rPr lang="en-US" dirty="0" smtClean="0"/>
              <a:t>intervention (</a:t>
            </a:r>
            <a:r>
              <a:rPr lang="en-US" dirty="0"/>
              <a:t>e.g., protocol, method, or treatment) </a:t>
            </a:r>
            <a:r>
              <a:rPr lang="en-US" dirty="0" smtClean="0"/>
              <a:t>managed </a:t>
            </a:r>
            <a:r>
              <a:rPr lang="en-US" dirty="0"/>
              <a:t>by the </a:t>
            </a:r>
            <a:r>
              <a:rPr lang="en-US" dirty="0" smtClean="0"/>
              <a:t>investigator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/>
              <a:t>Experimental Trial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validate a test, tool or diagnostic </a:t>
            </a:r>
            <a:r>
              <a:rPr lang="en-US" dirty="0" smtClean="0"/>
              <a:t>method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/>
              <a:t>Diagnostic</a:t>
            </a:r>
            <a:r>
              <a:rPr lang="en-US" b="1" dirty="0"/>
              <a:t>, Validity or Reliability Study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90800" y="6553200"/>
            <a:ext cx="6553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 smtClean="0">
                <a:solidFill>
                  <a:schemeClr val="bg1"/>
                </a:solidFill>
              </a:rPr>
              <a:t>Adapted from: Research </a:t>
            </a:r>
            <a:r>
              <a:rPr lang="en-US" sz="1200" b="0" dirty="0">
                <a:solidFill>
                  <a:schemeClr val="bg1"/>
                </a:solidFill>
              </a:rPr>
              <a:t>Design Algorithm </a:t>
            </a:r>
            <a:r>
              <a:rPr lang="en-US" sz="1200" b="0" dirty="0" smtClean="0">
                <a:solidFill>
                  <a:schemeClr val="bg1"/>
                </a:solidFill>
              </a:rPr>
              <a:t>developed </a:t>
            </a:r>
            <a:r>
              <a:rPr lang="en-US" sz="1200" b="0" dirty="0">
                <a:solidFill>
                  <a:schemeClr val="bg1"/>
                </a:solidFill>
              </a:rPr>
              <a:t>by the American Dietetic Association, 2010</a:t>
            </a:r>
          </a:p>
        </p:txBody>
      </p:sp>
    </p:spTree>
    <p:extLst>
      <p:ext uri="{BB962C8B-B14F-4D97-AF65-F5344CB8AC3E}">
        <p14:creationId xmlns:p14="http://schemas.microsoft.com/office/powerpoint/2010/main" val="120724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400" dirty="0" smtClean="0"/>
              <a:t>Design partially determines level </a:t>
            </a:r>
            <a:r>
              <a:rPr lang="en-US" sz="3400" dirty="0" smtClean="0"/>
              <a:t>of evidence</a:t>
            </a:r>
            <a:endParaRPr lang="en-US" sz="3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04" y="1508090"/>
            <a:ext cx="6963992" cy="4953000"/>
          </a:xfrm>
        </p:spPr>
      </p:pic>
      <p:sp>
        <p:nvSpPr>
          <p:cNvPr id="5" name="Rectangle 4"/>
          <p:cNvSpPr/>
          <p:nvPr/>
        </p:nvSpPr>
        <p:spPr>
          <a:xfrm>
            <a:off x="4876800" y="6461090"/>
            <a:ext cx="4257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https://guides.library.vcu.edu/humphrey/journal-club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1219200" y="1676400"/>
            <a:ext cx="2209800" cy="3962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433471" y="1676400"/>
            <a:ext cx="17812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Evidence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level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5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Design: what and what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plans </a:t>
            </a:r>
            <a:r>
              <a:rPr lang="en-US" dirty="0"/>
              <a:t>and </a:t>
            </a:r>
            <a:r>
              <a:rPr lang="en-US" dirty="0" smtClean="0"/>
              <a:t>procedures </a:t>
            </a:r>
            <a:r>
              <a:rPr lang="en-US" dirty="0"/>
              <a:t>for research that span the steps from </a:t>
            </a:r>
            <a:r>
              <a:rPr lang="en-US" dirty="0" smtClean="0"/>
              <a:t>broad assumptions </a:t>
            </a:r>
            <a:r>
              <a:rPr lang="en-US" dirty="0"/>
              <a:t>to detailed methods of data collection, analysis, and interpretation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Decision to select a design must be informed by: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research problem</a:t>
            </a:r>
            <a:r>
              <a:rPr lang="en-US" dirty="0" smtClean="0"/>
              <a:t>, esp. its nature,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worldviews</a:t>
            </a:r>
            <a:r>
              <a:rPr lang="en-US" dirty="0" smtClean="0"/>
              <a:t>: the </a:t>
            </a:r>
            <a:r>
              <a:rPr lang="en-US" dirty="0"/>
              <a:t>philosophical assumptions </a:t>
            </a:r>
            <a:r>
              <a:rPr lang="en-US" dirty="0" smtClean="0"/>
              <a:t>the researcher </a:t>
            </a:r>
            <a:r>
              <a:rPr lang="en-US" dirty="0"/>
              <a:t>brings to the study;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methodology</a:t>
            </a:r>
            <a:r>
              <a:rPr lang="en-US" dirty="0" smtClean="0"/>
              <a:t>: </a:t>
            </a:r>
            <a:r>
              <a:rPr lang="en-US" dirty="0"/>
              <a:t>procedures of </a:t>
            </a:r>
            <a:r>
              <a:rPr lang="en-US" dirty="0" smtClean="0"/>
              <a:t>inquiry (quantitative / qualitative / mixed)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research methods</a:t>
            </a:r>
            <a:r>
              <a:rPr lang="en-US" dirty="0" smtClean="0"/>
              <a:t>: how to conduct </a:t>
            </a:r>
            <a:r>
              <a:rPr lang="en-US" dirty="0"/>
              <a:t>data collection, analysis, and interpretation.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76328" y="6435213"/>
            <a:ext cx="5039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 dirty="0" smtClean="0">
                <a:solidFill>
                  <a:schemeClr val="bg1"/>
                </a:solidFill>
                <a:latin typeface="Trebuchet MS"/>
                <a:cs typeface="Trebuchet MS"/>
              </a:rPr>
              <a:t>Adapted from: Creswell</a:t>
            </a:r>
            <a:r>
              <a:rPr lang="en-US" sz="1400" b="0" dirty="0" smtClean="0">
                <a:solidFill>
                  <a:schemeClr val="bg1"/>
                </a:solidFill>
                <a:latin typeface="Trebuchet MS"/>
                <a:cs typeface="Trebuchet MS"/>
              </a:rPr>
              <a:t>, Research Design, Los Angeles, 2014</a:t>
            </a:r>
            <a:endParaRPr lang="en-US" sz="1400" b="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4444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versus methodology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173126"/>
              </p:ext>
            </p:extLst>
          </p:nvPr>
        </p:nvGraphicFramePr>
        <p:xfrm>
          <a:off x="228600" y="1676400"/>
          <a:ext cx="8686800" cy="2295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92831130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62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design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methodology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end-product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What kind of study is being planned and what kind of results are aimed at.  E.g.  Historical - comparative study, interpretive approach OR exploratory study, inductive and deductive etc.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1607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62484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err="1">
                <a:solidFill>
                  <a:schemeClr val="bg1"/>
                </a:solidFill>
              </a:rPr>
              <a:t>Dr</a:t>
            </a:r>
            <a:r>
              <a:rPr lang="en-US" sz="1400" b="0" dirty="0">
                <a:solidFill>
                  <a:schemeClr val="bg1"/>
                </a:solidFill>
              </a:rPr>
              <a:t> Brian van </a:t>
            </a:r>
            <a:r>
              <a:rPr lang="en-US" sz="1400" b="0" dirty="0" err="1" smtClean="0">
                <a:solidFill>
                  <a:schemeClr val="bg1"/>
                </a:solidFill>
              </a:rPr>
              <a:t>Wyk</a:t>
            </a:r>
            <a:r>
              <a:rPr lang="en-US" sz="1400" b="0" dirty="0" smtClean="0">
                <a:solidFill>
                  <a:schemeClr val="bg1"/>
                </a:solidFill>
              </a:rPr>
              <a:t>. Research </a:t>
            </a:r>
            <a:r>
              <a:rPr lang="en-US" sz="1400" b="0" dirty="0">
                <a:solidFill>
                  <a:schemeClr val="bg1"/>
                </a:solidFill>
              </a:rPr>
              <a:t>design and </a:t>
            </a:r>
            <a:r>
              <a:rPr lang="en-US" sz="1400" b="0" dirty="0" smtClean="0">
                <a:solidFill>
                  <a:schemeClr val="bg1"/>
                </a:solidFill>
              </a:rPr>
              <a:t>methods; Part I.</a:t>
            </a:r>
            <a:endParaRPr lang="en-US" sz="1400" b="0" dirty="0">
              <a:solidFill>
                <a:schemeClr val="bg1"/>
              </a:solidFill>
            </a:endParaRP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</a:t>
            </a:r>
            <a:r>
              <a:rPr lang="en-US" sz="1400" b="0" dirty="0" smtClean="0">
                <a:solidFill>
                  <a:schemeClr val="bg1"/>
                </a:solidFill>
              </a:rPr>
              <a:t>www.uwc.ac.za/Students/Postgraduate/Documents/Research_and_Design_I.pdf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91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versus methodology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176534"/>
              </p:ext>
            </p:extLst>
          </p:nvPr>
        </p:nvGraphicFramePr>
        <p:xfrm>
          <a:off x="228600" y="1676400"/>
          <a:ext cx="8686800" cy="2295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92831130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62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design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methodology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end-product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What kind of study is being planned and what kind of results are aimed at.  E.g.  Historical - comparative study, interpretive approach OR exploratory study, inductive and deductive etc.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research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the kind 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of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tools and procedures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be used. E.g.  Document analysis, survey methods, analysis of existing (secondary) data/statistics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etc.)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1607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62484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err="1">
                <a:solidFill>
                  <a:schemeClr val="bg1"/>
                </a:solidFill>
              </a:rPr>
              <a:t>Dr</a:t>
            </a:r>
            <a:r>
              <a:rPr lang="en-US" sz="1400" b="0" dirty="0">
                <a:solidFill>
                  <a:schemeClr val="bg1"/>
                </a:solidFill>
              </a:rPr>
              <a:t> Brian van </a:t>
            </a:r>
            <a:r>
              <a:rPr lang="en-US" sz="1400" b="0" dirty="0" err="1" smtClean="0">
                <a:solidFill>
                  <a:schemeClr val="bg1"/>
                </a:solidFill>
              </a:rPr>
              <a:t>Wyk</a:t>
            </a:r>
            <a:r>
              <a:rPr lang="en-US" sz="1400" b="0" dirty="0" smtClean="0">
                <a:solidFill>
                  <a:schemeClr val="bg1"/>
                </a:solidFill>
              </a:rPr>
              <a:t>. Research </a:t>
            </a:r>
            <a:r>
              <a:rPr lang="en-US" sz="1400" b="0" dirty="0">
                <a:solidFill>
                  <a:schemeClr val="bg1"/>
                </a:solidFill>
              </a:rPr>
              <a:t>design and </a:t>
            </a:r>
            <a:r>
              <a:rPr lang="en-US" sz="1400" b="0" dirty="0" smtClean="0">
                <a:solidFill>
                  <a:schemeClr val="bg1"/>
                </a:solidFill>
              </a:rPr>
              <a:t>methods; Part I.</a:t>
            </a:r>
            <a:endParaRPr lang="en-US" sz="1400" b="0" dirty="0">
              <a:solidFill>
                <a:schemeClr val="bg1"/>
              </a:solidFill>
            </a:endParaRP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</a:t>
            </a:r>
            <a:r>
              <a:rPr lang="en-US" sz="1400" b="0" dirty="0" smtClean="0">
                <a:solidFill>
                  <a:schemeClr val="bg1"/>
                </a:solidFill>
              </a:rPr>
              <a:t>www.uwc.ac.za/Students/Postgraduate/Documents/Research_and_Design_I.pdf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64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versus methodology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648804"/>
              </p:ext>
            </p:extLst>
          </p:nvPr>
        </p:nvGraphicFramePr>
        <p:xfrm>
          <a:off x="228600" y="1676400"/>
          <a:ext cx="8686800" cy="3301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92831130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62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design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methodology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end-product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What kind of study is being planned and what kind of results are aimed at.  E.g.  Historical - comparative study, interpretive approach OR exploratory study, inductive and deductive etc.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research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the kind 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of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tools and procedures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be used. E.g.  Document analysis, survey methods, analysis of existing (secondary) data/statistics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etc.)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16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problem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or question.  </a:t>
                      </a:r>
                      <a:endParaRPr lang="en-US" sz="2000" b="0" i="0" u="none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62049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62484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err="1">
                <a:solidFill>
                  <a:schemeClr val="bg1"/>
                </a:solidFill>
              </a:rPr>
              <a:t>Dr</a:t>
            </a:r>
            <a:r>
              <a:rPr lang="en-US" sz="1400" b="0" dirty="0">
                <a:solidFill>
                  <a:schemeClr val="bg1"/>
                </a:solidFill>
              </a:rPr>
              <a:t> Brian van </a:t>
            </a:r>
            <a:r>
              <a:rPr lang="en-US" sz="1400" b="0" dirty="0" err="1" smtClean="0">
                <a:solidFill>
                  <a:schemeClr val="bg1"/>
                </a:solidFill>
              </a:rPr>
              <a:t>Wyk</a:t>
            </a:r>
            <a:r>
              <a:rPr lang="en-US" sz="1400" b="0" dirty="0" smtClean="0">
                <a:solidFill>
                  <a:schemeClr val="bg1"/>
                </a:solidFill>
              </a:rPr>
              <a:t>. Research </a:t>
            </a:r>
            <a:r>
              <a:rPr lang="en-US" sz="1400" b="0" dirty="0">
                <a:solidFill>
                  <a:schemeClr val="bg1"/>
                </a:solidFill>
              </a:rPr>
              <a:t>design and </a:t>
            </a:r>
            <a:r>
              <a:rPr lang="en-US" sz="1400" b="0" dirty="0" smtClean="0">
                <a:solidFill>
                  <a:schemeClr val="bg1"/>
                </a:solidFill>
              </a:rPr>
              <a:t>methods; Part I.</a:t>
            </a:r>
            <a:endParaRPr lang="en-US" sz="1400" b="0" dirty="0">
              <a:solidFill>
                <a:schemeClr val="bg1"/>
              </a:solidFill>
            </a:endParaRP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</a:t>
            </a:r>
            <a:r>
              <a:rPr lang="en-US" sz="1400" b="0" dirty="0" smtClean="0">
                <a:solidFill>
                  <a:schemeClr val="bg1"/>
                </a:solidFill>
              </a:rPr>
              <a:t>www.uwc.ac.za/Students/Postgraduate/Documents/Research_and_Design_I.pdf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34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versus methodology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48341"/>
              </p:ext>
            </p:extLst>
          </p:nvPr>
        </p:nvGraphicFramePr>
        <p:xfrm>
          <a:off x="228600" y="1676400"/>
          <a:ext cx="8686800" cy="3301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92831130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62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design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methodology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end-product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What kind of study is being planned and what kind of results are aimed at.  E.g.  Historical - comparative study, interpretive approach OR exploratory study, inductive and deductive etc.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research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the kind 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of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tools and procedures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be used. E.g.  Document analysis, survey methods, analysis of existing (secondary) data/statistics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etc.)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16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problem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or question.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Specific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tasks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(data collection or sampling) at hand.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62049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62484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err="1">
                <a:solidFill>
                  <a:schemeClr val="bg1"/>
                </a:solidFill>
              </a:rPr>
              <a:t>Dr</a:t>
            </a:r>
            <a:r>
              <a:rPr lang="en-US" sz="1400" b="0" dirty="0">
                <a:solidFill>
                  <a:schemeClr val="bg1"/>
                </a:solidFill>
              </a:rPr>
              <a:t> Brian van </a:t>
            </a:r>
            <a:r>
              <a:rPr lang="en-US" sz="1400" b="0" dirty="0" err="1" smtClean="0">
                <a:solidFill>
                  <a:schemeClr val="bg1"/>
                </a:solidFill>
              </a:rPr>
              <a:t>Wyk</a:t>
            </a:r>
            <a:r>
              <a:rPr lang="en-US" sz="1400" b="0" dirty="0" smtClean="0">
                <a:solidFill>
                  <a:schemeClr val="bg1"/>
                </a:solidFill>
              </a:rPr>
              <a:t>. Research </a:t>
            </a:r>
            <a:r>
              <a:rPr lang="en-US" sz="1400" b="0" dirty="0">
                <a:solidFill>
                  <a:schemeClr val="bg1"/>
                </a:solidFill>
              </a:rPr>
              <a:t>design and </a:t>
            </a:r>
            <a:r>
              <a:rPr lang="en-US" sz="1400" b="0" dirty="0" smtClean="0">
                <a:solidFill>
                  <a:schemeClr val="bg1"/>
                </a:solidFill>
              </a:rPr>
              <a:t>methods; Part I.</a:t>
            </a:r>
            <a:endParaRPr lang="en-US" sz="1400" b="0" dirty="0">
              <a:solidFill>
                <a:schemeClr val="bg1"/>
              </a:solidFill>
            </a:endParaRP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</a:t>
            </a:r>
            <a:r>
              <a:rPr lang="en-US" sz="1400" b="0" dirty="0" smtClean="0">
                <a:solidFill>
                  <a:schemeClr val="bg1"/>
                </a:solidFill>
              </a:rPr>
              <a:t>www.uwc.ac.za/Students/Postgraduate/Documents/Research_and_Design_I.pdf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2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versus methodology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719553"/>
              </p:ext>
            </p:extLst>
          </p:nvPr>
        </p:nvGraphicFramePr>
        <p:xfrm>
          <a:off x="228600" y="1676400"/>
          <a:ext cx="8686800" cy="4612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92831130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62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design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methodology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end-product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What kind of study is being planned and what kind of results are aimed at.  E.g.  Historical - comparative study, interpretive approach OR exploratory study, inductive and deductive etc.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research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the kind 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of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tools and procedures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be used. E.g.  Document analysis, survey methods, analysis of existing (secondary) data/statistics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etc.)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16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problem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or question.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Specific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tasks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(data collection or sampling) at hand.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620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logic of research: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What evidence is required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address the question adequately?  </a:t>
                      </a:r>
                      <a:endParaRPr lang="en-US" sz="2000" b="0" i="0" u="none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397968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62484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err="1">
                <a:solidFill>
                  <a:schemeClr val="bg1"/>
                </a:solidFill>
              </a:rPr>
              <a:t>Dr</a:t>
            </a:r>
            <a:r>
              <a:rPr lang="en-US" sz="1400" b="0" dirty="0">
                <a:solidFill>
                  <a:schemeClr val="bg1"/>
                </a:solidFill>
              </a:rPr>
              <a:t> Brian van </a:t>
            </a:r>
            <a:r>
              <a:rPr lang="en-US" sz="1400" b="0" dirty="0" err="1" smtClean="0">
                <a:solidFill>
                  <a:schemeClr val="bg1"/>
                </a:solidFill>
              </a:rPr>
              <a:t>Wyk</a:t>
            </a:r>
            <a:r>
              <a:rPr lang="en-US" sz="1400" b="0" dirty="0" smtClean="0">
                <a:solidFill>
                  <a:schemeClr val="bg1"/>
                </a:solidFill>
              </a:rPr>
              <a:t>. Research </a:t>
            </a:r>
            <a:r>
              <a:rPr lang="en-US" sz="1400" b="0" dirty="0">
                <a:solidFill>
                  <a:schemeClr val="bg1"/>
                </a:solidFill>
              </a:rPr>
              <a:t>design and </a:t>
            </a:r>
            <a:r>
              <a:rPr lang="en-US" sz="1400" b="0" dirty="0" smtClean="0">
                <a:solidFill>
                  <a:schemeClr val="bg1"/>
                </a:solidFill>
              </a:rPr>
              <a:t>methods; Part I.</a:t>
            </a:r>
            <a:endParaRPr lang="en-US" sz="1400" b="0" dirty="0">
              <a:solidFill>
                <a:schemeClr val="bg1"/>
              </a:solidFill>
            </a:endParaRP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</a:t>
            </a:r>
            <a:r>
              <a:rPr lang="en-US" sz="1400" b="0" dirty="0" smtClean="0">
                <a:solidFill>
                  <a:schemeClr val="bg1"/>
                </a:solidFill>
              </a:rPr>
              <a:t>www.uwc.ac.za/Students/Postgraduate/Documents/Research_and_Design_I.pdf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4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versus methodology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092630"/>
              </p:ext>
            </p:extLst>
          </p:nvPr>
        </p:nvGraphicFramePr>
        <p:xfrm>
          <a:off x="228600" y="1676400"/>
          <a:ext cx="8686800" cy="4612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92831130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62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design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methodology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end-product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What kind of study is being planned and what kind of results are aimed at.  E.g.  Historical - comparative study, interpretive approach OR exploratory study, inductive and deductive etc.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research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the kind 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of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tools and procedures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be used. E.g.  Document analysis, survey methods, analysis of existing (secondary) data/statistics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etc.)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16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problem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or question.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Specific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tasks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(data collection or sampling) at hand.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620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logic of research: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What evidence is required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address the question adequately?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individual (not linear) </a:t>
                      </a:r>
                      <a:r>
                        <a:rPr lang="en-US" sz="2000" b="0" i="0" u="sng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steps in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the research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process and the most ‘objective’ (unbiased) procedures to be employed.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397968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62484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err="1">
                <a:solidFill>
                  <a:schemeClr val="bg1"/>
                </a:solidFill>
              </a:rPr>
              <a:t>Dr</a:t>
            </a:r>
            <a:r>
              <a:rPr lang="en-US" sz="1400" b="0" dirty="0">
                <a:solidFill>
                  <a:schemeClr val="bg1"/>
                </a:solidFill>
              </a:rPr>
              <a:t> Brian van </a:t>
            </a:r>
            <a:r>
              <a:rPr lang="en-US" sz="1400" b="0" dirty="0" err="1" smtClean="0">
                <a:solidFill>
                  <a:schemeClr val="bg1"/>
                </a:solidFill>
              </a:rPr>
              <a:t>Wyk</a:t>
            </a:r>
            <a:r>
              <a:rPr lang="en-US" sz="1400" b="0" dirty="0" smtClean="0">
                <a:solidFill>
                  <a:schemeClr val="bg1"/>
                </a:solidFill>
              </a:rPr>
              <a:t>. Research </a:t>
            </a:r>
            <a:r>
              <a:rPr lang="en-US" sz="1400" b="0" dirty="0">
                <a:solidFill>
                  <a:schemeClr val="bg1"/>
                </a:solidFill>
              </a:rPr>
              <a:t>design and </a:t>
            </a:r>
            <a:r>
              <a:rPr lang="en-US" sz="1400" b="0" dirty="0" smtClean="0">
                <a:solidFill>
                  <a:schemeClr val="bg1"/>
                </a:solidFill>
              </a:rPr>
              <a:t>methods; Part I.</a:t>
            </a:r>
            <a:endParaRPr lang="en-US" sz="1400" b="0" dirty="0">
              <a:solidFill>
                <a:schemeClr val="bg1"/>
              </a:solidFill>
            </a:endParaRP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</a:t>
            </a:r>
            <a:r>
              <a:rPr lang="en-US" sz="1400" b="0" dirty="0" smtClean="0">
                <a:solidFill>
                  <a:schemeClr val="bg1"/>
                </a:solidFill>
              </a:rPr>
              <a:t>www.uwc.ac.za/Students/Postgraduate/Documents/Research_and_Design_I.pdf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9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structure (C3)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 smtClean="0"/>
              <a:t>Questions on required reading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Closed book test on required reading</a:t>
            </a:r>
          </a:p>
          <a:p>
            <a:pPr marL="400050" lvl="1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Interactive </a:t>
            </a:r>
            <a:r>
              <a:rPr lang="en-US" dirty="0"/>
              <a:t>lecture </a:t>
            </a:r>
            <a:r>
              <a:rPr lang="en-US" dirty="0" smtClean="0"/>
              <a:t>on research </a:t>
            </a:r>
            <a:r>
              <a:rPr lang="en-US" dirty="0" smtClean="0"/>
              <a:t>designs</a:t>
            </a:r>
          </a:p>
          <a:p>
            <a:pPr marL="457200" indent="-457200">
              <a:buFont typeface="+mj-lt"/>
              <a:buAutoNum type="arabicParenR"/>
            </a:pPr>
            <a:endParaRPr lang="en-US" dirty="0" smtClean="0"/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Organization of assignment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8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</a:t>
            </a:r>
            <a:r>
              <a:rPr lang="en-US" dirty="0" smtClean="0"/>
              <a:t>Design: what and 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Specifies: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required data,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methods </a:t>
            </a:r>
            <a:r>
              <a:rPr lang="en-US" dirty="0"/>
              <a:t>to be used to collect and </a:t>
            </a:r>
            <a:r>
              <a:rPr lang="en-US" dirty="0" smtClean="0"/>
              <a:t>analyze </a:t>
            </a:r>
            <a:r>
              <a:rPr lang="en-US" dirty="0"/>
              <a:t>this data, and how </a:t>
            </a:r>
            <a:r>
              <a:rPr lang="en-US" dirty="0" smtClean="0"/>
              <a:t>this contributes to answering the </a:t>
            </a:r>
            <a:r>
              <a:rPr lang="en-US" dirty="0"/>
              <a:t>research question.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Different </a:t>
            </a:r>
            <a:r>
              <a:rPr lang="en-US" dirty="0"/>
              <a:t>design logics are used for different types of </a:t>
            </a:r>
            <a:r>
              <a:rPr lang="en-US" dirty="0" smtClean="0"/>
              <a:t>study, e.g. based on purpose of the inquiry: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Exploration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Description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Explanation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Prediction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Evaluation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4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</a:t>
            </a:r>
            <a:r>
              <a:rPr lang="en-US" dirty="0" smtClean="0"/>
              <a:t>scientific research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600" dirty="0"/>
              <a:t>Specify the </a:t>
            </a:r>
            <a:r>
              <a:rPr lang="en-US" sz="1600" dirty="0" smtClean="0"/>
              <a:t>question </a:t>
            </a:r>
            <a:r>
              <a:rPr lang="en-US" sz="1600" dirty="0"/>
              <a:t>you are asking.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Put the question in the form of a </a:t>
            </a:r>
            <a:r>
              <a:rPr lang="en-US" sz="1600" dirty="0" smtClean="0"/>
              <a:t>null </a:t>
            </a:r>
            <a:r>
              <a:rPr lang="en-US" sz="1600" dirty="0"/>
              <a:t>hypothesis and </a:t>
            </a:r>
            <a:r>
              <a:rPr lang="en-US" sz="1600" dirty="0" smtClean="0"/>
              <a:t>alternative </a:t>
            </a:r>
            <a:r>
              <a:rPr lang="en-US" sz="1600" dirty="0"/>
              <a:t>hypothesis.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Put the question in the form of a statistical null hypothesis and </a:t>
            </a:r>
            <a:r>
              <a:rPr lang="en-US" sz="1600" dirty="0" smtClean="0"/>
              <a:t>alternative </a:t>
            </a:r>
            <a:r>
              <a:rPr lang="en-US" sz="1600" dirty="0"/>
              <a:t>hypothesis.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Determine which variables are relevant to the question.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Determine what kind of variable each one 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Design an experiment that controls or randomizes the confounding variables.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Based on the number of variables, the kinds of variables, the expected fit to the parametric assumptions, and the hypothesis to be tested, choose the best statistical test to use. </a:t>
            </a:r>
            <a:endParaRPr lang="en-US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If </a:t>
            </a:r>
            <a:r>
              <a:rPr lang="en-US" sz="1600" dirty="0"/>
              <a:t>possible, do a power analysis to determine a good sample size for the experiment.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Do the experiment.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Examine the data to see if it meets the assumptions of the statistical test you chose. If it doesn't, choose a more appropriate test.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Apply the statistical test you chose, and interpret the results.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Communicate your results effectively, usually with a graph or table.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6443246"/>
            <a:ext cx="883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John H. </a:t>
            </a:r>
            <a:r>
              <a:rPr lang="en-US" sz="1600" b="0" dirty="0" smtClean="0">
                <a:solidFill>
                  <a:schemeClr val="bg1"/>
                </a:solidFill>
              </a:rPr>
              <a:t>McDonald. The </a:t>
            </a:r>
            <a:r>
              <a:rPr lang="en-US" sz="1600" b="0" dirty="0">
                <a:solidFill>
                  <a:schemeClr val="bg1"/>
                </a:solidFill>
              </a:rPr>
              <a:t>Handbook of Biological </a:t>
            </a:r>
            <a:r>
              <a:rPr lang="en-US" sz="1600" b="0" dirty="0" smtClean="0">
                <a:solidFill>
                  <a:schemeClr val="bg1"/>
                </a:solidFill>
              </a:rPr>
              <a:t>Statistics ©. </a:t>
            </a:r>
            <a:r>
              <a:rPr lang="en-US" sz="1600" b="0" dirty="0">
                <a:solidFill>
                  <a:schemeClr val="bg1"/>
                </a:solidFill>
              </a:rPr>
              <a:t>2014. http://www.biostathandbook.com/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8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Exploratory versus conclusive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968549"/>
              </p:ext>
            </p:extLst>
          </p:nvPr>
        </p:nvGraphicFramePr>
        <p:xfrm>
          <a:off x="174810" y="1556043"/>
          <a:ext cx="8740590" cy="5000413"/>
        </p:xfrm>
        <a:graphic>
          <a:graphicData uri="http://schemas.openxmlformats.org/drawingml/2006/table">
            <a:tbl>
              <a:tblPr/>
              <a:tblGrid>
                <a:gridCol w="2415990">
                  <a:extLst>
                    <a:ext uri="{9D8B030D-6E8A-4147-A177-3AD203B41FA5}">
                      <a16:colId xmlns:a16="http://schemas.microsoft.com/office/drawing/2014/main" val="3186567327"/>
                    </a:ext>
                  </a:extLst>
                </a:gridCol>
                <a:gridCol w="3578774">
                  <a:extLst>
                    <a:ext uri="{9D8B030D-6E8A-4147-A177-3AD203B41FA5}">
                      <a16:colId xmlns:a16="http://schemas.microsoft.com/office/drawing/2014/main" val="970204186"/>
                    </a:ext>
                  </a:extLst>
                </a:gridCol>
                <a:gridCol w="2745826">
                  <a:extLst>
                    <a:ext uri="{9D8B030D-6E8A-4147-A177-3AD203B41FA5}">
                      <a16:colId xmlns:a16="http://schemas.microsoft.com/office/drawing/2014/main" val="260498249"/>
                    </a:ext>
                  </a:extLst>
                </a:gridCol>
              </a:tblGrid>
              <a:tr h="56026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Research project components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Exploratory research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Conclusive research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7950921"/>
                  </a:ext>
                </a:extLst>
              </a:tr>
              <a:tr h="763003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Research purpose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General: to generate insights about a situation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Specific: to verify insights and aid in selecting a course of action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1936241"/>
                  </a:ext>
                </a:extLst>
              </a:tr>
              <a:tr h="289925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Data needs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Vague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Clear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5816056"/>
                  </a:ext>
                </a:extLst>
              </a:tr>
              <a:tr h="373698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Data sources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Ill defined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Well defined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1236263"/>
                  </a:ext>
                </a:extLst>
              </a:tr>
              <a:tr h="347416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Data collection form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Open-ended, rough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Usually structured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2493079"/>
                  </a:ext>
                </a:extLst>
              </a:tr>
              <a:tr h="854168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Sample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Relatively small; subjectively selected to maximize generalization of insights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Relatively large; objectively selected to permit generalization of findings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7701459"/>
                  </a:ext>
                </a:extLst>
              </a:tr>
              <a:tr h="526464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Data collection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Flexible; no set procedure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Rigid; well-laid-out procedure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5648167"/>
                  </a:ext>
                </a:extLst>
              </a:tr>
              <a:tr h="526464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Data analysis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Informal; typically non-quantitative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Formal; typically quantitative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7254827"/>
                  </a:ext>
                </a:extLst>
              </a:tr>
              <a:tr h="694011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Inferences/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Recommendations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More tentative than final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More final than tentative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850607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6582716"/>
            <a:ext cx="59964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</a:rPr>
              <a:t>https://research-methodology.net/research-methodology/research-design/</a:t>
            </a:r>
          </a:p>
        </p:txBody>
      </p:sp>
    </p:spTree>
    <p:extLst>
      <p:ext uri="{BB962C8B-B14F-4D97-AF65-F5344CB8AC3E}">
        <p14:creationId xmlns:p14="http://schemas.microsoft.com/office/powerpoint/2010/main" val="330039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Generating </a:t>
            </a:r>
            <a:r>
              <a:rPr lang="en-US" b="1" dirty="0"/>
              <a:t>primary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surveys</a:t>
            </a:r>
            <a:r>
              <a:rPr lang="en-US" dirty="0"/>
              <a:t>, experiments, case studies, </a:t>
            </a:r>
            <a:r>
              <a:rPr lang="en-US" dirty="0" err="1"/>
              <a:t>programme</a:t>
            </a:r>
            <a:r>
              <a:rPr lang="en-US" dirty="0"/>
              <a:t> evaluation, ethnographic studies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Analyzing </a:t>
            </a:r>
            <a:r>
              <a:rPr lang="en-US" b="1" dirty="0"/>
              <a:t>existing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text data: </a:t>
            </a:r>
            <a:r>
              <a:rPr lang="en-US" dirty="0"/>
              <a:t>discourse analysis, content analysis, textual criticism, historical studies, 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numeric data: </a:t>
            </a:r>
            <a:r>
              <a:rPr lang="en-US" dirty="0"/>
              <a:t>secondary data analysis, statistical modelling.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5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building versus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Theory building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dirty="0" smtClean="0"/>
          </a:p>
          <a:p>
            <a:r>
              <a:rPr lang="en-US" dirty="0" smtClean="0"/>
              <a:t>Theory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2" y="2133600"/>
            <a:ext cx="4914900" cy="1885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13" y="4704641"/>
            <a:ext cx="4914900" cy="201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4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of scientific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70038"/>
            <a:ext cx="6696075" cy="48452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67518" y="649145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0" i="1" dirty="0">
                <a:solidFill>
                  <a:schemeClr val="bg1"/>
                </a:solidFill>
              </a:rPr>
              <a:t>https://www.nyu.edu/classes/bkg/methods/005847ch1.pdf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1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perspective of what is studied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38200" y="1980306"/>
            <a:ext cx="7331331" cy="3963072"/>
            <a:chOff x="1273896" y="2176181"/>
            <a:chExt cx="7331331" cy="3963072"/>
          </a:xfrm>
        </p:grpSpPr>
        <p:sp>
          <p:nvSpPr>
            <p:cNvPr id="5" name="Rectangle 4"/>
            <p:cNvSpPr/>
            <p:nvPr/>
          </p:nvSpPr>
          <p:spPr bwMode="auto">
            <a:xfrm>
              <a:off x="1273896" y="2176853"/>
              <a:ext cx="2438400" cy="3962400"/>
            </a:xfrm>
            <a:prstGeom prst="rect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728427" y="2176853"/>
              <a:ext cx="2438400" cy="3962400"/>
            </a:xfrm>
            <a:prstGeom prst="rect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6166827" y="2176853"/>
              <a:ext cx="2438400" cy="3962400"/>
            </a:xfrm>
            <a:prstGeom prst="rect">
              <a:avLst/>
            </a:prstGeom>
            <a:noFill/>
            <a:ln w="28575" cap="flat" cmpd="sng" algn="ctr">
              <a:solidFill>
                <a:schemeClr val="bg1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14995" y="2176181"/>
              <a:ext cx="9364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Past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81643" y="2176181"/>
              <a:ext cx="14997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Present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95761" y="2176181"/>
              <a:ext cx="13842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Future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Oval 11"/>
          <p:cNvSpPr/>
          <p:nvPr/>
        </p:nvSpPr>
        <p:spPr bwMode="auto">
          <a:xfrm>
            <a:off x="3189642" y="2861537"/>
            <a:ext cx="228600" cy="2286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189642" y="3806419"/>
            <a:ext cx="228600" cy="2286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619970" y="4821220"/>
            <a:ext cx="228600" cy="2286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6" name="Straight Arrow Connector 15"/>
          <p:cNvCxnSpPr>
            <a:stCxn id="12" idx="6"/>
          </p:cNvCxnSpPr>
          <p:nvPr/>
        </p:nvCxnSpPr>
        <p:spPr bwMode="auto">
          <a:xfrm>
            <a:off x="3418242" y="2975837"/>
            <a:ext cx="231288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429000" y="3918474"/>
            <a:ext cx="3962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1657570" y="4935520"/>
            <a:ext cx="3962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13751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Major methodologies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8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1143000"/>
          </a:xfrm>
        </p:spPr>
        <p:txBody>
          <a:bodyPr/>
          <a:lstStyle/>
          <a:p>
            <a:r>
              <a:rPr lang="en-US" dirty="0"/>
              <a:t>In natural sciences and social sciences, </a:t>
            </a:r>
            <a:r>
              <a:rPr lang="en-US" b="1" dirty="0"/>
              <a:t>quantitative research</a:t>
            </a:r>
            <a:r>
              <a:rPr lang="en-US" dirty="0"/>
              <a:t> is the systematic empirical investigation of observable phenomena via </a:t>
            </a:r>
            <a:r>
              <a:rPr lang="en-US" dirty="0">
                <a:solidFill>
                  <a:srgbClr val="AAE600"/>
                </a:solidFill>
              </a:rPr>
              <a:t>statistical, mathematical or computational techniques</a:t>
            </a:r>
            <a:r>
              <a:rPr lang="en-US" dirty="0"/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3810000"/>
            <a:ext cx="8686800" cy="762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0" i="0">
                <a:solidFill>
                  <a:schemeClr val="bg1"/>
                </a:solidFill>
                <a:latin typeface="Georgia"/>
                <a:ea typeface="ＭＳ Ｐゴシック" pitchFamily="122" charset="-128"/>
                <a:cs typeface="Georgi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Qualitative research</a:t>
            </a: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600" y="3124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i="1" dirty="0">
                <a:solidFill>
                  <a:srgbClr val="FFFFFF"/>
                </a:solidFill>
              </a:rPr>
              <a:t>https://</a:t>
            </a:r>
            <a:r>
              <a:rPr lang="en-US" sz="1200" dirty="0">
                <a:solidFill>
                  <a:srgbClr val="FFFFFF"/>
                </a:solidFill>
              </a:rPr>
              <a:t>en.wikipedia.org/wiki/Quantitative_research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6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1143000"/>
          </a:xfrm>
        </p:spPr>
        <p:txBody>
          <a:bodyPr/>
          <a:lstStyle/>
          <a:p>
            <a:r>
              <a:rPr lang="en-US" dirty="0"/>
              <a:t>In natural sciences and social sciences, </a:t>
            </a:r>
            <a:r>
              <a:rPr lang="en-US" b="1" dirty="0"/>
              <a:t>quantitative research</a:t>
            </a:r>
            <a:r>
              <a:rPr lang="en-US" dirty="0"/>
              <a:t> is the systematic empirical investigation of observable phenomena via </a:t>
            </a:r>
            <a:r>
              <a:rPr lang="en-US" dirty="0">
                <a:solidFill>
                  <a:srgbClr val="AAE600"/>
                </a:solidFill>
              </a:rPr>
              <a:t>statistical, mathematical or computational techniques</a:t>
            </a:r>
            <a:r>
              <a:rPr lang="en-US" dirty="0"/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3810000"/>
            <a:ext cx="8686800" cy="762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0" i="0">
                <a:solidFill>
                  <a:schemeClr val="bg1"/>
                </a:solidFill>
                <a:latin typeface="Georgia"/>
                <a:ea typeface="ＭＳ Ｐゴシック" pitchFamily="122" charset="-128"/>
                <a:cs typeface="Georgi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Qualitative research</a:t>
            </a: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4648200"/>
            <a:ext cx="8686800" cy="1143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>
              <a:buClr>
                <a:srgbClr val="FFFFFF"/>
              </a:buClr>
            </a:pPr>
            <a:r>
              <a:rPr lang="en-US" b="1" dirty="0">
                <a:solidFill>
                  <a:srgbClr val="FFFFFF"/>
                </a:solidFill>
              </a:rPr>
              <a:t>Qualitative Research</a:t>
            </a:r>
            <a:r>
              <a:rPr lang="en-US" dirty="0">
                <a:solidFill>
                  <a:srgbClr val="FFFFFF"/>
                </a:solidFill>
              </a:rPr>
              <a:t> is primarily </a:t>
            </a:r>
            <a:r>
              <a:rPr lang="en-US" dirty="0">
                <a:solidFill>
                  <a:srgbClr val="AAE600"/>
                </a:solidFill>
              </a:rPr>
              <a:t>exploratory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research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used to gain an understanding of </a:t>
            </a:r>
            <a:r>
              <a:rPr lang="en-US" dirty="0">
                <a:solidFill>
                  <a:srgbClr val="AAE600"/>
                </a:solidFill>
              </a:rPr>
              <a:t>underlying reasons, opinions, and motivations</a:t>
            </a:r>
            <a:r>
              <a:rPr lang="en-US" dirty="0">
                <a:solidFill>
                  <a:srgbClr val="FFFFFF"/>
                </a:solidFill>
              </a:rPr>
              <a:t>. It provides insights into the problem or helps to develop ideas or hypotheses for potential quantitative </a:t>
            </a:r>
            <a:r>
              <a:rPr lang="en-US" b="1" dirty="0" smtClean="0">
                <a:solidFill>
                  <a:srgbClr val="FFFFFF"/>
                </a:solidFill>
              </a:rPr>
              <a:t>research.</a:t>
            </a: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600" y="3124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i="1" dirty="0">
                <a:solidFill>
                  <a:srgbClr val="FFFFFF"/>
                </a:solidFill>
              </a:rPr>
              <a:t>https://</a:t>
            </a:r>
            <a:r>
              <a:rPr lang="en-US" sz="1200" dirty="0">
                <a:solidFill>
                  <a:srgbClr val="FFFFFF"/>
                </a:solidFill>
              </a:rPr>
              <a:t>en.wikipedia.org/wiki/Quantitative_research</a:t>
            </a:r>
          </a:p>
        </p:txBody>
      </p:sp>
      <p:sp>
        <p:nvSpPr>
          <p:cNvPr id="7" name="Rectangle 6"/>
          <p:cNvSpPr/>
          <p:nvPr/>
        </p:nvSpPr>
        <p:spPr>
          <a:xfrm>
            <a:off x="4358640" y="62484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http://www.snapsurveys.com/blog/what-is-the-difference-between-qualitative-research-and-quantitative-research/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0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/>
          <a:lstStyle/>
          <a:p>
            <a:r>
              <a:rPr lang="en-US" dirty="0" smtClean="0"/>
              <a:t>Pre-lecture reading test</a:t>
            </a:r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12950"/>
            <a:ext cx="4467225" cy="42862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76800" y="1981200"/>
            <a:ext cx="4038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a typeface="SimSun" panose="02010600030101010101" pitchFamily="2" charset="-122"/>
              </a:rPr>
              <a:t>John P. A. </a:t>
            </a:r>
            <a:r>
              <a:rPr lang="en-US" sz="2800" dirty="0" smtClean="0">
                <a:solidFill>
                  <a:schemeClr val="bg1"/>
                </a:solidFill>
                <a:ea typeface="SimSun" panose="02010600030101010101" pitchFamily="2" charset="-122"/>
              </a:rPr>
              <a:t>Ioannidis</a:t>
            </a:r>
            <a:r>
              <a:rPr lang="en-US" sz="2800" b="0" dirty="0" smtClean="0">
                <a:solidFill>
                  <a:schemeClr val="bg1"/>
                </a:solidFill>
                <a:ea typeface="SimSun" panose="02010600030101010101" pitchFamily="2" charset="-122"/>
              </a:rPr>
              <a:t>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b="0" dirty="0" smtClean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0" dirty="0" smtClean="0">
                <a:solidFill>
                  <a:schemeClr val="bg1"/>
                </a:solidFill>
                <a:ea typeface="SimSun" panose="02010600030101010101" pitchFamily="2" charset="-122"/>
              </a:rPr>
              <a:t>Why </a:t>
            </a:r>
            <a:r>
              <a:rPr lang="en-US" sz="2800" b="0" dirty="0">
                <a:solidFill>
                  <a:schemeClr val="bg1"/>
                </a:solidFill>
                <a:ea typeface="SimSun" panose="02010600030101010101" pitchFamily="2" charset="-122"/>
              </a:rPr>
              <a:t>Most Published Research Findings Are </a:t>
            </a:r>
            <a:r>
              <a:rPr lang="en-US" sz="2800" b="0" dirty="0" smtClean="0">
                <a:solidFill>
                  <a:schemeClr val="bg1"/>
                </a:solidFill>
                <a:ea typeface="SimSun" panose="02010600030101010101" pitchFamily="2" charset="-122"/>
              </a:rPr>
              <a:t>False. </a:t>
            </a:r>
            <a:endParaRPr lang="en-US" sz="2800" b="0" dirty="0" smtClean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b="0" dirty="0" smtClean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0" dirty="0" smtClean="0">
                <a:solidFill>
                  <a:schemeClr val="bg1"/>
                </a:solidFill>
                <a:ea typeface="SimSun" panose="02010600030101010101" pitchFamily="2" charset="-122"/>
              </a:rPr>
              <a:t>PLOS </a:t>
            </a:r>
            <a:r>
              <a:rPr lang="en-US" sz="2800" b="0" dirty="0">
                <a:solidFill>
                  <a:schemeClr val="bg1"/>
                </a:solidFill>
                <a:ea typeface="SimSun" panose="02010600030101010101" pitchFamily="2" charset="-122"/>
              </a:rPr>
              <a:t>Medicine 2005;2(8):e124</a:t>
            </a:r>
          </a:p>
          <a:p>
            <a:r>
              <a:rPr lang="en-US" sz="1400" b="0" dirty="0" smtClean="0">
                <a:solidFill>
                  <a:schemeClr val="bg1"/>
                </a:solidFill>
                <a:ea typeface="SimSun" panose="02010600030101010101" pitchFamily="2" charset="-122"/>
              </a:rPr>
              <a:t>http</a:t>
            </a:r>
            <a:r>
              <a:rPr lang="en-US" sz="1400" b="0" dirty="0">
                <a:solidFill>
                  <a:schemeClr val="bg1"/>
                </a:solidFill>
                <a:ea typeface="SimSun" panose="02010600030101010101" pitchFamily="2" charset="-122"/>
              </a:rPr>
              <a:t>://robotics.cs.tamu.edu/RSS2015NegativeResults/pmed.0020124.pdf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4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vs. quantitative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Qualitative research </a:t>
            </a:r>
            <a:r>
              <a:rPr lang="en-US" dirty="0"/>
              <a:t>emphasizes the importance of looking at variables in the </a:t>
            </a:r>
            <a:r>
              <a:rPr lang="en-US" dirty="0">
                <a:solidFill>
                  <a:srgbClr val="AAE600"/>
                </a:solidFill>
              </a:rPr>
              <a:t>natural setting </a:t>
            </a:r>
            <a:r>
              <a:rPr lang="en-US" dirty="0"/>
              <a:t>in which they are found. Interaction between variables is important. 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429000" y="6504801"/>
            <a:ext cx="5715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http://www.okstate.edu/ag/agedcm4h/academic/aged5980a/5980/newpage21.htm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4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‘Variable’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36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 this?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24000"/>
            <a:ext cx="7601807" cy="495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23473" y="6507480"/>
            <a:ext cx="75205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http://www.sjsu.edu/people/mark.vanselst/courses/psyc120/s2/Cosby-c4-Research-Fundamentals.pdf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17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 don’t agree with this.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24000"/>
            <a:ext cx="7601807" cy="495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23473" y="6507480"/>
            <a:ext cx="75205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http://www.sjsu.edu/people/mark.vanselst/courses/psyc120/s2/Cosby-c4-Research-Fundamentals.pdf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89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‘Variable’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r>
              <a:rPr lang="en-US" dirty="0" smtClean="0"/>
              <a:t>How the word should be used (my tentative definition grounded in realism-based ontology):</a:t>
            </a:r>
          </a:p>
          <a:p>
            <a:endParaRPr lang="en-US" dirty="0"/>
          </a:p>
          <a:p>
            <a:pPr marL="0" indent="0" algn="ctr"/>
            <a:r>
              <a:rPr lang="en-US" i="1" dirty="0" smtClean="0"/>
              <a:t>Symbol used by an author to denote </a:t>
            </a:r>
          </a:p>
          <a:p>
            <a:pPr marL="0" indent="0" algn="ctr"/>
            <a:r>
              <a:rPr lang="en-US" i="1" dirty="0" smtClean="0"/>
              <a:t>some pre-defined perspective P on portions of reality (</a:t>
            </a:r>
            <a:r>
              <a:rPr lang="en-US" i="1" dirty="0" err="1" smtClean="0"/>
              <a:t>PoR</a:t>
            </a:r>
            <a:r>
              <a:rPr lang="en-US" i="1" dirty="0" smtClean="0"/>
              <a:t>)</a:t>
            </a:r>
          </a:p>
          <a:p>
            <a:pPr marL="0" indent="0" algn="ctr"/>
            <a:r>
              <a:rPr lang="en-US" i="1" dirty="0" smtClean="0"/>
              <a:t> whereby P allows these </a:t>
            </a:r>
            <a:r>
              <a:rPr lang="en-US" i="1" dirty="0" err="1" smtClean="0"/>
              <a:t>PoRs</a:t>
            </a:r>
            <a:r>
              <a:rPr lang="en-US" i="1" dirty="0" smtClean="0"/>
              <a:t> to be described</a:t>
            </a:r>
          </a:p>
          <a:p>
            <a:pPr marL="0" indent="0" algn="ctr"/>
            <a:r>
              <a:rPr lang="en-US" i="1" dirty="0" smtClean="0"/>
              <a:t> in a comparable and standardized way.</a:t>
            </a: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0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‘Variable’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r>
              <a:rPr lang="en-US" dirty="0" smtClean="0"/>
              <a:t>How the word should be used (my tentative definition grounded in realism-based ontology):</a:t>
            </a:r>
          </a:p>
          <a:p>
            <a:endParaRPr lang="en-US" dirty="0"/>
          </a:p>
          <a:p>
            <a:pPr marL="0" indent="0" algn="ctr"/>
            <a:r>
              <a:rPr lang="en-US" i="1" dirty="0" smtClean="0"/>
              <a:t>Symbol used by an author to denote </a:t>
            </a:r>
          </a:p>
          <a:p>
            <a:pPr marL="0" indent="0" algn="ctr"/>
            <a:r>
              <a:rPr lang="en-US" i="1" dirty="0" smtClean="0"/>
              <a:t>some </a:t>
            </a:r>
            <a:r>
              <a:rPr lang="en-US" i="1" u="sng" dirty="0" smtClean="0"/>
              <a:t>pre-defined perspective</a:t>
            </a:r>
            <a:r>
              <a:rPr lang="en-US" i="1" dirty="0" smtClean="0"/>
              <a:t> P on portions of reality (</a:t>
            </a:r>
            <a:r>
              <a:rPr lang="en-US" i="1" dirty="0" err="1" smtClean="0"/>
              <a:t>PoR</a:t>
            </a:r>
            <a:r>
              <a:rPr lang="en-US" i="1" dirty="0" smtClean="0"/>
              <a:t>)</a:t>
            </a:r>
          </a:p>
          <a:p>
            <a:pPr marL="0" indent="0" algn="ctr"/>
            <a:r>
              <a:rPr lang="en-US" i="1" dirty="0" smtClean="0"/>
              <a:t> whereby P allows these </a:t>
            </a:r>
            <a:r>
              <a:rPr lang="en-US" i="1" dirty="0" err="1" smtClean="0"/>
              <a:t>PoRs</a:t>
            </a:r>
            <a:r>
              <a:rPr lang="en-US" i="1" dirty="0" smtClean="0"/>
              <a:t> to be described</a:t>
            </a:r>
          </a:p>
          <a:p>
            <a:pPr marL="0" indent="0" algn="ctr"/>
            <a:r>
              <a:rPr lang="en-US" i="1" dirty="0" smtClean="0"/>
              <a:t> in a comparable and standardized way.</a:t>
            </a: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05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‘Pre-defined perspectives’: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‘</a:t>
            </a:r>
            <a:r>
              <a:rPr lang="en-US" b="1" u="sng" dirty="0" smtClean="0"/>
              <a:t>Concept</a:t>
            </a:r>
            <a:r>
              <a:rPr lang="en-US" dirty="0" smtClean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perspective drawn from </a:t>
            </a:r>
            <a:r>
              <a:rPr lang="en-US" u="sng" dirty="0" smtClean="0"/>
              <a:t>observing</a:t>
            </a:r>
            <a:r>
              <a:rPr lang="en-US" dirty="0" smtClean="0"/>
              <a:t> a number of </a:t>
            </a:r>
            <a:r>
              <a:rPr lang="en-US" dirty="0" err="1" smtClean="0"/>
              <a:t>PoRs</a:t>
            </a:r>
            <a:r>
              <a:rPr lang="en-US" dirty="0" smtClean="0"/>
              <a:t> in a relatively similar, comparable and standardized way.</a:t>
            </a:r>
            <a:endParaRPr lang="en-US" dirty="0"/>
          </a:p>
          <a:p>
            <a:pPr marL="346075" indent="0"/>
            <a:endParaRPr lang="en-US" sz="10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4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‘Pre-defined perspectives’: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‘</a:t>
            </a:r>
            <a:r>
              <a:rPr lang="en-US" b="1" u="sng" dirty="0" smtClean="0"/>
              <a:t>Concept</a:t>
            </a:r>
            <a:r>
              <a:rPr lang="en-US" dirty="0" smtClean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perspective drawn from </a:t>
            </a:r>
            <a:r>
              <a:rPr lang="en-US" u="sng" dirty="0" smtClean="0"/>
              <a:t>observing</a:t>
            </a:r>
            <a:r>
              <a:rPr lang="en-US" dirty="0" smtClean="0"/>
              <a:t> a number of </a:t>
            </a:r>
            <a:r>
              <a:rPr lang="en-US" dirty="0" err="1" smtClean="0"/>
              <a:t>PoRs</a:t>
            </a:r>
            <a:r>
              <a:rPr lang="en-US" dirty="0" smtClean="0"/>
              <a:t> in a relatively similar, comparable and standardized way.</a:t>
            </a:r>
            <a:endParaRPr lang="en-US" dirty="0"/>
          </a:p>
          <a:p>
            <a:pPr marL="346075" indent="0"/>
            <a:endParaRPr lang="en-US" sz="1000" i="1" dirty="0" smtClean="0"/>
          </a:p>
          <a:p>
            <a:pPr marL="346075" indent="0"/>
            <a:r>
              <a:rPr lang="en-US" sz="2000" i="1" dirty="0" smtClean="0"/>
              <a:t>‘The </a:t>
            </a:r>
            <a:r>
              <a:rPr lang="en-US" sz="2000" i="1" dirty="0"/>
              <a:t>critical term here is “observed”, because it means </a:t>
            </a:r>
            <a:r>
              <a:rPr lang="en-US" sz="2000" i="1" dirty="0" smtClean="0"/>
              <a:t>that there </a:t>
            </a:r>
            <a:r>
              <a:rPr lang="en-US" sz="2000" i="1" dirty="0"/>
              <a:t>is a direct link between the concept (the abstraction) and its referents (the reality</a:t>
            </a:r>
            <a:r>
              <a:rPr lang="en-US" sz="2000" i="1" dirty="0" smtClean="0"/>
              <a:t>).</a:t>
            </a:r>
          </a:p>
          <a:p>
            <a:pPr marL="346075" indent="0"/>
            <a:r>
              <a:rPr lang="en-US" sz="2000" i="1" dirty="0" smtClean="0"/>
              <a:t>For </a:t>
            </a:r>
            <a:r>
              <a:rPr lang="en-US" sz="2000" i="1" dirty="0"/>
              <a:t>instance</a:t>
            </a:r>
            <a:r>
              <a:rPr lang="en-US" sz="2000" i="1" dirty="0" smtClean="0"/>
              <a:t>, we </a:t>
            </a:r>
            <a:r>
              <a:rPr lang="en-US" sz="2000" i="1" dirty="0"/>
              <a:t>can observe a number of particular instances where individuals receive varying </a:t>
            </a:r>
            <a:r>
              <a:rPr lang="en-US" sz="2000" i="1" dirty="0" smtClean="0"/>
              <a:t>amounts of </a:t>
            </a:r>
            <a:r>
              <a:rPr lang="en-US" sz="2000" i="1" dirty="0"/>
              <a:t>money for the work they have done over a given period of time. From these particulars we </a:t>
            </a:r>
            <a:r>
              <a:rPr lang="en-US" sz="2000" i="1" dirty="0" smtClean="0"/>
              <a:t>distill an </a:t>
            </a:r>
            <a:r>
              <a:rPr lang="en-US" sz="2000" i="1" dirty="0"/>
              <a:t>abstraction and label it “income”. </a:t>
            </a:r>
            <a:endParaRPr lang="en-US" sz="2000" i="1" dirty="0" smtClean="0"/>
          </a:p>
          <a:p>
            <a:pPr marL="346075" indent="0"/>
            <a:r>
              <a:rPr lang="en-US" sz="2000" i="1" dirty="0" smtClean="0"/>
              <a:t>Similarly</a:t>
            </a:r>
            <a:r>
              <a:rPr lang="en-US" sz="2000" i="1" dirty="0"/>
              <a:t>, we observe individuals and find some of them short</a:t>
            </a:r>
            <a:r>
              <a:rPr lang="en-US" sz="2000" i="1" dirty="0" smtClean="0"/>
              <a:t>, some </a:t>
            </a:r>
            <a:r>
              <a:rPr lang="en-US" sz="2000" i="1" dirty="0"/>
              <a:t>tall and more of them in between; from these observations we generate the concept “height</a:t>
            </a:r>
            <a:r>
              <a:rPr lang="en-US" sz="2000" i="1" dirty="0" smtClean="0"/>
              <a:t>”.’</a:t>
            </a:r>
            <a:endParaRPr lang="en-US" sz="2000" i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46709" y="6386175"/>
            <a:ext cx="64972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Berg.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</a:t>
            </a:r>
            <a:r>
              <a:rPr lang="en-US" altLang="en-US" sz="1200" b="0" dirty="0" smtClean="0">
                <a:solidFill>
                  <a:schemeClr val="bg1"/>
                </a:solidFill>
                <a:latin typeface="+mn-lt"/>
              </a:rPr>
              <a:t>www.cios.org/readbook/rmcs/rmcs.htm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3048000"/>
            <a:ext cx="91541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76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‘Pre-defined perspectives’: </a:t>
            </a:r>
            <a:r>
              <a:rPr lang="en-US" dirty="0" smtClean="0"/>
              <a:t>construct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1295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‘</a:t>
            </a:r>
            <a:r>
              <a:rPr lang="en-US" b="1" u="sng" dirty="0" smtClean="0"/>
              <a:t>Construct</a:t>
            </a:r>
            <a:r>
              <a:rPr lang="en-US" dirty="0" smtClean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perspective built from </a:t>
            </a:r>
            <a:r>
              <a:rPr lang="en-US" dirty="0" smtClean="0"/>
              <a:t>the logical </a:t>
            </a:r>
            <a:r>
              <a:rPr lang="en-US" dirty="0"/>
              <a:t>combination of a number of </a:t>
            </a:r>
            <a:r>
              <a:rPr lang="en-US" dirty="0" smtClean="0"/>
              <a:t>concepts.</a:t>
            </a:r>
            <a:endParaRPr lang="en-US" sz="1000" i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75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‘Pre-defined perspectives’: </a:t>
            </a:r>
            <a:r>
              <a:rPr lang="en-US" dirty="0" smtClean="0"/>
              <a:t>construct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1295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‘</a:t>
            </a:r>
            <a:r>
              <a:rPr lang="en-US" b="1" u="sng" dirty="0" smtClean="0"/>
              <a:t>Construct</a:t>
            </a:r>
            <a:r>
              <a:rPr lang="en-US" dirty="0" smtClean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perspective built from </a:t>
            </a:r>
            <a:r>
              <a:rPr lang="en-US" dirty="0" smtClean="0"/>
              <a:t>the logical </a:t>
            </a:r>
            <a:r>
              <a:rPr lang="en-US" dirty="0"/>
              <a:t>combination of a number of </a:t>
            </a:r>
            <a:r>
              <a:rPr lang="en-US" dirty="0" smtClean="0"/>
              <a:t>concepts.</a:t>
            </a:r>
            <a:endParaRPr lang="en-US" sz="1000" i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103880"/>
            <a:ext cx="5853113" cy="3564678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324600" y="4876800"/>
            <a:ext cx="2667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Berg.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2002.</a:t>
            </a:r>
          </a:p>
          <a:p>
            <a:pPr lvl="0" algn="r" eaLnBrk="0" hangingPunct="0"/>
            <a:r>
              <a:rPr lang="en-US" altLang="en-US" sz="1200" b="0" dirty="0" smtClean="0">
                <a:solidFill>
                  <a:schemeClr val="bg1"/>
                </a:solidFill>
                <a:latin typeface="+mn-lt"/>
              </a:rPr>
              <a:t>Part 1</a:t>
            </a:r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, Chapter 2, Elements of Scientific Theories: Concepts and </a:t>
            </a:r>
            <a:r>
              <a:rPr lang="en-US" altLang="en-US" sz="1200" b="0" dirty="0" smtClean="0">
                <a:solidFill>
                  <a:schemeClr val="bg1"/>
                </a:solidFill>
                <a:latin typeface="+mn-lt"/>
              </a:rPr>
              <a:t>Definitions. P12.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</a:t>
            </a:r>
            <a:r>
              <a:rPr lang="en-US" altLang="en-US" sz="1200" b="0" dirty="0" smtClean="0">
                <a:solidFill>
                  <a:schemeClr val="bg1"/>
                </a:solidFill>
                <a:latin typeface="+mn-lt"/>
              </a:rPr>
              <a:t>www.cios.org/readbook/rmcs/rmcs.htm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2971800"/>
            <a:ext cx="91541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49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and scoring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Test: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15 assertions grouped in three questions (A, B, C) with 4, 8 and 3 assertions resp.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Qualify each question-assertion combination as T(rue), F(</a:t>
            </a:r>
            <a:r>
              <a:rPr lang="en-US" dirty="0" err="1" smtClean="0"/>
              <a:t>alse</a:t>
            </a:r>
            <a:r>
              <a:rPr lang="en-US" dirty="0" smtClean="0"/>
              <a:t>) or D(</a:t>
            </a:r>
            <a:r>
              <a:rPr lang="en-US" dirty="0" err="1" smtClean="0"/>
              <a:t>on’t</a:t>
            </a:r>
            <a:r>
              <a:rPr lang="en-US" dirty="0" smtClean="0"/>
              <a:t> know).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E.g.: A1 T, A2 T, A3 T, B1 D, B1 F, 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Scoring: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15*roundup</a:t>
            </a:r>
            <a:r>
              <a:rPr lang="en-US" dirty="0"/>
              <a:t>((</a:t>
            </a:r>
            <a:r>
              <a:rPr lang="en-US" dirty="0" err="1" smtClean="0"/>
              <a:t>TPa-FPa+TNa-FNa</a:t>
            </a:r>
            <a:r>
              <a:rPr lang="en-US" dirty="0" smtClean="0"/>
              <a:t>)/(</a:t>
            </a:r>
            <a:r>
              <a:rPr lang="en-US" dirty="0" err="1" smtClean="0"/>
              <a:t>TPa+TNa</a:t>
            </a:r>
            <a:r>
              <a:rPr lang="en-US" dirty="0" smtClean="0"/>
              <a:t>)), where: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TP = true positive, FP = </a:t>
            </a:r>
            <a:r>
              <a:rPr lang="en-US" dirty="0"/>
              <a:t>f</a:t>
            </a:r>
            <a:r>
              <a:rPr lang="en-US" dirty="0" smtClean="0"/>
              <a:t>alse positive,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TN = true negative, FN = false negative.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‘Perspective’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267200"/>
            <a:ext cx="8686800" cy="2057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‘</a:t>
            </a:r>
            <a:r>
              <a:rPr lang="en-US" b="1" u="sng" dirty="0" smtClean="0"/>
              <a:t>Perspective</a:t>
            </a:r>
            <a:r>
              <a:rPr lang="en-US" dirty="0" smtClean="0"/>
              <a:t>’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Cognitive Representation resulting from an interpretive process driven by relatively systematic observations of a </a:t>
            </a:r>
            <a:r>
              <a:rPr lang="en-US" dirty="0" err="1" smtClean="0"/>
              <a:t>PoR.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676400"/>
            <a:ext cx="8686800" cy="1295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 smtClean="0"/>
              <a:t>‘</a:t>
            </a:r>
            <a:r>
              <a:rPr lang="en-US" b="1" u="sng" kern="0" smtClean="0"/>
              <a:t>Construct</a:t>
            </a:r>
            <a:r>
              <a:rPr lang="en-US" kern="0" smtClean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 smtClean="0"/>
              <a:t>A perspective built from the logical combination of a number of concepts.</a:t>
            </a:r>
            <a:endParaRPr lang="en-US" sz="1000" i="1" ker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2971800"/>
            <a:ext cx="8686800" cy="1524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 dirty="0" smtClean="0"/>
              <a:t>‘</a:t>
            </a:r>
            <a:r>
              <a:rPr lang="en-US" b="1" u="sng" kern="0" dirty="0" smtClean="0"/>
              <a:t>Concept</a:t>
            </a:r>
            <a:r>
              <a:rPr lang="en-US" kern="0" dirty="0" smtClean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 dirty="0" smtClean="0"/>
              <a:t>A perspective drawn from </a:t>
            </a:r>
            <a:r>
              <a:rPr lang="en-US" u="sng" kern="0" dirty="0" smtClean="0"/>
              <a:t>observing</a:t>
            </a:r>
            <a:r>
              <a:rPr lang="en-US" kern="0" dirty="0" smtClean="0"/>
              <a:t> a number of </a:t>
            </a:r>
            <a:r>
              <a:rPr lang="en-US" kern="0" dirty="0" err="1" smtClean="0"/>
              <a:t>PoRs</a:t>
            </a:r>
            <a:r>
              <a:rPr lang="en-US" kern="0" dirty="0" smtClean="0"/>
              <a:t> in a relatively similar, comparable and standardized way.</a:t>
            </a:r>
          </a:p>
          <a:p>
            <a:pPr marL="346075" indent="0"/>
            <a:endParaRPr lang="en-US" sz="1000" i="1" kern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18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Representation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52397" y="1676400"/>
          <a:ext cx="8839202" cy="4312920"/>
        </p:xfrm>
        <a:graphic>
          <a:graphicData uri="http://schemas.openxmlformats.org/drawingml/2006/table">
            <a:tbl>
              <a:tblPr/>
              <a:tblGrid>
                <a:gridCol w="2362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6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INFORMATION CONTENT ENTITY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An ENTITY which is (1) GENERICALLY DEPENDENT on (2) some MATERIAL ENTITY and which is (3) concretized by a QUALITY (a) inhering in the MATERIAL ENTITY and (b) that is_about some PORTION OF REALITY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INFORMATION QUALITY ENTITY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A REPRESENTATION that is the concretization of some INFORMATION CONTENT ENTITY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REPRESENTATION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A QUALITY which is_about or is intended to be about a PORTION OF REALITY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MENTAL QUALITY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A QUALITY which specifically depends on an ANATOMICAL STRUCTURE in the cognitive system of an organism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COGNITIVE REPRESENTATION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 REPRESENTATION which is a MENTAL QUALITY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6200" y="6096000"/>
            <a:ext cx="8991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Smith B, Ceusters W. </a:t>
            </a:r>
            <a:r>
              <a:rPr lang="en-US" sz="1400" i="1" dirty="0" err="1">
                <a:solidFill>
                  <a:schemeClr val="bg1"/>
                </a:solidFill>
              </a:rPr>
              <a:t>Aboutness</a:t>
            </a:r>
            <a:r>
              <a:rPr lang="en-US" sz="1400" i="1" dirty="0">
                <a:solidFill>
                  <a:schemeClr val="bg1"/>
                </a:solidFill>
              </a:rPr>
              <a:t>: Towards Foundations for the Information Artifact Ontology. In: Proceedings of the Sixth International Conference on Biomedical Ontology: July 27-30, 2015; </a:t>
            </a:r>
            <a:r>
              <a:rPr lang="en-US" sz="1400" i="1" dirty="0" err="1">
                <a:solidFill>
                  <a:schemeClr val="bg1"/>
                </a:solidFill>
              </a:rPr>
              <a:t>Lisboa</a:t>
            </a:r>
            <a:r>
              <a:rPr lang="en-US" sz="1400" i="1" dirty="0">
                <a:solidFill>
                  <a:schemeClr val="bg1"/>
                </a:solidFill>
              </a:rPr>
              <a:t>, Portugal. 2015. Available at: </a:t>
            </a:r>
            <a:r>
              <a:rPr lang="en-US" sz="1400" i="1" dirty="0">
                <a:solidFill>
                  <a:schemeClr val="bg1"/>
                </a:solidFill>
                <a:hlinkClick r:id="rId2"/>
              </a:rPr>
              <a:t>http://ceur-ws.org/Vol-1515/regular10.pdf</a:t>
            </a:r>
            <a:r>
              <a:rPr lang="en-US" sz="1400" i="1" dirty="0">
                <a:solidFill>
                  <a:schemeClr val="bg1"/>
                </a:solidFill>
              </a:rPr>
              <a:t>. Accessed 24 Aug 2016.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24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Pre-defined</a:t>
            </a:r>
            <a:r>
              <a:rPr lang="en-US" dirty="0" smtClean="0"/>
              <a:t> 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Perspective label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Short term that functions as a name to identify the perspective in communications about the research.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Theoretical </a:t>
            </a:r>
            <a:r>
              <a:rPr lang="en-US" b="1" u="sng" dirty="0" smtClean="0"/>
              <a:t>definition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Description that specifies what sort of </a:t>
            </a:r>
            <a:r>
              <a:rPr lang="en-US" sz="2000" dirty="0" err="1" smtClean="0"/>
              <a:t>PoR</a:t>
            </a:r>
            <a:r>
              <a:rPr lang="en-US" sz="2000" dirty="0" smtClean="0"/>
              <a:t> the defining researcher carved out through the perspective.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Operational </a:t>
            </a:r>
            <a:r>
              <a:rPr lang="en-US" b="1" u="sng" dirty="0" smtClean="0"/>
              <a:t>definition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Description </a:t>
            </a:r>
            <a:r>
              <a:rPr lang="en-US" sz="2000" dirty="0" smtClean="0"/>
              <a:t>intended to allow other researchers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(a) to observe (in case of concepts) the intended </a:t>
            </a:r>
            <a:r>
              <a:rPr lang="en-US" dirty="0" err="1" smtClean="0"/>
              <a:t>PoRs</a:t>
            </a:r>
            <a:r>
              <a:rPr lang="en-US" dirty="0" smtClean="0"/>
              <a:t> from the very same perspective objectively or,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(b) to build (in case of constructs) the perspective in exactly the same way as intended.   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James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Berg.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</a:t>
            </a:r>
            <a:r>
              <a:rPr lang="en-US" altLang="en-US" sz="1200" b="0" dirty="0" smtClean="0">
                <a:solidFill>
                  <a:schemeClr val="bg1"/>
                </a:solidFill>
                <a:latin typeface="+mn-lt"/>
              </a:rPr>
              <a:t>www.cios.org/readbook/rmcs/rmcs.htm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00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‘Variable’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‘Variable’ is an ambiguous term: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Above, </a:t>
            </a:r>
            <a:r>
              <a:rPr lang="en-US" dirty="0" smtClean="0"/>
              <a:t>in ‘</a:t>
            </a:r>
            <a:r>
              <a:rPr lang="en-US" i="1" dirty="0"/>
              <a:t>looking at variables in the </a:t>
            </a:r>
            <a:r>
              <a:rPr lang="en-US" i="1" dirty="0">
                <a:solidFill>
                  <a:srgbClr val="AAE600"/>
                </a:solidFill>
              </a:rPr>
              <a:t>natural </a:t>
            </a:r>
            <a:r>
              <a:rPr lang="en-US" i="1" dirty="0" smtClean="0">
                <a:solidFill>
                  <a:srgbClr val="AAE600"/>
                </a:solidFill>
              </a:rPr>
              <a:t>setting</a:t>
            </a:r>
            <a:r>
              <a:rPr lang="en-US" dirty="0" smtClean="0"/>
              <a:t>’, it </a:t>
            </a:r>
            <a:r>
              <a:rPr lang="en-US" dirty="0"/>
              <a:t>is used to denote observable entities in </a:t>
            </a:r>
            <a:r>
              <a:rPr lang="en-US" dirty="0" smtClean="0"/>
              <a:t>reality.</a:t>
            </a:r>
            <a:endParaRPr lang="en-US" dirty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0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‘Observable’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‘Observable’ </a:t>
            </a:r>
            <a:r>
              <a:rPr lang="en-US" dirty="0"/>
              <a:t>is an ambiguous term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‘</a:t>
            </a:r>
            <a:r>
              <a:rPr lang="en-US" i="1" dirty="0" smtClean="0"/>
              <a:t>a </a:t>
            </a:r>
            <a:r>
              <a:rPr lang="en-US" i="1" dirty="0"/>
              <a:t>property or object is observable (</a:t>
            </a:r>
            <a:r>
              <a:rPr lang="en-US" i="1" u="sng" dirty="0"/>
              <a:t>in the philosopher’s sense</a:t>
            </a:r>
            <a:r>
              <a:rPr lang="en-US" i="1" dirty="0"/>
              <a:t>) if it can be perceived directly, where directness of observation precludes the use of technical artifacts and </a:t>
            </a:r>
            <a:r>
              <a:rPr lang="en-US" i="1" dirty="0" smtClean="0"/>
              <a:t>inferences</a:t>
            </a:r>
            <a:r>
              <a:rPr lang="en-US" dirty="0" smtClean="0"/>
              <a:t>’.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‘</a:t>
            </a:r>
            <a:r>
              <a:rPr lang="en-US" i="1" u="sng" dirty="0" smtClean="0"/>
              <a:t>the </a:t>
            </a:r>
            <a:r>
              <a:rPr lang="en-US" i="1" u="sng" dirty="0"/>
              <a:t>physicist</a:t>
            </a:r>
            <a:r>
              <a:rPr lang="en-US" i="1" dirty="0"/>
              <a:t>, by contrast, would also count quantitative magnitudes that can be measured in a ‘relatively simple, direct way’ as observable. Hence, the physicist views such quantities as temperature, pressure and intensity of electric current as observable</a:t>
            </a:r>
            <a:r>
              <a:rPr lang="en-US" i="1" dirty="0" smtClean="0"/>
              <a:t>.</a:t>
            </a:r>
            <a:r>
              <a:rPr lang="en-US" dirty="0" smtClean="0"/>
              <a:t>’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623826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Andreas, Holger, "Theoretical Terms in Science", </a:t>
            </a:r>
            <a:r>
              <a:rPr lang="en-US" sz="1400" b="0" i="1" dirty="0">
                <a:solidFill>
                  <a:schemeClr val="bg1"/>
                </a:solidFill>
              </a:rPr>
              <a:t>The Stanford Encyclopedia of Philosophy </a:t>
            </a:r>
            <a:r>
              <a:rPr lang="en-US" sz="1400" b="0" dirty="0">
                <a:solidFill>
                  <a:schemeClr val="bg1"/>
                </a:solidFill>
              </a:rPr>
              <a:t>(Fall 2017 Edition), </a:t>
            </a:r>
            <a:endParaRPr lang="en-US" sz="1400" b="0" dirty="0" smtClean="0">
              <a:solidFill>
                <a:schemeClr val="bg1"/>
              </a:solidFill>
            </a:endParaRPr>
          </a:p>
          <a:p>
            <a:pPr algn="r"/>
            <a:r>
              <a:rPr lang="en-US" sz="1400" b="0" dirty="0" smtClean="0">
                <a:solidFill>
                  <a:schemeClr val="bg1"/>
                </a:solidFill>
              </a:rPr>
              <a:t>Edward </a:t>
            </a:r>
            <a:r>
              <a:rPr lang="en-US" sz="1400" b="0" dirty="0">
                <a:solidFill>
                  <a:schemeClr val="bg1"/>
                </a:solidFill>
              </a:rPr>
              <a:t>N. </a:t>
            </a:r>
            <a:r>
              <a:rPr lang="en-US" sz="1400" b="0" dirty="0" err="1">
                <a:solidFill>
                  <a:schemeClr val="bg1"/>
                </a:solidFill>
              </a:rPr>
              <a:t>Zalta</a:t>
            </a:r>
            <a:r>
              <a:rPr lang="en-US" sz="1400" b="0" dirty="0">
                <a:solidFill>
                  <a:schemeClr val="bg1"/>
                </a:solidFill>
              </a:rPr>
              <a:t> (ed.), </a:t>
            </a:r>
            <a:r>
              <a:rPr lang="en-US" sz="1400" b="0" dirty="0" smtClean="0">
                <a:solidFill>
                  <a:schemeClr val="bg1"/>
                </a:solidFill>
              </a:rPr>
              <a:t>https</a:t>
            </a:r>
            <a:r>
              <a:rPr lang="en-US" sz="1400" b="0" dirty="0">
                <a:solidFill>
                  <a:schemeClr val="bg1"/>
                </a:solidFill>
              </a:rPr>
              <a:t>://plato.stanford.edu/archives/fall2017/entries/theoretical-terms-science</a:t>
            </a:r>
            <a:r>
              <a:rPr lang="en-US" sz="1400" b="0" dirty="0" smtClean="0">
                <a:solidFill>
                  <a:schemeClr val="bg1"/>
                </a:solidFill>
              </a:rPr>
              <a:t>/. 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1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‘Variable’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‘Variable’ is an ambiguous term: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Above, </a:t>
            </a:r>
            <a:r>
              <a:rPr lang="en-US" dirty="0" smtClean="0"/>
              <a:t>in ‘</a:t>
            </a:r>
            <a:r>
              <a:rPr lang="en-US" i="1" dirty="0"/>
              <a:t>looking at variables in the </a:t>
            </a:r>
            <a:r>
              <a:rPr lang="en-US" i="1" dirty="0">
                <a:solidFill>
                  <a:srgbClr val="AAE600"/>
                </a:solidFill>
              </a:rPr>
              <a:t>natural </a:t>
            </a:r>
            <a:r>
              <a:rPr lang="en-US" i="1" dirty="0" smtClean="0">
                <a:solidFill>
                  <a:srgbClr val="AAE600"/>
                </a:solidFill>
              </a:rPr>
              <a:t>setting </a:t>
            </a:r>
            <a:r>
              <a:rPr lang="en-US" i="1" dirty="0"/>
              <a:t>in which they are found</a:t>
            </a:r>
            <a:r>
              <a:rPr lang="en-US" dirty="0" smtClean="0"/>
              <a:t>’, the term </a:t>
            </a:r>
            <a:r>
              <a:rPr lang="en-US" dirty="0"/>
              <a:t>is used to denote observable entities in </a:t>
            </a:r>
            <a:r>
              <a:rPr lang="en-US" dirty="0" smtClean="0"/>
              <a:t>reality.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More often, it is used to denote a syntactic element in one or other formal language, e.g.</a:t>
            </a:r>
          </a:p>
          <a:p>
            <a:pPr lvl="2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E = mc</a:t>
            </a:r>
            <a:r>
              <a:rPr lang="en-US" baseline="30000" dirty="0" smtClean="0"/>
              <a:t>2</a:t>
            </a:r>
          </a:p>
          <a:p>
            <a:pPr lvl="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‘E’ and ‘m’ are variables,</a:t>
            </a:r>
          </a:p>
          <a:p>
            <a:pPr lvl="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‘c’ is a constant.</a:t>
            </a:r>
            <a:endParaRPr lang="en-US" dirty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6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vs. quantitative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Qualitative research </a:t>
            </a:r>
            <a:r>
              <a:rPr lang="en-US" dirty="0"/>
              <a:t>emphasizes the importance of looking at variables in the </a:t>
            </a:r>
            <a:r>
              <a:rPr lang="en-US" dirty="0">
                <a:solidFill>
                  <a:srgbClr val="AAE600"/>
                </a:solidFill>
              </a:rPr>
              <a:t>natural setting </a:t>
            </a:r>
            <a:r>
              <a:rPr lang="en-US" dirty="0"/>
              <a:t>in which they are found. Interaction between variables is important. </a:t>
            </a:r>
            <a:endParaRPr lang="en-US" dirty="0" smtClean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Detailed </a:t>
            </a:r>
            <a:r>
              <a:rPr lang="en-US" dirty="0"/>
              <a:t>data is gathered through open ended questions that provide direct quotations. </a:t>
            </a:r>
            <a:r>
              <a:rPr lang="en-US" dirty="0">
                <a:solidFill>
                  <a:srgbClr val="AAE600"/>
                </a:solidFill>
              </a:rPr>
              <a:t>The interviewer is an integral part of the investigation</a:t>
            </a:r>
            <a:r>
              <a:rPr lang="en-US" dirty="0"/>
              <a:t> (Jacob, 1988). </a:t>
            </a:r>
            <a:endParaRPr lang="en-US" dirty="0" smtClean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This </a:t>
            </a:r>
            <a:r>
              <a:rPr lang="en-US" dirty="0"/>
              <a:t>differs from quantitative research which attempts to gather data by </a:t>
            </a:r>
            <a:r>
              <a:rPr lang="en-US" dirty="0">
                <a:solidFill>
                  <a:srgbClr val="AAE600"/>
                </a:solidFill>
              </a:rPr>
              <a:t>objective</a:t>
            </a:r>
            <a:r>
              <a:rPr lang="en-US" dirty="0"/>
              <a:t> methods to provide information about relations, comparisons, and predictions and attempts to </a:t>
            </a:r>
            <a:r>
              <a:rPr lang="en-US" dirty="0">
                <a:solidFill>
                  <a:srgbClr val="AAE600"/>
                </a:solidFill>
              </a:rPr>
              <a:t>remove the investigator from the investigation</a:t>
            </a:r>
            <a:r>
              <a:rPr lang="en-US" dirty="0"/>
              <a:t> (Smith, 1983).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9000" y="6504801"/>
            <a:ext cx="5715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http://www.okstate.edu/ag/agedcm4h/academic/aged5980a/5980/newpage21.htm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7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qualitative research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228600" y="1524000"/>
          <a:ext cx="8610600" cy="493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</a:rPr>
                        <a:t>Purpose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b="0" u="sng" dirty="0" smtClean="0">
                          <a:effectLst/>
                        </a:rPr>
                        <a:t>Understanding</a:t>
                      </a:r>
                      <a:r>
                        <a:rPr lang="en-US" sz="1800" b="0" dirty="0" smtClean="0">
                          <a:effectLst/>
                        </a:rPr>
                        <a:t> </a:t>
                      </a:r>
                      <a:r>
                        <a:rPr lang="en-US" sz="1800" b="0" dirty="0">
                          <a:effectLst/>
                        </a:rPr>
                        <a:t>- Seeks to understand people’s interpretations.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</a:rPr>
                        <a:t>Reality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 smtClean="0">
                          <a:solidFill>
                            <a:schemeClr val="bg1"/>
                          </a:solidFill>
                          <a:effectLst/>
                        </a:rPr>
                        <a:t>Dynamic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</a:rPr>
                        <a:t>[in an odd sense]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 – ‘</a:t>
                      </a:r>
                      <a:r>
                        <a:rPr lang="en-US" sz="1800" i="1" dirty="0" smtClean="0">
                          <a:solidFill>
                            <a:schemeClr val="bg1"/>
                          </a:solidFill>
                          <a:effectLst/>
                        </a:rPr>
                        <a:t>Reality </a:t>
                      </a:r>
                      <a:r>
                        <a:rPr lang="en-US" sz="1800" i="1" dirty="0">
                          <a:solidFill>
                            <a:schemeClr val="bg1"/>
                          </a:solidFill>
                          <a:effectLst/>
                        </a:rPr>
                        <a:t>changes with changes in people’s </a:t>
                      </a:r>
                      <a:r>
                        <a:rPr lang="en-US" sz="1800" i="1" dirty="0" smtClean="0">
                          <a:solidFill>
                            <a:schemeClr val="bg1"/>
                          </a:solidFill>
                          <a:effectLst/>
                        </a:rPr>
                        <a:t>perceptions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’.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Viewpoint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 smtClean="0">
                          <a:solidFill>
                            <a:schemeClr val="bg1"/>
                          </a:solidFill>
                          <a:effectLst/>
                        </a:rPr>
                        <a:t>Insider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- Reality is what people perceive it to be.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</a:rPr>
                        <a:t>Values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 smtClean="0">
                          <a:solidFill>
                            <a:schemeClr val="bg1"/>
                          </a:solidFill>
                          <a:effectLst/>
                        </a:rPr>
                        <a:t>Value </a:t>
                      </a: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bound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- Values will have an impact and should be understood and taken into account when conducting and reporting research.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Focus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 smtClean="0">
                          <a:solidFill>
                            <a:schemeClr val="bg1"/>
                          </a:solidFill>
                          <a:effectLst/>
                        </a:rPr>
                        <a:t>Holistic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- A total or complete picture is sought.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Orientation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 smtClean="0">
                          <a:solidFill>
                            <a:schemeClr val="bg1"/>
                          </a:solidFill>
                          <a:effectLst/>
                        </a:rPr>
                        <a:t>Discovery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- Theories and hypotheses are evolved from data as collected.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Data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 smtClean="0">
                          <a:solidFill>
                            <a:schemeClr val="bg1"/>
                          </a:solidFill>
                          <a:effectLst/>
                        </a:rPr>
                        <a:t>Subjective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- Data are perceptions of the people in the environment.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Instrumentation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 smtClean="0">
                          <a:solidFill>
                            <a:schemeClr val="bg1"/>
                          </a:solidFill>
                          <a:effectLst/>
                        </a:rPr>
                        <a:t>Human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- The human person is the primary collection instrument.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Conditions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 smtClean="0">
                          <a:solidFill>
                            <a:schemeClr val="bg1"/>
                          </a:solidFill>
                          <a:effectLst/>
                        </a:rPr>
                        <a:t>Naturalistic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- Investigations are conducted under natural conditions.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Results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 smtClean="0">
                          <a:solidFill>
                            <a:schemeClr val="bg1"/>
                          </a:solidFill>
                          <a:effectLst/>
                        </a:rPr>
                        <a:t>Valid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</a:rPr>
                        <a:t>[if done </a:t>
                      </a:r>
                      <a:r>
                        <a:rPr lang="en-US" sz="1800" dirty="0" err="1" smtClean="0">
                          <a:solidFill>
                            <a:srgbClr val="FFFF00"/>
                          </a:solidFill>
                          <a:effectLst/>
                        </a:rPr>
                        <a:t>lege</a:t>
                      </a: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FFFF00"/>
                          </a:solidFill>
                          <a:effectLst/>
                        </a:rPr>
                        <a:t>artis</a:t>
                      </a: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</a:rPr>
                        <a:t>]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 -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The focus is on design and procedures to gain "real," "rich," and "deep" data.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52400" y="6504801"/>
            <a:ext cx="899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FFFFFF"/>
                </a:solidFill>
              </a:rPr>
              <a:t>http://</a:t>
            </a:r>
            <a:r>
              <a:rPr lang="en-US" sz="1200" dirty="0" smtClean="0">
                <a:solidFill>
                  <a:srgbClr val="FFFFFF"/>
                </a:solidFill>
              </a:rPr>
              <a:t>www.okstate.edu/ag/agedcm4h/academic/aged5980a/5980/newpage21.htm       ‘</a:t>
            </a:r>
            <a:r>
              <a:rPr lang="en-US" sz="1200" dirty="0" smtClean="0">
                <a:solidFill>
                  <a:srgbClr val="FFFF00"/>
                </a:solidFill>
              </a:rPr>
              <a:t>[…]</a:t>
            </a:r>
            <a:r>
              <a:rPr lang="en-US" sz="1200" dirty="0" smtClean="0">
                <a:solidFill>
                  <a:srgbClr val="FFFFFF"/>
                </a:solidFill>
              </a:rPr>
              <a:t>’: my comments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2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</a:t>
            </a:r>
            <a:r>
              <a:rPr lang="en-US" dirty="0" smtClean="0"/>
              <a:t>Research Foundations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Although reality </a:t>
            </a:r>
            <a:r>
              <a:rPr lang="en-US" dirty="0"/>
              <a:t>is </a:t>
            </a:r>
            <a:r>
              <a:rPr lang="en-US" dirty="0" smtClean="0"/>
              <a:t>objectively the way it is, it is/should not </a:t>
            </a:r>
            <a:r>
              <a:rPr lang="en-US" dirty="0" smtClean="0"/>
              <a:t>be observed </a:t>
            </a:r>
            <a:r>
              <a:rPr lang="en-US" dirty="0" smtClean="0"/>
              <a:t>or experienced in one single </a:t>
            </a:r>
            <a:r>
              <a:rPr lang="en-US" dirty="0"/>
              <a:t>agreed </a:t>
            </a:r>
            <a:r>
              <a:rPr lang="en-US" dirty="0" smtClean="0"/>
              <a:t>upon way.</a:t>
            </a:r>
            <a:endParaRPr lang="en-US" dirty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Interpretations are </a:t>
            </a:r>
            <a:r>
              <a:rPr lang="en-US" dirty="0"/>
              <a:t>socially constructed by individuals in their interaction with their </a:t>
            </a:r>
            <a:r>
              <a:rPr lang="en-US" u="sng" dirty="0" smtClean="0"/>
              <a:t>local</a:t>
            </a:r>
            <a:r>
              <a:rPr lang="en-US" dirty="0" smtClean="0"/>
              <a:t> reality.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Therefore, </a:t>
            </a:r>
            <a:r>
              <a:rPr lang="en-US" dirty="0"/>
              <a:t>there are multiple </a:t>
            </a:r>
            <a:r>
              <a:rPr lang="en-US" dirty="0" smtClean="0"/>
              <a:t>interpretations of </a:t>
            </a:r>
            <a:r>
              <a:rPr lang="en-US" dirty="0"/>
              <a:t>reality that are in flux and that change over time.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Qualitative </a:t>
            </a:r>
            <a:r>
              <a:rPr lang="en-US" dirty="0"/>
              <a:t>researchers are interested in understanding what those interpretations are at a particular point in time and in a particular context</a:t>
            </a:r>
            <a:r>
              <a:rPr lang="en-US" dirty="0" smtClean="0"/>
              <a:t>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The purpose is NOT to predict.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0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types of </a:t>
            </a:r>
            <a:r>
              <a:rPr lang="en-US" dirty="0" smtClean="0"/>
              <a:t>qualitative study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u="sng" dirty="0" smtClean="0"/>
              <a:t>Ethnography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Portrait </a:t>
            </a:r>
            <a:r>
              <a:rPr lang="en-US" sz="1800" dirty="0"/>
              <a:t>of people-study of the story and culture of a group usually to develop cultural awareness </a:t>
            </a:r>
            <a:r>
              <a:rPr lang="en-US" sz="1800" dirty="0" smtClean="0"/>
              <a:t>and sensitivity;</a:t>
            </a:r>
            <a:r>
              <a:rPr lang="en-US" sz="1800" dirty="0"/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u="sng" dirty="0" smtClean="0"/>
              <a:t>Phenomenology</a:t>
            </a:r>
            <a:r>
              <a:rPr lang="en-US" b="1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Study </a:t>
            </a:r>
            <a:r>
              <a:rPr lang="en-US" sz="1800" dirty="0"/>
              <a:t>of individual’s lived experiences of events-e.g. the experience of AIDS </a:t>
            </a:r>
            <a:r>
              <a:rPr lang="en-US" sz="1800" dirty="0" smtClean="0"/>
              <a:t>care;</a:t>
            </a:r>
            <a:r>
              <a:rPr lang="en-US" sz="2000" dirty="0"/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u="sng" dirty="0"/>
              <a:t>Grounded </a:t>
            </a:r>
            <a:r>
              <a:rPr lang="en-US" sz="2000" b="1" u="sng" dirty="0" smtClean="0"/>
              <a:t>Theory</a:t>
            </a:r>
            <a:r>
              <a:rPr lang="en-US" sz="2000" b="1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Going </a:t>
            </a:r>
            <a:r>
              <a:rPr lang="en-US" sz="1800" dirty="0"/>
              <a:t>beyond adding to the existing body of knowledge-developing a </a:t>
            </a:r>
            <a:r>
              <a:rPr lang="en-US" sz="1800" dirty="0" smtClean="0"/>
              <a:t>new theory </a:t>
            </a:r>
            <a:r>
              <a:rPr lang="en-US" sz="1800" dirty="0"/>
              <a:t>about a phenomenon-theory grounded on </a:t>
            </a:r>
            <a:r>
              <a:rPr lang="en-US" sz="1800" dirty="0" smtClean="0"/>
              <a:t>data;</a:t>
            </a:r>
            <a:r>
              <a:rPr lang="en-US" dirty="0"/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u="sng" dirty="0"/>
              <a:t>Participatory action </a:t>
            </a:r>
            <a:r>
              <a:rPr lang="en-US" sz="2000" b="1" u="sng" dirty="0" smtClean="0"/>
              <a:t>research</a:t>
            </a:r>
            <a:r>
              <a:rPr lang="en-US" sz="2000" b="1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Individuals </a:t>
            </a:r>
            <a:r>
              <a:rPr lang="en-US" sz="1800" dirty="0">
                <a:latin typeface="Times" panose="02020603050405020304" pitchFamily="18" charset="0"/>
                <a:cs typeface="Times" panose="02020603050405020304" pitchFamily="18" charset="0"/>
              </a:rPr>
              <a:t>&amp;</a:t>
            </a:r>
            <a:r>
              <a:rPr lang="en-US" sz="1800" dirty="0"/>
              <a:t> groups researching their own personal beings, socio-cultural settings and </a:t>
            </a:r>
            <a:r>
              <a:rPr lang="en-US" sz="1800" dirty="0" smtClean="0"/>
              <a:t>experiences;</a:t>
            </a:r>
            <a:r>
              <a:rPr lang="en-US" sz="1800" dirty="0"/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u="sng" dirty="0"/>
              <a:t>Case </a:t>
            </a:r>
            <a:r>
              <a:rPr lang="en-US" sz="2000" b="1" u="sng" dirty="0" smtClean="0"/>
              <a:t>study</a:t>
            </a:r>
            <a:r>
              <a:rPr lang="en-US" sz="2000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In-depth </a:t>
            </a:r>
            <a:r>
              <a:rPr lang="en-US" sz="1800" dirty="0"/>
              <a:t>investigation of a single or small number of units at a point (over a </a:t>
            </a:r>
            <a:r>
              <a:rPr lang="en-US" sz="1800" dirty="0" smtClean="0"/>
              <a:t>period) in time.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4368800" y="6324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0" dirty="0" smtClean="0">
                <a:solidFill>
                  <a:srgbClr val="FFFFFF"/>
                </a:solidFill>
                <a:latin typeface="Arial" panose="020B0604020202020204" pitchFamily="34" charset="0"/>
              </a:rPr>
              <a:t>Joan LaFrance.</a:t>
            </a:r>
            <a:r>
              <a:rPr lang="en-US" sz="12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Fundamentals of Qualitative </a:t>
            </a:r>
            <a:r>
              <a:rPr lang="en-US" sz="1200" b="0" dirty="0" smtClean="0">
                <a:solidFill>
                  <a:srgbClr val="FFFFFF"/>
                </a:solidFill>
                <a:latin typeface="Arial" panose="020B0604020202020204" pitchFamily="34" charset="0"/>
              </a:rPr>
              <a:t>Research. AIHEC 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NARCH </a:t>
            </a:r>
            <a:r>
              <a:rPr lang="en-US" sz="1200" b="0" dirty="0" smtClean="0">
                <a:solidFill>
                  <a:srgbClr val="FFFFFF"/>
                </a:solidFill>
                <a:latin typeface="Arial" panose="020B0604020202020204" pitchFamily="34" charset="0"/>
              </a:rPr>
              <a:t>Meeting Din</a:t>
            </a:r>
            <a:r>
              <a:rPr lang="az-Cyrl-AZ" sz="1200" b="0" dirty="0">
                <a:solidFill>
                  <a:srgbClr val="FFFFFF"/>
                </a:solidFill>
                <a:latin typeface="Arial" panose="020B0604020202020204" pitchFamily="34" charset="0"/>
              </a:rPr>
              <a:t>ѐ</a:t>
            </a:r>
            <a:r>
              <a:rPr lang="en-US" sz="1200" b="0" dirty="0" smtClean="0">
                <a:solidFill>
                  <a:srgbClr val="FFFFFF"/>
                </a:solidFill>
                <a:latin typeface="Arial" panose="020B0604020202020204" pitchFamily="34" charset="0"/>
              </a:rPr>
              <a:t>College. June 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25, 2015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6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The </a:t>
            </a:r>
            <a:r>
              <a:rPr lang="en-US" dirty="0"/>
              <a:t>probability that a research </a:t>
            </a:r>
            <a:r>
              <a:rPr lang="en-US" dirty="0" smtClean="0"/>
              <a:t>finding </a:t>
            </a:r>
            <a:r>
              <a:rPr lang="en-US" dirty="0"/>
              <a:t>is true </a:t>
            </a:r>
            <a:r>
              <a:rPr lang="en-US" dirty="0" smtClean="0"/>
              <a:t>is higher when: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43200"/>
            <a:ext cx="8686800" cy="2590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higher the prior probability of it being true</a:t>
            </a:r>
            <a:r>
              <a:rPr lang="en-US" dirty="0" smtClean="0"/>
              <a:t>;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higher the statistical power of the study;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more repeated independent </a:t>
            </a:r>
            <a:r>
              <a:rPr lang="en-US" dirty="0"/>
              <a:t>testing by different </a:t>
            </a:r>
            <a:r>
              <a:rPr lang="en-US" dirty="0" smtClean="0"/>
              <a:t>teams of </a:t>
            </a:r>
            <a:r>
              <a:rPr lang="en-US" dirty="0"/>
              <a:t>investigators </a:t>
            </a:r>
            <a:r>
              <a:rPr lang="en-US" dirty="0" smtClean="0"/>
              <a:t>has been done;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higher the level of statistical significance.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025" y="1381125"/>
            <a:ext cx="1095375" cy="13525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0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notes are crucial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Field notes: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are </a:t>
            </a:r>
            <a:r>
              <a:rPr lang="en-US" dirty="0"/>
              <a:t>transcribed notes or the written account derived from data collected during observations.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Generally </a:t>
            </a:r>
            <a:r>
              <a:rPr lang="en-US" dirty="0"/>
              <a:t>consist of two parts: 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i="1" u="sng" dirty="0" smtClean="0"/>
              <a:t>descriptive</a:t>
            </a:r>
            <a:r>
              <a:rPr lang="en-US" dirty="0" smtClean="0"/>
              <a:t> </a:t>
            </a:r>
            <a:r>
              <a:rPr lang="en-US" dirty="0"/>
              <a:t>in which the observer attempts to capture a word-picture of the setting, actions and conversations; and 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i="1" u="sng" dirty="0" smtClean="0"/>
              <a:t>reflective</a:t>
            </a:r>
            <a:r>
              <a:rPr lang="en-US" dirty="0" smtClean="0"/>
              <a:t> </a:t>
            </a:r>
            <a:r>
              <a:rPr lang="en-US" dirty="0"/>
              <a:t>in which the observer records thoughts, ideas, questions and concerns based on the observations and interviews.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Should </a:t>
            </a:r>
            <a:r>
              <a:rPr lang="en-US" dirty="0"/>
              <a:t>be written as soon as possible after the observation and/or interviews.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368800" y="6324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0" dirty="0" smtClean="0">
                <a:solidFill>
                  <a:srgbClr val="FFFFFF"/>
                </a:solidFill>
                <a:latin typeface="Arial" panose="020B0604020202020204" pitchFamily="34" charset="0"/>
              </a:rPr>
              <a:t>Joan LaFrance.</a:t>
            </a:r>
            <a:r>
              <a:rPr lang="en-US" sz="12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Fundamentals of Qualitative </a:t>
            </a:r>
            <a:r>
              <a:rPr lang="en-US" sz="1200" b="0" dirty="0" smtClean="0">
                <a:solidFill>
                  <a:srgbClr val="FFFFFF"/>
                </a:solidFill>
                <a:latin typeface="Arial" panose="020B0604020202020204" pitchFamily="34" charset="0"/>
              </a:rPr>
              <a:t>Research. AIHEC 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NARCH </a:t>
            </a:r>
            <a:r>
              <a:rPr lang="en-US" sz="1200" b="0" dirty="0" smtClean="0">
                <a:solidFill>
                  <a:srgbClr val="FFFFFF"/>
                </a:solidFill>
                <a:latin typeface="Arial" panose="020B0604020202020204" pitchFamily="34" charset="0"/>
              </a:rPr>
              <a:t>Meeting Din</a:t>
            </a:r>
            <a:r>
              <a:rPr lang="az-Cyrl-AZ" sz="1200" b="0" dirty="0">
                <a:solidFill>
                  <a:srgbClr val="FFFFFF"/>
                </a:solidFill>
                <a:latin typeface="Arial" panose="020B0604020202020204" pitchFamily="34" charset="0"/>
              </a:rPr>
              <a:t>ѐ</a:t>
            </a:r>
            <a:r>
              <a:rPr lang="en-US" sz="1200" b="0" dirty="0" smtClean="0">
                <a:solidFill>
                  <a:srgbClr val="FFFFFF"/>
                </a:solidFill>
                <a:latin typeface="Arial" panose="020B0604020202020204" pitchFamily="34" charset="0"/>
              </a:rPr>
              <a:t>College. June 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25, 2015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2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Reduction becomes a need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Qualitative </a:t>
            </a:r>
            <a:r>
              <a:rPr lang="en-US" dirty="0"/>
              <a:t>studies produce a wealth of data but not all of it is meaningful. Identify and focus in on what is meaningful.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Transform </a:t>
            </a:r>
            <a:r>
              <a:rPr lang="en-US" dirty="0"/>
              <a:t>the data into a simplified format that can be understood in the context of the research </a:t>
            </a:r>
            <a:r>
              <a:rPr lang="en-US" dirty="0" smtClean="0"/>
              <a:t>questions.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When </a:t>
            </a:r>
            <a:r>
              <a:rPr lang="en-US" dirty="0"/>
              <a:t>trying to discern what is meaningful data always refer back to the research questions and use them as a framework.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Hone </a:t>
            </a:r>
            <a:r>
              <a:rPr lang="en-US" dirty="0"/>
              <a:t>in on specific patterns and themes of interest while not focusing on other aspects of the data.</a:t>
            </a:r>
          </a:p>
        </p:txBody>
      </p:sp>
      <p:sp>
        <p:nvSpPr>
          <p:cNvPr id="4" name="Rectangle 3"/>
          <p:cNvSpPr/>
          <p:nvPr/>
        </p:nvSpPr>
        <p:spPr>
          <a:xfrm>
            <a:off x="4368800" y="6324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0" dirty="0" smtClean="0">
                <a:solidFill>
                  <a:srgbClr val="FFFFFF"/>
                </a:solidFill>
                <a:latin typeface="Arial" panose="020B0604020202020204" pitchFamily="34" charset="0"/>
              </a:rPr>
              <a:t>Joan LaFrance.</a:t>
            </a:r>
            <a:r>
              <a:rPr lang="en-US" sz="12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Fundamentals of Qualitative </a:t>
            </a:r>
            <a:r>
              <a:rPr lang="en-US" sz="1200" b="0" dirty="0" smtClean="0">
                <a:solidFill>
                  <a:srgbClr val="FFFFFF"/>
                </a:solidFill>
                <a:latin typeface="Arial" panose="020B0604020202020204" pitchFamily="34" charset="0"/>
              </a:rPr>
              <a:t>Research. AIHEC 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NARCH </a:t>
            </a:r>
            <a:r>
              <a:rPr lang="en-US" sz="1200" b="0" dirty="0" smtClean="0">
                <a:solidFill>
                  <a:srgbClr val="FFFFFF"/>
                </a:solidFill>
                <a:latin typeface="Arial" panose="020B0604020202020204" pitchFamily="34" charset="0"/>
              </a:rPr>
              <a:t>Meeting Din</a:t>
            </a:r>
            <a:r>
              <a:rPr lang="az-Cyrl-AZ" sz="1200" b="0" dirty="0">
                <a:solidFill>
                  <a:srgbClr val="FFFFFF"/>
                </a:solidFill>
                <a:latin typeface="Arial" panose="020B0604020202020204" pitchFamily="34" charset="0"/>
              </a:rPr>
              <a:t>ѐ</a:t>
            </a:r>
            <a:r>
              <a:rPr lang="en-US" sz="1200" b="0" dirty="0" smtClean="0">
                <a:solidFill>
                  <a:srgbClr val="FFFFFF"/>
                </a:solidFill>
                <a:latin typeface="Arial" panose="020B0604020202020204" pitchFamily="34" charset="0"/>
              </a:rPr>
              <a:t>College. June 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25, 2015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4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</a:t>
            </a:r>
            <a:r>
              <a:rPr lang="en-US" dirty="0"/>
              <a:t>of Data </a:t>
            </a:r>
            <a:r>
              <a:rPr lang="en-US" dirty="0" smtClean="0"/>
              <a:t>Collection in QLRM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Survey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Interviews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Focus </a:t>
            </a:r>
            <a:r>
              <a:rPr lang="en-US" sz="2800" dirty="0"/>
              <a:t>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Observation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(</a:t>
            </a:r>
            <a:r>
              <a:rPr lang="en-US" sz="2800" dirty="0"/>
              <a:t>Data) extraction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Secondary </a:t>
            </a:r>
            <a:r>
              <a:rPr lang="en-US" sz="2800" dirty="0"/>
              <a:t>data </a:t>
            </a:r>
            <a:r>
              <a:rPr lang="en-US" sz="2800" dirty="0" smtClean="0"/>
              <a:t>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Ethnography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0" indent="0"/>
            <a:r>
              <a:rPr lang="en-US" sz="2800" dirty="0" smtClean="0">
                <a:sym typeface="Wingdings" panose="05000000000000000000" pitchFamily="2" charset="2"/>
              </a:rPr>
              <a:t> Covered in detail in C5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81000" y="6320135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MC. Harrell &amp; MA. Bradley.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Data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Collection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Methods: Semi-Structured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Interviews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and Focus Groups. RAND Corporation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2009. http://www.rand.org/pubs/technical_reports/TR718.html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1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Quantitative, qualitative and mixed methods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2514600"/>
          <a:ext cx="7772400" cy="39979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Quantitative methods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Qualitative methods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Mixed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methods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Predetermined methods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Emerging methods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Both predetermined and emerging methods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Instrument based questions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Open-ended questions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Both</a:t>
                      </a:r>
                      <a:r>
                        <a:rPr lang="en-US" sz="1600" baseline="0" dirty="0" smtClean="0"/>
                        <a:t> open- and closed-ended questions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Observational data, performance</a:t>
                      </a:r>
                      <a:r>
                        <a:rPr lang="en-US" sz="1600" baseline="0" dirty="0" smtClean="0"/>
                        <a:t> data, attitude data, and census data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Interview</a:t>
                      </a:r>
                      <a:r>
                        <a:rPr lang="en-US" sz="1600" baseline="0" dirty="0" smtClean="0"/>
                        <a:t> data, observation data, document data, and audiovisual data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Multiple forms</a:t>
                      </a:r>
                      <a:r>
                        <a:rPr lang="en-US" sz="1600" baseline="0" dirty="0" smtClean="0"/>
                        <a:t> of data drawing on all possibilities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Statistical analysis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Text and image analysis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Statistical and text analysis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Statistical</a:t>
                      </a:r>
                      <a:r>
                        <a:rPr lang="en-US" sz="1600" baseline="0" dirty="0" smtClean="0"/>
                        <a:t> interpretation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Themes, patterns interpretation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Integration</a:t>
                      </a:r>
                      <a:r>
                        <a:rPr lang="en-US" sz="1600" baseline="0" dirty="0" smtClean="0"/>
                        <a:t> of multiple interpretations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0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Some methods in research design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2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3600" dirty="0" smtClean="0"/>
              <a:t>H </a:t>
            </a:r>
            <a:r>
              <a:rPr lang="en-US" sz="3600" dirty="0" err="1"/>
              <a:t>ypothesize</a:t>
            </a:r>
            <a:r>
              <a:rPr lang="en-US" sz="3600" dirty="0"/>
              <a:t> </a:t>
            </a:r>
            <a:endParaRPr lang="en-US" sz="3600" dirty="0" smtClean="0"/>
          </a:p>
          <a:p>
            <a:pPr marL="0" indent="0"/>
            <a:r>
              <a:rPr lang="en-US" sz="3600" dirty="0" smtClean="0"/>
              <a:t>O </a:t>
            </a:r>
            <a:r>
              <a:rPr lang="en-US" sz="3600" dirty="0" err="1"/>
              <a:t>perationalize</a:t>
            </a:r>
            <a:r>
              <a:rPr lang="en-US" sz="3600" dirty="0"/>
              <a:t> </a:t>
            </a:r>
            <a:endParaRPr lang="en-US" sz="3600" dirty="0" smtClean="0"/>
          </a:p>
          <a:p>
            <a:pPr marL="0" indent="0"/>
            <a:r>
              <a:rPr lang="en-US" sz="3600" dirty="0" smtClean="0"/>
              <a:t>M </a:t>
            </a:r>
            <a:r>
              <a:rPr lang="en-US" sz="3600" dirty="0" err="1"/>
              <a:t>easure</a:t>
            </a:r>
            <a:r>
              <a:rPr lang="en-US" sz="3600" dirty="0"/>
              <a:t> </a:t>
            </a:r>
            <a:endParaRPr lang="en-US" sz="3600" dirty="0" smtClean="0"/>
          </a:p>
          <a:p>
            <a:pPr marL="0" indent="0"/>
            <a:r>
              <a:rPr lang="en-US" sz="3600" dirty="0" smtClean="0"/>
              <a:t>E </a:t>
            </a:r>
            <a:r>
              <a:rPr lang="en-US" sz="3600" dirty="0"/>
              <a:t>valuate </a:t>
            </a:r>
            <a:endParaRPr lang="en-US" sz="3600" dirty="0" smtClean="0"/>
          </a:p>
          <a:p>
            <a:pPr marL="0" indent="0"/>
            <a:r>
              <a:rPr lang="en-US" sz="3600" dirty="0" smtClean="0"/>
              <a:t>R </a:t>
            </a:r>
            <a:r>
              <a:rPr lang="en-US" sz="3600" dirty="0" err="1"/>
              <a:t>eplicate</a:t>
            </a:r>
            <a:r>
              <a:rPr lang="en-US" sz="3600" dirty="0"/>
              <a:t>, revise, report.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16915" y="5939949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JL. </a:t>
            </a:r>
            <a:r>
              <a:rPr lang="en-US" sz="1400" dirty="0" err="1" smtClean="0">
                <a:solidFill>
                  <a:schemeClr val="bg1"/>
                </a:solidFill>
              </a:rPr>
              <a:t>Lakin</a:t>
            </a:r>
            <a:r>
              <a:rPr lang="en-US" sz="1400" dirty="0" smtClean="0">
                <a:solidFill>
                  <a:schemeClr val="bg1"/>
                </a:solidFill>
              </a:rPr>
              <a:t>, RB </a:t>
            </a:r>
            <a:r>
              <a:rPr lang="en-US" sz="1400" dirty="0" err="1" smtClean="0">
                <a:solidFill>
                  <a:schemeClr val="bg1"/>
                </a:solidFill>
              </a:rPr>
              <a:t>Giesler</a:t>
            </a:r>
            <a:r>
              <a:rPr lang="en-US" sz="1400" dirty="0" smtClean="0">
                <a:solidFill>
                  <a:schemeClr val="bg1"/>
                </a:solidFill>
              </a:rPr>
              <a:t>, KA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smtClean="0">
                <a:solidFill>
                  <a:schemeClr val="bg1"/>
                </a:solidFill>
              </a:rPr>
              <a:t>Morris, JR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 smtClean="0">
                <a:solidFill>
                  <a:schemeClr val="bg1"/>
                </a:solidFill>
              </a:rPr>
              <a:t>Vosmik</a:t>
            </a:r>
            <a:r>
              <a:rPr lang="en-US" sz="1400" dirty="0" smtClean="0">
                <a:solidFill>
                  <a:schemeClr val="bg1"/>
                </a:solidFill>
              </a:rPr>
              <a:t>. </a:t>
            </a:r>
            <a:endParaRPr lang="en-US" sz="1400" dirty="0">
              <a:solidFill>
                <a:schemeClr val="bg1"/>
              </a:solidFill>
            </a:endParaRP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HOMER </a:t>
            </a:r>
            <a:r>
              <a:rPr lang="en-US" sz="1400" dirty="0">
                <a:solidFill>
                  <a:schemeClr val="bg1"/>
                </a:solidFill>
              </a:rPr>
              <a:t>as an Acronym for the Scientific Method 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April </a:t>
            </a:r>
            <a:r>
              <a:rPr lang="en-US" sz="1400" dirty="0">
                <a:solidFill>
                  <a:schemeClr val="bg1"/>
                </a:solidFill>
              </a:rPr>
              <a:t>1, </a:t>
            </a:r>
            <a:r>
              <a:rPr lang="en-US" sz="1400" dirty="0" smtClean="0">
                <a:solidFill>
                  <a:schemeClr val="bg1"/>
                </a:solidFill>
              </a:rPr>
              <a:t>2007.  </a:t>
            </a:r>
            <a:r>
              <a:rPr lang="en-US" sz="1400" dirty="0">
                <a:solidFill>
                  <a:schemeClr val="bg1"/>
                </a:solidFill>
              </a:rPr>
              <a:t>https://</a:t>
            </a:r>
            <a:r>
              <a:rPr lang="en-US" sz="1400" dirty="0" smtClean="0">
                <a:solidFill>
                  <a:schemeClr val="bg1"/>
                </a:solidFill>
              </a:rPr>
              <a:t>doi.org/10.1080/00986280701291317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39358" y="1676400"/>
            <a:ext cx="457200" cy="32766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05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(Relatively) Common </a:t>
            </a:r>
            <a:r>
              <a:rPr lang="en-US" dirty="0"/>
              <a:t>S</a:t>
            </a:r>
            <a:r>
              <a:rPr lang="en-US" dirty="0" smtClean="0"/>
              <a:t>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Research question formulation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Standardization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Randomization and stratification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Blinding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Use of placebos/shams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Control group selection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Population selection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Endpoint selection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Protocol adherence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Sample size determination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3246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49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S1. Question formulation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Precise formulation of the purpose of the </a:t>
            </a:r>
            <a:r>
              <a:rPr lang="en-US" dirty="0" smtClean="0"/>
              <a:t>study.</a:t>
            </a:r>
            <a:endParaRPr lang="en-US" dirty="0"/>
          </a:p>
          <a:p>
            <a:r>
              <a:rPr lang="en-US" dirty="0" smtClean="0"/>
              <a:t>Strategies for framing the question.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9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48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762000"/>
            <a:ext cx="3962400" cy="762000"/>
          </a:xfrm>
        </p:spPr>
        <p:txBody>
          <a:bodyPr/>
          <a:lstStyle/>
          <a:p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Where to search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6477000"/>
            <a:ext cx="411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tx1"/>
                </a:solidFill>
              </a:rPr>
              <a:t>http://libguides.gwumc.edu/ebm/studytypes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52400" y="6400800"/>
            <a:ext cx="457200" cy="365125"/>
          </a:xfrm>
          <a:prstGeom prst="rect">
            <a:avLst/>
          </a:prstGeom>
        </p:spPr>
        <p:txBody>
          <a:bodyPr/>
          <a:lstStyle/>
          <a:p>
            <a:fld id="{BFD31CDF-57B6-47B5-A6A0-80974445C95D}" type="slidenum">
              <a:rPr lang="en-US" smtClean="0">
                <a:solidFill>
                  <a:schemeClr val="tx1"/>
                </a:solidFill>
              </a:rPr>
              <a:t>58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0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Framing the research question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Two general strategies: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hypothesis testing: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researchers </a:t>
            </a:r>
            <a:r>
              <a:rPr lang="en-US" sz="2000" dirty="0"/>
              <a:t>construct a null hypothesis </a:t>
            </a:r>
            <a:r>
              <a:rPr lang="en-US" sz="2000" dirty="0" smtClean="0"/>
              <a:t>(“</a:t>
            </a:r>
            <a:r>
              <a:rPr lang="en-US" sz="2000" dirty="0"/>
              <a:t>no effect” or “no difference”) </a:t>
            </a:r>
            <a:r>
              <a:rPr lang="en-US" sz="2000" dirty="0" smtClean="0"/>
              <a:t>and an </a:t>
            </a:r>
            <a:r>
              <a:rPr lang="en-US" sz="2000" dirty="0"/>
              <a:t>alternative </a:t>
            </a:r>
            <a:r>
              <a:rPr lang="en-US" sz="2000" dirty="0" smtClean="0"/>
              <a:t>hypothesis;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evidence </a:t>
            </a:r>
            <a:r>
              <a:rPr lang="en-US" sz="2000" dirty="0"/>
              <a:t>is sought to disprove </a:t>
            </a:r>
            <a:r>
              <a:rPr lang="en-US" sz="2000" dirty="0" smtClean="0"/>
              <a:t>the null and/or support </a:t>
            </a:r>
            <a:r>
              <a:rPr lang="en-US" sz="2000" dirty="0"/>
              <a:t>the alternative hypothesis.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Estimation: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Compute differences </a:t>
            </a:r>
            <a:r>
              <a:rPr lang="en-US" dirty="0"/>
              <a:t>in </a:t>
            </a:r>
            <a:r>
              <a:rPr lang="en-US" dirty="0" smtClean="0"/>
              <a:t>some outcome for two different events </a:t>
            </a:r>
            <a:r>
              <a:rPr lang="en-US" dirty="0"/>
              <a:t>with appropriate </a:t>
            </a:r>
            <a:r>
              <a:rPr lang="en-US" dirty="0" smtClean="0"/>
              <a:t>precision;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Appropriate </a:t>
            </a:r>
            <a:r>
              <a:rPr lang="en-US" dirty="0"/>
              <a:t>precision </a:t>
            </a:r>
            <a:r>
              <a:rPr lang="en-US" dirty="0" smtClean="0"/>
              <a:t>is </a:t>
            </a:r>
            <a:r>
              <a:rPr lang="en-US" dirty="0"/>
              <a:t>measured by the width of a confidence interval of the difference between the </a:t>
            </a:r>
            <a:r>
              <a:rPr lang="en-US" dirty="0" smtClean="0"/>
              <a:t>outcomes in the two groups.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3246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3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 smtClean="0"/>
              <a:t>B. A </a:t>
            </a:r>
            <a:r>
              <a:rPr lang="en-US" dirty="0"/>
              <a:t>research </a:t>
            </a:r>
            <a:r>
              <a:rPr lang="en-US" dirty="0" smtClean="0"/>
              <a:t>finding is </a:t>
            </a:r>
            <a:r>
              <a:rPr lang="en-US" u="sng" dirty="0"/>
              <a:t>less likely </a:t>
            </a:r>
            <a:r>
              <a:rPr lang="en-US" dirty="0"/>
              <a:t>to be </a:t>
            </a:r>
            <a:r>
              <a:rPr lang="en-US" dirty="0" smtClean="0"/>
              <a:t>true: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686800" cy="3657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W</a:t>
            </a:r>
            <a:r>
              <a:rPr lang="en-US" sz="2000" dirty="0" smtClean="0"/>
              <a:t>hen </a:t>
            </a:r>
            <a:r>
              <a:rPr lang="en-US" sz="2000" dirty="0"/>
              <a:t>the </a:t>
            </a:r>
            <a:r>
              <a:rPr lang="en-US" sz="2000" dirty="0" smtClean="0"/>
              <a:t>studies conducted </a:t>
            </a:r>
            <a:r>
              <a:rPr lang="en-US" sz="2000" dirty="0"/>
              <a:t>in a </a:t>
            </a:r>
            <a:r>
              <a:rPr lang="en-US" sz="2000" dirty="0" smtClean="0"/>
              <a:t>field </a:t>
            </a:r>
            <a:r>
              <a:rPr lang="en-US" sz="2000" dirty="0"/>
              <a:t>are smaller;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When effect </a:t>
            </a:r>
            <a:r>
              <a:rPr lang="en-US" sz="2000" dirty="0"/>
              <a:t>sizes are </a:t>
            </a:r>
            <a:r>
              <a:rPr lang="en-US" sz="2000" dirty="0" smtClean="0"/>
              <a:t>larger;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When </a:t>
            </a:r>
            <a:r>
              <a:rPr lang="en-US" sz="2000" dirty="0"/>
              <a:t>there is </a:t>
            </a:r>
            <a:r>
              <a:rPr lang="en-US" sz="2000" dirty="0" smtClean="0"/>
              <a:t>a smaller number of </a:t>
            </a:r>
            <a:r>
              <a:rPr lang="en-US" sz="2000" dirty="0"/>
              <a:t>tested relationships;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When there is a </a:t>
            </a:r>
            <a:r>
              <a:rPr lang="en-US" sz="2000" dirty="0" smtClean="0"/>
              <a:t>lesser </a:t>
            </a:r>
            <a:r>
              <a:rPr lang="en-US" sz="2000" dirty="0"/>
              <a:t>preselection of tested relationships;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</a:t>
            </a:r>
            <a:r>
              <a:rPr lang="en-US" sz="2000" dirty="0" smtClean="0"/>
              <a:t>here </a:t>
            </a:r>
            <a:r>
              <a:rPr lang="en-US" sz="2000" dirty="0"/>
              <a:t>there </a:t>
            </a:r>
            <a:r>
              <a:rPr lang="en-US" sz="2000" dirty="0" smtClean="0"/>
              <a:t>is </a:t>
            </a:r>
            <a:r>
              <a:rPr lang="en-US" sz="2000" dirty="0" smtClean="0"/>
              <a:t>higher </a:t>
            </a:r>
            <a:r>
              <a:rPr lang="en-US" sz="2000" dirty="0" smtClean="0"/>
              <a:t>flexibility </a:t>
            </a:r>
            <a:r>
              <a:rPr lang="en-US" sz="2000" dirty="0"/>
              <a:t>in </a:t>
            </a:r>
            <a:r>
              <a:rPr lang="en-US" sz="2000" dirty="0" smtClean="0"/>
              <a:t>designs and definitions;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Where </a:t>
            </a:r>
            <a:r>
              <a:rPr lang="en-US" sz="2000" dirty="0"/>
              <a:t>there is greater flexibility in </a:t>
            </a:r>
            <a:r>
              <a:rPr lang="en-US" sz="2000" dirty="0" smtClean="0"/>
              <a:t>outcomes </a:t>
            </a:r>
            <a:r>
              <a:rPr lang="en-US" sz="2000" dirty="0"/>
              <a:t>and analytical </a:t>
            </a:r>
            <a:r>
              <a:rPr lang="en-US" sz="2000" dirty="0" err="1"/>
              <a:t>modes</a:t>
            </a:r>
            <a:r>
              <a:rPr lang="en-US" sz="2000" dirty="0"/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When there </a:t>
            </a:r>
            <a:r>
              <a:rPr lang="en-US" sz="2000" dirty="0"/>
              <a:t>is greater </a:t>
            </a:r>
            <a:r>
              <a:rPr lang="en-US" sz="2000" dirty="0" smtClean="0"/>
              <a:t>financial interest;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When less teams </a:t>
            </a:r>
            <a:r>
              <a:rPr lang="en-US" sz="2000" dirty="0"/>
              <a:t>are involved in a </a:t>
            </a:r>
            <a:r>
              <a:rPr lang="en-US" sz="2000" dirty="0" smtClean="0"/>
              <a:t>scientific field in </a:t>
            </a:r>
            <a:r>
              <a:rPr lang="en-US" sz="2000" dirty="0"/>
              <a:t>chase of statistical </a:t>
            </a:r>
            <a:r>
              <a:rPr lang="en-US" sz="2000" dirty="0" smtClean="0"/>
              <a:t>significance</a:t>
            </a:r>
            <a:r>
              <a:rPr lang="en-US" sz="20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025" y="1381125"/>
            <a:ext cx="1095375" cy="13525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5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strategy: PICO(TT) Framework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9389" y="1447800"/>
          <a:ext cx="8772211" cy="5168262"/>
        </p:xfrm>
        <a:graphic>
          <a:graphicData uri="http://schemas.openxmlformats.org/drawingml/2006/table">
            <a:tbl>
              <a:tblPr/>
              <a:tblGrid>
                <a:gridCol w="542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4484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Patient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Population of patients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Problem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What is the best way to briefly describe this patient population or situation?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E.g. pregnant women over 40 with preeclampsia, adolescent boys 13-15, etc. 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141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Intervention 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therapy or test)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What is the intervention?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E.g. a drug, a questionnaire, a test, a procedure, etc.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312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Comparison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Is there an alternative intervention to compare to?</a:t>
                      </a:r>
                    </a:p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E.g. placebo, current standard of care, another therapy, etc. 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141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Outcome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Include specific patient-oriented outcomes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E.g. morbidity, quality of life, etc.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4047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Time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for completion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Used to identify the time/duration for your data collection or for assessing your outcome.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I.e. how long before you are to see that the intervention is having a positive impact OR the time in which the intervention will be delivered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1875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Type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of study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What is the ideal study design to answer this question? What type of study design do you realistically anticipate finding?</a:t>
                      </a:r>
                    </a:p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E.g. randomized-controlled trial, systematic reviews, etc.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EBM question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Intervention/Therapy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Etiology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Diagnosis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Prognosis/Prediction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Meaning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066800" y="6462300"/>
            <a:ext cx="79750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https://www.aaacn.org/sites/default/files/documents/misc-docs/1e_PICOT_Questions_template.pdf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8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600" y="6462300"/>
            <a:ext cx="31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0000"/>
                </a:solidFill>
              </a:rPr>
              <a:t>https://www.aaacn.org/sites/default/files/documents/misc-docs/1e_PICOT_Questions_template.pdf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3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S2. Standardization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Goal: minimize variation.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Strategies: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construct consistent and uniform endpoint </a:t>
            </a:r>
            <a:r>
              <a:rPr lang="en-US" dirty="0" smtClean="0"/>
              <a:t>definitions which are as much as possible objectively measurable;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use central labs/evaluators to </a:t>
            </a:r>
            <a:r>
              <a:rPr lang="en-US" dirty="0"/>
              <a:t>eliminate </a:t>
            </a:r>
            <a:r>
              <a:rPr lang="en-US" dirty="0" smtClean="0"/>
              <a:t>between-lab/ </a:t>
            </a:r>
            <a:r>
              <a:rPr lang="en-US" dirty="0"/>
              <a:t>between-evaluator </a:t>
            </a:r>
            <a:r>
              <a:rPr lang="en-US" dirty="0" smtClean="0"/>
              <a:t>variation;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Use very precise evaluation manuals;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Training of evaluators.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310368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301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r>
              <a:rPr lang="en-US" dirty="0" smtClean="0"/>
              <a:t>S3. Randomization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Goal: minimizing treatment selection bias;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ssignment to treated group not based on prognostic factors;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prevents confounding of the treatment effects with other prognostic </a:t>
            </a:r>
            <a:r>
              <a:rPr lang="en-US" dirty="0" smtClean="0"/>
              <a:t>variables.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Strategies: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u="sng" dirty="0" smtClean="0"/>
              <a:t>Simple</a:t>
            </a:r>
            <a:r>
              <a:rPr lang="en-US" sz="2000" dirty="0" smtClean="0"/>
              <a:t>: flip a coin for each subject.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u="sng" dirty="0" smtClean="0"/>
              <a:t>Constrained</a:t>
            </a:r>
            <a:r>
              <a:rPr lang="en-US" sz="2000" dirty="0" smtClean="0"/>
              <a:t>: subjects pick token (T or </a:t>
            </a:r>
            <a:r>
              <a:rPr lang="en-US" sz="2000" dirty="0" err="1" smtClean="0"/>
              <a:t>nT</a:t>
            </a:r>
            <a:r>
              <a:rPr lang="en-US" sz="2000" dirty="0" smtClean="0"/>
              <a:t>) from a bag.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u="sng" dirty="0" smtClean="0"/>
              <a:t>Adaptive</a:t>
            </a:r>
            <a:r>
              <a:rPr lang="en-US" sz="2000" dirty="0" smtClean="0"/>
              <a:t>, several schemas, e.g.: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pick token from bag to determine group, put it back, add one token from opposite category, or,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ick from bag, give selected treatment, if treatment successful add two tokens of same treatment to bag, otherwise, one of each.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u="sng" dirty="0" smtClean="0"/>
              <a:t>Stratified</a:t>
            </a:r>
            <a:r>
              <a:rPr lang="en-US" sz="2000" dirty="0" smtClean="0"/>
              <a:t>: </a:t>
            </a:r>
            <a:r>
              <a:rPr lang="en-US" sz="2000" dirty="0"/>
              <a:t>create treatment groups that are balanced with respect to confounding (prognostic) </a:t>
            </a:r>
            <a:r>
              <a:rPr lang="en-US" sz="2000" dirty="0" smtClean="0"/>
              <a:t>variables.</a:t>
            </a:r>
          </a:p>
          <a:p>
            <a:pPr marL="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23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9306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59" y="609600"/>
            <a:ext cx="9163260" cy="6248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3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S4. Blinding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Of who: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ingle: 	   study subjects;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ouble:	   subjects plus investigators;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triple: 	   subjects, investigators, evaluators, sponsors.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Not often possible: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Ethical (no fake surgery)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Different side effects of two compared treatments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Different routes of administration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Can be canceled out by ‘double dummy’ approach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Requires evaluation of the success of the blinding.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64275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2281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S5. Use of placebos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Sometimes costly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Sometimes impossible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surgery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evice testing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May have treatment effects, most often with patient-reported outcomes.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3246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997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S6. Control group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Goal: </a:t>
            </a:r>
            <a:r>
              <a:rPr lang="en-US" dirty="0"/>
              <a:t>discriminate the effects caused by the </a:t>
            </a:r>
            <a:r>
              <a:rPr lang="en-US" dirty="0" smtClean="0"/>
              <a:t>study 		   intervention </a:t>
            </a:r>
            <a:r>
              <a:rPr lang="en-US" dirty="0"/>
              <a:t>from effects </a:t>
            </a:r>
            <a:r>
              <a:rPr lang="en-US" dirty="0" smtClean="0"/>
              <a:t>due to other factors.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natural </a:t>
            </a:r>
            <a:r>
              <a:rPr lang="en-US" dirty="0"/>
              <a:t>history of the disease, patient or clinician expectations, </a:t>
            </a:r>
            <a:r>
              <a:rPr lang="en-US" dirty="0" smtClean="0"/>
              <a:t>the </a:t>
            </a:r>
            <a:r>
              <a:rPr lang="en-US" dirty="0"/>
              <a:t>effects of </a:t>
            </a:r>
            <a:r>
              <a:rPr lang="en-US" dirty="0" smtClean="0"/>
              <a:t>other interventions,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Types: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historical controls: data from previous studies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Randomization not possible </a:t>
            </a:r>
            <a:r>
              <a:rPr lang="en-US" dirty="0" smtClean="0">
                <a:sym typeface="Wingdings" panose="05000000000000000000" pitchFamily="2" charset="2"/>
              </a:rPr>
              <a:t> more bias risk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placebo/sham controls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active controls: comparison to intervention with known outcomes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‘non-inferiority’ studies.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679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Which statements are true?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686800" cy="3276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most </a:t>
            </a:r>
            <a:r>
              <a:rPr lang="en-US" dirty="0" smtClean="0"/>
              <a:t>study designs </a:t>
            </a:r>
            <a:r>
              <a:rPr lang="en-US" dirty="0"/>
              <a:t>and settings, it is more </a:t>
            </a:r>
            <a:r>
              <a:rPr lang="en-US" dirty="0" smtClean="0"/>
              <a:t>	     likely for a </a:t>
            </a:r>
            <a:r>
              <a:rPr lang="en-US" dirty="0"/>
              <a:t>research claim to be </a:t>
            </a:r>
            <a:r>
              <a:rPr lang="en-US" dirty="0" smtClean="0"/>
              <a:t>true </a:t>
            </a:r>
            <a:r>
              <a:rPr lang="en-US" dirty="0"/>
              <a:t>than </a:t>
            </a:r>
            <a:r>
              <a:rPr lang="en-US" dirty="0" smtClean="0"/>
              <a:t>false.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Research is most </a:t>
            </a:r>
            <a:r>
              <a:rPr lang="en-US" dirty="0"/>
              <a:t>appropriately </a:t>
            </a:r>
            <a:r>
              <a:rPr lang="en-US" dirty="0" smtClean="0"/>
              <a:t>represented and </a:t>
            </a:r>
            <a:r>
              <a:rPr lang="en-US" dirty="0"/>
              <a:t>summarized by </a:t>
            </a:r>
            <a:r>
              <a:rPr lang="en-US" i="1" dirty="0" smtClean="0"/>
              <a:t>p</a:t>
            </a:r>
            <a:r>
              <a:rPr lang="en-US" dirty="0" smtClean="0"/>
              <a:t>-values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Some research </a:t>
            </a:r>
            <a:r>
              <a:rPr lang="en-US" dirty="0"/>
              <a:t>f</a:t>
            </a:r>
            <a:r>
              <a:rPr lang="en-US" dirty="0" smtClean="0"/>
              <a:t>indings </a:t>
            </a:r>
            <a:r>
              <a:rPr lang="en-US" dirty="0"/>
              <a:t>m</a:t>
            </a:r>
            <a:r>
              <a:rPr lang="en-US" dirty="0" smtClean="0"/>
              <a:t>ay be nothing more than accurate measures </a:t>
            </a:r>
            <a:r>
              <a:rPr lang="en-US" dirty="0"/>
              <a:t>of the </a:t>
            </a:r>
            <a:r>
              <a:rPr lang="en-US" dirty="0" smtClean="0"/>
              <a:t>prevailing bias.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025" y="1381125"/>
            <a:ext cx="1095375" cy="13525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7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selection of a control group depends </a:t>
            </a:r>
            <a:r>
              <a:rPr lang="en-US" dirty="0" smtClean="0"/>
              <a:t>on: </a:t>
            </a:r>
          </a:p>
          <a:p>
            <a:pPr lvl="1" indent="-341313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research question, </a:t>
            </a:r>
            <a:endParaRPr lang="en-US" sz="2000" dirty="0" smtClean="0"/>
          </a:p>
          <a:p>
            <a:pPr lvl="1" indent="-341313">
              <a:buFont typeface="Arial" panose="020B0604020202020204" pitchFamily="34" charset="0"/>
              <a:buChar char="•"/>
            </a:pPr>
            <a:r>
              <a:rPr lang="en-US" sz="2000" dirty="0" smtClean="0"/>
              <a:t>ethical </a:t>
            </a:r>
            <a:r>
              <a:rPr lang="en-US" sz="2000" dirty="0"/>
              <a:t>constraints, </a:t>
            </a:r>
            <a:endParaRPr lang="en-US" sz="2000" dirty="0" smtClean="0"/>
          </a:p>
          <a:p>
            <a:pPr lvl="1" indent="-341313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feasibility of blinding, </a:t>
            </a:r>
            <a:endParaRPr lang="en-US" sz="2000" dirty="0" smtClean="0"/>
          </a:p>
          <a:p>
            <a:pPr lvl="1" indent="-341313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availability of quality data, and </a:t>
            </a:r>
            <a:endParaRPr lang="en-US" sz="2000" dirty="0" smtClean="0"/>
          </a:p>
          <a:p>
            <a:pPr lvl="1" indent="-341313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ability to recruit participants.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and cross-over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		A</a:t>
            </a:r>
          </a:p>
          <a:p>
            <a:endParaRPr lang="en-US" dirty="0"/>
          </a:p>
          <a:p>
            <a:r>
              <a:rPr lang="en-US" dirty="0" smtClean="0"/>
              <a:t>				B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Cross-over		A			A</a:t>
            </a:r>
          </a:p>
          <a:p>
            <a:endParaRPr lang="en-US" dirty="0"/>
          </a:p>
          <a:p>
            <a:r>
              <a:rPr lang="en-US" dirty="0" smtClean="0"/>
              <a:t>				B			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71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838200" y="26670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183840" y="2133600"/>
            <a:ext cx="0" cy="1066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83840" y="21336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183840" y="3180304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838200" y="48768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183840" y="4343400"/>
            <a:ext cx="0" cy="1066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183840" y="4343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183840" y="5390104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029200" y="4363496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029200" y="54102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733800" y="4363496"/>
            <a:ext cx="1143000" cy="104670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3733800" y="4343400"/>
            <a:ext cx="1143000" cy="104670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2362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control </a:t>
            </a:r>
            <a:r>
              <a:rPr lang="en-US" dirty="0" smtClean="0">
                <a:sym typeface="Wingdings" panose="05000000000000000000" pitchFamily="2" charset="2"/>
              </a:rPr>
              <a:t> Quasi-experimental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form of experimental research used extensively in the social sciences and psychology.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Mainly </a:t>
            </a:r>
            <a:r>
              <a:rPr lang="en-US" dirty="0"/>
              <a:t>useful </a:t>
            </a:r>
            <a:r>
              <a:rPr lang="en-US" dirty="0" smtClean="0"/>
              <a:t>for </a:t>
            </a:r>
            <a:r>
              <a:rPr lang="en-US" dirty="0"/>
              <a:t>measuring social variables.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inherent weaknesses in the methodology do not undermine the validity of the data, as long as they are recognized and allowed for during the whole experimental process.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Quasi </a:t>
            </a:r>
            <a:r>
              <a:rPr lang="en-US" dirty="0"/>
              <a:t>experiments resemble quantitative and qualitative experiments, but lack random allocation of groups or proper controls, so firm statistical analysis can be very difficult.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800600" y="654377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https://explorable.com/quasi-experimental-design</a:t>
            </a:r>
          </a:p>
        </p:txBody>
      </p:sp>
    </p:spTree>
    <p:extLst>
      <p:ext uri="{BB962C8B-B14F-4D97-AF65-F5344CB8AC3E}">
        <p14:creationId xmlns:p14="http://schemas.microsoft.com/office/powerpoint/2010/main" val="124762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S7. Population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Determined by the study objective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Homogenous and small versus diverse and large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Response variation and effect isolation versus impact of intervention on society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Entry criteria considerations: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Participant safety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Reduction of variation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Prevention of bias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Eliminate confounding comorbidities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255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r>
              <a:rPr lang="en-US" dirty="0" smtClean="0"/>
              <a:t>Selection of study participants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5400"/>
            <a:ext cx="8839200" cy="52435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82" y="6520032"/>
            <a:ext cx="91395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Song JW, Chung KC. Observational studies: Cohort and case-control studies. </a:t>
            </a:r>
            <a:r>
              <a:rPr lang="en-US" sz="1400" b="0" dirty="0" err="1">
                <a:solidFill>
                  <a:schemeClr val="bg1"/>
                </a:solidFill>
              </a:rPr>
              <a:t>Plast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  <a:r>
              <a:rPr lang="en-US" sz="1400" b="0" dirty="0" err="1">
                <a:solidFill>
                  <a:schemeClr val="bg1"/>
                </a:solidFill>
              </a:rPr>
              <a:t>Reconstr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  <a:r>
              <a:rPr lang="en-US" sz="1400" b="0" dirty="0" err="1">
                <a:solidFill>
                  <a:schemeClr val="bg1"/>
                </a:solidFill>
              </a:rPr>
              <a:t>Surg</a:t>
            </a:r>
            <a:r>
              <a:rPr lang="en-US" sz="1400" b="0" dirty="0">
                <a:solidFill>
                  <a:schemeClr val="bg1"/>
                </a:solidFill>
              </a:rPr>
              <a:t> 2010;126:2234-42</a:t>
            </a:r>
          </a:p>
        </p:txBody>
      </p:sp>
    </p:spTree>
    <p:extLst>
      <p:ext uri="{BB962C8B-B14F-4D97-AF65-F5344CB8AC3E}">
        <p14:creationId xmlns:p14="http://schemas.microsoft.com/office/powerpoint/2010/main" val="29392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Random</a:t>
            </a:r>
            <a:r>
              <a:rPr lang="en-US" dirty="0" smtClean="0"/>
              <a:t> </a:t>
            </a:r>
            <a:r>
              <a:rPr lang="en-US" sz="1600" dirty="0" smtClean="0"/>
              <a:t>(in combination with others)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Stratified</a:t>
            </a:r>
            <a:r>
              <a:rPr lang="en-US" dirty="0"/>
              <a:t>: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population is partitioned into non-overlapping </a:t>
            </a:r>
            <a:r>
              <a:rPr lang="en-US" sz="2000" dirty="0" smtClean="0"/>
              <a:t>groups (‘strata’) </a:t>
            </a:r>
            <a:r>
              <a:rPr lang="en-US" sz="2000" dirty="0"/>
              <a:t>and a sample is selected by some design within each stratum</a:t>
            </a:r>
            <a:r>
              <a:rPr lang="en-US" sz="2000" dirty="0" smtClean="0"/>
              <a:t>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onlinecourses.science.psu.edu/stat506/node/27</a:t>
            </a: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Clustered</a:t>
            </a:r>
            <a:r>
              <a:rPr lang="en-US" dirty="0" smtClean="0"/>
              <a:t>: focus on a specific subpopulation;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Judgment-based</a:t>
            </a:r>
            <a:r>
              <a:rPr lang="en-US" dirty="0" smtClean="0"/>
              <a:t>: focus on subpopulations with specific knowledge or perspective.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Convenience-based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Opportunity-based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Snowball</a:t>
            </a:r>
            <a:r>
              <a:rPr lang="en-US" dirty="0" smtClean="0"/>
              <a:t>: e.g. suggestions by other interviewees.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1000" y="6320135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MC. Harrell &amp; MA. Bradley.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Data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Collection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Methods: Semi-Structured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Interviews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and Focus Groups. RAND Corporation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2009. http://www.rand.org/pubs/technical_reports/TR718.html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5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S8. Endpoint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Desiderata for endpoints: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linically relevant</a:t>
            </a:r>
            <a:r>
              <a:rPr lang="en-US" dirty="0"/>
              <a:t>,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interpretable</a:t>
            </a:r>
            <a:r>
              <a:rPr lang="en-US" dirty="0"/>
              <a:t>,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sensitive </a:t>
            </a:r>
            <a:r>
              <a:rPr lang="en-US" dirty="0"/>
              <a:t>to the effects of intervention,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practical </a:t>
            </a:r>
            <a:r>
              <a:rPr lang="en-US" dirty="0"/>
              <a:t>and affordable </a:t>
            </a:r>
            <a:r>
              <a:rPr lang="en-US" dirty="0" smtClean="0"/>
              <a:t>to measure in </a:t>
            </a:r>
            <a:r>
              <a:rPr lang="en-US" dirty="0"/>
              <a:t>an unbiased </a:t>
            </a:r>
            <a:r>
              <a:rPr lang="en-US" dirty="0" smtClean="0"/>
              <a:t>manner,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Objective endpoints better than subjective endpoints 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Characterized as one of the variable types (nominal, …)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676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S8. </a:t>
            </a:r>
            <a:r>
              <a:rPr lang="en-US" dirty="0" smtClean="0"/>
              <a:t>Composite endpoints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000" dirty="0" smtClean="0"/>
              <a:t>An </a:t>
            </a:r>
            <a:r>
              <a:rPr lang="en-US" sz="2000" dirty="0"/>
              <a:t>intervention can have effects on several </a:t>
            </a:r>
            <a:r>
              <a:rPr lang="en-US" sz="2000" dirty="0" smtClean="0"/>
              <a:t>important endpoints</a:t>
            </a:r>
            <a:r>
              <a:rPr lang="en-US" sz="2000" dirty="0"/>
              <a:t>. Composite endpoints combine a number of endpoints into a single measure</a:t>
            </a:r>
            <a:r>
              <a:rPr lang="en-US" sz="20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Possible advantages: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more </a:t>
            </a:r>
            <a:r>
              <a:rPr lang="en-US" sz="1800" dirty="0" smtClean="0"/>
              <a:t>completed characterization </a:t>
            </a:r>
            <a:r>
              <a:rPr lang="en-US" sz="1800" dirty="0"/>
              <a:t>of intervention effects </a:t>
            </a:r>
            <a:r>
              <a:rPr lang="en-US" sz="1800" dirty="0" smtClean="0"/>
              <a:t>higher </a:t>
            </a:r>
            <a:r>
              <a:rPr lang="en-US" sz="1800" dirty="0"/>
              <a:t>power and resulting smaller sample sizes </a:t>
            </a:r>
            <a:endParaRPr lang="en-US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may reduce </a:t>
            </a:r>
            <a:r>
              <a:rPr lang="en-US" sz="1800" dirty="0"/>
              <a:t>the bias due to competing risks </a:t>
            </a:r>
            <a:r>
              <a:rPr lang="en-US" sz="1800" dirty="0" smtClean="0"/>
              <a:t>and informative </a:t>
            </a:r>
            <a:r>
              <a:rPr lang="en-US" sz="1800" dirty="0"/>
              <a:t>censoring.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avoid </a:t>
            </a:r>
            <a:r>
              <a:rPr lang="en-US" sz="1800" dirty="0"/>
              <a:t>the multiplicity issue of evaluating </a:t>
            </a:r>
            <a:r>
              <a:rPr lang="en-US" sz="1800" dirty="0" smtClean="0"/>
              <a:t>endpoints individually</a:t>
            </a:r>
            <a:r>
              <a:rPr lang="en-US" sz="1800" dirty="0"/>
              <a:t>.</a:t>
            </a: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Possible disadvantages: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significance of </a:t>
            </a:r>
            <a:r>
              <a:rPr lang="en-US" sz="1800" dirty="0" smtClean="0"/>
              <a:t>composite </a:t>
            </a:r>
            <a:r>
              <a:rPr lang="en-US" sz="1800" dirty="0"/>
              <a:t>does </a:t>
            </a:r>
            <a:r>
              <a:rPr lang="en-US" sz="1800" dirty="0" smtClean="0"/>
              <a:t>not imply </a:t>
            </a:r>
            <a:r>
              <a:rPr lang="en-US" sz="1800" dirty="0"/>
              <a:t>significance of </a:t>
            </a:r>
            <a:r>
              <a:rPr lang="en-US" sz="1800" dirty="0" smtClean="0"/>
              <a:t>components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significance </a:t>
            </a:r>
            <a:r>
              <a:rPr lang="en-US" sz="1800" dirty="0"/>
              <a:t>of </a:t>
            </a:r>
            <a:r>
              <a:rPr lang="en-US" sz="1800" dirty="0" smtClean="0"/>
              <a:t>components does not </a:t>
            </a:r>
            <a:r>
              <a:rPr lang="en-US" sz="1800" dirty="0"/>
              <a:t>imply significance of the composite. </a:t>
            </a:r>
            <a:endParaRPr lang="en-US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interpretation </a:t>
            </a:r>
            <a:r>
              <a:rPr lang="en-US" sz="1800" dirty="0"/>
              <a:t>can </a:t>
            </a:r>
            <a:r>
              <a:rPr lang="en-US" sz="1800" dirty="0" smtClean="0"/>
              <a:t>be challenging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Intervention effects </a:t>
            </a:r>
            <a:r>
              <a:rPr lang="en-US" sz="1800" dirty="0"/>
              <a:t>for different components can go in different directions.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7852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S8. Surrogate endpoints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 surrogate endpoint is a measure </a:t>
            </a:r>
            <a:r>
              <a:rPr lang="en-US" sz="2000" dirty="0" smtClean="0"/>
              <a:t>that is </a:t>
            </a:r>
            <a:r>
              <a:rPr lang="en-US" sz="2000" dirty="0"/>
              <a:t>predictive of the clinical event but takes a shorter time to observe. 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definitive </a:t>
            </a:r>
            <a:r>
              <a:rPr lang="en-US" sz="2000" dirty="0" smtClean="0"/>
              <a:t>endpoint often </a:t>
            </a:r>
            <a:r>
              <a:rPr lang="en-US" sz="2000" dirty="0"/>
              <a:t>measures clinical benefit whereas the surrogate endpoint tracks the progress or </a:t>
            </a:r>
            <a:r>
              <a:rPr lang="en-US" sz="2000" dirty="0" smtClean="0"/>
              <a:t>extent of </a:t>
            </a:r>
            <a:r>
              <a:rPr lang="en-US" sz="2000" dirty="0"/>
              <a:t>disease. 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Surrogate </a:t>
            </a:r>
            <a:r>
              <a:rPr lang="en-US" sz="2000" dirty="0"/>
              <a:t>endpoints could also be used when the clinical end-point is </a:t>
            </a:r>
            <a:r>
              <a:rPr lang="en-US" sz="2000" dirty="0" smtClean="0"/>
              <a:t>too expensive </a:t>
            </a:r>
            <a:r>
              <a:rPr lang="en-US" sz="2000" dirty="0"/>
              <a:t>or difficult to measure, or not ethical to measure</a:t>
            </a:r>
            <a:r>
              <a:rPr lang="en-US" sz="20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u="sng" dirty="0" smtClean="0"/>
              <a:t>Criteria</a:t>
            </a:r>
            <a:r>
              <a:rPr lang="en-US" sz="2000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the </a:t>
            </a:r>
            <a:r>
              <a:rPr lang="en-US" sz="2000" dirty="0"/>
              <a:t>marker is predictive of the clinical event, </a:t>
            </a:r>
            <a:r>
              <a:rPr lang="en-US" sz="2000" dirty="0" smtClean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the intervention </a:t>
            </a:r>
            <a:r>
              <a:rPr lang="en-US" sz="2000" dirty="0"/>
              <a:t>effect on the clinical outcome manifests itself entirely through its effect on </a:t>
            </a:r>
            <a:r>
              <a:rPr lang="en-US" sz="2000" dirty="0" smtClean="0"/>
              <a:t>the marker</a:t>
            </a:r>
            <a:r>
              <a:rPr lang="en-US" sz="2000" dirty="0"/>
              <a:t>. 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significant </a:t>
            </a:r>
            <a:r>
              <a:rPr lang="en-US" sz="2000" dirty="0"/>
              <a:t>correlation does not necessarily imply that </a:t>
            </a:r>
            <a:r>
              <a:rPr lang="en-US" sz="2000" dirty="0" smtClean="0"/>
              <a:t>a marker </a:t>
            </a:r>
            <a:r>
              <a:rPr lang="en-US" sz="2000" dirty="0"/>
              <a:t>will be an acceptable </a:t>
            </a:r>
            <a:r>
              <a:rPr lang="en-US" sz="2000" dirty="0" smtClean="0"/>
              <a:t>surrogate.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671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surrogate endpoints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Typically increase statistical </a:t>
            </a:r>
            <a:r>
              <a:rPr lang="en-US" dirty="0"/>
              <a:t>power compared to </a:t>
            </a:r>
            <a:r>
              <a:rPr lang="en-US" dirty="0" smtClean="0"/>
              <a:t>clinical outcomes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Surrogate </a:t>
            </a:r>
            <a:r>
              <a:rPr lang="en-US" dirty="0"/>
              <a:t>outcomes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often </a:t>
            </a:r>
            <a:r>
              <a:rPr lang="en-US" dirty="0"/>
              <a:t>continuous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measured repeatedly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less </a:t>
            </a:r>
            <a:r>
              <a:rPr lang="en-US" dirty="0"/>
              <a:t>contamination by </a:t>
            </a:r>
            <a:r>
              <a:rPr lang="en-US" dirty="0" smtClean="0"/>
              <a:t>competing comorbidities </a:t>
            </a:r>
            <a:r>
              <a:rPr lang="en-US" dirty="0"/>
              <a:t>if the study duration is short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Clinical </a:t>
            </a:r>
            <a:r>
              <a:rPr lang="en-US" dirty="0"/>
              <a:t>outcomes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often </a:t>
            </a:r>
            <a:r>
              <a:rPr lang="en-US" dirty="0"/>
              <a:t>categorical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surveillance </a:t>
            </a:r>
            <a:r>
              <a:rPr lang="en-US" dirty="0"/>
              <a:t>till outcome occurs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1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</a:t>
            </a:r>
            <a:br>
              <a:rPr lang="en-US" dirty="0" smtClean="0"/>
            </a:br>
            <a:r>
              <a:rPr lang="en-US" dirty="0" smtClean="0"/>
              <a:t>Parameters for research designs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8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surrogate endpoints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Can involve complex</a:t>
            </a:r>
            <a:r>
              <a:rPr lang="en-US" dirty="0"/>
              <a:t>, technical procedures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procedures </a:t>
            </a:r>
            <a:r>
              <a:rPr lang="en-US" dirty="0"/>
              <a:t>sometimes </a:t>
            </a:r>
            <a:r>
              <a:rPr lang="en-US" dirty="0" smtClean="0"/>
              <a:t>new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procedures </a:t>
            </a:r>
            <a:r>
              <a:rPr lang="en-US" dirty="0"/>
              <a:t>become obsolete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many </a:t>
            </a:r>
            <a:r>
              <a:rPr lang="en-US" dirty="0"/>
              <a:t>technical and analytic issues, </a:t>
            </a:r>
            <a:r>
              <a:rPr lang="en-US" dirty="0" smtClean="0"/>
              <a:t>often unapparent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Missing values are </a:t>
            </a:r>
            <a:r>
              <a:rPr lang="en-US" dirty="0" smtClean="0"/>
              <a:t>commonplace.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Potential </a:t>
            </a:r>
            <a:r>
              <a:rPr lang="en-US" dirty="0"/>
              <a:t>for bias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missing </a:t>
            </a:r>
            <a:r>
              <a:rPr lang="en-US" dirty="0"/>
              <a:t>values occur in the sickest </a:t>
            </a:r>
            <a:r>
              <a:rPr lang="en-US" dirty="0" smtClean="0"/>
              <a:t>people,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informative </a:t>
            </a:r>
            <a:r>
              <a:rPr lang="en-US" dirty="0"/>
              <a:t>censoring, that is, loss of </a:t>
            </a:r>
            <a:r>
              <a:rPr lang="en-US" dirty="0" smtClean="0"/>
              <a:t>follow up data </a:t>
            </a:r>
            <a:r>
              <a:rPr lang="en-US" dirty="0"/>
              <a:t>potentially related to </a:t>
            </a:r>
            <a:r>
              <a:rPr lang="en-US" dirty="0" smtClean="0"/>
              <a:t>treatment assignment.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1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S9. Protocol adherence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Goal: limit missing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Strategies: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Create simple trial;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Use Intension to treat (ITT) model;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Training of investigators;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Explanation and motivation for patients.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188075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1480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S10. Steps in sample size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Formulate null and alternative </a:t>
            </a:r>
            <a:r>
              <a:rPr lang="en-US" dirty="0" smtClean="0"/>
              <a:t>hypotheses.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‘minimum </a:t>
            </a:r>
            <a:r>
              <a:rPr lang="en-US" dirty="0"/>
              <a:t>clinically relevant </a:t>
            </a:r>
            <a:r>
              <a:rPr lang="en-US" dirty="0" smtClean="0"/>
              <a:t>difference’.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Select type I and type II errors.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7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Probabilities w.r.t. null hypothesis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42835" y="1600200"/>
          <a:ext cx="8686800" cy="4141992"/>
        </p:xfrm>
        <a:graphic>
          <a:graphicData uri="http://schemas.openxmlformats.org/drawingml/2006/table">
            <a:tbl>
              <a:tblPr/>
              <a:tblGrid>
                <a:gridCol w="2576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6587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Null Hypothesis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Claim that an investigator desires to disprove. 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467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The probability of rejecting a null hypothesis when it should be rejected. 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467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Type I Error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The probability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of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rejecting the null hypothesis when it should not be rejected (i.e., a false positive). 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467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Type II Error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The probability of failing to reject the null hypothesis when it should be rejected (i.e., a false negative). Type II error is the compliment of “power”. 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superiority trial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Superiority </a:t>
            </a:r>
            <a:r>
              <a:rPr lang="en-US" dirty="0" smtClean="0"/>
              <a:t>trial:</a:t>
            </a:r>
            <a:r>
              <a:rPr lang="en-US" dirty="0"/>
              <a:t>	trial designed to show that a new treatment is superior to another one, typically a placebo.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Power: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probability of identifying a treatment effect when indeed a true treatment effect exists.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Type I </a:t>
            </a:r>
            <a:r>
              <a:rPr lang="en-US" dirty="0" smtClean="0"/>
              <a:t>Error: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probability of (incorrectly) identifying a treatment effect when indeed a true treatment effect does not exist.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Type II </a:t>
            </a:r>
            <a:r>
              <a:rPr lang="en-US" dirty="0" smtClean="0"/>
              <a:t>Error: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probability of failing to identifying a treatment effect when indeed a true treatment effect exists.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 and type II errors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905000"/>
          <a:ext cx="868680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Reality</a:t>
                      </a:r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b="1" dirty="0" smtClean="0">
                          <a:solidFill>
                            <a:schemeClr val="bg1"/>
                          </a:solidFill>
                        </a:rPr>
                        <a:t>Observation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Treatment has no effect</a:t>
                      </a:r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Treatment has effect</a:t>
                      </a:r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Treatment is effective</a:t>
                      </a:r>
                    </a:p>
                    <a:p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H</a:t>
                      </a:r>
                      <a:r>
                        <a:rPr lang="en-US" sz="2300" baseline="-25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300" baseline="0" dirty="0" smtClean="0">
                          <a:solidFill>
                            <a:schemeClr val="bg1"/>
                          </a:solidFill>
                        </a:rPr>
                        <a:t> is rejected</a:t>
                      </a:r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Type I (or α)  error</a:t>
                      </a:r>
                    </a:p>
                    <a:p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(falsely reject H</a:t>
                      </a:r>
                      <a:r>
                        <a:rPr lang="en-US" sz="2300" baseline="-25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α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Correct conclusion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(reject H</a:t>
                      </a:r>
                      <a:r>
                        <a:rPr lang="en-US" sz="2300" baseline="-25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1-</a:t>
                      </a:r>
                      <a:r>
                        <a:rPr lang="el-GR" sz="2300" dirty="0" smtClean="0">
                          <a:solidFill>
                            <a:schemeClr val="bg1"/>
                          </a:solidFill>
                        </a:rPr>
                        <a:t>β</a:t>
                      </a:r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 (= study power)</a:t>
                      </a:r>
                    </a:p>
                    <a:p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Treatment has no effect</a:t>
                      </a:r>
                    </a:p>
                    <a:p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H</a:t>
                      </a:r>
                      <a:r>
                        <a:rPr lang="en-US" sz="2300" baseline="-25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 is accepted</a:t>
                      </a:r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Correct conclusion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(accept H</a:t>
                      </a:r>
                      <a:r>
                        <a:rPr lang="en-US" sz="2300" baseline="-25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1-α</a:t>
                      </a:r>
                    </a:p>
                    <a:p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Type II (or </a:t>
                      </a:r>
                      <a:r>
                        <a:rPr lang="el-GR" sz="2300" dirty="0" smtClean="0">
                          <a:solidFill>
                            <a:schemeClr val="bg1"/>
                          </a:solidFill>
                        </a:rPr>
                        <a:t>β</a:t>
                      </a:r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) error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(falsely accept H</a:t>
                      </a:r>
                      <a:r>
                        <a:rPr lang="en-US" sz="2300" baseline="-25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300" dirty="0" smtClean="0">
                          <a:solidFill>
                            <a:schemeClr val="bg1"/>
                          </a:solidFill>
                        </a:rPr>
                        <a:t>β</a:t>
                      </a:r>
                      <a:endParaRPr lang="en-US" sz="23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91049" y="6400800"/>
            <a:ext cx="87177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Jerrold </a:t>
            </a:r>
            <a:r>
              <a:rPr lang="en-US" sz="1400" b="0" dirty="0" err="1" smtClean="0">
                <a:solidFill>
                  <a:schemeClr val="bg1"/>
                </a:solidFill>
                <a:latin typeface="+mj-lt"/>
              </a:rPr>
              <a:t>Lerman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. Study </a:t>
            </a:r>
            <a:r>
              <a:rPr lang="en-US" sz="1400" b="0" dirty="0">
                <a:solidFill>
                  <a:schemeClr val="bg1"/>
                </a:solidFill>
                <a:latin typeface="+mj-lt"/>
              </a:rPr>
              <a:t>design in 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clinical research</a:t>
            </a:r>
            <a:r>
              <a:rPr lang="en-US" sz="1400" b="0" dirty="0">
                <a:solidFill>
                  <a:schemeClr val="bg1"/>
                </a:solidFill>
                <a:latin typeface="+mj-lt"/>
              </a:rPr>
              <a:t>: sample 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size estimation </a:t>
            </a:r>
            <a:r>
              <a:rPr lang="en-US" sz="1400" b="0" dirty="0">
                <a:solidFill>
                  <a:schemeClr val="bg1"/>
                </a:solidFill>
                <a:latin typeface="+mj-lt"/>
              </a:rPr>
              <a:t>and 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power analysis</a:t>
            </a:r>
            <a:endParaRPr lang="en-US" sz="14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5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epends </a:t>
            </a:r>
            <a:r>
              <a:rPr lang="en-US" dirty="0"/>
              <a:t>on four critical quantities: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type </a:t>
            </a:r>
            <a:r>
              <a:rPr lang="en-US" dirty="0"/>
              <a:t>I and type II error rates </a:t>
            </a:r>
            <a:r>
              <a:rPr lang="en-US" dirty="0" smtClean="0"/>
              <a:t>(α </a:t>
            </a:r>
            <a:r>
              <a:rPr lang="en-US" dirty="0"/>
              <a:t>and </a:t>
            </a:r>
            <a:r>
              <a:rPr lang="en-US" dirty="0" smtClean="0"/>
              <a:t>β)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population variance (σ²), </a:t>
            </a:r>
            <a:r>
              <a:rPr lang="en-US" dirty="0"/>
              <a:t>and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effect size (ES),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i.e. the amount </a:t>
            </a:r>
            <a:r>
              <a:rPr lang="en-US" dirty="0" smtClean="0"/>
              <a:t>by which </a:t>
            </a:r>
            <a:r>
              <a:rPr lang="en-US" dirty="0"/>
              <a:t>we would expect </a:t>
            </a:r>
            <a:r>
              <a:rPr lang="en-US" dirty="0" smtClean="0"/>
              <a:t>two </a:t>
            </a:r>
            <a:r>
              <a:rPr lang="en-US" dirty="0"/>
              <a:t>treatments to differ, or </a:t>
            </a:r>
            <a:r>
              <a:rPr lang="en-US" dirty="0" smtClean="0"/>
              <a:t>the </a:t>
            </a:r>
            <a:r>
              <a:rPr lang="en-US" dirty="0"/>
              <a:t>difference that would be clinically </a:t>
            </a:r>
            <a:r>
              <a:rPr lang="en-US" dirty="0" smtClean="0"/>
              <a:t>worthwhile.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‘minimum clinically relevant difference’.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2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S10. Steps in sample size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Formulate null and alternative </a:t>
            </a:r>
            <a:r>
              <a:rPr lang="en-US" dirty="0" smtClean="0"/>
              <a:t>hypotheses.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‘minimum </a:t>
            </a:r>
            <a:r>
              <a:rPr lang="en-US" dirty="0"/>
              <a:t>clinically relevant </a:t>
            </a:r>
            <a:r>
              <a:rPr lang="en-US" dirty="0" smtClean="0"/>
              <a:t>difference’.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Select type I and type II errors.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3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type I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Typically set at 5%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Consider </a:t>
            </a:r>
            <a:r>
              <a:rPr lang="en-US" dirty="0"/>
              <a:t>using a smaller Type I error (e.g</a:t>
            </a:r>
            <a:r>
              <a:rPr lang="en-US" dirty="0" smtClean="0"/>
              <a:t>. </a:t>
            </a:r>
            <a:r>
              <a:rPr lang="en-US" dirty="0"/>
              <a:t>1%)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when a </a:t>
            </a:r>
            <a:r>
              <a:rPr lang="en-US" dirty="0"/>
              <a:t>safe and </a:t>
            </a:r>
            <a:r>
              <a:rPr lang="en-US" dirty="0" smtClean="0"/>
              <a:t>effective intervention </a:t>
            </a:r>
            <a:r>
              <a:rPr lang="en-US" dirty="0"/>
              <a:t>already </a:t>
            </a:r>
            <a:r>
              <a:rPr lang="en-US" dirty="0" smtClean="0"/>
              <a:t>exists, 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when </a:t>
            </a:r>
            <a:r>
              <a:rPr lang="en-US" dirty="0"/>
              <a:t>the new intervention appears to be “risky”.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Use a </a:t>
            </a:r>
            <a:r>
              <a:rPr lang="en-US" dirty="0"/>
              <a:t>larger Type I error (e.g</a:t>
            </a:r>
            <a:r>
              <a:rPr lang="en-US" dirty="0" smtClean="0"/>
              <a:t>. </a:t>
            </a:r>
            <a:r>
              <a:rPr lang="en-US" dirty="0"/>
              <a:t>10%)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when </a:t>
            </a:r>
            <a:r>
              <a:rPr lang="en-US" dirty="0"/>
              <a:t>a safe </a:t>
            </a:r>
            <a:r>
              <a:rPr lang="en-US" dirty="0" smtClean="0"/>
              <a:t>and effective </a:t>
            </a:r>
            <a:r>
              <a:rPr lang="en-US" dirty="0"/>
              <a:t>intervention does not exist </a:t>
            </a:r>
            <a:r>
              <a:rPr lang="en-US" dirty="0" smtClean="0"/>
              <a:t>and,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when </a:t>
            </a:r>
            <a:r>
              <a:rPr lang="en-US" dirty="0"/>
              <a:t>the new intervention appears to </a:t>
            </a:r>
            <a:r>
              <a:rPr lang="en-US" dirty="0" smtClean="0"/>
              <a:t>have low </a:t>
            </a:r>
            <a:r>
              <a:rPr lang="en-US" dirty="0"/>
              <a:t>risk.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926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type </a:t>
            </a:r>
            <a:r>
              <a:rPr lang="en-US" dirty="0" smtClean="0"/>
              <a:t>II </a:t>
            </a:r>
            <a:r>
              <a:rPr lang="en-US" dirty="0"/>
              <a:t>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Typically </a:t>
            </a:r>
            <a:r>
              <a:rPr lang="en-US" dirty="0"/>
              <a:t>Type II error is set at 10–20</a:t>
            </a:r>
            <a:r>
              <a:rPr lang="en-US" dirty="0" smtClean="0"/>
              <a:t>%.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Use of lower </a:t>
            </a:r>
            <a:r>
              <a:rPr lang="en-US" dirty="0"/>
              <a:t>Type II error (e.g</a:t>
            </a:r>
            <a:r>
              <a:rPr lang="en-US" dirty="0" smtClean="0"/>
              <a:t>. </a:t>
            </a:r>
            <a:r>
              <a:rPr lang="en-US" dirty="0"/>
              <a:t>10</a:t>
            </a:r>
            <a:r>
              <a:rPr lang="en-US" dirty="0" smtClean="0"/>
              <a:t>%):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When </a:t>
            </a:r>
            <a:r>
              <a:rPr lang="en-US" dirty="0"/>
              <a:t>evaluating a new intervention for </a:t>
            </a:r>
            <a:r>
              <a:rPr lang="en-US" dirty="0" smtClean="0"/>
              <a:t>a serious </a:t>
            </a:r>
            <a:r>
              <a:rPr lang="en-US" dirty="0"/>
              <a:t>disease that has no effective </a:t>
            </a:r>
            <a:r>
              <a:rPr lang="en-US" dirty="0" smtClean="0"/>
              <a:t>treatment</a:t>
            </a:r>
            <a:r>
              <a:rPr lang="en-US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Use of higher </a:t>
            </a:r>
            <a:r>
              <a:rPr lang="en-US" dirty="0"/>
              <a:t>Type II </a:t>
            </a:r>
            <a:r>
              <a:rPr lang="en-US" dirty="0" smtClean="0"/>
              <a:t>error (</a:t>
            </a:r>
            <a:r>
              <a:rPr lang="en-US" dirty="0"/>
              <a:t>e.g</a:t>
            </a:r>
            <a:r>
              <a:rPr lang="en-US" dirty="0" smtClean="0"/>
              <a:t>. </a:t>
            </a:r>
            <a:r>
              <a:rPr lang="en-US" dirty="0"/>
              <a:t>20%)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when </a:t>
            </a:r>
            <a:r>
              <a:rPr lang="en-US" dirty="0"/>
              <a:t>effective alternative interventions are available.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2399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hodge</a:t>
            </a:r>
            <a:r>
              <a:rPr lang="en-US" dirty="0" smtClean="0"/>
              <a:t> podge list of research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Action Research </a:t>
            </a:r>
            <a:r>
              <a:rPr lang="en-US" dirty="0" smtClean="0"/>
              <a:t>Design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Case Study </a:t>
            </a:r>
            <a:r>
              <a:rPr lang="en-US" dirty="0" smtClean="0"/>
              <a:t>Design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Causal </a:t>
            </a:r>
            <a:r>
              <a:rPr lang="en-US" dirty="0" smtClean="0"/>
              <a:t>Design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Cohort </a:t>
            </a:r>
            <a:r>
              <a:rPr lang="en-US" dirty="0" smtClean="0"/>
              <a:t>Design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Cross-Sectional </a:t>
            </a:r>
            <a:r>
              <a:rPr lang="en-US" dirty="0" smtClean="0"/>
              <a:t>Design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Descriptive </a:t>
            </a:r>
            <a:r>
              <a:rPr lang="en-US" dirty="0" smtClean="0"/>
              <a:t>Design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Experimental Design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Exploratory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00600" y="1676400"/>
            <a:ext cx="35052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Historical Design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Longitudinal Design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 smtClean="0"/>
              <a:t>Meta-Analysis Design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Mixed-Method </a:t>
            </a:r>
            <a:r>
              <a:rPr lang="en-US" kern="0" dirty="0" smtClean="0"/>
              <a:t>Design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Observational </a:t>
            </a:r>
            <a:r>
              <a:rPr lang="en-US" kern="0" dirty="0" smtClean="0"/>
              <a:t>Design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Philosophical </a:t>
            </a:r>
            <a:r>
              <a:rPr lang="en-US" kern="0" dirty="0" smtClean="0"/>
              <a:t>Design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Sequential </a:t>
            </a:r>
            <a:r>
              <a:rPr lang="en-US" kern="0" dirty="0" smtClean="0"/>
              <a:t>Design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Systematic </a:t>
            </a:r>
            <a:r>
              <a:rPr lang="en-US" kern="0" dirty="0" smtClean="0"/>
              <a:t>Review</a:t>
            </a:r>
          </a:p>
        </p:txBody>
      </p:sp>
      <p:sp>
        <p:nvSpPr>
          <p:cNvPr id="6" name="Rectangle 5"/>
          <p:cNvSpPr/>
          <p:nvPr/>
        </p:nvSpPr>
        <p:spPr>
          <a:xfrm>
            <a:off x="3962400" y="6410077"/>
            <a:ext cx="50247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chemeClr val="bg1"/>
                </a:solidFill>
                <a:latin typeface="ArialMT"/>
              </a:rPr>
              <a:t>http://libguides.usc.edu/c.php?g=235034&amp;p=1559832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S10. Steps in sample size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Formulate null and alternative </a:t>
            </a:r>
            <a:r>
              <a:rPr lang="en-US" sz="2000" dirty="0" smtClean="0"/>
              <a:t>hypotheses.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‘minimum </a:t>
            </a:r>
            <a:r>
              <a:rPr lang="en-US" dirty="0"/>
              <a:t>clinically relevant </a:t>
            </a:r>
            <a:r>
              <a:rPr lang="en-US" dirty="0" smtClean="0"/>
              <a:t>difference’.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Select type I and type II errors.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Obtain estimates of quantities that may be needed (e.g., estimates of variation or </a:t>
            </a:r>
            <a:r>
              <a:rPr lang="en-US" sz="2000" dirty="0" smtClean="0"/>
              <a:t>a control </a:t>
            </a:r>
            <a:r>
              <a:rPr lang="en-US" sz="2000" dirty="0"/>
              <a:t>group response rate</a:t>
            </a:r>
            <a:r>
              <a:rPr lang="en-US" sz="2000" dirty="0" smtClean="0"/>
              <a:t>), through:</a:t>
            </a:r>
          </a:p>
          <a:p>
            <a:pPr marL="1257300" lvl="2" indent="-457200"/>
            <a:r>
              <a:rPr lang="en-US" dirty="0" smtClean="0"/>
              <a:t>searching </a:t>
            </a:r>
            <a:r>
              <a:rPr lang="en-US" dirty="0"/>
              <a:t>the literature for prior </a:t>
            </a:r>
            <a:r>
              <a:rPr lang="en-US" dirty="0" smtClean="0"/>
              <a:t>data</a:t>
            </a:r>
          </a:p>
          <a:p>
            <a:pPr marL="1257300" lvl="2" indent="-457200"/>
            <a:r>
              <a:rPr lang="en-US" dirty="0" smtClean="0"/>
              <a:t>running </a:t>
            </a:r>
            <a:r>
              <a:rPr lang="en-US" dirty="0"/>
              <a:t>pilot studies.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Select </a:t>
            </a:r>
            <a:r>
              <a:rPr lang="en-US" sz="2000" dirty="0"/>
              <a:t>the minimum sample size such that two conditions hold: </a:t>
            </a:r>
            <a:endParaRPr lang="en-US" sz="2000" dirty="0" smtClean="0"/>
          </a:p>
          <a:p>
            <a:pPr marL="1257300" lvl="2" indent="-457200"/>
            <a:r>
              <a:rPr lang="en-US" dirty="0" smtClean="0"/>
              <a:t>if </a:t>
            </a:r>
            <a:r>
              <a:rPr lang="en-US" dirty="0"/>
              <a:t>the </a:t>
            </a:r>
            <a:r>
              <a:rPr lang="en-US" dirty="0" smtClean="0"/>
              <a:t>null hypothesis </a:t>
            </a:r>
            <a:r>
              <a:rPr lang="en-US" dirty="0"/>
              <a:t>is true then the probability of incorrectly rejecting is no more than </a:t>
            </a:r>
            <a:r>
              <a:rPr lang="en-US" dirty="0" smtClean="0"/>
              <a:t>the selected </a:t>
            </a:r>
            <a:r>
              <a:rPr lang="en-US" dirty="0"/>
              <a:t>Type I error rate, </a:t>
            </a:r>
            <a:r>
              <a:rPr lang="en-US" dirty="0" smtClean="0"/>
              <a:t>and</a:t>
            </a:r>
          </a:p>
          <a:p>
            <a:pPr marL="1257300" lvl="2" indent="-457200"/>
            <a:r>
              <a:rPr lang="en-US" dirty="0" smtClean="0"/>
              <a:t>if </a:t>
            </a:r>
            <a:r>
              <a:rPr lang="en-US" dirty="0"/>
              <a:t>the alternative hypothesis is true then </a:t>
            </a:r>
            <a:r>
              <a:rPr lang="en-US" dirty="0" smtClean="0"/>
              <a:t>the probability </a:t>
            </a:r>
            <a:r>
              <a:rPr lang="en-US" dirty="0"/>
              <a:t>of incorrectly failing to reject is no more than the selected Type II </a:t>
            </a:r>
            <a:r>
              <a:rPr lang="en-US" dirty="0" smtClean="0"/>
              <a:t>error.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2644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S10. Alternative sample size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I</a:t>
            </a:r>
            <a:r>
              <a:rPr lang="en-US" sz="2000" dirty="0" smtClean="0"/>
              <a:t>dentify </a:t>
            </a:r>
            <a:r>
              <a:rPr lang="en-US" sz="2000" dirty="0"/>
              <a:t>a primary quantity to </a:t>
            </a:r>
            <a:r>
              <a:rPr lang="en-US" sz="2000" dirty="0" smtClean="0"/>
              <a:t>be estimated (e.g. between-group </a:t>
            </a:r>
            <a:r>
              <a:rPr lang="en-US" sz="2000" dirty="0"/>
              <a:t>difference in the mean </a:t>
            </a:r>
            <a:r>
              <a:rPr lang="en-US" sz="2000" dirty="0" smtClean="0"/>
              <a:t>response);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</a:t>
            </a:r>
            <a:r>
              <a:rPr lang="en-US" sz="2000" dirty="0" smtClean="0"/>
              <a:t>stimate </a:t>
            </a:r>
            <a:r>
              <a:rPr lang="en-US" sz="2000" dirty="0"/>
              <a:t>it with acceptable </a:t>
            </a:r>
            <a:r>
              <a:rPr lang="en-US" sz="2000" dirty="0" smtClean="0"/>
              <a:t>precision;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Compute the </a:t>
            </a:r>
            <a:r>
              <a:rPr lang="en-US" sz="2000" dirty="0"/>
              <a:t>sample size </a:t>
            </a:r>
            <a:r>
              <a:rPr lang="en-US" sz="2000" dirty="0" smtClean="0"/>
              <a:t>so </a:t>
            </a:r>
            <a:r>
              <a:rPr lang="en-US" sz="2000" dirty="0"/>
              <a:t>that there is a high probability that this quantity is estimated </a:t>
            </a:r>
            <a:r>
              <a:rPr lang="en-US" sz="2000" dirty="0" smtClean="0"/>
              <a:t>with acceptable </a:t>
            </a:r>
            <a:r>
              <a:rPr lang="en-US" sz="2000" dirty="0"/>
              <a:t>precision as measured </a:t>
            </a:r>
            <a:r>
              <a:rPr lang="en-US" sz="2000" dirty="0" smtClean="0"/>
              <a:t>by, e.g. </a:t>
            </a:r>
            <a:r>
              <a:rPr lang="en-US" sz="2000" dirty="0"/>
              <a:t>the width of the confidence interval for </a:t>
            </a:r>
            <a:r>
              <a:rPr lang="en-US" sz="2000" dirty="0" smtClean="0"/>
              <a:t>the between-group </a:t>
            </a:r>
            <a:r>
              <a:rPr lang="en-US" sz="2000" dirty="0"/>
              <a:t>difference in means</a:t>
            </a:r>
            <a:r>
              <a:rPr lang="en-US" sz="20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889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92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09600"/>
            <a:ext cx="9144001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1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Consider all important baseline variables to be measured and </a:t>
            </a:r>
            <a:r>
              <a:rPr lang="en-US" dirty="0" smtClean="0"/>
              <a:t>how they </a:t>
            </a:r>
            <a:r>
              <a:rPr lang="en-US" dirty="0"/>
              <a:t>are to be measured before treatment starts: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Demographic </a:t>
            </a:r>
            <a:r>
              <a:rPr lang="en-US" dirty="0"/>
              <a:t>characteristics (age, sex, height, weight, </a:t>
            </a:r>
            <a:r>
              <a:rPr lang="en-US" dirty="0" err="1"/>
              <a:t>etc</a:t>
            </a:r>
            <a:r>
              <a:rPr lang="en-US" dirty="0" smtClean="0"/>
              <a:t>),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Known </a:t>
            </a:r>
            <a:r>
              <a:rPr lang="en-US" dirty="0"/>
              <a:t>factors that predict the outcome (potential confounders</a:t>
            </a:r>
            <a:r>
              <a:rPr lang="en-US" dirty="0" smtClean="0"/>
              <a:t>),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Factors </a:t>
            </a:r>
            <a:r>
              <a:rPr lang="en-US" dirty="0"/>
              <a:t>that predict or alter the risk of adverse </a:t>
            </a:r>
            <a:r>
              <a:rPr lang="en-US" dirty="0" smtClean="0"/>
              <a:t>reactions,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Stratification factors,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Pre-specified subgroups.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04900" y="6197025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Burgess DC, </a:t>
            </a:r>
            <a:r>
              <a:rPr lang="en-US" sz="1600" b="0" dirty="0" err="1">
                <a:solidFill>
                  <a:schemeClr val="bg1"/>
                </a:solidFill>
              </a:rPr>
              <a:t>Gebski</a:t>
            </a:r>
            <a:r>
              <a:rPr lang="en-US" sz="1600" b="0" dirty="0">
                <a:solidFill>
                  <a:schemeClr val="bg1"/>
                </a:solidFill>
              </a:rPr>
              <a:t> VJ, </a:t>
            </a:r>
            <a:r>
              <a:rPr lang="en-US" sz="1600" b="0" dirty="0" err="1">
                <a:solidFill>
                  <a:schemeClr val="bg1"/>
                </a:solidFill>
              </a:rPr>
              <a:t>Keech</a:t>
            </a:r>
            <a:r>
              <a:rPr lang="en-US" sz="1600" b="0" dirty="0">
                <a:solidFill>
                  <a:schemeClr val="bg1"/>
                </a:solidFill>
              </a:rPr>
              <a:t> AC</a:t>
            </a:r>
            <a:r>
              <a:rPr lang="en-US" sz="1600" b="0" dirty="0" smtClean="0">
                <a:solidFill>
                  <a:schemeClr val="bg1"/>
                </a:solidFill>
              </a:rPr>
              <a:t>. Baseline </a:t>
            </a:r>
            <a:r>
              <a:rPr lang="en-US" sz="1600" b="0" dirty="0">
                <a:solidFill>
                  <a:schemeClr val="bg1"/>
                </a:solidFill>
              </a:rPr>
              <a:t>data in clinical trials.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Med </a:t>
            </a:r>
            <a:r>
              <a:rPr lang="en-US" sz="1600" b="0" dirty="0">
                <a:solidFill>
                  <a:schemeClr val="bg1"/>
                </a:solidFill>
              </a:rPr>
              <a:t>J Aust. 2003 Jul 21;179(2):105-7</a:t>
            </a:r>
            <a:r>
              <a:rPr lang="en-US" sz="1600" b="0" dirty="0" smtClean="0">
                <a:solidFill>
                  <a:schemeClr val="bg1"/>
                </a:solidFill>
              </a:rPr>
              <a:t>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8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Baseline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Table describing the characteristics of the intervention and control groups before the trial begins</a:t>
            </a:r>
          </a:p>
          <a:p>
            <a:r>
              <a:rPr lang="en-US" dirty="0"/>
              <a:t>Variables</a:t>
            </a:r>
          </a:p>
          <a:p>
            <a:pPr lvl="1"/>
            <a:r>
              <a:rPr lang="en-US" dirty="0"/>
              <a:t>Demographics (age, gender, race, ethnicity, etc.)</a:t>
            </a:r>
          </a:p>
          <a:p>
            <a:pPr lvl="1"/>
            <a:r>
              <a:rPr lang="en-US" dirty="0"/>
              <a:t>Lab Values </a:t>
            </a:r>
          </a:p>
          <a:p>
            <a:pPr lvl="1"/>
            <a:r>
              <a:rPr lang="en-US" dirty="0"/>
              <a:t>Diagnoses</a:t>
            </a:r>
          </a:p>
          <a:p>
            <a:pPr lvl="1"/>
            <a:r>
              <a:rPr lang="en-US" dirty="0"/>
              <a:t>Severity of illness scores (any risk factors for the primary outcome)</a:t>
            </a:r>
          </a:p>
          <a:p>
            <a:pPr lvl="1"/>
            <a:r>
              <a:rPr lang="en-US" dirty="0"/>
              <a:t>Abnormal cut offs for values</a:t>
            </a:r>
          </a:p>
          <a:p>
            <a:pPr lvl="1"/>
            <a:r>
              <a:rPr lang="en-US" dirty="0"/>
              <a:t>Combined values as needed for composite measures</a:t>
            </a:r>
          </a:p>
          <a:p>
            <a:pPr lvl="1"/>
            <a:r>
              <a:rPr lang="en-US" dirty="0"/>
              <a:t>Comparison of the intervention and control groups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5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Any last questions?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8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Assignments !!!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2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A1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Each student is assigned 3 research designs discussed in class and in paper R3.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Build </a:t>
            </a:r>
            <a:r>
              <a:rPr lang="en-US" dirty="0"/>
              <a:t>a 4-column matrix </a:t>
            </a:r>
            <a:r>
              <a:rPr lang="en-US" dirty="0" smtClean="0"/>
              <a:t>with: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column containing the design steps and features concerning at least 1 of the 3 designs, and 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remaining columns, one for each research design, an annotation </a:t>
            </a:r>
            <a:r>
              <a:rPr lang="en-US" dirty="0" smtClean="0"/>
              <a:t>regarding: </a:t>
            </a:r>
          </a:p>
          <a:p>
            <a:pPr marL="1714500" lvl="3" indent="-457200">
              <a:buFont typeface="+mj-lt"/>
              <a:buAutoNum type="arabicPeriod"/>
            </a:pPr>
            <a:r>
              <a:rPr lang="en-US" dirty="0" smtClean="0"/>
              <a:t>whether</a:t>
            </a:r>
            <a:r>
              <a:rPr lang="en-US" dirty="0"/>
              <a:t>, and if so, how, this step/feature figures in the design, </a:t>
            </a:r>
            <a:endParaRPr lang="en-US" dirty="0" smtClean="0"/>
          </a:p>
          <a:p>
            <a:pPr marL="1714500" lvl="3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extent to which it is impacted by any of the 6 corollaries discussed in paper R1, and </a:t>
            </a:r>
            <a:endParaRPr lang="en-US" dirty="0" smtClean="0"/>
          </a:p>
          <a:p>
            <a:pPr marL="1714500" lvl="3" indent="-45720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should be done to minimize the effect.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Due </a:t>
            </a:r>
            <a:r>
              <a:rPr lang="en-US" dirty="0"/>
              <a:t>date: </a:t>
            </a:r>
            <a:r>
              <a:rPr lang="en-US" b="1" dirty="0"/>
              <a:t>Feb 19 – noon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0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Readings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R4.	Reinhold </a:t>
            </a:r>
            <a:r>
              <a:rPr lang="en-US" sz="2000" dirty="0" err="1"/>
              <a:t>Haux</a:t>
            </a:r>
            <a:r>
              <a:rPr lang="en-US" sz="2000" dirty="0"/>
              <a:t> </a:t>
            </a:r>
            <a:r>
              <a:rPr lang="en-US" sz="2000" i="1" dirty="0"/>
              <a:t>et.al.</a:t>
            </a:r>
            <a:endParaRPr lang="en-US" sz="2000" dirty="0"/>
          </a:p>
          <a:p>
            <a:r>
              <a:rPr lang="en-US" sz="2000" dirty="0" smtClean="0"/>
              <a:t>		Research </a:t>
            </a:r>
            <a:r>
              <a:rPr lang="en-US" sz="2000" dirty="0"/>
              <a:t>Strategies for Biomedical and Health </a:t>
            </a:r>
            <a:r>
              <a:rPr lang="en-US" sz="2000" dirty="0" smtClean="0"/>
              <a:t>Informatics</a:t>
            </a:r>
            <a:r>
              <a:rPr lang="en-US" sz="2000" dirty="0"/>
              <a:t>: Some </a:t>
            </a:r>
            <a:r>
              <a:rPr lang="en-US" sz="2000" dirty="0" smtClean="0"/>
              <a:t>	Thought-provoking </a:t>
            </a:r>
            <a:r>
              <a:rPr lang="en-US" sz="2000" dirty="0"/>
              <a:t>and Critical </a:t>
            </a:r>
            <a:r>
              <a:rPr lang="en-US" sz="2000" dirty="0" smtClean="0"/>
              <a:t>	Proposals </a:t>
            </a:r>
            <a:r>
              <a:rPr lang="en-US" sz="2000" dirty="0"/>
              <a:t>to Encourage Scientific </a:t>
            </a:r>
            <a:r>
              <a:rPr lang="en-US" sz="2000" dirty="0" smtClean="0"/>
              <a:t>	Debate </a:t>
            </a:r>
            <a:r>
              <a:rPr lang="en-US" sz="2000" dirty="0"/>
              <a:t>on the </a:t>
            </a:r>
            <a:r>
              <a:rPr lang="en-US" sz="2000" dirty="0" smtClean="0"/>
              <a:t>Nature of </a:t>
            </a:r>
            <a:r>
              <a:rPr lang="en-US" sz="2000" dirty="0"/>
              <a:t>Good Research in Medical Informatics.</a:t>
            </a:r>
          </a:p>
          <a:p>
            <a:r>
              <a:rPr lang="en-US" sz="2000" dirty="0" smtClean="0"/>
              <a:t>		Methods </a:t>
            </a:r>
            <a:r>
              <a:rPr lang="en-US" sz="2000" dirty="0" err="1"/>
              <a:t>Inf</a:t>
            </a:r>
            <a:r>
              <a:rPr lang="en-US" sz="2000" dirty="0"/>
              <a:t> Med. 2017; 56(Open): e1–e10. Published online 2017 </a:t>
            </a:r>
            <a:r>
              <a:rPr lang="en-US" sz="2000" dirty="0" smtClean="0"/>
              <a:t>	Jan </a:t>
            </a:r>
            <a:r>
              <a:rPr lang="en-US" sz="2000" dirty="0"/>
              <a:t>25.</a:t>
            </a:r>
          </a:p>
          <a:p>
            <a:r>
              <a:rPr lang="en-US" sz="1400" dirty="0" smtClean="0"/>
              <a:t>		</a:t>
            </a:r>
            <a:r>
              <a:rPr lang="en-US" sz="1400" dirty="0" smtClean="0">
                <a:hlinkClick r:id="rId2"/>
              </a:rPr>
              <a:t>https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www.ncbi.nlm.nih.gov/pmc/articles/PMC5388922/pdf/ME-56-Open-16010125.pdf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2000" dirty="0"/>
              <a:t>R5.	Hilde Tobi &amp; Jarl K. </a:t>
            </a:r>
            <a:r>
              <a:rPr lang="en-US" sz="2000" dirty="0" err="1"/>
              <a:t>Kampen</a:t>
            </a:r>
            <a:r>
              <a:rPr lang="en-US" sz="2000" dirty="0"/>
              <a:t>.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Research </a:t>
            </a:r>
            <a:r>
              <a:rPr lang="en-US" sz="2000" dirty="0"/>
              <a:t>design: the methodology for interdisciplinary research </a:t>
            </a:r>
            <a:r>
              <a:rPr lang="en-US" sz="2000" dirty="0" smtClean="0"/>
              <a:t>	framework</a:t>
            </a:r>
            <a:endParaRPr lang="en-US" sz="2000" dirty="0"/>
          </a:p>
          <a:p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fr-FR" sz="2000" dirty="0" err="1" smtClean="0"/>
              <a:t>Qual</a:t>
            </a:r>
            <a:r>
              <a:rPr lang="fr-FR" sz="2000" dirty="0" smtClean="0"/>
              <a:t> </a:t>
            </a:r>
            <a:r>
              <a:rPr lang="fr-FR" sz="2000" dirty="0"/>
              <a:t>Quant (2018) 52:1209–1225</a:t>
            </a:r>
            <a:endParaRPr lang="en-US" sz="2000" dirty="0"/>
          </a:p>
          <a:p>
            <a:r>
              <a:rPr lang="fr-FR" sz="2000" dirty="0"/>
              <a:t>	</a:t>
            </a:r>
            <a:r>
              <a:rPr lang="fr-FR" sz="2000" dirty="0" smtClean="0"/>
              <a:t>	</a:t>
            </a:r>
            <a:r>
              <a:rPr lang="fr-FR" sz="1600" dirty="0" smtClean="0"/>
              <a:t>https</a:t>
            </a:r>
            <a:r>
              <a:rPr lang="fr-FR" sz="1600" dirty="0"/>
              <a:t>://link.springer.com/content/pdf/10.1007%2Fs11135-017-0513-8.pdf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for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Prepare for discussion during class C4 topics for a course research project you are interested </a:t>
            </a:r>
            <a:r>
              <a:rPr lang="en-US" dirty="0" smtClean="0"/>
              <a:t>in and which will form the basis for your research proposal.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2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32360</TotalTime>
  <Words>6226</Words>
  <Application>Microsoft Office PowerPoint</Application>
  <PresentationFormat>On-screen Show (4:3)</PresentationFormat>
  <Paragraphs>870</Paragraphs>
  <Slides>99</Slides>
  <Notes>4</Notes>
  <HiddenSlides>1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15" baseType="lpstr">
      <vt:lpstr>Arial Unicode MS</vt:lpstr>
      <vt:lpstr>Batang</vt:lpstr>
      <vt:lpstr>MS PGothic</vt:lpstr>
      <vt:lpstr>SimSun</vt:lpstr>
      <vt:lpstr>Arial</vt:lpstr>
      <vt:lpstr>ArialMT</vt:lpstr>
      <vt:lpstr>Calibri</vt:lpstr>
      <vt:lpstr>FuturaStd-Book</vt:lpstr>
      <vt:lpstr>Georgia</vt:lpstr>
      <vt:lpstr>Times</vt:lpstr>
      <vt:lpstr>Times New Roman</vt:lpstr>
      <vt:lpstr>Trebuchet MS</vt:lpstr>
      <vt:lpstr>Verdana</vt:lpstr>
      <vt:lpstr>Wingdings</vt:lpstr>
      <vt:lpstr>2014-Indianapolis</vt:lpstr>
      <vt:lpstr>Photo Editor-foto</vt:lpstr>
      <vt:lpstr>Statistical data analysis and research methods BMI504  Course 20048 – Spring 2019   </vt:lpstr>
      <vt:lpstr>Class structure (C3)</vt:lpstr>
      <vt:lpstr>Pre-lecture reading test</vt:lpstr>
      <vt:lpstr>Test and scoring</vt:lpstr>
      <vt:lpstr>A. The probability that a research finding is true is higher when: </vt:lpstr>
      <vt:lpstr>B. A research finding is less likely to be true: </vt:lpstr>
      <vt:lpstr>C. Which statements are true?</vt:lpstr>
      <vt:lpstr>Lecture Parameters for research designs</vt:lpstr>
      <vt:lpstr>A hodge podge list of research designs</vt:lpstr>
      <vt:lpstr>Goal of Research Design</vt:lpstr>
      <vt:lpstr>Distinct research purpose  distinct design</vt:lpstr>
      <vt:lpstr>Design partially determines level of evidence</vt:lpstr>
      <vt:lpstr>Research Design: what and what parts</vt:lpstr>
      <vt:lpstr>Design versus methodology</vt:lpstr>
      <vt:lpstr>Design versus methodology</vt:lpstr>
      <vt:lpstr>Design versus methodology</vt:lpstr>
      <vt:lpstr>Design versus methodology</vt:lpstr>
      <vt:lpstr>Design versus methodology</vt:lpstr>
      <vt:lpstr>Design versus methodology</vt:lpstr>
      <vt:lpstr>Research Design: what and why</vt:lpstr>
      <vt:lpstr>Steps in scientific research</vt:lpstr>
      <vt:lpstr>Exploratory versus conclusive research</vt:lpstr>
      <vt:lpstr>Data orientation</vt:lpstr>
      <vt:lpstr>Theory building versus testing</vt:lpstr>
      <vt:lpstr>Logic of scientific research</vt:lpstr>
      <vt:lpstr>Time perspective of what is studied</vt:lpstr>
      <vt:lpstr>Major methodologies</vt:lpstr>
      <vt:lpstr>Quantitative research</vt:lpstr>
      <vt:lpstr>Quantitative research</vt:lpstr>
      <vt:lpstr>Qualitative vs. quantitative research</vt:lpstr>
      <vt:lpstr>‘Variable’</vt:lpstr>
      <vt:lpstr>How about this?</vt:lpstr>
      <vt:lpstr>Why I don’t agree with this.</vt:lpstr>
      <vt:lpstr>‘Variable’</vt:lpstr>
      <vt:lpstr>‘Variable’</vt:lpstr>
      <vt:lpstr>‘Pre-defined perspectives’: concept</vt:lpstr>
      <vt:lpstr>‘Pre-defined perspectives’: concept</vt:lpstr>
      <vt:lpstr>‘Pre-defined perspectives’: construct</vt:lpstr>
      <vt:lpstr>‘Pre-defined perspectives’: construct</vt:lpstr>
      <vt:lpstr>‘Perspective’</vt:lpstr>
      <vt:lpstr>Cognitive Representation</vt:lpstr>
      <vt:lpstr>Pre-defined perspectives</vt:lpstr>
      <vt:lpstr>‘Variable’</vt:lpstr>
      <vt:lpstr>‘Observable’</vt:lpstr>
      <vt:lpstr>‘Variable’</vt:lpstr>
      <vt:lpstr>Qualitative vs. quantitative research</vt:lpstr>
      <vt:lpstr>Characteristics of qualitative research</vt:lpstr>
      <vt:lpstr>Qualitative Research Foundations</vt:lpstr>
      <vt:lpstr>Different types of qualitative study design</vt:lpstr>
      <vt:lpstr>Field notes are crucial</vt:lpstr>
      <vt:lpstr>Data Reduction becomes a need </vt:lpstr>
      <vt:lpstr>Types of Data Collection in QLRM </vt:lpstr>
      <vt:lpstr>Quantitative, qualitative and mixed methods</vt:lpstr>
      <vt:lpstr>Some methods in research design</vt:lpstr>
      <vt:lpstr>The Scientific Method</vt:lpstr>
      <vt:lpstr>(Relatively) Common Strategies</vt:lpstr>
      <vt:lpstr>S1. Question formulation</vt:lpstr>
      <vt:lpstr>Where to search</vt:lpstr>
      <vt:lpstr>Framing the research question</vt:lpstr>
      <vt:lpstr>Specific strategy: PICO(TT) Framework</vt:lpstr>
      <vt:lpstr>EBM question types</vt:lpstr>
      <vt:lpstr>PowerPoint Presentation</vt:lpstr>
      <vt:lpstr>S2. Standardization</vt:lpstr>
      <vt:lpstr>S3. Randomization</vt:lpstr>
      <vt:lpstr>PowerPoint Presentation</vt:lpstr>
      <vt:lpstr>PowerPoint Presentation</vt:lpstr>
      <vt:lpstr>S4. Blinding</vt:lpstr>
      <vt:lpstr>S5. Use of placebos</vt:lpstr>
      <vt:lpstr>S6. Control group selection</vt:lpstr>
      <vt:lpstr>Control groups</vt:lpstr>
      <vt:lpstr>Parallel and cross-over</vt:lpstr>
      <vt:lpstr>No control  Quasi-experimental design</vt:lpstr>
      <vt:lpstr>S7. Population selection</vt:lpstr>
      <vt:lpstr>Selection of study participants</vt:lpstr>
      <vt:lpstr>Sampling methods</vt:lpstr>
      <vt:lpstr>S8. Endpoint selection</vt:lpstr>
      <vt:lpstr>S8. Composite endpoints</vt:lpstr>
      <vt:lpstr>S8. Surrogate endpoints</vt:lpstr>
      <vt:lpstr>Advantages of surrogate endpoints</vt:lpstr>
      <vt:lpstr>Disadvantages of surrogate endpoints</vt:lpstr>
      <vt:lpstr>S9. Protocol adherence</vt:lpstr>
      <vt:lpstr>S10. Steps in sample size determination</vt:lpstr>
      <vt:lpstr>Probabilities w.r.t. null hypothesis</vt:lpstr>
      <vt:lpstr>Example: superiority trial</vt:lpstr>
      <vt:lpstr>Type I and type II errors</vt:lpstr>
      <vt:lpstr>Sample size</vt:lpstr>
      <vt:lpstr>S10. Steps in sample size determination</vt:lpstr>
      <vt:lpstr>Select type I error</vt:lpstr>
      <vt:lpstr>Select type II error</vt:lpstr>
      <vt:lpstr>S10. Steps in sample size determination</vt:lpstr>
      <vt:lpstr>S10. Alternative sample size method</vt:lpstr>
      <vt:lpstr>PowerPoint Presentation</vt:lpstr>
      <vt:lpstr>Baseline determination</vt:lpstr>
      <vt:lpstr>Table of Baseline Data</vt:lpstr>
      <vt:lpstr>Any last questions?</vt:lpstr>
      <vt:lpstr>Assignments !!!</vt:lpstr>
      <vt:lpstr>Assignment A1</vt:lpstr>
      <vt:lpstr>Required Readings</vt:lpstr>
      <vt:lpstr>Prepare for class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MEDINFO 2019 Reviewer</cp:lastModifiedBy>
  <cp:revision>1319</cp:revision>
  <dcterms:created xsi:type="dcterms:W3CDTF">1601-01-01T00:00:00Z</dcterms:created>
  <dcterms:modified xsi:type="dcterms:W3CDTF">2019-02-13T21:41:09Z</dcterms:modified>
</cp:coreProperties>
</file>