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76"/>
  </p:notesMasterIdLst>
  <p:sldIdLst>
    <p:sldId id="1251" r:id="rId2"/>
    <p:sldId id="1414" r:id="rId3"/>
    <p:sldId id="1266" r:id="rId4"/>
    <p:sldId id="1453" r:id="rId5"/>
    <p:sldId id="1455" r:id="rId6"/>
    <p:sldId id="1454" r:id="rId7"/>
    <p:sldId id="1456" r:id="rId8"/>
    <p:sldId id="1458" r:id="rId9"/>
    <p:sldId id="1459" r:id="rId10"/>
    <p:sldId id="1460" r:id="rId11"/>
    <p:sldId id="1457" r:id="rId12"/>
    <p:sldId id="1461" r:id="rId13"/>
    <p:sldId id="1462" r:id="rId14"/>
    <p:sldId id="1463" r:id="rId15"/>
    <p:sldId id="1464" r:id="rId16"/>
    <p:sldId id="1465" r:id="rId17"/>
    <p:sldId id="1466" r:id="rId18"/>
    <p:sldId id="1467" r:id="rId19"/>
    <p:sldId id="1410" r:id="rId20"/>
    <p:sldId id="1427" r:id="rId21"/>
    <p:sldId id="1434" r:id="rId22"/>
    <p:sldId id="1435" r:id="rId23"/>
    <p:sldId id="1436" r:id="rId24"/>
    <p:sldId id="1437" r:id="rId25"/>
    <p:sldId id="1438" r:id="rId26"/>
    <p:sldId id="1439" r:id="rId27"/>
    <p:sldId id="1440" r:id="rId28"/>
    <p:sldId id="1441" r:id="rId29"/>
    <p:sldId id="1442" r:id="rId30"/>
    <p:sldId id="1416" r:id="rId31"/>
    <p:sldId id="1443" r:id="rId32"/>
    <p:sldId id="1444" r:id="rId33"/>
    <p:sldId id="1445" r:id="rId34"/>
    <p:sldId id="1446" r:id="rId35"/>
    <p:sldId id="1447" r:id="rId36"/>
    <p:sldId id="1448" r:id="rId37"/>
    <p:sldId id="1449" r:id="rId38"/>
    <p:sldId id="1425" r:id="rId39"/>
    <p:sldId id="1450" r:id="rId40"/>
    <p:sldId id="1451" r:id="rId41"/>
    <p:sldId id="1483" r:id="rId42"/>
    <p:sldId id="1452" r:id="rId43"/>
    <p:sldId id="1469" r:id="rId44"/>
    <p:sldId id="1421" r:id="rId45"/>
    <p:sldId id="1430" r:id="rId46"/>
    <p:sldId id="1471" r:id="rId47"/>
    <p:sldId id="1420" r:id="rId48"/>
    <p:sldId id="1472" r:id="rId49"/>
    <p:sldId id="1419" r:id="rId50"/>
    <p:sldId id="1426" r:id="rId51"/>
    <p:sldId id="1423" r:id="rId52"/>
    <p:sldId id="1424" r:id="rId53"/>
    <p:sldId id="1473" r:id="rId54"/>
    <p:sldId id="1429" r:id="rId55"/>
    <p:sldId id="1431" r:id="rId56"/>
    <p:sldId id="1432" r:id="rId57"/>
    <p:sldId id="1330" r:id="rId58"/>
    <p:sldId id="1474" r:id="rId59"/>
    <p:sldId id="1475" r:id="rId60"/>
    <p:sldId id="1477" r:id="rId61"/>
    <p:sldId id="1478" r:id="rId62"/>
    <p:sldId id="1480" r:id="rId63"/>
    <p:sldId id="1479" r:id="rId64"/>
    <p:sldId id="1481" r:id="rId65"/>
    <p:sldId id="1476" r:id="rId66"/>
    <p:sldId id="1482" r:id="rId67"/>
    <p:sldId id="1484" r:id="rId68"/>
    <p:sldId id="1485" r:id="rId69"/>
    <p:sldId id="1486" r:id="rId70"/>
    <p:sldId id="1487" r:id="rId71"/>
    <p:sldId id="1488" r:id="rId72"/>
    <p:sldId id="1489" r:id="rId73"/>
    <p:sldId id="1490" r:id="rId74"/>
    <p:sldId id="1470" r:id="rId75"/>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CE8"/>
    <a:srgbClr val="AAE600"/>
    <a:srgbClr val="FF0000"/>
    <a:srgbClr val="1FE115"/>
    <a:srgbClr val="003399"/>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92" autoAdjust="0"/>
    <p:restoredTop sz="85952" autoAdjust="0"/>
  </p:normalViewPr>
  <p:slideViewPr>
    <p:cSldViewPr>
      <p:cViewPr varScale="1">
        <p:scale>
          <a:sx n="109" d="100"/>
          <a:sy n="109" d="100"/>
        </p:scale>
        <p:origin x="4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73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19</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243473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4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4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991583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t>
            </a:r>
            <a:r>
              <a:rPr lang="en-US" dirty="0" smtClean="0"/>
              <a:t>and</a:t>
            </a:r>
            <a:br>
              <a:rPr lang="en-US" dirty="0" smtClean="0"/>
            </a:br>
            <a:r>
              <a:rPr lang="en-US" dirty="0" smtClean="0"/>
              <a:t>research methods</a:t>
            </a:r>
            <a:br>
              <a:rPr lang="en-US" dirty="0" smtClean="0"/>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a:t>
            </a:r>
            <a:r>
              <a:rPr lang="en-US" sz="2800" dirty="0" smtClean="0"/>
              <a:t>20048 – Spring 2019</a:t>
            </a:r>
            <a:br>
              <a:rPr lang="en-US" sz="2800" dirty="0" smtClean="0"/>
            </a:br>
            <a:r>
              <a:rPr lang="en-US" sz="2800" dirty="0"/>
              <a:t/>
            </a:r>
            <a:br>
              <a:rPr lang="en-US" sz="2800" dirty="0"/>
            </a:br>
            <a:r>
              <a:rPr lang="en-US" sz="2800" dirty="0"/>
              <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1371600" y="4267200"/>
            <a:ext cx="6400800" cy="1752600"/>
          </a:xfrm>
        </p:spPr>
        <p:txBody>
          <a:bodyPr/>
          <a:lstStyle/>
          <a:p>
            <a:r>
              <a:rPr lang="en-US" dirty="0" smtClean="0"/>
              <a:t>Class </a:t>
            </a:r>
            <a:r>
              <a:rPr lang="en-US" dirty="0" smtClean="0"/>
              <a:t>2 </a:t>
            </a:r>
            <a:r>
              <a:rPr lang="en-US" dirty="0" smtClean="0"/>
              <a:t>– </a:t>
            </a:r>
            <a:r>
              <a:rPr lang="en-US" dirty="0" smtClean="0"/>
              <a:t>Feb 7, </a:t>
            </a:r>
            <a:r>
              <a:rPr lang="en-US" dirty="0" smtClean="0"/>
              <a:t>2019</a:t>
            </a:r>
          </a:p>
          <a:p>
            <a:r>
              <a:rPr lang="en-US" dirty="0" smtClean="0"/>
              <a:t>Bias</a:t>
            </a:r>
            <a:endParaRPr lang="en-US" dirty="0" smtClean="0"/>
          </a:p>
          <a:p>
            <a:endParaRPr lang="en-US" dirty="0" smtClean="0"/>
          </a:p>
          <a:p>
            <a:r>
              <a:rPr lang="en-US" dirty="0" smtClean="0"/>
              <a:t>Werner CEUSTERS, MD</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a:t>
            </a:fld>
            <a:endParaRPr lang="en-US"/>
          </a:p>
        </p:txBody>
      </p:sp>
    </p:spTree>
    <p:extLst>
      <p:ext uri="{BB962C8B-B14F-4D97-AF65-F5344CB8AC3E}">
        <p14:creationId xmlns:p14="http://schemas.microsoft.com/office/powerpoint/2010/main" val="803156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bias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smtClean="0">
                <a:solidFill>
                  <a:schemeClr val="accent1">
                    <a:lumMod val="75000"/>
                  </a:schemeClr>
                </a:solidFill>
              </a:rPr>
              <a:t>‘</a:t>
            </a:r>
            <a:r>
              <a:rPr lang="en-US" sz="1800" i="1" dirty="0" smtClean="0">
                <a:solidFill>
                  <a:schemeClr val="accent1">
                    <a:lumMod val="75000"/>
                  </a:schemeClr>
                </a:solidFill>
              </a:rPr>
              <a:t>In </a:t>
            </a:r>
            <a:r>
              <a:rPr lang="en-US" sz="1800" i="1" dirty="0">
                <a:solidFill>
                  <a:schemeClr val="accent1">
                    <a:lumMod val="75000"/>
                  </a:schemeClr>
                </a:solidFill>
              </a:rPr>
              <a:t>the assessment of validity of a </a:t>
            </a:r>
            <a:r>
              <a:rPr lang="en-US" sz="1800" i="1" dirty="0" smtClean="0">
                <a:solidFill>
                  <a:schemeClr val="accent1">
                    <a:lumMod val="75000"/>
                  </a:schemeClr>
                </a:solidFill>
              </a:rPr>
              <a:t>diagnostic test </a:t>
            </a:r>
            <a:r>
              <a:rPr lang="en-US" sz="1800" i="1" dirty="0">
                <a:solidFill>
                  <a:schemeClr val="accent1">
                    <a:lumMod val="75000"/>
                  </a:schemeClr>
                </a:solidFill>
              </a:rPr>
              <a:t>this bias is produced when researchers included </a:t>
            </a:r>
            <a:r>
              <a:rPr lang="en-US" sz="1800" i="1" dirty="0" smtClean="0">
                <a:solidFill>
                  <a:schemeClr val="accent1">
                    <a:lumMod val="75000"/>
                  </a:schemeClr>
                </a:solidFill>
              </a:rPr>
              <a:t>only ‘‘</a:t>
            </a:r>
            <a:r>
              <a:rPr lang="en-US" sz="1800" i="1" dirty="0">
                <a:solidFill>
                  <a:schemeClr val="accent1">
                    <a:lumMod val="75000"/>
                  </a:schemeClr>
                </a:solidFill>
              </a:rPr>
              <a:t>clear’’ or ‘‘definite’’ cases, not representing the </a:t>
            </a:r>
            <a:r>
              <a:rPr lang="en-US" sz="1800" i="1" dirty="0" smtClean="0">
                <a:solidFill>
                  <a:schemeClr val="accent1">
                    <a:lumMod val="75000"/>
                  </a:schemeClr>
                </a:solidFill>
              </a:rPr>
              <a:t>whole spectrum </a:t>
            </a:r>
            <a:r>
              <a:rPr lang="en-US" sz="1800" i="1" dirty="0">
                <a:solidFill>
                  <a:schemeClr val="accent1">
                    <a:lumMod val="75000"/>
                  </a:schemeClr>
                </a:solidFill>
              </a:rPr>
              <a:t>of disease presentation, and/or ‘‘clear’’ </a:t>
            </a:r>
            <a:r>
              <a:rPr lang="en-US" sz="1800" i="1" dirty="0" smtClean="0">
                <a:solidFill>
                  <a:schemeClr val="accent1">
                    <a:lumMod val="75000"/>
                  </a:schemeClr>
                </a:solidFill>
              </a:rPr>
              <a:t>or healthy </a:t>
            </a:r>
            <a:r>
              <a:rPr lang="en-US" sz="1800" i="1" dirty="0">
                <a:solidFill>
                  <a:schemeClr val="accent1">
                    <a:lumMod val="75000"/>
                  </a:schemeClr>
                </a:solidFill>
              </a:rPr>
              <a:t>controls subjects, not representing the </a:t>
            </a:r>
            <a:r>
              <a:rPr lang="en-US" sz="1800" i="1" dirty="0" smtClean="0">
                <a:solidFill>
                  <a:schemeClr val="accent1">
                    <a:lumMod val="75000"/>
                  </a:schemeClr>
                </a:solidFill>
              </a:rPr>
              <a:t>conditions in </a:t>
            </a:r>
            <a:r>
              <a:rPr lang="en-US" sz="1800" i="1" dirty="0">
                <a:solidFill>
                  <a:schemeClr val="accent1">
                    <a:lumMod val="75000"/>
                  </a:schemeClr>
                </a:solidFill>
              </a:rPr>
              <a:t>which a differential diagnosis should be carried out</a:t>
            </a:r>
            <a:r>
              <a:rPr lang="en-US" sz="1800" dirty="0">
                <a:solidFill>
                  <a:schemeClr val="accent1">
                    <a:lumMod val="75000"/>
                  </a:schemeClr>
                </a:solidFill>
              </a:rPr>
              <a:t>’</a:t>
            </a:r>
          </a:p>
          <a:p>
            <a:pPr>
              <a:buFont typeface="Arial" panose="020B0604020202020204" pitchFamily="34" charset="0"/>
              <a:buChar char="•"/>
            </a:pPr>
            <a:r>
              <a:rPr lang="en-US" sz="1800" dirty="0" smtClean="0">
                <a:solidFill>
                  <a:schemeClr val="accent1">
                    <a:lumMod val="75000"/>
                  </a:schemeClr>
                </a:solidFill>
              </a:rPr>
              <a:t>Q2: ‘</a:t>
            </a:r>
            <a:r>
              <a:rPr lang="en-US" sz="1800" i="1" dirty="0" smtClean="0">
                <a:solidFill>
                  <a:schemeClr val="accent1">
                    <a:lumMod val="75000"/>
                  </a:schemeClr>
                </a:solidFill>
              </a:rPr>
              <a:t>if </a:t>
            </a:r>
            <a:r>
              <a:rPr lang="en-US" sz="1800" i="1" dirty="0">
                <a:solidFill>
                  <a:schemeClr val="accent1">
                    <a:lumMod val="75000"/>
                  </a:schemeClr>
                </a:solidFill>
              </a:rPr>
              <a:t>you could elaborate on how a case is not clear or definite? In my mind, you are either diagnosed with something or you aren't, therefore what is the opposite of an unclear case</a:t>
            </a:r>
            <a:r>
              <a:rPr lang="en-US" sz="1800" i="1" dirty="0" smtClean="0">
                <a:solidFill>
                  <a:schemeClr val="accent1">
                    <a:lumMod val="75000"/>
                  </a:schemeClr>
                </a:solidFill>
              </a:rPr>
              <a:t>?</a:t>
            </a:r>
            <a:r>
              <a:rPr lang="en-US" sz="1800" dirty="0" smtClean="0">
                <a:solidFill>
                  <a:schemeClr val="accent1">
                    <a:lumMod val="75000"/>
                  </a:schemeClr>
                </a:solidFill>
              </a:rPr>
              <a:t>’</a:t>
            </a:r>
          </a:p>
          <a:p>
            <a:pPr>
              <a:buFont typeface="Arial" panose="020B0604020202020204" pitchFamily="34" charset="0"/>
              <a:buChar char="•"/>
            </a:pPr>
            <a:r>
              <a:rPr lang="en-US" sz="1800" dirty="0" smtClean="0"/>
              <a:t>Being ‘diagnosed with X’ does not mean you ‘have X’</a:t>
            </a:r>
          </a:p>
          <a:p>
            <a:pPr lvl="1">
              <a:buFont typeface="Arial" panose="020B0604020202020204" pitchFamily="34" charset="0"/>
              <a:buChar char="•"/>
            </a:pPr>
            <a:r>
              <a:rPr lang="en-US" sz="1800" dirty="0" smtClean="0">
                <a:sym typeface="Wingdings" panose="05000000000000000000" pitchFamily="2" charset="2"/>
              </a:rPr>
              <a:t> misdiagnosis exists</a:t>
            </a:r>
          </a:p>
          <a:p>
            <a:pPr lvl="1">
              <a:buFont typeface="Arial" panose="020B0604020202020204" pitchFamily="34" charset="0"/>
              <a:buChar char="•"/>
            </a:pPr>
            <a:r>
              <a:rPr lang="en-US" sz="1800" dirty="0" smtClean="0">
                <a:sym typeface="Wingdings" panose="05000000000000000000" pitchFamily="2" charset="2"/>
              </a:rPr>
              <a:t>Comparing diagnosis with actual disease in a population gives you a probability of true diagnosis.</a:t>
            </a:r>
          </a:p>
          <a:p>
            <a:pPr lvl="1">
              <a:buFont typeface="Arial" panose="020B0604020202020204" pitchFamily="34" charset="0"/>
              <a:buChar char="•"/>
            </a:pPr>
            <a:r>
              <a:rPr lang="en-US" sz="1800" dirty="0" smtClean="0">
                <a:sym typeface="Wingdings" panose="05000000000000000000" pitchFamily="2" charset="2"/>
              </a:rPr>
              <a:t>A disease of type X can present itself differently in different patients</a:t>
            </a:r>
          </a:p>
          <a:p>
            <a:pPr lvl="2">
              <a:buFont typeface="Arial" panose="020B0604020202020204" pitchFamily="34" charset="0"/>
              <a:buChar char="•"/>
            </a:pPr>
            <a:r>
              <a:rPr lang="en-US" sz="1400" dirty="0" smtClean="0">
                <a:sym typeface="Wingdings" panose="05000000000000000000" pitchFamily="2" charset="2"/>
              </a:rPr>
              <a:t>Presentation of type A  probability of disease X </a:t>
            </a:r>
            <a:r>
              <a:rPr lang="en-US" sz="1400" dirty="0">
                <a:sym typeface="Wingdings" panose="05000000000000000000" pitchFamily="2" charset="2"/>
              </a:rPr>
              <a:t>9</a:t>
            </a:r>
            <a:r>
              <a:rPr lang="en-US" sz="1400" dirty="0" smtClean="0">
                <a:sym typeface="Wingdings" panose="05000000000000000000" pitchFamily="2" charset="2"/>
              </a:rPr>
              <a:t>0%  = ‘relatively clear case’</a:t>
            </a:r>
          </a:p>
          <a:p>
            <a:pPr lvl="2">
              <a:buFont typeface="Arial" panose="020B0604020202020204" pitchFamily="34" charset="0"/>
              <a:buChar char="•"/>
            </a:pPr>
            <a:r>
              <a:rPr lang="en-US" sz="1400" dirty="0" smtClean="0">
                <a:sym typeface="Wingdings" panose="05000000000000000000" pitchFamily="2" charset="2"/>
              </a:rPr>
              <a:t>Presentation of type B  probability of disease X 55%  = ‘quite unclear case’ </a:t>
            </a:r>
          </a:p>
          <a:p>
            <a:pPr lvl="1">
              <a:buFont typeface="Arial" panose="020B0604020202020204" pitchFamily="34" charset="0"/>
              <a:buChar char="•"/>
            </a:pPr>
            <a:r>
              <a:rPr lang="en-US" sz="1800" dirty="0" smtClean="0">
                <a:sym typeface="Wingdings" panose="05000000000000000000" pitchFamily="2" charset="2"/>
              </a:rPr>
              <a:t>The goal is a diagnostic test: one that works only with clear cases misses a lot of the patients with unclear cases.</a:t>
            </a:r>
            <a:endParaRPr lang="en-US" sz="1800" dirty="0" smtClean="0"/>
          </a:p>
          <a:p>
            <a:pPr marL="0" indent="0"/>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10</a:t>
            </a:fld>
            <a:endParaRPr lang="en-US"/>
          </a:p>
        </p:txBody>
      </p:sp>
    </p:spTree>
    <p:extLst>
      <p:ext uri="{BB962C8B-B14F-4D97-AF65-F5344CB8AC3E}">
        <p14:creationId xmlns:p14="http://schemas.microsoft.com/office/powerpoint/2010/main" val="564574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 </a:t>
            </a:r>
            <a:r>
              <a:rPr lang="en-US" dirty="0"/>
              <a:t>control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Q3: </a:t>
            </a:r>
            <a:r>
              <a:rPr lang="en-US" dirty="0"/>
              <a:t>the definition in unclear to </a:t>
            </a:r>
            <a:r>
              <a:rPr lang="en-US" dirty="0" smtClean="0"/>
              <a:t>me.</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The paper did not give a definition, but:</a:t>
            </a:r>
          </a:p>
          <a:p>
            <a:pPr lvl="1">
              <a:buFont typeface="Arial" panose="020B0604020202020204" pitchFamily="34" charset="0"/>
              <a:buChar char="•"/>
            </a:pPr>
            <a:r>
              <a:rPr lang="en-US" dirty="0" smtClean="0"/>
              <a:t>Friend controls are non-randomly selected control subjects suggested by cases amongst their friends,</a:t>
            </a:r>
          </a:p>
          <a:p>
            <a:pPr lvl="1">
              <a:buFont typeface="Arial" panose="020B0604020202020204" pitchFamily="34" charset="0"/>
              <a:buChar char="•"/>
            </a:pPr>
            <a:r>
              <a:rPr lang="en-US" dirty="0" smtClean="0"/>
              <a:t>Studies on the characteristics of friends who accepted to function as control found them to be gregarious, outgoing, social, thus be different from the population in many respects </a:t>
            </a:r>
            <a:r>
              <a:rPr lang="en-US" dirty="0" smtClean="0">
                <a:sym typeface="Wingdings" panose="05000000000000000000" pitchFamily="2" charset="2"/>
              </a:rPr>
              <a:t> bias.</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11</a:t>
            </a:fld>
            <a:endParaRPr lang="en-US"/>
          </a:p>
        </p:txBody>
      </p:sp>
    </p:spTree>
    <p:extLst>
      <p:ext uri="{BB962C8B-B14F-4D97-AF65-F5344CB8AC3E}">
        <p14:creationId xmlns:p14="http://schemas.microsoft.com/office/powerpoint/2010/main" val="3289393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 control bias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12</a:t>
            </a:fld>
            <a:endParaRPr lang="en-US"/>
          </a:p>
        </p:txBody>
      </p:sp>
      <p:pic>
        <p:nvPicPr>
          <p:cNvPr id="5" name="Picture 4"/>
          <p:cNvPicPr>
            <a:picLocks noChangeAspect="1"/>
          </p:cNvPicPr>
          <p:nvPr/>
        </p:nvPicPr>
        <p:blipFill>
          <a:blip r:embed="rId2"/>
          <a:stretch>
            <a:fillRect/>
          </a:stretch>
        </p:blipFill>
        <p:spPr>
          <a:xfrm>
            <a:off x="239888" y="1981200"/>
            <a:ext cx="8675512" cy="4038600"/>
          </a:xfrm>
          <a:prstGeom prst="rect">
            <a:avLst/>
          </a:prstGeom>
        </p:spPr>
      </p:pic>
    </p:spTree>
    <p:extLst>
      <p:ext uri="{BB962C8B-B14F-4D97-AF65-F5344CB8AC3E}">
        <p14:creationId xmlns:p14="http://schemas.microsoft.com/office/powerpoint/2010/main" val="999718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a:t>
            </a:r>
            <a:r>
              <a:rPr lang="en-US" dirty="0"/>
              <a:t>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Q4.: </a:t>
            </a:r>
            <a:r>
              <a:rPr lang="en-US" sz="2000" dirty="0" smtClean="0"/>
              <a:t>‘general </a:t>
            </a:r>
            <a:r>
              <a:rPr lang="en-US" sz="2000" dirty="0"/>
              <a:t>question- how do you avoid publication bias? clearly, only the "best" articles are published, so are "bad studies" just thrown out? are you supposed to allow more articles to be published to avoid this bias</a:t>
            </a:r>
            <a:r>
              <a:rPr lang="en-US" sz="2000" dirty="0" smtClean="0"/>
              <a:t>?’</a:t>
            </a:r>
          </a:p>
          <a:p>
            <a:pPr>
              <a:buFont typeface="Arial" panose="020B0604020202020204" pitchFamily="34" charset="0"/>
              <a:buChar char="•"/>
            </a:pPr>
            <a:endParaRPr lang="en-US" dirty="0"/>
          </a:p>
          <a:p>
            <a:pPr>
              <a:buFont typeface="Arial" panose="020B0604020202020204" pitchFamily="34" charset="0"/>
              <a:buChar char="•"/>
            </a:pPr>
            <a:r>
              <a:rPr lang="en-US" dirty="0" smtClean="0"/>
              <a:t>Answer:</a:t>
            </a:r>
          </a:p>
          <a:p>
            <a:pPr lvl="1">
              <a:buFont typeface="Arial" panose="020B0604020202020204" pitchFamily="34" charset="0"/>
              <a:buChar char="•"/>
            </a:pPr>
            <a:r>
              <a:rPr lang="en-US" sz="2200" dirty="0" smtClean="0"/>
              <a:t>papers are subject to peer review.</a:t>
            </a:r>
          </a:p>
          <a:p>
            <a:pPr lvl="1">
              <a:buFont typeface="Arial" panose="020B0604020202020204" pitchFamily="34" charset="0"/>
              <a:buChar char="•"/>
            </a:pPr>
            <a:r>
              <a:rPr lang="en-US" sz="2200" dirty="0" smtClean="0"/>
              <a:t>not only good articles are published. In biomedical ontology, most are very bad, because most authors of those papers have no adequate education in ontology </a:t>
            </a:r>
            <a:r>
              <a:rPr lang="en-US" sz="2200" dirty="0" smtClean="0">
                <a:sym typeface="Wingdings" panose="05000000000000000000" pitchFamily="2" charset="2"/>
              </a:rPr>
              <a:t> peers suck!</a:t>
            </a:r>
          </a:p>
          <a:p>
            <a:pPr lvl="1">
              <a:buFont typeface="Arial" panose="020B0604020202020204" pitchFamily="34" charset="0"/>
              <a:buChar char="•"/>
            </a:pPr>
            <a:r>
              <a:rPr lang="en-US" sz="2200" dirty="0" smtClean="0">
                <a:sym typeface="Wingdings" panose="05000000000000000000" pitchFamily="2" charset="2"/>
              </a:rPr>
              <a:t>Most important publication bias is bias on the selection of papers (once own, of friends, of reviewers, that support your case, …)</a:t>
            </a:r>
          </a:p>
          <a:p>
            <a:pPr lvl="1">
              <a:buFont typeface="Arial" panose="020B0604020202020204" pitchFamily="34" charset="0"/>
              <a:buChar char="•"/>
            </a:pPr>
            <a:r>
              <a:rPr lang="en-US" sz="2200" dirty="0" smtClean="0">
                <a:sym typeface="Wingdings" panose="05000000000000000000" pitchFamily="2" charset="2"/>
              </a:rPr>
              <a:t>Others: see required reading.</a:t>
            </a:r>
          </a:p>
          <a:p>
            <a:pPr>
              <a:buFont typeface="Arial" panose="020B0604020202020204" pitchFamily="34" charset="0"/>
              <a:buChar char="•"/>
            </a:pPr>
            <a:endParaRPr lang="en-US" sz="22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13</a:t>
            </a:fld>
            <a:endParaRPr lang="en-US"/>
          </a:p>
        </p:txBody>
      </p:sp>
    </p:spTree>
    <p:extLst>
      <p:ext uri="{BB962C8B-B14F-4D97-AF65-F5344CB8AC3E}">
        <p14:creationId xmlns:p14="http://schemas.microsoft.com/office/powerpoint/2010/main" val="742128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Q5: Rumination / exposure submission bias ?</a:t>
            </a:r>
            <a:endParaRPr lang="en-US" dirty="0"/>
          </a:p>
        </p:txBody>
      </p:sp>
      <p:sp>
        <p:nvSpPr>
          <p:cNvPr id="3" name="Content Placeholder 2"/>
          <p:cNvSpPr>
            <a:spLocks noGrp="1"/>
          </p:cNvSpPr>
          <p:nvPr>
            <p:ph idx="1"/>
          </p:nvPr>
        </p:nvSpPr>
        <p:spPr>
          <a:xfrm>
            <a:off x="228600" y="2209800"/>
            <a:ext cx="8686800" cy="4419600"/>
          </a:xfrm>
        </p:spPr>
        <p:txBody>
          <a:bodyPr/>
          <a:lstStyle/>
          <a:p>
            <a:pPr>
              <a:buFont typeface="Arial" panose="020B0604020202020204" pitchFamily="34" charset="0"/>
              <a:buChar char="•"/>
            </a:pPr>
            <a:r>
              <a:rPr lang="en-US" sz="2000" b="1" dirty="0" smtClean="0"/>
              <a:t>Rumination bias </a:t>
            </a:r>
            <a:r>
              <a:rPr lang="en-US" sz="2000" dirty="0" smtClean="0"/>
              <a:t>= recall </a:t>
            </a:r>
            <a:r>
              <a:rPr lang="en-US" sz="2000" dirty="0"/>
              <a:t>basis </a:t>
            </a:r>
            <a:r>
              <a:rPr lang="en-US" sz="2000" dirty="0" smtClean="0"/>
              <a:t>occurring if </a:t>
            </a:r>
            <a:r>
              <a:rPr lang="en-US" sz="2000" dirty="0"/>
              <a:t>the presence of </a:t>
            </a:r>
            <a:r>
              <a:rPr lang="en-US" sz="2000" dirty="0" smtClean="0"/>
              <a:t>some outcome or effect </a:t>
            </a:r>
            <a:r>
              <a:rPr lang="en-US" sz="2000" dirty="0"/>
              <a:t>influences </a:t>
            </a:r>
            <a:r>
              <a:rPr lang="en-US" sz="2000" dirty="0" smtClean="0"/>
              <a:t>the perception </a:t>
            </a:r>
            <a:r>
              <a:rPr lang="en-US" sz="2000" dirty="0"/>
              <a:t>of its </a:t>
            </a:r>
            <a:r>
              <a:rPr lang="en-US" sz="2000" dirty="0" smtClean="0"/>
              <a:t>causes.</a:t>
            </a:r>
          </a:p>
          <a:p>
            <a:pPr>
              <a:buFont typeface="Arial" panose="020B0604020202020204" pitchFamily="34" charset="0"/>
              <a:buChar char="•"/>
            </a:pPr>
            <a:r>
              <a:rPr lang="en-US" sz="2000" b="1" dirty="0" smtClean="0"/>
              <a:t>Exposure </a:t>
            </a:r>
            <a:r>
              <a:rPr lang="en-US" sz="2000" b="1" dirty="0"/>
              <a:t>submission bias </a:t>
            </a:r>
            <a:r>
              <a:rPr lang="en-US" sz="2000" dirty="0"/>
              <a:t>= the presence of some outcome or effect </a:t>
            </a:r>
            <a:r>
              <a:rPr lang="en-US" sz="2000" dirty="0" smtClean="0"/>
              <a:t>influences the search for </a:t>
            </a:r>
            <a:r>
              <a:rPr lang="en-US" sz="2000" dirty="0"/>
              <a:t>exposure to the putative </a:t>
            </a:r>
            <a:r>
              <a:rPr lang="en-US" sz="2000" dirty="0" smtClean="0"/>
              <a:t>cause.</a:t>
            </a:r>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Example: </a:t>
            </a:r>
          </a:p>
          <a:p>
            <a:pPr lvl="1">
              <a:buFont typeface="Arial" panose="020B0604020202020204" pitchFamily="34" charset="0"/>
              <a:buChar char="•"/>
            </a:pPr>
            <a:r>
              <a:rPr lang="en-US" sz="2000" dirty="0" smtClean="0"/>
              <a:t>Patient knows he has disease X </a:t>
            </a:r>
          </a:p>
          <a:p>
            <a:pPr lvl="1">
              <a:buFont typeface="Arial" panose="020B0604020202020204" pitchFamily="34" charset="0"/>
              <a:buChar char="•"/>
            </a:pPr>
            <a:r>
              <a:rPr lang="en-US" sz="2000" dirty="0" smtClean="0"/>
              <a:t>He performs searches online from which he ‘learns’ the variety of symptoms that it may come with and what causes there might be.</a:t>
            </a:r>
          </a:p>
          <a:p>
            <a:pPr lvl="1">
              <a:buFont typeface="Arial" panose="020B0604020202020204" pitchFamily="34" charset="0"/>
              <a:buChar char="•"/>
            </a:pPr>
            <a:r>
              <a:rPr lang="en-US" sz="2000" dirty="0" smtClean="0"/>
              <a:t>RB: he might confuse signs and symptoms he really has with signs and symptoms described.</a:t>
            </a:r>
          </a:p>
          <a:p>
            <a:pPr lvl="1">
              <a:buFont typeface="Arial" panose="020B0604020202020204" pitchFamily="34" charset="0"/>
              <a:buChar char="•"/>
            </a:pPr>
            <a:r>
              <a:rPr lang="en-US" sz="2000" dirty="0" smtClean="0"/>
              <a:t>ESB: he might ascribe an event in his past which is similar to one of the listed causes, as the real cause for his disease.</a:t>
            </a:r>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14</a:t>
            </a:fld>
            <a:endParaRPr lang="en-US"/>
          </a:p>
        </p:txBody>
      </p:sp>
    </p:spTree>
    <p:extLst>
      <p:ext uri="{BB962C8B-B14F-4D97-AF65-F5344CB8AC3E}">
        <p14:creationId xmlns:p14="http://schemas.microsoft.com/office/powerpoint/2010/main" val="147150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Q6</a:t>
            </a:r>
            <a:r>
              <a:rPr lang="en-US" dirty="0"/>
              <a:t>. confounding by </a:t>
            </a:r>
            <a:r>
              <a:rPr lang="en-US" dirty="0" smtClean="0"/>
              <a:t>indication?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Confounding: an </a:t>
            </a:r>
            <a:r>
              <a:rPr lang="en-US" sz="2000" dirty="0"/>
              <a:t>apparent effect is attributed to the exposure of interest, whereas in fact </a:t>
            </a:r>
            <a:r>
              <a:rPr lang="en-US" sz="2000" dirty="0" smtClean="0"/>
              <a:t>it ought </a:t>
            </a:r>
            <a:r>
              <a:rPr lang="en-US" sz="2000" dirty="0"/>
              <a:t>to have been attributed to some other </a:t>
            </a:r>
            <a:r>
              <a:rPr lang="en-US" sz="2000" dirty="0" smtClean="0"/>
              <a:t>factor.</a:t>
            </a:r>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Confounding by indication: the indication is the confounding factor.</a:t>
            </a:r>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Example:</a:t>
            </a:r>
          </a:p>
          <a:p>
            <a:pPr lvl="1">
              <a:buFont typeface="Arial" panose="020B0604020202020204" pitchFamily="34" charset="0"/>
              <a:buChar char="•"/>
            </a:pPr>
            <a:r>
              <a:rPr lang="en-US" sz="2000" dirty="0" smtClean="0"/>
              <a:t>Cimetidine is indicated by gastric ulcer;</a:t>
            </a:r>
          </a:p>
          <a:p>
            <a:pPr lvl="1">
              <a:buFont typeface="Arial" panose="020B0604020202020204" pitchFamily="34" charset="0"/>
              <a:buChar char="•"/>
            </a:pPr>
            <a:r>
              <a:rPr lang="en-US" sz="2000" dirty="0" smtClean="0"/>
              <a:t>Gastric ulcer is a risk factor for gastric cancer;</a:t>
            </a:r>
          </a:p>
          <a:p>
            <a:pPr lvl="1">
              <a:buFont typeface="Arial" panose="020B0604020202020204" pitchFamily="34" charset="0"/>
              <a:buChar char="•"/>
            </a:pPr>
            <a:r>
              <a:rPr lang="en-US" sz="2000" dirty="0" smtClean="0"/>
              <a:t>More patients taking cimetidine showed to have gastric cancer than non-takers.</a:t>
            </a:r>
          </a:p>
          <a:p>
            <a:pPr lvl="1">
              <a:buFont typeface="Arial" panose="020B0604020202020204" pitchFamily="34" charset="0"/>
              <a:buChar char="•"/>
            </a:pPr>
            <a:r>
              <a:rPr lang="en-US" sz="2000" dirty="0" smtClean="0">
                <a:sym typeface="Wingdings" panose="05000000000000000000" pitchFamily="2" charset="2"/>
              </a:rPr>
              <a:t>? Cimetidine causes gastric cancer.</a:t>
            </a:r>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15</a:t>
            </a:fld>
            <a:endParaRPr lang="en-US"/>
          </a:p>
        </p:txBody>
      </p:sp>
    </p:spTree>
    <p:extLst>
      <p:ext uri="{BB962C8B-B14F-4D97-AF65-F5344CB8AC3E}">
        <p14:creationId xmlns:p14="http://schemas.microsoft.com/office/powerpoint/2010/main" val="2655421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In-class test</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16</a:t>
            </a:fld>
            <a:endParaRPr lang="en-US"/>
          </a:p>
        </p:txBody>
      </p:sp>
    </p:spTree>
    <p:extLst>
      <p:ext uri="{BB962C8B-B14F-4D97-AF65-F5344CB8AC3E}">
        <p14:creationId xmlns:p14="http://schemas.microsoft.com/office/powerpoint/2010/main" val="405740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class-test</a:t>
            </a:r>
            <a:endParaRPr lang="en-US" dirty="0"/>
          </a:p>
        </p:txBody>
      </p:sp>
      <p:sp>
        <p:nvSpPr>
          <p:cNvPr id="3" name="Content Placeholder 2"/>
          <p:cNvSpPr>
            <a:spLocks noGrp="1"/>
          </p:cNvSpPr>
          <p:nvPr>
            <p:ph idx="1"/>
          </p:nvPr>
        </p:nvSpPr>
        <p:spPr>
          <a:xfrm>
            <a:off x="228600" y="1676400"/>
            <a:ext cx="8458200" cy="4953000"/>
          </a:xfrm>
        </p:spPr>
        <p:txBody>
          <a:bodyPr/>
          <a:lstStyle/>
          <a:p>
            <a:pPr marL="457200" indent="-457200">
              <a:buFont typeface="+mj-lt"/>
              <a:buAutoNum type="arabicPeriod"/>
            </a:pPr>
            <a:r>
              <a:rPr lang="en-US" sz="2200" dirty="0" smtClean="0"/>
              <a:t>What is the title of the paper?			(5p)</a:t>
            </a:r>
          </a:p>
          <a:p>
            <a:pPr marL="457200" indent="-457200">
              <a:buFont typeface="+mj-lt"/>
              <a:buAutoNum type="arabicPeriod"/>
            </a:pPr>
            <a:r>
              <a:rPr lang="en-US" sz="2200" dirty="0" smtClean="0"/>
              <a:t>How does the paper define ‘bias’?		(10p)</a:t>
            </a:r>
          </a:p>
          <a:p>
            <a:pPr marL="457200" indent="-457200">
              <a:buFont typeface="+mj-lt"/>
              <a:buAutoNum type="arabicPeriod"/>
            </a:pPr>
            <a:r>
              <a:rPr lang="en-US" sz="2200" dirty="0" smtClean="0"/>
              <a:t>Which are the 3 highest level groups in their bias-classification?					(15p)</a:t>
            </a:r>
          </a:p>
          <a:p>
            <a:pPr marL="457200" indent="-457200">
              <a:buFont typeface="+mj-lt"/>
              <a:buAutoNum type="arabicPeriod"/>
            </a:pPr>
            <a:r>
              <a:rPr lang="en-US" sz="2200" dirty="0" smtClean="0"/>
              <a:t>Give the definition for one of the highest level bias types.								(10p)</a:t>
            </a:r>
          </a:p>
          <a:p>
            <a:pPr marL="457200" indent="-457200">
              <a:buFont typeface="+mj-lt"/>
              <a:buAutoNum type="arabicPeriod"/>
            </a:pPr>
            <a:r>
              <a:rPr lang="en-US" sz="2200" dirty="0" smtClean="0"/>
              <a:t>There are a few bias types for which the grouping in the 3 highest levels brakes down; name one.		(10p)</a:t>
            </a:r>
          </a:p>
          <a:p>
            <a:pPr marL="457200" indent="-457200">
              <a:buFont typeface="+mj-lt"/>
              <a:buAutoNum type="arabicPeriod"/>
            </a:pPr>
            <a:endParaRPr lang="en-US" sz="2200" dirty="0"/>
          </a:p>
          <a:p>
            <a:pPr marL="457200" indent="-457200">
              <a:buFont typeface="+mj-lt"/>
              <a:buAutoNum type="arabicPeriod"/>
            </a:pPr>
            <a:r>
              <a:rPr lang="en-US" sz="2200" dirty="0" smtClean="0"/>
              <a:t>Bonus points:</a:t>
            </a:r>
          </a:p>
          <a:p>
            <a:pPr marL="857250" lvl="1" indent="-457200">
              <a:buFont typeface="+mj-lt"/>
              <a:buAutoNum type="arabicPeriod"/>
            </a:pPr>
            <a:r>
              <a:rPr lang="en-US" sz="2200" dirty="0" smtClean="0"/>
              <a:t>Define another highest level bias		(5p)</a:t>
            </a:r>
          </a:p>
          <a:p>
            <a:pPr marL="857250" lvl="1" indent="-457200">
              <a:buFont typeface="+mj-lt"/>
              <a:buAutoNum type="arabicPeriod"/>
            </a:pPr>
            <a:r>
              <a:rPr lang="en-US" sz="2200" dirty="0" smtClean="0"/>
              <a:t>Name another bias for which the classification breaks down						(5p)</a:t>
            </a:r>
          </a:p>
          <a:p>
            <a:pPr marL="457200" indent="-457200">
              <a:buFont typeface="+mj-lt"/>
              <a:buAutoNum type="arabicPeriod"/>
            </a:pPr>
            <a:endParaRPr lang="en-US" sz="22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17</a:t>
            </a:fld>
            <a:endParaRPr lang="en-US"/>
          </a:p>
        </p:txBody>
      </p:sp>
    </p:spTree>
    <p:extLst>
      <p:ext uri="{BB962C8B-B14F-4D97-AF65-F5344CB8AC3E}">
        <p14:creationId xmlns:p14="http://schemas.microsoft.com/office/powerpoint/2010/main" val="2755314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Lecture</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18</a:t>
            </a:fld>
            <a:endParaRPr lang="en-US"/>
          </a:p>
        </p:txBody>
      </p:sp>
    </p:spTree>
    <p:extLst>
      <p:ext uri="{BB962C8B-B14F-4D97-AF65-F5344CB8AC3E}">
        <p14:creationId xmlns:p14="http://schemas.microsoft.com/office/powerpoint/2010/main" val="1612658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t>Reality			Representation</a:t>
            </a:r>
            <a:endParaRPr lang="en-US" dirty="0" smtClean="0"/>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Slide Number Placeholder 14"/>
          <p:cNvSpPr>
            <a:spLocks noGrp="1"/>
          </p:cNvSpPr>
          <p:nvPr>
            <p:ph type="sldNum" sz="quarter" idx="10"/>
          </p:nvPr>
        </p:nvSpPr>
        <p:spPr/>
        <p:txBody>
          <a:bodyPr/>
          <a:lstStyle/>
          <a:p>
            <a:fld id="{970F0956-5B8E-40B4-A8DD-F75AA1D26018}" type="slidenum">
              <a:rPr lang="en-US" smtClean="0"/>
              <a:pPr/>
              <a:t>19</a:t>
            </a:fld>
            <a:endParaRPr lang="en-US"/>
          </a:p>
        </p:txBody>
      </p:sp>
      <p:sp>
        <p:nvSpPr>
          <p:cNvPr id="21" name="Rectangle 20"/>
          <p:cNvSpPr/>
          <p:nvPr/>
        </p:nvSpPr>
        <p:spPr bwMode="auto">
          <a:xfrm rot="-2340000">
            <a:off x="3744495" y="1967989"/>
            <a:ext cx="165218" cy="5015934"/>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0" name="Rectangle 309"/>
          <p:cNvSpPr/>
          <p:nvPr/>
        </p:nvSpPr>
        <p:spPr bwMode="auto">
          <a:xfrm rot="2880000" flipV="1">
            <a:off x="3170252" y="348115"/>
            <a:ext cx="148763" cy="2736006"/>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95720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a:t>
            </a:r>
            <a:r>
              <a:rPr lang="en-US" sz="3200" dirty="0" smtClean="0"/>
              <a:t>research. Failure to …</a:t>
            </a:r>
            <a:endParaRPr lang="en-US" sz="3200" dirty="0"/>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smtClean="0"/>
              <a:t>carefully </a:t>
            </a:r>
            <a:r>
              <a:rPr lang="en-US" sz="1800" dirty="0"/>
              <a:t>examine the literature for similar, prior </a:t>
            </a:r>
            <a:r>
              <a:rPr lang="en-US" sz="1800" dirty="0" smtClean="0"/>
              <a:t>research</a:t>
            </a:r>
            <a:endParaRPr lang="en-US" sz="1800" dirty="0"/>
          </a:p>
          <a:p>
            <a:pPr>
              <a:buFont typeface="+mj-lt"/>
              <a:buAutoNum type="arabicPeriod"/>
            </a:pPr>
            <a:r>
              <a:rPr lang="en-US" sz="1800" dirty="0" smtClean="0"/>
              <a:t>critically </a:t>
            </a:r>
            <a:r>
              <a:rPr lang="en-US" sz="1800" dirty="0"/>
              <a:t>assess the prior literature </a:t>
            </a:r>
            <a:endParaRPr lang="en-US" sz="1800" dirty="0" smtClean="0"/>
          </a:p>
          <a:p>
            <a:pPr>
              <a:buFont typeface="+mj-lt"/>
              <a:buAutoNum type="arabicPeriod"/>
            </a:pPr>
            <a:r>
              <a:rPr lang="en-US" sz="1800" dirty="0" smtClean="0"/>
              <a:t>specify </a:t>
            </a:r>
            <a:r>
              <a:rPr lang="en-US" sz="1800" dirty="0"/>
              <a:t>the inclusion and exclusion criteria for your </a:t>
            </a:r>
            <a:r>
              <a:rPr lang="en-US" sz="1800" dirty="0" smtClean="0"/>
              <a:t>subjects</a:t>
            </a:r>
            <a:endParaRPr lang="en-US" sz="1800" dirty="0"/>
          </a:p>
          <a:p>
            <a:pPr>
              <a:buFont typeface="+mj-lt"/>
              <a:buAutoNum type="arabicPeriod"/>
            </a:pPr>
            <a:r>
              <a:rPr lang="en-US" sz="1800" dirty="0" smtClean="0"/>
              <a:t>determine </a:t>
            </a:r>
            <a:r>
              <a:rPr lang="en-US" sz="1800" dirty="0"/>
              <a:t>and report the error of your measurement </a:t>
            </a:r>
            <a:r>
              <a:rPr lang="en-US" sz="1800" dirty="0" smtClean="0"/>
              <a:t>methods</a:t>
            </a:r>
            <a:endParaRPr lang="en-US" sz="1800" dirty="0"/>
          </a:p>
          <a:p>
            <a:pPr>
              <a:buFont typeface="+mj-lt"/>
              <a:buAutoNum type="arabicPeriod"/>
            </a:pPr>
            <a:r>
              <a:rPr lang="en-US" sz="1800" dirty="0" smtClean="0"/>
              <a:t>specify </a:t>
            </a:r>
            <a:r>
              <a:rPr lang="en-US" sz="1800" dirty="0"/>
              <a:t>the exact statistical assumptions made in the </a:t>
            </a:r>
            <a:r>
              <a:rPr lang="en-US" sz="1800" dirty="0" smtClean="0"/>
              <a:t>analysis</a:t>
            </a:r>
            <a:endParaRPr lang="en-US" sz="1800" dirty="0"/>
          </a:p>
          <a:p>
            <a:pPr>
              <a:buFont typeface="+mj-lt"/>
              <a:buAutoNum type="arabicPeriod"/>
            </a:pPr>
            <a:r>
              <a:rPr lang="en-US" sz="1800" dirty="0" smtClean="0"/>
              <a:t>perform </a:t>
            </a:r>
            <a:r>
              <a:rPr lang="en-US" sz="1800" dirty="0"/>
              <a:t>sample size analysis before the study </a:t>
            </a:r>
            <a:r>
              <a:rPr lang="en-US" sz="1800" dirty="0" smtClean="0"/>
              <a:t>begins</a:t>
            </a:r>
            <a:endParaRPr lang="en-US" sz="1800" dirty="0"/>
          </a:p>
          <a:p>
            <a:pPr>
              <a:buFont typeface="+mj-lt"/>
              <a:buAutoNum type="arabicPeriod"/>
            </a:pPr>
            <a:r>
              <a:rPr lang="en-US" sz="1800" dirty="0" smtClean="0"/>
              <a:t>implement </a:t>
            </a:r>
            <a:r>
              <a:rPr lang="en-US" sz="1800" dirty="0"/>
              <a:t>adequate bias control </a:t>
            </a:r>
            <a:r>
              <a:rPr lang="en-US" sz="1800" dirty="0" smtClean="0"/>
              <a:t>measures</a:t>
            </a:r>
            <a:endParaRPr lang="en-US" sz="1800" dirty="0"/>
          </a:p>
          <a:p>
            <a:pPr>
              <a:buFont typeface="+mj-lt"/>
              <a:buAutoNum type="arabicPeriod"/>
            </a:pPr>
            <a:r>
              <a:rPr lang="en-US" sz="1800" dirty="0" smtClean="0"/>
              <a:t>write </a:t>
            </a:r>
            <a:r>
              <a:rPr lang="en-US" sz="1800" dirty="0"/>
              <a:t>and stick to a detailed time </a:t>
            </a:r>
            <a:r>
              <a:rPr lang="en-US" sz="1800" dirty="0" smtClean="0"/>
              <a:t>line</a:t>
            </a:r>
            <a:endParaRPr lang="en-US" sz="1800" dirty="0"/>
          </a:p>
          <a:p>
            <a:pPr>
              <a:buFont typeface="+mj-lt"/>
              <a:buAutoNum type="arabicPeriod"/>
            </a:pPr>
            <a:r>
              <a:rPr lang="en-US" sz="1800" dirty="0" smtClean="0"/>
              <a:t>vigorously </a:t>
            </a:r>
            <a:r>
              <a:rPr lang="en-US" sz="1800" dirty="0"/>
              <a:t>recruit and retain </a:t>
            </a:r>
            <a:r>
              <a:rPr lang="en-US" sz="1800" dirty="0" smtClean="0"/>
              <a:t>subjects</a:t>
            </a:r>
            <a:endParaRPr lang="en-US" sz="1800" dirty="0"/>
          </a:p>
          <a:p>
            <a:pPr>
              <a:buFont typeface="+mj-lt"/>
              <a:buAutoNum type="arabicPeriod"/>
            </a:pPr>
            <a:r>
              <a:rPr lang="en-US" sz="1800" dirty="0" smtClean="0"/>
              <a:t>have </a:t>
            </a:r>
            <a:r>
              <a:rPr lang="en-US" sz="1800" dirty="0"/>
              <a:t>a detailed, written and vetted protocol </a:t>
            </a:r>
            <a:endParaRPr lang="en-US" sz="1800" dirty="0" smtClean="0"/>
          </a:p>
          <a:p>
            <a:pPr>
              <a:buFont typeface="+mj-lt"/>
              <a:buAutoNum type="arabicPeriod"/>
            </a:pPr>
            <a:r>
              <a:rPr lang="en-US" sz="1800" dirty="0" smtClean="0"/>
              <a:t>examine </a:t>
            </a:r>
            <a:r>
              <a:rPr lang="en-US" sz="1800" dirty="0"/>
              <a:t>for normality of the </a:t>
            </a:r>
            <a:r>
              <a:rPr lang="en-US" sz="1800" dirty="0" smtClean="0"/>
              <a:t>data</a:t>
            </a:r>
            <a:endParaRPr lang="en-US" sz="1800" dirty="0"/>
          </a:p>
          <a:p>
            <a:pPr>
              <a:buFont typeface="+mj-lt"/>
              <a:buAutoNum type="arabicPeriod"/>
            </a:pPr>
            <a:r>
              <a:rPr lang="en-US" sz="1800" dirty="0" smtClean="0"/>
              <a:t>report </a:t>
            </a:r>
            <a:r>
              <a:rPr lang="en-US" sz="1800" dirty="0"/>
              <a:t>missing data, dropped subjects and use of an intention to treat </a:t>
            </a:r>
            <a:r>
              <a:rPr lang="en-US" sz="1800" dirty="0" smtClean="0"/>
              <a:t>analysis</a:t>
            </a:r>
            <a:endParaRPr lang="en-US" sz="1800" dirty="0"/>
          </a:p>
          <a:p>
            <a:pPr>
              <a:buFont typeface="+mj-lt"/>
              <a:buAutoNum type="arabicPeriod"/>
            </a:pPr>
            <a:r>
              <a:rPr lang="en-US" sz="1800" dirty="0" smtClean="0"/>
              <a:t>perform </a:t>
            </a:r>
            <a:r>
              <a:rPr lang="en-US" sz="1800" dirty="0"/>
              <a:t>and report power </a:t>
            </a:r>
            <a:r>
              <a:rPr lang="en-US" sz="1800" dirty="0" smtClean="0"/>
              <a:t>calculations</a:t>
            </a:r>
            <a:endParaRPr lang="en-US" sz="1800" dirty="0"/>
          </a:p>
          <a:p>
            <a:pPr>
              <a:buFont typeface="+mj-lt"/>
              <a:buAutoNum type="arabicPeriod"/>
            </a:pPr>
            <a:r>
              <a:rPr lang="en-US" sz="1800" dirty="0" smtClean="0"/>
              <a:t>point </a:t>
            </a:r>
            <a:r>
              <a:rPr lang="en-US" sz="1800" dirty="0"/>
              <a:t>out the weaknesses of your own </a:t>
            </a:r>
            <a:r>
              <a:rPr lang="en-US" sz="1800" dirty="0" smtClean="0"/>
              <a:t>study</a:t>
            </a:r>
            <a:endParaRPr lang="en-US" sz="1800" dirty="0"/>
          </a:p>
          <a:p>
            <a:pPr>
              <a:buFont typeface="+mj-lt"/>
              <a:buAutoNum type="arabicPeriod"/>
            </a:pPr>
            <a:r>
              <a:rPr lang="en-US" sz="1800" dirty="0" smtClean="0"/>
              <a:t>understand </a:t>
            </a:r>
            <a:r>
              <a:rPr lang="en-US" sz="1800" dirty="0"/>
              <a:t>and use correct </a:t>
            </a:r>
            <a:r>
              <a:rPr lang="en-US" sz="1800" dirty="0" smtClean="0"/>
              <a:t>scientific</a:t>
            </a:r>
            <a:endParaRPr lang="en-US" sz="1800" dirty="0"/>
          </a:p>
        </p:txBody>
      </p:sp>
      <p:sp>
        <p:nvSpPr>
          <p:cNvPr id="4" name="Rectangle 3"/>
          <p:cNvSpPr/>
          <p:nvPr/>
        </p:nvSpPr>
        <p:spPr>
          <a:xfrm>
            <a:off x="5486400" y="6553200"/>
            <a:ext cx="3576320" cy="276999"/>
          </a:xfrm>
          <a:prstGeom prst="rect">
            <a:avLst/>
          </a:prstGeom>
        </p:spPr>
        <p:txBody>
          <a:bodyPr wrap="square">
            <a:spAutoFit/>
          </a:bodyPr>
          <a:lstStyle/>
          <a:p>
            <a:pPr algn="r"/>
            <a:r>
              <a:rPr lang="en-US" sz="1200" b="0" dirty="0">
                <a:solidFill>
                  <a:schemeClr val="bg1"/>
                </a:solidFill>
                <a:latin typeface="AdvP41153C"/>
              </a:rPr>
              <a:t>Journal of Prosthodontic Research 55 (2011) 1–6</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a:t>
            </a:fld>
            <a:endParaRPr lang="en-US"/>
          </a:p>
        </p:txBody>
      </p:sp>
      <p:sp>
        <p:nvSpPr>
          <p:cNvPr id="6" name="Rectangle 5"/>
          <p:cNvSpPr/>
          <p:nvPr/>
        </p:nvSpPr>
        <p:spPr bwMode="auto">
          <a:xfrm>
            <a:off x="228600" y="3810000"/>
            <a:ext cx="5029200" cy="38100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142188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Data Quality Dimensions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930489"/>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Accuracy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smtClean="0">
                          <a:solidFill>
                            <a:srgbClr val="FFFF00"/>
                          </a:solidFill>
                          <a:effectLst/>
                          <a:latin typeface="Trebuchet MS" panose="020B0603020202020204" pitchFamily="34" charset="0"/>
                        </a:rPr>
                        <a:t>Freedom </a:t>
                      </a:r>
                      <a:r>
                        <a:rPr lang="en-US" sz="2000" u="none" strike="noStrike" dirty="0">
                          <a:solidFill>
                            <a:srgbClr val="FFFF00"/>
                          </a:solidFill>
                          <a:effectLst/>
                          <a:latin typeface="Trebuchet MS" panose="020B0603020202020204" pitchFamily="34" charset="0"/>
                        </a:rPr>
                        <a:t>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Level </a:t>
                      </a:r>
                      <a:r>
                        <a:rPr lang="en-US" sz="2000" u="none" strike="noStrike" dirty="0">
                          <a:solidFill>
                            <a:schemeClr val="bg1"/>
                          </a:solidFill>
                          <a:effectLst/>
                          <a:latin typeface="Trebuchet MS" panose="020B0603020202020204" pitchFamily="34" charset="0"/>
                        </a:rPr>
                        <a:t>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smtClean="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Precision</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endParaRPr lang="en-US" sz="1400" dirty="0" smtClean="0">
              <a:solidFill>
                <a:schemeClr val="bg1"/>
              </a:solidFill>
              <a:latin typeface="Trebuchet MS" panose="020B0603020202020204" pitchFamily="34" charset="0"/>
            </a:endParaRPr>
          </a:p>
          <a:p>
            <a:pPr algn="r"/>
            <a:r>
              <a:rPr lang="en-US" sz="1400" dirty="0" smtClean="0">
                <a:solidFill>
                  <a:schemeClr val="bg1"/>
                </a:solidFill>
                <a:latin typeface="Trebuchet MS" panose="020B0603020202020204" pitchFamily="34" charset="0"/>
              </a:rPr>
              <a:t>A </a:t>
            </a:r>
            <a:r>
              <a:rPr lang="en-US" sz="1400" dirty="0">
                <a:solidFill>
                  <a:schemeClr val="bg1"/>
                </a:solidFill>
                <a:latin typeface="Trebuchet MS" panose="020B0603020202020204" pitchFamily="34" charset="0"/>
              </a:rPr>
              <a:t>framework for </a:t>
            </a:r>
            <a:r>
              <a:rPr lang="en-US" sz="1400" dirty="0" smtClean="0">
                <a:solidFill>
                  <a:schemeClr val="bg1"/>
                </a:solidFill>
                <a:latin typeface="Trebuchet MS" panose="020B0603020202020204" pitchFamily="34" charset="0"/>
              </a:rPr>
              <a:t>analysis of </a:t>
            </a:r>
            <a:r>
              <a:rPr lang="en-US" sz="1400" dirty="0">
                <a:solidFill>
                  <a:schemeClr val="bg1"/>
                </a:solidFill>
                <a:latin typeface="Trebuchet MS" panose="020B0603020202020204" pitchFamily="34" charset="0"/>
              </a:rPr>
              <a:t>data quality research. </a:t>
            </a:r>
            <a:endParaRPr lang="en-US" sz="1400" dirty="0" smtClean="0">
              <a:solidFill>
                <a:schemeClr val="bg1"/>
              </a:solidFill>
              <a:latin typeface="Trebuchet MS" panose="020B0603020202020204" pitchFamily="34" charset="0"/>
            </a:endParaRPr>
          </a:p>
          <a:p>
            <a:pPr algn="r"/>
            <a:r>
              <a:rPr lang="en-US" sz="1400" i="1" dirty="0" smtClean="0">
                <a:solidFill>
                  <a:schemeClr val="bg1"/>
                </a:solidFill>
                <a:latin typeface="Trebuchet MS" panose="020B0603020202020204" pitchFamily="34" charset="0"/>
              </a:rPr>
              <a:t>IEEE </a:t>
            </a:r>
            <a:r>
              <a:rPr lang="en-US" sz="1400" i="1" dirty="0">
                <a:solidFill>
                  <a:schemeClr val="bg1"/>
                </a:solidFill>
                <a:latin typeface="Trebuchet MS" panose="020B0603020202020204" pitchFamily="34" charset="0"/>
              </a:rPr>
              <a:t>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smtClean="0">
                <a:solidFill>
                  <a:schemeClr val="bg1"/>
                </a:solidFill>
                <a:latin typeface="Trebuchet MS" panose="020B0603020202020204" pitchFamily="34" charset="0"/>
              </a:rPr>
              <a:t>4 (</a:t>
            </a:r>
            <a:r>
              <a:rPr lang="en-US" sz="1400" dirty="0">
                <a:solidFill>
                  <a:schemeClr val="bg1"/>
                </a:solidFill>
                <a:latin typeface="Trebuchet MS" panose="020B0603020202020204" pitchFamily="34" charset="0"/>
              </a:rPr>
              <a:t>1995), pp. 623–640.</a:t>
            </a:r>
          </a:p>
        </p:txBody>
      </p:sp>
    </p:spTree>
    <p:extLst>
      <p:ext uri="{BB962C8B-B14F-4D97-AF65-F5344CB8AC3E}">
        <p14:creationId xmlns:p14="http://schemas.microsoft.com/office/powerpoint/2010/main" val="2678231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Some</a:t>
            </a:r>
            <a:r>
              <a:rPr lang="en-US" dirty="0" smtClean="0"/>
              <a:t> Data Quality Dimensions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0041691"/>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smtClean="0">
                          <a:solidFill>
                            <a:srgbClr val="FFC000"/>
                          </a:solidFill>
                          <a:effectLst/>
                          <a:latin typeface="Trebuchet MS" panose="020B0603020202020204" pitchFamily="34" charset="0"/>
                        </a:rPr>
                        <a:t>Accuracy</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smtClean="0">
                          <a:solidFill>
                            <a:srgbClr val="FFFF00"/>
                          </a:solidFill>
                          <a:effectLst/>
                          <a:latin typeface="Trebuchet MS" panose="020B0603020202020204" pitchFamily="34" charset="0"/>
                        </a:rPr>
                        <a:t>Freedom </a:t>
                      </a:r>
                      <a:r>
                        <a:rPr lang="en-US" sz="2000" u="none" strike="noStrike" dirty="0">
                          <a:solidFill>
                            <a:srgbClr val="FFFF00"/>
                          </a:solidFill>
                          <a:effectLst/>
                          <a:latin typeface="Trebuchet MS" panose="020B0603020202020204" pitchFamily="34" charset="0"/>
                        </a:rPr>
                        <a:t>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Level </a:t>
                      </a:r>
                      <a:r>
                        <a:rPr lang="en-US" sz="2000" u="none" strike="noStrike" dirty="0">
                          <a:solidFill>
                            <a:schemeClr val="bg1"/>
                          </a:solidFill>
                          <a:effectLst/>
                          <a:latin typeface="Trebuchet MS" panose="020B0603020202020204" pitchFamily="34" charset="0"/>
                        </a:rPr>
                        <a:t>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smtClean="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smtClean="0">
                          <a:solidFill>
                            <a:srgbClr val="FFC000"/>
                          </a:solidFill>
                          <a:effectLst/>
                          <a:latin typeface="Trebuchet MS" panose="020B0603020202020204" pitchFamily="34" charset="0"/>
                        </a:rPr>
                        <a:t>Precision</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endParaRPr lang="en-US" sz="1400" dirty="0" smtClean="0">
              <a:solidFill>
                <a:schemeClr val="bg1"/>
              </a:solidFill>
              <a:latin typeface="Trebuchet MS" panose="020B0603020202020204" pitchFamily="34" charset="0"/>
            </a:endParaRPr>
          </a:p>
          <a:p>
            <a:pPr algn="r"/>
            <a:r>
              <a:rPr lang="en-US" sz="1400" dirty="0" smtClean="0">
                <a:solidFill>
                  <a:schemeClr val="bg1"/>
                </a:solidFill>
                <a:latin typeface="Trebuchet MS" panose="020B0603020202020204" pitchFamily="34" charset="0"/>
              </a:rPr>
              <a:t>A </a:t>
            </a:r>
            <a:r>
              <a:rPr lang="en-US" sz="1400" dirty="0">
                <a:solidFill>
                  <a:schemeClr val="bg1"/>
                </a:solidFill>
                <a:latin typeface="Trebuchet MS" panose="020B0603020202020204" pitchFamily="34" charset="0"/>
              </a:rPr>
              <a:t>framework for </a:t>
            </a:r>
            <a:r>
              <a:rPr lang="en-US" sz="1400" dirty="0" smtClean="0">
                <a:solidFill>
                  <a:schemeClr val="bg1"/>
                </a:solidFill>
                <a:latin typeface="Trebuchet MS" panose="020B0603020202020204" pitchFamily="34" charset="0"/>
              </a:rPr>
              <a:t>analysis of </a:t>
            </a:r>
            <a:r>
              <a:rPr lang="en-US" sz="1400" dirty="0">
                <a:solidFill>
                  <a:schemeClr val="bg1"/>
                </a:solidFill>
                <a:latin typeface="Trebuchet MS" panose="020B0603020202020204" pitchFamily="34" charset="0"/>
              </a:rPr>
              <a:t>data quality research. </a:t>
            </a:r>
            <a:endParaRPr lang="en-US" sz="1400" dirty="0" smtClean="0">
              <a:solidFill>
                <a:schemeClr val="bg1"/>
              </a:solidFill>
              <a:latin typeface="Trebuchet MS" panose="020B0603020202020204" pitchFamily="34" charset="0"/>
            </a:endParaRPr>
          </a:p>
          <a:p>
            <a:pPr algn="r"/>
            <a:r>
              <a:rPr lang="en-US" sz="1400" i="1" dirty="0" smtClean="0">
                <a:solidFill>
                  <a:schemeClr val="bg1"/>
                </a:solidFill>
                <a:latin typeface="Trebuchet MS" panose="020B0603020202020204" pitchFamily="34" charset="0"/>
              </a:rPr>
              <a:t>IEEE </a:t>
            </a:r>
            <a:r>
              <a:rPr lang="en-US" sz="1400" i="1" dirty="0">
                <a:solidFill>
                  <a:schemeClr val="bg1"/>
                </a:solidFill>
                <a:latin typeface="Trebuchet MS" panose="020B0603020202020204" pitchFamily="34" charset="0"/>
              </a:rPr>
              <a:t>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smtClean="0">
                <a:solidFill>
                  <a:schemeClr val="bg1"/>
                </a:solidFill>
                <a:latin typeface="Trebuchet MS" panose="020B0603020202020204" pitchFamily="34" charset="0"/>
              </a:rPr>
              <a:t>4 (</a:t>
            </a:r>
            <a:r>
              <a:rPr lang="en-US" sz="1400" dirty="0">
                <a:solidFill>
                  <a:schemeClr val="bg1"/>
                </a:solidFill>
                <a:latin typeface="Trebuchet MS" panose="020B0603020202020204" pitchFamily="34" charset="0"/>
              </a:rPr>
              <a:t>1995), pp. 623–640.</a:t>
            </a:r>
          </a:p>
        </p:txBody>
      </p:sp>
    </p:spTree>
    <p:extLst>
      <p:ext uri="{BB962C8B-B14F-4D97-AF65-F5344CB8AC3E}">
        <p14:creationId xmlns:p14="http://schemas.microsoft.com/office/powerpoint/2010/main" val="3274423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p:txBody>
          <a:bodyPr/>
          <a:lstStyle/>
          <a:p>
            <a:pPr marL="457200" indent="-457200">
              <a:lnSpc>
                <a:spcPct val="90000"/>
              </a:lnSpc>
              <a:buFont typeface="Arial" panose="020B0604020202020204" pitchFamily="34" charset="0"/>
              <a:buChar char="•"/>
            </a:pPr>
            <a:r>
              <a:rPr lang="en-US" altLang="en-US" sz="2800" b="1" u="sng" dirty="0"/>
              <a:t>Precision</a:t>
            </a:r>
          </a:p>
          <a:p>
            <a:pPr marL="857250" lvl="1" indent="-457200">
              <a:lnSpc>
                <a:spcPct val="90000"/>
              </a:lnSpc>
              <a:buFont typeface="Arial" panose="020B0604020202020204" pitchFamily="34" charset="0"/>
              <a:buChar char="•"/>
            </a:pPr>
            <a:r>
              <a:rPr lang="en-US" altLang="en-US" sz="2800" dirty="0"/>
              <a:t>The degree to </a:t>
            </a:r>
            <a:r>
              <a:rPr lang="en-US" altLang="en-US" sz="2800" dirty="0" smtClean="0"/>
              <a:t>which distinct representations (</a:t>
            </a:r>
            <a:r>
              <a:rPr lang="en-US" altLang="en-US" sz="2800" i="1" dirty="0" smtClean="0"/>
              <a:t>references</a:t>
            </a:r>
            <a:r>
              <a:rPr lang="en-US" altLang="en-US" sz="2800" dirty="0" smtClean="0"/>
              <a:t>) about </a:t>
            </a:r>
            <a:r>
              <a:rPr lang="en-US" altLang="en-US" sz="2800" dirty="0"/>
              <a:t>the same portion of </a:t>
            </a:r>
            <a:r>
              <a:rPr lang="en-US" altLang="en-US" sz="2800" dirty="0" smtClean="0"/>
              <a:t>reality (the </a:t>
            </a:r>
            <a:r>
              <a:rPr lang="en-US" altLang="en-US" sz="2800" i="1" dirty="0" smtClean="0"/>
              <a:t>referent</a:t>
            </a:r>
            <a:r>
              <a:rPr lang="en-US" altLang="en-US" sz="2800" dirty="0" smtClean="0"/>
              <a:t>) are similar when derived under similar circumstances.</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Accuracy</a:t>
            </a:r>
          </a:p>
          <a:p>
            <a:pPr marL="857250" lvl="1" indent="-457200">
              <a:lnSpc>
                <a:spcPct val="90000"/>
              </a:lnSpc>
              <a:buFont typeface="Arial" panose="020B0604020202020204" pitchFamily="34" charset="0"/>
              <a:buChar char="•"/>
            </a:pPr>
            <a:r>
              <a:rPr lang="en-US" altLang="en-US" sz="2800" dirty="0"/>
              <a:t>The degree to which </a:t>
            </a:r>
            <a:r>
              <a:rPr lang="en-US" altLang="en-US" sz="2800" dirty="0" smtClean="0"/>
              <a:t>a representation </a:t>
            </a:r>
            <a:r>
              <a:rPr lang="en-US" altLang="en-US" sz="2800" dirty="0"/>
              <a:t>actually represents what it was intended to </a:t>
            </a:r>
            <a:r>
              <a:rPr lang="en-US" altLang="en-US" sz="2800" dirty="0" smtClean="0"/>
              <a:t>represent.</a:t>
            </a:r>
            <a:endParaRPr lang="en-US" altLang="en-US" sz="2800" dirty="0"/>
          </a:p>
          <a:p>
            <a:pPr marL="857250" lvl="1" indent="-457200">
              <a:lnSpc>
                <a:spcPct val="90000"/>
              </a:lnSpc>
              <a:buFont typeface="Arial" panose="020B0604020202020204" pitchFamily="34" charset="0"/>
              <a:buChar char="•"/>
            </a:pPr>
            <a:r>
              <a:rPr lang="en-US" altLang="en-US" sz="2800" dirty="0"/>
              <a:t>How close is </a:t>
            </a:r>
            <a:r>
              <a:rPr lang="en-US" altLang="en-US" sz="2800" dirty="0" smtClean="0"/>
              <a:t>a representation </a:t>
            </a:r>
            <a:r>
              <a:rPr lang="en-US" altLang="en-US" sz="2800" dirty="0"/>
              <a:t>to the </a:t>
            </a:r>
            <a:r>
              <a:rPr lang="en-US" altLang="en-US" sz="2800" dirty="0" smtClean="0"/>
              <a:t>truth, the facts?</a:t>
            </a:r>
            <a:endParaRPr lang="en-US" altLang="en-US" sz="2800" dirty="0"/>
          </a:p>
        </p:txBody>
      </p:sp>
      <p:sp>
        <p:nvSpPr>
          <p:cNvPr id="154628" name="Rectangle 4"/>
          <p:cNvSpPr>
            <a:spLocks noGrp="1" noChangeArrowheads="1"/>
          </p:cNvSpPr>
          <p:nvPr>
            <p:ph type="title"/>
          </p:nvPr>
        </p:nvSpPr>
        <p:spPr/>
        <p:txBody>
          <a:bodyPr/>
          <a:lstStyle/>
          <a:p>
            <a:r>
              <a:rPr lang="en-US" altLang="en-US" dirty="0" smtClean="0"/>
              <a:t>Precision and accuracy of representations</a:t>
            </a:r>
            <a:endParaRPr lang="en-US" altLang="en-US" dirty="0"/>
          </a:p>
        </p:txBody>
      </p:sp>
    </p:spTree>
    <p:extLst>
      <p:ext uri="{BB962C8B-B14F-4D97-AF65-F5344CB8AC3E}">
        <p14:creationId xmlns:p14="http://schemas.microsoft.com/office/powerpoint/2010/main" val="379458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picture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00" y="1659049"/>
            <a:ext cx="8356600" cy="4990764"/>
          </a:xfrm>
        </p:spPr>
      </p:pic>
      <p:sp>
        <p:nvSpPr>
          <p:cNvPr id="4" name="Slide Number Placeholder 3"/>
          <p:cNvSpPr>
            <a:spLocks noGrp="1"/>
          </p:cNvSpPr>
          <p:nvPr>
            <p:ph type="sldNum" sz="quarter" idx="10"/>
          </p:nvPr>
        </p:nvSpPr>
        <p:spPr/>
        <p:txBody>
          <a:bodyPr/>
          <a:lstStyle/>
          <a:p>
            <a:fld id="{970F0956-5B8E-40B4-A8DD-F75AA1D26018}" type="slidenum">
              <a:rPr lang="en-US" smtClean="0"/>
              <a:pPr/>
              <a:t>23</a:t>
            </a:fld>
            <a:endParaRPr lang="en-US"/>
          </a:p>
        </p:txBody>
      </p:sp>
      <p:sp>
        <p:nvSpPr>
          <p:cNvPr id="6" name="Rounded Rectangle 5"/>
          <p:cNvSpPr/>
          <p:nvPr/>
        </p:nvSpPr>
        <p:spPr bwMode="auto">
          <a:xfrm>
            <a:off x="6248400" y="2007576"/>
            <a:ext cx="22860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a:off x="533400" y="4800600"/>
            <a:ext cx="27432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411492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Accurate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24</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Tree>
    <p:extLst>
      <p:ext uri="{BB962C8B-B14F-4D97-AF65-F5344CB8AC3E}">
        <p14:creationId xmlns:p14="http://schemas.microsoft.com/office/powerpoint/2010/main" val="784076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Accurate ?</a:t>
            </a:r>
            <a:endParaRPr lang="en-US" dirty="0"/>
          </a:p>
        </p:txBody>
      </p:sp>
      <p:sp>
        <p:nvSpPr>
          <p:cNvPr id="3" name="Content Placeholder 2"/>
          <p:cNvSpPr>
            <a:spLocks noGrp="1"/>
          </p:cNvSpPr>
          <p:nvPr>
            <p:ph idx="1"/>
          </p:nvPr>
        </p:nvSpPr>
        <p:spPr>
          <a:xfrm>
            <a:off x="228600" y="5830439"/>
            <a:ext cx="8686800" cy="888712"/>
          </a:xfrm>
        </p:spPr>
        <p:txBody>
          <a:bodyPr/>
          <a:lstStyle/>
          <a:p>
            <a:r>
              <a:rPr lang="en-US" dirty="0" smtClean="0"/>
              <a:t>X = ?						</a:t>
            </a:r>
            <a:r>
              <a:rPr lang="en-US" dirty="0"/>
              <a:t> </a:t>
            </a:r>
            <a:r>
              <a:rPr lang="en-US" dirty="0" smtClean="0"/>
              <a:t>    =  ?</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25</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9" name="Oval 18"/>
          <p:cNvSpPr/>
          <p:nvPr/>
        </p:nvSpPr>
        <p:spPr bwMode="auto">
          <a:xfrm>
            <a:off x="4201871" y="37770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4157326" y="32517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3739402" y="33981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4157326" y="39740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3818851" y="39740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3774141" y="39740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4462034" y="40371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4398908" y="39624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4462034" y="36327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4506671" y="35548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4462034" y="40371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77472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Accurate ?</a:t>
            </a:r>
            <a:endParaRPr lang="en-US" dirty="0"/>
          </a:p>
        </p:txBody>
      </p:sp>
      <p:sp>
        <p:nvSpPr>
          <p:cNvPr id="3" name="Content Placeholder 2"/>
          <p:cNvSpPr>
            <a:spLocks noGrp="1"/>
          </p:cNvSpPr>
          <p:nvPr>
            <p:ph idx="1"/>
          </p:nvPr>
        </p:nvSpPr>
        <p:spPr>
          <a:xfrm>
            <a:off x="228600" y="5830439"/>
            <a:ext cx="8686800" cy="888712"/>
          </a:xfrm>
        </p:spPr>
        <p:txBody>
          <a:bodyPr/>
          <a:lstStyle/>
          <a:p>
            <a:r>
              <a:rPr lang="en-US" dirty="0" smtClean="0"/>
              <a:t>X = data / information			</a:t>
            </a:r>
            <a:r>
              <a:rPr lang="en-US" dirty="0"/>
              <a:t> </a:t>
            </a:r>
            <a:r>
              <a:rPr lang="en-US" dirty="0" smtClean="0"/>
              <a:t>   =  information /</a:t>
            </a:r>
          </a:p>
          <a:p>
            <a:r>
              <a:rPr lang="en-US" dirty="0"/>
              <a:t>	</a:t>
            </a:r>
            <a:r>
              <a:rPr lang="en-US" dirty="0" smtClean="0"/>
              <a:t>							knowledge</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26</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smtClean="0">
                <a:solidFill>
                  <a:schemeClr val="tx1"/>
                </a:solidFill>
              </a:rPr>
              <a:t>x</a:t>
            </a:r>
            <a:endParaRPr lang="en-US" dirty="0">
              <a:solidFill>
                <a:schemeClr val="tx1"/>
              </a:solidFill>
            </a:endParaRPr>
          </a:p>
        </p:txBody>
      </p:sp>
      <p:sp>
        <p:nvSpPr>
          <p:cNvPr id="19" name="Oval 18"/>
          <p:cNvSpPr/>
          <p:nvPr/>
        </p:nvSpPr>
        <p:spPr bwMode="auto">
          <a:xfrm>
            <a:off x="4201871" y="37770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4157326" y="32517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3739402" y="33981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4157326" y="39740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3818851" y="39740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3774141" y="39740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4462034" y="40371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4398908" y="39624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4462034" y="36327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4506671" y="35548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4462034" y="40371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232439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measurements</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27</a:t>
            </a:fld>
            <a:endParaRPr lang="en-US"/>
          </a:p>
        </p:txBody>
      </p:sp>
      <p:pic>
        <p:nvPicPr>
          <p:cNvPr id="7" name="Picture 6"/>
          <p:cNvPicPr>
            <a:picLocks noChangeAspect="1"/>
          </p:cNvPicPr>
          <p:nvPr/>
        </p:nvPicPr>
        <p:blipFill>
          <a:blip r:embed="rId2"/>
          <a:stretch>
            <a:fillRect/>
          </a:stretch>
        </p:blipFill>
        <p:spPr>
          <a:xfrm>
            <a:off x="1123950" y="1524000"/>
            <a:ext cx="6896100" cy="4867275"/>
          </a:xfrm>
          <a:prstGeom prst="rect">
            <a:avLst/>
          </a:prstGeom>
        </p:spPr>
      </p:pic>
      <p:sp>
        <p:nvSpPr>
          <p:cNvPr id="8" name="Rectangle 7"/>
          <p:cNvSpPr/>
          <p:nvPr/>
        </p:nvSpPr>
        <p:spPr>
          <a:xfrm>
            <a:off x="4594412" y="6471734"/>
            <a:ext cx="4572000" cy="307777"/>
          </a:xfrm>
          <a:prstGeom prst="rect">
            <a:avLst/>
          </a:prstGeom>
        </p:spPr>
        <p:txBody>
          <a:bodyPr>
            <a:spAutoFit/>
          </a:bodyPr>
          <a:lstStyle/>
          <a:p>
            <a:r>
              <a:rPr lang="en-US" sz="1400" dirty="0">
                <a:solidFill>
                  <a:schemeClr val="bg1"/>
                </a:solidFill>
              </a:rPr>
              <a:t>http://embor.embopress.org/content/5/10/964.figures-only</a:t>
            </a:r>
          </a:p>
        </p:txBody>
      </p:sp>
    </p:spTree>
    <p:extLst>
      <p:ext uri="{BB962C8B-B14F-4D97-AF65-F5344CB8AC3E}">
        <p14:creationId xmlns:p14="http://schemas.microsoft.com/office/powerpoint/2010/main" val="2965243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E115"/>
                </a:solidFill>
              </a:rPr>
              <a:t>Some</a:t>
            </a:r>
            <a:r>
              <a:rPr lang="en-US" dirty="0" smtClean="0"/>
              <a:t> Data Quality Dimensions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889117"/>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smtClean="0">
                          <a:solidFill>
                            <a:srgbClr val="FFC000"/>
                          </a:solidFill>
                          <a:effectLst/>
                          <a:latin typeface="Trebuchet MS" panose="020B0603020202020204" pitchFamily="34" charset="0"/>
                        </a:rPr>
                        <a:t>Accuracy</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smtClean="0">
                          <a:solidFill>
                            <a:srgbClr val="1FE115"/>
                          </a:solidFill>
                          <a:effectLst/>
                          <a:latin typeface="Trebuchet MS" panose="020B0603020202020204" pitchFamily="34" charset="0"/>
                        </a:rPr>
                        <a:t>Reliability</a:t>
                      </a:r>
                      <a:endParaRPr lang="en-US" sz="2000" b="0" i="0" u="none" strike="noStrike" dirty="0">
                        <a:solidFill>
                          <a:srgbClr val="1FE115"/>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smtClean="0">
                          <a:solidFill>
                            <a:srgbClr val="FFFF00"/>
                          </a:solidFill>
                          <a:effectLst/>
                          <a:latin typeface="Trebuchet MS" panose="020B0603020202020204" pitchFamily="34" charset="0"/>
                        </a:rPr>
                        <a:t>Freedom </a:t>
                      </a:r>
                      <a:r>
                        <a:rPr lang="en-US" sz="2000" u="none" strike="noStrike" dirty="0">
                          <a:solidFill>
                            <a:srgbClr val="FFFF00"/>
                          </a:solidFill>
                          <a:effectLst/>
                          <a:latin typeface="Trebuchet MS" panose="020B0603020202020204" pitchFamily="34" charset="0"/>
                        </a:rPr>
                        <a:t>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Level </a:t>
                      </a:r>
                      <a:r>
                        <a:rPr lang="en-US" sz="2000" u="none" strike="noStrike" dirty="0">
                          <a:solidFill>
                            <a:schemeClr val="bg1"/>
                          </a:solidFill>
                          <a:effectLst/>
                          <a:latin typeface="Trebuchet MS" panose="020B0603020202020204" pitchFamily="34" charset="0"/>
                        </a:rPr>
                        <a:t>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smtClean="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smtClean="0">
                          <a:solidFill>
                            <a:srgbClr val="FFC000"/>
                          </a:solidFill>
                          <a:effectLst/>
                          <a:latin typeface="Trebuchet MS" panose="020B0603020202020204" pitchFamily="34" charset="0"/>
                        </a:rPr>
                        <a:t>Precision</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endParaRPr lang="en-US" sz="1400" dirty="0" smtClean="0">
              <a:solidFill>
                <a:schemeClr val="bg1"/>
              </a:solidFill>
              <a:latin typeface="Trebuchet MS" panose="020B0603020202020204" pitchFamily="34" charset="0"/>
            </a:endParaRPr>
          </a:p>
          <a:p>
            <a:pPr algn="r"/>
            <a:r>
              <a:rPr lang="en-US" sz="1400" dirty="0" smtClean="0">
                <a:solidFill>
                  <a:schemeClr val="bg1"/>
                </a:solidFill>
                <a:latin typeface="Trebuchet MS" panose="020B0603020202020204" pitchFamily="34" charset="0"/>
              </a:rPr>
              <a:t>A </a:t>
            </a:r>
            <a:r>
              <a:rPr lang="en-US" sz="1400" dirty="0">
                <a:solidFill>
                  <a:schemeClr val="bg1"/>
                </a:solidFill>
                <a:latin typeface="Trebuchet MS" panose="020B0603020202020204" pitchFamily="34" charset="0"/>
              </a:rPr>
              <a:t>framework for </a:t>
            </a:r>
            <a:r>
              <a:rPr lang="en-US" sz="1400" dirty="0" smtClean="0">
                <a:solidFill>
                  <a:schemeClr val="bg1"/>
                </a:solidFill>
                <a:latin typeface="Trebuchet MS" panose="020B0603020202020204" pitchFamily="34" charset="0"/>
              </a:rPr>
              <a:t>analysis of </a:t>
            </a:r>
            <a:r>
              <a:rPr lang="en-US" sz="1400" dirty="0">
                <a:solidFill>
                  <a:schemeClr val="bg1"/>
                </a:solidFill>
                <a:latin typeface="Trebuchet MS" panose="020B0603020202020204" pitchFamily="34" charset="0"/>
              </a:rPr>
              <a:t>data quality research. </a:t>
            </a:r>
            <a:endParaRPr lang="en-US" sz="1400" dirty="0" smtClean="0">
              <a:solidFill>
                <a:schemeClr val="bg1"/>
              </a:solidFill>
              <a:latin typeface="Trebuchet MS" panose="020B0603020202020204" pitchFamily="34" charset="0"/>
            </a:endParaRPr>
          </a:p>
          <a:p>
            <a:pPr algn="r"/>
            <a:r>
              <a:rPr lang="en-US" sz="1400" i="1" dirty="0" smtClean="0">
                <a:solidFill>
                  <a:schemeClr val="bg1"/>
                </a:solidFill>
                <a:latin typeface="Trebuchet MS" panose="020B0603020202020204" pitchFamily="34" charset="0"/>
              </a:rPr>
              <a:t>IEEE </a:t>
            </a:r>
            <a:r>
              <a:rPr lang="en-US" sz="1400" i="1" dirty="0">
                <a:solidFill>
                  <a:schemeClr val="bg1"/>
                </a:solidFill>
                <a:latin typeface="Trebuchet MS" panose="020B0603020202020204" pitchFamily="34" charset="0"/>
              </a:rPr>
              <a:t>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smtClean="0">
                <a:solidFill>
                  <a:schemeClr val="bg1"/>
                </a:solidFill>
                <a:latin typeface="Trebuchet MS" panose="020B0603020202020204" pitchFamily="34" charset="0"/>
              </a:rPr>
              <a:t>4 (</a:t>
            </a:r>
            <a:r>
              <a:rPr lang="en-US" sz="1400" dirty="0">
                <a:solidFill>
                  <a:schemeClr val="bg1"/>
                </a:solidFill>
                <a:latin typeface="Trebuchet MS" panose="020B0603020202020204" pitchFamily="34" charset="0"/>
              </a:rPr>
              <a:t>1995), pp. 623–640.</a:t>
            </a:r>
          </a:p>
        </p:txBody>
      </p:sp>
      <p:sp>
        <p:nvSpPr>
          <p:cNvPr id="3" name="TextBox 2"/>
          <p:cNvSpPr txBox="1"/>
          <p:nvPr/>
        </p:nvSpPr>
        <p:spPr>
          <a:xfrm>
            <a:off x="228600" y="5105400"/>
            <a:ext cx="1559209" cy="584775"/>
          </a:xfrm>
          <a:prstGeom prst="rect">
            <a:avLst/>
          </a:prstGeom>
          <a:noFill/>
        </p:spPr>
        <p:txBody>
          <a:bodyPr wrap="none" rtlCol="0">
            <a:spAutoFit/>
          </a:bodyPr>
          <a:lstStyle/>
          <a:p>
            <a:r>
              <a:rPr lang="en-US" dirty="0" smtClean="0">
                <a:solidFill>
                  <a:srgbClr val="1FE115"/>
                </a:solidFill>
              </a:rPr>
              <a:t>Validity</a:t>
            </a:r>
            <a:endParaRPr lang="en-US" dirty="0">
              <a:solidFill>
                <a:srgbClr val="1FE115"/>
              </a:solidFill>
            </a:endParaRPr>
          </a:p>
        </p:txBody>
      </p:sp>
    </p:spTree>
    <p:extLst>
      <p:ext uri="{BB962C8B-B14F-4D97-AF65-F5344CB8AC3E}">
        <p14:creationId xmlns:p14="http://schemas.microsoft.com/office/powerpoint/2010/main" val="2751489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228600" y="2057400"/>
            <a:ext cx="8686800" cy="4572000"/>
          </a:xfrm>
        </p:spPr>
        <p:txBody>
          <a:bodyPr/>
          <a:lstStyle/>
          <a:p>
            <a:pPr marL="457200" indent="-457200">
              <a:lnSpc>
                <a:spcPct val="90000"/>
              </a:lnSpc>
              <a:buFont typeface="Arial" panose="020B0604020202020204" pitchFamily="34" charset="0"/>
              <a:buChar char="•"/>
            </a:pPr>
            <a:r>
              <a:rPr lang="en-US" altLang="en-US" sz="2800" b="1" u="sng" dirty="0" smtClean="0"/>
              <a:t>Validity</a:t>
            </a:r>
            <a:endParaRPr lang="en-US" altLang="en-US" sz="2800" b="1" u="sng" dirty="0"/>
          </a:p>
          <a:p>
            <a:pPr marL="857250" lvl="1" indent="-457200">
              <a:lnSpc>
                <a:spcPct val="90000"/>
              </a:lnSpc>
              <a:buFont typeface="Arial" panose="020B0604020202020204" pitchFamily="34" charset="0"/>
              <a:buChar char="•"/>
            </a:pPr>
            <a:r>
              <a:rPr lang="en-US" altLang="en-US" sz="2800" dirty="0"/>
              <a:t>The </a:t>
            </a:r>
            <a:r>
              <a:rPr lang="en-US" altLang="en-US" sz="2800" dirty="0" smtClean="0"/>
              <a:t>extent </a:t>
            </a:r>
            <a:r>
              <a:rPr lang="en-US" altLang="en-US" sz="2800" dirty="0"/>
              <a:t>to </a:t>
            </a:r>
            <a:r>
              <a:rPr lang="en-US" altLang="en-US" sz="2800" dirty="0" smtClean="0"/>
              <a:t>which a method or procedure allows or is able to derive representations of what is intended </a:t>
            </a:r>
            <a:r>
              <a:rPr lang="en-US" altLang="en-US" sz="2800" dirty="0"/>
              <a:t>to </a:t>
            </a:r>
            <a:r>
              <a:rPr lang="en-US" altLang="en-US" sz="2800" dirty="0" smtClean="0"/>
              <a:t>be represented.</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smtClean="0"/>
              <a:t>Reliability</a:t>
            </a:r>
            <a:endParaRPr lang="en-US" altLang="en-US" sz="2800" b="1" u="sng" dirty="0"/>
          </a:p>
          <a:p>
            <a:pPr marL="857250" lvl="1" indent="-457200">
              <a:lnSpc>
                <a:spcPct val="90000"/>
              </a:lnSpc>
              <a:buFont typeface="Arial" panose="020B0604020202020204" pitchFamily="34" charset="0"/>
              <a:buChar char="•"/>
            </a:pPr>
            <a:r>
              <a:rPr lang="en-US" altLang="en-US" sz="2800" dirty="0"/>
              <a:t>The degree to which </a:t>
            </a:r>
            <a:r>
              <a:rPr lang="en-US" altLang="en-US" sz="2800" dirty="0" smtClean="0"/>
              <a:t>a method </a:t>
            </a:r>
            <a:r>
              <a:rPr lang="en-US" altLang="en-US" sz="2800" dirty="0"/>
              <a:t>or procedure </a:t>
            </a:r>
            <a:r>
              <a:rPr lang="en-US" altLang="en-US" sz="2800" dirty="0" smtClean="0"/>
              <a:t>allows or is able to derive similar representations under similar circumstances.</a:t>
            </a:r>
            <a:endParaRPr lang="en-US" altLang="en-US" sz="2800" dirty="0"/>
          </a:p>
        </p:txBody>
      </p:sp>
      <p:sp>
        <p:nvSpPr>
          <p:cNvPr id="154628" name="Rectangle 4"/>
          <p:cNvSpPr>
            <a:spLocks noGrp="1" noChangeArrowheads="1"/>
          </p:cNvSpPr>
          <p:nvPr>
            <p:ph type="title"/>
          </p:nvPr>
        </p:nvSpPr>
        <p:spPr/>
        <p:txBody>
          <a:bodyPr/>
          <a:lstStyle/>
          <a:p>
            <a:r>
              <a:rPr lang="en-US" altLang="en-US" dirty="0" smtClean="0"/>
              <a:t>Validity and reliability of representational methods/procedures</a:t>
            </a:r>
            <a:endParaRPr lang="en-US" altLang="en-US" dirty="0"/>
          </a:p>
        </p:txBody>
      </p:sp>
    </p:spTree>
    <p:extLst>
      <p:ext uri="{BB962C8B-B14F-4D97-AF65-F5344CB8AC3E}">
        <p14:creationId xmlns:p14="http://schemas.microsoft.com/office/powerpoint/2010/main" val="15618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structure (</a:t>
            </a:r>
            <a:r>
              <a:rPr lang="en-US" dirty="0" smtClean="0"/>
              <a:t>C2)</a:t>
            </a:r>
            <a:endParaRPr lang="en-US" dirty="0"/>
          </a:p>
        </p:txBody>
      </p:sp>
      <p:sp>
        <p:nvSpPr>
          <p:cNvPr id="4" name="Content Placeholder 3"/>
          <p:cNvSpPr>
            <a:spLocks noGrp="1"/>
          </p:cNvSpPr>
          <p:nvPr>
            <p:ph idx="1"/>
          </p:nvPr>
        </p:nvSpPr>
        <p:spPr/>
        <p:txBody>
          <a:bodyPr/>
          <a:lstStyle/>
          <a:p>
            <a:pPr marL="457200" indent="-457200">
              <a:buFont typeface="+mj-lt"/>
              <a:buAutoNum type="arabicParenR"/>
            </a:pPr>
            <a:r>
              <a:rPr lang="en-US" dirty="0" smtClean="0"/>
              <a:t>Questions on required reading</a:t>
            </a:r>
          </a:p>
          <a:p>
            <a:pPr marL="457200" indent="-457200">
              <a:buFont typeface="+mj-lt"/>
              <a:buAutoNum type="arabicParenR"/>
            </a:pPr>
            <a:endParaRPr lang="en-US" dirty="0"/>
          </a:p>
          <a:p>
            <a:pPr marL="457200" indent="-457200">
              <a:buFont typeface="+mj-lt"/>
              <a:buAutoNum type="arabicParenR"/>
            </a:pPr>
            <a:r>
              <a:rPr lang="en-US" dirty="0" smtClean="0"/>
              <a:t>Closed book test on required reading</a:t>
            </a:r>
            <a:endParaRPr lang="en-US" dirty="0" smtClean="0"/>
          </a:p>
          <a:p>
            <a:pPr marL="400050" lvl="1" indent="0">
              <a:buNone/>
            </a:pPr>
            <a:endParaRPr lang="en-US" dirty="0"/>
          </a:p>
          <a:p>
            <a:pPr marL="457200" indent="-457200">
              <a:buFont typeface="+mj-lt"/>
              <a:buAutoNum type="arabicParenR"/>
            </a:pPr>
            <a:r>
              <a:rPr lang="en-US" dirty="0" smtClean="0"/>
              <a:t>Interactive </a:t>
            </a:r>
            <a:r>
              <a:rPr lang="en-US" dirty="0"/>
              <a:t>lecture on </a:t>
            </a:r>
            <a:r>
              <a:rPr lang="en-US" dirty="0" smtClean="0"/>
              <a:t>bias</a:t>
            </a:r>
          </a:p>
          <a:p>
            <a:pPr marL="457200" indent="-457200">
              <a:buFont typeface="+mj-lt"/>
              <a:buAutoNum type="arabicParenR"/>
            </a:pPr>
            <a:endParaRPr lang="en-US" dirty="0"/>
          </a:p>
          <a:p>
            <a:pPr marL="457200" indent="-457200">
              <a:buFont typeface="+mj-lt"/>
              <a:buAutoNum type="arabicParenR"/>
            </a:pPr>
            <a:r>
              <a:rPr lang="en-US" dirty="0" smtClean="0"/>
              <a:t>Guided exercise</a:t>
            </a:r>
          </a:p>
          <a:p>
            <a:pPr marL="457200" indent="-457200">
              <a:buFont typeface="+mj-lt"/>
              <a:buAutoNum type="arabicParenR"/>
            </a:pPr>
            <a:endParaRPr lang="en-US" dirty="0"/>
          </a:p>
          <a:p>
            <a:pPr marL="457200" indent="-457200">
              <a:buFont typeface="+mj-lt"/>
              <a:buAutoNum type="arabicParenR"/>
            </a:pPr>
            <a:r>
              <a:rPr lang="en-US" dirty="0" smtClean="0"/>
              <a:t>Discussion</a:t>
            </a:r>
            <a:endParaRPr lang="en-US" dirty="0" smtClean="0"/>
          </a:p>
        </p:txBody>
      </p:sp>
      <p:sp>
        <p:nvSpPr>
          <p:cNvPr id="3" name="Slide Number Placeholder 2"/>
          <p:cNvSpPr>
            <a:spLocks noGrp="1"/>
          </p:cNvSpPr>
          <p:nvPr>
            <p:ph type="sldNum" sz="quarter" idx="10"/>
          </p:nvPr>
        </p:nvSpPr>
        <p:spPr/>
        <p:txBody>
          <a:bodyPr/>
          <a:lstStyle/>
          <a:p>
            <a:fld id="{970F0956-5B8E-40B4-A8DD-F75AA1D26018}" type="slidenum">
              <a:rPr lang="en-US" smtClean="0"/>
              <a:pPr/>
              <a:t>3</a:t>
            </a:fld>
            <a:endParaRPr lang="en-US"/>
          </a:p>
        </p:txBody>
      </p:sp>
    </p:spTree>
    <p:extLst>
      <p:ext uri="{BB962C8B-B14F-4D97-AF65-F5344CB8AC3E}">
        <p14:creationId xmlns:p14="http://schemas.microsoft.com/office/powerpoint/2010/main" val="1752688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scientific </a:t>
            </a:r>
            <a:r>
              <a:rPr lang="en-US" dirty="0" smtClean="0"/>
              <a:t>o</a:t>
            </a:r>
            <a:r>
              <a:rPr lang="en-US" dirty="0" smtClean="0"/>
              <a:t>bjectivity</a:t>
            </a:r>
            <a:endParaRPr lang="en-US" dirty="0"/>
          </a:p>
        </p:txBody>
      </p:sp>
      <p:sp>
        <p:nvSpPr>
          <p:cNvPr id="3" name="Content Placeholder 2"/>
          <p:cNvSpPr>
            <a:spLocks noGrp="1"/>
          </p:cNvSpPr>
          <p:nvPr>
            <p:ph idx="1"/>
          </p:nvPr>
        </p:nvSpPr>
        <p:spPr>
          <a:xfrm>
            <a:off x="228600" y="1676400"/>
            <a:ext cx="8686800" cy="4572000"/>
          </a:xfrm>
        </p:spPr>
        <p:txBody>
          <a:bodyPr/>
          <a:lstStyle/>
          <a:p>
            <a:pPr marL="0" indent="0"/>
            <a:r>
              <a:rPr lang="en-US" dirty="0"/>
              <a:t>S</a:t>
            </a:r>
            <a:r>
              <a:rPr lang="en-US" dirty="0" smtClean="0"/>
              <a:t>cience </a:t>
            </a:r>
            <a:r>
              <a:rPr lang="en-US" dirty="0"/>
              <a:t>is objective in that, or to the extent </a:t>
            </a:r>
            <a:r>
              <a:rPr lang="en-US" dirty="0" smtClean="0"/>
              <a:t>that: </a:t>
            </a:r>
          </a:p>
          <a:p>
            <a:pPr>
              <a:buFont typeface="Arial" panose="020B0604020202020204" pitchFamily="34" charset="0"/>
              <a:buChar char="•"/>
            </a:pPr>
            <a:r>
              <a:rPr lang="en-US" dirty="0" smtClean="0"/>
              <a:t>its </a:t>
            </a:r>
            <a:r>
              <a:rPr lang="en-US" dirty="0"/>
              <a:t>products—theories, laws, experimental results and observations—constitute accurate representations of the external world. The products of science are not tainted by human desires, goals, capabilities or experience. </a:t>
            </a:r>
            <a:endParaRPr lang="en-US" dirty="0" smtClean="0"/>
          </a:p>
          <a:p>
            <a:pPr lvl="1">
              <a:buFont typeface="Wingdings" panose="05000000000000000000" pitchFamily="2" charset="2"/>
              <a:buChar char="à"/>
            </a:pPr>
            <a:r>
              <a:rPr lang="en-US" b="1" dirty="0" smtClean="0"/>
              <a:t>product objectivity</a:t>
            </a:r>
          </a:p>
          <a:p>
            <a:pPr marL="457200" lvl="1" indent="0">
              <a:buNone/>
            </a:pPr>
            <a:endParaRPr lang="en-US" dirty="0"/>
          </a:p>
          <a:p>
            <a:pPr>
              <a:buFont typeface="Arial" panose="020B0604020202020204" pitchFamily="34" charset="0"/>
              <a:buChar char="•"/>
            </a:pPr>
            <a:r>
              <a:rPr lang="en-US" dirty="0" smtClean="0"/>
              <a:t>the </a:t>
            </a:r>
            <a:r>
              <a:rPr lang="en-US" dirty="0"/>
              <a:t>processes and methods that characterize it neither depend on contingent social and ethical values, nor on the individual bias of a </a:t>
            </a:r>
            <a:r>
              <a:rPr lang="en-US" dirty="0" smtClean="0"/>
              <a:t>scientist</a:t>
            </a:r>
          </a:p>
          <a:p>
            <a:pPr marL="400050" lvl="1" indent="0">
              <a:buNone/>
            </a:pPr>
            <a:r>
              <a:rPr lang="en-US" b="1" dirty="0" smtClean="0">
                <a:sym typeface="Wingdings" panose="05000000000000000000" pitchFamily="2" charset="2"/>
              </a:rPr>
              <a:t> </a:t>
            </a:r>
            <a:r>
              <a:rPr lang="en-US" b="1" dirty="0" smtClean="0"/>
              <a:t>process </a:t>
            </a:r>
            <a:r>
              <a:rPr lang="en-US" b="1" dirty="0"/>
              <a:t>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30</a:t>
            </a:fld>
            <a:endParaRPr lang="en-US"/>
          </a:p>
        </p:txBody>
      </p:sp>
    </p:spTree>
    <p:extLst>
      <p:ext uri="{BB962C8B-B14F-4D97-AF65-F5344CB8AC3E}">
        <p14:creationId xmlns:p14="http://schemas.microsoft.com/office/powerpoint/2010/main" val="23678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t>Internal validity</a:t>
            </a:r>
          </a:p>
          <a:p>
            <a:pPr lvl="1">
              <a:buFont typeface="Arial" panose="020B0604020202020204" pitchFamily="34" charset="0"/>
              <a:buChar char="•"/>
            </a:pPr>
            <a:r>
              <a:rPr lang="en-US" dirty="0" smtClean="0"/>
              <a:t>The method produces an accurate representation for the portion of reality under scrutiny.</a:t>
            </a:r>
          </a:p>
          <a:p>
            <a:pPr lvl="1">
              <a:buFont typeface="Arial" panose="020B0604020202020204" pitchFamily="34" charset="0"/>
              <a:buChar char="•"/>
            </a:pPr>
            <a:endParaRPr lang="en-US" dirty="0" smtClean="0"/>
          </a:p>
          <a:p>
            <a:pPr>
              <a:buFont typeface="Arial" panose="020B0604020202020204" pitchFamily="34" charset="0"/>
              <a:buChar char="•"/>
            </a:pPr>
            <a:r>
              <a:rPr lang="en-US" u="sng" dirty="0" smtClean="0"/>
              <a:t>External validity</a:t>
            </a:r>
          </a:p>
          <a:p>
            <a:pPr lvl="1">
              <a:buFont typeface="Arial" panose="020B0604020202020204" pitchFamily="34" charset="0"/>
              <a:buChar char="•"/>
            </a:pPr>
            <a:r>
              <a:rPr lang="en-US" dirty="0" smtClean="0"/>
              <a:t>The method produces for all similar portions of reality representations which with respect to these portions of reality are accurate to the same degree.  </a:t>
            </a:r>
          </a:p>
          <a:p>
            <a:pPr lvl="1">
              <a:buFont typeface="Arial" panose="020B0604020202020204" pitchFamily="34" charset="0"/>
              <a:buChar char="•"/>
            </a:pPr>
            <a:r>
              <a:rPr lang="en-US" dirty="0" smtClean="0">
                <a:sym typeface="Wingdings" panose="05000000000000000000" pitchFamily="2" charset="2"/>
              </a:rPr>
              <a:t> generalizability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31</a:t>
            </a:fld>
            <a:endParaRPr lang="en-US"/>
          </a:p>
        </p:txBody>
      </p:sp>
    </p:spTree>
    <p:extLst>
      <p:ext uri="{BB962C8B-B14F-4D97-AF65-F5344CB8AC3E}">
        <p14:creationId xmlns:p14="http://schemas.microsoft.com/office/powerpoint/2010/main" val="200671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AAE600"/>
                </a:solidFill>
              </a:rPr>
              <a:t>Reliability</a:t>
            </a:r>
            <a:r>
              <a:rPr lang="en-US" dirty="0" smtClean="0"/>
              <a:t>     </a:t>
            </a:r>
            <a:r>
              <a:rPr lang="en-US" dirty="0" smtClean="0">
                <a:solidFill>
                  <a:srgbClr val="A2CCE8"/>
                </a:solidFill>
              </a:rPr>
              <a:t>Validity</a:t>
            </a:r>
            <a:r>
              <a:rPr lang="en-US" dirty="0" smtClean="0"/>
              <a:t> of method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32</a:t>
            </a:fld>
            <a:endParaRPr lang="en-US"/>
          </a:p>
        </p:txBody>
      </p:sp>
      <p:sp>
        <p:nvSpPr>
          <p:cNvPr id="10" name="Right Arrow 9"/>
          <p:cNvSpPr/>
          <p:nvPr/>
        </p:nvSpPr>
        <p:spPr bwMode="auto">
          <a:xfrm flipH="1">
            <a:off x="3770706" y="1396252"/>
            <a:ext cx="3941781" cy="2801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rot="5400000" flipH="1">
            <a:off x="1838813" y="3292896"/>
            <a:ext cx="3810000" cy="243839"/>
          </a:xfrm>
          <a:prstGeom prst="rightArrow">
            <a:avLst/>
          </a:prstGeom>
          <a:solidFill>
            <a:srgbClr val="AAE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533400" y="5486400"/>
            <a:ext cx="7815023" cy="461665"/>
          </a:xfrm>
          <a:prstGeom prst="rect">
            <a:avLst/>
          </a:prstGeom>
          <a:noFill/>
        </p:spPr>
        <p:txBody>
          <a:bodyPr wrap="none" rtlCol="0">
            <a:spAutoFit/>
          </a:bodyPr>
          <a:lstStyle/>
          <a:p>
            <a:r>
              <a:rPr lang="en-US" sz="2400" b="0" dirty="0" smtClean="0">
                <a:solidFill>
                  <a:schemeClr val="bg1"/>
                </a:solidFill>
              </a:rPr>
              <a:t>Relations between reliability, validity, accuracy and precision.</a:t>
            </a:r>
            <a:endParaRPr lang="en-US" sz="2400" b="0" dirty="0">
              <a:solidFill>
                <a:schemeClr val="bg1"/>
              </a:solidFill>
            </a:endParaRPr>
          </a:p>
        </p:txBody>
      </p:sp>
      <p:sp>
        <p:nvSpPr>
          <p:cNvPr id="13" name="Rounded Rectangle 12"/>
          <p:cNvSpPr/>
          <p:nvPr/>
        </p:nvSpPr>
        <p:spPr bwMode="auto">
          <a:xfrm>
            <a:off x="5791201" y="1811952"/>
            <a:ext cx="1828800" cy="227864"/>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ounded Rectangle 13"/>
          <p:cNvSpPr/>
          <p:nvPr/>
        </p:nvSpPr>
        <p:spPr bwMode="auto">
          <a:xfrm>
            <a:off x="1523999" y="3873866"/>
            <a:ext cx="2097893" cy="240933"/>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14537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33</a:t>
            </a:fld>
            <a:endParaRPr lang="en-US"/>
          </a:p>
        </p:txBody>
      </p:sp>
      <p:sp>
        <p:nvSpPr>
          <p:cNvPr id="8" name="Freeform 7"/>
          <p:cNvSpPr/>
          <p:nvPr/>
        </p:nvSpPr>
        <p:spPr bwMode="auto">
          <a:xfrm>
            <a:off x="1431512" y="1600200"/>
            <a:ext cx="6280976" cy="3690192"/>
          </a:xfrm>
          <a:custGeom>
            <a:avLst/>
            <a:gdLst>
              <a:gd name="connsiteX0" fmla="*/ 4303059 w 6400800"/>
              <a:gd name="connsiteY0" fmla="*/ 0 h 3872753"/>
              <a:gd name="connsiteX1" fmla="*/ 6400800 w 6400800"/>
              <a:gd name="connsiteY1" fmla="*/ 0 h 3872753"/>
              <a:gd name="connsiteX2" fmla="*/ 6400800 w 6400800"/>
              <a:gd name="connsiteY2" fmla="*/ 3872753 h 3872753"/>
              <a:gd name="connsiteX3" fmla="*/ 0 w 6400800"/>
              <a:gd name="connsiteY3" fmla="*/ 3872753 h 3872753"/>
              <a:gd name="connsiteX4" fmla="*/ 0 w 6400800"/>
              <a:gd name="connsiteY4" fmla="*/ 2140772 h 3872753"/>
              <a:gd name="connsiteX5" fmla="*/ 4335332 w 6400800"/>
              <a:gd name="connsiteY5" fmla="*/ 2140772 h 3872753"/>
              <a:gd name="connsiteX6" fmla="*/ 4303059 w 6400800"/>
              <a:gd name="connsiteY6" fmla="*/ 0 h 38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800" h="3872753">
                <a:moveTo>
                  <a:pt x="4303059" y="0"/>
                </a:moveTo>
                <a:lnTo>
                  <a:pt x="6400800" y="0"/>
                </a:lnTo>
                <a:lnTo>
                  <a:pt x="6400800" y="3872753"/>
                </a:lnTo>
                <a:lnTo>
                  <a:pt x="0" y="3872753"/>
                </a:lnTo>
                <a:lnTo>
                  <a:pt x="0" y="2140772"/>
                </a:lnTo>
                <a:lnTo>
                  <a:pt x="4335332" y="2140772"/>
                </a:lnTo>
                <a:lnTo>
                  <a:pt x="4303059" y="0"/>
                </a:ln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flipH="1">
            <a:off x="762000" y="5414238"/>
            <a:ext cx="7726681" cy="1077218"/>
          </a:xfrm>
          <a:prstGeom prst="rect">
            <a:avLst/>
          </a:prstGeom>
          <a:noFill/>
        </p:spPr>
        <p:txBody>
          <a:bodyPr wrap="square" rtlCol="0">
            <a:spAutoFit/>
          </a:bodyPr>
          <a:lstStyle/>
          <a:p>
            <a:r>
              <a:rPr lang="en-US" dirty="0" smtClean="0">
                <a:solidFill>
                  <a:schemeClr val="bg1"/>
                </a:solidFill>
              </a:rPr>
              <a:t>Error: the difference between the representation and the referent</a:t>
            </a:r>
            <a:endParaRPr lang="en-US" dirty="0">
              <a:solidFill>
                <a:schemeClr val="bg1"/>
              </a:solidFill>
            </a:endParaRPr>
          </a:p>
        </p:txBody>
      </p:sp>
    </p:spTree>
    <p:extLst>
      <p:ext uri="{BB962C8B-B14F-4D97-AF65-F5344CB8AC3E}">
        <p14:creationId xmlns:p14="http://schemas.microsoft.com/office/powerpoint/2010/main" val="19454507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types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t>Random error</a:t>
            </a:r>
            <a:r>
              <a:rPr lang="en-US" dirty="0" smtClean="0"/>
              <a:t>:</a:t>
            </a:r>
          </a:p>
          <a:p>
            <a:pPr lvl="1">
              <a:buFont typeface="Arial" panose="020B0604020202020204" pitchFamily="34" charset="0"/>
              <a:buChar char="•"/>
            </a:pPr>
            <a:r>
              <a:rPr lang="en-US" dirty="0" smtClean="0"/>
              <a:t>An error of a sort we can’t predict (even if we tried with all means possible)</a:t>
            </a:r>
          </a:p>
          <a:p>
            <a:pPr lvl="1">
              <a:buFont typeface="Arial" panose="020B0604020202020204" pitchFamily="34" charset="0"/>
              <a:buChar char="•"/>
            </a:pPr>
            <a:r>
              <a:rPr lang="en-US" dirty="0" smtClean="0"/>
              <a:t>Only caused by chance.</a:t>
            </a:r>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u="sng" dirty="0" smtClean="0"/>
              <a:t>Systematic error</a:t>
            </a:r>
            <a:r>
              <a:rPr lang="en-US" dirty="0" smtClean="0"/>
              <a:t>:</a:t>
            </a:r>
          </a:p>
          <a:p>
            <a:pPr lvl="1">
              <a:buFont typeface="Arial" panose="020B0604020202020204" pitchFamily="34" charset="0"/>
              <a:buChar char="•"/>
            </a:pPr>
            <a:r>
              <a:rPr lang="en-US" dirty="0" smtClean="0"/>
              <a:t>An error due </a:t>
            </a:r>
            <a:r>
              <a:rPr lang="en-US" dirty="0"/>
              <a:t>to </a:t>
            </a:r>
            <a:r>
              <a:rPr lang="en-US" dirty="0" smtClean="0"/>
              <a:t>any cause other </a:t>
            </a:r>
            <a:r>
              <a:rPr lang="en-US" dirty="0"/>
              <a:t>than sampling </a:t>
            </a:r>
            <a:r>
              <a:rPr lang="en-US" dirty="0" smtClean="0"/>
              <a:t>variability.</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34</a:t>
            </a:fld>
            <a:endParaRPr lang="en-US"/>
          </a:p>
        </p:txBody>
      </p:sp>
    </p:spTree>
    <p:extLst>
      <p:ext uri="{BB962C8B-B14F-4D97-AF65-F5344CB8AC3E}">
        <p14:creationId xmlns:p14="http://schemas.microsoft.com/office/powerpoint/2010/main" val="167313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types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t>Random error</a:t>
            </a:r>
            <a:r>
              <a:rPr lang="en-US" dirty="0" smtClean="0"/>
              <a:t>:</a:t>
            </a:r>
          </a:p>
          <a:p>
            <a:pPr lvl="1">
              <a:buFont typeface="Arial" panose="020B0604020202020204" pitchFamily="34" charset="0"/>
              <a:buChar char="•"/>
            </a:pPr>
            <a:r>
              <a:rPr lang="en-US" dirty="0" smtClean="0"/>
              <a:t>An error of a sort we can’t predict (even if we tried with all means possible)</a:t>
            </a:r>
          </a:p>
          <a:p>
            <a:pPr lvl="1">
              <a:buFont typeface="Arial" panose="020B0604020202020204" pitchFamily="34" charset="0"/>
              <a:buChar char="•"/>
            </a:pPr>
            <a:r>
              <a:rPr lang="en-US" dirty="0" smtClean="0"/>
              <a:t>Only caused by chance.</a:t>
            </a:r>
          </a:p>
          <a:p>
            <a:pPr lvl="1">
              <a:buFont typeface="Arial" panose="020B0604020202020204" pitchFamily="34" charset="0"/>
              <a:buChar char="•"/>
            </a:pPr>
            <a:endParaRPr lang="en-US" sz="800" dirty="0" smtClean="0"/>
          </a:p>
          <a:p>
            <a:pPr marL="0" indent="0"/>
            <a:r>
              <a:rPr lang="en-US" dirty="0" smtClean="0">
                <a:sym typeface="Wingdings" panose="05000000000000000000" pitchFamily="2" charset="2"/>
              </a:rPr>
              <a:t>		 contributes to reduction in precision</a:t>
            </a: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u="sng" dirty="0" smtClean="0"/>
              <a:t>Systematic error</a:t>
            </a:r>
            <a:r>
              <a:rPr lang="en-US" dirty="0" smtClean="0"/>
              <a:t>:</a:t>
            </a:r>
          </a:p>
          <a:p>
            <a:pPr lvl="1">
              <a:buFont typeface="Arial" panose="020B0604020202020204" pitchFamily="34" charset="0"/>
              <a:buChar char="•"/>
            </a:pPr>
            <a:r>
              <a:rPr lang="en-US" dirty="0" smtClean="0"/>
              <a:t>An error due </a:t>
            </a:r>
            <a:r>
              <a:rPr lang="en-US" dirty="0"/>
              <a:t>to </a:t>
            </a:r>
            <a:r>
              <a:rPr lang="en-US" dirty="0" smtClean="0"/>
              <a:t>any cause other </a:t>
            </a:r>
            <a:r>
              <a:rPr lang="en-US" dirty="0"/>
              <a:t>than sampling </a:t>
            </a:r>
            <a:r>
              <a:rPr lang="en-US" dirty="0" smtClean="0"/>
              <a:t>variability.</a:t>
            </a:r>
          </a:p>
          <a:p>
            <a:pPr lvl="1">
              <a:buFont typeface="Arial" panose="020B0604020202020204" pitchFamily="34" charset="0"/>
              <a:buChar char="•"/>
            </a:pPr>
            <a:endParaRPr lang="en-US" sz="800" dirty="0"/>
          </a:p>
          <a:p>
            <a:pPr marL="457200" lvl="1" indent="0">
              <a:buNone/>
            </a:pPr>
            <a:r>
              <a:rPr lang="en-US" dirty="0">
                <a:sym typeface="Wingdings" panose="05000000000000000000" pitchFamily="2" charset="2"/>
              </a:rPr>
              <a:t>		 contributes to </a:t>
            </a:r>
            <a:r>
              <a:rPr lang="en-US" dirty="0" smtClean="0">
                <a:sym typeface="Wingdings" panose="05000000000000000000" pitchFamily="2" charset="2"/>
              </a:rPr>
              <a:t>reduction in accuracy</a:t>
            </a: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35</a:t>
            </a:fld>
            <a:endParaRPr lang="en-US"/>
          </a:p>
        </p:txBody>
      </p:sp>
    </p:spTree>
    <p:extLst>
      <p:ext uri="{BB962C8B-B14F-4D97-AF65-F5344CB8AC3E}">
        <p14:creationId xmlns:p14="http://schemas.microsoft.com/office/powerpoint/2010/main" val="654783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solidFill>
                  <a:srgbClr val="A2CCE8"/>
                </a:solidFill>
              </a:rPr>
              <a:t>Internal validity</a:t>
            </a:r>
          </a:p>
          <a:p>
            <a:pPr lvl="1">
              <a:buFont typeface="Arial" panose="020B0604020202020204" pitchFamily="34" charset="0"/>
              <a:buChar char="•"/>
            </a:pPr>
            <a:r>
              <a:rPr lang="en-US" dirty="0" smtClean="0">
                <a:solidFill>
                  <a:srgbClr val="A2CCE8"/>
                </a:solidFill>
              </a:rPr>
              <a:t>The method produces an accurate representation for the portion of reality under scrutiny.</a:t>
            </a:r>
          </a:p>
          <a:p>
            <a:pPr lvl="1">
              <a:buFont typeface="Arial" panose="020B0604020202020204" pitchFamily="34" charset="0"/>
              <a:buChar char="•"/>
            </a:pPr>
            <a:endParaRPr lang="en-US" dirty="0" smtClean="0">
              <a:solidFill>
                <a:srgbClr val="A2CCE8"/>
              </a:solidFill>
            </a:endParaRPr>
          </a:p>
          <a:p>
            <a:pPr>
              <a:buFont typeface="Arial" panose="020B0604020202020204" pitchFamily="34" charset="0"/>
              <a:buChar char="•"/>
            </a:pPr>
            <a:r>
              <a:rPr lang="en-US" u="sng" dirty="0" smtClean="0">
                <a:solidFill>
                  <a:srgbClr val="A2CCE8"/>
                </a:solidFill>
              </a:rPr>
              <a:t>External validity</a:t>
            </a:r>
          </a:p>
          <a:p>
            <a:pPr lvl="1">
              <a:buFont typeface="Arial" panose="020B0604020202020204" pitchFamily="34" charset="0"/>
              <a:buChar char="•"/>
            </a:pPr>
            <a:r>
              <a:rPr lang="en-US" dirty="0" smtClean="0">
                <a:solidFill>
                  <a:srgbClr val="A2CCE8"/>
                </a:solidFill>
              </a:rPr>
              <a:t>The method produces for all similar portions of reality representations which with respect to these portions of reality are accurate to the same degree.  </a:t>
            </a:r>
          </a:p>
          <a:p>
            <a:pPr lvl="1">
              <a:buFont typeface="Arial" panose="020B0604020202020204" pitchFamily="34" charset="0"/>
              <a:buChar char="•"/>
            </a:pPr>
            <a:r>
              <a:rPr lang="en-US" dirty="0" smtClean="0">
                <a:solidFill>
                  <a:srgbClr val="A2CCE8"/>
                </a:solidFill>
                <a:sym typeface="Wingdings" panose="05000000000000000000" pitchFamily="2" charset="2"/>
              </a:rPr>
              <a:t> generalizability</a:t>
            </a:r>
          </a:p>
          <a:p>
            <a:pPr lvl="1">
              <a:buFont typeface="Arial" panose="020B0604020202020204" pitchFamily="34" charset="0"/>
              <a:buChar char="•"/>
            </a:pPr>
            <a:r>
              <a:rPr lang="en-US" dirty="0" smtClean="0">
                <a:sym typeface="Wingdings" panose="05000000000000000000" pitchFamily="2" charset="2"/>
              </a:rPr>
              <a:t>Similarity of portions of reality can only be guaranteed by absence of sampling error.</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36</a:t>
            </a:fld>
            <a:endParaRPr lang="en-US"/>
          </a:p>
        </p:txBody>
      </p:sp>
    </p:spTree>
    <p:extLst>
      <p:ext uri="{BB962C8B-B14F-4D97-AF65-F5344CB8AC3E}">
        <p14:creationId xmlns:p14="http://schemas.microsoft.com/office/powerpoint/2010/main" val="22928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a:t>
            </a:r>
            <a:endParaRPr lang="en-US" dirty="0"/>
          </a:p>
        </p:txBody>
      </p:sp>
      <p:sp>
        <p:nvSpPr>
          <p:cNvPr id="3" name="Content Placeholder 2"/>
          <p:cNvSpPr>
            <a:spLocks noGrp="1"/>
          </p:cNvSpPr>
          <p:nvPr>
            <p:ph idx="1"/>
          </p:nvPr>
        </p:nvSpPr>
        <p:spPr/>
        <p:txBody>
          <a:bodyPr/>
          <a:lstStyle/>
          <a:p>
            <a:r>
              <a:rPr lang="en-US" dirty="0" smtClean="0"/>
              <a:t>Most accurate, general determination:</a:t>
            </a:r>
          </a:p>
          <a:p>
            <a:endParaRPr lang="en-US" dirty="0" smtClean="0"/>
          </a:p>
          <a:p>
            <a:pPr marL="0" indent="0" algn="ctr"/>
            <a:r>
              <a:rPr lang="en-US" dirty="0" smtClean="0"/>
              <a:t>Error introduced by lack of internal validity of a method which therefor produces inaccurate representations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37</a:t>
            </a:fld>
            <a:endParaRPr lang="en-US"/>
          </a:p>
        </p:txBody>
      </p:sp>
    </p:spTree>
    <p:extLst>
      <p:ext uri="{BB962C8B-B14F-4D97-AF65-F5344CB8AC3E}">
        <p14:creationId xmlns:p14="http://schemas.microsoft.com/office/powerpoint/2010/main" val="4047336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and </a:t>
            </a:r>
            <a:r>
              <a:rPr lang="en-US" dirty="0" smtClean="0"/>
              <a:t>Error</a:t>
            </a:r>
            <a:endParaRPr lang="en-US" dirty="0"/>
          </a:p>
        </p:txBody>
      </p:sp>
      <p:sp>
        <p:nvSpPr>
          <p:cNvPr id="4" name="Subtitle 3"/>
          <p:cNvSpPr>
            <a:spLocks noGrp="1"/>
          </p:cNvSpPr>
          <p:nvPr>
            <p:ph idx="1"/>
          </p:nvPr>
        </p:nvSpPr>
        <p:spPr/>
        <p:txBody>
          <a:bodyPr/>
          <a:lstStyle/>
          <a:p>
            <a:pPr marL="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Difference between error and </a:t>
            </a:r>
            <a:r>
              <a:rPr lang="en-US" sz="2800" dirty="0" smtClean="0">
                <a:latin typeface="Times New Roman" panose="02020603050405020304" pitchFamily="18" charset="0"/>
                <a:cs typeface="Times New Roman" panose="02020603050405020304" pitchFamily="18" charset="0"/>
              </a:rPr>
              <a:t>bias: true error </a:t>
            </a:r>
            <a:r>
              <a:rPr lang="en-US" sz="2800" dirty="0" smtClean="0">
                <a:latin typeface="Times New Roman" panose="02020603050405020304" pitchFamily="18" charset="0"/>
                <a:cs typeface="Times New Roman" panose="02020603050405020304" pitchFamily="18" charset="0"/>
              </a:rPr>
              <a:t>is random while bias is systematic </a:t>
            </a:r>
            <a:r>
              <a:rPr lang="en-US" sz="2800" dirty="0" smtClean="0">
                <a:latin typeface="Times New Roman" panose="02020603050405020304" pitchFamily="18" charset="0"/>
                <a:cs typeface="Times New Roman" panose="02020603050405020304" pitchFamily="18" charset="0"/>
              </a:rPr>
              <a:t>error.</a:t>
            </a:r>
          </a:p>
          <a:p>
            <a:pPr marL="457200">
              <a:buFont typeface="Arial" panose="020B0604020202020204" pitchFamily="34" charset="0"/>
              <a:buChar char="•"/>
            </a:pPr>
            <a:endParaRPr lang="en-US" sz="1100" dirty="0" smtClean="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Random sampling error can occur while selecting a population to survey due to uncontrollable issues. </a:t>
            </a:r>
            <a:endParaRPr lang="en-US" sz="2800" dirty="0" smtClean="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endParaRPr lang="en-US" sz="1100" dirty="0" smtClean="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 probability survey </a:t>
            </a:r>
            <a:r>
              <a:rPr lang="en-US" sz="2800" dirty="0">
                <a:latin typeface="Times New Roman" panose="02020603050405020304" pitchFamily="18" charset="0"/>
                <a:cs typeface="Times New Roman" panose="02020603050405020304" pitchFamily="18" charset="0"/>
              </a:rPr>
              <a:t>must include a margin of error and a confidence </a:t>
            </a:r>
            <a:r>
              <a:rPr lang="en-US" sz="2800" dirty="0" smtClean="0">
                <a:latin typeface="Times New Roman" panose="02020603050405020304" pitchFamily="18" charset="0"/>
                <a:cs typeface="Times New Roman" panose="02020603050405020304" pitchFamily="18" charset="0"/>
              </a:rPr>
              <a:t>level</a:t>
            </a:r>
            <a:r>
              <a:rPr lang="en-US" sz="2800" dirty="0">
                <a:latin typeface="Times New Roman" panose="02020603050405020304" pitchFamily="18" charset="0"/>
                <a:cs typeface="Times New Roman" panose="02020603050405020304" pitchFamily="18" charset="0"/>
              </a:rPr>
              <a:t>. This </a:t>
            </a:r>
            <a:r>
              <a:rPr lang="en-US" sz="2800" dirty="0" smtClean="0">
                <a:latin typeface="Times New Roman" panose="02020603050405020304" pitchFamily="18" charset="0"/>
                <a:cs typeface="Times New Roman" panose="02020603050405020304" pitchFamily="18" charset="0"/>
              </a:rPr>
              <a:t>tells us how </a:t>
            </a:r>
            <a:r>
              <a:rPr lang="en-US" sz="2800" dirty="0">
                <a:latin typeface="Times New Roman" panose="02020603050405020304" pitchFamily="18" charset="0"/>
                <a:cs typeface="Times New Roman" panose="02020603050405020304" pitchFamily="18" charset="0"/>
              </a:rPr>
              <a:t>much effect random sampling error could have on a study’s results</a:t>
            </a:r>
            <a:r>
              <a:rPr lang="en-US" sz="2800" dirty="0" smtClean="0">
                <a:latin typeface="Times New Roman" panose="02020603050405020304" pitchFamily="18" charset="0"/>
                <a:cs typeface="Times New Roman" panose="02020603050405020304" pitchFamily="18" charset="0"/>
              </a:rPr>
              <a:t>.</a:t>
            </a:r>
          </a:p>
          <a:p>
            <a:pPr marL="457200">
              <a:buFont typeface="Arial" panose="020B0604020202020204" pitchFamily="34" charset="0"/>
              <a:buChar char="•"/>
            </a:pPr>
            <a:endParaRPr lang="en-US" sz="1100" dirty="0" smtClean="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Bias cannot be measured statistically and it can give a skewed </a:t>
            </a:r>
            <a:r>
              <a:rPr lang="en-US" sz="2800" dirty="0">
                <a:latin typeface="Times New Roman" panose="02020603050405020304" pitchFamily="18" charset="0"/>
                <a:cs typeface="Times New Roman" panose="02020603050405020304" pitchFamily="18" charset="0"/>
              </a:rPr>
              <a:t>a</a:t>
            </a:r>
            <a:r>
              <a:rPr lang="en-US" sz="2800" dirty="0" smtClean="0">
                <a:latin typeface="Times New Roman" panose="02020603050405020304" pitchFamily="18" charset="0"/>
                <a:cs typeface="Times New Roman" panose="02020603050405020304" pitchFamily="18" charset="0"/>
              </a:rPr>
              <a:t>rtificial </a:t>
            </a:r>
            <a:r>
              <a:rPr lang="en-US" sz="2800" dirty="0" smtClean="0">
                <a:latin typeface="Times New Roman" panose="02020603050405020304" pitchFamily="18" charset="0"/>
                <a:cs typeface="Times New Roman" panose="02020603050405020304" pitchFamily="18" charset="0"/>
              </a:rPr>
              <a:t>result.</a:t>
            </a:r>
            <a:endParaRPr lang="en-US" sz="28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4804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effects of biased methods</a:t>
            </a:r>
            <a:endParaRPr lang="en-US" dirty="0"/>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smtClean="0"/>
              <a:t>Need to be accounted for when distinctions in references are used as estimates for distinctions in referents assumed to exist because of some factor:</a:t>
            </a:r>
          </a:p>
          <a:p>
            <a:pPr lvl="1">
              <a:buFont typeface="Arial" panose="020B0604020202020204" pitchFamily="34" charset="0"/>
              <a:buChar char="•"/>
            </a:pPr>
            <a:r>
              <a:rPr lang="en-US" u="sng" dirty="0" smtClean="0"/>
              <a:t>Positive bias</a:t>
            </a:r>
            <a:r>
              <a:rPr lang="en-US" dirty="0" smtClean="0"/>
              <a:t>:</a:t>
            </a:r>
          </a:p>
          <a:p>
            <a:pPr lvl="2">
              <a:buFont typeface="Arial" panose="020B0604020202020204" pitchFamily="34" charset="0"/>
              <a:buChar char="•"/>
            </a:pPr>
            <a:r>
              <a:rPr lang="en-US" dirty="0" smtClean="0"/>
              <a:t>The real distinction has a smaller magnitude than the estimated one.</a:t>
            </a:r>
          </a:p>
          <a:p>
            <a:pPr lvl="1">
              <a:buFont typeface="Arial" panose="020B0604020202020204" pitchFamily="34" charset="0"/>
              <a:buChar char="•"/>
            </a:pPr>
            <a:r>
              <a:rPr lang="en-US" u="sng" dirty="0" smtClean="0"/>
              <a:t>Negative bias</a:t>
            </a:r>
            <a:r>
              <a:rPr lang="en-US" dirty="0" smtClean="0"/>
              <a:t>:</a:t>
            </a:r>
          </a:p>
          <a:p>
            <a:pPr lvl="2">
              <a:buFont typeface="Arial" panose="020B0604020202020204" pitchFamily="34" charset="0"/>
              <a:buChar char="•"/>
            </a:pPr>
            <a:r>
              <a:rPr lang="en-US" dirty="0" smtClean="0"/>
              <a:t>The real distinction is smaller than …</a:t>
            </a:r>
          </a:p>
          <a:p>
            <a:pPr lvl="1">
              <a:buFont typeface="Arial" panose="020B0604020202020204" pitchFamily="34" charset="0"/>
              <a:buChar char="•"/>
            </a:pPr>
            <a:r>
              <a:rPr lang="en-US" u="sng" dirty="0" smtClean="0"/>
              <a:t>Bias ‘away from the null’</a:t>
            </a:r>
            <a:r>
              <a:rPr lang="en-US" dirty="0" smtClean="0"/>
              <a:t>:</a:t>
            </a:r>
          </a:p>
          <a:p>
            <a:pPr lvl="2">
              <a:buFont typeface="Arial" panose="020B0604020202020204" pitchFamily="34" charset="0"/>
              <a:buChar char="•"/>
            </a:pPr>
            <a:r>
              <a:rPr lang="en-US" dirty="0" smtClean="0"/>
              <a:t>The estimated distinction is further away from ‘no distinction’ than the real distinction is away from it. </a:t>
            </a:r>
          </a:p>
          <a:p>
            <a:pPr lvl="1">
              <a:buFont typeface="Arial" panose="020B0604020202020204" pitchFamily="34" charset="0"/>
              <a:buChar char="•"/>
            </a:pPr>
            <a:r>
              <a:rPr lang="en-US" u="sng" dirty="0" smtClean="0"/>
              <a:t>Bias ‘towards the null’</a:t>
            </a:r>
            <a:r>
              <a:rPr lang="en-US" dirty="0" smtClean="0"/>
              <a:t>:</a:t>
            </a:r>
          </a:p>
          <a:p>
            <a:pPr lvl="2">
              <a:buFont typeface="Arial" panose="020B0604020202020204" pitchFamily="34" charset="0"/>
              <a:buChar char="•"/>
            </a:pPr>
            <a:r>
              <a:rPr lang="en-US" dirty="0"/>
              <a:t>The estimated distinction is </a:t>
            </a:r>
            <a:r>
              <a:rPr lang="en-US" dirty="0" smtClean="0"/>
              <a:t>closer to </a:t>
            </a:r>
            <a:r>
              <a:rPr lang="en-US" dirty="0"/>
              <a:t>‘no distinction’ </a:t>
            </a:r>
            <a:r>
              <a:rPr lang="en-US" dirty="0" smtClean="0"/>
              <a:t>than …</a:t>
            </a:r>
            <a:endParaRPr lang="en-US" dirty="0"/>
          </a:p>
          <a:p>
            <a:pPr lvl="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39</a:t>
            </a:fld>
            <a:endParaRPr lang="en-US"/>
          </a:p>
        </p:txBody>
      </p:sp>
      <p:sp>
        <p:nvSpPr>
          <p:cNvPr id="5" name="Rectangle 4"/>
          <p:cNvSpPr/>
          <p:nvPr/>
        </p:nvSpPr>
        <p:spPr>
          <a:xfrm>
            <a:off x="1600200" y="6504801"/>
            <a:ext cx="7467600" cy="276999"/>
          </a:xfrm>
          <a:prstGeom prst="rect">
            <a:avLst/>
          </a:prstGeom>
        </p:spPr>
        <p:txBody>
          <a:bodyPr wrap="square">
            <a:spAutoFit/>
          </a:bodyPr>
          <a:lstStyle/>
          <a:p>
            <a:pPr algn="r"/>
            <a:r>
              <a:rPr lang="en-US" sz="1200" b="0" dirty="0" smtClean="0">
                <a:solidFill>
                  <a:schemeClr val="bg1"/>
                </a:solidFill>
              </a:rPr>
              <a:t>VJ</a:t>
            </a:r>
            <a:r>
              <a:rPr lang="en-US" sz="1200" b="0" dirty="0">
                <a:solidFill>
                  <a:schemeClr val="bg1"/>
                </a:solidFill>
              </a:rPr>
              <a:t>. </a:t>
            </a:r>
            <a:r>
              <a:rPr lang="en-US" sz="1200" b="0" dirty="0" err="1">
                <a:solidFill>
                  <a:schemeClr val="bg1"/>
                </a:solidFill>
              </a:rPr>
              <a:t>Schoenbach</a:t>
            </a:r>
            <a:r>
              <a:rPr lang="en-US" sz="1200" b="0" dirty="0">
                <a:solidFill>
                  <a:schemeClr val="bg1"/>
                </a:solidFill>
              </a:rPr>
              <a:t> </a:t>
            </a:r>
            <a:r>
              <a:rPr lang="en-US" sz="1200" b="0" dirty="0" smtClean="0">
                <a:solidFill>
                  <a:schemeClr val="bg1"/>
                </a:solidFill>
              </a:rPr>
              <a:t>J. </a:t>
            </a:r>
            <a:r>
              <a:rPr lang="en-US" sz="1200" b="0" dirty="0" err="1" smtClean="0">
                <a:solidFill>
                  <a:schemeClr val="bg1"/>
                </a:solidFill>
              </a:rPr>
              <a:t>Schildkraut</a:t>
            </a:r>
            <a:r>
              <a:rPr lang="en-US" sz="1200" b="0" dirty="0" smtClean="0">
                <a:solidFill>
                  <a:schemeClr val="bg1"/>
                </a:solidFill>
              </a:rPr>
              <a:t>, W. Rosamond, </a:t>
            </a:r>
            <a:r>
              <a:rPr lang="en-US" sz="1200" b="0" dirty="0">
                <a:solidFill>
                  <a:schemeClr val="bg1"/>
                </a:solidFill>
              </a:rPr>
              <a:t>Sources of </a:t>
            </a:r>
            <a:r>
              <a:rPr lang="en-US" sz="1200" b="0" dirty="0" smtClean="0">
                <a:solidFill>
                  <a:schemeClr val="bg1"/>
                </a:solidFill>
              </a:rPr>
              <a:t>error</a:t>
            </a:r>
            <a:r>
              <a:rPr lang="en-US" sz="1200" b="0" dirty="0">
                <a:solidFill>
                  <a:schemeClr val="bg1"/>
                </a:solidFill>
              </a:rPr>
              <a:t>, 2001. http://www.epidemiolog.net/</a:t>
            </a:r>
          </a:p>
        </p:txBody>
      </p:sp>
    </p:spTree>
    <p:extLst>
      <p:ext uri="{BB962C8B-B14F-4D97-AF65-F5344CB8AC3E}">
        <p14:creationId xmlns:p14="http://schemas.microsoft.com/office/powerpoint/2010/main" val="377940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Required Reading</a:t>
            </a:r>
            <a:endParaRPr lang="en-US" dirty="0"/>
          </a:p>
        </p:txBody>
      </p:sp>
      <p:sp>
        <p:nvSpPr>
          <p:cNvPr id="3" name="Content Placeholder 2"/>
          <p:cNvSpPr>
            <a:spLocks noGrp="1"/>
          </p:cNvSpPr>
          <p:nvPr>
            <p:ph idx="1"/>
          </p:nvPr>
        </p:nvSpPr>
        <p:spPr/>
        <p:txBody>
          <a:bodyPr/>
          <a:lstStyle/>
          <a:p>
            <a:r>
              <a:rPr lang="en-US" dirty="0"/>
              <a:t>R2.	John P. A. Ioannidis</a:t>
            </a:r>
          </a:p>
          <a:p>
            <a:r>
              <a:rPr lang="en-US" dirty="0"/>
              <a:t>	</a:t>
            </a:r>
            <a:r>
              <a:rPr lang="en-US" dirty="0" smtClean="0"/>
              <a:t>	Why </a:t>
            </a:r>
            <a:r>
              <a:rPr lang="en-US" dirty="0"/>
              <a:t>Most Published Research Findings Are False</a:t>
            </a:r>
          </a:p>
          <a:p>
            <a:r>
              <a:rPr lang="en-US" dirty="0"/>
              <a:t>	</a:t>
            </a:r>
            <a:r>
              <a:rPr lang="en-US" dirty="0" smtClean="0"/>
              <a:t>	PLOS </a:t>
            </a:r>
            <a:r>
              <a:rPr lang="en-US" dirty="0"/>
              <a:t>Medicine 2005;2(8):e124</a:t>
            </a:r>
          </a:p>
          <a:p>
            <a:r>
              <a:rPr lang="en-US" dirty="0"/>
              <a:t>	</a:t>
            </a:r>
            <a:r>
              <a:rPr lang="en-US" dirty="0" smtClean="0"/>
              <a:t>	</a:t>
            </a:r>
            <a:r>
              <a:rPr lang="en-US" sz="1400" dirty="0" smtClean="0"/>
              <a:t>http</a:t>
            </a:r>
            <a:r>
              <a:rPr lang="en-US" sz="1400" dirty="0"/>
              <a:t>://robotics.cs.tamu.edu/RSS2015NegativeResults/pmed.0020124.pdf</a:t>
            </a:r>
          </a:p>
          <a:p>
            <a:pPr marL="0" indent="0" algn="ctr"/>
            <a:r>
              <a:rPr lang="en-US" b="1" u="sng" dirty="0" smtClean="0"/>
              <a:t>!!! </a:t>
            </a:r>
            <a:r>
              <a:rPr lang="en-US" b="1" u="sng" dirty="0"/>
              <a:t>This paper will be the topic of a closed book in-class test during class C3 !!!</a:t>
            </a:r>
          </a:p>
          <a:p>
            <a:endParaRPr lang="en-US" dirty="0" smtClean="0"/>
          </a:p>
          <a:p>
            <a:r>
              <a:rPr lang="en-US" dirty="0" smtClean="0"/>
              <a:t>R3</a:t>
            </a:r>
            <a:r>
              <a:rPr lang="en-US" dirty="0"/>
              <a:t>.	University of Southern California. </a:t>
            </a:r>
          </a:p>
          <a:p>
            <a:r>
              <a:rPr lang="en-US" dirty="0" smtClean="0"/>
              <a:t>		Organizing </a:t>
            </a:r>
            <a:r>
              <a:rPr lang="en-US" dirty="0"/>
              <a:t>Your Social Sciences Research Paper: Types </a:t>
            </a:r>
            <a:r>
              <a:rPr lang="en-US" dirty="0" smtClean="0"/>
              <a:t>	of </a:t>
            </a:r>
            <a:r>
              <a:rPr lang="en-US" dirty="0"/>
              <a:t>Research Designs.</a:t>
            </a:r>
          </a:p>
          <a:p>
            <a:r>
              <a:rPr lang="en-US" dirty="0" smtClean="0"/>
              <a:t>		</a:t>
            </a:r>
            <a:r>
              <a:rPr lang="en-US" sz="1400" dirty="0" smtClean="0"/>
              <a:t>http</a:t>
            </a:r>
            <a:r>
              <a:rPr lang="en-US" sz="1400" dirty="0"/>
              <a:t>://libguides.usc.edu/c.php?g=235034&amp;p=1559832</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a:t>
            </a:fld>
            <a:endParaRPr lang="en-US"/>
          </a:p>
        </p:txBody>
      </p:sp>
    </p:spTree>
    <p:extLst>
      <p:ext uri="{BB962C8B-B14F-4D97-AF65-F5344CB8AC3E}">
        <p14:creationId xmlns:p14="http://schemas.microsoft.com/office/powerpoint/2010/main" val="24699538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slide more precise than …</a:t>
            </a:r>
            <a:endParaRPr lang="en-US" dirty="0"/>
          </a:p>
        </p:txBody>
      </p:sp>
      <p:sp>
        <p:nvSpPr>
          <p:cNvPr id="3" name="Content Placeholder 2"/>
          <p:cNvSpPr>
            <a:spLocks noGrp="1"/>
          </p:cNvSpPr>
          <p:nvPr>
            <p:ph idx="1"/>
          </p:nvPr>
        </p:nvSpPr>
        <p:spPr/>
        <p:txBody>
          <a:bodyPr/>
          <a:lstStyle/>
          <a:p>
            <a:pPr marL="0" indent="0" algn="just"/>
            <a:r>
              <a:rPr lang="en-US" dirty="0" smtClean="0"/>
              <a:t>‘</a:t>
            </a:r>
            <a:r>
              <a:rPr lang="en-US" i="1" dirty="0" smtClean="0"/>
              <a:t>Biases </a:t>
            </a:r>
            <a:r>
              <a:rPr lang="en-US" i="1" dirty="0"/>
              <a:t>can be classified by the direction of </a:t>
            </a:r>
            <a:r>
              <a:rPr lang="en-US" i="1" dirty="0" smtClean="0"/>
              <a:t>the change </a:t>
            </a:r>
            <a:r>
              <a:rPr lang="en-US" i="1" dirty="0"/>
              <a:t>they produce in a parameter (for example</a:t>
            </a:r>
            <a:r>
              <a:rPr lang="en-US" i="1" dirty="0" smtClean="0"/>
              <a:t>, the </a:t>
            </a:r>
            <a:r>
              <a:rPr lang="en-US" i="1" dirty="0"/>
              <a:t>odds ratio (OR)). Toward the null bias </a:t>
            </a:r>
            <a:r>
              <a:rPr lang="en-US" i="1" dirty="0" smtClean="0"/>
              <a:t>or negative </a:t>
            </a:r>
            <a:r>
              <a:rPr lang="en-US" i="1" dirty="0"/>
              <a:t>bias yields estimates closer to the </a:t>
            </a:r>
            <a:r>
              <a:rPr lang="en-US" i="1" dirty="0" smtClean="0"/>
              <a:t>null value </a:t>
            </a:r>
            <a:r>
              <a:rPr lang="en-US" i="1" dirty="0"/>
              <a:t>(for example, lower and closer OR to 1</a:t>
            </a:r>
            <a:r>
              <a:rPr lang="en-US" i="1" dirty="0" smtClean="0"/>
              <a:t>), whereas </a:t>
            </a:r>
            <a:r>
              <a:rPr lang="en-US" i="1" dirty="0"/>
              <a:t>away from the null bias produces </a:t>
            </a:r>
            <a:r>
              <a:rPr lang="en-US" i="1" dirty="0" smtClean="0"/>
              <a:t>the opposite</a:t>
            </a:r>
            <a:r>
              <a:rPr lang="en-US" i="1" dirty="0"/>
              <a:t>, higher estimates than the true ones</a:t>
            </a:r>
            <a:r>
              <a:rPr lang="en-US" i="1" dirty="0" smtClean="0"/>
              <a:t>.</a:t>
            </a:r>
            <a:r>
              <a:rPr lang="en-US" dirty="0" smtClean="0"/>
              <a:t>’</a:t>
            </a:r>
          </a:p>
          <a:p>
            <a:pPr marL="0" indent="0" algn="just"/>
            <a:endParaRPr lang="en-US" dirty="0"/>
          </a:p>
          <a:p>
            <a:pPr marL="0" indent="0" algn="just"/>
            <a:r>
              <a:rPr lang="en-US" sz="2800" b="1" dirty="0" smtClean="0"/>
              <a:t>In what way is this statement different from the previous one?</a:t>
            </a:r>
            <a:endParaRPr lang="en-US" sz="2800" b="1"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40</a:t>
            </a:fld>
            <a:endParaRPr lang="en-US"/>
          </a:p>
        </p:txBody>
      </p:sp>
      <p:sp>
        <p:nvSpPr>
          <p:cNvPr id="5" name="Rectangle 4"/>
          <p:cNvSpPr/>
          <p:nvPr/>
        </p:nvSpPr>
        <p:spPr>
          <a:xfrm>
            <a:off x="4876800" y="6435213"/>
            <a:ext cx="4179350" cy="307777"/>
          </a:xfrm>
          <a:prstGeom prst="rect">
            <a:avLst/>
          </a:prstGeom>
        </p:spPr>
        <p:txBody>
          <a:bodyPr wrap="none">
            <a:spAutoFit/>
          </a:bodyPr>
          <a:lstStyle/>
          <a:p>
            <a:r>
              <a:rPr lang="en-US" sz="1400" b="0" dirty="0">
                <a:solidFill>
                  <a:schemeClr val="bg1"/>
                </a:solidFill>
                <a:latin typeface="+mj-lt"/>
              </a:rPr>
              <a:t>J </a:t>
            </a:r>
            <a:r>
              <a:rPr lang="en-US" sz="1400" b="0" dirty="0" err="1">
                <a:solidFill>
                  <a:schemeClr val="bg1"/>
                </a:solidFill>
                <a:latin typeface="+mj-lt"/>
              </a:rPr>
              <a:t>Epidemiol</a:t>
            </a:r>
            <a:r>
              <a:rPr lang="en-US" sz="1400" b="0" dirty="0">
                <a:solidFill>
                  <a:schemeClr val="bg1"/>
                </a:solidFill>
                <a:latin typeface="+mj-lt"/>
              </a:rPr>
              <a:t> Community Health 2004;58:635–641</a:t>
            </a:r>
            <a:endParaRPr lang="en-US" sz="1400" dirty="0">
              <a:solidFill>
                <a:schemeClr val="bg1"/>
              </a:solidFill>
              <a:latin typeface="+mj-lt"/>
            </a:endParaRPr>
          </a:p>
        </p:txBody>
      </p:sp>
    </p:spTree>
    <p:extLst>
      <p:ext uri="{BB962C8B-B14F-4D97-AF65-F5344CB8AC3E}">
        <p14:creationId xmlns:p14="http://schemas.microsoft.com/office/powerpoint/2010/main" val="35055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slide more precise than …</a:t>
            </a:r>
            <a:endParaRPr lang="en-US" dirty="0"/>
          </a:p>
        </p:txBody>
      </p:sp>
      <p:sp>
        <p:nvSpPr>
          <p:cNvPr id="3" name="Content Placeholder 2"/>
          <p:cNvSpPr>
            <a:spLocks noGrp="1"/>
          </p:cNvSpPr>
          <p:nvPr>
            <p:ph idx="1"/>
          </p:nvPr>
        </p:nvSpPr>
        <p:spPr/>
        <p:txBody>
          <a:bodyPr/>
          <a:lstStyle/>
          <a:p>
            <a:pPr marL="0" indent="0" algn="just"/>
            <a:r>
              <a:rPr lang="en-US" dirty="0" smtClean="0"/>
              <a:t>‘</a:t>
            </a:r>
            <a:r>
              <a:rPr lang="en-US" i="1" dirty="0" smtClean="0"/>
              <a:t>Biases </a:t>
            </a:r>
            <a:r>
              <a:rPr lang="en-US" i="1" dirty="0"/>
              <a:t>can be classified by the direction of </a:t>
            </a:r>
            <a:r>
              <a:rPr lang="en-US" i="1" dirty="0" smtClean="0"/>
              <a:t>the change </a:t>
            </a:r>
            <a:r>
              <a:rPr lang="en-US" i="1" dirty="0"/>
              <a:t>they produce in a parameter (for example</a:t>
            </a:r>
            <a:r>
              <a:rPr lang="en-US" i="1" dirty="0" smtClean="0"/>
              <a:t>, the </a:t>
            </a:r>
            <a:r>
              <a:rPr lang="en-US" i="1" dirty="0"/>
              <a:t>odds ratio (OR)). </a:t>
            </a:r>
            <a:r>
              <a:rPr lang="en-US" i="1" dirty="0">
                <a:solidFill>
                  <a:srgbClr val="FFFF00"/>
                </a:solidFill>
              </a:rPr>
              <a:t>Toward the null bias </a:t>
            </a:r>
            <a:r>
              <a:rPr lang="en-US" i="1" dirty="0" smtClean="0">
                <a:solidFill>
                  <a:srgbClr val="FFFF00"/>
                </a:solidFill>
              </a:rPr>
              <a:t>or negative </a:t>
            </a:r>
            <a:r>
              <a:rPr lang="en-US" i="1" dirty="0">
                <a:solidFill>
                  <a:srgbClr val="FFFF00"/>
                </a:solidFill>
              </a:rPr>
              <a:t>bias yields estimates closer to the </a:t>
            </a:r>
            <a:r>
              <a:rPr lang="en-US" i="1" dirty="0" smtClean="0">
                <a:solidFill>
                  <a:srgbClr val="FFFF00"/>
                </a:solidFill>
              </a:rPr>
              <a:t>null value</a:t>
            </a:r>
            <a:r>
              <a:rPr lang="en-US" i="1" dirty="0" smtClean="0"/>
              <a:t> </a:t>
            </a:r>
            <a:r>
              <a:rPr lang="en-US" i="1" dirty="0"/>
              <a:t>(for example, lower and closer OR to 1</a:t>
            </a:r>
            <a:r>
              <a:rPr lang="en-US" i="1" dirty="0" smtClean="0"/>
              <a:t>), whereas </a:t>
            </a:r>
            <a:r>
              <a:rPr lang="en-US" i="1" dirty="0"/>
              <a:t>away from the null bias produces </a:t>
            </a:r>
            <a:r>
              <a:rPr lang="en-US" i="1" dirty="0" smtClean="0"/>
              <a:t>the opposite</a:t>
            </a:r>
            <a:r>
              <a:rPr lang="en-US" i="1" dirty="0"/>
              <a:t>, higher estimates than the true ones</a:t>
            </a:r>
            <a:r>
              <a:rPr lang="en-US" i="1" dirty="0" smtClean="0"/>
              <a:t>.</a:t>
            </a:r>
            <a:r>
              <a:rPr lang="en-US" dirty="0" smtClean="0"/>
              <a:t>’</a:t>
            </a:r>
          </a:p>
          <a:p>
            <a:pPr marL="0" indent="0" algn="just"/>
            <a:endParaRPr lang="en-US" dirty="0"/>
          </a:p>
          <a:p>
            <a:pPr marL="0" indent="0" algn="just"/>
            <a:r>
              <a:rPr lang="en-US" sz="2800" b="1" dirty="0" smtClean="0"/>
              <a:t>In what way is this statement different from the previous one?</a:t>
            </a:r>
          </a:p>
          <a:p>
            <a:pPr marL="0" indent="0" algn="just"/>
            <a:endParaRPr lang="en-US" sz="2800" b="1" dirty="0"/>
          </a:p>
          <a:p>
            <a:pPr marL="0" indent="0" algn="just"/>
            <a:r>
              <a:rPr lang="en-US" b="1" dirty="0" smtClean="0">
                <a:solidFill>
                  <a:srgbClr val="FFFF00"/>
                </a:solidFill>
              </a:rPr>
              <a:t>Seems to equate ‘toward the null </a:t>
            </a:r>
            <a:r>
              <a:rPr lang="en-US" b="1" dirty="0" err="1" smtClean="0">
                <a:solidFill>
                  <a:srgbClr val="FFFF00"/>
                </a:solidFill>
              </a:rPr>
              <a:t>bias’</a:t>
            </a:r>
            <a:r>
              <a:rPr lang="en-US" b="1" dirty="0" smtClean="0">
                <a:solidFill>
                  <a:srgbClr val="FFFF00"/>
                </a:solidFill>
              </a:rPr>
              <a:t> with ‘negative </a:t>
            </a:r>
            <a:r>
              <a:rPr lang="en-US" b="1" dirty="0" err="1" smtClean="0">
                <a:solidFill>
                  <a:srgbClr val="FFFF00"/>
                </a:solidFill>
              </a:rPr>
              <a:t>bias’</a:t>
            </a:r>
            <a:r>
              <a:rPr lang="en-US" sz="2800" b="1" dirty="0" smtClean="0"/>
              <a:t> </a:t>
            </a:r>
            <a:endParaRPr lang="en-US" sz="2800" b="1"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41</a:t>
            </a:fld>
            <a:endParaRPr lang="en-US"/>
          </a:p>
        </p:txBody>
      </p:sp>
      <p:sp>
        <p:nvSpPr>
          <p:cNvPr id="5" name="Rectangle 4"/>
          <p:cNvSpPr/>
          <p:nvPr/>
        </p:nvSpPr>
        <p:spPr>
          <a:xfrm>
            <a:off x="4876800" y="6435213"/>
            <a:ext cx="4179350" cy="307777"/>
          </a:xfrm>
          <a:prstGeom prst="rect">
            <a:avLst/>
          </a:prstGeom>
        </p:spPr>
        <p:txBody>
          <a:bodyPr wrap="none">
            <a:spAutoFit/>
          </a:bodyPr>
          <a:lstStyle/>
          <a:p>
            <a:r>
              <a:rPr lang="en-US" sz="1400" b="0" dirty="0">
                <a:solidFill>
                  <a:schemeClr val="bg1"/>
                </a:solidFill>
                <a:latin typeface="+mj-lt"/>
              </a:rPr>
              <a:t>J </a:t>
            </a:r>
            <a:r>
              <a:rPr lang="en-US" sz="1400" b="0" dirty="0" err="1">
                <a:solidFill>
                  <a:schemeClr val="bg1"/>
                </a:solidFill>
                <a:latin typeface="+mj-lt"/>
              </a:rPr>
              <a:t>Epidemiol</a:t>
            </a:r>
            <a:r>
              <a:rPr lang="en-US" sz="1400" b="0" dirty="0">
                <a:solidFill>
                  <a:schemeClr val="bg1"/>
                </a:solidFill>
                <a:latin typeface="+mj-lt"/>
              </a:rPr>
              <a:t> Community Health 2004;58:635–641</a:t>
            </a:r>
            <a:endParaRPr lang="en-US" sz="1400" dirty="0">
              <a:solidFill>
                <a:schemeClr val="bg1"/>
              </a:solidFill>
              <a:latin typeface="+mj-lt"/>
            </a:endParaRPr>
          </a:p>
        </p:txBody>
      </p:sp>
    </p:spTree>
    <p:extLst>
      <p:ext uri="{BB962C8B-B14F-4D97-AF65-F5344CB8AC3E}">
        <p14:creationId xmlns:p14="http://schemas.microsoft.com/office/powerpoint/2010/main" val="31066435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Mainstream classification of bias types</a:t>
            </a:r>
            <a:endParaRPr lang="en-US" dirty="0"/>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u="sng" dirty="0"/>
              <a:t>Selection </a:t>
            </a:r>
            <a:r>
              <a:rPr lang="en-US" u="sng" dirty="0" smtClean="0"/>
              <a:t>bias</a:t>
            </a:r>
            <a:r>
              <a:rPr lang="en-US" dirty="0" smtClean="0"/>
              <a:t>: </a:t>
            </a:r>
          </a:p>
          <a:p>
            <a:pPr lvl="1">
              <a:buFont typeface="Arial" panose="020B0604020202020204" pitchFamily="34" charset="0"/>
              <a:buChar char="•"/>
            </a:pPr>
            <a:r>
              <a:rPr lang="en-US" dirty="0" smtClean="0"/>
              <a:t>distortion </a:t>
            </a:r>
            <a:r>
              <a:rPr lang="en-US" dirty="0"/>
              <a:t>that results from the </a:t>
            </a:r>
            <a:r>
              <a:rPr lang="en-US" dirty="0" smtClean="0"/>
              <a:t>method by which referents </a:t>
            </a:r>
            <a:r>
              <a:rPr lang="en-US" dirty="0"/>
              <a:t>are selected </a:t>
            </a:r>
            <a:r>
              <a:rPr lang="en-US" dirty="0" smtClean="0"/>
              <a:t>into the </a:t>
            </a:r>
            <a:r>
              <a:rPr lang="en-US" dirty="0"/>
              <a:t>study </a:t>
            </a:r>
            <a:r>
              <a:rPr lang="en-US" dirty="0" smtClean="0"/>
              <a:t>population,</a:t>
            </a:r>
            <a:endParaRPr lang="en-US" dirty="0"/>
          </a:p>
          <a:p>
            <a:pPr>
              <a:buFont typeface="Arial" panose="020B0604020202020204" pitchFamily="34" charset="0"/>
              <a:buChar char="•"/>
            </a:pPr>
            <a:r>
              <a:rPr lang="en-US" u="sng" dirty="0" smtClean="0"/>
              <a:t>Information </a:t>
            </a:r>
            <a:r>
              <a:rPr lang="en-US" u="sng" dirty="0"/>
              <a:t>bias </a:t>
            </a:r>
            <a:r>
              <a:rPr lang="en-US" dirty="0"/>
              <a:t>(also called misclassification bias</a:t>
            </a:r>
            <a:r>
              <a:rPr lang="en-US" dirty="0" smtClean="0"/>
              <a:t>):</a:t>
            </a:r>
          </a:p>
          <a:p>
            <a:pPr lvl="1">
              <a:buFont typeface="Arial" panose="020B0604020202020204" pitchFamily="34" charset="0"/>
              <a:buChar char="•"/>
            </a:pPr>
            <a:r>
              <a:rPr lang="en-US" dirty="0" smtClean="0"/>
              <a:t>distortion </a:t>
            </a:r>
            <a:r>
              <a:rPr lang="en-US" dirty="0"/>
              <a:t>that results </a:t>
            </a:r>
            <a:r>
              <a:rPr lang="en-US" dirty="0" smtClean="0"/>
              <a:t>from </a:t>
            </a:r>
          </a:p>
          <a:p>
            <a:pPr lvl="2">
              <a:buFont typeface="Arial" panose="020B0604020202020204" pitchFamily="34" charset="0"/>
              <a:buChar char="•"/>
            </a:pPr>
            <a:r>
              <a:rPr lang="en-US" dirty="0" smtClean="0"/>
              <a:t>inaccuracies </a:t>
            </a:r>
            <a:r>
              <a:rPr lang="en-US" dirty="0"/>
              <a:t>in the </a:t>
            </a:r>
            <a:r>
              <a:rPr lang="en-US" dirty="0" smtClean="0"/>
              <a:t>representation </a:t>
            </a:r>
            <a:r>
              <a:rPr lang="en-US" dirty="0"/>
              <a:t>of </a:t>
            </a:r>
            <a:r>
              <a:rPr lang="en-US" dirty="0" smtClean="0"/>
              <a:t>referent </a:t>
            </a:r>
            <a:r>
              <a:rPr lang="en-US" dirty="0"/>
              <a:t>characteristics</a:t>
            </a:r>
            <a:r>
              <a:rPr lang="en-US" dirty="0" smtClean="0"/>
              <a:t>,</a:t>
            </a:r>
          </a:p>
          <a:p>
            <a:pPr lvl="2">
              <a:buFont typeface="Arial" panose="020B0604020202020204" pitchFamily="34" charset="0"/>
              <a:buChar char="•"/>
            </a:pPr>
            <a:r>
              <a:rPr lang="en-US" dirty="0" smtClean="0"/>
              <a:t>incorrect classification therefrom,</a:t>
            </a:r>
            <a:endParaRPr lang="en-US" dirty="0"/>
          </a:p>
          <a:p>
            <a:pPr>
              <a:buFont typeface="Arial" panose="020B0604020202020204" pitchFamily="34" charset="0"/>
              <a:buChar char="•"/>
            </a:pPr>
            <a:r>
              <a:rPr lang="en-US" u="sng" dirty="0" smtClean="0"/>
              <a:t>Confounding bias</a:t>
            </a:r>
            <a:r>
              <a:rPr lang="en-US" dirty="0" smtClean="0"/>
              <a:t>: </a:t>
            </a:r>
          </a:p>
          <a:p>
            <a:pPr lvl="1">
              <a:buFont typeface="Arial" panose="020B0604020202020204" pitchFamily="34" charset="0"/>
              <a:buChar char="•"/>
            </a:pPr>
            <a:r>
              <a:rPr lang="en-US" dirty="0" smtClean="0"/>
              <a:t>distortion </a:t>
            </a:r>
            <a:r>
              <a:rPr lang="en-US" dirty="0"/>
              <a:t>in the interpretation of </a:t>
            </a:r>
            <a:r>
              <a:rPr lang="en-US" dirty="0" smtClean="0"/>
              <a:t>representations </a:t>
            </a:r>
            <a:r>
              <a:rPr lang="en-US" dirty="0"/>
              <a:t>due to failure to take </a:t>
            </a:r>
            <a:r>
              <a:rPr lang="en-US" dirty="0" smtClean="0"/>
              <a:t>into account </a:t>
            </a:r>
            <a:r>
              <a:rPr lang="en-US" dirty="0"/>
              <a:t>the </a:t>
            </a:r>
            <a:r>
              <a:rPr lang="en-US" dirty="0" smtClean="0"/>
              <a:t>effect </a:t>
            </a:r>
            <a:r>
              <a:rPr lang="en-US" dirty="0"/>
              <a:t>of </a:t>
            </a:r>
            <a:r>
              <a:rPr lang="en-US" dirty="0" smtClean="0"/>
              <a:t>non-represented portions of reality </a:t>
            </a:r>
            <a:r>
              <a:rPr lang="en-US" dirty="0"/>
              <a:t>other than </a:t>
            </a:r>
            <a:r>
              <a:rPr lang="en-US" dirty="0" smtClean="0"/>
              <a:t>the represented referent(s).</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42</a:t>
            </a:fld>
            <a:endParaRPr lang="en-US"/>
          </a:p>
        </p:txBody>
      </p:sp>
      <p:sp>
        <p:nvSpPr>
          <p:cNvPr id="5" name="Rectangle 4"/>
          <p:cNvSpPr/>
          <p:nvPr/>
        </p:nvSpPr>
        <p:spPr>
          <a:xfrm>
            <a:off x="2133600" y="6320135"/>
            <a:ext cx="6934200" cy="461665"/>
          </a:xfrm>
          <a:prstGeom prst="rect">
            <a:avLst/>
          </a:prstGeom>
        </p:spPr>
        <p:txBody>
          <a:bodyPr wrap="square">
            <a:spAutoFit/>
          </a:bodyPr>
          <a:lstStyle/>
          <a:p>
            <a:pPr algn="r"/>
            <a:r>
              <a:rPr lang="en-US" sz="1200" b="0" dirty="0" smtClean="0">
                <a:solidFill>
                  <a:schemeClr val="bg1"/>
                </a:solidFill>
                <a:latin typeface="+mj-lt"/>
              </a:rPr>
              <a:t>Adapted from: </a:t>
            </a:r>
            <a:r>
              <a:rPr lang="en-US" sz="1200" b="0" dirty="0" err="1" smtClean="0">
                <a:solidFill>
                  <a:schemeClr val="bg1"/>
                </a:solidFill>
                <a:latin typeface="+mj-lt"/>
              </a:rPr>
              <a:t>Kleinbaum</a:t>
            </a:r>
            <a:r>
              <a:rPr lang="en-US" sz="1200" b="0" dirty="0" smtClean="0">
                <a:solidFill>
                  <a:schemeClr val="bg1"/>
                </a:solidFill>
                <a:latin typeface="+mj-lt"/>
              </a:rPr>
              <a:t> </a:t>
            </a:r>
            <a:r>
              <a:rPr lang="en-US" sz="1200" b="0" dirty="0">
                <a:solidFill>
                  <a:schemeClr val="bg1"/>
                </a:solidFill>
                <a:latin typeface="+mj-lt"/>
              </a:rPr>
              <a:t>DG, </a:t>
            </a:r>
            <a:r>
              <a:rPr lang="en-US" sz="1200" b="0" dirty="0" err="1">
                <a:solidFill>
                  <a:schemeClr val="bg1"/>
                </a:solidFill>
                <a:latin typeface="+mj-lt"/>
              </a:rPr>
              <a:t>Kupper</a:t>
            </a:r>
            <a:r>
              <a:rPr lang="en-US" sz="1200" b="0" dirty="0">
                <a:solidFill>
                  <a:schemeClr val="bg1"/>
                </a:solidFill>
                <a:latin typeface="+mj-lt"/>
              </a:rPr>
              <a:t> LL, Morgenstern H. Epidemiologic research. </a:t>
            </a:r>
            <a:r>
              <a:rPr lang="en-US" sz="1200" b="0" dirty="0" smtClean="0">
                <a:solidFill>
                  <a:schemeClr val="bg1"/>
                </a:solidFill>
                <a:latin typeface="+mj-lt"/>
              </a:rPr>
              <a:t>Belmont, CA</a:t>
            </a:r>
            <a:r>
              <a:rPr lang="en-US" sz="1200" b="0" dirty="0">
                <a:solidFill>
                  <a:schemeClr val="bg1"/>
                </a:solidFill>
                <a:latin typeface="+mj-lt"/>
              </a:rPr>
              <a:t>: Lifetime Learning Publications, 1982.</a:t>
            </a:r>
            <a:endParaRPr lang="en-US" sz="1200" dirty="0">
              <a:solidFill>
                <a:schemeClr val="bg1"/>
              </a:solidFill>
              <a:latin typeface="+mj-lt"/>
            </a:endParaRPr>
          </a:p>
        </p:txBody>
      </p:sp>
    </p:spTree>
    <p:extLst>
      <p:ext uri="{BB962C8B-B14F-4D97-AF65-F5344CB8AC3E}">
        <p14:creationId xmlns:p14="http://schemas.microsoft.com/office/powerpoint/2010/main" val="410469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and research designs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 good research design minimizes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43</a:t>
            </a:fld>
            <a:endParaRPr lang="en-US"/>
          </a:p>
        </p:txBody>
      </p:sp>
    </p:spTree>
    <p:extLst>
      <p:ext uri="{BB962C8B-B14F-4D97-AF65-F5344CB8AC3E}">
        <p14:creationId xmlns:p14="http://schemas.microsoft.com/office/powerpoint/2010/main" val="15697873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smtClean="0"/>
              <a:t>For example: Randomization</a:t>
            </a:r>
            <a:endParaRPr lang="en-US" dirty="0"/>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smtClean="0"/>
              <a:t>Goal: minimizing treatment selection bias;</a:t>
            </a:r>
          </a:p>
          <a:p>
            <a:pPr lvl="2">
              <a:buFont typeface="Arial" panose="020B0604020202020204" pitchFamily="34" charset="0"/>
              <a:buChar char="•"/>
            </a:pPr>
            <a:r>
              <a:rPr lang="en-US" dirty="0"/>
              <a:t>a</a:t>
            </a:r>
            <a:r>
              <a:rPr lang="en-US" dirty="0" smtClean="0"/>
              <a:t>ssignment to treated group not based on prognostic factors;</a:t>
            </a:r>
          </a:p>
          <a:p>
            <a:pPr lvl="2">
              <a:buFont typeface="Arial" panose="020B0604020202020204" pitchFamily="34" charset="0"/>
              <a:buChar char="•"/>
            </a:pPr>
            <a:r>
              <a:rPr lang="en-US" dirty="0"/>
              <a:t>prevents confounding of the treatment effects with other prognostic </a:t>
            </a:r>
            <a:r>
              <a:rPr lang="en-US" dirty="0" smtClean="0"/>
              <a:t>variables.</a:t>
            </a:r>
          </a:p>
          <a:p>
            <a:pPr>
              <a:buFont typeface="Arial" panose="020B0604020202020204" pitchFamily="34" charset="0"/>
              <a:buChar char="•"/>
            </a:pPr>
            <a:r>
              <a:rPr lang="en-US" dirty="0" smtClean="0"/>
              <a:t>Strategies:</a:t>
            </a:r>
          </a:p>
          <a:p>
            <a:pPr lvl="1">
              <a:buFont typeface="Arial" panose="020B0604020202020204" pitchFamily="34" charset="0"/>
              <a:buChar char="•"/>
            </a:pPr>
            <a:r>
              <a:rPr lang="en-US" sz="2000" u="sng" dirty="0" smtClean="0"/>
              <a:t>Simple</a:t>
            </a:r>
            <a:r>
              <a:rPr lang="en-US" sz="2000" dirty="0" smtClean="0"/>
              <a:t>: flip a coin for each subject.</a:t>
            </a:r>
          </a:p>
          <a:p>
            <a:pPr lvl="1">
              <a:buFont typeface="Arial" panose="020B0604020202020204" pitchFamily="34" charset="0"/>
              <a:buChar char="•"/>
            </a:pPr>
            <a:r>
              <a:rPr lang="en-US" sz="2000" u="sng" dirty="0" smtClean="0"/>
              <a:t>Constrained</a:t>
            </a:r>
            <a:r>
              <a:rPr lang="en-US" sz="2000" dirty="0" smtClean="0"/>
              <a:t>: subjects pick token (T or </a:t>
            </a:r>
            <a:r>
              <a:rPr lang="en-US" sz="2000" dirty="0" err="1" smtClean="0"/>
              <a:t>nT</a:t>
            </a:r>
            <a:r>
              <a:rPr lang="en-US" sz="2000" dirty="0" smtClean="0"/>
              <a:t>) from a bag.</a:t>
            </a:r>
          </a:p>
          <a:p>
            <a:pPr lvl="1">
              <a:buFont typeface="Arial" panose="020B0604020202020204" pitchFamily="34" charset="0"/>
              <a:buChar char="•"/>
            </a:pPr>
            <a:r>
              <a:rPr lang="en-US" sz="2000" u="sng" dirty="0" smtClean="0"/>
              <a:t>Adaptive</a:t>
            </a:r>
            <a:r>
              <a:rPr lang="en-US" sz="2000" dirty="0" smtClean="0"/>
              <a:t>, several schemas, e.g.: </a:t>
            </a:r>
          </a:p>
          <a:p>
            <a:pPr lvl="2">
              <a:buFont typeface="Arial" panose="020B0604020202020204" pitchFamily="34" charset="0"/>
              <a:buChar char="•"/>
            </a:pPr>
            <a:r>
              <a:rPr lang="en-US" dirty="0" smtClean="0"/>
              <a:t>pick token from bag to determine group, put it back, add one token from opposite category, or,</a:t>
            </a:r>
          </a:p>
          <a:p>
            <a:pPr lvl="2">
              <a:buFont typeface="Arial" panose="020B0604020202020204" pitchFamily="34" charset="0"/>
              <a:buChar char="•"/>
            </a:pPr>
            <a:r>
              <a:rPr lang="en-US" dirty="0"/>
              <a:t>p</a:t>
            </a:r>
            <a:r>
              <a:rPr lang="en-US" dirty="0" smtClean="0"/>
              <a:t>ick from bag, give selected treatment, if treatment successful add two tokens of same treatment to bag, otherwise, one of each.</a:t>
            </a:r>
          </a:p>
          <a:p>
            <a:pPr lvl="1">
              <a:buFont typeface="Arial" panose="020B0604020202020204" pitchFamily="34" charset="0"/>
              <a:buChar char="•"/>
            </a:pPr>
            <a:r>
              <a:rPr lang="en-US" sz="2000" u="sng" dirty="0" smtClean="0"/>
              <a:t>Stratified</a:t>
            </a:r>
            <a:r>
              <a:rPr lang="en-US" sz="2000" dirty="0" smtClean="0"/>
              <a:t>: </a:t>
            </a:r>
            <a:r>
              <a:rPr lang="en-US" sz="2000" dirty="0"/>
              <a:t>create treatment groups that are balanced with respect to confounding (prognostic) </a:t>
            </a:r>
            <a:r>
              <a:rPr lang="en-US" sz="2000" dirty="0" smtClean="0"/>
              <a:t>variables.</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44</a:t>
            </a:fld>
            <a:endParaRPr lang="en-US" dirty="0"/>
          </a:p>
        </p:txBody>
      </p:sp>
    </p:spTree>
    <p:extLst>
      <p:ext uri="{BB962C8B-B14F-4D97-AF65-F5344CB8AC3E}">
        <p14:creationId xmlns:p14="http://schemas.microsoft.com/office/powerpoint/2010/main" val="38421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 bias through management plans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Study management plan:</a:t>
            </a:r>
          </a:p>
          <a:p>
            <a:pPr lvl="1">
              <a:buFont typeface="Arial" panose="020B0604020202020204" pitchFamily="34" charset="0"/>
              <a:buChar char="•"/>
            </a:pPr>
            <a:r>
              <a:rPr lang="en-US" dirty="0" smtClean="0"/>
              <a:t>is </a:t>
            </a:r>
            <a:r>
              <a:rPr lang="en-US" dirty="0"/>
              <a:t>a document that explains the procedures or extras steps to be taken to minimize the risk of bias. </a:t>
            </a:r>
            <a:endParaRPr lang="en-US" dirty="0" smtClean="0"/>
          </a:p>
          <a:p>
            <a:pPr lvl="1">
              <a:buFont typeface="Arial" panose="020B0604020202020204" pitchFamily="34" charset="0"/>
              <a:buChar char="•"/>
            </a:pPr>
            <a:r>
              <a:rPr lang="en-US" dirty="0" smtClean="0"/>
              <a:t>The </a:t>
            </a:r>
            <a:r>
              <a:rPr lang="en-US" dirty="0"/>
              <a:t>procedures or protections put into place to reduce the risk of bias are often called “controls.” </a:t>
            </a:r>
            <a:endParaRPr lang="en-US" dirty="0" smtClean="0"/>
          </a:p>
          <a:p>
            <a:pPr lvl="1">
              <a:buFont typeface="Arial" panose="020B0604020202020204" pitchFamily="34" charset="0"/>
              <a:buChar char="•"/>
            </a:pPr>
            <a:r>
              <a:rPr lang="en-US" dirty="0" smtClean="0"/>
              <a:t>Management </a:t>
            </a:r>
            <a:r>
              <a:rPr lang="en-US" dirty="0"/>
              <a:t>plans are typically tailored to the specific study and/or sponsor and the researcher’s financial interests.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45</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smtClean="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a:t>
            </a:r>
            <a:r>
              <a:rPr lang="en-US" sz="1400" b="0" kern="1800" spc="-75" dirty="0" smtClean="0">
                <a:solidFill>
                  <a:schemeClr val="bg1"/>
                </a:solidFill>
                <a:ea typeface="Times New Roman" panose="02020603050405020304" pitchFamily="18" charset="0"/>
              </a:rPr>
              <a:t>MA. Conflicts </a:t>
            </a:r>
            <a:r>
              <a:rPr lang="en-US" sz="1400" b="0" kern="1800" spc="-75" dirty="0">
                <a:solidFill>
                  <a:schemeClr val="bg1"/>
                </a:solidFill>
                <a:ea typeface="Times New Roman" panose="02020603050405020304" pitchFamily="18" charset="0"/>
              </a:rPr>
              <a:t>of Interest in Human </a:t>
            </a:r>
            <a:r>
              <a:rPr lang="en-US" sz="1400" b="0" kern="1800" spc="-75" dirty="0" smtClean="0">
                <a:solidFill>
                  <a:schemeClr val="bg1"/>
                </a:solidFill>
                <a:ea typeface="Times New Roman" panose="02020603050405020304" pitchFamily="18" charset="0"/>
              </a:rPr>
              <a:t>Subjects. Research</a:t>
            </a:r>
            <a:r>
              <a:rPr lang="en-US" sz="1400" b="0" kern="1800" spc="-75" dirty="0">
                <a:solidFill>
                  <a:schemeClr val="bg1"/>
                </a:solidFill>
                <a:ea typeface="Times New Roman" panose="02020603050405020304" pitchFamily="18" charset="0"/>
              </a:rPr>
              <a:t>. https://about.citiprogram.org/en/homepage</a:t>
            </a:r>
            <a:r>
              <a:rPr lang="en-US" sz="1400" b="0" kern="1800" spc="-75" dirty="0" smtClean="0">
                <a:solidFill>
                  <a:schemeClr val="bg1"/>
                </a:solidFill>
                <a:ea typeface="Times New Roman" panose="02020603050405020304" pitchFamily="18" charset="0"/>
              </a:rPr>
              <a:t>/.</a:t>
            </a:r>
            <a:endParaRPr lang="en-US" sz="1400" b="0" dirty="0">
              <a:solidFill>
                <a:schemeClr val="bg1"/>
              </a:solidFill>
            </a:endParaRPr>
          </a:p>
        </p:txBody>
      </p:sp>
    </p:spTree>
    <p:extLst>
      <p:ext uri="{BB962C8B-B14F-4D97-AF65-F5344CB8AC3E}">
        <p14:creationId xmlns:p14="http://schemas.microsoft.com/office/powerpoint/2010/main" val="3357458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and research designs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solidFill>
                  <a:schemeClr val="accent1">
                    <a:lumMod val="75000"/>
                  </a:schemeClr>
                </a:solidFill>
              </a:rPr>
              <a:t>A good research design minimizes bias</a:t>
            </a:r>
          </a:p>
          <a:p>
            <a:pPr>
              <a:buFont typeface="Arial" panose="020B0604020202020204" pitchFamily="34" charset="0"/>
              <a:buChar char="•"/>
            </a:pPr>
            <a:r>
              <a:rPr lang="en-US" dirty="0" smtClean="0"/>
              <a:t>Some studies are purposefully set up to take advantage of bias.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46</a:t>
            </a:fld>
            <a:endParaRPr lang="en-US"/>
          </a:p>
        </p:txBody>
      </p:sp>
    </p:spTree>
    <p:extLst>
      <p:ext uri="{BB962C8B-B14F-4D97-AF65-F5344CB8AC3E}">
        <p14:creationId xmlns:p14="http://schemas.microsoft.com/office/powerpoint/2010/main" val="27610729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500" dirty="0" smtClean="0"/>
              <a:t>Champions of sneakily biased surveys: ACLU</a:t>
            </a:r>
            <a:endParaRPr lang="en-US" sz="3500" dirty="0"/>
          </a:p>
        </p:txBody>
      </p:sp>
      <p:sp>
        <p:nvSpPr>
          <p:cNvPr id="3" name="Content Placeholder 2"/>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smtClean="0"/>
              <a:t>They issue only questions about what they are opposed to</a:t>
            </a:r>
            <a:r>
              <a:rPr lang="en-US" dirty="0"/>
              <a:t>. </a:t>
            </a:r>
            <a:r>
              <a:rPr lang="en-US" sz="1200" dirty="0"/>
              <a:t>(https://www.watchdog.org/issues/accountability/survey-highlights-nonpartisan-aclu-s-liberal-biases/article_8489a54a-0798-58bf-a075-f413a54f6c96.html</a:t>
            </a:r>
            <a:r>
              <a:rPr lang="en-US" sz="1200" dirty="0" smtClean="0"/>
              <a: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Phrase questions as if they are about facts: </a:t>
            </a:r>
          </a:p>
          <a:p>
            <a:pPr lvl="1">
              <a:buFont typeface="Arial" panose="020B0604020202020204" pitchFamily="34" charset="0"/>
              <a:buChar char="•"/>
            </a:pPr>
            <a:r>
              <a:rPr lang="en-US" dirty="0" smtClean="0"/>
              <a:t>‘</a:t>
            </a:r>
            <a:r>
              <a:rPr lang="en-US" i="1" dirty="0"/>
              <a:t>3.) How concerned are you about proposals to ban </a:t>
            </a:r>
            <a:r>
              <a:rPr lang="en-US" i="1" dirty="0" smtClean="0"/>
              <a:t>Muslims from </a:t>
            </a:r>
            <a:r>
              <a:rPr lang="en-US" i="1" dirty="0"/>
              <a:t>entering America based solely on their </a:t>
            </a:r>
            <a:r>
              <a:rPr lang="en-US" i="1" dirty="0" smtClean="0"/>
              <a:t>religious beliefs?</a:t>
            </a:r>
            <a:r>
              <a:rPr lang="en-US" dirty="0" smtClean="0"/>
              <a:t>’ (2016 ACLU Survey)</a:t>
            </a:r>
          </a:p>
          <a:p>
            <a:pPr lvl="1">
              <a:buFont typeface="Arial" panose="020B0604020202020204" pitchFamily="34" charset="0"/>
              <a:buChar char="•"/>
            </a:pPr>
            <a:r>
              <a:rPr lang="en-US" dirty="0" smtClean="0"/>
              <a:t>‘</a:t>
            </a:r>
            <a:r>
              <a:rPr lang="en-US" i="1" dirty="0" smtClean="0"/>
              <a:t>How </a:t>
            </a:r>
            <a:r>
              <a:rPr lang="en-US" i="1" dirty="0"/>
              <a:t>concerned are you about </a:t>
            </a:r>
            <a:r>
              <a:rPr lang="en-US" i="1" dirty="0" smtClean="0"/>
              <a:t>Donald </a:t>
            </a:r>
            <a:r>
              <a:rPr lang="en-US" i="1" dirty="0"/>
              <a:t>Trump abusing power and undermining the rule of </a:t>
            </a:r>
            <a:r>
              <a:rPr lang="en-US" i="1" dirty="0" smtClean="0"/>
              <a:t>law</a:t>
            </a:r>
            <a:r>
              <a:rPr lang="en-US" dirty="0" smtClean="0"/>
              <a:t>’ (Q6. 2017)</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39358833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and research designs (3)</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solidFill>
                  <a:schemeClr val="accent1">
                    <a:lumMod val="75000"/>
                  </a:schemeClr>
                </a:solidFill>
              </a:rPr>
              <a:t>A good research design minimizes bias</a:t>
            </a:r>
          </a:p>
          <a:p>
            <a:pPr>
              <a:buFont typeface="Arial" panose="020B0604020202020204" pitchFamily="34" charset="0"/>
              <a:buChar char="•"/>
            </a:pPr>
            <a:r>
              <a:rPr lang="en-US" dirty="0" smtClean="0">
                <a:solidFill>
                  <a:schemeClr val="accent1">
                    <a:lumMod val="75000"/>
                  </a:schemeClr>
                </a:solidFill>
              </a:rPr>
              <a:t>Some studies are purposefully set up to take advantage of bias. </a:t>
            </a:r>
          </a:p>
          <a:p>
            <a:pPr>
              <a:buFont typeface="Arial" panose="020B0604020202020204" pitchFamily="34" charset="0"/>
              <a:buChar char="•"/>
            </a:pPr>
            <a:r>
              <a:rPr lang="en-US" dirty="0" smtClean="0"/>
              <a:t>Certain designs are more prone to certain biases.</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48</a:t>
            </a:fld>
            <a:endParaRPr lang="en-US"/>
          </a:p>
        </p:txBody>
      </p:sp>
    </p:spTree>
    <p:extLst>
      <p:ext uri="{BB962C8B-B14F-4D97-AF65-F5344CB8AC3E}">
        <p14:creationId xmlns:p14="http://schemas.microsoft.com/office/powerpoint/2010/main" val="2857668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for bias in interviews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Bias </a:t>
            </a:r>
            <a:r>
              <a:rPr lang="en-US" dirty="0" smtClean="0"/>
              <a:t>A:</a:t>
            </a:r>
          </a:p>
          <a:p>
            <a:pPr lvl="1">
              <a:buFont typeface="Arial" panose="020B0604020202020204" pitchFamily="34" charset="0"/>
              <a:buChar char="•"/>
            </a:pPr>
            <a:r>
              <a:rPr lang="en-US" dirty="0" smtClean="0"/>
              <a:t>the </a:t>
            </a:r>
            <a:r>
              <a:rPr lang="en-US" dirty="0"/>
              <a:t>effects of the researcher on the </a:t>
            </a:r>
            <a:r>
              <a:rPr lang="en-US" dirty="0" smtClean="0"/>
              <a:t>interviewees;</a:t>
            </a:r>
          </a:p>
          <a:p>
            <a:pPr lvl="2">
              <a:buFont typeface="Arial" panose="020B0604020202020204" pitchFamily="34" charset="0"/>
              <a:buChar char="•"/>
            </a:pPr>
            <a:r>
              <a:rPr lang="en-US" dirty="0" smtClean="0"/>
              <a:t>e.g. researcher poses a threat to the interviewees.</a:t>
            </a:r>
          </a:p>
          <a:p>
            <a:pPr>
              <a:buFont typeface="Arial" panose="020B0604020202020204" pitchFamily="34" charset="0"/>
              <a:buChar char="•"/>
            </a:pPr>
            <a:r>
              <a:rPr lang="en-US" dirty="0" smtClean="0"/>
              <a:t>Bias B:</a:t>
            </a:r>
          </a:p>
          <a:p>
            <a:pPr lvl="1">
              <a:buFont typeface="Arial" panose="020B0604020202020204" pitchFamily="34" charset="0"/>
              <a:buChar char="•"/>
            </a:pPr>
            <a:r>
              <a:rPr lang="en-US" dirty="0" smtClean="0"/>
              <a:t>the </a:t>
            </a:r>
            <a:r>
              <a:rPr lang="en-US" dirty="0"/>
              <a:t>effects of the </a:t>
            </a:r>
            <a:r>
              <a:rPr lang="en-US" dirty="0" smtClean="0"/>
              <a:t>interviewees on </a:t>
            </a:r>
            <a:r>
              <a:rPr lang="en-US" dirty="0"/>
              <a:t>the </a:t>
            </a:r>
            <a:r>
              <a:rPr lang="en-US" dirty="0" smtClean="0"/>
              <a:t>researcher;</a:t>
            </a:r>
          </a:p>
          <a:p>
            <a:pPr lvl="2">
              <a:buFont typeface="Arial" panose="020B0604020202020204" pitchFamily="34" charset="0"/>
              <a:buChar char="•"/>
            </a:pPr>
            <a:r>
              <a:rPr lang="en-US" dirty="0" smtClean="0"/>
              <a:t>e.g. researcher ‘becomes native’, part of the interviewees.</a:t>
            </a:r>
            <a:endParaRPr lang="en-US" dirty="0"/>
          </a:p>
        </p:txBody>
      </p:sp>
      <p:sp>
        <p:nvSpPr>
          <p:cNvPr id="4" name="Rectangle 3"/>
          <p:cNvSpPr/>
          <p:nvPr/>
        </p:nvSpPr>
        <p:spPr>
          <a:xfrm>
            <a:off x="0" y="6320135"/>
            <a:ext cx="9144000" cy="461665"/>
          </a:xfrm>
          <a:prstGeom prst="rect">
            <a:avLst/>
          </a:prstGeom>
        </p:spPr>
        <p:txBody>
          <a:bodyPr wrap="square">
            <a:spAutoFit/>
          </a:bodyPr>
          <a:lstStyle/>
          <a:p>
            <a:pPr algn="r"/>
            <a:r>
              <a:rPr lang="en-US" sz="1200" b="0" dirty="0" smtClean="0">
                <a:solidFill>
                  <a:schemeClr val="bg1"/>
                </a:solidFill>
              </a:rPr>
              <a:t>AJ</a:t>
            </a:r>
            <a:r>
              <a:rPr lang="en-US" sz="1200" b="0" dirty="0">
                <a:solidFill>
                  <a:schemeClr val="bg1"/>
                </a:solidFill>
              </a:rPr>
              <a:t>. </a:t>
            </a:r>
            <a:r>
              <a:rPr lang="en-US" sz="1200" b="0" dirty="0" err="1" smtClean="0">
                <a:solidFill>
                  <a:schemeClr val="bg1"/>
                </a:solidFill>
              </a:rPr>
              <a:t>Onwuegbuzie</a:t>
            </a:r>
            <a:r>
              <a:rPr lang="en-US" sz="1200" b="0" dirty="0" smtClean="0">
                <a:solidFill>
                  <a:schemeClr val="bg1"/>
                </a:solidFill>
              </a:rPr>
              <a:t> et.al. </a:t>
            </a:r>
            <a:r>
              <a:rPr lang="en-US" sz="1200" b="0" dirty="0">
                <a:solidFill>
                  <a:schemeClr val="bg1"/>
                </a:solidFill>
              </a:rPr>
              <a:t>Innovative Data Collection Strategies in </a:t>
            </a:r>
            <a:r>
              <a:rPr lang="en-US" sz="1200" b="0" dirty="0" smtClean="0">
                <a:solidFill>
                  <a:schemeClr val="bg1"/>
                </a:solidFill>
              </a:rPr>
              <a:t>Qualitative Research. The </a:t>
            </a:r>
            <a:r>
              <a:rPr lang="en-US" sz="1200" b="0" dirty="0">
                <a:solidFill>
                  <a:schemeClr val="bg1"/>
                </a:solidFill>
              </a:rPr>
              <a:t>Qualitative Report </a:t>
            </a:r>
            <a:r>
              <a:rPr lang="en-US" sz="1200" b="0" dirty="0" smtClean="0">
                <a:solidFill>
                  <a:schemeClr val="bg1"/>
                </a:solidFill>
              </a:rPr>
              <a:t>2010;15(3):696-726.</a:t>
            </a:r>
            <a:endParaRPr lang="en-US" sz="1200" b="0" dirty="0">
              <a:solidFill>
                <a:schemeClr val="bg1"/>
              </a:solidFill>
            </a:endParaRPr>
          </a:p>
          <a:p>
            <a:pPr algn="r"/>
            <a:r>
              <a:rPr lang="en-US" sz="1200" b="0" dirty="0">
                <a:solidFill>
                  <a:schemeClr val="bg1"/>
                </a:solidFill>
              </a:rPr>
              <a:t>http://</a:t>
            </a:r>
            <a:r>
              <a:rPr lang="en-US" sz="1200" b="0" dirty="0" smtClean="0">
                <a:solidFill>
                  <a:schemeClr val="bg1"/>
                </a:solidFill>
              </a:rPr>
              <a:t>www.nova.edu/ssss/QR/QR15-3/onwuegbuzie.pdf</a:t>
            </a:r>
            <a:endParaRPr lang="en-US" sz="1200" b="0" dirty="0">
              <a:solidFill>
                <a:schemeClr val="bg1"/>
              </a:solidFill>
            </a:endParaRPr>
          </a:p>
        </p:txBody>
      </p:sp>
    </p:spTree>
    <p:extLst>
      <p:ext uri="{BB962C8B-B14F-4D97-AF65-F5344CB8AC3E}">
        <p14:creationId xmlns:p14="http://schemas.microsoft.com/office/powerpoint/2010/main" val="23602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Questions on required reading</a:t>
            </a:r>
            <a:endParaRPr lang="en-US" dirty="0"/>
          </a:p>
        </p:txBody>
      </p:sp>
      <p:sp>
        <p:nvSpPr>
          <p:cNvPr id="6" name="Subtitle 5"/>
          <p:cNvSpPr>
            <a:spLocks noGrp="1"/>
          </p:cNvSpPr>
          <p:nvPr>
            <p:ph type="subTitle" idx="1"/>
          </p:nvPr>
        </p:nvSpPr>
        <p:spPr>
          <a:xfrm>
            <a:off x="609600" y="3200400"/>
            <a:ext cx="8077200" cy="1752600"/>
          </a:xfrm>
        </p:spPr>
        <p:txBody>
          <a:bodyPr/>
          <a:lstStyle/>
          <a:p>
            <a:pPr algn="l"/>
            <a:r>
              <a:rPr lang="en-US" dirty="0"/>
              <a:t>R1</a:t>
            </a:r>
            <a:r>
              <a:rPr lang="en-US" dirty="0" smtClean="0"/>
              <a:t>:</a:t>
            </a:r>
            <a:r>
              <a:rPr lang="en-US" dirty="0"/>
              <a:t>	M Delgado-Rodríguez and J </a:t>
            </a:r>
            <a:r>
              <a:rPr lang="en-US" dirty="0" err="1"/>
              <a:t>Llorca</a:t>
            </a:r>
            <a:r>
              <a:rPr lang="en-US" dirty="0"/>
              <a:t>. </a:t>
            </a:r>
          </a:p>
          <a:p>
            <a:pPr algn="l"/>
            <a:r>
              <a:rPr lang="en-US" dirty="0"/>
              <a:t>	</a:t>
            </a:r>
            <a:r>
              <a:rPr lang="en-US" dirty="0" smtClean="0"/>
              <a:t>Bias</a:t>
            </a:r>
            <a:r>
              <a:rPr lang="en-US" dirty="0"/>
              <a:t>. </a:t>
            </a:r>
          </a:p>
          <a:p>
            <a:pPr algn="l"/>
            <a:r>
              <a:rPr lang="en-US" dirty="0"/>
              <a:t>	</a:t>
            </a:r>
            <a:r>
              <a:rPr lang="en-US" dirty="0" smtClean="0"/>
              <a:t>J </a:t>
            </a:r>
            <a:r>
              <a:rPr lang="en-US" dirty="0" err="1"/>
              <a:t>Epidemiol</a:t>
            </a:r>
            <a:r>
              <a:rPr lang="en-US" dirty="0"/>
              <a:t> Community Health  2004;58:635-641   </a:t>
            </a:r>
          </a:p>
          <a:p>
            <a:pPr algn="l"/>
            <a:r>
              <a:rPr lang="en-US" dirty="0"/>
              <a:t>	</a:t>
            </a:r>
            <a:r>
              <a:rPr lang="en-US" sz="1800" dirty="0" smtClean="0"/>
              <a:t>http</a:t>
            </a:r>
            <a:r>
              <a:rPr lang="en-US" sz="1800" dirty="0"/>
              <a:t>://jech.bmj.com/content/58/8/635.full.pdf+html</a:t>
            </a:r>
          </a:p>
          <a:p>
            <a:pPr algn="l"/>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40336940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in questionnaires / interviews</a:t>
            </a:r>
            <a:endParaRPr lang="en-US" dirty="0"/>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Respondent bias </a:t>
            </a:r>
            <a:r>
              <a:rPr lang="en-US" dirty="0" smtClean="0">
                <a:latin typeface="Times New Roman" panose="02020603050405020304" pitchFamily="18" charset="0"/>
                <a:cs typeface="Times New Roman" panose="02020603050405020304" pitchFamily="18" charset="0"/>
              </a:rPr>
              <a:t>occurs when a participant is unable or unwilling to </a:t>
            </a:r>
            <a:r>
              <a:rPr lang="en-US" dirty="0">
                <a:latin typeface="Times New Roman" panose="02020603050405020304" pitchFamily="18" charset="0"/>
                <a:cs typeface="Times New Roman" panose="02020603050405020304" pitchFamily="18" charset="0"/>
              </a:rPr>
              <a:t>provide accurate or honest answers to a survey</a:t>
            </a:r>
            <a:r>
              <a:rPr lang="en-US" dirty="0" smtClean="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Inability to provide correct answers because of unfamiliarity</a:t>
            </a:r>
            <a:r>
              <a:rPr lang="en-US" dirty="0">
                <a:latin typeface="Times New Roman" panose="02020603050405020304" pitchFamily="18" charset="0"/>
                <a:cs typeface="Times New Roman" panose="02020603050405020304" pitchFamily="18" charset="0"/>
              </a:rPr>
              <a:t>, respondent fatigue, faulty recall, question format, and question context</a:t>
            </a:r>
            <a:r>
              <a:rPr lang="en-US" dirty="0" smtClean="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Opt out choice in the question design - do not know, not sure </a:t>
            </a:r>
            <a:r>
              <a:rPr lang="en-US" dirty="0" err="1" smtClean="0">
                <a:latin typeface="Times New Roman" panose="02020603050405020304" pitchFamily="18" charset="0"/>
                <a:cs typeface="Times New Roman" panose="02020603050405020304" pitchFamily="18" charset="0"/>
              </a:rPr>
              <a:t>etc</a:t>
            </a:r>
            <a:r>
              <a:rPr lang="en-US" dirty="0" smtClean="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Proper screening questions should be used to select the respondents who will be able to answer the question correctly. Use branching questions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731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Cohort studies: </a:t>
            </a:r>
            <a:r>
              <a:rPr lang="en-US" dirty="0" smtClean="0"/>
              <a:t>disadvantages re bias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General</a:t>
            </a:r>
            <a:r>
              <a:rPr lang="en-US" dirty="0" smtClean="0"/>
              <a:t>:  </a:t>
            </a:r>
            <a:endParaRPr lang="en-US" dirty="0"/>
          </a:p>
          <a:p>
            <a:pPr lvl="1">
              <a:buFont typeface="Arial" panose="020B0604020202020204" pitchFamily="34" charset="0"/>
              <a:buChar char="•"/>
            </a:pPr>
            <a:r>
              <a:rPr lang="en-US" sz="2000" dirty="0" smtClean="0"/>
              <a:t>Susceptible </a:t>
            </a:r>
            <a:r>
              <a:rPr lang="en-US" sz="2000" dirty="0"/>
              <a:t>to selection </a:t>
            </a:r>
            <a:r>
              <a:rPr lang="en-US" sz="2000" dirty="0" smtClean="0"/>
              <a:t>bias. </a:t>
            </a:r>
            <a:endParaRPr lang="en-US" sz="2000" dirty="0"/>
          </a:p>
          <a:p>
            <a:pPr>
              <a:buFont typeface="Arial" panose="020B0604020202020204" pitchFamily="34" charset="0"/>
              <a:buChar char="•"/>
            </a:pPr>
            <a:r>
              <a:rPr lang="en-US" b="1" u="sng" dirty="0" smtClean="0"/>
              <a:t>Prospective </a:t>
            </a:r>
            <a:r>
              <a:rPr lang="en-US" b="1" u="sng" dirty="0"/>
              <a:t>Cohort </a:t>
            </a:r>
            <a:r>
              <a:rPr lang="en-US" b="1" u="sng" dirty="0" smtClean="0"/>
              <a:t>Study</a:t>
            </a:r>
            <a:r>
              <a:rPr lang="en-US" b="1" dirty="0" smtClean="0"/>
              <a:t>:  </a:t>
            </a:r>
            <a:endParaRPr lang="en-US" b="1" dirty="0"/>
          </a:p>
          <a:p>
            <a:pPr lvl="1">
              <a:buFont typeface="Arial" panose="020B0604020202020204" pitchFamily="34" charset="0"/>
              <a:buChar char="•"/>
            </a:pPr>
            <a:r>
              <a:rPr lang="en-US" dirty="0" smtClean="0"/>
              <a:t>Susceptible </a:t>
            </a:r>
            <a:r>
              <a:rPr lang="en-US" dirty="0"/>
              <a:t>to loss to follow-up or </a:t>
            </a:r>
            <a:r>
              <a:rPr lang="en-US" dirty="0" smtClean="0"/>
              <a:t>withdrawals. </a:t>
            </a:r>
            <a:endParaRPr lang="en-US" dirty="0"/>
          </a:p>
          <a:p>
            <a:pPr>
              <a:buFont typeface="Arial" panose="020B0604020202020204" pitchFamily="34" charset="0"/>
              <a:buChar char="•"/>
            </a:pPr>
            <a:r>
              <a:rPr lang="en-US" b="1" u="sng" dirty="0" smtClean="0"/>
              <a:t>Retrospective </a:t>
            </a:r>
            <a:r>
              <a:rPr lang="en-US" b="1" u="sng" dirty="0"/>
              <a:t>Cohort </a:t>
            </a:r>
            <a:r>
              <a:rPr lang="en-US" b="1" u="sng" dirty="0" smtClean="0"/>
              <a:t>Study</a:t>
            </a:r>
            <a:r>
              <a:rPr lang="en-US" b="1" dirty="0" smtClean="0"/>
              <a:t>:  </a:t>
            </a:r>
            <a:endParaRPr lang="en-US" b="1" dirty="0"/>
          </a:p>
          <a:p>
            <a:pPr lvl="1">
              <a:buFont typeface="Arial" panose="020B0604020202020204" pitchFamily="34" charset="0"/>
              <a:buChar char="•"/>
            </a:pPr>
            <a:r>
              <a:rPr lang="en-US" dirty="0" smtClean="0"/>
              <a:t>Susceptible </a:t>
            </a:r>
            <a:r>
              <a:rPr lang="en-US" dirty="0"/>
              <a:t>to recall bias or information </a:t>
            </a:r>
            <a:r>
              <a:rPr lang="en-US" dirty="0" smtClean="0"/>
              <a:t>bias; </a:t>
            </a:r>
            <a:endParaRPr lang="en-US" dirty="0"/>
          </a:p>
          <a:p>
            <a:pPr lvl="1">
              <a:buFont typeface="Arial" panose="020B0604020202020204" pitchFamily="34" charset="0"/>
              <a:buChar char="•"/>
            </a:pPr>
            <a:r>
              <a:rPr lang="en-US" dirty="0" smtClean="0"/>
              <a:t>Less </a:t>
            </a:r>
            <a:r>
              <a:rPr lang="en-US" dirty="0"/>
              <a:t>control over </a:t>
            </a:r>
            <a:r>
              <a:rPr lang="en-US" dirty="0" smtClean="0"/>
              <a:t>variables. </a:t>
            </a: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51</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6667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in case control studies</a:t>
            </a:r>
            <a:endParaRPr lang="en-US" dirty="0"/>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smtClean="0"/>
              <a:t>Sampling bias:</a:t>
            </a:r>
          </a:p>
          <a:p>
            <a:pPr lvl="1">
              <a:buFont typeface="Arial" panose="020B0604020202020204" pitchFamily="34" charset="0"/>
              <a:buChar char="•"/>
            </a:pPr>
            <a:r>
              <a:rPr lang="en-US" sz="2000" dirty="0" smtClean="0"/>
              <a:t>may </a:t>
            </a:r>
            <a:r>
              <a:rPr lang="en-US" sz="2000" dirty="0"/>
              <a:t>occur if the cases and controls are taken from different subgroups of the population. </a:t>
            </a:r>
            <a:endParaRPr lang="en-US" sz="2000" dirty="0" smtClean="0"/>
          </a:p>
          <a:p>
            <a:pPr lvl="1">
              <a:buFont typeface="Arial" panose="020B0604020202020204" pitchFamily="34" charset="0"/>
              <a:buChar char="•"/>
            </a:pPr>
            <a:r>
              <a:rPr lang="en-US" sz="2000" dirty="0" smtClean="0"/>
              <a:t>the </a:t>
            </a:r>
            <a:r>
              <a:rPr lang="en-US" sz="2000" dirty="0"/>
              <a:t>difference in the exposure may be due to some other inherent differences between the groups rather than the risk factor being studied. </a:t>
            </a:r>
            <a:endParaRPr lang="en-US" sz="2000" dirty="0" smtClean="0"/>
          </a:p>
          <a:p>
            <a:pPr>
              <a:buFont typeface="Arial" panose="020B0604020202020204" pitchFamily="34" charset="0"/>
              <a:buChar char="•"/>
            </a:pPr>
            <a:r>
              <a:rPr lang="en-US" dirty="0"/>
              <a:t>R</a:t>
            </a:r>
            <a:r>
              <a:rPr lang="en-US" dirty="0" smtClean="0"/>
              <a:t>ecall bias:</a:t>
            </a:r>
          </a:p>
          <a:p>
            <a:pPr lvl="1">
              <a:buFont typeface="Arial" panose="020B0604020202020204" pitchFamily="34" charset="0"/>
              <a:buChar char="•"/>
            </a:pPr>
            <a:r>
              <a:rPr lang="en-US" sz="2000" dirty="0" smtClean="0"/>
              <a:t>May happen when subjects </a:t>
            </a:r>
            <a:r>
              <a:rPr lang="en-US" sz="2000" dirty="0"/>
              <a:t>are asked to answer questions about exposure to risk factors in the past. </a:t>
            </a:r>
            <a:endParaRPr lang="en-US" sz="2000" dirty="0" smtClean="0"/>
          </a:p>
          <a:p>
            <a:pPr lvl="1">
              <a:buFont typeface="Arial" panose="020B0604020202020204" pitchFamily="34" charset="0"/>
              <a:buChar char="•"/>
            </a:pPr>
            <a:r>
              <a:rPr lang="en-US" sz="2000" dirty="0" smtClean="0"/>
              <a:t>It </a:t>
            </a:r>
            <a:r>
              <a:rPr lang="en-US" sz="2000" dirty="0"/>
              <a:t>is likely that people who are diseased (cases) remember their exposure to the risk factor more accurately as compared to the controls. This may result in the OR value being higher than the actual value. It is important to note that case–control study designs cannot determine neither the prevalence or incidence of the disease nor the risk factors as the subjects are generally collected by purposive </a:t>
            </a:r>
            <a:r>
              <a:rPr lang="en-US" sz="2000" dirty="0" smtClean="0"/>
              <a:t>sampling.</a:t>
            </a: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52</a:t>
            </a:fld>
            <a:endParaRPr lang="en-US"/>
          </a:p>
        </p:txBody>
      </p:sp>
    </p:spTree>
    <p:extLst>
      <p:ext uri="{BB962C8B-B14F-4D97-AF65-F5344CB8AC3E}">
        <p14:creationId xmlns:p14="http://schemas.microsoft.com/office/powerpoint/2010/main" val="58720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and research designs (3)</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solidFill>
                  <a:schemeClr val="accent1">
                    <a:lumMod val="75000"/>
                  </a:schemeClr>
                </a:solidFill>
              </a:rPr>
              <a:t>A good research design minimizes bias</a:t>
            </a:r>
          </a:p>
          <a:p>
            <a:pPr>
              <a:buFont typeface="Arial" panose="020B0604020202020204" pitchFamily="34" charset="0"/>
              <a:buChar char="•"/>
            </a:pPr>
            <a:r>
              <a:rPr lang="en-US" dirty="0" smtClean="0">
                <a:solidFill>
                  <a:schemeClr val="accent1">
                    <a:lumMod val="75000"/>
                  </a:schemeClr>
                </a:solidFill>
              </a:rPr>
              <a:t>Some studies are purposefully set up to take advantage of bias. </a:t>
            </a:r>
          </a:p>
          <a:p>
            <a:pPr>
              <a:buFont typeface="Arial" panose="020B0604020202020204" pitchFamily="34" charset="0"/>
              <a:buChar char="•"/>
            </a:pPr>
            <a:r>
              <a:rPr lang="en-US" dirty="0" smtClean="0">
                <a:solidFill>
                  <a:schemeClr val="accent1">
                    <a:lumMod val="75000"/>
                  </a:schemeClr>
                </a:solidFill>
              </a:rPr>
              <a:t>Certain designs are more prone to certain biases.</a:t>
            </a:r>
          </a:p>
          <a:p>
            <a:pPr>
              <a:buFont typeface="Arial" panose="020B0604020202020204" pitchFamily="34" charset="0"/>
              <a:buChar char="•"/>
            </a:pPr>
            <a:r>
              <a:rPr lang="en-US" dirty="0" smtClean="0"/>
              <a:t>Conflicts of Interest may taint any design.</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53</a:t>
            </a:fld>
            <a:endParaRPr lang="en-US"/>
          </a:p>
        </p:txBody>
      </p:sp>
    </p:spTree>
    <p:extLst>
      <p:ext uri="{BB962C8B-B14F-4D97-AF65-F5344CB8AC3E}">
        <p14:creationId xmlns:p14="http://schemas.microsoft.com/office/powerpoint/2010/main" val="36305636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Bias through Conflicts of Interest (COI)</a:t>
            </a:r>
            <a:endParaRPr lang="en-US" dirty="0"/>
          </a:p>
        </p:txBody>
      </p:sp>
      <p:sp>
        <p:nvSpPr>
          <p:cNvPr id="6" name="Content Placeholder 5"/>
          <p:cNvSpPr>
            <a:spLocks noGrp="1"/>
          </p:cNvSpPr>
          <p:nvPr>
            <p:ph idx="1"/>
          </p:nvPr>
        </p:nvSpPr>
        <p:spPr/>
        <p:txBody>
          <a:bodyPr/>
          <a:lstStyle/>
          <a:p>
            <a:r>
              <a:rPr lang="en-US" dirty="0"/>
              <a:t>•	Decisions about enrollment and inclusion/exclusion </a:t>
            </a:r>
            <a:r>
              <a:rPr lang="en-US" dirty="0" smtClean="0"/>
              <a:t>criteria.</a:t>
            </a:r>
            <a:endParaRPr lang="en-US" dirty="0"/>
          </a:p>
          <a:p>
            <a:r>
              <a:rPr lang="en-US" dirty="0"/>
              <a:t>•	Decisions about the choice of personnel to conduct the </a:t>
            </a:r>
            <a:r>
              <a:rPr lang="en-US" dirty="0" smtClean="0"/>
              <a:t>study.</a:t>
            </a:r>
            <a:endParaRPr lang="en-US" dirty="0"/>
          </a:p>
          <a:p>
            <a:r>
              <a:rPr lang="en-US" dirty="0"/>
              <a:t>•	Recruitment and consenting of research </a:t>
            </a:r>
            <a:r>
              <a:rPr lang="en-US" dirty="0" smtClean="0"/>
              <a:t>subjects.</a:t>
            </a:r>
            <a:endParaRPr lang="en-US" dirty="0"/>
          </a:p>
          <a:p>
            <a:r>
              <a:rPr lang="en-US" dirty="0"/>
              <a:t>•	Vendor selection in the purchase of equipment and other </a:t>
            </a:r>
            <a:r>
              <a:rPr lang="en-US" dirty="0" smtClean="0"/>
              <a:t>supplies.</a:t>
            </a:r>
            <a:endParaRPr lang="en-US" dirty="0"/>
          </a:p>
          <a:p>
            <a:r>
              <a:rPr lang="en-US" dirty="0"/>
              <a:t>•	Data collection, analysis, and </a:t>
            </a:r>
            <a:r>
              <a:rPr lang="en-US" dirty="0" smtClean="0"/>
              <a:t>interpretation.</a:t>
            </a:r>
            <a:endParaRPr lang="en-US" dirty="0"/>
          </a:p>
          <a:p>
            <a:r>
              <a:rPr lang="en-US" dirty="0"/>
              <a:t>•	Sharing of research </a:t>
            </a:r>
            <a:r>
              <a:rPr lang="en-US" dirty="0" smtClean="0"/>
              <a:t>results.</a:t>
            </a:r>
            <a:endParaRPr lang="en-US" dirty="0"/>
          </a:p>
          <a:p>
            <a:r>
              <a:rPr lang="en-US" dirty="0"/>
              <a:t>•	Choice of research design and statistical </a:t>
            </a:r>
            <a:r>
              <a:rPr lang="en-US" dirty="0" smtClean="0"/>
              <a:t>methods.</a:t>
            </a:r>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54</a:t>
            </a:fld>
            <a:endParaRPr lang="en-US"/>
          </a:p>
        </p:txBody>
      </p:sp>
    </p:spTree>
    <p:extLst>
      <p:ext uri="{BB962C8B-B14F-4D97-AF65-F5344CB8AC3E}">
        <p14:creationId xmlns:p14="http://schemas.microsoft.com/office/powerpoint/2010/main" val="326592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for avoiding COI (1)</a:t>
            </a:r>
            <a:endParaRPr lang="en-US" dirty="0"/>
          </a:p>
        </p:txBody>
      </p:sp>
      <p:sp>
        <p:nvSpPr>
          <p:cNvPr id="3" name="Content Placeholder 2"/>
          <p:cNvSpPr>
            <a:spLocks noGrp="1"/>
          </p:cNvSpPr>
          <p:nvPr>
            <p:ph idx="1"/>
          </p:nvPr>
        </p:nvSpPr>
        <p:spPr/>
        <p:txBody>
          <a:bodyPr/>
          <a:lstStyle/>
          <a:p>
            <a:r>
              <a:rPr lang="en-US" dirty="0"/>
              <a:t>•	Adding an independent monitor to the study team to make sure that the research procedures are </a:t>
            </a:r>
            <a:r>
              <a:rPr lang="en-US" dirty="0" smtClean="0"/>
              <a:t>transparent.</a:t>
            </a:r>
            <a:endParaRPr lang="en-US" dirty="0"/>
          </a:p>
          <a:p>
            <a:r>
              <a:rPr lang="en-US" dirty="0"/>
              <a:t>•	Creating a safe environment for any research team member and/or student to report any perceived conflicts that may occur while the study is being </a:t>
            </a:r>
            <a:r>
              <a:rPr lang="en-US" dirty="0" smtClean="0"/>
              <a:t>conducted.</a:t>
            </a:r>
            <a:endParaRPr lang="en-US" dirty="0"/>
          </a:p>
          <a:p>
            <a:r>
              <a:rPr lang="en-US" dirty="0"/>
              <a:t>•	Disclosing the potential COI to the subjects in the informed consent </a:t>
            </a:r>
            <a:r>
              <a:rPr lang="en-US" dirty="0" smtClean="0"/>
              <a:t>form.</a:t>
            </a:r>
            <a:endParaRPr lang="en-US" dirty="0"/>
          </a:p>
          <a:p>
            <a:r>
              <a:rPr lang="en-US" dirty="0"/>
              <a:t>•	Reducing the researcher’s role in the research if they have a COI (less interaction with subjects, less data analysis</a:t>
            </a:r>
            <a:r>
              <a:rPr lang="en-US" dirty="0" smtClean="0"/>
              <a:t>).</a:t>
            </a:r>
          </a:p>
          <a:p>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55</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smtClean="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a:t>
            </a:r>
            <a:r>
              <a:rPr lang="en-US" sz="1400" b="0" kern="1800" spc="-75" dirty="0" smtClean="0">
                <a:solidFill>
                  <a:schemeClr val="bg1"/>
                </a:solidFill>
                <a:ea typeface="Times New Roman" panose="02020603050405020304" pitchFamily="18" charset="0"/>
              </a:rPr>
              <a:t>MA. Conflicts </a:t>
            </a:r>
            <a:r>
              <a:rPr lang="en-US" sz="1400" b="0" kern="1800" spc="-75" dirty="0">
                <a:solidFill>
                  <a:schemeClr val="bg1"/>
                </a:solidFill>
                <a:ea typeface="Times New Roman" panose="02020603050405020304" pitchFamily="18" charset="0"/>
              </a:rPr>
              <a:t>of Interest in Human </a:t>
            </a:r>
            <a:r>
              <a:rPr lang="en-US" sz="1400" b="0" kern="1800" spc="-75" dirty="0" smtClean="0">
                <a:solidFill>
                  <a:schemeClr val="bg1"/>
                </a:solidFill>
                <a:ea typeface="Times New Roman" panose="02020603050405020304" pitchFamily="18" charset="0"/>
              </a:rPr>
              <a:t>Subjects. Research</a:t>
            </a:r>
            <a:r>
              <a:rPr lang="en-US" sz="1400" b="0" kern="1800" spc="-75" dirty="0">
                <a:solidFill>
                  <a:schemeClr val="bg1"/>
                </a:solidFill>
                <a:ea typeface="Times New Roman" panose="02020603050405020304" pitchFamily="18" charset="0"/>
              </a:rPr>
              <a:t>. https://about.citiprogram.org/en/homepage</a:t>
            </a:r>
            <a:r>
              <a:rPr lang="en-US" sz="1400" b="0" kern="1800" spc="-75" dirty="0" smtClean="0">
                <a:solidFill>
                  <a:schemeClr val="bg1"/>
                </a:solidFill>
                <a:ea typeface="Times New Roman" panose="02020603050405020304" pitchFamily="18" charset="0"/>
              </a:rPr>
              <a:t>/.</a:t>
            </a:r>
            <a:endParaRPr lang="en-US" sz="1400" b="0" dirty="0">
              <a:solidFill>
                <a:schemeClr val="bg1"/>
              </a:solidFill>
            </a:endParaRPr>
          </a:p>
        </p:txBody>
      </p:sp>
    </p:spTree>
    <p:extLst>
      <p:ext uri="{BB962C8B-B14F-4D97-AF65-F5344CB8AC3E}">
        <p14:creationId xmlns:p14="http://schemas.microsoft.com/office/powerpoint/2010/main" val="171906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for </a:t>
            </a:r>
            <a:r>
              <a:rPr lang="en-US" dirty="0" smtClean="0"/>
              <a:t>avoiding COI (2)</a:t>
            </a:r>
            <a:endParaRPr lang="en-US" dirty="0"/>
          </a:p>
        </p:txBody>
      </p:sp>
      <p:sp>
        <p:nvSpPr>
          <p:cNvPr id="3" name="Content Placeholder 2"/>
          <p:cNvSpPr>
            <a:spLocks noGrp="1"/>
          </p:cNvSpPr>
          <p:nvPr>
            <p:ph idx="1"/>
          </p:nvPr>
        </p:nvSpPr>
        <p:spPr/>
        <p:txBody>
          <a:bodyPr/>
          <a:lstStyle/>
          <a:p>
            <a:r>
              <a:rPr lang="en-US" dirty="0"/>
              <a:t>•	Using an independent third-party review of </a:t>
            </a:r>
            <a:r>
              <a:rPr lang="en-US" dirty="0" smtClean="0"/>
              <a:t>data.</a:t>
            </a:r>
            <a:endParaRPr lang="en-US" dirty="0"/>
          </a:p>
          <a:p>
            <a:r>
              <a:rPr lang="en-US" dirty="0"/>
              <a:t>•	Ensuring a careful study design, which may include randomization and </a:t>
            </a:r>
            <a:r>
              <a:rPr lang="en-US" dirty="0" smtClean="0"/>
              <a:t>blinding.</a:t>
            </a:r>
            <a:endParaRPr lang="en-US" dirty="0"/>
          </a:p>
          <a:p>
            <a:r>
              <a:rPr lang="en-US" dirty="0"/>
              <a:t>•	Disclosure of the COI, including in publications or presentations of the study </a:t>
            </a:r>
            <a:r>
              <a:rPr lang="en-US" dirty="0" smtClean="0"/>
              <a:t>results.</a:t>
            </a:r>
            <a:endParaRPr lang="en-US" dirty="0"/>
          </a:p>
          <a:p>
            <a:r>
              <a:rPr lang="en-US" dirty="0"/>
              <a:t>•	Requiring an independent monitor to ensure that student progress is not affected by the conflicted mentor’s activities (for example, doing work for the mentor’s start-up company at the expense of doing work for a graduate or doctoral thesis</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56</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smtClean="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a:t>
            </a:r>
            <a:r>
              <a:rPr lang="en-US" sz="1400" b="0" kern="1800" spc="-75" dirty="0" smtClean="0">
                <a:solidFill>
                  <a:schemeClr val="bg1"/>
                </a:solidFill>
                <a:ea typeface="Times New Roman" panose="02020603050405020304" pitchFamily="18" charset="0"/>
              </a:rPr>
              <a:t>MA. Conflicts </a:t>
            </a:r>
            <a:r>
              <a:rPr lang="en-US" sz="1400" b="0" kern="1800" spc="-75" dirty="0">
                <a:solidFill>
                  <a:schemeClr val="bg1"/>
                </a:solidFill>
                <a:ea typeface="Times New Roman" panose="02020603050405020304" pitchFamily="18" charset="0"/>
              </a:rPr>
              <a:t>of Interest in Human </a:t>
            </a:r>
            <a:r>
              <a:rPr lang="en-US" sz="1400" b="0" kern="1800" spc="-75" dirty="0" smtClean="0">
                <a:solidFill>
                  <a:schemeClr val="bg1"/>
                </a:solidFill>
                <a:ea typeface="Times New Roman" panose="02020603050405020304" pitchFamily="18" charset="0"/>
              </a:rPr>
              <a:t>Subjects. Research</a:t>
            </a:r>
            <a:r>
              <a:rPr lang="en-US" sz="1400" b="0" kern="1800" spc="-75" dirty="0">
                <a:solidFill>
                  <a:schemeClr val="bg1"/>
                </a:solidFill>
                <a:ea typeface="Times New Roman" panose="02020603050405020304" pitchFamily="18" charset="0"/>
              </a:rPr>
              <a:t>. https://about.citiprogram.org/en/homepage</a:t>
            </a:r>
            <a:r>
              <a:rPr lang="en-US" sz="1400" b="0" kern="1800" spc="-75" dirty="0" smtClean="0">
                <a:solidFill>
                  <a:schemeClr val="bg1"/>
                </a:solidFill>
                <a:ea typeface="Times New Roman" panose="02020603050405020304" pitchFamily="18" charset="0"/>
              </a:rPr>
              <a:t>/.</a:t>
            </a:r>
            <a:endParaRPr lang="en-US" sz="1400" b="0" dirty="0">
              <a:solidFill>
                <a:schemeClr val="bg1"/>
              </a:solidFill>
            </a:endParaRPr>
          </a:p>
        </p:txBody>
      </p:sp>
    </p:spTree>
    <p:extLst>
      <p:ext uri="{BB962C8B-B14F-4D97-AF65-F5344CB8AC3E}">
        <p14:creationId xmlns:p14="http://schemas.microsoft.com/office/powerpoint/2010/main" val="23921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0"/>
          </p:nvPr>
        </p:nvSpPr>
        <p:spPr/>
        <p:txBody>
          <a:bodyPr/>
          <a:lstStyle/>
          <a:p>
            <a:fld id="{970F0956-5B8E-40B4-A8DD-F75AA1D26018}" type="slidenum">
              <a:rPr lang="en-US" smtClean="0"/>
              <a:pPr/>
              <a:t>57</a:t>
            </a:fld>
            <a:endParaRPr lang="en-US"/>
          </a:p>
        </p:txBody>
      </p:sp>
    </p:spTree>
    <p:extLst>
      <p:ext uri="{BB962C8B-B14F-4D97-AF65-F5344CB8AC3E}">
        <p14:creationId xmlns:p14="http://schemas.microsoft.com/office/powerpoint/2010/main" val="23513040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Guided exercise</a:t>
            </a:r>
            <a:endParaRPr lang="en-US" dirty="0"/>
          </a:p>
        </p:txBody>
      </p:sp>
      <p:sp>
        <p:nvSpPr>
          <p:cNvPr id="3" name="Subtitle 2"/>
          <p:cNvSpPr>
            <a:spLocks noGrp="1"/>
          </p:cNvSpPr>
          <p:nvPr>
            <p:ph type="subTitle" idx="1"/>
          </p:nvPr>
        </p:nvSpPr>
        <p:spPr/>
        <p:txBody>
          <a:bodyPr/>
          <a:lstStyle/>
          <a:p>
            <a:r>
              <a:rPr lang="en-US" dirty="0" smtClean="0"/>
              <a:t>You may use the paper</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58</a:t>
            </a:fld>
            <a:endParaRPr lang="en-US"/>
          </a:p>
        </p:txBody>
      </p:sp>
    </p:spTree>
    <p:extLst>
      <p:ext uri="{BB962C8B-B14F-4D97-AF65-F5344CB8AC3E}">
        <p14:creationId xmlns:p14="http://schemas.microsoft.com/office/powerpoint/2010/main" val="11750142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type of bias ?</a:t>
            </a:r>
            <a:endParaRPr lang="en-US" dirty="0"/>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smtClean="0"/>
              <a:t>For disease surveillance and registries </a:t>
            </a:r>
          </a:p>
          <a:p>
            <a:pPr lvl="1">
              <a:buFont typeface="Arial" panose="020B0604020202020204" pitchFamily="34" charset="0"/>
              <a:buChar char="•"/>
            </a:pPr>
            <a:r>
              <a:rPr lang="en-US" dirty="0" smtClean="0"/>
              <a:t>health-care </a:t>
            </a:r>
            <a:r>
              <a:rPr lang="en-US" dirty="0"/>
              <a:t>providers are more likely to report a case that results in severe illness and hospitalization than a mild case, even though a person with mild illness might be more likely to transmit infection to others because the person might not be confined at home or in the hospital</a:t>
            </a:r>
            <a:r>
              <a:rPr lang="en-US" dirty="0" smtClean="0"/>
              <a:t>.</a:t>
            </a:r>
          </a:p>
          <a:p>
            <a:pPr lvl="1">
              <a:buFont typeface="Arial" panose="020B0604020202020204" pitchFamily="34" charset="0"/>
              <a:buChar char="•"/>
            </a:pPr>
            <a:r>
              <a:rPr lang="en-US" dirty="0"/>
              <a:t>health-care providers are more likely to report cases when the disease is receiving media attention. </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59</a:t>
            </a:fld>
            <a:endParaRPr lang="en-US"/>
          </a:p>
        </p:txBody>
      </p:sp>
    </p:spTree>
    <p:extLst>
      <p:ext uri="{BB962C8B-B14F-4D97-AF65-F5344CB8AC3E}">
        <p14:creationId xmlns:p14="http://schemas.microsoft.com/office/powerpoint/2010/main" val="2194204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 </a:t>
            </a:r>
            <a:r>
              <a:rPr lang="en-US" dirty="0"/>
              <a:t>filter </a:t>
            </a:r>
            <a:r>
              <a:rPr lang="en-US" dirty="0" smtClean="0"/>
              <a:t>bias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Q1: ‘</a:t>
            </a:r>
            <a:r>
              <a:rPr lang="en-US" sz="2000" i="1" dirty="0" smtClean="0"/>
              <a:t>the </a:t>
            </a:r>
            <a:r>
              <a:rPr lang="en-US" sz="2000" i="1" dirty="0"/>
              <a:t>article says that difficult patients are referred to "tertiary care". I don't understand what they mean by categorizing patients into different care levels and consequently how that would produce </a:t>
            </a:r>
            <a:r>
              <a:rPr lang="en-US" sz="2000" i="1" dirty="0" smtClean="0"/>
              <a:t>bias.</a:t>
            </a:r>
            <a:r>
              <a:rPr lang="en-US" dirty="0" smtClean="0"/>
              <a: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Some health systems work with levels of care:</a:t>
            </a:r>
          </a:p>
          <a:p>
            <a:pPr lvl="1">
              <a:buFont typeface="Arial" panose="020B0604020202020204" pitchFamily="34" charset="0"/>
              <a:buChar char="•"/>
            </a:pPr>
            <a:r>
              <a:rPr lang="en-US" dirty="0" smtClean="0"/>
              <a:t>1</a:t>
            </a:r>
            <a:r>
              <a:rPr lang="en-US" baseline="30000" dirty="0" smtClean="0"/>
              <a:t>st</a:t>
            </a:r>
            <a:r>
              <a:rPr lang="en-US" dirty="0" smtClean="0"/>
              <a:t>: primary doctor / family doctor</a:t>
            </a:r>
          </a:p>
          <a:p>
            <a:pPr lvl="1">
              <a:buFont typeface="Arial" panose="020B0604020202020204" pitchFamily="34" charset="0"/>
              <a:buChar char="•"/>
            </a:pPr>
            <a:r>
              <a:rPr lang="en-US" dirty="0" smtClean="0"/>
              <a:t>2</a:t>
            </a:r>
            <a:r>
              <a:rPr lang="en-US" baseline="30000" dirty="0" smtClean="0"/>
              <a:t>nd</a:t>
            </a:r>
            <a:r>
              <a:rPr lang="en-US" dirty="0" smtClean="0"/>
              <a:t>: specialized care / specialists, mostly but not necessarily in hospitals, clinics, …</a:t>
            </a:r>
          </a:p>
          <a:p>
            <a:pPr lvl="1">
              <a:buFont typeface="Arial" panose="020B0604020202020204" pitchFamily="34" charset="0"/>
              <a:buChar char="•"/>
            </a:pPr>
            <a:r>
              <a:rPr lang="en-US" dirty="0" smtClean="0"/>
              <a:t>3</a:t>
            </a:r>
            <a:r>
              <a:rPr lang="en-US" baseline="30000" dirty="0" smtClean="0"/>
              <a:t>rd</a:t>
            </a:r>
            <a:r>
              <a:rPr lang="en-US" dirty="0" smtClean="0"/>
              <a:t>: highly specialized care</a:t>
            </a:r>
          </a:p>
          <a:p>
            <a:pPr>
              <a:buFont typeface="Arial" panose="020B0604020202020204" pitchFamily="34" charset="0"/>
              <a:buChar char="•"/>
            </a:pPr>
            <a:r>
              <a:rPr lang="en-US" dirty="0" smtClean="0"/>
              <a:t>Access to level may be restricted by referral from lower level.</a:t>
            </a:r>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a:t>
            </a:fld>
            <a:endParaRPr lang="en-US"/>
          </a:p>
        </p:txBody>
      </p:sp>
    </p:spTree>
    <p:extLst>
      <p:ext uri="{BB962C8B-B14F-4D97-AF65-F5344CB8AC3E}">
        <p14:creationId xmlns:p14="http://schemas.microsoft.com/office/powerpoint/2010/main" val="14376860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type of bias ?</a:t>
            </a:r>
            <a:endParaRPr lang="en-US" dirty="0"/>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smtClean="0"/>
              <a:t>For disease surveillance and registries </a:t>
            </a:r>
          </a:p>
          <a:p>
            <a:pPr lvl="1">
              <a:buFont typeface="Arial" panose="020B0604020202020204" pitchFamily="34" charset="0"/>
              <a:buChar char="•"/>
            </a:pPr>
            <a:r>
              <a:rPr lang="en-US" dirty="0" smtClean="0"/>
              <a:t>health-care </a:t>
            </a:r>
            <a:r>
              <a:rPr lang="en-US" dirty="0"/>
              <a:t>providers are more likely to report a case that results in severe illness and hospitalization than a mild case, even though a person with mild illness might be more likely to transmit infection to others because the person might not be confined at home or in the hospital</a:t>
            </a:r>
            <a:r>
              <a:rPr lang="en-US" dirty="0" smtClean="0"/>
              <a:t>.</a:t>
            </a:r>
          </a:p>
          <a:p>
            <a:pPr lvl="1">
              <a:buFont typeface="Arial" panose="020B0604020202020204" pitchFamily="34" charset="0"/>
              <a:buChar char="•"/>
            </a:pPr>
            <a:r>
              <a:rPr lang="en-US" dirty="0"/>
              <a:t>health-care providers are more likely to report cases when the disease is receiving media attention. </a:t>
            </a:r>
            <a:endParaRPr lang="en-US" dirty="0" smtClean="0"/>
          </a:p>
          <a:p>
            <a:pPr lvl="1">
              <a:buFont typeface="Arial" panose="020B0604020202020204" pitchFamily="34" charset="0"/>
              <a:buChar char="•"/>
            </a:pPr>
            <a:endParaRPr lang="en-US" dirty="0"/>
          </a:p>
          <a:p>
            <a:pPr marL="0" indent="0" algn="ctr"/>
            <a:r>
              <a:rPr lang="en-US" sz="3600" dirty="0" smtClean="0"/>
              <a:t>Reporting bias</a:t>
            </a:r>
            <a:endParaRPr lang="en-US" sz="36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60</a:t>
            </a:fld>
            <a:endParaRPr lang="en-US"/>
          </a:p>
        </p:txBody>
      </p:sp>
    </p:spTree>
    <p:extLst>
      <p:ext uri="{BB962C8B-B14F-4D97-AF65-F5344CB8AC3E}">
        <p14:creationId xmlns:p14="http://schemas.microsoft.com/office/powerpoint/2010/main" val="34113877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Consequence of the bias ?</a:t>
            </a:r>
            <a:endParaRPr lang="en-US" dirty="0"/>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smtClean="0"/>
              <a:t>For disease surveillance and registries </a:t>
            </a:r>
          </a:p>
          <a:p>
            <a:pPr lvl="1">
              <a:buFont typeface="Arial" panose="020B0604020202020204" pitchFamily="34" charset="0"/>
              <a:buChar char="•"/>
            </a:pPr>
            <a:r>
              <a:rPr lang="en-US" dirty="0" smtClean="0"/>
              <a:t>health-care </a:t>
            </a:r>
            <a:r>
              <a:rPr lang="en-US" dirty="0"/>
              <a:t>providers are more likely to report a case that results in severe illness and hospitalization than a mild case, even though a person with mild illness might be more likely to transmit infection to others because the person might not be confined at home or in the hospital</a:t>
            </a:r>
            <a:r>
              <a:rPr lang="en-US" dirty="0" smtClean="0"/>
              <a:t>.</a:t>
            </a:r>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70F0956-5B8E-40B4-A8DD-F75AA1D26018}" type="slidenum">
              <a:rPr lang="en-US" smtClean="0"/>
              <a:pPr/>
              <a:t>61</a:t>
            </a:fld>
            <a:endParaRPr lang="en-US"/>
          </a:p>
        </p:txBody>
      </p:sp>
    </p:spTree>
    <p:extLst>
      <p:ext uri="{BB962C8B-B14F-4D97-AF65-F5344CB8AC3E}">
        <p14:creationId xmlns:p14="http://schemas.microsoft.com/office/powerpoint/2010/main" val="27283353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Consequence of the bias ?</a:t>
            </a:r>
            <a:endParaRPr lang="en-US" dirty="0"/>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smtClean="0"/>
              <a:t>For disease surveillance and registries </a:t>
            </a:r>
          </a:p>
          <a:p>
            <a:pPr lvl="1">
              <a:buFont typeface="Arial" panose="020B0604020202020204" pitchFamily="34" charset="0"/>
              <a:buChar char="•"/>
            </a:pPr>
            <a:r>
              <a:rPr lang="en-US" dirty="0" smtClean="0"/>
              <a:t>health-care </a:t>
            </a:r>
            <a:r>
              <a:rPr lang="en-US" dirty="0"/>
              <a:t>providers are more likely to report a case that results in severe illness and hospitalization than a mild case, even though a person with mild illness might be more likely to transmit infection to others because the person might not be confined at home or in the hospital</a:t>
            </a:r>
            <a:r>
              <a:rPr lang="en-US" dirty="0" smtClean="0"/>
              <a:t>.</a:t>
            </a:r>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a:p>
            <a:pPr marL="53975" lvl="1" indent="0" algn="ctr">
              <a:buNone/>
            </a:pPr>
            <a:r>
              <a:rPr lang="en-US" sz="3200" dirty="0"/>
              <a:t>inflated estimate of disease severity in such measures as the death-to-case ratio. </a:t>
            </a:r>
            <a:endParaRPr lang="en-US" sz="3200" dirty="0" smtClean="0"/>
          </a:p>
        </p:txBody>
      </p:sp>
      <p:sp>
        <p:nvSpPr>
          <p:cNvPr id="4" name="Slide Number Placeholder 3"/>
          <p:cNvSpPr>
            <a:spLocks noGrp="1"/>
          </p:cNvSpPr>
          <p:nvPr>
            <p:ph type="sldNum" sz="quarter" idx="10"/>
          </p:nvPr>
        </p:nvSpPr>
        <p:spPr/>
        <p:txBody>
          <a:bodyPr/>
          <a:lstStyle/>
          <a:p>
            <a:fld id="{970F0956-5B8E-40B4-A8DD-F75AA1D26018}" type="slidenum">
              <a:rPr lang="en-US" smtClean="0"/>
              <a:pPr/>
              <a:t>62</a:t>
            </a:fld>
            <a:endParaRPr lang="en-US"/>
          </a:p>
        </p:txBody>
      </p:sp>
    </p:spTree>
    <p:extLst>
      <p:ext uri="{BB962C8B-B14F-4D97-AF65-F5344CB8AC3E}">
        <p14:creationId xmlns:p14="http://schemas.microsoft.com/office/powerpoint/2010/main" val="12086873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Consequence of the bias ?</a:t>
            </a:r>
            <a:endParaRPr lang="en-US" dirty="0"/>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smtClean="0"/>
              <a:t>For disease surveillance and registries </a:t>
            </a:r>
          </a:p>
          <a:p>
            <a:pPr lvl="1">
              <a:buFont typeface="Arial" panose="020B0604020202020204" pitchFamily="34" charset="0"/>
              <a:buChar char="•"/>
            </a:pPr>
            <a:r>
              <a:rPr lang="en-US" dirty="0" smtClean="0"/>
              <a:t>health-care </a:t>
            </a:r>
            <a:r>
              <a:rPr lang="en-US" dirty="0"/>
              <a:t>providers are more likely to report cases when the disease is receiving media attention</a:t>
            </a:r>
            <a:r>
              <a:rPr lang="en-US" dirty="0" smtClean="0"/>
              <a:t>.</a:t>
            </a:r>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70F0956-5B8E-40B4-A8DD-F75AA1D26018}" type="slidenum">
              <a:rPr lang="en-US" smtClean="0"/>
              <a:pPr/>
              <a:t>63</a:t>
            </a:fld>
            <a:endParaRPr lang="en-US"/>
          </a:p>
        </p:txBody>
      </p:sp>
    </p:spTree>
    <p:extLst>
      <p:ext uri="{BB962C8B-B14F-4D97-AF65-F5344CB8AC3E}">
        <p14:creationId xmlns:p14="http://schemas.microsoft.com/office/powerpoint/2010/main" val="4809256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Consequence of the bias ?</a:t>
            </a:r>
            <a:endParaRPr lang="en-US" dirty="0"/>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smtClean="0"/>
              <a:t>For disease surveillance and registries </a:t>
            </a:r>
          </a:p>
          <a:p>
            <a:pPr lvl="1">
              <a:buFont typeface="Arial" panose="020B0604020202020204" pitchFamily="34" charset="0"/>
              <a:buChar char="•"/>
            </a:pPr>
            <a:r>
              <a:rPr lang="en-US" dirty="0" smtClean="0"/>
              <a:t>health-care </a:t>
            </a:r>
            <a:r>
              <a:rPr lang="en-US" dirty="0"/>
              <a:t>providers are more likely to report cases when the disease is receiving media attention</a:t>
            </a:r>
            <a:r>
              <a:rPr lang="en-US" dirty="0" smtClean="0"/>
              <a:t>.</a:t>
            </a:r>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a:p>
            <a:pPr marL="57150" indent="0" algn="ctr"/>
            <a:r>
              <a:rPr lang="en-US" sz="3200" dirty="0" smtClean="0"/>
              <a:t>an </a:t>
            </a:r>
            <a:r>
              <a:rPr lang="en-US" sz="3200" dirty="0"/>
              <a:t>underestimate of the baseline incidence of disease after media attention wanes </a:t>
            </a:r>
            <a:endParaRPr lang="en-US" sz="32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64</a:t>
            </a:fld>
            <a:endParaRPr lang="en-US"/>
          </a:p>
        </p:txBody>
      </p:sp>
    </p:spTree>
    <p:extLst>
      <p:ext uri="{BB962C8B-B14F-4D97-AF65-F5344CB8AC3E}">
        <p14:creationId xmlns:p14="http://schemas.microsoft.com/office/powerpoint/2010/main" val="1902675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these constitute bias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systematic deviation of results or inferences from the truth or processes leading to such systematic deviation</a:t>
            </a:r>
            <a:r>
              <a:rPr lang="en-US" dirty="0" smtClean="0"/>
              <a: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a </a:t>
            </a:r>
            <a:r>
              <a:rPr lang="en-US" dirty="0"/>
              <a:t>systematic tendency in the collection, analysis, interpretation, publication, or review of data that can lead to conclusions that are systematically different from the truth.</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65</a:t>
            </a:fld>
            <a:endParaRPr lang="en-US"/>
          </a:p>
        </p:txBody>
      </p:sp>
    </p:spTree>
    <p:extLst>
      <p:ext uri="{BB962C8B-B14F-4D97-AF65-F5344CB8AC3E}">
        <p14:creationId xmlns:p14="http://schemas.microsoft.com/office/powerpoint/2010/main" val="22712105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these constitute bias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systematic deviation of results or inferences from the truth or processes leading to such systematic deviation</a:t>
            </a:r>
            <a:r>
              <a:rPr lang="en-US" dirty="0" smtClean="0"/>
              <a: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a </a:t>
            </a:r>
            <a:r>
              <a:rPr lang="en-US" dirty="0"/>
              <a:t>systematic tendency in the collection, analysis, interpretation, publication, or review of data that can lead to conclusions that are systematically different from the truth</a:t>
            </a:r>
            <a:r>
              <a:rPr lang="en-US" dirty="0" smtClean="0"/>
              <a:t>.</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marL="0" indent="0" algn="ctr"/>
            <a:r>
              <a:rPr lang="en-US" sz="3200" dirty="0" smtClean="0"/>
              <a:t>Both</a:t>
            </a:r>
            <a:endParaRPr lang="en-US" sz="32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66</a:t>
            </a:fld>
            <a:endParaRPr lang="en-US"/>
          </a:p>
        </p:txBody>
      </p:sp>
    </p:spTree>
    <p:extLst>
      <p:ext uri="{BB962C8B-B14F-4D97-AF65-F5344CB8AC3E}">
        <p14:creationId xmlns:p14="http://schemas.microsoft.com/office/powerpoint/2010/main" val="26824890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highest level type of bias?</a:t>
            </a:r>
            <a:endParaRPr lang="en-US" dirty="0"/>
          </a:p>
        </p:txBody>
      </p:sp>
      <p:sp>
        <p:nvSpPr>
          <p:cNvPr id="3" name="Content Placeholder 2"/>
          <p:cNvSpPr>
            <a:spLocks noGrp="1"/>
          </p:cNvSpPr>
          <p:nvPr>
            <p:ph idx="1"/>
          </p:nvPr>
        </p:nvSpPr>
        <p:spPr/>
        <p:txBody>
          <a:bodyPr/>
          <a:lstStyle/>
          <a:p>
            <a:pPr marL="0" indent="0"/>
            <a:r>
              <a:rPr lang="en-US" dirty="0"/>
              <a:t>systematic difference in the collection of data regarding the participants in a study (e.g., about exposures in a case-control study, or about health outcomes in a cohort study) that leads to an incorrect result (e.g., risk ratio or odds ratio) or inference. </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67</a:t>
            </a:fld>
            <a:endParaRPr lang="en-US"/>
          </a:p>
        </p:txBody>
      </p:sp>
    </p:spTree>
    <p:extLst>
      <p:ext uri="{BB962C8B-B14F-4D97-AF65-F5344CB8AC3E}">
        <p14:creationId xmlns:p14="http://schemas.microsoft.com/office/powerpoint/2010/main" val="8848629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highest level type of bias?</a:t>
            </a:r>
            <a:endParaRPr lang="en-US" dirty="0"/>
          </a:p>
        </p:txBody>
      </p:sp>
      <p:sp>
        <p:nvSpPr>
          <p:cNvPr id="3" name="Content Placeholder 2"/>
          <p:cNvSpPr>
            <a:spLocks noGrp="1"/>
          </p:cNvSpPr>
          <p:nvPr>
            <p:ph idx="1"/>
          </p:nvPr>
        </p:nvSpPr>
        <p:spPr/>
        <p:txBody>
          <a:bodyPr/>
          <a:lstStyle/>
          <a:p>
            <a:pPr marL="0" indent="0"/>
            <a:r>
              <a:rPr lang="en-US" dirty="0"/>
              <a:t>systematic difference in the collection of data regarding the participants in a study (e.g., about exposures in a case-control study, or about health outcomes in a cohort study) that leads to an incorrect result (e.g., risk ratio or odds ratio) or inference. </a:t>
            </a:r>
            <a:endParaRPr lang="en-US" dirty="0" smtClean="0"/>
          </a:p>
          <a:p>
            <a:pPr marL="0" indent="0"/>
            <a:endParaRPr lang="en-US" dirty="0"/>
          </a:p>
          <a:p>
            <a:pPr marL="0" indent="0"/>
            <a:endParaRPr lang="en-US" dirty="0" smtClean="0"/>
          </a:p>
          <a:p>
            <a:pPr marL="0" indent="0" algn="ctr"/>
            <a:r>
              <a:rPr lang="en-US" sz="2800" b="1" dirty="0" smtClean="0"/>
              <a:t>Information bias</a:t>
            </a:r>
            <a:endParaRPr lang="en-US" sz="2800" b="1"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68</a:t>
            </a:fld>
            <a:endParaRPr lang="en-US"/>
          </a:p>
        </p:txBody>
      </p:sp>
    </p:spTree>
    <p:extLst>
      <p:ext uri="{BB962C8B-B14F-4D97-AF65-F5344CB8AC3E}">
        <p14:creationId xmlns:p14="http://schemas.microsoft.com/office/powerpoint/2010/main" val="41931664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correct for term for this?</a:t>
            </a:r>
            <a:endParaRPr lang="en-US" dirty="0"/>
          </a:p>
        </p:txBody>
      </p:sp>
      <p:sp>
        <p:nvSpPr>
          <p:cNvPr id="3" name="Content Placeholder 2"/>
          <p:cNvSpPr>
            <a:spLocks noGrp="1"/>
          </p:cNvSpPr>
          <p:nvPr>
            <p:ph idx="1"/>
          </p:nvPr>
        </p:nvSpPr>
        <p:spPr/>
        <p:txBody>
          <a:bodyPr/>
          <a:lstStyle/>
          <a:p>
            <a:pPr marL="0" indent="0"/>
            <a:r>
              <a:rPr lang="en-US" dirty="0" smtClean="0"/>
              <a:t>difference </a:t>
            </a:r>
            <a:r>
              <a:rPr lang="en-US" dirty="0"/>
              <a:t>in the enrollment of participants in a study that leads to an incorrect result (e.g., risk ratio or odds ratio) or inference. </a:t>
            </a:r>
            <a:endParaRPr lang="en-US" dirty="0" smtClean="0"/>
          </a:p>
          <a:p>
            <a:pPr marL="0" indent="0"/>
            <a:endParaRPr lang="en-US" dirty="0"/>
          </a:p>
          <a:p>
            <a:pPr marL="0" indent="0"/>
            <a:endParaRPr lang="en-US" dirty="0" smtClean="0"/>
          </a:p>
        </p:txBody>
      </p:sp>
      <p:sp>
        <p:nvSpPr>
          <p:cNvPr id="4" name="Slide Number Placeholder 3"/>
          <p:cNvSpPr>
            <a:spLocks noGrp="1"/>
          </p:cNvSpPr>
          <p:nvPr>
            <p:ph type="sldNum" sz="quarter" idx="10"/>
          </p:nvPr>
        </p:nvSpPr>
        <p:spPr/>
        <p:txBody>
          <a:bodyPr/>
          <a:lstStyle/>
          <a:p>
            <a:fld id="{970F0956-5B8E-40B4-A8DD-F75AA1D26018}" type="slidenum">
              <a:rPr lang="en-US" smtClean="0"/>
              <a:pPr/>
              <a:t>69</a:t>
            </a:fld>
            <a:endParaRPr lang="en-US"/>
          </a:p>
        </p:txBody>
      </p:sp>
    </p:spTree>
    <p:extLst>
      <p:ext uri="{BB962C8B-B14F-4D97-AF65-F5344CB8AC3E}">
        <p14:creationId xmlns:p14="http://schemas.microsoft.com/office/powerpoint/2010/main" val="2810968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filter bias </a:t>
            </a:r>
            <a:r>
              <a:rPr lang="en-US" dirty="0" smtClean="0"/>
              <a:t>(2)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What the article actually says:</a:t>
            </a:r>
          </a:p>
          <a:p>
            <a:pPr lvl="1">
              <a:buFont typeface="Arial" panose="020B0604020202020204" pitchFamily="34" charset="0"/>
              <a:buChar char="•"/>
            </a:pPr>
            <a:r>
              <a:rPr lang="en-US" dirty="0" smtClean="0"/>
              <a:t>‘</a:t>
            </a:r>
            <a:r>
              <a:rPr lang="en-US" i="1" dirty="0"/>
              <a:t>Healthcare access bias</a:t>
            </a:r>
            <a:r>
              <a:rPr lang="en-US" i="1" dirty="0" smtClean="0"/>
              <a:t> </a:t>
            </a:r>
            <a:r>
              <a:rPr lang="en-US" i="1" dirty="0"/>
              <a:t>may be due: </a:t>
            </a:r>
            <a:r>
              <a:rPr lang="en-US" dirty="0" smtClean="0"/>
              <a:t>[…] </a:t>
            </a:r>
            <a:r>
              <a:rPr lang="en-US" i="1" dirty="0" smtClean="0"/>
              <a:t>to </a:t>
            </a:r>
            <a:r>
              <a:rPr lang="en-US" i="1" dirty="0"/>
              <a:t>the healthcare </a:t>
            </a:r>
            <a:r>
              <a:rPr lang="en-US" i="1" dirty="0" smtClean="0"/>
              <a:t>organization if </a:t>
            </a:r>
            <a:r>
              <a:rPr lang="en-US" i="1" dirty="0"/>
              <a:t>it is </a:t>
            </a:r>
            <a:r>
              <a:rPr lang="en-US" i="1" dirty="0" err="1"/>
              <a:t>organised</a:t>
            </a:r>
            <a:r>
              <a:rPr lang="en-US" i="1" dirty="0"/>
              <a:t> in increasing levels of </a:t>
            </a:r>
            <a:r>
              <a:rPr lang="en-US" i="1" dirty="0" smtClean="0"/>
              <a:t>complexity and</a:t>
            </a:r>
            <a:r>
              <a:rPr lang="en-US" dirty="0" smtClean="0"/>
              <a:t> </a:t>
            </a:r>
            <a:r>
              <a:rPr lang="en-US" b="1" u="sng" dirty="0" smtClean="0"/>
              <a:t>[if]</a:t>
            </a:r>
            <a:r>
              <a:rPr lang="en-US" dirty="0" smtClean="0"/>
              <a:t> ‘‘</a:t>
            </a:r>
            <a:r>
              <a:rPr lang="en-US" dirty="0"/>
              <a:t>difficult</a:t>
            </a:r>
            <a:r>
              <a:rPr lang="en-US" dirty="0" smtClean="0"/>
              <a:t>’’ </a:t>
            </a:r>
            <a:r>
              <a:rPr lang="en-US" i="1" dirty="0" smtClean="0"/>
              <a:t>cases </a:t>
            </a:r>
            <a:r>
              <a:rPr lang="en-US" i="1" dirty="0"/>
              <a:t>are referred to tertiary care (referral filter bias)</a:t>
            </a:r>
            <a:r>
              <a:rPr lang="en-US" dirty="0"/>
              <a:t>’	</a:t>
            </a:r>
            <a:endParaRPr lang="en-US" dirty="0" smtClean="0"/>
          </a:p>
          <a:p>
            <a:pPr lvl="1">
              <a:buFont typeface="Arial" panose="020B0604020202020204" pitchFamily="34" charset="0"/>
              <a:buChar char="•"/>
            </a:pPr>
            <a:endParaRPr lang="en-US" dirty="0"/>
          </a:p>
          <a:p>
            <a:pPr>
              <a:buFont typeface="Arial" panose="020B0604020202020204" pitchFamily="34" charset="0"/>
              <a:buChar char="•"/>
            </a:pPr>
            <a:r>
              <a:rPr lang="en-US" dirty="0" smtClean="0"/>
              <a:t>Potential source of the bias: </a:t>
            </a:r>
          </a:p>
          <a:p>
            <a:pPr lvl="1">
              <a:buFont typeface="Arial" panose="020B0604020202020204" pitchFamily="34" charset="0"/>
              <a:buChar char="•"/>
            </a:pPr>
            <a:r>
              <a:rPr lang="en-US" dirty="0" smtClean="0"/>
              <a:t>A patient is subjectively ‘difficult’ if it exceeds the competence/willingness to manage of the referrer, rather than objectively ‘difficult’.</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a:t>
            </a:fld>
            <a:endParaRPr lang="en-US"/>
          </a:p>
        </p:txBody>
      </p:sp>
    </p:spTree>
    <p:extLst>
      <p:ext uri="{BB962C8B-B14F-4D97-AF65-F5344CB8AC3E}">
        <p14:creationId xmlns:p14="http://schemas.microsoft.com/office/powerpoint/2010/main" val="7720321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correct for term for this?</a:t>
            </a:r>
            <a:endParaRPr lang="en-US" dirty="0"/>
          </a:p>
        </p:txBody>
      </p:sp>
      <p:sp>
        <p:nvSpPr>
          <p:cNvPr id="3" name="Content Placeholder 2"/>
          <p:cNvSpPr>
            <a:spLocks noGrp="1"/>
          </p:cNvSpPr>
          <p:nvPr>
            <p:ph idx="1"/>
          </p:nvPr>
        </p:nvSpPr>
        <p:spPr/>
        <p:txBody>
          <a:bodyPr/>
          <a:lstStyle/>
          <a:p>
            <a:pPr marL="0" indent="0"/>
            <a:r>
              <a:rPr lang="en-US" dirty="0" smtClean="0"/>
              <a:t>difference </a:t>
            </a:r>
            <a:r>
              <a:rPr lang="en-US" dirty="0"/>
              <a:t>in the enrollment of participants in a study that leads to an incorrect result (e.g., risk ratio or odds ratio) or inference. </a:t>
            </a:r>
            <a:endParaRPr lang="en-US" dirty="0" smtClean="0"/>
          </a:p>
          <a:p>
            <a:pPr marL="0" indent="0"/>
            <a:endParaRPr lang="en-US" dirty="0"/>
          </a:p>
          <a:p>
            <a:pPr marL="0" indent="0" algn="ctr"/>
            <a:r>
              <a:rPr lang="en-US" sz="2800" dirty="0" smtClean="0"/>
              <a:t>Error</a:t>
            </a:r>
          </a:p>
          <a:p>
            <a:pPr marL="0" indent="0"/>
            <a:endParaRPr lang="en-US" dirty="0"/>
          </a:p>
          <a:p>
            <a:pPr marL="0" indent="0"/>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70</a:t>
            </a:fld>
            <a:endParaRPr lang="en-US"/>
          </a:p>
        </p:txBody>
      </p:sp>
    </p:spTree>
    <p:extLst>
      <p:ext uri="{BB962C8B-B14F-4D97-AF65-F5344CB8AC3E}">
        <p14:creationId xmlns:p14="http://schemas.microsoft.com/office/powerpoint/2010/main" val="38192946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correct for term for this?</a:t>
            </a:r>
            <a:endParaRPr lang="en-US" dirty="0"/>
          </a:p>
        </p:txBody>
      </p:sp>
      <p:sp>
        <p:nvSpPr>
          <p:cNvPr id="3" name="Content Placeholder 2"/>
          <p:cNvSpPr>
            <a:spLocks noGrp="1"/>
          </p:cNvSpPr>
          <p:nvPr>
            <p:ph idx="1"/>
          </p:nvPr>
        </p:nvSpPr>
        <p:spPr/>
        <p:txBody>
          <a:bodyPr/>
          <a:lstStyle/>
          <a:p>
            <a:pPr marL="0" indent="0"/>
            <a:r>
              <a:rPr lang="en-US" dirty="0" smtClean="0"/>
              <a:t>difference </a:t>
            </a:r>
            <a:r>
              <a:rPr lang="en-US" dirty="0"/>
              <a:t>in the enrollment of participants in a study that leads to an incorrect result (e.g., risk ratio or odds ratio) or inference. </a:t>
            </a:r>
            <a:endParaRPr lang="en-US" dirty="0" smtClean="0"/>
          </a:p>
          <a:p>
            <a:pPr marL="0" indent="0"/>
            <a:endParaRPr lang="en-US" dirty="0"/>
          </a:p>
          <a:p>
            <a:pPr marL="0" indent="0" algn="ctr"/>
            <a:r>
              <a:rPr lang="en-US" sz="2800" dirty="0" smtClean="0"/>
              <a:t>Error</a:t>
            </a:r>
          </a:p>
          <a:p>
            <a:pPr marL="0" indent="0"/>
            <a:endParaRPr lang="en-US" dirty="0"/>
          </a:p>
          <a:p>
            <a:pPr marL="0" indent="0"/>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71</a:t>
            </a:fld>
            <a:endParaRPr lang="en-US"/>
          </a:p>
        </p:txBody>
      </p:sp>
    </p:spTree>
    <p:extLst>
      <p:ext uri="{BB962C8B-B14F-4D97-AF65-F5344CB8AC3E}">
        <p14:creationId xmlns:p14="http://schemas.microsoft.com/office/powerpoint/2010/main" val="14635731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type(s) of error are involved here?</a:t>
            </a:r>
            <a:endParaRPr lang="en-US" dirty="0"/>
          </a:p>
        </p:txBody>
      </p:sp>
      <p:sp>
        <p:nvSpPr>
          <p:cNvPr id="3" name="Content Placeholder 2"/>
          <p:cNvSpPr>
            <a:spLocks noGrp="1"/>
          </p:cNvSpPr>
          <p:nvPr>
            <p:ph idx="1"/>
          </p:nvPr>
        </p:nvSpPr>
        <p:spPr/>
        <p:txBody>
          <a:bodyPr/>
          <a:lstStyle/>
          <a:p>
            <a:r>
              <a:rPr lang="en-US" dirty="0" smtClean="0"/>
              <a:t>Purpose of study: </a:t>
            </a:r>
          </a:p>
          <a:p>
            <a:r>
              <a:rPr lang="en-US" dirty="0"/>
              <a:t>	</a:t>
            </a:r>
            <a:r>
              <a:rPr lang="en-US" dirty="0" smtClean="0"/>
              <a:t>assessing whether blood pressure at time t1 is an indicator for developing some disease at a later time.</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72</a:t>
            </a:fld>
            <a:endParaRPr lang="en-US"/>
          </a:p>
        </p:txBody>
      </p:sp>
    </p:spTree>
    <p:extLst>
      <p:ext uri="{BB962C8B-B14F-4D97-AF65-F5344CB8AC3E}">
        <p14:creationId xmlns:p14="http://schemas.microsoft.com/office/powerpoint/2010/main" val="11946008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type(s) of error are involved here?</a:t>
            </a:r>
            <a:endParaRPr lang="en-US" dirty="0"/>
          </a:p>
        </p:txBody>
      </p:sp>
      <p:sp>
        <p:nvSpPr>
          <p:cNvPr id="3" name="Content Placeholder 2"/>
          <p:cNvSpPr>
            <a:spLocks noGrp="1"/>
          </p:cNvSpPr>
          <p:nvPr>
            <p:ph idx="1"/>
          </p:nvPr>
        </p:nvSpPr>
        <p:spPr/>
        <p:txBody>
          <a:bodyPr/>
          <a:lstStyle/>
          <a:p>
            <a:r>
              <a:rPr lang="en-US" sz="1600" dirty="0" smtClean="0"/>
              <a:t>Purpose of study: </a:t>
            </a:r>
          </a:p>
          <a:p>
            <a:r>
              <a:rPr lang="en-US" sz="1600" dirty="0"/>
              <a:t>	</a:t>
            </a:r>
            <a:r>
              <a:rPr lang="en-US" sz="1600" dirty="0" smtClean="0"/>
              <a:t>assessing whether blood pressure at time t1 is an indicator for developing some disease at a later time.</a:t>
            </a:r>
          </a:p>
          <a:p>
            <a:r>
              <a:rPr lang="en-US" sz="1600" dirty="0" smtClean="0"/>
              <a:t>Answer:</a:t>
            </a:r>
          </a:p>
          <a:p>
            <a:pPr>
              <a:buFont typeface="Arial" panose="020B0604020202020204" pitchFamily="34" charset="0"/>
              <a:buChar char="•"/>
            </a:pPr>
            <a:r>
              <a:rPr lang="en-US" sz="1600" dirty="0" smtClean="0"/>
              <a:t>Blood pressure varies </a:t>
            </a:r>
            <a:r>
              <a:rPr lang="en-US" sz="1600" dirty="0"/>
              <a:t>from moment to moment, so that every measurement of </a:t>
            </a:r>
            <a:r>
              <a:rPr lang="en-US" sz="1600" dirty="0" smtClean="0"/>
              <a:t>blood pressure </a:t>
            </a:r>
            <a:r>
              <a:rPr lang="en-US" sz="1600" dirty="0"/>
              <a:t>reflects a degree of random </a:t>
            </a:r>
            <a:r>
              <a:rPr lang="en-US" sz="1600" dirty="0" smtClean="0"/>
              <a:t>variability </a:t>
            </a:r>
            <a:r>
              <a:rPr lang="en-US" sz="1600" dirty="0" smtClean="0">
                <a:sym typeface="Wingdings" panose="05000000000000000000" pitchFamily="2" charset="2"/>
              </a:rPr>
              <a:t></a:t>
            </a:r>
            <a:r>
              <a:rPr lang="en-US" sz="1600" dirty="0" smtClean="0"/>
              <a:t> </a:t>
            </a:r>
            <a:r>
              <a:rPr lang="en-US" sz="1600" b="1" dirty="0" smtClean="0"/>
              <a:t>random error</a:t>
            </a:r>
            <a:r>
              <a:rPr lang="en-US" sz="1600" dirty="0" smtClean="0"/>
              <a:t>.</a:t>
            </a:r>
          </a:p>
          <a:p>
            <a:pPr>
              <a:buFont typeface="Arial" panose="020B0604020202020204" pitchFamily="34" charset="0"/>
              <a:buChar char="•"/>
            </a:pPr>
            <a:r>
              <a:rPr lang="en-US" sz="1600" dirty="0" smtClean="0"/>
              <a:t>Therefor: </a:t>
            </a:r>
          </a:p>
          <a:p>
            <a:pPr lvl="1">
              <a:buFont typeface="Arial" panose="020B0604020202020204" pitchFamily="34" charset="0"/>
              <a:buChar char="•"/>
            </a:pPr>
            <a:r>
              <a:rPr lang="en-US" sz="1600" dirty="0" smtClean="0"/>
              <a:t>Subjects </a:t>
            </a:r>
            <a:r>
              <a:rPr lang="en-US" sz="1600" dirty="0"/>
              <a:t>who were classified as "high" on their initial measurement </a:t>
            </a:r>
            <a:r>
              <a:rPr lang="en-US" sz="1600" dirty="0" smtClean="0"/>
              <a:t>will include </a:t>
            </a:r>
            <a:r>
              <a:rPr lang="en-US" sz="1600" dirty="0"/>
              <a:t>some who were "high" just by chance. </a:t>
            </a:r>
            <a:endParaRPr lang="en-US" sz="1600" dirty="0" smtClean="0"/>
          </a:p>
          <a:p>
            <a:pPr lvl="1">
              <a:buFont typeface="Arial" panose="020B0604020202020204" pitchFamily="34" charset="0"/>
              <a:buChar char="•"/>
            </a:pPr>
            <a:r>
              <a:rPr lang="en-US" sz="1600" dirty="0" smtClean="0"/>
              <a:t>Subjects </a:t>
            </a:r>
            <a:r>
              <a:rPr lang="en-US" sz="1600" dirty="0"/>
              <a:t>classified as "low" will include some </a:t>
            </a:r>
            <a:r>
              <a:rPr lang="en-US" sz="1600" dirty="0" smtClean="0"/>
              <a:t>who were </a:t>
            </a:r>
            <a:r>
              <a:rPr lang="en-US" sz="1600" dirty="0"/>
              <a:t>"low" just by chance. The resulting error in exposure measurement will muddy the </a:t>
            </a:r>
            <a:r>
              <a:rPr lang="en-US" sz="1600" dirty="0" smtClean="0"/>
              <a:t>contrast between </a:t>
            </a:r>
            <a:r>
              <a:rPr lang="en-US" sz="1600" dirty="0"/>
              <a:t>the group outcomes compared to what would obtain if our "high" group contained </a:t>
            </a:r>
            <a:r>
              <a:rPr lang="en-US" sz="1600" dirty="0" smtClean="0"/>
              <a:t>only those </a:t>
            </a:r>
            <a:r>
              <a:rPr lang="en-US" sz="1600" dirty="0"/>
              <a:t>who were truly "high" and low group contained only those who were truly "low".</a:t>
            </a:r>
          </a:p>
          <a:p>
            <a:pPr>
              <a:buFont typeface="Arial" panose="020B0604020202020204" pitchFamily="34" charset="0"/>
              <a:buChar char="•"/>
            </a:pPr>
            <a:r>
              <a:rPr lang="en-US" sz="1600" dirty="0"/>
              <a:t>Assuming that chance variability is independent of study outcomes, then the result is </a:t>
            </a:r>
            <a:r>
              <a:rPr lang="en-US" sz="1600" b="1" dirty="0" err="1" smtClean="0"/>
              <a:t>nondifferential</a:t>
            </a:r>
            <a:r>
              <a:rPr lang="en-US" sz="1600" b="1" dirty="0" smtClean="0"/>
              <a:t> misclassification bias</a:t>
            </a:r>
            <a:r>
              <a:rPr lang="en-US" sz="1600" dirty="0" smtClean="0"/>
              <a:t>, </a:t>
            </a:r>
            <a:r>
              <a:rPr lang="en-US" sz="1600" dirty="0"/>
              <a:t>and the observed association will be weaker than the "true" </a:t>
            </a:r>
            <a:r>
              <a:rPr lang="en-US" sz="1600" dirty="0" smtClean="0"/>
              <a:t>association.</a:t>
            </a:r>
          </a:p>
          <a:p>
            <a:pPr>
              <a:buFont typeface="Arial" panose="020B0604020202020204" pitchFamily="34" charset="0"/>
              <a:buChar char="•"/>
            </a:pPr>
            <a:r>
              <a:rPr lang="en-US" sz="1600" dirty="0" smtClean="0"/>
              <a:t>Thus, </a:t>
            </a:r>
            <a:r>
              <a:rPr lang="en-US" sz="2000" dirty="0" smtClean="0"/>
              <a:t>random </a:t>
            </a:r>
            <a:r>
              <a:rPr lang="en-US" sz="2000" dirty="0"/>
              <a:t>error can produce systematic error, or bias.</a:t>
            </a:r>
          </a:p>
          <a:p>
            <a:pPr>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73</a:t>
            </a:fld>
            <a:endParaRPr lang="en-US"/>
          </a:p>
        </p:txBody>
      </p:sp>
      <p:sp>
        <p:nvSpPr>
          <p:cNvPr id="5" name="Rectangle 4"/>
          <p:cNvSpPr/>
          <p:nvPr/>
        </p:nvSpPr>
        <p:spPr>
          <a:xfrm>
            <a:off x="1600200" y="6548761"/>
            <a:ext cx="7467600" cy="276999"/>
          </a:xfrm>
          <a:prstGeom prst="rect">
            <a:avLst/>
          </a:prstGeom>
        </p:spPr>
        <p:txBody>
          <a:bodyPr wrap="square">
            <a:spAutoFit/>
          </a:bodyPr>
          <a:lstStyle/>
          <a:p>
            <a:pPr algn="r"/>
            <a:r>
              <a:rPr lang="en-US" sz="1200" b="0" dirty="0" smtClean="0">
                <a:solidFill>
                  <a:schemeClr val="bg1"/>
                </a:solidFill>
              </a:rPr>
              <a:t>VJ</a:t>
            </a:r>
            <a:r>
              <a:rPr lang="en-US" sz="1200" b="0" dirty="0">
                <a:solidFill>
                  <a:schemeClr val="bg1"/>
                </a:solidFill>
              </a:rPr>
              <a:t>. </a:t>
            </a:r>
            <a:r>
              <a:rPr lang="en-US" sz="1200" b="0" dirty="0" err="1">
                <a:solidFill>
                  <a:schemeClr val="bg1"/>
                </a:solidFill>
              </a:rPr>
              <a:t>Schoenbach</a:t>
            </a:r>
            <a:r>
              <a:rPr lang="en-US" sz="1200" b="0" dirty="0">
                <a:solidFill>
                  <a:schemeClr val="bg1"/>
                </a:solidFill>
              </a:rPr>
              <a:t> </a:t>
            </a:r>
            <a:r>
              <a:rPr lang="en-US" sz="1200" b="0" dirty="0" smtClean="0">
                <a:solidFill>
                  <a:schemeClr val="bg1"/>
                </a:solidFill>
              </a:rPr>
              <a:t>J. </a:t>
            </a:r>
            <a:r>
              <a:rPr lang="en-US" sz="1200" b="0" dirty="0" err="1" smtClean="0">
                <a:solidFill>
                  <a:schemeClr val="bg1"/>
                </a:solidFill>
              </a:rPr>
              <a:t>Schildkraut</a:t>
            </a:r>
            <a:r>
              <a:rPr lang="en-US" sz="1200" b="0" dirty="0" smtClean="0">
                <a:solidFill>
                  <a:schemeClr val="bg1"/>
                </a:solidFill>
              </a:rPr>
              <a:t>, W. Rosamond, </a:t>
            </a:r>
            <a:r>
              <a:rPr lang="en-US" sz="1200" b="0" dirty="0">
                <a:solidFill>
                  <a:schemeClr val="bg1"/>
                </a:solidFill>
              </a:rPr>
              <a:t>Sources of </a:t>
            </a:r>
            <a:r>
              <a:rPr lang="en-US" sz="1200" b="0" dirty="0" smtClean="0">
                <a:solidFill>
                  <a:schemeClr val="bg1"/>
                </a:solidFill>
              </a:rPr>
              <a:t>error</a:t>
            </a:r>
            <a:r>
              <a:rPr lang="en-US" sz="1200" b="0" dirty="0">
                <a:solidFill>
                  <a:schemeClr val="bg1"/>
                </a:solidFill>
              </a:rPr>
              <a:t>, 2001. http://www.epidemiolog.net/</a:t>
            </a:r>
          </a:p>
        </p:txBody>
      </p:sp>
    </p:spTree>
    <p:extLst>
      <p:ext uri="{BB962C8B-B14F-4D97-AF65-F5344CB8AC3E}">
        <p14:creationId xmlns:p14="http://schemas.microsoft.com/office/powerpoint/2010/main" val="5179155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Discussion</a:t>
            </a:r>
            <a:endParaRPr lang="en-US" dirty="0"/>
          </a:p>
        </p:txBody>
      </p:sp>
      <p:sp>
        <p:nvSpPr>
          <p:cNvPr id="7" name="Subtitle 6"/>
          <p:cNvSpPr>
            <a:spLocks noGrp="1"/>
          </p:cNvSpPr>
          <p:nvPr>
            <p:ph type="subTitle" idx="1"/>
          </p:nvPr>
        </p:nvSpPr>
        <p:spPr/>
        <p:txBody>
          <a:bodyPr/>
          <a:lstStyle/>
          <a:p>
            <a:endParaRPr lang="en-US"/>
          </a:p>
        </p:txBody>
      </p:sp>
      <p:sp>
        <p:nvSpPr>
          <p:cNvPr id="5" name="Slide Number Placeholder 4"/>
          <p:cNvSpPr>
            <a:spLocks noGrp="1"/>
          </p:cNvSpPr>
          <p:nvPr>
            <p:ph type="sldNum" sz="quarter" idx="4294967295"/>
          </p:nvPr>
        </p:nvSpPr>
        <p:spPr>
          <a:xfrm>
            <a:off x="0" y="6491288"/>
            <a:ext cx="452438" cy="365125"/>
          </a:xfrm>
        </p:spPr>
        <p:txBody>
          <a:bodyPr/>
          <a:lstStyle/>
          <a:p>
            <a:pPr>
              <a:defRPr/>
            </a:pPr>
            <a:fld id="{29036840-A229-42ED-91C6-90704CDB802B}" type="slidenum">
              <a:rPr lang="en-GB" smtClean="0"/>
              <a:pPr>
                <a:defRPr/>
              </a:pPr>
              <a:t>74</a:t>
            </a:fld>
            <a:endParaRPr lang="en-GB" dirty="0"/>
          </a:p>
        </p:txBody>
      </p:sp>
    </p:spTree>
    <p:extLst>
      <p:ext uri="{BB962C8B-B14F-4D97-AF65-F5344CB8AC3E}">
        <p14:creationId xmlns:p14="http://schemas.microsoft.com/office/powerpoint/2010/main" val="3730984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bias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t>
            </a:r>
            <a:r>
              <a:rPr lang="en-US" sz="2000" i="1" dirty="0" smtClean="0"/>
              <a:t>In </a:t>
            </a:r>
            <a:r>
              <a:rPr lang="en-US" sz="2000" i="1" dirty="0"/>
              <a:t>the assessment of validity of a </a:t>
            </a:r>
            <a:r>
              <a:rPr lang="en-US" sz="2000" i="1" dirty="0" smtClean="0"/>
              <a:t>diagnostic test </a:t>
            </a:r>
            <a:r>
              <a:rPr lang="en-US" sz="2000" i="1" dirty="0"/>
              <a:t>this bias is produced when researchers included </a:t>
            </a:r>
            <a:r>
              <a:rPr lang="en-US" sz="2000" i="1" dirty="0" smtClean="0"/>
              <a:t>only ‘‘</a:t>
            </a:r>
            <a:r>
              <a:rPr lang="en-US" sz="2000" i="1" dirty="0"/>
              <a:t>clear’’ or ‘‘definite’’ cases, not representing the </a:t>
            </a:r>
            <a:r>
              <a:rPr lang="en-US" sz="2000" i="1" dirty="0" smtClean="0"/>
              <a:t>whole spectrum </a:t>
            </a:r>
            <a:r>
              <a:rPr lang="en-US" sz="2000" i="1" dirty="0"/>
              <a:t>of disease presentation, and/or ‘‘clear’’ </a:t>
            </a:r>
            <a:r>
              <a:rPr lang="en-US" sz="2000" i="1" dirty="0" smtClean="0"/>
              <a:t>or healthy </a:t>
            </a:r>
            <a:r>
              <a:rPr lang="en-US" sz="2000" i="1" dirty="0"/>
              <a:t>controls subjects, not representing the </a:t>
            </a:r>
            <a:r>
              <a:rPr lang="en-US" sz="2000" i="1" dirty="0" smtClean="0"/>
              <a:t>conditions in </a:t>
            </a:r>
            <a:r>
              <a:rPr lang="en-US" sz="2000" i="1" dirty="0"/>
              <a:t>which a differential diagnosis should be carried out</a:t>
            </a:r>
            <a:r>
              <a:rPr lang="en-US" dirty="0"/>
              <a:t>’</a:t>
            </a:r>
          </a:p>
          <a:p>
            <a:pPr>
              <a:buFont typeface="Arial" panose="020B0604020202020204" pitchFamily="34" charset="0"/>
              <a:buChar char="•"/>
            </a:pPr>
            <a:r>
              <a:rPr lang="en-US" dirty="0" smtClean="0"/>
              <a:t>Q2: ‘</a:t>
            </a:r>
            <a:r>
              <a:rPr lang="en-US" i="1" dirty="0" smtClean="0"/>
              <a:t>if </a:t>
            </a:r>
            <a:r>
              <a:rPr lang="en-US" i="1" dirty="0"/>
              <a:t>you could elaborate on how a case is not clear or definite? In my mind, you are either diagnosed with something or you aren't, therefore what is the opposite of an unclear case</a:t>
            </a:r>
            <a:r>
              <a:rPr lang="en-US" i="1" dirty="0" smtClean="0"/>
              <a:t>?</a:t>
            </a:r>
            <a:r>
              <a:rPr lang="en-US" dirty="0" smtClean="0"/>
              <a:t>’</a:t>
            </a:r>
          </a:p>
          <a:p>
            <a:pPr marL="0" indent="0"/>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a:t>
            </a:fld>
            <a:endParaRPr lang="en-US"/>
          </a:p>
        </p:txBody>
      </p:sp>
    </p:spTree>
    <p:extLst>
      <p:ext uri="{BB962C8B-B14F-4D97-AF65-F5344CB8AC3E}">
        <p14:creationId xmlns:p14="http://schemas.microsoft.com/office/powerpoint/2010/main" val="1572118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890837"/>
            <a:ext cx="40386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890837"/>
            <a:ext cx="28860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 Box 13"/>
          <p:cNvSpPr txBox="1">
            <a:spLocks noChangeArrowheads="1"/>
          </p:cNvSpPr>
          <p:nvPr/>
        </p:nvSpPr>
        <p:spPr bwMode="auto">
          <a:xfrm>
            <a:off x="4294188" y="1938337"/>
            <a:ext cx="43933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The </a:t>
            </a:r>
            <a:r>
              <a:rPr kumimoji="0" lang="en-US" alt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mn-cs"/>
              </a:rPr>
              <a:t>disorder (malignant tumor)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is there</a:t>
            </a:r>
          </a:p>
        </p:txBody>
      </p:sp>
      <p:sp>
        <p:nvSpPr>
          <p:cNvPr id="91142" name="Text Box 14"/>
          <p:cNvSpPr txBox="1">
            <a:spLocks noChangeArrowheads="1"/>
          </p:cNvSpPr>
          <p:nvPr/>
        </p:nvSpPr>
        <p:spPr bwMode="auto">
          <a:xfrm>
            <a:off x="228600" y="1938337"/>
            <a:ext cx="2923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The diagnosis is here</a:t>
            </a:r>
          </a:p>
        </p:txBody>
      </p:sp>
      <p:sp>
        <p:nvSpPr>
          <p:cNvPr id="91143" name="Line 15"/>
          <p:cNvSpPr>
            <a:spLocks noChangeShapeType="1"/>
          </p:cNvSpPr>
          <p:nvPr/>
        </p:nvSpPr>
        <p:spPr bwMode="auto">
          <a:xfrm>
            <a:off x="952500" y="2586037"/>
            <a:ext cx="0" cy="12954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1144" name="Line 16"/>
          <p:cNvSpPr>
            <a:spLocks noChangeShapeType="1"/>
          </p:cNvSpPr>
          <p:nvPr/>
        </p:nvSpPr>
        <p:spPr bwMode="auto">
          <a:xfrm>
            <a:off x="6096000" y="2662237"/>
            <a:ext cx="0" cy="11430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1145" name="Right Brace 11"/>
          <p:cNvSpPr>
            <a:spLocks/>
          </p:cNvSpPr>
          <p:nvPr/>
        </p:nvSpPr>
        <p:spPr bwMode="auto">
          <a:xfrm>
            <a:off x="6934200" y="3805237"/>
            <a:ext cx="533400" cy="2660650"/>
          </a:xfrm>
          <a:prstGeom prst="rightBrace">
            <a:avLst>
              <a:gd name="adj1" fmla="val 39651"/>
              <a:gd name="adj2" fmla="val 50000"/>
            </a:avLst>
          </a:prstGeom>
          <a:noFill/>
          <a:ln w="5715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1146" name="Text Box 13"/>
          <p:cNvSpPr txBox="1">
            <a:spLocks noChangeArrowheads="1"/>
          </p:cNvSpPr>
          <p:nvPr/>
        </p:nvSpPr>
        <p:spPr bwMode="auto">
          <a:xfrm>
            <a:off x="7675563" y="4414837"/>
            <a:ext cx="16208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The </a:t>
            </a:r>
            <a:r>
              <a:rPr kumimoji="0" lang="en-US" alt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mn-cs"/>
              </a:rPr>
              <a:t>disease (cancer) </a:t>
            </a: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is there</a:t>
            </a:r>
          </a:p>
        </p:txBody>
      </p:sp>
      <p:sp>
        <p:nvSpPr>
          <p:cNvPr id="12" name="AutoShape 26"/>
          <p:cNvSpPr txBox="1">
            <a:spLocks noChangeArrowheads="1"/>
          </p:cNvSpPr>
          <p:nvPr/>
        </p:nvSpPr>
        <p:spPr>
          <a:xfrm>
            <a:off x="381000" y="914400"/>
            <a:ext cx="8686800" cy="762000"/>
          </a:xfrm>
          <a:prstGeom prst="rect">
            <a:avLst/>
          </a:prstGeom>
        </p:spPr>
        <p:txBody>
          <a:bodyPr/>
          <a:lstStyle>
            <a:lvl1pPr algn="ctr" rtl="0" eaLnBrk="0" fontAlgn="base" hangingPunct="0">
              <a:spcBef>
                <a:spcPct val="0"/>
              </a:spcBef>
              <a:spcAft>
                <a:spcPct val="0"/>
              </a:spcAft>
              <a:defRPr sz="3600" b="0" i="0">
                <a:solidFill>
                  <a:schemeClr val="bg1"/>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smtClean="0">
                <a:ln>
                  <a:noFill/>
                </a:ln>
                <a:solidFill>
                  <a:srgbClr val="FFFFFF"/>
                </a:solidFill>
                <a:effectLst/>
                <a:uLnTx/>
                <a:uFillTx/>
                <a:latin typeface="Georgia"/>
                <a:ea typeface="ＭＳ Ｐゴシック" pitchFamily="122" charset="-128"/>
              </a:rPr>
              <a:t>No conflation of </a:t>
            </a:r>
            <a:r>
              <a:rPr kumimoji="0" lang="en-US" altLang="en-US" sz="2800" b="0" i="1" u="sng" strike="noStrike" kern="0" cap="none" spc="0" normalizeH="0" baseline="0" noProof="0" smtClean="0">
                <a:ln>
                  <a:noFill/>
                </a:ln>
                <a:solidFill>
                  <a:srgbClr val="FFFFFF"/>
                </a:solidFill>
                <a:effectLst/>
                <a:uLnTx/>
                <a:uFillTx/>
                <a:latin typeface="Georgia"/>
                <a:ea typeface="ＭＳ Ｐゴシック" pitchFamily="122" charset="-128"/>
              </a:rPr>
              <a:t>diagnosis</a:t>
            </a:r>
            <a:r>
              <a:rPr kumimoji="0" lang="en-US" altLang="en-US" sz="2800" b="0" i="0" u="none" strike="noStrike" kern="0" cap="none" spc="0" normalizeH="0" baseline="0" noProof="0" smtClean="0">
                <a:ln>
                  <a:noFill/>
                </a:ln>
                <a:solidFill>
                  <a:srgbClr val="FFFFFF"/>
                </a:solidFill>
                <a:effectLst/>
                <a:uLnTx/>
                <a:uFillTx/>
                <a:latin typeface="Georgia"/>
                <a:ea typeface="ＭＳ Ｐゴシック" pitchFamily="122" charset="-128"/>
              </a:rPr>
              <a:t>, </a:t>
            </a:r>
            <a:r>
              <a:rPr kumimoji="0" lang="en-US" altLang="en-US" sz="2800" b="0" i="1" u="sng" strike="noStrike" kern="0" cap="none" spc="0" normalizeH="0" baseline="0" noProof="0" smtClean="0">
                <a:ln>
                  <a:noFill/>
                </a:ln>
                <a:solidFill>
                  <a:srgbClr val="FFFFFF"/>
                </a:solidFill>
                <a:effectLst/>
                <a:uLnTx/>
                <a:uFillTx/>
                <a:latin typeface="Georgia"/>
                <a:ea typeface="ＭＳ Ｐゴシック" pitchFamily="122" charset="-128"/>
              </a:rPr>
              <a:t>disease</a:t>
            </a:r>
            <a:r>
              <a:rPr kumimoji="0" lang="en-US" altLang="en-US" sz="2800" b="0" i="0" u="none" strike="noStrike" kern="0" cap="none" spc="0" normalizeH="0" baseline="0" noProof="0" smtClean="0">
                <a:ln>
                  <a:noFill/>
                </a:ln>
                <a:solidFill>
                  <a:srgbClr val="FFFFFF"/>
                </a:solidFill>
                <a:effectLst/>
                <a:uLnTx/>
                <a:uFillTx/>
                <a:latin typeface="Georgia"/>
                <a:ea typeface="ＭＳ Ｐゴシック" pitchFamily="122" charset="-128"/>
              </a:rPr>
              <a:t>, and </a:t>
            </a:r>
            <a:r>
              <a:rPr kumimoji="0" lang="en-US" altLang="en-US" sz="2800" b="0" i="1" u="sng" strike="noStrike" kern="0" cap="none" spc="0" normalizeH="0" baseline="0" noProof="0" smtClean="0">
                <a:ln>
                  <a:noFill/>
                </a:ln>
                <a:solidFill>
                  <a:srgbClr val="FFFFFF"/>
                </a:solidFill>
                <a:effectLst/>
                <a:uLnTx/>
                <a:uFillTx/>
                <a:latin typeface="Georgia"/>
                <a:ea typeface="ＭＳ Ｐゴシック" pitchFamily="122" charset="-128"/>
              </a:rPr>
              <a:t>disorder</a:t>
            </a:r>
            <a:endParaRPr kumimoji="0" lang="en-US" altLang="en-US" sz="2000" b="0" i="0" u="none" strike="noStrike" kern="0" cap="none" spc="0" normalizeH="0" baseline="0" noProof="0" dirty="0" smtClean="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3164088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30522</TotalTime>
  <Words>4159</Words>
  <Application>Microsoft Office PowerPoint</Application>
  <PresentationFormat>On-screen Show (4:3)</PresentationFormat>
  <Paragraphs>701</Paragraphs>
  <Slides>74</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7" baseType="lpstr">
      <vt:lpstr>Arial Unicode MS</vt:lpstr>
      <vt:lpstr>Batang</vt:lpstr>
      <vt:lpstr>MS PGothic</vt:lpstr>
      <vt:lpstr>AdvP41153C</vt:lpstr>
      <vt:lpstr>Arial</vt:lpstr>
      <vt:lpstr>Georgia</vt:lpstr>
      <vt:lpstr>Times</vt:lpstr>
      <vt:lpstr>Times New Roman</vt:lpstr>
      <vt:lpstr>Trebuchet MS</vt:lpstr>
      <vt:lpstr>Verdana</vt:lpstr>
      <vt:lpstr>Wingdings</vt:lpstr>
      <vt:lpstr>2014-Indianapolis</vt:lpstr>
      <vt:lpstr>Photo Editor-foto</vt:lpstr>
      <vt:lpstr>Statistical data analysis and research methods BMI504  Course 20048 – Spring 2019   </vt:lpstr>
      <vt:lpstr>Fifteen common mistakes encountered in clinical research. Failure to …</vt:lpstr>
      <vt:lpstr>Class structure (C2)</vt:lpstr>
      <vt:lpstr>Assignment: Required Reading</vt:lpstr>
      <vt:lpstr>Questions on required reading</vt:lpstr>
      <vt:lpstr>Referral filter bias (1)</vt:lpstr>
      <vt:lpstr>Referral filter bias (2)</vt:lpstr>
      <vt:lpstr>Spectrum bias (1)</vt:lpstr>
      <vt:lpstr>PowerPoint Presentation</vt:lpstr>
      <vt:lpstr>Spectrum bias (2)</vt:lpstr>
      <vt:lpstr>Friend control bias</vt:lpstr>
      <vt:lpstr>Friend control bias</vt:lpstr>
      <vt:lpstr>Publication bias</vt:lpstr>
      <vt:lpstr>Q5: Rumination / exposure submission bias ?</vt:lpstr>
      <vt:lpstr>Q6. confounding by indication?</vt:lpstr>
      <vt:lpstr>In-class test</vt:lpstr>
      <vt:lpstr>In class-test</vt:lpstr>
      <vt:lpstr>Lecture</vt:lpstr>
      <vt:lpstr>Reality   Representation</vt:lpstr>
      <vt:lpstr>Some Data Quality Dimensions</vt:lpstr>
      <vt:lpstr>Some Data Quality Dimensions</vt:lpstr>
      <vt:lpstr>Precision and accuracy of representations</vt:lpstr>
      <vt:lpstr>‘Classical’ picture</vt:lpstr>
      <vt:lpstr>Accurate ?</vt:lpstr>
      <vt:lpstr>Accurate ?</vt:lpstr>
      <vt:lpstr>Accurate ?</vt:lpstr>
      <vt:lpstr>For measurements</vt:lpstr>
      <vt:lpstr>Some Data Quality Dimensions</vt:lpstr>
      <vt:lpstr>Validity and reliability of representational methods/procedures</vt:lpstr>
      <vt:lpstr>Remember: scientific objectivity</vt:lpstr>
      <vt:lpstr>Validity</vt:lpstr>
      <vt:lpstr>Reliability     Validity of method</vt:lpstr>
      <vt:lpstr>Error</vt:lpstr>
      <vt:lpstr>Error types</vt:lpstr>
      <vt:lpstr>Error types</vt:lpstr>
      <vt:lpstr>Validity</vt:lpstr>
      <vt:lpstr>Bias</vt:lpstr>
      <vt:lpstr>Bias and Error</vt:lpstr>
      <vt:lpstr>Potential effects of biased methods</vt:lpstr>
      <vt:lpstr>Previous slide more precise than …</vt:lpstr>
      <vt:lpstr>Previous slide more precise than …</vt:lpstr>
      <vt:lpstr>Mainstream classification of bias types</vt:lpstr>
      <vt:lpstr>Bias and research designs (1)</vt:lpstr>
      <vt:lpstr>For example: Randomization</vt:lpstr>
      <vt:lpstr>Fight bias through management plans</vt:lpstr>
      <vt:lpstr>Bias and research designs (2)</vt:lpstr>
      <vt:lpstr>Champions of sneakily biased surveys: ACLU</vt:lpstr>
      <vt:lpstr>Bias and research designs (3)</vt:lpstr>
      <vt:lpstr>Risks for bias in interviews</vt:lpstr>
      <vt:lpstr>Bias in questionnaires / interviews</vt:lpstr>
      <vt:lpstr>Cohort studies: disadvantages re bias</vt:lpstr>
      <vt:lpstr>Bias in case control studies</vt:lpstr>
      <vt:lpstr>Bias and research designs (3)</vt:lpstr>
      <vt:lpstr>Bias through Conflicts of Interest (COI)</vt:lpstr>
      <vt:lpstr>Controls for avoiding COI (1)</vt:lpstr>
      <vt:lpstr>Controls for avoiding COI (2)</vt:lpstr>
      <vt:lpstr>Questions?</vt:lpstr>
      <vt:lpstr>Guided exercise</vt:lpstr>
      <vt:lpstr>What type of bias ?</vt:lpstr>
      <vt:lpstr>What type of bias ?</vt:lpstr>
      <vt:lpstr>Consequence of the bias ?</vt:lpstr>
      <vt:lpstr>Consequence of the bias ?</vt:lpstr>
      <vt:lpstr>Consequence of the bias ?</vt:lpstr>
      <vt:lpstr>Consequence of the bias ?</vt:lpstr>
      <vt:lpstr>Which of these constitute bias ?</vt:lpstr>
      <vt:lpstr>Which of these constitute bias ?</vt:lpstr>
      <vt:lpstr>What highest level type of bias?</vt:lpstr>
      <vt:lpstr>What highest level type of bias?</vt:lpstr>
      <vt:lpstr>What is a correct for term for this?</vt:lpstr>
      <vt:lpstr>What is a correct for term for this?</vt:lpstr>
      <vt:lpstr>What is a correct for term for this?</vt:lpstr>
      <vt:lpstr>What type(s) of error are involved here?</vt:lpstr>
      <vt:lpstr>What type(s) of error are involved here?</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MEDINFO 2019 Reviewer</cp:lastModifiedBy>
  <cp:revision>1268</cp:revision>
  <dcterms:created xsi:type="dcterms:W3CDTF">1601-01-01T00:00:00Z</dcterms:created>
  <dcterms:modified xsi:type="dcterms:W3CDTF">2019-02-07T14:49:00Z</dcterms:modified>
</cp:coreProperties>
</file>