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6" r:id="rId1"/>
  </p:sldMasterIdLst>
  <p:notesMasterIdLst>
    <p:notesMasterId r:id="rId88"/>
  </p:notesMasterIdLst>
  <p:sldIdLst>
    <p:sldId id="1394" r:id="rId2"/>
    <p:sldId id="1288" r:id="rId3"/>
    <p:sldId id="1346" r:id="rId4"/>
    <p:sldId id="1307" r:id="rId5"/>
    <p:sldId id="1308" r:id="rId6"/>
    <p:sldId id="1309" r:id="rId7"/>
    <p:sldId id="1310" r:id="rId8"/>
    <p:sldId id="1312" r:id="rId9"/>
    <p:sldId id="1311" r:id="rId10"/>
    <p:sldId id="1325" r:id="rId11"/>
    <p:sldId id="1313" r:id="rId12"/>
    <p:sldId id="1314" r:id="rId13"/>
    <p:sldId id="1315" r:id="rId14"/>
    <p:sldId id="1316" r:id="rId15"/>
    <p:sldId id="1317" r:id="rId16"/>
    <p:sldId id="1318" r:id="rId17"/>
    <p:sldId id="1319" r:id="rId18"/>
    <p:sldId id="1320" r:id="rId19"/>
    <p:sldId id="1321" r:id="rId20"/>
    <p:sldId id="1322" r:id="rId21"/>
    <p:sldId id="1323" r:id="rId22"/>
    <p:sldId id="1324" r:id="rId23"/>
    <p:sldId id="1330" r:id="rId24"/>
    <p:sldId id="1331" r:id="rId25"/>
    <p:sldId id="1332" r:id="rId26"/>
    <p:sldId id="1333" r:id="rId27"/>
    <p:sldId id="1387" r:id="rId28"/>
    <p:sldId id="1388" r:id="rId29"/>
    <p:sldId id="1389" r:id="rId30"/>
    <p:sldId id="1390" r:id="rId31"/>
    <p:sldId id="1391" r:id="rId32"/>
    <p:sldId id="1392" r:id="rId33"/>
    <p:sldId id="1351" r:id="rId34"/>
    <p:sldId id="1375" r:id="rId35"/>
    <p:sldId id="1376" r:id="rId36"/>
    <p:sldId id="1377" r:id="rId37"/>
    <p:sldId id="1379" r:id="rId38"/>
    <p:sldId id="1380" r:id="rId39"/>
    <p:sldId id="1370" r:id="rId40"/>
    <p:sldId id="1371" r:id="rId41"/>
    <p:sldId id="1372" r:id="rId42"/>
    <p:sldId id="1373" r:id="rId43"/>
    <p:sldId id="1352" r:id="rId44"/>
    <p:sldId id="1345" r:id="rId45"/>
    <p:sldId id="1334" r:id="rId46"/>
    <p:sldId id="1335" r:id="rId47"/>
    <p:sldId id="1336" r:id="rId48"/>
    <p:sldId id="1337" r:id="rId49"/>
    <p:sldId id="1338" r:id="rId50"/>
    <p:sldId id="1339" r:id="rId51"/>
    <p:sldId id="1341" r:id="rId52"/>
    <p:sldId id="1348" r:id="rId53"/>
    <p:sldId id="1326" r:id="rId54"/>
    <p:sldId id="1340" r:id="rId55"/>
    <p:sldId id="1393" r:id="rId56"/>
    <p:sldId id="1328" r:id="rId57"/>
    <p:sldId id="1347" r:id="rId58"/>
    <p:sldId id="1349" r:id="rId59"/>
    <p:sldId id="1350" r:id="rId60"/>
    <p:sldId id="1353" r:id="rId61"/>
    <p:sldId id="1354" r:id="rId62"/>
    <p:sldId id="1355" r:id="rId63"/>
    <p:sldId id="1356" r:id="rId64"/>
    <p:sldId id="1358" r:id="rId65"/>
    <p:sldId id="1357" r:id="rId66"/>
    <p:sldId id="1359" r:id="rId67"/>
    <p:sldId id="1367" r:id="rId68"/>
    <p:sldId id="1360" r:id="rId69"/>
    <p:sldId id="1361" r:id="rId70"/>
    <p:sldId id="1362" r:id="rId71"/>
    <p:sldId id="1363" r:id="rId72"/>
    <p:sldId id="1364" r:id="rId73"/>
    <p:sldId id="1365" r:id="rId74"/>
    <p:sldId id="1366" r:id="rId75"/>
    <p:sldId id="1342" r:id="rId76"/>
    <p:sldId id="1329" r:id="rId77"/>
    <p:sldId id="1368" r:id="rId78"/>
    <p:sldId id="1343" r:id="rId79"/>
    <p:sldId id="1344" r:id="rId80"/>
    <p:sldId id="1369" r:id="rId81"/>
    <p:sldId id="1374" r:id="rId82"/>
    <p:sldId id="1381" r:id="rId83"/>
    <p:sldId id="1382" r:id="rId84"/>
    <p:sldId id="1383" r:id="rId85"/>
    <p:sldId id="1384" r:id="rId86"/>
    <p:sldId id="1386" r:id="rId8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FE115"/>
    <a:srgbClr val="AAE600"/>
    <a:srgbClr val="A2CCE8"/>
    <a:srgbClr val="000000"/>
    <a:srgbClr val="16165D"/>
    <a:srgbClr val="FF66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33" autoAdjust="0"/>
    <p:restoredTop sz="86455" autoAdjust="0"/>
  </p:normalViewPr>
  <p:slideViewPr>
    <p:cSldViewPr>
      <p:cViewPr varScale="1">
        <p:scale>
          <a:sx n="76" d="100"/>
          <a:sy n="76" d="100"/>
        </p:scale>
        <p:origin x="154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3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1BC1FE-425B-4D41-9768-47500E60C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39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936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937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702E1E0-462E-42B5-A359-A648340C9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Statistical data analysis </a:t>
            </a: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research methods</a:t>
            </a:r>
            <a:br>
              <a:rPr lang="en-US" dirty="0" smtClean="0"/>
            </a:b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BMI504</a:t>
            </a:r>
            <a:b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800" dirty="0"/>
              <a:t>Course </a:t>
            </a:r>
            <a:r>
              <a:rPr lang="en-US" sz="2800" dirty="0" smtClean="0"/>
              <a:t>20048 </a:t>
            </a:r>
            <a:r>
              <a:rPr lang="en-US" sz="2800" dirty="0"/>
              <a:t>– Spring </a:t>
            </a:r>
            <a:r>
              <a:rPr lang="en-US" sz="2800" dirty="0" smtClean="0"/>
              <a:t>2019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Class 11 – April 18, 2019</a:t>
            </a:r>
          </a:p>
          <a:p>
            <a:r>
              <a:rPr lang="en-US" dirty="0"/>
              <a:t>Mixed methods: integration of quantitative and qualitative methods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Werner CEUSTERS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-152400" y="609600"/>
            <a:ext cx="9296400" cy="466726"/>
            <a:chOff x="-152400" y="609600"/>
            <a:chExt cx="9296400" cy="466726"/>
          </a:xfrm>
        </p:grpSpPr>
        <p:sp>
          <p:nvSpPr>
            <p:cNvPr id="5" name="Rectangle 4"/>
            <p:cNvSpPr/>
            <p:nvPr/>
          </p:nvSpPr>
          <p:spPr bwMode="auto">
            <a:xfrm>
              <a:off x="5562600" y="609600"/>
              <a:ext cx="3581400" cy="46672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pic>
          <p:nvPicPr>
            <p:cNvPr id="6" name="Picture 6" descr="Jacobs School of Medicine and Biomedical Sciences 1-line locku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0" y="609600"/>
              <a:ext cx="6477000" cy="466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criteria for research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9138620"/>
              </p:ext>
            </p:extLst>
          </p:nvPr>
        </p:nvGraphicFramePr>
        <p:xfrm>
          <a:off x="228600" y="1676400"/>
          <a:ext cx="8686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Worthy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topic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Are there enough data to support significant claims?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Did the researcher spend enough time to gather interesting and significant data?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Is the context or sample appropriate given the goals of the study?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Did the researcher use appropriate procedures in terms of field note style, interviewing practices, and analysis procedures?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Rich rigor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4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Sincerity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Credibility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Resonance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Significant contribution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Ethical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Meaningful coherence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85626" y="6172200"/>
            <a:ext cx="7882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Sarah J. Tracy. Qualitative Quality: Eight “Big-Tent”</a:t>
            </a:r>
          </a:p>
          <a:p>
            <a:pPr algn="r"/>
            <a:r>
              <a:rPr lang="en-US" sz="1600" b="0" dirty="0" smtClean="0">
                <a:solidFill>
                  <a:schemeClr val="bg1"/>
                </a:solidFill>
              </a:rPr>
              <a:t>Criteria for Excellent Qualitative Research</a:t>
            </a:r>
            <a:r>
              <a:rPr lang="en-US" sz="1600" b="0" dirty="0">
                <a:solidFill>
                  <a:schemeClr val="bg1"/>
                </a:solidFill>
              </a:rPr>
              <a:t>. Qualitative </a:t>
            </a:r>
            <a:r>
              <a:rPr lang="en-US" sz="1600" b="0" dirty="0" smtClean="0">
                <a:solidFill>
                  <a:schemeClr val="bg1"/>
                </a:solidFill>
              </a:rPr>
              <a:t>Inquiry 2010;16(10):837–851.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criteria for research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419133"/>
              </p:ext>
            </p:extLst>
          </p:nvPr>
        </p:nvGraphicFramePr>
        <p:xfrm>
          <a:off x="228600" y="1676400"/>
          <a:ext cx="8686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Worthy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topic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Rich rigor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Sincerity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Credibility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Resonance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Significant contribution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Ethical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Meaningful coherence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85626" y="6172200"/>
            <a:ext cx="7882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Sarah J. Tracy. Qualitative Quality: Eight “Big-Tent”</a:t>
            </a:r>
          </a:p>
          <a:p>
            <a:pPr algn="r"/>
            <a:r>
              <a:rPr lang="en-US" sz="1600" b="0" dirty="0" smtClean="0">
                <a:solidFill>
                  <a:schemeClr val="bg1"/>
                </a:solidFill>
              </a:rPr>
              <a:t>Criteria for Excellent Qualitative Research</a:t>
            </a:r>
            <a:r>
              <a:rPr lang="en-US" sz="1600" b="0" dirty="0">
                <a:solidFill>
                  <a:schemeClr val="bg1"/>
                </a:solidFill>
              </a:rPr>
              <a:t>. Qualitative </a:t>
            </a:r>
            <a:r>
              <a:rPr lang="en-US" sz="1600" b="0" dirty="0" smtClean="0">
                <a:solidFill>
                  <a:schemeClr val="bg1"/>
                </a:solidFill>
              </a:rPr>
              <a:t>Inquiry 2010;16(10):837–851.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3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criteria for research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841507"/>
              </p:ext>
            </p:extLst>
          </p:nvPr>
        </p:nvGraphicFramePr>
        <p:xfrm>
          <a:off x="228600" y="1676400"/>
          <a:ext cx="8686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Worthy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topic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The study is characterized by:</a:t>
                      </a:r>
                    </a:p>
                    <a:p>
                      <a:endParaRPr lang="en-US" sz="20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Self-reflexivity about subjective values, biases, and inclinations of the researcher(s);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0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Transparency about the methods and challenges.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Rich rigor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Sincerity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Credibility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Resonance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Significant contribution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Ethical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Meaningful coherence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85626" y="6172200"/>
            <a:ext cx="7882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Sarah J. Tracy. Qualitative Quality: Eight “Big-Tent”</a:t>
            </a:r>
          </a:p>
          <a:p>
            <a:pPr algn="r"/>
            <a:r>
              <a:rPr lang="en-US" sz="1600" b="0" dirty="0" smtClean="0">
                <a:solidFill>
                  <a:schemeClr val="bg1"/>
                </a:solidFill>
              </a:rPr>
              <a:t>Criteria for Excellent Qualitative Research</a:t>
            </a:r>
            <a:r>
              <a:rPr lang="en-US" sz="1600" b="0" dirty="0">
                <a:solidFill>
                  <a:schemeClr val="bg1"/>
                </a:solidFill>
              </a:rPr>
              <a:t>. Qualitative </a:t>
            </a:r>
            <a:r>
              <a:rPr lang="en-US" sz="1600" b="0" dirty="0" smtClean="0">
                <a:solidFill>
                  <a:schemeClr val="bg1"/>
                </a:solidFill>
              </a:rPr>
              <a:t>Inquiry 2010;16(10):837–851.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3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criteria for research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4080060"/>
              </p:ext>
            </p:extLst>
          </p:nvPr>
        </p:nvGraphicFramePr>
        <p:xfrm>
          <a:off x="228600" y="1676400"/>
          <a:ext cx="8686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Worthy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topic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Rich rigor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Sincerity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Credibility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Resonance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Significant contribution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Ethical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Meaningful coherence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85626" y="6172200"/>
            <a:ext cx="7882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Sarah J. Tracy. Qualitative Quality: Eight “Big-Tent”</a:t>
            </a:r>
          </a:p>
          <a:p>
            <a:pPr algn="r"/>
            <a:r>
              <a:rPr lang="en-US" sz="1600" b="0" dirty="0" smtClean="0">
                <a:solidFill>
                  <a:schemeClr val="bg1"/>
                </a:solidFill>
              </a:rPr>
              <a:t>Criteria for Excellent Qualitative Research</a:t>
            </a:r>
            <a:r>
              <a:rPr lang="en-US" sz="1600" b="0" dirty="0">
                <a:solidFill>
                  <a:schemeClr val="bg1"/>
                </a:solidFill>
              </a:rPr>
              <a:t>. Qualitative </a:t>
            </a:r>
            <a:r>
              <a:rPr lang="en-US" sz="1600" b="0" dirty="0" smtClean="0">
                <a:solidFill>
                  <a:schemeClr val="bg1"/>
                </a:solidFill>
              </a:rPr>
              <a:t>Inquiry 2010;16(10):837–851.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7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criteria for research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3432989"/>
              </p:ext>
            </p:extLst>
          </p:nvPr>
        </p:nvGraphicFramePr>
        <p:xfrm>
          <a:off x="228600" y="1676400"/>
          <a:ext cx="8686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Worthy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topic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The research is marked by:</a:t>
                      </a:r>
                    </a:p>
                    <a:p>
                      <a:endParaRPr lang="en-US" sz="20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thick description, concrete detail, explication of tacit (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nontextual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) knowledge, and showing rather than telling;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0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triangulation or crystallization;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8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multivocality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8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member reflections.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Rich rigor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Sincerity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Credibility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Resonance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Significant contribution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Ethical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Meaningful coherence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85626" y="6172200"/>
            <a:ext cx="7882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Sarah J. Tracy. Qualitative Quality: Eight “Big-Tent”</a:t>
            </a:r>
          </a:p>
          <a:p>
            <a:pPr algn="r"/>
            <a:r>
              <a:rPr lang="en-US" sz="1600" b="0" dirty="0" smtClean="0">
                <a:solidFill>
                  <a:schemeClr val="bg1"/>
                </a:solidFill>
              </a:rPr>
              <a:t>Criteria for Excellent Qualitative Research</a:t>
            </a:r>
            <a:r>
              <a:rPr lang="en-US" sz="1600" b="0" dirty="0">
                <a:solidFill>
                  <a:schemeClr val="bg1"/>
                </a:solidFill>
              </a:rPr>
              <a:t>. Qualitative </a:t>
            </a:r>
            <a:r>
              <a:rPr lang="en-US" sz="1600" b="0" dirty="0" smtClean="0">
                <a:solidFill>
                  <a:schemeClr val="bg1"/>
                </a:solidFill>
              </a:rPr>
              <a:t>Inquiry 2010;16(10):837–851.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criteria for research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931962"/>
              </p:ext>
            </p:extLst>
          </p:nvPr>
        </p:nvGraphicFramePr>
        <p:xfrm>
          <a:off x="228600" y="1676400"/>
          <a:ext cx="8686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Worthy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topic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Rich rigor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Sincerity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Credibility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Resonance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Significant contribution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Ethical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Meaningful coherence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85626" y="6172200"/>
            <a:ext cx="7882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Sarah J. Tracy. Qualitative Quality: Eight “Big-Tent”</a:t>
            </a:r>
          </a:p>
          <a:p>
            <a:pPr algn="r"/>
            <a:r>
              <a:rPr lang="en-US" sz="1600" b="0" dirty="0" smtClean="0">
                <a:solidFill>
                  <a:schemeClr val="bg1"/>
                </a:solidFill>
              </a:rPr>
              <a:t>Criteria for Excellent Qualitative Research</a:t>
            </a:r>
            <a:r>
              <a:rPr lang="en-US" sz="1600" b="0" dirty="0">
                <a:solidFill>
                  <a:schemeClr val="bg1"/>
                </a:solidFill>
              </a:rPr>
              <a:t>. Qualitative </a:t>
            </a:r>
            <a:r>
              <a:rPr lang="en-US" sz="1600" b="0" dirty="0" smtClean="0">
                <a:solidFill>
                  <a:schemeClr val="bg1"/>
                </a:solidFill>
              </a:rPr>
              <a:t>Inquiry 2010;16(10):837–851.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2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criteria for research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0839955"/>
              </p:ext>
            </p:extLst>
          </p:nvPr>
        </p:nvGraphicFramePr>
        <p:xfrm>
          <a:off x="228600" y="1676400"/>
          <a:ext cx="8686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Worthy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topic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The research influences, affects, or moves particular readers or a variety of audiences through:</a:t>
                      </a:r>
                    </a:p>
                    <a:p>
                      <a:endParaRPr lang="en-US" sz="20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Aesthetic, evocative representation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0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Naturalistic generalizations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0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Transferable findings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Rich rigor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Sincerity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Credibility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Resonance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Significant contribution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Ethical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Meaningful coherence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85626" y="6172200"/>
            <a:ext cx="7882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Sarah J. Tracy. Qualitative Quality: Eight “Big-Tent”</a:t>
            </a:r>
          </a:p>
          <a:p>
            <a:pPr algn="r"/>
            <a:r>
              <a:rPr lang="en-US" sz="1600" b="0" dirty="0" smtClean="0">
                <a:solidFill>
                  <a:schemeClr val="bg1"/>
                </a:solidFill>
              </a:rPr>
              <a:t>Criteria for Excellent Qualitative Research</a:t>
            </a:r>
            <a:r>
              <a:rPr lang="en-US" sz="1600" b="0" dirty="0">
                <a:solidFill>
                  <a:schemeClr val="bg1"/>
                </a:solidFill>
              </a:rPr>
              <a:t>. Qualitative </a:t>
            </a:r>
            <a:r>
              <a:rPr lang="en-US" sz="1600" b="0" dirty="0" smtClean="0">
                <a:solidFill>
                  <a:schemeClr val="bg1"/>
                </a:solidFill>
              </a:rPr>
              <a:t>Inquiry 2010;16(10):837–851.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2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criteria for research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7425390"/>
              </p:ext>
            </p:extLst>
          </p:nvPr>
        </p:nvGraphicFramePr>
        <p:xfrm>
          <a:off x="228600" y="1676400"/>
          <a:ext cx="8686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Worthy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topic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Rich rigor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Sincerity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Credibility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Resonance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Significant contribution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Ethical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Meaningful coherence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85626" y="6172200"/>
            <a:ext cx="7882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Sarah J. Tracy. Qualitative Quality: Eight “Big-Tent”</a:t>
            </a:r>
          </a:p>
          <a:p>
            <a:pPr algn="r"/>
            <a:r>
              <a:rPr lang="en-US" sz="1600" b="0" dirty="0" smtClean="0">
                <a:solidFill>
                  <a:schemeClr val="bg1"/>
                </a:solidFill>
              </a:rPr>
              <a:t>Criteria for Excellent Qualitative Research</a:t>
            </a:r>
            <a:r>
              <a:rPr lang="en-US" sz="1600" b="0" dirty="0">
                <a:solidFill>
                  <a:schemeClr val="bg1"/>
                </a:solidFill>
              </a:rPr>
              <a:t>. Qualitative </a:t>
            </a:r>
            <a:r>
              <a:rPr lang="en-US" sz="1600" b="0" dirty="0" smtClean="0">
                <a:solidFill>
                  <a:schemeClr val="bg1"/>
                </a:solidFill>
              </a:rPr>
              <a:t>Inquiry 2010;16(10):837–851.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3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criteria for research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822560"/>
              </p:ext>
            </p:extLst>
          </p:nvPr>
        </p:nvGraphicFramePr>
        <p:xfrm>
          <a:off x="228600" y="1676400"/>
          <a:ext cx="8686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Worthy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topic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The research provides a significant contribution:</a:t>
                      </a:r>
                    </a:p>
                    <a:p>
                      <a:endParaRPr lang="en-US" sz="20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Conceptually/theoretically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Practically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Morally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Methodologically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Heuristically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Rich rigor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Sincerity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Credibility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Resonance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Significant contribution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Ethical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Meaningful coherence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85626" y="6172200"/>
            <a:ext cx="7882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Sarah J. Tracy. Qualitative Quality: Eight “Big-Tent”</a:t>
            </a:r>
          </a:p>
          <a:p>
            <a:pPr algn="r"/>
            <a:r>
              <a:rPr lang="en-US" sz="1600" b="0" dirty="0" smtClean="0">
                <a:solidFill>
                  <a:schemeClr val="bg1"/>
                </a:solidFill>
              </a:rPr>
              <a:t>Criteria for Excellent Qualitative Research</a:t>
            </a:r>
            <a:r>
              <a:rPr lang="en-US" sz="1600" b="0" dirty="0">
                <a:solidFill>
                  <a:schemeClr val="bg1"/>
                </a:solidFill>
              </a:rPr>
              <a:t>. Qualitative </a:t>
            </a:r>
            <a:r>
              <a:rPr lang="en-US" sz="1600" b="0" dirty="0" smtClean="0">
                <a:solidFill>
                  <a:schemeClr val="bg1"/>
                </a:solidFill>
              </a:rPr>
              <a:t>Inquiry 2010;16(10):837–851.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7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criteria for research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4214151"/>
              </p:ext>
            </p:extLst>
          </p:nvPr>
        </p:nvGraphicFramePr>
        <p:xfrm>
          <a:off x="228600" y="1676400"/>
          <a:ext cx="8686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Worthy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topic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Rich rigor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Sincerity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Credibility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Resonance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Significant contribution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Ethical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Meaningful coherence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85626" y="6172200"/>
            <a:ext cx="7882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Sarah J. Tracy. Qualitative Quality: Eight “Big-Tent”</a:t>
            </a:r>
          </a:p>
          <a:p>
            <a:pPr algn="r"/>
            <a:r>
              <a:rPr lang="en-US" sz="1600" b="0" dirty="0" smtClean="0">
                <a:solidFill>
                  <a:schemeClr val="bg1"/>
                </a:solidFill>
              </a:rPr>
              <a:t>Criteria for Excellent Qualitative Research</a:t>
            </a:r>
            <a:r>
              <a:rPr lang="en-US" sz="1600" b="0" dirty="0">
                <a:solidFill>
                  <a:schemeClr val="bg1"/>
                </a:solidFill>
              </a:rPr>
              <a:t>. Qualitative </a:t>
            </a:r>
            <a:r>
              <a:rPr lang="en-US" sz="1600" b="0" dirty="0" smtClean="0">
                <a:solidFill>
                  <a:schemeClr val="bg1"/>
                </a:solidFill>
              </a:rPr>
              <a:t>Inquiry 2010;16(10):837–851.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1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C11. Mixed methods: integration </a:t>
            </a:r>
            <a:r>
              <a:rPr lang="en-US" dirty="0"/>
              <a:t>of quantitative and qualitative methods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495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Pre-class </a:t>
            </a:r>
            <a:r>
              <a:rPr lang="en-US" dirty="0"/>
              <a:t>reading:</a:t>
            </a:r>
          </a:p>
          <a:p>
            <a:pPr marL="0" indent="0"/>
            <a:r>
              <a:rPr lang="en-US" dirty="0"/>
              <a:t>	</a:t>
            </a:r>
            <a:r>
              <a:rPr lang="en-US" dirty="0" smtClean="0"/>
              <a:t>LA </a:t>
            </a:r>
            <a:r>
              <a:rPr lang="en-US" dirty="0" err="1" smtClean="0"/>
              <a:t>Palinkas</a:t>
            </a:r>
            <a:r>
              <a:rPr lang="en-US" dirty="0" smtClean="0"/>
              <a:t> et. </a:t>
            </a:r>
            <a:r>
              <a:rPr lang="en-US" dirty="0"/>
              <a:t>a</a:t>
            </a:r>
            <a:r>
              <a:rPr lang="en-US" dirty="0" smtClean="0"/>
              <a:t>l. </a:t>
            </a:r>
          </a:p>
          <a:p>
            <a:pPr marL="0" indent="0"/>
            <a:r>
              <a:rPr lang="en-US" dirty="0"/>
              <a:t>	</a:t>
            </a:r>
            <a:r>
              <a:rPr lang="en-US" b="1" i="1" dirty="0" smtClean="0"/>
              <a:t>Mixed </a:t>
            </a:r>
            <a:r>
              <a:rPr lang="en-US" b="1" i="1" dirty="0"/>
              <a:t>Method Designs </a:t>
            </a:r>
            <a:r>
              <a:rPr lang="en-US" b="1" i="1" dirty="0" smtClean="0"/>
              <a:t>in Implementation Research</a:t>
            </a:r>
            <a:r>
              <a:rPr lang="en-US" dirty="0" smtClean="0"/>
              <a:t>. </a:t>
            </a:r>
            <a:endParaRPr lang="en-US" dirty="0"/>
          </a:p>
          <a:p>
            <a:pPr marL="0" indent="0"/>
            <a:r>
              <a:rPr lang="en-US" dirty="0"/>
              <a:t>	</a:t>
            </a:r>
            <a:r>
              <a:rPr lang="en-US" dirty="0" err="1"/>
              <a:t>Adm</a:t>
            </a:r>
            <a:r>
              <a:rPr lang="en-US" dirty="0"/>
              <a:t> Policy </a:t>
            </a:r>
            <a:r>
              <a:rPr lang="en-US" dirty="0" err="1"/>
              <a:t>Ment</a:t>
            </a:r>
            <a:r>
              <a:rPr lang="en-US" dirty="0"/>
              <a:t> Health (2011) </a:t>
            </a:r>
            <a:r>
              <a:rPr lang="en-US" dirty="0" smtClean="0"/>
              <a:t>38:44–53.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Post-class </a:t>
            </a:r>
            <a:r>
              <a:rPr lang="en-US" dirty="0"/>
              <a:t>assignment: </a:t>
            </a:r>
            <a:endParaRPr lang="en-US" dirty="0" smtClean="0"/>
          </a:p>
          <a:p>
            <a:pPr marL="914400" lvl="1" indent="-457200">
              <a:buFont typeface="+mj-lt"/>
              <a:buAutoNum type="alphaLcParenR"/>
            </a:pPr>
            <a:r>
              <a:rPr lang="en-US" sz="2000" dirty="0" smtClean="0"/>
              <a:t>A6</a:t>
            </a:r>
            <a:r>
              <a:rPr lang="en-US" sz="2000" dirty="0"/>
              <a:t>: </a:t>
            </a:r>
            <a:r>
              <a:rPr lang="en-US" sz="2000" dirty="0" smtClean="0"/>
              <a:t>update your </a:t>
            </a:r>
            <a:r>
              <a:rPr lang="en-US" sz="2000" dirty="0"/>
              <a:t>proposal </a:t>
            </a:r>
            <a:r>
              <a:rPr lang="en-US" sz="2000" dirty="0" smtClean="0"/>
              <a:t>by adding </a:t>
            </a:r>
            <a:r>
              <a:rPr lang="en-US" sz="2000" dirty="0"/>
              <a:t>an experimental </a:t>
            </a:r>
            <a:r>
              <a:rPr lang="en-US" sz="2000" dirty="0" smtClean="0"/>
              <a:t>design so that the overall approach is mixed method.</a:t>
            </a:r>
            <a:endParaRPr lang="en-US" dirty="0"/>
          </a:p>
          <a:p>
            <a:pPr marL="914400" lvl="1" indent="-457200">
              <a:buFont typeface="+mj-lt"/>
              <a:buAutoNum type="alphaLcParenR"/>
            </a:pPr>
            <a:r>
              <a:rPr lang="en-US" sz="2000" dirty="0" smtClean="0"/>
              <a:t>R12</a:t>
            </a:r>
            <a:r>
              <a:rPr lang="en-US" sz="2000" dirty="0" smtClean="0"/>
              <a:t>:</a:t>
            </a:r>
            <a:r>
              <a:rPr lang="en-US" sz="2000" dirty="0"/>
              <a:t>	The logic and structure of research proposals</a:t>
            </a:r>
          </a:p>
          <a:p>
            <a:pPr marL="457200" lvl="1" indent="0">
              <a:buNone/>
            </a:pPr>
            <a:r>
              <a:rPr lang="en-US" sz="2000" dirty="0" smtClean="0"/>
              <a:t>	</a:t>
            </a:r>
            <a:r>
              <a:rPr lang="en-US" sz="1800" dirty="0" smtClean="0"/>
              <a:t>https</a:t>
            </a:r>
            <a:r>
              <a:rPr lang="en-US" sz="1800" dirty="0"/>
              <a:t>://www.mheducation.co.uk/openup/chapters/9780335244065.pdf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2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criteria for research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3854725"/>
              </p:ext>
            </p:extLst>
          </p:nvPr>
        </p:nvGraphicFramePr>
        <p:xfrm>
          <a:off x="228600" y="1676400"/>
          <a:ext cx="8686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Worthy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topic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The research considers:</a:t>
                      </a:r>
                    </a:p>
                    <a:p>
                      <a:endParaRPr lang="en-US" sz="20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procedural ethics (such as human subjects);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situational and culturally specific ethics;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relational ethics;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exiting ethics (leaving the scene and sharing the research).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Rich rigor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Sincerity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Credibility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Resonance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Significant contribution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Ethical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Meaningful coherence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85626" y="6172200"/>
            <a:ext cx="7882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Sarah J. Tracy. Qualitative Quality: Eight “Big-Tent”</a:t>
            </a:r>
          </a:p>
          <a:p>
            <a:pPr algn="r"/>
            <a:r>
              <a:rPr lang="en-US" sz="1600" b="0" dirty="0" smtClean="0">
                <a:solidFill>
                  <a:schemeClr val="bg1"/>
                </a:solidFill>
              </a:rPr>
              <a:t>Criteria for Excellent Qualitative Research</a:t>
            </a:r>
            <a:r>
              <a:rPr lang="en-US" sz="1600" b="0" dirty="0">
                <a:solidFill>
                  <a:schemeClr val="bg1"/>
                </a:solidFill>
              </a:rPr>
              <a:t>. Qualitative </a:t>
            </a:r>
            <a:r>
              <a:rPr lang="en-US" sz="1600" b="0" dirty="0" smtClean="0">
                <a:solidFill>
                  <a:schemeClr val="bg1"/>
                </a:solidFill>
              </a:rPr>
              <a:t>Inquiry 2010;16(10):837–851.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0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criteria for research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436424"/>
              </p:ext>
            </p:extLst>
          </p:nvPr>
        </p:nvGraphicFramePr>
        <p:xfrm>
          <a:off x="228600" y="1676400"/>
          <a:ext cx="8686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Worthy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topic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Rich rigor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Sincerity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Credibility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Resonance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Significant contribution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Ethical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Meaningful coherence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85626" y="6172200"/>
            <a:ext cx="7882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Sarah J. Tracy. Qualitative Quality: Eight “Big-Tent”</a:t>
            </a:r>
          </a:p>
          <a:p>
            <a:pPr algn="r"/>
            <a:r>
              <a:rPr lang="en-US" sz="1600" b="0" dirty="0" smtClean="0">
                <a:solidFill>
                  <a:schemeClr val="bg1"/>
                </a:solidFill>
              </a:rPr>
              <a:t>Criteria for Excellent Qualitative Research</a:t>
            </a:r>
            <a:r>
              <a:rPr lang="en-US" sz="1600" b="0" dirty="0">
                <a:solidFill>
                  <a:schemeClr val="bg1"/>
                </a:solidFill>
              </a:rPr>
              <a:t>. Qualitative </a:t>
            </a:r>
            <a:r>
              <a:rPr lang="en-US" sz="1600" b="0" dirty="0" smtClean="0">
                <a:solidFill>
                  <a:schemeClr val="bg1"/>
                </a:solidFill>
              </a:rPr>
              <a:t>Inquiry 2010;16(10):837–851.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4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criteria for research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0996727"/>
              </p:ext>
            </p:extLst>
          </p:nvPr>
        </p:nvGraphicFramePr>
        <p:xfrm>
          <a:off x="228600" y="1676400"/>
          <a:ext cx="8686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Worthy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topic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The study:</a:t>
                      </a:r>
                    </a:p>
                    <a:p>
                      <a:endParaRPr lang="en-US" sz="20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achieves what it purports to be about;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uses methods and procedures that fit its stated goals;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meaningfully interconnects literature, research questions/foci, findings, and interpretations with each other.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Rich rigor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Sincerity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Credibility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Resonance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Significant contribution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Ethical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Meaningful coherence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85626" y="6172200"/>
            <a:ext cx="7882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Sarah J. Tracy. Qualitative Quality: Eight “Big-Tent”</a:t>
            </a:r>
          </a:p>
          <a:p>
            <a:pPr algn="r"/>
            <a:r>
              <a:rPr lang="en-US" sz="1600" b="0" dirty="0" smtClean="0">
                <a:solidFill>
                  <a:schemeClr val="bg1"/>
                </a:solidFill>
              </a:rPr>
              <a:t>Criteria for Excellent Qualitative Research</a:t>
            </a:r>
            <a:r>
              <a:rPr lang="en-US" sz="1600" b="0" dirty="0">
                <a:solidFill>
                  <a:schemeClr val="bg1"/>
                </a:solidFill>
              </a:rPr>
              <a:t>. Qualitative </a:t>
            </a:r>
            <a:r>
              <a:rPr lang="en-US" sz="1600" b="0" dirty="0" smtClean="0">
                <a:solidFill>
                  <a:schemeClr val="bg1"/>
                </a:solidFill>
              </a:rPr>
              <a:t>Inquiry 2010;16(10):837–851.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main types of research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495800"/>
          </a:xfrm>
        </p:spPr>
        <p:txBody>
          <a:bodyPr/>
          <a:lstStyle/>
          <a:p>
            <a:pPr algn="ctr"/>
            <a:r>
              <a:rPr lang="en-US" sz="3200" dirty="0" smtClean="0"/>
              <a:t>Qualitative methods</a:t>
            </a:r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Quantitative methods</a:t>
            </a:r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Mixed methods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0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u="sng" dirty="0" smtClean="0"/>
              <a:t>Goals</a:t>
            </a:r>
            <a:r>
              <a:rPr lang="en-US" dirty="0" smtClean="0"/>
              <a:t>: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exploring </a:t>
            </a:r>
            <a:r>
              <a:rPr lang="en-US" dirty="0"/>
              <a:t>and understanding the meaning individuals </a:t>
            </a:r>
            <a:r>
              <a:rPr lang="en-US" dirty="0" smtClean="0"/>
              <a:t>or groups </a:t>
            </a:r>
            <a:r>
              <a:rPr lang="en-US" dirty="0"/>
              <a:t>ascribe to a social or human </a:t>
            </a:r>
            <a:r>
              <a:rPr lang="en-US" dirty="0" smtClean="0"/>
              <a:t>problem;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rendering </a:t>
            </a:r>
            <a:r>
              <a:rPr lang="en-US" dirty="0"/>
              <a:t>the complexity of a </a:t>
            </a:r>
            <a:r>
              <a:rPr lang="en-US" dirty="0" smtClean="0"/>
              <a:t>situation.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u="sng" dirty="0" smtClean="0"/>
              <a:t>Process </a:t>
            </a:r>
            <a:r>
              <a:rPr lang="en-US" b="1" u="sng" dirty="0"/>
              <a:t>of </a:t>
            </a:r>
            <a:r>
              <a:rPr lang="en-US" b="1" u="sng" dirty="0" smtClean="0"/>
              <a:t>research</a:t>
            </a:r>
            <a:r>
              <a:rPr lang="en-US" dirty="0" smtClean="0"/>
              <a:t>: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ocus on emerging questions and </a:t>
            </a:r>
            <a:r>
              <a:rPr lang="en-US" dirty="0"/>
              <a:t>procedures, </a:t>
            </a:r>
            <a:endParaRPr lang="en-US" dirty="0" smtClean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data </a:t>
            </a:r>
            <a:r>
              <a:rPr lang="en-US" dirty="0"/>
              <a:t>typically collected in the participant’s setting, </a:t>
            </a:r>
            <a:endParaRPr lang="en-US" dirty="0" smtClean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data </a:t>
            </a:r>
            <a:r>
              <a:rPr lang="en-US" dirty="0"/>
              <a:t>analysis inductively </a:t>
            </a:r>
            <a:r>
              <a:rPr lang="en-US" dirty="0" smtClean="0"/>
              <a:t>building from </a:t>
            </a:r>
            <a:r>
              <a:rPr lang="en-US" dirty="0"/>
              <a:t>particulars to general themes, </a:t>
            </a:r>
            <a:endParaRPr lang="en-US" dirty="0" smtClean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researcher </a:t>
            </a:r>
            <a:r>
              <a:rPr lang="en-US" dirty="0" smtClean="0"/>
              <a:t>makes </a:t>
            </a:r>
            <a:r>
              <a:rPr lang="en-US" dirty="0"/>
              <a:t>interpretations of the meaning of </a:t>
            </a:r>
            <a:r>
              <a:rPr lang="en-US" dirty="0" smtClean="0"/>
              <a:t>the data</a:t>
            </a:r>
            <a:r>
              <a:rPr lang="en-US" dirty="0"/>
              <a:t>. </a:t>
            </a:r>
            <a:endParaRPr lang="en-US" dirty="0" smtClean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flexible structure of research report.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6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u="sng" dirty="0" smtClean="0"/>
              <a:t>Goals</a:t>
            </a:r>
            <a:r>
              <a:rPr lang="en-US" dirty="0" smtClean="0"/>
              <a:t>: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testing </a:t>
            </a:r>
            <a:r>
              <a:rPr lang="en-US" dirty="0"/>
              <a:t>objective theories </a:t>
            </a:r>
            <a:r>
              <a:rPr lang="en-US" dirty="0" smtClean="0"/>
              <a:t>deductively by </a:t>
            </a:r>
            <a:r>
              <a:rPr lang="en-US" dirty="0"/>
              <a:t>examining the </a:t>
            </a:r>
            <a:r>
              <a:rPr lang="en-US" dirty="0" smtClean="0"/>
              <a:t>relationship among variables;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being </a:t>
            </a:r>
            <a:r>
              <a:rPr lang="en-US" dirty="0"/>
              <a:t>able to generalize and replicate the findings.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u="sng" dirty="0" smtClean="0"/>
              <a:t>Process of research</a:t>
            </a:r>
            <a:r>
              <a:rPr lang="en-US" dirty="0" smtClean="0"/>
              <a:t>:</a:t>
            </a:r>
            <a:endParaRPr lang="en-US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measuring variables, </a:t>
            </a:r>
            <a:r>
              <a:rPr lang="en-US" dirty="0"/>
              <a:t>typically on instruments, so </a:t>
            </a:r>
            <a:r>
              <a:rPr lang="en-US" dirty="0" smtClean="0"/>
              <a:t>that numbered </a:t>
            </a:r>
            <a:r>
              <a:rPr lang="en-US" dirty="0"/>
              <a:t>data can be analyzed using statistical </a:t>
            </a:r>
            <a:r>
              <a:rPr lang="en-US" dirty="0" smtClean="0"/>
              <a:t>procedures</a:t>
            </a:r>
            <a:r>
              <a:rPr lang="en-US" dirty="0"/>
              <a:t>;</a:t>
            </a:r>
            <a:endParaRPr lang="en-US" dirty="0" smtClean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building </a:t>
            </a:r>
            <a:r>
              <a:rPr lang="en-US" dirty="0"/>
              <a:t>in protections against </a:t>
            </a:r>
            <a:r>
              <a:rPr lang="en-US" dirty="0" smtClean="0"/>
              <a:t>bias;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controlling </a:t>
            </a:r>
            <a:r>
              <a:rPr lang="en-US" dirty="0"/>
              <a:t>for alternative </a:t>
            </a:r>
            <a:r>
              <a:rPr lang="en-US" dirty="0" smtClean="0"/>
              <a:t>explanations</a:t>
            </a:r>
            <a:r>
              <a:rPr lang="en-US" dirty="0"/>
              <a:t>.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final written report has a </a:t>
            </a:r>
            <a:r>
              <a:rPr lang="en-US" dirty="0" smtClean="0"/>
              <a:t>set structure </a:t>
            </a:r>
            <a:r>
              <a:rPr lang="en-US" dirty="0"/>
              <a:t>consisting of introduction, literature and theory, methods, results, and discussion.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0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methods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u="sng" dirty="0" smtClean="0"/>
              <a:t>Goal</a:t>
            </a:r>
            <a:r>
              <a:rPr lang="en-US" dirty="0" smtClean="0"/>
              <a:t>: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Obtain a deeper and more complete understanding </a:t>
            </a:r>
            <a:r>
              <a:rPr lang="en-US" dirty="0"/>
              <a:t>of a research problem than either approach alone.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u="sng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b="1" u="sng" dirty="0" smtClean="0"/>
              <a:t>Process </a:t>
            </a:r>
            <a:r>
              <a:rPr lang="en-US" b="1" u="sng" dirty="0"/>
              <a:t>of research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collecting </a:t>
            </a:r>
            <a:r>
              <a:rPr lang="en-US" dirty="0"/>
              <a:t>both quantitative </a:t>
            </a:r>
            <a:r>
              <a:rPr lang="en-US" dirty="0" smtClean="0"/>
              <a:t>and qualitative </a:t>
            </a:r>
            <a:r>
              <a:rPr lang="en-US" dirty="0"/>
              <a:t>data</a:t>
            </a:r>
            <a:r>
              <a:rPr lang="en-US" dirty="0" smtClean="0"/>
              <a:t>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integrating </a:t>
            </a:r>
            <a:r>
              <a:rPr lang="en-US" dirty="0"/>
              <a:t>the two forms of data, and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using </a:t>
            </a:r>
            <a:r>
              <a:rPr lang="en-US" dirty="0"/>
              <a:t>distinct designs that may </a:t>
            </a:r>
            <a:r>
              <a:rPr lang="en-US" dirty="0" smtClean="0"/>
              <a:t>involve different philosophical </a:t>
            </a:r>
            <a:r>
              <a:rPr lang="en-US" dirty="0"/>
              <a:t>assumptions and theoretical frameworks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9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purposes of mixed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b="1" u="sng" dirty="0" smtClean="0"/>
              <a:t>Convergence</a:t>
            </a:r>
            <a:r>
              <a:rPr lang="en-US" sz="2200" dirty="0" smtClean="0"/>
              <a:t>: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2743200" y="6308822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 err="1" smtClean="0">
                <a:solidFill>
                  <a:schemeClr val="bg1"/>
                </a:solidFill>
                <a:latin typeface="AdvPTimesB"/>
              </a:rPr>
              <a:t>Palinkas</a:t>
            </a:r>
            <a:r>
              <a:rPr lang="en-US" sz="1200" b="0" dirty="0" smtClean="0">
                <a:solidFill>
                  <a:schemeClr val="bg1"/>
                </a:solidFill>
                <a:latin typeface="AdvPTimesB"/>
              </a:rPr>
              <a:t> et. 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a</a:t>
            </a:r>
            <a:r>
              <a:rPr lang="en-US" sz="1200" b="0" dirty="0" smtClean="0">
                <a:solidFill>
                  <a:schemeClr val="bg1"/>
                </a:solidFill>
                <a:latin typeface="AdvPTimesB"/>
              </a:rPr>
              <a:t>l. Mixed 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Method Designs in Implementation Research. </a:t>
            </a:r>
            <a:endParaRPr lang="en-US" sz="1200" b="0" dirty="0" smtClean="0">
              <a:solidFill>
                <a:schemeClr val="bg1"/>
              </a:solidFill>
              <a:latin typeface="AdvPTimesB"/>
            </a:endParaRPr>
          </a:p>
          <a:p>
            <a:pPr algn="r"/>
            <a:r>
              <a:rPr lang="en-US" sz="1200" b="0" dirty="0" err="1" smtClean="0">
                <a:solidFill>
                  <a:schemeClr val="bg1"/>
                </a:solidFill>
                <a:latin typeface="AdvPTimesB"/>
              </a:rPr>
              <a:t>Adm</a:t>
            </a:r>
            <a:r>
              <a:rPr lang="en-US" sz="1200" b="0" dirty="0" smtClean="0">
                <a:solidFill>
                  <a:schemeClr val="bg1"/>
                </a:solidFill>
                <a:latin typeface="AdvPTimesB"/>
              </a:rPr>
              <a:t> 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Policy </a:t>
            </a:r>
            <a:r>
              <a:rPr lang="en-US" sz="1200" b="0" dirty="0" err="1">
                <a:solidFill>
                  <a:schemeClr val="bg1"/>
                </a:solidFill>
                <a:latin typeface="AdvPTimesB"/>
              </a:rPr>
              <a:t>Ment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 Health (2011) 38:44–53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7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purposes of mixed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b="1" u="sng" dirty="0" smtClean="0"/>
              <a:t>Convergence</a:t>
            </a:r>
            <a:r>
              <a:rPr lang="en-US" sz="2200" dirty="0" smtClean="0"/>
              <a:t>: using </a:t>
            </a:r>
            <a:r>
              <a:rPr lang="en-US" sz="2200" dirty="0"/>
              <a:t>both types </a:t>
            </a:r>
            <a:r>
              <a:rPr lang="en-US" sz="2200" dirty="0" smtClean="0"/>
              <a:t>to </a:t>
            </a:r>
            <a:r>
              <a:rPr lang="en-US" sz="2200" dirty="0"/>
              <a:t>answer the same question, </a:t>
            </a:r>
            <a:r>
              <a:rPr lang="en-US" sz="2200" dirty="0" smtClean="0"/>
              <a:t>through </a:t>
            </a:r>
            <a:r>
              <a:rPr lang="en-US" sz="2200" dirty="0"/>
              <a:t>comparison of results to </a:t>
            </a:r>
            <a:r>
              <a:rPr lang="en-US" sz="2200" dirty="0" smtClean="0"/>
              <a:t>see if </a:t>
            </a:r>
            <a:r>
              <a:rPr lang="en-US" sz="2200" dirty="0"/>
              <a:t>they reach the same conclusion (triangulation) or by converting a data set from one type </a:t>
            </a:r>
            <a:r>
              <a:rPr lang="en-US" sz="2200" dirty="0" smtClean="0"/>
              <a:t>into another.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u="sng" dirty="0" smtClean="0"/>
              <a:t>Complementarity</a:t>
            </a:r>
            <a:r>
              <a:rPr lang="en-US" sz="2200" dirty="0" smtClean="0"/>
              <a:t>: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2743200" y="6308822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 err="1" smtClean="0">
                <a:solidFill>
                  <a:schemeClr val="bg1"/>
                </a:solidFill>
                <a:latin typeface="AdvPTimesB"/>
              </a:rPr>
              <a:t>Palinkas</a:t>
            </a:r>
            <a:r>
              <a:rPr lang="en-US" sz="1200" b="0" dirty="0" smtClean="0">
                <a:solidFill>
                  <a:schemeClr val="bg1"/>
                </a:solidFill>
                <a:latin typeface="AdvPTimesB"/>
              </a:rPr>
              <a:t> et. 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a</a:t>
            </a:r>
            <a:r>
              <a:rPr lang="en-US" sz="1200" b="0" dirty="0" smtClean="0">
                <a:solidFill>
                  <a:schemeClr val="bg1"/>
                </a:solidFill>
                <a:latin typeface="AdvPTimesB"/>
              </a:rPr>
              <a:t>l. Mixed 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Method Designs in Implementation Research. </a:t>
            </a:r>
            <a:endParaRPr lang="en-US" sz="1200" b="0" dirty="0" smtClean="0">
              <a:solidFill>
                <a:schemeClr val="bg1"/>
              </a:solidFill>
              <a:latin typeface="AdvPTimesB"/>
            </a:endParaRPr>
          </a:p>
          <a:p>
            <a:pPr algn="r"/>
            <a:r>
              <a:rPr lang="en-US" sz="1200" b="0" dirty="0" err="1" smtClean="0">
                <a:solidFill>
                  <a:schemeClr val="bg1"/>
                </a:solidFill>
                <a:latin typeface="AdvPTimesB"/>
              </a:rPr>
              <a:t>Adm</a:t>
            </a:r>
            <a:r>
              <a:rPr lang="en-US" sz="1200" b="0" dirty="0" smtClean="0">
                <a:solidFill>
                  <a:schemeClr val="bg1"/>
                </a:solidFill>
                <a:latin typeface="AdvPTimesB"/>
              </a:rPr>
              <a:t> 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Policy </a:t>
            </a:r>
            <a:r>
              <a:rPr lang="en-US" sz="1200" b="0" dirty="0" err="1">
                <a:solidFill>
                  <a:schemeClr val="bg1"/>
                </a:solidFill>
                <a:latin typeface="AdvPTimesB"/>
              </a:rPr>
              <a:t>Ment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 Health (2011) 38:44–53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8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purposes of mixed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b="1" u="sng" dirty="0" smtClean="0"/>
              <a:t>Convergence</a:t>
            </a:r>
            <a:r>
              <a:rPr lang="en-US" sz="2200" dirty="0" smtClean="0"/>
              <a:t>: using </a:t>
            </a:r>
            <a:r>
              <a:rPr lang="en-US" sz="2200" dirty="0"/>
              <a:t>both types </a:t>
            </a:r>
            <a:r>
              <a:rPr lang="en-US" sz="2200" dirty="0" smtClean="0"/>
              <a:t>to </a:t>
            </a:r>
            <a:r>
              <a:rPr lang="en-US" sz="2200" dirty="0"/>
              <a:t>answer the same question, </a:t>
            </a:r>
            <a:r>
              <a:rPr lang="en-US" sz="2200" dirty="0" smtClean="0"/>
              <a:t>through </a:t>
            </a:r>
            <a:r>
              <a:rPr lang="en-US" sz="2200" dirty="0"/>
              <a:t>comparison of results to </a:t>
            </a:r>
            <a:r>
              <a:rPr lang="en-US" sz="2200" dirty="0" smtClean="0"/>
              <a:t>see if </a:t>
            </a:r>
            <a:r>
              <a:rPr lang="en-US" sz="2200" dirty="0"/>
              <a:t>they reach the same conclusion (triangulation) or by converting a data set from one type </a:t>
            </a:r>
            <a:r>
              <a:rPr lang="en-US" sz="2200" dirty="0" smtClean="0"/>
              <a:t>into another.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u="sng" dirty="0" smtClean="0"/>
              <a:t>Complementarity</a:t>
            </a:r>
            <a:r>
              <a:rPr lang="en-US" sz="2200" dirty="0" smtClean="0"/>
              <a:t>: using </a:t>
            </a:r>
            <a:r>
              <a:rPr lang="en-US" sz="2200" dirty="0"/>
              <a:t>each </a:t>
            </a:r>
            <a:r>
              <a:rPr lang="en-US" sz="2200" dirty="0" smtClean="0"/>
              <a:t>method </a:t>
            </a:r>
            <a:r>
              <a:rPr lang="en-US" sz="2200" dirty="0"/>
              <a:t>to answer a related question or series of questions for purposes </a:t>
            </a:r>
            <a:r>
              <a:rPr lang="en-US" sz="2200" dirty="0" smtClean="0"/>
              <a:t>of evaluation or elaboration.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u="sng" dirty="0" smtClean="0"/>
              <a:t>Expansion</a:t>
            </a:r>
            <a:r>
              <a:rPr lang="en-US" sz="2200" dirty="0" smtClean="0"/>
              <a:t>: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2743200" y="6308822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 err="1" smtClean="0">
                <a:solidFill>
                  <a:schemeClr val="bg1"/>
                </a:solidFill>
                <a:latin typeface="AdvPTimesB"/>
              </a:rPr>
              <a:t>Palinkas</a:t>
            </a:r>
            <a:r>
              <a:rPr lang="en-US" sz="1200" b="0" dirty="0" smtClean="0">
                <a:solidFill>
                  <a:schemeClr val="bg1"/>
                </a:solidFill>
                <a:latin typeface="AdvPTimesB"/>
              </a:rPr>
              <a:t> et. 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a</a:t>
            </a:r>
            <a:r>
              <a:rPr lang="en-US" sz="1200" b="0" dirty="0" smtClean="0">
                <a:solidFill>
                  <a:schemeClr val="bg1"/>
                </a:solidFill>
                <a:latin typeface="AdvPTimesB"/>
              </a:rPr>
              <a:t>l. Mixed 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Method Designs in Implementation Research. </a:t>
            </a:r>
            <a:endParaRPr lang="en-US" sz="1200" b="0" dirty="0" smtClean="0">
              <a:solidFill>
                <a:schemeClr val="bg1"/>
              </a:solidFill>
              <a:latin typeface="AdvPTimesB"/>
            </a:endParaRPr>
          </a:p>
          <a:p>
            <a:pPr algn="r"/>
            <a:r>
              <a:rPr lang="en-US" sz="1200" b="0" dirty="0" err="1" smtClean="0">
                <a:solidFill>
                  <a:schemeClr val="bg1"/>
                </a:solidFill>
                <a:latin typeface="AdvPTimesB"/>
              </a:rPr>
              <a:t>Adm</a:t>
            </a:r>
            <a:r>
              <a:rPr lang="en-US" sz="1200" b="0" dirty="0" smtClean="0">
                <a:solidFill>
                  <a:schemeClr val="bg1"/>
                </a:solidFill>
                <a:latin typeface="AdvPTimesB"/>
              </a:rPr>
              <a:t> 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Policy </a:t>
            </a:r>
            <a:r>
              <a:rPr lang="en-US" sz="1200" b="0" dirty="0" err="1">
                <a:solidFill>
                  <a:schemeClr val="bg1"/>
                </a:solidFill>
                <a:latin typeface="AdvPTimesB"/>
              </a:rPr>
              <a:t>Ment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 Health (2011) 38:44–53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9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Basis of the lecture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76400"/>
            <a:ext cx="3587539" cy="5085744"/>
          </a:xfr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633" y="1676400"/>
            <a:ext cx="3554167" cy="508574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0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purposes of mixed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b="1" u="sng" dirty="0" smtClean="0"/>
              <a:t>Convergence</a:t>
            </a:r>
            <a:r>
              <a:rPr lang="en-US" sz="2200" dirty="0" smtClean="0"/>
              <a:t>: using </a:t>
            </a:r>
            <a:r>
              <a:rPr lang="en-US" sz="2200" dirty="0"/>
              <a:t>both types </a:t>
            </a:r>
            <a:r>
              <a:rPr lang="en-US" sz="2200" dirty="0" smtClean="0"/>
              <a:t>to </a:t>
            </a:r>
            <a:r>
              <a:rPr lang="en-US" sz="2200" dirty="0"/>
              <a:t>answer the same question, </a:t>
            </a:r>
            <a:r>
              <a:rPr lang="en-US" sz="2200" dirty="0" smtClean="0"/>
              <a:t>through </a:t>
            </a:r>
            <a:r>
              <a:rPr lang="en-US" sz="2200" dirty="0"/>
              <a:t>comparison of results to </a:t>
            </a:r>
            <a:r>
              <a:rPr lang="en-US" sz="2200" dirty="0" smtClean="0"/>
              <a:t>see if </a:t>
            </a:r>
            <a:r>
              <a:rPr lang="en-US" sz="2200" dirty="0"/>
              <a:t>they reach the same conclusion (triangulation) or by converting a data set from one type </a:t>
            </a:r>
            <a:r>
              <a:rPr lang="en-US" sz="2200" dirty="0" smtClean="0"/>
              <a:t>into another.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u="sng" dirty="0" smtClean="0"/>
              <a:t>Complementarity</a:t>
            </a:r>
            <a:r>
              <a:rPr lang="en-US" sz="2200" dirty="0" smtClean="0"/>
              <a:t>: using </a:t>
            </a:r>
            <a:r>
              <a:rPr lang="en-US" sz="2200" dirty="0"/>
              <a:t>each </a:t>
            </a:r>
            <a:r>
              <a:rPr lang="en-US" sz="2200" dirty="0" smtClean="0"/>
              <a:t>method </a:t>
            </a:r>
            <a:r>
              <a:rPr lang="en-US" sz="2200" dirty="0"/>
              <a:t>to answer a related question or series of questions for purposes </a:t>
            </a:r>
            <a:r>
              <a:rPr lang="en-US" sz="2200" dirty="0" smtClean="0"/>
              <a:t>of evaluation or elaboration.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u="sng" dirty="0" smtClean="0"/>
              <a:t>Expansion</a:t>
            </a:r>
            <a:r>
              <a:rPr lang="en-US" sz="2200" dirty="0" smtClean="0"/>
              <a:t>: using </a:t>
            </a:r>
            <a:r>
              <a:rPr lang="en-US" sz="2200" dirty="0"/>
              <a:t>one type </a:t>
            </a:r>
            <a:r>
              <a:rPr lang="en-US" sz="2200" dirty="0" smtClean="0"/>
              <a:t>to </a:t>
            </a:r>
            <a:r>
              <a:rPr lang="en-US" sz="2200" dirty="0"/>
              <a:t>answer questions raised by the other </a:t>
            </a:r>
            <a:r>
              <a:rPr lang="en-US" sz="2200" dirty="0" smtClean="0"/>
              <a:t>type.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u="sng" dirty="0" smtClean="0"/>
              <a:t>Development</a:t>
            </a:r>
            <a:r>
              <a:rPr lang="en-US" sz="2200" dirty="0" smtClean="0"/>
              <a:t>: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2743200" y="6308822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 err="1" smtClean="0">
                <a:solidFill>
                  <a:schemeClr val="bg1"/>
                </a:solidFill>
                <a:latin typeface="AdvPTimesB"/>
              </a:rPr>
              <a:t>Palinkas</a:t>
            </a:r>
            <a:r>
              <a:rPr lang="en-US" sz="1200" b="0" dirty="0" smtClean="0">
                <a:solidFill>
                  <a:schemeClr val="bg1"/>
                </a:solidFill>
                <a:latin typeface="AdvPTimesB"/>
              </a:rPr>
              <a:t> et. 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a</a:t>
            </a:r>
            <a:r>
              <a:rPr lang="en-US" sz="1200" b="0" dirty="0" smtClean="0">
                <a:solidFill>
                  <a:schemeClr val="bg1"/>
                </a:solidFill>
                <a:latin typeface="AdvPTimesB"/>
              </a:rPr>
              <a:t>l. Mixed 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Method Designs in Implementation Research. </a:t>
            </a:r>
            <a:endParaRPr lang="en-US" sz="1200" b="0" dirty="0" smtClean="0">
              <a:solidFill>
                <a:schemeClr val="bg1"/>
              </a:solidFill>
              <a:latin typeface="AdvPTimesB"/>
            </a:endParaRPr>
          </a:p>
          <a:p>
            <a:pPr algn="r"/>
            <a:r>
              <a:rPr lang="en-US" sz="1200" b="0" dirty="0" err="1" smtClean="0">
                <a:solidFill>
                  <a:schemeClr val="bg1"/>
                </a:solidFill>
                <a:latin typeface="AdvPTimesB"/>
              </a:rPr>
              <a:t>Adm</a:t>
            </a:r>
            <a:r>
              <a:rPr lang="en-US" sz="1200" b="0" dirty="0" smtClean="0">
                <a:solidFill>
                  <a:schemeClr val="bg1"/>
                </a:solidFill>
                <a:latin typeface="AdvPTimesB"/>
              </a:rPr>
              <a:t> 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Policy </a:t>
            </a:r>
            <a:r>
              <a:rPr lang="en-US" sz="1200" b="0" dirty="0" err="1">
                <a:solidFill>
                  <a:schemeClr val="bg1"/>
                </a:solidFill>
                <a:latin typeface="AdvPTimesB"/>
              </a:rPr>
              <a:t>Ment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 Health (2011) 38:44–53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2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purposes of mixed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b="1" u="sng" dirty="0" smtClean="0"/>
              <a:t>Convergence</a:t>
            </a:r>
            <a:r>
              <a:rPr lang="en-US" sz="2200" dirty="0" smtClean="0"/>
              <a:t>: using </a:t>
            </a:r>
            <a:r>
              <a:rPr lang="en-US" sz="2200" dirty="0"/>
              <a:t>both types </a:t>
            </a:r>
            <a:r>
              <a:rPr lang="en-US" sz="2200" dirty="0" smtClean="0"/>
              <a:t>to </a:t>
            </a:r>
            <a:r>
              <a:rPr lang="en-US" sz="2200" dirty="0"/>
              <a:t>answer the same question, </a:t>
            </a:r>
            <a:r>
              <a:rPr lang="en-US" sz="2200" dirty="0" smtClean="0"/>
              <a:t>through </a:t>
            </a:r>
            <a:r>
              <a:rPr lang="en-US" sz="2200" dirty="0"/>
              <a:t>comparison of results to </a:t>
            </a:r>
            <a:r>
              <a:rPr lang="en-US" sz="2200" dirty="0" smtClean="0"/>
              <a:t>see if </a:t>
            </a:r>
            <a:r>
              <a:rPr lang="en-US" sz="2200" dirty="0"/>
              <a:t>they reach the same conclusion (triangulation) or by converting a data set from one type </a:t>
            </a:r>
            <a:r>
              <a:rPr lang="en-US" sz="2200" dirty="0" smtClean="0"/>
              <a:t>into another.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u="sng" dirty="0" smtClean="0"/>
              <a:t>Complementarity</a:t>
            </a:r>
            <a:r>
              <a:rPr lang="en-US" sz="2200" dirty="0" smtClean="0"/>
              <a:t>: using </a:t>
            </a:r>
            <a:r>
              <a:rPr lang="en-US" sz="2200" dirty="0"/>
              <a:t>each </a:t>
            </a:r>
            <a:r>
              <a:rPr lang="en-US" sz="2200" dirty="0" smtClean="0"/>
              <a:t>method </a:t>
            </a:r>
            <a:r>
              <a:rPr lang="en-US" sz="2200" dirty="0"/>
              <a:t>to answer a related question or series of questions for purposes </a:t>
            </a:r>
            <a:r>
              <a:rPr lang="en-US" sz="2200" dirty="0" smtClean="0"/>
              <a:t>of evaluation or elaboration.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u="sng" dirty="0" smtClean="0"/>
              <a:t>Expansion</a:t>
            </a:r>
            <a:r>
              <a:rPr lang="en-US" sz="2200" dirty="0" smtClean="0"/>
              <a:t>: using </a:t>
            </a:r>
            <a:r>
              <a:rPr lang="en-US" sz="2200" dirty="0"/>
              <a:t>one type </a:t>
            </a:r>
            <a:r>
              <a:rPr lang="en-US" sz="2200" dirty="0" smtClean="0"/>
              <a:t>to </a:t>
            </a:r>
            <a:r>
              <a:rPr lang="en-US" sz="2200" dirty="0"/>
              <a:t>answer questions raised by the other </a:t>
            </a:r>
            <a:r>
              <a:rPr lang="en-US" sz="2200" dirty="0" smtClean="0"/>
              <a:t>type.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u="sng" dirty="0" smtClean="0"/>
              <a:t>Development</a:t>
            </a:r>
            <a:r>
              <a:rPr lang="en-US" sz="2200" dirty="0" smtClean="0"/>
              <a:t>: using </a:t>
            </a:r>
            <a:r>
              <a:rPr lang="en-US" sz="2200" dirty="0"/>
              <a:t>one type </a:t>
            </a:r>
            <a:r>
              <a:rPr lang="en-US" sz="2200" dirty="0" smtClean="0"/>
              <a:t>to </a:t>
            </a:r>
            <a:r>
              <a:rPr lang="en-US" sz="2200" dirty="0"/>
              <a:t>answer questions that will enable use of the other method to answer </a:t>
            </a:r>
            <a:r>
              <a:rPr lang="en-US" sz="2200" dirty="0" smtClean="0"/>
              <a:t>other questions.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u="sng" dirty="0" smtClean="0"/>
              <a:t>Sampling</a:t>
            </a:r>
            <a:r>
              <a:rPr lang="en-US" sz="2200" dirty="0" smtClean="0"/>
              <a:t>: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2743200" y="6308822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 err="1" smtClean="0">
                <a:solidFill>
                  <a:schemeClr val="bg1"/>
                </a:solidFill>
                <a:latin typeface="AdvPTimesB"/>
              </a:rPr>
              <a:t>Palinkas</a:t>
            </a:r>
            <a:r>
              <a:rPr lang="en-US" sz="1200" b="0" dirty="0" smtClean="0">
                <a:solidFill>
                  <a:schemeClr val="bg1"/>
                </a:solidFill>
                <a:latin typeface="AdvPTimesB"/>
              </a:rPr>
              <a:t> et. 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a</a:t>
            </a:r>
            <a:r>
              <a:rPr lang="en-US" sz="1200" b="0" dirty="0" smtClean="0">
                <a:solidFill>
                  <a:schemeClr val="bg1"/>
                </a:solidFill>
                <a:latin typeface="AdvPTimesB"/>
              </a:rPr>
              <a:t>l. Mixed 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Method Designs in Implementation Research. </a:t>
            </a:r>
            <a:endParaRPr lang="en-US" sz="1200" b="0" dirty="0" smtClean="0">
              <a:solidFill>
                <a:schemeClr val="bg1"/>
              </a:solidFill>
              <a:latin typeface="AdvPTimesB"/>
            </a:endParaRPr>
          </a:p>
          <a:p>
            <a:pPr algn="r"/>
            <a:r>
              <a:rPr lang="en-US" sz="1200" b="0" dirty="0" err="1" smtClean="0">
                <a:solidFill>
                  <a:schemeClr val="bg1"/>
                </a:solidFill>
                <a:latin typeface="AdvPTimesB"/>
              </a:rPr>
              <a:t>Adm</a:t>
            </a:r>
            <a:r>
              <a:rPr lang="en-US" sz="1200" b="0" dirty="0" smtClean="0">
                <a:solidFill>
                  <a:schemeClr val="bg1"/>
                </a:solidFill>
                <a:latin typeface="AdvPTimesB"/>
              </a:rPr>
              <a:t> 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Policy </a:t>
            </a:r>
            <a:r>
              <a:rPr lang="en-US" sz="1200" b="0" dirty="0" err="1">
                <a:solidFill>
                  <a:schemeClr val="bg1"/>
                </a:solidFill>
                <a:latin typeface="AdvPTimesB"/>
              </a:rPr>
              <a:t>Ment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 Health (2011) 38:44–53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8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purposes of mixed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b="1" u="sng" dirty="0" smtClean="0"/>
              <a:t>Convergence</a:t>
            </a:r>
            <a:r>
              <a:rPr lang="en-US" sz="2200" dirty="0" smtClean="0"/>
              <a:t>: using </a:t>
            </a:r>
            <a:r>
              <a:rPr lang="en-US" sz="2200" dirty="0"/>
              <a:t>both types </a:t>
            </a:r>
            <a:r>
              <a:rPr lang="en-US" sz="2200" dirty="0" smtClean="0"/>
              <a:t>to </a:t>
            </a:r>
            <a:r>
              <a:rPr lang="en-US" sz="2200" dirty="0"/>
              <a:t>answer the same question, </a:t>
            </a:r>
            <a:r>
              <a:rPr lang="en-US" sz="2200" dirty="0" smtClean="0"/>
              <a:t>through </a:t>
            </a:r>
            <a:r>
              <a:rPr lang="en-US" sz="2200" dirty="0"/>
              <a:t>comparison of results to </a:t>
            </a:r>
            <a:r>
              <a:rPr lang="en-US" sz="2200" dirty="0" smtClean="0"/>
              <a:t>see if </a:t>
            </a:r>
            <a:r>
              <a:rPr lang="en-US" sz="2200" dirty="0"/>
              <a:t>they reach the same conclusion (triangulation) or by converting a data set from one type </a:t>
            </a:r>
            <a:r>
              <a:rPr lang="en-US" sz="2200" dirty="0" smtClean="0"/>
              <a:t>into another.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u="sng" dirty="0" smtClean="0"/>
              <a:t>Complementarity</a:t>
            </a:r>
            <a:r>
              <a:rPr lang="en-US" sz="2200" dirty="0" smtClean="0"/>
              <a:t>: using </a:t>
            </a:r>
            <a:r>
              <a:rPr lang="en-US" sz="2200" dirty="0"/>
              <a:t>each </a:t>
            </a:r>
            <a:r>
              <a:rPr lang="en-US" sz="2200" dirty="0" smtClean="0"/>
              <a:t>method </a:t>
            </a:r>
            <a:r>
              <a:rPr lang="en-US" sz="2200" dirty="0"/>
              <a:t>to answer a related question or series of questions for purposes </a:t>
            </a:r>
            <a:r>
              <a:rPr lang="en-US" sz="2200" dirty="0" smtClean="0"/>
              <a:t>of evaluation or elaboration.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u="sng" dirty="0" smtClean="0"/>
              <a:t>Expansion</a:t>
            </a:r>
            <a:r>
              <a:rPr lang="en-US" sz="2200" dirty="0" smtClean="0"/>
              <a:t>: using </a:t>
            </a:r>
            <a:r>
              <a:rPr lang="en-US" sz="2200" dirty="0"/>
              <a:t>one type </a:t>
            </a:r>
            <a:r>
              <a:rPr lang="en-US" sz="2200" dirty="0" smtClean="0"/>
              <a:t>to </a:t>
            </a:r>
            <a:r>
              <a:rPr lang="en-US" sz="2200" dirty="0"/>
              <a:t>answer questions raised by the other </a:t>
            </a:r>
            <a:r>
              <a:rPr lang="en-US" sz="2200" dirty="0" smtClean="0"/>
              <a:t>type.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u="sng" dirty="0" smtClean="0"/>
              <a:t>Development</a:t>
            </a:r>
            <a:r>
              <a:rPr lang="en-US" sz="2200" dirty="0" smtClean="0"/>
              <a:t>: using </a:t>
            </a:r>
            <a:r>
              <a:rPr lang="en-US" sz="2200" dirty="0"/>
              <a:t>one type </a:t>
            </a:r>
            <a:r>
              <a:rPr lang="en-US" sz="2200" dirty="0" smtClean="0"/>
              <a:t>to </a:t>
            </a:r>
            <a:r>
              <a:rPr lang="en-US" sz="2200" dirty="0"/>
              <a:t>answer questions that will enable use of the other method to answer </a:t>
            </a:r>
            <a:r>
              <a:rPr lang="en-US" sz="2200" dirty="0" smtClean="0"/>
              <a:t>other questions.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u="sng" dirty="0" smtClean="0"/>
              <a:t>Sampling</a:t>
            </a:r>
            <a:r>
              <a:rPr lang="en-US" sz="2200" dirty="0" smtClean="0"/>
              <a:t>: using </a:t>
            </a:r>
            <a:r>
              <a:rPr lang="en-US" sz="2200" dirty="0"/>
              <a:t>one type </a:t>
            </a:r>
            <a:r>
              <a:rPr lang="en-US" sz="2200" dirty="0" smtClean="0"/>
              <a:t>to </a:t>
            </a:r>
            <a:r>
              <a:rPr lang="en-US" sz="2200" dirty="0"/>
              <a:t>define or identify the participant sample for collection and analysis </a:t>
            </a:r>
            <a:r>
              <a:rPr lang="en-US" sz="2200" dirty="0" smtClean="0"/>
              <a:t>of data </a:t>
            </a:r>
            <a:r>
              <a:rPr lang="en-US" sz="2200" dirty="0"/>
              <a:t>representing the other </a:t>
            </a:r>
            <a:r>
              <a:rPr lang="en-US" sz="2200" dirty="0" smtClean="0"/>
              <a:t>type.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2743200" y="6308822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 err="1" smtClean="0">
                <a:solidFill>
                  <a:schemeClr val="bg1"/>
                </a:solidFill>
                <a:latin typeface="AdvPTimesB"/>
              </a:rPr>
              <a:t>Palinkas</a:t>
            </a:r>
            <a:r>
              <a:rPr lang="en-US" sz="1200" b="0" dirty="0" smtClean="0">
                <a:solidFill>
                  <a:schemeClr val="bg1"/>
                </a:solidFill>
                <a:latin typeface="AdvPTimesB"/>
              </a:rPr>
              <a:t> et. 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a</a:t>
            </a:r>
            <a:r>
              <a:rPr lang="en-US" sz="1200" b="0" dirty="0" smtClean="0">
                <a:solidFill>
                  <a:schemeClr val="bg1"/>
                </a:solidFill>
                <a:latin typeface="AdvPTimesB"/>
              </a:rPr>
              <a:t>l. Mixed 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Method Designs in Implementation Research. </a:t>
            </a:r>
            <a:endParaRPr lang="en-US" sz="1200" b="0" dirty="0" smtClean="0">
              <a:solidFill>
                <a:schemeClr val="bg1"/>
              </a:solidFill>
              <a:latin typeface="AdvPTimesB"/>
            </a:endParaRPr>
          </a:p>
          <a:p>
            <a:pPr algn="r"/>
            <a:r>
              <a:rPr lang="en-US" sz="1200" b="0" dirty="0" err="1" smtClean="0">
                <a:solidFill>
                  <a:schemeClr val="bg1"/>
                </a:solidFill>
                <a:latin typeface="AdvPTimesB"/>
              </a:rPr>
              <a:t>Adm</a:t>
            </a:r>
            <a:r>
              <a:rPr lang="en-US" sz="1200" b="0" dirty="0" smtClean="0">
                <a:solidFill>
                  <a:schemeClr val="bg1"/>
                </a:solidFill>
                <a:latin typeface="AdvPTimesB"/>
              </a:rPr>
              <a:t> 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Policy </a:t>
            </a:r>
            <a:r>
              <a:rPr lang="en-US" sz="1200" b="0" dirty="0" err="1">
                <a:solidFill>
                  <a:schemeClr val="bg1"/>
                </a:solidFill>
                <a:latin typeface="AdvPTimesB"/>
              </a:rPr>
              <a:t>Ment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 Health (2011) 38:44–53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7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purposes of mixed methods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3" y="1600200"/>
            <a:ext cx="8816814" cy="4551680"/>
          </a:xfrm>
        </p:spPr>
      </p:pic>
      <p:sp>
        <p:nvSpPr>
          <p:cNvPr id="5" name="Rectangle 4"/>
          <p:cNvSpPr/>
          <p:nvPr/>
        </p:nvSpPr>
        <p:spPr>
          <a:xfrm>
            <a:off x="2198607" y="618236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Greene JC, </a:t>
            </a:r>
            <a:r>
              <a:rPr lang="en-US" sz="1600" b="0" dirty="0" err="1">
                <a:solidFill>
                  <a:schemeClr val="bg1"/>
                </a:solidFill>
              </a:rPr>
              <a:t>Caracelli</a:t>
            </a:r>
            <a:r>
              <a:rPr lang="en-US" sz="1600" b="0" dirty="0">
                <a:solidFill>
                  <a:schemeClr val="bg1"/>
                </a:solidFill>
              </a:rPr>
              <a:t> VJ, Graham WF. Toward a conceptual framework for mixed-method evaluation designs. </a:t>
            </a:r>
            <a:r>
              <a:rPr lang="en-US" sz="1600" b="0" i="1" dirty="0" err="1">
                <a:solidFill>
                  <a:schemeClr val="bg1"/>
                </a:solidFill>
              </a:rPr>
              <a:t>Educ</a:t>
            </a:r>
            <a:r>
              <a:rPr lang="en-US" sz="1600" b="0" i="1" dirty="0">
                <a:solidFill>
                  <a:schemeClr val="bg1"/>
                </a:solidFill>
              </a:rPr>
              <a:t> </a:t>
            </a:r>
            <a:r>
              <a:rPr lang="en-US" sz="1600" b="0" i="1" dirty="0" err="1">
                <a:solidFill>
                  <a:schemeClr val="bg1"/>
                </a:solidFill>
              </a:rPr>
              <a:t>Eval</a:t>
            </a:r>
            <a:r>
              <a:rPr lang="en-US" sz="1600" b="0" i="1" dirty="0">
                <a:solidFill>
                  <a:schemeClr val="bg1"/>
                </a:solidFill>
              </a:rPr>
              <a:t> Policy Anal </a:t>
            </a:r>
            <a:r>
              <a:rPr lang="en-US" sz="1600" b="0" dirty="0">
                <a:solidFill>
                  <a:schemeClr val="bg1"/>
                </a:solidFill>
              </a:rPr>
              <a:t>1989; 11(3): 255–274.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334000" y="2133600"/>
            <a:ext cx="3581400" cy="3886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371600" y="2819400"/>
            <a:ext cx="3897393" cy="320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3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Triangulation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56" y="1559561"/>
            <a:ext cx="8396288" cy="43840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0960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 err="1">
                <a:solidFill>
                  <a:schemeClr val="bg1"/>
                </a:solidFill>
                <a:latin typeface="AdvP4DF60E"/>
              </a:rPr>
              <a:t>Erzberger</a:t>
            </a:r>
            <a:r>
              <a:rPr lang="en-US" sz="1200" b="0" dirty="0">
                <a:solidFill>
                  <a:schemeClr val="bg1"/>
                </a:solidFill>
                <a:latin typeface="AdvP4DF60E"/>
              </a:rPr>
              <a:t>, C., </a:t>
            </a:r>
            <a:r>
              <a:rPr lang="en-US" sz="1200" b="0" dirty="0" err="1">
                <a:solidFill>
                  <a:schemeClr val="bg1"/>
                </a:solidFill>
                <a:latin typeface="AdvP4DF60E"/>
              </a:rPr>
              <a:t>Kelle</a:t>
            </a:r>
            <a:r>
              <a:rPr lang="en-US" sz="1200" b="0" dirty="0">
                <a:solidFill>
                  <a:schemeClr val="bg1"/>
                </a:solidFill>
                <a:latin typeface="AdvP4DF60E"/>
              </a:rPr>
              <a:t>, U., 2003. Making inferences in mixed methods: </a:t>
            </a:r>
            <a:r>
              <a:rPr lang="en-US" sz="1200" b="0" dirty="0" smtClean="0">
                <a:solidFill>
                  <a:schemeClr val="bg1"/>
                </a:solidFill>
                <a:latin typeface="AdvP4DF60E"/>
              </a:rPr>
              <a:t>The rules </a:t>
            </a:r>
            <a:r>
              <a:rPr lang="en-US" sz="1200" b="0" dirty="0">
                <a:solidFill>
                  <a:schemeClr val="bg1"/>
                </a:solidFill>
                <a:latin typeface="AdvP4DF60E"/>
              </a:rPr>
              <a:t>of integration. </a:t>
            </a:r>
            <a:endParaRPr lang="en-US" sz="1200" b="0" dirty="0" smtClean="0">
              <a:solidFill>
                <a:schemeClr val="bg1"/>
              </a:solidFill>
              <a:latin typeface="AdvP4DF60E"/>
            </a:endParaRPr>
          </a:p>
          <a:p>
            <a:pPr algn="r"/>
            <a:r>
              <a:rPr lang="en-US" sz="1200" b="0" dirty="0" smtClean="0">
                <a:solidFill>
                  <a:schemeClr val="bg1"/>
                </a:solidFill>
                <a:latin typeface="AdvP4DF60E"/>
              </a:rPr>
              <a:t>In</a:t>
            </a:r>
            <a:r>
              <a:rPr lang="en-US" sz="1200" b="0" dirty="0">
                <a:solidFill>
                  <a:schemeClr val="bg1"/>
                </a:solidFill>
                <a:latin typeface="AdvP4DF60E"/>
              </a:rPr>
              <a:t>: </a:t>
            </a:r>
            <a:r>
              <a:rPr lang="en-US" sz="1200" b="0" dirty="0" err="1">
                <a:solidFill>
                  <a:schemeClr val="bg1"/>
                </a:solidFill>
                <a:latin typeface="AdvP4DF60E"/>
              </a:rPr>
              <a:t>Tashakkori</a:t>
            </a:r>
            <a:r>
              <a:rPr lang="en-US" sz="1200" b="0" dirty="0">
                <a:solidFill>
                  <a:schemeClr val="bg1"/>
                </a:solidFill>
                <a:latin typeface="AdvP4DF60E"/>
              </a:rPr>
              <a:t>, A., </a:t>
            </a:r>
            <a:r>
              <a:rPr lang="en-US" sz="1200" b="0" dirty="0" err="1">
                <a:solidFill>
                  <a:schemeClr val="bg1"/>
                </a:solidFill>
                <a:latin typeface="AdvP4DF60E"/>
              </a:rPr>
              <a:t>Teddlie</a:t>
            </a:r>
            <a:r>
              <a:rPr lang="en-US" sz="1200" b="0" dirty="0">
                <a:solidFill>
                  <a:schemeClr val="bg1"/>
                </a:solidFill>
                <a:latin typeface="AdvP4DF60E"/>
              </a:rPr>
              <a:t>, C. (Eds.), Handbook </a:t>
            </a:r>
            <a:r>
              <a:rPr lang="en-US" sz="1200" b="0" dirty="0" smtClean="0">
                <a:solidFill>
                  <a:schemeClr val="bg1"/>
                </a:solidFill>
                <a:latin typeface="AdvP4DF60E"/>
              </a:rPr>
              <a:t>of Mixed </a:t>
            </a:r>
            <a:r>
              <a:rPr lang="en-US" sz="1200" b="0" dirty="0">
                <a:solidFill>
                  <a:schemeClr val="bg1"/>
                </a:solidFill>
                <a:latin typeface="AdvP4DF60E"/>
              </a:rPr>
              <a:t>Methods in Social &amp; </a:t>
            </a:r>
            <a:r>
              <a:rPr lang="en-US" sz="1200" b="0" dirty="0" err="1">
                <a:solidFill>
                  <a:schemeClr val="bg1"/>
                </a:solidFill>
                <a:latin typeface="AdvP4DF60E"/>
              </a:rPr>
              <a:t>Behavioural</a:t>
            </a:r>
            <a:r>
              <a:rPr lang="en-US" sz="1200" b="0" dirty="0">
                <a:solidFill>
                  <a:schemeClr val="bg1"/>
                </a:solidFill>
                <a:latin typeface="AdvP4DF60E"/>
              </a:rPr>
              <a:t> Research. </a:t>
            </a:r>
            <a:endParaRPr lang="en-US" sz="1200" b="0" dirty="0" smtClean="0">
              <a:solidFill>
                <a:schemeClr val="bg1"/>
              </a:solidFill>
              <a:latin typeface="AdvP4DF60E"/>
            </a:endParaRPr>
          </a:p>
          <a:p>
            <a:pPr algn="r"/>
            <a:r>
              <a:rPr lang="en-US" sz="1200" b="0" dirty="0" smtClean="0">
                <a:solidFill>
                  <a:schemeClr val="bg1"/>
                </a:solidFill>
                <a:latin typeface="AdvP4DF60E"/>
              </a:rPr>
              <a:t>Sage</a:t>
            </a:r>
            <a:r>
              <a:rPr lang="en-US" sz="1200" b="0" dirty="0">
                <a:solidFill>
                  <a:schemeClr val="bg1"/>
                </a:solidFill>
                <a:latin typeface="AdvP4DF60E"/>
              </a:rPr>
              <a:t>, </a:t>
            </a:r>
            <a:r>
              <a:rPr lang="en-US" sz="1200" b="0" dirty="0" smtClean="0">
                <a:solidFill>
                  <a:schemeClr val="bg1"/>
                </a:solidFill>
                <a:latin typeface="AdvP4DF60E"/>
              </a:rPr>
              <a:t>Thousand Oaks</a:t>
            </a:r>
            <a:r>
              <a:rPr lang="en-US" sz="1200" b="0" dirty="0">
                <a:solidFill>
                  <a:schemeClr val="bg1"/>
                </a:solidFill>
                <a:latin typeface="AdvP4DF60E"/>
              </a:rPr>
              <a:t>, pp. 457–488.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9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 smtClean="0"/>
              <a:t>Triangulation with complementary 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7014" y="1524000"/>
            <a:ext cx="7229971" cy="4953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2600" y="6507480"/>
            <a:ext cx="55561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AdvP4DF60F"/>
              </a:rPr>
              <a:t>U. </a:t>
            </a:r>
            <a:r>
              <a:rPr lang="en-US" sz="1200" b="0" dirty="0" err="1" smtClean="0">
                <a:solidFill>
                  <a:schemeClr val="bg1"/>
                </a:solidFill>
                <a:latin typeface="AdvP4DF60F"/>
              </a:rPr>
              <a:t>Ostlund</a:t>
            </a:r>
            <a:r>
              <a:rPr lang="en-US" sz="1200" b="0" dirty="0" smtClean="0">
                <a:solidFill>
                  <a:schemeClr val="bg1"/>
                </a:solidFill>
                <a:latin typeface="AdvP4DF60F"/>
              </a:rPr>
              <a:t> </a:t>
            </a:r>
            <a:r>
              <a:rPr lang="en-US" sz="1200" b="0" dirty="0">
                <a:solidFill>
                  <a:schemeClr val="bg1"/>
                </a:solidFill>
                <a:latin typeface="AdvP4DF60F"/>
              </a:rPr>
              <a:t>et al. / International Journal of Nursing Studies 48 (2011) 369–383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Triangulation </a:t>
            </a:r>
            <a:r>
              <a:rPr lang="en-US" dirty="0" smtClean="0"/>
              <a:t>with convergent 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075" y="1676400"/>
            <a:ext cx="7943850" cy="45148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2600" y="6507480"/>
            <a:ext cx="55561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AdvP4DF60F"/>
              </a:rPr>
              <a:t>U. </a:t>
            </a:r>
            <a:r>
              <a:rPr lang="en-US" sz="1200" b="0" dirty="0" err="1" smtClean="0">
                <a:solidFill>
                  <a:schemeClr val="bg1"/>
                </a:solidFill>
                <a:latin typeface="AdvP4DF60F"/>
              </a:rPr>
              <a:t>Ostlund</a:t>
            </a:r>
            <a:r>
              <a:rPr lang="en-US" sz="1200" b="0" dirty="0" smtClean="0">
                <a:solidFill>
                  <a:schemeClr val="bg1"/>
                </a:solidFill>
                <a:latin typeface="AdvP4DF60F"/>
              </a:rPr>
              <a:t> </a:t>
            </a:r>
            <a:r>
              <a:rPr lang="en-US" sz="1200" b="0" dirty="0">
                <a:solidFill>
                  <a:schemeClr val="bg1"/>
                </a:solidFill>
                <a:latin typeface="AdvP4DF60F"/>
              </a:rPr>
              <a:t>et al. / International Journal of Nursing Studies 48 (2011) 369–383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0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Triangulation with </a:t>
            </a:r>
            <a:r>
              <a:rPr lang="en-US" dirty="0" smtClean="0"/>
              <a:t>divergent </a:t>
            </a:r>
            <a:r>
              <a:rPr lang="en-US" dirty="0"/>
              <a:t>results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3979" y="1524000"/>
            <a:ext cx="7316042" cy="4953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2600" y="6507480"/>
            <a:ext cx="55561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AdvP4DF60F"/>
              </a:rPr>
              <a:t>U. </a:t>
            </a:r>
            <a:r>
              <a:rPr lang="en-US" sz="1200" b="0" dirty="0" err="1" smtClean="0">
                <a:solidFill>
                  <a:schemeClr val="bg1"/>
                </a:solidFill>
                <a:latin typeface="AdvP4DF60F"/>
              </a:rPr>
              <a:t>Ostlund</a:t>
            </a:r>
            <a:r>
              <a:rPr lang="en-US" sz="1200" b="0" dirty="0" smtClean="0">
                <a:solidFill>
                  <a:schemeClr val="bg1"/>
                </a:solidFill>
                <a:latin typeface="AdvP4DF60F"/>
              </a:rPr>
              <a:t> </a:t>
            </a:r>
            <a:r>
              <a:rPr lang="en-US" sz="1200" b="0" dirty="0">
                <a:solidFill>
                  <a:schemeClr val="bg1"/>
                </a:solidFill>
                <a:latin typeface="AdvP4DF60F"/>
              </a:rPr>
              <a:t>et al. / International Journal of Nursing Studies 48 (2011) 369–383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0600" y="762000"/>
            <a:ext cx="1981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???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6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Triangulation to develop theory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488457"/>
            <a:ext cx="8686800" cy="49123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2600" y="6507480"/>
            <a:ext cx="55561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AdvP4DF60F"/>
              </a:rPr>
              <a:t>U. </a:t>
            </a:r>
            <a:r>
              <a:rPr lang="en-US" sz="1200" b="0" dirty="0" err="1" smtClean="0">
                <a:solidFill>
                  <a:schemeClr val="bg1"/>
                </a:solidFill>
                <a:latin typeface="AdvP4DF60F"/>
              </a:rPr>
              <a:t>Ostlund</a:t>
            </a:r>
            <a:r>
              <a:rPr lang="en-US" sz="1200" b="0" dirty="0" smtClean="0">
                <a:solidFill>
                  <a:schemeClr val="bg1"/>
                </a:solidFill>
                <a:latin typeface="AdvP4DF60F"/>
              </a:rPr>
              <a:t> </a:t>
            </a:r>
            <a:r>
              <a:rPr lang="en-US" sz="1200" b="0" dirty="0">
                <a:solidFill>
                  <a:schemeClr val="bg1"/>
                </a:solidFill>
                <a:latin typeface="AdvP4DF60F"/>
              </a:rPr>
              <a:t>et al. / International Journal of Nursing Studies 48 (2011) 369–383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purposes of mixed methods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3" y="1600200"/>
            <a:ext cx="8816814" cy="4551680"/>
          </a:xfrm>
        </p:spPr>
      </p:pic>
      <p:sp>
        <p:nvSpPr>
          <p:cNvPr id="5" name="Rectangle 4"/>
          <p:cNvSpPr/>
          <p:nvPr/>
        </p:nvSpPr>
        <p:spPr>
          <a:xfrm>
            <a:off x="2198607" y="618236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Greene JC, </a:t>
            </a:r>
            <a:r>
              <a:rPr lang="en-US" sz="1600" b="0" dirty="0" err="1">
                <a:solidFill>
                  <a:schemeClr val="bg1"/>
                </a:solidFill>
              </a:rPr>
              <a:t>Caracelli</a:t>
            </a:r>
            <a:r>
              <a:rPr lang="en-US" sz="1600" b="0" dirty="0">
                <a:solidFill>
                  <a:schemeClr val="bg1"/>
                </a:solidFill>
              </a:rPr>
              <a:t> VJ, Graham WF. Toward a conceptual framework for mixed-method evaluation designs. </a:t>
            </a:r>
            <a:r>
              <a:rPr lang="en-US" sz="1600" b="0" i="1" dirty="0" err="1">
                <a:solidFill>
                  <a:schemeClr val="bg1"/>
                </a:solidFill>
              </a:rPr>
              <a:t>Educ</a:t>
            </a:r>
            <a:r>
              <a:rPr lang="en-US" sz="1600" b="0" i="1" dirty="0">
                <a:solidFill>
                  <a:schemeClr val="bg1"/>
                </a:solidFill>
              </a:rPr>
              <a:t> </a:t>
            </a:r>
            <a:r>
              <a:rPr lang="en-US" sz="1600" b="0" i="1" dirty="0" err="1">
                <a:solidFill>
                  <a:schemeClr val="bg1"/>
                </a:solidFill>
              </a:rPr>
              <a:t>Eval</a:t>
            </a:r>
            <a:r>
              <a:rPr lang="en-US" sz="1600" b="0" i="1" dirty="0">
                <a:solidFill>
                  <a:schemeClr val="bg1"/>
                </a:solidFill>
              </a:rPr>
              <a:t> Policy Anal </a:t>
            </a:r>
            <a:r>
              <a:rPr lang="en-US" sz="1600" b="0" dirty="0">
                <a:solidFill>
                  <a:schemeClr val="bg1"/>
                </a:solidFill>
              </a:rPr>
              <a:t>1989; 11(3): 255–274.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334000" y="2895600"/>
            <a:ext cx="3581400" cy="3124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371600" y="3657600"/>
            <a:ext cx="3897393" cy="2362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10200" y="2514600"/>
            <a:ext cx="3059193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1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criteria for research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9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purposes of mixed methods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3" y="1600200"/>
            <a:ext cx="8816814" cy="4551680"/>
          </a:xfrm>
        </p:spPr>
      </p:pic>
      <p:sp>
        <p:nvSpPr>
          <p:cNvPr id="5" name="Rectangle 4"/>
          <p:cNvSpPr/>
          <p:nvPr/>
        </p:nvSpPr>
        <p:spPr>
          <a:xfrm>
            <a:off x="2198607" y="618236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Greene JC, </a:t>
            </a:r>
            <a:r>
              <a:rPr lang="en-US" sz="1600" b="0" dirty="0" err="1">
                <a:solidFill>
                  <a:schemeClr val="bg1"/>
                </a:solidFill>
              </a:rPr>
              <a:t>Caracelli</a:t>
            </a:r>
            <a:r>
              <a:rPr lang="en-US" sz="1600" b="0" dirty="0">
                <a:solidFill>
                  <a:schemeClr val="bg1"/>
                </a:solidFill>
              </a:rPr>
              <a:t> VJ, Graham WF. Toward a conceptual framework for mixed-method evaluation designs. </a:t>
            </a:r>
            <a:r>
              <a:rPr lang="en-US" sz="1600" b="0" i="1" dirty="0" err="1">
                <a:solidFill>
                  <a:schemeClr val="bg1"/>
                </a:solidFill>
              </a:rPr>
              <a:t>Educ</a:t>
            </a:r>
            <a:r>
              <a:rPr lang="en-US" sz="1600" b="0" i="1" dirty="0">
                <a:solidFill>
                  <a:schemeClr val="bg1"/>
                </a:solidFill>
              </a:rPr>
              <a:t> </a:t>
            </a:r>
            <a:r>
              <a:rPr lang="en-US" sz="1600" b="0" i="1" dirty="0" err="1">
                <a:solidFill>
                  <a:schemeClr val="bg1"/>
                </a:solidFill>
              </a:rPr>
              <a:t>Eval</a:t>
            </a:r>
            <a:r>
              <a:rPr lang="en-US" sz="1600" b="0" i="1" dirty="0">
                <a:solidFill>
                  <a:schemeClr val="bg1"/>
                </a:solidFill>
              </a:rPr>
              <a:t> Policy Anal </a:t>
            </a:r>
            <a:r>
              <a:rPr lang="en-US" sz="1600" b="0" dirty="0">
                <a:solidFill>
                  <a:schemeClr val="bg1"/>
                </a:solidFill>
              </a:rPr>
              <a:t>1989; 11(3): 255–274.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334000" y="3429000"/>
            <a:ext cx="3581400" cy="2590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371600" y="4724400"/>
            <a:ext cx="3897393" cy="1295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10200" y="2514600"/>
            <a:ext cx="3059193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2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purposes of mixed methods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3" y="1600200"/>
            <a:ext cx="8816814" cy="4551680"/>
          </a:xfrm>
        </p:spPr>
      </p:pic>
      <p:sp>
        <p:nvSpPr>
          <p:cNvPr id="5" name="Rectangle 4"/>
          <p:cNvSpPr/>
          <p:nvPr/>
        </p:nvSpPr>
        <p:spPr>
          <a:xfrm>
            <a:off x="2198607" y="618236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Greene JC, </a:t>
            </a:r>
            <a:r>
              <a:rPr lang="en-US" sz="1600" b="0" dirty="0" err="1">
                <a:solidFill>
                  <a:schemeClr val="bg1"/>
                </a:solidFill>
              </a:rPr>
              <a:t>Caracelli</a:t>
            </a:r>
            <a:r>
              <a:rPr lang="en-US" sz="1600" b="0" dirty="0">
                <a:solidFill>
                  <a:schemeClr val="bg1"/>
                </a:solidFill>
              </a:rPr>
              <a:t> VJ, Graham WF. Toward a conceptual framework for mixed-method evaluation designs. </a:t>
            </a:r>
            <a:r>
              <a:rPr lang="en-US" sz="1600" b="0" i="1" dirty="0" err="1">
                <a:solidFill>
                  <a:schemeClr val="bg1"/>
                </a:solidFill>
              </a:rPr>
              <a:t>Educ</a:t>
            </a:r>
            <a:r>
              <a:rPr lang="en-US" sz="1600" b="0" i="1" dirty="0">
                <a:solidFill>
                  <a:schemeClr val="bg1"/>
                </a:solidFill>
              </a:rPr>
              <a:t> </a:t>
            </a:r>
            <a:r>
              <a:rPr lang="en-US" sz="1600" b="0" i="1" dirty="0" err="1">
                <a:solidFill>
                  <a:schemeClr val="bg1"/>
                </a:solidFill>
              </a:rPr>
              <a:t>Eval</a:t>
            </a:r>
            <a:r>
              <a:rPr lang="en-US" sz="1600" b="0" i="1" dirty="0">
                <a:solidFill>
                  <a:schemeClr val="bg1"/>
                </a:solidFill>
              </a:rPr>
              <a:t> Policy Anal </a:t>
            </a:r>
            <a:r>
              <a:rPr lang="en-US" sz="1600" b="0" dirty="0">
                <a:solidFill>
                  <a:schemeClr val="bg1"/>
                </a:solidFill>
              </a:rPr>
              <a:t>1989; 11(3): 255–274.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334000" y="4191000"/>
            <a:ext cx="3581400" cy="1828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371600" y="5334000"/>
            <a:ext cx="3897393" cy="685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10200" y="2514600"/>
            <a:ext cx="3059193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410200" y="3429000"/>
            <a:ext cx="3059193" cy="22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1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purposes of mixed methods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3" y="1600200"/>
            <a:ext cx="8816814" cy="4551680"/>
          </a:xfrm>
        </p:spPr>
      </p:pic>
      <p:sp>
        <p:nvSpPr>
          <p:cNvPr id="5" name="Rectangle 4"/>
          <p:cNvSpPr/>
          <p:nvPr/>
        </p:nvSpPr>
        <p:spPr>
          <a:xfrm>
            <a:off x="2198607" y="618236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Greene JC, </a:t>
            </a:r>
            <a:r>
              <a:rPr lang="en-US" sz="1600" b="0" dirty="0" err="1">
                <a:solidFill>
                  <a:schemeClr val="bg1"/>
                </a:solidFill>
              </a:rPr>
              <a:t>Caracelli</a:t>
            </a:r>
            <a:r>
              <a:rPr lang="en-US" sz="1600" b="0" dirty="0">
                <a:solidFill>
                  <a:schemeClr val="bg1"/>
                </a:solidFill>
              </a:rPr>
              <a:t> VJ, Graham WF. Toward a conceptual framework for mixed-method evaluation designs. </a:t>
            </a:r>
            <a:r>
              <a:rPr lang="en-US" sz="1600" b="0" i="1" dirty="0" err="1">
                <a:solidFill>
                  <a:schemeClr val="bg1"/>
                </a:solidFill>
              </a:rPr>
              <a:t>Educ</a:t>
            </a:r>
            <a:r>
              <a:rPr lang="en-US" sz="1600" b="0" i="1" dirty="0">
                <a:solidFill>
                  <a:schemeClr val="bg1"/>
                </a:solidFill>
              </a:rPr>
              <a:t> </a:t>
            </a:r>
            <a:r>
              <a:rPr lang="en-US" sz="1600" b="0" i="1" dirty="0" err="1">
                <a:solidFill>
                  <a:schemeClr val="bg1"/>
                </a:solidFill>
              </a:rPr>
              <a:t>Eval</a:t>
            </a:r>
            <a:r>
              <a:rPr lang="en-US" sz="1600" b="0" i="1" dirty="0">
                <a:solidFill>
                  <a:schemeClr val="bg1"/>
                </a:solidFill>
              </a:rPr>
              <a:t> Policy Anal </a:t>
            </a:r>
            <a:r>
              <a:rPr lang="en-US" sz="1600" b="0" dirty="0">
                <a:solidFill>
                  <a:schemeClr val="bg1"/>
                </a:solidFill>
              </a:rPr>
              <a:t>1989; 11(3): 255–274.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334000" y="5257800"/>
            <a:ext cx="35814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410200" y="2514600"/>
            <a:ext cx="3059193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10200" y="3429000"/>
            <a:ext cx="3059193" cy="22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410200" y="4196080"/>
            <a:ext cx="3059193" cy="22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purposes of mixed methods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3" y="1600200"/>
            <a:ext cx="8816814" cy="4551680"/>
          </a:xfrm>
        </p:spPr>
      </p:pic>
      <p:sp>
        <p:nvSpPr>
          <p:cNvPr id="5" name="Rectangle 4"/>
          <p:cNvSpPr/>
          <p:nvPr/>
        </p:nvSpPr>
        <p:spPr>
          <a:xfrm>
            <a:off x="2198607" y="618236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Greene JC, </a:t>
            </a:r>
            <a:r>
              <a:rPr lang="en-US" sz="1600" b="0" dirty="0" err="1">
                <a:solidFill>
                  <a:schemeClr val="bg1"/>
                </a:solidFill>
              </a:rPr>
              <a:t>Caracelli</a:t>
            </a:r>
            <a:r>
              <a:rPr lang="en-US" sz="1600" b="0" dirty="0">
                <a:solidFill>
                  <a:schemeClr val="bg1"/>
                </a:solidFill>
              </a:rPr>
              <a:t> VJ, Graham WF. Toward a conceptual framework for mixed-method evaluation designs. </a:t>
            </a:r>
            <a:r>
              <a:rPr lang="en-US" sz="1600" b="0" i="1" dirty="0" err="1">
                <a:solidFill>
                  <a:schemeClr val="bg1"/>
                </a:solidFill>
              </a:rPr>
              <a:t>Educ</a:t>
            </a:r>
            <a:r>
              <a:rPr lang="en-US" sz="1600" b="0" i="1" dirty="0">
                <a:solidFill>
                  <a:schemeClr val="bg1"/>
                </a:solidFill>
              </a:rPr>
              <a:t> </a:t>
            </a:r>
            <a:r>
              <a:rPr lang="en-US" sz="1600" b="0" i="1" dirty="0" err="1">
                <a:solidFill>
                  <a:schemeClr val="bg1"/>
                </a:solidFill>
              </a:rPr>
              <a:t>Eval</a:t>
            </a:r>
            <a:r>
              <a:rPr lang="en-US" sz="1600" b="0" i="1" dirty="0">
                <a:solidFill>
                  <a:schemeClr val="bg1"/>
                </a:solidFill>
              </a:rPr>
              <a:t> Policy Anal </a:t>
            </a:r>
            <a:r>
              <a:rPr lang="en-US" sz="1600" b="0" dirty="0">
                <a:solidFill>
                  <a:schemeClr val="bg1"/>
                </a:solidFill>
              </a:rPr>
              <a:t>1989; 11(3): 255–274.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410200" y="3429000"/>
            <a:ext cx="3059193" cy="22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257800" y="2542540"/>
            <a:ext cx="3059193" cy="22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10200" y="4232910"/>
            <a:ext cx="3059193" cy="22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191718" y="5715000"/>
            <a:ext cx="3059193" cy="22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4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methods view on research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8392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Comparing different perspectives drawn from quantitative and qualitative </a:t>
            </a:r>
            <a:r>
              <a:rPr lang="en-US" sz="2000" dirty="0" smtClean="0"/>
              <a:t>data.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Explaining quantitative results with a qualitative follow-up data collection and </a:t>
            </a:r>
            <a:r>
              <a:rPr lang="en-US" sz="2000" dirty="0" smtClean="0"/>
              <a:t>analysis.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Developing better measurement instruments by first collecting and analyzing qualitative </a:t>
            </a:r>
            <a:r>
              <a:rPr lang="en-US" sz="2000" dirty="0" smtClean="0"/>
              <a:t>data and </a:t>
            </a:r>
            <a:r>
              <a:rPr lang="en-US" sz="2000" dirty="0"/>
              <a:t>then </a:t>
            </a:r>
            <a:r>
              <a:rPr lang="en-US" sz="2000" dirty="0" smtClean="0"/>
              <a:t>testing the </a:t>
            </a:r>
            <a:r>
              <a:rPr lang="en-US" sz="2000" dirty="0"/>
              <a:t>instruments </a:t>
            </a:r>
            <a:r>
              <a:rPr lang="en-US" sz="2000" dirty="0" smtClean="0"/>
              <a:t>in </a:t>
            </a:r>
            <a:r>
              <a:rPr lang="en-US" sz="2000" dirty="0"/>
              <a:t>a </a:t>
            </a:r>
            <a:r>
              <a:rPr lang="en-US" sz="2000" dirty="0" smtClean="0"/>
              <a:t>sample.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Understanding </a:t>
            </a:r>
            <a:r>
              <a:rPr lang="en-US" sz="2000" dirty="0"/>
              <a:t>experimental results by incorporating the perspectives of </a:t>
            </a:r>
            <a:r>
              <a:rPr lang="en-US" sz="2000" dirty="0" smtClean="0"/>
              <a:t>individuals.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Developing a more complete understanding of changes needed for a marginalized group </a:t>
            </a:r>
            <a:r>
              <a:rPr lang="en-US" sz="2000" dirty="0" smtClean="0"/>
              <a:t>through the </a:t>
            </a:r>
            <a:r>
              <a:rPr lang="en-US" sz="2000" dirty="0"/>
              <a:t>combination of qualitative and quantitative </a:t>
            </a:r>
            <a:r>
              <a:rPr lang="en-US" sz="2000" dirty="0" smtClean="0"/>
              <a:t>data.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Having a better understanding the need for and impact of an intervention program </a:t>
            </a:r>
            <a:r>
              <a:rPr lang="en-US" sz="2000" dirty="0" smtClean="0"/>
              <a:t>through collecting </a:t>
            </a:r>
            <a:r>
              <a:rPr lang="en-US" sz="2000" dirty="0"/>
              <a:t>both quantitative and qualitative data over </a:t>
            </a:r>
            <a:r>
              <a:rPr lang="en-US" sz="2000" dirty="0" smtClean="0"/>
              <a:t>time.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‘World views’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‘</a:t>
            </a:r>
            <a:r>
              <a:rPr lang="en-US" i="1" dirty="0" smtClean="0"/>
              <a:t>I </a:t>
            </a:r>
            <a:r>
              <a:rPr lang="en-US" i="1" dirty="0"/>
              <a:t>suggest that individuals preparing </a:t>
            </a:r>
            <a:r>
              <a:rPr lang="en-US" i="1" dirty="0" smtClean="0"/>
              <a:t>a research </a:t>
            </a:r>
            <a:r>
              <a:rPr lang="en-US" i="1" dirty="0"/>
              <a:t>proposal or plan make explicit the larger philosophical ideas they espouse. This </a:t>
            </a:r>
            <a:r>
              <a:rPr lang="en-US" i="1" dirty="0" smtClean="0"/>
              <a:t>information will </a:t>
            </a:r>
            <a:r>
              <a:rPr lang="en-US" i="1" dirty="0"/>
              <a:t>help explain why they chose qualitative, quantitative, or mixed methods approaches for </a:t>
            </a:r>
            <a:r>
              <a:rPr lang="en-US" i="1" dirty="0" smtClean="0"/>
              <a:t>their research</a:t>
            </a:r>
            <a:r>
              <a:rPr lang="en-US" dirty="0" smtClean="0"/>
              <a:t>’.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 smtClean="0"/>
              <a:t>In </a:t>
            </a:r>
            <a:r>
              <a:rPr lang="en-US" i="1" dirty="0"/>
              <a:t>writing about worldviews, a proposal might include a section that addresses </a:t>
            </a:r>
            <a:r>
              <a:rPr lang="en-US" i="1" dirty="0" smtClean="0"/>
              <a:t>the following: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/>
              <a:t>t</a:t>
            </a:r>
            <a:r>
              <a:rPr lang="en-US" i="1" dirty="0" smtClean="0"/>
              <a:t>he </a:t>
            </a:r>
            <a:r>
              <a:rPr lang="en-US" i="1" dirty="0"/>
              <a:t>philosophical worldview proposed in the </a:t>
            </a:r>
            <a:r>
              <a:rPr lang="en-US" i="1" dirty="0" smtClean="0"/>
              <a:t>study,</a:t>
            </a:r>
            <a:endParaRPr lang="en-US" i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/>
              <a:t>a</a:t>
            </a:r>
            <a:r>
              <a:rPr lang="en-US" i="1" dirty="0" smtClean="0"/>
              <a:t> </a:t>
            </a:r>
            <a:r>
              <a:rPr lang="en-US" i="1" dirty="0"/>
              <a:t>definition of basic ideas of that </a:t>
            </a:r>
            <a:r>
              <a:rPr lang="en-US" i="1" dirty="0" smtClean="0"/>
              <a:t>worldview,</a:t>
            </a:r>
            <a:endParaRPr lang="en-US" i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/>
              <a:t>h</a:t>
            </a:r>
            <a:r>
              <a:rPr lang="en-US" i="1" dirty="0" smtClean="0"/>
              <a:t>ow </a:t>
            </a:r>
            <a:r>
              <a:rPr lang="en-US" i="1" dirty="0"/>
              <a:t>the worldview shaped their approach to </a:t>
            </a:r>
            <a:r>
              <a:rPr lang="en-US" i="1" dirty="0" smtClean="0"/>
              <a:t>research.’</a:t>
            </a: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2014, p5-6.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2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world views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438735"/>
              </p:ext>
            </p:extLst>
          </p:nvPr>
        </p:nvGraphicFramePr>
        <p:xfrm>
          <a:off x="266700" y="1676400"/>
          <a:ext cx="86106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 smtClean="0">
                          <a:solidFill>
                            <a:srgbClr val="1C3F96"/>
                          </a:solidFill>
                          <a:latin typeface="TimesNewRomanPS-BoldMT"/>
                        </a:rPr>
                        <a:t>Postpositivism</a:t>
                      </a:r>
                      <a:endParaRPr lang="en-US" sz="2200" dirty="0" smtClean="0">
                        <a:solidFill>
                          <a:srgbClr val="1C3F96"/>
                        </a:solidFill>
                        <a:latin typeface="TimesNewRomanPS-Bold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rgbClr val="1C3F96"/>
                          </a:solidFill>
                          <a:latin typeface="TimesNewRomanPS-BoldMT"/>
                        </a:rPr>
                        <a:t>Constructivism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chemeClr val="accent1"/>
                          </a:solidFill>
                          <a:latin typeface="TimesNewRomanPSMT"/>
                        </a:rPr>
                        <a:t>Understanding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chemeClr val="accent1"/>
                          </a:solidFill>
                          <a:latin typeface="TimesNewRomanPSMT"/>
                        </a:rPr>
                        <a:t>Multiple participant meanings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chemeClr val="accent1"/>
                          </a:solidFill>
                          <a:latin typeface="TimesNewRomanPSMT"/>
                        </a:rPr>
                        <a:t>Social and historical construction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chemeClr val="accent1"/>
                          </a:solidFill>
                          <a:latin typeface="TimesNewRomanPSMT"/>
                        </a:rPr>
                        <a:t>Theory generation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rgbClr val="1C3F96"/>
                          </a:solidFill>
                          <a:latin typeface="TimesNewRomanPS-BoldMT"/>
                        </a:rPr>
                        <a:t>Transformative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TimesNewRomanPSMT"/>
                        </a:rPr>
                        <a:t>Political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TimesNewRomanPSMT"/>
                        </a:rPr>
                        <a:t>Power and justice oriented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TimesNewRomanPSMT"/>
                        </a:rPr>
                        <a:t>Collaborative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TimesNewRomanPSMT"/>
                        </a:rPr>
                        <a:t>Change-oriented</a:t>
                      </a:r>
                    </a:p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1C3F96"/>
                          </a:solidFill>
                          <a:latin typeface="TimesNewRomanPS-BoldMT"/>
                        </a:rPr>
                        <a:t>Pragmatism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2014, p6.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2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world views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05800"/>
              </p:ext>
            </p:extLst>
          </p:nvPr>
        </p:nvGraphicFramePr>
        <p:xfrm>
          <a:off x="266700" y="1676400"/>
          <a:ext cx="86106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 smtClean="0">
                          <a:solidFill>
                            <a:srgbClr val="1C3F96"/>
                          </a:solidFill>
                          <a:latin typeface="TimesNewRomanPS-BoldMT"/>
                        </a:rPr>
                        <a:t>Postpositivism</a:t>
                      </a:r>
                      <a:endParaRPr lang="en-US" sz="2200" dirty="0" smtClean="0">
                        <a:solidFill>
                          <a:srgbClr val="1C3F96"/>
                        </a:solidFill>
                        <a:latin typeface="TimesNewRomanPS-BoldMT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Determination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(Reductionism)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Empirical observation and measurement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Theory verification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rgbClr val="1C3F96"/>
                          </a:solidFill>
                          <a:latin typeface="TimesNewRomanPS-BoldMT"/>
                        </a:rPr>
                        <a:t>Constructivism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rgbClr val="1C3F96"/>
                          </a:solidFill>
                          <a:latin typeface="TimesNewRomanPS-BoldMT"/>
                        </a:rPr>
                        <a:t>Transformative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TimesNewRomanPSMT"/>
                        </a:rPr>
                        <a:t>Political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TimesNewRomanPSMT"/>
                        </a:rPr>
                        <a:t>Power and justice oriented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TimesNewRomanPSMT"/>
                        </a:rPr>
                        <a:t>Collaborative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TimesNewRomanPSMT"/>
                        </a:rPr>
                        <a:t>Change-oriented</a:t>
                      </a:r>
                    </a:p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1C3F96"/>
                          </a:solidFill>
                          <a:latin typeface="TimesNewRomanPS-BoldMT"/>
                        </a:rPr>
                        <a:t>Pragmatism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2014, p6.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3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world views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503473"/>
              </p:ext>
            </p:extLst>
          </p:nvPr>
        </p:nvGraphicFramePr>
        <p:xfrm>
          <a:off x="266700" y="1676400"/>
          <a:ext cx="86106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 smtClean="0">
                          <a:solidFill>
                            <a:srgbClr val="1C3F96"/>
                          </a:solidFill>
                          <a:latin typeface="TimesNewRomanPS-BoldMT"/>
                        </a:rPr>
                        <a:t>Postpositivism</a:t>
                      </a:r>
                      <a:endParaRPr lang="en-US" sz="2200" dirty="0" smtClean="0">
                        <a:solidFill>
                          <a:srgbClr val="1C3F96"/>
                        </a:solidFill>
                        <a:latin typeface="TimesNewRomanPS-BoldMT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Determination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(Reductionism)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Empirical observation and measurement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Theory verification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rgbClr val="1C3F96"/>
                          </a:solidFill>
                          <a:latin typeface="TimesNewRomanPS-BoldMT"/>
                        </a:rPr>
                        <a:t>Constructivism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Understanding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Multiple participant meanings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Social and historical construction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Theory generation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rgbClr val="1C3F96"/>
                          </a:solidFill>
                          <a:latin typeface="TimesNewRomanPS-BoldMT"/>
                        </a:rPr>
                        <a:t>Transformative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TimesNewRomanPSMT"/>
                        </a:rPr>
                        <a:t>Political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TimesNewRomanPSMT"/>
                        </a:rPr>
                        <a:t>Power and justice oriented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TimesNewRomanPSMT"/>
                        </a:rPr>
                        <a:t>Collaborative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TimesNewRomanPSMT"/>
                        </a:rPr>
                        <a:t>Change-oriented</a:t>
                      </a:r>
                    </a:p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1C3F96"/>
                          </a:solidFill>
                          <a:latin typeface="TimesNewRomanPS-BoldMT"/>
                        </a:rPr>
                        <a:t>Pragmatism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2014, p6.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6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world views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297446"/>
              </p:ext>
            </p:extLst>
          </p:nvPr>
        </p:nvGraphicFramePr>
        <p:xfrm>
          <a:off x="266700" y="1676400"/>
          <a:ext cx="86106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 smtClean="0">
                          <a:solidFill>
                            <a:srgbClr val="1C3F96"/>
                          </a:solidFill>
                          <a:latin typeface="TimesNewRomanPS-BoldMT"/>
                        </a:rPr>
                        <a:t>Postpositivism</a:t>
                      </a:r>
                      <a:endParaRPr lang="en-US" sz="2200" dirty="0" smtClean="0">
                        <a:solidFill>
                          <a:srgbClr val="1C3F96"/>
                        </a:solidFill>
                        <a:latin typeface="TimesNewRomanPS-BoldMT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Determination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(Reductionism)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Empirical observation and measurement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Theory verification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rgbClr val="1C3F96"/>
                          </a:solidFill>
                          <a:latin typeface="TimesNewRomanPS-BoldMT"/>
                        </a:rPr>
                        <a:t>Constructivism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Understanding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Multiple participant meanings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Social and historical construction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Theory generation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rgbClr val="1C3F96"/>
                          </a:solidFill>
                          <a:latin typeface="TimesNewRomanPS-BoldMT"/>
                        </a:rPr>
                        <a:t>Transformative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Political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Power and justice oriented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Collaborative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Change-oriented</a:t>
                      </a:r>
                    </a:p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1C3F96"/>
                          </a:solidFill>
                          <a:latin typeface="TimesNewRomanPS-BoldMT"/>
                        </a:rPr>
                        <a:t>Pragmatism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2014, p6.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6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criteria for research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4085343"/>
              </p:ext>
            </p:extLst>
          </p:nvPr>
        </p:nvGraphicFramePr>
        <p:xfrm>
          <a:off x="228600" y="1676400"/>
          <a:ext cx="8686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Worthy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topic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Rich rigor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Sincerity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Credibility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Resonance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Significant contribution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Ethical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Meaningful coherence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85626" y="6172200"/>
            <a:ext cx="7882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Sarah J. Tracy. Qualitative Quality: Eight “Big-Tent”</a:t>
            </a:r>
          </a:p>
          <a:p>
            <a:pPr algn="r"/>
            <a:r>
              <a:rPr lang="en-US" sz="1600" b="0" dirty="0" smtClean="0">
                <a:solidFill>
                  <a:schemeClr val="bg1"/>
                </a:solidFill>
              </a:rPr>
              <a:t>Criteria for Excellent Qualitative Research</a:t>
            </a:r>
            <a:r>
              <a:rPr lang="en-US" sz="1600" b="0" dirty="0">
                <a:solidFill>
                  <a:schemeClr val="bg1"/>
                </a:solidFill>
              </a:rPr>
              <a:t>. Qualitative </a:t>
            </a:r>
            <a:r>
              <a:rPr lang="en-US" sz="1600" b="0" dirty="0" smtClean="0">
                <a:solidFill>
                  <a:schemeClr val="bg1"/>
                </a:solidFill>
              </a:rPr>
              <a:t>Inquiry 2010;16(10):837–851.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8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world views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66700" y="1676400"/>
          <a:ext cx="86106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 smtClean="0">
                          <a:solidFill>
                            <a:srgbClr val="1C3F96"/>
                          </a:solidFill>
                          <a:latin typeface="TimesNewRomanPS-BoldMT"/>
                        </a:rPr>
                        <a:t>Postpositivism</a:t>
                      </a:r>
                      <a:endParaRPr lang="en-US" sz="2200" dirty="0" smtClean="0">
                        <a:solidFill>
                          <a:srgbClr val="1C3F96"/>
                        </a:solidFill>
                        <a:latin typeface="TimesNewRomanPS-BoldMT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Determination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(Reductionism)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Empirical observation and measurement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Theory verification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rgbClr val="1C3F96"/>
                          </a:solidFill>
                          <a:latin typeface="TimesNewRomanPS-BoldMT"/>
                        </a:rPr>
                        <a:t>Constructivism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Understanding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Multiple participant meanings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Social and historical construction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Theory generation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rgbClr val="1C3F96"/>
                          </a:solidFill>
                          <a:latin typeface="TimesNewRomanPS-BoldMT"/>
                        </a:rPr>
                        <a:t>Transformative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Political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Power and justice oriented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Collaborative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Change-oriented</a:t>
                      </a:r>
                    </a:p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1C3F96"/>
                          </a:solidFill>
                          <a:latin typeface="TimesNewRomanPS-BoldMT"/>
                        </a:rPr>
                        <a:t>Pragmatism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Consequences of actions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Problem-centered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Pluralistic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Real-world practice oriented</a:t>
                      </a:r>
                      <a:endParaRPr lang="en-US" sz="2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2014, p6.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research processes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091419"/>
              </p:ext>
            </p:extLst>
          </p:nvPr>
        </p:nvGraphicFramePr>
        <p:xfrm>
          <a:off x="228600" y="1676400"/>
          <a:ext cx="8686800" cy="405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Quantitative Methods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Mixed Methods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Qualitative Methods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Pre-determined methods 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Instrument based questions 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Performance data, attitude data, observational data, and census data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Statistical analysis 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Statistical interpretation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Both predetermined and emerging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Both open- and closed-ended questions 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Multiple forms of data drawing on all possibilities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Statistical and text analysis 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Across databases interpretation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Emerging methods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Open-ended questions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Interview data, observation data, document data, and audiovisual data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Text and image analysis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Themes, patterns interpretation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228600" y="2667000"/>
            <a:ext cx="8686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228600" y="3307080"/>
            <a:ext cx="8686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28600" y="5105400"/>
            <a:ext cx="8686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28600" y="4470400"/>
            <a:ext cx="8686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2014, p17.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0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 in mixed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data for the qualitative data collection will be smaller </a:t>
            </a:r>
            <a:r>
              <a:rPr lang="en-US" dirty="0" smtClean="0"/>
              <a:t>than that </a:t>
            </a:r>
            <a:r>
              <a:rPr lang="en-US" dirty="0"/>
              <a:t>for the quantitative data collection.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Reason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Purpose of qualitative data </a:t>
            </a:r>
            <a:r>
              <a:rPr lang="en-US" dirty="0"/>
              <a:t>is </a:t>
            </a: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/>
              <a:t>to </a:t>
            </a:r>
            <a:r>
              <a:rPr lang="en-US" sz="2400" dirty="0"/>
              <a:t>locate and obtain information from a small sample </a:t>
            </a:r>
            <a:endParaRPr lang="en-US" sz="2400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/>
              <a:t>but </a:t>
            </a:r>
            <a:r>
              <a:rPr lang="en-US" sz="2400" dirty="0"/>
              <a:t>to gather extensive information </a:t>
            </a:r>
            <a:r>
              <a:rPr lang="en-US" sz="2400" dirty="0" smtClean="0"/>
              <a:t>from this </a:t>
            </a:r>
            <a:r>
              <a:rPr lang="en-US" sz="2400" dirty="0"/>
              <a:t>sample; </a:t>
            </a: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For </a:t>
            </a:r>
            <a:r>
              <a:rPr lang="en-US" dirty="0"/>
              <a:t>quantitative research, </a:t>
            </a:r>
            <a:r>
              <a:rPr lang="en-US" dirty="0" smtClean="0"/>
              <a:t>a </a:t>
            </a:r>
            <a:r>
              <a:rPr lang="en-US" dirty="0"/>
              <a:t>large N is needed in order to conduct </a:t>
            </a:r>
            <a:r>
              <a:rPr lang="en-US" dirty="0" smtClean="0"/>
              <a:t>meaningful statistical </a:t>
            </a:r>
            <a:r>
              <a:rPr lang="en-US" dirty="0"/>
              <a:t>tests.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8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</a:t>
            </a:r>
            <a:r>
              <a:rPr lang="en-US" dirty="0"/>
              <a:t>methods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2000" dirty="0" smtClean="0"/>
              <a:t>Is characterized by a research methodology or approach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focusing </a:t>
            </a:r>
            <a:r>
              <a:rPr lang="en-US" sz="2000" dirty="0"/>
              <a:t>on research questions that call for real-life contextual understandings, multi-level perspectives, </a:t>
            </a:r>
            <a:r>
              <a:rPr lang="en-US" sz="2000" dirty="0" smtClean="0"/>
              <a:t>and cultural </a:t>
            </a:r>
            <a:r>
              <a:rPr lang="en-US" sz="2000" dirty="0"/>
              <a:t>influences;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employing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rigorous </a:t>
            </a:r>
            <a:r>
              <a:rPr lang="en-US" sz="2000" dirty="0"/>
              <a:t>quantitative research assessing magnitude and frequency of constructs and </a:t>
            </a: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rigorous qualitative </a:t>
            </a:r>
            <a:r>
              <a:rPr lang="en-US" sz="2000" dirty="0"/>
              <a:t>research exploring the meaning </a:t>
            </a:r>
            <a:r>
              <a:rPr lang="en-US" sz="2000" dirty="0" smtClean="0"/>
              <a:t>and understanding </a:t>
            </a:r>
            <a:r>
              <a:rPr lang="en-US" sz="2000" dirty="0"/>
              <a:t>of constructs;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utilizing </a:t>
            </a:r>
            <a:r>
              <a:rPr lang="en-US" sz="2000" dirty="0"/>
              <a:t>multiple methods (e.g., intervention trials and in-depth interviews);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intentionally </a:t>
            </a:r>
            <a:r>
              <a:rPr lang="en-US" sz="2000" dirty="0"/>
              <a:t>integrating or combining these methods to draw on the strengths of each; 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framing </a:t>
            </a:r>
            <a:r>
              <a:rPr lang="en-US" sz="2000" dirty="0"/>
              <a:t>the investigation within philosophical and theoretical positions.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62992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Creswell JW, Klassen AC, </a:t>
            </a:r>
            <a:r>
              <a:rPr lang="en-US" sz="1400" dirty="0">
                <a:solidFill>
                  <a:schemeClr val="bg1"/>
                </a:solidFill>
              </a:rPr>
              <a:t>Plano Clark VL &amp; Clegg Smith </a:t>
            </a:r>
            <a:r>
              <a:rPr lang="en-US" sz="1400" dirty="0" smtClean="0">
                <a:solidFill>
                  <a:schemeClr val="bg1"/>
                </a:solidFill>
              </a:rPr>
              <a:t>K.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Best </a:t>
            </a:r>
            <a:r>
              <a:rPr lang="en-US" sz="1400" dirty="0">
                <a:solidFill>
                  <a:schemeClr val="bg1"/>
                </a:solidFill>
              </a:rPr>
              <a:t>Practices for Mixed Methods Research in the Health </a:t>
            </a:r>
            <a:r>
              <a:rPr lang="en-US" sz="1400" dirty="0" smtClean="0">
                <a:solidFill>
                  <a:schemeClr val="bg1"/>
                </a:solidFill>
              </a:rPr>
              <a:t>Sciences.  Technical Report; 2011; 37p.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2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designs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4964300"/>
              </p:ext>
            </p:extLst>
          </p:nvPr>
        </p:nvGraphicFramePr>
        <p:xfrm>
          <a:off x="228600" y="1676400"/>
          <a:ext cx="86868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Quantitative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Qualitative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Mixed Methods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Experimental designs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Nonexperimental designs, such as surveys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Narrative research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Phenomenology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Grounded theory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Ethnographies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Case study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Convergent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Explanatory sequential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Exploratory sequential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Transformative, embedded, or multiphase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2014, p12.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8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the data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Merge</a:t>
            </a:r>
            <a:r>
              <a:rPr lang="en-US" dirty="0"/>
              <a:t>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Merge </a:t>
            </a:r>
            <a:r>
              <a:rPr lang="en-US" sz="2200" dirty="0"/>
              <a:t>or converge the two datasets by actually bringing them together (e.g., </a:t>
            </a:r>
            <a:r>
              <a:rPr lang="en-US" sz="2200" dirty="0" smtClean="0"/>
              <a:t>convergence—triangulation </a:t>
            </a:r>
            <a:r>
              <a:rPr lang="en-US" sz="2200" dirty="0"/>
              <a:t>to validate one dataset using another type of dataset)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Connect</a:t>
            </a:r>
            <a:r>
              <a:rPr lang="en-US" dirty="0"/>
              <a:t>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Have </a:t>
            </a:r>
            <a:r>
              <a:rPr lang="en-US" sz="2200" dirty="0"/>
              <a:t>one dataset build upon another data set (e.g., complementarity—elaboration, transformation</a:t>
            </a:r>
            <a:r>
              <a:rPr lang="en-US" sz="2200" dirty="0" smtClean="0"/>
              <a:t>, expansion</a:t>
            </a:r>
            <a:r>
              <a:rPr lang="en-US" sz="2200" dirty="0"/>
              <a:t>, initiation or sampling)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Embed</a:t>
            </a:r>
            <a:r>
              <a:rPr lang="en-US" dirty="0"/>
              <a:t>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Conduct </a:t>
            </a:r>
            <a:r>
              <a:rPr lang="en-US" sz="2200" dirty="0"/>
              <a:t>one study within another so that one type of data provides a supportive role to the </a:t>
            </a:r>
            <a:r>
              <a:rPr lang="en-US" sz="2200" dirty="0" smtClean="0"/>
              <a:t>other dataset </a:t>
            </a:r>
            <a:r>
              <a:rPr lang="en-US" sz="2200" dirty="0"/>
              <a:t>(e.g., </a:t>
            </a:r>
            <a:r>
              <a:rPr lang="en-US" sz="2200" dirty="0" smtClean="0"/>
              <a:t>complementarity—evaluation)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2743200" y="6308822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 err="1" smtClean="0">
                <a:solidFill>
                  <a:schemeClr val="bg1"/>
                </a:solidFill>
                <a:latin typeface="AdvPTimesB"/>
              </a:rPr>
              <a:t>Palinkas</a:t>
            </a:r>
            <a:r>
              <a:rPr lang="en-US" sz="1200" b="0" dirty="0" smtClean="0">
                <a:solidFill>
                  <a:schemeClr val="bg1"/>
                </a:solidFill>
                <a:latin typeface="AdvPTimesB"/>
              </a:rPr>
              <a:t> et. 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a</a:t>
            </a:r>
            <a:r>
              <a:rPr lang="en-US" sz="1200" b="0" dirty="0" smtClean="0">
                <a:solidFill>
                  <a:schemeClr val="bg1"/>
                </a:solidFill>
                <a:latin typeface="AdvPTimesB"/>
              </a:rPr>
              <a:t>l. Mixed 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Method Designs in Implementation Research. </a:t>
            </a:r>
            <a:endParaRPr lang="en-US" sz="1200" b="0" dirty="0" smtClean="0">
              <a:solidFill>
                <a:schemeClr val="bg1"/>
              </a:solidFill>
              <a:latin typeface="AdvPTimesB"/>
            </a:endParaRPr>
          </a:p>
          <a:p>
            <a:pPr algn="r"/>
            <a:r>
              <a:rPr lang="en-US" sz="1200" b="0" dirty="0" err="1" smtClean="0">
                <a:solidFill>
                  <a:schemeClr val="bg1"/>
                </a:solidFill>
                <a:latin typeface="AdvPTimesB"/>
              </a:rPr>
              <a:t>Adm</a:t>
            </a:r>
            <a:r>
              <a:rPr lang="en-US" sz="1200" b="0" dirty="0" smtClean="0">
                <a:solidFill>
                  <a:schemeClr val="bg1"/>
                </a:solidFill>
                <a:latin typeface="AdvPTimesB"/>
              </a:rPr>
              <a:t> 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Policy </a:t>
            </a:r>
            <a:r>
              <a:rPr lang="en-US" sz="1200" b="0" dirty="0" err="1">
                <a:solidFill>
                  <a:schemeClr val="bg1"/>
                </a:solidFill>
                <a:latin typeface="AdvPTimesB"/>
              </a:rPr>
              <a:t>Ment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 Health (2011) 38:44–53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9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Convergent parallel mixed </a:t>
            </a:r>
            <a:r>
              <a:rPr lang="en-US" dirty="0" smtClean="0"/>
              <a:t>methods (1)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191000"/>
            <a:ext cx="8686800" cy="2133600"/>
          </a:xfrm>
        </p:spPr>
        <p:txBody>
          <a:bodyPr/>
          <a:lstStyle/>
          <a:p>
            <a:r>
              <a:rPr lang="en-US" b="1" u="sng" dirty="0" smtClean="0"/>
              <a:t>Key assumption</a:t>
            </a:r>
            <a:r>
              <a:rPr lang="en-US" dirty="0" smtClean="0"/>
              <a:t>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Both qualitative </a:t>
            </a:r>
            <a:r>
              <a:rPr lang="en-US" dirty="0"/>
              <a:t>and quantitative data provide different types of information—often detailed views </a:t>
            </a:r>
            <a:r>
              <a:rPr lang="en-US" dirty="0" smtClean="0"/>
              <a:t>of participants </a:t>
            </a:r>
            <a:r>
              <a:rPr lang="en-US" dirty="0"/>
              <a:t>qualitatively and scores on instruments quantitatively—and together they yield </a:t>
            </a:r>
            <a:r>
              <a:rPr lang="en-US" dirty="0" smtClean="0"/>
              <a:t>results that </a:t>
            </a:r>
            <a:r>
              <a:rPr lang="en-US" dirty="0"/>
              <a:t>should be the same.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4000"/>
            <a:ext cx="7460921" cy="24447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Convergent parallel mixed </a:t>
            </a:r>
            <a:r>
              <a:rPr lang="en-US" dirty="0" smtClean="0"/>
              <a:t>methods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800600"/>
          </a:xfrm>
        </p:spPr>
        <p:txBody>
          <a:bodyPr/>
          <a:lstStyle/>
          <a:p>
            <a:r>
              <a:rPr lang="en-US" b="1" u="sng" dirty="0" smtClean="0"/>
              <a:t>Data collection</a:t>
            </a:r>
            <a:r>
              <a:rPr lang="en-US" dirty="0" smtClean="0"/>
              <a:t>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Key idea: to </a:t>
            </a:r>
            <a:r>
              <a:rPr lang="en-US" dirty="0"/>
              <a:t>collect both forms of data using the same or parallel variables, constructs</a:t>
            </a:r>
            <a:r>
              <a:rPr lang="en-US" dirty="0" smtClean="0"/>
              <a:t>, or </a:t>
            </a:r>
            <a:r>
              <a:rPr lang="en-US" dirty="0"/>
              <a:t>concepts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Qualitative </a:t>
            </a:r>
            <a:r>
              <a:rPr lang="en-US" dirty="0"/>
              <a:t>data can </a:t>
            </a:r>
            <a:r>
              <a:rPr lang="en-US" dirty="0" smtClean="0"/>
              <a:t>be interviews</a:t>
            </a:r>
            <a:r>
              <a:rPr lang="en-US" dirty="0"/>
              <a:t>, observations, documents, and </a:t>
            </a:r>
            <a:r>
              <a:rPr lang="en-US" dirty="0" smtClean="0"/>
              <a:t>records of instrument </a:t>
            </a:r>
            <a:r>
              <a:rPr lang="en-US" dirty="0"/>
              <a:t>data</a:t>
            </a:r>
            <a:r>
              <a:rPr lang="en-US" dirty="0" smtClean="0"/>
              <a:t>, observational </a:t>
            </a:r>
            <a:r>
              <a:rPr lang="en-US" dirty="0"/>
              <a:t>checklists, or numeric records, such as census </a:t>
            </a:r>
            <a:r>
              <a:rPr lang="en-US" dirty="0" smtClean="0"/>
              <a:t>data.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2014, p6.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0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Convergent parallel mixed methods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r>
              <a:rPr lang="en-US" b="1" u="sng" dirty="0" smtClean="0"/>
              <a:t>Data analysis</a:t>
            </a:r>
            <a:r>
              <a:rPr lang="en-US" dirty="0" smtClean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Analyze databases separately </a:t>
            </a:r>
            <a:r>
              <a:rPr lang="en-US" dirty="0"/>
              <a:t>and then </a:t>
            </a:r>
            <a:r>
              <a:rPr lang="en-US" dirty="0" smtClean="0"/>
              <a:t>bring </a:t>
            </a:r>
            <a:r>
              <a:rPr lang="en-US" dirty="0"/>
              <a:t>together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Options:</a:t>
            </a:r>
          </a:p>
          <a:p>
            <a:pPr marL="690563" lvl="1" indent="-290513">
              <a:buFont typeface="+mj-lt"/>
              <a:buAutoNum type="arabicPeriod"/>
            </a:pPr>
            <a:r>
              <a:rPr lang="en-US" sz="2000" dirty="0" smtClean="0"/>
              <a:t>side-by-side comparison:</a:t>
            </a:r>
          </a:p>
          <a:p>
            <a:pPr marL="1025525" lvl="2" indent="-225425"/>
            <a:r>
              <a:rPr lang="en-US" sz="1600" dirty="0" smtClean="0"/>
              <a:t>first </a:t>
            </a:r>
            <a:r>
              <a:rPr lang="en-US" sz="1600" dirty="0"/>
              <a:t>report the quantitative statistical </a:t>
            </a:r>
            <a:r>
              <a:rPr lang="en-US" sz="1600" dirty="0" smtClean="0"/>
              <a:t>results and </a:t>
            </a:r>
            <a:r>
              <a:rPr lang="en-US" sz="1600" dirty="0"/>
              <a:t>then discuss the qualitative findings (e.g., themes) that either confirm or disconfirm the </a:t>
            </a:r>
            <a:r>
              <a:rPr lang="en-US" sz="1600" dirty="0" smtClean="0"/>
              <a:t>statistical results, or, </a:t>
            </a:r>
          </a:p>
          <a:p>
            <a:pPr marL="1025525" lvl="2" indent="-225425"/>
            <a:r>
              <a:rPr lang="en-US" sz="1600" dirty="0" smtClean="0"/>
              <a:t>start </a:t>
            </a:r>
            <a:r>
              <a:rPr lang="en-US" sz="1600" dirty="0"/>
              <a:t>with the qualitative findings and then compare </a:t>
            </a:r>
            <a:r>
              <a:rPr lang="en-US" sz="1600" dirty="0" smtClean="0"/>
              <a:t>them to </a:t>
            </a:r>
            <a:r>
              <a:rPr lang="en-US" sz="1600" dirty="0"/>
              <a:t>the quantitative results</a:t>
            </a:r>
            <a:r>
              <a:rPr lang="en-US" sz="1600" dirty="0" smtClean="0"/>
              <a:t>.</a:t>
            </a:r>
          </a:p>
          <a:p>
            <a:pPr marL="690563" lvl="1" indent="-290513">
              <a:buFont typeface="+mj-lt"/>
              <a:buAutoNum type="arabicPeriod"/>
            </a:pPr>
            <a:r>
              <a:rPr lang="en-US" sz="2000" dirty="0"/>
              <a:t>d</a:t>
            </a:r>
            <a:r>
              <a:rPr lang="en-US" sz="2000" dirty="0" smtClean="0"/>
              <a:t>ata transformation:</a:t>
            </a:r>
          </a:p>
          <a:p>
            <a:pPr marL="1025525" lvl="2" indent="-225425"/>
            <a:r>
              <a:rPr lang="en-US" sz="1600" dirty="0" smtClean="0"/>
              <a:t>take </a:t>
            </a:r>
            <a:r>
              <a:rPr lang="en-US" sz="1600" dirty="0"/>
              <a:t>the qualitative themes or codes and </a:t>
            </a:r>
            <a:r>
              <a:rPr lang="en-US" sz="1600" dirty="0" smtClean="0"/>
              <a:t>count </a:t>
            </a:r>
            <a:r>
              <a:rPr lang="en-US" sz="1600" dirty="0"/>
              <a:t>them (and </a:t>
            </a:r>
            <a:r>
              <a:rPr lang="en-US" sz="1600" dirty="0" smtClean="0"/>
              <a:t>possibly group </a:t>
            </a:r>
            <a:r>
              <a:rPr lang="en-US" sz="1600" dirty="0"/>
              <a:t>them) to form quantitative measures</a:t>
            </a:r>
            <a:r>
              <a:rPr lang="en-US" sz="1600" dirty="0" smtClean="0"/>
              <a:t>.</a:t>
            </a:r>
          </a:p>
          <a:p>
            <a:pPr marL="690563" lvl="1" indent="-290513">
              <a:buFont typeface="+mj-lt"/>
              <a:buAutoNum type="arabicPeriod"/>
            </a:pPr>
            <a:r>
              <a:rPr lang="en-US" sz="2000" dirty="0"/>
              <a:t>joint display of </a:t>
            </a:r>
            <a:r>
              <a:rPr lang="en-US" sz="2000" dirty="0" smtClean="0"/>
              <a:t>data:</a:t>
            </a:r>
          </a:p>
          <a:p>
            <a:pPr marL="1025525" lvl="2" indent="-225425"/>
            <a:r>
              <a:rPr lang="en-US" sz="1600" dirty="0" smtClean="0"/>
              <a:t>merge </a:t>
            </a:r>
            <a:r>
              <a:rPr lang="en-US" sz="1600" dirty="0"/>
              <a:t>the </a:t>
            </a:r>
            <a:r>
              <a:rPr lang="en-US" sz="1600" dirty="0" smtClean="0"/>
              <a:t>two forms </a:t>
            </a:r>
            <a:r>
              <a:rPr lang="en-US" sz="1600" dirty="0"/>
              <a:t>of data in a table or a graph. 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2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Convergent parallel mixed methods </a:t>
            </a:r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839200" cy="4953000"/>
          </a:xfrm>
        </p:spPr>
        <p:txBody>
          <a:bodyPr/>
          <a:lstStyle/>
          <a:p>
            <a:r>
              <a:rPr lang="en-US" b="1" u="sng" dirty="0" smtClean="0"/>
              <a:t>Drawbacks</a:t>
            </a:r>
            <a:r>
              <a:rPr lang="en-US" dirty="0" smtClean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On interpretation: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comparison may not yield a clean </a:t>
            </a:r>
            <a:r>
              <a:rPr lang="en-US" dirty="0"/>
              <a:t>convergent or </a:t>
            </a:r>
            <a:r>
              <a:rPr lang="en-US" dirty="0" smtClean="0"/>
              <a:t>divergent situation: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tate divergence </a:t>
            </a:r>
            <a:r>
              <a:rPr lang="en-US" dirty="0"/>
              <a:t>as a limitation in the </a:t>
            </a:r>
            <a:r>
              <a:rPr lang="en-US" dirty="0" smtClean="0"/>
              <a:t>study,</a:t>
            </a:r>
          </a:p>
          <a:p>
            <a:pPr marL="914400" lvl="2" indent="0">
              <a:buNone/>
            </a:pPr>
            <a:r>
              <a:rPr lang="en-US" dirty="0" smtClean="0"/>
              <a:t> or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return </a:t>
            </a:r>
            <a:r>
              <a:rPr lang="en-US" dirty="0"/>
              <a:t>to the analyses and further explore the databases</a:t>
            </a:r>
            <a:r>
              <a:rPr lang="en-US" dirty="0" smtClean="0"/>
              <a:t>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collect additional information </a:t>
            </a:r>
            <a:r>
              <a:rPr lang="en-US" dirty="0"/>
              <a:t>to resolve the differences, or </a:t>
            </a: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discuss </a:t>
            </a:r>
            <a:r>
              <a:rPr lang="en-US" dirty="0"/>
              <a:t>the results from one of the databases as </a:t>
            </a:r>
            <a:r>
              <a:rPr lang="en-US" dirty="0" smtClean="0"/>
              <a:t>possibly limited.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On validity: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should be based on establishing both </a:t>
            </a:r>
            <a:r>
              <a:rPr lang="en-US" sz="2000" dirty="0" smtClean="0"/>
              <a:t>quantitative validity </a:t>
            </a:r>
            <a:r>
              <a:rPr lang="en-US" sz="2000" dirty="0"/>
              <a:t>(e.g., construct) and qualitative validity (e.g., </a:t>
            </a:r>
            <a:r>
              <a:rPr lang="en-US" sz="2000" dirty="0" smtClean="0"/>
              <a:t>triangulation</a:t>
            </a:r>
            <a:r>
              <a:rPr lang="en-US" sz="2000" dirty="0"/>
              <a:t>) for each </a:t>
            </a:r>
            <a:r>
              <a:rPr lang="en-US" sz="2000" dirty="0" smtClean="0"/>
              <a:t>database.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criteria for research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7584708"/>
              </p:ext>
            </p:extLst>
          </p:nvPr>
        </p:nvGraphicFramePr>
        <p:xfrm>
          <a:off x="228600" y="1676400"/>
          <a:ext cx="8686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Worthy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topic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Rich rigor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Sincerity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Credibility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Resonance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Significant contribution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Ethical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Meaningful coherence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85626" y="6172200"/>
            <a:ext cx="7882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Sarah J. Tracy. Qualitative Quality: Eight “Big-Tent”</a:t>
            </a:r>
          </a:p>
          <a:p>
            <a:pPr algn="r"/>
            <a:r>
              <a:rPr lang="en-US" sz="1600" b="0" dirty="0" smtClean="0">
                <a:solidFill>
                  <a:schemeClr val="bg1"/>
                </a:solidFill>
              </a:rPr>
              <a:t>Criteria for Excellent Qualitative Research</a:t>
            </a:r>
            <a:r>
              <a:rPr lang="en-US" sz="1600" b="0" dirty="0">
                <a:solidFill>
                  <a:schemeClr val="bg1"/>
                </a:solidFill>
              </a:rPr>
              <a:t>. Qualitative </a:t>
            </a:r>
            <a:r>
              <a:rPr lang="en-US" sz="1600" b="0" dirty="0" smtClean="0">
                <a:solidFill>
                  <a:schemeClr val="bg1"/>
                </a:solidFill>
              </a:rPr>
              <a:t>Inquiry 2010;16(10):837–851.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7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Explanatory sequential mixed methods</a:t>
            </a:r>
          </a:p>
          <a:p>
            <a:endParaRPr lang="en-US" b="1" u="sng" dirty="0"/>
          </a:p>
          <a:p>
            <a:endParaRPr lang="en-US" b="1" u="sng" dirty="0" smtClean="0"/>
          </a:p>
          <a:p>
            <a:endParaRPr lang="en-US" b="1" u="sng" dirty="0"/>
          </a:p>
          <a:p>
            <a:endParaRPr lang="en-US" b="1" u="sng" dirty="0" smtClean="0"/>
          </a:p>
          <a:p>
            <a:r>
              <a:rPr lang="en-US" b="1" u="sng" dirty="0" smtClean="0"/>
              <a:t>Exploratory </a:t>
            </a:r>
            <a:r>
              <a:rPr lang="en-US" b="1" u="sng" dirty="0"/>
              <a:t>sequential mixed methods</a:t>
            </a:r>
          </a:p>
          <a:p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362200"/>
            <a:ext cx="8686800" cy="3352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5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Explanatory sequential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quantitative </a:t>
            </a:r>
            <a:r>
              <a:rPr lang="en-US" dirty="0" smtClean="0"/>
              <a:t>results: inform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types of participants </a:t>
            </a:r>
            <a:r>
              <a:rPr lang="en-US" sz="2000" dirty="0" smtClean="0"/>
              <a:t>to be </a:t>
            </a:r>
            <a:r>
              <a:rPr lang="en-US" sz="2000" dirty="0"/>
              <a:t>purposefully selected for the qualitative phase and </a:t>
            </a: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types of questions that will be asked of </a:t>
            </a:r>
            <a:r>
              <a:rPr lang="en-US" sz="2000" dirty="0" smtClean="0"/>
              <a:t>the participants</a:t>
            </a:r>
            <a:r>
              <a:rPr lang="en-US" sz="2000" dirty="0"/>
              <a:t>. </a:t>
            </a: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Intent: </a:t>
            </a:r>
            <a:r>
              <a:rPr lang="en-US" dirty="0"/>
              <a:t>to have the qualitative data help explain in </a:t>
            </a:r>
            <a:r>
              <a:rPr lang="en-US" dirty="0" smtClean="0"/>
              <a:t>more detail </a:t>
            </a:r>
            <a:r>
              <a:rPr lang="en-US" dirty="0"/>
              <a:t>the initial quantitative results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Sampling: rigorous in </a:t>
            </a:r>
            <a:r>
              <a:rPr lang="en-US" dirty="0"/>
              <a:t>the first phase and </a:t>
            </a:r>
            <a:r>
              <a:rPr lang="en-US" dirty="0" smtClean="0"/>
              <a:t>purposeful in </a:t>
            </a:r>
            <a:r>
              <a:rPr lang="en-US" dirty="0"/>
              <a:t>the </a:t>
            </a:r>
            <a:r>
              <a:rPr lang="en-US" dirty="0" smtClean="0"/>
              <a:t>second one (from within the first sample).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Do not </a:t>
            </a:r>
            <a:r>
              <a:rPr lang="en-US" dirty="0"/>
              <a:t>merge the two </a:t>
            </a:r>
            <a:r>
              <a:rPr lang="en-US" dirty="0" smtClean="0"/>
              <a:t>databases because </a:t>
            </a:r>
            <a:r>
              <a:rPr lang="en-US" dirty="0"/>
              <a:t>a direct comparison of the two </a:t>
            </a:r>
            <a:r>
              <a:rPr lang="en-US" dirty="0" smtClean="0"/>
              <a:t>databases is inadequate.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2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Exploratory </a:t>
            </a:r>
            <a:r>
              <a:rPr lang="en-US" dirty="0"/>
              <a:t>sequential </a:t>
            </a:r>
            <a:r>
              <a:rPr lang="en-US" dirty="0" smtClean="0"/>
              <a:t>design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Intent</a:t>
            </a:r>
            <a:r>
              <a:rPr lang="en-US" dirty="0" smtClean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to </a:t>
            </a:r>
            <a:r>
              <a:rPr lang="en-US" sz="2000" dirty="0"/>
              <a:t>develop better measurements with specific samples of populations and </a:t>
            </a:r>
            <a:r>
              <a:rPr lang="en-US" sz="2000" dirty="0" smtClean="0"/>
              <a:t>to see </a:t>
            </a:r>
            <a:r>
              <a:rPr lang="en-US" sz="2000" dirty="0"/>
              <a:t>if data from a few individuals (in qualitative phase) can be generalized to a large sample of </a:t>
            </a:r>
            <a:r>
              <a:rPr lang="en-US" sz="2000" dirty="0" smtClean="0"/>
              <a:t>a population </a:t>
            </a:r>
            <a:r>
              <a:rPr lang="en-US" sz="2000" dirty="0"/>
              <a:t>(in quantitative phase</a:t>
            </a:r>
            <a:r>
              <a:rPr lang="en-US" sz="2000" dirty="0" smtClean="0"/>
              <a:t>);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analyze the qualitative data to </a:t>
            </a:r>
            <a:r>
              <a:rPr lang="en-US" sz="2000" dirty="0" smtClean="0"/>
              <a:t>develop new </a:t>
            </a:r>
            <a:r>
              <a:rPr lang="en-US" sz="2000" dirty="0"/>
              <a:t>variables, to identify the types of scales that might exist in current instruments or to </a:t>
            </a:r>
            <a:r>
              <a:rPr lang="en-US" sz="2000" dirty="0" smtClean="0"/>
              <a:t>form categories </a:t>
            </a:r>
            <a:r>
              <a:rPr lang="en-US" sz="2000" dirty="0"/>
              <a:t>of information that will be explored further in a quantitative phase.</a:t>
            </a: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Three-phase procedure</a:t>
            </a:r>
            <a:r>
              <a:rPr lang="en-US" dirty="0" smtClean="0"/>
              <a:t>:</a:t>
            </a:r>
            <a:endParaRPr lang="en-US" dirty="0"/>
          </a:p>
          <a:p>
            <a:pPr marL="1257300" lvl="2" indent="-457200">
              <a:buFont typeface="+mj-lt"/>
              <a:buAutoNum type="arabicPeriod"/>
            </a:pPr>
            <a:r>
              <a:rPr lang="en-US" dirty="0" smtClean="0"/>
              <a:t>exploratory phase 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dirty="0" smtClean="0"/>
              <a:t>instrument </a:t>
            </a:r>
            <a:r>
              <a:rPr lang="en-US" dirty="0"/>
              <a:t>development, </a:t>
            </a:r>
            <a:endParaRPr lang="en-US" dirty="0" smtClean="0"/>
          </a:p>
          <a:p>
            <a:pPr marL="1257300" lvl="2" indent="-457200">
              <a:buFont typeface="+mj-lt"/>
              <a:buAutoNum type="arabicPeriod"/>
            </a:pPr>
            <a:r>
              <a:rPr lang="en-US" dirty="0" smtClean="0"/>
              <a:t>administering </a:t>
            </a:r>
            <a:r>
              <a:rPr lang="en-US" dirty="0"/>
              <a:t>the instrument to a sample of a population</a:t>
            </a:r>
            <a:r>
              <a:rPr lang="en-US" dirty="0" smtClean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4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Exploratory sequential design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Sampling</a:t>
            </a:r>
            <a:r>
              <a:rPr lang="en-US" dirty="0" smtClean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draw </a:t>
            </a:r>
            <a:r>
              <a:rPr lang="en-US" dirty="0"/>
              <a:t>both samples from the same population but make sure that </a:t>
            </a:r>
            <a:r>
              <a:rPr lang="en-US" dirty="0" smtClean="0"/>
              <a:t>the individuals </a:t>
            </a:r>
            <a:r>
              <a:rPr lang="en-US" dirty="0"/>
              <a:t>for both samples are not the same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have individuals help develop an instrument </a:t>
            </a:r>
            <a:r>
              <a:rPr lang="en-US" dirty="0" smtClean="0"/>
              <a:t>and then </a:t>
            </a:r>
            <a:r>
              <a:rPr lang="en-US" dirty="0"/>
              <a:t>to survey them in the quantitative phase would introduce confounding factors into the study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Concurrent design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642" y="2057400"/>
            <a:ext cx="8330158" cy="36038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9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519286"/>
            <a:ext cx="4572000" cy="762000"/>
          </a:xfrm>
        </p:spPr>
        <p:txBody>
          <a:bodyPr/>
          <a:lstStyle/>
          <a:p>
            <a:pPr algn="r"/>
            <a:r>
              <a:rPr lang="en-US" b="1" dirty="0" smtClean="0">
                <a:solidFill>
                  <a:srgbClr val="002060"/>
                </a:solidFill>
              </a:rPr>
              <a:t>Advanced designs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6200" y="1066800"/>
            <a:ext cx="533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rgbClr val="002060"/>
                </a:solidFill>
              </a:rPr>
              <a:t>Creswell JW. </a:t>
            </a:r>
            <a:r>
              <a:rPr lang="en-US" sz="1600" b="0" dirty="0" smtClean="0">
                <a:solidFill>
                  <a:srgbClr val="002060"/>
                </a:solidFill>
              </a:rPr>
              <a:t> Research </a:t>
            </a:r>
            <a:r>
              <a:rPr lang="en-US" sz="1600" b="0" dirty="0">
                <a:solidFill>
                  <a:srgbClr val="002060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rgbClr val="002060"/>
                </a:solidFill>
              </a:rPr>
              <a:t>approaches— </a:t>
            </a:r>
            <a:r>
              <a:rPr lang="en-US" sz="1600" b="0" dirty="0">
                <a:solidFill>
                  <a:srgbClr val="002060"/>
                </a:solidFill>
              </a:rPr>
              <a:t>4th ed</a:t>
            </a:r>
            <a:r>
              <a:rPr lang="en-US" sz="1600" b="0" dirty="0" smtClean="0">
                <a:solidFill>
                  <a:srgbClr val="002060"/>
                </a:solidFill>
              </a:rPr>
              <a:t>. Sage Publications, 2014.</a:t>
            </a:r>
            <a:endParaRPr lang="en-US" sz="1600" b="0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6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Shorthand notations for MM designs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24000"/>
            <a:ext cx="7467600" cy="4648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5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for choosing </a:t>
            </a:r>
            <a:r>
              <a:rPr lang="en-US" dirty="0" smtClean="0"/>
              <a:t>a specific </a:t>
            </a:r>
            <a:r>
              <a:rPr lang="en-US" dirty="0"/>
              <a:t>MM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Choice Based </a:t>
            </a:r>
            <a:r>
              <a:rPr lang="en-US" sz="2800" dirty="0" smtClean="0"/>
              <a:t>on: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Outcomes expected;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How the data will be used together (or integrated);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Timing of the data collection;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Emphasis placed on each database;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Type of design most suited for a field;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Single researcher or team.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9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/>
          <a:lstStyle/>
          <a:p>
            <a:r>
              <a:rPr lang="en-US" dirty="0" smtClean="0"/>
              <a:t>Criteria for choosing an MM design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824736"/>
              </p:ext>
            </p:extLst>
          </p:nvPr>
        </p:nvGraphicFramePr>
        <p:xfrm>
          <a:off x="0" y="1265936"/>
          <a:ext cx="9144000" cy="4982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Reasons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Expected Outcomes 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Design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5264"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Comparing different perspectives drawn from quantitative and qualitative data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Explaining quantitative results with qualitative data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Developing better measurement instruments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Understanding experimental results by incorporating perspectives of individuals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Developing an understanding of needed changes for a marginalized group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Understanding the need for an impact of an intervention</a:t>
                      </a:r>
                      <a:endParaRPr lang="en-US" sz="1700" dirty="0">
                        <a:solidFill>
                          <a:schemeClr val="accent3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Merging the two databases to show how the data converge or diverge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 in-depth understanding of the quantitative results (often cultural relevance)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test of better measures for a sample of a population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 understanding of participant views within the context of an experimental intervention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call for action program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formative and summative evaluation  </a:t>
                      </a:r>
                      <a:endParaRPr lang="en-US" sz="1700" dirty="0">
                        <a:solidFill>
                          <a:schemeClr val="accent3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Convergent parallel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Explanatory sequential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Exploratory sequential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Embedded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Transformative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Multiphase</a:t>
                      </a:r>
                      <a:endParaRPr lang="en-US" sz="1700" dirty="0">
                        <a:solidFill>
                          <a:schemeClr val="accent3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255524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0" y="332232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0" y="384556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0" y="487680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0" y="567436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9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/>
          <a:lstStyle/>
          <a:p>
            <a:r>
              <a:rPr lang="en-US" dirty="0" smtClean="0"/>
              <a:t>Criteria for choosing an MM design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9309559"/>
              </p:ext>
            </p:extLst>
          </p:nvPr>
        </p:nvGraphicFramePr>
        <p:xfrm>
          <a:off x="0" y="1265936"/>
          <a:ext cx="9144000" cy="4982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Reasons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Expected Outcomes 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Design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5264"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Comparing different perspectives drawn from quantitative and qualitative data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Explaining quantitative results with qualitative data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Developing better measurement instruments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Understanding experimental results by incorporating perspectives of individuals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Developing an understanding of needed changes for a marginalized group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Understanding the need for an impact of an intervention</a:t>
                      </a:r>
                      <a:endParaRPr lang="en-US" sz="1700" dirty="0">
                        <a:solidFill>
                          <a:schemeClr val="accent3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Merging the two databases to show how the data converge or diverge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 in-depth understanding of the quantitative results (often cultural relevance)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test of better measures for a sample of a population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 understanding of participant views within the context of an experimental intervention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call for action program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formative and summative evaluation  </a:t>
                      </a:r>
                      <a:endParaRPr lang="en-US" sz="1700" dirty="0">
                        <a:solidFill>
                          <a:schemeClr val="accent3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Convergent parallel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Explanatory sequential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Exploratory sequential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Embedded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Transformative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Multiphase</a:t>
                      </a:r>
                      <a:endParaRPr lang="en-US" sz="1700" dirty="0">
                        <a:solidFill>
                          <a:schemeClr val="accent3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255524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0" y="332232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0" y="384556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0" y="487680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0" y="567436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9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criteria for research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2401066"/>
              </p:ext>
            </p:extLst>
          </p:nvPr>
        </p:nvGraphicFramePr>
        <p:xfrm>
          <a:off x="228600" y="1676400"/>
          <a:ext cx="8686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Worthy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topic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The topic of the research is</a:t>
                      </a:r>
                    </a:p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• Relevant</a:t>
                      </a:r>
                    </a:p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• Timely</a:t>
                      </a:r>
                    </a:p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• Significant</a:t>
                      </a:r>
                    </a:p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• Interesting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Rich rigor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Sincerity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Credibility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Resonance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Significant contribution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Ethical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Meaningful coherence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85626" y="6172200"/>
            <a:ext cx="7882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Sarah J. Tracy. Qualitative Quality: Eight “Big-Tent”</a:t>
            </a:r>
          </a:p>
          <a:p>
            <a:pPr algn="r"/>
            <a:r>
              <a:rPr lang="en-US" sz="1600" b="0" dirty="0" smtClean="0">
                <a:solidFill>
                  <a:schemeClr val="bg1"/>
                </a:solidFill>
              </a:rPr>
              <a:t>Criteria for Excellent Qualitative Research</a:t>
            </a:r>
            <a:r>
              <a:rPr lang="en-US" sz="1600" b="0" dirty="0">
                <a:solidFill>
                  <a:schemeClr val="bg1"/>
                </a:solidFill>
              </a:rPr>
              <a:t>. Qualitative </a:t>
            </a:r>
            <a:r>
              <a:rPr lang="en-US" sz="1600" b="0" dirty="0" smtClean="0">
                <a:solidFill>
                  <a:schemeClr val="bg1"/>
                </a:solidFill>
              </a:rPr>
              <a:t>Inquiry 2010;16(10):837–851.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2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/>
          <a:lstStyle/>
          <a:p>
            <a:r>
              <a:rPr lang="en-US" dirty="0" smtClean="0"/>
              <a:t>Criteria for choosing an MM design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4094805"/>
              </p:ext>
            </p:extLst>
          </p:nvPr>
        </p:nvGraphicFramePr>
        <p:xfrm>
          <a:off x="0" y="1265936"/>
          <a:ext cx="9144000" cy="4982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Reasons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Expected Outcomes 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Design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5264"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Comparing different perspectives drawn from quantitative and qualitative data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Explaining quantitative results with qualitative data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Developing better measurement instruments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Understanding experimental results by incorporating perspectives of individuals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Developing an understanding of needed changes for a marginalized group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Understanding the need for an impact of an intervention</a:t>
                      </a:r>
                      <a:endParaRPr lang="en-US" sz="1700" dirty="0">
                        <a:solidFill>
                          <a:schemeClr val="accent3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Merging the two databases to show how the data converge or diverge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An in-depth understanding of the quantitative results (often cultural relevance)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test of better measures for a sample of a population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 understanding of participant views within the context of an experimental intervention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call for action program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formative and summative evaluation  </a:t>
                      </a:r>
                      <a:endParaRPr lang="en-US" sz="1700" dirty="0">
                        <a:solidFill>
                          <a:schemeClr val="accent3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Convergent parallel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Explanatory sequential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Exploratory sequential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Embedded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Transformative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Multiphase</a:t>
                      </a:r>
                      <a:endParaRPr lang="en-US" sz="1700" dirty="0">
                        <a:solidFill>
                          <a:schemeClr val="accent3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255524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0" y="332232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0" y="384556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0" y="487680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0" y="567436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7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/>
          <a:lstStyle/>
          <a:p>
            <a:r>
              <a:rPr lang="en-US" dirty="0" smtClean="0"/>
              <a:t>Criteria for choosing an MM design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228607"/>
              </p:ext>
            </p:extLst>
          </p:nvPr>
        </p:nvGraphicFramePr>
        <p:xfrm>
          <a:off x="0" y="1265936"/>
          <a:ext cx="9144000" cy="4982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Reasons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Expected Outcomes 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Design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5264"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Comparing different perspectives drawn from quantitative and qualitative data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Explaining quantitative results with qualitative data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Developing better measurement instruments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Understanding experimental results by incorporating perspectives of individuals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Developing an understanding of needed changes for a marginalized group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Understanding the need for an impact of an intervention</a:t>
                      </a:r>
                      <a:endParaRPr lang="en-US" sz="1700" dirty="0">
                        <a:solidFill>
                          <a:schemeClr val="accent3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Merging the two databases to show how the data converge or diverge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An in-depth understanding of the quantitative results (often cultural relevance)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 test of better measures for a sample of a population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 understanding of participant views within the context of an experimental intervention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call for action program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formative and summative evaluation  </a:t>
                      </a:r>
                      <a:endParaRPr lang="en-US" sz="1700" dirty="0">
                        <a:solidFill>
                          <a:schemeClr val="accent3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Convergent parallel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Explanatory sequential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Exploratory sequential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Embedded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Transformative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Multiphase</a:t>
                      </a:r>
                      <a:endParaRPr lang="en-US" sz="1700" dirty="0">
                        <a:solidFill>
                          <a:schemeClr val="accent3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255524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0" y="332232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0" y="384556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0" y="487680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0" y="567436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2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/>
          <a:lstStyle/>
          <a:p>
            <a:r>
              <a:rPr lang="en-US" dirty="0" smtClean="0"/>
              <a:t>Criteria for choosing an MM design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2562018"/>
              </p:ext>
            </p:extLst>
          </p:nvPr>
        </p:nvGraphicFramePr>
        <p:xfrm>
          <a:off x="0" y="1265936"/>
          <a:ext cx="9144000" cy="4982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Reasons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Expected Outcomes 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Design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5264"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Comparing different perspectives drawn from quantitative and qualitative data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Explaining quantitative results with qualitative data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Developing better measurement instruments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Understanding experimental results by incorporating perspectives of individuals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Developing an understanding of needed changes for a marginalized group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Understanding the need for an impact of an intervention</a:t>
                      </a:r>
                      <a:endParaRPr lang="en-US" sz="1700" dirty="0">
                        <a:solidFill>
                          <a:schemeClr val="accent3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Merging the two databases to show how the data converge or diverge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An in-depth understanding of the quantitative results (often cultural relevance)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 test of better measures for a sample of a population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An understanding of participant views within the context of an experimental intervention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call for action program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formative and summative evaluation  </a:t>
                      </a:r>
                      <a:endParaRPr lang="en-US" sz="1700" dirty="0">
                        <a:solidFill>
                          <a:schemeClr val="accent3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Convergent parallel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Explanatory sequential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Exploratory sequential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Embedded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Transformative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Multiphase</a:t>
                      </a:r>
                      <a:endParaRPr lang="en-US" sz="1700" dirty="0">
                        <a:solidFill>
                          <a:schemeClr val="accent3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255524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0" y="332232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0" y="384556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0" y="487680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0" y="567436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3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/>
          <a:lstStyle/>
          <a:p>
            <a:r>
              <a:rPr lang="en-US" dirty="0" smtClean="0"/>
              <a:t>Criteria for choosing an MM design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7407694"/>
              </p:ext>
            </p:extLst>
          </p:nvPr>
        </p:nvGraphicFramePr>
        <p:xfrm>
          <a:off x="0" y="1265936"/>
          <a:ext cx="9144000" cy="4982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Reasons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Expected Outcomes 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Design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5264"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Comparing different perspectives drawn from quantitative and qualitative data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Explaining quantitative results with qualitative data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Developing better measurement instruments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Understanding experimental results by incorporating perspectives of individuals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Developing an understanding of needed changes for a marginalized group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Understanding the need for an impact of an intervention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Merging the two databases to show how the data converge or diverge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An in-depth understanding of the quantitative results (often cultural relevance)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 test of better measures for a sample of a population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An understanding of participant views within the context of an experimental intervention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 call for action program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formative and summative evaluation  </a:t>
                      </a:r>
                      <a:endParaRPr lang="en-US" sz="1700" dirty="0">
                        <a:solidFill>
                          <a:schemeClr val="accent3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Convergent parallel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Explanatory sequential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Exploratory sequential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Embedded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Transformative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Multiphase</a:t>
                      </a:r>
                      <a:endParaRPr lang="en-US" sz="1700" dirty="0">
                        <a:solidFill>
                          <a:schemeClr val="accent3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255524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0" y="332232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0" y="384556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0" y="487680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0" y="567436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1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/>
          <a:lstStyle/>
          <a:p>
            <a:r>
              <a:rPr lang="en-US" dirty="0" smtClean="0"/>
              <a:t>Criteria for choosing an MM design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265936"/>
          <a:ext cx="9144000" cy="4982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Reasons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Expected Outcomes 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Design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5264"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Comparing different perspectives drawn from quantitative and qualitative data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Explaining quantitative results with qualitative data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Developing better measurement instruments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Understanding experimental results by incorporating perspectives of individuals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Developing an understanding of needed changes for a marginalized group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Understanding the need for an impact of an intervention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Merging the two databases to show how the data converge or diverge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An in-depth understanding of the quantitative results (often cultural relevance)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 test of better measures for a sample of a population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An understanding of participant views within the context of an experimental intervention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 call for action program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 formative and summative evaluation  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Convergent parallel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Explanatory sequential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Exploratory sequential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Embedded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Transformative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Multiphase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255524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0" y="332232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0" y="384556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0" y="487680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0" y="567436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5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3200" dirty="0" smtClean="0"/>
              <a:t>Components of mixed methods research proposal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953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u="sng" dirty="0"/>
              <a:t>Introduction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research </a:t>
            </a:r>
            <a:r>
              <a:rPr lang="en-US" dirty="0"/>
              <a:t>problem (existing </a:t>
            </a:r>
            <a:r>
              <a:rPr lang="en-US" dirty="0" smtClean="0"/>
              <a:t>research, </a:t>
            </a:r>
            <a:r>
              <a:rPr lang="en-US" dirty="0"/>
              <a:t>deficiencies in the literature</a:t>
            </a:r>
            <a:r>
              <a:rPr lang="en-US" dirty="0" smtClean="0"/>
              <a:t>, relevance </a:t>
            </a:r>
            <a:r>
              <a:rPr lang="en-US" dirty="0"/>
              <a:t>of study for audiences</a:t>
            </a:r>
            <a:r>
              <a:rPr lang="en-US" dirty="0" smtClean="0"/>
              <a:t>);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purpose </a:t>
            </a:r>
            <a:r>
              <a:rPr lang="en-US" dirty="0"/>
              <a:t>or study aim of the project and reasons or rationale for a mixed methods </a:t>
            </a:r>
            <a:r>
              <a:rPr lang="en-US" dirty="0" smtClean="0"/>
              <a:t>study;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research </a:t>
            </a:r>
            <a:r>
              <a:rPr lang="en-US" dirty="0"/>
              <a:t>questions and hypotheses (quantitative questions or hypotheses, </a:t>
            </a:r>
            <a:r>
              <a:rPr lang="en-US" dirty="0" smtClean="0"/>
              <a:t>qualitative and mixed </a:t>
            </a:r>
            <a:r>
              <a:rPr lang="en-US" dirty="0"/>
              <a:t>methods questions</a:t>
            </a:r>
            <a:r>
              <a:rPr lang="en-US" dirty="0" smtClean="0"/>
              <a:t>);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hilosophical </a:t>
            </a:r>
            <a:r>
              <a:rPr lang="en-US" dirty="0"/>
              <a:t>foundations for using mixed </a:t>
            </a:r>
            <a:r>
              <a:rPr lang="en-US" dirty="0" smtClean="0"/>
              <a:t>methods.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/>
              <a:t>Literature review </a:t>
            </a:r>
            <a:endParaRPr lang="en-US" b="1" u="sng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(</a:t>
            </a:r>
            <a:r>
              <a:rPr lang="en-US" dirty="0"/>
              <a:t>optional review quantitative, qualitative, and mixed methods studies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5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method purpose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contains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overall intent of the study,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information about both </a:t>
            </a:r>
            <a:r>
              <a:rPr lang="en-US" dirty="0"/>
              <a:t>the quantitative and qualitative strands of the study,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rationale of incorporating both </a:t>
            </a:r>
            <a:r>
              <a:rPr lang="en-US" dirty="0" smtClean="0"/>
              <a:t>strands to </a:t>
            </a:r>
            <a:r>
              <a:rPr lang="en-US" dirty="0"/>
              <a:t>study the research problem.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Goal: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provide </a:t>
            </a:r>
            <a:r>
              <a:rPr lang="en-US" dirty="0"/>
              <a:t>major signposts for the reader to understand the quantitative and qualitative parts of </a:t>
            </a:r>
            <a:r>
              <a:rPr lang="en-US" dirty="0" smtClean="0"/>
              <a:t>a study</a:t>
            </a:r>
            <a:r>
              <a:rPr lang="en-US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4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NIH proposals for MM research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2044" y="1676400"/>
            <a:ext cx="7359912" cy="4953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4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3200" dirty="0"/>
              <a:t>Components of mixed methods research 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953000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b="1" u="sng" dirty="0" smtClean="0"/>
              <a:t>Research methods</a:t>
            </a:r>
            <a:r>
              <a:rPr lang="en-US" dirty="0" smtClean="0"/>
              <a:t>: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definition of mixed methods </a:t>
            </a:r>
            <a:r>
              <a:rPr lang="en-US" dirty="0" smtClean="0"/>
              <a:t>research;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type of design used and its </a:t>
            </a:r>
            <a:r>
              <a:rPr lang="en-US" dirty="0" smtClean="0"/>
              <a:t>definition;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Challenges in using this design and how they will be </a:t>
            </a:r>
            <a:r>
              <a:rPr lang="en-US" dirty="0" smtClean="0"/>
              <a:t>addressed;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Examples of use of the type of </a:t>
            </a:r>
            <a:r>
              <a:rPr lang="en-US" dirty="0" smtClean="0"/>
              <a:t>design;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Reference and inclusion of a diagram of </a:t>
            </a:r>
            <a:r>
              <a:rPr lang="en-US" dirty="0" smtClean="0"/>
              <a:t>procedures;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Quantitative data </a:t>
            </a:r>
            <a:r>
              <a:rPr lang="en-US" dirty="0" smtClean="0"/>
              <a:t>collection and analysis;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Qualitative data </a:t>
            </a:r>
            <a:r>
              <a:rPr lang="en-US" dirty="0" smtClean="0"/>
              <a:t>collection and analysis;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Mixed methods data analysis </a:t>
            </a:r>
            <a:r>
              <a:rPr lang="en-US" dirty="0" smtClean="0"/>
              <a:t>procedures;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Validity approaches in both quantitative and qualitative </a:t>
            </a:r>
            <a:r>
              <a:rPr lang="en-US" dirty="0" smtClean="0"/>
              <a:t>research.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9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dirty="0"/>
              <a:t>Researcher’s resources and skills to conduct mixed methods research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/>
              <a:t>Potential ethical issues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/>
              <a:t>References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/>
              <a:t>Appendixes: Instruments, protocols, diagrams, timeline, budget, summary of major content for each chapter</a:t>
            </a:r>
            <a:endParaRPr lang="en-US" dirty="0" smtClean="0"/>
          </a:p>
          <a:p>
            <a:pPr marL="457200" indent="-457200">
              <a:buFont typeface="+mj-lt"/>
              <a:buAutoNum type="arabicPeriod" startAt="4"/>
            </a:pPr>
            <a:endParaRPr lang="en-US" dirty="0"/>
          </a:p>
          <a:p>
            <a:pPr marL="0" indent="0" algn="ctr"/>
            <a:r>
              <a:rPr lang="en-US" sz="3200" dirty="0" smtClean="0"/>
              <a:t>Except if the granting agency has a different format !!!</a:t>
            </a:r>
            <a:endParaRPr lang="en-US" sz="3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3200" dirty="0"/>
              <a:t>Components of mixed methods research proposal</a:t>
            </a:r>
          </a:p>
        </p:txBody>
      </p:sp>
      <p:sp>
        <p:nvSpPr>
          <p:cNvPr id="5" name="Rectangle 4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9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criteria for research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1676400"/>
          <a:ext cx="8686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Worthy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topic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Rich rigor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4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Sincerity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Credibility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Resonance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Significant contribution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Ethical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Meaningful coherence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85626" y="6172200"/>
            <a:ext cx="7882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Sarah J. Tracy. Qualitative Quality: Eight “Big-Tent”</a:t>
            </a:r>
          </a:p>
          <a:p>
            <a:pPr algn="r"/>
            <a:r>
              <a:rPr lang="en-US" sz="1600" b="0" dirty="0" smtClean="0">
                <a:solidFill>
                  <a:schemeClr val="bg1"/>
                </a:solidFill>
              </a:rPr>
              <a:t>Criteria for Excellent Qualitative Research</a:t>
            </a:r>
            <a:r>
              <a:rPr lang="en-US" sz="1600" b="0" dirty="0">
                <a:solidFill>
                  <a:schemeClr val="bg1"/>
                </a:solidFill>
              </a:rPr>
              <a:t>. Qualitative </a:t>
            </a:r>
            <a:r>
              <a:rPr lang="en-US" sz="1600" b="0" dirty="0" smtClean="0">
                <a:solidFill>
                  <a:schemeClr val="bg1"/>
                </a:solidFill>
              </a:rPr>
              <a:t>Inquiry 2010;16(10):837–851.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5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Reporting of a Mixed Methods Study (GRAMMS)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495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Describe: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u="sng" dirty="0" smtClean="0"/>
              <a:t>justification</a:t>
            </a:r>
            <a:r>
              <a:rPr lang="en-US" sz="2000" dirty="0" smtClean="0"/>
              <a:t> </a:t>
            </a:r>
            <a:r>
              <a:rPr lang="en-US" sz="2000" dirty="0"/>
              <a:t>for using a mixed methods approach to the research question;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u="sng" dirty="0"/>
              <a:t>design</a:t>
            </a:r>
            <a:r>
              <a:rPr lang="en-US" sz="2000" dirty="0"/>
              <a:t> in terms of the purpose, priority, and sequence of methods;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each </a:t>
            </a:r>
            <a:r>
              <a:rPr lang="en-US" sz="2000" dirty="0"/>
              <a:t>method in terms of </a:t>
            </a:r>
            <a:r>
              <a:rPr lang="en-US" sz="2000" u="sng" dirty="0"/>
              <a:t>sampling</a:t>
            </a:r>
            <a:r>
              <a:rPr lang="en-US" sz="2000" dirty="0"/>
              <a:t>, data </a:t>
            </a:r>
            <a:r>
              <a:rPr lang="en-US" sz="2000" u="sng" dirty="0"/>
              <a:t>collection</a:t>
            </a:r>
            <a:r>
              <a:rPr lang="en-US" sz="2000" dirty="0"/>
              <a:t> and </a:t>
            </a:r>
            <a:r>
              <a:rPr lang="en-US" sz="2000" u="sng" dirty="0"/>
              <a:t>analysis</a:t>
            </a:r>
            <a:r>
              <a:rPr lang="en-US" sz="2000" dirty="0"/>
              <a:t>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where </a:t>
            </a:r>
            <a:r>
              <a:rPr lang="en-US" sz="2000" dirty="0"/>
              <a:t>integration has occurred, how it has occurred, and who has participated in it;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any </a:t>
            </a:r>
            <a:r>
              <a:rPr lang="en-US" sz="2000" u="sng" dirty="0"/>
              <a:t>limitation</a:t>
            </a:r>
            <a:r>
              <a:rPr lang="en-US" sz="2000" dirty="0"/>
              <a:t> of one method associated with the presence of the other method; and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any </a:t>
            </a:r>
            <a:r>
              <a:rPr lang="en-US" sz="2000" u="sng" dirty="0"/>
              <a:t>insights</a:t>
            </a:r>
            <a:r>
              <a:rPr lang="en-US" sz="2000" dirty="0"/>
              <a:t> gained from mixing or integrating methods.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6294140"/>
            <a:ext cx="906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 err="1">
                <a:solidFill>
                  <a:schemeClr val="bg1"/>
                </a:solidFill>
                <a:latin typeface="Galliard"/>
              </a:rPr>
              <a:t>O’Cathain</a:t>
            </a:r>
            <a:r>
              <a:rPr lang="en-US" sz="1400" b="0" dirty="0">
                <a:solidFill>
                  <a:schemeClr val="bg1"/>
                </a:solidFill>
                <a:latin typeface="Galliard"/>
              </a:rPr>
              <a:t>, A., Murphy, E., &amp; Nicholl, J. (2008). The quality of mixed methods studies in health services research. </a:t>
            </a:r>
            <a:r>
              <a:rPr lang="en-US" sz="1400" b="0" i="1" dirty="0">
                <a:solidFill>
                  <a:schemeClr val="bg1"/>
                </a:solidFill>
                <a:latin typeface="Galliard"/>
              </a:rPr>
              <a:t>Journal of Health Services Research Policy</a:t>
            </a:r>
            <a:r>
              <a:rPr lang="en-US" sz="1400" b="0" dirty="0">
                <a:solidFill>
                  <a:schemeClr val="bg1"/>
                </a:solidFill>
                <a:latin typeface="Galliard"/>
              </a:rPr>
              <a:t>, </a:t>
            </a:r>
            <a:r>
              <a:rPr lang="en-US" sz="1400" b="0" i="1" dirty="0">
                <a:solidFill>
                  <a:schemeClr val="bg1"/>
                </a:solidFill>
                <a:latin typeface="Galliard"/>
              </a:rPr>
              <a:t>13</a:t>
            </a:r>
            <a:r>
              <a:rPr lang="en-US" sz="1400" b="0" dirty="0">
                <a:solidFill>
                  <a:schemeClr val="bg1"/>
                </a:solidFill>
                <a:latin typeface="Galliard"/>
              </a:rPr>
              <a:t>(2), 92-98.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8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article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248400"/>
            <a:ext cx="8839200" cy="535626"/>
          </a:xfrm>
        </p:spPr>
        <p:txBody>
          <a:bodyPr/>
          <a:lstStyle/>
          <a:p>
            <a:pPr algn="r"/>
            <a:r>
              <a:rPr lang="en-US" sz="1200" dirty="0"/>
              <a:t>A mixed methods study of how clinician ‘</a:t>
            </a:r>
            <a:r>
              <a:rPr lang="en-US" sz="1200" dirty="0" smtClean="0"/>
              <a:t>super users</a:t>
            </a:r>
            <a:r>
              <a:rPr lang="en-US" sz="1200" dirty="0"/>
              <a:t>’ influence others during the </a:t>
            </a:r>
            <a:r>
              <a:rPr lang="en-US" sz="1200" dirty="0" smtClean="0"/>
              <a:t>implementation of </a:t>
            </a:r>
            <a:r>
              <a:rPr lang="en-US" sz="1200" dirty="0"/>
              <a:t>electronic health records</a:t>
            </a:r>
          </a:p>
          <a:p>
            <a:pPr algn="r"/>
            <a:r>
              <a:rPr lang="en-US" sz="1200" dirty="0"/>
              <a:t>Yuan et al. BMC Medical Informatics and Decision Making (2015) 15:26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" y="1524000"/>
            <a:ext cx="2372360" cy="43411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513840"/>
            <a:ext cx="2362200" cy="19127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3578995"/>
            <a:ext cx="5514975" cy="25908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2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52400" y="1676400"/>
            <a:ext cx="8839200" cy="426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of MM studies in HSR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760" y="1752600"/>
            <a:ext cx="8686800" cy="1718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60" y="4438055"/>
            <a:ext cx="5063161" cy="144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6330" y="3470675"/>
            <a:ext cx="3304253" cy="9564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6331" y="4427169"/>
            <a:ext cx="2603270" cy="11075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" y="6005565"/>
            <a:ext cx="8686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latin typeface="+mj-lt"/>
              </a:rPr>
              <a:t>The quality of mixed methods studies in </a:t>
            </a:r>
            <a:r>
              <a:rPr lang="en-US" sz="1400" b="0" dirty="0" smtClean="0">
                <a:solidFill>
                  <a:schemeClr val="bg1"/>
                </a:solidFill>
                <a:latin typeface="+mj-lt"/>
              </a:rPr>
              <a:t>health services </a:t>
            </a:r>
            <a:r>
              <a:rPr lang="en-US" sz="1400" b="0" dirty="0">
                <a:solidFill>
                  <a:schemeClr val="bg1"/>
                </a:solidFill>
                <a:latin typeface="+mj-lt"/>
              </a:rPr>
              <a:t>research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  <a:latin typeface="+mj-lt"/>
              </a:rPr>
              <a:t>Alicia </a:t>
            </a:r>
            <a:r>
              <a:rPr lang="en-US" sz="1400" b="0" dirty="0" err="1">
                <a:solidFill>
                  <a:schemeClr val="bg1"/>
                </a:solidFill>
                <a:latin typeface="+mj-lt"/>
              </a:rPr>
              <a:t>O’Cathain</a:t>
            </a:r>
            <a:r>
              <a:rPr lang="en-US" sz="1400" b="0" dirty="0">
                <a:solidFill>
                  <a:schemeClr val="bg1"/>
                </a:solidFill>
                <a:latin typeface="+mj-lt"/>
              </a:rPr>
              <a:t>, Elizabeth Murphy1, Jon </a:t>
            </a:r>
            <a:r>
              <a:rPr lang="en-US" sz="1400" b="0" dirty="0" smtClean="0">
                <a:solidFill>
                  <a:schemeClr val="bg1"/>
                </a:solidFill>
                <a:latin typeface="+mj-lt"/>
              </a:rPr>
              <a:t>Nicholl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  <a:latin typeface="+mj-lt"/>
              </a:rPr>
              <a:t>Journal of Health Services Research &amp; Policy Vol 13 No 2, 2008: 92–98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5651730" y="1879600"/>
            <a:ext cx="926870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626328" y="3581400"/>
            <a:ext cx="723671" cy="29649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02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 design quality of </a:t>
            </a:r>
            <a:r>
              <a:rPr lang="en-US" dirty="0"/>
              <a:t>studies in </a:t>
            </a:r>
            <a:r>
              <a:rPr lang="en-US" dirty="0" smtClean="0"/>
              <a:t>HSR (1)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057400"/>
            <a:ext cx="8686800" cy="36336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6005565"/>
            <a:ext cx="8686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latin typeface="+mj-lt"/>
              </a:rPr>
              <a:t>The quality of mixed methods studies in </a:t>
            </a:r>
            <a:r>
              <a:rPr lang="en-US" sz="1400" b="0" dirty="0" smtClean="0">
                <a:solidFill>
                  <a:schemeClr val="bg1"/>
                </a:solidFill>
                <a:latin typeface="+mj-lt"/>
              </a:rPr>
              <a:t>health services </a:t>
            </a:r>
            <a:r>
              <a:rPr lang="en-US" sz="1400" b="0" dirty="0">
                <a:solidFill>
                  <a:schemeClr val="bg1"/>
                </a:solidFill>
                <a:latin typeface="+mj-lt"/>
              </a:rPr>
              <a:t>research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  <a:latin typeface="+mj-lt"/>
              </a:rPr>
              <a:t>Alicia </a:t>
            </a:r>
            <a:r>
              <a:rPr lang="en-US" sz="1400" b="0" dirty="0" err="1">
                <a:solidFill>
                  <a:schemeClr val="bg1"/>
                </a:solidFill>
                <a:latin typeface="+mj-lt"/>
              </a:rPr>
              <a:t>O’Cathain</a:t>
            </a:r>
            <a:r>
              <a:rPr lang="en-US" sz="1400" b="0" dirty="0">
                <a:solidFill>
                  <a:schemeClr val="bg1"/>
                </a:solidFill>
                <a:latin typeface="+mj-lt"/>
              </a:rPr>
              <a:t>, Elizabeth Murphy1, Jon </a:t>
            </a:r>
            <a:r>
              <a:rPr lang="en-US" sz="1400" b="0" dirty="0" smtClean="0">
                <a:solidFill>
                  <a:schemeClr val="bg1"/>
                </a:solidFill>
                <a:latin typeface="+mj-lt"/>
              </a:rPr>
              <a:t>Nicholl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  <a:latin typeface="+mj-lt"/>
              </a:rPr>
              <a:t>Journal of Health Services Research &amp; Policy Vol 13 No 2, 2008: 92–98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5410200" y="2209800"/>
            <a:ext cx="939799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30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5864" y="1742023"/>
            <a:ext cx="9138136" cy="396292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 design quality of </a:t>
            </a:r>
            <a:r>
              <a:rPr lang="en-US" dirty="0"/>
              <a:t>studies in </a:t>
            </a:r>
            <a:r>
              <a:rPr lang="en-US" dirty="0" smtClean="0"/>
              <a:t>HSR (2)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6005565"/>
            <a:ext cx="8686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latin typeface="+mj-lt"/>
              </a:rPr>
              <a:t>The quality of mixed methods studies in </a:t>
            </a:r>
            <a:r>
              <a:rPr lang="en-US" sz="1400" b="0" dirty="0" smtClean="0">
                <a:solidFill>
                  <a:schemeClr val="bg1"/>
                </a:solidFill>
                <a:latin typeface="+mj-lt"/>
              </a:rPr>
              <a:t>health services </a:t>
            </a:r>
            <a:r>
              <a:rPr lang="en-US" sz="1400" b="0" dirty="0">
                <a:solidFill>
                  <a:schemeClr val="bg1"/>
                </a:solidFill>
                <a:latin typeface="+mj-lt"/>
              </a:rPr>
              <a:t>research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  <a:latin typeface="+mj-lt"/>
              </a:rPr>
              <a:t>Alicia </a:t>
            </a:r>
            <a:r>
              <a:rPr lang="en-US" sz="1400" b="0" dirty="0" err="1">
                <a:solidFill>
                  <a:schemeClr val="bg1"/>
                </a:solidFill>
                <a:latin typeface="+mj-lt"/>
              </a:rPr>
              <a:t>O’Cathain</a:t>
            </a:r>
            <a:r>
              <a:rPr lang="en-US" sz="1400" b="0" dirty="0">
                <a:solidFill>
                  <a:schemeClr val="bg1"/>
                </a:solidFill>
                <a:latin typeface="+mj-lt"/>
              </a:rPr>
              <a:t>, Elizabeth Murphy1, Jon </a:t>
            </a:r>
            <a:r>
              <a:rPr lang="en-US" sz="1400" b="0" dirty="0" smtClean="0">
                <a:solidFill>
                  <a:schemeClr val="bg1"/>
                </a:solidFill>
                <a:latin typeface="+mj-lt"/>
              </a:rPr>
              <a:t>Nicholl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  <a:latin typeface="+mj-lt"/>
              </a:rPr>
              <a:t>Journal of Health Services Research &amp; Policy Vol 13 No 2, 2008: 92–98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864" y="1856852"/>
            <a:ext cx="9191625" cy="3858148"/>
            <a:chOff x="76200" y="1676400"/>
            <a:chExt cx="9191625" cy="385814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1676400"/>
              <a:ext cx="5410200" cy="38481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6400" y="1695973"/>
              <a:ext cx="3781425" cy="3838575"/>
            </a:xfrm>
            <a:prstGeom prst="rect">
              <a:avLst/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448301" y="2032000"/>
            <a:ext cx="800100" cy="254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60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30144" y="1616946"/>
            <a:ext cx="9086850" cy="438610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assessment of components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4" y="1600200"/>
            <a:ext cx="9086850" cy="4105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2197972"/>
            <a:ext cx="1496994" cy="352425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7640096" y="2147732"/>
            <a:ext cx="0" cy="383857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324600" y="5633722"/>
            <a:ext cx="2416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chemeClr val="tx1"/>
                </a:solidFill>
              </a:rPr>
              <a:t>QUAN                QUAL</a:t>
            </a: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6005565"/>
            <a:ext cx="8686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latin typeface="+mj-lt"/>
              </a:rPr>
              <a:t>The quality of mixed methods studies in </a:t>
            </a:r>
            <a:r>
              <a:rPr lang="en-US" sz="1400" b="0" dirty="0" smtClean="0">
                <a:solidFill>
                  <a:schemeClr val="bg1"/>
                </a:solidFill>
                <a:latin typeface="+mj-lt"/>
              </a:rPr>
              <a:t>health services </a:t>
            </a:r>
            <a:r>
              <a:rPr lang="en-US" sz="1400" b="0" dirty="0">
                <a:solidFill>
                  <a:schemeClr val="bg1"/>
                </a:solidFill>
                <a:latin typeface="+mj-lt"/>
              </a:rPr>
              <a:t>research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  <a:latin typeface="+mj-lt"/>
              </a:rPr>
              <a:t>Alicia </a:t>
            </a:r>
            <a:r>
              <a:rPr lang="en-US" sz="1400" b="0" dirty="0" err="1">
                <a:solidFill>
                  <a:schemeClr val="bg1"/>
                </a:solidFill>
                <a:latin typeface="+mj-lt"/>
              </a:rPr>
              <a:t>O’Cathain</a:t>
            </a:r>
            <a:r>
              <a:rPr lang="en-US" sz="1400" b="0" dirty="0">
                <a:solidFill>
                  <a:schemeClr val="bg1"/>
                </a:solidFill>
                <a:latin typeface="+mj-lt"/>
              </a:rPr>
              <a:t>, Elizabeth Murphy1, Jon </a:t>
            </a:r>
            <a:r>
              <a:rPr lang="en-US" sz="1400" b="0" dirty="0" smtClean="0">
                <a:solidFill>
                  <a:schemeClr val="bg1"/>
                </a:solidFill>
                <a:latin typeface="+mj-lt"/>
              </a:rPr>
              <a:t>Nicholl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  <a:latin typeface="+mj-lt"/>
              </a:rPr>
              <a:t>Journal of Health Services Research &amp; Policy Vol 13 No 2, 2008: 92–98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6146801" y="1752600"/>
            <a:ext cx="939799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38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of inferences made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47800"/>
            <a:ext cx="7772400" cy="441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6005565"/>
            <a:ext cx="8686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latin typeface="+mj-lt"/>
              </a:rPr>
              <a:t>The quality of mixed methods studies in </a:t>
            </a:r>
            <a:r>
              <a:rPr lang="en-US" sz="1400" b="0" dirty="0" smtClean="0">
                <a:solidFill>
                  <a:schemeClr val="bg1"/>
                </a:solidFill>
                <a:latin typeface="+mj-lt"/>
              </a:rPr>
              <a:t>health services </a:t>
            </a:r>
            <a:r>
              <a:rPr lang="en-US" sz="1400" b="0" dirty="0">
                <a:solidFill>
                  <a:schemeClr val="bg1"/>
                </a:solidFill>
                <a:latin typeface="+mj-lt"/>
              </a:rPr>
              <a:t>research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  <a:latin typeface="+mj-lt"/>
              </a:rPr>
              <a:t>Alicia </a:t>
            </a:r>
            <a:r>
              <a:rPr lang="en-US" sz="1400" b="0" dirty="0" err="1">
                <a:solidFill>
                  <a:schemeClr val="bg1"/>
                </a:solidFill>
                <a:latin typeface="+mj-lt"/>
              </a:rPr>
              <a:t>O’Cathain</a:t>
            </a:r>
            <a:r>
              <a:rPr lang="en-US" sz="1400" b="0" dirty="0">
                <a:solidFill>
                  <a:schemeClr val="bg1"/>
                </a:solidFill>
                <a:latin typeface="+mj-lt"/>
              </a:rPr>
              <a:t>, Elizabeth Murphy1, Jon </a:t>
            </a:r>
            <a:r>
              <a:rPr lang="en-US" sz="1400" b="0" dirty="0" smtClean="0">
                <a:solidFill>
                  <a:schemeClr val="bg1"/>
                </a:solidFill>
                <a:latin typeface="+mj-lt"/>
              </a:rPr>
              <a:t>Nicholl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  <a:latin typeface="+mj-lt"/>
              </a:rPr>
              <a:t>Journal of Health Services Research &amp; Policy Vol 13 No 2, 2008: 92–98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4140200" y="1676400"/>
            <a:ext cx="939799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73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criteria for research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753779"/>
              </p:ext>
            </p:extLst>
          </p:nvPr>
        </p:nvGraphicFramePr>
        <p:xfrm>
          <a:off x="228600" y="1676400"/>
          <a:ext cx="8686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Worthy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topic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The study uses sufficient, abundant, appropriate, and complex: </a:t>
                      </a:r>
                    </a:p>
                    <a:p>
                      <a:endParaRPr lang="en-US" sz="20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• Theoretical constructs</a:t>
                      </a:r>
                    </a:p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• Data and time in the field</a:t>
                      </a:r>
                    </a:p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• Sample(s)</a:t>
                      </a:r>
                    </a:p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• Context(s)</a:t>
                      </a:r>
                    </a:p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• Data collection and analysis processes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Rich rigor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4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Sincerity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Credibility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Resonance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Significant contribution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Ethical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Meaningful coherence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85626" y="6172200"/>
            <a:ext cx="7882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Sarah J. Tracy. Qualitative Quality: Eight “Big-Tent”</a:t>
            </a:r>
          </a:p>
          <a:p>
            <a:pPr algn="r"/>
            <a:r>
              <a:rPr lang="en-US" sz="1600" b="0" dirty="0" smtClean="0">
                <a:solidFill>
                  <a:schemeClr val="bg1"/>
                </a:solidFill>
              </a:rPr>
              <a:t>Criteria for Excellent Qualitative Research</a:t>
            </a:r>
            <a:r>
              <a:rPr lang="en-US" sz="1600" b="0" dirty="0">
                <a:solidFill>
                  <a:schemeClr val="bg1"/>
                </a:solidFill>
              </a:rPr>
              <a:t>. Qualitative </a:t>
            </a:r>
            <a:r>
              <a:rPr lang="en-US" sz="1600" b="0" dirty="0" smtClean="0">
                <a:solidFill>
                  <a:schemeClr val="bg1"/>
                </a:solidFill>
              </a:rPr>
              <a:t>Inquiry 2010;16(10):837–851.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E1E0-462E-42B5-A359-A648340C9DA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25833</TotalTime>
  <Words>5895</Words>
  <Application>Microsoft Office PowerPoint</Application>
  <PresentationFormat>On-screen Show (4:3)</PresentationFormat>
  <Paragraphs>1031</Paragraphs>
  <Slides>86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104" baseType="lpstr">
      <vt:lpstr>Arial Unicode MS</vt:lpstr>
      <vt:lpstr>Batang</vt:lpstr>
      <vt:lpstr>ＭＳ Ｐゴシック</vt:lpstr>
      <vt:lpstr>AdvP4DF60E</vt:lpstr>
      <vt:lpstr>AdvP4DF60F</vt:lpstr>
      <vt:lpstr>AdvPTimesB</vt:lpstr>
      <vt:lpstr>Arial</vt:lpstr>
      <vt:lpstr>Galliard</vt:lpstr>
      <vt:lpstr>Georgia</vt:lpstr>
      <vt:lpstr>Times</vt:lpstr>
      <vt:lpstr>Times New Roman</vt:lpstr>
      <vt:lpstr>TimesNewRomanPS-BoldMT</vt:lpstr>
      <vt:lpstr>TimesNewRomanPSMT</vt:lpstr>
      <vt:lpstr>Trebuchet MS</vt:lpstr>
      <vt:lpstr>Verdana</vt:lpstr>
      <vt:lpstr>Wingdings</vt:lpstr>
      <vt:lpstr>2014-Indianapolis</vt:lpstr>
      <vt:lpstr>Photo Editor-foto</vt:lpstr>
      <vt:lpstr>Statistical data analysis and research methods BMI504 Course 20048 – Spring 2019 </vt:lpstr>
      <vt:lpstr>C11. Mixed methods: integration of quantitative and qualitative methods </vt:lpstr>
      <vt:lpstr>Basis of the lecture</vt:lpstr>
      <vt:lpstr>Quality criteria for research</vt:lpstr>
      <vt:lpstr>Quality criteria for research</vt:lpstr>
      <vt:lpstr>Quality criteria for research</vt:lpstr>
      <vt:lpstr>Quality criteria for research</vt:lpstr>
      <vt:lpstr>Quality criteria for research</vt:lpstr>
      <vt:lpstr>Quality criteria for research</vt:lpstr>
      <vt:lpstr>Quality criteria for research</vt:lpstr>
      <vt:lpstr>Quality criteria for research</vt:lpstr>
      <vt:lpstr>Quality criteria for research</vt:lpstr>
      <vt:lpstr>Quality criteria for research</vt:lpstr>
      <vt:lpstr>Quality criteria for research</vt:lpstr>
      <vt:lpstr>Quality criteria for research</vt:lpstr>
      <vt:lpstr>Quality criteria for research</vt:lpstr>
      <vt:lpstr>Quality criteria for research</vt:lpstr>
      <vt:lpstr>Quality criteria for research</vt:lpstr>
      <vt:lpstr>Quality criteria for research</vt:lpstr>
      <vt:lpstr>Quality criteria for research</vt:lpstr>
      <vt:lpstr>Quality criteria for research</vt:lpstr>
      <vt:lpstr>Quality criteria for research</vt:lpstr>
      <vt:lpstr>Three main types of research methods</vt:lpstr>
      <vt:lpstr>Qualitative research</vt:lpstr>
      <vt:lpstr>Quantitative research</vt:lpstr>
      <vt:lpstr>Mixed methods research</vt:lpstr>
      <vt:lpstr>Some purposes of mixed methods</vt:lpstr>
      <vt:lpstr>Some purposes of mixed methods</vt:lpstr>
      <vt:lpstr>Some purposes of mixed methods</vt:lpstr>
      <vt:lpstr>Some purposes of mixed methods</vt:lpstr>
      <vt:lpstr>Some purposes of mixed methods</vt:lpstr>
      <vt:lpstr>Some purposes of mixed methods</vt:lpstr>
      <vt:lpstr>Some purposes of mixed methods</vt:lpstr>
      <vt:lpstr>Triangulation</vt:lpstr>
      <vt:lpstr>Triangulation with complementary results</vt:lpstr>
      <vt:lpstr>Triangulation with convergent results</vt:lpstr>
      <vt:lpstr>Triangulation with divergent results</vt:lpstr>
      <vt:lpstr>Triangulation to develop theory</vt:lpstr>
      <vt:lpstr>Some purposes of mixed methods</vt:lpstr>
      <vt:lpstr>Some purposes of mixed methods</vt:lpstr>
      <vt:lpstr>Some purposes of mixed methods</vt:lpstr>
      <vt:lpstr>Some purposes of mixed methods</vt:lpstr>
      <vt:lpstr>Some purposes of mixed methods</vt:lpstr>
      <vt:lpstr>Mixed methods view on research problem</vt:lpstr>
      <vt:lpstr>‘World views’</vt:lpstr>
      <vt:lpstr>Main world views</vt:lpstr>
      <vt:lpstr>Main world views</vt:lpstr>
      <vt:lpstr>Main world views</vt:lpstr>
      <vt:lpstr>Main world views</vt:lpstr>
      <vt:lpstr>Main world views</vt:lpstr>
      <vt:lpstr>Comparison of research processes</vt:lpstr>
      <vt:lpstr>Data collection in mixed methods</vt:lpstr>
      <vt:lpstr>Mixed methods research</vt:lpstr>
      <vt:lpstr>Research designs</vt:lpstr>
      <vt:lpstr>Working with the data sets</vt:lpstr>
      <vt:lpstr>Convergent parallel mixed methods (1) </vt:lpstr>
      <vt:lpstr>Convergent parallel mixed methods (2)</vt:lpstr>
      <vt:lpstr>Convergent parallel mixed methods (3)</vt:lpstr>
      <vt:lpstr>Convergent parallel mixed methods (4)</vt:lpstr>
      <vt:lpstr>Sequential designs</vt:lpstr>
      <vt:lpstr>Explanatory sequential design</vt:lpstr>
      <vt:lpstr>Exploratory sequential design (1)</vt:lpstr>
      <vt:lpstr>Exploratory sequential design (2)</vt:lpstr>
      <vt:lpstr>Concurrent design</vt:lpstr>
      <vt:lpstr>Advanced designs</vt:lpstr>
      <vt:lpstr>Shorthand notations for MM designs</vt:lpstr>
      <vt:lpstr>Criteria for choosing a specific MM design</vt:lpstr>
      <vt:lpstr>Criteria for choosing an MM design</vt:lpstr>
      <vt:lpstr>Criteria for choosing an MM design</vt:lpstr>
      <vt:lpstr>Criteria for choosing an MM design</vt:lpstr>
      <vt:lpstr>Criteria for choosing an MM design</vt:lpstr>
      <vt:lpstr>Criteria for choosing an MM design</vt:lpstr>
      <vt:lpstr>Criteria for choosing an MM design</vt:lpstr>
      <vt:lpstr>Criteria for choosing an MM design</vt:lpstr>
      <vt:lpstr>Components of mixed methods research proposal</vt:lpstr>
      <vt:lpstr>Mixed method purpose statement</vt:lpstr>
      <vt:lpstr>NIH proposals for MM research</vt:lpstr>
      <vt:lpstr>Components of mixed methods research proposal</vt:lpstr>
      <vt:lpstr>Components of mixed methods research proposal</vt:lpstr>
      <vt:lpstr>Good Reporting of a Mixed Methods Study (GRAMMS) </vt:lpstr>
      <vt:lpstr>Journal article example</vt:lpstr>
      <vt:lpstr>Success of MM studies in HSR</vt:lpstr>
      <vt:lpstr>MM design quality of studies in HSR (1)</vt:lpstr>
      <vt:lpstr>MM design quality of studies in HSR (2)</vt:lpstr>
      <vt:lpstr>Quality assessment of components</vt:lpstr>
      <vt:lpstr>Assessment of inferences made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Werner CEUSTERS</cp:lastModifiedBy>
  <cp:revision>1212</cp:revision>
  <dcterms:created xsi:type="dcterms:W3CDTF">1601-01-01T00:00:00Z</dcterms:created>
  <dcterms:modified xsi:type="dcterms:W3CDTF">2019-04-18T13:45:11Z</dcterms:modified>
</cp:coreProperties>
</file>