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6"/>
  </p:notesMasterIdLst>
  <p:sldIdLst>
    <p:sldId id="1721" r:id="rId2"/>
    <p:sldId id="1661" r:id="rId3"/>
    <p:sldId id="1596" r:id="rId4"/>
    <p:sldId id="1597" r:id="rId5"/>
    <p:sldId id="1638" r:id="rId6"/>
    <p:sldId id="1660" r:id="rId7"/>
    <p:sldId id="1659" r:id="rId8"/>
    <p:sldId id="1697" r:id="rId9"/>
    <p:sldId id="1653" r:id="rId10"/>
    <p:sldId id="1606" r:id="rId11"/>
    <p:sldId id="1605" r:id="rId12"/>
    <p:sldId id="1663" r:id="rId13"/>
    <p:sldId id="1668" r:id="rId14"/>
    <p:sldId id="1669" r:id="rId15"/>
    <p:sldId id="1670" r:id="rId16"/>
    <p:sldId id="1671" r:id="rId17"/>
    <p:sldId id="1672" r:id="rId18"/>
    <p:sldId id="1673" r:id="rId19"/>
    <p:sldId id="1682" r:id="rId20"/>
    <p:sldId id="1683" r:id="rId21"/>
    <p:sldId id="1711" r:id="rId22"/>
    <p:sldId id="1692" r:id="rId23"/>
    <p:sldId id="1718" r:id="rId24"/>
    <p:sldId id="1722" r:id="rId25"/>
    <p:sldId id="1698" r:id="rId26"/>
    <p:sldId id="1616" r:id="rId27"/>
    <p:sldId id="1607" r:id="rId28"/>
    <p:sldId id="1609" r:id="rId29"/>
    <p:sldId id="1699" r:id="rId30"/>
    <p:sldId id="1701" r:id="rId31"/>
    <p:sldId id="1723" r:id="rId32"/>
    <p:sldId id="1724" r:id="rId33"/>
    <p:sldId id="1725" r:id="rId34"/>
    <p:sldId id="1598" r:id="rId35"/>
    <p:sldId id="1655" r:id="rId36"/>
    <p:sldId id="1712" r:id="rId37"/>
    <p:sldId id="1713" r:id="rId38"/>
    <p:sldId id="1714" r:id="rId39"/>
    <p:sldId id="1613" r:id="rId40"/>
    <p:sldId id="1611" r:id="rId41"/>
    <p:sldId id="1719" r:id="rId42"/>
    <p:sldId id="1720" r:id="rId43"/>
    <p:sldId id="1702" r:id="rId44"/>
    <p:sldId id="1614" r:id="rId45"/>
    <p:sldId id="1703" r:id="rId46"/>
    <p:sldId id="1641" r:id="rId47"/>
    <p:sldId id="1642" r:id="rId48"/>
    <p:sldId id="1647" r:id="rId49"/>
    <p:sldId id="1646" r:id="rId50"/>
    <p:sldId id="1686" r:id="rId51"/>
    <p:sldId id="1684" r:id="rId52"/>
    <p:sldId id="1688" r:id="rId53"/>
    <p:sldId id="1687" r:id="rId54"/>
    <p:sldId id="1708" r:id="rId55"/>
    <p:sldId id="1634" r:id="rId56"/>
    <p:sldId id="1706" r:id="rId57"/>
    <p:sldId id="1705" r:id="rId58"/>
    <p:sldId id="1615" r:id="rId59"/>
    <p:sldId id="1631" r:id="rId60"/>
    <p:sldId id="1633" r:id="rId61"/>
    <p:sldId id="1649" r:id="rId62"/>
    <p:sldId id="1690" r:id="rId63"/>
    <p:sldId id="1650" r:id="rId64"/>
    <p:sldId id="1651" r:id="rId65"/>
    <p:sldId id="1632" r:id="rId66"/>
    <p:sldId id="1685" r:id="rId67"/>
    <p:sldId id="1689" r:id="rId68"/>
    <p:sldId id="1640" r:id="rId69"/>
    <p:sldId id="1707" r:id="rId70"/>
    <p:sldId id="1608" r:id="rId71"/>
    <p:sldId id="1619" r:id="rId72"/>
    <p:sldId id="1618" r:id="rId73"/>
    <p:sldId id="1620" r:id="rId74"/>
    <p:sldId id="1704" r:id="rId75"/>
    <p:sldId id="1648" r:id="rId76"/>
    <p:sldId id="1645" r:id="rId77"/>
    <p:sldId id="1639" r:id="rId78"/>
    <p:sldId id="1643" r:id="rId79"/>
    <p:sldId id="1612" r:id="rId80"/>
    <p:sldId id="1644" r:id="rId81"/>
    <p:sldId id="1693" r:id="rId82"/>
    <p:sldId id="1621" r:id="rId83"/>
    <p:sldId id="1622" r:id="rId84"/>
    <p:sldId id="1623" r:id="rId85"/>
    <p:sldId id="1624" r:id="rId86"/>
    <p:sldId id="1625" r:id="rId87"/>
    <p:sldId id="1626" r:id="rId88"/>
    <p:sldId id="1630" r:id="rId89"/>
    <p:sldId id="1637" r:id="rId90"/>
    <p:sldId id="1652" r:id="rId91"/>
    <p:sldId id="1656" r:id="rId92"/>
    <p:sldId id="1657" r:id="rId93"/>
    <p:sldId id="1691" r:id="rId94"/>
    <p:sldId id="1726" r:id="rId9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76" d="100"/>
          <a:sy n="76" d="100"/>
        </p:scale>
        <p:origin x="15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http://www.nss.gov.au/nss/home.nsf/pages/Sample+size+calculator</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21</a:t>
            </a:fld>
            <a:endParaRPr lang="en-US"/>
          </a:p>
        </p:txBody>
      </p:sp>
    </p:spTree>
    <p:extLst>
      <p:ext uri="{BB962C8B-B14F-4D97-AF65-F5344CB8AC3E}">
        <p14:creationId xmlns:p14="http://schemas.microsoft.com/office/powerpoint/2010/main" val="314002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91</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92</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93</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smtClean="0">
                <a:solidFill>
                  <a:schemeClr val="tx1"/>
                </a:solidFill>
              </a:rPr>
              <a:t>Selecting the appropriate study design: Case–control and cohort study designs</a:t>
            </a:r>
          </a:p>
          <a:p>
            <a:pPr marL="0" marR="0" fontAlgn="t">
              <a:spcBef>
                <a:spcPts val="0"/>
              </a:spcBef>
              <a:spcAft>
                <a:spcPts val="0"/>
              </a:spcAft>
            </a:pPr>
            <a:r>
              <a:rPr lang="en-US" dirty="0" smtClean="0">
                <a:solidFill>
                  <a:schemeClr val="tx1"/>
                </a:solidFill>
              </a:rPr>
              <a:t>A </a:t>
            </a:r>
            <a:r>
              <a:rPr lang="en-US" dirty="0" err="1" smtClean="0">
                <a:solidFill>
                  <a:schemeClr val="tx1"/>
                </a:solidFill>
              </a:rPr>
              <a:t>Omair</a:t>
            </a:r>
            <a:r>
              <a:rPr lang="en-US" dirty="0" smtClean="0">
                <a:solidFill>
                  <a:schemeClr val="tx1"/>
                </a:solidFill>
              </a:rPr>
              <a:t> - Journal of Health Specialties, 2016</a:t>
            </a:r>
            <a:endParaRPr lang="en-US"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77</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83</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84</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152280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72078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85525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20048 </a:t>
            </a:r>
            <a:r>
              <a:rPr lang="en-US" sz="2800" dirty="0"/>
              <a:t>– Spring </a:t>
            </a:r>
            <a:r>
              <a:rPr lang="en-US" sz="2800" dirty="0" smtClean="0"/>
              <a:t>2019</a:t>
            </a: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a:t>
            </a:r>
            <a:r>
              <a:rPr lang="en-US" dirty="0" smtClean="0"/>
              <a:t>10 </a:t>
            </a:r>
            <a:r>
              <a:rPr lang="en-US" dirty="0" smtClean="0"/>
              <a:t>– </a:t>
            </a:r>
            <a:r>
              <a:rPr lang="en-US" dirty="0" smtClean="0"/>
              <a:t>April 11, </a:t>
            </a:r>
            <a:r>
              <a:rPr lang="en-US" dirty="0" smtClean="0"/>
              <a:t>2019</a:t>
            </a:r>
          </a:p>
          <a:p>
            <a:r>
              <a:rPr lang="en-US" dirty="0" smtClean="0"/>
              <a:t>Clinical Trial Design</a:t>
            </a:r>
            <a:endParaRPr lang="en-US" dirty="0" smtClean="0"/>
          </a:p>
          <a:p>
            <a:endParaRPr lang="en-US" dirty="0" smtClean="0"/>
          </a:p>
          <a:p>
            <a:r>
              <a:rPr lang="en-US" dirty="0" smtClean="0"/>
              <a:t>Werner CEUSTERS</a:t>
            </a:r>
            <a:endParaRPr lang="en-US" dirty="0"/>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 PICO(TT</a:t>
            </a:r>
            <a:r>
              <a:rPr lang="en-US" dirty="0" smtClean="0"/>
              <a:t>) </a:t>
            </a:r>
            <a:r>
              <a:rPr lang="en-US" dirty="0" smtClean="0"/>
              <a:t>Question Formulation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768687"/>
              </p:ext>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smtClean="0">
                          <a:solidFill>
                            <a:schemeClr val="bg1"/>
                          </a:solidFill>
                          <a:effectLst/>
                        </a:rPr>
                        <a:t>P</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Patient</a:t>
                      </a:r>
                      <a:endParaRPr lang="en-US" sz="2000" dirty="0">
                        <a:solidFill>
                          <a:schemeClr val="bg1"/>
                        </a:solidFill>
                        <a:effectLst/>
                      </a:endParaRP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smtClean="0">
                          <a:solidFill>
                            <a:schemeClr val="bg1"/>
                          </a:solidFill>
                          <a:effectLst/>
                        </a:rPr>
                        <a:t>I</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Intervention </a:t>
                      </a:r>
                    </a:p>
                    <a:p>
                      <a:pPr algn="ctr">
                        <a:buFont typeface="Arial" panose="020B0604020202020204" pitchFamily="34" charset="0"/>
                        <a:buNone/>
                      </a:pPr>
                      <a:r>
                        <a:rPr lang="en-US" sz="2000" dirty="0" smtClean="0">
                          <a:solidFill>
                            <a:schemeClr val="bg1"/>
                          </a:solidFill>
                          <a:effectLst/>
                        </a:rPr>
                        <a:t>(</a:t>
                      </a: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intervention?</a:t>
                      </a:r>
                    </a:p>
                    <a:p>
                      <a:r>
                        <a:rPr lang="en-US" sz="1600" dirty="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smtClean="0">
                          <a:solidFill>
                            <a:schemeClr val="bg1"/>
                          </a:solidFill>
                          <a:effectLst/>
                        </a:rPr>
                        <a:t>C</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Comparison</a:t>
                      </a:r>
                      <a:endParaRPr lang="en-US" sz="20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smtClean="0">
                          <a:solidFill>
                            <a:schemeClr val="bg1"/>
                          </a:solidFill>
                          <a:effectLst/>
                        </a:rPr>
                        <a:t>O</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Outcome</a:t>
                      </a:r>
                      <a:endParaRPr lang="en-US" sz="20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smtClean="0">
                          <a:solidFill>
                            <a:schemeClr val="bg1"/>
                          </a:solidFill>
                          <a:effectLst/>
                        </a:rPr>
                        <a:t>T</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Time </a:t>
                      </a:r>
                      <a:r>
                        <a:rPr lang="en-US" sz="2000" dirty="0">
                          <a:solidFill>
                            <a:schemeClr val="bg1"/>
                          </a:solidFill>
                          <a:effectLst/>
                        </a:rPr>
                        <a:t>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smtClean="0">
                          <a:solidFill>
                            <a:schemeClr val="bg1"/>
                          </a:solidFill>
                          <a:effectLst/>
                        </a:rPr>
                        <a:t>T</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Type </a:t>
                      </a:r>
                      <a:r>
                        <a:rPr lang="en-US" sz="2000" dirty="0">
                          <a:solidFill>
                            <a:schemeClr val="bg1"/>
                          </a:solidFill>
                          <a:effectLst/>
                        </a:rPr>
                        <a:t>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41843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B7A43C5A-ACB8-4C0A-8D74-C2E9796A15BB}" type="slidenum">
              <a:rPr lang="en-US" smtClean="0"/>
              <a:pPr/>
              <a:t>11</a:t>
            </a:fld>
            <a:endParaRPr lang="en-US"/>
          </a:p>
        </p:txBody>
      </p:sp>
    </p:spTree>
    <p:extLst>
      <p:ext uri="{BB962C8B-B14F-4D97-AF65-F5344CB8AC3E}">
        <p14:creationId xmlns:p14="http://schemas.microsoft.com/office/powerpoint/2010/main" val="2464350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 Standardization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Goal: minimize variation.</a:t>
            </a:r>
          </a:p>
          <a:p>
            <a:pPr>
              <a:buFont typeface="Arial" panose="020B0604020202020204" pitchFamily="34" charset="0"/>
              <a:buChar char="•"/>
            </a:pPr>
            <a:r>
              <a:rPr lang="en-US" dirty="0" smtClean="0"/>
              <a:t>Strategies:</a:t>
            </a:r>
          </a:p>
          <a:p>
            <a:pPr lvl="1">
              <a:buFont typeface="Arial" panose="020B0604020202020204" pitchFamily="34" charset="0"/>
              <a:buChar char="•"/>
            </a:pPr>
            <a:r>
              <a:rPr lang="en-US" dirty="0"/>
              <a:t>construct consistent and uniform endpoint </a:t>
            </a:r>
            <a:r>
              <a:rPr lang="en-US" dirty="0" smtClean="0"/>
              <a:t>definitions which are as much as possible objectively measurable;</a:t>
            </a:r>
          </a:p>
          <a:p>
            <a:pPr lvl="1">
              <a:buFont typeface="Arial" panose="020B0604020202020204" pitchFamily="34" charset="0"/>
              <a:buChar char="•"/>
            </a:pPr>
            <a:r>
              <a:rPr lang="en-US" dirty="0" smtClean="0"/>
              <a:t>use central labs/evaluators to </a:t>
            </a:r>
            <a:r>
              <a:rPr lang="en-US" dirty="0"/>
              <a:t>eliminate </a:t>
            </a:r>
            <a:r>
              <a:rPr lang="en-US" dirty="0" smtClean="0"/>
              <a:t>between-lab/ </a:t>
            </a:r>
            <a:r>
              <a:rPr lang="en-US" dirty="0"/>
              <a:t>between-evaluator </a:t>
            </a:r>
            <a:r>
              <a:rPr lang="en-US" dirty="0" smtClean="0"/>
              <a:t>variation;</a:t>
            </a:r>
          </a:p>
          <a:p>
            <a:pPr lvl="1">
              <a:buFont typeface="Arial" panose="020B0604020202020204" pitchFamily="34" charset="0"/>
              <a:buChar char="•"/>
            </a:pPr>
            <a:r>
              <a:rPr lang="en-US" dirty="0" smtClean="0"/>
              <a:t>Use very precise evaluation manuals;</a:t>
            </a:r>
          </a:p>
          <a:p>
            <a:pPr lvl="1">
              <a:buFont typeface="Arial" panose="020B0604020202020204" pitchFamily="34" charset="0"/>
              <a:buChar char="•"/>
            </a:pPr>
            <a:r>
              <a:rPr lang="en-US" dirty="0" smtClean="0"/>
              <a:t>Training of evaluators.</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10368"/>
            <a:ext cx="2057400" cy="365125"/>
          </a:xfrm>
        </p:spPr>
        <p:txBody>
          <a:bodyPr/>
          <a:lstStyle/>
          <a:p>
            <a:fld id="{B7A43C5A-ACB8-4C0A-8D74-C2E9796A15BB}" type="slidenum">
              <a:rPr lang="en-US" smtClean="0"/>
              <a:pPr/>
              <a:t>12</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30118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S3. Randomization</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Goal: minimizing treatment selection bias;</a:t>
            </a:r>
          </a:p>
          <a:p>
            <a:pPr lvl="2">
              <a:buFont typeface="Arial" panose="020B0604020202020204" pitchFamily="34" charset="0"/>
              <a:buChar char="•"/>
            </a:pPr>
            <a:r>
              <a:rPr lang="en-US" dirty="0"/>
              <a:t>a</a:t>
            </a:r>
            <a:r>
              <a:rPr lang="en-US" dirty="0" smtClean="0"/>
              <a:t>ssignment to treated group not based on prognostic factors;</a:t>
            </a:r>
          </a:p>
          <a:p>
            <a:pPr lvl="2">
              <a:buFont typeface="Arial" panose="020B0604020202020204" pitchFamily="34" charset="0"/>
              <a:buChar char="•"/>
            </a:pPr>
            <a:r>
              <a:rPr lang="en-US" dirty="0"/>
              <a:t>prevents confounding of the treatment effects with other prognostic </a:t>
            </a:r>
            <a:r>
              <a:rPr lang="en-US" dirty="0" smtClean="0"/>
              <a:t>variables.</a:t>
            </a:r>
          </a:p>
          <a:p>
            <a:pPr>
              <a:buFont typeface="Arial" panose="020B0604020202020204" pitchFamily="34" charset="0"/>
              <a:buChar char="•"/>
            </a:pPr>
            <a:r>
              <a:rPr lang="en-US" dirty="0" smtClean="0"/>
              <a:t>Strategies:</a:t>
            </a:r>
          </a:p>
          <a:p>
            <a:pPr lvl="1">
              <a:buFont typeface="Arial" panose="020B0604020202020204" pitchFamily="34" charset="0"/>
              <a:buChar char="•"/>
            </a:pPr>
            <a:r>
              <a:rPr lang="en-US" sz="2000" u="sng" dirty="0" smtClean="0"/>
              <a:t>Simple</a:t>
            </a:r>
            <a:r>
              <a:rPr lang="en-US" sz="2000" dirty="0" smtClean="0"/>
              <a:t>: flip a coin for each subject.</a:t>
            </a:r>
          </a:p>
          <a:p>
            <a:pPr lvl="1">
              <a:buFont typeface="Arial" panose="020B0604020202020204" pitchFamily="34" charset="0"/>
              <a:buChar char="•"/>
            </a:pPr>
            <a:r>
              <a:rPr lang="en-US" sz="2000" u="sng" dirty="0" smtClean="0"/>
              <a:t>Constrained</a:t>
            </a:r>
            <a:r>
              <a:rPr lang="en-US" sz="2000" dirty="0" smtClean="0"/>
              <a:t>: subjects pick token (T or </a:t>
            </a:r>
            <a:r>
              <a:rPr lang="en-US" sz="2000" dirty="0" err="1" smtClean="0"/>
              <a:t>nT</a:t>
            </a:r>
            <a:r>
              <a:rPr lang="en-US" sz="2000" dirty="0" smtClean="0"/>
              <a:t>) from a bag.</a:t>
            </a:r>
          </a:p>
          <a:p>
            <a:pPr lvl="1">
              <a:buFont typeface="Arial" panose="020B0604020202020204" pitchFamily="34" charset="0"/>
              <a:buChar char="•"/>
            </a:pPr>
            <a:r>
              <a:rPr lang="en-US" sz="2000" u="sng" dirty="0" smtClean="0"/>
              <a:t>Adaptive</a:t>
            </a:r>
            <a:r>
              <a:rPr lang="en-US" sz="2000" dirty="0" smtClean="0"/>
              <a:t>, several schemas, e.g.: </a:t>
            </a:r>
          </a:p>
          <a:p>
            <a:pPr lvl="2">
              <a:buFont typeface="Arial" panose="020B0604020202020204" pitchFamily="34" charset="0"/>
              <a:buChar char="•"/>
            </a:pPr>
            <a:r>
              <a:rPr lang="en-US" dirty="0" smtClean="0"/>
              <a:t>pick token from bag to determine group, put it back, add one token from opposite category, or,</a:t>
            </a:r>
          </a:p>
          <a:p>
            <a:pPr lvl="2">
              <a:buFont typeface="Arial" panose="020B0604020202020204" pitchFamily="34" charset="0"/>
              <a:buChar char="•"/>
            </a:pPr>
            <a:r>
              <a:rPr lang="en-US" dirty="0"/>
              <a:t>p</a:t>
            </a:r>
            <a:r>
              <a:rPr lang="en-US" dirty="0" smtClean="0"/>
              <a:t>ick from bag, give selected treatment, if treatment successful add two tokens of same treatment to bag, otherwise, one of each.</a:t>
            </a:r>
          </a:p>
          <a:p>
            <a:pPr lvl="1">
              <a:buFont typeface="Arial" panose="020B0604020202020204" pitchFamily="34" charset="0"/>
              <a:buChar char="•"/>
            </a:pPr>
            <a:r>
              <a:rPr lang="en-US" sz="2000" u="sng" dirty="0" smtClean="0"/>
              <a:t>Stratified</a:t>
            </a:r>
            <a:r>
              <a:rPr lang="en-US" sz="2000" dirty="0" smtClean="0"/>
              <a:t>: </a:t>
            </a:r>
            <a:r>
              <a:rPr lang="en-US" sz="2000" dirty="0"/>
              <a:t>create treatment groups that are balanced with respect to confounding (prognostic) </a:t>
            </a:r>
            <a:r>
              <a:rPr lang="en-US" sz="2000" dirty="0" smtClean="0"/>
              <a:t>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13</a:t>
            </a:fld>
            <a:endParaRPr lang="en-US" dirty="0"/>
          </a:p>
        </p:txBody>
      </p:sp>
    </p:spTree>
    <p:extLst>
      <p:ext uri="{BB962C8B-B14F-4D97-AF65-F5344CB8AC3E}">
        <p14:creationId xmlns:p14="http://schemas.microsoft.com/office/powerpoint/2010/main" val="31404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 Blinding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Of who:</a:t>
            </a:r>
          </a:p>
          <a:p>
            <a:pPr lvl="1">
              <a:buFont typeface="Arial" panose="020B0604020202020204" pitchFamily="34" charset="0"/>
              <a:buChar char="•"/>
            </a:pPr>
            <a:r>
              <a:rPr lang="en-US" dirty="0"/>
              <a:t>s</a:t>
            </a:r>
            <a:r>
              <a:rPr lang="en-US" dirty="0" smtClean="0"/>
              <a:t>ingle: 	   study subjects;</a:t>
            </a:r>
          </a:p>
          <a:p>
            <a:pPr lvl="1">
              <a:buFont typeface="Arial" panose="020B0604020202020204" pitchFamily="34" charset="0"/>
              <a:buChar char="•"/>
            </a:pPr>
            <a:r>
              <a:rPr lang="en-US" dirty="0"/>
              <a:t>d</a:t>
            </a:r>
            <a:r>
              <a:rPr lang="en-US" dirty="0" smtClean="0"/>
              <a:t>ouble:	   subjects plus investigators;</a:t>
            </a:r>
          </a:p>
          <a:p>
            <a:pPr lvl="1">
              <a:buFont typeface="Arial" panose="020B0604020202020204" pitchFamily="34" charset="0"/>
              <a:buChar char="•"/>
            </a:pPr>
            <a:r>
              <a:rPr lang="en-US" dirty="0" smtClean="0"/>
              <a:t>triple: 	   subjects, investigators, evaluators, sponsors.</a:t>
            </a:r>
          </a:p>
          <a:p>
            <a:pPr>
              <a:buFont typeface="Arial" panose="020B0604020202020204" pitchFamily="34" charset="0"/>
              <a:buChar char="•"/>
            </a:pPr>
            <a:r>
              <a:rPr lang="en-US" dirty="0" smtClean="0"/>
              <a:t>Not often possible:</a:t>
            </a:r>
          </a:p>
          <a:p>
            <a:pPr lvl="1">
              <a:buFont typeface="Arial" panose="020B0604020202020204" pitchFamily="34" charset="0"/>
              <a:buChar char="•"/>
            </a:pPr>
            <a:r>
              <a:rPr lang="en-US" dirty="0" smtClean="0"/>
              <a:t>Ethical (no fake surgery)</a:t>
            </a:r>
          </a:p>
          <a:p>
            <a:pPr lvl="1">
              <a:buFont typeface="Arial" panose="020B0604020202020204" pitchFamily="34" charset="0"/>
              <a:buChar char="•"/>
            </a:pPr>
            <a:r>
              <a:rPr lang="en-US" dirty="0" smtClean="0"/>
              <a:t>Different side effects of two compared treatments</a:t>
            </a:r>
          </a:p>
          <a:p>
            <a:pPr lvl="1">
              <a:buFont typeface="Arial" panose="020B0604020202020204" pitchFamily="34" charset="0"/>
              <a:buChar char="•"/>
            </a:pPr>
            <a:r>
              <a:rPr lang="en-US" dirty="0" smtClean="0"/>
              <a:t>Different routes of administration</a:t>
            </a:r>
          </a:p>
          <a:p>
            <a:pPr lvl="2">
              <a:buFont typeface="Arial" panose="020B0604020202020204" pitchFamily="34" charset="0"/>
              <a:buChar char="•"/>
            </a:pPr>
            <a:r>
              <a:rPr lang="en-US" dirty="0" smtClean="0"/>
              <a:t>Can be canceled out by ‘double dummy’ approach</a:t>
            </a:r>
          </a:p>
          <a:p>
            <a:pPr>
              <a:buFont typeface="Arial" panose="020B0604020202020204" pitchFamily="34" charset="0"/>
              <a:buChar char="•"/>
            </a:pPr>
            <a:r>
              <a:rPr lang="en-US" dirty="0" smtClean="0"/>
              <a:t>Requires evaluation of the success of the blinding.</a:t>
            </a:r>
            <a:endParaRPr lang="en-US" dirty="0"/>
          </a:p>
        </p:txBody>
      </p:sp>
      <p:sp>
        <p:nvSpPr>
          <p:cNvPr id="4" name="Slide Number Placeholder 3"/>
          <p:cNvSpPr>
            <a:spLocks noGrp="1"/>
          </p:cNvSpPr>
          <p:nvPr>
            <p:ph type="sldNum" sz="quarter" idx="10"/>
          </p:nvPr>
        </p:nvSpPr>
        <p:spPr>
          <a:xfrm>
            <a:off x="76200" y="6264275"/>
            <a:ext cx="2057400" cy="365125"/>
          </a:xfrm>
        </p:spPr>
        <p:txBody>
          <a:bodyPr/>
          <a:lstStyle/>
          <a:p>
            <a:fld id="{B7A43C5A-ACB8-4C0A-8D74-C2E9796A15BB}" type="slidenum">
              <a:rPr lang="en-US" smtClean="0"/>
              <a:pPr/>
              <a:t>14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5362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S5. Use of placebos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Sometimes costly</a:t>
            </a:r>
          </a:p>
          <a:p>
            <a:pPr>
              <a:buFont typeface="Arial" panose="020B0604020202020204" pitchFamily="34" charset="0"/>
              <a:buChar char="•"/>
            </a:pPr>
            <a:r>
              <a:rPr lang="en-US" dirty="0" smtClean="0"/>
              <a:t>Sometimes impossible</a:t>
            </a:r>
          </a:p>
          <a:p>
            <a:pPr lvl="1">
              <a:buFont typeface="Arial" panose="020B0604020202020204" pitchFamily="34" charset="0"/>
              <a:buChar char="•"/>
            </a:pPr>
            <a:r>
              <a:rPr lang="en-US" dirty="0" smtClean="0"/>
              <a:t>surgery</a:t>
            </a:r>
          </a:p>
          <a:p>
            <a:pPr lvl="1">
              <a:buFont typeface="Arial" panose="020B0604020202020204" pitchFamily="34" charset="0"/>
              <a:buChar char="•"/>
            </a:pPr>
            <a:r>
              <a:rPr lang="en-US" dirty="0"/>
              <a:t>d</a:t>
            </a:r>
            <a:r>
              <a:rPr lang="en-US" dirty="0" smtClean="0"/>
              <a:t>evice testing</a:t>
            </a:r>
          </a:p>
          <a:p>
            <a:pPr>
              <a:buFont typeface="Arial" panose="020B0604020202020204" pitchFamily="34" charset="0"/>
              <a:buChar char="•"/>
            </a:pPr>
            <a:r>
              <a:rPr lang="en-US" dirty="0" smtClean="0"/>
              <a:t>May have treatment effects, most often with patient-reported outcomes.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10639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S6. Control group selection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Goal: </a:t>
            </a:r>
            <a:r>
              <a:rPr lang="en-US" dirty="0"/>
              <a:t>discriminate the effects caused by the </a:t>
            </a:r>
            <a:r>
              <a:rPr lang="en-US" dirty="0" smtClean="0"/>
              <a:t>study 		   intervention </a:t>
            </a:r>
            <a:r>
              <a:rPr lang="en-US" dirty="0"/>
              <a:t>from effects </a:t>
            </a:r>
            <a:r>
              <a:rPr lang="en-US" dirty="0" smtClean="0"/>
              <a:t>due to other factors.</a:t>
            </a:r>
          </a:p>
          <a:p>
            <a:pPr lvl="3">
              <a:buFont typeface="Arial" panose="020B0604020202020204" pitchFamily="34" charset="0"/>
              <a:buChar char="•"/>
            </a:pPr>
            <a:r>
              <a:rPr lang="en-US" dirty="0" smtClean="0"/>
              <a:t>natural </a:t>
            </a:r>
            <a:r>
              <a:rPr lang="en-US" dirty="0"/>
              <a:t>history of the disease, patient or clinician expectations, </a:t>
            </a:r>
            <a:r>
              <a:rPr lang="en-US" dirty="0" smtClean="0"/>
              <a:t>the </a:t>
            </a:r>
            <a:r>
              <a:rPr lang="en-US" dirty="0"/>
              <a:t>effects of </a:t>
            </a:r>
            <a:r>
              <a:rPr lang="en-US" dirty="0" smtClean="0"/>
              <a:t>other interventions, …</a:t>
            </a:r>
          </a:p>
          <a:p>
            <a:pPr>
              <a:buFont typeface="Arial" panose="020B0604020202020204" pitchFamily="34" charset="0"/>
              <a:buChar char="•"/>
            </a:pPr>
            <a:r>
              <a:rPr lang="en-US" dirty="0" smtClean="0"/>
              <a:t>Types:</a:t>
            </a:r>
          </a:p>
          <a:p>
            <a:pPr lvl="1">
              <a:buFont typeface="Arial" panose="020B0604020202020204" pitchFamily="34" charset="0"/>
              <a:buChar char="•"/>
            </a:pPr>
            <a:r>
              <a:rPr lang="en-US" dirty="0" smtClean="0"/>
              <a:t>historical controls: data from previous studies</a:t>
            </a:r>
          </a:p>
          <a:p>
            <a:pPr lvl="2">
              <a:buFont typeface="Arial" panose="020B0604020202020204" pitchFamily="34" charset="0"/>
              <a:buChar char="•"/>
            </a:pPr>
            <a:r>
              <a:rPr lang="en-US" dirty="0" smtClean="0"/>
              <a:t>Randomization not possible </a:t>
            </a:r>
            <a:r>
              <a:rPr lang="en-US" dirty="0" smtClean="0">
                <a:sym typeface="Wingdings" panose="05000000000000000000" pitchFamily="2" charset="2"/>
              </a:rPr>
              <a:t> more bias risk</a:t>
            </a:r>
            <a:endParaRPr lang="en-US" dirty="0" smtClean="0"/>
          </a:p>
          <a:p>
            <a:pPr lvl="1">
              <a:buFont typeface="Arial" panose="020B0604020202020204" pitchFamily="34" charset="0"/>
              <a:buChar char="•"/>
            </a:pPr>
            <a:r>
              <a:rPr lang="en-US" dirty="0" smtClean="0"/>
              <a:t>placebo/sham controls</a:t>
            </a:r>
          </a:p>
          <a:p>
            <a:pPr lvl="1">
              <a:buFont typeface="Arial" panose="020B0604020202020204" pitchFamily="34" charset="0"/>
              <a:buChar char="•"/>
            </a:pPr>
            <a:r>
              <a:rPr lang="en-US" dirty="0" smtClean="0"/>
              <a:t>active controls: comparison to intervention with known outcomes</a:t>
            </a:r>
          </a:p>
          <a:p>
            <a:pPr lvl="2">
              <a:buFont typeface="Arial" panose="020B0604020202020204" pitchFamily="34" charset="0"/>
              <a:buChar char="•"/>
            </a:pPr>
            <a:r>
              <a:rPr lang="en-US" dirty="0" smtClean="0"/>
              <a:t>‘non-inferiority’ studies.</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16</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S7. Population selection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Determined by the study objective</a:t>
            </a:r>
          </a:p>
          <a:p>
            <a:pPr>
              <a:buFont typeface="Arial" panose="020B0604020202020204" pitchFamily="34" charset="0"/>
              <a:buChar char="•"/>
            </a:pPr>
            <a:r>
              <a:rPr lang="en-US" dirty="0" smtClean="0"/>
              <a:t>Homogenous and small versus diverse and large </a:t>
            </a:r>
          </a:p>
          <a:p>
            <a:pPr>
              <a:buFont typeface="Arial" panose="020B0604020202020204" pitchFamily="34" charset="0"/>
              <a:buChar char="•"/>
            </a:pPr>
            <a:r>
              <a:rPr lang="en-US" dirty="0" smtClean="0"/>
              <a:t>Response variation and effect isolation versus impact of intervention on society</a:t>
            </a:r>
          </a:p>
          <a:p>
            <a:pPr>
              <a:buFont typeface="Arial" panose="020B0604020202020204" pitchFamily="34" charset="0"/>
              <a:buChar char="•"/>
            </a:pPr>
            <a:r>
              <a:rPr lang="en-US" dirty="0" smtClean="0"/>
              <a:t>Entry criteria considerations:</a:t>
            </a:r>
          </a:p>
          <a:p>
            <a:pPr lvl="1">
              <a:buFont typeface="Arial" panose="020B0604020202020204" pitchFamily="34" charset="0"/>
              <a:buChar char="•"/>
            </a:pPr>
            <a:r>
              <a:rPr lang="en-US" dirty="0" smtClean="0"/>
              <a:t>Participant safety</a:t>
            </a:r>
          </a:p>
          <a:p>
            <a:pPr lvl="1">
              <a:buFont typeface="Arial" panose="020B0604020202020204" pitchFamily="34" charset="0"/>
              <a:buChar char="•"/>
            </a:pPr>
            <a:r>
              <a:rPr lang="en-US" dirty="0" smtClean="0"/>
              <a:t>Reduction of variation</a:t>
            </a:r>
          </a:p>
          <a:p>
            <a:pPr lvl="1">
              <a:buFont typeface="Arial" panose="020B0604020202020204" pitchFamily="34" charset="0"/>
              <a:buChar char="•"/>
            </a:pPr>
            <a:r>
              <a:rPr lang="en-US" dirty="0" smtClean="0"/>
              <a:t>Prevention of bias</a:t>
            </a:r>
          </a:p>
          <a:p>
            <a:pPr lvl="2">
              <a:buFont typeface="Arial" panose="020B0604020202020204" pitchFamily="34" charset="0"/>
              <a:buChar char="•"/>
            </a:pPr>
            <a:r>
              <a:rPr lang="en-US" dirty="0" smtClean="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17</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S8. Endpoint selection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Desiderata for endpoints:</a:t>
            </a:r>
          </a:p>
          <a:p>
            <a:pPr lvl="1">
              <a:buFont typeface="Arial" panose="020B0604020202020204" pitchFamily="34" charset="0"/>
              <a:buChar char="•"/>
            </a:pPr>
            <a:r>
              <a:rPr lang="en-US" dirty="0"/>
              <a:t>c</a:t>
            </a:r>
            <a:r>
              <a:rPr lang="en-US" dirty="0" smtClean="0"/>
              <a:t>linically relevant</a:t>
            </a:r>
            <a:r>
              <a:rPr lang="en-US" dirty="0"/>
              <a:t>, </a:t>
            </a:r>
            <a:endParaRPr lang="en-US" dirty="0" smtClean="0"/>
          </a:p>
          <a:p>
            <a:pPr lvl="1">
              <a:buFont typeface="Arial" panose="020B0604020202020204" pitchFamily="34" charset="0"/>
              <a:buChar char="•"/>
            </a:pPr>
            <a:r>
              <a:rPr lang="en-US" dirty="0" smtClean="0"/>
              <a:t>interpretable</a:t>
            </a:r>
            <a:r>
              <a:rPr lang="en-US" dirty="0"/>
              <a:t>, </a:t>
            </a:r>
            <a:endParaRPr lang="en-US" dirty="0" smtClean="0"/>
          </a:p>
          <a:p>
            <a:pPr lvl="1">
              <a:buFont typeface="Arial" panose="020B0604020202020204" pitchFamily="34" charset="0"/>
              <a:buChar char="•"/>
            </a:pPr>
            <a:r>
              <a:rPr lang="en-US" dirty="0" smtClean="0"/>
              <a:t>sensitive </a:t>
            </a:r>
            <a:r>
              <a:rPr lang="en-US" dirty="0"/>
              <a:t>to the effects of intervention, </a:t>
            </a:r>
            <a:endParaRPr lang="en-US" dirty="0" smtClean="0"/>
          </a:p>
          <a:p>
            <a:pPr lvl="1">
              <a:buFont typeface="Arial" panose="020B0604020202020204" pitchFamily="34" charset="0"/>
              <a:buChar char="•"/>
            </a:pPr>
            <a:r>
              <a:rPr lang="en-US" dirty="0" smtClean="0"/>
              <a:t>practical </a:t>
            </a:r>
            <a:r>
              <a:rPr lang="en-US" dirty="0"/>
              <a:t>and affordable </a:t>
            </a:r>
            <a:r>
              <a:rPr lang="en-US" dirty="0" smtClean="0"/>
              <a:t>to measure in </a:t>
            </a:r>
            <a:r>
              <a:rPr lang="en-US" dirty="0"/>
              <a:t>an unbiased </a:t>
            </a:r>
            <a:r>
              <a:rPr lang="en-US" dirty="0" smtClean="0"/>
              <a:t>manner,</a:t>
            </a:r>
          </a:p>
          <a:p>
            <a:pPr lvl="2">
              <a:buFont typeface="Arial" panose="020B0604020202020204" pitchFamily="34" charset="0"/>
              <a:buChar char="•"/>
            </a:pPr>
            <a:r>
              <a:rPr lang="en-US" dirty="0" smtClean="0"/>
              <a:t>Objective endpoints better than subjective endpoints .</a:t>
            </a:r>
          </a:p>
          <a:p>
            <a:pPr>
              <a:buFont typeface="Arial" panose="020B0604020202020204" pitchFamily="34" charset="0"/>
              <a:buChar char="•"/>
            </a:pPr>
            <a:r>
              <a:rPr lang="en-US" dirty="0" smtClean="0"/>
              <a:t>Characterized as one of the variable types (nominal,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18</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1754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S10. Steps in sample size determination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a:t>
            </a:r>
            <a:r>
              <a:rPr lang="en-US" sz="2000" dirty="0" smtClean="0"/>
              <a:t>hypotheses.</a:t>
            </a:r>
          </a:p>
          <a:p>
            <a:pPr lvl="2">
              <a:buFont typeface="Arial" panose="020B0604020202020204" pitchFamily="34" charset="0"/>
              <a:buChar char="•"/>
            </a:pPr>
            <a:r>
              <a:rPr lang="en-US" dirty="0" smtClean="0"/>
              <a:t>‘minimum </a:t>
            </a:r>
            <a:r>
              <a:rPr lang="en-US" dirty="0"/>
              <a:t>clinically relevant </a:t>
            </a:r>
            <a:r>
              <a:rPr lang="en-US" dirty="0" smtClean="0"/>
              <a:t>difference’.</a:t>
            </a:r>
          </a:p>
          <a:p>
            <a:pPr marL="457200" indent="-457200">
              <a:buFont typeface="+mj-lt"/>
              <a:buAutoNum type="arabicPeriod"/>
            </a:pPr>
            <a:r>
              <a:rPr lang="en-US" sz="2000" dirty="0" smtClean="0"/>
              <a:t>Select type I and type II errors.</a:t>
            </a:r>
          </a:p>
          <a:p>
            <a:pPr marL="457200" indent="-457200">
              <a:buFont typeface="+mj-lt"/>
              <a:buAutoNum type="arabicPeriod"/>
            </a:pPr>
            <a:r>
              <a:rPr lang="en-US" sz="2000" dirty="0"/>
              <a:t>Obtain estimates of quantities that may be needed (e.g., estimates of variation or </a:t>
            </a:r>
            <a:r>
              <a:rPr lang="en-US" sz="2000" dirty="0" smtClean="0"/>
              <a:t>a control </a:t>
            </a:r>
            <a:r>
              <a:rPr lang="en-US" sz="2000" dirty="0"/>
              <a:t>group response rate</a:t>
            </a:r>
            <a:r>
              <a:rPr lang="en-US" sz="2000" dirty="0" smtClean="0"/>
              <a:t>), through:</a:t>
            </a:r>
          </a:p>
          <a:p>
            <a:pPr marL="1257300" lvl="2" indent="-457200"/>
            <a:r>
              <a:rPr lang="en-US" dirty="0" smtClean="0"/>
              <a:t>searching </a:t>
            </a:r>
            <a:r>
              <a:rPr lang="en-US" dirty="0"/>
              <a:t>the literature for prior </a:t>
            </a:r>
            <a:r>
              <a:rPr lang="en-US" dirty="0" smtClean="0"/>
              <a:t>data</a:t>
            </a:r>
          </a:p>
          <a:p>
            <a:pPr marL="1257300" lvl="2" indent="-457200"/>
            <a:r>
              <a:rPr lang="en-US" dirty="0" smtClean="0"/>
              <a:t>running </a:t>
            </a:r>
            <a:r>
              <a:rPr lang="en-US" dirty="0"/>
              <a:t>pilot studies.</a:t>
            </a:r>
          </a:p>
          <a:p>
            <a:pPr marL="457200" indent="-457200">
              <a:buFont typeface="+mj-lt"/>
              <a:buAutoNum type="arabicPeriod"/>
            </a:pPr>
            <a:r>
              <a:rPr lang="en-US" sz="2000" dirty="0" smtClean="0"/>
              <a:t>Select </a:t>
            </a:r>
            <a:r>
              <a:rPr lang="en-US" sz="2000" dirty="0"/>
              <a:t>the minimum sample size such that two conditions hold: </a:t>
            </a:r>
            <a:endParaRPr lang="en-US" sz="2000" dirty="0" smtClean="0"/>
          </a:p>
          <a:p>
            <a:pPr marL="1257300" lvl="2" indent="-457200"/>
            <a:r>
              <a:rPr lang="en-US" dirty="0" smtClean="0"/>
              <a:t>if </a:t>
            </a:r>
            <a:r>
              <a:rPr lang="en-US" dirty="0"/>
              <a:t>the </a:t>
            </a:r>
            <a:r>
              <a:rPr lang="en-US" dirty="0" smtClean="0"/>
              <a:t>null hypothesis </a:t>
            </a:r>
            <a:r>
              <a:rPr lang="en-US" dirty="0"/>
              <a:t>is true then the probability of incorrectly rejecting is no more than </a:t>
            </a:r>
            <a:r>
              <a:rPr lang="en-US" dirty="0" smtClean="0"/>
              <a:t>the selected </a:t>
            </a:r>
            <a:r>
              <a:rPr lang="en-US" dirty="0"/>
              <a:t>Type I error rate, </a:t>
            </a:r>
            <a:r>
              <a:rPr lang="en-US" dirty="0" smtClean="0"/>
              <a:t>and</a:t>
            </a:r>
          </a:p>
          <a:p>
            <a:pPr marL="1257300" lvl="2" indent="-457200"/>
            <a:r>
              <a:rPr lang="en-US" dirty="0" smtClean="0"/>
              <a:t>if </a:t>
            </a:r>
            <a:r>
              <a:rPr lang="en-US" dirty="0"/>
              <a:t>the alternative hypothesis is true then </a:t>
            </a:r>
            <a:r>
              <a:rPr lang="en-US" dirty="0" smtClean="0"/>
              <a:t>the probability </a:t>
            </a:r>
            <a:r>
              <a:rPr lang="en-US" dirty="0"/>
              <a:t>of incorrectly failing to reject is no more than the selected Type II </a:t>
            </a:r>
            <a:r>
              <a:rPr lang="en-US" dirty="0" smtClean="0"/>
              <a:t>error.</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19</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Background</a:t>
            </a:r>
            <a:endParaRPr lang="en-US" dirty="0"/>
          </a:p>
        </p:txBody>
      </p:sp>
      <p:sp>
        <p:nvSpPr>
          <p:cNvPr id="6" name="Subtitle 5"/>
          <p:cNvSpPr>
            <a:spLocks noGrp="1"/>
          </p:cNvSpPr>
          <p:nvPr>
            <p:ph type="subTitle" idx="1"/>
          </p:nvPr>
        </p:nvSpPr>
        <p:spPr/>
        <p:txBody>
          <a:bodyPr/>
          <a:lstStyle/>
          <a:p>
            <a:r>
              <a:rPr lang="en-US" dirty="0" smtClean="0"/>
              <a:t>Evidence Based Medicine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a:t>
            </a:fld>
            <a:endParaRPr lang="en-US"/>
          </a:p>
        </p:txBody>
      </p:sp>
    </p:spTree>
    <p:extLst>
      <p:ext uri="{BB962C8B-B14F-4D97-AF65-F5344CB8AC3E}">
        <p14:creationId xmlns:p14="http://schemas.microsoft.com/office/powerpoint/2010/main" val="507164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S10. Alternative sample size method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a:t>
            </a:r>
            <a:r>
              <a:rPr lang="en-US" sz="2000" dirty="0" smtClean="0"/>
              <a:t>dentify </a:t>
            </a:r>
            <a:r>
              <a:rPr lang="en-US" sz="2000" dirty="0"/>
              <a:t>a primary quantity to </a:t>
            </a:r>
            <a:r>
              <a:rPr lang="en-US" sz="2000" dirty="0" smtClean="0"/>
              <a:t>be estimated (e.g. between-group </a:t>
            </a:r>
            <a:r>
              <a:rPr lang="en-US" sz="2000" dirty="0"/>
              <a:t>difference in the mean </a:t>
            </a:r>
            <a:r>
              <a:rPr lang="en-US" sz="2000" dirty="0" smtClean="0"/>
              <a:t>response); </a:t>
            </a:r>
          </a:p>
          <a:p>
            <a:pPr marL="457200" indent="-457200">
              <a:buFont typeface="+mj-lt"/>
              <a:buAutoNum type="arabicPeriod"/>
            </a:pPr>
            <a:r>
              <a:rPr lang="en-US" sz="2000" dirty="0"/>
              <a:t>E</a:t>
            </a:r>
            <a:r>
              <a:rPr lang="en-US" sz="2000" dirty="0" smtClean="0"/>
              <a:t>stimate </a:t>
            </a:r>
            <a:r>
              <a:rPr lang="en-US" sz="2000" dirty="0"/>
              <a:t>it with acceptable </a:t>
            </a:r>
            <a:r>
              <a:rPr lang="en-US" sz="2000" dirty="0" smtClean="0"/>
              <a:t>precision;</a:t>
            </a:r>
          </a:p>
          <a:p>
            <a:pPr marL="457200" indent="-457200">
              <a:buFont typeface="+mj-lt"/>
              <a:buAutoNum type="arabicPeriod"/>
            </a:pPr>
            <a:r>
              <a:rPr lang="en-US" sz="2000" dirty="0" smtClean="0"/>
              <a:t>Compute the </a:t>
            </a:r>
            <a:r>
              <a:rPr lang="en-US" sz="2000" dirty="0"/>
              <a:t>sample size </a:t>
            </a:r>
            <a:r>
              <a:rPr lang="en-US" sz="2000" dirty="0" smtClean="0"/>
              <a:t>so </a:t>
            </a:r>
            <a:r>
              <a:rPr lang="en-US" sz="2000" dirty="0"/>
              <a:t>that there is a high probability that this quantity is estimated </a:t>
            </a:r>
            <a:r>
              <a:rPr lang="en-US" sz="2000" dirty="0" smtClean="0"/>
              <a:t>with acceptable </a:t>
            </a:r>
            <a:r>
              <a:rPr lang="en-US" sz="2000" dirty="0"/>
              <a:t>precision as measured </a:t>
            </a:r>
            <a:r>
              <a:rPr lang="en-US" sz="2000" dirty="0" smtClean="0"/>
              <a:t>by, e.g. </a:t>
            </a:r>
            <a:r>
              <a:rPr lang="en-US" sz="2000" dirty="0"/>
              <a:t>the width of the confidence interval for </a:t>
            </a:r>
            <a:r>
              <a:rPr lang="en-US" sz="2000" dirty="0" smtClean="0"/>
              <a:t>the between-group </a:t>
            </a:r>
            <a:r>
              <a:rPr lang="en-US" sz="2000" dirty="0"/>
              <a:t>difference in means</a:t>
            </a:r>
            <a:r>
              <a:rPr lang="en-US" sz="2000" dirty="0" smtClean="0"/>
              <a:t>.</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20</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pic>
        <p:nvPicPr>
          <p:cNvPr id="5" name="Picture 4"/>
          <p:cNvPicPr>
            <a:picLocks noChangeAspect="1"/>
          </p:cNvPicPr>
          <p:nvPr/>
        </p:nvPicPr>
        <p:blipFill>
          <a:blip r:embed="rId3"/>
          <a:stretch>
            <a:fillRect/>
          </a:stretch>
        </p:blipFill>
        <p:spPr>
          <a:xfrm>
            <a:off x="-1" y="609600"/>
            <a:ext cx="9144001" cy="6248400"/>
          </a:xfrm>
          <a:prstGeom prst="rect">
            <a:avLst/>
          </a:prstGeom>
        </p:spPr>
      </p:pic>
    </p:spTree>
    <p:extLst>
      <p:ext uri="{BB962C8B-B14F-4D97-AF65-F5344CB8AC3E}">
        <p14:creationId xmlns:p14="http://schemas.microsoft.com/office/powerpoint/2010/main" val="1115065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determination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a:t>
            </a:r>
            <a:r>
              <a:rPr lang="en-US" dirty="0" smtClean="0"/>
              <a:t>how they </a:t>
            </a:r>
            <a:r>
              <a:rPr lang="en-US" dirty="0"/>
              <a:t>are to be measured before treatment starts:</a:t>
            </a:r>
          </a:p>
          <a:p>
            <a:pPr lvl="1">
              <a:buFont typeface="Arial" panose="020B0604020202020204" pitchFamily="34" charset="0"/>
              <a:buChar char="•"/>
            </a:pPr>
            <a:r>
              <a:rPr lang="en-US" dirty="0" smtClean="0"/>
              <a:t>Demographic </a:t>
            </a:r>
            <a:r>
              <a:rPr lang="en-US" dirty="0"/>
              <a:t>characteristics (age, sex, height, weight, </a:t>
            </a:r>
            <a:r>
              <a:rPr lang="en-US" dirty="0" err="1"/>
              <a:t>etc</a:t>
            </a:r>
            <a:r>
              <a:rPr lang="en-US" dirty="0" smtClean="0"/>
              <a:t>),</a:t>
            </a:r>
            <a:endParaRPr lang="en-US" dirty="0"/>
          </a:p>
          <a:p>
            <a:pPr lvl="1">
              <a:buFont typeface="Arial" panose="020B0604020202020204" pitchFamily="34" charset="0"/>
              <a:buChar char="•"/>
            </a:pPr>
            <a:r>
              <a:rPr lang="en-US" dirty="0" smtClean="0"/>
              <a:t>Known </a:t>
            </a:r>
            <a:r>
              <a:rPr lang="en-US" dirty="0"/>
              <a:t>factors that predict the outcome (potential confounders</a:t>
            </a:r>
            <a:r>
              <a:rPr lang="en-US" dirty="0" smtClean="0"/>
              <a:t>),</a:t>
            </a:r>
            <a:endParaRPr lang="en-US" dirty="0"/>
          </a:p>
          <a:p>
            <a:pPr lvl="1">
              <a:buFont typeface="Arial" panose="020B0604020202020204" pitchFamily="34" charset="0"/>
              <a:buChar char="•"/>
            </a:pPr>
            <a:r>
              <a:rPr lang="en-US" dirty="0" smtClean="0"/>
              <a:t>Factors </a:t>
            </a:r>
            <a:r>
              <a:rPr lang="en-US" dirty="0"/>
              <a:t>that predict or alter the risk of adverse </a:t>
            </a:r>
            <a:r>
              <a:rPr lang="en-US" dirty="0" smtClean="0"/>
              <a:t>reactions,</a:t>
            </a:r>
            <a:endParaRPr lang="en-US" dirty="0"/>
          </a:p>
          <a:p>
            <a:pPr lvl="1">
              <a:buFont typeface="Arial" panose="020B0604020202020204" pitchFamily="34" charset="0"/>
              <a:buChar char="•"/>
            </a:pPr>
            <a:r>
              <a:rPr lang="en-US" dirty="0" smtClean="0"/>
              <a:t>Stratification factors,</a:t>
            </a:r>
            <a:endParaRPr lang="en-US" dirty="0"/>
          </a:p>
          <a:p>
            <a:pPr lvl="1">
              <a:buFont typeface="Arial" panose="020B0604020202020204" pitchFamily="34" charset="0"/>
              <a:buChar char="•"/>
            </a:pPr>
            <a:r>
              <a:rPr lang="en-US" dirty="0" smtClean="0"/>
              <a:t>Pre-specified subgroups.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smtClean="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a:t>
            </a:r>
            <a:r>
              <a:rPr lang="en-US" sz="1600" b="0" dirty="0" smtClean="0">
                <a:solidFill>
                  <a:schemeClr val="bg1"/>
                </a:solidFill>
              </a:rPr>
              <a:t>. Baseline </a:t>
            </a:r>
            <a:r>
              <a:rPr lang="en-US" sz="1600" b="0" dirty="0">
                <a:solidFill>
                  <a:schemeClr val="bg1"/>
                </a:solidFill>
              </a:rPr>
              <a:t>data in clinical trials.</a:t>
            </a:r>
          </a:p>
          <a:p>
            <a:pPr algn="r"/>
            <a:r>
              <a:rPr lang="en-US" sz="1600" b="0" dirty="0" smtClean="0">
                <a:solidFill>
                  <a:schemeClr val="bg1"/>
                </a:solidFill>
              </a:rPr>
              <a:t>Med </a:t>
            </a:r>
            <a:r>
              <a:rPr lang="en-US" sz="1600" b="0" dirty="0">
                <a:solidFill>
                  <a:schemeClr val="bg1"/>
                </a:solidFill>
              </a:rPr>
              <a:t>J Aust. 2003 Jul 21;179(2):105-7</a:t>
            </a:r>
            <a:r>
              <a:rPr lang="en-US" sz="1600" b="0" dirty="0" smtClean="0">
                <a:solidFill>
                  <a:schemeClr val="bg1"/>
                </a:solidFill>
              </a:rPr>
              <a:t>.</a:t>
            </a:r>
            <a:endParaRPr lang="en-US" sz="1600" b="0" dirty="0">
              <a:solidFill>
                <a:schemeClr val="bg1"/>
              </a:solidFill>
            </a:endParaRP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Baseline Data</a:t>
            </a:r>
            <a:endParaRPr lang="en-US" dirty="0"/>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Tree>
    <p:extLst>
      <p:ext uri="{BB962C8B-B14F-4D97-AF65-F5344CB8AC3E}">
        <p14:creationId xmlns:p14="http://schemas.microsoft.com/office/powerpoint/2010/main" val="300791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Am I clear?</a:t>
            </a:r>
            <a:endParaRPr lang="en-US" dirty="0"/>
          </a:p>
        </p:txBody>
      </p:sp>
      <p:sp>
        <p:nvSpPr>
          <p:cNvPr id="3" name="Content Placeholder 2"/>
          <p:cNvSpPr>
            <a:spLocks noGrp="1"/>
          </p:cNvSpPr>
          <p:nvPr>
            <p:ph idx="1"/>
          </p:nvPr>
        </p:nvSpPr>
        <p:spPr>
          <a:xfrm rot="19995399">
            <a:off x="2485436" y="1576196"/>
            <a:ext cx="7086600" cy="4114800"/>
          </a:xfrm>
        </p:spPr>
        <p:txBody>
          <a:bodyPr/>
          <a:lstStyle/>
          <a:p>
            <a:pPr algn="ctr"/>
            <a:r>
              <a:rPr lang="en-US" sz="4000" i="1" dirty="0" smtClean="0"/>
              <a:t>If you did not do so thus far, all steps need to be accounted for in your research proposal!</a:t>
            </a:r>
            <a:endParaRPr lang="en-US" sz="4000" i="1"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139">
            <a:off x="-838200" y="2133600"/>
            <a:ext cx="5715000" cy="5715000"/>
          </a:xfrm>
          <a:prstGeom prst="rect">
            <a:avLst/>
          </a:prstGeom>
        </p:spPr>
      </p:pic>
    </p:spTree>
    <p:extLst>
      <p:ext uri="{BB962C8B-B14F-4D97-AF65-F5344CB8AC3E}">
        <p14:creationId xmlns:p14="http://schemas.microsoft.com/office/powerpoint/2010/main" val="125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Tree>
    <p:extLst>
      <p:ext uri="{BB962C8B-B14F-4D97-AF65-F5344CB8AC3E}">
        <p14:creationId xmlns:p14="http://schemas.microsoft.com/office/powerpoint/2010/main" val="1508195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evidence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rPr>
              <a:t>https://guides.library.vcu.edu/humphrey/journal-club</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26</a:t>
            </a:fld>
            <a:endParaRPr lang="en-US"/>
          </a:p>
        </p:txBody>
      </p:sp>
    </p:spTree>
    <p:extLst>
      <p:ext uri="{BB962C8B-B14F-4D97-AF65-F5344CB8AC3E}">
        <p14:creationId xmlns:p14="http://schemas.microsoft.com/office/powerpoint/2010/main" val="1505111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27</a:t>
            </a:fld>
            <a:endParaRPr lang="en-US"/>
          </a:p>
        </p:txBody>
      </p:sp>
    </p:spTree>
    <p:extLst>
      <p:ext uri="{BB962C8B-B14F-4D97-AF65-F5344CB8AC3E}">
        <p14:creationId xmlns:p14="http://schemas.microsoft.com/office/powerpoint/2010/main" val="3425819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of studies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Meta-analysis:</a:t>
            </a:r>
          </a:p>
          <a:p>
            <a:pPr lvl="1">
              <a:buFont typeface="Arial" panose="020B0604020202020204" pitchFamily="34" charset="0"/>
              <a:buChar char="•"/>
            </a:pPr>
            <a:r>
              <a:rPr lang="en-US" dirty="0" smtClean="0"/>
              <a:t>A study using statistical techniques to summarize </a:t>
            </a:r>
            <a:r>
              <a:rPr lang="en-US" dirty="0"/>
              <a:t>the results of several studies in a single weighted estimate, in which more weight is given to results of studies with more events and sometimes to studies of higher quality</a:t>
            </a:r>
            <a:r>
              <a:rPr lang="en-US" dirty="0" smtClean="0"/>
              <a:t>.</a:t>
            </a:r>
          </a:p>
          <a:p>
            <a:pPr>
              <a:buFont typeface="Arial" panose="020B0604020202020204" pitchFamily="34" charset="0"/>
              <a:buChar char="•"/>
            </a:pPr>
            <a:r>
              <a:rPr lang="en-US" dirty="0" smtClean="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endParaRPr lang="en-US" dirty="0" smtClean="0"/>
          </a:p>
          <a:p>
            <a:pPr lvl="1">
              <a:buFont typeface="Arial" panose="020B0604020202020204" pitchFamily="34" charset="0"/>
              <a:buChar char="•"/>
            </a:pPr>
            <a:r>
              <a:rPr lang="en-US" dirty="0" smtClean="0"/>
              <a:t>It </a:t>
            </a:r>
            <a:r>
              <a:rPr lang="en-US" dirty="0"/>
              <a:t>can, but need not, involve </a:t>
            </a:r>
            <a:r>
              <a:rPr lang="en-US" dirty="0" smtClean="0"/>
              <a:t>meta-analysis. </a:t>
            </a: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28</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29</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 (EBM) steps</a:t>
            </a:r>
            <a:endParaRPr lang="en-US" dirty="0"/>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smtClean="0"/>
              <a:t>ASK</a:t>
            </a:r>
            <a:r>
              <a:rPr lang="en-US" dirty="0" smtClean="0"/>
              <a:t> 	Convert </a:t>
            </a:r>
            <a:r>
              <a:rPr lang="en-US" dirty="0"/>
              <a:t>the need for information into </a:t>
            </a:r>
            <a:r>
              <a:rPr lang="en-US" dirty="0" smtClean="0"/>
              <a:t>a 	focused </a:t>
            </a:r>
            <a:r>
              <a:rPr lang="en-US" dirty="0"/>
              <a:t>clinical question. </a:t>
            </a:r>
            <a:endParaRPr lang="en-US" dirty="0" smtClean="0"/>
          </a:p>
          <a:p>
            <a:pPr marL="512763" indent="-512763">
              <a:buAutoNum type="arabicPeriod"/>
              <a:tabLst>
                <a:tab pos="2170113" algn="l"/>
              </a:tabLst>
            </a:pPr>
            <a:r>
              <a:rPr lang="en-US" b="1" dirty="0" smtClean="0"/>
              <a:t>ACQUIRE 	</a:t>
            </a:r>
            <a:r>
              <a:rPr lang="en-US" dirty="0" smtClean="0"/>
              <a:t>Track </a:t>
            </a:r>
            <a:r>
              <a:rPr lang="en-US" dirty="0"/>
              <a:t>down the best evidence with which </a:t>
            </a:r>
            <a:r>
              <a:rPr lang="en-US" dirty="0" smtClean="0"/>
              <a:t>to	answer </a:t>
            </a:r>
            <a:r>
              <a:rPr lang="en-US" dirty="0"/>
              <a:t>that question.</a:t>
            </a:r>
          </a:p>
          <a:p>
            <a:pPr marL="512763" indent="-512763">
              <a:buFont typeface="+mj-lt"/>
              <a:buAutoNum type="arabicPeriod"/>
              <a:tabLst>
                <a:tab pos="2170113" algn="l"/>
              </a:tabLst>
            </a:pPr>
            <a:r>
              <a:rPr lang="en-US" b="1" dirty="0" smtClean="0"/>
              <a:t>APPRAISE</a:t>
            </a:r>
            <a:r>
              <a:rPr lang="en-US" dirty="0"/>
              <a:t>	</a:t>
            </a:r>
            <a:r>
              <a:rPr lang="en-US" dirty="0" smtClean="0"/>
              <a:t>Critically </a:t>
            </a:r>
            <a:r>
              <a:rPr lang="en-US" dirty="0"/>
              <a:t>appraise the evidence for </a:t>
            </a:r>
            <a:r>
              <a:rPr lang="en-US" dirty="0" smtClean="0"/>
              <a:t>its 	validity</a:t>
            </a:r>
            <a:r>
              <a:rPr lang="en-US" dirty="0"/>
              <a:t>, impact, and applicability.</a:t>
            </a:r>
          </a:p>
          <a:p>
            <a:pPr marL="512763" indent="-512763">
              <a:buFont typeface="+mj-lt"/>
              <a:buAutoNum type="arabicPeriod"/>
              <a:tabLst>
                <a:tab pos="2170113" algn="l"/>
              </a:tabLst>
            </a:pPr>
            <a:r>
              <a:rPr lang="en-US" b="1" dirty="0" smtClean="0"/>
              <a:t>APPLY	</a:t>
            </a:r>
            <a:r>
              <a:rPr lang="en-US" dirty="0" smtClean="0"/>
              <a:t>Integrate </a:t>
            </a:r>
            <a:r>
              <a:rPr lang="en-US" dirty="0"/>
              <a:t>the evidence with your </a:t>
            </a:r>
            <a:r>
              <a:rPr lang="en-US" dirty="0" smtClean="0"/>
              <a:t>clinical 	expertise </a:t>
            </a:r>
            <a:r>
              <a:rPr lang="en-US" dirty="0"/>
              <a:t>and your patient's characteristics </a:t>
            </a:r>
            <a:r>
              <a:rPr lang="en-US" dirty="0" smtClean="0"/>
              <a:t>	and </a:t>
            </a:r>
            <a:r>
              <a:rPr lang="en-US" dirty="0"/>
              <a:t>values. </a:t>
            </a:r>
          </a:p>
          <a:p>
            <a:pPr marL="512763" indent="-512763">
              <a:buFont typeface="+mj-lt"/>
              <a:buAutoNum type="arabicPeriod"/>
              <a:tabLst>
                <a:tab pos="2170113" algn="l"/>
              </a:tabLst>
            </a:pPr>
            <a:r>
              <a:rPr lang="en-US" b="1" dirty="0" smtClean="0"/>
              <a:t>ASSESS	</a:t>
            </a:r>
            <a:r>
              <a:rPr lang="en-US" dirty="0" smtClean="0"/>
              <a:t>Assess </a:t>
            </a:r>
            <a:r>
              <a:rPr lang="en-US" dirty="0"/>
              <a:t>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3754615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Clinical Trials</a:t>
            </a:r>
          </a:p>
          <a:p>
            <a:r>
              <a:rPr lang="en-US" dirty="0" smtClean="0"/>
              <a:t>(</a:t>
            </a:r>
            <a:r>
              <a:rPr lang="en-US" dirty="0" err="1" smtClean="0"/>
              <a:t>strictu</a:t>
            </a:r>
            <a:r>
              <a:rPr lang="en-US" dirty="0" smtClean="0"/>
              <a:t> </a:t>
            </a:r>
            <a:r>
              <a:rPr lang="en-US" dirty="0" err="1" smtClean="0"/>
              <a:t>sensu</a:t>
            </a:r>
            <a:r>
              <a:rPr lang="en-US" dirty="0" smtClean="0"/>
              <a: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30</a:t>
            </a:fld>
            <a:endParaRPr lang="en-US"/>
          </a:p>
        </p:txBody>
      </p:sp>
    </p:spTree>
    <p:extLst>
      <p:ext uri="{BB962C8B-B14F-4D97-AF65-F5344CB8AC3E}">
        <p14:creationId xmlns:p14="http://schemas.microsoft.com/office/powerpoint/2010/main" val="3786466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Clinical trials: from discovery to application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295452"/>
              </p:ext>
            </p:extLst>
          </p:nvPr>
        </p:nvGraphicFramePr>
        <p:xfrm>
          <a:off x="152399" y="1447800"/>
          <a:ext cx="8991599" cy="137160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31</a:t>
            </a:fld>
            <a:endParaRPr lang="en-US"/>
          </a:p>
        </p:txBody>
      </p:sp>
    </p:spTree>
    <p:extLst>
      <p:ext uri="{BB962C8B-B14F-4D97-AF65-F5344CB8AC3E}">
        <p14:creationId xmlns:p14="http://schemas.microsoft.com/office/powerpoint/2010/main" val="2630689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Clinical trials: from discovery to application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1835790"/>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32</a:t>
            </a:fld>
            <a:endParaRPr lang="en-US"/>
          </a:p>
        </p:txBody>
      </p:sp>
    </p:spTree>
    <p:extLst>
      <p:ext uri="{BB962C8B-B14F-4D97-AF65-F5344CB8AC3E}">
        <p14:creationId xmlns:p14="http://schemas.microsoft.com/office/powerpoint/2010/main" val="2264545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Clinical trials: from discovery to application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525858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smtClean="0">
                          <a:solidFill>
                            <a:schemeClr val="bg1"/>
                          </a:solidFill>
                        </a:rPr>
                        <a:t>Phase 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smtClean="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smtClean="0">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smtClean="0">
                          <a:solidFill>
                            <a:schemeClr val="bg1"/>
                          </a:solidFill>
                        </a:rPr>
                        <a:t>Generally large trials (i.e., many study participants) designed to “confirm” efficacy of an intervention. They are sometimes called “confirmatory trials” or “registration trials” in the context of pharmaceutical development.</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33</a:t>
            </a:fld>
            <a:endParaRPr lang="en-US"/>
          </a:p>
        </p:txBody>
      </p:sp>
    </p:spTree>
    <p:extLst>
      <p:ext uri="{BB962C8B-B14F-4D97-AF65-F5344CB8AC3E}">
        <p14:creationId xmlns:p14="http://schemas.microsoft.com/office/powerpoint/2010/main" val="4169512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Clinical trials: from discovery to application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574161"/>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marketing purposes and to gain broader experience with the intervention.</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34</a:t>
            </a:fld>
            <a:endParaRPr lang="en-US"/>
          </a:p>
        </p:txBody>
      </p:sp>
    </p:spTree>
    <p:extLst>
      <p:ext uri="{BB962C8B-B14F-4D97-AF65-F5344CB8AC3E}">
        <p14:creationId xmlns:p14="http://schemas.microsoft.com/office/powerpoint/2010/main" val="2893603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smtClean="0"/>
              <a:t>‘</a:t>
            </a:r>
            <a:r>
              <a:rPr lang="en-US" sz="2200" i="1" dirty="0" smtClean="0"/>
              <a:t>A </a:t>
            </a:r>
            <a:r>
              <a:rPr lang="en-US" sz="2200" i="1" dirty="0"/>
              <a:t>research study in which one or more human subjects are  </a:t>
            </a:r>
            <a:r>
              <a:rPr lang="en-US" sz="2200" i="1" dirty="0" smtClean="0"/>
              <a:t>pro-</a:t>
            </a:r>
            <a:r>
              <a:rPr lang="en-US" sz="2200" i="1" dirty="0" err="1" smtClean="0"/>
              <a:t>spectively</a:t>
            </a:r>
            <a:r>
              <a:rPr lang="en-US" sz="2200" i="1" dirty="0" smtClean="0"/>
              <a:t> </a:t>
            </a:r>
            <a:r>
              <a:rPr lang="en-US" sz="2200" i="1" dirty="0"/>
              <a:t>assigned to one or more </a:t>
            </a:r>
            <a:r>
              <a:rPr lang="en-US" sz="2200" i="1" dirty="0" smtClean="0"/>
              <a:t>interventions </a:t>
            </a:r>
            <a:r>
              <a:rPr lang="en-US" sz="2200" i="1" dirty="0"/>
              <a:t>(which may </a:t>
            </a:r>
            <a:r>
              <a:rPr lang="en-US" sz="2200" i="1" dirty="0" smtClean="0"/>
              <a:t>in-</a:t>
            </a:r>
            <a:r>
              <a:rPr lang="en-US" sz="2200" i="1" dirty="0" err="1" smtClean="0"/>
              <a:t>clude</a:t>
            </a:r>
            <a:r>
              <a:rPr lang="en-US" sz="2200" i="1" dirty="0" smtClean="0"/>
              <a:t> </a:t>
            </a:r>
            <a:r>
              <a:rPr lang="en-US" sz="2200" i="1" dirty="0"/>
              <a:t>placebo or other control) to evaluate the effects of those interventions on </a:t>
            </a:r>
            <a:r>
              <a:rPr lang="en-US" sz="2200" i="1" dirty="0" smtClean="0"/>
              <a:t>health-related </a:t>
            </a:r>
            <a:r>
              <a:rPr lang="en-US" sz="2200" i="1" dirty="0"/>
              <a:t>biomedical or behavioral </a:t>
            </a:r>
            <a:r>
              <a:rPr lang="en-US" sz="2200" i="1" dirty="0" smtClean="0"/>
              <a:t>outcomes</a:t>
            </a:r>
            <a:r>
              <a:rPr lang="en-US" sz="2200" dirty="0" smtClean="0"/>
              <a:t>’.</a:t>
            </a:r>
            <a:r>
              <a:rPr lang="en-US" sz="2200" dirty="0"/>
              <a:t> </a:t>
            </a:r>
            <a:r>
              <a:rPr lang="en-US" dirty="0" smtClean="0"/>
              <a:t>	</a:t>
            </a:r>
            <a:endParaRPr lang="en-US" dirty="0"/>
          </a:p>
          <a:p>
            <a:pPr marL="0" indent="0"/>
            <a:r>
              <a:rPr lang="en-US" dirty="0" smtClean="0"/>
              <a:t>If </a:t>
            </a:r>
            <a:r>
              <a:rPr lang="en-US" dirty="0"/>
              <a:t>the answer to all </a:t>
            </a:r>
            <a:r>
              <a:rPr lang="en-US" dirty="0" smtClean="0"/>
              <a:t>following questions </a:t>
            </a:r>
            <a:r>
              <a:rPr lang="en-US" dirty="0"/>
              <a:t>is “yes,” then the clinical study </a:t>
            </a:r>
            <a:r>
              <a:rPr lang="en-US" dirty="0" smtClean="0"/>
              <a:t>is a </a:t>
            </a:r>
            <a:r>
              <a:rPr lang="en-US" dirty="0"/>
              <a:t>clinical trial according to the NIH definition.</a:t>
            </a:r>
          </a:p>
          <a:p>
            <a:pPr marL="857250" lvl="1" indent="-457200">
              <a:buFont typeface="+mj-lt"/>
              <a:buAutoNum type="arabicPeriod"/>
            </a:pPr>
            <a:r>
              <a:rPr lang="en-US" sz="2000" dirty="0" smtClean="0"/>
              <a:t>Does </a:t>
            </a:r>
            <a:r>
              <a:rPr lang="en-US" sz="2000" dirty="0"/>
              <a:t>the study involve human participants?</a:t>
            </a:r>
          </a:p>
          <a:p>
            <a:pPr marL="857250" lvl="1" indent="-457200">
              <a:buFont typeface="+mj-lt"/>
              <a:buAutoNum type="arabicPeriod"/>
            </a:pPr>
            <a:r>
              <a:rPr lang="en-US" sz="2000" dirty="0" smtClean="0"/>
              <a:t>Are </a:t>
            </a:r>
            <a:r>
              <a:rPr lang="en-US" sz="2000" dirty="0"/>
              <a:t>the participants prospectively assigned to an intervention?</a:t>
            </a:r>
          </a:p>
          <a:p>
            <a:pPr marL="857250" lvl="1" indent="-457200">
              <a:buFont typeface="+mj-lt"/>
              <a:buAutoNum type="arabicPeriod"/>
            </a:pPr>
            <a:r>
              <a:rPr lang="en-US" sz="2000" dirty="0" smtClean="0"/>
              <a:t>Is </a:t>
            </a:r>
            <a:r>
              <a:rPr lang="en-US" sz="2000" dirty="0"/>
              <a:t>the study designed to evaluate the effect of the intervention on the participants?</a:t>
            </a:r>
          </a:p>
          <a:p>
            <a:pPr marL="857250" lvl="1" indent="-457200">
              <a:buFont typeface="+mj-lt"/>
              <a:buAutoNum type="arabicPeriod"/>
            </a:pPr>
            <a:r>
              <a:rPr lang="en-US" sz="2000" dirty="0" smtClean="0"/>
              <a:t>Is </a:t>
            </a:r>
            <a:r>
              <a:rPr lang="en-US" sz="2000" dirty="0"/>
              <a:t>the effect being evaluated a health-related biomedical or behavioral outcome</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35</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clinical trial?</a:t>
            </a:r>
            <a:endParaRPr lang="en-US" dirty="0"/>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a:p>
        </p:txBody>
      </p:sp>
    </p:spTree>
    <p:extLst>
      <p:ext uri="{BB962C8B-B14F-4D97-AF65-F5344CB8AC3E}">
        <p14:creationId xmlns:p14="http://schemas.microsoft.com/office/powerpoint/2010/main" val="2463170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smtClean="0"/>
              <a:t>Does </a:t>
            </a:r>
            <a:r>
              <a:rPr lang="en-US" sz="2000" b="1" dirty="0"/>
              <a:t>the study involve human participants? </a:t>
            </a:r>
            <a:endParaRPr lang="en-US" sz="2000" b="1" dirty="0" smtClean="0"/>
          </a:p>
          <a:p>
            <a:pPr lvl="1">
              <a:buFont typeface="Arial" panose="020B0604020202020204" pitchFamily="34" charset="0"/>
              <a:buChar char="•"/>
            </a:pPr>
            <a:r>
              <a:rPr lang="en-US" sz="2000" dirty="0" smtClean="0"/>
              <a:t>Yes</a:t>
            </a:r>
            <a:r>
              <a:rPr lang="en-US" sz="2000" dirty="0"/>
              <a:t>, the study involves human participants. </a:t>
            </a:r>
          </a:p>
          <a:p>
            <a:pPr>
              <a:buFont typeface="Arial" panose="020B0604020202020204" pitchFamily="34" charset="0"/>
              <a:buChar char="•"/>
            </a:pPr>
            <a:r>
              <a:rPr lang="en-US" sz="2000" b="1" dirty="0" smtClean="0"/>
              <a:t>Are </a:t>
            </a:r>
            <a:r>
              <a:rPr lang="en-US" sz="2000" b="1" dirty="0"/>
              <a:t>the participants prospectively assigned to an intervention? </a:t>
            </a:r>
            <a:endParaRPr lang="en-US" sz="2000" b="1" dirty="0" smtClean="0"/>
          </a:p>
          <a:p>
            <a:pPr lvl="1">
              <a:buFont typeface="Arial" panose="020B0604020202020204" pitchFamily="34" charset="0"/>
              <a:buChar char="•"/>
            </a:pPr>
            <a:r>
              <a:rPr lang="en-US" sz="2000" dirty="0" smtClean="0"/>
              <a:t>Yes</a:t>
            </a:r>
            <a:r>
              <a:rPr lang="en-US" sz="2000" dirty="0"/>
              <a:t>, the participants are prospectively assigned to receive an intervention, the investigational drug or placebo. </a:t>
            </a:r>
          </a:p>
          <a:p>
            <a:pPr>
              <a:buFont typeface="Arial" panose="020B0604020202020204" pitchFamily="34" charset="0"/>
              <a:buChar char="•"/>
            </a:pPr>
            <a:r>
              <a:rPr lang="en-US" sz="2000" b="1" dirty="0" smtClean="0"/>
              <a:t>Is </a:t>
            </a:r>
            <a:r>
              <a:rPr lang="en-US" sz="2000" b="1" dirty="0"/>
              <a:t>the study designed to evaluate the effect of the intervention on the participants? </a:t>
            </a:r>
            <a:endParaRPr lang="en-US" sz="2000" b="1" dirty="0" smtClean="0"/>
          </a:p>
          <a:p>
            <a:pPr lvl="1">
              <a:buFont typeface="Arial" panose="020B0604020202020204" pitchFamily="34" charset="0"/>
              <a:buChar char="•"/>
            </a:pPr>
            <a:r>
              <a:rPr lang="en-US" sz="2000" dirty="0" smtClean="0"/>
              <a:t>Yes</a:t>
            </a:r>
            <a:r>
              <a:rPr lang="en-US" sz="2000" dirty="0"/>
              <a:t>, the study is designed to evaluate the effect of the investigational drug on the participants’ symptoms. </a:t>
            </a:r>
          </a:p>
          <a:p>
            <a:pPr>
              <a:buFont typeface="Arial" panose="020B0604020202020204" pitchFamily="34" charset="0"/>
              <a:buChar char="•"/>
            </a:pPr>
            <a:r>
              <a:rPr lang="en-US" sz="2000" b="1" dirty="0" smtClean="0"/>
              <a:t>Is </a:t>
            </a:r>
            <a:r>
              <a:rPr lang="en-US" sz="2000" b="1" dirty="0"/>
              <a:t>the effect being evaluated a health-related biomedical or behavioral outcome? </a:t>
            </a:r>
            <a:endParaRPr lang="en-US" sz="2000" b="1" dirty="0" smtClean="0"/>
          </a:p>
          <a:p>
            <a:pPr lvl="1">
              <a:buFont typeface="Arial" panose="020B0604020202020204" pitchFamily="34" charset="0"/>
              <a:buChar char="•"/>
            </a:pPr>
            <a:r>
              <a:rPr lang="en-US" sz="2000" dirty="0" smtClean="0"/>
              <a:t>Yes</a:t>
            </a:r>
            <a:r>
              <a:rPr lang="en-US" sz="2000" dirty="0"/>
              <a:t>,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smtClean="0"/>
              <a:t>The study involves the recruitment of research participants with disease X to receive either an investigational drug or a placebo. It is designed to evaluate the efficacy of the investigational drug to relieve disease symptoms. </a:t>
            </a:r>
            <a:endParaRPr lang="en-US" sz="1800" kern="0" dirty="0"/>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smtClean="0"/>
              <a:t>Does </a:t>
            </a:r>
            <a:r>
              <a:rPr lang="en-US" sz="2000" dirty="0"/>
              <a:t>the study involve human participants? </a:t>
            </a:r>
            <a:endParaRPr lang="en-US" sz="2000" dirty="0" smtClean="0"/>
          </a:p>
          <a:p>
            <a:pPr lvl="1">
              <a:buFont typeface="Arial" panose="020B0604020202020204" pitchFamily="34" charset="0"/>
              <a:buChar char="•"/>
            </a:pPr>
            <a:r>
              <a:rPr lang="en-US" sz="2000" dirty="0" smtClean="0"/>
              <a:t>Yes</a:t>
            </a:r>
            <a:r>
              <a:rPr lang="en-US" sz="2000" dirty="0"/>
              <a:t>, children are </a:t>
            </a:r>
            <a:r>
              <a:rPr lang="en-US" sz="2000" dirty="0" smtClean="0"/>
              <a:t>human participants</a:t>
            </a:r>
            <a:r>
              <a:rPr lang="en-US" sz="2000" dirty="0"/>
              <a:t>.</a:t>
            </a:r>
          </a:p>
          <a:p>
            <a:pPr>
              <a:buFont typeface="Arial" panose="020B0604020202020204" pitchFamily="34" charset="0"/>
              <a:buChar char="•"/>
            </a:pPr>
            <a:r>
              <a:rPr lang="en-US" sz="2000" dirty="0" smtClean="0"/>
              <a:t>Are </a:t>
            </a:r>
            <a:r>
              <a:rPr lang="en-US" sz="2000" dirty="0"/>
              <a:t>the participants prospectively assigned to an intervention? </a:t>
            </a:r>
            <a:endParaRPr lang="en-US" sz="2000" dirty="0" smtClean="0"/>
          </a:p>
          <a:p>
            <a:pPr lvl="1">
              <a:buFont typeface="Arial" panose="020B0604020202020204" pitchFamily="34" charset="0"/>
              <a:buChar char="•"/>
            </a:pPr>
            <a:r>
              <a:rPr lang="en-US" sz="2000" dirty="0" smtClean="0"/>
              <a:t>Yes</a:t>
            </a:r>
            <a:r>
              <a:rPr lang="en-US" sz="2000" dirty="0"/>
              <a:t>, the participants are prospectively assigned to see different advertisements.</a:t>
            </a:r>
          </a:p>
          <a:p>
            <a:pPr>
              <a:buFont typeface="Arial" panose="020B0604020202020204" pitchFamily="34" charset="0"/>
              <a:buChar char="•"/>
            </a:pPr>
            <a:r>
              <a:rPr lang="en-US" sz="2000" dirty="0" smtClean="0"/>
              <a:t>Is </a:t>
            </a:r>
            <a:r>
              <a:rPr lang="en-US" sz="2000" dirty="0"/>
              <a:t>the study designed to evaluate the effect of the intervention on the participants? </a:t>
            </a:r>
            <a:endParaRPr lang="en-US" sz="2000" dirty="0" smtClean="0"/>
          </a:p>
          <a:p>
            <a:pPr lvl="1">
              <a:buFont typeface="Arial" panose="020B0604020202020204" pitchFamily="34" charset="0"/>
              <a:buChar char="•"/>
            </a:pPr>
            <a:r>
              <a:rPr lang="en-US" sz="2000" dirty="0" smtClean="0"/>
              <a:t>Yes</a:t>
            </a:r>
            <a:r>
              <a:rPr lang="en-US" sz="2000" dirty="0"/>
              <a:t>, the study is designed to evaluate the advertisements.</a:t>
            </a:r>
          </a:p>
          <a:p>
            <a:pPr>
              <a:buFont typeface="Arial" panose="020B0604020202020204" pitchFamily="34" charset="0"/>
              <a:buChar char="•"/>
            </a:pPr>
            <a:r>
              <a:rPr lang="en-US" sz="2000" dirty="0" smtClean="0"/>
              <a:t>Is </a:t>
            </a:r>
            <a:r>
              <a:rPr lang="en-US" sz="2000" dirty="0"/>
              <a:t>the effect being evaluated a health-related biomedical or behavioral outcome? </a:t>
            </a:r>
            <a:endParaRPr lang="en-US" sz="2000" dirty="0" smtClean="0"/>
          </a:p>
          <a:p>
            <a:pPr lvl="1">
              <a:buFont typeface="Arial" panose="020B0604020202020204" pitchFamily="34" charset="0"/>
              <a:buChar char="•"/>
            </a:pPr>
            <a:r>
              <a:rPr lang="en-US" sz="2000" dirty="0" smtClean="0"/>
              <a:t>No</a:t>
            </a:r>
            <a:r>
              <a:rPr lang="en-US" sz="2000" dirty="0"/>
              <a:t>,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Clinical Trial</a:t>
            </a:r>
          </a:p>
        </p:txBody>
      </p:sp>
      <p:sp>
        <p:nvSpPr>
          <p:cNvPr id="3" name="Content Placeholder 2"/>
          <p:cNvSpPr>
            <a:spLocks noGrp="1"/>
          </p:cNvSpPr>
          <p:nvPr>
            <p:ph idx="1"/>
          </p:nvPr>
        </p:nvSpPr>
        <p:spPr/>
        <p:txBody>
          <a:bodyPr/>
          <a:lstStyle/>
          <a:p>
            <a:pPr marL="0" indent="0"/>
            <a:r>
              <a:rPr lang="en-US" dirty="0" smtClean="0"/>
              <a:t>Clinical </a:t>
            </a:r>
            <a:r>
              <a:rPr lang="en-US" dirty="0"/>
              <a:t>trial in which participants are assigned to two or more different treatment </a:t>
            </a:r>
            <a:r>
              <a:rPr lang="en-US" dirty="0" smtClean="0"/>
              <a:t>groups by </a:t>
            </a:r>
            <a:r>
              <a:rPr lang="en-US" dirty="0"/>
              <a:t>a method other than random allocation.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Tree>
    <p:extLst>
      <p:ext uri="{BB962C8B-B14F-4D97-AF65-F5344CB8AC3E}">
        <p14:creationId xmlns:p14="http://schemas.microsoft.com/office/powerpoint/2010/main" val="3411296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smtClean="0"/>
              <a:t>Not </a:t>
            </a:r>
            <a:r>
              <a:rPr lang="en-US" b="1" dirty="0"/>
              <a:t>all evidence is created </a:t>
            </a:r>
            <a:r>
              <a:rPr lang="en-US" b="1" dirty="0" smtClean="0"/>
              <a:t>equal:</a:t>
            </a:r>
          </a:p>
          <a:p>
            <a:pPr lvl="1" indent="-342900"/>
            <a:r>
              <a:rPr lang="en-US" dirty="0" smtClean="0"/>
              <a:t>A </a:t>
            </a:r>
            <a:r>
              <a:rPr lang="en-US" dirty="0"/>
              <a:t>hierarchy of evidence guides clinical decision-making</a:t>
            </a:r>
            <a:r>
              <a:rPr lang="en-US" dirty="0" smtClean="0"/>
              <a:t>.</a:t>
            </a:r>
          </a:p>
          <a:p>
            <a:pPr lvl="1" indent="-342900"/>
            <a:endParaRPr lang="en-US" dirty="0"/>
          </a:p>
          <a:p>
            <a:pPr marL="457200" indent="-457200">
              <a:buFont typeface="+mj-lt"/>
              <a:buAutoNum type="arabicPeriod"/>
            </a:pPr>
            <a:r>
              <a:rPr lang="en-US" b="1" dirty="0"/>
              <a:t>Evidence alone is never </a:t>
            </a:r>
            <a:r>
              <a:rPr lang="en-US" b="1" dirty="0" smtClean="0"/>
              <a:t>enough:</a:t>
            </a:r>
          </a:p>
          <a:p>
            <a:pPr lvl="1" indent="-342900"/>
            <a:r>
              <a:rPr lang="en-US" dirty="0" smtClean="0"/>
              <a:t>Competent </a:t>
            </a:r>
            <a:r>
              <a:rPr lang="en-US" dirty="0"/>
              <a:t>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149474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Randomized Controlled Trial</a:t>
            </a:r>
          </a:p>
        </p:txBody>
      </p:sp>
      <p:sp>
        <p:nvSpPr>
          <p:cNvPr id="3" name="Content Placeholder 2"/>
          <p:cNvSpPr>
            <a:spLocks noGrp="1"/>
          </p:cNvSpPr>
          <p:nvPr>
            <p:ph idx="1"/>
          </p:nvPr>
        </p:nvSpPr>
        <p:spPr/>
        <p:txBody>
          <a:bodyPr/>
          <a:lstStyle/>
          <a:p>
            <a:pPr marL="0" indent="0"/>
            <a:r>
              <a:rPr lang="en-US" dirty="0" smtClean="0"/>
              <a:t>A clinical trial </a:t>
            </a:r>
            <a:r>
              <a:rPr lang="en-US" dirty="0"/>
              <a:t>in which participants are randomly assigned to two or more groups: at least one (the experimental group) receiving an intervention that is being tested and another (the comparison or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Tree>
    <p:extLst>
      <p:ext uri="{BB962C8B-B14F-4D97-AF65-F5344CB8AC3E}">
        <p14:creationId xmlns:p14="http://schemas.microsoft.com/office/powerpoint/2010/main" val="2723228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Factorial Designs</a:t>
            </a:r>
            <a:endParaRPr lang="en-US" dirty="0"/>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smtClean="0"/>
              <a:t>Perhaps two different </a:t>
            </a:r>
            <a:r>
              <a:rPr lang="en-US" dirty="0" err="1" smtClean="0"/>
              <a:t>dosings</a:t>
            </a:r>
            <a:r>
              <a:rPr lang="en-US" dirty="0" smtClean="0"/>
              <a:t> of the same drug can be tested for efficacy</a:t>
            </a:r>
          </a:p>
          <a:p>
            <a:pPr lvl="1"/>
            <a:r>
              <a:rPr lang="en-US" dirty="0" err="1" smtClean="0"/>
              <a:t>Clopidogrel</a:t>
            </a:r>
            <a:r>
              <a:rPr lang="en-US" dirty="0" smtClean="0"/>
              <a:t> standard vs double dose</a:t>
            </a:r>
          </a:p>
          <a:p>
            <a:pPr lvl="1"/>
            <a:r>
              <a:rPr lang="en-US" dirty="0" err="1" smtClean="0"/>
              <a:t>Clopidogrel</a:t>
            </a:r>
            <a:r>
              <a:rPr lang="en-US" dirty="0" smtClean="0"/>
              <a:t> plus ASA vs </a:t>
            </a:r>
            <a:r>
              <a:rPr lang="en-US" dirty="0" err="1" smtClean="0"/>
              <a:t>Clopidogrel</a:t>
            </a:r>
            <a:r>
              <a:rPr lang="en-US" dirty="0" smtClean="0"/>
              <a:t> alone vs ASA alone</a:t>
            </a:r>
          </a:p>
          <a:p>
            <a:pPr lvl="1"/>
            <a:r>
              <a:rPr lang="en-US" dirty="0" err="1" smtClean="0"/>
              <a:t>Clopidogrel</a:t>
            </a:r>
            <a:r>
              <a:rPr lang="en-US" dirty="0" smtClean="0"/>
              <a:t> with high dose ASA vs </a:t>
            </a:r>
            <a:r>
              <a:rPr lang="en-US" dirty="0" err="1" smtClean="0"/>
              <a:t>Clopidogrel</a:t>
            </a:r>
            <a:r>
              <a:rPr lang="en-US" dirty="0" smtClean="0"/>
              <a:t> with low dose ASA</a:t>
            </a:r>
          </a:p>
          <a:p>
            <a:pPr lvl="2"/>
            <a:r>
              <a:rPr lang="en-US" dirty="0" smtClean="0"/>
              <a:t>Should be no direct interaction of ASA and </a:t>
            </a:r>
            <a:r>
              <a:rPr lang="en-US" dirty="0" err="1" smtClean="0"/>
              <a:t>Clopidogrel</a:t>
            </a:r>
            <a:r>
              <a:rPr lang="en-US" dirty="0" smtClean="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3684000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of 1 studies</a:t>
            </a:r>
            <a:endParaRPr lang="en-US" dirty="0"/>
          </a:p>
        </p:txBody>
      </p:sp>
      <p:sp>
        <p:nvSpPr>
          <p:cNvPr id="3" name="Content Placeholder 2"/>
          <p:cNvSpPr>
            <a:spLocks noGrp="1"/>
          </p:cNvSpPr>
          <p:nvPr>
            <p:ph idx="1"/>
          </p:nvPr>
        </p:nvSpPr>
        <p:spPr/>
        <p:txBody>
          <a:bodyPr/>
          <a:lstStyle/>
          <a:p>
            <a:pPr marL="624078" indent="-514350">
              <a:buFont typeface="+mj-lt"/>
              <a:buAutoNum type="arabicPeriod"/>
            </a:pPr>
            <a:r>
              <a:rPr lang="en-US" dirty="0"/>
              <a:t>The strongest evidence</a:t>
            </a:r>
          </a:p>
          <a:p>
            <a:pPr marL="624078" indent="-514350">
              <a:buFont typeface="+mj-lt"/>
              <a:buAutoNum type="arabicPeriod"/>
            </a:pPr>
            <a:r>
              <a:rPr lang="en-US" dirty="0"/>
              <a:t>A patient that you want to know if this is the correct treatment for them</a:t>
            </a:r>
          </a:p>
          <a:p>
            <a:pPr marL="624078" indent="-514350">
              <a:buFont typeface="+mj-lt"/>
              <a:buAutoNum type="arabicPeriod"/>
            </a:pPr>
            <a:r>
              <a:rPr lang="en-US" dirty="0"/>
              <a:t>You measure their baseline state (e.g. BP)</a:t>
            </a:r>
          </a:p>
          <a:p>
            <a:pPr marL="624078" indent="-514350">
              <a:buFont typeface="+mj-lt"/>
              <a:buAutoNum type="arabicPeriod"/>
            </a:pPr>
            <a:r>
              <a:rPr lang="en-US" dirty="0"/>
              <a:t>You give them the treatment and then measure the outcome (e.g. BP)</a:t>
            </a:r>
          </a:p>
          <a:p>
            <a:pPr marL="624078" indent="-514350">
              <a:buFont typeface="+mj-lt"/>
              <a:buAutoNum type="arabicPeriod"/>
            </a:pPr>
            <a:r>
              <a:rPr lang="en-US" dirty="0"/>
              <a:t>Then you take them off and measure the outcome (e.g. BP)</a:t>
            </a:r>
          </a:p>
          <a:p>
            <a:pPr marL="624078" indent="-514350">
              <a:buFont typeface="+mj-lt"/>
              <a:buAutoNum type="arabicPeriod"/>
            </a:pPr>
            <a:r>
              <a:rPr lang="en-US" dirty="0"/>
              <a:t>Then you repeat steps 4 and 5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Tree>
    <p:extLst>
      <p:ext uri="{BB962C8B-B14F-4D97-AF65-F5344CB8AC3E}">
        <p14:creationId xmlns:p14="http://schemas.microsoft.com/office/powerpoint/2010/main" val="1779093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Cohort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Tree>
    <p:extLst>
      <p:ext uri="{BB962C8B-B14F-4D97-AF65-F5344CB8AC3E}">
        <p14:creationId xmlns:p14="http://schemas.microsoft.com/office/powerpoint/2010/main" val="3504681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a:t>
            </a:r>
            <a:r>
              <a:rPr lang="en-US" dirty="0"/>
              <a:t>non-experimental study design that follows </a:t>
            </a:r>
            <a:r>
              <a:rPr lang="en-US" dirty="0" smtClean="0"/>
              <a:t>one or more cohorts.</a:t>
            </a:r>
          </a:p>
          <a:p>
            <a:pPr>
              <a:buFont typeface="Arial" panose="020B0604020202020204" pitchFamily="34" charset="0"/>
              <a:buChar char="•"/>
            </a:pPr>
            <a:r>
              <a:rPr lang="en-US" dirty="0"/>
              <a:t>A </a:t>
            </a:r>
            <a:r>
              <a:rPr lang="en-US" dirty="0" smtClean="0"/>
              <a:t>cohort = a </a:t>
            </a:r>
            <a:r>
              <a:rPr lang="en-US" dirty="0"/>
              <a:t>group of </a:t>
            </a:r>
            <a:r>
              <a:rPr lang="en-US" dirty="0" smtClean="0"/>
              <a:t>individuals, </a:t>
            </a:r>
            <a:r>
              <a:rPr lang="en-US" dirty="0"/>
              <a:t>usually 100 or more in size, who share a common characteristic, </a:t>
            </a:r>
          </a:p>
          <a:p>
            <a:pPr lvl="2">
              <a:buFont typeface="Arial" panose="020B0604020202020204" pitchFamily="34" charset="0"/>
              <a:buChar char="•"/>
            </a:pPr>
            <a:r>
              <a:rPr lang="en-US" dirty="0" smtClean="0"/>
              <a:t>e.g</a:t>
            </a:r>
            <a:r>
              <a:rPr lang="en-US" dirty="0"/>
              <a:t>. smokers, workers in a lead smelter, people born in the same year, or all enrollees of a specific health insurance plan</a:t>
            </a:r>
            <a:endParaRPr lang="en-US" dirty="0" smtClean="0"/>
          </a:p>
          <a:p>
            <a:pPr>
              <a:buFont typeface="Arial" panose="020B0604020202020204" pitchFamily="34" charset="0"/>
              <a:buChar char="•"/>
            </a:pPr>
            <a:r>
              <a:rPr lang="en-US" dirty="0" smtClean="0"/>
              <a:t>Looks </a:t>
            </a:r>
            <a:r>
              <a:rPr lang="en-US" dirty="0"/>
              <a:t>at how events differ among people within the group</a:t>
            </a:r>
            <a:r>
              <a:rPr lang="en-US" dirty="0" smtClean="0"/>
              <a:t>.</a:t>
            </a:r>
          </a:p>
          <a:p>
            <a:pPr>
              <a:buFont typeface="Arial" panose="020B0604020202020204" pitchFamily="34" charset="0"/>
              <a:buChar char="•"/>
            </a:pPr>
            <a:r>
              <a:rPr lang="en-US" dirty="0" smtClean="0"/>
              <a:t>A </a:t>
            </a:r>
            <a:r>
              <a:rPr lang="en-US" dirty="0"/>
              <a:t>study that examines a cohort, which differs in respect to exposure to some suspected risk factor (e.g. smoking), is useful for trying to ascertain whether exposure is likely to cause specified events (e.g. lung cancer). </a:t>
            </a:r>
            <a:endParaRPr lang="en-US" dirty="0" smtClean="0"/>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spTree>
    <p:extLst>
      <p:ext uri="{BB962C8B-B14F-4D97-AF65-F5344CB8AC3E}">
        <p14:creationId xmlns:p14="http://schemas.microsoft.com/office/powerpoint/2010/main" val="2446391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 advantages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Advantages:  </a:t>
            </a:r>
            <a:endParaRPr lang="en-US" dirty="0"/>
          </a:p>
          <a:p>
            <a:pPr lvl="1">
              <a:buFont typeface="Arial" panose="020B0604020202020204" pitchFamily="34" charset="0"/>
              <a:buChar char="•"/>
            </a:pPr>
            <a:r>
              <a:rPr lang="en-US" dirty="0" smtClean="0"/>
              <a:t>Gather </a:t>
            </a:r>
            <a:r>
              <a:rPr lang="en-US" dirty="0"/>
              <a:t>data regarding sequence of events; can assess causality </a:t>
            </a:r>
          </a:p>
          <a:p>
            <a:pPr lvl="1">
              <a:buFont typeface="Arial" panose="020B0604020202020204" pitchFamily="34" charset="0"/>
              <a:buChar char="•"/>
            </a:pPr>
            <a:r>
              <a:rPr lang="en-US" dirty="0" smtClean="0"/>
              <a:t>Examine </a:t>
            </a:r>
            <a:r>
              <a:rPr lang="en-US" dirty="0"/>
              <a:t>multiple outcomes for a given exposure </a:t>
            </a:r>
          </a:p>
          <a:p>
            <a:pPr lvl="1">
              <a:buFont typeface="Arial" panose="020B0604020202020204" pitchFamily="34" charset="0"/>
              <a:buChar char="•"/>
            </a:pPr>
            <a:r>
              <a:rPr lang="en-US" dirty="0" smtClean="0"/>
              <a:t>Good </a:t>
            </a:r>
            <a:r>
              <a:rPr lang="en-US" dirty="0"/>
              <a:t>for investigating rare exposures </a:t>
            </a:r>
          </a:p>
          <a:p>
            <a:pPr lvl="1">
              <a:buFont typeface="Arial" panose="020B0604020202020204" pitchFamily="34" charset="0"/>
              <a:buChar char="•"/>
            </a:pPr>
            <a:r>
              <a:rPr lang="en-US" dirty="0" smtClean="0"/>
              <a:t>Can </a:t>
            </a:r>
            <a:r>
              <a:rPr lang="en-US" dirty="0"/>
              <a:t>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 disadvantages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General</a:t>
            </a:r>
            <a:r>
              <a:rPr lang="en-US" dirty="0" smtClean="0"/>
              <a:t>:  </a:t>
            </a:r>
            <a:endParaRPr lang="en-US" dirty="0"/>
          </a:p>
          <a:p>
            <a:pPr lvl="1">
              <a:buFont typeface="Arial" panose="020B0604020202020204" pitchFamily="34" charset="0"/>
              <a:buChar char="•"/>
            </a:pPr>
            <a:r>
              <a:rPr lang="en-US" sz="2000" dirty="0" smtClean="0"/>
              <a:t>Large </a:t>
            </a:r>
            <a:r>
              <a:rPr lang="en-US" sz="2000" dirty="0"/>
              <a:t>numbers of subjects are required to study rare </a:t>
            </a:r>
            <a:r>
              <a:rPr lang="en-US" sz="2000" dirty="0" smtClean="0"/>
              <a:t>exposures; </a:t>
            </a:r>
            <a:endParaRPr lang="en-US" sz="2000" dirty="0"/>
          </a:p>
          <a:p>
            <a:pPr lvl="1">
              <a:buFont typeface="Arial" panose="020B0604020202020204" pitchFamily="34" charset="0"/>
              <a:buChar char="•"/>
            </a:pPr>
            <a:r>
              <a:rPr lang="en-US" sz="2000" dirty="0" smtClean="0"/>
              <a:t>Susceptible </a:t>
            </a:r>
            <a:r>
              <a:rPr lang="en-US" sz="2000" dirty="0"/>
              <a:t>to selection </a:t>
            </a:r>
            <a:r>
              <a:rPr lang="en-US" sz="2000" dirty="0" smtClean="0"/>
              <a:t>bias. </a:t>
            </a:r>
            <a:endParaRPr lang="en-US" sz="2000" dirty="0"/>
          </a:p>
          <a:p>
            <a:pPr>
              <a:buFont typeface="Arial" panose="020B0604020202020204" pitchFamily="34" charset="0"/>
              <a:buChar char="•"/>
            </a:pPr>
            <a:r>
              <a:rPr lang="en-US" b="1" u="sng" dirty="0" smtClean="0"/>
              <a:t>Prospective </a:t>
            </a:r>
            <a:r>
              <a:rPr lang="en-US" b="1" u="sng" dirty="0"/>
              <a:t>Cohort </a:t>
            </a:r>
            <a:r>
              <a:rPr lang="en-US" b="1" u="sng" dirty="0" smtClean="0"/>
              <a:t>Study</a:t>
            </a:r>
            <a:r>
              <a:rPr lang="en-US" b="1" dirty="0" smtClean="0"/>
              <a:t>:  </a:t>
            </a:r>
            <a:endParaRPr lang="en-US" b="1" dirty="0"/>
          </a:p>
          <a:p>
            <a:pPr lvl="1">
              <a:buFont typeface="Arial" panose="020B0604020202020204" pitchFamily="34" charset="0"/>
              <a:buChar char="•"/>
            </a:pPr>
            <a:r>
              <a:rPr lang="en-US" dirty="0" smtClean="0"/>
              <a:t>May </a:t>
            </a:r>
            <a:r>
              <a:rPr lang="en-US" dirty="0"/>
              <a:t>be expensive to </a:t>
            </a:r>
            <a:r>
              <a:rPr lang="en-US" dirty="0" smtClean="0"/>
              <a:t>conduct; </a:t>
            </a:r>
            <a:endParaRPr lang="en-US" dirty="0"/>
          </a:p>
          <a:p>
            <a:pPr lvl="1">
              <a:buFont typeface="Arial" panose="020B0604020202020204" pitchFamily="34" charset="0"/>
              <a:buChar char="•"/>
            </a:pPr>
            <a:r>
              <a:rPr lang="en-US" dirty="0" smtClean="0"/>
              <a:t>May </a:t>
            </a:r>
            <a:r>
              <a:rPr lang="en-US" dirty="0"/>
              <a:t>require long durations for </a:t>
            </a:r>
            <a:r>
              <a:rPr lang="en-US" dirty="0" smtClean="0"/>
              <a:t>follow-up; </a:t>
            </a:r>
            <a:endParaRPr lang="en-US" dirty="0"/>
          </a:p>
          <a:p>
            <a:pPr lvl="1">
              <a:buFont typeface="Arial" panose="020B0604020202020204" pitchFamily="34" charset="0"/>
              <a:buChar char="•"/>
            </a:pPr>
            <a:r>
              <a:rPr lang="en-US" dirty="0" smtClean="0"/>
              <a:t>Maintaining </a:t>
            </a:r>
            <a:r>
              <a:rPr lang="en-US" dirty="0"/>
              <a:t>follow-up may be </a:t>
            </a:r>
            <a:r>
              <a:rPr lang="en-US" dirty="0" smtClean="0"/>
              <a:t>difficult; </a:t>
            </a:r>
            <a:endParaRPr lang="en-US" dirty="0"/>
          </a:p>
          <a:p>
            <a:pPr lvl="1">
              <a:buFont typeface="Arial" panose="020B0604020202020204" pitchFamily="34" charset="0"/>
              <a:buChar char="•"/>
            </a:pPr>
            <a:r>
              <a:rPr lang="en-US" dirty="0" smtClean="0"/>
              <a:t>Susceptible </a:t>
            </a:r>
            <a:r>
              <a:rPr lang="en-US" dirty="0"/>
              <a:t>to loss to follow-up or </a:t>
            </a:r>
            <a:r>
              <a:rPr lang="en-US" dirty="0" smtClean="0"/>
              <a:t>withdrawals. </a:t>
            </a:r>
            <a:endParaRPr lang="en-US" dirty="0"/>
          </a:p>
          <a:p>
            <a:pPr>
              <a:buFont typeface="Arial" panose="020B0604020202020204" pitchFamily="34" charset="0"/>
              <a:buChar char="•"/>
            </a:pPr>
            <a:r>
              <a:rPr lang="en-US" b="1" u="sng" dirty="0" smtClean="0"/>
              <a:t>Retrospective </a:t>
            </a:r>
            <a:r>
              <a:rPr lang="en-US" b="1" u="sng" dirty="0"/>
              <a:t>Cohort </a:t>
            </a:r>
            <a:r>
              <a:rPr lang="en-US" b="1" u="sng" dirty="0" smtClean="0"/>
              <a:t>Study</a:t>
            </a:r>
            <a:r>
              <a:rPr lang="en-US" b="1" dirty="0" smtClean="0"/>
              <a:t>:  </a:t>
            </a:r>
            <a:endParaRPr lang="en-US" b="1" dirty="0"/>
          </a:p>
          <a:p>
            <a:pPr lvl="1">
              <a:buFont typeface="Arial" panose="020B0604020202020204" pitchFamily="34" charset="0"/>
              <a:buChar char="•"/>
            </a:pPr>
            <a:r>
              <a:rPr lang="en-US" dirty="0" smtClean="0"/>
              <a:t>Susceptible </a:t>
            </a:r>
            <a:r>
              <a:rPr lang="en-US" dirty="0"/>
              <a:t>to recall bias or information </a:t>
            </a:r>
            <a:r>
              <a:rPr lang="en-US" dirty="0" smtClean="0"/>
              <a:t>bias; </a:t>
            </a:r>
            <a:endParaRPr lang="en-US" dirty="0"/>
          </a:p>
          <a:p>
            <a:pPr lvl="1">
              <a:buFont typeface="Arial" panose="020B0604020202020204" pitchFamily="34" charset="0"/>
              <a:buChar char="•"/>
            </a:pPr>
            <a:r>
              <a:rPr lang="en-US" dirty="0" smtClean="0"/>
              <a:t>Less </a:t>
            </a:r>
            <a:r>
              <a:rPr lang="en-US" dirty="0"/>
              <a:t>control over </a:t>
            </a:r>
            <a:r>
              <a:rPr lang="en-US" dirty="0" smtClean="0"/>
              <a:t>variables. </a:t>
            </a: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cohort study participants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Define </a:t>
            </a:r>
            <a:r>
              <a:rPr lang="en-US" dirty="0"/>
              <a:t>the selected group of subjects by exposure status at the start of the investigation. </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Have </a:t>
            </a:r>
            <a:r>
              <a:rPr lang="en-US" dirty="0"/>
              <a:t>both the exposed and unexposed groups be selected from the same source </a:t>
            </a:r>
            <a:r>
              <a:rPr lang="en-US" dirty="0" smtClean="0"/>
              <a:t>population.</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Selection of participants in cohort studies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evidence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5</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smtClean="0"/>
              <a:t>Evaluation</a:t>
            </a:r>
            <a:endParaRPr lang="en-US" dirty="0"/>
          </a:p>
        </p:txBody>
      </p:sp>
    </p:spTree>
    <p:extLst>
      <p:ext uri="{BB962C8B-B14F-4D97-AF65-F5344CB8AC3E}">
        <p14:creationId xmlns:p14="http://schemas.microsoft.com/office/powerpoint/2010/main" val="79981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smtClean="0"/>
              <a:t>Evaluation</a:t>
            </a:r>
            <a:endParaRPr lang="en-US" dirty="0"/>
          </a:p>
        </p:txBody>
      </p:sp>
    </p:spTree>
    <p:extLst>
      <p:ext uri="{BB962C8B-B14F-4D97-AF65-F5344CB8AC3E}">
        <p14:creationId xmlns:p14="http://schemas.microsoft.com/office/powerpoint/2010/main" val="327831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smtClean="0"/>
              <a:t>What </a:t>
            </a:r>
            <a:r>
              <a:rPr lang="en-US" sz="3000" dirty="0"/>
              <a:t>Odds Ratio (OR) </a:t>
            </a:r>
            <a:r>
              <a:rPr lang="en-US" sz="3000" dirty="0" smtClean="0"/>
              <a:t>and </a:t>
            </a:r>
            <a:r>
              <a:rPr lang="en-US" sz="3000" dirty="0"/>
              <a:t>Risk Ratio (RR) </a:t>
            </a:r>
            <a:r>
              <a:rPr lang="en-US" sz="3000" dirty="0" smtClean="0"/>
              <a:t> tell you</a:t>
            </a:r>
            <a:endParaRPr lang="en-US" sz="30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That </a:t>
            </a:r>
            <a:r>
              <a:rPr lang="en-US" dirty="0"/>
              <a:t>there IS a </a:t>
            </a:r>
            <a:r>
              <a:rPr lang="en-US" dirty="0" smtClean="0"/>
              <a:t>relationship between exposure </a:t>
            </a:r>
            <a:r>
              <a:rPr lang="en-US" dirty="0"/>
              <a:t>and outcome </a:t>
            </a:r>
            <a:r>
              <a:rPr lang="en-US" dirty="0" smtClean="0"/>
              <a:t>when </a:t>
            </a:r>
            <a:r>
              <a:rPr lang="en-US" dirty="0"/>
              <a:t>the OR </a:t>
            </a:r>
            <a:r>
              <a:rPr lang="en-US" dirty="0" err="1"/>
              <a:t>or</a:t>
            </a:r>
            <a:r>
              <a:rPr lang="en-US" dirty="0"/>
              <a:t> RR </a:t>
            </a:r>
            <a:r>
              <a:rPr lang="en-US" i="1" dirty="0"/>
              <a:t>is clearly more than 1.0 </a:t>
            </a:r>
            <a:r>
              <a:rPr lang="en-US" i="1" dirty="0" smtClean="0"/>
              <a:t>or less </a:t>
            </a:r>
            <a:r>
              <a:rPr lang="en-US" i="1" dirty="0"/>
              <a:t>than </a:t>
            </a:r>
            <a:r>
              <a:rPr lang="en-US" i="1" dirty="0" smtClean="0"/>
              <a:t>1.0</a:t>
            </a:r>
            <a:r>
              <a:rPr lang="en-US" dirty="0" smtClean="0"/>
              <a:t>, </a:t>
            </a:r>
          </a:p>
          <a:p>
            <a:pPr marL="457200" indent="-457200">
              <a:buFont typeface="+mj-lt"/>
              <a:buAutoNum type="arabicPeriod"/>
            </a:pPr>
            <a:r>
              <a:rPr lang="en-US" dirty="0" smtClean="0"/>
              <a:t>The </a:t>
            </a:r>
            <a:r>
              <a:rPr lang="en-US" dirty="0"/>
              <a:t>DIRECTION of the </a:t>
            </a:r>
            <a:r>
              <a:rPr lang="en-US" dirty="0" smtClean="0"/>
              <a:t>effect: </a:t>
            </a:r>
          </a:p>
          <a:p>
            <a:pPr lvl="1"/>
            <a:r>
              <a:rPr lang="en-US" dirty="0" smtClean="0"/>
              <a:t>if </a:t>
            </a:r>
            <a:r>
              <a:rPr lang="en-US" dirty="0"/>
              <a:t>AD greater than BC (</a:t>
            </a:r>
            <a:r>
              <a:rPr lang="en-US" dirty="0" smtClean="0"/>
              <a:t>OR &gt; </a:t>
            </a:r>
            <a:r>
              <a:rPr lang="en-US" dirty="0"/>
              <a:t>1.0) then the exposure is more likely to lead to illness, </a:t>
            </a:r>
            <a:endParaRPr lang="en-US" dirty="0" smtClean="0"/>
          </a:p>
          <a:p>
            <a:pPr lvl="1"/>
            <a:r>
              <a:rPr lang="en-US" dirty="0" smtClean="0"/>
              <a:t>if </a:t>
            </a:r>
            <a:r>
              <a:rPr lang="en-US" dirty="0"/>
              <a:t>BC </a:t>
            </a:r>
            <a:r>
              <a:rPr lang="en-US" dirty="0" smtClean="0"/>
              <a:t>is greater </a:t>
            </a:r>
            <a:r>
              <a:rPr lang="en-US" dirty="0"/>
              <a:t>than AD (OR&lt; 1.0) the exposure is ‘protective’ against illness. </a:t>
            </a:r>
          </a:p>
          <a:p>
            <a:pPr marL="457200" indent="-457200">
              <a:buFont typeface="+mj-lt"/>
              <a:buAutoNum type="arabicPeriod"/>
            </a:pPr>
            <a:r>
              <a:rPr lang="en-US" dirty="0" smtClean="0"/>
              <a:t>The </a:t>
            </a:r>
            <a:r>
              <a:rPr lang="en-US" dirty="0"/>
              <a:t>SIZE or STRENGTH of the </a:t>
            </a:r>
            <a:r>
              <a:rPr lang="en-US" dirty="0" smtClean="0"/>
              <a:t>effect: the </a:t>
            </a:r>
            <a:r>
              <a:rPr lang="en-US" dirty="0"/>
              <a:t>actual OR </a:t>
            </a:r>
            <a:r>
              <a:rPr lang="en-US" dirty="0" err="1"/>
              <a:t>or</a:t>
            </a:r>
            <a:r>
              <a:rPr lang="en-US" dirty="0"/>
              <a:t> RR value </a:t>
            </a:r>
            <a:r>
              <a:rPr lang="en-US" dirty="0" smtClean="0"/>
              <a:t>itself, read as </a:t>
            </a:r>
            <a:r>
              <a:rPr lang="en-US" dirty="0"/>
              <a:t>the number of times one group is more likely to be ill than </a:t>
            </a:r>
            <a:r>
              <a:rPr lang="en-US" dirty="0" smtClean="0"/>
              <a:t>the other group.</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52</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Ratio (OR) or Risk Ratio (RR) ?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It’s </a:t>
            </a:r>
            <a:r>
              <a:rPr lang="en-US" dirty="0"/>
              <a:t>never wrong to use </a:t>
            </a:r>
            <a:r>
              <a:rPr lang="en-US" dirty="0" smtClean="0"/>
              <a:t>OR, </a:t>
            </a:r>
            <a:r>
              <a:rPr lang="en-US" dirty="0"/>
              <a:t>but </a:t>
            </a:r>
            <a:r>
              <a:rPr lang="en-US" dirty="0" smtClean="0"/>
              <a:t>RR is preferred when </a:t>
            </a:r>
            <a:r>
              <a:rPr lang="en-US" dirty="0"/>
              <a:t>you have the </a:t>
            </a:r>
            <a:r>
              <a:rPr lang="en-US" i="1" dirty="0" smtClean="0"/>
              <a:t>true incidence rate</a:t>
            </a:r>
            <a:r>
              <a:rPr lang="en-US" dirty="0" smtClean="0"/>
              <a:t> </a:t>
            </a:r>
            <a:r>
              <a:rPr lang="en-US" dirty="0"/>
              <a:t>for both exposure </a:t>
            </a:r>
            <a:r>
              <a:rPr lang="en-US" dirty="0" smtClean="0"/>
              <a:t>groups.</a:t>
            </a:r>
          </a:p>
          <a:p>
            <a:pPr lvl="1">
              <a:buFont typeface="Arial" panose="020B0604020202020204" pitchFamily="34" charset="0"/>
              <a:buChar char="•"/>
            </a:pPr>
            <a:r>
              <a:rPr lang="en-US" dirty="0" smtClean="0"/>
              <a:t>This </a:t>
            </a:r>
            <a:r>
              <a:rPr lang="en-US" dirty="0"/>
              <a:t>is ONLY possible where you start </a:t>
            </a:r>
            <a:r>
              <a:rPr lang="en-US" dirty="0" smtClean="0"/>
              <a:t>with healthy </a:t>
            </a:r>
            <a:r>
              <a:rPr lang="en-US" dirty="0"/>
              <a:t>exposed groups and follow them through time. </a:t>
            </a:r>
            <a:endParaRPr lang="en-US" dirty="0" smtClean="0"/>
          </a:p>
          <a:p>
            <a:pPr lvl="1">
              <a:buFont typeface="Arial" panose="020B0604020202020204" pitchFamily="34" charset="0"/>
              <a:buChar char="•"/>
            </a:pPr>
            <a:r>
              <a:rPr lang="en-US" dirty="0" smtClean="0"/>
              <a:t>You </a:t>
            </a:r>
            <a:r>
              <a:rPr lang="en-US" dirty="0"/>
              <a:t>do NOT </a:t>
            </a:r>
            <a:r>
              <a:rPr lang="en-US" dirty="0" smtClean="0"/>
              <a:t>have this </a:t>
            </a:r>
            <a:r>
              <a:rPr lang="en-US" dirty="0"/>
              <a:t>when you begin with some ill people (cases) and quickly assemble </a:t>
            </a:r>
            <a:r>
              <a:rPr lang="en-US" dirty="0" smtClean="0"/>
              <a:t>some non-ill </a:t>
            </a:r>
            <a:r>
              <a:rPr lang="en-US" dirty="0"/>
              <a:t>people for comparison (as in a case control study).</a:t>
            </a:r>
          </a:p>
          <a:p>
            <a:pPr>
              <a:buFont typeface="Arial" panose="020B0604020202020204" pitchFamily="34" charset="0"/>
              <a:buChar char="•"/>
            </a:pPr>
            <a:r>
              <a:rPr lang="en-US" dirty="0" smtClean="0"/>
              <a:t>OR </a:t>
            </a:r>
            <a:r>
              <a:rPr lang="en-US" dirty="0"/>
              <a:t>is used for rare or uncommon diseases because you cannot </a:t>
            </a:r>
            <a:r>
              <a:rPr lang="en-US" dirty="0" smtClean="0"/>
              <a:t>realistically assemble </a:t>
            </a:r>
            <a:r>
              <a:rPr lang="en-US" dirty="0"/>
              <a:t>‘exposed’ and ‘non-exposed’ groups (as for RR</a:t>
            </a:r>
            <a:r>
              <a:rPr lang="en-US" dirty="0" smtClean="0"/>
              <a:t>)</a:t>
            </a:r>
          </a:p>
          <a:p>
            <a:pPr>
              <a:buFont typeface="Arial" panose="020B0604020202020204" pitchFamily="34" charset="0"/>
              <a:buChar char="•"/>
            </a:pPr>
            <a:r>
              <a:rPr lang="en-US" dirty="0" smtClean="0"/>
              <a:t>Neither </a:t>
            </a:r>
            <a:r>
              <a:rPr lang="en-US" dirty="0"/>
              <a:t>OR </a:t>
            </a:r>
            <a:r>
              <a:rPr lang="en-US" dirty="0" err="1"/>
              <a:t>or</a:t>
            </a:r>
            <a:r>
              <a:rPr lang="en-US" dirty="0"/>
              <a:t> RR are particularly reliable where the cell </a:t>
            </a:r>
            <a:r>
              <a:rPr lang="en-US" dirty="0" smtClean="0"/>
              <a:t>sizes are </a:t>
            </a:r>
            <a:r>
              <a:rPr lang="en-US" dirty="0"/>
              <a:t>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Cross-sectional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2425168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smtClean="0"/>
              <a:t>Cross-sectional study</a:t>
            </a:r>
            <a:endParaRPr lang="en-US" dirty="0"/>
          </a:p>
        </p:txBody>
      </p:sp>
      <p:sp>
        <p:nvSpPr>
          <p:cNvPr id="3" name="Content Placeholder 2"/>
          <p:cNvSpPr>
            <a:spLocks noGrp="1"/>
          </p:cNvSpPr>
          <p:nvPr>
            <p:ph idx="1"/>
          </p:nvPr>
        </p:nvSpPr>
        <p:spPr>
          <a:xfrm>
            <a:off x="228600" y="1676400"/>
            <a:ext cx="8686800" cy="1524000"/>
          </a:xfrm>
        </p:spPr>
        <p:txBody>
          <a:bodyPr/>
          <a:lstStyle/>
          <a:p>
            <a:pPr marL="0" indent="0"/>
            <a:r>
              <a:rPr lang="en-US" dirty="0" smtClean="0"/>
              <a:t>An </a:t>
            </a:r>
            <a:r>
              <a:rPr lang="en-US" dirty="0"/>
              <a:t>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55</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Cross-sectional design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56</a:t>
            </a:fld>
            <a:endParaRPr lang="en-US"/>
          </a:p>
        </p:txBody>
      </p:sp>
    </p:spTree>
    <p:extLst>
      <p:ext uri="{BB962C8B-B14F-4D97-AF65-F5344CB8AC3E}">
        <p14:creationId xmlns:p14="http://schemas.microsoft.com/office/powerpoint/2010/main" val="2798641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Case-control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57</a:t>
            </a:fld>
            <a:endParaRPr lang="en-US"/>
          </a:p>
        </p:txBody>
      </p:sp>
    </p:spTree>
    <p:extLst>
      <p:ext uri="{BB962C8B-B14F-4D97-AF65-F5344CB8AC3E}">
        <p14:creationId xmlns:p14="http://schemas.microsoft.com/office/powerpoint/2010/main" val="1209813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Examine two groups: </a:t>
            </a:r>
          </a:p>
          <a:p>
            <a:pPr lvl="1">
              <a:buFont typeface="Arial" panose="020B0604020202020204" pitchFamily="34" charset="0"/>
              <a:buChar char="•"/>
            </a:pPr>
            <a:r>
              <a:rPr lang="en-US" dirty="0" smtClean="0"/>
              <a:t>One group of </a:t>
            </a:r>
            <a:r>
              <a:rPr lang="en-US" dirty="0"/>
              <a:t>people who have experienced an event </a:t>
            </a:r>
            <a:r>
              <a:rPr lang="en-US" dirty="0" smtClean="0"/>
              <a:t>(= some outcome, usually </a:t>
            </a:r>
            <a:r>
              <a:rPr lang="en-US" dirty="0"/>
              <a:t>an adverse event) </a:t>
            </a:r>
            <a:r>
              <a:rPr lang="en-US" dirty="0" smtClean="0"/>
              <a:t>and,</a:t>
            </a:r>
          </a:p>
          <a:p>
            <a:pPr lvl="1">
              <a:buFont typeface="Arial" panose="020B0604020202020204" pitchFamily="34" charset="0"/>
              <a:buChar char="•"/>
            </a:pPr>
            <a:r>
              <a:rPr lang="en-US" dirty="0" smtClean="0"/>
              <a:t>Another </a:t>
            </a:r>
            <a:r>
              <a:rPr lang="en-US" dirty="0"/>
              <a:t>group of people who have not experienced the same </a:t>
            </a:r>
            <a:r>
              <a:rPr lang="en-US" dirty="0" smtClean="0"/>
              <a:t>outcome. </a:t>
            </a:r>
          </a:p>
          <a:p>
            <a:pPr>
              <a:buFont typeface="Arial" panose="020B0604020202020204" pitchFamily="34" charset="0"/>
              <a:buChar char="•"/>
            </a:pPr>
            <a:r>
              <a:rPr lang="en-US" dirty="0" smtClean="0"/>
              <a:t>Look </a:t>
            </a:r>
            <a:r>
              <a:rPr lang="en-US" dirty="0"/>
              <a:t>at how exposure to suspect (usually noxious) agents differed between the two groups. </a:t>
            </a:r>
            <a:endParaRPr lang="en-US" dirty="0" smtClean="0"/>
          </a:p>
          <a:p>
            <a:pPr>
              <a:buFont typeface="Arial" panose="020B0604020202020204" pitchFamily="34" charset="0"/>
              <a:buChar char="•"/>
            </a:pPr>
            <a:r>
              <a:rPr lang="en-US" dirty="0" smtClean="0"/>
              <a:t>This </a:t>
            </a:r>
            <a:r>
              <a:rPr lang="en-US" dirty="0"/>
              <a:t>type of study design is most useful for trying to ascertain the cause of rare events, such as rare cancers</a:t>
            </a:r>
            <a:r>
              <a:rPr lang="en-US" dirty="0" smtClean="0"/>
              <a:t>.</a:t>
            </a:r>
          </a:p>
          <a:p>
            <a:pPr>
              <a:buFont typeface="Arial" panose="020B0604020202020204" pitchFamily="34" charset="0"/>
              <a:buChar char="•"/>
            </a:pPr>
            <a:r>
              <a:rPr lang="en-US" dirty="0" smtClean="0"/>
              <a:t>Aims </a:t>
            </a:r>
            <a:r>
              <a:rPr lang="en-US" dirty="0"/>
              <a:t>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control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Synonyms</a:t>
            </a:r>
            <a:r>
              <a:rPr lang="en-US" sz="2000" dirty="0"/>
              <a:t>:</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smtClean="0"/>
              <a:t>Compares </a:t>
            </a:r>
            <a:r>
              <a:rPr lang="en-US" sz="2000" dirty="0"/>
              <a:t>patients who have a disease or outcome of interest (cases) with patients who do not have the disease or outcome (controls), </a:t>
            </a:r>
            <a:endParaRPr lang="en-US" sz="2000" dirty="0" smtClean="0"/>
          </a:p>
          <a:p>
            <a:pPr>
              <a:buFont typeface="Arial" panose="020B0604020202020204" pitchFamily="34" charset="0"/>
              <a:buChar char="•"/>
            </a:pPr>
            <a:r>
              <a:rPr lang="en-US" sz="2000" dirty="0" smtClean="0"/>
              <a:t>Retrospective comparison of </a:t>
            </a:r>
            <a:r>
              <a:rPr lang="en-US" sz="2000" dirty="0"/>
              <a:t>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a:t>
            </a:r>
            <a:r>
              <a:rPr lang="en-US" sz="2000" dirty="0" smtClean="0"/>
              <a:t>re observational:</a:t>
            </a:r>
          </a:p>
          <a:p>
            <a:pPr lvl="1">
              <a:buFont typeface="Arial" panose="020B0604020202020204" pitchFamily="34" charset="0"/>
              <a:buChar char="•"/>
            </a:pPr>
            <a:r>
              <a:rPr lang="en-US" sz="2000" dirty="0" smtClean="0"/>
              <a:t>no </a:t>
            </a:r>
            <a:r>
              <a:rPr lang="en-US" sz="2000" dirty="0"/>
              <a:t>intervention is </a:t>
            </a:r>
            <a:r>
              <a:rPr lang="en-US" sz="2000" dirty="0" smtClean="0"/>
              <a:t>attempted,</a:t>
            </a:r>
          </a:p>
          <a:p>
            <a:pPr lvl="1">
              <a:buFont typeface="Arial" panose="020B0604020202020204" pitchFamily="34" charset="0"/>
              <a:buChar char="•"/>
            </a:pPr>
            <a:r>
              <a:rPr lang="en-US" sz="2000" dirty="0" smtClean="0"/>
              <a:t>no </a:t>
            </a:r>
            <a:r>
              <a:rPr lang="en-US" sz="2000" dirty="0"/>
              <a:t>attempt is made to alter the course of the disease. </a:t>
            </a:r>
            <a:endParaRPr lang="en-US" sz="2000" dirty="0" smtClean="0"/>
          </a:p>
          <a:p>
            <a:pPr>
              <a:buFont typeface="Arial" panose="020B0604020202020204" pitchFamily="34" charset="0"/>
              <a:buChar char="•"/>
            </a:pPr>
            <a:r>
              <a:rPr lang="en-US" sz="2000" dirty="0" smtClean="0"/>
              <a:t>The </a:t>
            </a:r>
            <a:r>
              <a:rPr lang="en-US" sz="2000" dirty="0"/>
              <a:t>proportion of cases in the entire population-at-risk is </a:t>
            </a:r>
            <a:r>
              <a:rPr lang="en-US" sz="2000" dirty="0" smtClean="0"/>
              <a:t>unknown:</a:t>
            </a:r>
          </a:p>
          <a:p>
            <a:pPr marL="457200" lvl="1" indent="0">
              <a:buNone/>
            </a:pPr>
            <a:r>
              <a:rPr lang="en-US" sz="2000" dirty="0" smtClean="0">
                <a:sym typeface="Wingdings" panose="05000000000000000000" pitchFamily="2" charset="2"/>
              </a:rPr>
              <a:t> </a:t>
            </a:r>
            <a:r>
              <a:rPr lang="en-US" sz="2000" dirty="0" smtClean="0"/>
              <a:t>Designed </a:t>
            </a:r>
            <a:r>
              <a:rPr lang="en-US" sz="2000" dirty="0"/>
              <a:t>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59</a:t>
            </a:fld>
            <a:endParaRPr lang="en-US"/>
          </a:p>
        </p:txBody>
      </p:sp>
    </p:spTree>
    <p:extLst>
      <p:ext uri="{BB962C8B-B14F-4D97-AF65-F5344CB8AC3E}">
        <p14:creationId xmlns:p14="http://schemas.microsoft.com/office/powerpoint/2010/main" val="247058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Is medical </a:t>
            </a:r>
            <a:r>
              <a:rPr lang="en-US" dirty="0"/>
              <a:t>research that involves </a:t>
            </a:r>
            <a:r>
              <a:rPr lang="en-US" dirty="0" smtClean="0"/>
              <a:t>human subjects</a:t>
            </a:r>
          </a:p>
          <a:p>
            <a:pPr>
              <a:buFont typeface="Arial" panose="020B0604020202020204" pitchFamily="34" charset="0"/>
              <a:buChar char="•"/>
            </a:pPr>
            <a:r>
              <a:rPr lang="en-US" dirty="0" smtClean="0"/>
              <a:t>Types </a:t>
            </a:r>
            <a:r>
              <a:rPr lang="en-US" dirty="0"/>
              <a:t>of clinical research include:</a:t>
            </a:r>
          </a:p>
          <a:p>
            <a:pPr lvl="1">
              <a:buFont typeface="Arial" panose="020B0604020202020204" pitchFamily="34" charset="0"/>
              <a:buChar char="•"/>
            </a:pPr>
            <a:r>
              <a:rPr lang="en-US" sz="2200" dirty="0" smtClean="0"/>
              <a:t>Epidemiological: </a:t>
            </a:r>
          </a:p>
          <a:p>
            <a:pPr lvl="2">
              <a:spcBef>
                <a:spcPts val="0"/>
              </a:spcBef>
              <a:buFont typeface="Arial" panose="020B0604020202020204" pitchFamily="34" charset="0"/>
              <a:buChar char="•"/>
            </a:pPr>
            <a:r>
              <a:rPr lang="en-US" dirty="0" smtClean="0"/>
              <a:t>improves </a:t>
            </a:r>
            <a:r>
              <a:rPr lang="en-US" dirty="0"/>
              <a:t>the understanding of a disease by studying patterns, causes, and effects of health and disease in specific groups.</a:t>
            </a:r>
          </a:p>
          <a:p>
            <a:pPr lvl="1">
              <a:buFont typeface="Arial" panose="020B0604020202020204" pitchFamily="34" charset="0"/>
              <a:buChar char="•"/>
            </a:pPr>
            <a:r>
              <a:rPr lang="en-US" sz="2200" dirty="0" smtClean="0"/>
              <a:t>Behavioral: </a:t>
            </a:r>
          </a:p>
          <a:p>
            <a:pPr lvl="2">
              <a:spcBef>
                <a:spcPts val="0"/>
              </a:spcBef>
              <a:buFont typeface="Arial" panose="020B0604020202020204" pitchFamily="34" charset="0"/>
              <a:buChar char="•"/>
            </a:pPr>
            <a:r>
              <a:rPr lang="en-US" dirty="0" smtClean="0"/>
              <a:t>improves </a:t>
            </a:r>
            <a:r>
              <a:rPr lang="en-US" dirty="0"/>
              <a:t>the understanding of human behavior and how it relates to health and disease.</a:t>
            </a:r>
          </a:p>
          <a:p>
            <a:pPr lvl="1">
              <a:buFont typeface="Arial" panose="020B0604020202020204" pitchFamily="34" charset="0"/>
              <a:buChar char="•"/>
            </a:pPr>
            <a:r>
              <a:rPr lang="en-US" sz="2200" dirty="0" smtClean="0"/>
              <a:t>Health services: </a:t>
            </a:r>
          </a:p>
          <a:p>
            <a:pPr lvl="2">
              <a:spcBef>
                <a:spcPts val="0"/>
              </a:spcBef>
              <a:buFont typeface="Arial" panose="020B0604020202020204" pitchFamily="34" charset="0"/>
              <a:buChar char="•"/>
            </a:pPr>
            <a:r>
              <a:rPr lang="en-US" dirty="0" smtClean="0"/>
              <a:t>looks </a:t>
            </a:r>
            <a:r>
              <a:rPr lang="en-US" dirty="0"/>
              <a:t>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smtClean="0"/>
              <a:t>Clinical trials: </a:t>
            </a:r>
          </a:p>
          <a:p>
            <a:pPr lvl="2">
              <a:spcBef>
                <a:spcPts val="0"/>
              </a:spcBef>
              <a:buFont typeface="Arial" panose="020B0604020202020204" pitchFamily="34" charset="0"/>
              <a:buChar char="•"/>
            </a:pPr>
            <a:r>
              <a:rPr lang="en-US" dirty="0" smtClean="0"/>
              <a:t>evaluate </a:t>
            </a:r>
            <a:r>
              <a:rPr lang="en-US" dirty="0"/>
              <a:t>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smtClean="0"/>
              <a:t>ERIC Notebook. Case </a:t>
            </a:r>
            <a:r>
              <a:rPr lang="en-US" sz="1200" dirty="0"/>
              <a:t>Control Studies (Second Edition No. 5)</a:t>
            </a:r>
          </a:p>
        </p:txBody>
      </p:sp>
    </p:spTree>
    <p:extLst>
      <p:ext uri="{BB962C8B-B14F-4D97-AF65-F5344CB8AC3E}">
        <p14:creationId xmlns:p14="http://schemas.microsoft.com/office/powerpoint/2010/main" val="3971271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Case selection in case control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61</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selection alternatives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a:t>
            </a:r>
            <a:r>
              <a:rPr lang="en-US" dirty="0" smtClean="0"/>
              <a:t>cases: </a:t>
            </a:r>
          </a:p>
          <a:p>
            <a:pPr lvl="1">
              <a:buFont typeface="Arial" panose="020B0604020202020204" pitchFamily="34" charset="0"/>
              <a:buChar char="•"/>
            </a:pPr>
            <a:r>
              <a:rPr lang="en-US" dirty="0" smtClean="0"/>
              <a:t>persons </a:t>
            </a:r>
            <a:r>
              <a:rPr lang="en-US" dirty="0"/>
              <a:t>who were existing cases of the health outcome or disease during the observation period</a:t>
            </a:r>
            <a:r>
              <a:rPr lang="en-US" dirty="0" smtClean="0"/>
              <a:t>.</a:t>
            </a:r>
          </a:p>
          <a:p>
            <a:pPr lvl="2">
              <a:buFont typeface="Arial" panose="020B0604020202020204" pitchFamily="34" charset="0"/>
              <a:buChar char="•"/>
            </a:pPr>
            <a:r>
              <a:rPr lang="en-US" dirty="0" smtClean="0">
                <a:sym typeface="Wingdings" panose="05000000000000000000" pitchFamily="2" charset="2"/>
              </a:rPr>
              <a:t> </a:t>
            </a:r>
            <a:r>
              <a:rPr lang="en-US" dirty="0" smtClean="0"/>
              <a:t>prevalence </a:t>
            </a:r>
            <a:r>
              <a:rPr lang="en-US" dirty="0"/>
              <a:t>odds ratio, which will be influenced by the incidence rate and survival or migration out of the prevalence pool of cases, and thus does not estimate the rate ratio. </a:t>
            </a:r>
            <a:endParaRPr lang="en-US" dirty="0" smtClean="0"/>
          </a:p>
          <a:p>
            <a:pPr>
              <a:buFont typeface="Arial" panose="020B0604020202020204" pitchFamily="34" charset="0"/>
              <a:buChar char="•"/>
            </a:pPr>
            <a:r>
              <a:rPr lang="en-US" dirty="0" smtClean="0"/>
              <a:t>Incident cases:</a:t>
            </a:r>
          </a:p>
          <a:p>
            <a:pPr lvl="1">
              <a:buFont typeface="Arial" panose="020B0604020202020204" pitchFamily="34" charset="0"/>
              <a:buChar char="•"/>
            </a:pPr>
            <a:r>
              <a:rPr lang="en-US" dirty="0" smtClean="0"/>
              <a:t>persons </a:t>
            </a:r>
            <a:r>
              <a:rPr lang="en-US" dirty="0"/>
              <a:t>who newly develop the health outcome or disease during the observation period. </a:t>
            </a:r>
            <a:endParaRPr lang="en-US" dirty="0" smtClean="0"/>
          </a:p>
          <a:p>
            <a:pPr lvl="2">
              <a:buFont typeface="Arial" panose="020B0604020202020204" pitchFamily="34" charset="0"/>
              <a:buChar char="•"/>
            </a:pPr>
            <a:r>
              <a:rPr lang="en-US" dirty="0" smtClean="0"/>
              <a:t>prevalence </a:t>
            </a:r>
            <a:r>
              <a:rPr lang="en-US" dirty="0"/>
              <a:t>is influenced by both incidence and duration. </a:t>
            </a:r>
            <a:endParaRPr lang="en-US" dirty="0" smtClean="0"/>
          </a:p>
          <a:p>
            <a:pPr>
              <a:buFont typeface="Arial" panose="020B0604020202020204" pitchFamily="34" charset="0"/>
              <a:buChar char="•"/>
            </a:pPr>
            <a:r>
              <a:rPr lang="en-US" sz="2000" dirty="0" smtClean="0"/>
              <a:t>For cause </a:t>
            </a:r>
            <a:r>
              <a:rPr lang="en-US" sz="2000" dirty="0"/>
              <a:t>of disease </a:t>
            </a:r>
            <a:r>
              <a:rPr lang="en-US" sz="2000" dirty="0" smtClean="0"/>
              <a:t>studies incident </a:t>
            </a:r>
            <a:r>
              <a:rPr lang="en-US" sz="2000" dirty="0"/>
              <a:t>cases </a:t>
            </a:r>
            <a:r>
              <a:rPr lang="en-US" sz="2000" dirty="0" smtClean="0"/>
              <a:t>are preferred as they </a:t>
            </a:r>
            <a:r>
              <a:rPr lang="en-US" sz="2000" dirty="0"/>
              <a:t>are </a:t>
            </a:r>
            <a:r>
              <a:rPr lang="en-US" sz="2000" dirty="0" smtClean="0"/>
              <a:t>more informative about </a:t>
            </a:r>
            <a:r>
              <a:rPr lang="en-US" sz="2000" dirty="0"/>
              <a:t>factors that lead up to the development of disease rather than factors that affect </a:t>
            </a:r>
            <a:r>
              <a:rPr lang="en-US" sz="2000" dirty="0" smtClean="0"/>
              <a:t>duration.</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selection in case-control studies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Most </a:t>
            </a:r>
            <a:r>
              <a:rPr lang="en-US" dirty="0"/>
              <a:t>demanding aspects of a case-control study. </a:t>
            </a:r>
            <a:endParaRPr lang="en-US" dirty="0" smtClean="0"/>
          </a:p>
          <a:p>
            <a:pPr>
              <a:buFont typeface="Arial" panose="020B0604020202020204" pitchFamily="34" charset="0"/>
              <a:buChar char="•"/>
            </a:pPr>
            <a:r>
              <a:rPr lang="en-US" dirty="0"/>
              <a:t>T</a:t>
            </a:r>
            <a:r>
              <a:rPr lang="en-US" dirty="0" smtClean="0"/>
              <a:t>he </a:t>
            </a:r>
            <a:r>
              <a:rPr lang="en-US" dirty="0"/>
              <a:t>distribution of exposure should be the same among cases and controls; in other words, both cases and controls should stem from the same source population. </a:t>
            </a:r>
            <a:endParaRPr lang="en-US" dirty="0" smtClean="0"/>
          </a:p>
          <a:p>
            <a:pPr>
              <a:buFont typeface="Arial" panose="020B0604020202020204" pitchFamily="34" charset="0"/>
              <a:buChar char="•"/>
            </a:pPr>
            <a:r>
              <a:rPr lang="en-US" dirty="0"/>
              <a:t>T</a:t>
            </a:r>
            <a:r>
              <a:rPr lang="en-US" dirty="0" smtClean="0"/>
              <a:t>he </a:t>
            </a:r>
            <a:r>
              <a:rPr lang="en-US" dirty="0"/>
              <a:t>control group </a:t>
            </a:r>
            <a:r>
              <a:rPr lang="en-US" dirty="0" smtClean="0"/>
              <a:t>may also be an </a:t>
            </a:r>
            <a:r>
              <a:rPr lang="en-US" dirty="0"/>
              <a:t>at-risk population, with the potential to develop the outcome. </a:t>
            </a:r>
            <a:endParaRPr lang="en-US" dirty="0" smtClean="0"/>
          </a:p>
          <a:p>
            <a:pPr>
              <a:buFont typeface="Arial" panose="020B0604020202020204" pitchFamily="34" charset="0"/>
              <a:buChar char="•"/>
            </a:pPr>
            <a:r>
              <a:rPr lang="en-US" dirty="0" smtClean="0"/>
              <a:t>Because </a:t>
            </a:r>
            <a:r>
              <a:rPr lang="en-US" dirty="0"/>
              <a:t>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case-control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
            </a:r>
            <a:r>
              <a:rPr lang="en-US" dirty="0" smtClean="0"/>
              <a:t>attempts </a:t>
            </a:r>
            <a:r>
              <a:rPr lang="en-US" dirty="0"/>
              <a:t>to ensure comparability between cases and </a:t>
            </a:r>
            <a:r>
              <a:rPr lang="en-US" dirty="0" smtClean="0"/>
              <a:t>controls.</a:t>
            </a:r>
          </a:p>
          <a:p>
            <a:pPr>
              <a:buFont typeface="Arial" panose="020B0604020202020204" pitchFamily="34" charset="0"/>
              <a:buChar char="•"/>
            </a:pPr>
            <a:r>
              <a:rPr lang="en-US" dirty="0" smtClean="0"/>
              <a:t>Goal: reduce </a:t>
            </a:r>
            <a:r>
              <a:rPr lang="en-US" dirty="0"/>
              <a:t>variability and systematic differences attributable to background variables </a:t>
            </a:r>
            <a:r>
              <a:rPr lang="en-US" dirty="0" smtClean="0"/>
              <a:t>and confounders:</a:t>
            </a:r>
          </a:p>
          <a:p>
            <a:pPr lvl="2">
              <a:buFont typeface="Arial" panose="020B0604020202020204" pitchFamily="34" charset="0"/>
              <a:buChar char="•"/>
            </a:pPr>
            <a:r>
              <a:rPr lang="en-US" dirty="0" smtClean="0"/>
              <a:t>Background variables: variables that </a:t>
            </a:r>
            <a:r>
              <a:rPr lang="en-US" dirty="0"/>
              <a:t>are not of interest to the </a:t>
            </a:r>
            <a:r>
              <a:rPr lang="en-US" dirty="0" smtClean="0"/>
              <a:t>investigator.</a:t>
            </a:r>
          </a:p>
          <a:p>
            <a:pPr lvl="2">
              <a:buFont typeface="Arial" panose="020B0604020202020204" pitchFamily="34" charset="0"/>
              <a:buChar char="•"/>
            </a:pPr>
            <a:r>
              <a:rPr lang="en-US" dirty="0" smtClean="0"/>
              <a:t>Confounders: variables </a:t>
            </a:r>
            <a:r>
              <a:rPr lang="en-US" dirty="0"/>
              <a:t>associated with the risk factor </a:t>
            </a:r>
            <a:r>
              <a:rPr lang="en-US" dirty="0" smtClean="0"/>
              <a:t>which may </a:t>
            </a:r>
            <a:r>
              <a:rPr lang="en-US" dirty="0"/>
              <a:t>potentially be a cause of the outcome</a:t>
            </a:r>
            <a:r>
              <a:rPr lang="en-US" dirty="0" smtClean="0"/>
              <a:t>.</a:t>
            </a:r>
            <a:r>
              <a:rPr lang="en-US" dirty="0"/>
              <a:t> </a:t>
            </a:r>
            <a:endParaRPr lang="en-US" dirty="0" smtClean="0"/>
          </a:p>
          <a:p>
            <a:pPr>
              <a:buFont typeface="Arial" panose="020B0604020202020204" pitchFamily="34" charset="0"/>
              <a:buChar char="•"/>
            </a:pPr>
            <a:r>
              <a:rPr lang="en-US" dirty="0" smtClean="0"/>
              <a:t>Each </a:t>
            </a:r>
            <a:r>
              <a:rPr lang="en-US" dirty="0"/>
              <a:t>case is typically paired individually with a control subject with respect to the background variables and </a:t>
            </a:r>
            <a:r>
              <a:rPr lang="en-US" dirty="0" smtClean="0"/>
              <a:t>confounders </a:t>
            </a:r>
            <a:r>
              <a:rPr lang="en-US" dirty="0" smtClean="0">
                <a:sym typeface="Wingdings" panose="05000000000000000000" pitchFamily="2" charset="2"/>
              </a:rPr>
              <a:t> ‘individual matching’.</a:t>
            </a:r>
          </a:p>
          <a:p>
            <a:pPr lvl="1">
              <a:buFont typeface="Arial" panose="020B0604020202020204" pitchFamily="34" charset="0"/>
              <a:buChar char="•"/>
            </a:pPr>
            <a:r>
              <a:rPr lang="en-US" dirty="0" smtClean="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control study</a:t>
            </a:r>
            <a:endParaRPr lang="en-US" dirty="0"/>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a:t>
            </a:r>
            <a:r>
              <a:rPr lang="en-US" sz="2000" dirty="0" smtClean="0"/>
              <a:t>difficult</a:t>
            </a:r>
          </a:p>
          <a:p>
            <a:pPr marL="512763" indent="-280988">
              <a:buFont typeface="Arial" panose="020B0604020202020204" pitchFamily="34" charset="0"/>
              <a:buChar char="•"/>
            </a:pPr>
            <a:r>
              <a:rPr lang="en-US" sz="2000" dirty="0" smtClean="0"/>
              <a:t>cannot </a:t>
            </a:r>
            <a:r>
              <a:rPr lang="en-US" sz="2000" dirty="0"/>
              <a:t>determine </a:t>
            </a:r>
            <a:r>
              <a:rPr lang="en-US" sz="2000" dirty="0" smtClean="0"/>
              <a:t>prevalence nor </a:t>
            </a:r>
            <a:r>
              <a:rPr lang="en-US" sz="2000" dirty="0"/>
              <a:t>incidence of </a:t>
            </a:r>
            <a:r>
              <a:rPr lang="en-US" sz="2000" dirty="0" smtClean="0"/>
              <a:t>disease </a:t>
            </a:r>
            <a:r>
              <a:rPr lang="en-US" sz="2000" dirty="0"/>
              <a:t>nor the risk factors as the subjects are generally collected by purposive </a:t>
            </a:r>
            <a:r>
              <a:rPr lang="en-US" sz="2000" dirty="0" smtClean="0"/>
              <a:t>sampling.</a:t>
            </a:r>
            <a:endParaRPr lang="en-US" sz="2000" dirty="0"/>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Odds Ratio</a:t>
            </a:r>
            <a:endParaRPr lang="en-US" dirty="0"/>
          </a:p>
        </p:txBody>
      </p:sp>
      <p:sp>
        <p:nvSpPr>
          <p:cNvPr id="3" name="Content Placeholder 2"/>
          <p:cNvSpPr>
            <a:spLocks noGrp="1"/>
          </p:cNvSpPr>
          <p:nvPr>
            <p:ph idx="1"/>
          </p:nvPr>
        </p:nvSpPr>
        <p:spPr/>
        <p:txBody>
          <a:bodyPr/>
          <a:lstStyle/>
          <a:p>
            <a:endParaRPr lang="en-US" dirty="0"/>
          </a:p>
          <a:p>
            <a:r>
              <a:rPr lang="en-US" dirty="0"/>
              <a:t>OR = 1 </a:t>
            </a:r>
            <a:r>
              <a:rPr lang="en-US" dirty="0" smtClean="0"/>
              <a:t>	Odds </a:t>
            </a:r>
            <a:r>
              <a:rPr lang="en-US" dirty="0"/>
              <a:t>of disease is the same for exposed and </a:t>
            </a:r>
            <a:r>
              <a:rPr lang="en-US" dirty="0" smtClean="0"/>
              <a:t>			unexposed </a:t>
            </a:r>
            <a:endParaRPr lang="en-US" dirty="0"/>
          </a:p>
          <a:p>
            <a:r>
              <a:rPr lang="en-US" dirty="0"/>
              <a:t>OR &gt; 1 </a:t>
            </a:r>
            <a:r>
              <a:rPr lang="en-US" dirty="0" smtClean="0"/>
              <a:t>	Exposure </a:t>
            </a:r>
            <a:r>
              <a:rPr lang="en-US" dirty="0"/>
              <a:t>increases odds of disease </a:t>
            </a:r>
          </a:p>
          <a:p>
            <a:r>
              <a:rPr lang="en-US" dirty="0"/>
              <a:t>OR &lt; 1 </a:t>
            </a:r>
            <a:r>
              <a:rPr lang="en-US" dirty="0" smtClean="0"/>
              <a:t>	Exposure </a:t>
            </a:r>
            <a:r>
              <a:rPr lang="en-US" dirty="0"/>
              <a:t>reduces odds of disease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3534582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case control studies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Sampling bias:</a:t>
            </a:r>
          </a:p>
          <a:p>
            <a:pPr lvl="1">
              <a:buFont typeface="Arial" panose="020B0604020202020204" pitchFamily="34" charset="0"/>
              <a:buChar char="•"/>
            </a:pPr>
            <a:r>
              <a:rPr lang="en-US" sz="2000" dirty="0" smtClean="0"/>
              <a:t>may </a:t>
            </a:r>
            <a:r>
              <a:rPr lang="en-US" sz="2000" dirty="0"/>
              <a:t>occur if the cases and controls are taken from different subgroups of the population. </a:t>
            </a:r>
            <a:endParaRPr lang="en-US" sz="2000" dirty="0" smtClean="0"/>
          </a:p>
          <a:p>
            <a:pPr lvl="1">
              <a:buFont typeface="Arial" panose="020B0604020202020204" pitchFamily="34" charset="0"/>
              <a:buChar char="•"/>
            </a:pPr>
            <a:r>
              <a:rPr lang="en-US" sz="2000" dirty="0" smtClean="0"/>
              <a:t>the </a:t>
            </a:r>
            <a:r>
              <a:rPr lang="en-US" sz="2000" dirty="0"/>
              <a:t>difference in the exposure may be due to some other inherent differences between the groups rather than the risk factor being studied. </a:t>
            </a:r>
            <a:endParaRPr lang="en-US" sz="2000" dirty="0" smtClean="0"/>
          </a:p>
          <a:p>
            <a:pPr>
              <a:buFont typeface="Arial" panose="020B0604020202020204" pitchFamily="34" charset="0"/>
              <a:buChar char="•"/>
            </a:pPr>
            <a:r>
              <a:rPr lang="en-US" dirty="0"/>
              <a:t>R</a:t>
            </a:r>
            <a:r>
              <a:rPr lang="en-US" dirty="0" smtClean="0"/>
              <a:t>ecall bias:</a:t>
            </a:r>
          </a:p>
          <a:p>
            <a:pPr lvl="1">
              <a:buFont typeface="Arial" panose="020B0604020202020204" pitchFamily="34" charset="0"/>
              <a:buChar char="•"/>
            </a:pPr>
            <a:r>
              <a:rPr lang="en-US" sz="2000" dirty="0" smtClean="0"/>
              <a:t>May happen when subjects </a:t>
            </a:r>
            <a:r>
              <a:rPr lang="en-US" sz="2000" dirty="0"/>
              <a:t>are asked to answer questions about exposure to risk factors in the past. </a:t>
            </a:r>
            <a:endParaRPr lang="en-US" sz="2000" dirty="0" smtClean="0"/>
          </a:p>
          <a:p>
            <a:pPr lvl="1">
              <a:buFont typeface="Arial" panose="020B0604020202020204" pitchFamily="34" charset="0"/>
              <a:buChar char="•"/>
            </a:pPr>
            <a:r>
              <a:rPr lang="en-US" sz="2000" dirty="0" smtClean="0"/>
              <a:t>It </a:t>
            </a:r>
            <a:r>
              <a:rPr lang="en-US" sz="2000" dirty="0"/>
              <a:t>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a:t>
            </a:r>
            <a:r>
              <a:rPr lang="en-US" sz="2000" dirty="0" smtClean="0"/>
              <a:t>sampling.</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68</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Case series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4270566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is not standardized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a:t>
            </a:r>
            <a:r>
              <a:rPr lang="en-US" dirty="0" smtClean="0"/>
              <a:t>nalysis </a:t>
            </a:r>
            <a:r>
              <a:rPr lang="en-US" dirty="0"/>
              <a:t>of series of people with </a:t>
            </a:r>
            <a:r>
              <a:rPr lang="en-US" dirty="0" smtClean="0"/>
              <a:t>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smtClean="0"/>
              <a:t>Settings (1):</a:t>
            </a:r>
          </a:p>
          <a:p>
            <a:pPr lvl="1">
              <a:buFont typeface="Arial" panose="020B0604020202020204" pitchFamily="34" charset="0"/>
              <a:buChar char="•"/>
            </a:pPr>
            <a:r>
              <a:rPr lang="en-US" dirty="0" smtClean="0"/>
              <a:t>Initial </a:t>
            </a:r>
            <a:r>
              <a:rPr lang="en-US" dirty="0"/>
              <a:t>reports of a new diagnosis or </a:t>
            </a:r>
            <a:r>
              <a:rPr lang="en-US" dirty="0" smtClean="0"/>
              <a:t>innovative treatment.</a:t>
            </a:r>
            <a:r>
              <a:rPr lang="en-US" dirty="0"/>
              <a:t> </a:t>
            </a:r>
            <a:endParaRPr lang="en-US" dirty="0" smtClean="0"/>
          </a:p>
          <a:p>
            <a:pPr lvl="2">
              <a:buFont typeface="Arial" panose="020B0604020202020204" pitchFamily="34" charset="0"/>
              <a:buChar char="•"/>
            </a:pPr>
            <a:r>
              <a:rPr lang="en-US" dirty="0"/>
              <a:t>e</a:t>
            </a:r>
            <a:r>
              <a:rPr lang="en-US" dirty="0" smtClean="0"/>
              <a:t>.g.: the </a:t>
            </a:r>
            <a:r>
              <a:rPr lang="en-US" dirty="0"/>
              <a:t>recovery and </a:t>
            </a:r>
            <a:r>
              <a:rPr lang="en-US" dirty="0" smtClean="0"/>
              <a:t>complication rates </a:t>
            </a:r>
            <a:r>
              <a:rPr lang="en-US" dirty="0"/>
              <a:t>after a treatment or procedure</a:t>
            </a:r>
            <a:r>
              <a:rPr lang="en-US" dirty="0" smtClean="0"/>
              <a:t>.</a:t>
            </a:r>
          </a:p>
          <a:p>
            <a:pPr lvl="2">
              <a:buFont typeface="Arial" panose="020B0604020202020204" pitchFamily="34" charset="0"/>
              <a:buChar char="•"/>
            </a:pPr>
            <a:r>
              <a:rPr lang="en-US" dirty="0" smtClean="0"/>
              <a:t>Not to be used for treatment efficacy!</a:t>
            </a:r>
          </a:p>
          <a:p>
            <a:pPr lvl="1">
              <a:buFont typeface="Arial" panose="020B0604020202020204" pitchFamily="34" charset="0"/>
              <a:buChar char="•"/>
            </a:pPr>
            <a:r>
              <a:rPr lang="en-US" dirty="0" smtClean="0"/>
              <a:t>Describing </a:t>
            </a:r>
            <a:r>
              <a:rPr lang="en-US" dirty="0"/>
              <a:t>the </a:t>
            </a:r>
            <a:r>
              <a:rPr lang="en-US" dirty="0" smtClean="0"/>
              <a:t>natural history </a:t>
            </a:r>
            <a:r>
              <a:rPr lang="en-US" dirty="0"/>
              <a:t>of a </a:t>
            </a:r>
            <a:r>
              <a:rPr lang="en-US" dirty="0" smtClean="0"/>
              <a:t>condition.</a:t>
            </a:r>
          </a:p>
          <a:p>
            <a:pPr lvl="1">
              <a:buFont typeface="Arial" panose="020B0604020202020204" pitchFamily="34" charset="0"/>
              <a:buChar char="•"/>
            </a:pPr>
            <a:r>
              <a:rPr lang="en-US" dirty="0" smtClean="0"/>
              <a:t>Single </a:t>
            </a:r>
            <a:r>
              <a:rPr lang="en-US" dirty="0"/>
              <a:t>physician or hospital reports of outcomes.</a:t>
            </a:r>
          </a:p>
          <a:p>
            <a:pPr lvl="1">
              <a:buFont typeface="Arial" panose="020B0604020202020204" pitchFamily="34" charset="0"/>
              <a:buChar char="•"/>
            </a:pPr>
            <a:r>
              <a:rPr lang="en-US" dirty="0" smtClean="0"/>
              <a:t>Multi-institutional </a:t>
            </a:r>
            <a:r>
              <a:rPr lang="en-US" dirty="0"/>
              <a:t>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smtClean="0">
                <a:solidFill>
                  <a:schemeClr val="bg1"/>
                </a:solidFill>
              </a:rPr>
              <a:t>Carey </a:t>
            </a:r>
            <a:r>
              <a:rPr lang="en-US" sz="1400" b="0" dirty="0">
                <a:solidFill>
                  <a:schemeClr val="bg1"/>
                </a:solidFill>
              </a:rPr>
              <a:t>TS, Boden SD</a:t>
            </a:r>
            <a:r>
              <a:rPr lang="en-US" sz="1400" b="0" dirty="0" smtClean="0">
                <a:solidFill>
                  <a:schemeClr val="bg1"/>
                </a:solidFill>
              </a:rPr>
              <a:t>.  </a:t>
            </a:r>
            <a:r>
              <a:rPr lang="en-US" sz="1400" b="0" dirty="0">
                <a:solidFill>
                  <a:schemeClr val="bg1"/>
                </a:solidFill>
              </a:rPr>
              <a:t>A critical guide to case series reports</a:t>
            </a:r>
            <a:r>
              <a:rPr lang="en-US" sz="1400" b="0" dirty="0" smtClean="0">
                <a:solidFill>
                  <a:schemeClr val="bg1"/>
                </a:solidFill>
              </a:rPr>
              <a:t>.</a:t>
            </a:r>
            <a:r>
              <a:rPr lang="en-US" sz="1400" b="0" dirty="0">
                <a:solidFill>
                  <a:schemeClr val="bg1"/>
                </a:solidFill>
              </a:rPr>
              <a:t> Spine (</a:t>
            </a:r>
            <a:r>
              <a:rPr lang="en-US" sz="1400" b="0" dirty="0" err="1">
                <a:solidFill>
                  <a:schemeClr val="bg1"/>
                </a:solidFill>
              </a:rPr>
              <a:t>Phila</a:t>
            </a:r>
            <a:r>
              <a:rPr lang="en-US" sz="1400" b="0" dirty="0">
                <a:solidFill>
                  <a:schemeClr val="bg1"/>
                </a:solidFill>
              </a:rPr>
              <a:t> Pa 1976). 2003 Aug 1;28(15):1631-4. https://</a:t>
            </a:r>
            <a:r>
              <a:rPr lang="en-US" sz="1400" b="0" dirty="0" smtClean="0">
                <a:solidFill>
                  <a:schemeClr val="bg1"/>
                </a:solidFill>
              </a:rPr>
              <a:t>www.ncbi.nlm.nih.gov/pubmed/12897483</a:t>
            </a:r>
            <a:endParaRPr lang="en-US" sz="1400" b="0" dirty="0">
              <a:solidFill>
                <a:schemeClr val="bg1"/>
              </a:solidFill>
            </a:endParaRPr>
          </a:p>
        </p:txBody>
      </p:sp>
      <p:sp>
        <p:nvSpPr>
          <p:cNvPr id="5" name="Slide Number Placeholder 4"/>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9280769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series settings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smtClean="0"/>
              <a:t>Toxicities </a:t>
            </a:r>
            <a:r>
              <a:rPr lang="en-US" dirty="0"/>
              <a:t>of Therapies</a:t>
            </a:r>
          </a:p>
          <a:p>
            <a:pPr lvl="1">
              <a:buFont typeface="Arial" panose="020B0604020202020204" pitchFamily="34" charset="0"/>
              <a:buChar char="•"/>
            </a:pPr>
            <a:r>
              <a:rPr lang="en-US" dirty="0" smtClean="0"/>
              <a:t>Recognition </a:t>
            </a:r>
            <a:r>
              <a:rPr lang="en-US" dirty="0"/>
              <a:t>of Epidemics</a:t>
            </a:r>
          </a:p>
          <a:p>
            <a:pPr lvl="1">
              <a:buFont typeface="Arial" panose="020B0604020202020204" pitchFamily="34" charset="0"/>
              <a:buChar char="•"/>
            </a:pPr>
            <a:r>
              <a:rPr lang="en-US" dirty="0" smtClean="0"/>
              <a:t>Initial </a:t>
            </a:r>
            <a:r>
              <a:rPr lang="en-US" dirty="0"/>
              <a:t>Identification of Previously Unrecognized Syndromes</a:t>
            </a:r>
          </a:p>
          <a:p>
            <a:pPr>
              <a:buFont typeface="Arial" panose="020B0604020202020204" pitchFamily="34" charset="0"/>
              <a:buChar char="•"/>
            </a:pPr>
            <a:r>
              <a:rPr lang="en-US" dirty="0" smtClean="0"/>
              <a:t>Studying </a:t>
            </a:r>
            <a:r>
              <a:rPr lang="en-US" dirty="0"/>
              <a:t>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a:t>
            </a:r>
            <a:r>
              <a:rPr lang="en-US" sz="1400" b="0" dirty="0" smtClean="0">
                <a:solidFill>
                  <a:schemeClr val="bg1"/>
                </a:solidFill>
              </a:rPr>
              <a:t>literature.</a:t>
            </a:r>
          </a:p>
          <a:p>
            <a:pPr algn="r"/>
            <a:r>
              <a:rPr lang="en-US" sz="1400" b="0" dirty="0" smtClean="0">
                <a:solidFill>
                  <a:schemeClr val="bg1"/>
                </a:solidFill>
              </a:rPr>
              <a:t>Am </a:t>
            </a:r>
            <a:r>
              <a:rPr lang="en-US" sz="1400" b="0" dirty="0">
                <a:solidFill>
                  <a:schemeClr val="bg1"/>
                </a:solidFill>
              </a:rPr>
              <a:t>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71</a:t>
            </a:fld>
            <a:endParaRPr lang="en-US"/>
          </a:p>
        </p:txBody>
      </p:sp>
    </p:spTree>
    <p:extLst>
      <p:ext uri="{BB962C8B-B14F-4D97-AF65-F5344CB8AC3E}">
        <p14:creationId xmlns:p14="http://schemas.microsoft.com/office/powerpoint/2010/main" val="20652043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good case series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Clearly </a:t>
            </a:r>
            <a:r>
              <a:rPr lang="en-US" dirty="0"/>
              <a:t>defined question.</a:t>
            </a:r>
          </a:p>
          <a:p>
            <a:pPr>
              <a:buFont typeface="Arial" panose="020B0604020202020204" pitchFamily="34" charset="0"/>
              <a:buChar char="•"/>
            </a:pPr>
            <a:r>
              <a:rPr lang="en-US" dirty="0" smtClean="0"/>
              <a:t>Well-described </a:t>
            </a:r>
            <a:r>
              <a:rPr lang="en-US" dirty="0"/>
              <a:t>study population.</a:t>
            </a:r>
          </a:p>
          <a:p>
            <a:pPr>
              <a:buFont typeface="Arial" panose="020B0604020202020204" pitchFamily="34" charset="0"/>
              <a:buChar char="•"/>
            </a:pPr>
            <a:r>
              <a:rPr lang="en-US" dirty="0" smtClean="0"/>
              <a:t>Well-described </a:t>
            </a:r>
            <a:r>
              <a:rPr lang="en-US" dirty="0"/>
              <a:t>intervention.</a:t>
            </a:r>
          </a:p>
          <a:p>
            <a:pPr>
              <a:buFont typeface="Arial" panose="020B0604020202020204" pitchFamily="34" charset="0"/>
              <a:buChar char="•"/>
            </a:pPr>
            <a:r>
              <a:rPr lang="en-US" dirty="0" smtClean="0"/>
              <a:t>Use </a:t>
            </a:r>
            <a:r>
              <a:rPr lang="en-US" dirty="0"/>
              <a:t>of validated outcome measures.</a:t>
            </a:r>
          </a:p>
          <a:p>
            <a:pPr>
              <a:buFont typeface="Arial" panose="020B0604020202020204" pitchFamily="34" charset="0"/>
              <a:buChar char="•"/>
            </a:pPr>
            <a:r>
              <a:rPr lang="en-US" dirty="0" smtClean="0"/>
              <a:t>Appropriate </a:t>
            </a:r>
            <a:r>
              <a:rPr lang="en-US" dirty="0"/>
              <a:t>statistical analyses.</a:t>
            </a:r>
          </a:p>
          <a:p>
            <a:pPr>
              <a:buFont typeface="Arial" panose="020B0604020202020204" pitchFamily="34" charset="0"/>
              <a:buChar char="•"/>
            </a:pPr>
            <a:r>
              <a:rPr lang="en-US" dirty="0" smtClean="0"/>
              <a:t>Well-described </a:t>
            </a:r>
            <a:r>
              <a:rPr lang="en-US" dirty="0"/>
              <a:t>results.</a:t>
            </a:r>
          </a:p>
          <a:p>
            <a:pPr>
              <a:buFont typeface="Arial" panose="020B0604020202020204" pitchFamily="34" charset="0"/>
              <a:buChar char="•"/>
            </a:pPr>
            <a:r>
              <a:rPr lang="en-US" dirty="0" smtClean="0"/>
              <a:t>Discussion/conclusions </a:t>
            </a:r>
            <a:r>
              <a:rPr lang="en-US" dirty="0"/>
              <a:t>supported by data.</a:t>
            </a:r>
          </a:p>
          <a:p>
            <a:pPr>
              <a:buFont typeface="Arial" panose="020B0604020202020204" pitchFamily="34" charset="0"/>
              <a:buChar char="•"/>
            </a:pPr>
            <a:r>
              <a:rPr lang="en-US" dirty="0" smtClean="0"/>
              <a:t>Funding </a:t>
            </a:r>
            <a:r>
              <a:rPr lang="en-US" dirty="0"/>
              <a:t>source </a:t>
            </a:r>
            <a:r>
              <a:rPr lang="en-US" dirty="0" smtClean="0"/>
              <a:t>acknowledged.</a:t>
            </a: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smtClean="0">
                <a:solidFill>
                  <a:schemeClr val="bg1"/>
                </a:solidFill>
              </a:rPr>
              <a:t>Carey </a:t>
            </a:r>
            <a:r>
              <a:rPr lang="en-US" sz="1400" b="0" dirty="0">
                <a:solidFill>
                  <a:schemeClr val="bg1"/>
                </a:solidFill>
              </a:rPr>
              <a:t>TS, Boden SD</a:t>
            </a:r>
            <a:r>
              <a:rPr lang="en-US" sz="1400" b="0" dirty="0" smtClean="0">
                <a:solidFill>
                  <a:schemeClr val="bg1"/>
                </a:solidFill>
              </a:rPr>
              <a:t>.  </a:t>
            </a:r>
            <a:r>
              <a:rPr lang="en-US" sz="1400" b="0" dirty="0">
                <a:solidFill>
                  <a:schemeClr val="bg1"/>
                </a:solidFill>
              </a:rPr>
              <a:t>A critical guide to case series reports</a:t>
            </a:r>
            <a:r>
              <a:rPr lang="en-US" sz="1400" b="0" dirty="0" smtClean="0">
                <a:solidFill>
                  <a:schemeClr val="bg1"/>
                </a:solidFill>
              </a:rPr>
              <a:t>.</a:t>
            </a:r>
            <a:r>
              <a:rPr lang="en-US" sz="1400" b="0" dirty="0">
                <a:solidFill>
                  <a:schemeClr val="bg1"/>
                </a:solidFill>
              </a:rPr>
              <a:t> Spine (</a:t>
            </a:r>
            <a:r>
              <a:rPr lang="en-US" sz="1400" b="0" dirty="0" err="1">
                <a:solidFill>
                  <a:schemeClr val="bg1"/>
                </a:solidFill>
              </a:rPr>
              <a:t>Phila</a:t>
            </a:r>
            <a:r>
              <a:rPr lang="en-US" sz="1400" b="0" dirty="0">
                <a:solidFill>
                  <a:schemeClr val="bg1"/>
                </a:solidFill>
              </a:rPr>
              <a:t> Pa 1976). 2003 Aug 1;28(15):1631-4. https://</a:t>
            </a:r>
            <a:r>
              <a:rPr lang="en-US" sz="1400" b="0" dirty="0" smtClean="0">
                <a:solidFill>
                  <a:schemeClr val="bg1"/>
                </a:solidFill>
              </a:rPr>
              <a:t>www.ncbi.nlm.nih.gov/pubmed/12897483</a:t>
            </a:r>
            <a:endParaRPr lang="en-US" sz="1400" b="0" dirty="0">
              <a:solidFill>
                <a:schemeClr val="bg1"/>
              </a:solidFill>
            </a:endParaRPr>
          </a:p>
        </p:txBody>
      </p:sp>
      <p:sp>
        <p:nvSpPr>
          <p:cNvPr id="5" name="Slide Number Placeholder 4"/>
          <p:cNvSpPr>
            <a:spLocks noGrp="1"/>
          </p:cNvSpPr>
          <p:nvPr>
            <p:ph type="sldNum" sz="quarter" idx="10"/>
          </p:nvPr>
        </p:nvSpPr>
        <p:spPr/>
        <p:txBody>
          <a:bodyPr/>
          <a:lstStyle/>
          <a:p>
            <a:fld id="{B7A43C5A-ACB8-4C0A-8D74-C2E9796A15BB}" type="slidenum">
              <a:rPr lang="en-US" smtClean="0"/>
              <a:pPr/>
              <a:t>72</a:t>
            </a:fld>
            <a:endParaRPr lang="en-US"/>
          </a:p>
        </p:txBody>
      </p:sp>
    </p:spTree>
    <p:extLst>
      <p:ext uri="{BB962C8B-B14F-4D97-AF65-F5344CB8AC3E}">
        <p14:creationId xmlns:p14="http://schemas.microsoft.com/office/powerpoint/2010/main" val="3083197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Explicitly describe:</a:t>
            </a:r>
          </a:p>
          <a:p>
            <a:pPr lvl="1">
              <a:buFont typeface="Arial" panose="020B0604020202020204" pitchFamily="34" charset="0"/>
              <a:buChar char="•"/>
            </a:pPr>
            <a:r>
              <a:rPr lang="en-US" sz="2000" dirty="0" smtClean="0"/>
              <a:t>The hypothesis/hypotheses under consideration</a:t>
            </a:r>
          </a:p>
          <a:p>
            <a:pPr lvl="1">
              <a:buFont typeface="Arial" panose="020B0604020202020204" pitchFamily="34" charset="0"/>
              <a:buChar char="•"/>
            </a:pPr>
            <a:r>
              <a:rPr lang="en-US" sz="2000" dirty="0" smtClean="0"/>
              <a:t>Eligibility criteria for subjects in the report</a:t>
            </a:r>
          </a:p>
          <a:p>
            <a:pPr lvl="1">
              <a:buFont typeface="Arial" panose="020B0604020202020204" pitchFamily="34" charset="0"/>
              <a:buChar char="•"/>
            </a:pPr>
            <a:r>
              <a:rPr lang="en-US" sz="2000" dirty="0" smtClean="0"/>
              <a:t>How treatments were administered or potential risk factors defined</a:t>
            </a:r>
          </a:p>
          <a:p>
            <a:pPr>
              <a:buFont typeface="Arial" panose="020B0604020202020204" pitchFamily="34" charset="0"/>
              <a:buChar char="•"/>
            </a:pPr>
            <a:r>
              <a:rPr lang="en-US" sz="2000" dirty="0" smtClean="0"/>
              <a:t>Compare observed results to those in an appropriate external comparison group; discuss potential biases arising from such comparison</a:t>
            </a:r>
          </a:p>
          <a:p>
            <a:pPr>
              <a:buFont typeface="Arial" panose="020B0604020202020204" pitchFamily="34" charset="0"/>
              <a:buChar char="•"/>
            </a:pPr>
            <a:r>
              <a:rPr lang="en-US" sz="2000" dirty="0" smtClean="0"/>
              <a:t>Perform appropriate statistics, ensuring that assumptions of the statistical methods are reasonable in this setting</a:t>
            </a:r>
          </a:p>
          <a:p>
            <a:pPr>
              <a:buFont typeface="Arial" panose="020B0604020202020204" pitchFamily="34" charset="0"/>
              <a:buChar char="•"/>
            </a:pPr>
            <a:r>
              <a:rPr lang="en-US" sz="2000" dirty="0" smtClean="0"/>
              <a:t>Discuss the biological plausibility of the hypothesis in light of the report's observations</a:t>
            </a:r>
          </a:p>
          <a:p>
            <a:pPr>
              <a:buFont typeface="Arial" panose="020B0604020202020204" pitchFamily="34" charset="0"/>
              <a:buChar char="•"/>
            </a:pPr>
            <a:r>
              <a:rPr lang="en-US" sz="2000" dirty="0" smtClean="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a:t>
            </a:r>
            <a:r>
              <a:rPr lang="en-US" sz="1400" b="0" dirty="0" smtClean="0">
                <a:solidFill>
                  <a:schemeClr val="bg1"/>
                </a:solidFill>
              </a:rPr>
              <a:t>literature.</a:t>
            </a:r>
          </a:p>
          <a:p>
            <a:pPr algn="r"/>
            <a:r>
              <a:rPr lang="en-US" sz="1400" b="0" dirty="0" smtClean="0">
                <a:solidFill>
                  <a:schemeClr val="bg1"/>
                </a:solidFill>
              </a:rPr>
              <a:t>Am </a:t>
            </a:r>
            <a:r>
              <a:rPr lang="en-US" sz="1400" b="0" dirty="0">
                <a:solidFill>
                  <a:schemeClr val="bg1"/>
                </a:solidFill>
              </a:rPr>
              <a:t>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73</a:t>
            </a:fld>
            <a:endParaRPr lang="en-US"/>
          </a:p>
        </p:txBody>
      </p:sp>
    </p:spTree>
    <p:extLst>
      <p:ext uri="{BB962C8B-B14F-4D97-AF65-F5344CB8AC3E}">
        <p14:creationId xmlns:p14="http://schemas.microsoft.com/office/powerpoint/2010/main" val="223139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Comparisons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74</a:t>
            </a:fld>
            <a:endParaRPr lang="en-US"/>
          </a:p>
        </p:txBody>
      </p:sp>
    </p:spTree>
    <p:extLst>
      <p:ext uri="{BB962C8B-B14F-4D97-AF65-F5344CB8AC3E}">
        <p14:creationId xmlns:p14="http://schemas.microsoft.com/office/powerpoint/2010/main" val="26798686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outcome status at the outset of the </a:t>
            </a:r>
            <a:r>
              <a:rPr lang="en-US" sz="2000" dirty="0" smtClean="0"/>
              <a:t>investigation</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Once </a:t>
            </a:r>
            <a:r>
              <a:rPr lang="en-US" sz="2000" dirty="0"/>
              <a:t>outcome status is identified and subjects are categorized as cases, </a:t>
            </a:r>
            <a:r>
              <a:rPr lang="en-US" sz="2000" dirty="0" smtClean="0"/>
              <a:t>controls (</a:t>
            </a:r>
            <a:r>
              <a:rPr lang="en-US" sz="2000" dirty="0"/>
              <a:t>subjects without the </a:t>
            </a:r>
            <a:r>
              <a:rPr lang="en-US" sz="2000" dirty="0" smtClean="0"/>
              <a:t>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Both groups </a:t>
            </a:r>
            <a:r>
              <a:rPr lang="en-US" sz="2000" dirty="0"/>
              <a:t>from the same source </a:t>
            </a:r>
            <a:r>
              <a:rPr lang="en-US" sz="2000" dirty="0" smtClean="0"/>
              <a:t>population</a:t>
            </a:r>
            <a:r>
              <a:rPr lang="en-US" sz="2000" dirty="0"/>
              <a:t>.</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smtClean="0"/>
              <a:t>define </a:t>
            </a:r>
            <a:r>
              <a:rPr lang="en-US" sz="2000" dirty="0"/>
              <a:t>the selected group of subjects by exposure status at the start of the investigation</a:t>
            </a:r>
            <a:r>
              <a:rPr lang="en-US" sz="2000" dirty="0" smtClean="0"/>
              <a:t>.</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Subjects </a:t>
            </a:r>
            <a:r>
              <a:rPr lang="en-US" sz="2000" dirty="0"/>
              <a:t>who are not at risk for developing the outcome should be excluded from the </a:t>
            </a:r>
            <a:r>
              <a:rPr lang="en-US" sz="2000" dirty="0" smtClean="0"/>
              <a:t>study</a:t>
            </a:r>
          </a:p>
          <a:p>
            <a:pPr>
              <a:buFont typeface="Arial" panose="020B0604020202020204" pitchFamily="34" charset="0"/>
              <a:buChar char="•"/>
            </a:pPr>
            <a:endParaRPr lang="en-US" sz="2000" dirty="0" smtClean="0"/>
          </a:p>
          <a:p>
            <a:pPr>
              <a:buFont typeface="Arial" panose="020B0604020202020204" pitchFamily="34" charset="0"/>
              <a:buChar char="•"/>
            </a:pPr>
            <a:endParaRPr lang="en-US" sz="1100" dirty="0"/>
          </a:p>
          <a:p>
            <a:pPr>
              <a:buFont typeface="Arial" panose="020B0604020202020204" pitchFamily="34" charset="0"/>
              <a:buChar char="•"/>
            </a:pPr>
            <a:endParaRPr lang="en-US" sz="2000" dirty="0" smtClean="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smtClean="0"/>
              <a:t>Case Control			Cohort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75</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76</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smtClean="0"/>
              <a:t>Cohort study</a:t>
            </a:r>
            <a:endParaRPr lang="en-US" dirty="0"/>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smtClean="0"/>
              <a:t>Case-control study</a:t>
            </a:r>
            <a:endParaRPr lang="en-US" dirty="0"/>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Case-control versus cohort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Tree>
    <p:extLst>
      <p:ext uri="{BB962C8B-B14F-4D97-AF65-F5344CB8AC3E}">
        <p14:creationId xmlns:p14="http://schemas.microsoft.com/office/powerpoint/2010/main" val="3009446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Case-control / Cross-sectional / Cohort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t>
            </a:r>
            <a:r>
              <a:rPr lang="en-US" dirty="0"/>
              <a:t>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smtClean="0">
                          <a:solidFill>
                            <a:schemeClr val="bg1"/>
                          </a:solidFill>
                          <a:latin typeface="+mn-lt"/>
                          <a:ea typeface="+mn-ea"/>
                          <a:cs typeface="+mn-cs"/>
                        </a:rPr>
                        <a:t>Therapy/ Treatment </a:t>
                      </a:r>
                    </a:p>
                    <a:p>
                      <a:r>
                        <a:rPr lang="en-US" sz="1600" b="0" i="0" u="none" strike="noStrike" kern="1200" baseline="0" dirty="0" smtClean="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Double-Blind </a:t>
                      </a:r>
                    </a:p>
                    <a:p>
                      <a:r>
                        <a:rPr lang="en-US" sz="1600" b="0" i="0" u="none" strike="noStrike" kern="1200" baseline="0" dirty="0" smtClean="0">
                          <a:solidFill>
                            <a:schemeClr val="bg1"/>
                          </a:solidFill>
                          <a:latin typeface="+mn-lt"/>
                          <a:ea typeface="+mn-ea"/>
                          <a:cs typeface="+mn-cs"/>
                        </a:rPr>
                        <a:t>       Randomized Controlled Trial </a:t>
                      </a:r>
                    </a:p>
                    <a:p>
                      <a:r>
                        <a:rPr lang="en-US" sz="1600" b="0" i="0" u="none" strike="noStrike" kern="1200" baseline="0" dirty="0" smtClean="0">
                          <a:solidFill>
                            <a:schemeClr val="bg1"/>
                          </a:solidFill>
                          <a:latin typeface="+mn-lt"/>
                          <a:ea typeface="+mn-ea"/>
                          <a:cs typeface="+mn-cs"/>
                        </a:rPr>
                        <a:t>Systematic Review</a:t>
                      </a:r>
                    </a:p>
                    <a:p>
                      <a:r>
                        <a:rPr lang="en-US" sz="1600" b="0" i="0" u="none" strike="noStrike" kern="1200" baseline="0" dirty="0" err="1" smtClean="0">
                          <a:solidFill>
                            <a:schemeClr val="bg1"/>
                          </a:solidFill>
                          <a:latin typeface="+mn-lt"/>
                          <a:ea typeface="+mn-ea"/>
                          <a:cs typeface="+mn-cs"/>
                        </a:rPr>
                        <a:t>Meta Analysis</a:t>
                      </a:r>
                      <a:r>
                        <a:rPr lang="en-US" sz="1600" b="0" i="0" u="none" strike="noStrike" kern="1200" baseline="0" dirty="0" smtClean="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smtClean="0">
                          <a:solidFill>
                            <a:schemeClr val="bg1"/>
                          </a:solidFill>
                          <a:latin typeface="+mn-lt"/>
                          <a:ea typeface="+mn-ea"/>
                          <a:cs typeface="+mn-cs"/>
                        </a:rPr>
                        <a:t>Diagnosis</a:t>
                      </a:r>
                      <a:r>
                        <a:rPr lang="en-US" sz="1600" b="0" i="0" u="none" strike="noStrike" kern="1200" baseline="0" dirty="0" smtClean="0">
                          <a:solidFill>
                            <a:schemeClr val="bg1"/>
                          </a:solidFill>
                          <a:latin typeface="+mn-lt"/>
                          <a:ea typeface="+mn-ea"/>
                          <a:cs typeface="+mn-cs"/>
                        </a:rPr>
                        <a:t> </a:t>
                      </a:r>
                    </a:p>
                    <a:p>
                      <a:r>
                        <a:rPr lang="en-US" sz="1600" b="0" i="0" u="none" strike="noStrike" kern="1200" baseline="0" dirty="0" smtClean="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Controlled Trial </a:t>
                      </a:r>
                    </a:p>
                    <a:p>
                      <a:r>
                        <a:rPr lang="en-US" sz="1600" b="0" i="0" u="none" strike="noStrike" kern="1200" baseline="0" dirty="0" smtClean="0">
                          <a:solidFill>
                            <a:schemeClr val="bg1"/>
                          </a:solidFill>
                          <a:latin typeface="+mn-lt"/>
                          <a:ea typeface="+mn-ea"/>
                          <a:cs typeface="+mn-cs"/>
                        </a:rPr>
                        <a:t>Systematic Review</a:t>
                      </a:r>
                    </a:p>
                    <a:p>
                      <a:r>
                        <a:rPr lang="en-US" sz="1600" b="0" i="0" u="none" strike="noStrike" kern="1200" baseline="0" dirty="0" err="1" smtClean="0">
                          <a:solidFill>
                            <a:schemeClr val="bg1"/>
                          </a:solidFill>
                          <a:latin typeface="+mn-lt"/>
                          <a:ea typeface="+mn-ea"/>
                          <a:cs typeface="+mn-cs"/>
                        </a:rPr>
                        <a:t>Meta Analysis</a:t>
                      </a:r>
                      <a:r>
                        <a:rPr lang="en-US" sz="1600" b="0" i="0" u="none" strike="noStrike" kern="1200" baseline="0" dirty="0" smtClean="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smtClean="0">
                          <a:solidFill>
                            <a:schemeClr val="bg1"/>
                          </a:solidFill>
                          <a:latin typeface="+mn-lt"/>
                          <a:ea typeface="+mn-ea"/>
                          <a:cs typeface="+mn-cs"/>
                        </a:rPr>
                        <a:t>Prognosis </a:t>
                      </a:r>
                    </a:p>
                    <a:p>
                      <a:r>
                        <a:rPr lang="en-US" sz="1600" b="0" i="0" u="none" strike="noStrike" kern="1200" baseline="0" dirty="0" smtClean="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Cohort Studies, </a:t>
                      </a:r>
                    </a:p>
                    <a:p>
                      <a:r>
                        <a:rPr lang="en-US" sz="1600" b="0" i="0" u="none" strike="noStrike" kern="1200" baseline="0" dirty="0" smtClean="0">
                          <a:solidFill>
                            <a:schemeClr val="bg1"/>
                          </a:solidFill>
                          <a:latin typeface="+mn-lt"/>
                          <a:ea typeface="+mn-ea"/>
                          <a:cs typeface="+mn-cs"/>
                        </a:rPr>
                        <a:t>Case Control, </a:t>
                      </a:r>
                    </a:p>
                    <a:p>
                      <a:r>
                        <a:rPr lang="en-US" sz="1600" b="0" i="0" u="none" strike="noStrike" kern="1200" baseline="0" dirty="0" smtClean="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smtClean="0">
                          <a:solidFill>
                            <a:schemeClr val="bg1"/>
                          </a:solidFill>
                          <a:latin typeface="+mn-lt"/>
                          <a:ea typeface="+mn-ea"/>
                          <a:cs typeface="+mn-cs"/>
                        </a:rPr>
                        <a:t>Harm/ Etiology </a:t>
                      </a:r>
                    </a:p>
                    <a:p>
                      <a:r>
                        <a:rPr lang="en-US" sz="1600" b="0" i="0" u="none" strike="noStrike" kern="1200" baseline="0" dirty="0" smtClean="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smtClean="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Randomized Controlled Trial, </a:t>
                      </a:r>
                    </a:p>
                    <a:p>
                      <a:r>
                        <a:rPr lang="en-US" sz="1600" b="0" i="0" u="none" strike="noStrike" kern="1200" baseline="0" dirty="0" smtClean="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smtClean="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smtClean="0">
                <a:solidFill>
                  <a:schemeClr val="bg1"/>
                </a:solidFill>
              </a:rPr>
              <a:t>Adapted </a:t>
            </a:r>
            <a:r>
              <a:rPr lang="en-US" sz="1200" b="0" dirty="0">
                <a:solidFill>
                  <a:schemeClr val="bg1"/>
                </a:solidFill>
              </a:rPr>
              <a:t>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79</a:t>
            </a:fld>
            <a:endParaRPr lang="en-US"/>
          </a:p>
        </p:txBody>
      </p:sp>
    </p:spTree>
    <p:extLst>
      <p:ext uri="{BB962C8B-B14F-4D97-AF65-F5344CB8AC3E}">
        <p14:creationId xmlns:p14="http://schemas.microsoft.com/office/powerpoint/2010/main" val="2474572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Methodological principles and strategies</a:t>
            </a:r>
            <a:endParaRPr lang="en-US" dirty="0"/>
          </a:p>
        </p:txBody>
      </p:sp>
      <p:sp>
        <p:nvSpPr>
          <p:cNvPr id="6" name="Subtitle 5"/>
          <p:cNvSpPr>
            <a:spLocks noGrp="1"/>
          </p:cNvSpPr>
          <p:nvPr>
            <p:ph type="subTitle" idx="1"/>
          </p:nvPr>
        </p:nvSpPr>
        <p:spPr>
          <a:xfrm>
            <a:off x="685800" y="3886200"/>
            <a:ext cx="7772400" cy="1752600"/>
          </a:xfrm>
        </p:spPr>
        <p:txBody>
          <a:bodyPr/>
          <a:lstStyle/>
          <a:p>
            <a:r>
              <a:rPr lang="en-US" sz="3200" dirty="0" smtClean="0"/>
              <a:t>Summary and recapitulation</a:t>
            </a:r>
          </a:p>
          <a:p>
            <a:endParaRPr lang="en-US" dirty="0" smtClean="0"/>
          </a:p>
          <a:p>
            <a:r>
              <a:rPr lang="en-US" dirty="0" smtClean="0"/>
              <a:t>For details: </a:t>
            </a:r>
            <a:endParaRPr lang="en-US" dirty="0"/>
          </a:p>
          <a:p>
            <a:r>
              <a:rPr lang="en-US" dirty="0" smtClean="0"/>
              <a:t>See Class 3 – Parameters for Research Designs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Tree>
    <p:extLst>
      <p:ext uri="{BB962C8B-B14F-4D97-AF65-F5344CB8AC3E}">
        <p14:creationId xmlns:p14="http://schemas.microsoft.com/office/powerpoint/2010/main" val="31697968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designs in function of objective</a:t>
            </a:r>
            <a:endParaRPr lang="en-US" dirty="0"/>
          </a:p>
        </p:txBody>
      </p:sp>
      <p:sp>
        <p:nvSpPr>
          <p:cNvPr id="3" name="Content Placeholder 2"/>
          <p:cNvSpPr>
            <a:spLocks noGrp="1"/>
          </p:cNvSpPr>
          <p:nvPr>
            <p:ph idx="1"/>
          </p:nvPr>
        </p:nvSpPr>
        <p:spPr>
          <a:xfrm>
            <a:off x="685800" y="1905000"/>
            <a:ext cx="8458200" cy="4038600"/>
          </a:xfrm>
        </p:spPr>
        <p:txBody>
          <a:bodyPr/>
          <a:lstStyle/>
          <a:p>
            <a:r>
              <a:rPr lang="en-US" b="1" dirty="0"/>
              <a:t>Objective </a:t>
            </a:r>
            <a:r>
              <a:rPr lang="en-US" b="1" dirty="0" smtClean="0"/>
              <a:t>		  Common design</a:t>
            </a:r>
          </a:p>
          <a:p>
            <a:endParaRPr lang="en-US" b="1" dirty="0"/>
          </a:p>
          <a:p>
            <a:r>
              <a:rPr lang="en-US" dirty="0"/>
              <a:t>Prevalence </a:t>
            </a:r>
            <a:r>
              <a:rPr lang="en-US" dirty="0" smtClean="0"/>
              <a:t>		  Cross </a:t>
            </a:r>
            <a:r>
              <a:rPr lang="en-US" dirty="0"/>
              <a:t>sectional</a:t>
            </a:r>
          </a:p>
          <a:p>
            <a:r>
              <a:rPr lang="en-US" dirty="0"/>
              <a:t>Incidence </a:t>
            </a:r>
            <a:r>
              <a:rPr lang="en-US" dirty="0" smtClean="0"/>
              <a:t>		  Cohort</a:t>
            </a:r>
            <a:endParaRPr lang="en-US" dirty="0"/>
          </a:p>
          <a:p>
            <a:r>
              <a:rPr lang="en-US" dirty="0" smtClean="0"/>
              <a:t>Cause			  in </a:t>
            </a:r>
            <a:r>
              <a:rPr lang="en-US" dirty="0"/>
              <a:t>order </a:t>
            </a:r>
            <a:r>
              <a:rPr lang="en-US" dirty="0" smtClean="0"/>
              <a:t>of reliability:</a:t>
            </a:r>
          </a:p>
          <a:p>
            <a:r>
              <a:rPr lang="en-US" dirty="0"/>
              <a:t>	</a:t>
            </a:r>
            <a:r>
              <a:rPr lang="en-US" dirty="0" smtClean="0"/>
              <a:t>			    cohort</a:t>
            </a:r>
            <a:r>
              <a:rPr lang="en-US" dirty="0"/>
              <a:t>, case-control, </a:t>
            </a:r>
            <a:r>
              <a:rPr lang="en-US" dirty="0" smtClean="0"/>
              <a:t>cross sectional</a:t>
            </a:r>
            <a:endParaRPr lang="en-US" dirty="0"/>
          </a:p>
          <a:p>
            <a:r>
              <a:rPr lang="en-US" dirty="0"/>
              <a:t>Prognosis </a:t>
            </a:r>
            <a:r>
              <a:rPr lang="en-US" dirty="0" smtClean="0"/>
              <a:t>		  Cohort</a:t>
            </a:r>
            <a:endParaRPr lang="en-US" dirty="0"/>
          </a:p>
          <a:p>
            <a:r>
              <a:rPr lang="en-US" dirty="0"/>
              <a:t>Treatment effect </a:t>
            </a:r>
            <a:r>
              <a:rPr lang="en-US" dirty="0" smtClean="0"/>
              <a:t>	  Controlled </a:t>
            </a:r>
            <a:r>
              <a:rPr lang="en-US" dirty="0"/>
              <a:t>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80</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endParaRPr lang="en-US" sz="1400" b="0" dirty="0" smtClean="0">
              <a:solidFill>
                <a:schemeClr val="bg1"/>
              </a:solidFill>
            </a:endParaRPr>
          </a:p>
          <a:p>
            <a:pPr algn="r"/>
            <a:r>
              <a:rPr lang="en-US" sz="1400" b="0" dirty="0" smtClean="0">
                <a:solidFill>
                  <a:schemeClr val="bg1"/>
                </a:solidFill>
              </a:rPr>
              <a:t>Research </a:t>
            </a:r>
            <a:r>
              <a:rPr lang="en-US" sz="1400" b="0" dirty="0">
                <a:solidFill>
                  <a:schemeClr val="bg1"/>
                </a:solidFill>
              </a:rPr>
              <a:t>design II: Cohort, cross sectional, and case-control studies. </a:t>
            </a:r>
            <a:endParaRPr lang="en-US" sz="1400" b="0" dirty="0" smtClean="0">
              <a:solidFill>
                <a:schemeClr val="bg1"/>
              </a:solidFill>
            </a:endParaRPr>
          </a:p>
          <a:p>
            <a:pPr algn="r"/>
            <a:r>
              <a:rPr lang="en-US" sz="1400" b="0" dirty="0" smtClean="0">
                <a:solidFill>
                  <a:schemeClr val="bg1"/>
                </a:solidFill>
              </a:rPr>
              <a:t>Emergency </a:t>
            </a:r>
            <a:r>
              <a:rPr lang="en-US" sz="1400" b="0" dirty="0">
                <a:solidFill>
                  <a:schemeClr val="bg1"/>
                </a:solidFill>
              </a:rPr>
              <a:t>Medicine Journal 20 (1): 54–60.</a:t>
            </a:r>
          </a:p>
        </p:txBody>
      </p:sp>
    </p:spTree>
    <p:extLst>
      <p:ext uri="{BB962C8B-B14F-4D97-AF65-F5344CB8AC3E}">
        <p14:creationId xmlns:p14="http://schemas.microsoft.com/office/powerpoint/2010/main" val="14777815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81</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a:t>
            </a:r>
            <a:r>
              <a:rPr lang="en-US" sz="1400" b="0" dirty="0" smtClean="0">
                <a:solidFill>
                  <a:schemeClr val="bg1"/>
                </a:solidFill>
                <a:latin typeface="+mj-lt"/>
              </a:rPr>
              <a:t>III. An </a:t>
            </a:r>
            <a:r>
              <a:rPr lang="en-US" sz="1400" b="0" dirty="0">
                <a:solidFill>
                  <a:schemeClr val="bg1"/>
                </a:solidFill>
                <a:latin typeface="+mj-lt"/>
              </a:rPr>
              <a:t>Introduction to Clinical Trials</a:t>
            </a:r>
            <a:r>
              <a:rPr lang="en-US" sz="1400" b="0" dirty="0" smtClean="0">
                <a:solidFill>
                  <a:schemeClr val="bg1"/>
                </a:solidFill>
                <a:latin typeface="+mj-lt"/>
              </a:rPr>
              <a:t>: Design Issues.</a:t>
            </a:r>
            <a:endParaRPr lang="en-US" sz="1400" b="0" dirty="0">
              <a:solidFill>
                <a:schemeClr val="bg1"/>
              </a:solidFill>
              <a:latin typeface="+mj-lt"/>
            </a:endParaRP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try it</a:t>
            </a:r>
            <a:endParaRPr lang="en-US" dirty="0"/>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82</a:t>
            </a:fld>
            <a:endParaRPr lang="en-US"/>
          </a:p>
        </p:txBody>
      </p:sp>
    </p:spTree>
    <p:extLst>
      <p:ext uri="{BB962C8B-B14F-4D97-AF65-F5344CB8AC3E}">
        <p14:creationId xmlns:p14="http://schemas.microsoft.com/office/powerpoint/2010/main" val="7505397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What is the study design? Explain.</a:t>
            </a:r>
            <a:endParaRPr lang="en-US" dirty="0"/>
          </a:p>
        </p:txBody>
      </p:sp>
      <p:sp>
        <p:nvSpPr>
          <p:cNvPr id="3" name="Content Placeholder 2"/>
          <p:cNvSpPr>
            <a:spLocks noGrp="1"/>
          </p:cNvSpPr>
          <p:nvPr>
            <p:ph idx="1"/>
          </p:nvPr>
        </p:nvSpPr>
        <p:spPr/>
        <p:txBody>
          <a:bodyPr/>
          <a:lstStyle/>
          <a:p>
            <a:pPr marL="0" indent="0"/>
            <a:r>
              <a:rPr lang="en-US" dirty="0"/>
              <a:t>To investigate the relationship between </a:t>
            </a:r>
            <a:r>
              <a:rPr lang="en-US" dirty="0" smtClean="0"/>
              <a:t>watching horror movies and angina pectoris, </a:t>
            </a:r>
            <a:r>
              <a:rPr lang="en-US" dirty="0"/>
              <a:t>a group of </a:t>
            </a:r>
            <a:r>
              <a:rPr lang="en-US" dirty="0" smtClean="0"/>
              <a:t>patients admitted </a:t>
            </a:r>
            <a:r>
              <a:rPr lang="en-US" dirty="0"/>
              <a:t>to hospital with angina pectoris </a:t>
            </a:r>
            <a:r>
              <a:rPr lang="en-US" dirty="0" smtClean="0"/>
              <a:t>were </a:t>
            </a:r>
            <a:r>
              <a:rPr lang="en-US" dirty="0"/>
              <a:t>questioned about their </a:t>
            </a:r>
            <a:r>
              <a:rPr lang="en-US" dirty="0" smtClean="0"/>
              <a:t>watching habits. </a:t>
            </a:r>
          </a:p>
          <a:p>
            <a:pPr marL="0" indent="0"/>
            <a:r>
              <a:rPr lang="en-US" dirty="0" smtClean="0"/>
              <a:t>A </a:t>
            </a:r>
            <a:r>
              <a:rPr lang="en-US" dirty="0"/>
              <a:t>group </a:t>
            </a:r>
            <a:r>
              <a:rPr lang="en-US" dirty="0" smtClean="0"/>
              <a:t>of age </a:t>
            </a:r>
            <a:r>
              <a:rPr lang="en-US" dirty="0"/>
              <a:t>and sex matched patients admitted to a fracture clinic were also questioned about their </a:t>
            </a:r>
            <a:r>
              <a:rPr lang="en-US" dirty="0" smtClean="0"/>
              <a:t>movie watching behavior  </a:t>
            </a:r>
            <a:r>
              <a:rPr lang="en-US" dirty="0"/>
              <a:t>using an identical protocol</a:t>
            </a:r>
            <a:r>
              <a:rPr lang="en-US" dirty="0" smtClean="0"/>
              <a:t>.</a:t>
            </a:r>
          </a:p>
          <a:p>
            <a:pPr marL="0" indent="0"/>
            <a:r>
              <a:rPr lang="en-US" dirty="0" smtClean="0"/>
              <a:t>The two groups were compared.</a:t>
            </a:r>
          </a:p>
          <a:p>
            <a:pPr marL="0" indent="0"/>
            <a:endParaRPr lang="en-US" dirty="0"/>
          </a:p>
          <a:p>
            <a:pPr marL="0" indent="0"/>
            <a:endParaRPr lang="en-US" dirty="0" smtClean="0"/>
          </a:p>
          <a:p>
            <a:pPr marL="0" indent="0"/>
            <a:r>
              <a:rPr lang="en-US" dirty="0" smtClean="0"/>
              <a:t>Scoring: correct design  5p      correct explanation 10p</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Tree>
    <p:extLst>
      <p:ext uri="{BB962C8B-B14F-4D97-AF65-F5344CB8AC3E}">
        <p14:creationId xmlns:p14="http://schemas.microsoft.com/office/powerpoint/2010/main" val="7426517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What </a:t>
            </a:r>
            <a:r>
              <a:rPr lang="en-US" dirty="0"/>
              <a:t>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a:t>
            </a:r>
            <a:r>
              <a:rPr lang="en-US" dirty="0" smtClean="0"/>
              <a:t>meat processing and skin disease, </a:t>
            </a:r>
            <a:r>
              <a:rPr lang="en-US" dirty="0"/>
              <a:t>all employees at a </a:t>
            </a:r>
            <a:r>
              <a:rPr lang="en-US" dirty="0" smtClean="0"/>
              <a:t>meat processing plant were questioned </a:t>
            </a:r>
            <a:r>
              <a:rPr lang="en-US" dirty="0"/>
              <a:t>about their exposure to </a:t>
            </a:r>
            <a:r>
              <a:rPr lang="en-US" dirty="0" smtClean="0"/>
              <a:t>raw meat and bones, </a:t>
            </a:r>
            <a:r>
              <a:rPr lang="en-US" dirty="0"/>
              <a:t>and the amount and length of </a:t>
            </a:r>
            <a:r>
              <a:rPr lang="en-US" dirty="0" smtClean="0"/>
              <a:t>exposure measured</a:t>
            </a:r>
            <a:r>
              <a:rPr lang="en-US" dirty="0"/>
              <a:t>. </a:t>
            </a:r>
            <a:endParaRPr lang="en-US" dirty="0" smtClean="0"/>
          </a:p>
          <a:p>
            <a:pPr>
              <a:buFont typeface="Arial" panose="020B0604020202020204" pitchFamily="34" charset="0"/>
              <a:buChar char="•"/>
            </a:pPr>
            <a:r>
              <a:rPr lang="en-US" dirty="0" smtClean="0"/>
              <a:t>These </a:t>
            </a:r>
            <a:r>
              <a:rPr lang="en-US" dirty="0"/>
              <a:t>subjects were </a:t>
            </a:r>
            <a:r>
              <a:rPr lang="en-US" dirty="0" smtClean="0"/>
              <a:t>monitored frequently for exposure and occurrence of disease, </a:t>
            </a:r>
            <a:r>
              <a:rPr lang="en-US" dirty="0"/>
              <a:t>and after </a:t>
            </a:r>
            <a:r>
              <a:rPr lang="en-US" dirty="0" smtClean="0"/>
              <a:t>8 years the researchers examined the </a:t>
            </a:r>
            <a:r>
              <a:rPr lang="en-US" dirty="0"/>
              <a:t>death </a:t>
            </a:r>
            <a:r>
              <a:rPr lang="en-US" dirty="0" smtClean="0"/>
              <a:t>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84</a:t>
            </a:fld>
            <a:endParaRPr lang="en-US"/>
          </a:p>
        </p:txBody>
      </p:sp>
    </p:spTree>
    <p:extLst>
      <p:ext uri="{BB962C8B-B14F-4D97-AF65-F5344CB8AC3E}">
        <p14:creationId xmlns:p14="http://schemas.microsoft.com/office/powerpoint/2010/main" val="24108669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a:t>
            </a:r>
            <a:r>
              <a:rPr lang="en-US" dirty="0"/>
              <a:t>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a:t>
            </a:r>
            <a:r>
              <a:rPr lang="en-US" dirty="0" smtClean="0"/>
              <a:t>faculty of </a:t>
            </a:r>
            <a:r>
              <a:rPr lang="en-US" dirty="0"/>
              <a:t>a particular </a:t>
            </a:r>
            <a:r>
              <a:rPr lang="en-US" dirty="0" smtClean="0"/>
              <a:t>department. </a:t>
            </a:r>
          </a:p>
          <a:p>
            <a:pPr>
              <a:buFont typeface="Arial" panose="020B0604020202020204" pitchFamily="34" charset="0"/>
              <a:buChar char="•"/>
            </a:pPr>
            <a:r>
              <a:rPr lang="en-US" dirty="0" smtClean="0"/>
              <a:t>Among </a:t>
            </a:r>
            <a:r>
              <a:rPr lang="en-US" dirty="0"/>
              <a:t>other questions, </a:t>
            </a:r>
            <a:r>
              <a:rPr lang="en-US" dirty="0" smtClean="0"/>
              <a:t>the questionnaire </a:t>
            </a:r>
            <a:r>
              <a:rPr lang="en-US" dirty="0"/>
              <a:t>asked about the </a:t>
            </a:r>
            <a:r>
              <a:rPr lang="en-US" dirty="0" smtClean="0"/>
              <a:t>academic title of faculty and </a:t>
            </a:r>
            <a:r>
              <a:rPr lang="en-US" dirty="0"/>
              <a:t>whether </a:t>
            </a:r>
            <a:r>
              <a:rPr lang="en-US" dirty="0" smtClean="0"/>
              <a:t>they were </a:t>
            </a:r>
            <a:r>
              <a:rPr lang="en-US" dirty="0"/>
              <a:t>satisfied with </a:t>
            </a:r>
            <a:r>
              <a:rPr lang="en-US" dirty="0" smtClean="0"/>
              <a:t>their promotional </a:t>
            </a:r>
            <a:r>
              <a:rPr lang="en-US" dirty="0"/>
              <a:t>prospects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Tree>
    <p:extLst>
      <p:ext uri="{BB962C8B-B14F-4D97-AF65-F5344CB8AC3E}">
        <p14:creationId xmlns:p14="http://schemas.microsoft.com/office/powerpoint/2010/main" val="4709374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a:t>
            </a:r>
            <a:r>
              <a:rPr lang="en-US" dirty="0"/>
              <a:t>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a:t>
            </a:r>
            <a:r>
              <a:rPr lang="en-US" dirty="0" smtClean="0"/>
              <a:t>teaching method for biomedical informatics, students </a:t>
            </a:r>
            <a:r>
              <a:rPr lang="en-US" dirty="0"/>
              <a:t>were randomly allocated to either </a:t>
            </a:r>
            <a:r>
              <a:rPr lang="en-US" dirty="0" smtClean="0"/>
              <a:t>the course with the new method </a:t>
            </a:r>
            <a:r>
              <a:rPr lang="en-US" dirty="0"/>
              <a:t>or </a:t>
            </a:r>
            <a:r>
              <a:rPr lang="en-US" dirty="0" smtClean="0"/>
              <a:t>the </a:t>
            </a:r>
            <a:r>
              <a:rPr lang="en-US" dirty="0"/>
              <a:t>conventional </a:t>
            </a:r>
            <a:r>
              <a:rPr lang="en-US" dirty="0" smtClean="0"/>
              <a:t>one.</a:t>
            </a:r>
          </a:p>
          <a:p>
            <a:pPr>
              <a:buFont typeface="Arial" panose="020B0604020202020204" pitchFamily="34" charset="0"/>
              <a:buChar char="•"/>
            </a:pPr>
            <a:r>
              <a:rPr lang="en-US" dirty="0" smtClean="0"/>
              <a:t>At the end of the courses, the students </a:t>
            </a:r>
            <a:r>
              <a:rPr lang="en-US" dirty="0"/>
              <a:t>were questioned about </a:t>
            </a:r>
            <a:r>
              <a:rPr lang="en-US" dirty="0" smtClean="0"/>
              <a:t>what they thought to have learned, </a:t>
            </a:r>
            <a:r>
              <a:rPr lang="en-US" dirty="0"/>
              <a:t>and </a:t>
            </a:r>
            <a:r>
              <a:rPr lang="en-US" dirty="0" smtClean="0"/>
              <a:t>they were subjected to an exam by independent instructors.</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a:p>
        </p:txBody>
      </p:sp>
    </p:spTree>
    <p:extLst>
      <p:ext uri="{BB962C8B-B14F-4D97-AF65-F5344CB8AC3E}">
        <p14:creationId xmlns:p14="http://schemas.microsoft.com/office/powerpoint/2010/main" val="16973382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a:t>
            </a:r>
            <a:r>
              <a:rPr lang="en-US" dirty="0"/>
              <a:t>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a:t>
            </a:r>
            <a:r>
              <a:rPr lang="en-US" dirty="0" smtClean="0"/>
              <a:t>graduate student admission </a:t>
            </a:r>
            <a:r>
              <a:rPr lang="en-US" dirty="0"/>
              <a:t>system has been set up at </a:t>
            </a:r>
            <a:r>
              <a:rPr lang="en-US" dirty="0" smtClean="0"/>
              <a:t>some university. </a:t>
            </a:r>
          </a:p>
          <a:p>
            <a:pPr>
              <a:buFont typeface="Arial" panose="020B0604020202020204" pitchFamily="34" charset="0"/>
              <a:buChar char="•"/>
            </a:pPr>
            <a:r>
              <a:rPr lang="en-US" dirty="0" smtClean="0"/>
              <a:t>To </a:t>
            </a:r>
            <a:r>
              <a:rPr lang="en-US" dirty="0"/>
              <a:t>evaluate </a:t>
            </a:r>
            <a:r>
              <a:rPr lang="en-US" dirty="0" smtClean="0"/>
              <a:t>it, the processing times </a:t>
            </a:r>
            <a:r>
              <a:rPr lang="en-US" dirty="0"/>
              <a:t>of </a:t>
            </a:r>
            <a:r>
              <a:rPr lang="en-US" dirty="0" smtClean="0"/>
              <a:t>candidates were </a:t>
            </a:r>
            <a:r>
              <a:rPr lang="en-US" dirty="0"/>
              <a:t>measured for 6 </a:t>
            </a:r>
            <a:r>
              <a:rPr lang="en-US" dirty="0" smtClean="0"/>
              <a:t>semesters and </a:t>
            </a:r>
            <a:r>
              <a:rPr lang="en-US" dirty="0"/>
              <a:t>compared with the </a:t>
            </a:r>
            <a:r>
              <a:rPr lang="en-US" dirty="0" smtClean="0"/>
              <a:t>processing times </a:t>
            </a:r>
            <a:r>
              <a:rPr lang="en-US" dirty="0"/>
              <a:t>at </a:t>
            </a:r>
            <a:r>
              <a:rPr lang="en-US" dirty="0" smtClean="0"/>
              <a:t>a nearby college.</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a:p>
        </p:txBody>
      </p:sp>
    </p:spTree>
    <p:extLst>
      <p:ext uri="{BB962C8B-B14F-4D97-AF65-F5344CB8AC3E}">
        <p14:creationId xmlns:p14="http://schemas.microsoft.com/office/powerpoint/2010/main" val="35780906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 When </a:t>
            </a:r>
            <a:r>
              <a:rPr lang="en-US" dirty="0"/>
              <a:t>are </a:t>
            </a:r>
            <a:r>
              <a:rPr lang="en-US" dirty="0" smtClean="0"/>
              <a:t>case </a:t>
            </a:r>
            <a:r>
              <a:rPr lang="en-US" dirty="0"/>
              <a:t>reports most useful?</a:t>
            </a:r>
            <a:br>
              <a:rPr lang="en-US" dirty="0"/>
            </a:br>
            <a:endParaRPr lang="en-US" dirty="0"/>
          </a:p>
        </p:txBody>
      </p:sp>
      <p:sp>
        <p:nvSpPr>
          <p:cNvPr id="3" name="Content Placeholder 2"/>
          <p:cNvSpPr>
            <a:spLocks noGrp="1"/>
          </p:cNvSpPr>
          <p:nvPr>
            <p:ph idx="1"/>
          </p:nvPr>
        </p:nvSpPr>
        <p:spPr/>
        <p:txBody>
          <a:bodyPr/>
          <a:lstStyle/>
          <a:p>
            <a:r>
              <a:rPr lang="en-US" dirty="0" smtClean="0"/>
              <a:t>a</a:t>
            </a:r>
            <a:r>
              <a:rPr lang="en-US" dirty="0"/>
              <a:t>) When you encounter </a:t>
            </a:r>
            <a:r>
              <a:rPr lang="en-US" dirty="0" smtClean="0"/>
              <a:t>cases seen before and </a:t>
            </a:r>
            <a:r>
              <a:rPr lang="en-US" dirty="0"/>
              <a:t>need more information</a:t>
            </a:r>
          </a:p>
          <a:p>
            <a:r>
              <a:rPr lang="en-US" dirty="0"/>
              <a:t>b) When new symptoms or outcomes are </a:t>
            </a:r>
            <a:r>
              <a:rPr lang="en-US" dirty="0" smtClean="0"/>
              <a:t>not yet identified</a:t>
            </a:r>
            <a:endParaRPr lang="en-US" dirty="0"/>
          </a:p>
          <a:p>
            <a:r>
              <a:rPr lang="en-US" dirty="0"/>
              <a:t>c) When developing </a:t>
            </a:r>
            <a:r>
              <a:rPr lang="en-US" dirty="0" smtClean="0"/>
              <a:t>clinical practice </a:t>
            </a:r>
            <a:r>
              <a:rPr lang="en-US" dirty="0"/>
              <a:t>guidelines</a:t>
            </a:r>
          </a:p>
          <a:p>
            <a:r>
              <a:rPr lang="en-US" dirty="0"/>
              <a:t>d) When </a:t>
            </a:r>
            <a:r>
              <a:rPr lang="en-US" dirty="0" smtClean="0"/>
              <a:t>you have an extremely large study population</a:t>
            </a:r>
          </a:p>
          <a:p>
            <a:endParaRPr lang="en-US" dirty="0"/>
          </a:p>
          <a:p>
            <a:r>
              <a:rPr lang="en-US" dirty="0" smtClean="0"/>
              <a:t>Pick one answer.</a:t>
            </a:r>
          </a:p>
          <a:p>
            <a:endParaRPr lang="en-US" dirty="0"/>
          </a:p>
          <a:p>
            <a:endParaRPr lang="en-US" dirty="0" smtClean="0"/>
          </a:p>
          <a:p>
            <a:endParaRPr lang="en-US" dirty="0"/>
          </a:p>
          <a:p>
            <a:r>
              <a:rPr lang="en-US" dirty="0" smtClean="0"/>
              <a:t>Scoring</a:t>
            </a:r>
            <a:r>
              <a:rPr lang="en-US" dirty="0"/>
              <a:t>: correct </a:t>
            </a:r>
            <a:r>
              <a:rPr lang="en-US" dirty="0" smtClean="0"/>
              <a:t>10p      wrong -5p        no answer  0p</a:t>
            </a:r>
            <a:endParaRPr lang="en-US" dirty="0"/>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a:p>
        </p:txBody>
      </p:sp>
    </p:spTree>
    <p:extLst>
      <p:ext uri="{BB962C8B-B14F-4D97-AF65-F5344CB8AC3E}">
        <p14:creationId xmlns:p14="http://schemas.microsoft.com/office/powerpoint/2010/main" val="35195441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Q7. Is this a case-control study? Explain.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researcher forms for his study:</a:t>
            </a:r>
          </a:p>
          <a:p>
            <a:pPr lvl="1">
              <a:buFont typeface="Arial" panose="020B0604020202020204" pitchFamily="34" charset="0"/>
              <a:buChar char="•"/>
            </a:pPr>
            <a:r>
              <a:rPr lang="en-US" dirty="0"/>
              <a:t>a</a:t>
            </a:r>
            <a:r>
              <a:rPr lang="en-US" dirty="0" smtClean="0"/>
              <a:t>) a </a:t>
            </a:r>
            <a:r>
              <a:rPr lang="en-US" dirty="0"/>
              <a:t>group of people with a known exposure </a:t>
            </a:r>
            <a:r>
              <a:rPr lang="en-US" dirty="0" smtClean="0"/>
              <a:t>and</a:t>
            </a:r>
          </a:p>
          <a:p>
            <a:pPr lvl="1">
              <a:buFont typeface="Arial" panose="020B0604020202020204" pitchFamily="34" charset="0"/>
              <a:buChar char="•"/>
            </a:pPr>
            <a:r>
              <a:rPr lang="en-US" dirty="0"/>
              <a:t>b</a:t>
            </a:r>
            <a:r>
              <a:rPr lang="en-US" dirty="0" smtClean="0"/>
              <a:t>) </a:t>
            </a:r>
            <a:r>
              <a:rPr lang="en-US" dirty="0"/>
              <a:t>a comparison group (‘control group’) without the </a:t>
            </a:r>
            <a:r>
              <a:rPr lang="en-US" dirty="0" smtClean="0"/>
              <a:t>exposure.</a:t>
            </a:r>
          </a:p>
          <a:p>
            <a:pPr>
              <a:buFont typeface="Arial" panose="020B0604020202020204" pitchFamily="34" charset="0"/>
              <a:buChar char="•"/>
            </a:pPr>
            <a:r>
              <a:rPr lang="en-US" dirty="0" smtClean="0"/>
              <a:t>He follows both groups </a:t>
            </a:r>
            <a:r>
              <a:rPr lang="en-US" dirty="0"/>
              <a:t>through time to see what outcomes </a:t>
            </a:r>
            <a:r>
              <a:rPr lang="en-US" dirty="0" smtClean="0"/>
              <a:t>result.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t>Scoring: correct </a:t>
            </a:r>
            <a:r>
              <a:rPr lang="en-US" dirty="0" smtClean="0"/>
              <a:t>answer  </a:t>
            </a:r>
            <a:r>
              <a:rPr lang="en-US" dirty="0"/>
              <a:t>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334351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(Relatively) Common </a:t>
            </a:r>
            <a:r>
              <a:rPr lang="en-US" dirty="0"/>
              <a:t>S</a:t>
            </a:r>
            <a:r>
              <a:rPr lang="en-US" dirty="0" smtClean="0"/>
              <a:t>trategies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Research question formulation</a:t>
            </a:r>
          </a:p>
          <a:p>
            <a:pPr>
              <a:buFont typeface="Arial" panose="020B0604020202020204" pitchFamily="34" charset="0"/>
              <a:buChar char="•"/>
            </a:pPr>
            <a:r>
              <a:rPr lang="en-US" dirty="0" smtClean="0"/>
              <a:t>Standardization</a:t>
            </a:r>
          </a:p>
          <a:p>
            <a:pPr>
              <a:buFont typeface="Arial" panose="020B0604020202020204" pitchFamily="34" charset="0"/>
              <a:buChar char="•"/>
            </a:pPr>
            <a:r>
              <a:rPr lang="en-US" dirty="0" smtClean="0"/>
              <a:t>Randomization and stratification</a:t>
            </a:r>
          </a:p>
          <a:p>
            <a:pPr>
              <a:buFont typeface="Arial" panose="020B0604020202020204" pitchFamily="34" charset="0"/>
              <a:buChar char="•"/>
            </a:pPr>
            <a:r>
              <a:rPr lang="en-US" dirty="0" smtClean="0"/>
              <a:t>Blinding</a:t>
            </a:r>
          </a:p>
          <a:p>
            <a:pPr>
              <a:buFont typeface="Arial" panose="020B0604020202020204" pitchFamily="34" charset="0"/>
              <a:buChar char="•"/>
            </a:pPr>
            <a:r>
              <a:rPr lang="en-US" dirty="0" smtClean="0"/>
              <a:t>Use of placebos/shams</a:t>
            </a:r>
          </a:p>
          <a:p>
            <a:pPr>
              <a:buFont typeface="Arial" panose="020B0604020202020204" pitchFamily="34" charset="0"/>
              <a:buChar char="•"/>
            </a:pPr>
            <a:r>
              <a:rPr lang="en-US" dirty="0" smtClean="0"/>
              <a:t>Control group selection</a:t>
            </a:r>
          </a:p>
          <a:p>
            <a:pPr>
              <a:buFont typeface="Arial" panose="020B0604020202020204" pitchFamily="34" charset="0"/>
              <a:buChar char="•"/>
            </a:pPr>
            <a:r>
              <a:rPr lang="en-US" dirty="0" smtClean="0"/>
              <a:t>Population selection</a:t>
            </a:r>
          </a:p>
          <a:p>
            <a:pPr>
              <a:buFont typeface="Arial" panose="020B0604020202020204" pitchFamily="34" charset="0"/>
              <a:buChar char="•"/>
            </a:pPr>
            <a:r>
              <a:rPr lang="en-US" dirty="0" smtClean="0"/>
              <a:t>Endpoint selection</a:t>
            </a:r>
          </a:p>
          <a:p>
            <a:pPr>
              <a:buFont typeface="Arial" panose="020B0604020202020204" pitchFamily="34" charset="0"/>
              <a:buChar char="•"/>
            </a:pPr>
            <a:r>
              <a:rPr lang="en-US" dirty="0" smtClean="0"/>
              <a:t>Protocol adherence</a:t>
            </a:r>
          </a:p>
          <a:p>
            <a:pPr>
              <a:buFont typeface="Arial" panose="020B0604020202020204" pitchFamily="34" charset="0"/>
              <a:buChar char="•"/>
            </a:pPr>
            <a:r>
              <a:rPr lang="en-US" dirty="0" smtClean="0"/>
              <a:t>Sample size determination</a:t>
            </a: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9</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Q8. Which statements are </a:t>
            </a:r>
            <a:r>
              <a:rPr lang="en-US" smtClean="0"/>
              <a:t>correct?</a:t>
            </a:r>
            <a:endParaRPr lang="en-US" dirty="0"/>
          </a:p>
        </p:txBody>
      </p:sp>
      <p:sp>
        <p:nvSpPr>
          <p:cNvPr id="3" name="Content Placeholder 2"/>
          <p:cNvSpPr>
            <a:spLocks noGrp="1"/>
          </p:cNvSpPr>
          <p:nvPr>
            <p:ph idx="1"/>
          </p:nvPr>
        </p:nvSpPr>
        <p:spPr/>
        <p:txBody>
          <a:bodyPr/>
          <a:lstStyle/>
          <a:p>
            <a:pPr marL="0" indent="0"/>
            <a:r>
              <a:rPr lang="en-US" dirty="0" smtClean="0"/>
              <a:t>An investigator </a:t>
            </a:r>
            <a:r>
              <a:rPr lang="en-US" dirty="0"/>
              <a:t>wants to study whether </a:t>
            </a:r>
            <a:r>
              <a:rPr lang="en-US" dirty="0" smtClean="0"/>
              <a:t>clinicians using electronic medical record (EMR) systems are at risk </a:t>
            </a:r>
            <a:r>
              <a:rPr lang="en-US" dirty="0"/>
              <a:t>factor for </a:t>
            </a:r>
            <a:r>
              <a:rPr lang="en-US" dirty="0" smtClean="0"/>
              <a:t>vision loss. </a:t>
            </a:r>
          </a:p>
          <a:p>
            <a:pPr marL="457200" indent="-457200">
              <a:buFont typeface="+mj-lt"/>
              <a:buAutoNum type="arabicPeriod"/>
            </a:pPr>
            <a:r>
              <a:rPr lang="en-US" dirty="0" smtClean="0"/>
              <a:t>A cohort study is to be preferred over a case-control study.              </a:t>
            </a:r>
            <a:r>
              <a:rPr lang="en-US" sz="1600" dirty="0" smtClean="0"/>
              <a:t>(correct answer 10p,  wrong  -5p,   no 0p)</a:t>
            </a:r>
          </a:p>
          <a:p>
            <a:pPr marL="457200" indent="-457200">
              <a:buFont typeface="+mj-lt"/>
              <a:buAutoNum type="arabicPeriod"/>
            </a:pPr>
            <a:r>
              <a:rPr lang="en-US" dirty="0" smtClean="0"/>
              <a:t>If one group is composed of EMR using clinicians suffering from vision loss, it is better to have the other group be composed of:</a:t>
            </a:r>
          </a:p>
          <a:p>
            <a:pPr marL="857250" lvl="1" indent="-457200">
              <a:buFont typeface="+mj-lt"/>
              <a:buAutoNum type="alphaLcParenR"/>
            </a:pPr>
            <a:r>
              <a:rPr lang="en-US" sz="2000" dirty="0" smtClean="0"/>
              <a:t>Clinicians that do not use an EMR but suffer vision loss,</a:t>
            </a:r>
          </a:p>
          <a:p>
            <a:pPr marL="857250" lvl="1" indent="-457200">
              <a:buFont typeface="+mj-lt"/>
              <a:buAutoNum type="alphaLcParenR"/>
            </a:pPr>
            <a:r>
              <a:rPr lang="en-US" sz="2000" dirty="0" smtClean="0"/>
              <a:t>Clinicians that use an EMR but do not have vision loss,</a:t>
            </a:r>
          </a:p>
          <a:p>
            <a:pPr marL="857250" lvl="1" indent="-457200">
              <a:buFont typeface="+mj-lt"/>
              <a:buAutoNum type="alphaLcParenR"/>
            </a:pPr>
            <a:r>
              <a:rPr lang="en-US" sz="2000" dirty="0" smtClean="0"/>
              <a:t>EMR users with or without vision loss that are not clinicians.</a:t>
            </a:r>
          </a:p>
          <a:p>
            <a:pPr marL="0" indent="0"/>
            <a:r>
              <a:rPr lang="en-US" sz="2000" dirty="0" smtClean="0"/>
              <a:t>			</a:t>
            </a:r>
            <a:r>
              <a:rPr lang="en-US" sz="1600" dirty="0" smtClean="0"/>
              <a:t>(</a:t>
            </a:r>
            <a:r>
              <a:rPr lang="en-US" sz="1600" dirty="0"/>
              <a:t>correct answer 10p,  wrong  -5p,   no 0p)</a:t>
            </a:r>
          </a:p>
          <a:p>
            <a:pPr marL="0" indent="0"/>
            <a:endParaRPr lang="en-US" sz="2000" dirty="0" smtClean="0"/>
          </a:p>
          <a:p>
            <a:pPr marL="857250" lvl="1" indent="-457200">
              <a:buFont typeface="+mj-lt"/>
              <a:buAutoNum type="alphaLcParenR"/>
            </a:pPr>
            <a:endParaRPr lang="en-US" sz="2000"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0" indent="0"/>
            <a:endParaRPr lang="en-US" dirty="0" smtClean="0"/>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dirty="0"/>
          </a:p>
        </p:txBody>
      </p:sp>
    </p:spTree>
    <p:extLst>
      <p:ext uri="{BB962C8B-B14F-4D97-AF65-F5344CB8AC3E}">
        <p14:creationId xmlns:p14="http://schemas.microsoft.com/office/powerpoint/2010/main" val="32667934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Q9. Under what assumption would this be clinical trial per NIH?</a:t>
            </a:r>
            <a:endParaRPr lang="en-US" dirty="0"/>
          </a:p>
        </p:txBody>
      </p:sp>
      <p:sp>
        <p:nvSpPr>
          <p:cNvPr id="3" name="Content Placeholder 2"/>
          <p:cNvSpPr>
            <a:spLocks noGrp="1"/>
          </p:cNvSpPr>
          <p:nvPr>
            <p:ph idx="1"/>
          </p:nvPr>
        </p:nvSpPr>
        <p:spPr>
          <a:xfrm>
            <a:off x="228600" y="2362200"/>
            <a:ext cx="8686800" cy="4267200"/>
          </a:xfrm>
        </p:spPr>
        <p:txBody>
          <a:bodyPr/>
          <a:lstStyle/>
          <a:p>
            <a:pPr marL="0" indent="0"/>
            <a:r>
              <a:rPr lang="en-US" dirty="0" smtClean="0"/>
              <a:t>In this study, subjects are recruited and </a:t>
            </a:r>
            <a:r>
              <a:rPr lang="en-US" dirty="0"/>
              <a:t>randomized to receive one of two approved drugs. </a:t>
            </a:r>
            <a:r>
              <a:rPr lang="en-US" dirty="0" smtClean="0"/>
              <a:t>The goal is to </a:t>
            </a:r>
            <a:r>
              <a:rPr lang="en-US" dirty="0"/>
              <a:t>compare the effects of the drugs on the </a:t>
            </a:r>
            <a:r>
              <a:rPr lang="en-US" dirty="0" smtClean="0"/>
              <a:t>concentration of a protein in the cerebrospinal fluid. </a:t>
            </a:r>
          </a:p>
          <a:p>
            <a:pPr marL="0" indent="0"/>
            <a:endParaRPr lang="en-US" dirty="0"/>
          </a:p>
          <a:p>
            <a:pPr marL="0" indent="0"/>
            <a:endParaRPr lang="en-US" dirty="0" smtClean="0"/>
          </a:p>
          <a:p>
            <a:pPr marL="0" indent="0"/>
            <a:r>
              <a:rPr lang="en-US" dirty="0"/>
              <a:t>(correct answer </a:t>
            </a:r>
            <a:r>
              <a:rPr lang="en-US" dirty="0" smtClean="0"/>
              <a:t>10p)</a:t>
            </a: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91</a:t>
            </a:fld>
            <a:endParaRPr lang="en-US"/>
          </a:p>
        </p:txBody>
      </p:sp>
    </p:spTree>
    <p:extLst>
      <p:ext uri="{BB962C8B-B14F-4D97-AF65-F5344CB8AC3E}">
        <p14:creationId xmlns:p14="http://schemas.microsoft.com/office/powerpoint/2010/main" val="6522217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Q10. Which of the two is a clinical trial per NIH?</a:t>
            </a:r>
            <a:endParaRPr lang="en-US" dirty="0"/>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smtClean="0"/>
              <a:t>Human subjects with </a:t>
            </a:r>
            <a:r>
              <a:rPr lang="en-US" dirty="0"/>
              <a:t>disease X </a:t>
            </a:r>
            <a:r>
              <a:rPr lang="en-US" dirty="0" smtClean="0"/>
              <a:t>are recruited to </a:t>
            </a:r>
            <a:r>
              <a:rPr lang="en-US" dirty="0"/>
              <a:t>test an investigational in vitro diagnostic device (IVD). </a:t>
            </a:r>
            <a:r>
              <a:rPr lang="en-US" dirty="0" smtClean="0"/>
              <a:t>The study is designed </a:t>
            </a:r>
            <a:r>
              <a:rPr lang="en-US" dirty="0"/>
              <a:t>to evaluate </a:t>
            </a:r>
            <a:r>
              <a:rPr lang="en-US" dirty="0" smtClean="0"/>
              <a:t>whether the </a:t>
            </a:r>
            <a:r>
              <a:rPr lang="en-US" dirty="0"/>
              <a:t>device </a:t>
            </a:r>
            <a:r>
              <a:rPr lang="en-US" dirty="0" smtClean="0"/>
              <a:t>can measure </a:t>
            </a:r>
            <a:r>
              <a:rPr lang="en-US" dirty="0"/>
              <a:t>the level of </a:t>
            </a:r>
            <a:r>
              <a:rPr lang="en-US" dirty="0" smtClean="0"/>
              <a:t>a protein in </a:t>
            </a:r>
            <a:r>
              <a:rPr lang="en-US" dirty="0"/>
              <a:t>blood. </a:t>
            </a:r>
            <a:endParaRPr lang="en-US" dirty="0" smtClean="0"/>
          </a:p>
          <a:p>
            <a:pPr marL="457200" indent="-457200">
              <a:buFont typeface="+mj-lt"/>
              <a:buAutoNum type="arabicPeriod"/>
            </a:pPr>
            <a:endParaRPr lang="en-US" dirty="0"/>
          </a:p>
          <a:p>
            <a:pPr marL="457200" indent="-457200">
              <a:buFont typeface="+mj-lt"/>
              <a:buAutoNum type="arabicPeriod"/>
            </a:pPr>
            <a:r>
              <a:rPr lang="en-US" dirty="0"/>
              <a:t>Human subjects with disease X are recruited </a:t>
            </a:r>
            <a:r>
              <a:rPr lang="en-US" dirty="0" smtClean="0"/>
              <a:t>to </a:t>
            </a:r>
            <a:r>
              <a:rPr lang="en-US" dirty="0"/>
              <a:t>be evaluated with an investigational </a:t>
            </a:r>
            <a:r>
              <a:rPr lang="en-US" i="1" dirty="0"/>
              <a:t>in vitro </a:t>
            </a:r>
            <a:r>
              <a:rPr lang="en-US" dirty="0"/>
              <a:t>diagnostic device (IVD). The study </a:t>
            </a:r>
            <a:r>
              <a:rPr lang="en-US" dirty="0" smtClean="0"/>
              <a:t>aims to </a:t>
            </a:r>
            <a:r>
              <a:rPr lang="en-US" dirty="0"/>
              <a:t>evaluate how knowledge of certain </a:t>
            </a:r>
            <a:r>
              <a:rPr lang="en-US" dirty="0" smtClean="0"/>
              <a:t>protein levels </a:t>
            </a:r>
            <a:r>
              <a:rPr lang="en-US" dirty="0"/>
              <a:t>impacts clinical </a:t>
            </a:r>
            <a:r>
              <a:rPr lang="en-US" dirty="0" smtClean="0"/>
              <a:t>decisions for how to manage disease X.</a:t>
            </a:r>
          </a:p>
          <a:p>
            <a:pPr marL="457200" indent="-457200">
              <a:buFont typeface="+mj-lt"/>
              <a:buAutoNum type="arabicPeriod"/>
            </a:pPr>
            <a:endParaRPr lang="en-US" dirty="0"/>
          </a:p>
          <a:p>
            <a:pPr marL="0" indent="0"/>
            <a:r>
              <a:rPr lang="en-US" dirty="0" smtClean="0"/>
              <a:t>correct </a:t>
            </a:r>
            <a:r>
              <a:rPr lang="en-US" dirty="0"/>
              <a:t>answer 10p,  wrong  -5p,   no </a:t>
            </a:r>
            <a:r>
              <a:rPr lang="en-US" dirty="0" smtClean="0"/>
              <a:t>0p</a:t>
            </a:r>
            <a:endParaRPr lang="en-US" dirty="0"/>
          </a:p>
          <a:p>
            <a:pPr marL="0" indent="0"/>
            <a:r>
              <a:rPr lang="en-US" dirty="0" smtClean="0"/>
              <a:t> </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92</a:t>
            </a:fld>
            <a:endParaRPr lang="en-US"/>
          </a:p>
        </p:txBody>
      </p:sp>
    </p:spTree>
    <p:extLst>
      <p:ext uri="{BB962C8B-B14F-4D97-AF65-F5344CB8AC3E}">
        <p14:creationId xmlns:p14="http://schemas.microsoft.com/office/powerpoint/2010/main" val="8554828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Q11. Case-control study</a:t>
            </a:r>
            <a:endParaRPr lang="en-US" dirty="0"/>
          </a:p>
        </p:txBody>
      </p:sp>
      <p:sp>
        <p:nvSpPr>
          <p:cNvPr id="3" name="Content Placeholder 2"/>
          <p:cNvSpPr>
            <a:spLocks noGrp="1"/>
          </p:cNvSpPr>
          <p:nvPr>
            <p:ph idx="1"/>
          </p:nvPr>
        </p:nvSpPr>
        <p:spPr/>
        <p:txBody>
          <a:bodyPr/>
          <a:lstStyle/>
          <a:p>
            <a:endParaRPr lang="en-US" dirty="0"/>
          </a:p>
          <a:p>
            <a:r>
              <a:rPr lang="en-US" dirty="0"/>
              <a:t>Researchers conduct a case-control study of </a:t>
            </a:r>
            <a:r>
              <a:rPr lang="en-US" dirty="0" smtClean="0"/>
              <a:t>depression. </a:t>
            </a:r>
            <a:r>
              <a:rPr lang="en-US" dirty="0"/>
              <a:t>The study included </a:t>
            </a:r>
            <a:r>
              <a:rPr lang="en-US" dirty="0" smtClean="0"/>
              <a:t>200 </a:t>
            </a:r>
            <a:r>
              <a:rPr lang="en-US" dirty="0"/>
              <a:t>cases and </a:t>
            </a:r>
            <a:r>
              <a:rPr lang="en-US" dirty="0" smtClean="0"/>
              <a:t>200 </a:t>
            </a:r>
            <a:r>
              <a:rPr lang="en-US" dirty="0"/>
              <a:t>controls. Of the cases, 80% reported they </a:t>
            </a:r>
            <a:r>
              <a:rPr lang="en-US" dirty="0" smtClean="0"/>
              <a:t>were graded by Ceusters. </a:t>
            </a:r>
            <a:r>
              <a:rPr lang="en-US" dirty="0"/>
              <a:t>Among the controls, 50% reported they </a:t>
            </a:r>
            <a:r>
              <a:rPr lang="en-US" dirty="0" smtClean="0"/>
              <a:t>were graded by Ceusters. </a:t>
            </a:r>
          </a:p>
          <a:p>
            <a:endParaRPr lang="en-US" dirty="0"/>
          </a:p>
          <a:p>
            <a:r>
              <a:rPr lang="en-US" dirty="0" smtClean="0"/>
              <a:t>Compute the </a:t>
            </a:r>
            <a:r>
              <a:rPr lang="en-US" dirty="0"/>
              <a:t>exposure odds ratio </a:t>
            </a:r>
          </a:p>
          <a:p>
            <a:r>
              <a:rPr lang="en-US" dirty="0" smtClean="0"/>
              <a:t>What does the </a:t>
            </a:r>
            <a:r>
              <a:rPr lang="en-US" dirty="0"/>
              <a:t>exposure odds ratio </a:t>
            </a:r>
            <a:r>
              <a:rPr lang="en-US" dirty="0" smtClean="0"/>
              <a:t>tells us about being graded by Ceusters?</a:t>
            </a:r>
          </a:p>
          <a:p>
            <a:endParaRPr lang="en-US" dirty="0"/>
          </a:p>
          <a:p>
            <a:r>
              <a:rPr lang="en-US" dirty="0" smtClean="0"/>
              <a:t>Scoring:  Correct OR 20p ,  correct interpretation:  20p           </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93</a:t>
            </a:fld>
            <a:endParaRPr lang="en-US"/>
          </a:p>
        </p:txBody>
      </p:sp>
    </p:spTree>
    <p:extLst>
      <p:ext uri="{BB962C8B-B14F-4D97-AF65-F5344CB8AC3E}">
        <p14:creationId xmlns:p14="http://schemas.microsoft.com/office/powerpoint/2010/main" val="404708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reading for next week</a:t>
            </a:r>
            <a:endParaRPr lang="en-US" dirty="0"/>
          </a:p>
        </p:txBody>
      </p:sp>
      <p:sp>
        <p:nvSpPr>
          <p:cNvPr id="3" name="Content Placeholder 2"/>
          <p:cNvSpPr>
            <a:spLocks noGrp="1"/>
          </p:cNvSpPr>
          <p:nvPr>
            <p:ph idx="1"/>
          </p:nvPr>
        </p:nvSpPr>
        <p:spPr/>
        <p:txBody>
          <a:bodyPr/>
          <a:lstStyle/>
          <a:p>
            <a:r>
              <a:rPr lang="en-US" dirty="0"/>
              <a:t> R11.	Lawrence A. </a:t>
            </a:r>
            <a:r>
              <a:rPr lang="en-US" dirty="0" err="1"/>
              <a:t>Palinkas</a:t>
            </a:r>
            <a:r>
              <a:rPr lang="en-US" dirty="0"/>
              <a:t>, Gregory A. Aarons, Sarah </a:t>
            </a:r>
            <a:r>
              <a:rPr lang="en-US" dirty="0" smtClean="0"/>
              <a:t>	</a:t>
            </a:r>
            <a:r>
              <a:rPr lang="en-US" dirty="0" err="1" smtClean="0"/>
              <a:t>Horwitz</a:t>
            </a:r>
            <a:r>
              <a:rPr lang="en-US" dirty="0"/>
              <a:t>, Patricia Chamberlain, Michael </a:t>
            </a:r>
            <a:r>
              <a:rPr lang="en-US" dirty="0" err="1"/>
              <a:t>Hurlburt</a:t>
            </a:r>
            <a:r>
              <a:rPr lang="en-US" dirty="0"/>
              <a:t>, John </a:t>
            </a:r>
            <a:r>
              <a:rPr lang="en-US" dirty="0" smtClean="0"/>
              <a:t>	</a:t>
            </a:r>
            <a:r>
              <a:rPr lang="en-US" dirty="0" err="1" smtClean="0"/>
              <a:t>Landsverk</a:t>
            </a:r>
            <a:endParaRPr lang="en-US" dirty="0"/>
          </a:p>
          <a:p>
            <a:r>
              <a:rPr lang="en-US" dirty="0"/>
              <a:t>	</a:t>
            </a:r>
            <a:endParaRPr lang="en-US" dirty="0" smtClean="0"/>
          </a:p>
          <a:p>
            <a:r>
              <a:rPr lang="en-US" dirty="0"/>
              <a:t>	</a:t>
            </a:r>
            <a:r>
              <a:rPr lang="en-US" dirty="0" smtClean="0"/>
              <a:t>	Mixed </a:t>
            </a:r>
            <a:r>
              <a:rPr lang="en-US" dirty="0"/>
              <a:t>Method Designs in Implementation Research</a:t>
            </a:r>
          </a:p>
          <a:p>
            <a:r>
              <a:rPr lang="en-US" dirty="0"/>
              <a:t>	</a:t>
            </a:r>
            <a:endParaRPr lang="en-US" dirty="0" smtClean="0"/>
          </a:p>
          <a:p>
            <a:r>
              <a:rPr lang="en-US" dirty="0"/>
              <a:t>	</a:t>
            </a:r>
            <a:r>
              <a:rPr lang="en-US" dirty="0" smtClean="0"/>
              <a:t>	</a:t>
            </a:r>
            <a:r>
              <a:rPr lang="en-US" dirty="0" err="1" smtClean="0"/>
              <a:t>Adm</a:t>
            </a:r>
            <a:r>
              <a:rPr lang="en-US" dirty="0" smtClean="0"/>
              <a:t> </a:t>
            </a:r>
            <a:r>
              <a:rPr lang="en-US" dirty="0"/>
              <a:t>Policy </a:t>
            </a:r>
            <a:r>
              <a:rPr lang="en-US" dirty="0" err="1"/>
              <a:t>Ment</a:t>
            </a:r>
            <a:r>
              <a:rPr lang="en-US" dirty="0"/>
              <a:t> Health (2011) 38:44–53</a:t>
            </a:r>
          </a:p>
          <a:p>
            <a:r>
              <a:rPr lang="en-US" dirty="0"/>
              <a:t>	</a:t>
            </a:r>
            <a:endParaRPr lang="en-US" dirty="0" smtClean="0"/>
          </a:p>
          <a:p>
            <a:r>
              <a:rPr lang="en-US" sz="1400" dirty="0"/>
              <a:t>	</a:t>
            </a:r>
            <a:r>
              <a:rPr lang="en-US" sz="1400" dirty="0" smtClean="0"/>
              <a:t>	https</a:t>
            </a:r>
            <a:r>
              <a:rPr lang="en-US" sz="1400" dirty="0"/>
              <a:t>://www.ncbi.nlm.nih.gov/pmc/articles/PMC3025112/pdf/10488_2010_Article_314.pdf</a:t>
            </a:r>
            <a:endParaRPr lang="en-US" sz="14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94</a:t>
            </a:fld>
            <a:endParaRPr lang="en-US"/>
          </a:p>
        </p:txBody>
      </p:sp>
    </p:spTree>
    <p:extLst>
      <p:ext uri="{BB962C8B-B14F-4D97-AF65-F5344CB8AC3E}">
        <p14:creationId xmlns:p14="http://schemas.microsoft.com/office/powerpoint/2010/main" val="1822859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37917</TotalTime>
  <Words>5702</Words>
  <Application>Microsoft Office PowerPoint</Application>
  <PresentationFormat>On-screen Show (4:3)</PresentationFormat>
  <Paragraphs>730</Paragraphs>
  <Slides>94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Arial Unicode MS</vt:lpstr>
      <vt:lpstr>ＭＳ Ｐゴシック</vt:lpstr>
      <vt:lpstr>Arial</vt:lpstr>
      <vt:lpstr>Georgia</vt:lpstr>
      <vt:lpstr>Times</vt:lpstr>
      <vt:lpstr>Times New Roman</vt:lpstr>
      <vt:lpstr>Trebuchet MS</vt:lpstr>
      <vt:lpstr>Wingdings</vt:lpstr>
      <vt:lpstr>2014-Indianapolis</vt:lpstr>
      <vt:lpstr>Statistical data analysis and research methods BMI504 Course 20048 – Spring 2019 </vt:lpstr>
      <vt:lpstr>Background</vt:lpstr>
      <vt:lpstr>Evidence-based medicine (EBM) steps</vt:lpstr>
      <vt:lpstr>Two Cardinal Rules of EBM </vt:lpstr>
      <vt:lpstr>Level of evidence</vt:lpstr>
      <vt:lpstr>Clinical research </vt:lpstr>
      <vt:lpstr>Terminology is not standardized !</vt:lpstr>
      <vt:lpstr>Methodological principles and strategies</vt:lpstr>
      <vt:lpstr>(Relatively) Common Strategies</vt:lpstr>
      <vt:lpstr>S1: PICO(TT) Question Formulation</vt:lpstr>
      <vt:lpstr>PowerPoint Presentation</vt:lpstr>
      <vt:lpstr>S2. Standardization</vt:lpstr>
      <vt:lpstr>S3. Randomization</vt:lpstr>
      <vt:lpstr>S4. Blinding</vt:lpstr>
      <vt:lpstr>S5. Use of placebos</vt:lpstr>
      <vt:lpstr>S6. Control group selection</vt:lpstr>
      <vt:lpstr>S7. Population selection</vt:lpstr>
      <vt:lpstr>S8. Endpoint selection</vt:lpstr>
      <vt:lpstr>S10. Steps in sample size determination</vt:lpstr>
      <vt:lpstr>S10. Alternative sample size method</vt:lpstr>
      <vt:lpstr>PowerPoint Presentation</vt:lpstr>
      <vt:lpstr>Baseline determination</vt:lpstr>
      <vt:lpstr>Table of Baseline Data</vt:lpstr>
      <vt:lpstr>Am I clear?</vt:lpstr>
      <vt:lpstr>Study designs</vt:lpstr>
      <vt:lpstr>Levels of evidence</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Controlled Trial</vt:lpstr>
      <vt:lpstr>Factorial Designs</vt:lpstr>
      <vt:lpstr>N of 1 studies</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Let’s try it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Required reading 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1566</cp:revision>
  <dcterms:created xsi:type="dcterms:W3CDTF">1601-01-01T00:00:00Z</dcterms:created>
  <dcterms:modified xsi:type="dcterms:W3CDTF">2019-04-10T19:46:11Z</dcterms:modified>
</cp:coreProperties>
</file>