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91"/>
  </p:notesMasterIdLst>
  <p:sldIdLst>
    <p:sldId id="1251" r:id="rId2"/>
    <p:sldId id="1266" r:id="rId3"/>
    <p:sldId id="1345" r:id="rId4"/>
    <p:sldId id="1346" r:id="rId5"/>
    <p:sldId id="1268" r:id="rId6"/>
    <p:sldId id="1272" r:id="rId7"/>
    <p:sldId id="1276" r:id="rId8"/>
    <p:sldId id="1347" r:id="rId9"/>
    <p:sldId id="1367" r:id="rId10"/>
    <p:sldId id="1267" r:id="rId11"/>
    <p:sldId id="1274" r:id="rId12"/>
    <p:sldId id="1324" r:id="rId13"/>
    <p:sldId id="1338" r:id="rId14"/>
    <p:sldId id="1348" r:id="rId15"/>
    <p:sldId id="1349" r:id="rId16"/>
    <p:sldId id="1350" r:id="rId17"/>
    <p:sldId id="1351" r:id="rId18"/>
    <p:sldId id="1352" r:id="rId19"/>
    <p:sldId id="1353" r:id="rId20"/>
    <p:sldId id="1354" r:id="rId21"/>
    <p:sldId id="1355" r:id="rId22"/>
    <p:sldId id="1356" r:id="rId23"/>
    <p:sldId id="1357" r:id="rId24"/>
    <p:sldId id="1358" r:id="rId25"/>
    <p:sldId id="1359" r:id="rId26"/>
    <p:sldId id="1360" r:id="rId27"/>
    <p:sldId id="1361" r:id="rId28"/>
    <p:sldId id="1362" r:id="rId29"/>
    <p:sldId id="1363" r:id="rId30"/>
    <p:sldId id="1364" r:id="rId31"/>
    <p:sldId id="1401" r:id="rId32"/>
    <p:sldId id="1402" r:id="rId33"/>
    <p:sldId id="1403" r:id="rId34"/>
    <p:sldId id="1404" r:id="rId35"/>
    <p:sldId id="1405" r:id="rId36"/>
    <p:sldId id="1366" r:id="rId37"/>
    <p:sldId id="1386" r:id="rId38"/>
    <p:sldId id="1387" r:id="rId39"/>
    <p:sldId id="1388" r:id="rId40"/>
    <p:sldId id="1389" r:id="rId41"/>
    <p:sldId id="1390" r:id="rId42"/>
    <p:sldId id="1391" r:id="rId43"/>
    <p:sldId id="1392" r:id="rId44"/>
    <p:sldId id="1393" r:id="rId45"/>
    <p:sldId id="1394" r:id="rId46"/>
    <p:sldId id="1396" r:id="rId47"/>
    <p:sldId id="1397" r:id="rId48"/>
    <p:sldId id="1398" r:id="rId49"/>
    <p:sldId id="1399" r:id="rId50"/>
    <p:sldId id="1400" r:id="rId51"/>
    <p:sldId id="1395" r:id="rId52"/>
    <p:sldId id="1113" r:id="rId53"/>
    <p:sldId id="1099" r:id="rId54"/>
    <p:sldId id="1100" r:id="rId55"/>
    <p:sldId id="1326" r:id="rId56"/>
    <p:sldId id="1246" r:id="rId57"/>
    <p:sldId id="1247" r:id="rId58"/>
    <p:sldId id="1305" r:id="rId59"/>
    <p:sldId id="1248" r:id="rId60"/>
    <p:sldId id="949" r:id="rId61"/>
    <p:sldId id="1406" r:id="rId62"/>
    <p:sldId id="1407" r:id="rId63"/>
    <p:sldId id="1408" r:id="rId64"/>
    <p:sldId id="1409" r:id="rId65"/>
    <p:sldId id="1411" r:id="rId66"/>
    <p:sldId id="1412" r:id="rId67"/>
    <p:sldId id="1410" r:id="rId68"/>
    <p:sldId id="1413" r:id="rId69"/>
    <p:sldId id="1368" r:id="rId70"/>
    <p:sldId id="1369" r:id="rId71"/>
    <p:sldId id="1370" r:id="rId72"/>
    <p:sldId id="1371" r:id="rId73"/>
    <p:sldId id="1372" r:id="rId74"/>
    <p:sldId id="1373" r:id="rId75"/>
    <p:sldId id="1374" r:id="rId76"/>
    <p:sldId id="1375" r:id="rId77"/>
    <p:sldId id="1337" r:id="rId78"/>
    <p:sldId id="1376" r:id="rId79"/>
    <p:sldId id="1377" r:id="rId80"/>
    <p:sldId id="1378" r:id="rId81"/>
    <p:sldId id="1379" r:id="rId82"/>
    <p:sldId id="1380" r:id="rId83"/>
    <p:sldId id="1340" r:id="rId84"/>
    <p:sldId id="1381" r:id="rId85"/>
    <p:sldId id="1382" r:id="rId86"/>
    <p:sldId id="1383" r:id="rId87"/>
    <p:sldId id="1384" r:id="rId88"/>
    <p:sldId id="1385" r:id="rId89"/>
    <p:sldId id="1330" r:id="rId9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85952" autoAdjust="0"/>
  </p:normalViewPr>
  <p:slideViewPr>
    <p:cSldViewPr>
      <p:cViewPr varScale="1">
        <p:scale>
          <a:sx n="89" d="100"/>
          <a:sy n="89" d="100"/>
        </p:scale>
        <p:origin x="14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52691-C7FE-45C9-A721-70C64DF9BB03}" type="slidenum">
              <a:rPr lang="en-US" altLang="en-US" smtClean="0"/>
              <a:pPr>
                <a:spcBef>
                  <a:spcPct val="0"/>
                </a:spcBef>
              </a:pPr>
              <a:t>3</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88072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61</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68882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62</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9438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63</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50464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64</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9614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7755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66</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35387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24347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17790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16</a:t>
            </a:fld>
            <a:endParaRPr lang="en-US"/>
          </a:p>
        </p:txBody>
      </p:sp>
    </p:spTree>
    <p:extLst>
      <p:ext uri="{BB962C8B-B14F-4D97-AF65-F5344CB8AC3E}">
        <p14:creationId xmlns:p14="http://schemas.microsoft.com/office/powerpoint/2010/main" val="392442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21</a:t>
            </a:fld>
            <a:endParaRPr lang="en-US"/>
          </a:p>
        </p:txBody>
      </p:sp>
    </p:spTree>
    <p:extLst>
      <p:ext uri="{BB962C8B-B14F-4D97-AF65-F5344CB8AC3E}">
        <p14:creationId xmlns:p14="http://schemas.microsoft.com/office/powerpoint/2010/main" val="296701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24</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26</a:t>
            </a:fld>
            <a:endParaRPr lang="en-US"/>
          </a:p>
        </p:txBody>
      </p:sp>
    </p:spTree>
    <p:extLst>
      <p:ext uri="{BB962C8B-B14F-4D97-AF65-F5344CB8AC3E}">
        <p14:creationId xmlns:p14="http://schemas.microsoft.com/office/powerpoint/2010/main" val="91785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40</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8928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41</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6219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42</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636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60</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75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2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2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don-lindsay-archive.org/skeptic/arguments.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images.google.com/imgres?imgurl=http://www.math.sfu.ca/histmath/Europe/Euclid300BC/HIPPOCRATES.JPG&amp;imgrefurl=http://www.math.sfu.ca/histmath/Europe/Euclid300BC/&amp;h=326&amp;w=268&amp;sz=11&amp;tbnid=ETy_g3qaEY0J:&amp;tbnh=113&amp;tbnw=93&amp;start=4&amp;prev=/images?q%3Dhippocrates%26hl%3Dnl%26lr%3D" TargetMode="External"/><Relationship Id="rId13" Type="http://schemas.openxmlformats.org/officeDocument/2006/relationships/image" Target="../media/image12.png"/><Relationship Id="rId18" Type="http://schemas.openxmlformats.org/officeDocument/2006/relationships/image" Target="../media/image15.jpeg"/><Relationship Id="rId26" Type="http://schemas.openxmlformats.org/officeDocument/2006/relationships/image" Target="../media/image20.png"/><Relationship Id="rId3" Type="http://schemas.openxmlformats.org/officeDocument/2006/relationships/notesSlide" Target="../notesSlides/notesSlide1.xml"/><Relationship Id="rId21" Type="http://schemas.openxmlformats.org/officeDocument/2006/relationships/hyperlink" Target="http://images.google.be/imgres?imgurl=http://www.guido.be/imagegallery/Onderwijs/rug.jpg&amp;imgrefurl=http://www.guido.be/desktopmodules/articledetail.aspx?mid%3D361%26itemid%3D768%26tabid%3D69%26pageid%3D100&amp;h=180&amp;w=180&amp;sz=8&amp;hl=nl&amp;start=11&amp;tbnid=p1yWKTqCineCgM:&amp;tbnh=101&amp;tbnw=101&amp;prev=/images?q%3Drug%2Bgent%26svnum%3D10%26hl%3Dnl%26lr%3D%26rls%3DGGLJ,GGLJ:2006-09,GGLJ:en%26sa%3DN" TargetMode="External"/><Relationship Id="rId7" Type="http://schemas.openxmlformats.org/officeDocument/2006/relationships/image" Target="../media/image7.png"/><Relationship Id="rId12" Type="http://schemas.openxmlformats.org/officeDocument/2006/relationships/image" Target="../media/image11.jpeg"/><Relationship Id="rId17" Type="http://schemas.openxmlformats.org/officeDocument/2006/relationships/image" Target="../media/image3.png"/><Relationship Id="rId25" Type="http://schemas.openxmlformats.org/officeDocument/2006/relationships/hyperlink" Target="http://nl.prorec.be/index.cfm" TargetMode="External"/><Relationship Id="rId2" Type="http://schemas.openxmlformats.org/officeDocument/2006/relationships/slideLayout" Target="../slideLayouts/slideLayout10.xml"/><Relationship Id="rId16" Type="http://schemas.openxmlformats.org/officeDocument/2006/relationships/oleObject" Target="../embeddings/oleObject3.bin"/><Relationship Id="rId20" Type="http://schemas.openxmlformats.org/officeDocument/2006/relationships/image" Target="../media/image16.jpeg"/><Relationship Id="rId1" Type="http://schemas.openxmlformats.org/officeDocument/2006/relationships/vmlDrawing" Target="../drawings/vmlDrawing2.vml"/><Relationship Id="rId6" Type="http://schemas.openxmlformats.org/officeDocument/2006/relationships/image" Target="../media/image6.jpeg"/><Relationship Id="rId11" Type="http://schemas.openxmlformats.org/officeDocument/2006/relationships/image" Target="../media/image10.jpeg"/><Relationship Id="rId24" Type="http://schemas.openxmlformats.org/officeDocument/2006/relationships/image" Target="../media/image19.png"/><Relationship Id="rId5" Type="http://schemas.openxmlformats.org/officeDocument/2006/relationships/image" Target="../media/image5.jpeg"/><Relationship Id="rId15" Type="http://schemas.openxmlformats.org/officeDocument/2006/relationships/image" Target="../media/image14.jpeg"/><Relationship Id="rId23" Type="http://schemas.openxmlformats.org/officeDocument/2006/relationships/image" Target="../media/image18.png"/><Relationship Id="rId10" Type="http://schemas.openxmlformats.org/officeDocument/2006/relationships/image" Target="../media/image9.png"/><Relationship Id="rId19" Type="http://schemas.openxmlformats.org/officeDocument/2006/relationships/hyperlink" Target="http://www.ifomis.org/" TargetMode="External"/><Relationship Id="rId4" Type="http://schemas.openxmlformats.org/officeDocument/2006/relationships/image" Target="../media/image4.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1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gif"/><Relationship Id="rId4" Type="http://schemas.openxmlformats.org/officeDocument/2006/relationships/image" Target="../media/image34.gif"/></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gif"/><Relationship Id="rId4" Type="http://schemas.openxmlformats.org/officeDocument/2006/relationships/image" Target="../media/image34.gif"/></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gif"/><Relationship Id="rId4" Type="http://schemas.openxmlformats.org/officeDocument/2006/relationships/image" Target="../media/image3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gif"/><Relationship Id="rId4" Type="http://schemas.openxmlformats.org/officeDocument/2006/relationships/image" Target="../media/image34.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a:t>
            </a:r>
            <a:r>
              <a:rPr lang="en-US" sz="2800" dirty="0" smtClean="0"/>
              <a:t>20048 – Spring 2019</a:t>
            </a:r>
            <a:br>
              <a:rPr lang="en-US" sz="2800" dirty="0" smtClean="0"/>
            </a:br>
            <a:r>
              <a:rPr lang="en-US" sz="2800" dirty="0"/>
              <a:t/>
            </a:r>
            <a:br>
              <a:rPr lang="en-US" sz="2800" dirty="0"/>
            </a:br>
            <a:r>
              <a:rPr lang="en-US" sz="2800" dirty="0"/>
              <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371600" y="4267200"/>
            <a:ext cx="6400800" cy="1752600"/>
          </a:xfrm>
        </p:spPr>
        <p:txBody>
          <a:bodyPr/>
          <a:lstStyle/>
          <a:p>
            <a:r>
              <a:rPr lang="en-US" dirty="0" smtClean="0"/>
              <a:t>Class 1 – Jan 31, 2019</a:t>
            </a:r>
          </a:p>
          <a:p>
            <a:r>
              <a:rPr lang="en-US" dirty="0" smtClean="0"/>
              <a:t>Fundamentals of Science and Research</a:t>
            </a:r>
          </a:p>
          <a:p>
            <a:endParaRPr lang="en-US" dirty="0" smtClean="0"/>
          </a:p>
          <a:p>
            <a:r>
              <a:rPr lang="en-US" dirty="0" smtClean="0"/>
              <a:t>Werner CEUSTERS, MD</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a:t>
            </a:fld>
            <a:endParaRPr lang="en-US"/>
          </a:p>
        </p:txBody>
      </p:sp>
    </p:spTree>
    <p:extLst>
      <p:ext uri="{BB962C8B-B14F-4D97-AF65-F5344CB8AC3E}">
        <p14:creationId xmlns:p14="http://schemas.microsoft.com/office/powerpoint/2010/main" val="80315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Elements of </a:t>
            </a:r>
            <a:r>
              <a:rPr lang="en-US" dirty="0" smtClean="0"/>
              <a:t>Philosophy </a:t>
            </a:r>
            <a:r>
              <a:rPr lang="en-US" dirty="0"/>
              <a:t>of </a:t>
            </a:r>
            <a:r>
              <a:rPr lang="en-US" dirty="0" smtClean="0"/>
              <a:t>Science</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2050987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a:t>
            </a:r>
            <a:r>
              <a:rPr lang="en-US" dirty="0"/>
              <a:t>S</a:t>
            </a:r>
            <a:r>
              <a:rPr lang="en-US" dirty="0" smtClean="0"/>
              <a:t>cience </a:t>
            </a:r>
            <a:endParaRPr lang="en-US" dirty="0"/>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3051249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a:t>
            </a:r>
            <a:r>
              <a:rPr lang="en-US" dirty="0" smtClean="0"/>
              <a:t>science</a:t>
            </a:r>
            <a:endParaRPr lang="en-US" dirty="0"/>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p:cNvPicPr>
            <a:picLocks noRot="1" noChangeAspect="1"/>
          </p:cNvPicPr>
          <p:nvPr>
            <a:videoFile r:link="rId1"/>
          </p:nvPr>
        </p:nvPicPr>
        <p:blipFill>
          <a:blip r:embed="rId4"/>
          <a:stretch>
            <a:fillRect/>
          </a:stretch>
        </p:blipFill>
        <p:spPr>
          <a:xfrm>
            <a:off x="4038600" y="4066083"/>
            <a:ext cx="4572000" cy="257175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801029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a:t>
            </a:r>
            <a:r>
              <a:rPr lang="en-US" dirty="0" smtClean="0"/>
              <a:t>science: use(</a:t>
            </a:r>
            <a:r>
              <a:rPr lang="en-US" dirty="0" err="1" smtClean="0"/>
              <a:t>ful</a:t>
            </a:r>
            <a:r>
              <a:rPr lang="en-US" dirty="0" smtClean="0"/>
              <a:t>/less)?</a:t>
            </a:r>
            <a:endParaRPr lang="en-US" dirty="0"/>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smtClean="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811625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a:t>
            </a:r>
            <a:r>
              <a:rPr lang="en-US" sz="2200" dirty="0" smtClean="0">
                <a:solidFill>
                  <a:srgbClr val="FFFF00"/>
                </a:solidFill>
              </a:rPr>
              <a:t>understand</a:t>
            </a:r>
            <a:r>
              <a:rPr lang="en-US" sz="2200" dirty="0" smtClean="0"/>
              <a:t>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a:t>
            </a:r>
            <a:r>
              <a:rPr lang="en-US" sz="2200" dirty="0">
                <a:solidFill>
                  <a:srgbClr val="FFFF00"/>
                </a:solidFill>
              </a:rPr>
              <a:t>claims</a:t>
            </a:r>
            <a:r>
              <a:rPr lang="en-US" sz="2200" dirty="0"/>
              <a:t> made about science, and </a:t>
            </a:r>
            <a:r>
              <a:rPr lang="en-US" sz="2200" dirty="0" smtClean="0"/>
              <a:t>should help </a:t>
            </a:r>
            <a:r>
              <a:rPr lang="en-US" sz="2200" dirty="0"/>
              <a:t>us make informed </a:t>
            </a:r>
            <a:r>
              <a:rPr lang="en-US" sz="2200" dirty="0">
                <a:solidFill>
                  <a:srgbClr val="FFFF00"/>
                </a:solidFill>
              </a:rPr>
              <a:t>judgments</a:t>
            </a:r>
            <a:r>
              <a:rPr lang="en-US" sz="2200" dirty="0"/>
              <a:t>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
        <p:nvSpPr>
          <p:cNvPr id="2" name="Slide Number Placeholder 1"/>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1275471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05000" y="1752600"/>
            <a:ext cx="1295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a:t>
            </a:r>
            <a:r>
              <a:rPr lang="en-US" sz="2200" dirty="0" smtClean="0">
                <a:solidFill>
                  <a:srgbClr val="FFFF00"/>
                </a:solidFill>
              </a:rPr>
              <a:t>understand</a:t>
            </a:r>
            <a:r>
              <a:rPr lang="en-US" sz="2200" dirty="0" smtClean="0"/>
              <a:t>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a:t>
            </a:r>
            <a:r>
              <a:rPr lang="en-US" sz="2200" dirty="0">
                <a:solidFill>
                  <a:srgbClr val="FFFF00"/>
                </a:solidFill>
              </a:rPr>
              <a:t>claims</a:t>
            </a:r>
            <a:r>
              <a:rPr lang="en-US" sz="2200" dirty="0"/>
              <a:t> made about science, and </a:t>
            </a:r>
            <a:r>
              <a:rPr lang="en-US" sz="2200" dirty="0" smtClean="0"/>
              <a:t>should help </a:t>
            </a:r>
            <a:r>
              <a:rPr lang="en-US" sz="2200" dirty="0"/>
              <a:t>us make informed </a:t>
            </a:r>
            <a:r>
              <a:rPr lang="en-US" sz="2200" dirty="0">
                <a:solidFill>
                  <a:srgbClr val="FFFF00"/>
                </a:solidFill>
              </a:rPr>
              <a:t>judgments</a:t>
            </a:r>
            <a:r>
              <a:rPr lang="en-US" sz="2200" dirty="0"/>
              <a:t>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
        <p:nvSpPr>
          <p:cNvPr id="2" name="Slide Number Placeholder 1"/>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2067938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Measurement, and Meaning</a:t>
            </a:r>
          </a:p>
          <a:p>
            <a:pPr>
              <a:spcBef>
                <a:spcPts val="0"/>
              </a:spcBef>
            </a:pPr>
            <a:r>
              <a:rPr lang="en-US" sz="1800" dirty="0" smtClean="0"/>
              <a:t>Classical </a:t>
            </a:r>
            <a:r>
              <a:rPr lang="en-US" sz="1800" dirty="0"/>
              <a:t>Empiricism</a:t>
            </a:r>
          </a:p>
          <a:p>
            <a:pPr>
              <a:spcBef>
                <a:spcPts val="0"/>
              </a:spcBef>
            </a:pPr>
            <a:r>
              <a:rPr lang="en-US" sz="1800" dirty="0" smtClean="0"/>
              <a:t>Logical </a:t>
            </a:r>
            <a:r>
              <a:rPr lang="en-US" sz="1800" dirty="0"/>
              <a:t>Positivism and Verifiability</a:t>
            </a:r>
          </a:p>
          <a:p>
            <a:pPr>
              <a:spcBef>
                <a:spcPts val="0"/>
              </a:spcBef>
            </a:pPr>
            <a:r>
              <a:rPr lang="en-US" sz="1800" dirty="0" smtClean="0"/>
              <a:t>Logical </a:t>
            </a:r>
            <a:r>
              <a:rPr lang="en-US" sz="1800" dirty="0"/>
              <a:t>Positivism, Science, and Meaning</a:t>
            </a:r>
          </a:p>
          <a:p>
            <a:pPr>
              <a:spcBef>
                <a:spcPts val="0"/>
              </a:spcBef>
            </a:pPr>
            <a:r>
              <a:rPr lang="en-US" sz="1800" dirty="0" smtClean="0"/>
              <a:t>Holism</a:t>
            </a:r>
            <a:endParaRPr lang="en-US" sz="1800" dirty="0"/>
          </a:p>
          <a:p>
            <a:pPr>
              <a:spcBef>
                <a:spcPts val="0"/>
              </a:spcBef>
            </a:pPr>
            <a:r>
              <a:rPr lang="en-US" sz="1800" dirty="0" smtClean="0"/>
              <a:t>Discovery </a:t>
            </a:r>
            <a:r>
              <a:rPr lang="en-US" sz="1800" dirty="0"/>
              <a:t>and 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Postmodernism, and Science Wars</a:t>
            </a:r>
          </a:p>
          <a:p>
            <a:pPr>
              <a:spcBef>
                <a:spcPts val="0"/>
              </a:spcBef>
            </a:pPr>
            <a:r>
              <a:rPr lang="en-US" sz="1800" dirty="0" smtClean="0"/>
              <a:t>(</a:t>
            </a:r>
            <a:r>
              <a:rPr lang="en-US" sz="1800" dirty="0"/>
              <a:t>How) Does Science Explain?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Cause Back in "Because"</a:t>
            </a:r>
          </a:p>
          <a:p>
            <a:pPr>
              <a:spcBef>
                <a:spcPts val="0"/>
              </a:spcBef>
            </a:pPr>
            <a:r>
              <a:rPr lang="en-US" sz="1800" kern="0" dirty="0" smtClean="0"/>
              <a:t>Probability</a:t>
            </a:r>
            <a:r>
              <a:rPr lang="en-US" sz="1800" kern="0" dirty="0"/>
              <a:t>, Pragmatics, and Unification</a:t>
            </a:r>
          </a:p>
          <a:p>
            <a:pPr>
              <a:spcBef>
                <a:spcPts val="0"/>
              </a:spcBef>
            </a:pPr>
            <a:r>
              <a:rPr lang="en-US" sz="1800" kern="0" dirty="0" smtClean="0"/>
              <a:t>Laws </a:t>
            </a:r>
            <a:r>
              <a:rPr lang="en-US" sz="1800" kern="0" dirty="0"/>
              <a:t>and Regularities</a:t>
            </a:r>
          </a:p>
          <a:p>
            <a:pPr>
              <a:spcBef>
                <a:spcPts val="0"/>
              </a:spcBef>
            </a:pPr>
            <a:r>
              <a:rPr lang="en-US" sz="1800" kern="0" dirty="0" smtClean="0"/>
              <a:t>Laws </a:t>
            </a:r>
            <a:r>
              <a:rPr lang="en-US" sz="1800" kern="0" dirty="0"/>
              <a:t>and 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Physicalism</a:t>
            </a:r>
          </a:p>
          <a:p>
            <a:pPr>
              <a:spcBef>
                <a:spcPts val="0"/>
              </a:spcBef>
            </a:pPr>
            <a:r>
              <a:rPr lang="en-US" sz="1800" kern="0" dirty="0" smtClean="0"/>
              <a:t>New </a:t>
            </a:r>
            <a:r>
              <a:rPr lang="en-US" sz="1800" kern="0" dirty="0"/>
              <a:t>Views of Meaning and Reference</a:t>
            </a:r>
          </a:p>
          <a:p>
            <a:pPr>
              <a:spcBef>
                <a:spcPts val="0"/>
              </a:spcBef>
            </a:pPr>
            <a:r>
              <a:rPr lang="en-US" sz="1800" kern="0" dirty="0" smtClean="0"/>
              <a:t>Scientific </a:t>
            </a:r>
            <a:r>
              <a:rPr lang="en-US" sz="1800" kern="0" dirty="0"/>
              <a:t>Realism </a:t>
            </a:r>
          </a:p>
          <a:p>
            <a:pPr>
              <a:spcBef>
                <a:spcPts val="0"/>
              </a:spcBef>
            </a:pPr>
            <a:r>
              <a:rPr lang="en-US" sz="1800" kern="0" dirty="0" smtClean="0"/>
              <a:t>Success</a:t>
            </a:r>
            <a:r>
              <a:rPr lang="en-US" sz="1800" kern="0" dirty="0"/>
              <a:t>, Experience, and Explanation</a:t>
            </a:r>
          </a:p>
          <a:p>
            <a:pPr>
              <a:spcBef>
                <a:spcPts val="0"/>
              </a:spcBef>
            </a:pPr>
            <a:r>
              <a:rPr lang="en-US" sz="1800" kern="0" dirty="0" smtClean="0"/>
              <a:t>Realism </a:t>
            </a:r>
            <a:r>
              <a:rPr lang="en-US" sz="1800" kern="0" dirty="0"/>
              <a:t>and Naturalism </a:t>
            </a:r>
          </a:p>
          <a:p>
            <a:pPr>
              <a:spcBef>
                <a:spcPts val="0"/>
              </a:spcBef>
            </a:pPr>
            <a:r>
              <a:rPr lang="en-US" sz="1800" kern="0" dirty="0" smtClean="0"/>
              <a:t>Values </a:t>
            </a:r>
            <a:r>
              <a:rPr lang="en-US" sz="1800" kern="0" dirty="0"/>
              <a:t>and 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smtClean="0"/>
              <a:t>Topics in </a:t>
            </a:r>
            <a:r>
              <a:rPr lang="en-US" sz="2800" dirty="0" err="1" smtClean="0"/>
              <a:t>PhyS</a:t>
            </a:r>
            <a:endParaRPr lang="en-US" sz="2800" dirty="0"/>
          </a:p>
        </p:txBody>
      </p:sp>
      <p:sp>
        <p:nvSpPr>
          <p:cNvPr id="7" name="Slide Number Placeholder 6"/>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644316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(1)</a:t>
            </a:r>
            <a:endParaRPr lang="en-US" dirty="0"/>
          </a:p>
        </p:txBody>
      </p:sp>
      <p:sp>
        <p:nvSpPr>
          <p:cNvPr id="3" name="Content Placeholder 2"/>
          <p:cNvSpPr>
            <a:spLocks noGrp="1"/>
          </p:cNvSpPr>
          <p:nvPr>
            <p:ph idx="1"/>
          </p:nvPr>
        </p:nvSpPr>
        <p:spPr/>
        <p:txBody>
          <a:bodyPr/>
          <a:lstStyle/>
          <a:p>
            <a:r>
              <a:rPr lang="en-US" sz="2000" dirty="0"/>
              <a:t>•	What exactly is science?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3619282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a:t>
            </a:r>
            <a:r>
              <a:rPr lang="en-US" dirty="0"/>
              <a:t>science</a:t>
            </a:r>
            <a:r>
              <a:rPr lang="en-US" dirty="0" smtClean="0"/>
              <a:t>’ (1)</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smtClean="0">
                <a:solidFill>
                  <a:srgbClr val="FFFF00"/>
                </a:solidFill>
              </a:rPr>
              <a:t>method</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physical world and its </a:t>
            </a:r>
            <a:r>
              <a:rPr lang="en-US" sz="2800" dirty="0" smtClean="0"/>
              <a:t>phenomena:</a:t>
            </a:r>
            <a:r>
              <a:rPr lang="en-US" sz="2800" dirty="0"/>
              <a:t>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25772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a:t>
            </a:r>
            <a:r>
              <a:rPr lang="en-US" dirty="0" smtClean="0"/>
              <a:t>(2)</a:t>
            </a:r>
            <a:endParaRPr lang="en-US" dirty="0"/>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a:t>
            </a:r>
            <a:r>
              <a:rPr lang="en-US" sz="1400" b="0" dirty="0" smtClean="0">
                <a:solidFill>
                  <a:schemeClr val="bg1"/>
                </a:solidFill>
              </a:rPr>
              <a:t>.). https</a:t>
            </a:r>
            <a:r>
              <a:rPr lang="en-US" sz="1400" b="0" dirty="0">
                <a:solidFill>
                  <a:schemeClr val="bg1"/>
                </a:solidFill>
              </a:rPr>
              <a:t>://plato.stanford.edu/archives/spr2015/entries/pseudo-science</a:t>
            </a:r>
            <a:r>
              <a:rPr lang="en-US" sz="1400" b="0" dirty="0" smtClean="0">
                <a:solidFill>
                  <a:schemeClr val="bg1"/>
                </a:solidFill>
              </a:rPr>
              <a:t>/. </a:t>
            </a:r>
            <a:endParaRPr lang="en-US" sz="1400" b="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3873450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structure (C1)</a:t>
            </a:r>
            <a:endParaRPr lang="en-US" dirty="0"/>
          </a:p>
        </p:txBody>
      </p:sp>
      <p:sp>
        <p:nvSpPr>
          <p:cNvPr id="4" name="Content Placeholder 3"/>
          <p:cNvSpPr>
            <a:spLocks noGrp="1"/>
          </p:cNvSpPr>
          <p:nvPr>
            <p:ph idx="1"/>
          </p:nvPr>
        </p:nvSpPr>
        <p:spPr/>
        <p:txBody>
          <a:bodyPr/>
          <a:lstStyle/>
          <a:p>
            <a:pPr marL="457200" indent="-457200">
              <a:buFont typeface="+mj-lt"/>
              <a:buAutoNum type="arabicParenR"/>
            </a:pPr>
            <a:r>
              <a:rPr lang="en-US" dirty="0" smtClean="0"/>
              <a:t>Participant </a:t>
            </a:r>
            <a:r>
              <a:rPr lang="en-US" dirty="0"/>
              <a:t>and instructor </a:t>
            </a:r>
            <a:r>
              <a:rPr lang="en-US" dirty="0" smtClean="0"/>
              <a:t>introduction.</a:t>
            </a:r>
          </a:p>
          <a:p>
            <a:pPr marL="457200" indent="-457200">
              <a:buFont typeface="+mj-lt"/>
              <a:buAutoNum type="arabicParenR"/>
            </a:pPr>
            <a:endParaRPr lang="en-US" dirty="0"/>
          </a:p>
          <a:p>
            <a:pPr marL="457200" indent="-457200">
              <a:buFont typeface="+mj-lt"/>
              <a:buAutoNum type="arabicParenR"/>
            </a:pPr>
            <a:r>
              <a:rPr lang="en-US" dirty="0" smtClean="0"/>
              <a:t>Course introduction:</a:t>
            </a:r>
          </a:p>
          <a:p>
            <a:pPr marL="857250" lvl="1" indent="-457200">
              <a:buFont typeface="+mj-lt"/>
              <a:buAutoNum type="arabicParenR"/>
            </a:pPr>
            <a:r>
              <a:rPr lang="en-US" dirty="0" smtClean="0"/>
              <a:t>housekeeping </a:t>
            </a:r>
            <a:r>
              <a:rPr lang="en-US" dirty="0" smtClean="0"/>
              <a:t>rules</a:t>
            </a:r>
            <a:r>
              <a:rPr lang="en-US" dirty="0"/>
              <a:t> </a:t>
            </a:r>
            <a:r>
              <a:rPr lang="en-US" dirty="0" smtClean="0"/>
              <a:t>and </a:t>
            </a:r>
            <a:r>
              <a:rPr lang="en-US" dirty="0" smtClean="0"/>
              <a:t>expectations</a:t>
            </a:r>
            <a:r>
              <a:rPr lang="en-US" dirty="0"/>
              <a:t>, </a:t>
            </a:r>
            <a:endParaRPr lang="en-US" dirty="0" smtClean="0"/>
          </a:p>
          <a:p>
            <a:pPr marL="857250" lvl="1" indent="-457200">
              <a:buFont typeface="+mj-lt"/>
              <a:buAutoNum type="arabicParenR"/>
            </a:pPr>
            <a:r>
              <a:rPr lang="en-US" dirty="0"/>
              <a:t>c</a:t>
            </a:r>
            <a:r>
              <a:rPr lang="en-US" dirty="0" smtClean="0"/>
              <a:t>ourse overview,</a:t>
            </a:r>
            <a:endParaRPr lang="en-US" dirty="0" smtClean="0"/>
          </a:p>
          <a:p>
            <a:pPr marL="857250" lvl="1" indent="-457200">
              <a:buFont typeface="+mj-lt"/>
              <a:buAutoNum type="arabicParenR"/>
            </a:pPr>
            <a:r>
              <a:rPr lang="en-US" dirty="0" smtClean="0"/>
              <a:t>course </a:t>
            </a:r>
            <a:r>
              <a:rPr lang="en-US" dirty="0"/>
              <a:t>project </a:t>
            </a:r>
            <a:r>
              <a:rPr lang="en-US" dirty="0" smtClean="0"/>
              <a:t>work.</a:t>
            </a:r>
          </a:p>
          <a:p>
            <a:pPr marL="857250" lvl="1" indent="-457200">
              <a:buFont typeface="+mj-lt"/>
              <a:buAutoNum type="arabicParenR"/>
            </a:pPr>
            <a:endParaRPr lang="en-US" dirty="0"/>
          </a:p>
          <a:p>
            <a:pPr marL="457200" indent="-457200">
              <a:buFont typeface="+mj-lt"/>
              <a:buAutoNum type="arabicParenR"/>
            </a:pPr>
            <a:r>
              <a:rPr lang="en-US" dirty="0" smtClean="0"/>
              <a:t>Traditional </a:t>
            </a:r>
            <a:r>
              <a:rPr lang="en-US" dirty="0"/>
              <a:t>lecture on </a:t>
            </a:r>
            <a:endParaRPr lang="en-US" dirty="0" smtClean="0"/>
          </a:p>
          <a:p>
            <a:pPr marL="857250" lvl="1" indent="-457200">
              <a:buFont typeface="+mj-lt"/>
              <a:buAutoNum type="arabicParenR"/>
            </a:pPr>
            <a:r>
              <a:rPr lang="en-US" dirty="0" smtClean="0"/>
              <a:t>philosophy </a:t>
            </a:r>
            <a:r>
              <a:rPr lang="en-US" dirty="0"/>
              <a:t>of science and research and </a:t>
            </a:r>
            <a:endParaRPr lang="en-US" dirty="0" smtClean="0"/>
          </a:p>
          <a:p>
            <a:pPr marL="857250" lvl="1" indent="-457200">
              <a:buFont typeface="+mj-lt"/>
              <a:buAutoNum type="arabicParenR"/>
            </a:pPr>
            <a:r>
              <a:rPr lang="en-US" dirty="0" smtClean="0"/>
              <a:t>the </a:t>
            </a:r>
            <a:r>
              <a:rPr lang="en-US" dirty="0"/>
              <a:t>scientific </a:t>
            </a:r>
            <a:r>
              <a:rPr lang="en-US" dirty="0" smtClean="0"/>
              <a:t>method.</a:t>
            </a:r>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1752688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a:t>
            </a:r>
            <a:r>
              <a:rPr lang="en-US" dirty="0" smtClean="0"/>
              <a:t>(3)</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smtClean="0"/>
              <a: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3550571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smtClean="0"/>
              <a:t>Classical </a:t>
            </a:r>
            <a:r>
              <a:rPr lang="en-US" sz="1800" dirty="0"/>
              <a:t>Empiricism</a:t>
            </a:r>
          </a:p>
          <a:p>
            <a:pPr>
              <a:spcBef>
                <a:spcPts val="0"/>
              </a:spcBef>
            </a:pPr>
            <a:r>
              <a:rPr lang="en-US" sz="1800" dirty="0" smtClean="0"/>
              <a:t>Logical </a:t>
            </a:r>
            <a:r>
              <a:rPr lang="en-US" sz="1800" dirty="0"/>
              <a:t>Positivism and </a:t>
            </a:r>
            <a:r>
              <a:rPr lang="en-US" sz="1800" dirty="0">
                <a:solidFill>
                  <a:srgbClr val="FFFF00"/>
                </a:solidFill>
              </a:rPr>
              <a:t>Verifiability</a:t>
            </a:r>
          </a:p>
          <a:p>
            <a:pPr>
              <a:spcBef>
                <a:spcPts val="0"/>
              </a:spcBef>
            </a:pPr>
            <a:r>
              <a:rPr lang="en-US" sz="1800" dirty="0" smtClean="0"/>
              <a:t>Logical </a:t>
            </a:r>
            <a:r>
              <a:rPr lang="en-US" sz="1800" dirty="0"/>
              <a:t>Positivism, Science, and Meaning</a:t>
            </a:r>
          </a:p>
          <a:p>
            <a:pPr>
              <a:spcBef>
                <a:spcPts val="0"/>
              </a:spcBef>
            </a:pPr>
            <a:r>
              <a:rPr lang="en-US" sz="1800" dirty="0" smtClean="0"/>
              <a:t>Holism</a:t>
            </a:r>
            <a:endParaRPr lang="en-US" sz="1800" dirty="0"/>
          </a:p>
          <a:p>
            <a:pPr>
              <a:spcBef>
                <a:spcPts val="0"/>
              </a:spcBef>
            </a:pPr>
            <a:r>
              <a:rPr lang="en-US" sz="1800" dirty="0" smtClean="0">
                <a:solidFill>
                  <a:srgbClr val="FFFF00"/>
                </a:solidFill>
              </a:rPr>
              <a:t>Discovery</a:t>
            </a:r>
            <a:r>
              <a:rPr lang="en-US" sz="1800" dirty="0" smtClean="0"/>
              <a:t> </a:t>
            </a:r>
            <a:r>
              <a:rPr lang="en-US" sz="1800" dirty="0"/>
              <a:t>and </a:t>
            </a:r>
            <a:r>
              <a:rPr lang="en-US" sz="1800" dirty="0">
                <a:solidFill>
                  <a:srgbClr val="FFFF00"/>
                </a:solidFill>
              </a:rPr>
              <a:t>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a:t>
            </a:r>
            <a:r>
              <a:rPr lang="en-US" sz="1800" dirty="0">
                <a:solidFill>
                  <a:srgbClr val="FFFF00"/>
                </a:solidFill>
              </a:rPr>
              <a:t>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Postmodernism, and Science Wars</a:t>
            </a:r>
          </a:p>
          <a:p>
            <a:pPr>
              <a:spcBef>
                <a:spcPts val="0"/>
              </a:spcBef>
            </a:pPr>
            <a:r>
              <a:rPr lang="en-US" sz="1800" dirty="0" smtClean="0"/>
              <a:t>(</a:t>
            </a: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a:t>
            </a:r>
            <a:r>
              <a:rPr lang="en-US" sz="1800" kern="0" dirty="0">
                <a:solidFill>
                  <a:srgbClr val="FFFF00"/>
                </a:solidFill>
              </a:rPr>
              <a:t>Cause</a:t>
            </a:r>
            <a:r>
              <a:rPr lang="en-US" sz="1800" kern="0" dirty="0"/>
              <a:t> Back in "Because"</a:t>
            </a:r>
          </a:p>
          <a:p>
            <a:pPr>
              <a:spcBef>
                <a:spcPts val="0"/>
              </a:spcBef>
            </a:pPr>
            <a:r>
              <a:rPr lang="en-US" sz="1800" kern="0" dirty="0" smtClean="0">
                <a:solidFill>
                  <a:srgbClr val="FFFF00"/>
                </a:solidFill>
              </a:rPr>
              <a:t>Probability</a:t>
            </a:r>
            <a:r>
              <a:rPr lang="en-US" sz="1800" kern="0" dirty="0"/>
              <a:t>, Pragmatics, and Unification</a:t>
            </a:r>
          </a:p>
          <a:p>
            <a:pPr>
              <a:spcBef>
                <a:spcPts val="0"/>
              </a:spcBef>
            </a:pPr>
            <a:r>
              <a:rPr lang="en-US" sz="1800" kern="0" dirty="0" smtClean="0">
                <a:solidFill>
                  <a:srgbClr val="FFFF00"/>
                </a:solidFill>
              </a:rPr>
              <a:t>Laws</a:t>
            </a:r>
            <a:r>
              <a:rPr lang="en-US" sz="1800" kern="0" dirty="0" smtClean="0"/>
              <a:t> </a:t>
            </a:r>
            <a:r>
              <a:rPr lang="en-US" sz="1800" kern="0" dirty="0"/>
              <a:t>and </a:t>
            </a:r>
            <a:r>
              <a:rPr lang="en-US" sz="1800" kern="0" dirty="0">
                <a:solidFill>
                  <a:srgbClr val="FFFF00"/>
                </a:solidFill>
              </a:rPr>
              <a:t>Regularities</a:t>
            </a:r>
          </a:p>
          <a:p>
            <a:pPr>
              <a:spcBef>
                <a:spcPts val="0"/>
              </a:spcBef>
            </a:pPr>
            <a:r>
              <a:rPr lang="en-US" sz="1800" kern="0" dirty="0" smtClean="0"/>
              <a:t>Laws </a:t>
            </a:r>
            <a:r>
              <a:rPr lang="en-US" sz="1800" kern="0" dirty="0"/>
              <a:t>and </a:t>
            </a:r>
            <a:r>
              <a:rPr lang="en-US" sz="1800" kern="0" dirty="0">
                <a:solidFill>
                  <a:srgbClr val="FFFF00"/>
                </a:solidFill>
              </a:rPr>
              <a:t>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Physicalism</a:t>
            </a:r>
          </a:p>
          <a:p>
            <a:pPr>
              <a:spcBef>
                <a:spcPts val="0"/>
              </a:spcBef>
            </a:pPr>
            <a:r>
              <a:rPr lang="en-US" sz="1800" kern="0" dirty="0" smtClean="0"/>
              <a:t>New </a:t>
            </a:r>
            <a:r>
              <a:rPr lang="en-US" sz="1800" kern="0" dirty="0"/>
              <a:t>Views of Meaning and </a:t>
            </a:r>
            <a:r>
              <a:rPr lang="en-US" sz="1800" kern="0" dirty="0">
                <a:solidFill>
                  <a:srgbClr val="FFFF00"/>
                </a:solidFill>
              </a:rPr>
              <a:t>Reference</a:t>
            </a:r>
          </a:p>
          <a:p>
            <a:pPr>
              <a:spcBef>
                <a:spcPts val="0"/>
              </a:spcBef>
            </a:pPr>
            <a:r>
              <a:rPr lang="en-US" sz="1800" kern="0" dirty="0" smtClean="0"/>
              <a:t>Scientific </a:t>
            </a:r>
            <a:r>
              <a:rPr lang="en-US" sz="1800" kern="0" dirty="0"/>
              <a:t>Realism </a:t>
            </a:r>
          </a:p>
          <a:p>
            <a:pPr>
              <a:spcBef>
                <a:spcPts val="0"/>
              </a:spcBef>
            </a:pPr>
            <a:r>
              <a:rPr lang="en-US" sz="1800" kern="0" dirty="0" smtClean="0"/>
              <a:t>Success</a:t>
            </a:r>
            <a:r>
              <a:rPr lang="en-US" sz="1800" kern="0" dirty="0"/>
              <a:t>,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smtClean="0"/>
              <a:t>Realism </a:t>
            </a:r>
            <a:r>
              <a:rPr lang="en-US" sz="1800" kern="0" dirty="0"/>
              <a:t>and Naturalism </a:t>
            </a:r>
          </a:p>
          <a:p>
            <a:pPr>
              <a:spcBef>
                <a:spcPts val="0"/>
              </a:spcBef>
            </a:pPr>
            <a:r>
              <a:rPr lang="en-US" sz="1800" kern="0" dirty="0" smtClean="0">
                <a:solidFill>
                  <a:srgbClr val="FFFF00"/>
                </a:solidFill>
              </a:rPr>
              <a:t>Values</a:t>
            </a:r>
            <a:r>
              <a:rPr lang="en-US" sz="1800" kern="0" dirty="0" smtClean="0"/>
              <a:t> </a:t>
            </a:r>
            <a:r>
              <a:rPr lang="en-US" sz="1800" kern="0" dirty="0"/>
              <a:t>and </a:t>
            </a:r>
            <a:r>
              <a:rPr lang="en-US" sz="1800" kern="0" dirty="0">
                <a:solidFill>
                  <a:srgbClr val="FFFF00"/>
                </a:solidFill>
              </a:rPr>
              <a:t>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a:t>
            </a:r>
            <a:r>
              <a:rPr lang="en-US" sz="1800" kern="0" dirty="0">
                <a:solidFill>
                  <a:srgbClr val="FFFF00"/>
                </a:solidFill>
              </a:rPr>
              <a:t>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600" y="838200"/>
            <a:ext cx="4876800" cy="707886"/>
          </a:xfrm>
          <a:prstGeom prst="rect">
            <a:avLst/>
          </a:prstGeom>
        </p:spPr>
        <p:txBody>
          <a:bodyPr wrap="square">
            <a:spAutoFit/>
          </a:bodyPr>
          <a:lstStyle/>
          <a:p>
            <a:r>
              <a:rPr lang="en-US" sz="2000" b="0" dirty="0">
                <a:solidFill>
                  <a:srgbClr val="FF0000"/>
                </a:solidFill>
              </a:rPr>
              <a:t>W</a:t>
            </a:r>
            <a:r>
              <a:rPr lang="en-US" sz="2000" b="0" dirty="0" smtClean="0">
                <a:solidFill>
                  <a:srgbClr val="FF0000"/>
                </a:solidFill>
              </a:rPr>
              <a:t>hat sort of question is asked for which these keywords are part of adequate answers? </a:t>
            </a:r>
            <a:endParaRPr lang="en-US" sz="2000" b="0" dirty="0">
              <a:solidFill>
                <a:srgbClr val="FF0000"/>
              </a:solidFill>
            </a:endParaRPr>
          </a:p>
        </p:txBody>
      </p:sp>
      <p:sp>
        <p:nvSpPr>
          <p:cNvPr id="7" name="Slide Number Placeholder 6"/>
          <p:cNvSpPr>
            <a:spLocks noGrp="1"/>
          </p:cNvSpPr>
          <p:nvPr>
            <p:ph type="sldNum" sz="quarter" idx="10"/>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3161451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(2)</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smtClean="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271253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principles in how to do science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Objective </a:t>
            </a:r>
            <a:r>
              <a:rPr lang="en-US" u="sng" dirty="0"/>
              <a:t>observation</a:t>
            </a:r>
            <a:r>
              <a:rPr lang="en-US" dirty="0"/>
              <a:t>: </a:t>
            </a:r>
            <a:r>
              <a:rPr lang="en-US" dirty="0" smtClean="0"/>
              <a:t>measurement </a:t>
            </a:r>
            <a:r>
              <a:rPr lang="en-US" dirty="0"/>
              <a:t>and data (possibly although not necessarily using mathematics as a tool</a:t>
            </a:r>
            <a:r>
              <a:rPr lang="en-US" dirty="0" smtClean="0"/>
              <a:t>),</a:t>
            </a:r>
            <a:endParaRPr lang="en-US" dirty="0"/>
          </a:p>
          <a:p>
            <a:pPr>
              <a:buFont typeface="Arial" panose="020B0604020202020204" pitchFamily="34" charset="0"/>
              <a:buChar char="•"/>
            </a:pPr>
            <a:r>
              <a:rPr lang="en-US" u="sng" dirty="0" smtClean="0"/>
              <a:t>Evidence</a:t>
            </a:r>
            <a:r>
              <a:rPr lang="en-US" dirty="0" smtClean="0"/>
              <a:t>,</a:t>
            </a:r>
            <a:endParaRPr lang="en-US" dirty="0"/>
          </a:p>
          <a:p>
            <a:pPr>
              <a:buFont typeface="Arial" panose="020B0604020202020204" pitchFamily="34" charset="0"/>
              <a:buChar char="•"/>
            </a:pPr>
            <a:r>
              <a:rPr lang="en-US" u="sng" dirty="0"/>
              <a:t>Experiment and/or observation</a:t>
            </a:r>
            <a:r>
              <a:rPr lang="en-US" dirty="0"/>
              <a:t> as benchmarks for testing </a:t>
            </a:r>
            <a:r>
              <a:rPr lang="en-US" dirty="0" smtClean="0"/>
              <a:t>hypotheses,</a:t>
            </a:r>
            <a:endParaRPr lang="en-US" dirty="0"/>
          </a:p>
          <a:p>
            <a:pPr>
              <a:buFont typeface="Arial" panose="020B0604020202020204" pitchFamily="34" charset="0"/>
              <a:buChar char="•"/>
            </a:pPr>
            <a:r>
              <a:rPr lang="en-US" u="sng" dirty="0"/>
              <a:t>Induction</a:t>
            </a:r>
            <a:r>
              <a:rPr lang="en-US" dirty="0"/>
              <a:t>: reasoning to establish general rules or conclusions drawn from facts or </a:t>
            </a:r>
            <a:r>
              <a:rPr lang="en-US" dirty="0" smtClean="0"/>
              <a:t>examples,</a:t>
            </a:r>
            <a:endParaRPr lang="en-US" dirty="0"/>
          </a:p>
          <a:p>
            <a:pPr>
              <a:buFont typeface="Arial" panose="020B0604020202020204" pitchFamily="34" charset="0"/>
              <a:buChar char="•"/>
            </a:pPr>
            <a:r>
              <a:rPr lang="en-US" u="sng" dirty="0" smtClean="0"/>
              <a:t>Repetition</a:t>
            </a:r>
            <a:r>
              <a:rPr lang="en-US" dirty="0" smtClean="0"/>
              <a:t>,</a:t>
            </a:r>
            <a:endParaRPr lang="en-US" dirty="0"/>
          </a:p>
          <a:p>
            <a:pPr>
              <a:buFont typeface="Arial" panose="020B0604020202020204" pitchFamily="34" charset="0"/>
              <a:buChar char="•"/>
            </a:pPr>
            <a:r>
              <a:rPr lang="en-US" u="sng" dirty="0"/>
              <a:t>Critical </a:t>
            </a:r>
            <a:r>
              <a:rPr lang="en-US" u="sng" dirty="0" smtClean="0"/>
              <a:t>analysis</a:t>
            </a:r>
            <a:r>
              <a:rPr lang="en-US" dirty="0" smtClean="0"/>
              <a:t>,</a:t>
            </a:r>
            <a:endParaRPr lang="en-US" dirty="0"/>
          </a:p>
          <a:p>
            <a:pPr>
              <a:buFont typeface="Arial" panose="020B0604020202020204" pitchFamily="34" charset="0"/>
              <a:buChar char="•"/>
            </a:pPr>
            <a:r>
              <a:rPr lang="en-US" u="sng" dirty="0"/>
              <a:t>Verification and testing</a:t>
            </a:r>
            <a:r>
              <a:rPr lang="en-US" dirty="0"/>
              <a:t>: critical exposure to scrutiny, peer review and </a:t>
            </a:r>
            <a:r>
              <a:rPr lang="en-US" dirty="0" smtClean="0"/>
              <a:t>assessment.</a:t>
            </a:r>
            <a:endParaRPr lang="en-US" dirty="0"/>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671017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smtClean="0"/>
              <a:t>Identifying pseudoscience</a:t>
            </a:r>
            <a:endParaRPr lang="en-US" sz="3200"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a:t>
            </a:r>
            <a:r>
              <a:rPr lang="en-US" sz="2000" dirty="0" smtClean="0"/>
              <a:t>have </a:t>
            </a:r>
            <a:r>
              <a:rPr lang="en-US" sz="2000" dirty="0"/>
              <a:t>a special ability to determine what is true or false. Others </a:t>
            </a:r>
            <a:r>
              <a:rPr lang="en-US" sz="2000" dirty="0" smtClean="0"/>
              <a:t>must accept </a:t>
            </a:r>
            <a:r>
              <a:rPr lang="en-US" sz="2000" dirty="0"/>
              <a:t>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t>
            </a:r>
            <a:r>
              <a:rPr lang="en-US" sz="2000" dirty="0" smtClean="0"/>
              <a:t>are </a:t>
            </a:r>
            <a:r>
              <a:rPr lang="en-US" sz="2000" dirty="0"/>
              <a:t>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a:t>
            </a:r>
            <a:r>
              <a:rPr lang="en-US" sz="2000" dirty="0" smtClean="0"/>
              <a:t>can be.</a:t>
            </a:r>
            <a:endParaRPr lang="en-US" sz="2000" dirty="0"/>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a:t>
            </a:r>
            <a:r>
              <a:rPr lang="en-US" sz="1400" b="0" dirty="0" smtClean="0">
                <a:solidFill>
                  <a:schemeClr val="bg1"/>
                </a:solidFill>
              </a:rPr>
              <a:t>.). https</a:t>
            </a:r>
            <a:r>
              <a:rPr lang="en-US" sz="1400" b="0" dirty="0">
                <a:solidFill>
                  <a:schemeClr val="bg1"/>
                </a:solidFill>
              </a:rPr>
              <a:t>://plato.stanford.edu/archives/spr2015/entries/pseudo-science</a:t>
            </a:r>
            <a:r>
              <a:rPr lang="en-US" sz="1400" b="0" dirty="0" smtClean="0">
                <a:solidFill>
                  <a:schemeClr val="bg1"/>
                </a:solidFill>
              </a:rPr>
              <a:t>/. </a:t>
            </a:r>
            <a:endParaRPr lang="en-US" sz="1400" b="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24514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smtClean="0"/>
              <a:t>if </a:t>
            </a:r>
            <a:r>
              <a:rPr lang="en-US" sz="2000" dirty="0"/>
              <a:t>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smtClean="0"/>
              <a:t>"</a:t>
            </a: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smtClean="0"/>
              <a:t>Television </a:t>
            </a:r>
            <a:r>
              <a:rPr lang="en-US" sz="2000" dirty="0"/>
              <a:t>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hlinkClick r:id="rId2"/>
              </a:rPr>
              <a:t>http://</a:t>
            </a:r>
            <a:r>
              <a:rPr lang="en-US" sz="2000" dirty="0" smtClean="0">
                <a:solidFill>
                  <a:schemeClr val="bg1"/>
                </a:solidFill>
                <a:hlinkClick r:id="rId2"/>
              </a:rPr>
              <a:t>www.don-lindsay-archive.org/skeptic/arguments.html</a:t>
            </a:r>
            <a:endParaRPr lang="en-US" sz="2000" dirty="0" smtClean="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26037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smtClean="0"/>
              <a:t>Classical </a:t>
            </a:r>
            <a:r>
              <a:rPr lang="en-US" sz="1800" dirty="0">
                <a:solidFill>
                  <a:srgbClr val="FF6600"/>
                </a:solidFill>
              </a:rPr>
              <a:t>Empiricism</a:t>
            </a:r>
          </a:p>
          <a:p>
            <a:pPr>
              <a:spcBef>
                <a:spcPts val="0"/>
              </a:spcBef>
            </a:pPr>
            <a:r>
              <a:rPr lang="en-US" sz="1800" dirty="0" smtClean="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smtClean="0"/>
              <a:t>Logical </a:t>
            </a:r>
            <a:r>
              <a:rPr lang="en-US" sz="1800" dirty="0"/>
              <a:t>Positivism, Science, and Meaning</a:t>
            </a:r>
          </a:p>
          <a:p>
            <a:pPr>
              <a:spcBef>
                <a:spcPts val="0"/>
              </a:spcBef>
            </a:pPr>
            <a:r>
              <a:rPr lang="en-US" sz="1800" dirty="0" smtClean="0">
                <a:solidFill>
                  <a:srgbClr val="FF6600"/>
                </a:solidFill>
              </a:rPr>
              <a:t>Holism</a:t>
            </a:r>
            <a:endParaRPr lang="en-US" sz="1800" dirty="0">
              <a:solidFill>
                <a:srgbClr val="FF6600"/>
              </a:solidFill>
            </a:endParaRPr>
          </a:p>
          <a:p>
            <a:pPr>
              <a:spcBef>
                <a:spcPts val="0"/>
              </a:spcBef>
            </a:pPr>
            <a:r>
              <a:rPr lang="en-US" sz="1800" dirty="0" smtClean="0">
                <a:solidFill>
                  <a:srgbClr val="FFFF00"/>
                </a:solidFill>
              </a:rPr>
              <a:t>Discovery</a:t>
            </a:r>
            <a:r>
              <a:rPr lang="en-US" sz="1800" dirty="0" smtClean="0"/>
              <a:t> </a:t>
            </a:r>
            <a:r>
              <a:rPr lang="en-US" sz="1800" dirty="0"/>
              <a:t>and </a:t>
            </a:r>
            <a:r>
              <a:rPr lang="en-US" sz="1800" dirty="0">
                <a:solidFill>
                  <a:srgbClr val="FFFF00"/>
                </a:solidFill>
              </a:rPr>
              <a:t>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a:t>
            </a:r>
            <a:r>
              <a:rPr lang="en-US" sz="1800" dirty="0">
                <a:solidFill>
                  <a:srgbClr val="FFFF00"/>
                </a:solidFill>
              </a:rPr>
              <a:t>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a:t>
            </a:r>
            <a:r>
              <a:rPr lang="en-US" sz="1800" dirty="0">
                <a:solidFill>
                  <a:srgbClr val="FF6600"/>
                </a:solidFill>
              </a:rPr>
              <a:t>Postmodernism</a:t>
            </a:r>
            <a:r>
              <a:rPr lang="en-US" sz="1800" dirty="0"/>
              <a:t>, and Science Wars</a:t>
            </a:r>
          </a:p>
          <a:p>
            <a:pPr>
              <a:spcBef>
                <a:spcPts val="0"/>
              </a:spcBef>
            </a:pPr>
            <a:r>
              <a:rPr lang="en-US" sz="1800" dirty="0" smtClean="0"/>
              <a:t>(</a:t>
            </a: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a:t>
            </a:r>
            <a:r>
              <a:rPr lang="en-US" sz="1800" kern="0" dirty="0">
                <a:solidFill>
                  <a:srgbClr val="FFFF00"/>
                </a:solidFill>
              </a:rPr>
              <a:t>Cause</a:t>
            </a:r>
            <a:r>
              <a:rPr lang="en-US" sz="1800" kern="0" dirty="0"/>
              <a:t> Back in "Because"</a:t>
            </a:r>
          </a:p>
          <a:p>
            <a:pPr>
              <a:spcBef>
                <a:spcPts val="0"/>
              </a:spcBef>
            </a:pPr>
            <a:r>
              <a:rPr lang="en-US" sz="1800" kern="0" dirty="0" smtClean="0">
                <a:solidFill>
                  <a:srgbClr val="FFFF00"/>
                </a:solidFill>
              </a:rPr>
              <a:t>Probability</a:t>
            </a:r>
            <a:r>
              <a:rPr lang="en-US" sz="1800" kern="0" dirty="0"/>
              <a:t>, Pragmatics, and Unification</a:t>
            </a:r>
          </a:p>
          <a:p>
            <a:pPr>
              <a:spcBef>
                <a:spcPts val="0"/>
              </a:spcBef>
            </a:pPr>
            <a:r>
              <a:rPr lang="en-US" sz="1800" kern="0" dirty="0" smtClean="0">
                <a:solidFill>
                  <a:srgbClr val="FFFF00"/>
                </a:solidFill>
              </a:rPr>
              <a:t>Laws</a:t>
            </a:r>
            <a:r>
              <a:rPr lang="en-US" sz="1800" kern="0" dirty="0" smtClean="0"/>
              <a:t> </a:t>
            </a:r>
            <a:r>
              <a:rPr lang="en-US" sz="1800" kern="0" dirty="0"/>
              <a:t>and </a:t>
            </a:r>
            <a:r>
              <a:rPr lang="en-US" sz="1800" kern="0" dirty="0">
                <a:solidFill>
                  <a:srgbClr val="FFFF00"/>
                </a:solidFill>
              </a:rPr>
              <a:t>Regularities</a:t>
            </a:r>
          </a:p>
          <a:p>
            <a:pPr>
              <a:spcBef>
                <a:spcPts val="0"/>
              </a:spcBef>
            </a:pPr>
            <a:r>
              <a:rPr lang="en-US" sz="1800" kern="0" dirty="0" smtClean="0"/>
              <a:t>Laws </a:t>
            </a:r>
            <a:r>
              <a:rPr lang="en-US" sz="1800" kern="0" dirty="0"/>
              <a:t>and </a:t>
            </a:r>
            <a:r>
              <a:rPr lang="en-US" sz="1800" kern="0" dirty="0">
                <a:solidFill>
                  <a:srgbClr val="FFFF00"/>
                </a:solidFill>
              </a:rPr>
              <a:t>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a:t>
            </a:r>
            <a:r>
              <a:rPr lang="en-US" sz="1800" kern="0" dirty="0">
                <a:solidFill>
                  <a:srgbClr val="FF6600"/>
                </a:solidFill>
              </a:rPr>
              <a:t>Physicalism</a:t>
            </a:r>
          </a:p>
          <a:p>
            <a:pPr>
              <a:spcBef>
                <a:spcPts val="0"/>
              </a:spcBef>
            </a:pPr>
            <a:r>
              <a:rPr lang="en-US" sz="1800" kern="0" dirty="0" smtClean="0"/>
              <a:t>New </a:t>
            </a:r>
            <a:r>
              <a:rPr lang="en-US" sz="1800" kern="0" dirty="0"/>
              <a:t>Views of Meaning and </a:t>
            </a:r>
            <a:r>
              <a:rPr lang="en-US" sz="1800" kern="0" dirty="0">
                <a:solidFill>
                  <a:srgbClr val="FFFF00"/>
                </a:solidFill>
              </a:rPr>
              <a:t>Reference</a:t>
            </a:r>
          </a:p>
          <a:p>
            <a:pPr>
              <a:spcBef>
                <a:spcPts val="0"/>
              </a:spcBef>
            </a:pPr>
            <a:r>
              <a:rPr lang="en-US" sz="1800" kern="0" dirty="0" smtClean="0">
                <a:solidFill>
                  <a:srgbClr val="FF6600"/>
                </a:solidFill>
              </a:rPr>
              <a:t>Scientific </a:t>
            </a:r>
            <a:r>
              <a:rPr lang="en-US" sz="1800" kern="0" dirty="0">
                <a:solidFill>
                  <a:srgbClr val="FF6600"/>
                </a:solidFill>
              </a:rPr>
              <a:t>Realism </a:t>
            </a:r>
          </a:p>
          <a:p>
            <a:pPr>
              <a:spcBef>
                <a:spcPts val="0"/>
              </a:spcBef>
            </a:pPr>
            <a:r>
              <a:rPr lang="en-US" sz="1800" kern="0" dirty="0" smtClean="0"/>
              <a:t>Success</a:t>
            </a:r>
            <a:r>
              <a:rPr lang="en-US" sz="1800" kern="0" dirty="0"/>
              <a:t>,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smtClean="0">
                <a:solidFill>
                  <a:srgbClr val="FF6600"/>
                </a:solidFill>
              </a:rPr>
              <a:t>Realism</a:t>
            </a:r>
            <a:r>
              <a:rPr lang="en-US" sz="1800" kern="0" dirty="0" smtClean="0"/>
              <a:t> </a:t>
            </a:r>
            <a:r>
              <a:rPr lang="en-US" sz="1800" kern="0" dirty="0"/>
              <a:t>and </a:t>
            </a:r>
            <a:r>
              <a:rPr lang="en-US" sz="1800" kern="0" dirty="0">
                <a:solidFill>
                  <a:srgbClr val="FF6600"/>
                </a:solidFill>
              </a:rPr>
              <a:t>Naturalism</a:t>
            </a:r>
            <a:r>
              <a:rPr lang="en-US" sz="1800" kern="0" dirty="0"/>
              <a:t> </a:t>
            </a:r>
          </a:p>
          <a:p>
            <a:pPr>
              <a:spcBef>
                <a:spcPts val="0"/>
              </a:spcBef>
            </a:pPr>
            <a:r>
              <a:rPr lang="en-US" sz="1800" kern="0" dirty="0" smtClean="0">
                <a:solidFill>
                  <a:srgbClr val="FFFF00"/>
                </a:solidFill>
              </a:rPr>
              <a:t>Values</a:t>
            </a:r>
            <a:r>
              <a:rPr lang="en-US" sz="1800" kern="0" dirty="0" smtClean="0"/>
              <a:t> </a:t>
            </a:r>
            <a:r>
              <a:rPr lang="en-US" sz="1800" kern="0" dirty="0"/>
              <a:t>and </a:t>
            </a:r>
            <a:r>
              <a:rPr lang="en-US" sz="1800" kern="0" dirty="0">
                <a:solidFill>
                  <a:srgbClr val="FFFF00"/>
                </a:solidFill>
              </a:rPr>
              <a:t>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a:t>
            </a:r>
            <a:r>
              <a:rPr lang="en-US" sz="1800" kern="0" dirty="0">
                <a:solidFill>
                  <a:srgbClr val="FFFF00"/>
                </a:solidFill>
              </a:rPr>
              <a:t>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600" y="838200"/>
            <a:ext cx="4876800" cy="707886"/>
          </a:xfrm>
          <a:prstGeom prst="rect">
            <a:avLst/>
          </a:prstGeom>
        </p:spPr>
        <p:txBody>
          <a:bodyPr wrap="square">
            <a:spAutoFit/>
          </a:bodyPr>
          <a:lstStyle/>
          <a:p>
            <a:r>
              <a:rPr lang="en-US" sz="2000" b="0" dirty="0">
                <a:solidFill>
                  <a:srgbClr val="FF0000"/>
                </a:solidFill>
              </a:rPr>
              <a:t>W</a:t>
            </a:r>
            <a:r>
              <a:rPr lang="en-US" sz="2000" b="0" dirty="0" smtClean="0">
                <a:solidFill>
                  <a:srgbClr val="FF0000"/>
                </a:solidFill>
              </a:rPr>
              <a:t>hat sort of question is asked for which these keywords are part of adequate answers? </a:t>
            </a:r>
            <a:endParaRPr lang="en-US" sz="2000" b="0" dirty="0">
              <a:solidFill>
                <a:srgbClr val="FF0000"/>
              </a:solidFill>
            </a:endParaRPr>
          </a:p>
        </p:txBody>
      </p:sp>
      <p:sp>
        <p:nvSpPr>
          <p:cNvPr id="6" name="Slide Number Placeholder 5"/>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2766206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(3)</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p>
          <a:p>
            <a:r>
              <a:rPr lang="en-US" sz="2000" dirty="0"/>
              <a:t>•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51686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 or more?</a:t>
            </a:r>
            <a:endParaRPr lang="en-US" dirty="0"/>
          </a:p>
        </p:txBody>
      </p:sp>
      <p:sp>
        <p:nvSpPr>
          <p:cNvPr id="5" name="Content Placeholder 4"/>
          <p:cNvSpPr>
            <a:spLocks noGrp="1"/>
          </p:cNvSpPr>
          <p:nvPr>
            <p:ph idx="1"/>
          </p:nvPr>
        </p:nvSpPr>
        <p:spPr/>
        <p:txBody>
          <a:bodyPr/>
          <a:lstStyle/>
          <a:p>
            <a:pPr algn="ctr"/>
            <a:r>
              <a:rPr lang="en-US" sz="4400" dirty="0" smtClean="0"/>
              <a:t>Philoso</a:t>
            </a:r>
            <a:r>
              <a:rPr lang="en-US" sz="4400" b="1" i="1" u="sng" dirty="0" smtClean="0"/>
              <a:t>phy</a:t>
            </a:r>
            <a:r>
              <a:rPr lang="en-US" sz="4400" dirty="0" smtClean="0"/>
              <a:t> of Science (</a:t>
            </a:r>
            <a:r>
              <a:rPr lang="en-US" sz="4400" dirty="0" err="1" smtClean="0"/>
              <a:t>PhyS</a:t>
            </a:r>
            <a:r>
              <a:rPr lang="en-US" sz="4400" dirty="0" smtClean="0"/>
              <a:t>)</a:t>
            </a:r>
          </a:p>
          <a:p>
            <a:pPr algn="ctr"/>
            <a:endParaRPr lang="en-US" dirty="0"/>
          </a:p>
          <a:p>
            <a:pPr algn="ctr"/>
            <a:r>
              <a:rPr lang="en-US" dirty="0" smtClean="0"/>
              <a:t>versus</a:t>
            </a:r>
          </a:p>
          <a:p>
            <a:pPr algn="ctr"/>
            <a:endParaRPr lang="en-US" dirty="0"/>
          </a:p>
          <a:p>
            <a:pPr algn="ctr"/>
            <a:r>
              <a:rPr lang="en-US" sz="4400" dirty="0" smtClean="0"/>
              <a:t>Philoso</a:t>
            </a:r>
            <a:r>
              <a:rPr lang="en-US" sz="4400" b="1" i="1" u="sng" dirty="0" smtClean="0"/>
              <a:t>phies</a:t>
            </a:r>
            <a:r>
              <a:rPr lang="en-US" sz="4400" dirty="0" smtClean="0"/>
              <a:t> of Science (</a:t>
            </a:r>
            <a:r>
              <a:rPr lang="en-US" sz="4400" dirty="0" err="1" smtClean="0"/>
              <a:t>PhieS</a:t>
            </a:r>
            <a:r>
              <a:rPr lang="en-US" sz="4400" dirty="0" smtClean="0"/>
              <a:t>)</a:t>
            </a:r>
            <a:endParaRPr lang="en-US" sz="4400"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749180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philosophies of science</a:t>
            </a:r>
            <a:endParaRPr lang="en-US" dirty="0"/>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3975" y="1632380"/>
            <a:ext cx="9147975" cy="4616020"/>
          </a:xfrm>
          <a:prstGeom prst="rect">
            <a:avLst/>
          </a:prstGeom>
        </p:spPr>
      </p:pic>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rPr>
              <a:t>https://plato.stanford.edu/search/search?query=%22Philosophy+of+Science%22</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3706431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96000" y="827425"/>
            <a:ext cx="1936750" cy="748169"/>
          </a:xfrm>
          <a:prstGeom prst="rect">
            <a:avLst/>
          </a:prstGeom>
        </p:spPr>
      </p:pic>
      <p:pic>
        <p:nvPicPr>
          <p:cNvPr id="8194" name="Picture 3" descr="dem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953000"/>
            <a:ext cx="1038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Smi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876800"/>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5"/>
          <p:cNvGrpSpPr>
            <a:grpSpLocks/>
          </p:cNvGrpSpPr>
          <p:nvPr/>
        </p:nvGrpSpPr>
        <p:grpSpPr bwMode="auto">
          <a:xfrm>
            <a:off x="304800" y="2057400"/>
            <a:ext cx="996950" cy="1219200"/>
            <a:chOff x="2736" y="1344"/>
            <a:chExt cx="724" cy="941"/>
          </a:xfrm>
          <a:noFill/>
        </p:grpSpPr>
        <p:sp>
          <p:nvSpPr>
            <p:cNvPr id="8226" name="Rectangle 6"/>
            <p:cNvSpPr>
              <a:spLocks noChangeArrowheads="1"/>
            </p:cNvSpPr>
            <p:nvPr/>
          </p:nvSpPr>
          <p:spPr bwMode="auto">
            <a:xfrm>
              <a:off x="2736" y="1344"/>
              <a:ext cx="720" cy="912"/>
            </a:xfrm>
            <a:prstGeom prst="rect">
              <a:avLst/>
            </a:prstGeom>
            <a:grpFill/>
            <a:ln w="9525">
              <a:solidFill>
                <a:schemeClr val="hlink"/>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pic>
          <p:nvPicPr>
            <p:cNvPr id="8227" name="Picture 7" descr="aristot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6" y="1344"/>
              <a:ext cx="724" cy="9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8197" name="Picture 8" descr="HIPPOCRATES">
            <a:hlinkClick r:id="rId8"/>
          </p:cNvPr>
          <p:cNvPicPr>
            <a:picLocks noChangeAspect="1" noChangeArrowheads="1"/>
          </p:cNvPicPr>
          <p:nvPr/>
        </p:nvPicPr>
        <p:blipFill>
          <a:blip r:embed="rId9">
            <a:lum bright="14000"/>
            <a:extLst>
              <a:ext uri="{28A0092B-C50C-407E-A947-70E740481C1C}">
                <a14:useLocalDpi xmlns:a14="http://schemas.microsoft.com/office/drawing/2010/main" val="0"/>
              </a:ext>
            </a:extLst>
          </a:blip>
          <a:srcRect/>
          <a:stretch>
            <a:fillRect/>
          </a:stretch>
        </p:blipFill>
        <p:spPr bwMode="auto">
          <a:xfrm>
            <a:off x="1219200" y="838200"/>
            <a:ext cx="877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trans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3560" y="2312988"/>
            <a:ext cx="1806575"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9" name="Picture 10" descr="ceust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938213"/>
            <a:ext cx="1041400" cy="1371600"/>
          </a:xfrm>
          <a:prstGeom prst="rect">
            <a:avLst/>
          </a:prstGeom>
          <a:noFill/>
          <a:ln w="2857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8200" name="AutoShape 11"/>
          <p:cNvSpPr>
            <a:spLocks noGrp="1" noChangeArrowheads="1"/>
          </p:cNvSpPr>
          <p:nvPr>
            <p:ph type="title"/>
          </p:nvPr>
        </p:nvSpPr>
        <p:spPr>
          <a:xfrm>
            <a:off x="3048000" y="3124200"/>
            <a:ext cx="2819400" cy="1041400"/>
          </a:xfrm>
        </p:spPr>
        <p:txBody>
          <a:bodyPr/>
          <a:lstStyle/>
          <a:p>
            <a:pPr algn="ctr" eaLnBrk="1" hangingPunct="1"/>
            <a:r>
              <a:rPr lang="nl-BE" altLang="en-US" sz="2800" dirty="0" smtClean="0"/>
              <a:t>Short </a:t>
            </a:r>
            <a:r>
              <a:rPr lang="nl-BE" altLang="en-US" sz="2800" dirty="0" smtClean="0">
                <a:solidFill>
                  <a:schemeClr val="bg1"/>
                </a:solidFill>
              </a:rPr>
              <a:t>professional </a:t>
            </a:r>
            <a:r>
              <a:rPr lang="nl-BE" altLang="en-US" sz="2800" dirty="0" err="1" smtClean="0">
                <a:solidFill>
                  <a:schemeClr val="bg1"/>
                </a:solidFill>
              </a:rPr>
              <a:t>history</a:t>
            </a:r>
            <a:endParaRPr lang="nl-NL" altLang="en-US" sz="2800" dirty="0" smtClean="0">
              <a:solidFill>
                <a:schemeClr val="bg1"/>
              </a:solidFill>
            </a:endParaRPr>
          </a:p>
        </p:txBody>
      </p:sp>
      <p:grpSp>
        <p:nvGrpSpPr>
          <p:cNvPr id="8201" name="Group 12"/>
          <p:cNvGrpSpPr>
            <a:grpSpLocks/>
          </p:cNvGrpSpPr>
          <p:nvPr/>
        </p:nvGrpSpPr>
        <p:grpSpPr bwMode="auto">
          <a:xfrm>
            <a:off x="3203575" y="914400"/>
            <a:ext cx="1903413" cy="1985963"/>
            <a:chOff x="2640" y="720"/>
            <a:chExt cx="1199" cy="1251"/>
          </a:xfrm>
        </p:grpSpPr>
        <p:pic>
          <p:nvPicPr>
            <p:cNvPr id="8224" name="Picture 13" descr="cb-bab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6" y="720"/>
              <a:ext cx="65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14"/>
            <p:cNvSpPr txBox="1">
              <a:spLocks noChangeArrowheads="1"/>
            </p:cNvSpPr>
            <p:nvPr/>
          </p:nvSpPr>
          <p:spPr bwMode="auto">
            <a:xfrm>
              <a:off x="2640" y="1680"/>
              <a:ext cx="11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  1959</a:t>
              </a:r>
              <a:r>
                <a:rPr lang="nl-BE" altLang="en-US" sz="2400" dirty="0">
                  <a:solidFill>
                    <a:srgbClr val="FF3300"/>
                  </a:solidFill>
                  <a:cs typeface="Times New Roman" panose="02020603050405020304" pitchFamily="18" charset="0"/>
                </a:rPr>
                <a:t>     </a:t>
              </a:r>
              <a:r>
                <a:rPr lang="nl-BE" altLang="en-US" sz="2400" dirty="0">
                  <a:solidFill>
                    <a:schemeClr val="bg1"/>
                  </a:solidFill>
                  <a:cs typeface="Times New Roman" panose="02020603050405020304" pitchFamily="18" charset="0"/>
                </a:rPr>
                <a:t>- </a:t>
              </a:r>
              <a:r>
                <a:rPr lang="nl-BE" altLang="en-US" sz="2400" dirty="0">
                  <a:solidFill>
                    <a:srgbClr val="FF3300"/>
                  </a:solidFill>
                  <a:cs typeface="Times New Roman" panose="02020603050405020304" pitchFamily="18" charset="0"/>
                </a:rPr>
                <a:t>     </a:t>
              </a:r>
              <a:endParaRPr lang="nl-NL" altLang="en-US" sz="2400" dirty="0">
                <a:solidFill>
                  <a:srgbClr val="FF3300"/>
                </a:solidFill>
                <a:cs typeface="Times New Roman" panose="02020603050405020304" pitchFamily="18" charset="0"/>
              </a:endParaRPr>
            </a:p>
          </p:txBody>
        </p:sp>
      </p:grpSp>
      <p:pic>
        <p:nvPicPr>
          <p:cNvPr id="8202" name="Picture 15" descr="Bikit (2938 byt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2667000"/>
            <a:ext cx="1447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Rami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9200" y="4038600"/>
            <a:ext cx="1447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7" descr="logosm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5410200"/>
            <a:ext cx="152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05" name="Object 18"/>
          <p:cNvGraphicFramePr>
            <a:graphicFrameLocks noChangeAspect="1"/>
          </p:cNvGraphicFramePr>
          <p:nvPr>
            <p:extLst/>
          </p:nvPr>
        </p:nvGraphicFramePr>
        <p:xfrm>
          <a:off x="4724400" y="5029200"/>
          <a:ext cx="1143000" cy="577850"/>
        </p:xfrm>
        <a:graphic>
          <a:graphicData uri="http://schemas.openxmlformats.org/presentationml/2006/ole">
            <mc:AlternateContent xmlns:mc="http://schemas.openxmlformats.org/markup-compatibility/2006">
              <mc:Choice xmlns:v="urn:schemas-microsoft-com:vml" Requires="v">
                <p:oleObj spid="_x0000_s358439" name="Photo Editor-foto" r:id="rId16" imgW="809738" imgH="409632" progId="MSPhotoEd.3">
                  <p:embed/>
                </p:oleObj>
              </mc:Choice>
              <mc:Fallback>
                <p:oleObj name="Photo Editor-foto" r:id="rId16" imgW="809738" imgH="409632" progId="MSPhotoEd.3">
                  <p:embed/>
                  <p:pic>
                    <p:nvPicPr>
                      <p:cNvPr id="8205"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4400" y="5029200"/>
                        <a:ext cx="114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06" name="Picture 19" descr="ecor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72200" y="3200400"/>
            <a:ext cx="1371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descr="IFOMIS logo">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43434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1"/>
          <p:cNvSpPr txBox="1">
            <a:spLocks noChangeArrowheads="1"/>
          </p:cNvSpPr>
          <p:nvPr/>
        </p:nvSpPr>
        <p:spPr bwMode="auto">
          <a:xfrm>
            <a:off x="1981200" y="205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1977</a:t>
            </a:r>
            <a:endParaRPr lang="nl-NL" altLang="en-US" sz="2400">
              <a:solidFill>
                <a:schemeClr val="bg1"/>
              </a:solidFill>
              <a:cs typeface="Times New Roman" panose="02020603050405020304" pitchFamily="18" charset="0"/>
            </a:endParaRPr>
          </a:p>
        </p:txBody>
      </p:sp>
      <p:sp>
        <p:nvSpPr>
          <p:cNvPr id="8209" name="Text Box 22"/>
          <p:cNvSpPr txBox="1">
            <a:spLocks noChangeArrowheads="1"/>
          </p:cNvSpPr>
          <p:nvPr/>
        </p:nvSpPr>
        <p:spPr bwMode="auto">
          <a:xfrm>
            <a:off x="990600" y="3505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1989</a:t>
            </a:r>
            <a:endParaRPr lang="nl-NL" altLang="en-US" sz="2400">
              <a:solidFill>
                <a:schemeClr val="bg1"/>
              </a:solidFill>
              <a:cs typeface="Times New Roman" panose="02020603050405020304" pitchFamily="18" charset="0"/>
            </a:endParaRPr>
          </a:p>
        </p:txBody>
      </p:sp>
      <p:sp>
        <p:nvSpPr>
          <p:cNvPr id="8210" name="Text Box 23"/>
          <p:cNvSpPr txBox="1">
            <a:spLocks noChangeArrowheads="1"/>
          </p:cNvSpPr>
          <p:nvPr/>
        </p:nvSpPr>
        <p:spPr bwMode="auto">
          <a:xfrm>
            <a:off x="1676400" y="4800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1992</a:t>
            </a:r>
            <a:endParaRPr lang="nl-NL" altLang="en-US" sz="2400">
              <a:solidFill>
                <a:schemeClr val="bg1"/>
              </a:solidFill>
              <a:cs typeface="Times New Roman" panose="02020603050405020304" pitchFamily="18" charset="0"/>
            </a:endParaRPr>
          </a:p>
        </p:txBody>
      </p:sp>
      <p:sp>
        <p:nvSpPr>
          <p:cNvPr id="8211" name="Text Box 24"/>
          <p:cNvSpPr txBox="1">
            <a:spLocks noChangeArrowheads="1"/>
          </p:cNvSpPr>
          <p:nvPr/>
        </p:nvSpPr>
        <p:spPr bwMode="auto">
          <a:xfrm>
            <a:off x="48006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1998</a:t>
            </a:r>
            <a:endParaRPr lang="nl-NL" altLang="en-US" sz="2400">
              <a:solidFill>
                <a:schemeClr val="bg1"/>
              </a:solidFill>
              <a:cs typeface="Times New Roman" panose="02020603050405020304" pitchFamily="18" charset="0"/>
            </a:endParaRPr>
          </a:p>
        </p:txBody>
      </p:sp>
      <p:sp>
        <p:nvSpPr>
          <p:cNvPr id="8212" name="Text Box 25"/>
          <p:cNvSpPr txBox="1">
            <a:spLocks noChangeArrowheads="1"/>
          </p:cNvSpPr>
          <p:nvPr/>
        </p:nvSpPr>
        <p:spPr bwMode="auto">
          <a:xfrm>
            <a:off x="6248400" y="5181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2002</a:t>
            </a:r>
            <a:endParaRPr lang="nl-NL" altLang="en-US" sz="2400">
              <a:solidFill>
                <a:schemeClr val="bg1"/>
              </a:solidFill>
              <a:cs typeface="Times New Roman" panose="02020603050405020304" pitchFamily="18" charset="0"/>
            </a:endParaRPr>
          </a:p>
        </p:txBody>
      </p:sp>
      <p:sp>
        <p:nvSpPr>
          <p:cNvPr id="8213" name="Text Box 26"/>
          <p:cNvSpPr txBox="1">
            <a:spLocks noChangeArrowheads="1"/>
          </p:cNvSpPr>
          <p:nvPr/>
        </p:nvSpPr>
        <p:spPr bwMode="auto">
          <a:xfrm>
            <a:off x="7543800" y="34290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2004</a:t>
            </a:r>
            <a:endParaRPr lang="nl-NL" altLang="en-US" sz="2400">
              <a:solidFill>
                <a:schemeClr val="bg1"/>
              </a:solidFill>
              <a:cs typeface="Times New Roman" panose="02020603050405020304" pitchFamily="18" charset="0"/>
            </a:endParaRPr>
          </a:p>
        </p:txBody>
      </p:sp>
      <p:pic>
        <p:nvPicPr>
          <p:cNvPr id="8214" name="Picture 27" descr="ru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62200" y="1295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23744" y="1743076"/>
            <a:ext cx="16430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AutoShape 29"/>
          <p:cNvSpPr>
            <a:spLocks noChangeArrowheads="1"/>
          </p:cNvSpPr>
          <p:nvPr/>
        </p:nvSpPr>
        <p:spPr bwMode="auto">
          <a:xfrm flipV="1">
            <a:off x="609600" y="838200"/>
            <a:ext cx="8001000" cy="5486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0392 h 21600"/>
            </a:gdLst>
            <a:ahLst/>
            <a:cxnLst>
              <a:cxn ang="T8">
                <a:pos x="T0" y="T1"/>
              </a:cxn>
              <a:cxn ang="T9">
                <a:pos x="T2" y="T3"/>
              </a:cxn>
              <a:cxn ang="T10">
                <a:pos x="T4" y="T5"/>
              </a:cxn>
              <a:cxn ang="T11">
                <a:pos x="T6" y="T7"/>
              </a:cxn>
            </a:cxnLst>
            <a:rect l="T12" t="T13" r="T14" b="T15"/>
            <a:pathLst>
              <a:path w="21600" h="21600">
                <a:moveTo>
                  <a:pt x="7701" y="20661"/>
                </a:moveTo>
                <a:cubicBezTo>
                  <a:pt x="3393" y="19307"/>
                  <a:pt x="463" y="15315"/>
                  <a:pt x="463" y="10800"/>
                </a:cubicBezTo>
                <a:cubicBezTo>
                  <a:pt x="463" y="5091"/>
                  <a:pt x="5091" y="463"/>
                  <a:pt x="10800" y="463"/>
                </a:cubicBezTo>
                <a:cubicBezTo>
                  <a:pt x="16508" y="463"/>
                  <a:pt x="21137" y="5091"/>
                  <a:pt x="21137" y="10800"/>
                </a:cubicBezTo>
                <a:cubicBezTo>
                  <a:pt x="21137" y="15315"/>
                  <a:pt x="18206" y="19307"/>
                  <a:pt x="13898" y="20661"/>
                </a:cubicBezTo>
                <a:lnTo>
                  <a:pt x="14037" y="21103"/>
                </a:lnTo>
                <a:cubicBezTo>
                  <a:pt x="18538" y="19689"/>
                  <a:pt x="21600" y="15517"/>
                  <a:pt x="21600" y="10800"/>
                </a:cubicBezTo>
                <a:cubicBezTo>
                  <a:pt x="21600" y="4835"/>
                  <a:pt x="16764" y="0"/>
                  <a:pt x="10800" y="0"/>
                </a:cubicBezTo>
                <a:cubicBezTo>
                  <a:pt x="4835" y="0"/>
                  <a:pt x="0" y="4835"/>
                  <a:pt x="0" y="10800"/>
                </a:cubicBezTo>
                <a:cubicBezTo>
                  <a:pt x="-1" y="15517"/>
                  <a:pt x="3061" y="19689"/>
                  <a:pt x="7562" y="21103"/>
                </a:cubicBezTo>
                <a:lnTo>
                  <a:pt x="7701" y="20661"/>
                </a:lnTo>
                <a:close/>
              </a:path>
            </a:pathLst>
          </a:custGeom>
          <a:gradFill rotWithShape="0">
            <a:gsLst>
              <a:gs pos="0">
                <a:srgbClr val="66FF33"/>
              </a:gs>
              <a:gs pos="100000">
                <a:srgbClr val="FF0000"/>
              </a:gs>
            </a:gsLst>
            <a:lin ang="2700000" scaled="1"/>
          </a:gradFill>
          <a:ln w="9525">
            <a:solidFill>
              <a:schemeClr val="tx1"/>
            </a:solidFill>
            <a:miter lim="800000"/>
            <a:headEnd/>
            <a:tailEnd/>
          </a:ln>
        </p:spPr>
        <p:txBody>
          <a:bodyPr wrap="none" anchor="ctr"/>
          <a:lstStyle/>
          <a:p>
            <a:endParaRPr lang="en-US"/>
          </a:p>
        </p:txBody>
      </p:sp>
      <p:sp>
        <p:nvSpPr>
          <p:cNvPr id="8217" name="AutoShape 30"/>
          <p:cNvSpPr>
            <a:spLocks noChangeArrowheads="1"/>
          </p:cNvSpPr>
          <p:nvPr/>
        </p:nvSpPr>
        <p:spPr bwMode="auto">
          <a:xfrm rot="891021">
            <a:off x="5695950" y="923925"/>
            <a:ext cx="381000" cy="228600"/>
          </a:xfrm>
          <a:prstGeom prst="leftArrow">
            <a:avLst>
              <a:gd name="adj1" fmla="val 50000"/>
              <a:gd name="adj2" fmla="val 41667"/>
            </a:avLst>
          </a:prstGeom>
          <a:gradFill rotWithShape="1">
            <a:gsLst>
              <a:gs pos="0">
                <a:srgbClr val="74DC3A"/>
              </a:gs>
              <a:gs pos="100000">
                <a:srgbClr val="AAE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8218" name="Text Box 31"/>
          <p:cNvSpPr txBox="1">
            <a:spLocks noChangeArrowheads="1"/>
          </p:cNvSpPr>
          <p:nvPr/>
        </p:nvSpPr>
        <p:spPr bwMode="auto">
          <a:xfrm>
            <a:off x="6082665" y="27336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2006</a:t>
            </a:r>
            <a:endParaRPr lang="nl-NL" altLang="en-US" sz="2400" dirty="0">
              <a:solidFill>
                <a:schemeClr val="bg1"/>
              </a:solidFill>
              <a:cs typeface="Times New Roman" panose="02020603050405020304" pitchFamily="18" charset="0"/>
            </a:endParaRPr>
          </a:p>
        </p:txBody>
      </p:sp>
      <p:pic>
        <p:nvPicPr>
          <p:cNvPr id="8219" name="Picture 32" descr="ub_blu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15467" y="2364423"/>
            <a:ext cx="838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33"/>
          <p:cNvSpPr txBox="1">
            <a:spLocks noChangeArrowheads="1"/>
          </p:cNvSpPr>
          <p:nvPr/>
        </p:nvSpPr>
        <p:spPr bwMode="auto">
          <a:xfrm>
            <a:off x="2057400" y="6019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1993</a:t>
            </a:r>
            <a:endParaRPr lang="nl-NL" altLang="en-US" sz="2400">
              <a:solidFill>
                <a:schemeClr val="bg1"/>
              </a:solidFill>
              <a:cs typeface="Times New Roman" panose="02020603050405020304" pitchFamily="18" charset="0"/>
            </a:endParaRPr>
          </a:p>
        </p:txBody>
      </p:sp>
      <p:sp>
        <p:nvSpPr>
          <p:cNvPr id="8221" name="Text Box 34"/>
          <p:cNvSpPr txBox="1">
            <a:spLocks noChangeArrowheads="1"/>
          </p:cNvSpPr>
          <p:nvPr/>
        </p:nvSpPr>
        <p:spPr bwMode="auto">
          <a:xfrm>
            <a:off x="34290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1995</a:t>
            </a:r>
            <a:endParaRPr lang="nl-NL" altLang="en-US" sz="2400">
              <a:solidFill>
                <a:schemeClr val="bg1"/>
              </a:solidFill>
              <a:cs typeface="Times New Roman" panose="02020603050405020304" pitchFamily="18" charset="0"/>
            </a:endParaRPr>
          </a:p>
        </p:txBody>
      </p:sp>
      <p:pic>
        <p:nvPicPr>
          <p:cNvPr id="8222" name="Picture 35" descr="Logo PROREC-BE">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4953000"/>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31"/>
          <p:cNvSpPr txBox="1">
            <a:spLocks noChangeArrowheads="1"/>
          </p:cNvSpPr>
          <p:nvPr/>
        </p:nvSpPr>
        <p:spPr bwMode="auto">
          <a:xfrm>
            <a:off x="7503319" y="1747837"/>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2012</a:t>
            </a:r>
            <a:endParaRPr lang="nl-NL" altLang="en-US" sz="2400" dirty="0">
              <a:solidFill>
                <a:schemeClr val="bg1"/>
              </a:solidFill>
              <a:cs typeface="Times New Roman" panose="02020603050405020304" pitchFamily="18" charset="0"/>
            </a:endParaRPr>
          </a:p>
        </p:txBody>
      </p:sp>
      <p:sp>
        <p:nvSpPr>
          <p:cNvPr id="37" name="Text Box 31"/>
          <p:cNvSpPr txBox="1">
            <a:spLocks noChangeArrowheads="1"/>
          </p:cNvSpPr>
          <p:nvPr/>
        </p:nvSpPr>
        <p:spPr bwMode="auto">
          <a:xfrm>
            <a:off x="8092344" y="96412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smtClean="0">
                <a:solidFill>
                  <a:schemeClr val="bg1"/>
                </a:solidFill>
                <a:cs typeface="Times New Roman" panose="02020603050405020304" pitchFamily="18" charset="0"/>
              </a:rPr>
              <a:t>2014</a:t>
            </a:r>
            <a:endParaRPr lang="nl-NL" altLang="en-US" sz="2400" dirty="0">
              <a:solidFill>
                <a:schemeClr val="bg1"/>
              </a:solidFill>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3</a:t>
            </a:fld>
            <a:endParaRPr lang="en-US" altLang="en-US"/>
          </a:p>
        </p:txBody>
      </p:sp>
    </p:spTree>
    <p:extLst>
      <p:ext uri="{BB962C8B-B14F-4D97-AF65-F5344CB8AC3E}">
        <p14:creationId xmlns:p14="http://schemas.microsoft.com/office/powerpoint/2010/main" val="3544218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(4)</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solidFill>
                  <a:srgbClr val="0070C0"/>
                </a:solidFill>
              </a:rPr>
              <a:t>Is </a:t>
            </a:r>
            <a:r>
              <a:rPr lang="en-US" sz="2000" dirty="0">
                <a:solidFill>
                  <a:srgbClr val="0070C0"/>
                </a:solidFill>
              </a:rPr>
              <a:t>there a single basic method of </a:t>
            </a:r>
            <a:r>
              <a:rPr lang="en-US" sz="2000" dirty="0" smtClean="0">
                <a:solidFill>
                  <a:srgbClr val="0070C0"/>
                </a:solidFill>
              </a:rPr>
              <a:t>science? If </a:t>
            </a:r>
            <a:r>
              <a:rPr lang="en-US" sz="2000" dirty="0">
                <a:solidFill>
                  <a:srgbClr val="0070C0"/>
                </a:solidFill>
              </a:rPr>
              <a:t>there are </a:t>
            </a:r>
            <a:r>
              <a:rPr lang="en-US" sz="2000" dirty="0" smtClean="0">
                <a:solidFill>
                  <a:srgbClr val="0070C0"/>
                </a:solidFill>
              </a:rPr>
              <a:t>several, </a:t>
            </a:r>
            <a:r>
              <a:rPr lang="en-US" sz="2000" dirty="0">
                <a:solidFill>
                  <a:srgbClr val="0070C0"/>
                </a:solidFill>
              </a:rPr>
              <a:t>what makes them all "scientific"?</a:t>
            </a:r>
          </a:p>
          <a:p>
            <a:r>
              <a:rPr lang="en-US" sz="2000" dirty="0"/>
              <a:t>•	Is science the best way to know about the world? </a:t>
            </a:r>
          </a:p>
          <a:p>
            <a:r>
              <a:rPr lang="en-US" sz="2000" dirty="0"/>
              <a:t>•	Is science compatible with religion, or do they conflict? If they conflict, which one should we believe</a:t>
            </a:r>
            <a:r>
              <a:rPr lang="en-US" sz="2000" dirty="0" smtClean="0"/>
              <a:t>?</a:t>
            </a:r>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31983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31</a:t>
            </a:fld>
            <a:endParaRPr lang="en-US"/>
          </a:p>
        </p:txBody>
      </p:sp>
      <p:pic>
        <p:nvPicPr>
          <p:cNvPr id="5" name="Picture 4"/>
          <p:cNvPicPr>
            <a:picLocks noChangeAspect="1"/>
          </p:cNvPicPr>
          <p:nvPr/>
        </p:nvPicPr>
        <p:blipFill>
          <a:blip r:embed="rId2"/>
          <a:stretch>
            <a:fillRect/>
          </a:stretch>
        </p:blipFill>
        <p:spPr>
          <a:xfrm>
            <a:off x="19050" y="609599"/>
            <a:ext cx="9124950" cy="6230845"/>
          </a:xfrm>
          <a:prstGeom prst="rect">
            <a:avLst/>
          </a:prstGeom>
        </p:spPr>
      </p:pic>
      <p:pic>
        <p:nvPicPr>
          <p:cNvPr id="6" name="Picture 5"/>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smtClean="0"/>
              <a:t>Science</a:t>
            </a:r>
            <a:endParaRPr lang="en-US" dirty="0"/>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smtClean="0"/>
              <a:t>Faith</a:t>
            </a:r>
            <a:endParaRPr lang="en-US" dirty="0"/>
          </a:p>
        </p:txBody>
      </p:sp>
      <p:sp>
        <p:nvSpPr>
          <p:cNvPr id="9" name="Rectangle 8"/>
          <p:cNvSpPr/>
          <p:nvPr/>
        </p:nvSpPr>
        <p:spPr>
          <a:xfrm>
            <a:off x="4786032" y="6504801"/>
            <a:ext cx="4281768" cy="276999"/>
          </a:xfrm>
          <a:prstGeom prst="rect">
            <a:avLst/>
          </a:prstGeom>
        </p:spPr>
        <p:txBody>
          <a:bodyPr wrap="square">
            <a:spAutoFit/>
          </a:bodyPr>
          <a:lstStyle/>
          <a:p>
            <a:r>
              <a:rPr lang="en-US" sz="1200" b="0" dirty="0">
                <a:latin typeface="92lrdexkxeqpuxoo"/>
              </a:rPr>
              <a:t>https://rationalwiki.org/wiki/Scientific_method</a:t>
            </a:r>
            <a:endParaRPr lang="en-US" sz="1200" dirty="0"/>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smtClean="0"/>
              <a:t>Argument</a:t>
            </a:r>
            <a:endParaRPr lang="en-US" sz="2400" dirty="0"/>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smtClean="0"/>
              <a:t>Opinion</a:t>
            </a:r>
            <a:endParaRPr lang="en-US" sz="2400" dirty="0"/>
          </a:p>
        </p:txBody>
      </p:sp>
    </p:spTree>
    <p:extLst>
      <p:ext uri="{BB962C8B-B14F-4D97-AF65-F5344CB8AC3E}">
        <p14:creationId xmlns:p14="http://schemas.microsoft.com/office/powerpoint/2010/main" val="580667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a:t>
            </a:r>
            <a:r>
              <a:rPr lang="en-US" dirty="0" smtClean="0"/>
              <a:t>(5)</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solidFill>
                  <a:srgbClr val="0070C0"/>
                </a:solidFill>
              </a:rPr>
              <a:t>Is </a:t>
            </a:r>
            <a:r>
              <a:rPr lang="en-US" sz="2000" dirty="0">
                <a:solidFill>
                  <a:srgbClr val="0070C0"/>
                </a:solidFill>
              </a:rPr>
              <a:t>there a single basic method of </a:t>
            </a:r>
            <a:r>
              <a:rPr lang="en-US" sz="2000" dirty="0" smtClean="0">
                <a:solidFill>
                  <a:srgbClr val="0070C0"/>
                </a:solidFill>
              </a:rPr>
              <a:t>science? If </a:t>
            </a:r>
            <a:r>
              <a:rPr lang="en-US" sz="2000" dirty="0">
                <a:solidFill>
                  <a:srgbClr val="0070C0"/>
                </a:solidFill>
              </a:rPr>
              <a:t>there are </a:t>
            </a:r>
            <a:r>
              <a:rPr lang="en-US" sz="2000" dirty="0" smtClean="0">
                <a:solidFill>
                  <a:srgbClr val="0070C0"/>
                </a:solidFill>
              </a:rPr>
              <a:t>several, </a:t>
            </a:r>
            <a:r>
              <a:rPr lang="en-US" sz="2000" dirty="0">
                <a:solidFill>
                  <a:srgbClr val="0070C0"/>
                </a:solidFill>
              </a:rPr>
              <a:t>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t>•	What is a scientific theory? How should scientists decide which among competing theories to accept?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863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806466"/>
            <a:ext cx="7696200" cy="6047772"/>
          </a:xfrm>
          <a:prstGeom prst="rect">
            <a:avLst/>
          </a:prstGeom>
        </p:spPr>
      </p:pic>
      <p:sp>
        <p:nvSpPr>
          <p:cNvPr id="2" name="Title 1"/>
          <p:cNvSpPr>
            <a:spLocks noGrp="1"/>
          </p:cNvSpPr>
          <p:nvPr>
            <p:ph type="title"/>
          </p:nvPr>
        </p:nvSpPr>
        <p:spPr>
          <a:xfrm>
            <a:off x="228599" y="6092238"/>
            <a:ext cx="8686800" cy="762000"/>
          </a:xfrm>
        </p:spPr>
        <p:txBody>
          <a:bodyPr/>
          <a:lstStyle/>
          <a:p>
            <a:r>
              <a:rPr lang="en-US" dirty="0" smtClean="0"/>
              <a:t>Feynman’s answer</a:t>
            </a:r>
            <a:endParaRPr lang="en-US" dirty="0"/>
          </a:p>
        </p:txBody>
      </p:sp>
      <p:pic>
        <p:nvPicPr>
          <p:cNvPr id="4" name="NM-zWTU7X-k"/>
          <p:cNvPicPr>
            <a:picLocks noGrp="1" noRot="1" noChangeAspect="1"/>
          </p:cNvPicPr>
          <p:nvPr>
            <p:ph idx="1"/>
            <a:videoFile r:link="rId1"/>
          </p:nvPr>
        </p:nvPicPr>
        <p:blipFill>
          <a:blip r:embed="rId4"/>
          <a:stretch>
            <a:fillRect/>
          </a:stretch>
        </p:blipFill>
        <p:spPr>
          <a:xfrm>
            <a:off x="2057400" y="1219200"/>
            <a:ext cx="4969565" cy="3429000"/>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1858297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a:t>
            </a:r>
            <a:r>
              <a:rPr lang="en-US" dirty="0" smtClean="0"/>
              <a:t>(6)</a:t>
            </a:r>
            <a:endParaRPr lang="en-US" dirty="0"/>
          </a:p>
        </p:txBody>
      </p:sp>
      <p:sp>
        <p:nvSpPr>
          <p:cNvPr id="3" name="Content Placeholder 2"/>
          <p:cNvSpPr>
            <a:spLocks noGrp="1"/>
          </p:cNvSpPr>
          <p:nvPr>
            <p:ph idx="1"/>
          </p:nvPr>
        </p:nvSpPr>
        <p:spPr>
          <a:xfrm>
            <a:off x="228600" y="1524000"/>
            <a:ext cx="8686800" cy="4495800"/>
          </a:xfrm>
        </p:spPr>
        <p:txBody>
          <a:bodyPr/>
          <a:lstStyle/>
          <a:p>
            <a:r>
              <a:rPr lang="en-US" sz="2000" dirty="0">
                <a:solidFill>
                  <a:srgbClr val="0070C0"/>
                </a:solidFill>
              </a:rPr>
              <a:t>•	What exactly is science? </a:t>
            </a:r>
            <a:r>
              <a:rPr lang="en-US" sz="2000" dirty="0" smtClean="0">
                <a:solidFill>
                  <a:srgbClr val="0070C0"/>
                </a:solidFill>
              </a:rPr>
              <a:t>How to differentiate from pseudo-science?</a:t>
            </a:r>
          </a:p>
          <a:p>
            <a:r>
              <a:rPr lang="en-US" sz="2000" dirty="0" smtClean="0">
                <a:solidFill>
                  <a:srgbClr val="0070C0"/>
                </a:solidFill>
              </a:rPr>
              <a:t>•</a:t>
            </a:r>
            <a:r>
              <a:rPr lang="en-US" sz="2000" dirty="0">
                <a:solidFill>
                  <a:srgbClr val="0070C0"/>
                </a:solidFill>
              </a:rPr>
              <a:t>	</a:t>
            </a:r>
            <a:r>
              <a:rPr lang="en-US" sz="2000" dirty="0" smtClean="0">
                <a:solidFill>
                  <a:srgbClr val="0070C0"/>
                </a:solidFill>
              </a:rPr>
              <a:t>Is </a:t>
            </a:r>
            <a:r>
              <a:rPr lang="en-US" sz="2000" dirty="0">
                <a:solidFill>
                  <a:srgbClr val="0070C0"/>
                </a:solidFill>
              </a:rPr>
              <a:t>there a single basic method of </a:t>
            </a:r>
            <a:r>
              <a:rPr lang="en-US" sz="2000" dirty="0" smtClean="0">
                <a:solidFill>
                  <a:srgbClr val="0070C0"/>
                </a:solidFill>
              </a:rPr>
              <a:t>science? If </a:t>
            </a:r>
            <a:r>
              <a:rPr lang="en-US" sz="2000" dirty="0">
                <a:solidFill>
                  <a:srgbClr val="0070C0"/>
                </a:solidFill>
              </a:rPr>
              <a:t>there are </a:t>
            </a:r>
            <a:r>
              <a:rPr lang="en-US" sz="2000" dirty="0" smtClean="0">
                <a:solidFill>
                  <a:srgbClr val="0070C0"/>
                </a:solidFill>
              </a:rPr>
              <a:t>several, </a:t>
            </a:r>
            <a:r>
              <a:rPr lang="en-US" sz="2000" dirty="0">
                <a:solidFill>
                  <a:srgbClr val="0070C0"/>
                </a:solidFill>
              </a:rPr>
              <a:t>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solidFill>
                  <a:srgbClr val="0070C0"/>
                </a:solidFill>
              </a:rPr>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a:t>
            </a:r>
            <a:r>
              <a:rPr lang="en-US" sz="2000" dirty="0" smtClean="0"/>
              <a:t>truth</a:t>
            </a:r>
            <a:r>
              <a:rPr lang="en-US" sz="2000" dirty="0"/>
              <a: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30413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questions addressed in </a:t>
            </a:r>
            <a:r>
              <a:rPr lang="en-US" dirty="0" err="1" smtClean="0"/>
              <a:t>PhyS</a:t>
            </a:r>
            <a:r>
              <a:rPr lang="en-US" dirty="0" smtClean="0"/>
              <a:t> </a:t>
            </a:r>
            <a:r>
              <a:rPr lang="en-US" dirty="0"/>
              <a:t>should scientists </a:t>
            </a:r>
            <a:r>
              <a:rPr lang="en-US" dirty="0" smtClean="0"/>
              <a:t>deeply care about?</a:t>
            </a:r>
            <a:endParaRPr lang="en-US" dirty="0"/>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a:t>
            </a:r>
            <a:r>
              <a:rPr lang="en-US" sz="2000" dirty="0" smtClean="0"/>
              <a:t>?</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r>
              <a:rPr lang="en-US" sz="2000" dirty="0" smtClean="0"/>
              <a:t>"? </a:t>
            </a:r>
            <a:endParaRPr lang="en-US" sz="2000" dirty="0" smtClean="0"/>
          </a:p>
          <a:p>
            <a:r>
              <a:rPr lang="en-US" sz="2000" dirty="0" smtClean="0"/>
              <a:t>•</a:t>
            </a:r>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a:t>
            </a:r>
            <a:r>
              <a:rPr lang="en-US" sz="2000" dirty="0" smtClean="0"/>
              <a:t>truth</a:t>
            </a:r>
            <a:r>
              <a:rPr lang="en-US" sz="2000" dirty="0"/>
              <a: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2198306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questions addressed in </a:t>
            </a:r>
            <a:r>
              <a:rPr lang="en-US" dirty="0" err="1" smtClean="0"/>
              <a:t>PhyS</a:t>
            </a:r>
            <a:r>
              <a:rPr lang="en-US" dirty="0" smtClean="0"/>
              <a:t> </a:t>
            </a:r>
            <a:r>
              <a:rPr lang="en-US" dirty="0"/>
              <a:t>should scientists </a:t>
            </a:r>
            <a:r>
              <a:rPr lang="en-US" dirty="0" smtClean="0"/>
              <a:t>deeply care about?</a:t>
            </a:r>
            <a:endParaRPr lang="en-US" dirty="0"/>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smtClean="0">
                <a:solidFill>
                  <a:srgbClr val="FFFF00"/>
                </a:solidFill>
              </a:rPr>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r>
              <a:rPr lang="en-US" sz="2000" dirty="0" smtClean="0"/>
              <a:t>"? </a:t>
            </a:r>
            <a:r>
              <a:rPr lang="en-US" sz="2000" dirty="0" smtClean="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a:t>
            </a:r>
            <a:r>
              <a:rPr lang="en-US" sz="2000" dirty="0" smtClean="0"/>
              <a:t>truth</a:t>
            </a:r>
            <a:r>
              <a:rPr lang="en-US" sz="2000" dirty="0"/>
              <a: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1306857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‘Ontology’</a:t>
            </a:r>
            <a:endParaRPr lang="en-US" sz="9600" dirty="0"/>
          </a:p>
        </p:txBody>
      </p:sp>
      <p:sp>
        <p:nvSpPr>
          <p:cNvPr id="3" name="Subtitle 2"/>
          <p:cNvSpPr>
            <a:spLocks noGrp="1"/>
          </p:cNvSpPr>
          <p:nvPr>
            <p:ph type="subTitle" idx="1"/>
          </p:nvPr>
        </p:nvSpPr>
        <p:spPr/>
        <p:txBody>
          <a:bodyPr/>
          <a:lstStyle/>
          <a:p>
            <a:r>
              <a:rPr lang="en-US" dirty="0" smtClean="0"/>
              <a:t>Helps scientists to determine and describe what sorts of entities their research is intended to be directed at.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33068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‘ontology’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a:t>
            </a:r>
            <a:r>
              <a:rPr lang="en-US" dirty="0" smtClean="0"/>
              <a:t>O1)	the </a:t>
            </a:r>
            <a:r>
              <a:rPr lang="en-US" dirty="0"/>
              <a:t>study of ontological commitment, i.e. what we or others are committed to,</a:t>
            </a:r>
          </a:p>
          <a:p>
            <a:pPr marL="803275" indent="-803275"/>
            <a:r>
              <a:rPr lang="en-US" dirty="0"/>
              <a:t>(O2) </a:t>
            </a:r>
            <a:r>
              <a:rPr lang="en-US" dirty="0" smtClean="0"/>
              <a:t>	the </a:t>
            </a:r>
            <a:r>
              <a:rPr lang="en-US" dirty="0"/>
              <a:t>study of what there is,</a:t>
            </a:r>
          </a:p>
          <a:p>
            <a:pPr marL="803275" indent="-803275"/>
            <a:r>
              <a:rPr lang="en-US" dirty="0"/>
              <a:t>(O3) </a:t>
            </a:r>
            <a:r>
              <a:rPr lang="en-US" dirty="0" smtClean="0"/>
              <a:t>	the </a:t>
            </a:r>
            <a:r>
              <a:rPr lang="en-US" dirty="0"/>
              <a:t>study of the most general features of what there is, and how the things there are relate to each other in the metaphysically most general ways,</a:t>
            </a:r>
          </a:p>
          <a:p>
            <a:pPr marL="803275" indent="-803275"/>
            <a:r>
              <a:rPr lang="en-US" dirty="0"/>
              <a:t>(O4) </a:t>
            </a:r>
            <a:r>
              <a:rPr lang="en-US" dirty="0" smtClean="0"/>
              <a:t>	the </a:t>
            </a:r>
            <a:r>
              <a:rPr lang="en-US" dirty="0"/>
              <a:t>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38</a:t>
            </a:fld>
            <a:endParaRPr lang="en-US"/>
          </a:p>
        </p:txBody>
      </p:sp>
    </p:spTree>
    <p:extLst>
      <p:ext uri="{BB962C8B-B14F-4D97-AF65-F5344CB8AC3E}">
        <p14:creationId xmlns:p14="http://schemas.microsoft.com/office/powerpoint/2010/main" val="34988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a:t>
            </a:r>
            <a:endParaRPr lang="en-US" dirty="0"/>
          </a:p>
        </p:txBody>
      </p:sp>
      <p:sp>
        <p:nvSpPr>
          <p:cNvPr id="3" name="Content Placeholder 2"/>
          <p:cNvSpPr>
            <a:spLocks noGrp="1"/>
          </p:cNvSpPr>
          <p:nvPr>
            <p:ph idx="1"/>
          </p:nvPr>
        </p:nvSpPr>
        <p:spPr>
          <a:xfrm>
            <a:off x="228600" y="1676400"/>
            <a:ext cx="8686800" cy="3733800"/>
          </a:xfrm>
        </p:spPr>
        <p:txBody>
          <a:bodyPr/>
          <a:lstStyle/>
          <a:p>
            <a:r>
              <a:rPr lang="en-US" b="1" dirty="0"/>
              <a:t>Generic </a:t>
            </a:r>
            <a:r>
              <a:rPr lang="en-US" b="1" dirty="0" smtClean="0"/>
              <a:t>Realism (on some subject matter)</a:t>
            </a:r>
            <a:r>
              <a:rPr lang="en-US" dirty="0" smtClean="0"/>
              <a:t>: </a:t>
            </a:r>
          </a:p>
          <a:p>
            <a:r>
              <a:rPr lang="en-US" dirty="0"/>
              <a:t/>
            </a:r>
            <a:br>
              <a:rPr lang="en-US" dirty="0"/>
            </a:br>
            <a:r>
              <a:rPr lang="en-US" i="1" dirty="0"/>
              <a:t>a</a:t>
            </a:r>
            <a:r>
              <a:rPr lang="en-US" dirty="0"/>
              <a:t>, </a:t>
            </a:r>
            <a:r>
              <a:rPr lang="en-US" i="1" dirty="0"/>
              <a:t>b</a:t>
            </a:r>
            <a:r>
              <a:rPr lang="en-US" dirty="0"/>
              <a:t>, and </a:t>
            </a:r>
            <a:r>
              <a:rPr lang="en-US" i="1" dirty="0"/>
              <a:t>c</a:t>
            </a:r>
            <a:r>
              <a:rPr lang="en-US" dirty="0"/>
              <a:t> and so on exist, </a:t>
            </a:r>
            <a:endParaRPr lang="en-US" dirty="0" smtClean="0"/>
          </a:p>
          <a:p>
            <a:r>
              <a:rPr lang="en-US" dirty="0"/>
              <a:t>	</a:t>
            </a:r>
            <a:r>
              <a:rPr lang="en-US" dirty="0" smtClean="0"/>
              <a:t>and </a:t>
            </a:r>
            <a:r>
              <a:rPr lang="en-US" dirty="0"/>
              <a:t>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39</a:t>
            </a:fld>
            <a:endParaRPr lang="en-US"/>
          </a:p>
        </p:txBody>
      </p:sp>
    </p:spTree>
    <p:extLst>
      <p:ext uri="{BB962C8B-B14F-4D97-AF65-F5344CB8AC3E}">
        <p14:creationId xmlns:p14="http://schemas.microsoft.com/office/powerpoint/2010/main" val="2081244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Students Introduction</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4</a:t>
            </a:fld>
            <a:endParaRPr lang="en-US" altLang="en-US"/>
          </a:p>
        </p:txBody>
      </p:sp>
    </p:spTree>
    <p:extLst>
      <p:ext uri="{BB962C8B-B14F-4D97-AF65-F5344CB8AC3E}">
        <p14:creationId xmlns:p14="http://schemas.microsoft.com/office/powerpoint/2010/main" val="2346310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40</a:t>
            </a:fld>
            <a:endParaRPr lang="en-US"/>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solidFill>
                  <a:srgbClr val="FFFF00"/>
                </a:solidFill>
              </a:rPr>
              <a:t>Ontology</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solidFill>
                  <a:srgbClr val="FFFF00"/>
                </a:solidFill>
              </a:rPr>
              <a:t>metaphysics</a:t>
            </a:r>
            <a:endParaRPr lang="en-US" altLang="en-US" sz="2000" dirty="0" smtClean="0">
              <a:solidFill>
                <a:srgbClr val="FFFF00"/>
              </a:solidFill>
            </a:endParaRPr>
          </a:p>
          <a:p>
            <a:pPr lvl="2">
              <a:lnSpc>
                <a:spcPct val="90000"/>
              </a:lnSpc>
            </a:pPr>
            <a:r>
              <a:rPr lang="en-US" altLang="en-US" b="1" u="sng" dirty="0" smtClean="0">
                <a:solidFill>
                  <a:srgbClr val="FFFF00"/>
                </a:solidFill>
              </a:rPr>
              <a:t>general</a:t>
            </a:r>
            <a:r>
              <a:rPr lang="en-US" altLang="en-US" b="1" u="sng" dirty="0" smtClean="0"/>
              <a:t> </a:t>
            </a:r>
            <a:r>
              <a:rPr lang="en-US" altLang="en-US" b="1" u="sng" dirty="0" smtClean="0">
                <a:solidFill>
                  <a:srgbClr val="FFFF00"/>
                </a:solidFill>
              </a:rPr>
              <a:t>metaphysics</a:t>
            </a:r>
          </a:p>
          <a:p>
            <a:pPr lvl="2">
              <a:lnSpc>
                <a:spcPct val="90000"/>
              </a:lnSpc>
            </a:pPr>
            <a:endParaRPr lang="en-US" altLang="en-US" dirty="0" smtClean="0"/>
          </a:p>
          <a:p>
            <a:pPr lvl="3">
              <a:lnSpc>
                <a:spcPct val="90000"/>
              </a:lnSpc>
            </a:pPr>
            <a:r>
              <a:rPr lang="en-US" altLang="en-US" b="1" i="1" u="sng" dirty="0" smtClean="0">
                <a:solidFill>
                  <a:srgbClr val="FFFF00"/>
                </a:solidFill>
              </a:rPr>
              <a:t>ontology</a:t>
            </a:r>
            <a:endParaRPr lang="en-US" altLang="en-US" dirty="0" smtClean="0">
              <a:solidFill>
                <a:srgbClr val="FFFF00"/>
              </a:solidFill>
            </a:endParaRPr>
          </a:p>
          <a:p>
            <a:pPr lvl="2">
              <a:lnSpc>
                <a:spcPct val="90000"/>
              </a:lnSpc>
            </a:pPr>
            <a:r>
              <a:rPr lang="en-US" altLang="en-US" b="1" i="1" u="sng" dirty="0" smtClean="0">
                <a:solidFill>
                  <a:srgbClr val="FFFF00"/>
                </a:solidFill>
              </a:rPr>
              <a:t>special</a:t>
            </a:r>
            <a:r>
              <a:rPr lang="en-US" altLang="en-US" b="1" i="1" u="sng" dirty="0" smtClean="0"/>
              <a:t> </a:t>
            </a:r>
            <a:r>
              <a:rPr lang="en-US" altLang="en-US" b="1" i="1" u="sng" dirty="0" smtClean="0">
                <a:solidFill>
                  <a:srgbClr val="FFFF00"/>
                </a:solidFill>
              </a:rPr>
              <a:t>metaphysics</a:t>
            </a:r>
          </a:p>
          <a:p>
            <a:pPr lvl="2">
              <a:lnSpc>
                <a:spcPct val="90000"/>
              </a:lnSpc>
            </a:pP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epistemology</a:t>
            </a:r>
            <a:r>
              <a:rPr lang="en-US" altLang="en-US" sz="2000" dirty="0" smtClean="0"/>
              <a:t>’:</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terminology</a:t>
            </a:r>
            <a:r>
              <a:rPr lang="en-US" altLang="en-US" sz="2000" dirty="0" smtClean="0"/>
              <a:t>’ (as part of ‘</a:t>
            </a:r>
            <a:r>
              <a:rPr lang="en-US" altLang="en-US" sz="2000" i="1" dirty="0" smtClean="0"/>
              <a:t>semantics</a:t>
            </a:r>
            <a:r>
              <a:rPr lang="en-US" altLang="en-US" sz="2000" dirty="0" smtClean="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41</a:t>
            </a:fld>
            <a:endParaRPr lang="en-US"/>
          </a:p>
        </p:txBody>
      </p:sp>
    </p:spTree>
    <p:extLst>
      <p:ext uri="{BB962C8B-B14F-4D97-AF65-F5344CB8AC3E}">
        <p14:creationId xmlns:p14="http://schemas.microsoft.com/office/powerpoint/2010/main" val="2851332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solidFill>
                  <a:srgbClr val="FFFF00"/>
                </a:solidFill>
              </a:rPr>
              <a:t>Ontology</a:t>
            </a:r>
            <a:r>
              <a:rPr lang="en-US" altLang="en-US" sz="2000" dirty="0" smtClean="0"/>
              <a:t> (no plural) is the study of what entities exist and how they relate to each other;</a:t>
            </a:r>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solidFill>
                  <a:srgbClr val="FFFF00"/>
                </a:solidFill>
              </a:rPr>
              <a:t>metaphysics</a:t>
            </a:r>
            <a:r>
              <a:rPr lang="en-US" altLang="en-US" sz="2000" dirty="0" smtClean="0"/>
              <a:t> </a:t>
            </a:r>
            <a:r>
              <a:rPr lang="en-US" altLang="en-US" sz="2000" dirty="0" smtClean="0">
                <a:sym typeface="Wingdings" panose="05000000000000000000" pitchFamily="2" charset="2"/>
              </a:rPr>
              <a:t> studies ‘</a:t>
            </a:r>
            <a:r>
              <a:rPr lang="en-US" altLang="en-US" sz="2000" i="1" dirty="0" smtClean="0">
                <a:sym typeface="Wingdings" panose="05000000000000000000" pitchFamily="2" charset="2"/>
              </a:rPr>
              <a:t>how</a:t>
            </a:r>
            <a:r>
              <a:rPr lang="en-US" altLang="en-US" sz="2000" dirty="0" smtClean="0">
                <a:sym typeface="Wingdings" panose="05000000000000000000" pitchFamily="2" charset="2"/>
              </a:rPr>
              <a:t> is the world?’</a:t>
            </a:r>
            <a:endParaRPr lang="en-US" altLang="en-US" sz="2000" dirty="0" smtClean="0"/>
          </a:p>
          <a:p>
            <a:pPr lvl="2">
              <a:lnSpc>
                <a:spcPct val="90000"/>
              </a:lnSpc>
            </a:pPr>
            <a:r>
              <a:rPr lang="en-US" altLang="en-US" b="1" u="sng" dirty="0" smtClean="0">
                <a:solidFill>
                  <a:srgbClr val="FFFF00"/>
                </a:solidFill>
              </a:rPr>
              <a:t>general</a:t>
            </a:r>
            <a:r>
              <a:rPr lang="en-US" altLang="en-US" b="1" u="sng" dirty="0" smtClean="0"/>
              <a:t> </a:t>
            </a:r>
            <a:r>
              <a:rPr lang="en-US" altLang="en-US" b="1" u="sng" dirty="0" smtClean="0">
                <a:solidFill>
                  <a:srgbClr val="FFFF00"/>
                </a:solidFill>
              </a:rPr>
              <a:t>metaphysics</a:t>
            </a:r>
            <a:r>
              <a:rPr lang="en-US" altLang="en-US" b="1" u="sng" dirty="0" smtClean="0"/>
              <a:t> </a:t>
            </a:r>
            <a:r>
              <a:rPr lang="en-US" altLang="en-US" dirty="0" smtClean="0">
                <a:sym typeface="Wingdings" panose="05000000000000000000" pitchFamily="2" charset="2"/>
              </a:rPr>
              <a:t> studies general principles and ‘laws’ about the world</a:t>
            </a:r>
            <a:endParaRPr lang="en-US" altLang="en-US" dirty="0" smtClean="0"/>
          </a:p>
          <a:p>
            <a:pPr lvl="3">
              <a:lnSpc>
                <a:spcPct val="90000"/>
              </a:lnSpc>
            </a:pPr>
            <a:r>
              <a:rPr lang="en-US" altLang="en-US" b="1" i="1" u="sng" dirty="0" smtClean="0">
                <a:solidFill>
                  <a:srgbClr val="FFFF00"/>
                </a:solidFill>
              </a:rPr>
              <a:t>ontology</a:t>
            </a:r>
            <a:r>
              <a:rPr lang="en-US" altLang="en-US" dirty="0" smtClean="0"/>
              <a:t> </a:t>
            </a:r>
            <a:r>
              <a:rPr lang="en-US" altLang="en-US" dirty="0" smtClean="0">
                <a:sym typeface="Wingdings" panose="05000000000000000000" pitchFamily="2" charset="2"/>
              </a:rPr>
              <a:t> studies what type of entities exist in the world</a:t>
            </a:r>
            <a:endParaRPr lang="en-US" altLang="en-US" dirty="0" smtClean="0"/>
          </a:p>
          <a:p>
            <a:pPr lvl="2">
              <a:lnSpc>
                <a:spcPct val="90000"/>
              </a:lnSpc>
            </a:pPr>
            <a:r>
              <a:rPr lang="en-US" altLang="en-US" b="1" i="1" u="sng" dirty="0" smtClean="0">
                <a:solidFill>
                  <a:srgbClr val="FFFF00"/>
                </a:solidFill>
              </a:rPr>
              <a:t>special</a:t>
            </a:r>
            <a:r>
              <a:rPr lang="en-US" altLang="en-US" b="1" i="1" u="sng" dirty="0" smtClean="0"/>
              <a:t> </a:t>
            </a:r>
            <a:r>
              <a:rPr lang="en-US" altLang="en-US" b="1" i="1" u="sng" dirty="0" smtClean="0">
                <a:solidFill>
                  <a:srgbClr val="FFFF00"/>
                </a:solidFill>
              </a:rPr>
              <a:t>metaphysics</a:t>
            </a:r>
            <a:r>
              <a:rPr lang="en-US" altLang="en-US" b="1" i="1" u="sng" dirty="0" smtClean="0"/>
              <a:t> </a:t>
            </a:r>
            <a:r>
              <a:rPr lang="en-US" altLang="en-US" dirty="0" smtClean="0">
                <a:sym typeface="Wingdings" panose="05000000000000000000" pitchFamily="2" charset="2"/>
              </a:rPr>
              <a:t> focuses on specific principles and entities </a:t>
            </a: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epistemology</a:t>
            </a:r>
            <a:r>
              <a:rPr lang="en-US" altLang="en-US" sz="2000" dirty="0" smtClean="0"/>
              <a:t>’: the study of how we can come to know about what exists.</a:t>
            </a:r>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terminology</a:t>
            </a:r>
            <a:r>
              <a:rPr lang="en-US" altLang="en-US" sz="2000" dirty="0" smtClean="0"/>
              <a:t>’ (as part of ‘</a:t>
            </a:r>
            <a:r>
              <a:rPr lang="en-US" altLang="en-US" sz="2000" i="1" dirty="0" smtClean="0"/>
              <a:t>semantics</a:t>
            </a:r>
            <a:r>
              <a:rPr lang="en-US" altLang="en-US" sz="2000" dirty="0" smtClean="0"/>
              <a:t>’): the study of what terms mean and how to name things.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42</a:t>
            </a:fld>
            <a:endParaRPr lang="en-US"/>
          </a:p>
        </p:txBody>
      </p:sp>
    </p:spTree>
    <p:extLst>
      <p:ext uri="{BB962C8B-B14F-4D97-AF65-F5344CB8AC3E}">
        <p14:creationId xmlns:p14="http://schemas.microsoft.com/office/powerpoint/2010/main" val="1928294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Distinct questions. What type are they of?</a:t>
            </a:r>
          </a:p>
        </p:txBody>
      </p:sp>
      <p:sp>
        <p:nvSpPr>
          <p:cNvPr id="53251" name="Content Placeholder 2"/>
          <p:cNvSpPr>
            <a:spLocks noGrp="1"/>
          </p:cNvSpPr>
          <p:nvPr>
            <p:ph idx="1"/>
          </p:nvPr>
        </p:nvSpPr>
        <p:spPr/>
        <p:txBody>
          <a:bodyPr>
            <a:normAutofit/>
          </a:bodyPr>
          <a:lstStyle/>
          <a:p>
            <a:pPr>
              <a:defRPr/>
            </a:pPr>
            <a:r>
              <a:rPr lang="en-US" dirty="0" smtClean="0">
                <a:solidFill>
                  <a:schemeClr val="bg1"/>
                </a:solidFill>
              </a:rPr>
              <a:t>Terminological: </a:t>
            </a:r>
          </a:p>
          <a:p>
            <a:pPr lvl="1">
              <a:defRPr/>
            </a:pPr>
            <a:r>
              <a:rPr lang="en-US" i="1" dirty="0" smtClean="0">
                <a:solidFill>
                  <a:schemeClr val="bg1"/>
                </a:solidFill>
              </a:rPr>
              <a:t>what does ‘pain’ mean ?</a:t>
            </a:r>
          </a:p>
          <a:p>
            <a:pPr>
              <a:defRPr/>
            </a:pPr>
            <a:r>
              <a:rPr lang="en-US" dirty="0" smtClean="0">
                <a:solidFill>
                  <a:schemeClr val="bg1"/>
                </a:solidFill>
              </a:rPr>
              <a:t>Metaphysical: </a:t>
            </a:r>
          </a:p>
          <a:p>
            <a:pPr lvl="1">
              <a:defRPr/>
            </a:pPr>
            <a:r>
              <a:rPr lang="en-US" i="1" dirty="0" smtClean="0">
                <a:solidFill>
                  <a:schemeClr val="bg1"/>
                </a:solidFill>
              </a:rPr>
              <a:t>what have all pains in common in virtue of which they are pains?</a:t>
            </a:r>
          </a:p>
          <a:p>
            <a:pPr>
              <a:defRPr/>
            </a:pPr>
            <a:r>
              <a:rPr lang="en-US" dirty="0" smtClean="0">
                <a:solidFill>
                  <a:schemeClr val="bg1"/>
                </a:solidFill>
              </a:rPr>
              <a:t>Ontological: </a:t>
            </a:r>
          </a:p>
          <a:p>
            <a:pPr lvl="1">
              <a:defRPr/>
            </a:pPr>
            <a:r>
              <a:rPr lang="en-US" i="1" dirty="0" smtClean="0">
                <a:solidFill>
                  <a:schemeClr val="bg1"/>
                </a:solidFill>
              </a:rPr>
              <a:t>what type of entity is pain?</a:t>
            </a:r>
          </a:p>
          <a:p>
            <a:pPr>
              <a:defRPr/>
            </a:pPr>
            <a:r>
              <a:rPr lang="en-US" dirty="0" smtClean="0">
                <a:solidFill>
                  <a:schemeClr val="bg1"/>
                </a:solidFill>
              </a:rPr>
              <a:t>Onto-terminological:</a:t>
            </a:r>
          </a:p>
          <a:p>
            <a:pPr lvl="1">
              <a:defRPr/>
            </a:pPr>
            <a:r>
              <a:rPr lang="en-US" i="1" dirty="0" smtClean="0">
                <a:solidFill>
                  <a:schemeClr val="bg1"/>
                </a:solidFill>
              </a:rPr>
              <a:t>what, if anything at all, does ‘pain’ denote?</a:t>
            </a:r>
          </a:p>
          <a:p>
            <a:pPr>
              <a:defRPr/>
            </a:pPr>
            <a:r>
              <a:rPr lang="en-US" dirty="0" smtClean="0">
                <a:solidFill>
                  <a:schemeClr val="bg1"/>
                </a:solidFill>
              </a:rPr>
              <a:t>Epistemological: </a:t>
            </a:r>
          </a:p>
          <a:p>
            <a:pPr lvl="1">
              <a:defRPr/>
            </a:pPr>
            <a:r>
              <a:rPr lang="en-US" i="1" dirty="0" smtClean="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43</a:t>
            </a:fld>
            <a:endParaRPr lang="en-US" altLang="en-US" sz="1400" b="0">
              <a:solidFill>
                <a:schemeClr val="bg1"/>
              </a:solidFill>
            </a:endParaRPr>
          </a:p>
        </p:txBody>
      </p:sp>
    </p:spTree>
    <p:extLst>
      <p:ext uri="{BB962C8B-B14F-4D97-AF65-F5344CB8AC3E}">
        <p14:creationId xmlns:p14="http://schemas.microsoft.com/office/powerpoint/2010/main" val="3724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p:txBody>
          <a:bodyPr/>
          <a:lstStyle/>
          <a:p>
            <a:r>
              <a:rPr lang="en-US" dirty="0" smtClean="0"/>
              <a:t>Three dimensions:</a:t>
            </a:r>
          </a:p>
          <a:p>
            <a:pPr>
              <a:buFont typeface="Arial" panose="020B0604020202020204" pitchFamily="34" charset="0"/>
              <a:buChar char="•"/>
            </a:pPr>
            <a:r>
              <a:rPr lang="en-US" b="1" u="sng" dirty="0" smtClean="0"/>
              <a:t>Metaphysically</a:t>
            </a:r>
            <a:r>
              <a:rPr lang="en-US" dirty="0" smtClean="0"/>
              <a:t>: commits </a:t>
            </a:r>
            <a:r>
              <a:rPr lang="en-US" dirty="0"/>
              <a:t>to the mind-independent existence of the world investigated by the sciences</a:t>
            </a:r>
            <a:r>
              <a:rPr lang="en-US" dirty="0" smtClean="0"/>
              <a:t>.</a:t>
            </a:r>
          </a:p>
          <a:p>
            <a:pPr>
              <a:buFont typeface="Arial" panose="020B0604020202020204" pitchFamily="34" charset="0"/>
              <a:buChar char="•"/>
            </a:pPr>
            <a:r>
              <a:rPr lang="en-US" b="1" u="sng" dirty="0" smtClean="0"/>
              <a:t>Semantically</a:t>
            </a:r>
            <a:r>
              <a:rPr lang="en-US" dirty="0" smtClean="0"/>
              <a:t>: commits </a:t>
            </a:r>
            <a:r>
              <a:rPr lang="en-US" dirty="0"/>
              <a:t>to a literal interpretation of scientific claims about the world. </a:t>
            </a:r>
            <a:r>
              <a:rPr lang="en-US" dirty="0" smtClean="0"/>
              <a:t>Claims </a:t>
            </a:r>
            <a:r>
              <a:rPr lang="en-US" dirty="0"/>
              <a:t>about scientific entities, processes, properties, and relations, whether they be observable or unobservable, should be construed literally as having truth values, whether true or false. </a:t>
            </a:r>
            <a:endParaRPr lang="en-US" dirty="0" smtClean="0"/>
          </a:p>
          <a:p>
            <a:pPr>
              <a:buFont typeface="Arial" panose="020B0604020202020204" pitchFamily="34" charset="0"/>
              <a:buChar char="•"/>
            </a:pPr>
            <a:r>
              <a:rPr lang="en-US" b="1" u="sng" dirty="0" smtClean="0"/>
              <a:t>Epistemologically</a:t>
            </a:r>
            <a:r>
              <a:rPr lang="en-US" dirty="0" smtClean="0"/>
              <a:t>: commits </a:t>
            </a:r>
            <a:r>
              <a:rPr lang="en-US" dirty="0"/>
              <a:t>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1048213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smtClean="0"/>
              <a:t>Our </a:t>
            </a:r>
            <a:r>
              <a:rPr lang="en-US" sz="2800" dirty="0"/>
              <a:t>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45</a:t>
            </a:fld>
            <a:endParaRPr lang="en-US"/>
          </a:p>
        </p:txBody>
      </p:sp>
    </p:spTree>
    <p:extLst>
      <p:ext uri="{BB962C8B-B14F-4D97-AF65-F5344CB8AC3E}">
        <p14:creationId xmlns:p14="http://schemas.microsoft.com/office/powerpoint/2010/main" val="2409692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Never forget:</a:t>
            </a:r>
            <a:br>
              <a:rPr lang="en-US" dirty="0" smtClean="0"/>
            </a:br>
            <a:r>
              <a:rPr lang="en-US" dirty="0"/>
              <a:t/>
            </a:r>
            <a:br>
              <a:rPr lang="en-US" dirty="0"/>
            </a:br>
            <a:r>
              <a:rPr lang="en-US" dirty="0" smtClean="0"/>
              <a:t>What are the four essential distinctions made in </a:t>
            </a:r>
            <a:br>
              <a:rPr lang="en-US" dirty="0" smtClean="0"/>
            </a:br>
            <a:r>
              <a:rPr lang="en-US" dirty="0" smtClean="0"/>
              <a:t>realism-based ontology?</a:t>
            </a:r>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1473741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Four distinctions in realism-based ontology</a:t>
            </a:r>
            <a:endParaRPr lang="en-US" dirty="0"/>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9" name="Group 8"/>
          <p:cNvGrpSpPr/>
          <p:nvPr/>
        </p:nvGrpSpPr>
        <p:grpSpPr>
          <a:xfrm>
            <a:off x="228600" y="2607027"/>
            <a:ext cx="5936168" cy="1583973"/>
            <a:chOff x="228600" y="2607027"/>
            <a:chExt cx="5936168" cy="1583973"/>
          </a:xfrm>
        </p:grpSpPr>
        <p:sp>
          <p:nvSpPr>
            <p:cNvPr id="14" name="Oval 13"/>
            <p:cNvSpPr/>
            <p:nvPr/>
          </p:nvSpPr>
          <p:spPr bwMode="auto">
            <a:xfrm>
              <a:off x="228600" y="327660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8" name="Group 7"/>
            <p:cNvGrpSpPr/>
            <p:nvPr/>
          </p:nvGrpSpPr>
          <p:grpSpPr>
            <a:xfrm>
              <a:off x="346710" y="2607027"/>
              <a:ext cx="5818058" cy="1583973"/>
              <a:chOff x="346710" y="2607027"/>
              <a:chExt cx="5818058" cy="1583973"/>
            </a:xfrm>
          </p:grpSpPr>
          <p:sp>
            <p:nvSpPr>
              <p:cNvPr id="12" name="Up-Down Arrow 11"/>
              <p:cNvSpPr/>
              <p:nvPr/>
            </p:nvSpPr>
            <p:spPr bwMode="auto">
              <a:xfrm>
                <a:off x="836682" y="2607027"/>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346710" y="3276600"/>
                <a:ext cx="389851" cy="584775"/>
              </a:xfrm>
              <a:prstGeom prst="rect">
                <a:avLst/>
              </a:prstGeom>
              <a:noFill/>
            </p:spPr>
            <p:txBody>
              <a:bodyPr wrap="none" rtlCol="0">
                <a:spAutoFit/>
              </a:bodyPr>
              <a:lstStyle/>
              <a:p>
                <a:r>
                  <a:rPr lang="en-US" dirty="0" smtClean="0"/>
                  <a:t>1</a:t>
                </a:r>
                <a:endParaRPr lang="en-US" dirty="0"/>
              </a:p>
            </p:txBody>
          </p:sp>
          <p:sp>
            <p:nvSpPr>
              <p:cNvPr id="16" name="TextBox 15"/>
              <p:cNvSpPr txBox="1"/>
              <p:nvPr/>
            </p:nvSpPr>
            <p:spPr>
              <a:xfrm>
                <a:off x="1177954" y="3515389"/>
                <a:ext cx="4986814" cy="584775"/>
              </a:xfrm>
              <a:prstGeom prst="rect">
                <a:avLst/>
              </a:prstGeom>
              <a:noFill/>
            </p:spPr>
            <p:txBody>
              <a:bodyPr wrap="none" rtlCol="0">
                <a:spAutoFit/>
              </a:bodyPr>
              <a:lstStyle/>
              <a:p>
                <a:r>
                  <a:rPr lang="en-US" dirty="0" smtClean="0">
                    <a:solidFill>
                      <a:schemeClr val="bg1"/>
                    </a:solidFill>
                  </a:rPr>
                  <a:t>Reality </a:t>
                </a:r>
                <a:r>
                  <a:rPr lang="en-US" dirty="0" smtClean="0">
                    <a:solidFill>
                      <a:schemeClr val="bg1"/>
                    </a:solidFill>
                    <a:sym typeface="Wingdings" panose="05000000000000000000" pitchFamily="2" charset="2"/>
                  </a:rPr>
                  <a:t> representation</a:t>
                </a:r>
                <a:endParaRPr lang="en-US" dirty="0">
                  <a:solidFill>
                    <a:schemeClr val="bg1"/>
                  </a:solidFill>
                </a:endParaRP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2062925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19" name="Parallelogram 18"/>
          <p:cNvSpPr/>
          <p:nvPr/>
        </p:nvSpPr>
        <p:spPr bwMode="auto">
          <a:xfrm flipH="1">
            <a:off x="2438400" y="4627526"/>
            <a:ext cx="5715000" cy="762000"/>
          </a:xfrm>
          <a:prstGeom prst="parallelogram">
            <a:avLst>
              <a:gd name="adj" fmla="val 66798"/>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3" name="Group 12"/>
          <p:cNvGrpSpPr/>
          <p:nvPr/>
        </p:nvGrpSpPr>
        <p:grpSpPr>
          <a:xfrm>
            <a:off x="149469" y="1644162"/>
            <a:ext cx="8932567" cy="5029200"/>
            <a:chOff x="149469" y="1644162"/>
            <a:chExt cx="8932567" cy="5029200"/>
          </a:xfrm>
        </p:grpSpPr>
        <p:sp>
          <p:nvSpPr>
            <p:cNvPr id="6" name="Freeform 5"/>
            <p:cNvSpPr/>
            <p:nvPr/>
          </p:nvSpPr>
          <p:spPr bwMode="auto">
            <a:xfrm>
              <a:off x="149469" y="1644162"/>
              <a:ext cx="8897816" cy="5029200"/>
            </a:xfrm>
            <a:custGeom>
              <a:avLst/>
              <a:gdLst>
                <a:gd name="connsiteX0" fmla="*/ 26377 w 8897816"/>
                <a:gd name="connsiteY0" fmla="*/ 0 h 5029200"/>
                <a:gd name="connsiteX1" fmla="*/ 6778869 w 8897816"/>
                <a:gd name="connsiteY1" fmla="*/ 17584 h 5029200"/>
                <a:gd name="connsiteX2" fmla="*/ 8827477 w 8897816"/>
                <a:gd name="connsiteY2" fmla="*/ 1943100 h 5029200"/>
                <a:gd name="connsiteX3" fmla="*/ 8897816 w 8897816"/>
                <a:gd name="connsiteY3" fmla="*/ 5029200 h 5029200"/>
                <a:gd name="connsiteX4" fmla="*/ 1556239 w 8897816"/>
                <a:gd name="connsiteY4" fmla="*/ 5002823 h 5029200"/>
                <a:gd name="connsiteX5" fmla="*/ 0 w 8897816"/>
                <a:gd name="connsiteY5" fmla="*/ 2558561 h 5029200"/>
                <a:gd name="connsiteX6" fmla="*/ 26377 w 8897816"/>
                <a:gd name="connsiteY6"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7816" h="5029200">
                  <a:moveTo>
                    <a:pt x="26377" y="0"/>
                  </a:moveTo>
                  <a:lnTo>
                    <a:pt x="6778869" y="17584"/>
                  </a:lnTo>
                  <a:lnTo>
                    <a:pt x="8827477" y="1943100"/>
                  </a:lnTo>
                  <a:lnTo>
                    <a:pt x="8897816" y="5029200"/>
                  </a:lnTo>
                  <a:lnTo>
                    <a:pt x="1556239" y="5002823"/>
                  </a:lnTo>
                  <a:lnTo>
                    <a:pt x="0" y="2558561"/>
                  </a:lnTo>
                  <a:lnTo>
                    <a:pt x="26377" y="0"/>
                  </a:lnTo>
                  <a:close/>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Up-Down Arrow 16"/>
            <p:cNvSpPr/>
            <p:nvPr/>
          </p:nvSpPr>
          <p:spPr bwMode="auto">
            <a:xfrm rot="3362887">
              <a:off x="8098791" y="3372111"/>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TextBox 17"/>
            <p:cNvSpPr txBox="1"/>
            <p:nvPr/>
          </p:nvSpPr>
          <p:spPr>
            <a:xfrm>
              <a:off x="3228688" y="3544499"/>
              <a:ext cx="4851008" cy="584775"/>
            </a:xfrm>
            <a:prstGeom prst="rect">
              <a:avLst/>
            </a:prstGeom>
            <a:noFill/>
          </p:spPr>
          <p:txBody>
            <a:bodyPr wrap="none" rtlCol="0">
              <a:spAutoFit/>
            </a:bodyPr>
            <a:lstStyle/>
            <a:p>
              <a:r>
                <a:rPr lang="en-US" dirty="0" smtClean="0">
                  <a:solidFill>
                    <a:schemeClr val="bg1"/>
                  </a:solidFill>
                </a:rPr>
                <a:t>Ontology </a:t>
              </a:r>
              <a:r>
                <a:rPr lang="en-US" dirty="0" smtClean="0">
                  <a:solidFill>
                    <a:schemeClr val="bg1"/>
                  </a:solidFill>
                  <a:sym typeface="Wingdings" panose="05000000000000000000" pitchFamily="2" charset="2"/>
                </a:rPr>
                <a:t> </a:t>
              </a:r>
              <a:r>
                <a:rPr lang="en-US" i="1" dirty="0">
                  <a:solidFill>
                    <a:schemeClr val="bg1"/>
                  </a:solidFill>
                  <a:sym typeface="Wingdings" panose="05000000000000000000" pitchFamily="2" charset="2"/>
                </a:rPr>
                <a:t>a</a:t>
              </a:r>
              <a:r>
                <a:rPr lang="en-US" i="1" dirty="0" smtClean="0">
                  <a:solidFill>
                    <a:schemeClr val="bg1"/>
                  </a:solidFill>
                  <a:sym typeface="Wingdings" panose="05000000000000000000" pitchFamily="2" charset="2"/>
                </a:rPr>
                <a:t>n</a:t>
              </a:r>
              <a:r>
                <a:rPr lang="en-US" dirty="0" smtClean="0">
                  <a:solidFill>
                    <a:schemeClr val="bg1"/>
                  </a:solidFill>
                  <a:sym typeface="Wingdings" panose="05000000000000000000" pitchFamily="2" charset="2"/>
                </a:rPr>
                <a:t> ontology</a:t>
              </a:r>
              <a:endParaRPr lang="en-US" dirty="0">
                <a:solidFill>
                  <a:schemeClr val="bg1"/>
                </a:solidFill>
              </a:endParaRPr>
            </a:p>
          </p:txBody>
        </p:sp>
        <p:grpSp>
          <p:nvGrpSpPr>
            <p:cNvPr id="11" name="Group 10"/>
            <p:cNvGrpSpPr/>
            <p:nvPr/>
          </p:nvGrpSpPr>
          <p:grpSpPr>
            <a:xfrm>
              <a:off x="8234389" y="4322726"/>
              <a:ext cx="609600" cy="609600"/>
              <a:chOff x="1296813" y="3159930"/>
              <a:chExt cx="609600" cy="609600"/>
            </a:xfrm>
          </p:grpSpPr>
          <p:sp>
            <p:nvSpPr>
              <p:cNvPr id="20" name="Oval 19"/>
              <p:cNvSpPr/>
              <p:nvPr/>
            </p:nvSpPr>
            <p:spPr bwMode="auto">
              <a:xfrm>
                <a:off x="1296813" y="315993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1419442" y="3172342"/>
                <a:ext cx="389851" cy="584775"/>
              </a:xfrm>
              <a:prstGeom prst="rect">
                <a:avLst/>
              </a:prstGeom>
              <a:noFill/>
            </p:spPr>
            <p:txBody>
              <a:bodyPr wrap="none" rtlCol="0">
                <a:spAutoFit/>
              </a:bodyPr>
              <a:lstStyle/>
              <a:p>
                <a:r>
                  <a:rPr lang="en-US" dirty="0"/>
                  <a:t>2</a:t>
                </a: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144284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22" name="Up-Down Arrow 21"/>
          <p:cNvSpPr/>
          <p:nvPr/>
        </p:nvSpPr>
        <p:spPr bwMode="auto">
          <a:xfrm rot="8749735">
            <a:off x="1778129" y="5029545"/>
            <a:ext cx="382518" cy="14413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66675" y="5232833"/>
            <a:ext cx="389851" cy="584775"/>
          </a:xfrm>
          <a:prstGeom prst="rect">
            <a:avLst/>
          </a:prstGeom>
          <a:noFill/>
        </p:spPr>
        <p:txBody>
          <a:bodyPr wrap="none" rtlCol="0">
            <a:spAutoFit/>
          </a:bodyPr>
          <a:lstStyle/>
          <a:p>
            <a:r>
              <a:rPr lang="en-US" dirty="0" smtClean="0"/>
              <a:t>3</a:t>
            </a:r>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2500837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(1)</a:t>
            </a:r>
            <a:endParaRPr lang="en-US" dirty="0"/>
          </a:p>
        </p:txBody>
      </p:sp>
      <p:sp>
        <p:nvSpPr>
          <p:cNvPr id="3" name="Content Placeholder 2"/>
          <p:cNvSpPr>
            <a:spLocks noGrp="1"/>
          </p:cNvSpPr>
          <p:nvPr>
            <p:ph idx="1"/>
          </p:nvPr>
        </p:nvSpPr>
        <p:spPr>
          <a:noFill/>
        </p:spPr>
        <p:txBody>
          <a:bodyPr/>
          <a:lstStyle/>
          <a:p>
            <a:pPr>
              <a:buFont typeface="Arial" panose="020B0604020202020204" pitchFamily="34" charset="0"/>
              <a:buChar char="•"/>
            </a:pPr>
            <a:r>
              <a:rPr lang="en-US" sz="2200" dirty="0" smtClean="0"/>
              <a:t>The s</a:t>
            </a:r>
            <a:r>
              <a:rPr lang="en-US" sz="2200" dirty="0" smtClean="0"/>
              <a:t>yllabus is the go-to document for all that needs to be done:</a:t>
            </a:r>
          </a:p>
          <a:p>
            <a:pPr lvl="2">
              <a:buFont typeface="Arial" panose="020B0604020202020204" pitchFamily="34" charset="0"/>
              <a:buChar char="•"/>
            </a:pPr>
            <a:r>
              <a:rPr lang="en-US" dirty="0" smtClean="0"/>
              <a:t>Assignments, in-class tests, required readings, …</a:t>
            </a:r>
          </a:p>
          <a:p>
            <a:pPr>
              <a:buFont typeface="Arial" panose="020B0604020202020204" pitchFamily="34" charset="0"/>
              <a:buChar char="•"/>
            </a:pPr>
            <a:r>
              <a:rPr lang="en-US" sz="2200" dirty="0" smtClean="0"/>
              <a:t>Any dispute that might arise during the course will be arbitrated by what is in the syllabus or in slides presented during the course:</a:t>
            </a:r>
          </a:p>
          <a:p>
            <a:pPr lvl="2">
              <a:buFont typeface="Arial" panose="020B0604020202020204" pitchFamily="34" charset="0"/>
              <a:buChar char="•"/>
            </a:pPr>
            <a:r>
              <a:rPr lang="en-US" dirty="0" smtClean="0"/>
              <a:t>Read the syllabus through THIS WEEK and provide comments about any </a:t>
            </a:r>
            <a:r>
              <a:rPr lang="en-US" dirty="0" err="1" smtClean="0"/>
              <a:t>unclarity</a:t>
            </a:r>
            <a:r>
              <a:rPr lang="en-US" dirty="0" smtClean="0"/>
              <a:t> by email PRIOR TO CLASS C2! </a:t>
            </a:r>
          </a:p>
          <a:p>
            <a:pPr>
              <a:buFont typeface="Arial" panose="020B0604020202020204" pitchFamily="34" charset="0"/>
              <a:buChar char="•"/>
            </a:pPr>
            <a:r>
              <a:rPr lang="en-US" sz="2200" dirty="0" smtClean="0"/>
              <a:t>Links </a:t>
            </a:r>
            <a:r>
              <a:rPr lang="en-US" sz="2200" dirty="0" smtClean="0"/>
              <a:t>to </a:t>
            </a:r>
            <a:r>
              <a:rPr lang="en-US" sz="2200" dirty="0" smtClean="0"/>
              <a:t>required readings </a:t>
            </a:r>
            <a:r>
              <a:rPr lang="en-US" sz="2200" dirty="0" smtClean="0"/>
              <a:t>are provided in </a:t>
            </a:r>
            <a:r>
              <a:rPr lang="en-US" sz="2200" dirty="0" smtClean="0"/>
              <a:t>the syllabus</a:t>
            </a:r>
            <a:r>
              <a:rPr lang="en-US" sz="2200" dirty="0" smtClean="0"/>
              <a:t>.</a:t>
            </a:r>
          </a:p>
          <a:p>
            <a:pPr>
              <a:buFont typeface="Arial" panose="020B0604020202020204" pitchFamily="34" charset="0"/>
              <a:buChar char="•"/>
            </a:pPr>
            <a:r>
              <a:rPr lang="en-US" sz="2200" dirty="0" smtClean="0"/>
              <a:t>Slides of presentations will be made available </a:t>
            </a:r>
            <a:r>
              <a:rPr lang="en-US" sz="2200" b="1" i="1" dirty="0" smtClean="0"/>
              <a:t>after</a:t>
            </a:r>
            <a:r>
              <a:rPr lang="en-US" sz="2200" dirty="0" smtClean="0"/>
              <a:t> the class </a:t>
            </a:r>
            <a:r>
              <a:rPr lang="en-US" sz="2200" dirty="0" smtClean="0"/>
              <a:t>in a dedicated UB Box folder BMI504-2019:</a:t>
            </a:r>
          </a:p>
          <a:p>
            <a:pPr lvl="2">
              <a:buFont typeface="Arial" panose="020B0604020202020204" pitchFamily="34" charset="0"/>
              <a:buChar char="•"/>
            </a:pPr>
            <a:r>
              <a:rPr lang="en-US" dirty="0" smtClean="0"/>
              <a:t>You need to set up UB Box to access this!</a:t>
            </a:r>
          </a:p>
          <a:p>
            <a:pPr>
              <a:buFont typeface="Arial" panose="020B0604020202020204" pitchFamily="34" charset="0"/>
              <a:buChar char="•"/>
            </a:pPr>
            <a:r>
              <a:rPr lang="en-US" sz="2200" dirty="0"/>
              <a:t>Be present and on time.</a:t>
            </a:r>
          </a:p>
          <a:p>
            <a:pPr lvl="2">
              <a:buFont typeface="Arial" panose="020B0604020202020204" pitchFamily="34" charset="0"/>
              <a:buChar char="•"/>
            </a:pPr>
            <a:r>
              <a:rPr lang="en-US" dirty="0"/>
              <a:t>Many classes have in-class tests which contribute to final score.</a:t>
            </a:r>
          </a:p>
          <a:p>
            <a:pPr>
              <a:buFont typeface="Arial" panose="020B0604020202020204" pitchFamily="34" charset="0"/>
              <a:buChar char="•"/>
            </a:pPr>
            <a:endParaRPr lang="en-US" dirty="0" smtClean="0"/>
          </a:p>
        </p:txBody>
      </p:sp>
      <p:sp>
        <p:nvSpPr>
          <p:cNvPr id="5" name="Slide Number Placeholder 4"/>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25393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3" name="Group 2"/>
          <p:cNvGrpSpPr/>
          <p:nvPr/>
        </p:nvGrpSpPr>
        <p:grpSpPr>
          <a:xfrm>
            <a:off x="4648200" y="3665725"/>
            <a:ext cx="609600" cy="619944"/>
            <a:chOff x="2153454" y="5212467"/>
            <a:chExt cx="609600" cy="619944"/>
          </a:xfrm>
        </p:grpSpPr>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54536" y="5212467"/>
              <a:ext cx="389851" cy="584775"/>
            </a:xfrm>
            <a:prstGeom prst="rect">
              <a:avLst/>
            </a:prstGeom>
            <a:noFill/>
          </p:spPr>
          <p:txBody>
            <a:bodyPr wrap="none" rtlCol="0">
              <a:spAutoFit/>
            </a:bodyPr>
            <a:lstStyle/>
            <a:p>
              <a:r>
                <a:rPr lang="en-US" dirty="0"/>
                <a:t>4</a:t>
              </a:r>
            </a:p>
          </p:txBody>
        </p:sp>
      </p:grpSp>
      <p:sp>
        <p:nvSpPr>
          <p:cNvPr id="25" name="Up-Down Arrow 24"/>
          <p:cNvSpPr/>
          <p:nvPr/>
        </p:nvSpPr>
        <p:spPr bwMode="auto">
          <a:xfrm rot="5400000">
            <a:off x="4758528" y="4019940"/>
            <a:ext cx="382518" cy="9079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p:cNvSpPr>
            <a:spLocks noGrp="1"/>
          </p:cNvSpPr>
          <p:nvPr>
            <p:ph type="sldNum" sz="quarter" idx="10"/>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2268028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‘Research’</a:t>
            </a:r>
            <a:endParaRPr lang="en-US" sz="9600"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4646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a:t>
            </a:r>
            <a:r>
              <a:rPr lang="en-US" dirty="0" smtClean="0"/>
              <a:t>search.</a:t>
            </a:r>
            <a:endParaRPr lang="en-US" dirty="0"/>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a:t>
            </a:r>
            <a:r>
              <a:rPr lang="en-US" dirty="0" smtClean="0"/>
              <a:t>laws.</a:t>
            </a:r>
            <a:endParaRPr lang="en-US" dirty="0"/>
          </a:p>
          <a:p>
            <a:pPr marL="457200" indent="-457200">
              <a:buFont typeface="+mj-lt"/>
              <a:buAutoNum type="arabicPeriod" startAt="3"/>
            </a:pPr>
            <a:r>
              <a:rPr lang="en-US" dirty="0" smtClean="0"/>
              <a:t>the </a:t>
            </a:r>
            <a:r>
              <a:rPr lang="en-US" dirty="0"/>
              <a:t>collecting of information about a particular </a:t>
            </a:r>
            <a:r>
              <a:rPr lang="en-US" dirty="0" smtClean="0"/>
              <a:t>subject.</a:t>
            </a:r>
            <a:endParaRPr lang="en-US" dirty="0"/>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35646490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
        <p:nvSpPr>
          <p:cNvPr id="3" name="Slide Number Placeholder 2"/>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10897796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Slide Number Placeholder 8"/>
          <p:cNvSpPr>
            <a:spLocks noGrp="1"/>
          </p:cNvSpPr>
          <p:nvPr>
            <p:ph type="sldNum" sz="quarter" idx="10"/>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1961916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viewpoints</a:t>
            </a:r>
            <a:endParaRPr lang="en-US" dirty="0"/>
          </a:p>
        </p:txBody>
      </p:sp>
      <p:sp>
        <p:nvSpPr>
          <p:cNvPr id="3" name="Content Placeholder 2"/>
          <p:cNvSpPr>
            <a:spLocks noGrp="1"/>
          </p:cNvSpPr>
          <p:nvPr>
            <p:ph idx="1"/>
          </p:nvPr>
        </p:nvSpPr>
        <p:spPr/>
        <p:txBody>
          <a:bodyPr/>
          <a:lstStyle/>
          <a:p>
            <a:r>
              <a:rPr lang="en-US" dirty="0" smtClean="0"/>
              <a:t>Positivism</a:t>
            </a:r>
          </a:p>
          <a:p>
            <a:r>
              <a:rPr lang="en-US" dirty="0"/>
              <a:t>	</a:t>
            </a:r>
            <a:r>
              <a:rPr lang="en-US" i="1" dirty="0" smtClean="0"/>
              <a:t>The natural and social world are governed by principles, which may take the form of law-like regularities.</a:t>
            </a:r>
          </a:p>
          <a:p>
            <a:r>
              <a:rPr lang="en-US" dirty="0" smtClean="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smtClean="0">
                <a:solidFill>
                  <a:schemeClr val="bg1"/>
                </a:solidFill>
                <a:latin typeface="Trebuchet MS"/>
                <a:cs typeface="Trebuchet MS"/>
              </a:rPr>
              <a:t>Beuving</a:t>
            </a:r>
            <a:r>
              <a:rPr lang="en-US" sz="1400" dirty="0" smtClean="0">
                <a:solidFill>
                  <a:schemeClr val="bg1"/>
                </a:solidFill>
                <a:latin typeface="Trebuchet MS"/>
                <a:cs typeface="Trebuchet MS"/>
              </a:rPr>
              <a:t> and de </a:t>
            </a:r>
            <a:r>
              <a:rPr lang="en-US" sz="1400" dirty="0" err="1" smtClean="0">
                <a:solidFill>
                  <a:schemeClr val="bg1"/>
                </a:solidFill>
                <a:latin typeface="Trebuchet MS"/>
                <a:cs typeface="Trebuchet MS"/>
              </a:rPr>
              <a:t>Vries</a:t>
            </a:r>
            <a:r>
              <a:rPr lang="en-US" sz="1400" dirty="0" smtClean="0">
                <a:solidFill>
                  <a:schemeClr val="bg1"/>
                </a:solidFill>
                <a:latin typeface="Trebuchet MS"/>
                <a:cs typeface="Trebuchet MS"/>
              </a:rPr>
              <a:t>, Doing Qualitative Research, Amsterdam, 2015</a:t>
            </a:r>
            <a:endParaRPr lang="en-US" sz="1400" dirty="0">
              <a:solidFill>
                <a:schemeClr val="bg1"/>
              </a:solidFill>
              <a:latin typeface="Trebuchet MS"/>
              <a:cs typeface="Trebuchet MS"/>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41843346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smtClean="0"/>
              <a:t>Laws of Medicine</a:t>
            </a:r>
            <a:endParaRPr lang="en-US" dirty="0"/>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smtClean="0"/>
              <a:t>I had never expected medicine to be such a lawless, uncertain world.</a:t>
            </a:r>
            <a:endParaRPr lang="en-US" sz="3600" i="1" dirty="0"/>
          </a:p>
        </p:txBody>
      </p:sp>
      <p:pic>
        <p:nvPicPr>
          <p:cNvPr id="5" name="Picture 4"/>
          <p:cNvPicPr>
            <a:picLocks noChangeAspect="1"/>
          </p:cNvPicPr>
          <p:nvPr/>
        </p:nvPicPr>
        <p:blipFill>
          <a:blip r:embed="rId2"/>
          <a:stretch>
            <a:fillRect/>
          </a:stretch>
        </p:blipFill>
        <p:spPr>
          <a:xfrm>
            <a:off x="381000" y="838200"/>
            <a:ext cx="4362450" cy="5724525"/>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39053975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viewpoints</a:t>
            </a:r>
            <a:endParaRPr lang="en-US" dirty="0"/>
          </a:p>
        </p:txBody>
      </p:sp>
      <p:sp>
        <p:nvSpPr>
          <p:cNvPr id="3" name="Content Placeholder 2"/>
          <p:cNvSpPr>
            <a:spLocks noGrp="1"/>
          </p:cNvSpPr>
          <p:nvPr>
            <p:ph idx="1"/>
          </p:nvPr>
        </p:nvSpPr>
        <p:spPr/>
        <p:txBody>
          <a:bodyPr/>
          <a:lstStyle/>
          <a:p>
            <a:r>
              <a:rPr lang="en-US" dirty="0" smtClean="0"/>
              <a:t>Positivism</a:t>
            </a:r>
          </a:p>
          <a:p>
            <a:r>
              <a:rPr lang="en-US" dirty="0"/>
              <a:t>	</a:t>
            </a:r>
            <a:r>
              <a:rPr lang="en-US" i="1" dirty="0" smtClean="0"/>
              <a:t>The natural and social world are governed by principles, which may take the form of law-like regularities.</a:t>
            </a:r>
          </a:p>
          <a:p>
            <a:r>
              <a:rPr lang="en-US" dirty="0" smtClean="0"/>
              <a:t>Interpretivism</a:t>
            </a:r>
          </a:p>
          <a:p>
            <a:r>
              <a:rPr lang="en-US" dirty="0"/>
              <a:t>	</a:t>
            </a:r>
            <a:r>
              <a:rPr lang="en-US" i="1" dirty="0"/>
              <a:t>O</a:t>
            </a:r>
            <a:r>
              <a:rPr lang="en-US" i="1" dirty="0" smtClean="0"/>
              <a:t>rder of the social world follows from how humans understand their situation and act upon it.</a:t>
            </a:r>
            <a:endParaRPr lang="en-US" i="1" dirty="0"/>
          </a:p>
          <a:p>
            <a:r>
              <a:rPr lang="en-US" dirty="0" smtClean="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smtClean="0">
                <a:solidFill>
                  <a:schemeClr val="bg1"/>
                </a:solidFill>
                <a:latin typeface="Trebuchet MS"/>
                <a:cs typeface="Trebuchet MS"/>
              </a:rPr>
              <a:t>Beuving</a:t>
            </a:r>
            <a:r>
              <a:rPr lang="en-US" sz="1400" dirty="0" smtClean="0">
                <a:solidFill>
                  <a:schemeClr val="bg1"/>
                </a:solidFill>
                <a:latin typeface="Trebuchet MS"/>
                <a:cs typeface="Trebuchet MS"/>
              </a:rPr>
              <a:t> and de </a:t>
            </a:r>
            <a:r>
              <a:rPr lang="en-US" sz="1400" dirty="0" err="1" smtClean="0">
                <a:solidFill>
                  <a:schemeClr val="bg1"/>
                </a:solidFill>
                <a:latin typeface="Trebuchet MS"/>
                <a:cs typeface="Trebuchet MS"/>
              </a:rPr>
              <a:t>Vries</a:t>
            </a:r>
            <a:r>
              <a:rPr lang="en-US" sz="1400" dirty="0" smtClean="0">
                <a:solidFill>
                  <a:schemeClr val="bg1"/>
                </a:solidFill>
                <a:latin typeface="Trebuchet MS"/>
                <a:cs typeface="Trebuchet MS"/>
              </a:rPr>
              <a:t>, Doing Qualitative Research, Amsterdam, 2015</a:t>
            </a:r>
            <a:endParaRPr lang="en-US" sz="1400" dirty="0">
              <a:solidFill>
                <a:schemeClr val="bg1"/>
              </a:solidFill>
              <a:latin typeface="Trebuchet MS"/>
              <a:cs typeface="Trebuchet MS"/>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32075829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worldviews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71100">
                <a:tc>
                  <a:txBody>
                    <a:bodyPr/>
                    <a:lstStyle/>
                    <a:p>
                      <a:r>
                        <a:rPr lang="en-US" b="1" i="0" dirty="0" smtClean="0">
                          <a:solidFill>
                            <a:schemeClr val="tx1"/>
                          </a:solidFill>
                        </a:rPr>
                        <a:t>Positivism</a:t>
                      </a:r>
                      <a:endParaRPr lang="en-US" b="1" i="0" dirty="0">
                        <a:solidFill>
                          <a:schemeClr val="tx1"/>
                        </a:solidFill>
                      </a:endParaRPr>
                    </a:p>
                  </a:txBody>
                  <a:tcPr/>
                </a:tc>
                <a:tc>
                  <a:txBody>
                    <a:bodyPr/>
                    <a:lstStyle/>
                    <a:p>
                      <a:r>
                        <a:rPr lang="en-US" b="1" i="0" dirty="0" smtClean="0">
                          <a:solidFill>
                            <a:schemeClr val="tx1"/>
                          </a:solidFill>
                        </a:rPr>
                        <a:t>Constructivism</a:t>
                      </a:r>
                      <a:endParaRPr lang="en-US" b="1" i="0" dirty="0">
                        <a:solidFill>
                          <a:schemeClr val="tx1"/>
                        </a:solidFill>
                      </a:endParaRPr>
                    </a:p>
                  </a:txBody>
                  <a:tcPr/>
                </a:tc>
                <a:extLst>
                  <a:ext uri="{0D108BD9-81ED-4DB2-BD59-A6C34878D82A}">
                    <a16:rowId xmlns:a16="http://schemas.microsoft.com/office/drawing/2014/main" val="10000"/>
                  </a:ext>
                </a:extLst>
              </a:tr>
              <a:tr h="1858585">
                <a:tc>
                  <a:txBody>
                    <a:bodyPr/>
                    <a:lstStyle/>
                    <a:p>
                      <a:pPr marL="285750" indent="-285750">
                        <a:buFont typeface="Arial"/>
                        <a:buChar char="•"/>
                      </a:pPr>
                      <a:r>
                        <a:rPr lang="en-US" dirty="0" smtClean="0"/>
                        <a:t>Determination</a:t>
                      </a:r>
                    </a:p>
                    <a:p>
                      <a:pPr marL="285750" indent="-285750">
                        <a:buFont typeface="Arial"/>
                        <a:buChar char="•"/>
                      </a:pPr>
                      <a:r>
                        <a:rPr lang="en-US" dirty="0" smtClean="0"/>
                        <a:t>Reductionism</a:t>
                      </a:r>
                    </a:p>
                    <a:p>
                      <a:pPr marL="285750" indent="-285750">
                        <a:buFont typeface="Arial"/>
                        <a:buChar char="•"/>
                      </a:pPr>
                      <a:r>
                        <a:rPr lang="en-US" dirty="0" smtClean="0"/>
                        <a:t>Empirical</a:t>
                      </a:r>
                      <a:r>
                        <a:rPr lang="en-US" baseline="0" dirty="0" smtClean="0"/>
                        <a:t> observation and measurement</a:t>
                      </a:r>
                    </a:p>
                    <a:p>
                      <a:pPr marL="285750" indent="-285750">
                        <a:buFont typeface="Arial"/>
                        <a:buChar char="•"/>
                      </a:pPr>
                      <a:r>
                        <a:rPr lang="en-US" baseline="0" dirty="0" smtClean="0"/>
                        <a:t>Theory verification</a:t>
                      </a:r>
                      <a:endParaRPr lang="en-US" dirty="0"/>
                    </a:p>
                  </a:txBody>
                  <a:tcPr/>
                </a:tc>
                <a:tc>
                  <a:txBody>
                    <a:bodyPr/>
                    <a:lstStyle/>
                    <a:p>
                      <a:pPr marL="285750" indent="-285750">
                        <a:buFont typeface="Arial"/>
                        <a:buChar char="•"/>
                      </a:pPr>
                      <a:r>
                        <a:rPr lang="en-US" dirty="0" smtClean="0"/>
                        <a:t>Understanding</a:t>
                      </a:r>
                    </a:p>
                    <a:p>
                      <a:pPr marL="285750" indent="-285750">
                        <a:buFont typeface="Arial"/>
                        <a:buChar char="•"/>
                      </a:pPr>
                      <a:r>
                        <a:rPr lang="en-US" dirty="0" smtClean="0"/>
                        <a:t>Multiple participant meanings</a:t>
                      </a:r>
                    </a:p>
                    <a:p>
                      <a:pPr marL="285750" indent="-285750">
                        <a:buFont typeface="Arial"/>
                        <a:buChar char="•"/>
                      </a:pPr>
                      <a:r>
                        <a:rPr lang="en-US" dirty="0" smtClean="0"/>
                        <a:t>Social and historical construction</a:t>
                      </a:r>
                    </a:p>
                    <a:p>
                      <a:pPr marL="285750" indent="-285750">
                        <a:buFont typeface="Arial"/>
                        <a:buChar char="•"/>
                      </a:pPr>
                      <a:r>
                        <a:rPr lang="en-US" dirty="0" smtClean="0"/>
                        <a:t>Theory generation</a:t>
                      </a:r>
                      <a:endParaRPr lang="en-US" dirty="0"/>
                    </a:p>
                  </a:txBody>
                  <a:tcPr/>
                </a:tc>
                <a:extLst>
                  <a:ext uri="{0D108BD9-81ED-4DB2-BD59-A6C34878D82A}">
                    <a16:rowId xmlns:a16="http://schemas.microsoft.com/office/drawing/2014/main" val="10001"/>
                  </a:ext>
                </a:extLst>
              </a:tr>
              <a:tr h="471100">
                <a:tc>
                  <a:txBody>
                    <a:bodyPr/>
                    <a:lstStyle/>
                    <a:p>
                      <a:r>
                        <a:rPr lang="en-US" b="1" dirty="0" smtClean="0"/>
                        <a:t>Transformative</a:t>
                      </a:r>
                      <a:endParaRPr lang="en-US" b="1" dirty="0"/>
                    </a:p>
                  </a:txBody>
                  <a:tcPr/>
                </a:tc>
                <a:tc>
                  <a:txBody>
                    <a:bodyPr/>
                    <a:lstStyle/>
                    <a:p>
                      <a:r>
                        <a:rPr lang="en-US" b="1" dirty="0" smtClean="0"/>
                        <a:t>Pragmatism</a:t>
                      </a:r>
                      <a:endParaRPr lang="en-US" b="1" dirty="0"/>
                    </a:p>
                  </a:txBody>
                  <a:tcPr/>
                </a:tc>
                <a:extLst>
                  <a:ext uri="{0D108BD9-81ED-4DB2-BD59-A6C34878D82A}">
                    <a16:rowId xmlns:a16="http://schemas.microsoft.com/office/drawing/2014/main" val="10002"/>
                  </a:ext>
                </a:extLst>
              </a:tr>
              <a:tr h="1161616">
                <a:tc>
                  <a:txBody>
                    <a:bodyPr/>
                    <a:lstStyle/>
                    <a:p>
                      <a:pPr marL="285750" indent="-285750">
                        <a:buFont typeface="Arial"/>
                        <a:buChar char="•"/>
                      </a:pPr>
                      <a:r>
                        <a:rPr lang="en-US" dirty="0" smtClean="0"/>
                        <a:t>Political agenda</a:t>
                      </a:r>
                    </a:p>
                    <a:p>
                      <a:pPr marL="285750" indent="-285750">
                        <a:buFont typeface="Arial"/>
                        <a:buChar char="•"/>
                      </a:pPr>
                      <a:r>
                        <a:rPr lang="en-US" dirty="0" smtClean="0"/>
                        <a:t>Change-oriented</a:t>
                      </a:r>
                      <a:endParaRPr lang="en-US" dirty="0"/>
                    </a:p>
                  </a:txBody>
                  <a:tcPr/>
                </a:tc>
                <a:tc>
                  <a:txBody>
                    <a:bodyPr/>
                    <a:lstStyle/>
                    <a:p>
                      <a:pPr marL="285750" indent="-285750">
                        <a:buFont typeface="Arial"/>
                        <a:buChar char="•"/>
                      </a:pPr>
                      <a:r>
                        <a:rPr lang="en-US" dirty="0" smtClean="0"/>
                        <a:t>Consequences of actions</a:t>
                      </a:r>
                    </a:p>
                    <a:p>
                      <a:pPr marL="285750" indent="-285750">
                        <a:buFont typeface="Arial"/>
                        <a:buChar char="•"/>
                      </a:pPr>
                      <a:r>
                        <a:rPr lang="en-US" dirty="0" smtClean="0"/>
                        <a:t>Problem-centered</a:t>
                      </a:r>
                    </a:p>
                    <a:p>
                      <a:pPr marL="285750" indent="-285750">
                        <a:buFont typeface="Arial"/>
                        <a:buChar char="•"/>
                      </a:pPr>
                      <a:r>
                        <a:rPr lang="en-US" dirty="0" smtClean="0"/>
                        <a:t>Real-world practice oriented</a:t>
                      </a:r>
                      <a:endParaRPr lang="en-US" dirty="0"/>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smtClean="0">
                <a:solidFill>
                  <a:schemeClr val="bg1"/>
                </a:solidFill>
                <a:latin typeface="Trebuchet MS"/>
                <a:cs typeface="Trebuchet MS"/>
              </a:rPr>
              <a:t>Creswell, Research Design, Los Angeles, 2014</a:t>
            </a:r>
            <a:endParaRPr lang="en-US" sz="1400" dirty="0">
              <a:solidFill>
                <a:schemeClr val="bg1"/>
              </a:solidFill>
              <a:latin typeface="Trebuchet MS"/>
              <a:cs typeface="Trebuchet MS"/>
            </a:endParaRPr>
          </a:p>
        </p:txBody>
      </p:sp>
      <p:sp>
        <p:nvSpPr>
          <p:cNvPr id="3" name="Slide Number Placeholder 2"/>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2794396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Scoring</a:t>
            </a:r>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94865246"/>
              </p:ext>
            </p:extLst>
          </p:nvPr>
        </p:nvGraphicFramePr>
        <p:xfrm>
          <a:off x="228600" y="1524000"/>
          <a:ext cx="8686799" cy="5242560"/>
        </p:xfrm>
        <a:graphic>
          <a:graphicData uri="http://schemas.openxmlformats.org/drawingml/2006/table">
            <a:tbl>
              <a:tblPr firstRow="1" firstCol="1" bandRow="1">
                <a:tableStyleId>{5C22544A-7EE6-4342-B048-85BDC9FD1C3A}</a:tableStyleId>
              </a:tblPr>
              <a:tblGrid>
                <a:gridCol w="952236">
                  <a:extLst>
                    <a:ext uri="{9D8B030D-6E8A-4147-A177-3AD203B41FA5}">
                      <a16:colId xmlns:a16="http://schemas.microsoft.com/office/drawing/2014/main" val="4122000872"/>
                    </a:ext>
                  </a:extLst>
                </a:gridCol>
                <a:gridCol w="952236">
                  <a:extLst>
                    <a:ext uri="{9D8B030D-6E8A-4147-A177-3AD203B41FA5}">
                      <a16:colId xmlns:a16="http://schemas.microsoft.com/office/drawing/2014/main" val="3894099391"/>
                    </a:ext>
                  </a:extLst>
                </a:gridCol>
                <a:gridCol w="1309323">
                  <a:extLst>
                    <a:ext uri="{9D8B030D-6E8A-4147-A177-3AD203B41FA5}">
                      <a16:colId xmlns:a16="http://schemas.microsoft.com/office/drawing/2014/main" val="4278113548"/>
                    </a:ext>
                  </a:extLst>
                </a:gridCol>
                <a:gridCol w="2410343">
                  <a:extLst>
                    <a:ext uri="{9D8B030D-6E8A-4147-A177-3AD203B41FA5}">
                      <a16:colId xmlns:a16="http://schemas.microsoft.com/office/drawing/2014/main" val="558715650"/>
                    </a:ext>
                  </a:extLst>
                </a:gridCol>
                <a:gridCol w="1614151">
                  <a:extLst>
                    <a:ext uri="{9D8B030D-6E8A-4147-A177-3AD203B41FA5}">
                      <a16:colId xmlns:a16="http://schemas.microsoft.com/office/drawing/2014/main" val="1925426809"/>
                    </a:ext>
                  </a:extLst>
                </a:gridCol>
                <a:gridCol w="1448510">
                  <a:extLst>
                    <a:ext uri="{9D8B030D-6E8A-4147-A177-3AD203B41FA5}">
                      <a16:colId xmlns:a16="http://schemas.microsoft.com/office/drawing/2014/main" val="732142522"/>
                    </a:ext>
                  </a:extLst>
                </a:gridCol>
              </a:tblGrid>
              <a:tr h="304800">
                <a:tc>
                  <a:txBody>
                    <a:bodyPr/>
                    <a:lstStyle/>
                    <a:p>
                      <a:pPr marL="0" marR="0" indent="0" algn="ctr">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Class</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Date</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Instructor</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Assessment</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Due dates</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Score weight</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2160152534"/>
                  </a:ext>
                </a:extLst>
              </a:tr>
              <a:tr h="27432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C1</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31-Jan</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(1)</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327641634"/>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07-Feb</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Ceusters (2)</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in-class test T1</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2186092625"/>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C3</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14-Feb</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(3)</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in-class test T2</a:t>
                      </a:r>
                    </a:p>
                    <a:p>
                      <a:pPr marL="0" marR="0" indent="0">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assignment: A1</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Feb 19 - noon</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p>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4155109537"/>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C4</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21-Feb</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(4)</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assignment: A2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Feb 26 - noon</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1294380105"/>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C5</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28-Feb</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(5)</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test at home: T3</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Mar 5 - noon</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2920674086"/>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C6</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07-Mar</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(6)</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assignment: A3</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Mar 12 - noon</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1714508916"/>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C7</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14-Mar</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Ceusters (7)</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assignment: A4</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Mar 26 - noon</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2331914532"/>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C8</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28-Mar</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(8)</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in-class test T4</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3831278793"/>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C9</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04-Apr</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Mullin (1)</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assignment: A5</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Apr 09 - noon</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1339502938"/>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C10</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11-Apr</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(9)</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1543402711"/>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C11</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18-Apr</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(10)</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assignment: A6</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Apr 24 - noon</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416605473"/>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C12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25-Apr</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(11)</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in-class exercise part 1</a:t>
                      </a:r>
                    </a:p>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in-class exercise part 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indent="0">
                        <a:lnSpc>
                          <a:spcPct val="100000"/>
                        </a:lnSpc>
                      </a:pPr>
                      <a:endParaRPr lang="en-US" sz="1600">
                        <a:solidFill>
                          <a:schemeClr val="tx1"/>
                        </a:solidFill>
                        <a:effectLst/>
                        <a:latin typeface="Times New Roman" panose="02020603050405020304" pitchFamily="18" charset="0"/>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p>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2769019129"/>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C13</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02-May</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(12)</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in-class test T5</a:t>
                      </a:r>
                    </a:p>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assignment: A7</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indent="0">
                        <a:lnSpc>
                          <a:spcPct val="100000"/>
                        </a:lnSpc>
                      </a:pPr>
                      <a:endParaRPr lang="en-US" sz="1600">
                        <a:solidFill>
                          <a:schemeClr val="tx1"/>
                        </a:solidFill>
                        <a:effectLst/>
                        <a:latin typeface="Times New Roman" panose="02020603050405020304" pitchFamily="18" charset="0"/>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p>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20%</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3695644709"/>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C14</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09-May</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(13)</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Final presentation</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20%</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3111534603"/>
                  </a:ext>
                </a:extLst>
              </a:tr>
              <a:tr h="0">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EXAM</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ct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16-May</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Ceusters (14)</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25%</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2633307238"/>
                  </a:ext>
                </a:extLst>
              </a:tr>
              <a:tr h="0">
                <a:tc gridSpan="4">
                  <a:txBody>
                    <a:bodyPr/>
                    <a:lstStyle/>
                    <a:p>
                      <a:pPr indent="0">
                        <a:lnSpc>
                          <a:spcPct val="100000"/>
                        </a:lnSpc>
                      </a:pPr>
                      <a:endParaRPr lang="en-US" sz="1600">
                        <a:solidFill>
                          <a:schemeClr val="tx1"/>
                        </a:solidFill>
                        <a:effectLst/>
                        <a:latin typeface="Times New Roman" panose="02020603050405020304" pitchFamily="18" charset="0"/>
                        <a:cs typeface="Times New Roman" panose="02020603050405020304" pitchFamily="18" charset="0"/>
                      </a:endParaRPr>
                    </a:p>
                  </a:txBody>
                  <a:tcPr marL="45720" marR="45720" marT="9144" marB="9144"/>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nSpc>
                          <a:spcPct val="100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Total</a:t>
                      </a:r>
                      <a:endParaRPr lang="en-US" sz="16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tc>
                  <a:txBody>
                    <a:bodyPr/>
                    <a:lstStyle/>
                    <a:p>
                      <a:pPr marL="0" marR="0" indent="0" algn="r">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100%</a:t>
                      </a:r>
                      <a:endParaRPr lang="en-US" sz="16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9144" marB="9144"/>
                </a:tc>
                <a:extLst>
                  <a:ext uri="{0D108BD9-81ED-4DB2-BD59-A6C34878D82A}">
                    <a16:rowId xmlns:a16="http://schemas.microsoft.com/office/drawing/2014/main" val="4182523306"/>
                  </a:ext>
                </a:extLst>
              </a:tr>
            </a:tbl>
          </a:graphicData>
        </a:graphic>
      </p:graphicFrame>
    </p:spTree>
    <p:extLst>
      <p:ext uri="{BB962C8B-B14F-4D97-AF65-F5344CB8AC3E}">
        <p14:creationId xmlns:p14="http://schemas.microsoft.com/office/powerpoint/2010/main" val="1940897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mtClean="0"/>
              <a:t>A non-trivial relation</a:t>
            </a:r>
          </a:p>
        </p:txBody>
      </p:sp>
      <p:sp>
        <p:nvSpPr>
          <p:cNvPr id="9230" name="Slide Number Placeholder 26"/>
          <p:cNvSpPr>
            <a:spLocks noGrp="1"/>
          </p:cNvSpPr>
          <p:nvPr>
            <p:ph type="sldNum" sz="quarter" idx="10"/>
          </p:nvPr>
        </p:nvSpPr>
        <p:spPr>
          <a:xfrm>
            <a:off x="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60</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Current</a:t>
            </a:r>
            <a:r>
              <a:rPr lang="nl-BE" altLang="en-US" dirty="0" smtClean="0"/>
              <a:t> mainstream </a:t>
            </a:r>
            <a:r>
              <a:rPr lang="nl-BE" altLang="en-US" dirty="0" err="1" smtClean="0"/>
              <a:t>informatics</a:t>
            </a:r>
            <a:r>
              <a:rPr lang="nl-BE" altLang="en-US" dirty="0" smtClean="0"/>
              <a:t> thinking</a:t>
            </a:r>
            <a:endParaRPr lang="en-GB" altLang="en-US" dirty="0" smtClean="0"/>
          </a:p>
        </p:txBody>
      </p:sp>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0"/>
          </p:nvPr>
        </p:nvSpPr>
        <p:spPr/>
        <p:txBody>
          <a:bodyPr/>
          <a:lstStyle/>
          <a:p>
            <a:fld id="{F41BC1FE-425B-4D41-9768-47500E60C2C6}" type="slidenum">
              <a:rPr lang="en-US" altLang="en-US" smtClean="0"/>
              <a:pPr/>
              <a:t>61</a:t>
            </a:fld>
            <a:endParaRPr lang="en-US" altLang="en-US"/>
          </a:p>
        </p:txBody>
      </p:sp>
    </p:spTree>
    <p:extLst>
      <p:ext uri="{BB962C8B-B14F-4D97-AF65-F5344CB8AC3E}">
        <p14:creationId xmlns:p14="http://schemas.microsoft.com/office/powerpoint/2010/main" val="3489789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171950" cy="2359025"/>
            <a:chOff x="672" y="1008"/>
            <a:chExt cx="2628"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878" y="1008"/>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a:solidFill>
                    <a:schemeClr val="bg1"/>
                  </a:solidFill>
                </a:rPr>
                <a:t>?</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Current</a:t>
            </a:r>
            <a:r>
              <a:rPr lang="nl-BE" altLang="en-US" dirty="0" smtClean="0"/>
              <a:t> mainstream </a:t>
            </a:r>
            <a:r>
              <a:rPr lang="nl-BE" altLang="en-US" dirty="0" err="1" smtClean="0"/>
              <a:t>informatics</a:t>
            </a:r>
            <a:r>
              <a:rPr lang="nl-BE" altLang="en-US" dirty="0" smtClean="0"/>
              <a:t> thinking</a:t>
            </a:r>
            <a:endParaRPr lang="en-GB" altLang="en-US" dirty="0" smtClean="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62</a:t>
            </a:fld>
            <a:endParaRPr lang="en-US" altLang="en-US"/>
          </a:p>
        </p:txBody>
      </p:sp>
    </p:spTree>
    <p:extLst>
      <p:ext uri="{BB962C8B-B14F-4D97-AF65-F5344CB8AC3E}">
        <p14:creationId xmlns:p14="http://schemas.microsoft.com/office/powerpoint/2010/main" val="210931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Current</a:t>
            </a:r>
            <a:r>
              <a:rPr lang="nl-BE" altLang="en-US" dirty="0" smtClean="0"/>
              <a:t> mainstream </a:t>
            </a:r>
            <a:r>
              <a:rPr lang="nl-BE" altLang="en-US" dirty="0" err="1" smtClean="0"/>
              <a:t>informatics</a:t>
            </a:r>
            <a:r>
              <a:rPr lang="nl-BE" altLang="en-US" dirty="0" smtClean="0"/>
              <a:t> thinking</a:t>
            </a:r>
            <a:endParaRPr lang="en-GB" altLang="en-US" dirty="0" smtClean="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63</a:t>
            </a:fld>
            <a:endParaRPr lang="en-US" altLang="en-US"/>
          </a:p>
        </p:txBody>
      </p:sp>
    </p:spTree>
    <p:extLst>
      <p:ext uri="{BB962C8B-B14F-4D97-AF65-F5344CB8AC3E}">
        <p14:creationId xmlns:p14="http://schemas.microsoft.com/office/powerpoint/2010/main" val="11178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Where</a:t>
            </a:r>
            <a:r>
              <a:rPr lang="nl-BE" altLang="en-US" dirty="0" smtClean="0"/>
              <a:t> do data </a:t>
            </a:r>
            <a:r>
              <a:rPr lang="nl-BE" altLang="en-US" dirty="0" err="1" smtClean="0"/>
              <a:t>come</a:t>
            </a:r>
            <a:r>
              <a:rPr lang="nl-BE" altLang="en-US" dirty="0" smtClean="0"/>
              <a:t> </a:t>
            </a:r>
            <a:r>
              <a:rPr lang="nl-BE" altLang="en-US" dirty="0" err="1" smtClean="0"/>
              <a:t>from</a:t>
            </a:r>
            <a:r>
              <a:rPr lang="nl-BE" altLang="en-US" dirty="0" smtClean="0"/>
              <a:t>?</a:t>
            </a:r>
            <a:endParaRPr lang="en-GB" altLang="en-US" dirty="0" smtClean="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64</a:t>
            </a:fld>
            <a:endParaRPr lang="en-US" altLang="en-US"/>
          </a:p>
        </p:txBody>
      </p:sp>
    </p:spTree>
    <p:extLst>
      <p:ext uri="{BB962C8B-B14F-4D97-AF65-F5344CB8AC3E}">
        <p14:creationId xmlns:p14="http://schemas.microsoft.com/office/powerpoint/2010/main" val="3256305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smtClean="0">
                  <a:solidFill>
                    <a:schemeClr val="bg1"/>
                  </a:solidFill>
                </a:rPr>
                <a:t>parts</a:t>
              </a:r>
              <a:r>
                <a:rPr lang="nl-BE" altLang="en-US" sz="2000" b="0" dirty="0" smtClean="0">
                  <a:solidFill>
                    <a:schemeClr val="bg1"/>
                  </a:solidFill>
                </a:rPr>
                <a:t> </a:t>
              </a:r>
              <a:r>
                <a:rPr lang="nl-BE" altLang="en-US" sz="2000" b="0" dirty="0">
                  <a:solidFill>
                    <a:schemeClr val="bg1"/>
                  </a:solidFill>
                </a:rPr>
                <a:t>of </a:t>
              </a:r>
              <a:r>
                <a:rPr lang="nl-BE" altLang="en-US" sz="2000" b="0" dirty="0" err="1">
                  <a:solidFill>
                    <a:schemeClr val="bg1"/>
                  </a:solidFill>
                </a:rPr>
                <a:t>our</a:t>
              </a:r>
              <a:r>
                <a:rPr lang="nl-BE" altLang="en-US" sz="2000" b="0" dirty="0">
                  <a:solidFill>
                    <a:schemeClr val="bg1"/>
                  </a:solidFill>
                </a:rPr>
                <a:t> data </a:t>
              </a:r>
              <a:r>
                <a:rPr lang="nl-BE" altLang="en-US" sz="2000" b="0" dirty="0" err="1" smtClean="0">
                  <a:solidFill>
                    <a:schemeClr val="bg1"/>
                  </a:solidFill>
                </a:rPr>
                <a:t>correspond</a:t>
              </a:r>
              <a:r>
                <a:rPr lang="nl-BE" altLang="en-US" sz="2000" b="0" dirty="0" smtClean="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r>
                <a:rPr lang="nl-BE" altLang="en-US" sz="2000" b="0" dirty="0" smtClean="0">
                  <a:solidFill>
                    <a:schemeClr val="bg1"/>
                  </a:solidFill>
                </a:rPr>
                <a:t>?</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smtClean="0">
                  <a:solidFill>
                    <a:schemeClr val="bg1"/>
                  </a:solidFill>
                </a:rPr>
                <a:t>parts</a:t>
              </a:r>
              <a:r>
                <a:rPr lang="nl-BE" altLang="en-US" sz="2000" b="0" dirty="0" smtClean="0">
                  <a:solidFill>
                    <a:schemeClr val="bg1"/>
                  </a:solidFill>
                </a:rPr>
                <a:t> </a:t>
              </a:r>
              <a:r>
                <a:rPr lang="nl-BE" altLang="en-US" sz="2000" b="0" dirty="0">
                  <a:solidFill>
                    <a:schemeClr val="bg1"/>
                  </a:solidFill>
                </a:rPr>
                <a:t>of </a:t>
              </a:r>
              <a:r>
                <a:rPr lang="nl-BE" altLang="en-US" sz="2000" b="0" dirty="0" err="1">
                  <a:solidFill>
                    <a:schemeClr val="bg1"/>
                  </a:solidFill>
                </a:rPr>
                <a:t>reality</a:t>
              </a:r>
              <a:r>
                <a:rPr lang="nl-BE" altLang="en-US" sz="2000" b="0" dirty="0">
                  <a:solidFill>
                    <a:schemeClr val="bg1"/>
                  </a:solidFill>
                </a:rPr>
                <a:t> </a:t>
              </a:r>
              <a:r>
                <a:rPr lang="nl-BE" altLang="en-US" sz="2000" b="0" dirty="0" smtClean="0">
                  <a:solidFill>
                    <a:schemeClr val="bg1"/>
                  </a:solidFill>
                </a:rPr>
                <a:t>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smtClean="0">
                  <a:solidFill>
                    <a:schemeClr val="bg1"/>
                  </a:solidFill>
                </a:rPr>
                <a:t>they</a:t>
              </a:r>
              <a:r>
                <a:rPr lang="nl-BE" altLang="en-US" sz="2000" b="0" dirty="0" smtClean="0">
                  <a:solidFill>
                    <a:schemeClr val="bg1"/>
                  </a:solidFill>
                </a:rPr>
                <a:t> are </a:t>
              </a:r>
              <a:r>
                <a:rPr lang="nl-BE" altLang="en-US" sz="2000" b="0" dirty="0">
                  <a:solidFill>
                    <a:schemeClr val="bg1"/>
                  </a:solidFill>
                </a:rPr>
                <a:t>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Where</a:t>
            </a:r>
            <a:r>
              <a:rPr lang="nl-BE" altLang="en-US" dirty="0" smtClean="0"/>
              <a:t> do data </a:t>
            </a:r>
            <a:r>
              <a:rPr lang="nl-BE" altLang="en-US" dirty="0" err="1" smtClean="0"/>
              <a:t>come</a:t>
            </a:r>
            <a:r>
              <a:rPr lang="nl-BE" altLang="en-US" dirty="0" smtClean="0"/>
              <a:t> </a:t>
            </a:r>
            <a:r>
              <a:rPr lang="nl-BE" altLang="en-US" dirty="0" err="1" smtClean="0"/>
              <a:t>from</a:t>
            </a:r>
            <a:r>
              <a:rPr lang="nl-BE" altLang="en-US" dirty="0" smtClean="0"/>
              <a:t>?</a:t>
            </a:r>
            <a:endParaRPr lang="en-GB" altLang="en-US" dirty="0" smtClean="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65</a:t>
            </a:fld>
            <a:endParaRPr lang="en-US" altLang="en-US"/>
          </a:p>
        </p:txBody>
      </p:sp>
    </p:spTree>
    <p:extLst>
      <p:ext uri="{BB962C8B-B14F-4D97-AF65-F5344CB8AC3E}">
        <p14:creationId xmlns:p14="http://schemas.microsoft.com/office/powerpoint/2010/main" val="17755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smtClean="0">
                  <a:solidFill>
                    <a:schemeClr val="bg1"/>
                  </a:solidFill>
                </a:rPr>
                <a:t>parts</a:t>
              </a:r>
              <a:r>
                <a:rPr lang="nl-BE" altLang="en-US" sz="2000" b="0" dirty="0" smtClean="0">
                  <a:solidFill>
                    <a:schemeClr val="bg1"/>
                  </a:solidFill>
                </a:rPr>
                <a:t> </a:t>
              </a:r>
              <a:r>
                <a:rPr lang="nl-BE" altLang="en-US" sz="2000" b="0" dirty="0">
                  <a:solidFill>
                    <a:schemeClr val="bg1"/>
                  </a:solidFill>
                </a:rPr>
                <a:t>of </a:t>
              </a:r>
              <a:r>
                <a:rPr lang="nl-BE" altLang="en-US" sz="2000" b="0" dirty="0" err="1">
                  <a:solidFill>
                    <a:schemeClr val="bg1"/>
                  </a:solidFill>
                </a:rPr>
                <a:t>our</a:t>
              </a:r>
              <a:r>
                <a:rPr lang="nl-BE" altLang="en-US" sz="2000" b="0" dirty="0">
                  <a:solidFill>
                    <a:schemeClr val="bg1"/>
                  </a:solidFill>
                </a:rPr>
                <a:t> data </a:t>
              </a:r>
              <a:r>
                <a:rPr lang="nl-BE" altLang="en-US" sz="2000" b="0" dirty="0" err="1" smtClean="0">
                  <a:solidFill>
                    <a:schemeClr val="bg1"/>
                  </a:solidFill>
                </a:rPr>
                <a:t>correspond</a:t>
              </a:r>
              <a:r>
                <a:rPr lang="nl-BE" altLang="en-US" sz="2000" b="0" dirty="0" smtClean="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r>
                <a:rPr lang="nl-BE" altLang="en-US" sz="2000" b="0" dirty="0" smtClean="0">
                  <a:solidFill>
                    <a:schemeClr val="bg1"/>
                  </a:solidFill>
                </a:rPr>
                <a:t>?</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smtClean="0">
                  <a:solidFill>
                    <a:schemeClr val="bg1"/>
                  </a:solidFill>
                </a:rPr>
                <a:t>parts</a:t>
              </a:r>
              <a:r>
                <a:rPr lang="nl-BE" altLang="en-US" sz="2000" b="0" dirty="0" smtClean="0">
                  <a:solidFill>
                    <a:schemeClr val="bg1"/>
                  </a:solidFill>
                </a:rPr>
                <a:t> </a:t>
              </a:r>
              <a:r>
                <a:rPr lang="nl-BE" altLang="en-US" sz="2000" b="0" dirty="0">
                  <a:solidFill>
                    <a:schemeClr val="bg1"/>
                  </a:solidFill>
                </a:rPr>
                <a:t>of </a:t>
              </a:r>
              <a:r>
                <a:rPr lang="nl-BE" altLang="en-US" sz="2000" b="0" dirty="0" err="1">
                  <a:solidFill>
                    <a:schemeClr val="bg1"/>
                  </a:solidFill>
                </a:rPr>
                <a:t>reality</a:t>
              </a:r>
              <a:r>
                <a:rPr lang="nl-BE" altLang="en-US" sz="2000" b="0" dirty="0">
                  <a:solidFill>
                    <a:schemeClr val="bg1"/>
                  </a:solidFill>
                </a:rPr>
                <a:t> </a:t>
              </a:r>
              <a:r>
                <a:rPr lang="nl-BE" altLang="en-US" sz="2000" b="0" dirty="0" smtClean="0">
                  <a:solidFill>
                    <a:schemeClr val="bg1"/>
                  </a:solidFill>
                </a:rPr>
                <a:t>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smtClean="0">
                  <a:solidFill>
                    <a:schemeClr val="bg1"/>
                  </a:solidFill>
                </a:rPr>
                <a:t>they</a:t>
              </a:r>
              <a:r>
                <a:rPr lang="nl-BE" altLang="en-US" sz="2000" b="0" dirty="0" smtClean="0">
                  <a:solidFill>
                    <a:schemeClr val="bg1"/>
                  </a:solidFill>
                </a:rPr>
                <a:t> are </a:t>
              </a:r>
              <a:r>
                <a:rPr lang="nl-BE" altLang="en-US" sz="2000" b="0" dirty="0">
                  <a:solidFill>
                    <a:schemeClr val="bg1"/>
                  </a:solidFill>
                </a:rPr>
                <a:t>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smtClean="0"/>
              <a:t>Where</a:t>
            </a:r>
            <a:r>
              <a:rPr lang="nl-BE" altLang="en-US" dirty="0" smtClean="0"/>
              <a:t> do data </a:t>
            </a:r>
            <a:r>
              <a:rPr lang="nl-BE" altLang="en-US" dirty="0" err="1" smtClean="0"/>
              <a:t>come</a:t>
            </a:r>
            <a:r>
              <a:rPr lang="nl-BE" altLang="en-US" dirty="0" smtClean="0"/>
              <a:t> </a:t>
            </a:r>
            <a:r>
              <a:rPr lang="nl-BE" altLang="en-US" dirty="0" err="1" smtClean="0"/>
              <a:t>from</a:t>
            </a:r>
            <a:r>
              <a:rPr lang="nl-BE" altLang="en-US" dirty="0" smtClean="0"/>
              <a:t>?</a:t>
            </a:r>
            <a:endParaRPr lang="en-GB" altLang="en-US" dirty="0" smtClean="0"/>
          </a:p>
        </p:txBody>
      </p:sp>
      <p:sp>
        <p:nvSpPr>
          <p:cNvPr id="18" name="Rectangle 17"/>
          <p:cNvSpPr/>
          <p:nvPr/>
        </p:nvSpPr>
        <p:spPr bwMode="auto">
          <a:xfrm>
            <a:off x="342900" y="5918381"/>
            <a:ext cx="8458200" cy="787217"/>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 Box 39"/>
          <p:cNvSpPr txBox="1">
            <a:spLocks noChangeArrowheads="1"/>
          </p:cNvSpPr>
          <p:nvPr/>
        </p:nvSpPr>
        <p:spPr bwMode="auto">
          <a:xfrm>
            <a:off x="396564" y="5867401"/>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rgbClr val="1FE115"/>
                </a:solidFill>
              </a:rPr>
              <a:t>Ontology</a:t>
            </a:r>
            <a:endParaRPr lang="en-US" altLang="en-US" dirty="0">
              <a:solidFill>
                <a:srgbClr val="1FE115"/>
              </a:solidFill>
            </a:endParaRP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66</a:t>
            </a:fld>
            <a:endParaRPr lang="en-US" altLang="en-US"/>
          </a:p>
        </p:txBody>
      </p:sp>
    </p:spTree>
    <p:extLst>
      <p:ext uri="{BB962C8B-B14F-4D97-AF65-F5344CB8AC3E}">
        <p14:creationId xmlns:p14="http://schemas.microsoft.com/office/powerpoint/2010/main" val="2585446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28957200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smtClean="0"/>
              <a:t>Research</a:t>
            </a:r>
            <a:endParaRPr lang="en-US" dirty="0"/>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smtClean="0"/>
              <a:t>Science</a:t>
            </a:r>
            <a:endParaRPr lang="en-US" dirty="0"/>
          </a:p>
        </p:txBody>
      </p:sp>
      <p:sp>
        <p:nvSpPr>
          <p:cNvPr id="22" name="Slide Number Placeholder 21"/>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42332439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‘Logic’</a:t>
            </a:r>
            <a:endParaRPr lang="en-US" sz="9600" dirty="0"/>
          </a:p>
        </p:txBody>
      </p:sp>
      <p:sp>
        <p:nvSpPr>
          <p:cNvPr id="3" name="Subtitle 2"/>
          <p:cNvSpPr>
            <a:spLocks noGrp="1"/>
          </p:cNvSpPr>
          <p:nvPr>
            <p:ph type="subTitle" idx="1"/>
          </p:nvPr>
        </p:nvSpPr>
        <p:spPr/>
        <p:txBody>
          <a:bodyPr/>
          <a:lstStyle/>
          <a:p>
            <a:r>
              <a:rPr lang="en-US" dirty="0" smtClean="0"/>
              <a:t>helps scientists to build arguments for the correctness of their conclusions</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1451549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overview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6479932"/>
              </p:ext>
            </p:extLst>
          </p:nvPr>
        </p:nvGraphicFramePr>
        <p:xfrm>
          <a:off x="228600" y="1676400"/>
          <a:ext cx="8686800" cy="42976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3385551077"/>
                    </a:ext>
                  </a:extLst>
                </a:gridCol>
                <a:gridCol w="3657600">
                  <a:extLst>
                    <a:ext uri="{9D8B030D-6E8A-4147-A177-3AD203B41FA5}">
                      <a16:colId xmlns:a16="http://schemas.microsoft.com/office/drawing/2014/main" val="2600556866"/>
                    </a:ext>
                  </a:extLst>
                </a:gridCol>
                <a:gridCol w="685800">
                  <a:extLst>
                    <a:ext uri="{9D8B030D-6E8A-4147-A177-3AD203B41FA5}">
                      <a16:colId xmlns:a16="http://schemas.microsoft.com/office/drawing/2014/main" val="2036634710"/>
                    </a:ext>
                  </a:extLst>
                </a:gridCol>
                <a:gridCol w="3657600">
                  <a:extLst>
                    <a:ext uri="{9D8B030D-6E8A-4147-A177-3AD203B41FA5}">
                      <a16:colId xmlns:a16="http://schemas.microsoft.com/office/drawing/2014/main" val="845329534"/>
                    </a:ext>
                  </a:extLst>
                </a:gridCol>
              </a:tblGrid>
              <a:tr h="370840">
                <a:tc>
                  <a:txBody>
                    <a:bodyPr/>
                    <a:lstStyle/>
                    <a:p>
                      <a:r>
                        <a:rPr lang="en-US" sz="2000" b="0" dirty="0" smtClean="0">
                          <a:solidFill>
                            <a:schemeClr val="bg1"/>
                          </a:solidFill>
                        </a:rPr>
                        <a:t>C1</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Fundamentals of science &amp; research</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C8</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Descriptive and elementary statistics</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36845203"/>
                  </a:ext>
                </a:extLst>
              </a:tr>
              <a:tr h="370840">
                <a:tc>
                  <a:txBody>
                    <a:bodyPr/>
                    <a:lstStyle/>
                    <a:p>
                      <a:r>
                        <a:rPr lang="en-US" sz="2000" b="0" dirty="0" smtClean="0">
                          <a:solidFill>
                            <a:schemeClr val="bg1"/>
                          </a:solidFill>
                        </a:rPr>
                        <a:t>C2</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Types of bias</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C9</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Statistical analysis</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24883556"/>
                  </a:ext>
                </a:extLst>
              </a:tr>
              <a:tr h="370840">
                <a:tc>
                  <a:txBody>
                    <a:bodyPr/>
                    <a:lstStyle/>
                    <a:p>
                      <a:r>
                        <a:rPr lang="en-US" sz="2000" b="0" dirty="0" smtClean="0">
                          <a:solidFill>
                            <a:schemeClr val="bg1"/>
                          </a:solidFill>
                        </a:rPr>
                        <a:t>C3</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Overview of research designs</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C10</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Clinical trial design</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2901262"/>
                  </a:ext>
                </a:extLst>
              </a:tr>
              <a:tr h="370840">
                <a:tc>
                  <a:txBody>
                    <a:bodyPr/>
                    <a:lstStyle/>
                    <a:p>
                      <a:r>
                        <a:rPr lang="en-US" sz="2000" b="0" dirty="0" smtClean="0">
                          <a:solidFill>
                            <a:schemeClr val="bg1"/>
                          </a:solidFill>
                        </a:rPr>
                        <a:t>C4</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Planning research projects</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C11</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Integration of qualitative and quantitative methods</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80445186"/>
                  </a:ext>
                </a:extLst>
              </a:tr>
              <a:tr h="370840">
                <a:tc>
                  <a:txBody>
                    <a:bodyPr/>
                    <a:lstStyle/>
                    <a:p>
                      <a:r>
                        <a:rPr lang="en-US" sz="2000" b="0" dirty="0" smtClean="0">
                          <a:solidFill>
                            <a:schemeClr val="bg1"/>
                          </a:solidFill>
                        </a:rPr>
                        <a:t>C5</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Data collection in qualitative research</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C12</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Quality of research proposals</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8199658"/>
                  </a:ext>
                </a:extLst>
              </a:tr>
              <a:tr h="370840">
                <a:tc>
                  <a:txBody>
                    <a:bodyPr/>
                    <a:lstStyle/>
                    <a:p>
                      <a:r>
                        <a:rPr lang="en-US" sz="2000" b="0" dirty="0" smtClean="0">
                          <a:solidFill>
                            <a:schemeClr val="bg1"/>
                          </a:solidFill>
                        </a:rPr>
                        <a:t>C6</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Elements of epidemiology</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C13</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Ethics, plagiarism, informed consent</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21136680"/>
                  </a:ext>
                </a:extLst>
              </a:tr>
              <a:tr h="370840">
                <a:tc>
                  <a:txBody>
                    <a:bodyPr/>
                    <a:lstStyle/>
                    <a:p>
                      <a:r>
                        <a:rPr lang="en-US" sz="2000" b="0" dirty="0" smtClean="0">
                          <a:solidFill>
                            <a:schemeClr val="bg1"/>
                          </a:solidFill>
                        </a:rPr>
                        <a:t>C7</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Data analysis of quantitative</a:t>
                      </a:r>
                      <a:r>
                        <a:rPr lang="en-US" sz="2000" b="0" baseline="0" dirty="0" smtClean="0">
                          <a:solidFill>
                            <a:schemeClr val="bg1"/>
                          </a:solidFill>
                        </a:rPr>
                        <a:t> and qualitative variables</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C14</a:t>
                      </a:r>
                      <a:endParaRPr lang="en-US" sz="2000"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2000" b="0" dirty="0" smtClean="0">
                          <a:solidFill>
                            <a:schemeClr val="bg1"/>
                          </a:solidFill>
                        </a:rPr>
                        <a:t>Oral presentation of research proposals</a:t>
                      </a:r>
                      <a:endParaRPr lang="en-US" sz="2000" b="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73426134"/>
                  </a:ext>
                </a:extLst>
              </a:tr>
            </a:tbl>
          </a:graphicData>
        </a:graphic>
      </p:graphicFrame>
      <p:sp>
        <p:nvSpPr>
          <p:cNvPr id="2" name="Slide Number Placeholder 1"/>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22722489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Logic</a:t>
            </a:r>
            <a:endParaRPr lang="en-US" dirty="0"/>
          </a:p>
        </p:txBody>
      </p:sp>
      <p:sp>
        <p:nvSpPr>
          <p:cNvPr id="3" name="Content Placeholder 2"/>
          <p:cNvSpPr>
            <a:spLocks noGrp="1"/>
          </p:cNvSpPr>
          <p:nvPr>
            <p:ph idx="1"/>
          </p:nvPr>
        </p:nvSpPr>
        <p:spPr/>
        <p:txBody>
          <a:bodyPr/>
          <a:lstStyle/>
          <a:p>
            <a:pPr marL="914400" indent="-914400"/>
            <a:r>
              <a:rPr lang="en-US" dirty="0"/>
              <a:t>(</a:t>
            </a:r>
            <a:r>
              <a:rPr lang="en-US" dirty="0" smtClean="0"/>
              <a:t>L1)	The </a:t>
            </a:r>
            <a:r>
              <a:rPr lang="en-US" dirty="0"/>
              <a:t>study of artificial formal </a:t>
            </a:r>
            <a:r>
              <a:rPr lang="en-US" dirty="0" smtClean="0"/>
              <a:t>languages; </a:t>
            </a:r>
          </a:p>
          <a:p>
            <a:pPr marL="914400" indent="-914400"/>
            <a:r>
              <a:rPr lang="en-US" dirty="0" smtClean="0"/>
              <a:t>	  </a:t>
            </a:r>
            <a:r>
              <a:rPr lang="en-US" sz="1800" dirty="0" smtClean="0">
                <a:sym typeface="Wingdings" panose="05000000000000000000" pitchFamily="2" charset="2"/>
              </a:rPr>
              <a:t> e.g. properties of predicate logic studied in model theory.</a:t>
            </a:r>
            <a:endParaRPr lang="en-US" sz="1800" dirty="0"/>
          </a:p>
          <a:p>
            <a:pPr marL="914400" indent="-914400"/>
            <a:r>
              <a:rPr lang="en-US" dirty="0"/>
              <a:t>(</a:t>
            </a:r>
            <a:r>
              <a:rPr lang="en-US" dirty="0" smtClean="0"/>
              <a:t>L2)	The </a:t>
            </a:r>
            <a:r>
              <a:rPr lang="en-US" dirty="0"/>
              <a:t>study of formally valid inferences and logical </a:t>
            </a:r>
            <a:r>
              <a:rPr lang="en-US" dirty="0" smtClean="0"/>
              <a:t>consequence;</a:t>
            </a:r>
          </a:p>
          <a:p>
            <a:pPr marL="914400" indent="-914400"/>
            <a:r>
              <a:rPr lang="en-US" dirty="0"/>
              <a:t>	  </a:t>
            </a:r>
            <a:r>
              <a:rPr lang="en-US" sz="2000" dirty="0">
                <a:sym typeface="Wingdings" panose="05000000000000000000" pitchFamily="2" charset="2"/>
              </a:rPr>
              <a:t> e.g. </a:t>
            </a:r>
            <a:r>
              <a:rPr lang="en-US" sz="2000" dirty="0" smtClean="0">
                <a:sym typeface="Wingdings" panose="05000000000000000000" pitchFamily="2" charset="2"/>
              </a:rPr>
              <a:t>IF A then B: </a:t>
            </a:r>
          </a:p>
          <a:p>
            <a:pPr marL="914400" indent="-914400"/>
            <a:r>
              <a:rPr lang="en-US" sz="2000" dirty="0">
                <a:sym typeface="Wingdings" panose="05000000000000000000" pitchFamily="2" charset="2"/>
              </a:rPr>
              <a:t>	</a:t>
            </a:r>
            <a:r>
              <a:rPr lang="en-US" sz="2000" dirty="0" smtClean="0">
                <a:sym typeface="Wingdings" panose="05000000000000000000" pitchFamily="2" charset="2"/>
              </a:rPr>
              <a:t>		A, therefor: B</a:t>
            </a:r>
            <a:endParaRPr lang="en-US" sz="2000" dirty="0"/>
          </a:p>
          <a:p>
            <a:pPr marL="914400" indent="-914400"/>
            <a:r>
              <a:rPr lang="en-US" dirty="0" smtClean="0"/>
              <a:t>			</a:t>
            </a:r>
            <a:r>
              <a:rPr lang="en-US" sz="2000" dirty="0" smtClean="0"/>
              <a:t>not B, therefor: not A</a:t>
            </a:r>
          </a:p>
          <a:p>
            <a:pPr marL="914400" indent="-914400"/>
            <a:r>
              <a:rPr lang="en-US" dirty="0" smtClean="0"/>
              <a:t>(L3)	The </a:t>
            </a:r>
            <a:r>
              <a:rPr lang="en-US" dirty="0"/>
              <a:t>study of logical </a:t>
            </a:r>
            <a:r>
              <a:rPr lang="en-US" dirty="0" smtClean="0"/>
              <a:t>truths;</a:t>
            </a:r>
          </a:p>
          <a:p>
            <a:pPr marL="914400" indent="-914400"/>
            <a:r>
              <a:rPr lang="en-US" sz="2000" dirty="0" smtClean="0"/>
              <a:t>	the </a:t>
            </a:r>
            <a:r>
              <a:rPr lang="en-US" sz="2000" dirty="0"/>
              <a:t>most general truths, ones that are contained in any other body of truths that any other science aims to </a:t>
            </a:r>
            <a:r>
              <a:rPr lang="en-US" sz="2000" dirty="0" smtClean="0"/>
              <a:t>describe.</a:t>
            </a:r>
            <a:endParaRPr lang="en-US" sz="2000" dirty="0"/>
          </a:p>
          <a:p>
            <a:pPr marL="914400" indent="-914400"/>
            <a:r>
              <a:rPr lang="en-US" dirty="0"/>
              <a:t>(</a:t>
            </a:r>
            <a:r>
              <a:rPr lang="en-US" dirty="0" smtClean="0"/>
              <a:t>L4)	The </a:t>
            </a:r>
            <a:r>
              <a:rPr lang="en-US" dirty="0"/>
              <a:t>study of the general features, or form, of </a:t>
            </a:r>
            <a:r>
              <a:rPr lang="en-US" dirty="0" smtClean="0"/>
              <a:t>judgements (Kant).</a:t>
            </a:r>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32736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u="sng" dirty="0"/>
              <a:t>deductive argument</a:t>
            </a:r>
            <a:r>
              <a:rPr lang="en-US" dirty="0"/>
              <a:t> is an argument that is intended by the arguer to be (deductively) valid, that is, to provide a guarantee of the truth of the conclusion provided that the argument's premises (assumptions) are true</a:t>
            </a:r>
            <a:r>
              <a:rPr lang="en-US" dirty="0" smtClean="0"/>
              <a:t>.</a:t>
            </a:r>
          </a:p>
          <a:p>
            <a:pPr marL="0" indent="0"/>
            <a:endParaRPr lang="en-US" dirty="0" smtClean="0"/>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18053621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and sound (deductive) arguments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a:buFont typeface="Arial" panose="020B0604020202020204" pitchFamily="34" charset="0"/>
              <a:buChar char="•"/>
            </a:pPr>
            <a:r>
              <a:rPr lang="en-US" b="1" u="sng" dirty="0"/>
              <a:t>A deductive argument is </a:t>
            </a:r>
            <a:r>
              <a:rPr lang="en-US" b="1" i="1" u="sng" dirty="0"/>
              <a:t>sound</a:t>
            </a:r>
            <a:r>
              <a:rPr lang="en-US" b="1" u="sng" dirty="0"/>
              <a:t> if and only if </a:t>
            </a:r>
            <a:r>
              <a:rPr lang="en-US" dirty="0"/>
              <a:t>it is both valid, and all of its premises are actually true. Otherwise, a deductive argument is unsound.</a:t>
            </a:r>
          </a:p>
          <a:p>
            <a:pPr>
              <a:buFont typeface="Arial" panose="020B0604020202020204" pitchFamily="34" charset="0"/>
              <a:buChar char="•"/>
            </a:pPr>
            <a:endParaRPr lang="en-US" dirty="0"/>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7938262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marL="0" indent="0"/>
            <a:r>
              <a:rPr lang="en-US" dirty="0" smtClean="0">
                <a:solidFill>
                  <a:srgbClr val="FFFF00"/>
                </a:solidFill>
              </a:rPr>
              <a:t>Patients, when sick, always consult a doctor and follow the advice given.</a:t>
            </a:r>
          </a:p>
          <a:p>
            <a:pPr marL="0" indent="0"/>
            <a:r>
              <a:rPr lang="en-US" dirty="0" smtClean="0">
                <a:solidFill>
                  <a:srgbClr val="FFFF00"/>
                </a:solidFill>
              </a:rPr>
              <a:t>Doctors’ advices are always such that when they are followed, patients get better.</a:t>
            </a:r>
          </a:p>
          <a:p>
            <a:pPr marL="0" indent="0"/>
            <a:r>
              <a:rPr lang="en-US" dirty="0" smtClean="0">
                <a:solidFill>
                  <a:srgbClr val="FFFF00"/>
                </a:solidFill>
              </a:rPr>
              <a:t>Therefore, patients always get better when sick.</a:t>
            </a:r>
            <a:endParaRPr lang="en-US" dirty="0">
              <a:solidFill>
                <a:srgbClr val="FFFF00"/>
              </a:solidFill>
            </a:endParaRPr>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35970134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A </a:t>
            </a:r>
            <a:r>
              <a:rPr lang="en-US" b="1" u="sng" dirty="0"/>
              <a:t>deductive argument is </a:t>
            </a:r>
            <a:r>
              <a:rPr lang="en-US" b="1" i="1" u="sng" dirty="0"/>
              <a:t>sound</a:t>
            </a:r>
            <a:r>
              <a:rPr lang="en-US" b="1" u="sng" dirty="0"/>
              <a:t> if and only if </a:t>
            </a:r>
            <a:r>
              <a:rPr lang="en-US" dirty="0"/>
              <a:t>it is both valid, and all of its premises are actually true. Otherwise, a deductive argument is unsound</a:t>
            </a:r>
            <a:r>
              <a:rPr lang="en-US" dirty="0" smtClean="0"/>
              <a:t>.</a:t>
            </a:r>
          </a:p>
          <a:p>
            <a:pPr>
              <a:buFont typeface="Arial" panose="020B0604020202020204" pitchFamily="34" charset="0"/>
              <a:buChar char="•"/>
            </a:pPr>
            <a:endParaRPr lang="en-US" dirty="0"/>
          </a:p>
          <a:p>
            <a:pPr marL="0" indent="0"/>
            <a:r>
              <a:rPr lang="en-US" dirty="0" smtClean="0">
                <a:solidFill>
                  <a:srgbClr val="FFFF00"/>
                </a:solidFill>
              </a:rPr>
              <a:t>If I get stuck in a traffic jam, I come home late.</a:t>
            </a:r>
          </a:p>
          <a:p>
            <a:pPr marL="0" indent="0"/>
            <a:r>
              <a:rPr lang="en-US" dirty="0" smtClean="0">
                <a:solidFill>
                  <a:srgbClr val="FFFF00"/>
                </a:solidFill>
              </a:rPr>
              <a:t>If I come home late, I eat late.</a:t>
            </a:r>
          </a:p>
          <a:p>
            <a:pPr marL="0" indent="0"/>
            <a:r>
              <a:rPr lang="en-US" dirty="0" smtClean="0">
                <a:solidFill>
                  <a:srgbClr val="FFFF00"/>
                </a:solidFill>
              </a:rPr>
              <a:t>If I eat late, I eat.</a:t>
            </a:r>
          </a:p>
          <a:p>
            <a:pPr marL="0" indent="0"/>
            <a:r>
              <a:rPr lang="en-US" dirty="0" smtClean="0">
                <a:solidFill>
                  <a:srgbClr val="FFFF00"/>
                </a:solidFill>
              </a:rPr>
              <a:t>Yesterday, I got stuck in a traffic jam.</a:t>
            </a:r>
          </a:p>
          <a:p>
            <a:pPr marL="0" indent="0"/>
            <a:r>
              <a:rPr lang="en-US" dirty="0" smtClean="0">
                <a:solidFill>
                  <a:srgbClr val="FFFF00"/>
                </a:solidFill>
              </a:rPr>
              <a:t>Therefore, I ate yesterday.</a:t>
            </a:r>
          </a:p>
          <a:p>
            <a:pPr marL="0" indent="0"/>
            <a:endParaRPr lang="en-US" dirty="0" smtClean="0">
              <a:solidFill>
                <a:srgbClr val="FFFF00"/>
              </a:solidFill>
            </a:endParaRPr>
          </a:p>
          <a:p>
            <a:pPr>
              <a:buFont typeface="Arial" panose="020B0604020202020204" pitchFamily="34" charset="0"/>
              <a:buChar char="•"/>
            </a:pPr>
            <a:r>
              <a:rPr lang="en-US" dirty="0" smtClean="0">
                <a:solidFill>
                  <a:srgbClr val="FFC000"/>
                </a:solidFill>
              </a:rPr>
              <a:t>If I ate yesterday, was that because I was in a traffic jam?</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2157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A </a:t>
            </a:r>
            <a:r>
              <a:rPr lang="en-US" b="1" u="sng" dirty="0">
                <a:solidFill>
                  <a:srgbClr val="0070C0"/>
                </a:solidFill>
              </a:rPr>
              <a:t>deductive argument</a:t>
            </a:r>
            <a:r>
              <a:rPr lang="en-US" dirty="0">
                <a:solidFill>
                  <a:srgbClr val="0070C0"/>
                </a:solidFill>
              </a:rPr>
              <a:t> is an argument that is intended by the arguer to be (deductively) valid, that is, to provide a guarantee of the truth of the conclusion provided that the argument's premises (assumptions) are true</a:t>
            </a:r>
            <a:r>
              <a:rPr lang="en-US" dirty="0" smtClean="0">
                <a:solidFill>
                  <a:srgbClr val="0070C0"/>
                </a:solidFill>
              </a:rPr>
              <a:t>.</a:t>
            </a:r>
          </a:p>
          <a:p>
            <a:pPr marL="0" indent="0"/>
            <a:endParaRPr lang="en-US" dirty="0" smtClean="0"/>
          </a:p>
          <a:p>
            <a:pPr>
              <a:buFont typeface="Arial" panose="020B0604020202020204" pitchFamily="34" charset="0"/>
              <a:buChar char="•"/>
            </a:pPr>
            <a:r>
              <a:rPr lang="en-US" dirty="0"/>
              <a:t>An </a:t>
            </a:r>
            <a:r>
              <a:rPr lang="en-US" b="1" u="sng" dirty="0"/>
              <a:t>inductive argument</a:t>
            </a:r>
            <a:r>
              <a:rPr lang="en-US" dirty="0"/>
              <a:t> is an argument that is intended by the arguer merely to establish or increase the probability of its conclusion. In an inductive argument, the premises are intended only to be so strong that, if they were true, then it would be unlikely that the conclusion is false. </a:t>
            </a:r>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16070681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‘The Scientific Method’</a:t>
            </a:r>
            <a:endParaRPr lang="en-US" sz="5400" dirty="0"/>
          </a:p>
        </p:txBody>
      </p:sp>
      <p:sp>
        <p:nvSpPr>
          <p:cNvPr id="3" name="Subtitle 2"/>
          <p:cNvSpPr>
            <a:spLocks noGrp="1"/>
          </p:cNvSpPr>
          <p:nvPr>
            <p:ph type="subTitle" idx="1"/>
          </p:nvPr>
        </p:nvSpPr>
        <p:spPr/>
        <p:txBody>
          <a:bodyPr/>
          <a:lstStyle/>
          <a:p>
            <a:r>
              <a:rPr lang="en-US" dirty="0" smtClean="0"/>
              <a:t>A name for a quite generally accepted </a:t>
            </a:r>
            <a:r>
              <a:rPr lang="en-US" b="1" i="1" u="sng" dirty="0" smtClean="0"/>
              <a:t>research</a:t>
            </a:r>
            <a:r>
              <a:rPr lang="en-US" dirty="0" smtClean="0"/>
              <a:t> </a:t>
            </a:r>
            <a:r>
              <a:rPr lang="en-US" dirty="0" smtClean="0"/>
              <a:t>method</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12250997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a:t>
            </a:r>
            <a:r>
              <a:rPr lang="en-US" sz="3200" dirty="0" smtClean="0"/>
              <a:t>research. Failure to …</a:t>
            </a:r>
            <a:endParaRPr lang="en-US" sz="3200" dirty="0"/>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smtClean="0"/>
              <a:t>carefully </a:t>
            </a:r>
            <a:r>
              <a:rPr lang="en-US" sz="1800" dirty="0"/>
              <a:t>examine the literature for similar, prior </a:t>
            </a:r>
            <a:r>
              <a:rPr lang="en-US" sz="1800" dirty="0" smtClean="0"/>
              <a:t>research</a:t>
            </a:r>
            <a:endParaRPr lang="en-US" sz="1800" dirty="0"/>
          </a:p>
          <a:p>
            <a:pPr>
              <a:buFont typeface="+mj-lt"/>
              <a:buAutoNum type="arabicPeriod"/>
            </a:pPr>
            <a:r>
              <a:rPr lang="en-US" sz="1800" dirty="0" smtClean="0"/>
              <a:t>critically </a:t>
            </a:r>
            <a:r>
              <a:rPr lang="en-US" sz="1800" dirty="0"/>
              <a:t>assess the prior literature </a:t>
            </a:r>
            <a:endParaRPr lang="en-US" sz="1800" dirty="0" smtClean="0"/>
          </a:p>
          <a:p>
            <a:pPr>
              <a:buFont typeface="+mj-lt"/>
              <a:buAutoNum type="arabicPeriod"/>
            </a:pPr>
            <a:r>
              <a:rPr lang="en-US" sz="1800" dirty="0" smtClean="0"/>
              <a:t>specify </a:t>
            </a:r>
            <a:r>
              <a:rPr lang="en-US" sz="1800" dirty="0"/>
              <a:t>the inclusion and exclusion criteria for your </a:t>
            </a:r>
            <a:r>
              <a:rPr lang="en-US" sz="1800" dirty="0" smtClean="0"/>
              <a:t>subjects</a:t>
            </a:r>
            <a:endParaRPr lang="en-US" sz="1800" dirty="0"/>
          </a:p>
          <a:p>
            <a:pPr>
              <a:buFont typeface="+mj-lt"/>
              <a:buAutoNum type="arabicPeriod"/>
            </a:pPr>
            <a:r>
              <a:rPr lang="en-US" sz="1800" dirty="0" smtClean="0"/>
              <a:t>determine </a:t>
            </a:r>
            <a:r>
              <a:rPr lang="en-US" sz="1800" dirty="0"/>
              <a:t>and report the error of your measurement </a:t>
            </a:r>
            <a:r>
              <a:rPr lang="en-US" sz="1800" dirty="0" smtClean="0"/>
              <a:t>methods</a:t>
            </a:r>
            <a:endParaRPr lang="en-US" sz="1800" dirty="0"/>
          </a:p>
          <a:p>
            <a:pPr>
              <a:buFont typeface="+mj-lt"/>
              <a:buAutoNum type="arabicPeriod"/>
            </a:pPr>
            <a:r>
              <a:rPr lang="en-US" sz="1800" dirty="0" smtClean="0"/>
              <a:t>specify </a:t>
            </a:r>
            <a:r>
              <a:rPr lang="en-US" sz="1800" dirty="0"/>
              <a:t>the exact statistical assumptions made in the </a:t>
            </a:r>
            <a:r>
              <a:rPr lang="en-US" sz="1800" dirty="0" smtClean="0"/>
              <a:t>analysis</a:t>
            </a:r>
            <a:endParaRPr lang="en-US" sz="1800" dirty="0"/>
          </a:p>
          <a:p>
            <a:pPr>
              <a:buFont typeface="+mj-lt"/>
              <a:buAutoNum type="arabicPeriod"/>
            </a:pPr>
            <a:r>
              <a:rPr lang="en-US" sz="1800" dirty="0" smtClean="0"/>
              <a:t>perform </a:t>
            </a:r>
            <a:r>
              <a:rPr lang="en-US" sz="1800" dirty="0"/>
              <a:t>sample size analysis before the study </a:t>
            </a:r>
            <a:r>
              <a:rPr lang="en-US" sz="1800" dirty="0" smtClean="0"/>
              <a:t>begins</a:t>
            </a:r>
            <a:endParaRPr lang="en-US" sz="1800" dirty="0"/>
          </a:p>
          <a:p>
            <a:pPr>
              <a:buFont typeface="+mj-lt"/>
              <a:buAutoNum type="arabicPeriod"/>
            </a:pPr>
            <a:r>
              <a:rPr lang="en-US" sz="1800" dirty="0" smtClean="0"/>
              <a:t>implement </a:t>
            </a:r>
            <a:r>
              <a:rPr lang="en-US" sz="1800" dirty="0"/>
              <a:t>adequate bias control </a:t>
            </a:r>
            <a:r>
              <a:rPr lang="en-US" sz="1800" dirty="0" smtClean="0"/>
              <a:t>measures</a:t>
            </a:r>
            <a:endParaRPr lang="en-US" sz="1800" dirty="0"/>
          </a:p>
          <a:p>
            <a:pPr>
              <a:buFont typeface="+mj-lt"/>
              <a:buAutoNum type="arabicPeriod"/>
            </a:pPr>
            <a:r>
              <a:rPr lang="en-US" sz="1800" dirty="0" smtClean="0"/>
              <a:t>write </a:t>
            </a:r>
            <a:r>
              <a:rPr lang="en-US" sz="1800" dirty="0"/>
              <a:t>and stick to a detailed time </a:t>
            </a:r>
            <a:r>
              <a:rPr lang="en-US" sz="1800" dirty="0" smtClean="0"/>
              <a:t>line</a:t>
            </a:r>
            <a:endParaRPr lang="en-US" sz="1800" dirty="0"/>
          </a:p>
          <a:p>
            <a:pPr>
              <a:buFont typeface="+mj-lt"/>
              <a:buAutoNum type="arabicPeriod"/>
            </a:pPr>
            <a:r>
              <a:rPr lang="en-US" sz="1800" dirty="0" smtClean="0"/>
              <a:t>vigorously </a:t>
            </a:r>
            <a:r>
              <a:rPr lang="en-US" sz="1800" dirty="0"/>
              <a:t>recruit and retain </a:t>
            </a:r>
            <a:r>
              <a:rPr lang="en-US" sz="1800" dirty="0" smtClean="0"/>
              <a:t>subjects</a:t>
            </a:r>
            <a:endParaRPr lang="en-US" sz="1800" dirty="0"/>
          </a:p>
          <a:p>
            <a:pPr>
              <a:buFont typeface="+mj-lt"/>
              <a:buAutoNum type="arabicPeriod"/>
            </a:pPr>
            <a:r>
              <a:rPr lang="en-US" sz="1800" dirty="0" smtClean="0"/>
              <a:t>have </a:t>
            </a:r>
            <a:r>
              <a:rPr lang="en-US" sz="1800" dirty="0"/>
              <a:t>a detailed, written and vetted protocol </a:t>
            </a:r>
            <a:endParaRPr lang="en-US" sz="1800" dirty="0" smtClean="0"/>
          </a:p>
          <a:p>
            <a:pPr>
              <a:buFont typeface="+mj-lt"/>
              <a:buAutoNum type="arabicPeriod"/>
            </a:pPr>
            <a:r>
              <a:rPr lang="en-US" sz="1800" dirty="0" smtClean="0"/>
              <a:t>examine </a:t>
            </a:r>
            <a:r>
              <a:rPr lang="en-US" sz="1800" dirty="0"/>
              <a:t>for normality of the </a:t>
            </a:r>
            <a:r>
              <a:rPr lang="en-US" sz="1800" dirty="0" smtClean="0"/>
              <a:t>data</a:t>
            </a:r>
            <a:endParaRPr lang="en-US" sz="1800" dirty="0"/>
          </a:p>
          <a:p>
            <a:pPr>
              <a:buFont typeface="+mj-lt"/>
              <a:buAutoNum type="arabicPeriod"/>
            </a:pPr>
            <a:r>
              <a:rPr lang="en-US" sz="1800" dirty="0" smtClean="0"/>
              <a:t>report </a:t>
            </a:r>
            <a:r>
              <a:rPr lang="en-US" sz="1800" dirty="0"/>
              <a:t>missing data, dropped subjects and use of an intention to treat </a:t>
            </a:r>
            <a:r>
              <a:rPr lang="en-US" sz="1800" dirty="0" smtClean="0"/>
              <a:t>analysis</a:t>
            </a:r>
            <a:endParaRPr lang="en-US" sz="1800" dirty="0"/>
          </a:p>
          <a:p>
            <a:pPr>
              <a:buFont typeface="+mj-lt"/>
              <a:buAutoNum type="arabicPeriod"/>
            </a:pPr>
            <a:r>
              <a:rPr lang="en-US" sz="1800" dirty="0" smtClean="0"/>
              <a:t>perform </a:t>
            </a:r>
            <a:r>
              <a:rPr lang="en-US" sz="1800" dirty="0"/>
              <a:t>and report power </a:t>
            </a:r>
            <a:r>
              <a:rPr lang="en-US" sz="1800" dirty="0" smtClean="0"/>
              <a:t>calculations</a:t>
            </a:r>
            <a:endParaRPr lang="en-US" sz="1800" dirty="0"/>
          </a:p>
          <a:p>
            <a:pPr>
              <a:buFont typeface="+mj-lt"/>
              <a:buAutoNum type="arabicPeriod"/>
            </a:pPr>
            <a:r>
              <a:rPr lang="en-US" sz="1800" dirty="0" smtClean="0"/>
              <a:t>point </a:t>
            </a:r>
            <a:r>
              <a:rPr lang="en-US" sz="1800" dirty="0"/>
              <a:t>out the weaknesses of your own </a:t>
            </a:r>
            <a:r>
              <a:rPr lang="en-US" sz="1800" dirty="0" smtClean="0"/>
              <a:t>study</a:t>
            </a:r>
            <a:endParaRPr lang="en-US" sz="1800" dirty="0"/>
          </a:p>
          <a:p>
            <a:pPr>
              <a:buFont typeface="+mj-lt"/>
              <a:buAutoNum type="arabicPeriod"/>
            </a:pPr>
            <a:r>
              <a:rPr lang="en-US" sz="1800" dirty="0" smtClean="0"/>
              <a:t>understand </a:t>
            </a:r>
            <a:r>
              <a:rPr lang="en-US" sz="1800" dirty="0"/>
              <a:t>and use correct </a:t>
            </a:r>
            <a:r>
              <a:rPr lang="en-US" sz="1800" dirty="0" smtClean="0"/>
              <a:t>scientific</a:t>
            </a:r>
            <a:endParaRPr lang="en-US" sz="1800" dirty="0"/>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1143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a:t>
            </a:r>
            <a:r>
              <a:rPr lang="en-US" dirty="0"/>
              <a:t>M</a:t>
            </a:r>
            <a:r>
              <a:rPr lang="en-US" dirty="0" smtClean="0"/>
              <a:t>ethod</a:t>
            </a:r>
            <a:endParaRPr lang="en-US" dirty="0"/>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a:t>
            </a:r>
            <a:r>
              <a:rPr lang="en-US" sz="2800" dirty="0" smtClean="0"/>
              <a:t>involving:</a:t>
            </a:r>
          </a:p>
          <a:p>
            <a:pPr lvl="1">
              <a:buFont typeface="Arial" panose="020B0604020202020204" pitchFamily="34" charset="0"/>
              <a:buChar char="•"/>
            </a:pPr>
            <a:r>
              <a:rPr lang="en-US" sz="2800" dirty="0" smtClean="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smtClean="0"/>
              <a:t>,</a:t>
            </a:r>
          </a:p>
          <a:p>
            <a:pPr lvl="1">
              <a:buFont typeface="Arial" panose="020B0604020202020204" pitchFamily="34" charset="0"/>
              <a:buChar char="•"/>
            </a:pPr>
            <a:r>
              <a:rPr lang="en-US" sz="2800" dirty="0" smtClean="0"/>
              <a:t>the </a:t>
            </a:r>
            <a:r>
              <a:rPr lang="en-US" sz="2800" dirty="0"/>
              <a:t>collection of </a:t>
            </a:r>
            <a:r>
              <a:rPr lang="en-US" sz="2800" dirty="0">
                <a:solidFill>
                  <a:srgbClr val="1FE115"/>
                </a:solidFill>
              </a:rPr>
              <a:t>data</a:t>
            </a:r>
            <a:r>
              <a:rPr lang="en-US" sz="2800" dirty="0"/>
              <a:t> through observation and experiment, and </a:t>
            </a:r>
            <a:endParaRPr lang="en-US" sz="2800" dirty="0" smtClean="0"/>
          </a:p>
          <a:p>
            <a:pPr lvl="1">
              <a:buFont typeface="Arial" panose="020B0604020202020204" pitchFamily="34" charset="0"/>
              <a:buChar char="•"/>
            </a:pPr>
            <a:r>
              <a:rPr lang="en-US" sz="2800" dirty="0" smtClean="0"/>
              <a:t>the </a:t>
            </a:r>
            <a:r>
              <a:rPr lang="en-US" sz="2800" dirty="0"/>
              <a:t>formulation and testing of </a:t>
            </a:r>
            <a:r>
              <a:rPr lang="en-US" sz="2800" dirty="0" smtClean="0">
                <a:solidFill>
                  <a:srgbClr val="1FE115"/>
                </a:solidFill>
              </a:rPr>
              <a:t>hypotheses.</a:t>
            </a:r>
            <a:endParaRPr lang="en-US" sz="2800" dirty="0">
              <a:solidFill>
                <a:srgbClr val="1FE115"/>
              </a:solidFill>
            </a:endParaRP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5346165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657815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project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You need to write a research proposal for a narrow topic: </a:t>
            </a:r>
          </a:p>
          <a:p>
            <a:pPr lvl="1">
              <a:buFont typeface="Arial" panose="020B0604020202020204" pitchFamily="34" charset="0"/>
              <a:buChar char="•"/>
            </a:pPr>
            <a:r>
              <a:rPr lang="en-US" sz="2200" dirty="0" smtClean="0"/>
              <a:t>that is of interest to you,</a:t>
            </a:r>
          </a:p>
          <a:p>
            <a:pPr lvl="1">
              <a:buFont typeface="Arial" panose="020B0604020202020204" pitchFamily="34" charset="0"/>
              <a:buChar char="•"/>
            </a:pPr>
            <a:r>
              <a:rPr lang="en-US" sz="2200" dirty="0"/>
              <a:t>t</a:t>
            </a:r>
            <a:r>
              <a:rPr lang="en-US" sz="2200" dirty="0" smtClean="0"/>
              <a:t>hat fits in a broader topic covering all narrower topics.</a:t>
            </a:r>
          </a:p>
          <a:p>
            <a:pPr>
              <a:buFont typeface="Arial" panose="020B0604020202020204" pitchFamily="34" charset="0"/>
              <a:buChar char="•"/>
            </a:pPr>
            <a:r>
              <a:rPr lang="en-US" dirty="0" smtClean="0"/>
              <a:t>Time line:</a:t>
            </a:r>
          </a:p>
          <a:p>
            <a:pPr lvl="1">
              <a:buFont typeface="Arial" panose="020B0604020202020204" pitchFamily="34" charset="0"/>
              <a:buChar char="•"/>
              <a:tabLst>
                <a:tab pos="1376363" algn="l"/>
              </a:tabLst>
            </a:pPr>
            <a:r>
              <a:rPr lang="en-US" sz="2100" dirty="0" smtClean="0"/>
              <a:t>C4	Feb 21:	topics fixed</a:t>
            </a:r>
          </a:p>
          <a:p>
            <a:pPr lvl="1">
              <a:buFont typeface="Arial" panose="020B0604020202020204" pitchFamily="34" charset="0"/>
              <a:buChar char="•"/>
              <a:tabLst>
                <a:tab pos="1376363" algn="l"/>
              </a:tabLst>
            </a:pPr>
            <a:r>
              <a:rPr lang="en-US" sz="2100" dirty="0" smtClean="0"/>
              <a:t>A2	Feb 26: 	outline in required format 		( 3% FG)</a:t>
            </a:r>
          </a:p>
          <a:p>
            <a:pPr lvl="1">
              <a:buFont typeface="Arial" panose="020B0604020202020204" pitchFamily="34" charset="0"/>
              <a:buChar char="•"/>
              <a:tabLst>
                <a:tab pos="1376363" algn="l"/>
              </a:tabLst>
            </a:pPr>
            <a:r>
              <a:rPr lang="en-US" sz="2100" dirty="0" smtClean="0"/>
              <a:t>A4	Mar 26: 	precise hypothesis, detailed variables, 			       	established operational linkage 	( 5% FG)</a:t>
            </a:r>
          </a:p>
          <a:p>
            <a:pPr lvl="1">
              <a:buFont typeface="Arial" panose="020B0604020202020204" pitchFamily="34" charset="0"/>
              <a:buChar char="•"/>
              <a:tabLst>
                <a:tab pos="1376363" algn="l"/>
              </a:tabLst>
            </a:pPr>
            <a:r>
              <a:rPr lang="en-US" sz="2100" dirty="0" smtClean="0"/>
              <a:t>A6	Apr 24: 	add experimental design  		( 3% FG)</a:t>
            </a:r>
          </a:p>
          <a:p>
            <a:pPr lvl="1">
              <a:buFont typeface="Arial" panose="020B0604020202020204" pitchFamily="34" charset="0"/>
              <a:buChar char="•"/>
              <a:tabLst>
                <a:tab pos="1376363" algn="l"/>
              </a:tabLst>
            </a:pPr>
            <a:r>
              <a:rPr lang="en-US" sz="2100" dirty="0" smtClean="0"/>
              <a:t>C12	Apr 25: 	peer review of proposals 		( 5% FG)</a:t>
            </a:r>
          </a:p>
          <a:p>
            <a:pPr lvl="1">
              <a:buFont typeface="Arial" panose="020B0604020202020204" pitchFamily="34" charset="0"/>
              <a:buChar char="•"/>
              <a:tabLst>
                <a:tab pos="1376363" algn="l"/>
              </a:tabLst>
            </a:pPr>
            <a:r>
              <a:rPr lang="en-US" sz="2100" dirty="0" smtClean="0"/>
              <a:t>A7	May 9: 	research proposal complete 		(20% FG)</a:t>
            </a:r>
          </a:p>
          <a:p>
            <a:pPr lvl="1">
              <a:buFont typeface="Arial" panose="020B0604020202020204" pitchFamily="34" charset="0"/>
              <a:buChar char="•"/>
              <a:tabLst>
                <a:tab pos="1376363" algn="l"/>
              </a:tabLst>
            </a:pPr>
            <a:r>
              <a:rPr lang="en-US" sz="2100" dirty="0" smtClean="0"/>
              <a:t>C14	May 9: 	formal presentation of proposal 	(20% FG)</a:t>
            </a:r>
          </a:p>
          <a:p>
            <a:pPr>
              <a:buFont typeface="Arial" panose="020B0604020202020204" pitchFamily="34" charset="0"/>
              <a:buChar char="•"/>
            </a:pPr>
            <a:r>
              <a:rPr lang="en-US" dirty="0" smtClean="0"/>
              <a:t>Total final grade impact: 56%!</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12837428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Objectivity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Objectivity </a:t>
            </a:r>
            <a:r>
              <a:rPr lang="en-US" dirty="0"/>
              <a:t>as Faithfulness to </a:t>
            </a:r>
            <a:r>
              <a:rPr lang="en-US" dirty="0" smtClean="0"/>
              <a:t>Facts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Objectivity </a:t>
            </a:r>
            <a:r>
              <a:rPr lang="en-US" dirty="0"/>
              <a:t>as Absence of Normative Commitments and the Value-Free </a:t>
            </a:r>
            <a:r>
              <a:rPr lang="en-US" dirty="0" smtClean="0"/>
              <a:t>Ideal</a:t>
            </a:r>
          </a:p>
          <a:p>
            <a:pPr>
              <a:buFont typeface="Arial" panose="020B0604020202020204" pitchFamily="34" charset="0"/>
              <a:buChar char="•"/>
            </a:pPr>
            <a:endParaRPr lang="en-US" dirty="0"/>
          </a:p>
          <a:p>
            <a:pPr>
              <a:buFont typeface="Arial" panose="020B0604020202020204" pitchFamily="34" charset="0"/>
              <a:buChar char="•"/>
            </a:pPr>
            <a:r>
              <a:rPr lang="en-US" dirty="0" smtClean="0"/>
              <a:t>Objectivity </a:t>
            </a:r>
            <a:r>
              <a:rPr lang="en-US" dirty="0"/>
              <a:t>as Freedom from Personal Biases </a:t>
            </a:r>
            <a:endParaRPr lang="en-US" dirty="0" smtClean="0"/>
          </a:p>
          <a:p>
            <a:pPr lvl="1">
              <a:buFont typeface="Arial" panose="020B0604020202020204" pitchFamily="34" charset="0"/>
              <a:buChar char="•"/>
            </a:pPr>
            <a:r>
              <a:rPr lang="en-US" dirty="0" smtClean="0"/>
              <a:t>Measurement </a:t>
            </a:r>
            <a:r>
              <a:rPr lang="en-US" dirty="0"/>
              <a:t>and Quantification</a:t>
            </a:r>
          </a:p>
          <a:p>
            <a:pPr lvl="1">
              <a:buFont typeface="Arial" panose="020B0604020202020204" pitchFamily="34" charset="0"/>
              <a:buChar char="•"/>
            </a:pPr>
            <a:r>
              <a:rPr lang="en-US" dirty="0" smtClean="0"/>
              <a:t>Inductive </a:t>
            </a:r>
            <a:r>
              <a:rPr lang="en-US" dirty="0"/>
              <a:t>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39456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a:t>
            </a:r>
            <a:r>
              <a:rPr lang="en-US" dirty="0" smtClean="0"/>
              <a:t>(2)</a:t>
            </a:r>
            <a:endParaRPr lang="en-US" dirty="0"/>
          </a:p>
        </p:txBody>
      </p:sp>
      <p:sp>
        <p:nvSpPr>
          <p:cNvPr id="3" name="Content Placeholder 2"/>
          <p:cNvSpPr>
            <a:spLocks noGrp="1"/>
          </p:cNvSpPr>
          <p:nvPr>
            <p:ph idx="1"/>
          </p:nvPr>
        </p:nvSpPr>
        <p:spPr>
          <a:xfrm>
            <a:off x="228600" y="1676400"/>
            <a:ext cx="8686800" cy="4572000"/>
          </a:xfrm>
        </p:spPr>
        <p:txBody>
          <a:bodyPr/>
          <a:lstStyle/>
          <a:p>
            <a:pPr marL="0" indent="0"/>
            <a:r>
              <a:rPr lang="en-US" dirty="0"/>
              <a:t>S</a:t>
            </a:r>
            <a:r>
              <a:rPr lang="en-US" dirty="0" smtClean="0"/>
              <a:t>cience </a:t>
            </a:r>
            <a:r>
              <a:rPr lang="en-US" dirty="0"/>
              <a:t>is objective in that, or to the extent </a:t>
            </a:r>
            <a:r>
              <a:rPr lang="en-US" dirty="0" smtClean="0"/>
              <a:t>that: </a:t>
            </a:r>
          </a:p>
          <a:p>
            <a:pPr>
              <a:buFont typeface="Arial" panose="020B0604020202020204" pitchFamily="34" charset="0"/>
              <a:buChar char="•"/>
            </a:pPr>
            <a:r>
              <a:rPr lang="en-US" dirty="0" smtClean="0"/>
              <a:t>its </a:t>
            </a:r>
            <a:r>
              <a:rPr lang="en-US" dirty="0"/>
              <a:t>products—theories, laws, experimental results and observations—constitute accurate representations of the external world. The products of science are not tainted by human desires, goals, capabilities or experience. </a:t>
            </a:r>
            <a:endParaRPr lang="en-US" dirty="0" smtClean="0"/>
          </a:p>
          <a:p>
            <a:pPr lvl="1">
              <a:buFont typeface="Wingdings" panose="05000000000000000000" pitchFamily="2" charset="2"/>
              <a:buChar char="à"/>
            </a:pPr>
            <a:r>
              <a:rPr lang="en-US" b="1" dirty="0" smtClean="0"/>
              <a:t>product objectivity</a:t>
            </a:r>
          </a:p>
          <a:p>
            <a:pPr marL="457200" lvl="1" indent="0">
              <a:buNone/>
            </a:pPr>
            <a:endParaRPr lang="en-US" dirty="0"/>
          </a:p>
          <a:p>
            <a:pPr>
              <a:buFont typeface="Arial" panose="020B0604020202020204" pitchFamily="34" charset="0"/>
              <a:buChar char="•"/>
            </a:pPr>
            <a:r>
              <a:rPr lang="en-US" dirty="0" smtClean="0"/>
              <a:t>the </a:t>
            </a:r>
            <a:r>
              <a:rPr lang="en-US" dirty="0"/>
              <a:t>processes and methods that characterize it neither depend on contingent social and ethical values, nor on the individual bias of a </a:t>
            </a:r>
            <a:r>
              <a:rPr lang="en-US" dirty="0" smtClean="0"/>
              <a:t>scientist</a:t>
            </a:r>
          </a:p>
          <a:p>
            <a:pPr marL="400050" lvl="1" indent="0">
              <a:buNone/>
            </a:pPr>
            <a:r>
              <a:rPr lang="en-US" b="1" dirty="0" smtClean="0">
                <a:sym typeface="Wingdings" panose="05000000000000000000" pitchFamily="2" charset="2"/>
              </a:rPr>
              <a:t> </a:t>
            </a:r>
            <a:r>
              <a:rPr lang="en-US" b="1" dirty="0" smtClean="0"/>
              <a:t>process </a:t>
            </a:r>
            <a:r>
              <a:rPr lang="en-US" b="1" dirty="0"/>
              <a:t>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33375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r>
              <a:rPr lang="en-US" dirty="0"/>
              <a:t>There </a:t>
            </a:r>
            <a:r>
              <a:rPr lang="en-US" dirty="0" smtClean="0"/>
              <a:t>are </a:t>
            </a:r>
            <a:r>
              <a:rPr lang="en-US" dirty="0"/>
              <a:t>two kinds of qualities: ones that vary with the perspective one has or takes, and ones that remain constant through changes of perspective. The latter are the 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8" name="Slide Number Placeholder 7"/>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35642281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there scientific objectivity here?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a:t>
              </a:r>
              <a:r>
                <a:rPr lang="en-US" sz="2800" dirty="0" smtClean="0">
                  <a:solidFill>
                    <a:schemeClr val="tx1"/>
                  </a:solidFill>
                </a:rPr>
                <a:t>ixty</a:t>
              </a:r>
            </a:p>
            <a:p>
              <a:r>
                <a:rPr lang="en-US" sz="2800" dirty="0" smtClean="0">
                  <a:solidFill>
                    <a:schemeClr val="tx1"/>
                  </a:solidFill>
                </a:rPr>
                <a:t>nine</a:t>
              </a:r>
              <a:endParaRPr lang="en-US" sz="2800" dirty="0">
                <a:solidFill>
                  <a:schemeClr val="tx1"/>
                </a:solidFill>
              </a:endParaRP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a:t>
              </a:r>
              <a:r>
                <a:rPr lang="en-US" sz="2800" dirty="0" smtClean="0">
                  <a:solidFill>
                    <a:schemeClr val="tx1"/>
                  </a:solidFill>
                </a:rPr>
                <a:t>ixty</a:t>
              </a:r>
            </a:p>
            <a:p>
              <a:r>
                <a:rPr lang="en-US" sz="2800" dirty="0" smtClean="0">
                  <a:solidFill>
                    <a:schemeClr val="tx1"/>
                  </a:solidFill>
                </a:rPr>
                <a:t>nine</a:t>
              </a:r>
              <a:endParaRPr lang="en-US" sz="2800" dirty="0">
                <a:solidFill>
                  <a:schemeClr val="tx1"/>
                </a:solidFill>
              </a:endParaRP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4963582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p:txBody>
          <a:bodyPr/>
          <a:lstStyle/>
          <a:p>
            <a:r>
              <a:rPr lang="en-US" dirty="0" smtClean="0"/>
              <a:t>Nagel’s 3-step conception:</a:t>
            </a:r>
          </a:p>
          <a:p>
            <a:pPr marL="457200" indent="-457200">
              <a:buFont typeface="+mj-lt"/>
              <a:buAutoNum type="arabicPeriod"/>
            </a:pPr>
            <a:r>
              <a:rPr lang="en-US" dirty="0" smtClean="0"/>
              <a:t>realize </a:t>
            </a:r>
            <a:r>
              <a:rPr lang="en-US" dirty="0"/>
              <a:t>(or postulate) that our perceptions are caused by the actions of things on us, through their effects on our bodies. </a:t>
            </a:r>
            <a:endParaRPr lang="en-US" dirty="0" smtClean="0"/>
          </a:p>
          <a:p>
            <a:pPr marL="457200" indent="-457200">
              <a:buFont typeface="+mj-lt"/>
              <a:buAutoNum type="arabicPeriod"/>
            </a:pPr>
            <a:r>
              <a:rPr lang="en-US" dirty="0" smtClean="0"/>
              <a:t>realize </a:t>
            </a:r>
            <a:r>
              <a:rPr lang="en-US" dirty="0"/>
              <a:t>(or postulate) that since the same properties that cause perceptions in us also have effects on other things and can exist without causing any perceptions at all, their true nature must be detachable from their perspectival appearance and need not resemble it. </a:t>
            </a:r>
            <a:endParaRPr lang="en-US" dirty="0" smtClean="0"/>
          </a:p>
          <a:p>
            <a:pPr marL="457200" indent="-457200">
              <a:buFont typeface="+mj-lt"/>
              <a:buAutoNum type="arabicPeriod"/>
            </a:pPr>
            <a:r>
              <a:rPr lang="en-US" dirty="0" smtClean="0"/>
              <a:t>form </a:t>
            </a:r>
            <a:r>
              <a:rPr lang="en-US" dirty="0"/>
              <a:t>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35516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value(s) on science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a:t>
            </a:r>
            <a:r>
              <a:rPr lang="en-US" dirty="0"/>
              <a:t>choice of a scientific research problem; </a:t>
            </a:r>
            <a:endParaRPr lang="en-US" dirty="0" smtClean="0"/>
          </a:p>
          <a:p>
            <a:pPr marL="514350" indent="-514350">
              <a:buFont typeface="+mj-lt"/>
              <a:buAutoNum type="arabicPeriod"/>
            </a:pPr>
            <a:r>
              <a:rPr lang="en-US" dirty="0" smtClean="0"/>
              <a:t>the </a:t>
            </a:r>
            <a:r>
              <a:rPr lang="en-US" dirty="0"/>
              <a:t>gathering of evidence in relation to the problem; </a:t>
            </a:r>
            <a:endParaRPr lang="en-US" dirty="0" smtClean="0"/>
          </a:p>
          <a:p>
            <a:pPr marL="514350" indent="-514350">
              <a:buFont typeface="+mj-lt"/>
              <a:buAutoNum type="arabicPeriod"/>
            </a:pPr>
            <a:r>
              <a:rPr lang="en-US" dirty="0" smtClean="0"/>
              <a:t>the </a:t>
            </a:r>
            <a:r>
              <a:rPr lang="en-US" dirty="0"/>
              <a:t>acceptance of a scientific hypothesis or theory as an adequate answer to the problem on the basis of the evidence; </a:t>
            </a:r>
            <a:endParaRPr lang="en-US" dirty="0" smtClean="0"/>
          </a:p>
          <a:p>
            <a:pPr marL="514350" indent="-514350">
              <a:buFont typeface="+mj-lt"/>
              <a:buAutoNum type="arabicPeriod"/>
            </a:pPr>
            <a:r>
              <a:rPr lang="en-US" dirty="0" smtClean="0"/>
              <a:t>the </a:t>
            </a:r>
            <a:r>
              <a:rPr lang="en-US" dirty="0"/>
              <a:t>proliferation and application of scientific research </a:t>
            </a:r>
            <a:r>
              <a:rPr lang="en-US" dirty="0" smtClean="0"/>
              <a:t>results. </a:t>
            </a:r>
          </a:p>
          <a:p>
            <a:pPr marL="0" indent="0"/>
            <a:endParaRPr lang="en-US" dirty="0"/>
          </a:p>
          <a:p>
            <a:pPr marL="0" indent="0"/>
            <a:r>
              <a:rPr lang="en-US" dirty="0" smtClean="0"/>
              <a:t>				(</a:t>
            </a:r>
            <a:r>
              <a:rPr lang="en-US" dirty="0"/>
              <a:t>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3238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Scientific values</a:t>
            </a:r>
            <a:r>
              <a:rPr lang="en-US" b="1" dirty="0" smtClean="0"/>
              <a:t>:</a:t>
            </a:r>
          </a:p>
          <a:p>
            <a:pPr lvl="1">
              <a:buFont typeface="Arial" panose="020B0604020202020204" pitchFamily="34" charset="0"/>
              <a:buChar char="•"/>
            </a:pPr>
            <a:r>
              <a:rPr lang="en-US" dirty="0" smtClean="0"/>
              <a:t>Accuracy, simplicity, …</a:t>
            </a:r>
          </a:p>
          <a:p>
            <a:pPr>
              <a:buFont typeface="Arial" panose="020B0604020202020204" pitchFamily="34" charset="0"/>
              <a:buChar char="•"/>
            </a:pPr>
            <a:r>
              <a:rPr lang="en-US" b="1" u="sng" dirty="0"/>
              <a:t>Epistemic (or 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predictive </a:t>
            </a:r>
            <a:r>
              <a:rPr lang="en-US" dirty="0"/>
              <a:t>accuracy, scope, unification, explanatory power, </a:t>
            </a:r>
            <a:r>
              <a:rPr lang="en-US" dirty="0" smtClean="0"/>
              <a:t>coherence </a:t>
            </a:r>
            <a:r>
              <a:rPr lang="en-US" dirty="0"/>
              <a:t>with other accepted </a:t>
            </a:r>
            <a:r>
              <a:rPr lang="en-US" dirty="0" smtClean="0"/>
              <a:t>theories, …</a:t>
            </a:r>
          </a:p>
          <a:p>
            <a:pPr>
              <a:buFont typeface="Arial" panose="020B0604020202020204" pitchFamily="34" charset="0"/>
              <a:buChar char="•"/>
            </a:pPr>
            <a:r>
              <a:rPr lang="en-US" b="1" u="sng" dirty="0" smtClean="0"/>
              <a:t>Contextual </a:t>
            </a:r>
            <a:r>
              <a:rPr lang="en-US" b="1" u="sng" dirty="0"/>
              <a:t>(non-cognitive)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moral</a:t>
            </a:r>
            <a:r>
              <a:rPr lang="en-US" dirty="0"/>
              <a:t>, personal, social, political and cultural values such as pleasure, justice and equality, conservation of the natural </a:t>
            </a:r>
            <a:r>
              <a:rPr lang="en-US" dirty="0" smtClean="0"/>
              <a:t>environment, diversity, …</a:t>
            </a:r>
            <a:endParaRPr lang="en-US" dirty="0"/>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23352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theses</a:t>
            </a:r>
            <a:endParaRPr lang="en-US" dirty="0"/>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Value-Free </a:t>
            </a:r>
            <a:r>
              <a:rPr lang="en-US" dirty="0"/>
              <a:t>Ideal (VFI): </a:t>
            </a:r>
            <a:endParaRPr lang="en-US" dirty="0" smtClean="0"/>
          </a:p>
          <a:p>
            <a:pPr lvl="2">
              <a:buFont typeface="Arial" panose="020B0604020202020204" pitchFamily="34" charset="0"/>
              <a:buChar char="•"/>
            </a:pPr>
            <a:r>
              <a:rPr lang="en-US" dirty="0" smtClean="0"/>
              <a:t>Scientists </a:t>
            </a:r>
            <a:r>
              <a:rPr lang="en-US" dirty="0"/>
              <a:t>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smtClean="0"/>
              <a:t>scientific </a:t>
            </a:r>
            <a:r>
              <a:rPr lang="en-US" dirty="0"/>
              <a:t>objectivity is characterized by absence of contextual values and by exclusive commitment to epistemic values in scientific </a:t>
            </a:r>
            <a:r>
              <a:rPr lang="en-US" dirty="0" smtClean="0"/>
              <a:t>reasoning.</a:t>
            </a:r>
            <a:endParaRPr lang="en-US" dirty="0"/>
          </a:p>
          <a:p>
            <a:pPr>
              <a:buFont typeface="Arial" panose="020B0604020202020204" pitchFamily="34" charset="0"/>
              <a:buChar char="•"/>
            </a:pPr>
            <a:r>
              <a:rPr lang="en-US" dirty="0" smtClean="0"/>
              <a:t>Value-Neutrality </a:t>
            </a:r>
            <a:r>
              <a:rPr lang="en-US" dirty="0"/>
              <a:t>Thesis (VNT): </a:t>
            </a:r>
            <a:endParaRPr lang="en-US" dirty="0" smtClean="0"/>
          </a:p>
          <a:p>
            <a:pPr lvl="2">
              <a:buFont typeface="Arial" panose="020B0604020202020204" pitchFamily="34" charset="0"/>
              <a:buChar char="•"/>
            </a:pPr>
            <a:r>
              <a:rPr lang="en-US" dirty="0" smtClean="0"/>
              <a:t>Scientists </a:t>
            </a:r>
            <a:r>
              <a:rPr lang="en-US" dirty="0"/>
              <a:t>can—at least in principle—gather evidence and assess/accept theories without making contextual value judgments.</a:t>
            </a:r>
          </a:p>
          <a:p>
            <a:pPr>
              <a:buFont typeface="Arial" panose="020B0604020202020204" pitchFamily="34" charset="0"/>
              <a:buChar char="•"/>
            </a:pPr>
            <a:r>
              <a:rPr lang="en-US" dirty="0" smtClean="0"/>
              <a:t>Value-Laden </a:t>
            </a:r>
            <a:r>
              <a:rPr lang="en-US" dirty="0"/>
              <a:t>Thesis (VLT): </a:t>
            </a:r>
            <a:endParaRPr lang="en-US" dirty="0" smtClean="0"/>
          </a:p>
          <a:p>
            <a:pPr lvl="2">
              <a:buFont typeface="Arial" panose="020B0604020202020204" pitchFamily="34" charset="0"/>
              <a:buChar char="•"/>
            </a:pPr>
            <a:r>
              <a:rPr lang="en-US" dirty="0" smtClean="0"/>
              <a:t>Scientists </a:t>
            </a:r>
            <a:r>
              <a:rPr lang="en-US" dirty="0"/>
              <a:t>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4" name="Slide Number Placeholder 3"/>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5319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medicine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r>
              <a:rPr lang="en-US" dirty="0" smtClean="0"/>
              <a:t>.</a:t>
            </a:r>
          </a:p>
          <a:p>
            <a:pPr>
              <a:buFont typeface="Arial" panose="020B0604020202020204" pitchFamily="34" charset="0"/>
              <a:buChar char="•"/>
            </a:pPr>
            <a:r>
              <a:rPr lang="en-US" dirty="0" smtClean="0"/>
              <a:t>‘Evidence’ = analyses </a:t>
            </a:r>
            <a:r>
              <a:rPr lang="en-US" dirty="0"/>
              <a:t>of the results of randomized controlled trials (RCTs</a:t>
            </a:r>
            <a:r>
              <a:rPr lang="en-US" dirty="0" smtClean="0"/>
              <a:t>) which attempt to eliminate selection bias. </a:t>
            </a:r>
          </a:p>
          <a:p>
            <a:pPr>
              <a:buFont typeface="Arial" panose="020B0604020202020204" pitchFamily="34" charset="0"/>
              <a:buChar char="•"/>
            </a:pPr>
            <a:r>
              <a:rPr lang="en-US" dirty="0" smtClean="0"/>
              <a:t>Judgment still required to assess the extent to which a patient is similar to the study subjects!</a:t>
            </a:r>
            <a:endParaRPr lang="en-US" dirty="0"/>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88</a:t>
            </a:fld>
            <a:endParaRPr lang="en-US"/>
          </a:p>
        </p:txBody>
      </p:sp>
    </p:spTree>
    <p:extLst>
      <p:ext uri="{BB962C8B-B14F-4D97-AF65-F5344CB8AC3E}">
        <p14:creationId xmlns:p14="http://schemas.microsoft.com/office/powerpoint/2010/main" val="18106126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fld id="{970F0956-5B8E-40B4-A8DD-F75AA1D26018}" type="slidenum">
              <a:rPr lang="en-US" smtClean="0"/>
              <a:pPr/>
              <a:t>89</a:t>
            </a:fld>
            <a:endParaRPr lang="en-US"/>
          </a:p>
        </p:txBody>
      </p:sp>
    </p:spTree>
    <p:extLst>
      <p:ext uri="{BB962C8B-B14F-4D97-AF65-F5344CB8AC3E}">
        <p14:creationId xmlns:p14="http://schemas.microsoft.com/office/powerpoint/2010/main" val="2351304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Assignment for next week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a:t>
            </a:r>
            <a:r>
              <a:rPr lang="en-US" dirty="0" smtClean="0"/>
              <a:t>Required reading R1:</a:t>
            </a:r>
            <a:r>
              <a:rPr lang="en-US" dirty="0"/>
              <a:t>	</a:t>
            </a:r>
            <a:endParaRPr lang="en-US" dirty="0" smtClean="0"/>
          </a:p>
          <a:p>
            <a:r>
              <a:rPr lang="en-US" dirty="0" smtClean="0"/>
              <a:t>		M </a:t>
            </a:r>
            <a:r>
              <a:rPr lang="en-US" dirty="0"/>
              <a:t>Delgado-Rodríguez and J </a:t>
            </a:r>
            <a:r>
              <a:rPr lang="en-US" dirty="0" err="1"/>
              <a:t>Llorca</a:t>
            </a:r>
            <a:r>
              <a:rPr lang="en-US" dirty="0"/>
              <a:t>. </a:t>
            </a:r>
          </a:p>
          <a:p>
            <a:r>
              <a:rPr lang="en-US" dirty="0"/>
              <a:t>		Bias. </a:t>
            </a:r>
          </a:p>
          <a:p>
            <a:r>
              <a:rPr lang="en-US" dirty="0"/>
              <a:t>		J </a:t>
            </a:r>
            <a:r>
              <a:rPr lang="en-US" dirty="0" err="1"/>
              <a:t>Epidemiol</a:t>
            </a:r>
            <a:r>
              <a:rPr lang="en-US" dirty="0"/>
              <a:t> Community Health  2004;58:635-641   </a:t>
            </a:r>
          </a:p>
          <a:p>
            <a:r>
              <a:rPr lang="en-US" dirty="0"/>
              <a:t>		</a:t>
            </a:r>
            <a:r>
              <a:rPr lang="en-US" sz="2000" dirty="0"/>
              <a:t>http://jech.bmj.com/content/58/8/635.full.pdf+html</a:t>
            </a:r>
          </a:p>
          <a:p>
            <a:r>
              <a:rPr lang="en-US" dirty="0"/>
              <a:t>	</a:t>
            </a:r>
            <a:endParaRPr lang="en-US" dirty="0" smtClean="0"/>
          </a:p>
          <a:p>
            <a:pPr>
              <a:buFont typeface="Arial" panose="020B0604020202020204" pitchFamily="34" charset="0"/>
              <a:buChar char="•"/>
            </a:pPr>
            <a:r>
              <a:rPr lang="en-US" dirty="0" smtClean="0"/>
              <a:t>This </a:t>
            </a:r>
            <a:r>
              <a:rPr lang="en-US" dirty="0"/>
              <a:t>paper will be the topic of a </a:t>
            </a:r>
            <a:r>
              <a:rPr lang="en-US" b="1" i="1" u="sng" dirty="0"/>
              <a:t>closed book </a:t>
            </a:r>
            <a:r>
              <a:rPr lang="en-US" dirty="0"/>
              <a:t>in-class test during class </a:t>
            </a:r>
            <a:r>
              <a:rPr lang="en-US" dirty="0" smtClean="0"/>
              <a:t>C2.</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49272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29035</TotalTime>
  <Words>4411</Words>
  <Application>Microsoft Office PowerPoint</Application>
  <PresentationFormat>On-screen Show (4:3)</PresentationFormat>
  <Paragraphs>904</Paragraphs>
  <Slides>89</Slides>
  <Notes>17</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04" baseType="lpstr">
      <vt:lpstr>Arial Unicode MS</vt:lpstr>
      <vt:lpstr>Batang</vt:lpstr>
      <vt:lpstr>MS PGothic</vt:lpstr>
      <vt:lpstr>SimSun</vt:lpstr>
      <vt:lpstr>92lrdexkxeqpuxoo</vt:lpstr>
      <vt:lpstr>AdvP41153C</vt:lpstr>
      <vt:lpstr>Arial</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20048 – Spring 2019   </vt:lpstr>
      <vt:lpstr>Class structure (C1)</vt:lpstr>
      <vt:lpstr>Short professional history</vt:lpstr>
      <vt:lpstr>Students Introduction</vt:lpstr>
      <vt:lpstr>Housekeeping (1)</vt:lpstr>
      <vt:lpstr>Class Scoring</vt:lpstr>
      <vt:lpstr>Course overview</vt:lpstr>
      <vt:lpstr>Course project</vt:lpstr>
      <vt:lpstr>!!! Assignment for next week !!!</vt:lpstr>
      <vt:lpstr>Elements of Philosophy of Science</vt:lpstr>
      <vt:lpstr>Philosophy of Science </vt:lpstr>
      <vt:lpstr>Philosophy of science</vt:lpstr>
      <vt:lpstr>Philosophy of science: use(ful/less)?</vt:lpstr>
      <vt:lpstr>Philosophy of Science (PhyS) ?</vt:lpstr>
      <vt:lpstr>Philosophy of Science (PhyS) ?</vt:lpstr>
      <vt:lpstr>Topics in PhyS</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PowerPoint Presentation</vt:lpstr>
      <vt:lpstr>Questions addressed in PhyS (5)</vt:lpstr>
      <vt:lpstr>Feynman’s answer</vt:lpstr>
      <vt:lpstr>Questions addressed in PhyS (6)</vt:lpstr>
      <vt:lpstr>Which questions addressed in PhyS should scientists deeply care about?</vt:lpstr>
      <vt:lpstr>Which questions addressed in PhyS should scientists deeply care about?</vt:lpstr>
      <vt:lpstr>‘Ontology’</vt:lpstr>
      <vt:lpstr>Four notions of ‘ontology’ as a study</vt:lpstr>
      <vt:lpstr>Realism</vt:lpstr>
      <vt:lpstr>The basis of Ontological Realism (O.R.)</vt:lpstr>
      <vt:lpstr>Relevant disciplines and theories</vt:lpstr>
      <vt:lpstr>Relevant disciplines and theories</vt:lpstr>
      <vt:lpstr>Distinct questions. What type are they of?</vt:lpstr>
      <vt:lpstr>Scientific Realism</vt:lpstr>
      <vt:lpstr>Scientific Realism</vt:lpstr>
      <vt:lpstr>Never forget:  What are the four essential distinctions made in  realism-based ontology?</vt:lpstr>
      <vt:lpstr>Four distinctions in realism-based ontology</vt:lpstr>
      <vt:lpstr>Four distinctions in realism-based ontology</vt:lpstr>
      <vt:lpstr>Four distinctions in realism-based ontology</vt:lpstr>
      <vt:lpstr>Four distinctions in realism-based ontology</vt:lpstr>
      <vt:lpstr>‘Research’</vt:lpstr>
      <vt:lpstr>Definition of ‘research’</vt:lpstr>
      <vt:lpstr>Definition of ‘research’</vt:lpstr>
      <vt:lpstr>Definition of ‘research’</vt:lpstr>
      <vt:lpstr>Definition of ‘research’</vt:lpstr>
      <vt:lpstr>Research viewpoints</vt:lpstr>
      <vt:lpstr>Laws of Medicine</vt:lpstr>
      <vt:lpstr>Research viewpoints</vt:lpstr>
      <vt:lpstr>Research worldviews</vt:lpstr>
      <vt:lpstr>A non-trivial relation</vt:lpstr>
      <vt:lpstr>Current mainstream informatics thinking</vt:lpstr>
      <vt:lpstr>Current mainstream informatics thinking</vt:lpstr>
      <vt:lpstr>Current mainstream informatics thinking</vt:lpstr>
      <vt:lpstr>Where do data come from?</vt:lpstr>
      <vt:lpstr>Where do data come from?</vt:lpstr>
      <vt:lpstr>Where do data come from?</vt:lpstr>
      <vt:lpstr>Generalization: data generation and use</vt:lpstr>
      <vt:lpstr>Generalization: data generation and use</vt:lpstr>
      <vt:lpstr>‘Logic’</vt:lpstr>
      <vt:lpstr>Four notions of Logic</vt:lpstr>
      <vt:lpstr>Deduction and induction (1)</vt:lpstr>
      <vt:lpstr>Valid and sound (deductive) arguments</vt:lpstr>
      <vt:lpstr>Valid argument?</vt:lpstr>
      <vt:lpstr>Sound argument?</vt:lpstr>
      <vt:lpstr>Deduction and induction (2)</vt:lpstr>
      <vt:lpstr>‘The Scientific Method’</vt:lpstr>
      <vt:lpstr>Fifteen common mistakes encountered in clinical research. Failure to …</vt:lpstr>
      <vt:lpstr>The Scientific Method</vt:lpstr>
      <vt:lpstr>PowerPoint Presentation</vt:lpstr>
      <vt:lpstr>Scientific Objectivity (1)</vt:lpstr>
      <vt:lpstr>Scientific Objectivity (2)</vt:lpstr>
      <vt:lpstr>The view from nowhere</vt:lpstr>
      <vt:lpstr>Is there scientific objectivity here?</vt:lpstr>
      <vt:lpstr>The view from nowhere</vt:lpstr>
      <vt:lpstr>Impact of value(s) on science</vt:lpstr>
      <vt:lpstr>Value types</vt:lpstr>
      <vt:lpstr>Three theses</vt:lpstr>
      <vt:lpstr>Evidence-based medicine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MEDINFO 2019 Reviewer</cp:lastModifiedBy>
  <cp:revision>1197</cp:revision>
  <dcterms:created xsi:type="dcterms:W3CDTF">1601-01-01T00:00:00Z</dcterms:created>
  <dcterms:modified xsi:type="dcterms:W3CDTF">2019-01-30T16:23:44Z</dcterms:modified>
</cp:coreProperties>
</file>