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120"/>
  </p:notesMasterIdLst>
  <p:sldIdLst>
    <p:sldId id="1245" r:id="rId2"/>
    <p:sldId id="1593" r:id="rId3"/>
    <p:sldId id="1503" r:id="rId4"/>
    <p:sldId id="1594" r:id="rId5"/>
    <p:sldId id="1661" r:id="rId6"/>
    <p:sldId id="1596" r:id="rId7"/>
    <p:sldId id="1597" r:id="rId8"/>
    <p:sldId id="1638" r:id="rId9"/>
    <p:sldId id="1660" r:id="rId10"/>
    <p:sldId id="1659" r:id="rId11"/>
    <p:sldId id="1697" r:id="rId12"/>
    <p:sldId id="1653" r:id="rId13"/>
    <p:sldId id="1654" r:id="rId14"/>
    <p:sldId id="1595" r:id="rId15"/>
    <p:sldId id="1662" r:id="rId16"/>
    <p:sldId id="1606" r:id="rId17"/>
    <p:sldId id="1604" r:id="rId18"/>
    <p:sldId id="1605" r:id="rId19"/>
    <p:sldId id="1663" r:id="rId20"/>
    <p:sldId id="1668" r:id="rId21"/>
    <p:sldId id="1709" r:id="rId22"/>
    <p:sldId id="1710" r:id="rId23"/>
    <p:sldId id="1669" r:id="rId24"/>
    <p:sldId id="1670" r:id="rId25"/>
    <p:sldId id="1671" r:id="rId26"/>
    <p:sldId id="1600" r:id="rId27"/>
    <p:sldId id="1694" r:id="rId28"/>
    <p:sldId id="1715" r:id="rId29"/>
    <p:sldId id="1672" r:id="rId30"/>
    <p:sldId id="1673" r:id="rId31"/>
    <p:sldId id="1674" r:id="rId32"/>
    <p:sldId id="1675" r:id="rId33"/>
    <p:sldId id="1695" r:id="rId34"/>
    <p:sldId id="1696" r:id="rId35"/>
    <p:sldId id="1676" r:id="rId36"/>
    <p:sldId id="1677" r:id="rId37"/>
    <p:sldId id="1599" r:id="rId38"/>
    <p:sldId id="1679" r:id="rId39"/>
    <p:sldId id="1628" r:id="rId40"/>
    <p:sldId id="1627" r:id="rId41"/>
    <p:sldId id="1678" r:id="rId42"/>
    <p:sldId id="1680" r:id="rId43"/>
    <p:sldId id="1681" r:id="rId44"/>
    <p:sldId id="1682" r:id="rId45"/>
    <p:sldId id="1683" r:id="rId46"/>
    <p:sldId id="1711" r:id="rId47"/>
    <p:sldId id="1692" r:id="rId48"/>
    <p:sldId id="1718" r:id="rId49"/>
    <p:sldId id="1698" r:id="rId50"/>
    <p:sldId id="1616" r:id="rId51"/>
    <p:sldId id="1607" r:id="rId52"/>
    <p:sldId id="1609" r:id="rId53"/>
    <p:sldId id="1699" r:id="rId54"/>
    <p:sldId id="1701" r:id="rId55"/>
    <p:sldId id="1598" r:id="rId56"/>
    <p:sldId id="1655" r:id="rId57"/>
    <p:sldId id="1712" r:id="rId58"/>
    <p:sldId id="1713" r:id="rId59"/>
    <p:sldId id="1714" r:id="rId60"/>
    <p:sldId id="1613" r:id="rId61"/>
    <p:sldId id="1611" r:id="rId62"/>
    <p:sldId id="1719" r:id="rId63"/>
    <p:sldId id="1720" r:id="rId64"/>
    <p:sldId id="1702" r:id="rId65"/>
    <p:sldId id="1614" r:id="rId66"/>
    <p:sldId id="1703" r:id="rId67"/>
    <p:sldId id="1641" r:id="rId68"/>
    <p:sldId id="1642" r:id="rId69"/>
    <p:sldId id="1647" r:id="rId70"/>
    <p:sldId id="1646" r:id="rId71"/>
    <p:sldId id="1686" r:id="rId72"/>
    <p:sldId id="1684" r:id="rId73"/>
    <p:sldId id="1688" r:id="rId74"/>
    <p:sldId id="1687" r:id="rId75"/>
    <p:sldId id="1708" r:id="rId76"/>
    <p:sldId id="1634" r:id="rId77"/>
    <p:sldId id="1706" r:id="rId78"/>
    <p:sldId id="1705" r:id="rId79"/>
    <p:sldId id="1615" r:id="rId80"/>
    <p:sldId id="1631" r:id="rId81"/>
    <p:sldId id="1633" r:id="rId82"/>
    <p:sldId id="1649" r:id="rId83"/>
    <p:sldId id="1690" r:id="rId84"/>
    <p:sldId id="1650" r:id="rId85"/>
    <p:sldId id="1651" r:id="rId86"/>
    <p:sldId id="1632" r:id="rId87"/>
    <p:sldId id="1685" r:id="rId88"/>
    <p:sldId id="1689" r:id="rId89"/>
    <p:sldId id="1640" r:id="rId90"/>
    <p:sldId id="1707" r:id="rId91"/>
    <p:sldId id="1608" r:id="rId92"/>
    <p:sldId id="1619" r:id="rId93"/>
    <p:sldId id="1618" r:id="rId94"/>
    <p:sldId id="1620" r:id="rId95"/>
    <p:sldId id="1704" r:id="rId96"/>
    <p:sldId id="1648" r:id="rId97"/>
    <p:sldId id="1645" r:id="rId98"/>
    <p:sldId id="1639" r:id="rId99"/>
    <p:sldId id="1643" r:id="rId100"/>
    <p:sldId id="1612" r:id="rId101"/>
    <p:sldId id="1644" r:id="rId102"/>
    <p:sldId id="1693" r:id="rId103"/>
    <p:sldId id="1716" r:id="rId104"/>
    <p:sldId id="1717" r:id="rId105"/>
    <p:sldId id="1621" r:id="rId106"/>
    <p:sldId id="1622" r:id="rId107"/>
    <p:sldId id="1623" r:id="rId108"/>
    <p:sldId id="1624" r:id="rId109"/>
    <p:sldId id="1625" r:id="rId110"/>
    <p:sldId id="1626" r:id="rId111"/>
    <p:sldId id="1630" r:id="rId112"/>
    <p:sldId id="1637" r:id="rId113"/>
    <p:sldId id="1652" r:id="rId114"/>
    <p:sldId id="1656" r:id="rId115"/>
    <p:sldId id="1657" r:id="rId116"/>
    <p:sldId id="1691" r:id="rId117"/>
    <p:sldId id="1666" r:id="rId118"/>
    <p:sldId id="1700" r:id="rId119"/>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E115"/>
    <a:srgbClr val="FF0000"/>
    <a:srgbClr val="000000"/>
    <a:srgbClr val="00B0F0"/>
    <a:srgbClr val="16165D"/>
    <a:srgbClr val="FF6600"/>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4599F94E-CEE6-441E-89CC-EB005ECD8F06}">
      <a14:m xmlns:a14="http://schemas.microsoft.com/office/drawing/2010/main">
        <m:mathPr xmlns:m="http://schemas.openxmlformats.org/officeDocument/2006/math"/>
      </a14:m>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6449" autoAdjust="0"/>
  </p:normalViewPr>
  <p:slideViewPr>
    <p:cSldViewPr>
      <p:cViewPr varScale="1">
        <p:scale>
          <a:sx n="42" d="100"/>
          <a:sy n="42" d="100"/>
        </p:scale>
        <p:origin x="4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634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a:t>
            </a:fld>
            <a:endParaRPr lang="en-US"/>
          </a:p>
        </p:txBody>
      </p:sp>
    </p:spTree>
    <p:extLst>
      <p:ext uri="{BB962C8B-B14F-4D97-AF65-F5344CB8AC3E}">
        <p14:creationId xmlns:p14="http://schemas.microsoft.com/office/powerpoint/2010/main" val="308716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111</a:t>
            </a:fld>
            <a:endParaRPr lang="en-US"/>
          </a:p>
        </p:txBody>
      </p:sp>
    </p:spTree>
    <p:extLst>
      <p:ext uri="{BB962C8B-B14F-4D97-AF65-F5344CB8AC3E}">
        <p14:creationId xmlns:p14="http://schemas.microsoft.com/office/powerpoint/2010/main" val="72078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112</a:t>
            </a:fld>
            <a:endParaRPr lang="en-US"/>
          </a:p>
        </p:txBody>
      </p:sp>
    </p:spTree>
    <p:extLst>
      <p:ext uri="{BB962C8B-B14F-4D97-AF65-F5344CB8AC3E}">
        <p14:creationId xmlns:p14="http://schemas.microsoft.com/office/powerpoint/2010/main" val="85525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113</a:t>
            </a:fld>
            <a:endParaRPr lang="en-US"/>
          </a:p>
        </p:txBody>
      </p:sp>
    </p:spTree>
    <p:extLst>
      <p:ext uri="{BB962C8B-B14F-4D97-AF65-F5344CB8AC3E}">
        <p14:creationId xmlns:p14="http://schemas.microsoft.com/office/powerpoint/2010/main" val="31107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114</a:t>
            </a:fld>
            <a:endParaRPr lang="en-US"/>
          </a:p>
        </p:txBody>
      </p:sp>
    </p:spTree>
    <p:extLst>
      <p:ext uri="{BB962C8B-B14F-4D97-AF65-F5344CB8AC3E}">
        <p14:creationId xmlns:p14="http://schemas.microsoft.com/office/powerpoint/2010/main" val="365217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115</a:t>
            </a:fld>
            <a:endParaRPr lang="en-US"/>
          </a:p>
        </p:txBody>
      </p:sp>
    </p:spTree>
    <p:extLst>
      <p:ext uri="{BB962C8B-B14F-4D97-AF65-F5344CB8AC3E}">
        <p14:creationId xmlns:p14="http://schemas.microsoft.com/office/powerpoint/2010/main" val="3117914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116</a:t>
            </a:fld>
            <a:endParaRPr lang="en-US"/>
          </a:p>
        </p:txBody>
      </p:sp>
    </p:spTree>
    <p:extLst>
      <p:ext uri="{BB962C8B-B14F-4D97-AF65-F5344CB8AC3E}">
        <p14:creationId xmlns:p14="http://schemas.microsoft.com/office/powerpoint/2010/main" val="3087788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2</a:t>
            </a:fld>
            <a:endParaRPr lang="en-US"/>
          </a:p>
        </p:txBody>
      </p:sp>
    </p:spTree>
    <p:extLst>
      <p:ext uri="{BB962C8B-B14F-4D97-AF65-F5344CB8AC3E}">
        <p14:creationId xmlns:p14="http://schemas.microsoft.com/office/powerpoint/2010/main" val="3400675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http://www.nss.gov.au/nss/home.nsf/pages/Sample+size+calculator</a:t>
            </a:r>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46</a:t>
            </a:fld>
            <a:endParaRPr lang="en-US"/>
          </a:p>
        </p:txBody>
      </p:sp>
    </p:spTree>
    <p:extLst>
      <p:ext uri="{BB962C8B-B14F-4D97-AF65-F5344CB8AC3E}">
        <p14:creationId xmlns:p14="http://schemas.microsoft.com/office/powerpoint/2010/main" val="3140020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t">
              <a:spcBef>
                <a:spcPts val="0"/>
              </a:spcBef>
              <a:spcAft>
                <a:spcPts val="0"/>
              </a:spcAft>
            </a:pPr>
            <a:r>
              <a:rPr lang="en-US" b="0" dirty="0" smtClean="0">
                <a:solidFill>
                  <a:schemeClr val="tx1"/>
                </a:solidFill>
              </a:rPr>
              <a:t>Selecting the appropriate study design: Case–control and cohort study designs</a:t>
            </a:r>
          </a:p>
          <a:p>
            <a:pPr marL="0" marR="0" fontAlgn="t">
              <a:spcBef>
                <a:spcPts val="0"/>
              </a:spcBef>
              <a:spcAft>
                <a:spcPts val="0"/>
              </a:spcAft>
            </a:pPr>
            <a:r>
              <a:rPr lang="en-US" dirty="0" smtClean="0">
                <a:solidFill>
                  <a:schemeClr val="tx1"/>
                </a:solidFill>
              </a:rPr>
              <a:t>A </a:t>
            </a:r>
            <a:r>
              <a:rPr lang="en-US" dirty="0" err="1" smtClean="0">
                <a:solidFill>
                  <a:schemeClr val="tx1"/>
                </a:solidFill>
              </a:rPr>
              <a:t>Omair</a:t>
            </a:r>
            <a:r>
              <a:rPr lang="en-US" dirty="0" smtClean="0">
                <a:solidFill>
                  <a:schemeClr val="tx1"/>
                </a:solidFill>
              </a:rPr>
              <a:t> - Journal of Health Specialties, 2016</a:t>
            </a:r>
            <a:endParaRPr lang="en-US" dirty="0" smtClean="0">
              <a:solidFill>
                <a:schemeClr val="tx1"/>
              </a:solidFill>
              <a:effectLst/>
            </a:endParaRPr>
          </a:p>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98</a:t>
            </a:fld>
            <a:endParaRPr lang="en-US"/>
          </a:p>
        </p:txBody>
      </p:sp>
    </p:spTree>
    <p:extLst>
      <p:ext uri="{BB962C8B-B14F-4D97-AF65-F5344CB8AC3E}">
        <p14:creationId xmlns:p14="http://schemas.microsoft.com/office/powerpoint/2010/main" val="159238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106</a:t>
            </a:fld>
            <a:endParaRPr lang="en-US"/>
          </a:p>
        </p:txBody>
      </p:sp>
    </p:spTree>
    <p:extLst>
      <p:ext uri="{BB962C8B-B14F-4D97-AF65-F5344CB8AC3E}">
        <p14:creationId xmlns:p14="http://schemas.microsoft.com/office/powerpoint/2010/main" val="1167634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107</a:t>
            </a:fld>
            <a:endParaRPr lang="en-US"/>
          </a:p>
        </p:txBody>
      </p:sp>
    </p:spTree>
    <p:extLst>
      <p:ext uri="{BB962C8B-B14F-4D97-AF65-F5344CB8AC3E}">
        <p14:creationId xmlns:p14="http://schemas.microsoft.com/office/powerpoint/2010/main" val="85670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108</a:t>
            </a:fld>
            <a:endParaRPr lang="en-US"/>
          </a:p>
        </p:txBody>
      </p:sp>
    </p:spTree>
    <p:extLst>
      <p:ext uri="{BB962C8B-B14F-4D97-AF65-F5344CB8AC3E}">
        <p14:creationId xmlns:p14="http://schemas.microsoft.com/office/powerpoint/2010/main" val="746361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109</a:t>
            </a:fld>
            <a:endParaRPr lang="en-US"/>
          </a:p>
        </p:txBody>
      </p:sp>
    </p:spTree>
    <p:extLst>
      <p:ext uri="{BB962C8B-B14F-4D97-AF65-F5344CB8AC3E}">
        <p14:creationId xmlns:p14="http://schemas.microsoft.com/office/powerpoint/2010/main" val="3001810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305ACA9-A27D-4159-B806-94BE96EB69B2}" type="slidenum">
              <a:rPr lang="en-US" smtClean="0"/>
              <a:pPr>
                <a:defRPr/>
              </a:pPr>
              <a:t>110</a:t>
            </a:fld>
            <a:endParaRPr lang="en-US"/>
          </a:p>
        </p:txBody>
      </p:sp>
    </p:spTree>
    <p:extLst>
      <p:ext uri="{BB962C8B-B14F-4D97-AF65-F5344CB8AC3E}">
        <p14:creationId xmlns:p14="http://schemas.microsoft.com/office/powerpoint/2010/main" val="1522801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ClrTx/>
              <a:buFont typeface="Arial" panose="020B0604020202020204" pitchFamily="34" charset="0"/>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4550"/>
            <a:ext cx="4267200" cy="4109049"/>
          </a:xfrm>
          <a:prstGeom prst="rect">
            <a:avLst/>
          </a:prstGeom>
        </p:spPr>
        <p:txBody>
          <a:bodyPr/>
          <a:lstStyle>
            <a:lvl1pPr>
              <a:buClrTx/>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Tx/>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4247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B7A43C5A-ACB8-4C0A-8D74-C2E9796A15BB}" type="slidenum">
              <a:rPr lang="en-US" smtClean="0"/>
              <a:pPr/>
              <a:t>‹#›</a:t>
            </a:fld>
            <a:endParaRPr lang="en-US"/>
          </a:p>
        </p:txBody>
      </p:sp>
    </p:spTree>
    <p:extLst>
      <p:ext uri="{BB962C8B-B14F-4D97-AF65-F5344CB8AC3E}">
        <p14:creationId xmlns:p14="http://schemas.microsoft.com/office/powerpoint/2010/main" val="32953970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p:cNvSpPr>
            <a:spLocks noGrp="1"/>
          </p:cNvSpPr>
          <p:nvPr>
            <p:ph type="sldNum" sz="quarter" idx="4"/>
          </p:nvPr>
        </p:nvSpPr>
        <p:spPr>
          <a:xfrm>
            <a:off x="76200" y="6400800"/>
            <a:ext cx="2057400" cy="365125"/>
          </a:xfrm>
          <a:prstGeom prst="rect">
            <a:avLst/>
          </a:prstGeom>
        </p:spPr>
        <p:txBody>
          <a:bodyPr vert="horz" lIns="91440" tIns="45720" rIns="91440" bIns="45720" rtlCol="0" anchor="ctr"/>
          <a:lstStyle>
            <a:lvl1pPr algn="l">
              <a:defRPr sz="1200">
                <a:solidFill>
                  <a:schemeClr val="bg1"/>
                </a:solidFill>
              </a:defRPr>
            </a:lvl1pPr>
          </a:lstStyle>
          <a:p>
            <a:fld id="{B7A43C5A-ACB8-4C0A-8D74-C2E9796A15BB}"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t>
            </a:r>
            <a:r>
              <a:rPr lang="en-US" dirty="0" smtClean="0"/>
              <a:t>and</a:t>
            </a:r>
            <a:br>
              <a:rPr lang="en-US" dirty="0" smtClean="0"/>
            </a:br>
            <a:r>
              <a:rPr lang="en-US" dirty="0" smtClean="0"/>
              <a:t>research methods</a:t>
            </a:r>
            <a:br>
              <a:rPr lang="en-US" dirty="0" smtClean="0"/>
            </a:br>
            <a: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smtClean="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21287 – Spring 2018</a:t>
            </a:r>
            <a:br>
              <a:rPr lang="en-US" sz="2800" dirty="0"/>
            </a:b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smtClean="0"/>
              <a:t>Class 7 – March 15, 2017</a:t>
            </a:r>
          </a:p>
          <a:p>
            <a:r>
              <a:rPr lang="en-US" dirty="0" smtClean="0"/>
              <a:t>Clinical Epidemiology (I): Study Design</a:t>
            </a:r>
          </a:p>
          <a:p>
            <a:endParaRPr lang="en-US" dirty="0" smtClean="0"/>
          </a:p>
          <a:p>
            <a:r>
              <a:rPr lang="en-US" dirty="0" smtClean="0"/>
              <a:t>Werner CEUSTERS</a:t>
            </a:r>
            <a:endParaRPr lang="en-US" dirty="0"/>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Terminology is not standardized !</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10</a:t>
            </a:fld>
            <a:endParaRPr lang="en-US"/>
          </a:p>
        </p:txBody>
      </p:sp>
      <p:pic>
        <p:nvPicPr>
          <p:cNvPr id="5"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58" y="1676400"/>
            <a:ext cx="3727174" cy="3429000"/>
          </a:xfrm>
          <a:prstGeom prst="rect">
            <a:avLst/>
          </a:prstGeom>
        </p:spPr>
      </p:pic>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265" y="1676401"/>
            <a:ext cx="4864519" cy="3429000"/>
          </a:xfrm>
          <a:prstGeom prst="rect">
            <a:avLst/>
          </a:prstGeom>
        </p:spPr>
      </p:pic>
      <p:sp>
        <p:nvSpPr>
          <p:cNvPr id="7" name="Oval 6"/>
          <p:cNvSpPr/>
          <p:nvPr/>
        </p:nvSpPr>
        <p:spPr bwMode="auto">
          <a:xfrm>
            <a:off x="1387512" y="1493856"/>
            <a:ext cx="1524000"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Oval 7"/>
          <p:cNvSpPr/>
          <p:nvPr/>
        </p:nvSpPr>
        <p:spPr bwMode="auto">
          <a:xfrm>
            <a:off x="4044532" y="4267200"/>
            <a:ext cx="1137068" cy="990600"/>
          </a:xfrm>
          <a:prstGeom prst="ellipse">
            <a:avLst/>
          </a:prstGeom>
          <a:noFill/>
          <a:ln w="5715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9" name="Rectangle 8"/>
          <p:cNvSpPr/>
          <p:nvPr/>
        </p:nvSpPr>
        <p:spPr>
          <a:xfrm>
            <a:off x="4191000" y="5257800"/>
            <a:ext cx="4788042" cy="276999"/>
          </a:xfrm>
          <a:prstGeom prst="rect">
            <a:avLst/>
          </a:prstGeom>
        </p:spPr>
        <p:txBody>
          <a:bodyPr wrap="square">
            <a:spAutoFit/>
          </a:bodyPr>
          <a:lstStyle/>
          <a:p>
            <a:pPr algn="r"/>
            <a:r>
              <a:rPr lang="en-US" sz="1200" dirty="0">
                <a:solidFill>
                  <a:schemeClr val="bg1"/>
                </a:solidFill>
              </a:rPr>
              <a:t>https://www.slideshare.net/ritubudania/clinical-trial-design-28898802</a:t>
            </a:r>
          </a:p>
        </p:txBody>
      </p:sp>
      <p:sp>
        <p:nvSpPr>
          <p:cNvPr id="10" name="Rectangle 9"/>
          <p:cNvSpPr/>
          <p:nvPr/>
        </p:nvSpPr>
        <p:spPr>
          <a:xfrm>
            <a:off x="1024987" y="5168324"/>
            <a:ext cx="2217226" cy="1169551"/>
          </a:xfrm>
          <a:prstGeom prst="rect">
            <a:avLst/>
          </a:prstGeom>
        </p:spPr>
        <p:txBody>
          <a:bodyPr wrap="square">
            <a:spAutoFit/>
          </a:bodyPr>
          <a:lstStyle/>
          <a:p>
            <a:r>
              <a:rPr lang="en-US" sz="1400" b="0" dirty="0">
                <a:solidFill>
                  <a:schemeClr val="bg1"/>
                </a:solidFill>
              </a:rPr>
              <a:t>Song JW, Chung KC. Observational studies: Cohort and case-control studies.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a:t>
            </a:r>
            <a:r>
              <a:rPr lang="en-US" sz="1400" b="0" dirty="0" err="1">
                <a:solidFill>
                  <a:schemeClr val="bg1"/>
                </a:solidFill>
              </a:rPr>
              <a:t>Surg</a:t>
            </a:r>
            <a:r>
              <a:rPr lang="en-US" sz="1400" b="0" dirty="0">
                <a:solidFill>
                  <a:schemeClr val="bg1"/>
                </a:solidFill>
              </a:rPr>
              <a:t> 2010;126:2234-42</a:t>
            </a:r>
          </a:p>
        </p:txBody>
      </p:sp>
    </p:spTree>
    <p:extLst>
      <p:ext uri="{BB962C8B-B14F-4D97-AF65-F5344CB8AC3E}">
        <p14:creationId xmlns:p14="http://schemas.microsoft.com/office/powerpoint/2010/main" val="102030667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a:t>
            </a:r>
            <a:r>
              <a:rPr lang="en-US" dirty="0"/>
              <a:t>of Question/ Type of Study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2800300"/>
              </p:ext>
            </p:extLst>
          </p:nvPr>
        </p:nvGraphicFramePr>
        <p:xfrm>
          <a:off x="228600" y="1524000"/>
          <a:ext cx="8686800" cy="4973320"/>
        </p:xfrm>
        <a:graphic>
          <a:graphicData uri="http://schemas.openxmlformats.org/drawingml/2006/table">
            <a:tbl>
              <a:tblPr firstRow="1" bandRow="1">
                <a:tableStyleId>{5C22544A-7EE6-4342-B048-85BDC9FD1C3A}</a:tableStyleId>
              </a:tblPr>
              <a:tblGrid>
                <a:gridCol w="4724400"/>
                <a:gridCol w="3962400"/>
              </a:tblGrid>
              <a:tr h="370840">
                <a:tc>
                  <a:txBody>
                    <a:bodyPr/>
                    <a:lstStyle/>
                    <a:p>
                      <a:r>
                        <a:rPr lang="en-US" sz="1600" b="1" i="0" u="sng" strike="noStrike" kern="1200" baseline="0" dirty="0" smtClean="0">
                          <a:solidFill>
                            <a:schemeClr val="bg1"/>
                          </a:solidFill>
                          <a:latin typeface="+mn-lt"/>
                          <a:ea typeface="+mn-ea"/>
                          <a:cs typeface="+mn-cs"/>
                        </a:rPr>
                        <a:t>Therapy/ Treatment </a:t>
                      </a:r>
                    </a:p>
                    <a:p>
                      <a:r>
                        <a:rPr lang="en-US" sz="1600" b="0" i="0" u="none" strike="noStrike" kern="1200" baseline="0" dirty="0" smtClean="0">
                          <a:solidFill>
                            <a:schemeClr val="bg1"/>
                          </a:solidFill>
                          <a:latin typeface="+mn-lt"/>
                          <a:ea typeface="+mn-ea"/>
                          <a:cs typeface="+mn-cs"/>
                        </a:rPr>
                        <a:t>Selection of treatments of interventions that do more good than harm and that are worth the effort and cost.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Double-Blind </a:t>
                      </a:r>
                    </a:p>
                    <a:p>
                      <a:r>
                        <a:rPr lang="en-US" sz="1600" b="0" i="0" u="none" strike="noStrike" kern="1200" baseline="0" dirty="0" smtClean="0">
                          <a:solidFill>
                            <a:schemeClr val="bg1"/>
                          </a:solidFill>
                          <a:latin typeface="+mn-lt"/>
                          <a:ea typeface="+mn-ea"/>
                          <a:cs typeface="+mn-cs"/>
                        </a:rPr>
                        <a:t>       Randomized Controlled Trial </a:t>
                      </a:r>
                    </a:p>
                    <a:p>
                      <a:r>
                        <a:rPr lang="en-US" sz="1600" b="0" i="0" u="none" strike="noStrike" kern="1200" baseline="0" dirty="0" smtClean="0">
                          <a:solidFill>
                            <a:schemeClr val="bg1"/>
                          </a:solidFill>
                          <a:latin typeface="+mn-lt"/>
                          <a:ea typeface="+mn-ea"/>
                          <a:cs typeface="+mn-cs"/>
                        </a:rPr>
                        <a:t>Systematic Review</a:t>
                      </a:r>
                    </a:p>
                    <a:p>
                      <a:r>
                        <a:rPr lang="en-US" sz="1600" b="0" i="0" u="none" strike="noStrike" kern="1200" baseline="0" dirty="0" err="1" smtClean="0">
                          <a:solidFill>
                            <a:schemeClr val="bg1"/>
                          </a:solidFill>
                          <a:latin typeface="+mn-lt"/>
                          <a:ea typeface="+mn-ea"/>
                          <a:cs typeface="+mn-cs"/>
                        </a:rPr>
                        <a:t>Meta Analysis</a:t>
                      </a:r>
                      <a:r>
                        <a:rPr lang="en-US" sz="1600" b="0" i="0" u="none" strike="noStrike" kern="1200" baseline="0" dirty="0" smtClean="0">
                          <a:solidFill>
                            <a:schemeClr val="bg1"/>
                          </a:solidFill>
                          <a:latin typeface="+mn-lt"/>
                          <a:ea typeface="+mn-ea"/>
                          <a:cs typeface="+mn-cs"/>
                        </a:rPr>
                        <a:t> of RCT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70840">
                <a:tc>
                  <a:txBody>
                    <a:bodyPr/>
                    <a:lstStyle/>
                    <a:p>
                      <a:r>
                        <a:rPr lang="en-US" sz="1600" b="1" i="0" u="sng" strike="noStrike" kern="1200" baseline="0" dirty="0" smtClean="0">
                          <a:solidFill>
                            <a:schemeClr val="bg1"/>
                          </a:solidFill>
                          <a:latin typeface="+mn-lt"/>
                          <a:ea typeface="+mn-ea"/>
                          <a:cs typeface="+mn-cs"/>
                        </a:rPr>
                        <a:t>Diagnosis</a:t>
                      </a:r>
                      <a:r>
                        <a:rPr lang="en-US" sz="1600" b="0" i="0" u="none" strike="noStrike" kern="1200" baseline="0" dirty="0" smtClean="0">
                          <a:solidFill>
                            <a:schemeClr val="bg1"/>
                          </a:solidFill>
                          <a:latin typeface="+mn-lt"/>
                          <a:ea typeface="+mn-ea"/>
                          <a:cs typeface="+mn-cs"/>
                        </a:rPr>
                        <a:t> </a:t>
                      </a:r>
                    </a:p>
                    <a:p>
                      <a:r>
                        <a:rPr lang="en-US" sz="1600" b="0" i="0" u="none" strike="noStrike" kern="1200" baseline="0" dirty="0" smtClean="0">
                          <a:solidFill>
                            <a:schemeClr val="bg1"/>
                          </a:solidFill>
                          <a:latin typeface="+mn-lt"/>
                          <a:ea typeface="+mn-ea"/>
                          <a:cs typeface="+mn-cs"/>
                        </a:rPr>
                        <a:t>Selection and interpretation of diagnostic tests, in order to confirm or exclude a diagnosis, based on considering their precision, accuracy, acceptability, expense, safety, etc.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Controlled Trial </a:t>
                      </a:r>
                    </a:p>
                    <a:p>
                      <a:r>
                        <a:rPr lang="en-US" sz="1600" b="0" i="0" u="none" strike="noStrike" kern="1200" baseline="0" dirty="0" smtClean="0">
                          <a:solidFill>
                            <a:schemeClr val="bg1"/>
                          </a:solidFill>
                          <a:latin typeface="+mn-lt"/>
                          <a:ea typeface="+mn-ea"/>
                          <a:cs typeface="+mn-cs"/>
                        </a:rPr>
                        <a:t>Systematic Review</a:t>
                      </a:r>
                    </a:p>
                    <a:p>
                      <a:r>
                        <a:rPr lang="en-US" sz="1600" b="0" i="0" u="none" strike="noStrike" kern="1200" baseline="0" dirty="0" err="1" smtClean="0">
                          <a:solidFill>
                            <a:schemeClr val="bg1"/>
                          </a:solidFill>
                          <a:latin typeface="+mn-lt"/>
                          <a:ea typeface="+mn-ea"/>
                          <a:cs typeface="+mn-cs"/>
                        </a:rPr>
                        <a:t>Meta Analysis</a:t>
                      </a:r>
                      <a:r>
                        <a:rPr lang="en-US" sz="1600" b="0" i="0" u="none" strike="noStrike" kern="1200" baseline="0" dirty="0" smtClean="0">
                          <a:solidFill>
                            <a:schemeClr val="bg1"/>
                          </a:solidFill>
                          <a:latin typeface="+mn-lt"/>
                          <a:ea typeface="+mn-ea"/>
                          <a:cs typeface="+mn-cs"/>
                        </a:rPr>
                        <a:t> of Controlled Trial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70840">
                <a:tc>
                  <a:txBody>
                    <a:bodyPr/>
                    <a:lstStyle/>
                    <a:p>
                      <a:r>
                        <a:rPr lang="en-US" sz="1600" b="1" i="0" u="sng" strike="noStrike" kern="1200" baseline="0" dirty="0" smtClean="0">
                          <a:solidFill>
                            <a:schemeClr val="bg1"/>
                          </a:solidFill>
                          <a:latin typeface="+mn-lt"/>
                          <a:ea typeface="+mn-ea"/>
                          <a:cs typeface="+mn-cs"/>
                        </a:rPr>
                        <a:t>Prognosis </a:t>
                      </a:r>
                    </a:p>
                    <a:p>
                      <a:r>
                        <a:rPr lang="en-US" sz="1600" b="0" i="0" u="none" strike="noStrike" kern="1200" baseline="0" dirty="0" smtClean="0">
                          <a:solidFill>
                            <a:schemeClr val="bg1"/>
                          </a:solidFill>
                          <a:latin typeface="+mn-lt"/>
                          <a:ea typeface="+mn-ea"/>
                          <a:cs typeface="+mn-cs"/>
                        </a:rPr>
                        <a:t>Estimation of a patient’s likely clinical course over time and anticipation of likely complications of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Cohort Studies, </a:t>
                      </a:r>
                    </a:p>
                    <a:p>
                      <a:r>
                        <a:rPr lang="en-US" sz="1600" b="0" i="0" u="none" strike="noStrike" kern="1200" baseline="0" dirty="0" smtClean="0">
                          <a:solidFill>
                            <a:schemeClr val="bg1"/>
                          </a:solidFill>
                          <a:latin typeface="+mn-lt"/>
                          <a:ea typeface="+mn-ea"/>
                          <a:cs typeface="+mn-cs"/>
                        </a:rPr>
                        <a:t>Case Control, </a:t>
                      </a:r>
                    </a:p>
                    <a:p>
                      <a:r>
                        <a:rPr lang="en-US" sz="1600" b="0" i="0" u="none" strike="noStrike" kern="1200" baseline="0" dirty="0" smtClean="0">
                          <a:solidFill>
                            <a:schemeClr val="bg1"/>
                          </a:solidFill>
                          <a:latin typeface="+mn-lt"/>
                          <a:ea typeface="+mn-ea"/>
                          <a:cs typeface="+mn-cs"/>
                        </a:rPr>
                        <a:t>Case Series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70840">
                <a:tc>
                  <a:txBody>
                    <a:bodyPr/>
                    <a:lstStyle/>
                    <a:p>
                      <a:r>
                        <a:rPr lang="en-US" sz="1600" b="1" i="0" u="sng" strike="noStrike" kern="1200" baseline="0" dirty="0" smtClean="0">
                          <a:solidFill>
                            <a:schemeClr val="bg1"/>
                          </a:solidFill>
                          <a:latin typeface="+mn-lt"/>
                          <a:ea typeface="+mn-ea"/>
                          <a:cs typeface="+mn-cs"/>
                        </a:rPr>
                        <a:t>Harm/ Etiology </a:t>
                      </a:r>
                    </a:p>
                    <a:p>
                      <a:r>
                        <a:rPr lang="en-US" sz="1600" b="0" i="0" u="none" strike="noStrike" kern="1200" baseline="0" dirty="0" smtClean="0">
                          <a:solidFill>
                            <a:schemeClr val="bg1"/>
                          </a:solidFill>
                          <a:latin typeface="+mn-lt"/>
                          <a:ea typeface="+mn-ea"/>
                          <a:cs typeface="+mn-cs"/>
                        </a:rPr>
                        <a:t>Identification of causes or risk factors for disease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Cohort Studies 	</a:t>
                      </a:r>
                    </a:p>
                    <a:p>
                      <a:endParaRPr lang="en-US" sz="1600"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70840">
                <a:tc>
                  <a:txBody>
                    <a:bodyPr/>
                    <a:lstStyle/>
                    <a:p>
                      <a:r>
                        <a:rPr lang="en-US" sz="1600" b="1" i="0" u="sng" strike="noStrike" kern="1200" baseline="0" dirty="0" smtClean="0">
                          <a:solidFill>
                            <a:schemeClr val="bg1"/>
                          </a:solidFill>
                          <a:latin typeface="+mn-lt"/>
                          <a:ea typeface="+mn-ea"/>
                          <a:cs typeface="+mn-cs"/>
                        </a:rPr>
                        <a:t>Prevention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Randomized Controlled Trial, </a:t>
                      </a:r>
                    </a:p>
                    <a:p>
                      <a:r>
                        <a:rPr lang="en-US" sz="1600" b="0" i="0" u="none" strike="noStrike" kern="1200" baseline="0" dirty="0" smtClean="0">
                          <a:solidFill>
                            <a:schemeClr val="bg1"/>
                          </a:solidFill>
                          <a:latin typeface="+mn-lt"/>
                          <a:ea typeface="+mn-ea"/>
                          <a:cs typeface="+mn-cs"/>
                        </a:rPr>
                        <a:t>Cohort Studies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r h="370840">
                <a:tc>
                  <a:txBody>
                    <a:bodyPr/>
                    <a:lstStyle/>
                    <a:p>
                      <a:r>
                        <a:rPr lang="en-US" sz="1600" b="1" i="0" u="sng" strike="noStrike" kern="1200" baseline="0" dirty="0" smtClean="0">
                          <a:solidFill>
                            <a:schemeClr val="bg1"/>
                          </a:solidFill>
                          <a:latin typeface="+mn-lt"/>
                          <a:ea typeface="+mn-ea"/>
                          <a:cs typeface="+mn-cs"/>
                        </a:rPr>
                        <a:t>Quality Improvement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r>
                        <a:rPr lang="en-US" sz="1600" b="0" i="0" u="none" strike="noStrike" kern="1200" baseline="0" dirty="0" smtClean="0">
                          <a:solidFill>
                            <a:schemeClr val="bg1"/>
                          </a:solidFill>
                          <a:latin typeface="+mn-lt"/>
                          <a:ea typeface="+mn-ea"/>
                          <a:cs typeface="+mn-cs"/>
                        </a:rPr>
                        <a:t>Randomized Controlled Trials 	</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r>
            </a:tbl>
          </a:graphicData>
        </a:graphic>
      </p:graphicFrame>
      <p:sp>
        <p:nvSpPr>
          <p:cNvPr id="8" name="Rectangle 7"/>
          <p:cNvSpPr/>
          <p:nvPr/>
        </p:nvSpPr>
        <p:spPr>
          <a:xfrm>
            <a:off x="2895600" y="6553200"/>
            <a:ext cx="6248400" cy="276999"/>
          </a:xfrm>
          <a:prstGeom prst="rect">
            <a:avLst/>
          </a:prstGeom>
        </p:spPr>
        <p:txBody>
          <a:bodyPr wrap="square">
            <a:spAutoFit/>
          </a:bodyPr>
          <a:lstStyle/>
          <a:p>
            <a:pPr marR="38530" algn="r"/>
            <a:r>
              <a:rPr lang="en-US" sz="1200" b="0" dirty="0" smtClean="0">
                <a:solidFill>
                  <a:schemeClr val="bg1"/>
                </a:solidFill>
              </a:rPr>
              <a:t>Adapted </a:t>
            </a:r>
            <a:r>
              <a:rPr lang="en-US" sz="1200" b="0" dirty="0">
                <a:solidFill>
                  <a:schemeClr val="bg1"/>
                </a:solidFill>
              </a:rPr>
              <a:t>from: Sackett et al. Evidence-Based Medicine: How to Practice and Teach EBM, 2000</a:t>
            </a:r>
            <a:endParaRPr lang="en-US" sz="1200" dirty="0">
              <a:solidFill>
                <a:schemeClr val="bg1"/>
              </a:solidFill>
            </a:endParaRPr>
          </a:p>
        </p:txBody>
      </p:sp>
    </p:spTree>
    <p:extLst>
      <p:ext uri="{BB962C8B-B14F-4D97-AF65-F5344CB8AC3E}">
        <p14:creationId xmlns:p14="http://schemas.microsoft.com/office/powerpoint/2010/main" val="247457204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Study designs in function of objective</a:t>
            </a:r>
            <a:endParaRPr lang="en-US" dirty="0"/>
          </a:p>
        </p:txBody>
      </p:sp>
      <p:sp>
        <p:nvSpPr>
          <p:cNvPr id="3" name="Content Placeholder 2"/>
          <p:cNvSpPr>
            <a:spLocks noGrp="1"/>
          </p:cNvSpPr>
          <p:nvPr>
            <p:ph idx="1"/>
          </p:nvPr>
        </p:nvSpPr>
        <p:spPr>
          <a:xfrm>
            <a:off x="685800" y="1905000"/>
            <a:ext cx="8458200" cy="4038600"/>
          </a:xfrm>
        </p:spPr>
        <p:txBody>
          <a:bodyPr/>
          <a:lstStyle/>
          <a:p>
            <a:r>
              <a:rPr lang="en-US" b="1" dirty="0"/>
              <a:t>Objective </a:t>
            </a:r>
            <a:r>
              <a:rPr lang="en-US" b="1" dirty="0" smtClean="0"/>
              <a:t>		  Common </a:t>
            </a:r>
            <a:r>
              <a:rPr lang="en-US" b="1" dirty="0" smtClean="0"/>
              <a:t>design</a:t>
            </a:r>
          </a:p>
          <a:p>
            <a:endParaRPr lang="en-US" b="1" dirty="0"/>
          </a:p>
          <a:p>
            <a:r>
              <a:rPr lang="en-US" dirty="0"/>
              <a:t>Prevalence </a:t>
            </a:r>
            <a:r>
              <a:rPr lang="en-US" dirty="0" smtClean="0"/>
              <a:t>		  Cross </a:t>
            </a:r>
            <a:r>
              <a:rPr lang="en-US" dirty="0"/>
              <a:t>sectional</a:t>
            </a:r>
          </a:p>
          <a:p>
            <a:r>
              <a:rPr lang="en-US" dirty="0"/>
              <a:t>Incidence </a:t>
            </a:r>
            <a:r>
              <a:rPr lang="en-US" dirty="0" smtClean="0"/>
              <a:t>		  Cohort</a:t>
            </a:r>
            <a:endParaRPr lang="en-US" dirty="0"/>
          </a:p>
          <a:p>
            <a:r>
              <a:rPr lang="en-US" dirty="0" smtClean="0"/>
              <a:t>Cause			  in </a:t>
            </a:r>
            <a:r>
              <a:rPr lang="en-US" dirty="0"/>
              <a:t>order </a:t>
            </a:r>
            <a:r>
              <a:rPr lang="en-US" dirty="0" smtClean="0"/>
              <a:t>of reliability:</a:t>
            </a:r>
          </a:p>
          <a:p>
            <a:r>
              <a:rPr lang="en-US" dirty="0"/>
              <a:t>	</a:t>
            </a:r>
            <a:r>
              <a:rPr lang="en-US" dirty="0" smtClean="0"/>
              <a:t>			    cohort</a:t>
            </a:r>
            <a:r>
              <a:rPr lang="en-US" dirty="0"/>
              <a:t>, case-control, </a:t>
            </a:r>
            <a:r>
              <a:rPr lang="en-US" dirty="0" smtClean="0"/>
              <a:t>cross sectional</a:t>
            </a:r>
            <a:endParaRPr lang="en-US" dirty="0"/>
          </a:p>
          <a:p>
            <a:r>
              <a:rPr lang="en-US" dirty="0"/>
              <a:t>Prognosis </a:t>
            </a:r>
            <a:r>
              <a:rPr lang="en-US" dirty="0" smtClean="0"/>
              <a:t>		  Cohort</a:t>
            </a:r>
            <a:endParaRPr lang="en-US" dirty="0"/>
          </a:p>
          <a:p>
            <a:r>
              <a:rPr lang="en-US" dirty="0"/>
              <a:t>Treatment effect </a:t>
            </a:r>
            <a:r>
              <a:rPr lang="en-US" dirty="0" smtClean="0"/>
              <a:t>	  Controlled </a:t>
            </a:r>
            <a:r>
              <a:rPr lang="en-US" dirty="0"/>
              <a:t>trial</a:t>
            </a:r>
          </a:p>
        </p:txBody>
      </p:sp>
      <p:sp>
        <p:nvSpPr>
          <p:cNvPr id="4" name="Slide Number Placeholder 3"/>
          <p:cNvSpPr>
            <a:spLocks noGrp="1"/>
          </p:cNvSpPr>
          <p:nvPr>
            <p:ph type="sldNum" sz="quarter" idx="10"/>
          </p:nvPr>
        </p:nvSpPr>
        <p:spPr/>
        <p:txBody>
          <a:bodyPr/>
          <a:lstStyle/>
          <a:p>
            <a:fld id="{B7A43C5A-ACB8-4C0A-8D74-C2E9796A15BB}" type="slidenum">
              <a:rPr lang="en-US" smtClean="0"/>
              <a:pPr/>
              <a:t>101</a:t>
            </a:fld>
            <a:endParaRPr lang="en-US"/>
          </a:p>
        </p:txBody>
      </p:sp>
      <p:cxnSp>
        <p:nvCxnSpPr>
          <p:cNvPr id="8" name="Straight Arrow Connector 7"/>
          <p:cNvCxnSpPr/>
          <p:nvPr/>
        </p:nvCxnSpPr>
        <p:spPr bwMode="auto">
          <a:xfrm>
            <a:off x="2438400" y="30019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9" name="Straight Arrow Connector 8"/>
          <p:cNvCxnSpPr/>
          <p:nvPr/>
        </p:nvCxnSpPr>
        <p:spPr bwMode="auto">
          <a:xfrm>
            <a:off x="2438400" y="34591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0" name="Straight Arrow Connector 9"/>
          <p:cNvCxnSpPr/>
          <p:nvPr/>
        </p:nvCxnSpPr>
        <p:spPr bwMode="auto">
          <a:xfrm>
            <a:off x="2438400" y="39163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1" name="Straight Arrow Connector 10"/>
          <p:cNvCxnSpPr/>
          <p:nvPr/>
        </p:nvCxnSpPr>
        <p:spPr bwMode="auto">
          <a:xfrm>
            <a:off x="2438400" y="4754544"/>
            <a:ext cx="11430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cxnSp>
        <p:nvCxnSpPr>
          <p:cNvPr id="12" name="Straight Arrow Connector 11"/>
          <p:cNvCxnSpPr/>
          <p:nvPr/>
        </p:nvCxnSpPr>
        <p:spPr bwMode="auto">
          <a:xfrm>
            <a:off x="3276600" y="5211744"/>
            <a:ext cx="304800" cy="0"/>
          </a:xfrm>
          <a:prstGeom prst="straightConnector1">
            <a:avLst/>
          </a:prstGeom>
          <a:solidFill>
            <a:schemeClr val="accent1"/>
          </a:solidFill>
          <a:ln w="9525" cap="flat" cmpd="sng" algn="ctr">
            <a:solidFill>
              <a:schemeClr val="bg1"/>
            </a:solidFill>
            <a:prstDash val="solid"/>
            <a:round/>
            <a:headEnd type="none" w="med" len="med"/>
            <a:tailEnd type="triangle"/>
          </a:ln>
          <a:effectLst/>
        </p:spPr>
      </p:cxnSp>
      <p:sp>
        <p:nvSpPr>
          <p:cNvPr id="14" name="Rectangle 13"/>
          <p:cNvSpPr/>
          <p:nvPr/>
        </p:nvSpPr>
        <p:spPr>
          <a:xfrm>
            <a:off x="877556" y="6043135"/>
            <a:ext cx="8229600" cy="738664"/>
          </a:xfrm>
          <a:prstGeom prst="rect">
            <a:avLst/>
          </a:prstGeom>
        </p:spPr>
        <p:txBody>
          <a:bodyPr wrap="square">
            <a:spAutoFit/>
          </a:bodyPr>
          <a:lstStyle/>
          <a:p>
            <a:pPr algn="r"/>
            <a:r>
              <a:rPr lang="en-US" sz="1400" b="0" dirty="0">
                <a:solidFill>
                  <a:schemeClr val="bg1"/>
                </a:solidFill>
              </a:rPr>
              <a:t>Mann, C.J. (2003) Observational research methods. </a:t>
            </a:r>
            <a:endParaRPr lang="en-US" sz="1400" b="0" dirty="0" smtClean="0">
              <a:solidFill>
                <a:schemeClr val="bg1"/>
              </a:solidFill>
            </a:endParaRPr>
          </a:p>
          <a:p>
            <a:pPr algn="r"/>
            <a:r>
              <a:rPr lang="en-US" sz="1400" b="0" dirty="0" smtClean="0">
                <a:solidFill>
                  <a:schemeClr val="bg1"/>
                </a:solidFill>
              </a:rPr>
              <a:t>Research </a:t>
            </a:r>
            <a:r>
              <a:rPr lang="en-US" sz="1400" b="0" dirty="0">
                <a:solidFill>
                  <a:schemeClr val="bg1"/>
                </a:solidFill>
              </a:rPr>
              <a:t>design II: Cohort, cross sectional, and case-control studies. </a:t>
            </a:r>
            <a:endParaRPr lang="en-US" sz="1400" b="0" dirty="0" smtClean="0">
              <a:solidFill>
                <a:schemeClr val="bg1"/>
              </a:solidFill>
            </a:endParaRPr>
          </a:p>
          <a:p>
            <a:pPr algn="r"/>
            <a:r>
              <a:rPr lang="en-US" sz="1400" b="0" dirty="0" smtClean="0">
                <a:solidFill>
                  <a:schemeClr val="bg1"/>
                </a:solidFill>
              </a:rPr>
              <a:t>Emergency </a:t>
            </a:r>
            <a:r>
              <a:rPr lang="en-US" sz="1400" b="0" dirty="0">
                <a:solidFill>
                  <a:schemeClr val="bg1"/>
                </a:solidFill>
              </a:rPr>
              <a:t>Medicine Journal 20 (1): 54–60.</a:t>
            </a:r>
          </a:p>
        </p:txBody>
      </p:sp>
    </p:spTree>
    <p:extLst>
      <p:ext uri="{BB962C8B-B14F-4D97-AF65-F5344CB8AC3E}">
        <p14:creationId xmlns:p14="http://schemas.microsoft.com/office/powerpoint/2010/main" val="147778159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designs in function of objective</a:t>
            </a:r>
          </a:p>
        </p:txBody>
      </p:sp>
      <p:pic>
        <p:nvPicPr>
          <p:cNvPr id="5" name="Content Placeholder 4"/>
          <p:cNvPicPr>
            <a:picLocks noGrp="1" noChangeAspect="1"/>
          </p:cNvPicPr>
          <p:nvPr>
            <p:ph idx="1"/>
          </p:nvPr>
        </p:nvPicPr>
        <p:blipFill>
          <a:blip r:embed="rId2"/>
          <a:stretch>
            <a:fillRect/>
          </a:stretch>
        </p:blipFill>
        <p:spPr>
          <a:xfrm>
            <a:off x="819150" y="1533525"/>
            <a:ext cx="7810500" cy="4857750"/>
          </a:xfrm>
          <a:prstGeom prst="rect">
            <a:avLst/>
          </a:prstGeom>
          <a:ln w="28575">
            <a:solidFill>
              <a:schemeClr val="tx1"/>
            </a:solidFill>
          </a:ln>
        </p:spPr>
      </p:pic>
      <p:sp>
        <p:nvSpPr>
          <p:cNvPr id="4" name="Slide Number Placeholder 3"/>
          <p:cNvSpPr>
            <a:spLocks noGrp="1"/>
          </p:cNvSpPr>
          <p:nvPr>
            <p:ph type="sldNum" sz="quarter" idx="10"/>
          </p:nvPr>
        </p:nvSpPr>
        <p:spPr/>
        <p:txBody>
          <a:bodyPr/>
          <a:lstStyle/>
          <a:p>
            <a:fld id="{B7A43C5A-ACB8-4C0A-8D74-C2E9796A15BB}" type="slidenum">
              <a:rPr lang="en-US" smtClean="0"/>
              <a:pPr/>
              <a:t>102</a:t>
            </a:fld>
            <a:endParaRPr lang="en-US"/>
          </a:p>
        </p:txBody>
      </p:sp>
      <p:sp>
        <p:nvSpPr>
          <p:cNvPr id="6" name="Rectangle 5"/>
          <p:cNvSpPr/>
          <p:nvPr/>
        </p:nvSpPr>
        <p:spPr>
          <a:xfrm>
            <a:off x="3454121" y="6458148"/>
            <a:ext cx="5715000" cy="307777"/>
          </a:xfrm>
          <a:prstGeom prst="rect">
            <a:avLst/>
          </a:prstGeom>
        </p:spPr>
        <p:txBody>
          <a:bodyPr wrap="square">
            <a:spAutoFit/>
          </a:bodyPr>
          <a:lstStyle/>
          <a:p>
            <a:pPr algn="l"/>
            <a:r>
              <a:rPr lang="en-US" sz="1400" b="0" dirty="0">
                <a:solidFill>
                  <a:schemeClr val="bg1"/>
                </a:solidFill>
                <a:latin typeface="+mj-lt"/>
              </a:rPr>
              <a:t>Edgar R Miller </a:t>
            </a:r>
            <a:r>
              <a:rPr lang="en-US" sz="1400" b="0" dirty="0" smtClean="0">
                <a:solidFill>
                  <a:schemeClr val="bg1"/>
                </a:solidFill>
                <a:latin typeface="+mj-lt"/>
              </a:rPr>
              <a:t>III. An </a:t>
            </a:r>
            <a:r>
              <a:rPr lang="en-US" sz="1400" b="0" dirty="0">
                <a:solidFill>
                  <a:schemeClr val="bg1"/>
                </a:solidFill>
                <a:latin typeface="+mj-lt"/>
              </a:rPr>
              <a:t>Introduction to Clinical Trials</a:t>
            </a:r>
            <a:r>
              <a:rPr lang="en-US" sz="1400" b="0" dirty="0" smtClean="0">
                <a:solidFill>
                  <a:schemeClr val="bg1"/>
                </a:solidFill>
                <a:latin typeface="+mj-lt"/>
              </a:rPr>
              <a:t>: Design Issues.</a:t>
            </a:r>
            <a:endParaRPr lang="en-US" sz="1400" b="0" dirty="0">
              <a:solidFill>
                <a:schemeClr val="bg1"/>
              </a:solidFill>
              <a:latin typeface="+mj-lt"/>
            </a:endParaRPr>
          </a:p>
        </p:txBody>
      </p:sp>
      <p:cxnSp>
        <p:nvCxnSpPr>
          <p:cNvPr id="8" name="Straight Connector 7"/>
          <p:cNvCxnSpPr/>
          <p:nvPr/>
        </p:nvCxnSpPr>
        <p:spPr bwMode="auto">
          <a:xfrm>
            <a:off x="819150" y="2895600"/>
            <a:ext cx="78105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838200" y="3657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838200" y="4419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838200" y="51816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838200" y="5715000"/>
            <a:ext cx="78105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3276600" y="2199752"/>
            <a:ext cx="5295900"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17" name="Rectangle 16"/>
          <p:cNvSpPr/>
          <p:nvPr/>
        </p:nvSpPr>
        <p:spPr bwMode="auto">
          <a:xfrm>
            <a:off x="3309257" y="294376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Rectangle 17"/>
          <p:cNvSpPr/>
          <p:nvPr/>
        </p:nvSpPr>
        <p:spPr bwMode="auto">
          <a:xfrm>
            <a:off x="3276600" y="3733800"/>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Rectangle 18"/>
          <p:cNvSpPr/>
          <p:nvPr/>
        </p:nvSpPr>
        <p:spPr bwMode="auto">
          <a:xfrm>
            <a:off x="3276600" y="4487333"/>
            <a:ext cx="5263243" cy="61806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Rectangle 19"/>
          <p:cNvSpPr/>
          <p:nvPr/>
        </p:nvSpPr>
        <p:spPr bwMode="auto">
          <a:xfrm>
            <a:off x="3276600" y="52484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Rectangle 20"/>
          <p:cNvSpPr/>
          <p:nvPr/>
        </p:nvSpPr>
        <p:spPr bwMode="auto">
          <a:xfrm>
            <a:off x="3276600" y="5858074"/>
            <a:ext cx="5263243" cy="3903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384943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Sections of a Research Protocol (1)</a:t>
            </a:r>
            <a:endParaRPr lang="en-US" dirty="0"/>
          </a:p>
        </p:txBody>
      </p:sp>
      <p:sp>
        <p:nvSpPr>
          <p:cNvPr id="3" name="Content Placeholder 2"/>
          <p:cNvSpPr>
            <a:spLocks noGrp="1"/>
          </p:cNvSpPr>
          <p:nvPr>
            <p:ph idx="1"/>
          </p:nvPr>
        </p:nvSpPr>
        <p:spPr/>
        <p:txBody>
          <a:bodyPr/>
          <a:lstStyle/>
          <a:p>
            <a:r>
              <a:rPr lang="en-US" sz="1800" dirty="0"/>
              <a:t>Background and Significance</a:t>
            </a:r>
          </a:p>
          <a:p>
            <a:r>
              <a:rPr lang="en-US" sz="1800" dirty="0"/>
              <a:t>Hypotheses</a:t>
            </a:r>
          </a:p>
          <a:p>
            <a:pPr lvl="1"/>
            <a:r>
              <a:rPr lang="en-US" sz="1800" dirty="0"/>
              <a:t>Testable</a:t>
            </a:r>
          </a:p>
          <a:p>
            <a:r>
              <a:rPr lang="en-US" sz="1800" dirty="0"/>
              <a:t>Specific Aims</a:t>
            </a:r>
          </a:p>
          <a:p>
            <a:pPr lvl="1"/>
            <a:r>
              <a:rPr lang="en-US" sz="1800" dirty="0"/>
              <a:t>Who, What, Where, When and How</a:t>
            </a:r>
          </a:p>
          <a:p>
            <a:r>
              <a:rPr lang="en-US" sz="1800" dirty="0"/>
              <a:t>Methods (Research Strategy)</a:t>
            </a:r>
          </a:p>
          <a:p>
            <a:pPr lvl="1"/>
            <a:r>
              <a:rPr lang="en-US" sz="1800" dirty="0"/>
              <a:t>Description of the Intervention</a:t>
            </a:r>
          </a:p>
          <a:p>
            <a:pPr lvl="1"/>
            <a:r>
              <a:rPr lang="en-US" sz="1800" dirty="0"/>
              <a:t>Population</a:t>
            </a:r>
          </a:p>
          <a:p>
            <a:pPr lvl="1"/>
            <a:r>
              <a:rPr lang="en-US" sz="1800" dirty="0"/>
              <a:t>Power Calculation informed from prior studies</a:t>
            </a:r>
          </a:p>
          <a:p>
            <a:pPr lvl="1"/>
            <a:r>
              <a:rPr lang="en-US" sz="1800" dirty="0"/>
              <a:t>Recruitment</a:t>
            </a:r>
          </a:p>
          <a:p>
            <a:pPr lvl="1"/>
            <a:r>
              <a:rPr lang="en-US" sz="1800" dirty="0"/>
              <a:t>Design</a:t>
            </a:r>
          </a:p>
          <a:p>
            <a:pPr lvl="1"/>
            <a:r>
              <a:rPr lang="en-US" sz="1800" dirty="0"/>
              <a:t>Handling of discontinued subjects or subjects who change their treatment</a:t>
            </a:r>
          </a:p>
          <a:p>
            <a:pPr lvl="1"/>
            <a:r>
              <a:rPr lang="en-US" sz="1800" dirty="0"/>
              <a:t>Protocol Violations</a:t>
            </a:r>
          </a:p>
          <a:p>
            <a:pPr lvl="1"/>
            <a:r>
              <a:rPr lang="en-US" sz="1800" dirty="0"/>
              <a:t>Analysis method(s) to be used</a:t>
            </a:r>
          </a:p>
          <a:p>
            <a:pPr lvl="1"/>
            <a:r>
              <a:rPr lang="en-US" sz="1800" dirty="0"/>
              <a:t>Ethics</a:t>
            </a:r>
          </a:p>
          <a:p>
            <a:endParaRPr lang="en-US" sz="18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103</a:t>
            </a:fld>
            <a:endParaRPr lang="en-US"/>
          </a:p>
        </p:txBody>
      </p:sp>
    </p:spTree>
    <p:extLst>
      <p:ext uri="{BB962C8B-B14F-4D97-AF65-F5344CB8AC3E}">
        <p14:creationId xmlns:p14="http://schemas.microsoft.com/office/powerpoint/2010/main" val="169078095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Sections of a Research Protocol </a:t>
            </a:r>
            <a:r>
              <a:rPr lang="en-US" dirty="0" smtClean="0"/>
              <a:t>(2)</a:t>
            </a:r>
            <a:endParaRPr lang="en-US" dirty="0"/>
          </a:p>
        </p:txBody>
      </p:sp>
      <p:sp>
        <p:nvSpPr>
          <p:cNvPr id="3" name="Content Placeholder 2"/>
          <p:cNvSpPr>
            <a:spLocks noGrp="1"/>
          </p:cNvSpPr>
          <p:nvPr>
            <p:ph idx="1"/>
          </p:nvPr>
        </p:nvSpPr>
        <p:spPr/>
        <p:txBody>
          <a:bodyPr/>
          <a:lstStyle/>
          <a:p>
            <a:r>
              <a:rPr lang="en-US" sz="1800" dirty="0"/>
              <a:t>Data Handling </a:t>
            </a:r>
          </a:p>
          <a:p>
            <a:pPr lvl="1"/>
            <a:r>
              <a:rPr lang="en-US" sz="1800" dirty="0"/>
              <a:t>Security </a:t>
            </a:r>
          </a:p>
          <a:p>
            <a:pPr lvl="1"/>
            <a:r>
              <a:rPr lang="en-US" sz="1800" dirty="0"/>
              <a:t>Confidentiality</a:t>
            </a:r>
          </a:p>
          <a:p>
            <a:pPr lvl="1"/>
            <a:r>
              <a:rPr lang="en-US" sz="1800" dirty="0"/>
              <a:t>Data Retention</a:t>
            </a:r>
          </a:p>
          <a:p>
            <a:pPr lvl="1"/>
            <a:r>
              <a:rPr lang="en-US" sz="1800" dirty="0"/>
              <a:t>Adverse Event Reporting</a:t>
            </a:r>
          </a:p>
          <a:p>
            <a:pPr lvl="1"/>
            <a:r>
              <a:rPr lang="en-US" sz="1800" dirty="0"/>
              <a:t>Data Safety Monitoring</a:t>
            </a:r>
          </a:p>
          <a:p>
            <a:r>
              <a:rPr lang="en-US" sz="1800" dirty="0"/>
              <a:t>Results</a:t>
            </a:r>
          </a:p>
          <a:p>
            <a:pPr lvl="1"/>
            <a:r>
              <a:rPr lang="en-US" sz="1800" dirty="0"/>
              <a:t>Primary Outcome</a:t>
            </a:r>
          </a:p>
          <a:p>
            <a:pPr lvl="2"/>
            <a:r>
              <a:rPr lang="en-US" sz="1800" dirty="0"/>
              <a:t>Expected Significance</a:t>
            </a:r>
          </a:p>
          <a:p>
            <a:pPr lvl="1"/>
            <a:r>
              <a:rPr lang="en-US" sz="1800" dirty="0"/>
              <a:t>Secondary Outcomes</a:t>
            </a:r>
          </a:p>
          <a:p>
            <a:pPr lvl="2"/>
            <a:r>
              <a:rPr lang="en-US" sz="1800" dirty="0"/>
              <a:t>Expected Significance</a:t>
            </a:r>
          </a:p>
          <a:p>
            <a:r>
              <a:rPr lang="en-US" sz="1800" dirty="0"/>
              <a:t>Trial Calendar</a:t>
            </a:r>
          </a:p>
          <a:p>
            <a:r>
              <a:rPr lang="en-US" sz="1800" dirty="0"/>
              <a:t>Discussion</a:t>
            </a:r>
          </a:p>
          <a:p>
            <a:r>
              <a:rPr lang="en-US" sz="1800" dirty="0"/>
              <a:t>Data Sharing Plan</a:t>
            </a:r>
          </a:p>
          <a:p>
            <a:r>
              <a:rPr lang="en-US" sz="1800" dirty="0"/>
              <a:t>Benefits of this research to science of biomedicine</a:t>
            </a:r>
          </a:p>
          <a:p>
            <a:endParaRPr lang="en-US" sz="1800" dirty="0"/>
          </a:p>
          <a:p>
            <a:endParaRPr lang="en-US" sz="18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104</a:t>
            </a:fld>
            <a:endParaRPr lang="en-US"/>
          </a:p>
        </p:txBody>
      </p:sp>
    </p:spTree>
    <p:extLst>
      <p:ext uri="{BB962C8B-B14F-4D97-AF65-F5344CB8AC3E}">
        <p14:creationId xmlns:p14="http://schemas.microsoft.com/office/powerpoint/2010/main" val="169067374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Assignment:</a:t>
            </a:r>
            <a:br>
              <a:rPr lang="en-US" dirty="0" smtClean="0"/>
            </a:br>
            <a:r>
              <a:rPr lang="en-US" dirty="0" smtClean="0"/>
              <a:t>Open Book Test</a:t>
            </a:r>
            <a:endParaRPr lang="en-US" dirty="0"/>
          </a:p>
        </p:txBody>
      </p:sp>
      <p:sp>
        <p:nvSpPr>
          <p:cNvPr id="5" name="Subtitle 4"/>
          <p:cNvSpPr>
            <a:spLocks noGrp="1"/>
          </p:cNvSpPr>
          <p:nvPr>
            <p:ph type="subTitle" idx="1"/>
          </p:nvPr>
        </p:nvSpPr>
        <p:spPr/>
        <p:txBody>
          <a:bodyPr/>
          <a:lstStyle/>
          <a:p>
            <a:r>
              <a:rPr lang="en-US" dirty="0" smtClean="0"/>
              <a:t>Due: March 28, 9AM </a:t>
            </a:r>
            <a:endParaRPr lang="en-US" dirty="0"/>
          </a:p>
        </p:txBody>
      </p:sp>
    </p:spTree>
    <p:extLst>
      <p:ext uri="{BB962C8B-B14F-4D97-AF65-F5344CB8AC3E}">
        <p14:creationId xmlns:p14="http://schemas.microsoft.com/office/powerpoint/2010/main" val="75053978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 What is the study design? Explain.</a:t>
            </a:r>
            <a:endParaRPr lang="en-US" dirty="0"/>
          </a:p>
        </p:txBody>
      </p:sp>
      <p:sp>
        <p:nvSpPr>
          <p:cNvPr id="3" name="Content Placeholder 2"/>
          <p:cNvSpPr>
            <a:spLocks noGrp="1"/>
          </p:cNvSpPr>
          <p:nvPr>
            <p:ph idx="1"/>
          </p:nvPr>
        </p:nvSpPr>
        <p:spPr/>
        <p:txBody>
          <a:bodyPr/>
          <a:lstStyle/>
          <a:p>
            <a:pPr marL="0" indent="0"/>
            <a:r>
              <a:rPr lang="en-US" dirty="0"/>
              <a:t>To investigate the relationship between </a:t>
            </a:r>
            <a:r>
              <a:rPr lang="en-US" dirty="0" smtClean="0"/>
              <a:t>watching horror movies and angina pectoris, </a:t>
            </a:r>
            <a:r>
              <a:rPr lang="en-US" dirty="0"/>
              <a:t>a group of </a:t>
            </a:r>
            <a:r>
              <a:rPr lang="en-US" dirty="0" smtClean="0"/>
              <a:t>patients admitted </a:t>
            </a:r>
            <a:r>
              <a:rPr lang="en-US" dirty="0"/>
              <a:t>to hospital with angina pectoris </a:t>
            </a:r>
            <a:r>
              <a:rPr lang="en-US" dirty="0" smtClean="0"/>
              <a:t>were </a:t>
            </a:r>
            <a:r>
              <a:rPr lang="en-US" dirty="0"/>
              <a:t>questioned about their </a:t>
            </a:r>
            <a:r>
              <a:rPr lang="en-US" dirty="0" smtClean="0"/>
              <a:t>watching habits. </a:t>
            </a:r>
          </a:p>
          <a:p>
            <a:pPr marL="0" indent="0"/>
            <a:r>
              <a:rPr lang="en-US" dirty="0" smtClean="0"/>
              <a:t>A </a:t>
            </a:r>
            <a:r>
              <a:rPr lang="en-US" dirty="0"/>
              <a:t>group </a:t>
            </a:r>
            <a:r>
              <a:rPr lang="en-US" dirty="0" smtClean="0"/>
              <a:t>of age </a:t>
            </a:r>
            <a:r>
              <a:rPr lang="en-US" dirty="0"/>
              <a:t>and sex matched patients admitted to a fracture clinic were also questioned about their </a:t>
            </a:r>
            <a:r>
              <a:rPr lang="en-US" dirty="0" smtClean="0"/>
              <a:t>movie watching behavior  </a:t>
            </a:r>
            <a:r>
              <a:rPr lang="en-US" dirty="0"/>
              <a:t>using an identical protocol</a:t>
            </a:r>
            <a:r>
              <a:rPr lang="en-US" dirty="0" smtClean="0"/>
              <a:t>.</a:t>
            </a:r>
          </a:p>
          <a:p>
            <a:pPr marL="0" indent="0"/>
            <a:r>
              <a:rPr lang="en-US" dirty="0" smtClean="0"/>
              <a:t>The two groups were compared</a:t>
            </a:r>
            <a:r>
              <a:rPr lang="en-US" dirty="0" smtClean="0"/>
              <a:t>.</a:t>
            </a:r>
          </a:p>
          <a:p>
            <a:pPr marL="0" indent="0"/>
            <a:endParaRPr lang="en-US" dirty="0"/>
          </a:p>
          <a:p>
            <a:pPr marL="0" indent="0"/>
            <a:endParaRPr lang="en-US" dirty="0" smtClean="0"/>
          </a:p>
          <a:p>
            <a:pPr marL="0" indent="0"/>
            <a:r>
              <a:rPr lang="en-US" dirty="0" smtClean="0"/>
              <a:t>Scoring: correct design  5p      correct explanation 10p</a:t>
            </a:r>
            <a:endParaRPr lang="en-US" dirty="0"/>
          </a:p>
        </p:txBody>
      </p:sp>
    </p:spTree>
    <p:extLst>
      <p:ext uri="{BB962C8B-B14F-4D97-AF65-F5344CB8AC3E}">
        <p14:creationId xmlns:p14="http://schemas.microsoft.com/office/powerpoint/2010/main" val="74265171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Q2. What </a:t>
            </a:r>
            <a:r>
              <a:rPr lang="en-US" dirty="0"/>
              <a:t>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investigate the relationship between </a:t>
            </a:r>
            <a:r>
              <a:rPr lang="en-US" dirty="0" smtClean="0"/>
              <a:t>meat processing and skin disease, </a:t>
            </a:r>
            <a:r>
              <a:rPr lang="en-US" dirty="0"/>
              <a:t>all employees at a </a:t>
            </a:r>
            <a:r>
              <a:rPr lang="en-US" dirty="0" smtClean="0"/>
              <a:t>meat processing plant were questioned </a:t>
            </a:r>
            <a:r>
              <a:rPr lang="en-US" dirty="0"/>
              <a:t>about their exposure to </a:t>
            </a:r>
            <a:r>
              <a:rPr lang="en-US" dirty="0" smtClean="0"/>
              <a:t>raw meat and bones, </a:t>
            </a:r>
            <a:r>
              <a:rPr lang="en-US" dirty="0"/>
              <a:t>and the amount and length of </a:t>
            </a:r>
            <a:r>
              <a:rPr lang="en-US" dirty="0" smtClean="0"/>
              <a:t>exposure measured</a:t>
            </a:r>
            <a:r>
              <a:rPr lang="en-US" dirty="0"/>
              <a:t>. </a:t>
            </a:r>
            <a:endParaRPr lang="en-US" dirty="0" smtClean="0"/>
          </a:p>
          <a:p>
            <a:pPr>
              <a:buFont typeface="Arial" panose="020B0604020202020204" pitchFamily="34" charset="0"/>
              <a:buChar char="•"/>
            </a:pPr>
            <a:r>
              <a:rPr lang="en-US" dirty="0" smtClean="0"/>
              <a:t>These </a:t>
            </a:r>
            <a:r>
              <a:rPr lang="en-US" dirty="0"/>
              <a:t>subjects were </a:t>
            </a:r>
            <a:r>
              <a:rPr lang="en-US" dirty="0" smtClean="0"/>
              <a:t>monitored frequently for exposure and occurrence of disease, </a:t>
            </a:r>
            <a:r>
              <a:rPr lang="en-US" dirty="0"/>
              <a:t>and after </a:t>
            </a:r>
            <a:r>
              <a:rPr lang="en-US" dirty="0" smtClean="0"/>
              <a:t>8 years the researchers examined the </a:t>
            </a:r>
            <a:r>
              <a:rPr lang="en-US" dirty="0"/>
              <a:t>death </a:t>
            </a:r>
            <a:r>
              <a:rPr lang="en-US" dirty="0" smtClean="0"/>
              <a:t>certificates for all deceased employees</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24108669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Q3. </a:t>
            </a:r>
            <a:r>
              <a:rPr lang="en-US" dirty="0"/>
              <a:t>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survey was conducted of all </a:t>
            </a:r>
            <a:r>
              <a:rPr lang="en-US" dirty="0" smtClean="0"/>
              <a:t>faculty of </a:t>
            </a:r>
            <a:r>
              <a:rPr lang="en-US" dirty="0"/>
              <a:t>a particular </a:t>
            </a:r>
            <a:r>
              <a:rPr lang="en-US" dirty="0" smtClean="0"/>
              <a:t>department. </a:t>
            </a:r>
          </a:p>
          <a:p>
            <a:pPr>
              <a:buFont typeface="Arial" panose="020B0604020202020204" pitchFamily="34" charset="0"/>
              <a:buChar char="•"/>
            </a:pPr>
            <a:r>
              <a:rPr lang="en-US" dirty="0" smtClean="0"/>
              <a:t>Among </a:t>
            </a:r>
            <a:r>
              <a:rPr lang="en-US" dirty="0"/>
              <a:t>other questions, </a:t>
            </a:r>
            <a:r>
              <a:rPr lang="en-US" dirty="0" smtClean="0"/>
              <a:t>the questionnaire </a:t>
            </a:r>
            <a:r>
              <a:rPr lang="en-US" dirty="0"/>
              <a:t>asked about the </a:t>
            </a:r>
            <a:r>
              <a:rPr lang="en-US" dirty="0" smtClean="0"/>
              <a:t>academic title of faculty and </a:t>
            </a:r>
            <a:r>
              <a:rPr lang="en-US" dirty="0"/>
              <a:t>whether </a:t>
            </a:r>
            <a:r>
              <a:rPr lang="en-US" dirty="0" smtClean="0"/>
              <a:t>they were </a:t>
            </a:r>
            <a:r>
              <a:rPr lang="en-US" dirty="0"/>
              <a:t>satisfied with </a:t>
            </a:r>
            <a:r>
              <a:rPr lang="en-US" dirty="0" smtClean="0"/>
              <a:t>their promotional </a:t>
            </a:r>
            <a:r>
              <a:rPr lang="en-US" dirty="0"/>
              <a:t>prospects</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47093743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Q4. </a:t>
            </a:r>
            <a:r>
              <a:rPr lang="en-US" dirty="0"/>
              <a:t>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To evaluate a new </a:t>
            </a:r>
            <a:r>
              <a:rPr lang="en-US" dirty="0" smtClean="0"/>
              <a:t>teaching method for biomedical informatics, students </a:t>
            </a:r>
            <a:r>
              <a:rPr lang="en-US" dirty="0"/>
              <a:t>were randomly allocated to either </a:t>
            </a:r>
            <a:r>
              <a:rPr lang="en-US" dirty="0" smtClean="0"/>
              <a:t>the course with the new method </a:t>
            </a:r>
            <a:r>
              <a:rPr lang="en-US" dirty="0"/>
              <a:t>or </a:t>
            </a:r>
            <a:r>
              <a:rPr lang="en-US" dirty="0" smtClean="0"/>
              <a:t>the </a:t>
            </a:r>
            <a:r>
              <a:rPr lang="en-US" dirty="0"/>
              <a:t>conventional </a:t>
            </a:r>
            <a:r>
              <a:rPr lang="en-US" dirty="0" smtClean="0"/>
              <a:t>one.</a:t>
            </a:r>
          </a:p>
          <a:p>
            <a:pPr>
              <a:buFont typeface="Arial" panose="020B0604020202020204" pitchFamily="34" charset="0"/>
              <a:buChar char="•"/>
            </a:pPr>
            <a:r>
              <a:rPr lang="en-US" dirty="0" smtClean="0"/>
              <a:t>At the end of the courses, the students </a:t>
            </a:r>
            <a:r>
              <a:rPr lang="en-US" dirty="0"/>
              <a:t>were questioned about </a:t>
            </a:r>
            <a:r>
              <a:rPr lang="en-US" dirty="0" smtClean="0"/>
              <a:t>what they thought to have learned, </a:t>
            </a:r>
            <a:r>
              <a:rPr lang="en-US" dirty="0"/>
              <a:t>and </a:t>
            </a:r>
            <a:r>
              <a:rPr lang="en-US" dirty="0" smtClean="0"/>
              <a:t>they were subjected to an exam by independent instructors</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697338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Methodological principles and strategies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11</a:t>
            </a:fld>
            <a:endParaRPr lang="en-US"/>
          </a:p>
        </p:txBody>
      </p:sp>
    </p:spTree>
    <p:extLst>
      <p:ext uri="{BB962C8B-B14F-4D97-AF65-F5344CB8AC3E}">
        <p14:creationId xmlns:p14="http://schemas.microsoft.com/office/powerpoint/2010/main" val="316979680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Q5. </a:t>
            </a:r>
            <a:r>
              <a:rPr lang="en-US" dirty="0"/>
              <a:t>What is the study design? Explain.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 new </a:t>
            </a:r>
            <a:r>
              <a:rPr lang="en-US" dirty="0" smtClean="0"/>
              <a:t>graduate student admission </a:t>
            </a:r>
            <a:r>
              <a:rPr lang="en-US" dirty="0"/>
              <a:t>system has been set up at </a:t>
            </a:r>
            <a:r>
              <a:rPr lang="en-US" dirty="0" smtClean="0"/>
              <a:t>some university. </a:t>
            </a:r>
          </a:p>
          <a:p>
            <a:pPr>
              <a:buFont typeface="Arial" panose="020B0604020202020204" pitchFamily="34" charset="0"/>
              <a:buChar char="•"/>
            </a:pPr>
            <a:r>
              <a:rPr lang="en-US" dirty="0" smtClean="0"/>
              <a:t>To </a:t>
            </a:r>
            <a:r>
              <a:rPr lang="en-US" dirty="0"/>
              <a:t>evaluate </a:t>
            </a:r>
            <a:r>
              <a:rPr lang="en-US" dirty="0" smtClean="0"/>
              <a:t>it, the processing times </a:t>
            </a:r>
            <a:r>
              <a:rPr lang="en-US" dirty="0"/>
              <a:t>of </a:t>
            </a:r>
            <a:r>
              <a:rPr lang="en-US" dirty="0" smtClean="0"/>
              <a:t>candidates were </a:t>
            </a:r>
            <a:r>
              <a:rPr lang="en-US" dirty="0"/>
              <a:t>measured for 6 </a:t>
            </a:r>
            <a:r>
              <a:rPr lang="en-US" dirty="0" smtClean="0"/>
              <a:t>semesters and </a:t>
            </a:r>
            <a:r>
              <a:rPr lang="en-US" dirty="0"/>
              <a:t>compared with the </a:t>
            </a:r>
            <a:r>
              <a:rPr lang="en-US" dirty="0" smtClean="0"/>
              <a:t>processing times </a:t>
            </a:r>
            <a:r>
              <a:rPr lang="en-US" dirty="0"/>
              <a:t>at </a:t>
            </a:r>
            <a:r>
              <a:rPr lang="en-US" dirty="0" smtClean="0"/>
              <a:t>a nearby college</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a:t>Scoring: correct design  5p      correct explanation 10p</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57809061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Q6. When </a:t>
            </a:r>
            <a:r>
              <a:rPr lang="en-US" dirty="0"/>
              <a:t>are </a:t>
            </a:r>
            <a:r>
              <a:rPr lang="en-US" dirty="0" smtClean="0"/>
              <a:t>case </a:t>
            </a:r>
            <a:r>
              <a:rPr lang="en-US" dirty="0"/>
              <a:t>reports most useful?</a:t>
            </a:r>
            <a:br>
              <a:rPr lang="en-US" dirty="0"/>
            </a:br>
            <a:endParaRPr lang="en-US" dirty="0"/>
          </a:p>
        </p:txBody>
      </p:sp>
      <p:sp>
        <p:nvSpPr>
          <p:cNvPr id="3" name="Content Placeholder 2"/>
          <p:cNvSpPr>
            <a:spLocks noGrp="1"/>
          </p:cNvSpPr>
          <p:nvPr>
            <p:ph idx="1"/>
          </p:nvPr>
        </p:nvSpPr>
        <p:spPr/>
        <p:txBody>
          <a:bodyPr/>
          <a:lstStyle/>
          <a:p>
            <a:r>
              <a:rPr lang="en-US" dirty="0" smtClean="0"/>
              <a:t>a</a:t>
            </a:r>
            <a:r>
              <a:rPr lang="en-US" dirty="0"/>
              <a:t>) When you encounter </a:t>
            </a:r>
            <a:r>
              <a:rPr lang="en-US" dirty="0" smtClean="0"/>
              <a:t>cases seen before and </a:t>
            </a:r>
            <a:r>
              <a:rPr lang="en-US" dirty="0"/>
              <a:t>need more information</a:t>
            </a:r>
          </a:p>
          <a:p>
            <a:r>
              <a:rPr lang="en-US" dirty="0"/>
              <a:t>b) When new symptoms or outcomes are </a:t>
            </a:r>
            <a:r>
              <a:rPr lang="en-US" dirty="0" smtClean="0"/>
              <a:t>not yet identified</a:t>
            </a:r>
            <a:endParaRPr lang="en-US" dirty="0"/>
          </a:p>
          <a:p>
            <a:r>
              <a:rPr lang="en-US" dirty="0"/>
              <a:t>c) When developing </a:t>
            </a:r>
            <a:r>
              <a:rPr lang="en-US" dirty="0" smtClean="0"/>
              <a:t>clinical practice </a:t>
            </a:r>
            <a:r>
              <a:rPr lang="en-US" dirty="0"/>
              <a:t>guidelines</a:t>
            </a:r>
          </a:p>
          <a:p>
            <a:r>
              <a:rPr lang="en-US" dirty="0"/>
              <a:t>d) When </a:t>
            </a:r>
            <a:r>
              <a:rPr lang="en-US" dirty="0" smtClean="0"/>
              <a:t>you have an extremely large study </a:t>
            </a:r>
            <a:r>
              <a:rPr lang="en-US" dirty="0" smtClean="0"/>
              <a:t>population</a:t>
            </a:r>
          </a:p>
          <a:p>
            <a:endParaRPr lang="en-US" dirty="0"/>
          </a:p>
          <a:p>
            <a:r>
              <a:rPr lang="en-US" dirty="0" smtClean="0"/>
              <a:t>Pick one answer.</a:t>
            </a:r>
          </a:p>
          <a:p>
            <a:endParaRPr lang="en-US" dirty="0"/>
          </a:p>
          <a:p>
            <a:endParaRPr lang="en-US" dirty="0" smtClean="0"/>
          </a:p>
          <a:p>
            <a:endParaRPr lang="en-US" dirty="0"/>
          </a:p>
          <a:p>
            <a:r>
              <a:rPr lang="en-US" dirty="0" smtClean="0"/>
              <a:t>Scoring</a:t>
            </a:r>
            <a:r>
              <a:rPr lang="en-US" dirty="0"/>
              <a:t>: correct </a:t>
            </a:r>
            <a:r>
              <a:rPr lang="en-US" dirty="0" smtClean="0"/>
              <a:t>10p      wrong -5p        no answer  0p</a:t>
            </a:r>
            <a:endParaRPr lang="en-US" dirty="0"/>
          </a:p>
          <a:p>
            <a:endParaRPr lang="en-US" dirty="0"/>
          </a:p>
        </p:txBody>
      </p:sp>
    </p:spTree>
    <p:extLst>
      <p:ext uri="{BB962C8B-B14F-4D97-AF65-F5344CB8AC3E}">
        <p14:creationId xmlns:p14="http://schemas.microsoft.com/office/powerpoint/2010/main" val="351954419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Q7. Is </a:t>
            </a:r>
            <a:r>
              <a:rPr lang="en-US" dirty="0" smtClean="0"/>
              <a:t>this a case-control study? Explain.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 researcher forms for his study:</a:t>
            </a:r>
          </a:p>
          <a:p>
            <a:pPr lvl="1">
              <a:buFont typeface="Arial" panose="020B0604020202020204" pitchFamily="34" charset="0"/>
              <a:buChar char="•"/>
            </a:pPr>
            <a:r>
              <a:rPr lang="en-US" dirty="0"/>
              <a:t>a</a:t>
            </a:r>
            <a:r>
              <a:rPr lang="en-US" dirty="0" smtClean="0"/>
              <a:t>) a </a:t>
            </a:r>
            <a:r>
              <a:rPr lang="en-US" dirty="0"/>
              <a:t>group of people with a known exposure </a:t>
            </a:r>
            <a:r>
              <a:rPr lang="en-US" dirty="0" smtClean="0"/>
              <a:t>and</a:t>
            </a:r>
          </a:p>
          <a:p>
            <a:pPr lvl="1">
              <a:buFont typeface="Arial" panose="020B0604020202020204" pitchFamily="34" charset="0"/>
              <a:buChar char="•"/>
            </a:pPr>
            <a:r>
              <a:rPr lang="en-US" dirty="0"/>
              <a:t>b</a:t>
            </a:r>
            <a:r>
              <a:rPr lang="en-US" dirty="0" smtClean="0"/>
              <a:t>) </a:t>
            </a:r>
            <a:r>
              <a:rPr lang="en-US" dirty="0"/>
              <a:t>a comparison group (‘control group’) without the </a:t>
            </a:r>
            <a:r>
              <a:rPr lang="en-US" dirty="0" smtClean="0"/>
              <a:t>exposure.</a:t>
            </a:r>
          </a:p>
          <a:p>
            <a:pPr>
              <a:buFont typeface="Arial" panose="020B0604020202020204" pitchFamily="34" charset="0"/>
              <a:buChar char="•"/>
            </a:pPr>
            <a:r>
              <a:rPr lang="en-US" dirty="0" smtClean="0"/>
              <a:t>He follows both groups </a:t>
            </a:r>
            <a:r>
              <a:rPr lang="en-US" dirty="0"/>
              <a:t>through time to see what outcomes </a:t>
            </a:r>
            <a:r>
              <a:rPr lang="en-US" dirty="0" smtClean="0"/>
              <a:t>result</a:t>
            </a:r>
            <a:r>
              <a:rPr lang="en-US" dirty="0" smtClean="0"/>
              <a:t>.</a:t>
            </a:r>
          </a:p>
          <a:p>
            <a:pPr>
              <a:buFont typeface="Arial" panose="020B0604020202020204" pitchFamily="34" charset="0"/>
              <a:buChar char="•"/>
            </a:pP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a:t>Scoring: correct </a:t>
            </a:r>
            <a:r>
              <a:rPr lang="en-US" dirty="0" smtClean="0"/>
              <a:t>answer  </a:t>
            </a:r>
            <a:r>
              <a:rPr lang="en-US" dirty="0"/>
              <a:t>5p      correct explanation 10p</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112</a:t>
            </a:fld>
            <a:endParaRPr lang="en-US"/>
          </a:p>
        </p:txBody>
      </p:sp>
    </p:spTree>
    <p:extLst>
      <p:ext uri="{BB962C8B-B14F-4D97-AF65-F5344CB8AC3E}">
        <p14:creationId xmlns:p14="http://schemas.microsoft.com/office/powerpoint/2010/main" val="334351740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Q8. Which </a:t>
            </a:r>
            <a:r>
              <a:rPr lang="en-US" dirty="0" smtClean="0"/>
              <a:t>statements are </a:t>
            </a:r>
            <a:r>
              <a:rPr lang="en-US" smtClean="0"/>
              <a:t>correct</a:t>
            </a:r>
            <a:r>
              <a:rPr lang="en-US" smtClean="0"/>
              <a:t>?</a:t>
            </a:r>
            <a:endParaRPr lang="en-US" dirty="0"/>
          </a:p>
        </p:txBody>
      </p:sp>
      <p:sp>
        <p:nvSpPr>
          <p:cNvPr id="3" name="Content Placeholder 2"/>
          <p:cNvSpPr>
            <a:spLocks noGrp="1"/>
          </p:cNvSpPr>
          <p:nvPr>
            <p:ph idx="1"/>
          </p:nvPr>
        </p:nvSpPr>
        <p:spPr/>
        <p:txBody>
          <a:bodyPr/>
          <a:lstStyle/>
          <a:p>
            <a:pPr marL="0" indent="0"/>
            <a:r>
              <a:rPr lang="en-US" dirty="0" smtClean="0"/>
              <a:t>An investigator </a:t>
            </a:r>
            <a:r>
              <a:rPr lang="en-US" dirty="0"/>
              <a:t>wants to study whether </a:t>
            </a:r>
            <a:r>
              <a:rPr lang="en-US" dirty="0" smtClean="0"/>
              <a:t>clinicians using electronic medical record (EMR) systems are at risk </a:t>
            </a:r>
            <a:r>
              <a:rPr lang="en-US" dirty="0"/>
              <a:t>factor for </a:t>
            </a:r>
            <a:r>
              <a:rPr lang="en-US" dirty="0" smtClean="0"/>
              <a:t>vision loss. </a:t>
            </a:r>
          </a:p>
          <a:p>
            <a:pPr marL="457200" indent="-457200">
              <a:buFont typeface="+mj-lt"/>
              <a:buAutoNum type="arabicPeriod"/>
            </a:pPr>
            <a:r>
              <a:rPr lang="en-US" dirty="0" smtClean="0"/>
              <a:t>A </a:t>
            </a:r>
            <a:r>
              <a:rPr lang="en-US" dirty="0" smtClean="0"/>
              <a:t>cohort study is to be preferred over a case-control study</a:t>
            </a:r>
            <a:r>
              <a:rPr lang="en-US" dirty="0" smtClean="0"/>
              <a:t>.              </a:t>
            </a:r>
            <a:r>
              <a:rPr lang="en-US" sz="1600" dirty="0" smtClean="0"/>
              <a:t>(correct answer 10p,  wrong  -5p,   no 0p)</a:t>
            </a:r>
            <a:endParaRPr lang="en-US" sz="1600" dirty="0" smtClean="0"/>
          </a:p>
          <a:p>
            <a:pPr marL="457200" indent="-457200">
              <a:buFont typeface="+mj-lt"/>
              <a:buAutoNum type="arabicPeriod"/>
            </a:pPr>
            <a:r>
              <a:rPr lang="en-US" dirty="0" smtClean="0"/>
              <a:t>If one group is composed of EMR using clinicians suffering from vision loss, it is better to have the other group be composed of:</a:t>
            </a:r>
          </a:p>
          <a:p>
            <a:pPr marL="857250" lvl="1" indent="-457200">
              <a:buFont typeface="+mj-lt"/>
              <a:buAutoNum type="alphaLcParenR"/>
            </a:pPr>
            <a:r>
              <a:rPr lang="en-US" sz="2000" dirty="0" smtClean="0"/>
              <a:t>Clinicians that do not use an EMR but suffer vision loss,</a:t>
            </a:r>
          </a:p>
          <a:p>
            <a:pPr marL="857250" lvl="1" indent="-457200">
              <a:buFont typeface="+mj-lt"/>
              <a:buAutoNum type="alphaLcParenR"/>
            </a:pPr>
            <a:r>
              <a:rPr lang="en-US" sz="2000" dirty="0" smtClean="0"/>
              <a:t>Clinicians that use an EMR but do not have vision loss,</a:t>
            </a:r>
          </a:p>
          <a:p>
            <a:pPr marL="857250" lvl="1" indent="-457200">
              <a:buFont typeface="+mj-lt"/>
              <a:buAutoNum type="alphaLcParenR"/>
            </a:pPr>
            <a:r>
              <a:rPr lang="en-US" sz="2000" dirty="0" smtClean="0"/>
              <a:t>EMR users with or without vision loss that are not clinicians</a:t>
            </a:r>
            <a:r>
              <a:rPr lang="en-US" sz="2000" dirty="0" smtClean="0"/>
              <a:t>.</a:t>
            </a:r>
          </a:p>
          <a:p>
            <a:pPr marL="0" indent="0"/>
            <a:r>
              <a:rPr lang="en-US" sz="2000" dirty="0" smtClean="0"/>
              <a:t>			</a:t>
            </a:r>
            <a:r>
              <a:rPr lang="en-US" sz="1600" dirty="0" smtClean="0"/>
              <a:t>(</a:t>
            </a:r>
            <a:r>
              <a:rPr lang="en-US" sz="1600" dirty="0"/>
              <a:t>correct answer 10p,  wrong  -5p,   no 0p)</a:t>
            </a:r>
          </a:p>
          <a:p>
            <a:pPr marL="0" indent="0"/>
            <a:endParaRPr lang="en-US" sz="2000" dirty="0" smtClean="0"/>
          </a:p>
          <a:p>
            <a:pPr marL="857250" lvl="1" indent="-457200">
              <a:buFont typeface="+mj-lt"/>
              <a:buAutoNum type="alphaLcParenR"/>
            </a:pPr>
            <a:endParaRPr lang="en-US" sz="2000" dirty="0" smtClean="0"/>
          </a:p>
          <a:p>
            <a:pPr marL="457200" indent="-457200">
              <a:buFont typeface="+mj-lt"/>
              <a:buAutoNum type="arabicPeriod"/>
            </a:pPr>
            <a:endParaRPr lang="en-US" dirty="0" smtClean="0"/>
          </a:p>
          <a:p>
            <a:pPr marL="457200" indent="-457200">
              <a:buFont typeface="+mj-lt"/>
              <a:buAutoNum type="arabicPeriod"/>
            </a:pPr>
            <a:endParaRPr lang="en-US" dirty="0" smtClean="0"/>
          </a:p>
          <a:p>
            <a:pPr marL="0" indent="0"/>
            <a:endParaRPr lang="en-US" dirty="0" smtClean="0"/>
          </a:p>
        </p:txBody>
      </p:sp>
      <p:sp>
        <p:nvSpPr>
          <p:cNvPr id="4" name="Slide Number Placeholder 3"/>
          <p:cNvSpPr>
            <a:spLocks noGrp="1"/>
          </p:cNvSpPr>
          <p:nvPr>
            <p:ph type="sldNum" sz="quarter" idx="10"/>
          </p:nvPr>
        </p:nvSpPr>
        <p:spPr/>
        <p:txBody>
          <a:bodyPr/>
          <a:lstStyle/>
          <a:p>
            <a:fld id="{B7A43C5A-ACB8-4C0A-8D74-C2E9796A15BB}" type="slidenum">
              <a:rPr lang="en-US" smtClean="0"/>
              <a:pPr/>
              <a:t>113</a:t>
            </a:fld>
            <a:endParaRPr lang="en-US" dirty="0"/>
          </a:p>
        </p:txBody>
      </p:sp>
    </p:spTree>
    <p:extLst>
      <p:ext uri="{BB962C8B-B14F-4D97-AF65-F5344CB8AC3E}">
        <p14:creationId xmlns:p14="http://schemas.microsoft.com/office/powerpoint/2010/main" val="326679341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Q9. Under </a:t>
            </a:r>
            <a:r>
              <a:rPr lang="en-US" dirty="0" smtClean="0"/>
              <a:t>what assumption would this be clinical trial per NIH?</a:t>
            </a:r>
            <a:endParaRPr lang="en-US" dirty="0"/>
          </a:p>
        </p:txBody>
      </p:sp>
      <p:sp>
        <p:nvSpPr>
          <p:cNvPr id="3" name="Content Placeholder 2"/>
          <p:cNvSpPr>
            <a:spLocks noGrp="1"/>
          </p:cNvSpPr>
          <p:nvPr>
            <p:ph idx="1"/>
          </p:nvPr>
        </p:nvSpPr>
        <p:spPr>
          <a:xfrm>
            <a:off x="228600" y="2362200"/>
            <a:ext cx="8686800" cy="4267200"/>
          </a:xfrm>
        </p:spPr>
        <p:txBody>
          <a:bodyPr/>
          <a:lstStyle/>
          <a:p>
            <a:pPr marL="0" indent="0"/>
            <a:r>
              <a:rPr lang="en-US" dirty="0" smtClean="0"/>
              <a:t>In this study, subjects are recruited and </a:t>
            </a:r>
            <a:r>
              <a:rPr lang="en-US" dirty="0"/>
              <a:t>randomized to receive one of two approved drugs. </a:t>
            </a:r>
            <a:r>
              <a:rPr lang="en-US" dirty="0" smtClean="0"/>
              <a:t>The goal is to </a:t>
            </a:r>
            <a:r>
              <a:rPr lang="en-US" dirty="0"/>
              <a:t>compare the effects of the drugs on the </a:t>
            </a:r>
            <a:r>
              <a:rPr lang="en-US" dirty="0" smtClean="0"/>
              <a:t>concentration of a protein in the cerebrospinal fluid. </a:t>
            </a:r>
            <a:endParaRPr lang="en-US" dirty="0" smtClean="0"/>
          </a:p>
          <a:p>
            <a:pPr marL="0" indent="0"/>
            <a:endParaRPr lang="en-US" dirty="0"/>
          </a:p>
          <a:p>
            <a:pPr marL="0" indent="0"/>
            <a:endParaRPr lang="en-US" dirty="0" smtClean="0"/>
          </a:p>
          <a:p>
            <a:pPr marL="0" indent="0"/>
            <a:r>
              <a:rPr lang="en-US" dirty="0"/>
              <a:t>(correct answer </a:t>
            </a:r>
            <a:r>
              <a:rPr lang="en-US" dirty="0" smtClean="0"/>
              <a:t>10p)</a:t>
            </a:r>
            <a:endParaRPr lang="en-US" dirty="0"/>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114</a:t>
            </a:fld>
            <a:endParaRPr lang="en-US"/>
          </a:p>
        </p:txBody>
      </p:sp>
    </p:spTree>
    <p:extLst>
      <p:ext uri="{BB962C8B-B14F-4D97-AF65-F5344CB8AC3E}">
        <p14:creationId xmlns:p14="http://schemas.microsoft.com/office/powerpoint/2010/main" val="65222176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Q10. Which </a:t>
            </a:r>
            <a:r>
              <a:rPr lang="en-US" dirty="0" smtClean="0"/>
              <a:t>of the two is a clinical trial per NIH?</a:t>
            </a:r>
            <a:endParaRPr lang="en-US" dirty="0"/>
          </a:p>
        </p:txBody>
      </p:sp>
      <p:sp>
        <p:nvSpPr>
          <p:cNvPr id="3" name="Content Placeholder 2"/>
          <p:cNvSpPr>
            <a:spLocks noGrp="1"/>
          </p:cNvSpPr>
          <p:nvPr>
            <p:ph idx="1"/>
          </p:nvPr>
        </p:nvSpPr>
        <p:spPr>
          <a:xfrm>
            <a:off x="228600" y="2057400"/>
            <a:ext cx="8686800" cy="4572000"/>
          </a:xfrm>
        </p:spPr>
        <p:txBody>
          <a:bodyPr/>
          <a:lstStyle/>
          <a:p>
            <a:pPr marL="457200" indent="-457200">
              <a:buFont typeface="+mj-lt"/>
              <a:buAutoNum type="arabicPeriod"/>
            </a:pPr>
            <a:r>
              <a:rPr lang="en-US" dirty="0" smtClean="0"/>
              <a:t>Human subjects with </a:t>
            </a:r>
            <a:r>
              <a:rPr lang="en-US" dirty="0"/>
              <a:t>disease X </a:t>
            </a:r>
            <a:r>
              <a:rPr lang="en-US" dirty="0" smtClean="0"/>
              <a:t>are recruited to </a:t>
            </a:r>
            <a:r>
              <a:rPr lang="en-US" dirty="0"/>
              <a:t>test an investigational in vitro diagnostic device (IVD). </a:t>
            </a:r>
            <a:r>
              <a:rPr lang="en-US" dirty="0" smtClean="0"/>
              <a:t>The study is designed </a:t>
            </a:r>
            <a:r>
              <a:rPr lang="en-US" dirty="0"/>
              <a:t>to evaluate </a:t>
            </a:r>
            <a:r>
              <a:rPr lang="en-US" dirty="0" smtClean="0"/>
              <a:t>whether the </a:t>
            </a:r>
            <a:r>
              <a:rPr lang="en-US" dirty="0"/>
              <a:t>device </a:t>
            </a:r>
            <a:r>
              <a:rPr lang="en-US" dirty="0" smtClean="0"/>
              <a:t>can measure </a:t>
            </a:r>
            <a:r>
              <a:rPr lang="en-US" dirty="0"/>
              <a:t>the level of </a:t>
            </a:r>
            <a:r>
              <a:rPr lang="en-US" dirty="0" smtClean="0"/>
              <a:t>a protein in </a:t>
            </a:r>
            <a:r>
              <a:rPr lang="en-US" dirty="0"/>
              <a:t>blood. </a:t>
            </a:r>
            <a:endParaRPr lang="en-US" dirty="0" smtClean="0"/>
          </a:p>
          <a:p>
            <a:pPr marL="457200" indent="-457200">
              <a:buFont typeface="+mj-lt"/>
              <a:buAutoNum type="arabicPeriod"/>
            </a:pPr>
            <a:endParaRPr lang="en-US" dirty="0"/>
          </a:p>
          <a:p>
            <a:pPr marL="457200" indent="-457200">
              <a:buFont typeface="+mj-lt"/>
              <a:buAutoNum type="arabicPeriod"/>
            </a:pPr>
            <a:r>
              <a:rPr lang="en-US" dirty="0"/>
              <a:t>Human subjects with disease X are recruited </a:t>
            </a:r>
            <a:r>
              <a:rPr lang="en-US" dirty="0" smtClean="0"/>
              <a:t>to </a:t>
            </a:r>
            <a:r>
              <a:rPr lang="en-US" dirty="0"/>
              <a:t>be evaluated with an investigational </a:t>
            </a:r>
            <a:r>
              <a:rPr lang="en-US" i="1" dirty="0"/>
              <a:t>in vitro </a:t>
            </a:r>
            <a:r>
              <a:rPr lang="en-US" dirty="0"/>
              <a:t>diagnostic device (IVD). The study </a:t>
            </a:r>
            <a:r>
              <a:rPr lang="en-US" dirty="0" smtClean="0"/>
              <a:t>aims to </a:t>
            </a:r>
            <a:r>
              <a:rPr lang="en-US" dirty="0"/>
              <a:t>evaluate how knowledge of certain </a:t>
            </a:r>
            <a:r>
              <a:rPr lang="en-US" dirty="0" smtClean="0"/>
              <a:t>protein levels </a:t>
            </a:r>
            <a:r>
              <a:rPr lang="en-US" dirty="0"/>
              <a:t>impacts clinical </a:t>
            </a:r>
            <a:r>
              <a:rPr lang="en-US" dirty="0" smtClean="0"/>
              <a:t>decisions for how to manage disease X</a:t>
            </a:r>
            <a:r>
              <a:rPr lang="en-US" dirty="0" smtClean="0"/>
              <a:t>.</a:t>
            </a:r>
          </a:p>
          <a:p>
            <a:pPr marL="457200" indent="-457200">
              <a:buFont typeface="+mj-lt"/>
              <a:buAutoNum type="arabicPeriod"/>
            </a:pPr>
            <a:endParaRPr lang="en-US" dirty="0"/>
          </a:p>
          <a:p>
            <a:pPr marL="0" indent="0"/>
            <a:r>
              <a:rPr lang="en-US" dirty="0" smtClean="0"/>
              <a:t>correct </a:t>
            </a:r>
            <a:r>
              <a:rPr lang="en-US" dirty="0"/>
              <a:t>answer 10p,  wrong  -5p,   no </a:t>
            </a:r>
            <a:r>
              <a:rPr lang="en-US" dirty="0" smtClean="0"/>
              <a:t>0p</a:t>
            </a:r>
            <a:endParaRPr lang="en-US" dirty="0"/>
          </a:p>
          <a:p>
            <a:pPr marL="0" indent="0"/>
            <a:r>
              <a:rPr lang="en-US" dirty="0" smtClean="0"/>
              <a:t> </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115</a:t>
            </a:fld>
            <a:endParaRPr lang="en-US"/>
          </a:p>
        </p:txBody>
      </p:sp>
    </p:spTree>
    <p:extLst>
      <p:ext uri="{BB962C8B-B14F-4D97-AF65-F5344CB8AC3E}">
        <p14:creationId xmlns:p14="http://schemas.microsoft.com/office/powerpoint/2010/main" val="85548288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Q11. Case-control study</a:t>
            </a:r>
            <a:endParaRPr lang="en-US" dirty="0"/>
          </a:p>
        </p:txBody>
      </p:sp>
      <p:sp>
        <p:nvSpPr>
          <p:cNvPr id="3" name="Content Placeholder 2"/>
          <p:cNvSpPr>
            <a:spLocks noGrp="1"/>
          </p:cNvSpPr>
          <p:nvPr>
            <p:ph idx="1"/>
          </p:nvPr>
        </p:nvSpPr>
        <p:spPr/>
        <p:txBody>
          <a:bodyPr/>
          <a:lstStyle/>
          <a:p>
            <a:endParaRPr lang="en-US" dirty="0"/>
          </a:p>
          <a:p>
            <a:r>
              <a:rPr lang="en-US" dirty="0"/>
              <a:t>Researchers conduct a case-control study of </a:t>
            </a:r>
            <a:r>
              <a:rPr lang="en-US" dirty="0" smtClean="0"/>
              <a:t>depression. </a:t>
            </a:r>
            <a:r>
              <a:rPr lang="en-US" dirty="0"/>
              <a:t>The study included </a:t>
            </a:r>
            <a:r>
              <a:rPr lang="en-US" dirty="0" smtClean="0"/>
              <a:t>200 </a:t>
            </a:r>
            <a:r>
              <a:rPr lang="en-US" dirty="0"/>
              <a:t>cases and </a:t>
            </a:r>
            <a:r>
              <a:rPr lang="en-US" dirty="0" smtClean="0"/>
              <a:t>200 </a:t>
            </a:r>
            <a:r>
              <a:rPr lang="en-US" dirty="0"/>
              <a:t>controls. Of the cases, 80% reported they </a:t>
            </a:r>
            <a:r>
              <a:rPr lang="en-US" dirty="0" smtClean="0"/>
              <a:t>were graded by Ceusters. </a:t>
            </a:r>
            <a:r>
              <a:rPr lang="en-US" dirty="0"/>
              <a:t>Among the controls, 50% reported they </a:t>
            </a:r>
            <a:r>
              <a:rPr lang="en-US" dirty="0" smtClean="0"/>
              <a:t>were graded by Ceusters. </a:t>
            </a:r>
          </a:p>
          <a:p>
            <a:endParaRPr lang="en-US" dirty="0"/>
          </a:p>
          <a:p>
            <a:r>
              <a:rPr lang="en-US" dirty="0" smtClean="0"/>
              <a:t>Compute the </a:t>
            </a:r>
            <a:r>
              <a:rPr lang="en-US" dirty="0"/>
              <a:t>exposure odds ratio </a:t>
            </a:r>
          </a:p>
          <a:p>
            <a:r>
              <a:rPr lang="en-US" dirty="0" smtClean="0"/>
              <a:t>What does the </a:t>
            </a:r>
            <a:r>
              <a:rPr lang="en-US" dirty="0"/>
              <a:t>exposure odds ratio </a:t>
            </a:r>
            <a:r>
              <a:rPr lang="en-US" dirty="0" smtClean="0"/>
              <a:t>tells us about being graded by Ceusters?</a:t>
            </a:r>
          </a:p>
          <a:p>
            <a:endParaRPr lang="en-US" dirty="0"/>
          </a:p>
          <a:p>
            <a:r>
              <a:rPr lang="en-US" dirty="0" smtClean="0"/>
              <a:t>Scoring:  Correct OR 20p ,  correct interpretation:  20p           </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116</a:t>
            </a:fld>
            <a:endParaRPr lang="en-US"/>
          </a:p>
        </p:txBody>
      </p:sp>
    </p:spTree>
    <p:extLst>
      <p:ext uri="{BB962C8B-B14F-4D97-AF65-F5344CB8AC3E}">
        <p14:creationId xmlns:p14="http://schemas.microsoft.com/office/powerpoint/2010/main" val="40470818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Scheduling change !</a:t>
            </a:r>
            <a:endParaRPr lang="en-US" dirty="0"/>
          </a:p>
        </p:txBody>
      </p:sp>
      <p:sp>
        <p:nvSpPr>
          <p:cNvPr id="6" name="Subtitle 5"/>
          <p:cNvSpPr>
            <a:spLocks noGrp="1"/>
          </p:cNvSpPr>
          <p:nvPr>
            <p:ph type="subTitle" idx="1"/>
          </p:nvPr>
        </p:nvSpPr>
        <p:spPr>
          <a:xfrm>
            <a:off x="381000" y="3352800"/>
            <a:ext cx="8153400" cy="1752600"/>
          </a:xfrm>
        </p:spPr>
        <p:txBody>
          <a:bodyPr/>
          <a:lstStyle/>
          <a:p>
            <a:pPr marL="342900" indent="-342900" algn="l">
              <a:buFont typeface="Arial" panose="020B0604020202020204" pitchFamily="34" charset="0"/>
              <a:buChar char="•"/>
            </a:pPr>
            <a:r>
              <a:rPr lang="en-US" dirty="0" smtClean="0"/>
              <a:t>March 29: C9 - Mixed </a:t>
            </a:r>
            <a:r>
              <a:rPr lang="en-US" dirty="0"/>
              <a:t>methods: Integration of quantitative and qualitative methods </a:t>
            </a: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r>
              <a:rPr lang="en-US" dirty="0" smtClean="0"/>
              <a:t>April 5: C8 - Surveys </a:t>
            </a:r>
            <a:r>
              <a:rPr lang="en-US" dirty="0"/>
              <a:t>and questionnaire construction for qualitative and quantitative research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117</a:t>
            </a:fld>
            <a:endParaRPr lang="en-US"/>
          </a:p>
        </p:txBody>
      </p:sp>
    </p:spTree>
    <p:extLst>
      <p:ext uri="{BB962C8B-B14F-4D97-AF65-F5344CB8AC3E}">
        <p14:creationId xmlns:p14="http://schemas.microsoft.com/office/powerpoint/2010/main" val="427642906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Discussion</a:t>
            </a:r>
            <a:endParaRPr lang="en-US" dirty="0"/>
          </a:p>
        </p:txBody>
      </p:sp>
      <p:sp>
        <p:nvSpPr>
          <p:cNvPr id="3" name="Subtitle 2"/>
          <p:cNvSpPr>
            <a:spLocks noGrp="1"/>
          </p:cNvSpPr>
          <p:nvPr>
            <p:ph type="subTitle" idx="1"/>
          </p:nvPr>
        </p:nvSpPr>
        <p:spPr/>
        <p:txBody>
          <a:bodyPr/>
          <a:lstStyle/>
          <a:p>
            <a:r>
              <a:rPr lang="en-US" dirty="0" smtClean="0"/>
              <a:t>What studies are possible for our extra-terrestrial research?</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118</a:t>
            </a:fld>
            <a:endParaRPr lang="en-US"/>
          </a:p>
        </p:txBody>
      </p:sp>
    </p:spTree>
    <p:extLst>
      <p:ext uri="{BB962C8B-B14F-4D97-AF65-F5344CB8AC3E}">
        <p14:creationId xmlns:p14="http://schemas.microsoft.com/office/powerpoint/2010/main" val="1314921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(Relatively) Common </a:t>
            </a:r>
            <a:r>
              <a:rPr lang="en-US" dirty="0"/>
              <a:t>S</a:t>
            </a:r>
            <a:r>
              <a:rPr lang="en-US" dirty="0" smtClean="0"/>
              <a:t>trategies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Research question formulation</a:t>
            </a:r>
          </a:p>
          <a:p>
            <a:pPr>
              <a:buFont typeface="Arial" panose="020B0604020202020204" pitchFamily="34" charset="0"/>
              <a:buChar char="•"/>
            </a:pPr>
            <a:r>
              <a:rPr lang="en-US" dirty="0" smtClean="0"/>
              <a:t>Standardization</a:t>
            </a:r>
          </a:p>
          <a:p>
            <a:pPr>
              <a:buFont typeface="Arial" panose="020B0604020202020204" pitchFamily="34" charset="0"/>
              <a:buChar char="•"/>
            </a:pPr>
            <a:r>
              <a:rPr lang="en-US" dirty="0" smtClean="0"/>
              <a:t>Randomization and stratification</a:t>
            </a:r>
            <a:endParaRPr lang="en-US" dirty="0" smtClean="0"/>
          </a:p>
          <a:p>
            <a:pPr>
              <a:buFont typeface="Arial" panose="020B0604020202020204" pitchFamily="34" charset="0"/>
              <a:buChar char="•"/>
            </a:pPr>
            <a:r>
              <a:rPr lang="en-US" dirty="0" smtClean="0"/>
              <a:t>Blinding</a:t>
            </a:r>
          </a:p>
          <a:p>
            <a:pPr>
              <a:buFont typeface="Arial" panose="020B0604020202020204" pitchFamily="34" charset="0"/>
              <a:buChar char="•"/>
            </a:pPr>
            <a:r>
              <a:rPr lang="en-US" dirty="0" smtClean="0"/>
              <a:t>Use of placebos/shams</a:t>
            </a:r>
          </a:p>
          <a:p>
            <a:pPr>
              <a:buFont typeface="Arial" panose="020B0604020202020204" pitchFamily="34" charset="0"/>
              <a:buChar char="•"/>
            </a:pPr>
            <a:r>
              <a:rPr lang="en-US" dirty="0" smtClean="0"/>
              <a:t>Control group selection</a:t>
            </a:r>
          </a:p>
          <a:p>
            <a:pPr>
              <a:buFont typeface="Arial" panose="020B0604020202020204" pitchFamily="34" charset="0"/>
              <a:buChar char="•"/>
            </a:pPr>
            <a:r>
              <a:rPr lang="en-US" dirty="0" smtClean="0"/>
              <a:t>Population selection</a:t>
            </a:r>
          </a:p>
          <a:p>
            <a:pPr>
              <a:buFont typeface="Arial" panose="020B0604020202020204" pitchFamily="34" charset="0"/>
              <a:buChar char="•"/>
            </a:pPr>
            <a:r>
              <a:rPr lang="en-US" dirty="0" smtClean="0"/>
              <a:t>Endpoint selection</a:t>
            </a:r>
          </a:p>
          <a:p>
            <a:pPr>
              <a:buFont typeface="Arial" panose="020B0604020202020204" pitchFamily="34" charset="0"/>
              <a:buChar char="•"/>
            </a:pPr>
            <a:r>
              <a:rPr lang="en-US" dirty="0" smtClean="0"/>
              <a:t>Protocol adherence</a:t>
            </a:r>
          </a:p>
          <a:p>
            <a:pPr>
              <a:buFont typeface="Arial" panose="020B0604020202020204" pitchFamily="34" charset="0"/>
              <a:buChar char="•"/>
            </a:pPr>
            <a:r>
              <a:rPr lang="en-US" dirty="0" smtClean="0"/>
              <a:t>Sample size determination</a:t>
            </a:r>
            <a:endParaRPr lang="en-US" dirty="0"/>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12</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591014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S1. Question </a:t>
            </a:r>
            <a:r>
              <a:rPr lang="en-US" dirty="0" smtClean="0"/>
              <a:t>formulation</a:t>
            </a:r>
            <a:endParaRPr lang="en-US" dirty="0"/>
          </a:p>
        </p:txBody>
      </p:sp>
      <p:sp>
        <p:nvSpPr>
          <p:cNvPr id="7" name="Content Placeholder 6"/>
          <p:cNvSpPr>
            <a:spLocks noGrp="1"/>
          </p:cNvSpPr>
          <p:nvPr>
            <p:ph idx="1"/>
          </p:nvPr>
        </p:nvSpPr>
        <p:spPr/>
        <p:txBody>
          <a:bodyPr/>
          <a:lstStyle/>
          <a:p>
            <a:r>
              <a:rPr lang="en-US" dirty="0"/>
              <a:t>Precise formulation of the purpose of the </a:t>
            </a:r>
            <a:r>
              <a:rPr lang="en-US" dirty="0" smtClean="0"/>
              <a:t>study.</a:t>
            </a:r>
            <a:endParaRPr lang="en-US" dirty="0"/>
          </a:p>
          <a:p>
            <a:r>
              <a:rPr lang="en-US" dirty="0" smtClean="0"/>
              <a:t>Strategies for framing the question.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13</a:t>
            </a:fld>
            <a:endParaRPr lang="en-US"/>
          </a:p>
        </p:txBody>
      </p:sp>
    </p:spTree>
    <p:extLst>
      <p:ext uri="{BB962C8B-B14F-4D97-AF65-F5344CB8AC3E}">
        <p14:creationId xmlns:p14="http://schemas.microsoft.com/office/powerpoint/2010/main" val="2853766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609600"/>
            <a:ext cx="9144000" cy="6248400"/>
          </a:xfrm>
        </p:spPr>
      </p:pic>
      <p:sp>
        <p:nvSpPr>
          <p:cNvPr id="2" name="Title 1"/>
          <p:cNvSpPr>
            <a:spLocks noGrp="1"/>
          </p:cNvSpPr>
          <p:nvPr>
            <p:ph type="title"/>
          </p:nvPr>
        </p:nvSpPr>
        <p:spPr>
          <a:xfrm>
            <a:off x="5181600" y="762000"/>
            <a:ext cx="3962400" cy="762000"/>
          </a:xfrm>
        </p:spPr>
        <p:txBody>
          <a:bodyPr/>
          <a:lstStyle/>
          <a:p>
            <a:r>
              <a:rPr lang="en-US" i="1" dirty="0" smtClean="0">
                <a:solidFill>
                  <a:schemeClr val="accent2">
                    <a:lumMod val="75000"/>
                  </a:schemeClr>
                </a:solidFill>
              </a:rPr>
              <a:t>Where to search</a:t>
            </a:r>
            <a:endParaRPr lang="en-US" dirty="0">
              <a:solidFill>
                <a:schemeClr val="accent2">
                  <a:lumMod val="75000"/>
                </a:schemeClr>
              </a:solidFill>
            </a:endParaRPr>
          </a:p>
        </p:txBody>
      </p:sp>
      <p:sp>
        <p:nvSpPr>
          <p:cNvPr id="5" name="Rectangle 4"/>
          <p:cNvSpPr/>
          <p:nvPr/>
        </p:nvSpPr>
        <p:spPr>
          <a:xfrm>
            <a:off x="4953000" y="6477000"/>
            <a:ext cx="4114800" cy="307777"/>
          </a:xfrm>
          <a:prstGeom prst="rect">
            <a:avLst/>
          </a:prstGeom>
        </p:spPr>
        <p:txBody>
          <a:bodyPr wrap="square">
            <a:spAutoFit/>
          </a:bodyPr>
          <a:lstStyle/>
          <a:p>
            <a:pPr algn="r"/>
            <a:r>
              <a:rPr lang="en-US" sz="1400" b="0" dirty="0">
                <a:solidFill>
                  <a:schemeClr val="tx1"/>
                </a:solidFill>
              </a:rPr>
              <a:t>http://libguides.gwumc.edu/ebm/studytypes</a:t>
            </a:r>
          </a:p>
        </p:txBody>
      </p:sp>
      <p:sp>
        <p:nvSpPr>
          <p:cNvPr id="3" name="Slide Number Placeholder 2"/>
          <p:cNvSpPr>
            <a:spLocks noGrp="1"/>
          </p:cNvSpPr>
          <p:nvPr>
            <p:ph type="sldNum" sz="quarter" idx="10"/>
          </p:nvPr>
        </p:nvSpPr>
        <p:spPr>
          <a:xfrm>
            <a:off x="152400" y="6400800"/>
            <a:ext cx="457200" cy="365125"/>
          </a:xfrm>
          <a:prstGeom prst="rect">
            <a:avLst/>
          </a:prstGeom>
        </p:spPr>
        <p:txBody>
          <a:bodyPr/>
          <a:lstStyle/>
          <a:p>
            <a:fld id="{BFD31CDF-57B6-47B5-A6A0-80974445C95D}" type="slidenum">
              <a:rPr lang="en-US" smtClean="0">
                <a:solidFill>
                  <a:schemeClr val="tx1"/>
                </a:solidFill>
              </a:rPr>
              <a:t>14</a:t>
            </a:fld>
            <a:endParaRPr lang="en-US">
              <a:solidFill>
                <a:schemeClr val="tx1"/>
              </a:solidFill>
            </a:endParaRPr>
          </a:p>
        </p:txBody>
      </p:sp>
    </p:spTree>
    <p:extLst>
      <p:ext uri="{BB962C8B-B14F-4D97-AF65-F5344CB8AC3E}">
        <p14:creationId xmlns:p14="http://schemas.microsoft.com/office/powerpoint/2010/main" val="36863672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Framing the research question</a:t>
            </a:r>
            <a:endParaRPr lang="en-US" dirty="0"/>
          </a:p>
        </p:txBody>
      </p:sp>
      <p:sp>
        <p:nvSpPr>
          <p:cNvPr id="6" name="Content Placeholder 5"/>
          <p:cNvSpPr>
            <a:spLocks noGrp="1"/>
          </p:cNvSpPr>
          <p:nvPr>
            <p:ph idx="1"/>
          </p:nvPr>
        </p:nvSpPr>
        <p:spPr/>
        <p:txBody>
          <a:bodyPr/>
          <a:lstStyle/>
          <a:p>
            <a:pPr marL="0" indent="0"/>
            <a:r>
              <a:rPr lang="en-US" dirty="0" smtClean="0"/>
              <a:t>Two general strategies:</a:t>
            </a:r>
          </a:p>
          <a:p>
            <a:pPr marL="457200" indent="-457200">
              <a:buFont typeface="+mj-lt"/>
              <a:buAutoNum type="arabicPeriod"/>
            </a:pPr>
            <a:r>
              <a:rPr lang="en-US" dirty="0" smtClean="0"/>
              <a:t>hypothesis testing:</a:t>
            </a:r>
          </a:p>
          <a:p>
            <a:pPr lvl="1">
              <a:buFont typeface="Arial" panose="020B0604020202020204" pitchFamily="34" charset="0"/>
              <a:buChar char="•"/>
            </a:pPr>
            <a:r>
              <a:rPr lang="en-US" sz="2000" dirty="0" smtClean="0"/>
              <a:t>researchers </a:t>
            </a:r>
            <a:r>
              <a:rPr lang="en-US" sz="2000" dirty="0"/>
              <a:t>construct a null hypothesis </a:t>
            </a:r>
            <a:r>
              <a:rPr lang="en-US" sz="2000" dirty="0" smtClean="0"/>
              <a:t>(“</a:t>
            </a:r>
            <a:r>
              <a:rPr lang="en-US" sz="2000" dirty="0"/>
              <a:t>no effect” or “no difference”) </a:t>
            </a:r>
            <a:r>
              <a:rPr lang="en-US" sz="2000" dirty="0" smtClean="0"/>
              <a:t>and an </a:t>
            </a:r>
            <a:r>
              <a:rPr lang="en-US" sz="2000" dirty="0"/>
              <a:t>alternative </a:t>
            </a:r>
            <a:r>
              <a:rPr lang="en-US" sz="2000" dirty="0" smtClean="0"/>
              <a:t>hypothesis;</a:t>
            </a:r>
          </a:p>
          <a:p>
            <a:pPr lvl="1">
              <a:buFont typeface="Arial" panose="020B0604020202020204" pitchFamily="34" charset="0"/>
              <a:buChar char="•"/>
            </a:pPr>
            <a:r>
              <a:rPr lang="en-US" sz="2000" dirty="0" smtClean="0"/>
              <a:t>evidence </a:t>
            </a:r>
            <a:r>
              <a:rPr lang="en-US" sz="2000" dirty="0"/>
              <a:t>is sought to disprove </a:t>
            </a:r>
            <a:r>
              <a:rPr lang="en-US" sz="2000" dirty="0" smtClean="0"/>
              <a:t>the null and/or support </a:t>
            </a:r>
            <a:r>
              <a:rPr lang="en-US" sz="2000" dirty="0"/>
              <a:t>the alternative hypothesis. </a:t>
            </a:r>
            <a:endParaRPr lang="en-US" sz="2000" dirty="0" smtClean="0"/>
          </a:p>
          <a:p>
            <a:pPr marL="457200" indent="-457200">
              <a:buFont typeface="+mj-lt"/>
              <a:buAutoNum type="arabicPeriod"/>
            </a:pPr>
            <a:r>
              <a:rPr lang="en-US" dirty="0" smtClean="0"/>
              <a:t>Estimation: </a:t>
            </a:r>
          </a:p>
          <a:p>
            <a:pPr lvl="1">
              <a:buFont typeface="Arial" panose="020B0604020202020204" pitchFamily="34" charset="0"/>
              <a:buChar char="•"/>
            </a:pPr>
            <a:r>
              <a:rPr lang="en-US" dirty="0" smtClean="0"/>
              <a:t>Compute differences </a:t>
            </a:r>
            <a:r>
              <a:rPr lang="en-US" dirty="0"/>
              <a:t>in </a:t>
            </a:r>
            <a:r>
              <a:rPr lang="en-US" dirty="0" smtClean="0"/>
              <a:t>some outcome for two different events </a:t>
            </a:r>
            <a:r>
              <a:rPr lang="en-US" dirty="0"/>
              <a:t>with appropriate </a:t>
            </a:r>
            <a:r>
              <a:rPr lang="en-US" dirty="0" smtClean="0"/>
              <a:t>precision;</a:t>
            </a:r>
          </a:p>
          <a:p>
            <a:pPr lvl="1">
              <a:buFont typeface="Arial" panose="020B0604020202020204" pitchFamily="34" charset="0"/>
              <a:buChar char="•"/>
            </a:pPr>
            <a:r>
              <a:rPr lang="en-US" dirty="0" smtClean="0"/>
              <a:t>Appropriate </a:t>
            </a:r>
            <a:r>
              <a:rPr lang="en-US" dirty="0"/>
              <a:t>precision </a:t>
            </a:r>
            <a:r>
              <a:rPr lang="en-US" dirty="0" smtClean="0"/>
              <a:t>is </a:t>
            </a:r>
            <a:r>
              <a:rPr lang="en-US" dirty="0"/>
              <a:t>measured by the width of a confidence interval of the difference between the </a:t>
            </a:r>
            <a:r>
              <a:rPr lang="en-US" dirty="0" smtClean="0"/>
              <a:t>outcomes in the two groups.</a:t>
            </a:r>
            <a:endParaRPr lang="en-US" dirty="0"/>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15</a:t>
            </a:fld>
            <a:endParaRPr lang="en-US"/>
          </a:p>
        </p:txBody>
      </p:sp>
      <p:sp>
        <p:nvSpPr>
          <p:cNvPr id="7" name="Rectangle 6"/>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4101809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strategy: PICO(TT) Framework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8768687"/>
              </p:ext>
            </p:extLst>
          </p:nvPr>
        </p:nvGraphicFramePr>
        <p:xfrm>
          <a:off x="219389" y="1447800"/>
          <a:ext cx="8772211" cy="5168262"/>
        </p:xfrm>
        <a:graphic>
          <a:graphicData uri="http://schemas.openxmlformats.org/drawingml/2006/table">
            <a:tbl>
              <a:tblPr/>
              <a:tblGrid>
                <a:gridCol w="542611"/>
                <a:gridCol w="2667000"/>
                <a:gridCol w="5562600"/>
              </a:tblGrid>
              <a:tr h="954484">
                <a:tc>
                  <a:txBody>
                    <a:bodyPr/>
                    <a:lstStyle/>
                    <a:p>
                      <a:pPr algn="ctr">
                        <a:buFont typeface="Arial" panose="020B0604020202020204" pitchFamily="34" charset="0"/>
                        <a:buNone/>
                      </a:pPr>
                      <a:r>
                        <a:rPr lang="en-US" sz="2400" dirty="0" smtClean="0">
                          <a:solidFill>
                            <a:schemeClr val="bg1"/>
                          </a:solidFill>
                          <a:effectLst/>
                        </a:rPr>
                        <a:t>P</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Patient</a:t>
                      </a:r>
                      <a:endParaRPr lang="en-US" sz="2000" dirty="0">
                        <a:solidFill>
                          <a:schemeClr val="bg1"/>
                        </a:solidFill>
                        <a:effectLst/>
                      </a:endParaRPr>
                    </a:p>
                    <a:p>
                      <a:pPr algn="ctr">
                        <a:buFont typeface="Arial" panose="020B0604020202020204" pitchFamily="34" charset="0"/>
                        <a:buNone/>
                      </a:pPr>
                      <a:r>
                        <a:rPr lang="en-US" sz="2000" dirty="0">
                          <a:solidFill>
                            <a:schemeClr val="bg1"/>
                          </a:solidFill>
                          <a:effectLst/>
                        </a:rPr>
                        <a:t>Population of patients</a:t>
                      </a:r>
                    </a:p>
                    <a:p>
                      <a:pPr algn="ctr">
                        <a:buFont typeface="Arial" panose="020B0604020202020204" pitchFamily="34" charset="0"/>
                        <a:buNone/>
                      </a:pPr>
                      <a:r>
                        <a:rPr lang="en-US" sz="2000" dirty="0">
                          <a:solidFill>
                            <a:schemeClr val="bg1"/>
                          </a:solidFill>
                          <a:effectLst/>
                        </a:rPr>
                        <a:t>Problem</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best way to briefly describe this patient population or situation?</a:t>
                      </a:r>
                    </a:p>
                    <a:p>
                      <a:r>
                        <a:rPr lang="en-US" sz="1600">
                          <a:solidFill>
                            <a:schemeClr val="bg1"/>
                          </a:solidFill>
                          <a:effectLst/>
                        </a:rPr>
                        <a:t>E.g. pregnant women over 40 with preeclampsia, adolescent boys 13-15,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490141">
                <a:tc>
                  <a:txBody>
                    <a:bodyPr/>
                    <a:lstStyle/>
                    <a:p>
                      <a:pPr algn="ctr">
                        <a:buFont typeface="Arial" panose="020B0604020202020204" pitchFamily="34" charset="0"/>
                        <a:buNone/>
                      </a:pPr>
                      <a:r>
                        <a:rPr lang="en-US" sz="2400" dirty="0" smtClean="0">
                          <a:solidFill>
                            <a:schemeClr val="bg1"/>
                          </a:solidFill>
                          <a:effectLst/>
                        </a:rPr>
                        <a:t>I</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Intervention </a:t>
                      </a:r>
                    </a:p>
                    <a:p>
                      <a:pPr algn="ctr">
                        <a:buFont typeface="Arial" panose="020B0604020202020204" pitchFamily="34" charset="0"/>
                        <a:buNone/>
                      </a:pPr>
                      <a:r>
                        <a:rPr lang="en-US" sz="2000" dirty="0" smtClean="0">
                          <a:solidFill>
                            <a:schemeClr val="bg1"/>
                          </a:solidFill>
                          <a:effectLst/>
                        </a:rPr>
                        <a:t>(</a:t>
                      </a:r>
                      <a:r>
                        <a:rPr lang="en-US" sz="2000" dirty="0">
                          <a:solidFill>
                            <a:schemeClr val="bg1"/>
                          </a:solidFill>
                          <a:effectLst/>
                        </a:rPr>
                        <a:t>therapy or test)</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What is the intervention?</a:t>
                      </a:r>
                    </a:p>
                    <a:p>
                      <a:r>
                        <a:rPr lang="en-US" sz="1600">
                          <a:solidFill>
                            <a:schemeClr val="bg1"/>
                          </a:solidFill>
                          <a:effectLst/>
                        </a:rPr>
                        <a:t>E.g. a drug, a questionnaire, a test, a procedure,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722312">
                <a:tc>
                  <a:txBody>
                    <a:bodyPr/>
                    <a:lstStyle/>
                    <a:p>
                      <a:pPr algn="ctr">
                        <a:buFont typeface="Arial" panose="020B0604020202020204" pitchFamily="34" charset="0"/>
                        <a:buNone/>
                      </a:pPr>
                      <a:r>
                        <a:rPr lang="en-US" sz="2400" dirty="0" smtClean="0">
                          <a:solidFill>
                            <a:schemeClr val="bg1"/>
                          </a:solidFill>
                          <a:effectLst/>
                        </a:rPr>
                        <a:t>C</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Comparison</a:t>
                      </a:r>
                      <a:endParaRPr lang="en-US" sz="20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Is there an alternative intervention to compare to?</a:t>
                      </a:r>
                    </a:p>
                    <a:p>
                      <a:r>
                        <a:rPr lang="en-US" sz="1600" dirty="0">
                          <a:solidFill>
                            <a:schemeClr val="bg1"/>
                          </a:solidFill>
                          <a:effectLst/>
                        </a:rPr>
                        <a:t>E.g. placebo, current standard of care, another therapy, etc. </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r>
              <a:tr h="490141">
                <a:tc>
                  <a:txBody>
                    <a:bodyPr/>
                    <a:lstStyle/>
                    <a:p>
                      <a:pPr algn="ctr">
                        <a:buFont typeface="Arial" panose="020B0604020202020204" pitchFamily="34" charset="0"/>
                        <a:buNone/>
                      </a:pPr>
                      <a:r>
                        <a:rPr lang="en-US" sz="2400" dirty="0" smtClean="0">
                          <a:solidFill>
                            <a:schemeClr val="bg1"/>
                          </a:solidFill>
                          <a:effectLst/>
                        </a:rPr>
                        <a:t>O</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Outcome</a:t>
                      </a:r>
                      <a:endParaRPr lang="en-US" sz="20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Include specific patient-oriented outcomes</a:t>
                      </a:r>
                    </a:p>
                    <a:p>
                      <a:r>
                        <a:rPr lang="en-US" sz="1600">
                          <a:solidFill>
                            <a:schemeClr val="bg1"/>
                          </a:solidFill>
                          <a:effectLst/>
                        </a:rPr>
                        <a:t>E.g. morbidity, quality of life,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1264047">
                <a:tc>
                  <a:txBody>
                    <a:bodyPr/>
                    <a:lstStyle/>
                    <a:p>
                      <a:pPr algn="ctr">
                        <a:buFont typeface="Arial" panose="020B0604020202020204" pitchFamily="34" charset="0"/>
                        <a:buNone/>
                      </a:pPr>
                      <a:r>
                        <a:rPr lang="en-US" sz="2400" dirty="0" smtClean="0">
                          <a:solidFill>
                            <a:schemeClr val="bg1"/>
                          </a:solidFill>
                          <a:effectLst/>
                        </a:rPr>
                        <a:t>T</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Time </a:t>
                      </a:r>
                      <a:r>
                        <a:rPr lang="en-US" sz="2000" dirty="0">
                          <a:solidFill>
                            <a:schemeClr val="bg1"/>
                          </a:solidFill>
                          <a:effectLst/>
                        </a:rPr>
                        <a:t>for completion</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a:solidFill>
                            <a:schemeClr val="bg1"/>
                          </a:solidFill>
                          <a:effectLst/>
                        </a:rPr>
                        <a:t>Used to identify the time/duration for your data collection or for assessing your outcome.</a:t>
                      </a:r>
                    </a:p>
                    <a:p>
                      <a:r>
                        <a:rPr lang="en-US" sz="1600">
                          <a:solidFill>
                            <a:schemeClr val="bg1"/>
                          </a:solidFill>
                          <a:effectLst/>
                        </a:rPr>
                        <a:t>I.e. how long before you are to see that the intervention is having a positive impact OR the time in which the intervention will be delivered</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r h="1031875">
                <a:tc>
                  <a:txBody>
                    <a:bodyPr/>
                    <a:lstStyle/>
                    <a:p>
                      <a:pPr algn="ctr">
                        <a:buFont typeface="Arial" panose="020B0604020202020204" pitchFamily="34" charset="0"/>
                        <a:buNone/>
                      </a:pPr>
                      <a:r>
                        <a:rPr lang="en-US" sz="2400" dirty="0" smtClean="0">
                          <a:solidFill>
                            <a:schemeClr val="bg1"/>
                          </a:solidFill>
                          <a:effectLst/>
                        </a:rPr>
                        <a:t>T</a:t>
                      </a:r>
                      <a:endParaRPr lang="en-US" sz="2400" dirty="0">
                        <a:solidFill>
                          <a:schemeClr val="bg1"/>
                        </a:solidFill>
                        <a:effectLst/>
                      </a:endParaRP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ctr">
                        <a:buFont typeface="Arial" panose="020B0604020202020204" pitchFamily="34" charset="0"/>
                        <a:buNone/>
                      </a:pPr>
                      <a:r>
                        <a:rPr lang="en-US" sz="2000" dirty="0" smtClean="0">
                          <a:solidFill>
                            <a:schemeClr val="bg1"/>
                          </a:solidFill>
                          <a:effectLst/>
                        </a:rPr>
                        <a:t>Type </a:t>
                      </a:r>
                      <a:r>
                        <a:rPr lang="en-US" sz="2000" dirty="0">
                          <a:solidFill>
                            <a:schemeClr val="bg1"/>
                          </a:solidFill>
                          <a:effectLst/>
                        </a:rPr>
                        <a:t>of study</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r>
                        <a:rPr lang="en-US" sz="1600" dirty="0">
                          <a:solidFill>
                            <a:schemeClr val="bg1"/>
                          </a:solidFill>
                          <a:effectLst/>
                        </a:rPr>
                        <a:t>What is the ideal study design to answer this question? What type of study design do you realistically anticipate finding?</a:t>
                      </a:r>
                    </a:p>
                    <a:p>
                      <a:r>
                        <a:rPr lang="en-US" sz="1600" dirty="0">
                          <a:solidFill>
                            <a:schemeClr val="bg1"/>
                          </a:solidFill>
                          <a:effectLst/>
                        </a:rPr>
                        <a:t>E.g. randomized-controlled trial, systematic reviews, etc.</a:t>
                      </a:r>
                    </a:p>
                  </a:txBody>
                  <a:tcPr marL="25797" marR="25797" marT="12898" marB="12898"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184386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EBM question types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800" dirty="0" smtClean="0"/>
              <a:t>Intervention/Therapy</a:t>
            </a:r>
            <a:endParaRPr lang="en-US" sz="2800" dirty="0"/>
          </a:p>
          <a:p>
            <a:pPr>
              <a:buFont typeface="Arial" panose="020B0604020202020204" pitchFamily="34" charset="0"/>
              <a:buChar char="•"/>
            </a:pPr>
            <a:r>
              <a:rPr lang="en-US" sz="2800" dirty="0" smtClean="0"/>
              <a:t>Etiology</a:t>
            </a:r>
            <a:endParaRPr lang="en-US" sz="2800" dirty="0"/>
          </a:p>
          <a:p>
            <a:pPr>
              <a:buFont typeface="Arial" panose="020B0604020202020204" pitchFamily="34" charset="0"/>
              <a:buChar char="•"/>
            </a:pPr>
            <a:r>
              <a:rPr lang="en-US" sz="2800" dirty="0" smtClean="0"/>
              <a:t>Diagnosis</a:t>
            </a:r>
            <a:endParaRPr lang="en-US" sz="2800" dirty="0"/>
          </a:p>
          <a:p>
            <a:pPr>
              <a:buFont typeface="Arial" panose="020B0604020202020204" pitchFamily="34" charset="0"/>
              <a:buChar char="•"/>
            </a:pPr>
            <a:r>
              <a:rPr lang="en-US" sz="2800" dirty="0" smtClean="0"/>
              <a:t>Prognosis/Prediction</a:t>
            </a:r>
            <a:endParaRPr lang="en-US" sz="2800" dirty="0"/>
          </a:p>
          <a:p>
            <a:pPr>
              <a:buFont typeface="Arial" panose="020B0604020202020204" pitchFamily="34" charset="0"/>
              <a:buChar char="•"/>
            </a:pPr>
            <a:r>
              <a:rPr lang="en-US" sz="2800" dirty="0" smtClean="0"/>
              <a:t>Meaning</a:t>
            </a:r>
            <a:endParaRPr lang="en-US" sz="2800" dirty="0"/>
          </a:p>
        </p:txBody>
      </p:sp>
      <p:sp>
        <p:nvSpPr>
          <p:cNvPr id="4" name="Rectangle 3"/>
          <p:cNvSpPr/>
          <p:nvPr/>
        </p:nvSpPr>
        <p:spPr>
          <a:xfrm>
            <a:off x="1066800" y="6462300"/>
            <a:ext cx="7975042" cy="307777"/>
          </a:xfrm>
          <a:prstGeom prst="rect">
            <a:avLst/>
          </a:prstGeom>
        </p:spPr>
        <p:txBody>
          <a:bodyPr wrap="square">
            <a:spAutoFit/>
          </a:bodyPr>
          <a:lstStyle/>
          <a:p>
            <a:pPr algn="r"/>
            <a:r>
              <a:rPr lang="en-US" sz="1400" b="0" dirty="0">
                <a:solidFill>
                  <a:schemeClr val="bg1"/>
                </a:solidFill>
              </a:rPr>
              <a:t>https://www.aaacn.org/sites/default/files/documents/misc-docs/1e_PICOT_Questions_template.pdf</a:t>
            </a:r>
          </a:p>
        </p:txBody>
      </p:sp>
    </p:spTree>
    <p:extLst>
      <p:ext uri="{BB962C8B-B14F-4D97-AF65-F5344CB8AC3E}">
        <p14:creationId xmlns:p14="http://schemas.microsoft.com/office/powerpoint/2010/main" val="3776279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6248400"/>
          </a:xfrm>
          <a:prstGeom prst="rect">
            <a:avLst/>
          </a:prstGeom>
        </p:spPr>
      </p:pic>
      <p:sp>
        <p:nvSpPr>
          <p:cNvPr id="5" name="Rectangle 4"/>
          <p:cNvSpPr/>
          <p:nvPr/>
        </p:nvSpPr>
        <p:spPr>
          <a:xfrm>
            <a:off x="2133600" y="6462300"/>
            <a:ext cx="3124200" cy="400110"/>
          </a:xfrm>
          <a:prstGeom prst="rect">
            <a:avLst/>
          </a:prstGeom>
        </p:spPr>
        <p:txBody>
          <a:bodyPr wrap="square">
            <a:spAutoFit/>
          </a:bodyPr>
          <a:lstStyle/>
          <a:p>
            <a:r>
              <a:rPr lang="en-US" sz="1000" b="0" dirty="0">
                <a:solidFill>
                  <a:srgbClr val="FF0000"/>
                </a:solidFill>
              </a:rPr>
              <a:t>https://www.aaacn.org/sites/default/files/documents/misc-docs/1e_PICOT_Questions_template.pdf</a:t>
            </a:r>
          </a:p>
        </p:txBody>
      </p:sp>
    </p:spTree>
    <p:extLst>
      <p:ext uri="{BB962C8B-B14F-4D97-AF65-F5344CB8AC3E}">
        <p14:creationId xmlns:p14="http://schemas.microsoft.com/office/powerpoint/2010/main" val="2464350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S2. Standardization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Goal: minimize variation.</a:t>
            </a:r>
          </a:p>
          <a:p>
            <a:pPr>
              <a:buFont typeface="Arial" panose="020B0604020202020204" pitchFamily="34" charset="0"/>
              <a:buChar char="•"/>
            </a:pPr>
            <a:r>
              <a:rPr lang="en-US" dirty="0" smtClean="0"/>
              <a:t>Strategies:</a:t>
            </a:r>
          </a:p>
          <a:p>
            <a:pPr lvl="1">
              <a:buFont typeface="Arial" panose="020B0604020202020204" pitchFamily="34" charset="0"/>
              <a:buChar char="•"/>
            </a:pPr>
            <a:r>
              <a:rPr lang="en-US" dirty="0"/>
              <a:t>construct consistent and uniform endpoint </a:t>
            </a:r>
            <a:r>
              <a:rPr lang="en-US" dirty="0" smtClean="0"/>
              <a:t>definitions which are as much as possible objectively measurable;</a:t>
            </a:r>
          </a:p>
          <a:p>
            <a:pPr lvl="1">
              <a:buFont typeface="Arial" panose="020B0604020202020204" pitchFamily="34" charset="0"/>
              <a:buChar char="•"/>
            </a:pPr>
            <a:r>
              <a:rPr lang="en-US" dirty="0" smtClean="0"/>
              <a:t>use central labs/evaluators to </a:t>
            </a:r>
            <a:r>
              <a:rPr lang="en-US" dirty="0"/>
              <a:t>eliminate </a:t>
            </a:r>
            <a:r>
              <a:rPr lang="en-US" dirty="0" smtClean="0"/>
              <a:t>between-lab/ </a:t>
            </a:r>
            <a:r>
              <a:rPr lang="en-US" dirty="0"/>
              <a:t>between-evaluator </a:t>
            </a:r>
            <a:r>
              <a:rPr lang="en-US" dirty="0" smtClean="0"/>
              <a:t>variation;</a:t>
            </a:r>
          </a:p>
          <a:p>
            <a:pPr lvl="1">
              <a:buFont typeface="Arial" panose="020B0604020202020204" pitchFamily="34" charset="0"/>
              <a:buChar char="•"/>
            </a:pPr>
            <a:r>
              <a:rPr lang="en-US" dirty="0" smtClean="0"/>
              <a:t>Use very precise evaluation manuals;</a:t>
            </a:r>
          </a:p>
          <a:p>
            <a:pPr lvl="1">
              <a:buFont typeface="Arial" panose="020B0604020202020204" pitchFamily="34" charset="0"/>
              <a:buChar char="•"/>
            </a:pPr>
            <a:r>
              <a:rPr lang="en-US" dirty="0" smtClean="0"/>
              <a:t>Training of evaluators.</a:t>
            </a:r>
          </a:p>
          <a:p>
            <a:pPr>
              <a:buFont typeface="Arial" panose="020B0604020202020204" pitchFamily="34" charset="0"/>
              <a:buChar char="•"/>
            </a:pPr>
            <a:endParaRPr lang="en-US" dirty="0" smtClean="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310368"/>
            <a:ext cx="2057400" cy="365125"/>
          </a:xfrm>
        </p:spPr>
        <p:txBody>
          <a:bodyPr/>
          <a:lstStyle/>
          <a:p>
            <a:fld id="{B7A43C5A-ACB8-4C0A-8D74-C2E9796A15BB}" type="slidenum">
              <a:rPr lang="en-US" smtClean="0"/>
              <a:pPr/>
              <a:t>19</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3011893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C7. Clinical Epidemiology – Study Design</a:t>
            </a:r>
            <a:endParaRPr lang="en-US" dirty="0"/>
          </a:p>
        </p:txBody>
      </p:sp>
      <p:sp>
        <p:nvSpPr>
          <p:cNvPr id="3" name="Content Placeholder 2"/>
          <p:cNvSpPr>
            <a:spLocks noGrp="1"/>
          </p:cNvSpPr>
          <p:nvPr>
            <p:ph idx="1"/>
          </p:nvPr>
        </p:nvSpPr>
        <p:spPr>
          <a:xfrm>
            <a:off x="228600" y="1524000"/>
            <a:ext cx="8686800" cy="4953000"/>
          </a:xfrm>
        </p:spPr>
        <p:txBody>
          <a:bodyPr/>
          <a:lstStyle/>
          <a:p>
            <a:pPr marL="0" indent="0"/>
            <a:r>
              <a:rPr lang="en-US" dirty="0" smtClean="0"/>
              <a:t>Pre-class readings: </a:t>
            </a:r>
            <a:endParaRPr lang="en-US" dirty="0"/>
          </a:p>
          <a:p>
            <a:r>
              <a:rPr lang="en-US" sz="2000" dirty="0" smtClean="0"/>
              <a:t>By Stuart </a:t>
            </a:r>
            <a:r>
              <a:rPr lang="en-US" sz="2000" dirty="0"/>
              <a:t>J. </a:t>
            </a:r>
            <a:r>
              <a:rPr lang="en-US" sz="2000" dirty="0" err="1"/>
              <a:t>Pocock</a:t>
            </a:r>
            <a:r>
              <a:rPr lang="en-US" sz="2000" dirty="0"/>
              <a:t>, Tim C. Clayton, Gregg W. </a:t>
            </a:r>
            <a:r>
              <a:rPr lang="en-US" sz="2000" dirty="0" smtClean="0"/>
              <a:t>Stone:</a:t>
            </a:r>
          </a:p>
          <a:p>
            <a:endParaRPr lang="en-US" sz="2000" dirty="0" smtClean="0"/>
          </a:p>
          <a:p>
            <a:pPr marL="457200" indent="-457200">
              <a:buFont typeface="+mj-lt"/>
              <a:buAutoNum type="arabicPeriod"/>
            </a:pPr>
            <a:r>
              <a:rPr lang="en-US" sz="2000" dirty="0" smtClean="0"/>
              <a:t>Making </a:t>
            </a:r>
            <a:r>
              <a:rPr lang="en-US" sz="2000" dirty="0"/>
              <a:t>Sense of Statistics in Clinical Trial </a:t>
            </a:r>
            <a:r>
              <a:rPr lang="en-US" sz="2000" dirty="0" smtClean="0"/>
              <a:t>Reports,  </a:t>
            </a:r>
            <a:endParaRPr lang="en-US" sz="2000" dirty="0"/>
          </a:p>
          <a:p>
            <a:pPr marL="800100" lvl="2" indent="0">
              <a:buNone/>
            </a:pPr>
            <a:r>
              <a:rPr lang="en-US" sz="1600" dirty="0"/>
              <a:t>Journal Of The American College Of Cardiology 2015;66(22): 2536–2549 </a:t>
            </a:r>
          </a:p>
          <a:p>
            <a:pPr marL="800100" lvl="2" indent="0">
              <a:buNone/>
            </a:pPr>
            <a:r>
              <a:rPr lang="en-US" sz="1600" dirty="0"/>
              <a:t>http://www.sciencedirect.com/science/article/pii/S0735109715068941 </a:t>
            </a:r>
          </a:p>
          <a:p>
            <a:pPr marL="457200" indent="-457200">
              <a:buFont typeface="+mj-lt"/>
              <a:buAutoNum type="arabicPeriod"/>
            </a:pPr>
            <a:r>
              <a:rPr lang="en-US" sz="2000" dirty="0" smtClean="0"/>
              <a:t>Statistical </a:t>
            </a:r>
            <a:r>
              <a:rPr lang="en-US" sz="2000" dirty="0"/>
              <a:t>Controversies in Reporting of Clinical Trials </a:t>
            </a:r>
          </a:p>
          <a:p>
            <a:pPr marL="800100" lvl="2" indent="0">
              <a:buNone/>
            </a:pPr>
            <a:r>
              <a:rPr lang="en-US" sz="1600" dirty="0"/>
              <a:t>Journal Of The American College Of Cardiology 2015;66(23): 2648 – 2662 </a:t>
            </a:r>
          </a:p>
          <a:p>
            <a:pPr marL="800100" lvl="2" indent="0">
              <a:buNone/>
            </a:pPr>
            <a:r>
              <a:rPr lang="en-US" sz="1600" dirty="0"/>
              <a:t>http://www.sciencedirect.com/science/article/pii/S0735109715069624 </a:t>
            </a:r>
          </a:p>
          <a:p>
            <a:pPr marL="457200" indent="-457200">
              <a:buFont typeface="+mj-lt"/>
              <a:buAutoNum type="arabicPeriod"/>
            </a:pPr>
            <a:r>
              <a:rPr lang="en-US" sz="2000" dirty="0" smtClean="0"/>
              <a:t>Design </a:t>
            </a:r>
            <a:r>
              <a:rPr lang="en-US" sz="2000" dirty="0"/>
              <a:t>of Major Randomized Trials </a:t>
            </a:r>
          </a:p>
          <a:p>
            <a:pPr marL="800100" lvl="2" indent="0">
              <a:buNone/>
            </a:pPr>
            <a:r>
              <a:rPr lang="en-US" sz="1600" dirty="0"/>
              <a:t>Journal Of The American College Of Cardiology 2015;66(24): 2757–2766 </a:t>
            </a:r>
          </a:p>
          <a:p>
            <a:pPr marL="800100" lvl="2" indent="0">
              <a:buNone/>
            </a:pPr>
            <a:r>
              <a:rPr lang="en-US" sz="1600" dirty="0"/>
              <a:t>http://www.sciencedirect.com/science/article/pii/S0735109715071016 </a:t>
            </a:r>
          </a:p>
          <a:p>
            <a:pPr marL="457200" indent="-457200">
              <a:buFont typeface="+mj-lt"/>
              <a:buAutoNum type="arabicPeriod"/>
            </a:pPr>
            <a:r>
              <a:rPr lang="en-US" sz="2000" dirty="0" smtClean="0"/>
              <a:t>Challenging </a:t>
            </a:r>
            <a:r>
              <a:rPr lang="en-US" sz="2000" dirty="0"/>
              <a:t>Issues in Clinical Trial Design, </a:t>
            </a:r>
          </a:p>
          <a:p>
            <a:pPr marL="800100" lvl="2" indent="0">
              <a:buNone/>
            </a:pPr>
            <a:r>
              <a:rPr lang="en-US" sz="1600" dirty="0"/>
              <a:t>Journal Of The American College Of Cardiology 2015;66(25): 2886 – 2898 </a:t>
            </a:r>
          </a:p>
          <a:p>
            <a:pPr marL="800100" lvl="2" indent="0">
              <a:buNone/>
            </a:pPr>
            <a:r>
              <a:rPr lang="en-US" sz="1600" dirty="0"/>
              <a:t>http://www.sciencedirect.com/science/article/pii/S0735109715071995 </a:t>
            </a:r>
          </a:p>
          <a:p>
            <a:pPr marL="914400" lvl="1" indent="-457200">
              <a:buFont typeface="+mj-lt"/>
              <a:buAutoNum type="arabicPeriod"/>
            </a:pPr>
            <a:endParaRPr lang="en-US" sz="2000" dirty="0"/>
          </a:p>
        </p:txBody>
      </p:sp>
      <p:sp>
        <p:nvSpPr>
          <p:cNvPr id="4" name="Slide Number Placeholder 3"/>
          <p:cNvSpPr>
            <a:spLocks noGrp="1"/>
          </p:cNvSpPr>
          <p:nvPr>
            <p:ph type="sldNum" sz="quarter" idx="10"/>
          </p:nvPr>
        </p:nvSpPr>
        <p:spPr>
          <a:xfrm>
            <a:off x="152400" y="6400800"/>
            <a:ext cx="457200" cy="365125"/>
          </a:xfrm>
          <a:prstGeom prst="rect">
            <a:avLst/>
          </a:prstGeom>
        </p:spPr>
        <p:txBody>
          <a:bodyPr/>
          <a:lstStyle/>
          <a:p>
            <a:fld id="{BFD31CDF-57B6-47B5-A6A0-80974445C95D}" type="slidenum">
              <a:rPr lang="en-US" smtClean="0"/>
              <a:t>2</a:t>
            </a:fld>
            <a:endParaRPr lang="en-US" dirty="0"/>
          </a:p>
        </p:txBody>
      </p:sp>
    </p:spTree>
    <p:extLst>
      <p:ext uri="{BB962C8B-B14F-4D97-AF65-F5344CB8AC3E}">
        <p14:creationId xmlns:p14="http://schemas.microsoft.com/office/powerpoint/2010/main" val="22093013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S3. Randomization</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smtClean="0"/>
              <a:t>Goal: minimizing treatment selection bias;</a:t>
            </a:r>
          </a:p>
          <a:p>
            <a:pPr lvl="2">
              <a:buFont typeface="Arial" panose="020B0604020202020204" pitchFamily="34" charset="0"/>
              <a:buChar char="•"/>
            </a:pPr>
            <a:r>
              <a:rPr lang="en-US" dirty="0"/>
              <a:t>a</a:t>
            </a:r>
            <a:r>
              <a:rPr lang="en-US" dirty="0" smtClean="0"/>
              <a:t>ssignment to treated group not based on prognostic factors;</a:t>
            </a:r>
          </a:p>
          <a:p>
            <a:pPr lvl="2">
              <a:buFont typeface="Arial" panose="020B0604020202020204" pitchFamily="34" charset="0"/>
              <a:buChar char="•"/>
            </a:pPr>
            <a:r>
              <a:rPr lang="en-US" dirty="0"/>
              <a:t>prevents confounding of the treatment effects with other prognostic </a:t>
            </a:r>
            <a:r>
              <a:rPr lang="en-US" dirty="0" smtClean="0"/>
              <a:t>variables.</a:t>
            </a:r>
          </a:p>
          <a:p>
            <a:pPr>
              <a:buFont typeface="Arial" panose="020B0604020202020204" pitchFamily="34" charset="0"/>
              <a:buChar char="•"/>
            </a:pPr>
            <a:r>
              <a:rPr lang="en-US" dirty="0" smtClean="0"/>
              <a:t>Strategies:</a:t>
            </a:r>
          </a:p>
          <a:p>
            <a:pPr lvl="1">
              <a:buFont typeface="Arial" panose="020B0604020202020204" pitchFamily="34" charset="0"/>
              <a:buChar char="•"/>
            </a:pPr>
            <a:r>
              <a:rPr lang="en-US" sz="2000" u="sng" dirty="0" smtClean="0"/>
              <a:t>Simple</a:t>
            </a:r>
            <a:r>
              <a:rPr lang="en-US" sz="2000" dirty="0" smtClean="0"/>
              <a:t>: flip a coin for each subject.</a:t>
            </a:r>
          </a:p>
          <a:p>
            <a:pPr lvl="1">
              <a:buFont typeface="Arial" panose="020B0604020202020204" pitchFamily="34" charset="0"/>
              <a:buChar char="•"/>
            </a:pPr>
            <a:r>
              <a:rPr lang="en-US" sz="2000" u="sng" dirty="0" smtClean="0"/>
              <a:t>Constrained</a:t>
            </a:r>
            <a:r>
              <a:rPr lang="en-US" sz="2000" dirty="0" smtClean="0"/>
              <a:t>: subjects pick token (T or </a:t>
            </a:r>
            <a:r>
              <a:rPr lang="en-US" sz="2000" dirty="0" err="1" smtClean="0"/>
              <a:t>nT</a:t>
            </a:r>
            <a:r>
              <a:rPr lang="en-US" sz="2000" dirty="0" smtClean="0"/>
              <a:t>) from a bag.</a:t>
            </a:r>
          </a:p>
          <a:p>
            <a:pPr lvl="1">
              <a:buFont typeface="Arial" panose="020B0604020202020204" pitchFamily="34" charset="0"/>
              <a:buChar char="•"/>
            </a:pPr>
            <a:r>
              <a:rPr lang="en-US" sz="2000" u="sng" dirty="0" smtClean="0"/>
              <a:t>Adaptive</a:t>
            </a:r>
            <a:r>
              <a:rPr lang="en-US" sz="2000" dirty="0" smtClean="0"/>
              <a:t>, several schemas, e.g.: </a:t>
            </a:r>
          </a:p>
          <a:p>
            <a:pPr lvl="2">
              <a:buFont typeface="Arial" panose="020B0604020202020204" pitchFamily="34" charset="0"/>
              <a:buChar char="•"/>
            </a:pPr>
            <a:r>
              <a:rPr lang="en-US" dirty="0" smtClean="0"/>
              <a:t>pick token from bag to determine group, put it back, add one token from opposite category, or,</a:t>
            </a:r>
          </a:p>
          <a:p>
            <a:pPr lvl="2">
              <a:buFont typeface="Arial" panose="020B0604020202020204" pitchFamily="34" charset="0"/>
              <a:buChar char="•"/>
            </a:pPr>
            <a:r>
              <a:rPr lang="en-US" dirty="0"/>
              <a:t>p</a:t>
            </a:r>
            <a:r>
              <a:rPr lang="en-US" dirty="0" smtClean="0"/>
              <a:t>ick from bag, give selected treatment, if treatment successful add two tokens of same treatment to bag, otherwise, one of each.</a:t>
            </a:r>
          </a:p>
          <a:p>
            <a:pPr lvl="1">
              <a:buFont typeface="Arial" panose="020B0604020202020204" pitchFamily="34" charset="0"/>
              <a:buChar char="•"/>
            </a:pPr>
            <a:r>
              <a:rPr lang="en-US" sz="2000" u="sng" dirty="0" smtClean="0"/>
              <a:t>Stratified</a:t>
            </a:r>
            <a:r>
              <a:rPr lang="en-US" sz="2000" dirty="0" smtClean="0"/>
              <a:t>: </a:t>
            </a:r>
            <a:r>
              <a:rPr lang="en-US" sz="2000" dirty="0"/>
              <a:t>create treatment groups that are balanced with respect to confounding (prognostic) </a:t>
            </a:r>
            <a:r>
              <a:rPr lang="en-US" sz="2000" dirty="0" smtClean="0"/>
              <a:t>variables.</a:t>
            </a:r>
          </a:p>
          <a:p>
            <a:pPr marL="0" indent="0"/>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20</a:t>
            </a:fld>
            <a:endParaRPr lang="en-US" dirty="0"/>
          </a:p>
        </p:txBody>
      </p:sp>
    </p:spTree>
    <p:extLst>
      <p:ext uri="{BB962C8B-B14F-4D97-AF65-F5344CB8AC3E}">
        <p14:creationId xmlns:p14="http://schemas.microsoft.com/office/powerpoint/2010/main" val="314047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93069"/>
          </a:xfrm>
        </p:spPr>
      </p:pic>
      <p:sp>
        <p:nvSpPr>
          <p:cNvPr id="4" name="Slide Number Placeholder 3"/>
          <p:cNvSpPr>
            <a:spLocks noGrp="1"/>
          </p:cNvSpPr>
          <p:nvPr>
            <p:ph type="sldNum" sz="quarter" idx="10"/>
          </p:nvPr>
        </p:nvSpPr>
        <p:spPr/>
        <p:txBody>
          <a:bodyPr/>
          <a:lstStyle/>
          <a:p>
            <a:fld id="{B7A43C5A-ACB8-4C0A-8D74-C2E9796A15BB}" type="slidenum">
              <a:rPr lang="en-US" smtClean="0"/>
              <a:pPr/>
              <a:t>21</a:t>
            </a:fld>
            <a:endParaRPr lang="en-US"/>
          </a:p>
        </p:txBody>
      </p:sp>
    </p:spTree>
    <p:extLst>
      <p:ext uri="{BB962C8B-B14F-4D97-AF65-F5344CB8AC3E}">
        <p14:creationId xmlns:p14="http://schemas.microsoft.com/office/powerpoint/2010/main" val="2996041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59" y="609600"/>
            <a:ext cx="9163260" cy="6248400"/>
          </a:xfrm>
        </p:spPr>
      </p:pic>
      <p:sp>
        <p:nvSpPr>
          <p:cNvPr id="4" name="Slide Number Placeholder 3"/>
          <p:cNvSpPr>
            <a:spLocks noGrp="1"/>
          </p:cNvSpPr>
          <p:nvPr>
            <p:ph type="sldNum" sz="quarter" idx="10"/>
          </p:nvPr>
        </p:nvSpPr>
        <p:spPr/>
        <p:txBody>
          <a:bodyPr/>
          <a:lstStyle/>
          <a:p>
            <a:fld id="{B7A43C5A-ACB8-4C0A-8D74-C2E9796A15BB}" type="slidenum">
              <a:rPr lang="en-US" smtClean="0"/>
              <a:pPr/>
              <a:t>22</a:t>
            </a:fld>
            <a:endParaRPr lang="en-US"/>
          </a:p>
        </p:txBody>
      </p:sp>
    </p:spTree>
    <p:extLst>
      <p:ext uri="{BB962C8B-B14F-4D97-AF65-F5344CB8AC3E}">
        <p14:creationId xmlns:p14="http://schemas.microsoft.com/office/powerpoint/2010/main" val="18013928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S4. Blinding</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Of who:</a:t>
            </a:r>
          </a:p>
          <a:p>
            <a:pPr lvl="1">
              <a:buFont typeface="Arial" panose="020B0604020202020204" pitchFamily="34" charset="0"/>
              <a:buChar char="•"/>
            </a:pPr>
            <a:r>
              <a:rPr lang="en-US" dirty="0"/>
              <a:t>s</a:t>
            </a:r>
            <a:r>
              <a:rPr lang="en-US" dirty="0" smtClean="0"/>
              <a:t>ingle: 	   study subjects;</a:t>
            </a:r>
          </a:p>
          <a:p>
            <a:pPr lvl="1">
              <a:buFont typeface="Arial" panose="020B0604020202020204" pitchFamily="34" charset="0"/>
              <a:buChar char="•"/>
            </a:pPr>
            <a:r>
              <a:rPr lang="en-US" dirty="0"/>
              <a:t>d</a:t>
            </a:r>
            <a:r>
              <a:rPr lang="en-US" dirty="0" smtClean="0"/>
              <a:t>ouble:	   subjects plus investigators;</a:t>
            </a:r>
          </a:p>
          <a:p>
            <a:pPr lvl="1">
              <a:buFont typeface="Arial" panose="020B0604020202020204" pitchFamily="34" charset="0"/>
              <a:buChar char="•"/>
            </a:pPr>
            <a:r>
              <a:rPr lang="en-US" dirty="0" smtClean="0"/>
              <a:t>triple: 	   subjects, investigators, evaluators, sponsors.</a:t>
            </a:r>
          </a:p>
          <a:p>
            <a:pPr>
              <a:buFont typeface="Arial" panose="020B0604020202020204" pitchFamily="34" charset="0"/>
              <a:buChar char="•"/>
            </a:pPr>
            <a:r>
              <a:rPr lang="en-US" dirty="0" smtClean="0"/>
              <a:t>Not often possible:</a:t>
            </a:r>
          </a:p>
          <a:p>
            <a:pPr lvl="1">
              <a:buFont typeface="Arial" panose="020B0604020202020204" pitchFamily="34" charset="0"/>
              <a:buChar char="•"/>
            </a:pPr>
            <a:r>
              <a:rPr lang="en-US" dirty="0" smtClean="0"/>
              <a:t>Ethical (no fake surgery)</a:t>
            </a:r>
          </a:p>
          <a:p>
            <a:pPr lvl="1">
              <a:buFont typeface="Arial" panose="020B0604020202020204" pitchFamily="34" charset="0"/>
              <a:buChar char="•"/>
            </a:pPr>
            <a:r>
              <a:rPr lang="en-US" dirty="0" smtClean="0"/>
              <a:t>Different side effects of two compared treatments</a:t>
            </a:r>
          </a:p>
          <a:p>
            <a:pPr lvl="1">
              <a:buFont typeface="Arial" panose="020B0604020202020204" pitchFamily="34" charset="0"/>
              <a:buChar char="•"/>
            </a:pPr>
            <a:r>
              <a:rPr lang="en-US" dirty="0" smtClean="0"/>
              <a:t>Different routes of administration</a:t>
            </a:r>
          </a:p>
          <a:p>
            <a:pPr lvl="2">
              <a:buFont typeface="Arial" panose="020B0604020202020204" pitchFamily="34" charset="0"/>
              <a:buChar char="•"/>
            </a:pPr>
            <a:r>
              <a:rPr lang="en-US" dirty="0" smtClean="0"/>
              <a:t>Can be canceled out by ‘double dummy’ approach</a:t>
            </a:r>
          </a:p>
          <a:p>
            <a:pPr>
              <a:buFont typeface="Arial" panose="020B0604020202020204" pitchFamily="34" charset="0"/>
              <a:buChar char="•"/>
            </a:pPr>
            <a:r>
              <a:rPr lang="en-US" dirty="0" smtClean="0"/>
              <a:t>Requires evaluation of the success of the blinding.</a:t>
            </a:r>
            <a:endParaRPr lang="en-US" dirty="0"/>
          </a:p>
        </p:txBody>
      </p:sp>
      <p:sp>
        <p:nvSpPr>
          <p:cNvPr id="4" name="Slide Number Placeholder 3"/>
          <p:cNvSpPr>
            <a:spLocks noGrp="1"/>
          </p:cNvSpPr>
          <p:nvPr>
            <p:ph type="sldNum" sz="quarter" idx="10"/>
          </p:nvPr>
        </p:nvSpPr>
        <p:spPr>
          <a:xfrm>
            <a:off x="76200" y="6264275"/>
            <a:ext cx="2057400" cy="365125"/>
          </a:xfrm>
        </p:spPr>
        <p:txBody>
          <a:bodyPr/>
          <a:lstStyle/>
          <a:p>
            <a:fld id="{B7A43C5A-ACB8-4C0A-8D74-C2E9796A15BB}" type="slidenum">
              <a:rPr lang="en-US" smtClean="0"/>
              <a:pPr/>
              <a:t>23</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53620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S5. Use of placebos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Sometimes costly</a:t>
            </a:r>
          </a:p>
          <a:p>
            <a:pPr>
              <a:buFont typeface="Arial" panose="020B0604020202020204" pitchFamily="34" charset="0"/>
              <a:buChar char="•"/>
            </a:pPr>
            <a:r>
              <a:rPr lang="en-US" dirty="0" smtClean="0"/>
              <a:t>Sometimes impossible</a:t>
            </a:r>
          </a:p>
          <a:p>
            <a:pPr lvl="1">
              <a:buFont typeface="Arial" panose="020B0604020202020204" pitchFamily="34" charset="0"/>
              <a:buChar char="•"/>
            </a:pPr>
            <a:r>
              <a:rPr lang="en-US" dirty="0" smtClean="0"/>
              <a:t>surgery</a:t>
            </a:r>
          </a:p>
          <a:p>
            <a:pPr lvl="1">
              <a:buFont typeface="Arial" panose="020B0604020202020204" pitchFamily="34" charset="0"/>
              <a:buChar char="•"/>
            </a:pPr>
            <a:r>
              <a:rPr lang="en-US" dirty="0"/>
              <a:t>d</a:t>
            </a:r>
            <a:r>
              <a:rPr lang="en-US" dirty="0" smtClean="0"/>
              <a:t>evice testing</a:t>
            </a:r>
          </a:p>
          <a:p>
            <a:pPr>
              <a:buFont typeface="Arial" panose="020B0604020202020204" pitchFamily="34" charset="0"/>
              <a:buChar char="•"/>
            </a:pPr>
            <a:r>
              <a:rPr lang="en-US" dirty="0" smtClean="0"/>
              <a:t>May have treatment effects, most often with patient-reported outcomes.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324600"/>
            <a:ext cx="2057400" cy="365125"/>
          </a:xfrm>
        </p:spPr>
        <p:txBody>
          <a:bodyPr/>
          <a:lstStyle/>
          <a:p>
            <a:fld id="{B7A43C5A-ACB8-4C0A-8D74-C2E9796A15BB}" type="slidenum">
              <a:rPr lang="en-US" smtClean="0"/>
              <a:pPr/>
              <a:t>24</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1063980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S6. Control group selection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Goal: </a:t>
            </a:r>
            <a:r>
              <a:rPr lang="en-US" dirty="0"/>
              <a:t>discriminate the effects caused by the </a:t>
            </a:r>
            <a:r>
              <a:rPr lang="en-US" dirty="0" smtClean="0"/>
              <a:t>study 		   intervention </a:t>
            </a:r>
            <a:r>
              <a:rPr lang="en-US" dirty="0"/>
              <a:t>from effects </a:t>
            </a:r>
            <a:r>
              <a:rPr lang="en-US" dirty="0" smtClean="0"/>
              <a:t>due to other factors.</a:t>
            </a:r>
          </a:p>
          <a:p>
            <a:pPr lvl="3">
              <a:buFont typeface="Arial" panose="020B0604020202020204" pitchFamily="34" charset="0"/>
              <a:buChar char="•"/>
            </a:pPr>
            <a:r>
              <a:rPr lang="en-US" dirty="0" smtClean="0"/>
              <a:t>natural </a:t>
            </a:r>
            <a:r>
              <a:rPr lang="en-US" dirty="0"/>
              <a:t>history of the disease, patient or clinician expectations, </a:t>
            </a:r>
            <a:r>
              <a:rPr lang="en-US" dirty="0" smtClean="0"/>
              <a:t>the </a:t>
            </a:r>
            <a:r>
              <a:rPr lang="en-US" dirty="0"/>
              <a:t>effects of </a:t>
            </a:r>
            <a:r>
              <a:rPr lang="en-US" dirty="0" smtClean="0"/>
              <a:t>other interventions, …</a:t>
            </a:r>
          </a:p>
          <a:p>
            <a:pPr>
              <a:buFont typeface="Arial" panose="020B0604020202020204" pitchFamily="34" charset="0"/>
              <a:buChar char="•"/>
            </a:pPr>
            <a:r>
              <a:rPr lang="en-US" dirty="0" smtClean="0"/>
              <a:t>Types:</a:t>
            </a:r>
          </a:p>
          <a:p>
            <a:pPr lvl="1">
              <a:buFont typeface="Arial" panose="020B0604020202020204" pitchFamily="34" charset="0"/>
              <a:buChar char="•"/>
            </a:pPr>
            <a:r>
              <a:rPr lang="en-US" dirty="0" smtClean="0"/>
              <a:t>historical controls: data from previous studies</a:t>
            </a:r>
          </a:p>
          <a:p>
            <a:pPr lvl="2">
              <a:buFont typeface="Arial" panose="020B0604020202020204" pitchFamily="34" charset="0"/>
              <a:buChar char="•"/>
            </a:pPr>
            <a:r>
              <a:rPr lang="en-US" dirty="0" smtClean="0"/>
              <a:t>Randomization not possible </a:t>
            </a:r>
            <a:r>
              <a:rPr lang="en-US" dirty="0" smtClean="0">
                <a:sym typeface="Wingdings" panose="05000000000000000000" pitchFamily="2" charset="2"/>
              </a:rPr>
              <a:t> more bias risk</a:t>
            </a:r>
            <a:endParaRPr lang="en-US" dirty="0" smtClean="0"/>
          </a:p>
          <a:p>
            <a:pPr lvl="1">
              <a:buFont typeface="Arial" panose="020B0604020202020204" pitchFamily="34" charset="0"/>
              <a:buChar char="•"/>
            </a:pPr>
            <a:r>
              <a:rPr lang="en-US" dirty="0" smtClean="0"/>
              <a:t>placebo/sham controls</a:t>
            </a:r>
          </a:p>
          <a:p>
            <a:pPr lvl="1">
              <a:buFont typeface="Arial" panose="020B0604020202020204" pitchFamily="34" charset="0"/>
              <a:buChar char="•"/>
            </a:pPr>
            <a:r>
              <a:rPr lang="en-US" dirty="0" smtClean="0"/>
              <a:t>active controls: comparison to intervention with known outcomes</a:t>
            </a:r>
          </a:p>
          <a:p>
            <a:pPr lvl="2">
              <a:buFont typeface="Arial" panose="020B0604020202020204" pitchFamily="34" charset="0"/>
              <a:buChar char="•"/>
            </a:pPr>
            <a:r>
              <a:rPr lang="en-US" dirty="0" smtClean="0"/>
              <a:t>‘non-inferiority’ studies.</a:t>
            </a: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25</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80607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groups</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t>The </a:t>
            </a:r>
            <a:r>
              <a:rPr lang="en-US" dirty="0"/>
              <a:t>selection of a control group depends </a:t>
            </a:r>
            <a:r>
              <a:rPr lang="en-US" dirty="0" smtClean="0"/>
              <a:t>on: </a:t>
            </a:r>
          </a:p>
          <a:p>
            <a:pPr lvl="1" indent="-341313">
              <a:buFont typeface="Arial" panose="020B0604020202020204" pitchFamily="34" charset="0"/>
              <a:buChar char="•"/>
            </a:pPr>
            <a:r>
              <a:rPr lang="en-US" sz="2000" dirty="0" smtClean="0"/>
              <a:t>the </a:t>
            </a:r>
            <a:r>
              <a:rPr lang="en-US" sz="2000" dirty="0"/>
              <a:t>research question, </a:t>
            </a:r>
            <a:endParaRPr lang="en-US" sz="2000" dirty="0" smtClean="0"/>
          </a:p>
          <a:p>
            <a:pPr lvl="1" indent="-341313">
              <a:buFont typeface="Arial" panose="020B0604020202020204" pitchFamily="34" charset="0"/>
              <a:buChar char="•"/>
            </a:pPr>
            <a:r>
              <a:rPr lang="en-US" sz="2000" dirty="0" smtClean="0"/>
              <a:t>ethical </a:t>
            </a:r>
            <a:r>
              <a:rPr lang="en-US" sz="2000" dirty="0"/>
              <a:t>constraints, </a:t>
            </a:r>
            <a:endParaRPr lang="en-US" sz="2000" dirty="0" smtClean="0"/>
          </a:p>
          <a:p>
            <a:pPr lvl="1" indent="-341313">
              <a:buFont typeface="Arial" panose="020B0604020202020204" pitchFamily="34" charset="0"/>
              <a:buChar char="•"/>
            </a:pPr>
            <a:r>
              <a:rPr lang="en-US" sz="2000" dirty="0" smtClean="0"/>
              <a:t>the </a:t>
            </a:r>
            <a:r>
              <a:rPr lang="en-US" sz="2000" dirty="0"/>
              <a:t>feasibility of blinding, </a:t>
            </a:r>
            <a:endParaRPr lang="en-US" sz="2000" dirty="0" smtClean="0"/>
          </a:p>
          <a:p>
            <a:pPr lvl="1" indent="-341313">
              <a:buFont typeface="Arial" panose="020B0604020202020204" pitchFamily="34" charset="0"/>
              <a:buChar char="•"/>
            </a:pPr>
            <a:r>
              <a:rPr lang="en-US" sz="2000" dirty="0" smtClean="0"/>
              <a:t>the </a:t>
            </a:r>
            <a:r>
              <a:rPr lang="en-US" sz="2000" dirty="0"/>
              <a:t>availability of quality data, and </a:t>
            </a:r>
            <a:endParaRPr lang="en-US" sz="2000" dirty="0" smtClean="0"/>
          </a:p>
          <a:p>
            <a:pPr lvl="1" indent="-341313">
              <a:buFont typeface="Arial" panose="020B0604020202020204" pitchFamily="34" charset="0"/>
              <a:buChar char="•"/>
            </a:pPr>
            <a:r>
              <a:rPr lang="en-US" sz="2000" dirty="0" smtClean="0"/>
              <a:t>the </a:t>
            </a:r>
            <a:r>
              <a:rPr lang="en-US" sz="2000" dirty="0"/>
              <a:t>ability to recruit participants. </a:t>
            </a:r>
          </a:p>
        </p:txBody>
      </p:sp>
      <p:sp>
        <p:nvSpPr>
          <p:cNvPr id="4" name="Rectangle 3"/>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089906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and cross-over</a:t>
            </a:r>
            <a:endParaRPr lang="en-US" dirty="0"/>
          </a:p>
        </p:txBody>
      </p:sp>
      <p:sp>
        <p:nvSpPr>
          <p:cNvPr id="23" name="Content Placeholder 22"/>
          <p:cNvSpPr>
            <a:spLocks noGrp="1"/>
          </p:cNvSpPr>
          <p:nvPr>
            <p:ph idx="1"/>
          </p:nvPr>
        </p:nvSpPr>
        <p:spPr/>
        <p:txBody>
          <a:bodyPr/>
          <a:lstStyle/>
          <a:p>
            <a:r>
              <a:rPr lang="en-US" dirty="0" smtClean="0"/>
              <a:t>Parallel		A</a:t>
            </a:r>
          </a:p>
          <a:p>
            <a:endParaRPr lang="en-US" dirty="0"/>
          </a:p>
          <a:p>
            <a:r>
              <a:rPr lang="en-US" dirty="0" smtClean="0"/>
              <a:t>				B</a:t>
            </a:r>
          </a:p>
          <a:p>
            <a:endParaRPr lang="en-US" dirty="0"/>
          </a:p>
          <a:p>
            <a:endParaRPr lang="en-US" dirty="0" smtClean="0"/>
          </a:p>
          <a:p>
            <a:r>
              <a:rPr lang="en-US" dirty="0" smtClean="0"/>
              <a:t>Cross-over		A			A</a:t>
            </a:r>
          </a:p>
          <a:p>
            <a:endParaRPr lang="en-US" dirty="0"/>
          </a:p>
          <a:p>
            <a:r>
              <a:rPr lang="en-US" dirty="0" smtClean="0"/>
              <a:t>				B			B</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27</a:t>
            </a:fld>
            <a:endParaRPr lang="en-US"/>
          </a:p>
        </p:txBody>
      </p:sp>
      <p:cxnSp>
        <p:nvCxnSpPr>
          <p:cNvPr id="6" name="Straight Connector 5"/>
          <p:cNvCxnSpPr/>
          <p:nvPr/>
        </p:nvCxnSpPr>
        <p:spPr bwMode="auto">
          <a:xfrm>
            <a:off x="838200" y="2667000"/>
            <a:ext cx="1295400" cy="0"/>
          </a:xfrm>
          <a:prstGeom prst="line">
            <a:avLst/>
          </a:prstGeom>
          <a:solidFill>
            <a:schemeClr val="accent1"/>
          </a:solidFill>
          <a:ln w="28575" cap="flat" cmpd="sng" algn="ctr">
            <a:solidFill>
              <a:schemeClr val="bg1"/>
            </a:solidFill>
            <a:prstDash val="solid"/>
            <a:round/>
            <a:headEnd type="none" w="med" len="med"/>
            <a:tailEnd type="oval" w="med" len="med"/>
          </a:ln>
          <a:effectLst/>
        </p:spPr>
      </p:cxnSp>
      <p:cxnSp>
        <p:nvCxnSpPr>
          <p:cNvPr id="8" name="Straight Connector 7"/>
          <p:cNvCxnSpPr/>
          <p:nvPr/>
        </p:nvCxnSpPr>
        <p:spPr bwMode="auto">
          <a:xfrm>
            <a:off x="2183840" y="2133600"/>
            <a:ext cx="0" cy="106680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9" name="Straight Connector 8"/>
          <p:cNvCxnSpPr/>
          <p:nvPr/>
        </p:nvCxnSpPr>
        <p:spPr bwMode="auto">
          <a:xfrm>
            <a:off x="2183840" y="2133600"/>
            <a:ext cx="1295400" cy="0"/>
          </a:xfrm>
          <a:prstGeom prst="line">
            <a:avLst/>
          </a:prstGeom>
          <a:solidFill>
            <a:schemeClr val="accent1"/>
          </a:solidFill>
          <a:ln w="28575" cap="flat" cmpd="sng" algn="ctr">
            <a:solidFill>
              <a:schemeClr val="bg1"/>
            </a:solidFill>
            <a:prstDash val="solid"/>
            <a:round/>
            <a:headEnd type="none" w="med" len="med"/>
            <a:tailEnd type="triangle" w="med" len="med"/>
          </a:ln>
          <a:effectLst/>
        </p:spPr>
      </p:cxnSp>
      <p:cxnSp>
        <p:nvCxnSpPr>
          <p:cNvPr id="10" name="Straight Connector 9"/>
          <p:cNvCxnSpPr/>
          <p:nvPr/>
        </p:nvCxnSpPr>
        <p:spPr bwMode="auto">
          <a:xfrm>
            <a:off x="2183840" y="3180304"/>
            <a:ext cx="1295400" cy="0"/>
          </a:xfrm>
          <a:prstGeom prst="line">
            <a:avLst/>
          </a:prstGeom>
          <a:solidFill>
            <a:schemeClr val="accent1"/>
          </a:solidFill>
          <a:ln w="28575" cap="flat" cmpd="sng" algn="ctr">
            <a:solidFill>
              <a:schemeClr val="bg1"/>
            </a:solidFill>
            <a:prstDash val="solid"/>
            <a:round/>
            <a:headEnd type="none" w="med" len="med"/>
            <a:tailEnd type="triangle" w="med" len="med"/>
          </a:ln>
          <a:effectLst/>
        </p:spPr>
      </p:cxnSp>
      <p:cxnSp>
        <p:nvCxnSpPr>
          <p:cNvPr id="11" name="Straight Connector 10"/>
          <p:cNvCxnSpPr/>
          <p:nvPr/>
        </p:nvCxnSpPr>
        <p:spPr bwMode="auto">
          <a:xfrm>
            <a:off x="838200" y="4876800"/>
            <a:ext cx="1295400" cy="0"/>
          </a:xfrm>
          <a:prstGeom prst="line">
            <a:avLst/>
          </a:prstGeom>
          <a:solidFill>
            <a:schemeClr val="accent1"/>
          </a:solidFill>
          <a:ln w="28575" cap="flat" cmpd="sng" algn="ctr">
            <a:solidFill>
              <a:schemeClr val="bg1"/>
            </a:solidFill>
            <a:prstDash val="solid"/>
            <a:round/>
            <a:headEnd type="none" w="med" len="med"/>
            <a:tailEnd type="oval" w="med" len="med"/>
          </a:ln>
          <a:effectLst/>
        </p:spPr>
      </p:cxnSp>
      <p:cxnSp>
        <p:nvCxnSpPr>
          <p:cNvPr id="12" name="Straight Connector 11"/>
          <p:cNvCxnSpPr/>
          <p:nvPr/>
        </p:nvCxnSpPr>
        <p:spPr bwMode="auto">
          <a:xfrm>
            <a:off x="2183840" y="4343400"/>
            <a:ext cx="0" cy="1066800"/>
          </a:xfrm>
          <a:prstGeom prst="line">
            <a:avLst/>
          </a:prstGeom>
          <a:solidFill>
            <a:schemeClr val="accent1"/>
          </a:solidFill>
          <a:ln w="28575" cap="flat" cmpd="sng" algn="ctr">
            <a:solidFill>
              <a:schemeClr val="bg1"/>
            </a:solidFill>
            <a:prstDash val="solid"/>
            <a:round/>
            <a:headEnd type="none" w="med" len="med"/>
            <a:tailEnd type="none" w="med" len="med"/>
          </a:ln>
          <a:effectLst/>
        </p:spPr>
      </p:cxnSp>
      <p:cxnSp>
        <p:nvCxnSpPr>
          <p:cNvPr id="13" name="Straight Connector 12"/>
          <p:cNvCxnSpPr/>
          <p:nvPr/>
        </p:nvCxnSpPr>
        <p:spPr bwMode="auto">
          <a:xfrm>
            <a:off x="2183840" y="4343400"/>
            <a:ext cx="1295400" cy="0"/>
          </a:xfrm>
          <a:prstGeom prst="line">
            <a:avLst/>
          </a:prstGeom>
          <a:solidFill>
            <a:schemeClr val="accent1"/>
          </a:solidFill>
          <a:ln w="28575" cap="flat" cmpd="sng" algn="ctr">
            <a:solidFill>
              <a:schemeClr val="bg1"/>
            </a:solidFill>
            <a:prstDash val="solid"/>
            <a:round/>
            <a:headEnd type="none" w="med" len="med"/>
            <a:tailEnd type="triangle" w="med" len="med"/>
          </a:ln>
          <a:effectLst/>
        </p:spPr>
      </p:cxnSp>
      <p:cxnSp>
        <p:nvCxnSpPr>
          <p:cNvPr id="14" name="Straight Connector 13"/>
          <p:cNvCxnSpPr/>
          <p:nvPr/>
        </p:nvCxnSpPr>
        <p:spPr bwMode="auto">
          <a:xfrm>
            <a:off x="2183840" y="5390104"/>
            <a:ext cx="1295400" cy="0"/>
          </a:xfrm>
          <a:prstGeom prst="line">
            <a:avLst/>
          </a:prstGeom>
          <a:solidFill>
            <a:schemeClr val="accent1"/>
          </a:solidFill>
          <a:ln w="28575" cap="flat" cmpd="sng" algn="ctr">
            <a:solidFill>
              <a:schemeClr val="bg1"/>
            </a:solidFill>
            <a:prstDash val="solid"/>
            <a:round/>
            <a:headEnd type="none" w="med" len="med"/>
            <a:tailEnd type="triangle" w="med" len="med"/>
          </a:ln>
          <a:effectLst/>
        </p:spPr>
      </p:cxnSp>
      <p:cxnSp>
        <p:nvCxnSpPr>
          <p:cNvPr id="17" name="Straight Connector 16"/>
          <p:cNvCxnSpPr/>
          <p:nvPr/>
        </p:nvCxnSpPr>
        <p:spPr bwMode="auto">
          <a:xfrm>
            <a:off x="5029200" y="4363496"/>
            <a:ext cx="1295400" cy="0"/>
          </a:xfrm>
          <a:prstGeom prst="line">
            <a:avLst/>
          </a:prstGeom>
          <a:solidFill>
            <a:schemeClr val="accent1"/>
          </a:solidFill>
          <a:ln w="28575" cap="flat" cmpd="sng" algn="ctr">
            <a:solidFill>
              <a:schemeClr val="bg1"/>
            </a:solidFill>
            <a:prstDash val="solid"/>
            <a:round/>
            <a:headEnd type="none" w="med" len="med"/>
            <a:tailEnd type="triangle" w="med" len="med"/>
          </a:ln>
          <a:effectLst/>
        </p:spPr>
      </p:cxnSp>
      <p:cxnSp>
        <p:nvCxnSpPr>
          <p:cNvPr id="18" name="Straight Connector 17"/>
          <p:cNvCxnSpPr/>
          <p:nvPr/>
        </p:nvCxnSpPr>
        <p:spPr bwMode="auto">
          <a:xfrm>
            <a:off x="5029200" y="5410200"/>
            <a:ext cx="1295400" cy="0"/>
          </a:xfrm>
          <a:prstGeom prst="line">
            <a:avLst/>
          </a:prstGeom>
          <a:solidFill>
            <a:schemeClr val="accent1"/>
          </a:solidFill>
          <a:ln w="28575" cap="flat" cmpd="sng" algn="ctr">
            <a:solidFill>
              <a:schemeClr val="bg1"/>
            </a:solidFill>
            <a:prstDash val="solid"/>
            <a:round/>
            <a:headEnd type="none" w="med" len="med"/>
            <a:tailEnd type="triangle" w="med" len="med"/>
          </a:ln>
          <a:effectLst/>
        </p:spPr>
      </p:cxnSp>
      <p:cxnSp>
        <p:nvCxnSpPr>
          <p:cNvPr id="19" name="Straight Connector 18"/>
          <p:cNvCxnSpPr/>
          <p:nvPr/>
        </p:nvCxnSpPr>
        <p:spPr bwMode="auto">
          <a:xfrm>
            <a:off x="3733800" y="4363496"/>
            <a:ext cx="1143000" cy="1046704"/>
          </a:xfrm>
          <a:prstGeom prst="line">
            <a:avLst/>
          </a:prstGeom>
          <a:solidFill>
            <a:schemeClr val="accent1"/>
          </a:solidFill>
          <a:ln w="28575" cap="flat" cmpd="sng" algn="ctr">
            <a:solidFill>
              <a:schemeClr val="bg1"/>
            </a:solidFill>
            <a:prstDash val="sysDash"/>
            <a:round/>
            <a:headEnd type="none" w="med" len="med"/>
            <a:tailEnd type="triangle" w="med" len="med"/>
          </a:ln>
          <a:effectLst/>
        </p:spPr>
      </p:cxnSp>
      <p:cxnSp>
        <p:nvCxnSpPr>
          <p:cNvPr id="22" name="Straight Connector 21"/>
          <p:cNvCxnSpPr/>
          <p:nvPr/>
        </p:nvCxnSpPr>
        <p:spPr bwMode="auto">
          <a:xfrm flipV="1">
            <a:off x="3733800" y="4343400"/>
            <a:ext cx="1143000" cy="1046704"/>
          </a:xfrm>
          <a:prstGeom prst="line">
            <a:avLst/>
          </a:prstGeom>
          <a:solidFill>
            <a:schemeClr val="accent1"/>
          </a:solidFill>
          <a:ln w="28575" cap="flat" cmpd="sng" algn="ctr">
            <a:solidFill>
              <a:schemeClr val="bg1"/>
            </a:solidFill>
            <a:prstDash val="sysDash"/>
            <a:round/>
            <a:headEnd type="none" w="med" len="med"/>
            <a:tailEnd type="triangle" w="med" len="med"/>
          </a:ln>
          <a:effectLst/>
        </p:spPr>
      </p:cxnSp>
    </p:spTree>
    <p:extLst>
      <p:ext uri="{BB962C8B-B14F-4D97-AF65-F5344CB8AC3E}">
        <p14:creationId xmlns:p14="http://schemas.microsoft.com/office/powerpoint/2010/main" val="19384084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control </a:t>
            </a:r>
            <a:r>
              <a:rPr lang="en-US" dirty="0" smtClean="0">
                <a:sym typeface="Wingdings" panose="05000000000000000000" pitchFamily="2" charset="2"/>
              </a:rPr>
              <a:t> Quasi-experimental design</a:t>
            </a:r>
            <a:endParaRPr lang="en-US" dirty="0"/>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dirty="0" smtClean="0"/>
              <a:t>A </a:t>
            </a:r>
            <a:r>
              <a:rPr lang="en-US" dirty="0"/>
              <a:t>form of experimental research used extensively in the social sciences and psychology.</a:t>
            </a:r>
          </a:p>
          <a:p>
            <a:pPr>
              <a:buFont typeface="Arial" panose="020B0604020202020204" pitchFamily="34" charset="0"/>
              <a:buChar char="•"/>
            </a:pPr>
            <a:r>
              <a:rPr lang="en-US" dirty="0" smtClean="0"/>
              <a:t>Mainly </a:t>
            </a:r>
            <a:r>
              <a:rPr lang="en-US" dirty="0"/>
              <a:t>useful </a:t>
            </a:r>
            <a:r>
              <a:rPr lang="en-US" dirty="0" smtClean="0"/>
              <a:t>for </a:t>
            </a:r>
            <a:r>
              <a:rPr lang="en-US" dirty="0"/>
              <a:t>measuring social variables.</a:t>
            </a:r>
          </a:p>
          <a:p>
            <a:pPr>
              <a:buFont typeface="Arial" panose="020B0604020202020204" pitchFamily="34" charset="0"/>
              <a:buChar char="•"/>
            </a:pPr>
            <a:r>
              <a:rPr lang="en-US" dirty="0" smtClean="0"/>
              <a:t>The </a:t>
            </a:r>
            <a:r>
              <a:rPr lang="en-US" dirty="0"/>
              <a:t>inherent weaknesses in the methodology do not undermine the validity of the data, as long as they are recognized and allowed for during the whole experimental process.</a:t>
            </a:r>
          </a:p>
          <a:p>
            <a:pPr>
              <a:buFont typeface="Arial" panose="020B0604020202020204" pitchFamily="34" charset="0"/>
              <a:buChar char="•"/>
            </a:pPr>
            <a:r>
              <a:rPr lang="en-US" dirty="0" smtClean="0"/>
              <a:t>Quasi </a:t>
            </a:r>
            <a:r>
              <a:rPr lang="en-US" dirty="0"/>
              <a:t>experiments resemble quantitative and qualitative experiments, but lack random allocation of groups or proper controls, so firm statistical analysis can be very difficult.</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28</a:t>
            </a:fld>
            <a:endParaRPr lang="en-US"/>
          </a:p>
        </p:txBody>
      </p:sp>
      <p:sp>
        <p:nvSpPr>
          <p:cNvPr id="33" name="Rectangle 32"/>
          <p:cNvSpPr/>
          <p:nvPr/>
        </p:nvSpPr>
        <p:spPr>
          <a:xfrm>
            <a:off x="4800600" y="6543774"/>
            <a:ext cx="4572000" cy="307777"/>
          </a:xfrm>
          <a:prstGeom prst="rect">
            <a:avLst/>
          </a:prstGeom>
        </p:spPr>
        <p:txBody>
          <a:bodyPr>
            <a:spAutoFit/>
          </a:bodyPr>
          <a:lstStyle/>
          <a:p>
            <a:r>
              <a:rPr lang="en-US" sz="1400" b="0" dirty="0">
                <a:solidFill>
                  <a:schemeClr val="bg1"/>
                </a:solidFill>
              </a:rPr>
              <a:t>https://explorable.com/quasi-experimental-design</a:t>
            </a:r>
          </a:p>
        </p:txBody>
      </p:sp>
    </p:spTree>
    <p:extLst>
      <p:ext uri="{BB962C8B-B14F-4D97-AF65-F5344CB8AC3E}">
        <p14:creationId xmlns:p14="http://schemas.microsoft.com/office/powerpoint/2010/main" val="3557560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S7. Population selection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Determined by the study objective</a:t>
            </a:r>
          </a:p>
          <a:p>
            <a:pPr>
              <a:buFont typeface="Arial" panose="020B0604020202020204" pitchFamily="34" charset="0"/>
              <a:buChar char="•"/>
            </a:pPr>
            <a:r>
              <a:rPr lang="en-US" dirty="0" smtClean="0"/>
              <a:t>Homogenous and small versus diverse and large </a:t>
            </a:r>
          </a:p>
          <a:p>
            <a:pPr>
              <a:buFont typeface="Arial" panose="020B0604020202020204" pitchFamily="34" charset="0"/>
              <a:buChar char="•"/>
            </a:pPr>
            <a:r>
              <a:rPr lang="en-US" dirty="0" smtClean="0"/>
              <a:t>Response variation and effect isolation versus impact of intervention on society</a:t>
            </a:r>
          </a:p>
          <a:p>
            <a:pPr>
              <a:buFont typeface="Arial" panose="020B0604020202020204" pitchFamily="34" charset="0"/>
              <a:buChar char="•"/>
            </a:pPr>
            <a:r>
              <a:rPr lang="en-US" dirty="0" smtClean="0"/>
              <a:t>Entry criteria considerations:</a:t>
            </a:r>
          </a:p>
          <a:p>
            <a:pPr lvl="1">
              <a:buFont typeface="Arial" panose="020B0604020202020204" pitchFamily="34" charset="0"/>
              <a:buChar char="•"/>
            </a:pPr>
            <a:r>
              <a:rPr lang="en-US" dirty="0" smtClean="0"/>
              <a:t>Participant safety</a:t>
            </a:r>
          </a:p>
          <a:p>
            <a:pPr lvl="1">
              <a:buFont typeface="Arial" panose="020B0604020202020204" pitchFamily="34" charset="0"/>
              <a:buChar char="•"/>
            </a:pPr>
            <a:r>
              <a:rPr lang="en-US" dirty="0" smtClean="0"/>
              <a:t>Reduction of variation</a:t>
            </a:r>
          </a:p>
          <a:p>
            <a:pPr lvl="1">
              <a:buFont typeface="Arial" panose="020B0604020202020204" pitchFamily="34" charset="0"/>
              <a:buChar char="•"/>
            </a:pPr>
            <a:r>
              <a:rPr lang="en-US" dirty="0" smtClean="0"/>
              <a:t>Prevention of bias</a:t>
            </a:r>
          </a:p>
          <a:p>
            <a:pPr lvl="2">
              <a:buFont typeface="Arial" panose="020B0604020202020204" pitchFamily="34" charset="0"/>
              <a:buChar char="•"/>
            </a:pPr>
            <a:r>
              <a:rPr lang="en-US" dirty="0" smtClean="0"/>
              <a:t>Eliminate confounding comorbidities</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29</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044392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C7. Clinical Epidemiology – Study Design</a:t>
            </a:r>
            <a:endParaRPr lang="en-US" dirty="0"/>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endParaRPr lang="en-US" dirty="0" smtClean="0"/>
          </a:p>
          <a:p>
            <a:pPr>
              <a:buFont typeface="Arial" panose="020B0604020202020204" pitchFamily="34" charset="0"/>
              <a:buChar char="•"/>
            </a:pPr>
            <a:r>
              <a:rPr lang="en-US" dirty="0" smtClean="0"/>
              <a:t>Class </a:t>
            </a:r>
            <a:r>
              <a:rPr lang="en-US" dirty="0"/>
              <a:t>structure: </a:t>
            </a:r>
          </a:p>
          <a:p>
            <a:pPr lvl="1">
              <a:buFont typeface="Arial" panose="020B0604020202020204" pitchFamily="34" charset="0"/>
              <a:buChar char="•"/>
            </a:pPr>
            <a:r>
              <a:rPr lang="en-US" sz="2000" dirty="0" smtClean="0"/>
              <a:t>Lecture</a:t>
            </a:r>
          </a:p>
          <a:p>
            <a:pPr lvl="1">
              <a:buFont typeface="Arial" panose="020B0604020202020204" pitchFamily="34" charset="0"/>
              <a:buChar char="•"/>
            </a:pPr>
            <a:r>
              <a:rPr lang="en-US" sz="2000" dirty="0" smtClean="0"/>
              <a:t>Discussion on study designs for extra-terrestrial slapping/spitting</a:t>
            </a:r>
            <a:endParaRPr lang="en-US" sz="2000" dirty="0" smtClean="0"/>
          </a:p>
          <a:p>
            <a:pPr lvl="1">
              <a:buFont typeface="Arial" panose="020B0604020202020204" pitchFamily="34" charset="0"/>
              <a:buChar char="•"/>
            </a:pPr>
            <a:endParaRPr lang="en-US" sz="2000" dirty="0"/>
          </a:p>
          <a:p>
            <a:pPr>
              <a:buFont typeface="Arial" panose="020B0604020202020204" pitchFamily="34" charset="0"/>
              <a:buChar char="•"/>
            </a:pPr>
            <a:r>
              <a:rPr lang="en-US" dirty="0" smtClean="0"/>
              <a:t>Post </a:t>
            </a:r>
            <a:r>
              <a:rPr lang="en-US" dirty="0"/>
              <a:t>class assignment: </a:t>
            </a:r>
          </a:p>
          <a:p>
            <a:pPr lvl="1"/>
            <a:r>
              <a:rPr lang="en-US" sz="2000" dirty="0" smtClean="0"/>
              <a:t>open </a:t>
            </a:r>
            <a:r>
              <a:rPr lang="en-US" sz="2000" dirty="0"/>
              <a:t>book test with exercises covering the topics in the 4 papers. </a:t>
            </a:r>
            <a:endParaRPr lang="en-US" sz="2000" dirty="0" smtClean="0"/>
          </a:p>
          <a:p>
            <a:pPr lvl="1"/>
            <a:r>
              <a:rPr lang="en-US" sz="2000" dirty="0" smtClean="0"/>
              <a:t>Due </a:t>
            </a:r>
            <a:r>
              <a:rPr lang="en-US" sz="2000" dirty="0"/>
              <a:t>date: </a:t>
            </a:r>
            <a:r>
              <a:rPr lang="en-US" sz="2000" b="1" u="sng" dirty="0"/>
              <a:t>March 28, 9AM</a:t>
            </a:r>
            <a:r>
              <a:rPr lang="en-US" sz="2000" dirty="0" smtClean="0"/>
              <a:t>.</a:t>
            </a:r>
          </a:p>
          <a:p>
            <a:pPr lvl="1"/>
            <a:endParaRPr lang="en-US" sz="2000" dirty="0"/>
          </a:p>
          <a:p>
            <a:pPr marL="400050">
              <a:buFont typeface="Arial" panose="020B0604020202020204" pitchFamily="34" charset="0"/>
              <a:buChar char="•"/>
            </a:pPr>
            <a:r>
              <a:rPr lang="en-US" dirty="0"/>
              <a:t>Assessment</a:t>
            </a:r>
            <a:r>
              <a:rPr lang="en-US" sz="2000" dirty="0"/>
              <a:t>: </a:t>
            </a:r>
            <a:endParaRPr lang="en-US" sz="2000" dirty="0" smtClean="0"/>
          </a:p>
          <a:p>
            <a:pPr marL="800100" lvl="1">
              <a:buFont typeface="Arial" panose="020B0604020202020204" pitchFamily="34" charset="0"/>
              <a:buChar char="•"/>
            </a:pPr>
            <a:r>
              <a:rPr lang="en-US" sz="2000" dirty="0" smtClean="0"/>
              <a:t>results </a:t>
            </a:r>
            <a:r>
              <a:rPr lang="en-US" sz="2000" dirty="0"/>
              <a:t>of open book test (5% of positive final score)</a:t>
            </a:r>
          </a:p>
          <a:p>
            <a:pPr lvl="1">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a:xfrm>
            <a:off x="152400" y="6400800"/>
            <a:ext cx="457200" cy="365125"/>
          </a:xfrm>
          <a:prstGeom prst="rect">
            <a:avLst/>
          </a:prstGeom>
        </p:spPr>
        <p:txBody>
          <a:bodyPr/>
          <a:lstStyle/>
          <a:p>
            <a:fld id="{BFD31CDF-57B6-47B5-A6A0-80974445C95D}" type="slidenum">
              <a:rPr lang="en-US" smtClean="0"/>
              <a:t>3</a:t>
            </a:fld>
            <a:endParaRPr lang="en-US"/>
          </a:p>
        </p:txBody>
      </p:sp>
    </p:spTree>
    <p:extLst>
      <p:ext uri="{BB962C8B-B14F-4D97-AF65-F5344CB8AC3E}">
        <p14:creationId xmlns:p14="http://schemas.microsoft.com/office/powerpoint/2010/main" val="42469685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S8. Endpoint selection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Desiderata for endpoints:</a:t>
            </a:r>
          </a:p>
          <a:p>
            <a:pPr lvl="1">
              <a:buFont typeface="Arial" panose="020B0604020202020204" pitchFamily="34" charset="0"/>
              <a:buChar char="•"/>
            </a:pPr>
            <a:r>
              <a:rPr lang="en-US" dirty="0"/>
              <a:t>c</a:t>
            </a:r>
            <a:r>
              <a:rPr lang="en-US" dirty="0" smtClean="0"/>
              <a:t>linically relevant</a:t>
            </a:r>
            <a:r>
              <a:rPr lang="en-US" dirty="0"/>
              <a:t>, </a:t>
            </a:r>
            <a:endParaRPr lang="en-US" dirty="0" smtClean="0"/>
          </a:p>
          <a:p>
            <a:pPr lvl="1">
              <a:buFont typeface="Arial" panose="020B0604020202020204" pitchFamily="34" charset="0"/>
              <a:buChar char="•"/>
            </a:pPr>
            <a:r>
              <a:rPr lang="en-US" dirty="0" smtClean="0"/>
              <a:t>interpretable</a:t>
            </a:r>
            <a:r>
              <a:rPr lang="en-US" dirty="0"/>
              <a:t>, </a:t>
            </a:r>
            <a:endParaRPr lang="en-US" dirty="0" smtClean="0"/>
          </a:p>
          <a:p>
            <a:pPr lvl="1">
              <a:buFont typeface="Arial" panose="020B0604020202020204" pitchFamily="34" charset="0"/>
              <a:buChar char="•"/>
            </a:pPr>
            <a:r>
              <a:rPr lang="en-US" dirty="0" smtClean="0"/>
              <a:t>sensitive </a:t>
            </a:r>
            <a:r>
              <a:rPr lang="en-US" dirty="0"/>
              <a:t>to the effects of intervention, </a:t>
            </a:r>
            <a:endParaRPr lang="en-US" dirty="0" smtClean="0"/>
          </a:p>
          <a:p>
            <a:pPr lvl="1">
              <a:buFont typeface="Arial" panose="020B0604020202020204" pitchFamily="34" charset="0"/>
              <a:buChar char="•"/>
            </a:pPr>
            <a:r>
              <a:rPr lang="en-US" dirty="0" smtClean="0"/>
              <a:t>practical </a:t>
            </a:r>
            <a:r>
              <a:rPr lang="en-US" dirty="0"/>
              <a:t>and affordable </a:t>
            </a:r>
            <a:r>
              <a:rPr lang="en-US" dirty="0" smtClean="0"/>
              <a:t>to measure in </a:t>
            </a:r>
            <a:r>
              <a:rPr lang="en-US" dirty="0"/>
              <a:t>an unbiased </a:t>
            </a:r>
            <a:r>
              <a:rPr lang="en-US" dirty="0" smtClean="0"/>
              <a:t>manner,</a:t>
            </a:r>
          </a:p>
          <a:p>
            <a:pPr lvl="2">
              <a:buFont typeface="Arial" panose="020B0604020202020204" pitchFamily="34" charset="0"/>
              <a:buChar char="•"/>
            </a:pPr>
            <a:r>
              <a:rPr lang="en-US" dirty="0" smtClean="0"/>
              <a:t>Objective endpoints better than subjective endpoints .</a:t>
            </a:r>
          </a:p>
          <a:p>
            <a:pPr>
              <a:buFont typeface="Arial" panose="020B0604020202020204" pitchFamily="34" charset="0"/>
              <a:buChar char="•"/>
            </a:pPr>
            <a:r>
              <a:rPr lang="en-US" dirty="0" smtClean="0"/>
              <a:t>Characterized as one of the variable types (nominal,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30</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417547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S8. </a:t>
            </a:r>
            <a:r>
              <a:rPr lang="en-US" dirty="0" smtClean="0"/>
              <a:t>Composite endpoints</a:t>
            </a:r>
            <a:endParaRPr lang="en-US" dirty="0"/>
          </a:p>
        </p:txBody>
      </p:sp>
      <p:sp>
        <p:nvSpPr>
          <p:cNvPr id="3" name="Content Placeholder 2"/>
          <p:cNvSpPr>
            <a:spLocks noGrp="1"/>
          </p:cNvSpPr>
          <p:nvPr>
            <p:ph idx="1"/>
          </p:nvPr>
        </p:nvSpPr>
        <p:spPr/>
        <p:txBody>
          <a:bodyPr/>
          <a:lstStyle/>
          <a:p>
            <a:pPr marL="0" indent="0"/>
            <a:r>
              <a:rPr lang="en-US" sz="2000" dirty="0" smtClean="0"/>
              <a:t>An </a:t>
            </a:r>
            <a:r>
              <a:rPr lang="en-US" sz="2000" dirty="0"/>
              <a:t>intervention can have effects on several </a:t>
            </a:r>
            <a:r>
              <a:rPr lang="en-US" sz="2000" dirty="0" smtClean="0"/>
              <a:t>important endpoints</a:t>
            </a:r>
            <a:r>
              <a:rPr lang="en-US" sz="2000" dirty="0"/>
              <a:t>. Composite endpoints combine a number of endpoints into a single measure</a:t>
            </a:r>
            <a:r>
              <a:rPr lang="en-US" sz="2000" dirty="0" smtClean="0"/>
              <a:t>.</a:t>
            </a:r>
          </a:p>
          <a:p>
            <a:pPr>
              <a:buFont typeface="Arial" panose="020B0604020202020204" pitchFamily="34" charset="0"/>
              <a:buChar char="•"/>
            </a:pPr>
            <a:r>
              <a:rPr lang="en-US" dirty="0" smtClean="0"/>
              <a:t>Possible advantages:</a:t>
            </a:r>
          </a:p>
          <a:p>
            <a:pPr lvl="1">
              <a:buFont typeface="Arial" panose="020B0604020202020204" pitchFamily="34" charset="0"/>
              <a:buChar char="•"/>
            </a:pPr>
            <a:r>
              <a:rPr lang="en-US" sz="1800" dirty="0"/>
              <a:t>more </a:t>
            </a:r>
            <a:r>
              <a:rPr lang="en-US" sz="1800" dirty="0" smtClean="0"/>
              <a:t>completed characterization </a:t>
            </a:r>
            <a:r>
              <a:rPr lang="en-US" sz="1800" dirty="0"/>
              <a:t>of intervention effects </a:t>
            </a:r>
            <a:r>
              <a:rPr lang="en-US" sz="1800" dirty="0" smtClean="0"/>
              <a:t>higher </a:t>
            </a:r>
            <a:r>
              <a:rPr lang="en-US" sz="1800" dirty="0"/>
              <a:t>power and resulting smaller sample sizes </a:t>
            </a:r>
            <a:endParaRPr lang="en-US" sz="1800" dirty="0" smtClean="0"/>
          </a:p>
          <a:p>
            <a:pPr lvl="1">
              <a:buFont typeface="Arial" panose="020B0604020202020204" pitchFamily="34" charset="0"/>
              <a:buChar char="•"/>
            </a:pPr>
            <a:r>
              <a:rPr lang="en-US" sz="1800" dirty="0" smtClean="0"/>
              <a:t>may reduce </a:t>
            </a:r>
            <a:r>
              <a:rPr lang="en-US" sz="1800" dirty="0"/>
              <a:t>the bias due to competing risks </a:t>
            </a:r>
            <a:r>
              <a:rPr lang="en-US" sz="1800" dirty="0" smtClean="0"/>
              <a:t>and informative </a:t>
            </a:r>
            <a:r>
              <a:rPr lang="en-US" sz="1800" dirty="0"/>
              <a:t>censoring. </a:t>
            </a:r>
            <a:endParaRPr lang="en-US" sz="1800" dirty="0"/>
          </a:p>
          <a:p>
            <a:pPr lvl="1">
              <a:buFont typeface="Arial" panose="020B0604020202020204" pitchFamily="34" charset="0"/>
              <a:buChar char="•"/>
            </a:pPr>
            <a:r>
              <a:rPr lang="en-US" sz="1800" dirty="0" smtClean="0"/>
              <a:t>avoid </a:t>
            </a:r>
            <a:r>
              <a:rPr lang="en-US" sz="1800" dirty="0"/>
              <a:t>the multiplicity issue of evaluating </a:t>
            </a:r>
            <a:r>
              <a:rPr lang="en-US" sz="1800" dirty="0" smtClean="0"/>
              <a:t>endpoints individually</a:t>
            </a:r>
            <a:r>
              <a:rPr lang="en-US" sz="1800" dirty="0"/>
              <a:t>.</a:t>
            </a:r>
            <a:endParaRPr lang="en-US" sz="1800" dirty="0" smtClean="0"/>
          </a:p>
          <a:p>
            <a:pPr>
              <a:buFont typeface="Arial" panose="020B0604020202020204" pitchFamily="34" charset="0"/>
              <a:buChar char="•"/>
            </a:pPr>
            <a:r>
              <a:rPr lang="en-US" dirty="0" smtClean="0"/>
              <a:t>Possible disadvantages:</a:t>
            </a:r>
          </a:p>
          <a:p>
            <a:pPr lvl="1">
              <a:buFont typeface="Arial" panose="020B0604020202020204" pitchFamily="34" charset="0"/>
              <a:buChar char="•"/>
            </a:pPr>
            <a:r>
              <a:rPr lang="en-US" sz="1800" dirty="0"/>
              <a:t>significance of </a:t>
            </a:r>
            <a:r>
              <a:rPr lang="en-US" sz="1800" dirty="0" smtClean="0"/>
              <a:t>composite </a:t>
            </a:r>
            <a:r>
              <a:rPr lang="en-US" sz="1800" dirty="0"/>
              <a:t>does </a:t>
            </a:r>
            <a:r>
              <a:rPr lang="en-US" sz="1800" dirty="0" smtClean="0"/>
              <a:t>not imply </a:t>
            </a:r>
            <a:r>
              <a:rPr lang="en-US" sz="1800" dirty="0"/>
              <a:t>significance of </a:t>
            </a:r>
            <a:r>
              <a:rPr lang="en-US" sz="1800" dirty="0" smtClean="0"/>
              <a:t>components</a:t>
            </a:r>
          </a:p>
          <a:p>
            <a:pPr lvl="1">
              <a:buFont typeface="Arial" panose="020B0604020202020204" pitchFamily="34" charset="0"/>
              <a:buChar char="•"/>
            </a:pPr>
            <a:r>
              <a:rPr lang="en-US" sz="1800" dirty="0" smtClean="0"/>
              <a:t>significance </a:t>
            </a:r>
            <a:r>
              <a:rPr lang="en-US" sz="1800" dirty="0"/>
              <a:t>of </a:t>
            </a:r>
            <a:r>
              <a:rPr lang="en-US" sz="1800" dirty="0" smtClean="0"/>
              <a:t>components does not </a:t>
            </a:r>
            <a:r>
              <a:rPr lang="en-US" sz="1800" dirty="0"/>
              <a:t>imply significance of the composite. </a:t>
            </a:r>
            <a:endParaRPr lang="en-US" sz="1800" dirty="0" smtClean="0"/>
          </a:p>
          <a:p>
            <a:pPr lvl="1">
              <a:buFont typeface="Arial" panose="020B0604020202020204" pitchFamily="34" charset="0"/>
              <a:buChar char="•"/>
            </a:pPr>
            <a:r>
              <a:rPr lang="en-US" sz="1800" dirty="0" smtClean="0"/>
              <a:t>interpretation </a:t>
            </a:r>
            <a:r>
              <a:rPr lang="en-US" sz="1800" dirty="0"/>
              <a:t>can </a:t>
            </a:r>
            <a:r>
              <a:rPr lang="en-US" sz="1800" dirty="0" smtClean="0"/>
              <a:t>be challenging </a:t>
            </a:r>
          </a:p>
          <a:p>
            <a:pPr lvl="1">
              <a:buFont typeface="Arial" panose="020B0604020202020204" pitchFamily="34" charset="0"/>
              <a:buChar char="•"/>
            </a:pPr>
            <a:r>
              <a:rPr lang="en-US" sz="1800" dirty="0" smtClean="0"/>
              <a:t>Intervention effects </a:t>
            </a:r>
            <a:r>
              <a:rPr lang="en-US" sz="1800" dirty="0"/>
              <a:t>for different components can go in different directions. </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31</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4056907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S8. Surrogate endpoints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a:t>A surrogate endpoint is a measure </a:t>
            </a:r>
            <a:r>
              <a:rPr lang="en-US" sz="2000" dirty="0" smtClean="0"/>
              <a:t>that is </a:t>
            </a:r>
            <a:r>
              <a:rPr lang="en-US" sz="2000" dirty="0"/>
              <a:t>predictive of the clinical event but takes a shorter time to observe. </a:t>
            </a:r>
            <a:endParaRPr lang="en-US" sz="2000" dirty="0" smtClean="0"/>
          </a:p>
          <a:p>
            <a:pPr>
              <a:buFont typeface="Arial" panose="020B0604020202020204" pitchFamily="34" charset="0"/>
              <a:buChar char="•"/>
            </a:pPr>
            <a:r>
              <a:rPr lang="en-US" sz="2000" dirty="0" smtClean="0"/>
              <a:t>The </a:t>
            </a:r>
            <a:r>
              <a:rPr lang="en-US" sz="2000" dirty="0"/>
              <a:t>definitive </a:t>
            </a:r>
            <a:r>
              <a:rPr lang="en-US" sz="2000" dirty="0" smtClean="0"/>
              <a:t>endpoint often </a:t>
            </a:r>
            <a:r>
              <a:rPr lang="en-US" sz="2000" dirty="0"/>
              <a:t>measures clinical benefit whereas the surrogate endpoint tracks the progress or </a:t>
            </a:r>
            <a:r>
              <a:rPr lang="en-US" sz="2000" dirty="0" smtClean="0"/>
              <a:t>extent of </a:t>
            </a:r>
            <a:r>
              <a:rPr lang="en-US" sz="2000" dirty="0"/>
              <a:t>disease. </a:t>
            </a:r>
            <a:endParaRPr lang="en-US" sz="2000" dirty="0" smtClean="0"/>
          </a:p>
          <a:p>
            <a:pPr>
              <a:buFont typeface="Arial" panose="020B0604020202020204" pitchFamily="34" charset="0"/>
              <a:buChar char="•"/>
            </a:pPr>
            <a:r>
              <a:rPr lang="en-US" sz="2000" dirty="0" smtClean="0"/>
              <a:t>Surrogate </a:t>
            </a:r>
            <a:r>
              <a:rPr lang="en-US" sz="2000" dirty="0"/>
              <a:t>endpoints could also be used when the clinical end-point is </a:t>
            </a:r>
            <a:r>
              <a:rPr lang="en-US" sz="2000" dirty="0" smtClean="0"/>
              <a:t>too expensive </a:t>
            </a:r>
            <a:r>
              <a:rPr lang="en-US" sz="2000" dirty="0"/>
              <a:t>or difficult to measure, or not ethical to measure</a:t>
            </a:r>
            <a:r>
              <a:rPr lang="en-US" sz="2000" dirty="0" smtClean="0"/>
              <a:t>.</a:t>
            </a:r>
          </a:p>
          <a:p>
            <a:pPr>
              <a:buFont typeface="Arial" panose="020B0604020202020204" pitchFamily="34" charset="0"/>
              <a:buChar char="•"/>
            </a:pPr>
            <a:r>
              <a:rPr lang="en-US" sz="2000" u="sng" dirty="0" smtClean="0"/>
              <a:t>Criteria</a:t>
            </a:r>
            <a:r>
              <a:rPr lang="en-US" sz="2000" dirty="0" smtClean="0"/>
              <a:t>:</a:t>
            </a:r>
          </a:p>
          <a:p>
            <a:pPr marL="914400" lvl="1" indent="-457200">
              <a:buFont typeface="+mj-lt"/>
              <a:buAutoNum type="arabicPeriod"/>
            </a:pPr>
            <a:r>
              <a:rPr lang="en-US" sz="2000" dirty="0" smtClean="0"/>
              <a:t>the </a:t>
            </a:r>
            <a:r>
              <a:rPr lang="en-US" sz="2000" dirty="0"/>
              <a:t>marker is predictive of the clinical event, </a:t>
            </a:r>
            <a:r>
              <a:rPr lang="en-US" sz="2000" dirty="0" smtClean="0"/>
              <a:t> </a:t>
            </a:r>
          </a:p>
          <a:p>
            <a:pPr marL="914400" lvl="1" indent="-457200">
              <a:buFont typeface="+mj-lt"/>
              <a:buAutoNum type="arabicPeriod"/>
            </a:pPr>
            <a:r>
              <a:rPr lang="en-US" sz="2000" dirty="0" smtClean="0"/>
              <a:t>the intervention </a:t>
            </a:r>
            <a:r>
              <a:rPr lang="en-US" sz="2000" dirty="0"/>
              <a:t>effect on the clinical outcome manifests itself entirely through its effect on </a:t>
            </a:r>
            <a:r>
              <a:rPr lang="en-US" sz="2000" dirty="0" smtClean="0"/>
              <a:t>the marker</a:t>
            </a:r>
            <a:r>
              <a:rPr lang="en-US" sz="2000" dirty="0"/>
              <a:t>. </a:t>
            </a:r>
            <a:endParaRPr lang="en-US" sz="2000" dirty="0" smtClean="0"/>
          </a:p>
          <a:p>
            <a:pPr>
              <a:buFont typeface="Arial" panose="020B0604020202020204" pitchFamily="34" charset="0"/>
              <a:buChar char="•"/>
            </a:pPr>
            <a:r>
              <a:rPr lang="en-US" sz="2000" dirty="0" smtClean="0"/>
              <a:t>significant </a:t>
            </a:r>
            <a:r>
              <a:rPr lang="en-US" sz="2000" dirty="0"/>
              <a:t>correlation does not necessarily imply that </a:t>
            </a:r>
            <a:r>
              <a:rPr lang="en-US" sz="2000" dirty="0" smtClean="0"/>
              <a:t>a marker </a:t>
            </a:r>
            <a:r>
              <a:rPr lang="en-US" sz="2000" dirty="0"/>
              <a:t>will be an acceptable </a:t>
            </a:r>
            <a:r>
              <a:rPr lang="en-US" sz="2000" dirty="0" smtClean="0"/>
              <a:t>surrogate.</a:t>
            </a: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32</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408018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surrogate endpoints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Typically increase statistical </a:t>
            </a:r>
            <a:r>
              <a:rPr lang="en-US" dirty="0"/>
              <a:t>power compared to </a:t>
            </a:r>
            <a:r>
              <a:rPr lang="en-US" dirty="0" smtClean="0"/>
              <a:t>clinical outcomes</a:t>
            </a:r>
            <a:endParaRPr lang="en-US" dirty="0"/>
          </a:p>
          <a:p>
            <a:pPr>
              <a:buFont typeface="Arial" panose="020B0604020202020204" pitchFamily="34" charset="0"/>
              <a:buChar char="•"/>
            </a:pPr>
            <a:r>
              <a:rPr lang="en-US" dirty="0" smtClean="0"/>
              <a:t>Surrogate </a:t>
            </a:r>
            <a:r>
              <a:rPr lang="en-US" dirty="0"/>
              <a:t>outcomes</a:t>
            </a:r>
          </a:p>
          <a:p>
            <a:pPr lvl="1">
              <a:buFont typeface="Arial" panose="020B0604020202020204" pitchFamily="34" charset="0"/>
              <a:buChar char="•"/>
            </a:pPr>
            <a:r>
              <a:rPr lang="en-US" dirty="0" smtClean="0"/>
              <a:t>often </a:t>
            </a:r>
            <a:r>
              <a:rPr lang="en-US" dirty="0"/>
              <a:t>continuous</a:t>
            </a:r>
          </a:p>
          <a:p>
            <a:pPr lvl="1">
              <a:buFont typeface="Arial" panose="020B0604020202020204" pitchFamily="34" charset="0"/>
              <a:buChar char="•"/>
            </a:pPr>
            <a:r>
              <a:rPr lang="en-US" dirty="0" smtClean="0"/>
              <a:t>measured repeatedly</a:t>
            </a:r>
          </a:p>
          <a:p>
            <a:pPr lvl="1">
              <a:buFont typeface="Arial" panose="020B0604020202020204" pitchFamily="34" charset="0"/>
              <a:buChar char="•"/>
            </a:pPr>
            <a:r>
              <a:rPr lang="en-US" dirty="0" smtClean="0"/>
              <a:t>less </a:t>
            </a:r>
            <a:r>
              <a:rPr lang="en-US" dirty="0"/>
              <a:t>contamination by </a:t>
            </a:r>
            <a:r>
              <a:rPr lang="en-US" dirty="0" smtClean="0"/>
              <a:t>competing comorbidities </a:t>
            </a:r>
            <a:r>
              <a:rPr lang="en-US" dirty="0"/>
              <a:t>if the study duration is short</a:t>
            </a:r>
            <a:endParaRPr lang="en-US" dirty="0"/>
          </a:p>
          <a:p>
            <a:pPr>
              <a:buFont typeface="Arial" panose="020B0604020202020204" pitchFamily="34" charset="0"/>
              <a:buChar char="•"/>
            </a:pPr>
            <a:r>
              <a:rPr lang="en-US" dirty="0" smtClean="0"/>
              <a:t>Clinical </a:t>
            </a:r>
            <a:r>
              <a:rPr lang="en-US" dirty="0"/>
              <a:t>outcomes</a:t>
            </a:r>
          </a:p>
          <a:p>
            <a:pPr lvl="1">
              <a:buFont typeface="Arial" panose="020B0604020202020204" pitchFamily="34" charset="0"/>
              <a:buChar char="•"/>
            </a:pPr>
            <a:r>
              <a:rPr lang="en-US" dirty="0" smtClean="0"/>
              <a:t>often </a:t>
            </a:r>
            <a:r>
              <a:rPr lang="en-US" dirty="0"/>
              <a:t>categorical</a:t>
            </a:r>
          </a:p>
          <a:p>
            <a:pPr lvl="1">
              <a:buFont typeface="Arial" panose="020B0604020202020204" pitchFamily="34" charset="0"/>
              <a:buChar char="•"/>
            </a:pPr>
            <a:r>
              <a:rPr lang="en-US" dirty="0" smtClean="0"/>
              <a:t>surveillance </a:t>
            </a:r>
            <a:r>
              <a:rPr lang="en-US" dirty="0"/>
              <a:t>till outcome occurs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33</a:t>
            </a:fld>
            <a:endParaRPr lang="en-US"/>
          </a:p>
        </p:txBody>
      </p:sp>
    </p:spTree>
    <p:extLst>
      <p:ext uri="{BB962C8B-B14F-4D97-AF65-F5344CB8AC3E}">
        <p14:creationId xmlns:p14="http://schemas.microsoft.com/office/powerpoint/2010/main" val="3439394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 of surrogate endpoints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Can involve complex</a:t>
            </a:r>
            <a:r>
              <a:rPr lang="en-US" dirty="0"/>
              <a:t>, technical procedures</a:t>
            </a:r>
          </a:p>
          <a:p>
            <a:pPr lvl="1">
              <a:buFont typeface="Arial" panose="020B0604020202020204" pitchFamily="34" charset="0"/>
              <a:buChar char="•"/>
            </a:pPr>
            <a:r>
              <a:rPr lang="en-US" dirty="0" smtClean="0"/>
              <a:t>procedures </a:t>
            </a:r>
            <a:r>
              <a:rPr lang="en-US" dirty="0"/>
              <a:t>sometimes </a:t>
            </a:r>
            <a:r>
              <a:rPr lang="en-US" dirty="0" smtClean="0"/>
              <a:t>new</a:t>
            </a:r>
            <a:endParaRPr lang="en-US" dirty="0"/>
          </a:p>
          <a:p>
            <a:pPr lvl="1">
              <a:buFont typeface="Arial" panose="020B0604020202020204" pitchFamily="34" charset="0"/>
              <a:buChar char="•"/>
            </a:pPr>
            <a:r>
              <a:rPr lang="en-US" dirty="0" smtClean="0"/>
              <a:t>procedures </a:t>
            </a:r>
            <a:r>
              <a:rPr lang="en-US" dirty="0"/>
              <a:t>become obsolete</a:t>
            </a:r>
          </a:p>
          <a:p>
            <a:pPr lvl="1">
              <a:buFont typeface="Arial" panose="020B0604020202020204" pitchFamily="34" charset="0"/>
              <a:buChar char="•"/>
            </a:pPr>
            <a:r>
              <a:rPr lang="en-US" dirty="0" smtClean="0"/>
              <a:t>many </a:t>
            </a:r>
            <a:r>
              <a:rPr lang="en-US" dirty="0"/>
              <a:t>technical and analytic issues, </a:t>
            </a:r>
            <a:r>
              <a:rPr lang="en-US" dirty="0" smtClean="0"/>
              <a:t>often unapparent</a:t>
            </a:r>
          </a:p>
          <a:p>
            <a:pPr>
              <a:buFont typeface="Arial" panose="020B0604020202020204" pitchFamily="34" charset="0"/>
              <a:buChar char="•"/>
            </a:pPr>
            <a:r>
              <a:rPr lang="en-US" dirty="0"/>
              <a:t>Missing values are </a:t>
            </a:r>
            <a:r>
              <a:rPr lang="en-US" dirty="0" smtClean="0"/>
              <a:t>commonplace. </a:t>
            </a:r>
          </a:p>
          <a:p>
            <a:pPr>
              <a:buFont typeface="Arial" panose="020B0604020202020204" pitchFamily="34" charset="0"/>
              <a:buChar char="•"/>
            </a:pPr>
            <a:r>
              <a:rPr lang="en-US" dirty="0" smtClean="0"/>
              <a:t>Potential </a:t>
            </a:r>
            <a:r>
              <a:rPr lang="en-US" dirty="0"/>
              <a:t>for bias</a:t>
            </a:r>
          </a:p>
          <a:p>
            <a:pPr lvl="1">
              <a:buFont typeface="Arial" panose="020B0604020202020204" pitchFamily="34" charset="0"/>
              <a:buChar char="•"/>
            </a:pPr>
            <a:r>
              <a:rPr lang="en-US" dirty="0" smtClean="0"/>
              <a:t>missing </a:t>
            </a:r>
            <a:r>
              <a:rPr lang="en-US" dirty="0"/>
              <a:t>values occur in the sickest </a:t>
            </a:r>
            <a:r>
              <a:rPr lang="en-US" dirty="0" smtClean="0"/>
              <a:t>people,</a:t>
            </a:r>
            <a:endParaRPr lang="en-US" dirty="0"/>
          </a:p>
          <a:p>
            <a:pPr lvl="1">
              <a:buFont typeface="Arial" panose="020B0604020202020204" pitchFamily="34" charset="0"/>
              <a:buChar char="•"/>
            </a:pPr>
            <a:r>
              <a:rPr lang="en-US" dirty="0" smtClean="0"/>
              <a:t>informative </a:t>
            </a:r>
            <a:r>
              <a:rPr lang="en-US" dirty="0"/>
              <a:t>censoring, that is, loss of </a:t>
            </a:r>
            <a:r>
              <a:rPr lang="en-US" dirty="0" smtClean="0"/>
              <a:t>follow up data </a:t>
            </a:r>
            <a:r>
              <a:rPr lang="en-US" dirty="0"/>
              <a:t>potentially related to </a:t>
            </a:r>
            <a:r>
              <a:rPr lang="en-US" dirty="0" smtClean="0"/>
              <a:t>treatment assignment.</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34</a:t>
            </a:fld>
            <a:endParaRPr lang="en-US"/>
          </a:p>
        </p:txBody>
      </p:sp>
    </p:spTree>
    <p:extLst>
      <p:ext uri="{BB962C8B-B14F-4D97-AF65-F5344CB8AC3E}">
        <p14:creationId xmlns:p14="http://schemas.microsoft.com/office/powerpoint/2010/main" val="25994518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S9. Protocol adherence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Goal: limit missing data</a:t>
            </a:r>
          </a:p>
          <a:p>
            <a:pPr>
              <a:buFont typeface="Arial" panose="020B0604020202020204" pitchFamily="34" charset="0"/>
              <a:buChar char="•"/>
            </a:pPr>
            <a:r>
              <a:rPr lang="en-US" dirty="0" smtClean="0"/>
              <a:t>Strategies:</a:t>
            </a:r>
          </a:p>
          <a:p>
            <a:pPr lvl="1">
              <a:buFont typeface="Arial" panose="020B0604020202020204" pitchFamily="34" charset="0"/>
              <a:buChar char="•"/>
            </a:pPr>
            <a:r>
              <a:rPr lang="en-US" dirty="0" smtClean="0"/>
              <a:t>Create simple trial;</a:t>
            </a:r>
          </a:p>
          <a:p>
            <a:pPr lvl="1">
              <a:buFont typeface="Arial" panose="020B0604020202020204" pitchFamily="34" charset="0"/>
              <a:buChar char="•"/>
            </a:pPr>
            <a:r>
              <a:rPr lang="en-US" dirty="0" smtClean="0"/>
              <a:t>Use Intension to treat (ITT) model;</a:t>
            </a:r>
          </a:p>
          <a:p>
            <a:pPr lvl="1">
              <a:buFont typeface="Arial" panose="020B0604020202020204" pitchFamily="34" charset="0"/>
              <a:buChar char="•"/>
            </a:pPr>
            <a:r>
              <a:rPr lang="en-US" dirty="0" smtClean="0"/>
              <a:t>Training of investigators;</a:t>
            </a:r>
          </a:p>
          <a:p>
            <a:pPr lvl="1">
              <a:buFont typeface="Arial" panose="020B0604020202020204" pitchFamily="34" charset="0"/>
              <a:buChar char="•"/>
            </a:pPr>
            <a:r>
              <a:rPr lang="en-US" dirty="0" smtClean="0"/>
              <a:t>Explanation and motivation for patients.</a:t>
            </a:r>
            <a:endParaRPr lang="en-US" dirty="0"/>
          </a:p>
        </p:txBody>
      </p:sp>
      <p:sp>
        <p:nvSpPr>
          <p:cNvPr id="4" name="Slide Number Placeholder 3"/>
          <p:cNvSpPr>
            <a:spLocks noGrp="1"/>
          </p:cNvSpPr>
          <p:nvPr>
            <p:ph type="sldNum" sz="quarter" idx="10"/>
          </p:nvPr>
        </p:nvSpPr>
        <p:spPr>
          <a:xfrm>
            <a:off x="76200" y="6188075"/>
            <a:ext cx="2057400" cy="365125"/>
          </a:xfrm>
        </p:spPr>
        <p:txBody>
          <a:bodyPr/>
          <a:lstStyle/>
          <a:p>
            <a:fld id="{B7A43C5A-ACB8-4C0A-8D74-C2E9796A15BB}" type="slidenum">
              <a:rPr lang="en-US" smtClean="0"/>
              <a:pPr/>
              <a:t>35</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538684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S10. Steps in sample size determination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Formulate null and alternative </a:t>
            </a:r>
            <a:r>
              <a:rPr lang="en-US" dirty="0" smtClean="0"/>
              <a:t>hypotheses.</a:t>
            </a:r>
          </a:p>
          <a:p>
            <a:pPr lvl="2">
              <a:buFont typeface="Arial" panose="020B0604020202020204" pitchFamily="34" charset="0"/>
              <a:buChar char="•"/>
            </a:pPr>
            <a:r>
              <a:rPr lang="en-US" dirty="0" smtClean="0"/>
              <a:t>‘minimum </a:t>
            </a:r>
            <a:r>
              <a:rPr lang="en-US" dirty="0"/>
              <a:t>clinically relevant </a:t>
            </a:r>
            <a:r>
              <a:rPr lang="en-US" dirty="0" smtClean="0"/>
              <a:t>difference’.</a:t>
            </a:r>
          </a:p>
          <a:p>
            <a:pPr marL="457200" indent="-457200">
              <a:buFont typeface="+mj-lt"/>
              <a:buAutoNum type="arabicPeriod"/>
            </a:pPr>
            <a:r>
              <a:rPr lang="en-US" dirty="0" smtClean="0"/>
              <a:t>Select type I and type II errors.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36</a:t>
            </a:fld>
            <a:endParaRPr lang="en-US"/>
          </a:p>
        </p:txBody>
      </p:sp>
    </p:spTree>
    <p:extLst>
      <p:ext uri="{BB962C8B-B14F-4D97-AF65-F5344CB8AC3E}">
        <p14:creationId xmlns:p14="http://schemas.microsoft.com/office/powerpoint/2010/main" val="3950184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Probabilities w.r.t. null hypothesis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43835967"/>
              </p:ext>
            </p:extLst>
          </p:nvPr>
        </p:nvGraphicFramePr>
        <p:xfrm>
          <a:off x="242835" y="1600200"/>
          <a:ext cx="8686800" cy="4141992"/>
        </p:xfrm>
        <a:graphic>
          <a:graphicData uri="http://schemas.openxmlformats.org/drawingml/2006/table">
            <a:tbl>
              <a:tblPr/>
              <a:tblGrid>
                <a:gridCol w="2576565"/>
                <a:gridCol w="6110235"/>
              </a:tblGrid>
              <a:tr h="296587">
                <a:tc>
                  <a:txBody>
                    <a:bodyPr/>
                    <a:lstStyle/>
                    <a:p>
                      <a:pPr algn="l"/>
                      <a:r>
                        <a:rPr lang="en-US" sz="2400" dirty="0">
                          <a:solidFill>
                            <a:schemeClr val="bg1"/>
                          </a:solidFill>
                        </a:rPr>
                        <a:t>Null Hypothesis</a:t>
                      </a:r>
                    </a:p>
                  </a:txBody>
                  <a:tcPr marL="29659" marR="29659" marT="14829" marB="148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400" dirty="0">
                          <a:solidFill>
                            <a:schemeClr val="bg1"/>
                          </a:solidFill>
                        </a:rPr>
                        <a:t>Claim that an investigator desires to disprove. </a:t>
                      </a:r>
                    </a:p>
                  </a:txBody>
                  <a:tcPr marL="29659" marR="29659" marT="14829" marB="148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41467">
                <a:tc>
                  <a:txBody>
                    <a:bodyPr/>
                    <a:lstStyle/>
                    <a:p>
                      <a:pPr algn="l"/>
                      <a:r>
                        <a:rPr lang="en-US" sz="2400" dirty="0">
                          <a:solidFill>
                            <a:schemeClr val="bg1"/>
                          </a:solidFill>
                        </a:rPr>
                        <a:t>Power</a:t>
                      </a:r>
                    </a:p>
                  </a:txBody>
                  <a:tcPr marL="29659" marR="29659" marT="14829" marB="148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400" dirty="0">
                          <a:solidFill>
                            <a:schemeClr val="bg1"/>
                          </a:solidFill>
                        </a:rPr>
                        <a:t>The probability of rejecting a null hypothesis when it should be rejected. </a:t>
                      </a:r>
                    </a:p>
                  </a:txBody>
                  <a:tcPr marL="29659" marR="29659" marT="14829" marB="148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41467">
                <a:tc>
                  <a:txBody>
                    <a:bodyPr/>
                    <a:lstStyle/>
                    <a:p>
                      <a:pPr algn="l"/>
                      <a:r>
                        <a:rPr lang="en-US" sz="2400">
                          <a:solidFill>
                            <a:schemeClr val="bg1"/>
                          </a:solidFill>
                        </a:rPr>
                        <a:t>Type I Error</a:t>
                      </a:r>
                    </a:p>
                  </a:txBody>
                  <a:tcPr marL="29659" marR="29659" marT="14829" marB="148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400" dirty="0">
                          <a:solidFill>
                            <a:schemeClr val="bg1"/>
                          </a:solidFill>
                        </a:rPr>
                        <a:t>The probability </a:t>
                      </a:r>
                      <a:r>
                        <a:rPr lang="en-US" sz="2400" dirty="0" smtClean="0">
                          <a:solidFill>
                            <a:schemeClr val="bg1"/>
                          </a:solidFill>
                        </a:rPr>
                        <a:t>of </a:t>
                      </a:r>
                      <a:r>
                        <a:rPr lang="en-US" sz="2400" dirty="0">
                          <a:solidFill>
                            <a:schemeClr val="bg1"/>
                          </a:solidFill>
                        </a:rPr>
                        <a:t>rejecting the null hypothesis when it should not be rejected (i.e., a false positive). </a:t>
                      </a:r>
                    </a:p>
                  </a:txBody>
                  <a:tcPr marL="29659" marR="29659" marT="14829" marB="148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41467">
                <a:tc>
                  <a:txBody>
                    <a:bodyPr/>
                    <a:lstStyle/>
                    <a:p>
                      <a:pPr algn="l"/>
                      <a:r>
                        <a:rPr lang="en-US" sz="2400">
                          <a:solidFill>
                            <a:schemeClr val="bg1"/>
                          </a:solidFill>
                        </a:rPr>
                        <a:t>Type II Error</a:t>
                      </a:r>
                    </a:p>
                  </a:txBody>
                  <a:tcPr marL="29659" marR="29659" marT="14829" marB="148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400" dirty="0">
                          <a:solidFill>
                            <a:schemeClr val="bg1"/>
                          </a:solidFill>
                        </a:rPr>
                        <a:t>The probability of failing to reject the null hypothesis when it should be rejected (i.e., a false negative). Type II error is the compliment of “power”. </a:t>
                      </a:r>
                    </a:p>
                  </a:txBody>
                  <a:tcPr marL="29659" marR="29659" marT="14829" marB="14829">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41767808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superiority trial</a:t>
            </a:r>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
        <p:nvSpPr>
          <p:cNvPr id="7" name="Content Placeholder 6"/>
          <p:cNvSpPr>
            <a:spLocks noGrp="1"/>
          </p:cNvSpPr>
          <p:nvPr>
            <p:ph idx="1"/>
          </p:nvPr>
        </p:nvSpPr>
        <p:spPr/>
        <p:txBody>
          <a:bodyPr/>
          <a:lstStyle/>
          <a:p>
            <a:pPr>
              <a:buFont typeface="Arial" panose="020B0604020202020204" pitchFamily="34" charset="0"/>
              <a:buChar char="•"/>
            </a:pPr>
            <a:r>
              <a:rPr lang="en-US" dirty="0"/>
              <a:t>Superiority </a:t>
            </a:r>
            <a:r>
              <a:rPr lang="en-US" dirty="0" smtClean="0"/>
              <a:t>trial:</a:t>
            </a:r>
            <a:r>
              <a:rPr lang="en-US" dirty="0"/>
              <a:t>	trial designed to show that a new treatment is superior to another one, typically a placebo.</a:t>
            </a:r>
          </a:p>
          <a:p>
            <a:pPr>
              <a:buFont typeface="Arial" panose="020B0604020202020204" pitchFamily="34" charset="0"/>
              <a:buChar char="•"/>
            </a:pPr>
            <a:endParaRPr lang="en-US" dirty="0" smtClean="0"/>
          </a:p>
          <a:p>
            <a:pPr>
              <a:buFont typeface="Arial" panose="020B0604020202020204" pitchFamily="34" charset="0"/>
              <a:buChar char="•"/>
            </a:pPr>
            <a:r>
              <a:rPr lang="en-US" dirty="0" smtClean="0"/>
              <a:t>Power:</a:t>
            </a:r>
          </a:p>
          <a:p>
            <a:pPr lvl="1">
              <a:buFont typeface="Arial" panose="020B0604020202020204" pitchFamily="34" charset="0"/>
              <a:buChar char="•"/>
            </a:pPr>
            <a:r>
              <a:rPr lang="en-US" sz="2000" dirty="0" smtClean="0"/>
              <a:t>The </a:t>
            </a:r>
            <a:r>
              <a:rPr lang="en-US" sz="2000" dirty="0"/>
              <a:t>probability of identifying a treatment effect when indeed a true treatment effect exists.</a:t>
            </a:r>
          </a:p>
          <a:p>
            <a:pPr>
              <a:buFont typeface="Arial" panose="020B0604020202020204" pitchFamily="34" charset="0"/>
              <a:buChar char="•"/>
            </a:pPr>
            <a:r>
              <a:rPr lang="en-US" dirty="0"/>
              <a:t>Type I </a:t>
            </a:r>
            <a:r>
              <a:rPr lang="en-US" dirty="0" smtClean="0"/>
              <a:t>Error:</a:t>
            </a:r>
          </a:p>
          <a:p>
            <a:pPr lvl="1">
              <a:buFont typeface="Arial" panose="020B0604020202020204" pitchFamily="34" charset="0"/>
              <a:buChar char="•"/>
            </a:pPr>
            <a:r>
              <a:rPr lang="en-US" sz="2000" dirty="0" smtClean="0"/>
              <a:t>The </a:t>
            </a:r>
            <a:r>
              <a:rPr lang="en-US" sz="2000" dirty="0"/>
              <a:t>probability of (incorrectly) identifying a treatment effect when indeed a true treatment effect does not exist.</a:t>
            </a:r>
          </a:p>
          <a:p>
            <a:pPr>
              <a:buFont typeface="Arial" panose="020B0604020202020204" pitchFamily="34" charset="0"/>
              <a:buChar char="•"/>
            </a:pPr>
            <a:r>
              <a:rPr lang="en-US" dirty="0"/>
              <a:t>Type II </a:t>
            </a:r>
            <a:r>
              <a:rPr lang="en-US" dirty="0" smtClean="0"/>
              <a:t>Error:</a:t>
            </a:r>
          </a:p>
          <a:p>
            <a:pPr lvl="1">
              <a:buFont typeface="Arial" panose="020B0604020202020204" pitchFamily="34" charset="0"/>
              <a:buChar char="•"/>
            </a:pPr>
            <a:r>
              <a:rPr lang="en-US" sz="2000" dirty="0" smtClean="0"/>
              <a:t>The </a:t>
            </a:r>
            <a:r>
              <a:rPr lang="en-US" sz="2000" dirty="0"/>
              <a:t>probability of failing to identifying a treatment effect when indeed a true treatment effect exists.</a:t>
            </a:r>
            <a:endParaRPr lang="en-US" sz="2000" dirty="0"/>
          </a:p>
        </p:txBody>
      </p:sp>
    </p:spTree>
    <p:extLst>
      <p:ext uri="{BB962C8B-B14F-4D97-AF65-F5344CB8AC3E}">
        <p14:creationId xmlns:p14="http://schemas.microsoft.com/office/powerpoint/2010/main" val="79053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 I and type II errors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95618698"/>
              </p:ext>
            </p:extLst>
          </p:nvPr>
        </p:nvGraphicFramePr>
        <p:xfrm>
          <a:off x="228600" y="1905000"/>
          <a:ext cx="8686800" cy="3870960"/>
        </p:xfrm>
        <a:graphic>
          <a:graphicData uri="http://schemas.openxmlformats.org/drawingml/2006/table">
            <a:tbl>
              <a:tblPr firstRow="1" bandRow="1">
                <a:tableStyleId>{5C22544A-7EE6-4342-B048-85BDC9FD1C3A}</a:tableStyleId>
              </a:tblPr>
              <a:tblGrid>
                <a:gridCol w="2133600"/>
                <a:gridCol w="3429000"/>
                <a:gridCol w="3124200"/>
              </a:tblGrid>
              <a:tr h="370840">
                <a:tc>
                  <a:txBody>
                    <a:bodyPr/>
                    <a:lstStyle/>
                    <a:p>
                      <a:endParaRPr lang="en-US" sz="2300"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r>
                        <a:rPr lang="en-US" sz="2300" dirty="0" smtClean="0">
                          <a:solidFill>
                            <a:schemeClr val="bg1"/>
                          </a:solidFill>
                        </a:rPr>
                        <a:t>Reality</a:t>
                      </a:r>
                      <a:endParaRPr lang="en-US" sz="2300"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300"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300" b="1" dirty="0" smtClean="0">
                          <a:solidFill>
                            <a:schemeClr val="bg1"/>
                          </a:solidFill>
                        </a:rPr>
                        <a:t>Observation</a:t>
                      </a:r>
                      <a:endParaRPr lang="en-US" sz="2300" b="1" dirty="0">
                        <a:solidFill>
                          <a:schemeClr val="bg1"/>
                        </a:solidFill>
                      </a:endParaRPr>
                    </a:p>
                  </a:txBody>
                  <a:tcPr>
                    <a:lnL w="12700" cmpd="sng">
                      <a:noFill/>
                    </a:lnL>
                    <a:lnR w="12700" cmpd="sng">
                      <a:noFill/>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bg1"/>
                          </a:solidFill>
                        </a:rPr>
                        <a:t>Treatment has no effect</a:t>
                      </a:r>
                      <a:endParaRPr lang="en-US" sz="2300"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300" dirty="0" smtClean="0">
                          <a:solidFill>
                            <a:schemeClr val="bg1"/>
                          </a:solidFill>
                        </a:rPr>
                        <a:t>Treatment has effect</a:t>
                      </a:r>
                      <a:endParaRPr lang="en-US" sz="2300"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2300" dirty="0" smtClean="0">
                          <a:solidFill>
                            <a:schemeClr val="bg1"/>
                          </a:solidFill>
                        </a:rPr>
                        <a:t>Treatment is effective</a:t>
                      </a:r>
                    </a:p>
                    <a:p>
                      <a:r>
                        <a:rPr lang="en-US" sz="2300" dirty="0" smtClean="0">
                          <a:solidFill>
                            <a:schemeClr val="bg1"/>
                          </a:solidFill>
                        </a:rPr>
                        <a:t>H</a:t>
                      </a:r>
                      <a:r>
                        <a:rPr lang="en-US" sz="2300" baseline="-25000" dirty="0" smtClean="0">
                          <a:solidFill>
                            <a:schemeClr val="bg1"/>
                          </a:solidFill>
                        </a:rPr>
                        <a:t>0</a:t>
                      </a:r>
                      <a:r>
                        <a:rPr lang="en-US" sz="2300" baseline="0" dirty="0" smtClean="0">
                          <a:solidFill>
                            <a:schemeClr val="bg1"/>
                          </a:solidFill>
                        </a:rPr>
                        <a:t> is rejected</a:t>
                      </a:r>
                      <a:endParaRPr lang="en-US" sz="2300"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Type I (or α)  error</a:t>
                      </a:r>
                    </a:p>
                    <a:p>
                      <a:r>
                        <a:rPr lang="en-US" sz="2300" dirty="0" smtClean="0">
                          <a:solidFill>
                            <a:schemeClr val="bg1"/>
                          </a:solidFill>
                        </a:rPr>
                        <a:t>(falsely reject H</a:t>
                      </a:r>
                      <a:r>
                        <a:rPr lang="en-US" sz="2300" baseline="-25000" dirty="0" smtClean="0">
                          <a:solidFill>
                            <a:schemeClr val="bg1"/>
                          </a:solidFill>
                        </a:rPr>
                        <a:t>0</a:t>
                      </a:r>
                      <a:r>
                        <a:rPr lang="en-US" sz="2300" dirty="0" smtClean="0">
                          <a:solidFill>
                            <a:schemeClr val="bg1"/>
                          </a:solidFill>
                        </a:rPr>
                        <a:t>)</a:t>
                      </a:r>
                    </a:p>
                    <a:p>
                      <a:r>
                        <a:rPr lang="en-US" sz="2300" dirty="0" smtClean="0">
                          <a:solidFill>
                            <a:schemeClr val="bg1"/>
                          </a:solidFill>
                        </a:rPr>
                        <a:t>α</a:t>
                      </a: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Correct conclusion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(reject H</a:t>
                      </a:r>
                      <a:r>
                        <a:rPr lang="en-US" sz="2300" baseline="-25000" dirty="0" smtClean="0">
                          <a:solidFill>
                            <a:schemeClr val="bg1"/>
                          </a:solidFill>
                        </a:rPr>
                        <a:t>0</a:t>
                      </a:r>
                      <a:r>
                        <a:rPr lang="en-US" sz="2300" dirty="0" smtClean="0">
                          <a:solidFill>
                            <a:schemeClr val="bg1"/>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1-</a:t>
                      </a:r>
                      <a:r>
                        <a:rPr lang="el-GR" sz="2300" dirty="0" smtClean="0">
                          <a:solidFill>
                            <a:schemeClr val="bg1"/>
                          </a:solidFill>
                        </a:rPr>
                        <a:t>β</a:t>
                      </a:r>
                      <a:r>
                        <a:rPr lang="en-US" sz="2300" dirty="0" smtClean="0">
                          <a:solidFill>
                            <a:schemeClr val="bg1"/>
                          </a:solidFill>
                        </a:rPr>
                        <a:t> (= study power)</a:t>
                      </a:r>
                    </a:p>
                    <a:p>
                      <a:endParaRPr lang="en-US" sz="2300" dirty="0">
                        <a:solidFill>
                          <a:schemeClr val="bg1"/>
                        </a:solidFill>
                      </a:endParaRPr>
                    </a:p>
                  </a:txBody>
                  <a:tcP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r>
                        <a:rPr lang="en-US" sz="2300" dirty="0" smtClean="0">
                          <a:solidFill>
                            <a:schemeClr val="bg1"/>
                          </a:solidFill>
                        </a:rPr>
                        <a:t>Treatment has no effect</a:t>
                      </a:r>
                    </a:p>
                    <a:p>
                      <a:r>
                        <a:rPr lang="en-US" sz="2300" dirty="0" smtClean="0">
                          <a:solidFill>
                            <a:schemeClr val="bg1"/>
                          </a:solidFill>
                        </a:rPr>
                        <a:t>H</a:t>
                      </a:r>
                      <a:r>
                        <a:rPr lang="en-US" sz="2300" baseline="-25000" dirty="0" smtClean="0">
                          <a:solidFill>
                            <a:schemeClr val="bg1"/>
                          </a:solidFill>
                        </a:rPr>
                        <a:t>0</a:t>
                      </a:r>
                      <a:r>
                        <a:rPr lang="en-US" sz="2300" dirty="0" smtClean="0">
                          <a:solidFill>
                            <a:schemeClr val="bg1"/>
                          </a:solidFill>
                        </a:rPr>
                        <a:t> is accepted</a:t>
                      </a:r>
                      <a:endParaRPr lang="en-US" sz="2300" dirty="0">
                        <a:solidFill>
                          <a:schemeClr val="bg1"/>
                        </a:solidFill>
                      </a:endParaRP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Correct conclusion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(accept H</a:t>
                      </a:r>
                      <a:r>
                        <a:rPr lang="en-US" sz="2300" baseline="-25000" dirty="0" smtClean="0">
                          <a:solidFill>
                            <a:schemeClr val="bg1"/>
                          </a:solidFill>
                        </a:rPr>
                        <a:t>0</a:t>
                      </a:r>
                      <a:r>
                        <a:rPr lang="en-US" sz="2300" dirty="0" smtClean="0">
                          <a:solidFill>
                            <a:schemeClr val="bg1"/>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1-α</a:t>
                      </a:r>
                    </a:p>
                    <a:p>
                      <a:endParaRPr lang="en-US" sz="2300" dirty="0">
                        <a:solidFill>
                          <a:schemeClr val="bg1"/>
                        </a:solidFill>
                      </a:endParaRP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Type II (or </a:t>
                      </a:r>
                      <a:r>
                        <a:rPr lang="el-GR" sz="2300" dirty="0" smtClean="0">
                          <a:solidFill>
                            <a:schemeClr val="bg1"/>
                          </a:solidFill>
                        </a:rPr>
                        <a:t>β</a:t>
                      </a:r>
                      <a:r>
                        <a:rPr lang="en-US" sz="2300" dirty="0" smtClean="0">
                          <a:solidFill>
                            <a:schemeClr val="bg1"/>
                          </a:solidFill>
                        </a:rPr>
                        <a:t>) error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300" dirty="0" smtClean="0">
                          <a:solidFill>
                            <a:schemeClr val="bg1"/>
                          </a:solidFill>
                        </a:rPr>
                        <a:t>(falsely accept H</a:t>
                      </a:r>
                      <a:r>
                        <a:rPr lang="en-US" sz="2300" baseline="-25000" dirty="0" smtClean="0">
                          <a:solidFill>
                            <a:schemeClr val="bg1"/>
                          </a:solidFill>
                        </a:rPr>
                        <a:t>0</a:t>
                      </a:r>
                      <a:r>
                        <a:rPr lang="en-US" sz="2300" dirty="0" smtClean="0">
                          <a:solidFill>
                            <a:schemeClr val="bg1"/>
                          </a:solidFill>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l-GR" sz="2300" dirty="0" smtClean="0">
                          <a:solidFill>
                            <a:schemeClr val="bg1"/>
                          </a:solidFill>
                        </a:rPr>
                        <a:t>β</a:t>
                      </a:r>
                      <a:endParaRPr lang="en-US" sz="2300" dirty="0" smtClean="0">
                        <a:solidFill>
                          <a:schemeClr val="bg1"/>
                        </a:solidFill>
                      </a:endParaRPr>
                    </a:p>
                  </a:txBody>
                  <a:tcP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Rectangle 2"/>
          <p:cNvSpPr/>
          <p:nvPr/>
        </p:nvSpPr>
        <p:spPr>
          <a:xfrm>
            <a:off x="391049" y="6400800"/>
            <a:ext cx="8717782" cy="307777"/>
          </a:xfrm>
          <a:prstGeom prst="rect">
            <a:avLst/>
          </a:prstGeom>
        </p:spPr>
        <p:txBody>
          <a:bodyPr wrap="square">
            <a:spAutoFit/>
          </a:bodyPr>
          <a:lstStyle/>
          <a:p>
            <a:pPr algn="r"/>
            <a:r>
              <a:rPr lang="en-US" sz="1400" b="0" dirty="0">
                <a:solidFill>
                  <a:schemeClr val="bg1"/>
                </a:solidFill>
                <a:latin typeface="+mj-lt"/>
              </a:rPr>
              <a:t>Jerrold </a:t>
            </a:r>
            <a:r>
              <a:rPr lang="en-US" sz="1400" b="0" dirty="0" err="1" smtClean="0">
                <a:solidFill>
                  <a:schemeClr val="bg1"/>
                </a:solidFill>
                <a:latin typeface="+mj-lt"/>
              </a:rPr>
              <a:t>Lerman</a:t>
            </a:r>
            <a:r>
              <a:rPr lang="en-US" sz="1400" b="0" dirty="0" smtClean="0">
                <a:solidFill>
                  <a:schemeClr val="bg1"/>
                </a:solidFill>
                <a:latin typeface="+mj-lt"/>
              </a:rPr>
              <a:t>. Study </a:t>
            </a:r>
            <a:r>
              <a:rPr lang="en-US" sz="1400" b="0" dirty="0">
                <a:solidFill>
                  <a:schemeClr val="bg1"/>
                </a:solidFill>
                <a:latin typeface="+mj-lt"/>
              </a:rPr>
              <a:t>design in </a:t>
            </a:r>
            <a:r>
              <a:rPr lang="en-US" sz="1400" b="0" dirty="0" smtClean="0">
                <a:solidFill>
                  <a:schemeClr val="bg1"/>
                </a:solidFill>
                <a:latin typeface="+mj-lt"/>
              </a:rPr>
              <a:t>clinical research</a:t>
            </a:r>
            <a:r>
              <a:rPr lang="en-US" sz="1400" b="0" dirty="0">
                <a:solidFill>
                  <a:schemeClr val="bg1"/>
                </a:solidFill>
                <a:latin typeface="+mj-lt"/>
              </a:rPr>
              <a:t>: sample </a:t>
            </a:r>
            <a:r>
              <a:rPr lang="en-US" sz="1400" b="0" dirty="0" smtClean="0">
                <a:solidFill>
                  <a:schemeClr val="bg1"/>
                </a:solidFill>
                <a:latin typeface="+mj-lt"/>
              </a:rPr>
              <a:t>size estimation </a:t>
            </a:r>
            <a:r>
              <a:rPr lang="en-US" sz="1400" b="0" dirty="0">
                <a:solidFill>
                  <a:schemeClr val="bg1"/>
                </a:solidFill>
                <a:latin typeface="+mj-lt"/>
              </a:rPr>
              <a:t>and </a:t>
            </a:r>
            <a:r>
              <a:rPr lang="en-US" sz="1400" b="0" dirty="0" smtClean="0">
                <a:solidFill>
                  <a:schemeClr val="bg1"/>
                </a:solidFill>
                <a:latin typeface="+mj-lt"/>
              </a:rPr>
              <a:t>power analysis</a:t>
            </a:r>
            <a:endParaRPr lang="en-US" sz="1400" b="0" dirty="0">
              <a:solidFill>
                <a:schemeClr val="bg1"/>
              </a:solidFill>
              <a:latin typeface="+mj-lt"/>
            </a:endParaRPr>
          </a:p>
        </p:txBody>
      </p:sp>
    </p:spTree>
    <p:extLst>
      <p:ext uri="{BB962C8B-B14F-4D97-AF65-F5344CB8AC3E}">
        <p14:creationId xmlns:p14="http://schemas.microsoft.com/office/powerpoint/2010/main" val="2176514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Steps in data analysis</a:t>
            </a:r>
            <a:endParaRPr lang="en-US" dirty="0"/>
          </a:p>
        </p:txBody>
      </p:sp>
      <p:sp>
        <p:nvSpPr>
          <p:cNvPr id="5" name="Content Placeholder 4"/>
          <p:cNvSpPr>
            <a:spLocks noGrp="1"/>
          </p:cNvSpPr>
          <p:nvPr>
            <p:ph idx="1"/>
          </p:nvPr>
        </p:nvSpPr>
        <p:spPr/>
        <p:txBody>
          <a:bodyPr/>
          <a:lstStyle/>
          <a:p>
            <a:pPr marL="457200" indent="-457200">
              <a:buFont typeface="+mj-lt"/>
              <a:buAutoNum type="arabicPeriod"/>
            </a:pPr>
            <a:r>
              <a:rPr lang="en-US" sz="1600" dirty="0"/>
              <a:t>Specify the </a:t>
            </a:r>
            <a:r>
              <a:rPr lang="en-US" sz="1600" dirty="0" smtClean="0"/>
              <a:t>question </a:t>
            </a:r>
            <a:r>
              <a:rPr lang="en-US" sz="1600" dirty="0"/>
              <a:t>you are asking.</a:t>
            </a:r>
          </a:p>
          <a:p>
            <a:pPr marL="457200" indent="-457200">
              <a:buFont typeface="+mj-lt"/>
              <a:buAutoNum type="arabicPeriod"/>
            </a:pPr>
            <a:r>
              <a:rPr lang="en-US" sz="1600" dirty="0"/>
              <a:t>Put the question in the form of a </a:t>
            </a:r>
            <a:r>
              <a:rPr lang="en-US" sz="1600" dirty="0" smtClean="0"/>
              <a:t>null </a:t>
            </a:r>
            <a:r>
              <a:rPr lang="en-US" sz="1600" dirty="0"/>
              <a:t>hypothesis and </a:t>
            </a:r>
            <a:r>
              <a:rPr lang="en-US" sz="1600" dirty="0" smtClean="0"/>
              <a:t>alternative </a:t>
            </a:r>
            <a:r>
              <a:rPr lang="en-US" sz="1600" dirty="0"/>
              <a:t>hypothesis.</a:t>
            </a:r>
          </a:p>
          <a:p>
            <a:pPr marL="457200" indent="-457200">
              <a:buFont typeface="+mj-lt"/>
              <a:buAutoNum type="arabicPeriod"/>
            </a:pPr>
            <a:r>
              <a:rPr lang="en-US" sz="1600" dirty="0"/>
              <a:t>Put the question in the form of a statistical null hypothesis and </a:t>
            </a:r>
            <a:r>
              <a:rPr lang="en-US" sz="1600" dirty="0" smtClean="0"/>
              <a:t>alternative </a:t>
            </a:r>
            <a:r>
              <a:rPr lang="en-US" sz="1600" dirty="0"/>
              <a:t>hypothesis.</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 </a:t>
            </a:r>
            <a:endParaRPr lang="en-US" sz="1600" dirty="0" smtClean="0"/>
          </a:p>
          <a:p>
            <a:pPr marL="457200" indent="-457200">
              <a:buFont typeface="+mj-lt"/>
              <a:buAutoNum type="arabicPeriod"/>
            </a:pPr>
            <a:r>
              <a:rPr lang="en-US" sz="1600" dirty="0" smtClean="0"/>
              <a:t>If </a:t>
            </a:r>
            <a:r>
              <a:rPr lang="en-US" sz="1600" dirty="0"/>
              <a:t>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a:t>
            </a:r>
            <a:r>
              <a:rPr lang="en-US" sz="1600" b="0" dirty="0" smtClean="0">
                <a:solidFill>
                  <a:schemeClr val="bg1"/>
                </a:solidFill>
              </a:rPr>
              <a:t>McDonald. The </a:t>
            </a:r>
            <a:r>
              <a:rPr lang="en-US" sz="1600" b="0" dirty="0">
                <a:solidFill>
                  <a:schemeClr val="bg1"/>
                </a:solidFill>
              </a:rPr>
              <a:t>Handbook of Biological </a:t>
            </a:r>
            <a:r>
              <a:rPr lang="en-US" sz="1600" b="0" dirty="0" smtClean="0">
                <a:solidFill>
                  <a:schemeClr val="bg1"/>
                </a:solidFill>
              </a:rPr>
              <a:t>Statistics ©. </a:t>
            </a:r>
            <a:r>
              <a:rPr lang="en-US" sz="1600" b="0" dirty="0">
                <a:solidFill>
                  <a:schemeClr val="bg1"/>
                </a:solidFill>
              </a:rPr>
              <a:t>2014. http://www.biostathandbook.com/</a:t>
            </a:r>
          </a:p>
        </p:txBody>
      </p:sp>
      <p:sp>
        <p:nvSpPr>
          <p:cNvPr id="6" name="Rectangle 5"/>
          <p:cNvSpPr/>
          <p:nvPr/>
        </p:nvSpPr>
        <p:spPr bwMode="auto">
          <a:xfrm flipV="1">
            <a:off x="152400" y="3169836"/>
            <a:ext cx="8763000" cy="309825"/>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a:xfrm>
            <a:off x="152400" y="6400800"/>
            <a:ext cx="457200" cy="365125"/>
          </a:xfrm>
          <a:prstGeom prst="rect">
            <a:avLst/>
          </a:prstGeom>
        </p:spPr>
        <p:txBody>
          <a:bodyPr/>
          <a:lstStyle/>
          <a:p>
            <a:fld id="{BFD31CDF-57B6-47B5-A6A0-80974445C95D}" type="slidenum">
              <a:rPr lang="en-US" smtClean="0"/>
              <a:t>4</a:t>
            </a:fld>
            <a:endParaRPr lang="en-US"/>
          </a:p>
        </p:txBody>
      </p:sp>
    </p:spTree>
    <p:extLst>
      <p:ext uri="{BB962C8B-B14F-4D97-AF65-F5344CB8AC3E}">
        <p14:creationId xmlns:p14="http://schemas.microsoft.com/office/powerpoint/2010/main" val="16704584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size</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D</a:t>
            </a:r>
            <a:r>
              <a:rPr lang="en-US" dirty="0" smtClean="0"/>
              <a:t>epends </a:t>
            </a:r>
            <a:r>
              <a:rPr lang="en-US" dirty="0"/>
              <a:t>on four critical quantities: </a:t>
            </a:r>
            <a:endParaRPr lang="en-US" dirty="0" smtClean="0"/>
          </a:p>
          <a:p>
            <a:pPr lvl="1">
              <a:buFont typeface="Arial" panose="020B0604020202020204" pitchFamily="34" charset="0"/>
              <a:buChar char="•"/>
            </a:pPr>
            <a:r>
              <a:rPr lang="en-US" dirty="0" smtClean="0"/>
              <a:t>The type </a:t>
            </a:r>
            <a:r>
              <a:rPr lang="en-US" dirty="0"/>
              <a:t>I and type II error rates </a:t>
            </a:r>
            <a:r>
              <a:rPr lang="en-US" dirty="0" smtClean="0"/>
              <a:t>(α </a:t>
            </a:r>
            <a:r>
              <a:rPr lang="en-US" dirty="0"/>
              <a:t>and </a:t>
            </a:r>
            <a:r>
              <a:rPr lang="en-US" dirty="0" smtClean="0"/>
              <a:t>β)</a:t>
            </a:r>
          </a:p>
          <a:p>
            <a:pPr lvl="1">
              <a:buFont typeface="Arial" panose="020B0604020202020204" pitchFamily="34" charset="0"/>
              <a:buChar char="•"/>
            </a:pPr>
            <a:r>
              <a:rPr lang="en-US" dirty="0" smtClean="0"/>
              <a:t>the population variance (σ²), </a:t>
            </a:r>
            <a:r>
              <a:rPr lang="en-US" dirty="0"/>
              <a:t>and </a:t>
            </a:r>
            <a:endParaRPr lang="en-US" dirty="0" smtClean="0"/>
          </a:p>
          <a:p>
            <a:pPr lvl="1">
              <a:buFont typeface="Arial" panose="020B0604020202020204" pitchFamily="34" charset="0"/>
              <a:buChar char="•"/>
            </a:pPr>
            <a:r>
              <a:rPr lang="en-US" dirty="0" smtClean="0"/>
              <a:t>the effect size (ES), </a:t>
            </a:r>
          </a:p>
          <a:p>
            <a:pPr lvl="2">
              <a:buFont typeface="Arial" panose="020B0604020202020204" pitchFamily="34" charset="0"/>
              <a:buChar char="•"/>
            </a:pPr>
            <a:r>
              <a:rPr lang="en-US" dirty="0"/>
              <a:t>i.e. the amount </a:t>
            </a:r>
            <a:r>
              <a:rPr lang="en-US" dirty="0" smtClean="0"/>
              <a:t>by which </a:t>
            </a:r>
            <a:r>
              <a:rPr lang="en-US" dirty="0"/>
              <a:t>we would expect </a:t>
            </a:r>
            <a:r>
              <a:rPr lang="en-US" dirty="0" smtClean="0"/>
              <a:t>two </a:t>
            </a:r>
            <a:r>
              <a:rPr lang="en-US" dirty="0"/>
              <a:t>treatments to differ, or </a:t>
            </a:r>
            <a:r>
              <a:rPr lang="en-US" dirty="0" smtClean="0"/>
              <a:t>the </a:t>
            </a:r>
            <a:r>
              <a:rPr lang="en-US" dirty="0"/>
              <a:t>difference that would be clinically </a:t>
            </a:r>
            <a:r>
              <a:rPr lang="en-US" dirty="0" smtClean="0"/>
              <a:t>worthwhile</a:t>
            </a:r>
            <a:r>
              <a:rPr lang="en-US" dirty="0" smtClean="0"/>
              <a:t>.</a:t>
            </a:r>
          </a:p>
          <a:p>
            <a:pPr lvl="3">
              <a:buFont typeface="Arial" panose="020B0604020202020204" pitchFamily="34" charset="0"/>
              <a:buChar char="•"/>
            </a:pPr>
            <a:r>
              <a:rPr lang="en-US" dirty="0"/>
              <a:t>‘minimum clinically relevant difference’.</a:t>
            </a:r>
            <a:endParaRPr lang="en-US" dirty="0"/>
          </a:p>
        </p:txBody>
      </p:sp>
    </p:spTree>
    <p:extLst>
      <p:ext uri="{BB962C8B-B14F-4D97-AF65-F5344CB8AC3E}">
        <p14:creationId xmlns:p14="http://schemas.microsoft.com/office/powerpoint/2010/main" val="14884911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S10. Steps in sample size determination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Formulate null and alternative </a:t>
            </a:r>
            <a:r>
              <a:rPr lang="en-US" dirty="0" smtClean="0"/>
              <a:t>hypotheses.</a:t>
            </a:r>
          </a:p>
          <a:p>
            <a:pPr lvl="2">
              <a:buFont typeface="Arial" panose="020B0604020202020204" pitchFamily="34" charset="0"/>
              <a:buChar char="•"/>
            </a:pPr>
            <a:r>
              <a:rPr lang="en-US" dirty="0" smtClean="0"/>
              <a:t>‘minimum </a:t>
            </a:r>
            <a:r>
              <a:rPr lang="en-US" dirty="0"/>
              <a:t>clinically relevant </a:t>
            </a:r>
            <a:r>
              <a:rPr lang="en-US" dirty="0" smtClean="0"/>
              <a:t>difference’.</a:t>
            </a:r>
          </a:p>
          <a:p>
            <a:pPr marL="457200" indent="-457200">
              <a:buFont typeface="+mj-lt"/>
              <a:buAutoNum type="arabicPeriod"/>
            </a:pPr>
            <a:r>
              <a:rPr lang="en-US" dirty="0" smtClean="0"/>
              <a:t>Select type I and type II errors.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41</a:t>
            </a:fld>
            <a:endParaRPr lang="en-US"/>
          </a:p>
        </p:txBody>
      </p:sp>
    </p:spTree>
    <p:extLst>
      <p:ext uri="{BB962C8B-B14F-4D97-AF65-F5344CB8AC3E}">
        <p14:creationId xmlns:p14="http://schemas.microsoft.com/office/powerpoint/2010/main" val="4634778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type I error</a:t>
            </a:r>
            <a:endParaRPr lang="en-US" dirty="0"/>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pPr>
            <a:r>
              <a:rPr lang="en-US" dirty="0" smtClean="0"/>
              <a:t>Typically set at 5%</a:t>
            </a:r>
          </a:p>
          <a:p>
            <a:pPr>
              <a:buFont typeface="Arial" panose="020B0604020202020204" pitchFamily="34" charset="0"/>
              <a:buChar char="•"/>
            </a:pPr>
            <a:r>
              <a:rPr lang="en-US" dirty="0" smtClean="0"/>
              <a:t>Consider </a:t>
            </a:r>
            <a:r>
              <a:rPr lang="en-US" dirty="0"/>
              <a:t>using a smaller Type I error (e.g., 1%) </a:t>
            </a:r>
            <a:endParaRPr lang="en-US" dirty="0" smtClean="0"/>
          </a:p>
          <a:p>
            <a:pPr lvl="1">
              <a:buFont typeface="Arial" panose="020B0604020202020204" pitchFamily="34" charset="0"/>
              <a:buChar char="•"/>
            </a:pPr>
            <a:r>
              <a:rPr lang="en-US" dirty="0" smtClean="0"/>
              <a:t>when a </a:t>
            </a:r>
            <a:r>
              <a:rPr lang="en-US" dirty="0"/>
              <a:t>safe and </a:t>
            </a:r>
            <a:r>
              <a:rPr lang="en-US" dirty="0" smtClean="0"/>
              <a:t>effective intervention </a:t>
            </a:r>
            <a:r>
              <a:rPr lang="en-US" dirty="0"/>
              <a:t>already </a:t>
            </a:r>
            <a:r>
              <a:rPr lang="en-US" dirty="0" smtClean="0"/>
              <a:t>exists, or</a:t>
            </a:r>
          </a:p>
          <a:p>
            <a:pPr lvl="1">
              <a:buFont typeface="Arial" panose="020B0604020202020204" pitchFamily="34" charset="0"/>
              <a:buChar char="•"/>
            </a:pPr>
            <a:r>
              <a:rPr lang="en-US" dirty="0" smtClean="0"/>
              <a:t>when </a:t>
            </a:r>
            <a:r>
              <a:rPr lang="en-US" dirty="0"/>
              <a:t>the new intervention appears to be “risky”.</a:t>
            </a:r>
          </a:p>
          <a:p>
            <a:pPr>
              <a:buFont typeface="Arial" panose="020B0604020202020204" pitchFamily="34" charset="0"/>
              <a:buChar char="•"/>
            </a:pPr>
            <a:r>
              <a:rPr lang="en-US" dirty="0" smtClean="0"/>
              <a:t>Use a </a:t>
            </a:r>
            <a:r>
              <a:rPr lang="en-US" dirty="0"/>
              <a:t>larger Type I error (e.g., 10%) </a:t>
            </a:r>
            <a:endParaRPr lang="en-US" dirty="0" smtClean="0"/>
          </a:p>
          <a:p>
            <a:pPr lvl="1">
              <a:buFont typeface="Arial" panose="020B0604020202020204" pitchFamily="34" charset="0"/>
              <a:buChar char="•"/>
            </a:pPr>
            <a:r>
              <a:rPr lang="en-US" dirty="0" smtClean="0"/>
              <a:t>when </a:t>
            </a:r>
            <a:r>
              <a:rPr lang="en-US" dirty="0"/>
              <a:t>a safe </a:t>
            </a:r>
            <a:r>
              <a:rPr lang="en-US" dirty="0" smtClean="0"/>
              <a:t>and effective </a:t>
            </a:r>
            <a:r>
              <a:rPr lang="en-US" dirty="0"/>
              <a:t>intervention does not exist </a:t>
            </a:r>
            <a:r>
              <a:rPr lang="en-US" dirty="0" smtClean="0"/>
              <a:t>and, </a:t>
            </a:r>
          </a:p>
          <a:p>
            <a:pPr lvl="1">
              <a:buFont typeface="Arial" panose="020B0604020202020204" pitchFamily="34" charset="0"/>
              <a:buChar char="•"/>
            </a:pPr>
            <a:r>
              <a:rPr lang="en-US" dirty="0" smtClean="0"/>
              <a:t>when </a:t>
            </a:r>
            <a:r>
              <a:rPr lang="en-US" dirty="0"/>
              <a:t>the new intervention appears to </a:t>
            </a:r>
            <a:r>
              <a:rPr lang="en-US" dirty="0" smtClean="0"/>
              <a:t>have low </a:t>
            </a:r>
            <a:r>
              <a:rPr lang="en-US" dirty="0"/>
              <a:t>risk.</a:t>
            </a: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42</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7053965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Select type </a:t>
            </a:r>
            <a:r>
              <a:rPr lang="en-US" dirty="0" smtClean="0"/>
              <a:t>II </a:t>
            </a:r>
            <a:r>
              <a:rPr lang="en-US" dirty="0"/>
              <a:t>error</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Typically </a:t>
            </a:r>
            <a:r>
              <a:rPr lang="en-US" dirty="0"/>
              <a:t>Type II error is set at 10–20%.</a:t>
            </a:r>
          </a:p>
          <a:p>
            <a:pPr>
              <a:buFont typeface="Arial" panose="020B0604020202020204" pitchFamily="34" charset="0"/>
              <a:buChar char="•"/>
            </a:pPr>
            <a:r>
              <a:rPr lang="en-US" dirty="0" smtClean="0"/>
              <a:t>Use of lower </a:t>
            </a:r>
            <a:r>
              <a:rPr lang="en-US" dirty="0"/>
              <a:t>Type II error (e.g., 10</a:t>
            </a:r>
            <a:r>
              <a:rPr lang="en-US" dirty="0" smtClean="0"/>
              <a:t>%): </a:t>
            </a:r>
          </a:p>
          <a:p>
            <a:pPr lvl="1">
              <a:buFont typeface="Arial" panose="020B0604020202020204" pitchFamily="34" charset="0"/>
              <a:buChar char="•"/>
            </a:pPr>
            <a:r>
              <a:rPr lang="en-US" dirty="0" smtClean="0"/>
              <a:t>When </a:t>
            </a:r>
            <a:r>
              <a:rPr lang="en-US" dirty="0"/>
              <a:t>evaluating a new intervention for </a:t>
            </a:r>
            <a:r>
              <a:rPr lang="en-US" dirty="0" smtClean="0"/>
              <a:t>a serious </a:t>
            </a:r>
            <a:r>
              <a:rPr lang="en-US" dirty="0"/>
              <a:t>disease that has no effective </a:t>
            </a:r>
            <a:r>
              <a:rPr lang="en-US" dirty="0" smtClean="0"/>
              <a:t>treatment.</a:t>
            </a:r>
          </a:p>
          <a:p>
            <a:pPr>
              <a:buFont typeface="Arial" panose="020B0604020202020204" pitchFamily="34" charset="0"/>
              <a:buChar char="•"/>
            </a:pPr>
            <a:r>
              <a:rPr lang="en-US" dirty="0" smtClean="0"/>
              <a:t>Use of higher </a:t>
            </a:r>
            <a:r>
              <a:rPr lang="en-US" dirty="0"/>
              <a:t>Type II </a:t>
            </a:r>
            <a:r>
              <a:rPr lang="en-US" dirty="0" smtClean="0"/>
              <a:t>error (</a:t>
            </a:r>
            <a:r>
              <a:rPr lang="en-US" dirty="0"/>
              <a:t>e.g., 20%) </a:t>
            </a:r>
            <a:endParaRPr lang="en-US" dirty="0" smtClean="0"/>
          </a:p>
          <a:p>
            <a:pPr lvl="1">
              <a:buFont typeface="Arial" panose="020B0604020202020204" pitchFamily="34" charset="0"/>
              <a:buChar char="•"/>
            </a:pPr>
            <a:r>
              <a:rPr lang="en-US" dirty="0" smtClean="0"/>
              <a:t>when </a:t>
            </a:r>
            <a:r>
              <a:rPr lang="en-US" dirty="0"/>
              <a:t>effective alternative interventions are available.</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43</a:t>
            </a:fld>
            <a:endParaRPr lang="en-US"/>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31714322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S10. Steps in sample size determination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a:t>Formulate null and alternative </a:t>
            </a:r>
            <a:r>
              <a:rPr lang="en-US" sz="2000" dirty="0" smtClean="0"/>
              <a:t>hypotheses.</a:t>
            </a:r>
          </a:p>
          <a:p>
            <a:pPr lvl="2">
              <a:buFont typeface="Arial" panose="020B0604020202020204" pitchFamily="34" charset="0"/>
              <a:buChar char="•"/>
            </a:pPr>
            <a:r>
              <a:rPr lang="en-US" dirty="0" smtClean="0"/>
              <a:t>‘minimum </a:t>
            </a:r>
            <a:r>
              <a:rPr lang="en-US" dirty="0"/>
              <a:t>clinically relevant </a:t>
            </a:r>
            <a:r>
              <a:rPr lang="en-US" dirty="0" smtClean="0"/>
              <a:t>difference’.</a:t>
            </a:r>
          </a:p>
          <a:p>
            <a:pPr marL="457200" indent="-457200">
              <a:buFont typeface="+mj-lt"/>
              <a:buAutoNum type="arabicPeriod"/>
            </a:pPr>
            <a:r>
              <a:rPr lang="en-US" sz="2000" dirty="0" smtClean="0"/>
              <a:t>Select type I and type II errors.</a:t>
            </a:r>
          </a:p>
          <a:p>
            <a:pPr marL="457200" indent="-457200">
              <a:buFont typeface="+mj-lt"/>
              <a:buAutoNum type="arabicPeriod"/>
            </a:pPr>
            <a:r>
              <a:rPr lang="en-US" sz="2000" dirty="0"/>
              <a:t>Obtain estimates of quantities that may be needed (e.g., estimates of variation or </a:t>
            </a:r>
            <a:r>
              <a:rPr lang="en-US" sz="2000" dirty="0" smtClean="0"/>
              <a:t>a control </a:t>
            </a:r>
            <a:r>
              <a:rPr lang="en-US" sz="2000" dirty="0"/>
              <a:t>group response rate</a:t>
            </a:r>
            <a:r>
              <a:rPr lang="en-US" sz="2000" dirty="0" smtClean="0"/>
              <a:t>), through:</a:t>
            </a:r>
          </a:p>
          <a:p>
            <a:pPr marL="1257300" lvl="2" indent="-457200"/>
            <a:r>
              <a:rPr lang="en-US" dirty="0" smtClean="0"/>
              <a:t>searching </a:t>
            </a:r>
            <a:r>
              <a:rPr lang="en-US" dirty="0"/>
              <a:t>the literature for prior </a:t>
            </a:r>
            <a:r>
              <a:rPr lang="en-US" dirty="0" smtClean="0"/>
              <a:t>data</a:t>
            </a:r>
          </a:p>
          <a:p>
            <a:pPr marL="1257300" lvl="2" indent="-457200"/>
            <a:r>
              <a:rPr lang="en-US" dirty="0" smtClean="0"/>
              <a:t>running </a:t>
            </a:r>
            <a:r>
              <a:rPr lang="en-US" dirty="0"/>
              <a:t>pilot studies.</a:t>
            </a:r>
          </a:p>
          <a:p>
            <a:pPr marL="457200" indent="-457200">
              <a:buFont typeface="+mj-lt"/>
              <a:buAutoNum type="arabicPeriod"/>
            </a:pPr>
            <a:r>
              <a:rPr lang="en-US" sz="2000" dirty="0" smtClean="0"/>
              <a:t>Select </a:t>
            </a:r>
            <a:r>
              <a:rPr lang="en-US" sz="2000" dirty="0"/>
              <a:t>the minimum sample size such that two conditions hold: </a:t>
            </a:r>
            <a:endParaRPr lang="en-US" sz="2000" dirty="0" smtClean="0"/>
          </a:p>
          <a:p>
            <a:pPr marL="1257300" lvl="2" indent="-457200"/>
            <a:r>
              <a:rPr lang="en-US" dirty="0" smtClean="0"/>
              <a:t>if </a:t>
            </a:r>
            <a:r>
              <a:rPr lang="en-US" dirty="0"/>
              <a:t>the </a:t>
            </a:r>
            <a:r>
              <a:rPr lang="en-US" dirty="0" smtClean="0"/>
              <a:t>null hypothesis </a:t>
            </a:r>
            <a:r>
              <a:rPr lang="en-US" dirty="0"/>
              <a:t>is true then the probability of incorrectly rejecting is no more than </a:t>
            </a:r>
            <a:r>
              <a:rPr lang="en-US" dirty="0" smtClean="0"/>
              <a:t>the selected </a:t>
            </a:r>
            <a:r>
              <a:rPr lang="en-US" dirty="0"/>
              <a:t>Type I error rate, </a:t>
            </a:r>
            <a:r>
              <a:rPr lang="en-US" dirty="0" smtClean="0"/>
              <a:t>and</a:t>
            </a:r>
          </a:p>
          <a:p>
            <a:pPr marL="1257300" lvl="2" indent="-457200"/>
            <a:r>
              <a:rPr lang="en-US" dirty="0" smtClean="0"/>
              <a:t>if </a:t>
            </a:r>
            <a:r>
              <a:rPr lang="en-US" dirty="0"/>
              <a:t>the alternative hypothesis is true then </a:t>
            </a:r>
            <a:r>
              <a:rPr lang="en-US" dirty="0" smtClean="0"/>
              <a:t>the probability </a:t>
            </a:r>
            <a:r>
              <a:rPr lang="en-US" dirty="0"/>
              <a:t>of incorrectly failing to reject is no more than the selected Type II </a:t>
            </a:r>
            <a:r>
              <a:rPr lang="en-US" dirty="0" smtClean="0"/>
              <a:t>error.</a:t>
            </a: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44</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12795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S10. Alternative sample size method</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000" dirty="0"/>
              <a:t>I</a:t>
            </a:r>
            <a:r>
              <a:rPr lang="en-US" sz="2000" dirty="0" smtClean="0"/>
              <a:t>dentify </a:t>
            </a:r>
            <a:r>
              <a:rPr lang="en-US" sz="2000" dirty="0"/>
              <a:t>a primary quantity to </a:t>
            </a:r>
            <a:r>
              <a:rPr lang="en-US" sz="2000" dirty="0" smtClean="0"/>
              <a:t>be estimated (e.g. between-group </a:t>
            </a:r>
            <a:r>
              <a:rPr lang="en-US" sz="2000" dirty="0"/>
              <a:t>difference in the mean </a:t>
            </a:r>
            <a:r>
              <a:rPr lang="en-US" sz="2000" dirty="0" smtClean="0"/>
              <a:t>response); </a:t>
            </a:r>
          </a:p>
          <a:p>
            <a:pPr marL="457200" indent="-457200">
              <a:buFont typeface="+mj-lt"/>
              <a:buAutoNum type="arabicPeriod"/>
            </a:pPr>
            <a:r>
              <a:rPr lang="en-US" sz="2000" dirty="0"/>
              <a:t>E</a:t>
            </a:r>
            <a:r>
              <a:rPr lang="en-US" sz="2000" dirty="0" smtClean="0"/>
              <a:t>stimate </a:t>
            </a:r>
            <a:r>
              <a:rPr lang="en-US" sz="2000" dirty="0"/>
              <a:t>it with acceptable </a:t>
            </a:r>
            <a:r>
              <a:rPr lang="en-US" sz="2000" dirty="0" smtClean="0"/>
              <a:t>precision;</a:t>
            </a:r>
          </a:p>
          <a:p>
            <a:pPr marL="457200" indent="-457200">
              <a:buFont typeface="+mj-lt"/>
              <a:buAutoNum type="arabicPeriod"/>
            </a:pPr>
            <a:r>
              <a:rPr lang="en-US" sz="2000" dirty="0" smtClean="0"/>
              <a:t>Compute the </a:t>
            </a:r>
            <a:r>
              <a:rPr lang="en-US" sz="2000" dirty="0"/>
              <a:t>sample size </a:t>
            </a:r>
            <a:r>
              <a:rPr lang="en-US" sz="2000" dirty="0" smtClean="0"/>
              <a:t>so </a:t>
            </a:r>
            <a:r>
              <a:rPr lang="en-US" sz="2000" dirty="0"/>
              <a:t>that there is a high probability that this quantity is estimated </a:t>
            </a:r>
            <a:r>
              <a:rPr lang="en-US" sz="2000" dirty="0" smtClean="0"/>
              <a:t>with acceptable </a:t>
            </a:r>
            <a:r>
              <a:rPr lang="en-US" sz="2000" dirty="0"/>
              <a:t>precision as measured </a:t>
            </a:r>
            <a:r>
              <a:rPr lang="en-US" sz="2000" dirty="0" smtClean="0"/>
              <a:t>by, e.g. </a:t>
            </a:r>
            <a:r>
              <a:rPr lang="en-US" sz="2000" dirty="0"/>
              <a:t>the width of the confidence interval for </a:t>
            </a:r>
            <a:r>
              <a:rPr lang="en-US" sz="2000" dirty="0" smtClean="0"/>
              <a:t>the between-group </a:t>
            </a:r>
            <a:r>
              <a:rPr lang="en-US" sz="2000" dirty="0"/>
              <a:t>difference in means</a:t>
            </a:r>
            <a:r>
              <a:rPr lang="en-US" sz="2000" dirty="0" smtClean="0"/>
              <a:t>.</a:t>
            </a:r>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45</a:t>
            </a:fld>
            <a:endParaRPr lang="en-US" dirty="0"/>
          </a:p>
        </p:txBody>
      </p:sp>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663904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46</a:t>
            </a:fld>
            <a:endParaRPr lang="en-US"/>
          </a:p>
        </p:txBody>
      </p:sp>
      <p:pic>
        <p:nvPicPr>
          <p:cNvPr id="5" name="Picture 4"/>
          <p:cNvPicPr>
            <a:picLocks noChangeAspect="1"/>
          </p:cNvPicPr>
          <p:nvPr/>
        </p:nvPicPr>
        <p:blipFill>
          <a:blip r:embed="rId3"/>
          <a:stretch>
            <a:fillRect/>
          </a:stretch>
        </p:blipFill>
        <p:spPr>
          <a:xfrm>
            <a:off x="-1" y="609600"/>
            <a:ext cx="9144001" cy="6248400"/>
          </a:xfrm>
          <a:prstGeom prst="rect">
            <a:avLst/>
          </a:prstGeom>
        </p:spPr>
      </p:pic>
    </p:spTree>
    <p:extLst>
      <p:ext uri="{BB962C8B-B14F-4D97-AF65-F5344CB8AC3E}">
        <p14:creationId xmlns:p14="http://schemas.microsoft.com/office/powerpoint/2010/main" val="11150658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 determination</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Consider all important baseline variables to be measured and </a:t>
            </a:r>
            <a:r>
              <a:rPr lang="en-US" dirty="0" smtClean="0"/>
              <a:t>how they </a:t>
            </a:r>
            <a:r>
              <a:rPr lang="en-US" dirty="0"/>
              <a:t>are to be measured before treatment starts:</a:t>
            </a:r>
          </a:p>
          <a:p>
            <a:pPr lvl="1">
              <a:buFont typeface="Arial" panose="020B0604020202020204" pitchFamily="34" charset="0"/>
              <a:buChar char="•"/>
            </a:pPr>
            <a:r>
              <a:rPr lang="en-US" dirty="0" smtClean="0"/>
              <a:t>Demographic </a:t>
            </a:r>
            <a:r>
              <a:rPr lang="en-US" dirty="0"/>
              <a:t>characteristics (age, sex, height, weight, </a:t>
            </a:r>
            <a:r>
              <a:rPr lang="en-US" dirty="0" err="1"/>
              <a:t>etc</a:t>
            </a:r>
            <a:r>
              <a:rPr lang="en-US" dirty="0" smtClean="0"/>
              <a:t>),</a:t>
            </a:r>
            <a:endParaRPr lang="en-US" dirty="0"/>
          </a:p>
          <a:p>
            <a:pPr lvl="1">
              <a:buFont typeface="Arial" panose="020B0604020202020204" pitchFamily="34" charset="0"/>
              <a:buChar char="•"/>
            </a:pPr>
            <a:r>
              <a:rPr lang="en-US" dirty="0" smtClean="0"/>
              <a:t>Known </a:t>
            </a:r>
            <a:r>
              <a:rPr lang="en-US" dirty="0"/>
              <a:t>factors that predict the outcome (potential confounders</a:t>
            </a:r>
            <a:r>
              <a:rPr lang="en-US" dirty="0" smtClean="0"/>
              <a:t>),</a:t>
            </a:r>
            <a:endParaRPr lang="en-US" dirty="0"/>
          </a:p>
          <a:p>
            <a:pPr lvl="1">
              <a:buFont typeface="Arial" panose="020B0604020202020204" pitchFamily="34" charset="0"/>
              <a:buChar char="•"/>
            </a:pPr>
            <a:r>
              <a:rPr lang="en-US" dirty="0" smtClean="0"/>
              <a:t>Factors </a:t>
            </a:r>
            <a:r>
              <a:rPr lang="en-US" dirty="0"/>
              <a:t>that predict or alter the risk of adverse </a:t>
            </a:r>
            <a:r>
              <a:rPr lang="en-US" dirty="0" smtClean="0"/>
              <a:t>reactions,</a:t>
            </a:r>
            <a:endParaRPr lang="en-US" dirty="0"/>
          </a:p>
          <a:p>
            <a:pPr lvl="1">
              <a:buFont typeface="Arial" panose="020B0604020202020204" pitchFamily="34" charset="0"/>
              <a:buChar char="•"/>
            </a:pPr>
            <a:r>
              <a:rPr lang="en-US" dirty="0" smtClean="0"/>
              <a:t>Stratification factors,</a:t>
            </a:r>
            <a:endParaRPr lang="en-US" dirty="0"/>
          </a:p>
          <a:p>
            <a:pPr lvl="1">
              <a:buFont typeface="Arial" panose="020B0604020202020204" pitchFamily="34" charset="0"/>
              <a:buChar char="•"/>
            </a:pPr>
            <a:r>
              <a:rPr lang="en-US" dirty="0" smtClean="0"/>
              <a:t>Pre-specified subgroups.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47</a:t>
            </a:fld>
            <a:endParaRPr lang="en-US"/>
          </a:p>
        </p:txBody>
      </p:sp>
      <p:sp>
        <p:nvSpPr>
          <p:cNvPr id="5" name="Rectangle 4"/>
          <p:cNvSpPr/>
          <p:nvPr/>
        </p:nvSpPr>
        <p:spPr>
          <a:xfrm>
            <a:off x="1104900" y="6197025"/>
            <a:ext cx="7924800" cy="584775"/>
          </a:xfrm>
          <a:prstGeom prst="rect">
            <a:avLst/>
          </a:prstGeom>
        </p:spPr>
        <p:txBody>
          <a:bodyPr wrap="square">
            <a:spAutoFit/>
          </a:bodyPr>
          <a:lstStyle/>
          <a:p>
            <a:pPr algn="r"/>
            <a:r>
              <a:rPr lang="en-US" sz="1600" b="0" dirty="0" smtClean="0">
                <a:solidFill>
                  <a:schemeClr val="bg1"/>
                </a:solidFill>
              </a:rPr>
              <a:t>Burgess DC, </a:t>
            </a:r>
            <a:r>
              <a:rPr lang="en-US" sz="1600" b="0" dirty="0" err="1">
                <a:solidFill>
                  <a:schemeClr val="bg1"/>
                </a:solidFill>
              </a:rPr>
              <a:t>Gebski</a:t>
            </a:r>
            <a:r>
              <a:rPr lang="en-US" sz="1600" b="0" dirty="0">
                <a:solidFill>
                  <a:schemeClr val="bg1"/>
                </a:solidFill>
              </a:rPr>
              <a:t> VJ, </a:t>
            </a:r>
            <a:r>
              <a:rPr lang="en-US" sz="1600" b="0" dirty="0" err="1">
                <a:solidFill>
                  <a:schemeClr val="bg1"/>
                </a:solidFill>
              </a:rPr>
              <a:t>Keech</a:t>
            </a:r>
            <a:r>
              <a:rPr lang="en-US" sz="1600" b="0" dirty="0">
                <a:solidFill>
                  <a:schemeClr val="bg1"/>
                </a:solidFill>
              </a:rPr>
              <a:t> AC</a:t>
            </a:r>
            <a:r>
              <a:rPr lang="en-US" sz="1600" b="0" dirty="0" smtClean="0">
                <a:solidFill>
                  <a:schemeClr val="bg1"/>
                </a:solidFill>
              </a:rPr>
              <a:t>. Baseline </a:t>
            </a:r>
            <a:r>
              <a:rPr lang="en-US" sz="1600" b="0" dirty="0">
                <a:solidFill>
                  <a:schemeClr val="bg1"/>
                </a:solidFill>
              </a:rPr>
              <a:t>data in clinical trials.</a:t>
            </a:r>
          </a:p>
          <a:p>
            <a:pPr algn="r"/>
            <a:r>
              <a:rPr lang="en-US" sz="1600" b="0" dirty="0" smtClean="0">
                <a:solidFill>
                  <a:schemeClr val="bg1"/>
                </a:solidFill>
              </a:rPr>
              <a:t>Med </a:t>
            </a:r>
            <a:r>
              <a:rPr lang="en-US" sz="1600" b="0" dirty="0">
                <a:solidFill>
                  <a:schemeClr val="bg1"/>
                </a:solidFill>
              </a:rPr>
              <a:t>J Aust. 2003 Jul 21;179(2):105-7</a:t>
            </a:r>
            <a:r>
              <a:rPr lang="en-US" sz="1600" b="0" dirty="0" smtClean="0">
                <a:solidFill>
                  <a:schemeClr val="bg1"/>
                </a:solidFill>
              </a:rPr>
              <a:t>.</a:t>
            </a:r>
            <a:endParaRPr lang="en-US" sz="1600" b="0" dirty="0">
              <a:solidFill>
                <a:schemeClr val="bg1"/>
              </a:solidFill>
            </a:endParaRPr>
          </a:p>
        </p:txBody>
      </p:sp>
    </p:spTree>
    <p:extLst>
      <p:ext uri="{BB962C8B-B14F-4D97-AF65-F5344CB8AC3E}">
        <p14:creationId xmlns:p14="http://schemas.microsoft.com/office/powerpoint/2010/main" val="425521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Baseline Data</a:t>
            </a:r>
            <a:endParaRPr lang="en-US" dirty="0"/>
          </a:p>
        </p:txBody>
      </p:sp>
      <p:sp>
        <p:nvSpPr>
          <p:cNvPr id="3" name="Content Placeholder 2"/>
          <p:cNvSpPr>
            <a:spLocks noGrp="1"/>
          </p:cNvSpPr>
          <p:nvPr>
            <p:ph idx="1"/>
          </p:nvPr>
        </p:nvSpPr>
        <p:spPr/>
        <p:txBody>
          <a:bodyPr/>
          <a:lstStyle/>
          <a:p>
            <a:r>
              <a:rPr lang="en-US" dirty="0"/>
              <a:t>Table describing the characteristics of the intervention and control groups before the trial begins</a:t>
            </a:r>
          </a:p>
          <a:p>
            <a:r>
              <a:rPr lang="en-US" dirty="0"/>
              <a:t>Variables</a:t>
            </a:r>
          </a:p>
          <a:p>
            <a:pPr lvl="1"/>
            <a:r>
              <a:rPr lang="en-US" dirty="0"/>
              <a:t>Demographics (age, gender, race, ethnicity, etc.)</a:t>
            </a:r>
          </a:p>
          <a:p>
            <a:pPr lvl="1"/>
            <a:r>
              <a:rPr lang="en-US" dirty="0"/>
              <a:t>Lab Values </a:t>
            </a:r>
          </a:p>
          <a:p>
            <a:pPr lvl="1"/>
            <a:r>
              <a:rPr lang="en-US" dirty="0"/>
              <a:t>Diagnoses</a:t>
            </a:r>
          </a:p>
          <a:p>
            <a:pPr lvl="1"/>
            <a:r>
              <a:rPr lang="en-US" dirty="0"/>
              <a:t>Severity of illness scores (any risk factors for the primary outcome)</a:t>
            </a:r>
          </a:p>
          <a:p>
            <a:pPr lvl="1"/>
            <a:r>
              <a:rPr lang="en-US" dirty="0"/>
              <a:t>Abnormal cut offs for values</a:t>
            </a:r>
          </a:p>
          <a:p>
            <a:pPr lvl="1"/>
            <a:r>
              <a:rPr lang="en-US" dirty="0"/>
              <a:t>Combined values as needed for composite measures</a:t>
            </a:r>
          </a:p>
          <a:p>
            <a:pPr lvl="1"/>
            <a:r>
              <a:rPr lang="en-US" dirty="0"/>
              <a:t>Comparison of the intervention and control groups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48</a:t>
            </a:fld>
            <a:endParaRPr lang="en-US"/>
          </a:p>
        </p:txBody>
      </p:sp>
    </p:spTree>
    <p:extLst>
      <p:ext uri="{BB962C8B-B14F-4D97-AF65-F5344CB8AC3E}">
        <p14:creationId xmlns:p14="http://schemas.microsoft.com/office/powerpoint/2010/main" val="3007915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49</a:t>
            </a:fld>
            <a:endParaRPr lang="en-US"/>
          </a:p>
        </p:txBody>
      </p:sp>
    </p:spTree>
    <p:extLst>
      <p:ext uri="{BB962C8B-B14F-4D97-AF65-F5344CB8AC3E}">
        <p14:creationId xmlns:p14="http://schemas.microsoft.com/office/powerpoint/2010/main" val="1508195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Background</a:t>
            </a:r>
            <a:endParaRPr lang="en-US" dirty="0"/>
          </a:p>
        </p:txBody>
      </p:sp>
      <p:sp>
        <p:nvSpPr>
          <p:cNvPr id="6" name="Subtitle 5"/>
          <p:cNvSpPr>
            <a:spLocks noGrp="1"/>
          </p:cNvSpPr>
          <p:nvPr>
            <p:ph type="subTitle" idx="1"/>
          </p:nvPr>
        </p:nvSpPr>
        <p:spPr/>
        <p:txBody>
          <a:bodyPr/>
          <a:lstStyle/>
          <a:p>
            <a:r>
              <a:rPr lang="en-US" dirty="0" smtClean="0"/>
              <a:t>Evidence Based Medicine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a:t>
            </a:fld>
            <a:endParaRPr lang="en-US"/>
          </a:p>
        </p:txBody>
      </p:sp>
    </p:spTree>
    <p:extLst>
      <p:ext uri="{BB962C8B-B14F-4D97-AF65-F5344CB8AC3E}">
        <p14:creationId xmlns:p14="http://schemas.microsoft.com/office/powerpoint/2010/main" val="5071648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Levels of evidence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0004" y="1508090"/>
            <a:ext cx="6963992" cy="4953000"/>
          </a:xfrm>
        </p:spPr>
      </p:pic>
      <p:sp>
        <p:nvSpPr>
          <p:cNvPr id="5" name="Rectangle 4"/>
          <p:cNvSpPr/>
          <p:nvPr/>
        </p:nvSpPr>
        <p:spPr>
          <a:xfrm>
            <a:off x="4876800" y="6461090"/>
            <a:ext cx="4257152" cy="307777"/>
          </a:xfrm>
          <a:prstGeom prst="rect">
            <a:avLst/>
          </a:prstGeom>
        </p:spPr>
        <p:txBody>
          <a:bodyPr wrap="square">
            <a:spAutoFit/>
          </a:bodyPr>
          <a:lstStyle/>
          <a:p>
            <a:r>
              <a:rPr lang="en-US" sz="1400" b="0" dirty="0">
                <a:solidFill>
                  <a:schemeClr val="bg1"/>
                </a:solidFill>
              </a:rPr>
              <a:t>https://guides.library.vcu.edu/humphrey/journal-club</a:t>
            </a:r>
          </a:p>
        </p:txBody>
      </p:sp>
    </p:spTree>
    <p:extLst>
      <p:ext uri="{BB962C8B-B14F-4D97-AF65-F5344CB8AC3E}">
        <p14:creationId xmlns:p14="http://schemas.microsoft.com/office/powerpoint/2010/main" val="15051114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9600"/>
            <a:ext cx="9144000" cy="6293846"/>
          </a:xfrm>
        </p:spPr>
      </p:pic>
      <p:sp>
        <p:nvSpPr>
          <p:cNvPr id="5" name="Rectangle 4"/>
          <p:cNvSpPr/>
          <p:nvPr/>
        </p:nvSpPr>
        <p:spPr>
          <a:xfrm>
            <a:off x="6451040" y="6346376"/>
            <a:ext cx="2590800" cy="461665"/>
          </a:xfrm>
          <a:prstGeom prst="rect">
            <a:avLst/>
          </a:prstGeom>
        </p:spPr>
        <p:txBody>
          <a:bodyPr wrap="square">
            <a:spAutoFit/>
          </a:bodyPr>
          <a:lstStyle/>
          <a:p>
            <a:r>
              <a:rPr lang="en-US" sz="1200" b="0" dirty="0"/>
              <a:t>http://guides.dml.georgetown.edu/ebm/ebmclinicalquestions</a:t>
            </a:r>
          </a:p>
        </p:txBody>
      </p:sp>
    </p:spTree>
    <p:extLst>
      <p:ext uri="{BB962C8B-B14F-4D97-AF65-F5344CB8AC3E}">
        <p14:creationId xmlns:p14="http://schemas.microsoft.com/office/powerpoint/2010/main" val="34258193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of studies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Meta-analysis:</a:t>
            </a:r>
          </a:p>
          <a:p>
            <a:pPr lvl="1">
              <a:buFont typeface="Arial" panose="020B0604020202020204" pitchFamily="34" charset="0"/>
              <a:buChar char="•"/>
            </a:pPr>
            <a:r>
              <a:rPr lang="en-US" dirty="0" smtClean="0"/>
              <a:t>A </a:t>
            </a:r>
            <a:r>
              <a:rPr lang="en-US" dirty="0" smtClean="0"/>
              <a:t>study using statistical techniques to summarize </a:t>
            </a:r>
            <a:r>
              <a:rPr lang="en-US" dirty="0"/>
              <a:t>the results of several studies in a single weighted estimate, in which more weight is given to results of studies with more events and sometimes to studies of higher quality</a:t>
            </a:r>
            <a:r>
              <a:rPr lang="en-US" dirty="0" smtClean="0"/>
              <a:t>.</a:t>
            </a:r>
          </a:p>
          <a:p>
            <a:pPr>
              <a:buFont typeface="Arial" panose="020B0604020202020204" pitchFamily="34" charset="0"/>
              <a:buChar char="•"/>
            </a:pPr>
            <a:r>
              <a:rPr lang="en-US" dirty="0" smtClean="0"/>
              <a:t>Systematic review:</a:t>
            </a:r>
          </a:p>
          <a:p>
            <a:pPr lvl="1">
              <a:buFont typeface="Arial" panose="020B0604020202020204" pitchFamily="34" charset="0"/>
              <a:buChar char="•"/>
            </a:pPr>
            <a:r>
              <a:rPr lang="en-US" dirty="0"/>
              <a:t>a review in which specified and appropriate methods have been used to identify, appraise, and summarize studies addressing a defined question. </a:t>
            </a:r>
            <a:endParaRPr lang="en-US" dirty="0" smtClean="0"/>
          </a:p>
          <a:p>
            <a:pPr lvl="1">
              <a:buFont typeface="Arial" panose="020B0604020202020204" pitchFamily="34" charset="0"/>
              <a:buChar char="•"/>
            </a:pPr>
            <a:r>
              <a:rPr lang="en-US" dirty="0" smtClean="0"/>
              <a:t>It </a:t>
            </a:r>
            <a:r>
              <a:rPr lang="en-US" dirty="0"/>
              <a:t>can, but need not, involve </a:t>
            </a:r>
            <a:r>
              <a:rPr lang="en-US" dirty="0" smtClean="0"/>
              <a:t>meta-analysis. </a:t>
            </a:r>
            <a:endParaRPr lang="en-US" dirty="0"/>
          </a:p>
          <a:p>
            <a:pPr>
              <a:buFont typeface="Arial" panose="020B0604020202020204" pitchFamily="34" charset="0"/>
              <a:buChar char="•"/>
            </a:pPr>
            <a:endParaRPr lang="en-US" dirty="0" smtClean="0"/>
          </a:p>
          <a:p>
            <a:pPr>
              <a:buFont typeface="Arial" panose="020B0604020202020204" pitchFamily="34" charset="0"/>
              <a:buChar char="•"/>
            </a:pPr>
            <a:endParaRPr lang="en-US" dirty="0"/>
          </a:p>
          <a:p>
            <a:pPr>
              <a:buFont typeface="Arial" panose="020B0604020202020204" pitchFamily="34" charset="0"/>
              <a:buChar char="•"/>
            </a:pPr>
            <a:endParaRPr lang="en-US" dirty="0"/>
          </a:p>
        </p:txBody>
      </p:sp>
    </p:spTree>
    <p:extLst>
      <p:ext uri="{BB962C8B-B14F-4D97-AF65-F5344CB8AC3E}">
        <p14:creationId xmlns:p14="http://schemas.microsoft.com/office/powerpoint/2010/main" val="428184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Appraising systematic reviews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716" y="1905000"/>
            <a:ext cx="8842568"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53</a:t>
            </a:fld>
            <a:endParaRPr lang="en-US"/>
          </a:p>
        </p:txBody>
      </p:sp>
      <p:sp>
        <p:nvSpPr>
          <p:cNvPr id="6" name="Rectangle 5"/>
          <p:cNvSpPr/>
          <p:nvPr/>
        </p:nvSpPr>
        <p:spPr>
          <a:xfrm>
            <a:off x="3278284" y="6497469"/>
            <a:ext cx="5715000" cy="307777"/>
          </a:xfrm>
          <a:prstGeom prst="rect">
            <a:avLst/>
          </a:prstGeom>
        </p:spPr>
        <p:txBody>
          <a:bodyPr wrap="square">
            <a:spAutoFit/>
          </a:bodyPr>
          <a:lstStyle/>
          <a:p>
            <a:pPr algn="r"/>
            <a:r>
              <a:rPr lang="en-US" sz="1400" b="0" dirty="0">
                <a:solidFill>
                  <a:schemeClr val="bg1"/>
                </a:solidFill>
              </a:rPr>
              <a:t>http://clinicalevidence.bmj.com/x/set/static/ebm/toolbox/665052.html</a:t>
            </a:r>
          </a:p>
        </p:txBody>
      </p:sp>
    </p:spTree>
    <p:extLst>
      <p:ext uri="{BB962C8B-B14F-4D97-AF65-F5344CB8AC3E}">
        <p14:creationId xmlns:p14="http://schemas.microsoft.com/office/powerpoint/2010/main" val="14901842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Clinical Trials</a:t>
            </a:r>
          </a:p>
          <a:p>
            <a:r>
              <a:rPr lang="en-US" dirty="0" smtClean="0"/>
              <a:t>(</a:t>
            </a:r>
            <a:r>
              <a:rPr lang="en-US" dirty="0" err="1" smtClean="0"/>
              <a:t>strictu</a:t>
            </a:r>
            <a:r>
              <a:rPr lang="en-US" dirty="0" smtClean="0"/>
              <a:t> </a:t>
            </a:r>
            <a:r>
              <a:rPr lang="en-US" dirty="0" err="1" smtClean="0"/>
              <a:t>sensu</a:t>
            </a:r>
            <a:r>
              <a:rPr lang="en-US" dirty="0" smtClean="0"/>
              <a:t>)</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54</a:t>
            </a:fld>
            <a:endParaRPr lang="en-US"/>
          </a:p>
        </p:txBody>
      </p:sp>
    </p:spTree>
    <p:extLst>
      <p:ext uri="{BB962C8B-B14F-4D97-AF65-F5344CB8AC3E}">
        <p14:creationId xmlns:p14="http://schemas.microsoft.com/office/powerpoint/2010/main" val="378646652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dirty="0" smtClean="0"/>
              <a:t>Clinical trials: from discovery to application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0574161"/>
              </p:ext>
            </p:extLst>
          </p:nvPr>
        </p:nvGraphicFramePr>
        <p:xfrm>
          <a:off x="152399" y="1447800"/>
          <a:ext cx="8991599" cy="5004110"/>
        </p:xfrm>
        <a:graphic>
          <a:graphicData uri="http://schemas.openxmlformats.org/drawingml/2006/table">
            <a:tbl>
              <a:tblPr/>
              <a:tblGrid>
                <a:gridCol w="1498601"/>
                <a:gridCol w="7492998"/>
              </a:tblGrid>
              <a:tr h="1371600">
                <a:tc>
                  <a:txBody>
                    <a:bodyPr/>
                    <a:lstStyle/>
                    <a:p>
                      <a:pPr marL="171450" indent="-171450" algn="l">
                        <a:buFont typeface="Arial" panose="020B0604020202020204" pitchFamily="34" charset="0"/>
                        <a:buChar char="•"/>
                      </a:pPr>
                      <a:r>
                        <a:rPr lang="en-US" sz="2000" b="1" dirty="0">
                          <a:solidFill>
                            <a:schemeClr val="bg1"/>
                          </a:solidFill>
                        </a:rPr>
                        <a:t>Phase I</a:t>
                      </a:r>
                    </a:p>
                  </a:txBody>
                  <a:tcPr marL="60402" marR="60402" marT="30201" marB="30201">
                    <a:lnL>
                      <a:noFill/>
                    </a:lnL>
                    <a:lnR>
                      <a:noFill/>
                    </a:lnR>
                    <a:lnT>
                      <a:noFill/>
                    </a:lnT>
                    <a:lnB>
                      <a:noFill/>
                    </a:lnB>
                  </a:tcPr>
                </a:tc>
                <a:tc>
                  <a:txBody>
                    <a:bodyPr/>
                    <a:lstStyle/>
                    <a:p>
                      <a:pPr algn="l"/>
                      <a:r>
                        <a:rPr lang="en-US" sz="2000" dirty="0">
                          <a:solidFill>
                            <a:schemeClr val="bg1"/>
                          </a:solidFill>
                        </a:rPr>
                        <a:t>The first studies conducted in humans using an experimental intervention. These trials often have small sample sizes (e.g., &lt;20), may enroll healthy human participants, and are used to </a:t>
                      </a:r>
                      <a:r>
                        <a:rPr lang="en-US" sz="2000" b="0" dirty="0">
                          <a:solidFill>
                            <a:schemeClr val="bg1"/>
                          </a:solidFill>
                        </a:rPr>
                        <a:t>investigate pharmacokinetics, pharmacodynamics, and toxicity</a:t>
                      </a:r>
                      <a:r>
                        <a:rPr lang="en-US" sz="2000" dirty="0">
                          <a:solidFill>
                            <a:schemeClr val="bg1"/>
                          </a:solidFill>
                        </a:rPr>
                        <a:t>.</a:t>
                      </a:r>
                    </a:p>
                  </a:txBody>
                  <a:tcPr marL="60402" marR="60402" marT="30201" marB="30201">
                    <a:lnL>
                      <a:noFill/>
                    </a:lnL>
                    <a:lnR>
                      <a:noFill/>
                    </a:lnR>
                    <a:lnT>
                      <a:noFill/>
                    </a:lnT>
                    <a:lnB>
                      <a:noFill/>
                    </a:lnB>
                  </a:tcPr>
                </a:tc>
              </a:tr>
              <a:tr h="785232">
                <a:tc>
                  <a:txBody>
                    <a:bodyPr/>
                    <a:lstStyle/>
                    <a:p>
                      <a:pPr marL="171450" indent="-171450" algn="l">
                        <a:buFont typeface="Arial" panose="020B0604020202020204" pitchFamily="34" charset="0"/>
                        <a:buChar char="•"/>
                      </a:pPr>
                      <a:r>
                        <a:rPr lang="en-US" sz="2000" b="1" dirty="0">
                          <a:solidFill>
                            <a:schemeClr val="bg1"/>
                          </a:solidFill>
                        </a:rPr>
                        <a:t>Phase II</a:t>
                      </a:r>
                    </a:p>
                  </a:txBody>
                  <a:tcPr marL="60402" marR="60402" marT="30201" marB="30201">
                    <a:lnL>
                      <a:noFill/>
                    </a:lnL>
                    <a:lnR>
                      <a:noFill/>
                    </a:lnR>
                    <a:lnT>
                      <a:noFill/>
                    </a:lnT>
                    <a:lnB>
                      <a:noFill/>
                    </a:lnB>
                  </a:tcPr>
                </a:tc>
                <a:tc>
                  <a:txBody>
                    <a:bodyPr/>
                    <a:lstStyle/>
                    <a:p>
                      <a:pPr algn="l"/>
                      <a:r>
                        <a:rPr lang="en-US" sz="2000" dirty="0">
                          <a:solidFill>
                            <a:schemeClr val="bg1"/>
                          </a:solidFill>
                        </a:rPr>
                        <a:t>Trials typically conducted to investigate a dose response relationship, identify an optimal dose, and to investigate safety issues.</a:t>
                      </a:r>
                    </a:p>
                  </a:txBody>
                  <a:tcPr marL="60402" marR="60402" marT="30201" marB="30201">
                    <a:lnL>
                      <a:noFill/>
                    </a:lnL>
                    <a:lnR>
                      <a:noFill/>
                    </a:lnR>
                    <a:lnT>
                      <a:noFill/>
                    </a:lnT>
                    <a:lnB>
                      <a:noFill/>
                    </a:lnB>
                  </a:tcPr>
                </a:tc>
              </a:tr>
              <a:tr h="1328854">
                <a:tc>
                  <a:txBody>
                    <a:bodyPr/>
                    <a:lstStyle/>
                    <a:p>
                      <a:pPr marL="171450" indent="-171450" algn="l">
                        <a:buFont typeface="Arial" panose="020B0604020202020204" pitchFamily="34" charset="0"/>
                        <a:buChar char="•"/>
                      </a:pPr>
                      <a:r>
                        <a:rPr lang="en-US" sz="2000" b="1" dirty="0">
                          <a:solidFill>
                            <a:schemeClr val="bg1"/>
                          </a:solidFill>
                        </a:rPr>
                        <a:t>Phase III</a:t>
                      </a:r>
                    </a:p>
                  </a:txBody>
                  <a:tcPr marL="60402" marR="60402" marT="30201" marB="30201">
                    <a:lnL>
                      <a:noFill/>
                    </a:lnL>
                    <a:lnR>
                      <a:noFill/>
                    </a:lnR>
                    <a:lnT>
                      <a:noFill/>
                    </a:lnT>
                    <a:lnB>
                      <a:noFill/>
                    </a:lnB>
                  </a:tcPr>
                </a:tc>
                <a:tc>
                  <a:txBody>
                    <a:bodyPr/>
                    <a:lstStyle/>
                    <a:p>
                      <a:pPr algn="l"/>
                      <a:r>
                        <a:rPr lang="en-US" sz="2000">
                          <a:solidFill>
                            <a:schemeClr val="bg1"/>
                          </a:solidFill>
                        </a:rPr>
                        <a:t>Generally large trials (i.e., many study participants) designed to “confirm” efficacy of an intervention. They are sometimes called “confirmatory trials” or “registration trials” in the context of pharmaceutical development.</a:t>
                      </a:r>
                    </a:p>
                  </a:txBody>
                  <a:tcPr marL="60402" marR="60402" marT="30201" marB="30201">
                    <a:lnL>
                      <a:noFill/>
                    </a:lnL>
                    <a:lnR>
                      <a:noFill/>
                    </a:lnR>
                    <a:lnT>
                      <a:noFill/>
                    </a:lnT>
                    <a:lnB>
                      <a:noFill/>
                    </a:lnB>
                  </a:tcPr>
                </a:tc>
              </a:tr>
              <a:tr h="1328854">
                <a:tc>
                  <a:txBody>
                    <a:bodyPr/>
                    <a:lstStyle/>
                    <a:p>
                      <a:pPr marL="171450" indent="-171450" algn="l">
                        <a:buFont typeface="Arial" panose="020B0604020202020204" pitchFamily="34" charset="0"/>
                        <a:buChar char="•"/>
                      </a:pPr>
                      <a:r>
                        <a:rPr lang="en-US" sz="2000" b="1" dirty="0">
                          <a:solidFill>
                            <a:schemeClr val="bg1"/>
                          </a:solidFill>
                        </a:rPr>
                        <a:t>Phase IV</a:t>
                      </a:r>
                    </a:p>
                  </a:txBody>
                  <a:tcPr marL="60402" marR="60402" marT="30201" marB="30201">
                    <a:lnL>
                      <a:noFill/>
                    </a:lnL>
                    <a:lnR>
                      <a:noFill/>
                    </a:lnR>
                    <a:lnT>
                      <a:noFill/>
                    </a:lnT>
                    <a:lnB>
                      <a:noFill/>
                    </a:lnB>
                  </a:tcPr>
                </a:tc>
                <a:tc>
                  <a:txBody>
                    <a:bodyPr/>
                    <a:lstStyle/>
                    <a:p>
                      <a:pPr algn="l"/>
                      <a:r>
                        <a:rPr lang="en-US" sz="2000" dirty="0">
                          <a:solidFill>
                            <a:schemeClr val="bg1"/>
                          </a:solidFill>
                        </a:rPr>
                        <a:t>Trials carried out after registration of an intervention. They are generally very large and are typically conducted by pharmaceutical companies for marketing purposes and to gain broader experience with the intervention.</a:t>
                      </a:r>
                    </a:p>
                  </a:txBody>
                  <a:tcPr marL="60402" marR="60402" marT="30201" marB="30201">
                    <a:lnL>
                      <a:noFill/>
                    </a:lnL>
                    <a:lnR>
                      <a:noFill/>
                    </a:lnR>
                    <a:lnT>
                      <a:noFill/>
                    </a:lnT>
                    <a:lnB>
                      <a:noFill/>
                    </a:lnB>
                  </a:tcPr>
                </a:tc>
              </a:tr>
            </a:tbl>
          </a:graphicData>
        </a:graphic>
      </p:graphicFrame>
      <p:sp>
        <p:nvSpPr>
          <p:cNvPr id="5" name="Rectangle 4"/>
          <p:cNvSpPr/>
          <p:nvPr/>
        </p:nvSpPr>
        <p:spPr>
          <a:xfrm>
            <a:off x="0" y="6550223"/>
            <a:ext cx="9143998" cy="307777"/>
          </a:xfrm>
          <a:prstGeom prst="rect">
            <a:avLst/>
          </a:prstGeom>
        </p:spPr>
        <p:txBody>
          <a:bodyPr wrap="square">
            <a:spAutoFit/>
          </a:bodyPr>
          <a:lstStyle/>
          <a:p>
            <a:pPr algn="r"/>
            <a:r>
              <a:rPr lang="en-US" sz="1400" b="0" dirty="0">
                <a:solidFill>
                  <a:schemeClr val="bg1"/>
                </a:solidFill>
              </a:rPr>
              <a:t>Evans SR. Fundamentals of clinical trial design. </a:t>
            </a:r>
            <a:r>
              <a:rPr lang="en-US" sz="1400" b="0" i="1" dirty="0">
                <a:solidFill>
                  <a:schemeClr val="bg1"/>
                </a:solidFill>
              </a:rPr>
              <a:t>Journal of experimental stroke &amp; translational medicine</a:t>
            </a:r>
            <a:r>
              <a:rPr lang="en-US" sz="1400" b="0" dirty="0">
                <a:solidFill>
                  <a:schemeClr val="bg1"/>
                </a:solidFill>
              </a:rPr>
              <a:t>. 2010;3(1):19-27.</a:t>
            </a:r>
            <a:endParaRPr lang="en-US" sz="1400" b="0" dirty="0">
              <a:solidFill>
                <a:schemeClr val="bg1"/>
              </a:solidFill>
              <a:effectLst/>
            </a:endParaRPr>
          </a:p>
        </p:txBody>
      </p:sp>
    </p:spTree>
    <p:extLst>
      <p:ext uri="{BB962C8B-B14F-4D97-AF65-F5344CB8AC3E}">
        <p14:creationId xmlns:p14="http://schemas.microsoft.com/office/powerpoint/2010/main" val="28936037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NIH's Definition of a Clinical Trial</a:t>
            </a:r>
          </a:p>
        </p:txBody>
      </p:sp>
      <p:sp>
        <p:nvSpPr>
          <p:cNvPr id="3" name="Content Placeholder 2"/>
          <p:cNvSpPr>
            <a:spLocks noGrp="1"/>
          </p:cNvSpPr>
          <p:nvPr>
            <p:ph idx="1"/>
          </p:nvPr>
        </p:nvSpPr>
        <p:spPr>
          <a:xfrm>
            <a:off x="76200" y="1676400"/>
            <a:ext cx="8915400" cy="4953000"/>
          </a:xfrm>
        </p:spPr>
        <p:txBody>
          <a:bodyPr/>
          <a:lstStyle/>
          <a:p>
            <a:pPr marL="0" indent="0"/>
            <a:r>
              <a:rPr lang="en-US" sz="2200" dirty="0" smtClean="0"/>
              <a:t>‘</a:t>
            </a:r>
            <a:r>
              <a:rPr lang="en-US" sz="2200" i="1" dirty="0" smtClean="0"/>
              <a:t>A </a:t>
            </a:r>
            <a:r>
              <a:rPr lang="en-US" sz="2200" i="1" dirty="0"/>
              <a:t>research study in which one or more human subjects are  </a:t>
            </a:r>
            <a:r>
              <a:rPr lang="en-US" sz="2200" i="1" dirty="0" smtClean="0"/>
              <a:t>pro-</a:t>
            </a:r>
            <a:r>
              <a:rPr lang="en-US" sz="2200" i="1" dirty="0" err="1" smtClean="0"/>
              <a:t>spectively</a:t>
            </a:r>
            <a:r>
              <a:rPr lang="en-US" sz="2200" i="1" dirty="0" smtClean="0"/>
              <a:t> </a:t>
            </a:r>
            <a:r>
              <a:rPr lang="en-US" sz="2200" i="1" dirty="0"/>
              <a:t>assigned to one or more </a:t>
            </a:r>
            <a:r>
              <a:rPr lang="en-US" sz="2200" i="1" dirty="0" smtClean="0"/>
              <a:t>interventions </a:t>
            </a:r>
            <a:r>
              <a:rPr lang="en-US" sz="2200" i="1" dirty="0"/>
              <a:t>(which may </a:t>
            </a:r>
            <a:r>
              <a:rPr lang="en-US" sz="2200" i="1" dirty="0" smtClean="0"/>
              <a:t>in-</a:t>
            </a:r>
            <a:r>
              <a:rPr lang="en-US" sz="2200" i="1" dirty="0" err="1" smtClean="0"/>
              <a:t>clude</a:t>
            </a:r>
            <a:r>
              <a:rPr lang="en-US" sz="2200" i="1" dirty="0" smtClean="0"/>
              <a:t> </a:t>
            </a:r>
            <a:r>
              <a:rPr lang="en-US" sz="2200" i="1" dirty="0"/>
              <a:t>placebo or other control) to evaluate the effects of those interventions on </a:t>
            </a:r>
            <a:r>
              <a:rPr lang="en-US" sz="2200" i="1" dirty="0" smtClean="0"/>
              <a:t>health-related </a:t>
            </a:r>
            <a:r>
              <a:rPr lang="en-US" sz="2200" i="1" dirty="0"/>
              <a:t>biomedical or behavioral </a:t>
            </a:r>
            <a:r>
              <a:rPr lang="en-US" sz="2200" i="1" dirty="0" smtClean="0"/>
              <a:t>outcomes</a:t>
            </a:r>
            <a:r>
              <a:rPr lang="en-US" sz="2200" dirty="0" smtClean="0"/>
              <a:t>’.</a:t>
            </a:r>
            <a:r>
              <a:rPr lang="en-US" sz="2200" dirty="0"/>
              <a:t> </a:t>
            </a:r>
            <a:r>
              <a:rPr lang="en-US" dirty="0" smtClean="0"/>
              <a:t>	</a:t>
            </a:r>
            <a:endParaRPr lang="en-US" dirty="0"/>
          </a:p>
          <a:p>
            <a:pPr marL="0" indent="0"/>
            <a:r>
              <a:rPr lang="en-US" dirty="0" smtClean="0"/>
              <a:t>If </a:t>
            </a:r>
            <a:r>
              <a:rPr lang="en-US" dirty="0"/>
              <a:t>the answer to all </a:t>
            </a:r>
            <a:r>
              <a:rPr lang="en-US" dirty="0" smtClean="0"/>
              <a:t>following questions </a:t>
            </a:r>
            <a:r>
              <a:rPr lang="en-US" dirty="0"/>
              <a:t>is “yes,” then the clinical study </a:t>
            </a:r>
            <a:r>
              <a:rPr lang="en-US" dirty="0" smtClean="0"/>
              <a:t>is a </a:t>
            </a:r>
            <a:r>
              <a:rPr lang="en-US" dirty="0"/>
              <a:t>clinical trial according to the NIH definition.</a:t>
            </a:r>
          </a:p>
          <a:p>
            <a:pPr marL="857250" lvl="1" indent="-457200">
              <a:buFont typeface="+mj-lt"/>
              <a:buAutoNum type="arabicPeriod"/>
            </a:pPr>
            <a:r>
              <a:rPr lang="en-US" sz="2000" dirty="0" smtClean="0"/>
              <a:t>Does </a:t>
            </a:r>
            <a:r>
              <a:rPr lang="en-US" sz="2000" dirty="0"/>
              <a:t>the study involve human participants?</a:t>
            </a:r>
          </a:p>
          <a:p>
            <a:pPr marL="857250" lvl="1" indent="-457200">
              <a:buFont typeface="+mj-lt"/>
              <a:buAutoNum type="arabicPeriod"/>
            </a:pPr>
            <a:r>
              <a:rPr lang="en-US" sz="2000" dirty="0" smtClean="0"/>
              <a:t>Are </a:t>
            </a:r>
            <a:r>
              <a:rPr lang="en-US" sz="2000" dirty="0"/>
              <a:t>the participants prospectively assigned to an intervention?</a:t>
            </a:r>
          </a:p>
          <a:p>
            <a:pPr marL="857250" lvl="1" indent="-457200">
              <a:buFont typeface="+mj-lt"/>
              <a:buAutoNum type="arabicPeriod"/>
            </a:pPr>
            <a:r>
              <a:rPr lang="en-US" sz="2000" dirty="0" smtClean="0"/>
              <a:t>Is </a:t>
            </a:r>
            <a:r>
              <a:rPr lang="en-US" sz="2000" dirty="0"/>
              <a:t>the study designed to evaluate the effect of the intervention on the participants?</a:t>
            </a:r>
          </a:p>
          <a:p>
            <a:pPr marL="857250" lvl="1" indent="-457200">
              <a:buFont typeface="+mj-lt"/>
              <a:buAutoNum type="arabicPeriod"/>
            </a:pPr>
            <a:r>
              <a:rPr lang="en-US" sz="2000" dirty="0" smtClean="0"/>
              <a:t>Is </a:t>
            </a:r>
            <a:r>
              <a:rPr lang="en-US" sz="2000" dirty="0"/>
              <a:t>the effect being evaluated a health-related biomedical or behavioral outcome</a:t>
            </a:r>
            <a:r>
              <a:rPr lang="en-US" sz="2000" dirty="0" smtClean="0"/>
              <a:t>?</a:t>
            </a: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56</a:t>
            </a:fld>
            <a:endParaRPr lang="en-US"/>
          </a:p>
        </p:txBody>
      </p:sp>
      <p:sp>
        <p:nvSpPr>
          <p:cNvPr id="5" name="Rectangle 4"/>
          <p:cNvSpPr/>
          <p:nvPr/>
        </p:nvSpPr>
        <p:spPr>
          <a:xfrm>
            <a:off x="4495800" y="6438889"/>
            <a:ext cx="4572000" cy="307777"/>
          </a:xfrm>
          <a:prstGeom prst="rect">
            <a:avLst/>
          </a:prstGeom>
        </p:spPr>
        <p:txBody>
          <a:bodyPr>
            <a:spAutoFit/>
          </a:bodyPr>
          <a:lstStyle/>
          <a:p>
            <a:pPr marL="0" indent="0" algn="r"/>
            <a:r>
              <a:rPr lang="en-US" sz="1400" dirty="0">
                <a:solidFill>
                  <a:schemeClr val="bg1"/>
                </a:solidFill>
              </a:rPr>
              <a:t> https://grants.nih.gov/policy/clinical-trials/definition.htm</a:t>
            </a:r>
          </a:p>
        </p:txBody>
      </p:sp>
    </p:spTree>
    <p:extLst>
      <p:ext uri="{BB962C8B-B14F-4D97-AF65-F5344CB8AC3E}">
        <p14:creationId xmlns:p14="http://schemas.microsoft.com/office/powerpoint/2010/main" val="3369458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a clinical trial?</a:t>
            </a:r>
            <a:endParaRPr lang="en-US" dirty="0"/>
          </a:p>
        </p:txBody>
      </p:sp>
      <p:sp>
        <p:nvSpPr>
          <p:cNvPr id="3" name="Content Placeholder 2"/>
          <p:cNvSpPr>
            <a:spLocks noGrp="1"/>
          </p:cNvSpPr>
          <p:nvPr>
            <p:ph idx="1"/>
          </p:nvPr>
        </p:nvSpPr>
        <p:spPr/>
        <p:txBody>
          <a:bodyPr/>
          <a:lstStyle/>
          <a:p>
            <a:pPr marL="60325" indent="-60325"/>
            <a:r>
              <a:rPr lang="en-US" dirty="0"/>
              <a:t>The study involves the recruitment of research participants with disease X to receive either an investigational drug or a placebo. It is designed to evaluate the efficacy of the investigational drug to relieve disease symptoms. </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57</a:t>
            </a:fld>
            <a:endParaRPr lang="en-US"/>
          </a:p>
        </p:txBody>
      </p:sp>
    </p:spTree>
    <p:extLst>
      <p:ext uri="{BB962C8B-B14F-4D97-AF65-F5344CB8AC3E}">
        <p14:creationId xmlns:p14="http://schemas.microsoft.com/office/powerpoint/2010/main" val="24631700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b="1" dirty="0" smtClean="0"/>
              <a:t>Does </a:t>
            </a:r>
            <a:r>
              <a:rPr lang="en-US" sz="2000" b="1" dirty="0"/>
              <a:t>the study involve human participants? </a:t>
            </a:r>
            <a:endParaRPr lang="en-US" sz="2000" b="1" dirty="0" smtClean="0"/>
          </a:p>
          <a:p>
            <a:pPr lvl="1">
              <a:buFont typeface="Arial" panose="020B0604020202020204" pitchFamily="34" charset="0"/>
              <a:buChar char="•"/>
            </a:pPr>
            <a:r>
              <a:rPr lang="en-US" sz="2000" dirty="0" smtClean="0"/>
              <a:t>Yes</a:t>
            </a:r>
            <a:r>
              <a:rPr lang="en-US" sz="2000" dirty="0"/>
              <a:t>, the study involves human participants. </a:t>
            </a:r>
          </a:p>
          <a:p>
            <a:pPr>
              <a:buFont typeface="Arial" panose="020B0604020202020204" pitchFamily="34" charset="0"/>
              <a:buChar char="•"/>
            </a:pPr>
            <a:r>
              <a:rPr lang="en-US" sz="2000" b="1" dirty="0" smtClean="0"/>
              <a:t>Are </a:t>
            </a:r>
            <a:r>
              <a:rPr lang="en-US" sz="2000" b="1" dirty="0"/>
              <a:t>the participants prospectively assigned to an intervention? </a:t>
            </a:r>
            <a:endParaRPr lang="en-US" sz="2000" b="1" dirty="0" smtClean="0"/>
          </a:p>
          <a:p>
            <a:pPr lvl="1">
              <a:buFont typeface="Arial" panose="020B0604020202020204" pitchFamily="34" charset="0"/>
              <a:buChar char="•"/>
            </a:pPr>
            <a:r>
              <a:rPr lang="en-US" sz="2000" dirty="0" smtClean="0"/>
              <a:t>Yes</a:t>
            </a:r>
            <a:r>
              <a:rPr lang="en-US" sz="2000" dirty="0"/>
              <a:t>, the participants are prospectively assigned to receive an intervention, the investigational drug or placebo. </a:t>
            </a:r>
          </a:p>
          <a:p>
            <a:pPr>
              <a:buFont typeface="Arial" panose="020B0604020202020204" pitchFamily="34" charset="0"/>
              <a:buChar char="•"/>
            </a:pPr>
            <a:r>
              <a:rPr lang="en-US" sz="2000" b="1" dirty="0" smtClean="0"/>
              <a:t>Is </a:t>
            </a:r>
            <a:r>
              <a:rPr lang="en-US" sz="2000" b="1" dirty="0"/>
              <a:t>the study designed to evaluate the effect of the intervention on the participants? </a:t>
            </a:r>
            <a:endParaRPr lang="en-US" sz="2000" b="1" dirty="0" smtClean="0"/>
          </a:p>
          <a:p>
            <a:pPr lvl="1">
              <a:buFont typeface="Arial" panose="020B0604020202020204" pitchFamily="34" charset="0"/>
              <a:buChar char="•"/>
            </a:pPr>
            <a:r>
              <a:rPr lang="en-US" sz="2000" dirty="0" smtClean="0"/>
              <a:t>Yes</a:t>
            </a:r>
            <a:r>
              <a:rPr lang="en-US" sz="2000" dirty="0"/>
              <a:t>, the study is designed to evaluate the effect of the investigational drug on the participants’ symptoms. </a:t>
            </a:r>
          </a:p>
          <a:p>
            <a:pPr>
              <a:buFont typeface="Arial" panose="020B0604020202020204" pitchFamily="34" charset="0"/>
              <a:buChar char="•"/>
            </a:pPr>
            <a:r>
              <a:rPr lang="en-US" sz="2000" b="1" dirty="0" smtClean="0"/>
              <a:t>Is </a:t>
            </a:r>
            <a:r>
              <a:rPr lang="en-US" sz="2000" b="1" dirty="0"/>
              <a:t>the effect being evaluated a health-related biomedical or behavioral outcome? </a:t>
            </a:r>
            <a:endParaRPr lang="en-US" sz="2000" b="1" dirty="0" smtClean="0"/>
          </a:p>
          <a:p>
            <a:pPr lvl="1">
              <a:buFont typeface="Arial" panose="020B0604020202020204" pitchFamily="34" charset="0"/>
              <a:buChar char="•"/>
            </a:pPr>
            <a:r>
              <a:rPr lang="en-US" sz="2000" dirty="0" smtClean="0"/>
              <a:t>Yes</a:t>
            </a:r>
            <a:r>
              <a:rPr lang="en-US" sz="2000" dirty="0"/>
              <a:t>, the effect being evaluated, relief of symptoms, is a health-related outcome.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58</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smtClean="0"/>
              <a:t>The study involves the recruitment of research participants with disease X to receive either an investigational drug or a placebo. It is designed to evaluate the efficacy of the investigational drug to relieve disease symptoms. </a:t>
            </a:r>
            <a:endParaRPr lang="en-US" sz="1800" kern="0" dirty="0"/>
          </a:p>
        </p:txBody>
      </p:sp>
    </p:spTree>
    <p:extLst>
      <p:ext uri="{BB962C8B-B14F-4D97-AF65-F5344CB8AC3E}">
        <p14:creationId xmlns:p14="http://schemas.microsoft.com/office/powerpoint/2010/main" val="3176286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sz="2000" dirty="0" smtClean="0"/>
              <a:t>Does </a:t>
            </a:r>
            <a:r>
              <a:rPr lang="en-US" sz="2000" dirty="0"/>
              <a:t>the study involve human participants? </a:t>
            </a:r>
            <a:endParaRPr lang="en-US" sz="2000" dirty="0" smtClean="0"/>
          </a:p>
          <a:p>
            <a:pPr lvl="1">
              <a:buFont typeface="Arial" panose="020B0604020202020204" pitchFamily="34" charset="0"/>
              <a:buChar char="•"/>
            </a:pPr>
            <a:r>
              <a:rPr lang="en-US" sz="2000" dirty="0" smtClean="0"/>
              <a:t>Yes</a:t>
            </a:r>
            <a:r>
              <a:rPr lang="en-US" sz="2000" dirty="0"/>
              <a:t>, children are </a:t>
            </a:r>
            <a:r>
              <a:rPr lang="en-US" sz="2000" dirty="0" smtClean="0"/>
              <a:t>human participants</a:t>
            </a:r>
            <a:r>
              <a:rPr lang="en-US" sz="2000" dirty="0"/>
              <a:t>.</a:t>
            </a:r>
          </a:p>
          <a:p>
            <a:pPr>
              <a:buFont typeface="Arial" panose="020B0604020202020204" pitchFamily="34" charset="0"/>
              <a:buChar char="•"/>
            </a:pPr>
            <a:r>
              <a:rPr lang="en-US" sz="2000" dirty="0" smtClean="0"/>
              <a:t>Are </a:t>
            </a:r>
            <a:r>
              <a:rPr lang="en-US" sz="2000" dirty="0"/>
              <a:t>the participants prospectively assigned to an intervention? </a:t>
            </a:r>
            <a:endParaRPr lang="en-US" sz="2000" dirty="0" smtClean="0"/>
          </a:p>
          <a:p>
            <a:pPr lvl="1">
              <a:buFont typeface="Arial" panose="020B0604020202020204" pitchFamily="34" charset="0"/>
              <a:buChar char="•"/>
            </a:pPr>
            <a:r>
              <a:rPr lang="en-US" sz="2000" dirty="0" smtClean="0"/>
              <a:t>Yes</a:t>
            </a:r>
            <a:r>
              <a:rPr lang="en-US" sz="2000" dirty="0"/>
              <a:t>, the participants are prospectively assigned to see different advertisements.</a:t>
            </a:r>
          </a:p>
          <a:p>
            <a:pPr>
              <a:buFont typeface="Arial" panose="020B0604020202020204" pitchFamily="34" charset="0"/>
              <a:buChar char="•"/>
            </a:pPr>
            <a:r>
              <a:rPr lang="en-US" sz="2000" dirty="0" smtClean="0"/>
              <a:t>Is </a:t>
            </a:r>
            <a:r>
              <a:rPr lang="en-US" sz="2000" dirty="0"/>
              <a:t>the study designed to evaluate the effect of the intervention on the participants? </a:t>
            </a:r>
            <a:endParaRPr lang="en-US" sz="2000" dirty="0" smtClean="0"/>
          </a:p>
          <a:p>
            <a:pPr lvl="1">
              <a:buFont typeface="Arial" panose="020B0604020202020204" pitchFamily="34" charset="0"/>
              <a:buChar char="•"/>
            </a:pPr>
            <a:r>
              <a:rPr lang="en-US" sz="2000" dirty="0" smtClean="0"/>
              <a:t>Yes</a:t>
            </a:r>
            <a:r>
              <a:rPr lang="en-US" sz="2000" dirty="0"/>
              <a:t>, the study is designed to evaluate the advertisements.</a:t>
            </a:r>
          </a:p>
          <a:p>
            <a:pPr>
              <a:buFont typeface="Arial" panose="020B0604020202020204" pitchFamily="34" charset="0"/>
              <a:buChar char="•"/>
            </a:pPr>
            <a:r>
              <a:rPr lang="en-US" sz="2000" dirty="0" smtClean="0"/>
              <a:t>Is </a:t>
            </a:r>
            <a:r>
              <a:rPr lang="en-US" sz="2000" dirty="0"/>
              <a:t>the effect being evaluated a health-related biomedical or behavioral outcome? </a:t>
            </a:r>
            <a:endParaRPr lang="en-US" sz="2000" dirty="0" smtClean="0"/>
          </a:p>
          <a:p>
            <a:pPr lvl="1">
              <a:buFont typeface="Arial" panose="020B0604020202020204" pitchFamily="34" charset="0"/>
              <a:buChar char="•"/>
            </a:pPr>
            <a:r>
              <a:rPr lang="en-US" sz="2000" dirty="0" smtClean="0"/>
              <a:t>No</a:t>
            </a:r>
            <a:r>
              <a:rPr lang="en-US" sz="2000" dirty="0"/>
              <a:t>, preferences are not health-related biomedical or behavioral outcomes.</a:t>
            </a:r>
          </a:p>
        </p:txBody>
      </p:sp>
      <p:sp>
        <p:nvSpPr>
          <p:cNvPr id="4" name="Slide Number Placeholder 3"/>
          <p:cNvSpPr>
            <a:spLocks noGrp="1"/>
          </p:cNvSpPr>
          <p:nvPr>
            <p:ph type="sldNum" sz="quarter" idx="10"/>
          </p:nvPr>
        </p:nvSpPr>
        <p:spPr/>
        <p:txBody>
          <a:bodyPr/>
          <a:lstStyle/>
          <a:p>
            <a:fld id="{B7A43C5A-ACB8-4C0A-8D74-C2E9796A15BB}" type="slidenum">
              <a:rPr lang="en-US" smtClean="0"/>
              <a:pPr/>
              <a:t>59</a:t>
            </a:fld>
            <a:endParaRPr lang="en-US"/>
          </a:p>
        </p:txBody>
      </p:sp>
      <p:sp>
        <p:nvSpPr>
          <p:cNvPr id="5" name="Content Placeholder 2"/>
          <p:cNvSpPr txBox="1">
            <a:spLocks/>
          </p:cNvSpPr>
          <p:nvPr/>
        </p:nvSpPr>
        <p:spPr>
          <a:xfrm>
            <a:off x="228600" y="838200"/>
            <a:ext cx="8686800" cy="914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60325" indent="-60325"/>
            <a:r>
              <a:rPr lang="en-US" sz="1800" kern="0" dirty="0"/>
              <a:t>A study involves the recruitment of children at two schools to evaluate their preferences for graphics and colors used in healthy food advertisements. Children will be presented by multiple health advertisement and their preferences for graphics and colors will be assessed.</a:t>
            </a:r>
          </a:p>
        </p:txBody>
      </p:sp>
    </p:spTree>
    <p:extLst>
      <p:ext uri="{BB962C8B-B14F-4D97-AF65-F5344CB8AC3E}">
        <p14:creationId xmlns:p14="http://schemas.microsoft.com/office/powerpoint/2010/main" val="271468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 medicine (EBM) steps</a:t>
            </a:r>
            <a:endParaRPr lang="en-US" dirty="0"/>
          </a:p>
        </p:txBody>
      </p:sp>
      <p:sp>
        <p:nvSpPr>
          <p:cNvPr id="3" name="Content Placeholder 2"/>
          <p:cNvSpPr>
            <a:spLocks noGrp="1"/>
          </p:cNvSpPr>
          <p:nvPr>
            <p:ph idx="1"/>
          </p:nvPr>
        </p:nvSpPr>
        <p:spPr/>
        <p:txBody>
          <a:bodyPr/>
          <a:lstStyle/>
          <a:p>
            <a:pPr marL="512763" indent="-512763">
              <a:buAutoNum type="arabicPeriod"/>
              <a:tabLst>
                <a:tab pos="2170113" algn="l"/>
              </a:tabLst>
            </a:pPr>
            <a:r>
              <a:rPr lang="en-US" b="1" dirty="0" smtClean="0"/>
              <a:t>ASK</a:t>
            </a:r>
            <a:r>
              <a:rPr lang="en-US" dirty="0" smtClean="0"/>
              <a:t> 	Convert </a:t>
            </a:r>
            <a:r>
              <a:rPr lang="en-US" dirty="0"/>
              <a:t>the need for information into </a:t>
            </a:r>
            <a:r>
              <a:rPr lang="en-US" dirty="0" smtClean="0"/>
              <a:t>a 	focused </a:t>
            </a:r>
            <a:r>
              <a:rPr lang="en-US" dirty="0"/>
              <a:t>clinical question. </a:t>
            </a:r>
            <a:endParaRPr lang="en-US" dirty="0" smtClean="0"/>
          </a:p>
          <a:p>
            <a:pPr marL="512763" indent="-512763">
              <a:buAutoNum type="arabicPeriod"/>
              <a:tabLst>
                <a:tab pos="2170113" algn="l"/>
              </a:tabLst>
            </a:pPr>
            <a:r>
              <a:rPr lang="en-US" b="1" dirty="0" smtClean="0"/>
              <a:t>ACQUIRE 	</a:t>
            </a:r>
            <a:r>
              <a:rPr lang="en-US" dirty="0" smtClean="0"/>
              <a:t>Track </a:t>
            </a:r>
            <a:r>
              <a:rPr lang="en-US" dirty="0"/>
              <a:t>down the best evidence with which </a:t>
            </a:r>
            <a:r>
              <a:rPr lang="en-US" dirty="0" smtClean="0"/>
              <a:t>to	answer </a:t>
            </a:r>
            <a:r>
              <a:rPr lang="en-US" dirty="0"/>
              <a:t>that question.</a:t>
            </a:r>
          </a:p>
          <a:p>
            <a:pPr marL="512763" indent="-512763">
              <a:buFont typeface="+mj-lt"/>
              <a:buAutoNum type="arabicPeriod"/>
              <a:tabLst>
                <a:tab pos="2170113" algn="l"/>
              </a:tabLst>
            </a:pPr>
            <a:r>
              <a:rPr lang="en-US" b="1" dirty="0" smtClean="0"/>
              <a:t>APPRAISE</a:t>
            </a:r>
            <a:r>
              <a:rPr lang="en-US" dirty="0"/>
              <a:t>	</a:t>
            </a:r>
            <a:r>
              <a:rPr lang="en-US" dirty="0" smtClean="0"/>
              <a:t>Critically </a:t>
            </a:r>
            <a:r>
              <a:rPr lang="en-US" dirty="0"/>
              <a:t>appraise the evidence for </a:t>
            </a:r>
            <a:r>
              <a:rPr lang="en-US" dirty="0" smtClean="0"/>
              <a:t>its 	validity</a:t>
            </a:r>
            <a:r>
              <a:rPr lang="en-US" dirty="0"/>
              <a:t>, impact, and applicability.</a:t>
            </a:r>
          </a:p>
          <a:p>
            <a:pPr marL="512763" indent="-512763">
              <a:buFont typeface="+mj-lt"/>
              <a:buAutoNum type="arabicPeriod"/>
              <a:tabLst>
                <a:tab pos="2170113" algn="l"/>
              </a:tabLst>
            </a:pPr>
            <a:r>
              <a:rPr lang="en-US" b="1" dirty="0" smtClean="0"/>
              <a:t>APPLY	</a:t>
            </a:r>
            <a:r>
              <a:rPr lang="en-US" dirty="0" smtClean="0"/>
              <a:t>Integrate </a:t>
            </a:r>
            <a:r>
              <a:rPr lang="en-US" dirty="0"/>
              <a:t>the evidence with your </a:t>
            </a:r>
            <a:r>
              <a:rPr lang="en-US" dirty="0" smtClean="0"/>
              <a:t>clinical 	expertise </a:t>
            </a:r>
            <a:r>
              <a:rPr lang="en-US" dirty="0"/>
              <a:t>and your patient's characteristics </a:t>
            </a:r>
            <a:r>
              <a:rPr lang="en-US" dirty="0" smtClean="0"/>
              <a:t>	and </a:t>
            </a:r>
            <a:r>
              <a:rPr lang="en-US" dirty="0"/>
              <a:t>values. </a:t>
            </a:r>
          </a:p>
          <a:p>
            <a:pPr marL="512763" indent="-512763">
              <a:buFont typeface="+mj-lt"/>
              <a:buAutoNum type="arabicPeriod"/>
              <a:tabLst>
                <a:tab pos="2170113" algn="l"/>
              </a:tabLst>
            </a:pPr>
            <a:r>
              <a:rPr lang="en-US" b="1" dirty="0" smtClean="0"/>
              <a:t>ASSESS	</a:t>
            </a:r>
            <a:r>
              <a:rPr lang="en-US" dirty="0" smtClean="0"/>
              <a:t>Assess </a:t>
            </a:r>
            <a:r>
              <a:rPr lang="en-US" dirty="0"/>
              <a:t>the results of your intervention. </a:t>
            </a:r>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Tree>
    <p:extLst>
      <p:ext uri="{BB962C8B-B14F-4D97-AF65-F5344CB8AC3E}">
        <p14:creationId xmlns:p14="http://schemas.microsoft.com/office/powerpoint/2010/main" val="375461508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Controlled Clinical Trial</a:t>
            </a:r>
          </a:p>
        </p:txBody>
      </p:sp>
      <p:sp>
        <p:nvSpPr>
          <p:cNvPr id="3" name="Content Placeholder 2"/>
          <p:cNvSpPr>
            <a:spLocks noGrp="1"/>
          </p:cNvSpPr>
          <p:nvPr>
            <p:ph idx="1"/>
          </p:nvPr>
        </p:nvSpPr>
        <p:spPr/>
        <p:txBody>
          <a:bodyPr/>
          <a:lstStyle/>
          <a:p>
            <a:pPr marL="0" indent="0"/>
            <a:r>
              <a:rPr lang="en-US" dirty="0" smtClean="0"/>
              <a:t>Clinical</a:t>
            </a:r>
            <a:r>
              <a:rPr lang="en-US" dirty="0" smtClean="0"/>
              <a:t> </a:t>
            </a:r>
            <a:r>
              <a:rPr lang="en-US" dirty="0"/>
              <a:t>trial in which participants are assigned to two or more different treatment </a:t>
            </a:r>
            <a:r>
              <a:rPr lang="en-US" dirty="0" smtClean="0"/>
              <a:t>groups by </a:t>
            </a:r>
            <a:r>
              <a:rPr lang="en-US" dirty="0"/>
              <a:t>a method other than random allocation. </a:t>
            </a:r>
            <a:endParaRPr lang="en-US" dirty="0" smtClean="0"/>
          </a:p>
          <a:p>
            <a:endParaRPr lang="en-US" dirty="0"/>
          </a:p>
        </p:txBody>
      </p:sp>
    </p:spTree>
    <p:extLst>
      <p:ext uri="{BB962C8B-B14F-4D97-AF65-F5344CB8AC3E}">
        <p14:creationId xmlns:p14="http://schemas.microsoft.com/office/powerpoint/2010/main" val="341129695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Randomized Controlled Trial</a:t>
            </a:r>
          </a:p>
        </p:txBody>
      </p:sp>
      <p:sp>
        <p:nvSpPr>
          <p:cNvPr id="3" name="Content Placeholder 2"/>
          <p:cNvSpPr>
            <a:spLocks noGrp="1"/>
          </p:cNvSpPr>
          <p:nvPr>
            <p:ph idx="1"/>
          </p:nvPr>
        </p:nvSpPr>
        <p:spPr/>
        <p:txBody>
          <a:bodyPr/>
          <a:lstStyle/>
          <a:p>
            <a:pPr marL="0" indent="0"/>
            <a:r>
              <a:rPr lang="en-US" dirty="0" smtClean="0"/>
              <a:t>A clinical trial </a:t>
            </a:r>
            <a:r>
              <a:rPr lang="en-US" dirty="0"/>
              <a:t>in which participants are randomly assigned to two or more groups: at least one (the experimental group) receiving an intervention that is being tested and another (the comparison or control group) receiving an alternative treatment or placebo. </a:t>
            </a:r>
          </a:p>
        </p:txBody>
      </p:sp>
    </p:spTree>
    <p:extLst>
      <p:ext uri="{BB962C8B-B14F-4D97-AF65-F5344CB8AC3E}">
        <p14:creationId xmlns:p14="http://schemas.microsoft.com/office/powerpoint/2010/main" val="27232284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Factorial Designs</a:t>
            </a:r>
            <a:endParaRPr lang="en-US" dirty="0"/>
          </a:p>
        </p:txBody>
      </p:sp>
      <p:sp>
        <p:nvSpPr>
          <p:cNvPr id="2" name="Content Placeholder 1"/>
          <p:cNvSpPr>
            <a:spLocks noGrp="1"/>
          </p:cNvSpPr>
          <p:nvPr>
            <p:ph idx="1"/>
          </p:nvPr>
        </p:nvSpPr>
        <p:spPr>
          <a:xfrm>
            <a:off x="228600" y="1524000"/>
            <a:ext cx="4648200" cy="5105400"/>
          </a:xfrm>
        </p:spPr>
        <p:txBody>
          <a:bodyPr>
            <a:normAutofit fontScale="92500" lnSpcReduction="10000"/>
          </a:bodyPr>
          <a:lstStyle/>
          <a:p>
            <a:r>
              <a:rPr lang="en-US" dirty="0" smtClean="0"/>
              <a:t>Perhaps two different </a:t>
            </a:r>
            <a:r>
              <a:rPr lang="en-US" dirty="0" err="1" smtClean="0"/>
              <a:t>dosings</a:t>
            </a:r>
            <a:r>
              <a:rPr lang="en-US" dirty="0" smtClean="0"/>
              <a:t> of the same drug can be tested for efficacy</a:t>
            </a:r>
          </a:p>
          <a:p>
            <a:pPr lvl="1"/>
            <a:r>
              <a:rPr lang="en-US" dirty="0" err="1" smtClean="0"/>
              <a:t>Clopidogrel</a:t>
            </a:r>
            <a:r>
              <a:rPr lang="en-US" dirty="0" smtClean="0"/>
              <a:t> standard vs double dose</a:t>
            </a:r>
          </a:p>
          <a:p>
            <a:pPr lvl="1"/>
            <a:r>
              <a:rPr lang="en-US" dirty="0" err="1" smtClean="0"/>
              <a:t>Clopidogrel</a:t>
            </a:r>
            <a:r>
              <a:rPr lang="en-US" dirty="0" smtClean="0"/>
              <a:t> plus ASA vs </a:t>
            </a:r>
            <a:r>
              <a:rPr lang="en-US" dirty="0" err="1" smtClean="0"/>
              <a:t>Clopidogrel</a:t>
            </a:r>
            <a:r>
              <a:rPr lang="en-US" dirty="0" smtClean="0"/>
              <a:t> alone vs ASA alone</a:t>
            </a:r>
          </a:p>
          <a:p>
            <a:pPr lvl="1"/>
            <a:r>
              <a:rPr lang="en-US" dirty="0" err="1" smtClean="0"/>
              <a:t>Clopidogrel</a:t>
            </a:r>
            <a:r>
              <a:rPr lang="en-US" dirty="0" smtClean="0"/>
              <a:t> with high dose ASA vs </a:t>
            </a:r>
            <a:r>
              <a:rPr lang="en-US" dirty="0" err="1" smtClean="0"/>
              <a:t>Clopidogrel</a:t>
            </a:r>
            <a:r>
              <a:rPr lang="en-US" dirty="0" smtClean="0"/>
              <a:t> with low dose ASA</a:t>
            </a:r>
          </a:p>
          <a:p>
            <a:pPr lvl="2"/>
            <a:r>
              <a:rPr lang="en-US" dirty="0" smtClean="0"/>
              <a:t>Should be no direct interaction of ASA and </a:t>
            </a:r>
            <a:r>
              <a:rPr lang="en-US" dirty="0" err="1" smtClean="0"/>
              <a:t>Clopidogrel</a:t>
            </a:r>
            <a:r>
              <a:rPr lang="en-US" dirty="0" smtClean="0"/>
              <a:t> other than the main outcomes (e.g. Metabolism)</a:t>
            </a: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1471" y="1752600"/>
            <a:ext cx="3943929" cy="3132667"/>
          </a:xfrm>
          <a:prstGeom prst="rect">
            <a:avLst/>
          </a:prstGeom>
        </p:spPr>
      </p:pic>
    </p:spTree>
    <p:extLst>
      <p:ext uri="{BB962C8B-B14F-4D97-AF65-F5344CB8AC3E}">
        <p14:creationId xmlns:p14="http://schemas.microsoft.com/office/powerpoint/2010/main" val="36840002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 of 1 studies</a:t>
            </a:r>
            <a:endParaRPr lang="en-US" dirty="0"/>
          </a:p>
        </p:txBody>
      </p:sp>
      <p:sp>
        <p:nvSpPr>
          <p:cNvPr id="3" name="Content Placeholder 2"/>
          <p:cNvSpPr>
            <a:spLocks noGrp="1"/>
          </p:cNvSpPr>
          <p:nvPr>
            <p:ph idx="1"/>
          </p:nvPr>
        </p:nvSpPr>
        <p:spPr/>
        <p:txBody>
          <a:bodyPr/>
          <a:lstStyle/>
          <a:p>
            <a:pPr marL="624078" indent="-514350">
              <a:buFont typeface="+mj-lt"/>
              <a:buAutoNum type="arabicPeriod"/>
            </a:pPr>
            <a:r>
              <a:rPr lang="en-US" dirty="0"/>
              <a:t>The strongest evidence</a:t>
            </a:r>
          </a:p>
          <a:p>
            <a:pPr marL="624078" indent="-514350">
              <a:buFont typeface="+mj-lt"/>
              <a:buAutoNum type="arabicPeriod"/>
            </a:pPr>
            <a:r>
              <a:rPr lang="en-US" dirty="0"/>
              <a:t>A patient that you want to know if this is the correct treatment for them</a:t>
            </a:r>
          </a:p>
          <a:p>
            <a:pPr marL="624078" indent="-514350">
              <a:buFont typeface="+mj-lt"/>
              <a:buAutoNum type="arabicPeriod"/>
            </a:pPr>
            <a:r>
              <a:rPr lang="en-US" dirty="0"/>
              <a:t>You measure their baseline state (e.g. BP)</a:t>
            </a:r>
          </a:p>
          <a:p>
            <a:pPr marL="624078" indent="-514350">
              <a:buFont typeface="+mj-lt"/>
              <a:buAutoNum type="arabicPeriod"/>
            </a:pPr>
            <a:r>
              <a:rPr lang="en-US" dirty="0"/>
              <a:t>You give them the treatment and then measure the outcome (e.g. BP)</a:t>
            </a:r>
          </a:p>
          <a:p>
            <a:pPr marL="624078" indent="-514350">
              <a:buFont typeface="+mj-lt"/>
              <a:buAutoNum type="arabicPeriod"/>
            </a:pPr>
            <a:r>
              <a:rPr lang="en-US" dirty="0"/>
              <a:t>Then you take them off and measure the outcome (e.g. BP)</a:t>
            </a:r>
          </a:p>
          <a:p>
            <a:pPr marL="624078" indent="-514350">
              <a:buFont typeface="+mj-lt"/>
              <a:buAutoNum type="arabicPeriod"/>
            </a:pPr>
            <a:r>
              <a:rPr lang="en-US" dirty="0"/>
              <a:t>Then you repeat steps 4 and 5 three times or more and analyze the differences</a:t>
            </a:r>
          </a:p>
          <a:p>
            <a:pPr marL="624078" indent="-514350">
              <a:buFont typeface="+mj-lt"/>
              <a:buAutoNum type="arabicPeriod"/>
            </a:pPr>
            <a:r>
              <a:rPr lang="en-US" dirty="0"/>
              <a:t>An effective therapy should produce consistent effects</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63</a:t>
            </a:fld>
            <a:endParaRPr lang="en-US"/>
          </a:p>
        </p:txBody>
      </p:sp>
    </p:spTree>
    <p:extLst>
      <p:ext uri="{BB962C8B-B14F-4D97-AF65-F5344CB8AC3E}">
        <p14:creationId xmlns:p14="http://schemas.microsoft.com/office/powerpoint/2010/main" val="177909301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Cohort studies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64</a:t>
            </a:fld>
            <a:endParaRPr lang="en-US"/>
          </a:p>
        </p:txBody>
      </p:sp>
    </p:spTree>
    <p:extLst>
      <p:ext uri="{BB962C8B-B14F-4D97-AF65-F5344CB8AC3E}">
        <p14:creationId xmlns:p14="http://schemas.microsoft.com/office/powerpoint/2010/main" val="350468144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Cohort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 </a:t>
            </a:r>
            <a:r>
              <a:rPr lang="en-US" dirty="0"/>
              <a:t>non-experimental study design that follows </a:t>
            </a:r>
            <a:r>
              <a:rPr lang="en-US" dirty="0" smtClean="0"/>
              <a:t>one or more cohorts.</a:t>
            </a:r>
          </a:p>
          <a:p>
            <a:pPr>
              <a:buFont typeface="Arial" panose="020B0604020202020204" pitchFamily="34" charset="0"/>
              <a:buChar char="•"/>
            </a:pPr>
            <a:r>
              <a:rPr lang="en-US" dirty="0"/>
              <a:t>A </a:t>
            </a:r>
            <a:r>
              <a:rPr lang="en-US" dirty="0" smtClean="0"/>
              <a:t>cohort = a </a:t>
            </a:r>
            <a:r>
              <a:rPr lang="en-US" dirty="0"/>
              <a:t>group of </a:t>
            </a:r>
            <a:r>
              <a:rPr lang="en-US" dirty="0" smtClean="0"/>
              <a:t>individuals, </a:t>
            </a:r>
            <a:r>
              <a:rPr lang="en-US" dirty="0"/>
              <a:t>usually 100 or more in size, who share a common characteristic, </a:t>
            </a:r>
          </a:p>
          <a:p>
            <a:pPr lvl="2">
              <a:buFont typeface="Arial" panose="020B0604020202020204" pitchFamily="34" charset="0"/>
              <a:buChar char="•"/>
            </a:pPr>
            <a:r>
              <a:rPr lang="en-US" dirty="0" smtClean="0"/>
              <a:t>e.g</a:t>
            </a:r>
            <a:r>
              <a:rPr lang="en-US" dirty="0"/>
              <a:t>. smokers, workers in a lead smelter, people born in the same year, or all enrollees of a specific health insurance plan</a:t>
            </a:r>
            <a:endParaRPr lang="en-US" dirty="0" smtClean="0"/>
          </a:p>
          <a:p>
            <a:pPr>
              <a:buFont typeface="Arial" panose="020B0604020202020204" pitchFamily="34" charset="0"/>
              <a:buChar char="•"/>
            </a:pPr>
            <a:r>
              <a:rPr lang="en-US" dirty="0" smtClean="0"/>
              <a:t>Looks </a:t>
            </a:r>
            <a:r>
              <a:rPr lang="en-US" dirty="0"/>
              <a:t>at how events differ among people within the group</a:t>
            </a:r>
            <a:r>
              <a:rPr lang="en-US" dirty="0" smtClean="0"/>
              <a:t>.</a:t>
            </a:r>
          </a:p>
          <a:p>
            <a:pPr>
              <a:buFont typeface="Arial" panose="020B0604020202020204" pitchFamily="34" charset="0"/>
              <a:buChar char="•"/>
            </a:pPr>
            <a:r>
              <a:rPr lang="en-US" dirty="0" smtClean="0"/>
              <a:t>A </a:t>
            </a:r>
            <a:r>
              <a:rPr lang="en-US" dirty="0"/>
              <a:t>study that examines a cohort, which differs in respect to exposure to some suspected risk factor (e.g. smoking), is useful for trying to ascertain whether exposure is likely to cause specified events (e.g. lung cancer). </a:t>
            </a:r>
            <a:endParaRPr lang="en-US" dirty="0" smtClean="0"/>
          </a:p>
        </p:txBody>
      </p:sp>
    </p:spTree>
    <p:extLst>
      <p:ext uri="{BB962C8B-B14F-4D97-AF65-F5344CB8AC3E}">
        <p14:creationId xmlns:p14="http://schemas.microsoft.com/office/powerpoint/2010/main" val="24463910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studies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66</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
        <p:nvSpPr>
          <p:cNvPr id="3" name="Rectangle 2"/>
          <p:cNvSpPr/>
          <p:nvPr/>
        </p:nvSpPr>
        <p:spPr bwMode="auto">
          <a:xfrm>
            <a:off x="1905000" y="2037304"/>
            <a:ext cx="5334000" cy="1143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Rectangle 7"/>
          <p:cNvSpPr/>
          <p:nvPr/>
        </p:nvSpPr>
        <p:spPr bwMode="auto">
          <a:xfrm>
            <a:off x="1854760" y="4648200"/>
            <a:ext cx="5334000" cy="838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7003807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studies: advantages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Advantages:  </a:t>
            </a:r>
            <a:endParaRPr lang="en-US" dirty="0"/>
          </a:p>
          <a:p>
            <a:pPr lvl="1">
              <a:buFont typeface="Arial" panose="020B0604020202020204" pitchFamily="34" charset="0"/>
              <a:buChar char="•"/>
            </a:pPr>
            <a:r>
              <a:rPr lang="en-US" dirty="0" smtClean="0"/>
              <a:t>Gather </a:t>
            </a:r>
            <a:r>
              <a:rPr lang="en-US" dirty="0"/>
              <a:t>data regarding sequence of events; can assess causality </a:t>
            </a:r>
          </a:p>
          <a:p>
            <a:pPr lvl="1">
              <a:buFont typeface="Arial" panose="020B0604020202020204" pitchFamily="34" charset="0"/>
              <a:buChar char="•"/>
            </a:pPr>
            <a:r>
              <a:rPr lang="en-US" dirty="0" smtClean="0"/>
              <a:t>Examine </a:t>
            </a:r>
            <a:r>
              <a:rPr lang="en-US" dirty="0"/>
              <a:t>multiple outcomes for a given exposure </a:t>
            </a:r>
          </a:p>
          <a:p>
            <a:pPr lvl="1">
              <a:buFont typeface="Arial" panose="020B0604020202020204" pitchFamily="34" charset="0"/>
              <a:buChar char="•"/>
            </a:pPr>
            <a:r>
              <a:rPr lang="en-US" dirty="0" smtClean="0"/>
              <a:t>Good </a:t>
            </a:r>
            <a:r>
              <a:rPr lang="en-US" dirty="0"/>
              <a:t>for investigating rare exposures </a:t>
            </a:r>
          </a:p>
          <a:p>
            <a:pPr lvl="1">
              <a:buFont typeface="Arial" panose="020B0604020202020204" pitchFamily="34" charset="0"/>
              <a:buChar char="•"/>
            </a:pPr>
            <a:r>
              <a:rPr lang="en-US" dirty="0" smtClean="0"/>
              <a:t>Can </a:t>
            </a:r>
            <a:r>
              <a:rPr lang="en-US" dirty="0"/>
              <a:t>calculate rates of disease in exposed and unexposed individuals over time (e.g. incidence, relative risk) </a:t>
            </a:r>
          </a:p>
        </p:txBody>
      </p:sp>
      <p:sp>
        <p:nvSpPr>
          <p:cNvPr id="4" name="Slide Number Placeholder 3"/>
          <p:cNvSpPr>
            <a:spLocks noGrp="1"/>
          </p:cNvSpPr>
          <p:nvPr>
            <p:ph type="sldNum" sz="quarter" idx="10"/>
          </p:nvPr>
        </p:nvSpPr>
        <p:spPr/>
        <p:txBody>
          <a:bodyPr/>
          <a:lstStyle/>
          <a:p>
            <a:fld id="{B7A43C5A-ACB8-4C0A-8D74-C2E9796A15BB}" type="slidenum">
              <a:rPr lang="en-US" smtClean="0"/>
              <a:pPr/>
              <a:t>67</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6977060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Cohort studies: disadvantages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b="1" u="sng" dirty="0" smtClean="0"/>
              <a:t>General</a:t>
            </a:r>
            <a:r>
              <a:rPr lang="en-US" dirty="0" smtClean="0"/>
              <a:t>:  </a:t>
            </a:r>
            <a:endParaRPr lang="en-US" dirty="0"/>
          </a:p>
          <a:p>
            <a:pPr lvl="1">
              <a:buFont typeface="Arial" panose="020B0604020202020204" pitchFamily="34" charset="0"/>
              <a:buChar char="•"/>
            </a:pPr>
            <a:r>
              <a:rPr lang="en-US" sz="2000" dirty="0" smtClean="0"/>
              <a:t>Large </a:t>
            </a:r>
            <a:r>
              <a:rPr lang="en-US" sz="2000" dirty="0"/>
              <a:t>numbers of subjects are required to study rare </a:t>
            </a:r>
            <a:r>
              <a:rPr lang="en-US" sz="2000" dirty="0" smtClean="0"/>
              <a:t>exposures; </a:t>
            </a:r>
            <a:endParaRPr lang="en-US" sz="2000" dirty="0"/>
          </a:p>
          <a:p>
            <a:pPr lvl="1">
              <a:buFont typeface="Arial" panose="020B0604020202020204" pitchFamily="34" charset="0"/>
              <a:buChar char="•"/>
            </a:pPr>
            <a:r>
              <a:rPr lang="en-US" sz="2000" dirty="0" smtClean="0"/>
              <a:t>Susceptible </a:t>
            </a:r>
            <a:r>
              <a:rPr lang="en-US" sz="2000" dirty="0"/>
              <a:t>to selection </a:t>
            </a:r>
            <a:r>
              <a:rPr lang="en-US" sz="2000" dirty="0" smtClean="0"/>
              <a:t>bias. </a:t>
            </a:r>
            <a:endParaRPr lang="en-US" sz="2000" dirty="0"/>
          </a:p>
          <a:p>
            <a:pPr>
              <a:buFont typeface="Arial" panose="020B0604020202020204" pitchFamily="34" charset="0"/>
              <a:buChar char="•"/>
            </a:pPr>
            <a:r>
              <a:rPr lang="en-US" b="1" u="sng" dirty="0" smtClean="0"/>
              <a:t>Prospective </a:t>
            </a:r>
            <a:r>
              <a:rPr lang="en-US" b="1" u="sng" dirty="0"/>
              <a:t>Cohort </a:t>
            </a:r>
            <a:r>
              <a:rPr lang="en-US" b="1" u="sng" dirty="0" smtClean="0"/>
              <a:t>Study</a:t>
            </a:r>
            <a:r>
              <a:rPr lang="en-US" b="1" dirty="0" smtClean="0"/>
              <a:t>:  </a:t>
            </a:r>
            <a:endParaRPr lang="en-US" b="1" dirty="0"/>
          </a:p>
          <a:p>
            <a:pPr lvl="1">
              <a:buFont typeface="Arial" panose="020B0604020202020204" pitchFamily="34" charset="0"/>
              <a:buChar char="•"/>
            </a:pPr>
            <a:r>
              <a:rPr lang="en-US" dirty="0" smtClean="0"/>
              <a:t>May </a:t>
            </a:r>
            <a:r>
              <a:rPr lang="en-US" dirty="0"/>
              <a:t>be expensive to </a:t>
            </a:r>
            <a:r>
              <a:rPr lang="en-US" dirty="0" smtClean="0"/>
              <a:t>conduct; </a:t>
            </a:r>
            <a:endParaRPr lang="en-US" dirty="0"/>
          </a:p>
          <a:p>
            <a:pPr lvl="1">
              <a:buFont typeface="Arial" panose="020B0604020202020204" pitchFamily="34" charset="0"/>
              <a:buChar char="•"/>
            </a:pPr>
            <a:r>
              <a:rPr lang="en-US" dirty="0" smtClean="0"/>
              <a:t>May </a:t>
            </a:r>
            <a:r>
              <a:rPr lang="en-US" dirty="0"/>
              <a:t>require long durations for </a:t>
            </a:r>
            <a:r>
              <a:rPr lang="en-US" dirty="0" smtClean="0"/>
              <a:t>follow-up; </a:t>
            </a:r>
            <a:endParaRPr lang="en-US" dirty="0"/>
          </a:p>
          <a:p>
            <a:pPr lvl="1">
              <a:buFont typeface="Arial" panose="020B0604020202020204" pitchFamily="34" charset="0"/>
              <a:buChar char="•"/>
            </a:pPr>
            <a:r>
              <a:rPr lang="en-US" dirty="0" smtClean="0"/>
              <a:t>Maintaining </a:t>
            </a:r>
            <a:r>
              <a:rPr lang="en-US" dirty="0"/>
              <a:t>follow-up may be </a:t>
            </a:r>
            <a:r>
              <a:rPr lang="en-US" dirty="0" smtClean="0"/>
              <a:t>difficult; </a:t>
            </a:r>
            <a:endParaRPr lang="en-US" dirty="0"/>
          </a:p>
          <a:p>
            <a:pPr lvl="1">
              <a:buFont typeface="Arial" panose="020B0604020202020204" pitchFamily="34" charset="0"/>
              <a:buChar char="•"/>
            </a:pPr>
            <a:r>
              <a:rPr lang="en-US" dirty="0" smtClean="0"/>
              <a:t>Susceptible </a:t>
            </a:r>
            <a:r>
              <a:rPr lang="en-US" dirty="0"/>
              <a:t>to loss to follow-up or </a:t>
            </a:r>
            <a:r>
              <a:rPr lang="en-US" dirty="0" smtClean="0"/>
              <a:t>withdrawals. </a:t>
            </a:r>
            <a:endParaRPr lang="en-US" dirty="0"/>
          </a:p>
          <a:p>
            <a:pPr>
              <a:buFont typeface="Arial" panose="020B0604020202020204" pitchFamily="34" charset="0"/>
              <a:buChar char="•"/>
            </a:pPr>
            <a:r>
              <a:rPr lang="en-US" b="1" u="sng" dirty="0" smtClean="0"/>
              <a:t>Retrospective </a:t>
            </a:r>
            <a:r>
              <a:rPr lang="en-US" b="1" u="sng" dirty="0"/>
              <a:t>Cohort </a:t>
            </a:r>
            <a:r>
              <a:rPr lang="en-US" b="1" u="sng" dirty="0" smtClean="0"/>
              <a:t>Study</a:t>
            </a:r>
            <a:r>
              <a:rPr lang="en-US" b="1" dirty="0" smtClean="0"/>
              <a:t>:  </a:t>
            </a:r>
            <a:endParaRPr lang="en-US" b="1" dirty="0"/>
          </a:p>
          <a:p>
            <a:pPr lvl="1">
              <a:buFont typeface="Arial" panose="020B0604020202020204" pitchFamily="34" charset="0"/>
              <a:buChar char="•"/>
            </a:pPr>
            <a:r>
              <a:rPr lang="en-US" dirty="0" smtClean="0"/>
              <a:t>Susceptible </a:t>
            </a:r>
            <a:r>
              <a:rPr lang="en-US" dirty="0"/>
              <a:t>to recall bias or information </a:t>
            </a:r>
            <a:r>
              <a:rPr lang="en-US" dirty="0" smtClean="0"/>
              <a:t>bias; </a:t>
            </a:r>
            <a:endParaRPr lang="en-US" dirty="0"/>
          </a:p>
          <a:p>
            <a:pPr lvl="1">
              <a:buFont typeface="Arial" panose="020B0604020202020204" pitchFamily="34" charset="0"/>
              <a:buChar char="•"/>
            </a:pPr>
            <a:r>
              <a:rPr lang="en-US" dirty="0" smtClean="0"/>
              <a:t>Less </a:t>
            </a:r>
            <a:r>
              <a:rPr lang="en-US" dirty="0"/>
              <a:t>control over </a:t>
            </a:r>
            <a:r>
              <a:rPr lang="en-US" dirty="0" smtClean="0"/>
              <a:t>variables. </a:t>
            </a: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68</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097598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Selection of cohort study participants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Define </a:t>
            </a:r>
            <a:r>
              <a:rPr lang="en-US" dirty="0"/>
              <a:t>the selected group of subjects by exposure status at the start of the investigation. </a:t>
            </a:r>
            <a:endParaRPr lang="en-US" dirty="0" smtClean="0"/>
          </a:p>
          <a:p>
            <a:pPr>
              <a:buFont typeface="Arial" panose="020B0604020202020204" pitchFamily="34" charset="0"/>
              <a:buChar char="•"/>
            </a:pPr>
            <a:endParaRPr lang="en-US" dirty="0" smtClean="0"/>
          </a:p>
          <a:p>
            <a:pPr>
              <a:buFont typeface="Arial" panose="020B0604020202020204" pitchFamily="34" charset="0"/>
              <a:buChar char="•"/>
            </a:pPr>
            <a:r>
              <a:rPr lang="en-US" dirty="0" smtClean="0"/>
              <a:t>Have </a:t>
            </a:r>
            <a:r>
              <a:rPr lang="en-US" dirty="0"/>
              <a:t>both the exposed and unexposed groups be selected from the same source </a:t>
            </a:r>
            <a:r>
              <a:rPr lang="en-US" dirty="0" smtClean="0"/>
              <a:t>population.</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69</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390110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Cardinal Rules of EBM</a:t>
            </a:r>
            <a:br>
              <a:rPr lang="en-US" dirty="0"/>
            </a:b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b="1" dirty="0" smtClean="0"/>
              <a:t>Not </a:t>
            </a:r>
            <a:r>
              <a:rPr lang="en-US" b="1" dirty="0"/>
              <a:t>all evidence is created </a:t>
            </a:r>
            <a:r>
              <a:rPr lang="en-US" b="1" dirty="0" smtClean="0"/>
              <a:t>equal:</a:t>
            </a:r>
          </a:p>
          <a:p>
            <a:pPr lvl="1" indent="-342900"/>
            <a:r>
              <a:rPr lang="en-US" dirty="0" smtClean="0"/>
              <a:t>A </a:t>
            </a:r>
            <a:r>
              <a:rPr lang="en-US" dirty="0"/>
              <a:t>hierarchy of evidence guides clinical decision-making</a:t>
            </a:r>
            <a:r>
              <a:rPr lang="en-US" dirty="0" smtClean="0"/>
              <a:t>.</a:t>
            </a:r>
          </a:p>
          <a:p>
            <a:pPr lvl="1" indent="-342900"/>
            <a:endParaRPr lang="en-US" dirty="0"/>
          </a:p>
          <a:p>
            <a:pPr marL="457200" indent="-457200">
              <a:buFont typeface="+mj-lt"/>
              <a:buAutoNum type="arabicPeriod"/>
            </a:pPr>
            <a:r>
              <a:rPr lang="en-US" b="1" dirty="0"/>
              <a:t>Evidence alone is never </a:t>
            </a:r>
            <a:r>
              <a:rPr lang="en-US" b="1" dirty="0" smtClean="0"/>
              <a:t>enough:</a:t>
            </a:r>
          </a:p>
          <a:p>
            <a:pPr lvl="1" indent="-342900"/>
            <a:r>
              <a:rPr lang="en-US" dirty="0" smtClean="0"/>
              <a:t>Competent </a:t>
            </a:r>
            <a:r>
              <a:rPr lang="en-US" dirty="0"/>
              <a:t>physicians balance risks and benefits of management strategies in the context of patient values and preferences. </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3"/>
          <p:cNvSpPr/>
          <p:nvPr/>
        </p:nvSpPr>
        <p:spPr>
          <a:xfrm>
            <a:off x="4495800" y="6474023"/>
            <a:ext cx="4572000" cy="307777"/>
          </a:xfrm>
          <a:prstGeom prst="rect">
            <a:avLst/>
          </a:prstGeom>
        </p:spPr>
        <p:txBody>
          <a:bodyPr>
            <a:spAutoFit/>
          </a:bodyPr>
          <a:lstStyle/>
          <a:p>
            <a:pPr algn="r"/>
            <a:r>
              <a:rPr lang="en-US" sz="1400" b="0" dirty="0">
                <a:solidFill>
                  <a:schemeClr val="bg1"/>
                </a:solidFill>
              </a:rPr>
              <a:t>http://libguides.gwumc.edu/ebm/ebmintro</a:t>
            </a:r>
          </a:p>
        </p:txBody>
      </p:sp>
    </p:spTree>
    <p:extLst>
      <p:ext uri="{BB962C8B-B14F-4D97-AF65-F5344CB8AC3E}">
        <p14:creationId xmlns:p14="http://schemas.microsoft.com/office/powerpoint/2010/main" val="31494741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Selection of participants in cohort studies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70</a:t>
            </a:fld>
            <a:endParaRPr lang="en-US"/>
          </a:p>
        </p:txBody>
      </p:sp>
      <p:pic>
        <p:nvPicPr>
          <p:cNvPr id="6" name="Picture 5"/>
          <p:cNvPicPr>
            <a:picLocks noChangeAspect="1"/>
          </p:cNvPicPr>
          <p:nvPr/>
        </p:nvPicPr>
        <p:blipFill>
          <a:blip r:embed="rId2"/>
          <a:stretch>
            <a:fillRect/>
          </a:stretch>
        </p:blipFill>
        <p:spPr>
          <a:xfrm>
            <a:off x="0" y="1295400"/>
            <a:ext cx="9144000" cy="5562600"/>
          </a:xfrm>
          <a:prstGeom prst="rect">
            <a:avLst/>
          </a:prstGeom>
        </p:spPr>
      </p:pic>
    </p:spTree>
    <p:extLst>
      <p:ext uri="{BB962C8B-B14F-4D97-AF65-F5344CB8AC3E}">
        <p14:creationId xmlns:p14="http://schemas.microsoft.com/office/powerpoint/2010/main" val="12292557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71</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
        <p:nvSpPr>
          <p:cNvPr id="7" name="TextBox 6"/>
          <p:cNvSpPr txBox="1"/>
          <p:nvPr/>
        </p:nvSpPr>
        <p:spPr>
          <a:xfrm>
            <a:off x="0" y="609600"/>
            <a:ext cx="2098652" cy="584775"/>
          </a:xfrm>
          <a:prstGeom prst="rect">
            <a:avLst/>
          </a:prstGeom>
          <a:solidFill>
            <a:schemeClr val="bg1"/>
          </a:solidFill>
        </p:spPr>
        <p:txBody>
          <a:bodyPr wrap="none" rtlCol="0">
            <a:spAutoFit/>
          </a:bodyPr>
          <a:lstStyle/>
          <a:p>
            <a:r>
              <a:rPr lang="en-US" dirty="0" smtClean="0"/>
              <a:t>Evaluation</a:t>
            </a:r>
            <a:endParaRPr lang="en-US" dirty="0"/>
          </a:p>
        </p:txBody>
      </p:sp>
    </p:spTree>
    <p:extLst>
      <p:ext uri="{BB962C8B-B14F-4D97-AF65-F5344CB8AC3E}">
        <p14:creationId xmlns:p14="http://schemas.microsoft.com/office/powerpoint/2010/main" val="7998167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72</a:t>
            </a:fld>
            <a:endParaRPr lang="en-US"/>
          </a:p>
        </p:txBody>
      </p:sp>
      <p:pic>
        <p:nvPicPr>
          <p:cNvPr id="5" name="Picture 4"/>
          <p:cNvPicPr>
            <a:picLocks noChangeAspect="1"/>
          </p:cNvPicPr>
          <p:nvPr/>
        </p:nvPicPr>
        <p:blipFill>
          <a:blip r:embed="rId2"/>
          <a:stretch>
            <a:fillRect/>
          </a:stretch>
        </p:blipFill>
        <p:spPr>
          <a:xfrm>
            <a:off x="-5862" y="609600"/>
            <a:ext cx="9149862" cy="6248400"/>
          </a:xfrm>
          <a:prstGeom prst="rect">
            <a:avLst/>
          </a:prstGeom>
        </p:spPr>
      </p:pic>
      <p:sp>
        <p:nvSpPr>
          <p:cNvPr id="6" name="TextBox 5"/>
          <p:cNvSpPr txBox="1"/>
          <p:nvPr/>
        </p:nvSpPr>
        <p:spPr>
          <a:xfrm>
            <a:off x="0" y="609600"/>
            <a:ext cx="2098652" cy="584775"/>
          </a:xfrm>
          <a:prstGeom prst="rect">
            <a:avLst/>
          </a:prstGeom>
          <a:solidFill>
            <a:schemeClr val="bg1"/>
          </a:solidFill>
        </p:spPr>
        <p:txBody>
          <a:bodyPr wrap="none" rtlCol="0">
            <a:spAutoFit/>
          </a:bodyPr>
          <a:lstStyle/>
          <a:p>
            <a:r>
              <a:rPr lang="en-US" dirty="0" smtClean="0"/>
              <a:t>Evaluation</a:t>
            </a:r>
            <a:endParaRPr lang="en-US" dirty="0"/>
          </a:p>
        </p:txBody>
      </p:sp>
    </p:spTree>
    <p:extLst>
      <p:ext uri="{BB962C8B-B14F-4D97-AF65-F5344CB8AC3E}">
        <p14:creationId xmlns:p14="http://schemas.microsoft.com/office/powerpoint/2010/main" val="32783165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762000"/>
          </a:xfrm>
        </p:spPr>
        <p:txBody>
          <a:bodyPr/>
          <a:lstStyle/>
          <a:p>
            <a:r>
              <a:rPr lang="en-US" sz="3000" dirty="0" smtClean="0"/>
              <a:t>What </a:t>
            </a:r>
            <a:r>
              <a:rPr lang="en-US" sz="3000" dirty="0"/>
              <a:t>Odds Ratio (OR) </a:t>
            </a:r>
            <a:r>
              <a:rPr lang="en-US" sz="3000" dirty="0" smtClean="0"/>
              <a:t>and </a:t>
            </a:r>
            <a:r>
              <a:rPr lang="en-US" sz="3000" dirty="0"/>
              <a:t>Risk Ratio (RR) </a:t>
            </a:r>
            <a:r>
              <a:rPr lang="en-US" sz="3000" dirty="0" smtClean="0"/>
              <a:t> tell you</a:t>
            </a:r>
            <a:endParaRPr lang="en-US" sz="3000"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That </a:t>
            </a:r>
            <a:r>
              <a:rPr lang="en-US" dirty="0"/>
              <a:t>there IS a </a:t>
            </a:r>
            <a:r>
              <a:rPr lang="en-US" dirty="0" smtClean="0"/>
              <a:t>relationship between exposure </a:t>
            </a:r>
            <a:r>
              <a:rPr lang="en-US" dirty="0"/>
              <a:t>and outcome </a:t>
            </a:r>
            <a:r>
              <a:rPr lang="en-US" dirty="0" smtClean="0"/>
              <a:t>when </a:t>
            </a:r>
            <a:r>
              <a:rPr lang="en-US" dirty="0"/>
              <a:t>the OR </a:t>
            </a:r>
            <a:r>
              <a:rPr lang="en-US" dirty="0" err="1"/>
              <a:t>or</a:t>
            </a:r>
            <a:r>
              <a:rPr lang="en-US" dirty="0"/>
              <a:t> RR </a:t>
            </a:r>
            <a:r>
              <a:rPr lang="en-US" i="1" dirty="0"/>
              <a:t>is clearly more than 1.0 </a:t>
            </a:r>
            <a:r>
              <a:rPr lang="en-US" i="1" dirty="0" smtClean="0"/>
              <a:t>or less </a:t>
            </a:r>
            <a:r>
              <a:rPr lang="en-US" i="1" dirty="0"/>
              <a:t>than </a:t>
            </a:r>
            <a:r>
              <a:rPr lang="en-US" i="1" dirty="0" smtClean="0"/>
              <a:t>1.0</a:t>
            </a:r>
            <a:r>
              <a:rPr lang="en-US" dirty="0" smtClean="0"/>
              <a:t>, </a:t>
            </a:r>
          </a:p>
          <a:p>
            <a:pPr marL="457200" indent="-457200">
              <a:buFont typeface="+mj-lt"/>
              <a:buAutoNum type="arabicPeriod"/>
            </a:pPr>
            <a:r>
              <a:rPr lang="en-US" dirty="0" smtClean="0"/>
              <a:t>The </a:t>
            </a:r>
            <a:r>
              <a:rPr lang="en-US" dirty="0"/>
              <a:t>DIRECTION of the </a:t>
            </a:r>
            <a:r>
              <a:rPr lang="en-US" dirty="0" smtClean="0"/>
              <a:t>effect: </a:t>
            </a:r>
          </a:p>
          <a:p>
            <a:pPr lvl="1"/>
            <a:r>
              <a:rPr lang="en-US" dirty="0" smtClean="0"/>
              <a:t>if </a:t>
            </a:r>
            <a:r>
              <a:rPr lang="en-US" dirty="0"/>
              <a:t>AD greater than BC (</a:t>
            </a:r>
            <a:r>
              <a:rPr lang="en-US" dirty="0" smtClean="0"/>
              <a:t>OR &gt; </a:t>
            </a:r>
            <a:r>
              <a:rPr lang="en-US" dirty="0"/>
              <a:t>1.0) then the exposure is more likely to lead to illness, </a:t>
            </a:r>
            <a:endParaRPr lang="en-US" dirty="0" smtClean="0"/>
          </a:p>
          <a:p>
            <a:pPr lvl="1"/>
            <a:r>
              <a:rPr lang="en-US" dirty="0" smtClean="0"/>
              <a:t>if </a:t>
            </a:r>
            <a:r>
              <a:rPr lang="en-US" dirty="0"/>
              <a:t>BC </a:t>
            </a:r>
            <a:r>
              <a:rPr lang="en-US" dirty="0" smtClean="0"/>
              <a:t>is greater </a:t>
            </a:r>
            <a:r>
              <a:rPr lang="en-US" dirty="0"/>
              <a:t>than AD (OR&lt; 1.0) the exposure is ‘protective’ against illness. </a:t>
            </a:r>
          </a:p>
          <a:p>
            <a:pPr marL="457200" indent="-457200">
              <a:buFont typeface="+mj-lt"/>
              <a:buAutoNum type="arabicPeriod"/>
            </a:pPr>
            <a:r>
              <a:rPr lang="en-US" dirty="0" smtClean="0"/>
              <a:t>The </a:t>
            </a:r>
            <a:r>
              <a:rPr lang="en-US" dirty="0"/>
              <a:t>SIZE or STRENGTH of the </a:t>
            </a:r>
            <a:r>
              <a:rPr lang="en-US" dirty="0" smtClean="0"/>
              <a:t>effect: the </a:t>
            </a:r>
            <a:r>
              <a:rPr lang="en-US" dirty="0"/>
              <a:t>actual OR </a:t>
            </a:r>
            <a:r>
              <a:rPr lang="en-US" dirty="0" err="1"/>
              <a:t>or</a:t>
            </a:r>
            <a:r>
              <a:rPr lang="en-US" dirty="0"/>
              <a:t> RR value </a:t>
            </a:r>
            <a:r>
              <a:rPr lang="en-US" dirty="0" smtClean="0"/>
              <a:t>itself, read as </a:t>
            </a:r>
            <a:r>
              <a:rPr lang="en-US" dirty="0"/>
              <a:t>the number of times one group is more likely to be ill than </a:t>
            </a:r>
            <a:r>
              <a:rPr lang="en-US" dirty="0" smtClean="0"/>
              <a:t>the other group.</a:t>
            </a:r>
            <a:endParaRPr lang="en-US" dirty="0"/>
          </a:p>
        </p:txBody>
      </p:sp>
      <p:sp>
        <p:nvSpPr>
          <p:cNvPr id="4" name="Slide Number Placeholder 3"/>
          <p:cNvSpPr>
            <a:spLocks noGrp="1"/>
          </p:cNvSpPr>
          <p:nvPr>
            <p:ph type="sldNum" sz="quarter" idx="10"/>
          </p:nvPr>
        </p:nvSpPr>
        <p:spPr>
          <a:xfrm>
            <a:off x="76200" y="6248400"/>
            <a:ext cx="2057400" cy="365125"/>
          </a:xfrm>
        </p:spPr>
        <p:txBody>
          <a:bodyPr/>
          <a:lstStyle/>
          <a:p>
            <a:fld id="{B7A43C5A-ACB8-4C0A-8D74-C2E9796A15BB}" type="slidenum">
              <a:rPr lang="en-US" smtClean="0"/>
              <a:pPr/>
              <a:t>73</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20413607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Odds Ratio (OR) or Risk Ratio (RR) ? </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It’s </a:t>
            </a:r>
            <a:r>
              <a:rPr lang="en-US" dirty="0"/>
              <a:t>never wrong to use </a:t>
            </a:r>
            <a:r>
              <a:rPr lang="en-US" dirty="0" smtClean="0"/>
              <a:t>OR, </a:t>
            </a:r>
            <a:r>
              <a:rPr lang="en-US" dirty="0"/>
              <a:t>but </a:t>
            </a:r>
            <a:r>
              <a:rPr lang="en-US" dirty="0" smtClean="0"/>
              <a:t>RR is preferred when </a:t>
            </a:r>
            <a:r>
              <a:rPr lang="en-US" dirty="0"/>
              <a:t>you have the </a:t>
            </a:r>
            <a:r>
              <a:rPr lang="en-US" i="1" dirty="0" smtClean="0"/>
              <a:t>true incidence rate</a:t>
            </a:r>
            <a:r>
              <a:rPr lang="en-US" dirty="0" smtClean="0"/>
              <a:t> </a:t>
            </a:r>
            <a:r>
              <a:rPr lang="en-US" dirty="0"/>
              <a:t>for both exposure </a:t>
            </a:r>
            <a:r>
              <a:rPr lang="en-US" dirty="0" smtClean="0"/>
              <a:t>groups.</a:t>
            </a:r>
          </a:p>
          <a:p>
            <a:pPr lvl="1">
              <a:buFont typeface="Arial" panose="020B0604020202020204" pitchFamily="34" charset="0"/>
              <a:buChar char="•"/>
            </a:pPr>
            <a:r>
              <a:rPr lang="en-US" dirty="0" smtClean="0"/>
              <a:t>This </a:t>
            </a:r>
            <a:r>
              <a:rPr lang="en-US" dirty="0"/>
              <a:t>is ONLY possible where you start </a:t>
            </a:r>
            <a:r>
              <a:rPr lang="en-US" dirty="0" smtClean="0"/>
              <a:t>with healthy </a:t>
            </a:r>
            <a:r>
              <a:rPr lang="en-US" dirty="0"/>
              <a:t>exposed groups and follow them through time. </a:t>
            </a:r>
            <a:endParaRPr lang="en-US" dirty="0" smtClean="0"/>
          </a:p>
          <a:p>
            <a:pPr lvl="1">
              <a:buFont typeface="Arial" panose="020B0604020202020204" pitchFamily="34" charset="0"/>
              <a:buChar char="•"/>
            </a:pPr>
            <a:r>
              <a:rPr lang="en-US" dirty="0" smtClean="0"/>
              <a:t>You </a:t>
            </a:r>
            <a:r>
              <a:rPr lang="en-US" dirty="0"/>
              <a:t>do NOT </a:t>
            </a:r>
            <a:r>
              <a:rPr lang="en-US" dirty="0" smtClean="0"/>
              <a:t>have this </a:t>
            </a:r>
            <a:r>
              <a:rPr lang="en-US" dirty="0"/>
              <a:t>when you begin with some ill people (cases) and quickly assemble </a:t>
            </a:r>
            <a:r>
              <a:rPr lang="en-US" dirty="0" smtClean="0"/>
              <a:t>some non-ill </a:t>
            </a:r>
            <a:r>
              <a:rPr lang="en-US" dirty="0"/>
              <a:t>people for comparison (as in a case control study).</a:t>
            </a:r>
          </a:p>
          <a:p>
            <a:pPr>
              <a:buFont typeface="Arial" panose="020B0604020202020204" pitchFamily="34" charset="0"/>
              <a:buChar char="•"/>
            </a:pPr>
            <a:r>
              <a:rPr lang="en-US" dirty="0" smtClean="0"/>
              <a:t>OR </a:t>
            </a:r>
            <a:r>
              <a:rPr lang="en-US" dirty="0"/>
              <a:t>is used for rare or uncommon diseases because you cannot </a:t>
            </a:r>
            <a:r>
              <a:rPr lang="en-US" dirty="0" smtClean="0"/>
              <a:t>realistically assemble </a:t>
            </a:r>
            <a:r>
              <a:rPr lang="en-US" dirty="0"/>
              <a:t>‘exposed’ and ‘non-exposed’ groups (as for RR</a:t>
            </a:r>
            <a:r>
              <a:rPr lang="en-US" dirty="0" smtClean="0"/>
              <a:t>)</a:t>
            </a:r>
          </a:p>
          <a:p>
            <a:pPr>
              <a:buFont typeface="Arial" panose="020B0604020202020204" pitchFamily="34" charset="0"/>
              <a:buChar char="•"/>
            </a:pPr>
            <a:r>
              <a:rPr lang="en-US" dirty="0" smtClean="0"/>
              <a:t>Neither </a:t>
            </a:r>
            <a:r>
              <a:rPr lang="en-US" dirty="0"/>
              <a:t>OR </a:t>
            </a:r>
            <a:r>
              <a:rPr lang="en-US" dirty="0" err="1"/>
              <a:t>or</a:t>
            </a:r>
            <a:r>
              <a:rPr lang="en-US" dirty="0"/>
              <a:t> RR are particularly reliable where the cell </a:t>
            </a:r>
            <a:r>
              <a:rPr lang="en-US" dirty="0" smtClean="0"/>
              <a:t>sizes are </a:t>
            </a:r>
            <a:r>
              <a:rPr lang="en-US" dirty="0"/>
              <a:t>small.</a:t>
            </a:r>
          </a:p>
          <a:p>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74</a:t>
            </a:fld>
            <a:endParaRPr lang="en-US"/>
          </a:p>
        </p:txBody>
      </p:sp>
      <p:sp>
        <p:nvSpPr>
          <p:cNvPr id="5" name="Rectangle 4"/>
          <p:cNvSpPr/>
          <p:nvPr/>
        </p:nvSpPr>
        <p:spPr>
          <a:xfrm>
            <a:off x="1943100" y="6504801"/>
            <a:ext cx="7162800" cy="276999"/>
          </a:xfrm>
          <a:prstGeom prst="rect">
            <a:avLst/>
          </a:prstGeom>
        </p:spPr>
        <p:txBody>
          <a:bodyPr wrap="square">
            <a:spAutoFit/>
          </a:bodyPr>
          <a:lstStyle/>
          <a:p>
            <a:r>
              <a:rPr lang="en-US" sz="1200" b="0" dirty="0">
                <a:solidFill>
                  <a:schemeClr val="bg1"/>
                </a:solidFill>
                <a:latin typeface="+mj-lt"/>
              </a:rPr>
              <a:t>https://www.quora.com/What-is-the-difference-between-the-risk-ratio-RR-and-the-odds-ratio-OR</a:t>
            </a:r>
            <a:endParaRPr lang="en-US" sz="1200" dirty="0">
              <a:solidFill>
                <a:schemeClr val="bg1"/>
              </a:solidFill>
              <a:latin typeface="+mj-lt"/>
            </a:endParaRPr>
          </a:p>
        </p:txBody>
      </p:sp>
    </p:spTree>
    <p:extLst>
      <p:ext uri="{BB962C8B-B14F-4D97-AF65-F5344CB8AC3E}">
        <p14:creationId xmlns:p14="http://schemas.microsoft.com/office/powerpoint/2010/main" val="5836564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Cross-sectional studies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75</a:t>
            </a:fld>
            <a:endParaRPr lang="en-US"/>
          </a:p>
        </p:txBody>
      </p:sp>
    </p:spTree>
    <p:extLst>
      <p:ext uri="{BB962C8B-B14F-4D97-AF65-F5344CB8AC3E}">
        <p14:creationId xmlns:p14="http://schemas.microsoft.com/office/powerpoint/2010/main" val="24251686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304800" y="2895600"/>
            <a:ext cx="8458200"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p:cNvSpPr>
            <a:spLocks noGrp="1"/>
          </p:cNvSpPr>
          <p:nvPr>
            <p:ph type="title"/>
          </p:nvPr>
        </p:nvSpPr>
        <p:spPr/>
        <p:txBody>
          <a:bodyPr/>
          <a:lstStyle/>
          <a:p>
            <a:r>
              <a:rPr lang="en-US" dirty="0" smtClean="0"/>
              <a:t>Cross-sectional study</a:t>
            </a:r>
            <a:endParaRPr lang="en-US" dirty="0"/>
          </a:p>
        </p:txBody>
      </p:sp>
      <p:sp>
        <p:nvSpPr>
          <p:cNvPr id="3" name="Content Placeholder 2"/>
          <p:cNvSpPr>
            <a:spLocks noGrp="1"/>
          </p:cNvSpPr>
          <p:nvPr>
            <p:ph idx="1"/>
          </p:nvPr>
        </p:nvSpPr>
        <p:spPr>
          <a:xfrm>
            <a:off x="228600" y="1676400"/>
            <a:ext cx="8686800" cy="1524000"/>
          </a:xfrm>
        </p:spPr>
        <p:txBody>
          <a:bodyPr/>
          <a:lstStyle/>
          <a:p>
            <a:pPr marL="0" indent="0"/>
            <a:r>
              <a:rPr lang="en-US" dirty="0" smtClean="0"/>
              <a:t>An </a:t>
            </a:r>
            <a:r>
              <a:rPr lang="en-US" dirty="0"/>
              <a:t>observational study in which subjects are sampled at one point in time, and then the associations between the concurrent risk factors and health outcomes are investigated. </a:t>
            </a:r>
          </a:p>
        </p:txBody>
      </p:sp>
      <p:sp>
        <p:nvSpPr>
          <p:cNvPr id="4" name="Slide Number Placeholder 3"/>
          <p:cNvSpPr>
            <a:spLocks noGrp="1"/>
          </p:cNvSpPr>
          <p:nvPr>
            <p:ph type="sldNum" sz="quarter" idx="10"/>
          </p:nvPr>
        </p:nvSpPr>
        <p:spPr>
          <a:xfrm>
            <a:off x="0" y="6400800"/>
            <a:ext cx="2057400" cy="365125"/>
          </a:xfrm>
        </p:spPr>
        <p:txBody>
          <a:bodyPr/>
          <a:lstStyle/>
          <a:p>
            <a:fld id="{B7A43C5A-ACB8-4C0A-8D74-C2E9796A15BB}" type="slidenum">
              <a:rPr lang="en-US" smtClean="0"/>
              <a:pPr/>
              <a:t>76</a:t>
            </a:fld>
            <a:endParaRPr lang="en-US"/>
          </a:p>
        </p:txBody>
      </p:sp>
      <p:pic>
        <p:nvPicPr>
          <p:cNvPr id="8" name="Picture 7"/>
          <p:cNvPicPr>
            <a:picLocks noChangeAspect="1"/>
          </p:cNvPicPr>
          <p:nvPr/>
        </p:nvPicPr>
        <p:blipFill>
          <a:blip r:embed="rId2"/>
          <a:stretch>
            <a:fillRect/>
          </a:stretch>
        </p:blipFill>
        <p:spPr>
          <a:xfrm>
            <a:off x="457199" y="4898379"/>
            <a:ext cx="8229600" cy="1657350"/>
          </a:xfrm>
          <a:prstGeom prst="rect">
            <a:avLst/>
          </a:prstGeom>
        </p:spPr>
      </p:pic>
      <p:pic>
        <p:nvPicPr>
          <p:cNvPr id="9" name="Picture 8"/>
          <p:cNvPicPr>
            <a:picLocks noChangeAspect="1"/>
          </p:cNvPicPr>
          <p:nvPr/>
        </p:nvPicPr>
        <p:blipFill>
          <a:blip r:embed="rId3"/>
          <a:stretch>
            <a:fillRect/>
          </a:stretch>
        </p:blipFill>
        <p:spPr>
          <a:xfrm>
            <a:off x="481012" y="3048000"/>
            <a:ext cx="8181975" cy="2257425"/>
          </a:xfrm>
          <a:prstGeom prst="rect">
            <a:avLst/>
          </a:prstGeom>
        </p:spPr>
      </p:pic>
      <p:sp>
        <p:nvSpPr>
          <p:cNvPr id="11" name="Rectangle 10"/>
          <p:cNvSpPr/>
          <p:nvPr/>
        </p:nvSpPr>
        <p:spPr bwMode="auto">
          <a:xfrm>
            <a:off x="342899" y="2895600"/>
            <a:ext cx="138113" cy="3810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Tree>
    <p:extLst>
      <p:ext uri="{BB962C8B-B14F-4D97-AF65-F5344CB8AC3E}">
        <p14:creationId xmlns:p14="http://schemas.microsoft.com/office/powerpoint/2010/main" val="128186675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Cross-sectional design</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7237" y="1957387"/>
            <a:ext cx="7629525" cy="4391025"/>
          </a:xfrm>
        </p:spPr>
      </p:pic>
      <p:sp>
        <p:nvSpPr>
          <p:cNvPr id="4" name="Slide Number Placeholder 3"/>
          <p:cNvSpPr>
            <a:spLocks noGrp="1"/>
          </p:cNvSpPr>
          <p:nvPr>
            <p:ph type="sldNum" sz="quarter" idx="10"/>
          </p:nvPr>
        </p:nvSpPr>
        <p:spPr/>
        <p:txBody>
          <a:bodyPr/>
          <a:lstStyle/>
          <a:p>
            <a:fld id="{B7A43C5A-ACB8-4C0A-8D74-C2E9796A15BB}" type="slidenum">
              <a:rPr lang="en-US" smtClean="0"/>
              <a:pPr/>
              <a:t>77</a:t>
            </a:fld>
            <a:endParaRPr lang="en-US"/>
          </a:p>
        </p:txBody>
      </p:sp>
    </p:spTree>
    <p:extLst>
      <p:ext uri="{BB962C8B-B14F-4D97-AF65-F5344CB8AC3E}">
        <p14:creationId xmlns:p14="http://schemas.microsoft.com/office/powerpoint/2010/main" val="279864126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Case-control studies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78</a:t>
            </a:fld>
            <a:endParaRPr lang="en-US"/>
          </a:p>
        </p:txBody>
      </p:sp>
    </p:spTree>
    <p:extLst>
      <p:ext uri="{BB962C8B-B14F-4D97-AF65-F5344CB8AC3E}">
        <p14:creationId xmlns:p14="http://schemas.microsoft.com/office/powerpoint/2010/main" val="120981331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control study</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Examine two groups: </a:t>
            </a:r>
          </a:p>
          <a:p>
            <a:pPr lvl="1">
              <a:buFont typeface="Arial" panose="020B0604020202020204" pitchFamily="34" charset="0"/>
              <a:buChar char="•"/>
            </a:pPr>
            <a:r>
              <a:rPr lang="en-US" dirty="0" smtClean="0"/>
              <a:t>One group of </a:t>
            </a:r>
            <a:r>
              <a:rPr lang="en-US" dirty="0"/>
              <a:t>people who have experienced an event </a:t>
            </a:r>
            <a:r>
              <a:rPr lang="en-US" dirty="0" smtClean="0"/>
              <a:t>(= some outcome, usually </a:t>
            </a:r>
            <a:r>
              <a:rPr lang="en-US" dirty="0"/>
              <a:t>an adverse event) </a:t>
            </a:r>
            <a:r>
              <a:rPr lang="en-US" dirty="0" smtClean="0"/>
              <a:t>and,</a:t>
            </a:r>
          </a:p>
          <a:p>
            <a:pPr lvl="1">
              <a:buFont typeface="Arial" panose="020B0604020202020204" pitchFamily="34" charset="0"/>
              <a:buChar char="•"/>
            </a:pPr>
            <a:r>
              <a:rPr lang="en-US" dirty="0" smtClean="0"/>
              <a:t>Another </a:t>
            </a:r>
            <a:r>
              <a:rPr lang="en-US" dirty="0"/>
              <a:t>group of people who have not experienced the same </a:t>
            </a:r>
            <a:r>
              <a:rPr lang="en-US" dirty="0" smtClean="0"/>
              <a:t>outcome. </a:t>
            </a:r>
          </a:p>
          <a:p>
            <a:pPr>
              <a:buFont typeface="Arial" panose="020B0604020202020204" pitchFamily="34" charset="0"/>
              <a:buChar char="•"/>
            </a:pPr>
            <a:r>
              <a:rPr lang="en-US" dirty="0" smtClean="0"/>
              <a:t>Look </a:t>
            </a:r>
            <a:r>
              <a:rPr lang="en-US" dirty="0"/>
              <a:t>at how exposure to suspect (usually noxious) agents differed between the two groups. </a:t>
            </a:r>
            <a:endParaRPr lang="en-US" dirty="0" smtClean="0"/>
          </a:p>
          <a:p>
            <a:pPr>
              <a:buFont typeface="Arial" panose="020B0604020202020204" pitchFamily="34" charset="0"/>
              <a:buChar char="•"/>
            </a:pPr>
            <a:r>
              <a:rPr lang="en-US" dirty="0" smtClean="0"/>
              <a:t>This </a:t>
            </a:r>
            <a:r>
              <a:rPr lang="en-US" dirty="0"/>
              <a:t>type of study design is most useful for trying to ascertain the cause of rare events, such as rare cancers</a:t>
            </a:r>
            <a:r>
              <a:rPr lang="en-US" dirty="0" smtClean="0"/>
              <a:t>.</a:t>
            </a:r>
          </a:p>
          <a:p>
            <a:pPr>
              <a:buFont typeface="Arial" panose="020B0604020202020204" pitchFamily="34" charset="0"/>
              <a:buChar char="•"/>
            </a:pPr>
            <a:r>
              <a:rPr lang="en-US" dirty="0" smtClean="0"/>
              <a:t>Aims </a:t>
            </a:r>
            <a:r>
              <a:rPr lang="en-US" dirty="0"/>
              <a:t>to achieve the same goals (comparison of exposed and unexposed) as a cohort study but does so more efficiently, by the use of sampling. </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138945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Level of evidence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39743397"/>
              </p:ext>
            </p:extLst>
          </p:nvPr>
        </p:nvGraphicFramePr>
        <p:xfrm>
          <a:off x="228600" y="1676400"/>
          <a:ext cx="8686799" cy="4343400"/>
        </p:xfrm>
        <a:graphic>
          <a:graphicData uri="http://schemas.openxmlformats.org/drawingml/2006/table">
            <a:tbl>
              <a:tblPr/>
              <a:tblGrid>
                <a:gridCol w="1371600"/>
                <a:gridCol w="7315199"/>
              </a:tblGrid>
              <a:tr h="658646">
                <a:tc>
                  <a:txBody>
                    <a:bodyPr/>
                    <a:lstStyle/>
                    <a:p>
                      <a:pPr algn="l"/>
                      <a:r>
                        <a:rPr lang="en-US" sz="2000" b="1" dirty="0">
                          <a:solidFill>
                            <a:schemeClr val="bg1"/>
                          </a:solidFill>
                        </a:rPr>
                        <a:t>Level of</a:t>
                      </a:r>
                      <a:br>
                        <a:rPr lang="en-US" sz="2000" b="1" dirty="0">
                          <a:solidFill>
                            <a:schemeClr val="bg1"/>
                          </a:solidFill>
                        </a:rPr>
                      </a:br>
                      <a:r>
                        <a:rPr lang="en-US" sz="2000" b="1" dirty="0">
                          <a:solidFill>
                            <a:schemeClr val="bg1"/>
                          </a:solidFill>
                        </a:rPr>
                        <a:t>Evidence</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b="1" dirty="0">
                          <a:solidFill>
                            <a:schemeClr val="bg1"/>
                          </a:solidFill>
                        </a:rPr>
                        <a:t>Qualifying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956365">
                <a:tc>
                  <a:txBody>
                    <a:bodyPr/>
                    <a:lstStyle/>
                    <a:p>
                      <a:pPr algn="l"/>
                      <a:r>
                        <a:rPr lang="en-US" sz="2000" dirty="0">
                          <a:solidFill>
                            <a:schemeClr val="bg1"/>
                          </a:solidFill>
                        </a:rPr>
                        <a:t>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High-quality, multicenter or single-center, randomized controlled trial with adequate power;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667758">
                <a:tc>
                  <a:txBody>
                    <a:bodyPr/>
                    <a:lstStyle/>
                    <a:p>
                      <a:pPr algn="l"/>
                      <a:r>
                        <a:rPr lang="en-US" sz="2000">
                          <a:solidFill>
                            <a:schemeClr val="bg1"/>
                          </a:solidFill>
                        </a:rPr>
                        <a:t>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Lesser quality, randomized controlled trial; prospective cohort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735666">
                <a:tc>
                  <a:txBody>
                    <a:bodyPr/>
                    <a:lstStyle/>
                    <a:p>
                      <a:pPr algn="l"/>
                      <a:r>
                        <a:rPr lang="en-US" sz="2000">
                          <a:solidFill>
                            <a:schemeClr val="bg1"/>
                          </a:solidFill>
                        </a:rPr>
                        <a:t>III</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Retrospective comparative study; case-control study; or systematic review of these studies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68600">
                <a:tc>
                  <a:txBody>
                    <a:bodyPr/>
                    <a:lstStyle/>
                    <a:p>
                      <a:pPr algn="l"/>
                      <a:r>
                        <a:rPr lang="en-US" sz="2000">
                          <a:solidFill>
                            <a:schemeClr val="bg1"/>
                          </a:solidFill>
                        </a:rPr>
                        <a:t>IV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a:solidFill>
                            <a:schemeClr val="bg1"/>
                          </a:solidFill>
                        </a:rPr>
                        <a:t>Case-series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839134">
                <a:tc>
                  <a:txBody>
                    <a:bodyPr/>
                    <a:lstStyle/>
                    <a:p>
                      <a:pPr algn="l"/>
                      <a:r>
                        <a:rPr lang="en-US" sz="2000">
                          <a:solidFill>
                            <a:schemeClr val="bg1"/>
                          </a:solidFill>
                        </a:rPr>
                        <a:t>V</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r>
                        <a:rPr lang="en-US" sz="2000" dirty="0">
                          <a:solidFill>
                            <a:schemeClr val="bg1"/>
                          </a:solidFill>
                        </a:rPr>
                        <a:t>Expert opinion; case report or clinical example; or evidence based on physiology, bench research, or “first principles”</a:t>
                      </a:r>
                    </a:p>
                  </a:txBody>
                  <a:tcPr marL="82550" marR="82550" marT="41275" marB="4127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0"/>
          </p:nvPr>
        </p:nvSpPr>
        <p:spPr/>
        <p:txBody>
          <a:bodyPr/>
          <a:lstStyle/>
          <a:p>
            <a:fld id="{B7A43C5A-ACB8-4C0A-8D74-C2E9796A15BB}" type="slidenum">
              <a:rPr lang="en-US" smtClean="0"/>
              <a:pPr/>
              <a:t>8</a:t>
            </a:fld>
            <a:endParaRPr lang="en-US"/>
          </a:p>
        </p:txBody>
      </p:sp>
      <p:sp>
        <p:nvSpPr>
          <p:cNvPr id="6" name="Rectangle 5"/>
          <p:cNvSpPr/>
          <p:nvPr/>
        </p:nvSpPr>
        <p:spPr>
          <a:xfrm>
            <a:off x="1219199" y="6193971"/>
            <a:ext cx="7696200" cy="523220"/>
          </a:xfrm>
          <a:prstGeom prst="rect">
            <a:avLst/>
          </a:prstGeom>
        </p:spPr>
        <p:txBody>
          <a:bodyPr wrap="square">
            <a:spAutoFit/>
          </a:bodyPr>
          <a:lstStyle/>
          <a:p>
            <a:pPr algn="r"/>
            <a:r>
              <a:rPr lang="en-US" sz="1400" b="0" dirty="0">
                <a:solidFill>
                  <a:schemeClr val="bg1"/>
                </a:solidFill>
              </a:rPr>
              <a:t>Chung KC, Swanson JA, Schmitz D, et al. Introducing evidence-based medicine to plastic and reconstructive surgery. </a:t>
            </a:r>
            <a:r>
              <a:rPr lang="en-US" sz="1400" b="0" dirty="0" err="1">
                <a:solidFill>
                  <a:schemeClr val="bg1"/>
                </a:solidFill>
              </a:rPr>
              <a:t>Plast</a:t>
            </a:r>
            <a:r>
              <a:rPr lang="en-US" sz="1400" b="0" dirty="0">
                <a:solidFill>
                  <a:schemeClr val="bg1"/>
                </a:solidFill>
              </a:rPr>
              <a:t>. </a:t>
            </a:r>
            <a:r>
              <a:rPr lang="en-US" sz="1400" b="0" dirty="0" err="1">
                <a:solidFill>
                  <a:schemeClr val="bg1"/>
                </a:solidFill>
              </a:rPr>
              <a:t>Reconstr</a:t>
            </a:r>
            <a:r>
              <a:rPr lang="en-US" sz="1400" b="0" dirty="0">
                <a:solidFill>
                  <a:schemeClr val="bg1"/>
                </a:solidFill>
              </a:rPr>
              <a:t>. Surg. 2009;123:1385–1389.</a:t>
            </a:r>
          </a:p>
        </p:txBody>
      </p:sp>
    </p:spTree>
    <p:extLst>
      <p:ext uri="{BB962C8B-B14F-4D97-AF65-F5344CB8AC3E}">
        <p14:creationId xmlns:p14="http://schemas.microsoft.com/office/powerpoint/2010/main" val="39198223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control study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Synonyms</a:t>
            </a:r>
            <a:r>
              <a:rPr lang="en-US" sz="2000" dirty="0"/>
              <a:t>:</a:t>
            </a:r>
          </a:p>
          <a:p>
            <a:pPr lvl="1">
              <a:buFont typeface="Arial" panose="020B0604020202020204" pitchFamily="34" charset="0"/>
              <a:buChar char="•"/>
            </a:pPr>
            <a:r>
              <a:rPr lang="en-US" sz="2000" dirty="0"/>
              <a:t>"retrospective studies“,</a:t>
            </a:r>
          </a:p>
          <a:p>
            <a:pPr lvl="1">
              <a:buFont typeface="Arial" panose="020B0604020202020204" pitchFamily="34" charset="0"/>
              <a:buChar char="•"/>
            </a:pPr>
            <a:r>
              <a:rPr lang="en-US" sz="2000" dirty="0"/>
              <a:t>"case-referent studies“. </a:t>
            </a:r>
          </a:p>
          <a:p>
            <a:pPr>
              <a:buFont typeface="Arial" panose="020B0604020202020204" pitchFamily="34" charset="0"/>
              <a:buChar char="•"/>
            </a:pPr>
            <a:r>
              <a:rPr lang="en-US" sz="2000" dirty="0" smtClean="0"/>
              <a:t>Compares </a:t>
            </a:r>
            <a:r>
              <a:rPr lang="en-US" sz="2000" dirty="0"/>
              <a:t>patients who have a disease or outcome of interest (cases) with patients who do not have the disease or outcome (controls), </a:t>
            </a:r>
            <a:endParaRPr lang="en-US" sz="2000" dirty="0" smtClean="0"/>
          </a:p>
          <a:p>
            <a:pPr>
              <a:buFont typeface="Arial" panose="020B0604020202020204" pitchFamily="34" charset="0"/>
              <a:buChar char="•"/>
            </a:pPr>
            <a:r>
              <a:rPr lang="en-US" sz="2000" dirty="0" smtClean="0"/>
              <a:t>Retrospective comparison of </a:t>
            </a:r>
            <a:r>
              <a:rPr lang="en-US" sz="2000" dirty="0"/>
              <a:t>how frequently the exposure to a risk factor is present in each group to determine the relationship between the risk factor and the disease. </a:t>
            </a:r>
          </a:p>
          <a:p>
            <a:pPr>
              <a:buFont typeface="Arial" panose="020B0604020202020204" pitchFamily="34" charset="0"/>
              <a:buChar char="•"/>
            </a:pPr>
            <a:r>
              <a:rPr lang="en-US" sz="2000" dirty="0"/>
              <a:t>A</a:t>
            </a:r>
            <a:r>
              <a:rPr lang="en-US" sz="2000" dirty="0" smtClean="0"/>
              <a:t>re observational:</a:t>
            </a:r>
          </a:p>
          <a:p>
            <a:pPr lvl="1">
              <a:buFont typeface="Arial" panose="020B0604020202020204" pitchFamily="34" charset="0"/>
              <a:buChar char="•"/>
            </a:pPr>
            <a:r>
              <a:rPr lang="en-US" sz="2000" dirty="0" smtClean="0"/>
              <a:t>no </a:t>
            </a:r>
            <a:r>
              <a:rPr lang="en-US" sz="2000" dirty="0"/>
              <a:t>intervention is </a:t>
            </a:r>
            <a:r>
              <a:rPr lang="en-US" sz="2000" dirty="0" smtClean="0"/>
              <a:t>attempted,</a:t>
            </a:r>
          </a:p>
          <a:p>
            <a:pPr lvl="1">
              <a:buFont typeface="Arial" panose="020B0604020202020204" pitchFamily="34" charset="0"/>
              <a:buChar char="•"/>
            </a:pPr>
            <a:r>
              <a:rPr lang="en-US" sz="2000" dirty="0" smtClean="0"/>
              <a:t>no </a:t>
            </a:r>
            <a:r>
              <a:rPr lang="en-US" sz="2000" dirty="0"/>
              <a:t>attempt is made to alter the course of the disease. </a:t>
            </a:r>
            <a:endParaRPr lang="en-US" sz="2000" dirty="0" smtClean="0"/>
          </a:p>
          <a:p>
            <a:pPr>
              <a:buFont typeface="Arial" panose="020B0604020202020204" pitchFamily="34" charset="0"/>
              <a:buChar char="•"/>
            </a:pPr>
            <a:r>
              <a:rPr lang="en-US" sz="2000" dirty="0" smtClean="0"/>
              <a:t>The </a:t>
            </a:r>
            <a:r>
              <a:rPr lang="en-US" sz="2000" dirty="0"/>
              <a:t>proportion of cases in the entire population-at-risk is </a:t>
            </a:r>
            <a:r>
              <a:rPr lang="en-US" sz="2000" dirty="0" smtClean="0"/>
              <a:t>unknown:</a:t>
            </a:r>
          </a:p>
          <a:p>
            <a:pPr marL="457200" lvl="1" indent="0">
              <a:buNone/>
            </a:pPr>
            <a:r>
              <a:rPr lang="en-US" sz="2000" dirty="0" smtClean="0">
                <a:sym typeface="Wingdings" panose="05000000000000000000" pitchFamily="2" charset="2"/>
              </a:rPr>
              <a:t> </a:t>
            </a:r>
            <a:r>
              <a:rPr lang="en-US" sz="2000" dirty="0" smtClean="0"/>
              <a:t>Designed </a:t>
            </a:r>
            <a:r>
              <a:rPr lang="en-US" sz="2000" dirty="0"/>
              <a:t>to estimate odds. </a:t>
            </a:r>
          </a:p>
          <a:p>
            <a:pPr>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a:prstGeom prst="rect">
            <a:avLst/>
          </a:prstGeom>
        </p:spPr>
        <p:txBody>
          <a:bodyPr/>
          <a:lstStyle/>
          <a:p>
            <a:fld id="{BFD31CDF-57B6-47B5-A6A0-80974445C95D}" type="slidenum">
              <a:rPr lang="en-US" smtClean="0"/>
              <a:t>80</a:t>
            </a:fld>
            <a:endParaRPr lang="en-US"/>
          </a:p>
        </p:txBody>
      </p:sp>
    </p:spTree>
    <p:extLst>
      <p:ext uri="{BB962C8B-B14F-4D97-AF65-F5344CB8AC3E}">
        <p14:creationId xmlns:p14="http://schemas.microsoft.com/office/powerpoint/2010/main" val="247058379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81</a:t>
            </a:fld>
            <a:endParaRPr lang="en-US"/>
          </a:p>
        </p:txBody>
      </p:sp>
      <p:pic>
        <p:nvPicPr>
          <p:cNvPr id="5" name="Picture 4"/>
          <p:cNvPicPr>
            <a:picLocks noChangeAspect="1"/>
          </p:cNvPicPr>
          <p:nvPr/>
        </p:nvPicPr>
        <p:blipFill>
          <a:blip r:embed="rId2"/>
          <a:stretch>
            <a:fillRect/>
          </a:stretch>
        </p:blipFill>
        <p:spPr>
          <a:xfrm>
            <a:off x="0" y="449343"/>
            <a:ext cx="9144000" cy="6440477"/>
          </a:xfrm>
          <a:prstGeom prst="rect">
            <a:avLst/>
          </a:prstGeom>
        </p:spPr>
      </p:pic>
      <p:sp>
        <p:nvSpPr>
          <p:cNvPr id="6" name="Rectangle 5"/>
          <p:cNvSpPr/>
          <p:nvPr/>
        </p:nvSpPr>
        <p:spPr>
          <a:xfrm>
            <a:off x="5867400" y="6400800"/>
            <a:ext cx="3200400" cy="461665"/>
          </a:xfrm>
          <a:prstGeom prst="rect">
            <a:avLst/>
          </a:prstGeom>
        </p:spPr>
        <p:txBody>
          <a:bodyPr wrap="square">
            <a:spAutoFit/>
          </a:bodyPr>
          <a:lstStyle/>
          <a:p>
            <a:r>
              <a:rPr lang="en-US" sz="1200" dirty="0" smtClean="0"/>
              <a:t>ERIC Notebook. Case </a:t>
            </a:r>
            <a:r>
              <a:rPr lang="en-US" sz="1200" dirty="0"/>
              <a:t>Control Studies (Second Edition No. 5)</a:t>
            </a:r>
          </a:p>
        </p:txBody>
      </p:sp>
    </p:spTree>
    <p:extLst>
      <p:ext uri="{BB962C8B-B14F-4D97-AF65-F5344CB8AC3E}">
        <p14:creationId xmlns:p14="http://schemas.microsoft.com/office/powerpoint/2010/main" val="397127137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smtClean="0"/>
              <a:t>Case selection in case control studies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82</a:t>
            </a:fld>
            <a:endParaRPr lang="en-US"/>
          </a:p>
        </p:txBody>
      </p:sp>
      <p:pic>
        <p:nvPicPr>
          <p:cNvPr id="5" name="Picture 4"/>
          <p:cNvPicPr>
            <a:picLocks noChangeAspect="1"/>
          </p:cNvPicPr>
          <p:nvPr/>
        </p:nvPicPr>
        <p:blipFill>
          <a:blip r:embed="rId2"/>
          <a:stretch>
            <a:fillRect/>
          </a:stretch>
        </p:blipFill>
        <p:spPr>
          <a:xfrm>
            <a:off x="823912" y="1265238"/>
            <a:ext cx="7496175" cy="5241925"/>
          </a:xfrm>
          <a:prstGeom prst="rect">
            <a:avLst/>
          </a:prstGeom>
        </p:spPr>
      </p:pic>
      <p:sp>
        <p:nvSpPr>
          <p:cNvPr id="6" name="Rectangle 5"/>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22873427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selection alternatives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Prevalent </a:t>
            </a:r>
            <a:r>
              <a:rPr lang="en-US" dirty="0" smtClean="0"/>
              <a:t>cases: </a:t>
            </a:r>
          </a:p>
          <a:p>
            <a:pPr lvl="1">
              <a:buFont typeface="Arial" panose="020B0604020202020204" pitchFamily="34" charset="0"/>
              <a:buChar char="•"/>
            </a:pPr>
            <a:r>
              <a:rPr lang="en-US" dirty="0" smtClean="0"/>
              <a:t>persons </a:t>
            </a:r>
            <a:r>
              <a:rPr lang="en-US" dirty="0"/>
              <a:t>who were existing cases of the health outcome or disease during the observation period</a:t>
            </a:r>
            <a:r>
              <a:rPr lang="en-US" dirty="0" smtClean="0"/>
              <a:t>.</a:t>
            </a:r>
          </a:p>
          <a:p>
            <a:pPr lvl="2">
              <a:buFont typeface="Arial" panose="020B0604020202020204" pitchFamily="34" charset="0"/>
              <a:buChar char="•"/>
            </a:pPr>
            <a:r>
              <a:rPr lang="en-US" dirty="0" smtClean="0">
                <a:sym typeface="Wingdings" panose="05000000000000000000" pitchFamily="2" charset="2"/>
              </a:rPr>
              <a:t> </a:t>
            </a:r>
            <a:r>
              <a:rPr lang="en-US" dirty="0" smtClean="0"/>
              <a:t>prevalence </a:t>
            </a:r>
            <a:r>
              <a:rPr lang="en-US" dirty="0"/>
              <a:t>odds ratio, which will be influenced by the incidence rate and survival or migration out of the prevalence pool of cases, and thus does not estimate the rate ratio. </a:t>
            </a:r>
            <a:endParaRPr lang="en-US" dirty="0" smtClean="0"/>
          </a:p>
          <a:p>
            <a:pPr>
              <a:buFont typeface="Arial" panose="020B0604020202020204" pitchFamily="34" charset="0"/>
              <a:buChar char="•"/>
            </a:pPr>
            <a:r>
              <a:rPr lang="en-US" dirty="0" smtClean="0"/>
              <a:t>Incident cases:</a:t>
            </a:r>
          </a:p>
          <a:p>
            <a:pPr lvl="1">
              <a:buFont typeface="Arial" panose="020B0604020202020204" pitchFamily="34" charset="0"/>
              <a:buChar char="•"/>
            </a:pPr>
            <a:r>
              <a:rPr lang="en-US" dirty="0" smtClean="0"/>
              <a:t>persons </a:t>
            </a:r>
            <a:r>
              <a:rPr lang="en-US" dirty="0"/>
              <a:t>who newly develop the health outcome or disease during the observation period. </a:t>
            </a:r>
            <a:endParaRPr lang="en-US" dirty="0" smtClean="0"/>
          </a:p>
          <a:p>
            <a:pPr lvl="2">
              <a:buFont typeface="Arial" panose="020B0604020202020204" pitchFamily="34" charset="0"/>
              <a:buChar char="•"/>
            </a:pPr>
            <a:r>
              <a:rPr lang="en-US" dirty="0" smtClean="0"/>
              <a:t>prevalence </a:t>
            </a:r>
            <a:r>
              <a:rPr lang="en-US" dirty="0"/>
              <a:t>is influenced by both incidence and duration. </a:t>
            </a:r>
            <a:endParaRPr lang="en-US" dirty="0" smtClean="0"/>
          </a:p>
          <a:p>
            <a:pPr>
              <a:buFont typeface="Arial" panose="020B0604020202020204" pitchFamily="34" charset="0"/>
              <a:buChar char="•"/>
            </a:pPr>
            <a:r>
              <a:rPr lang="en-US" sz="2000" dirty="0" smtClean="0"/>
              <a:t>For cause </a:t>
            </a:r>
            <a:r>
              <a:rPr lang="en-US" sz="2000" dirty="0"/>
              <a:t>of disease </a:t>
            </a:r>
            <a:r>
              <a:rPr lang="en-US" sz="2000" dirty="0" smtClean="0"/>
              <a:t>studies incident </a:t>
            </a:r>
            <a:r>
              <a:rPr lang="en-US" sz="2000" dirty="0"/>
              <a:t>cases </a:t>
            </a:r>
            <a:r>
              <a:rPr lang="en-US" sz="2000" dirty="0" smtClean="0"/>
              <a:t>are preferred as they </a:t>
            </a:r>
            <a:r>
              <a:rPr lang="en-US" sz="2000" dirty="0"/>
              <a:t>are </a:t>
            </a:r>
            <a:r>
              <a:rPr lang="en-US" sz="2000" dirty="0" smtClean="0"/>
              <a:t>more informative about </a:t>
            </a:r>
            <a:r>
              <a:rPr lang="en-US" sz="2000" dirty="0"/>
              <a:t>factors that lead up to the development of disease rather than factors that affect </a:t>
            </a:r>
            <a:r>
              <a:rPr lang="en-US" sz="2000" dirty="0" smtClean="0"/>
              <a:t>duration.</a:t>
            </a:r>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83</a:t>
            </a:fld>
            <a:endParaRPr lang="en-US"/>
          </a:p>
        </p:txBody>
      </p:sp>
    </p:spTree>
    <p:extLst>
      <p:ext uri="{BB962C8B-B14F-4D97-AF65-F5344CB8AC3E}">
        <p14:creationId xmlns:p14="http://schemas.microsoft.com/office/powerpoint/2010/main" val="191654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selection in case-control studies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Most </a:t>
            </a:r>
            <a:r>
              <a:rPr lang="en-US" dirty="0"/>
              <a:t>demanding aspects of a case-control study. </a:t>
            </a:r>
            <a:endParaRPr lang="en-US" dirty="0" smtClean="0"/>
          </a:p>
          <a:p>
            <a:pPr>
              <a:buFont typeface="Arial" panose="020B0604020202020204" pitchFamily="34" charset="0"/>
              <a:buChar char="•"/>
            </a:pPr>
            <a:r>
              <a:rPr lang="en-US" dirty="0"/>
              <a:t>T</a:t>
            </a:r>
            <a:r>
              <a:rPr lang="en-US" dirty="0" smtClean="0"/>
              <a:t>he </a:t>
            </a:r>
            <a:r>
              <a:rPr lang="en-US" dirty="0"/>
              <a:t>distribution of exposure should be the same among cases and controls; in other words, both cases and controls should stem from the same source population. </a:t>
            </a:r>
            <a:endParaRPr lang="en-US" dirty="0" smtClean="0"/>
          </a:p>
          <a:p>
            <a:pPr>
              <a:buFont typeface="Arial" panose="020B0604020202020204" pitchFamily="34" charset="0"/>
              <a:buChar char="•"/>
            </a:pPr>
            <a:r>
              <a:rPr lang="en-US" dirty="0"/>
              <a:t>T</a:t>
            </a:r>
            <a:r>
              <a:rPr lang="en-US" dirty="0" smtClean="0"/>
              <a:t>he </a:t>
            </a:r>
            <a:r>
              <a:rPr lang="en-US" dirty="0"/>
              <a:t>control group </a:t>
            </a:r>
            <a:r>
              <a:rPr lang="en-US" dirty="0" smtClean="0"/>
              <a:t>may also be an </a:t>
            </a:r>
            <a:r>
              <a:rPr lang="en-US" dirty="0"/>
              <a:t>at-risk population, with the potential to develop the outcome. </a:t>
            </a:r>
            <a:endParaRPr lang="en-US" dirty="0" smtClean="0"/>
          </a:p>
          <a:p>
            <a:pPr>
              <a:buFont typeface="Arial" panose="020B0604020202020204" pitchFamily="34" charset="0"/>
              <a:buChar char="•"/>
            </a:pPr>
            <a:r>
              <a:rPr lang="en-US" dirty="0" smtClean="0"/>
              <a:t>Because </a:t>
            </a:r>
            <a:r>
              <a:rPr lang="en-US" dirty="0"/>
              <a:t>the validity of the study depends on the comparability of these two groups, cases and controls should otherwise meet the same inclusion criteria in the study.</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84</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56211778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Matched case-control study</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Matching </a:t>
            </a:r>
            <a:r>
              <a:rPr lang="en-US" dirty="0" smtClean="0"/>
              <a:t>attempts </a:t>
            </a:r>
            <a:r>
              <a:rPr lang="en-US" dirty="0"/>
              <a:t>to ensure comparability between cases and </a:t>
            </a:r>
            <a:r>
              <a:rPr lang="en-US" dirty="0" smtClean="0"/>
              <a:t>controls.</a:t>
            </a:r>
          </a:p>
          <a:p>
            <a:pPr>
              <a:buFont typeface="Arial" panose="020B0604020202020204" pitchFamily="34" charset="0"/>
              <a:buChar char="•"/>
            </a:pPr>
            <a:r>
              <a:rPr lang="en-US" dirty="0" smtClean="0"/>
              <a:t>Goal: reduce </a:t>
            </a:r>
            <a:r>
              <a:rPr lang="en-US" dirty="0"/>
              <a:t>variability and systematic differences attributable to background variables </a:t>
            </a:r>
            <a:r>
              <a:rPr lang="en-US" dirty="0" smtClean="0"/>
              <a:t>and confounders:</a:t>
            </a:r>
          </a:p>
          <a:p>
            <a:pPr lvl="2">
              <a:buFont typeface="Arial" panose="020B0604020202020204" pitchFamily="34" charset="0"/>
              <a:buChar char="•"/>
            </a:pPr>
            <a:r>
              <a:rPr lang="en-US" dirty="0" smtClean="0"/>
              <a:t>Background variables: variables that </a:t>
            </a:r>
            <a:r>
              <a:rPr lang="en-US" dirty="0"/>
              <a:t>are not of interest to the </a:t>
            </a:r>
            <a:r>
              <a:rPr lang="en-US" dirty="0" smtClean="0"/>
              <a:t>investigator.</a:t>
            </a:r>
          </a:p>
          <a:p>
            <a:pPr lvl="2">
              <a:buFont typeface="Arial" panose="020B0604020202020204" pitchFamily="34" charset="0"/>
              <a:buChar char="•"/>
            </a:pPr>
            <a:r>
              <a:rPr lang="en-US" dirty="0" smtClean="0"/>
              <a:t>Confounders: variables </a:t>
            </a:r>
            <a:r>
              <a:rPr lang="en-US" dirty="0"/>
              <a:t>associated with the risk factor </a:t>
            </a:r>
            <a:r>
              <a:rPr lang="en-US" dirty="0" smtClean="0"/>
              <a:t>which may </a:t>
            </a:r>
            <a:r>
              <a:rPr lang="en-US" dirty="0"/>
              <a:t>potentially be a cause of the outcome</a:t>
            </a:r>
            <a:r>
              <a:rPr lang="en-US" dirty="0" smtClean="0"/>
              <a:t>.</a:t>
            </a:r>
            <a:r>
              <a:rPr lang="en-US" dirty="0"/>
              <a:t> </a:t>
            </a:r>
            <a:endParaRPr lang="en-US" dirty="0" smtClean="0"/>
          </a:p>
          <a:p>
            <a:pPr>
              <a:buFont typeface="Arial" panose="020B0604020202020204" pitchFamily="34" charset="0"/>
              <a:buChar char="•"/>
            </a:pPr>
            <a:r>
              <a:rPr lang="en-US" dirty="0" smtClean="0"/>
              <a:t>Each </a:t>
            </a:r>
            <a:r>
              <a:rPr lang="en-US" dirty="0"/>
              <a:t>case is typically paired individually with a control subject with respect to the background variables and </a:t>
            </a:r>
            <a:r>
              <a:rPr lang="en-US" dirty="0" smtClean="0"/>
              <a:t>confounders </a:t>
            </a:r>
            <a:r>
              <a:rPr lang="en-US" dirty="0" smtClean="0">
                <a:sym typeface="Wingdings" panose="05000000000000000000" pitchFamily="2" charset="2"/>
              </a:rPr>
              <a:t> ‘individual matching’.</a:t>
            </a:r>
          </a:p>
          <a:p>
            <a:pPr lvl="1">
              <a:buFont typeface="Arial" panose="020B0604020202020204" pitchFamily="34" charset="0"/>
              <a:buChar char="•"/>
            </a:pPr>
            <a:r>
              <a:rPr lang="en-US" dirty="0" smtClean="0">
                <a:sym typeface="Wingdings" panose="05000000000000000000" pitchFamily="2" charset="2"/>
              </a:rPr>
              <a:t>Alternative: multiple controls (when cases are rare).</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85</a:t>
            </a:fld>
            <a:endParaRPr lang="en-US"/>
          </a:p>
        </p:txBody>
      </p:sp>
      <p:sp>
        <p:nvSpPr>
          <p:cNvPr id="5" name="Rectangle 4"/>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33008961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control study</a:t>
            </a:r>
            <a:endParaRPr lang="en-US" dirty="0"/>
          </a:p>
        </p:txBody>
      </p:sp>
      <p:sp>
        <p:nvSpPr>
          <p:cNvPr id="6" name="Content Placeholder 5"/>
          <p:cNvSpPr>
            <a:spLocks noGrp="1"/>
          </p:cNvSpPr>
          <p:nvPr>
            <p:ph idx="1"/>
          </p:nvPr>
        </p:nvSpPr>
        <p:spPr/>
        <p:txBody>
          <a:bodyPr/>
          <a:lstStyle/>
          <a:p>
            <a:r>
              <a:rPr lang="en-US" b="1" u="sng" dirty="0"/>
              <a:t>Advantages</a:t>
            </a:r>
          </a:p>
          <a:p>
            <a:pPr marL="512763" indent="-280988">
              <a:buFont typeface="Arial" panose="020B0604020202020204" pitchFamily="34" charset="0"/>
              <a:buChar char="•"/>
            </a:pPr>
            <a:r>
              <a:rPr lang="en-US" sz="2000" dirty="0"/>
              <a:t>can obtain findings quickly</a:t>
            </a:r>
          </a:p>
          <a:p>
            <a:pPr marL="512763" indent="-280988">
              <a:buFont typeface="Arial" panose="020B0604020202020204" pitchFamily="34" charset="0"/>
              <a:buChar char="•"/>
            </a:pPr>
            <a:r>
              <a:rPr lang="en-US" sz="2000" dirty="0"/>
              <a:t>can often be undertaken with minimal funding</a:t>
            </a:r>
          </a:p>
          <a:p>
            <a:pPr marL="512763" indent="-280988">
              <a:buFont typeface="Arial" panose="020B0604020202020204" pitchFamily="34" charset="0"/>
              <a:buChar char="•"/>
            </a:pPr>
            <a:r>
              <a:rPr lang="en-US" sz="2000" dirty="0"/>
              <a:t>efficient for rare diseases</a:t>
            </a:r>
          </a:p>
          <a:p>
            <a:pPr marL="512763" indent="-280988">
              <a:buFont typeface="Arial" panose="020B0604020202020204" pitchFamily="34" charset="0"/>
              <a:buChar char="•"/>
            </a:pPr>
            <a:r>
              <a:rPr lang="en-US" sz="2000" dirty="0"/>
              <a:t>can study multiple exposures</a:t>
            </a:r>
          </a:p>
          <a:p>
            <a:pPr marL="512763" indent="-280988">
              <a:buFont typeface="Arial" panose="020B0604020202020204" pitchFamily="34" charset="0"/>
              <a:buChar char="•"/>
            </a:pPr>
            <a:r>
              <a:rPr lang="en-US" sz="2000" dirty="0"/>
              <a:t>generally requires few study subjects</a:t>
            </a:r>
          </a:p>
          <a:p>
            <a:r>
              <a:rPr lang="en-US" b="1" u="sng" dirty="0"/>
              <a:t>Disadvantages</a:t>
            </a:r>
          </a:p>
          <a:p>
            <a:pPr marL="512763" indent="-280988">
              <a:buFont typeface="Arial" panose="020B0604020202020204" pitchFamily="34" charset="0"/>
              <a:buChar char="•"/>
            </a:pPr>
            <a:r>
              <a:rPr lang="en-US" sz="2000" dirty="0"/>
              <a:t>cannot generate incidence data</a:t>
            </a:r>
          </a:p>
          <a:p>
            <a:pPr marL="512763" indent="-280988">
              <a:buFont typeface="Arial" panose="020B0604020202020204" pitchFamily="34" charset="0"/>
              <a:buChar char="•"/>
            </a:pPr>
            <a:r>
              <a:rPr lang="en-US" sz="2000" dirty="0"/>
              <a:t>subject to bias</a:t>
            </a:r>
          </a:p>
          <a:p>
            <a:pPr marL="512763" indent="-280988">
              <a:buFont typeface="Arial" panose="020B0604020202020204" pitchFamily="34" charset="0"/>
              <a:buChar char="•"/>
            </a:pPr>
            <a:r>
              <a:rPr lang="en-US" sz="2000" dirty="0"/>
              <a:t>difficult if record keeping is either inadequate or unreliable</a:t>
            </a:r>
          </a:p>
          <a:p>
            <a:pPr marL="512763" indent="-280988">
              <a:buFont typeface="Arial" panose="020B0604020202020204" pitchFamily="34" charset="0"/>
              <a:buChar char="•"/>
            </a:pPr>
            <a:r>
              <a:rPr lang="en-US" sz="2000" dirty="0"/>
              <a:t>selection of controls can be </a:t>
            </a:r>
            <a:r>
              <a:rPr lang="en-US" sz="2000" dirty="0" smtClean="0"/>
              <a:t>difficult</a:t>
            </a:r>
          </a:p>
          <a:p>
            <a:pPr marL="512763" indent="-280988">
              <a:buFont typeface="Arial" panose="020B0604020202020204" pitchFamily="34" charset="0"/>
              <a:buChar char="•"/>
            </a:pPr>
            <a:r>
              <a:rPr lang="en-US" sz="2000" dirty="0" smtClean="0"/>
              <a:t>cannot </a:t>
            </a:r>
            <a:r>
              <a:rPr lang="en-US" sz="2000" dirty="0"/>
              <a:t>determine </a:t>
            </a:r>
            <a:r>
              <a:rPr lang="en-US" sz="2000" dirty="0" smtClean="0"/>
              <a:t>prevalence nor </a:t>
            </a:r>
            <a:r>
              <a:rPr lang="en-US" sz="2000" dirty="0"/>
              <a:t>incidence of </a:t>
            </a:r>
            <a:r>
              <a:rPr lang="en-US" sz="2000" dirty="0" smtClean="0"/>
              <a:t>disease </a:t>
            </a:r>
            <a:r>
              <a:rPr lang="en-US" sz="2000" dirty="0"/>
              <a:t>nor the risk factors as the subjects are generally collected by purposive </a:t>
            </a:r>
            <a:r>
              <a:rPr lang="en-US" sz="2000" dirty="0" smtClean="0"/>
              <a:t>sampling.</a:t>
            </a:r>
            <a:endParaRPr lang="en-US" sz="2000" dirty="0"/>
          </a:p>
          <a:p>
            <a:pPr marL="512763" indent="-280988">
              <a:buFont typeface="Arial" panose="020B0604020202020204" pitchFamily="34" charset="0"/>
              <a:buChar char="•"/>
            </a:pPr>
            <a:endParaRPr lang="en-US" sz="2000" dirty="0"/>
          </a:p>
          <a:p>
            <a:endParaRPr lang="en-US" sz="2000"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86</a:t>
            </a:fld>
            <a:endParaRPr lang="en-US"/>
          </a:p>
        </p:txBody>
      </p:sp>
    </p:spTree>
    <p:extLst>
      <p:ext uri="{BB962C8B-B14F-4D97-AF65-F5344CB8AC3E}">
        <p14:creationId xmlns:p14="http://schemas.microsoft.com/office/powerpoint/2010/main" val="283220039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87</a:t>
            </a:fld>
            <a:endParaRPr lang="en-US"/>
          </a:p>
        </p:txBody>
      </p:sp>
      <p:pic>
        <p:nvPicPr>
          <p:cNvPr id="5" name="Picture 4"/>
          <p:cNvPicPr>
            <a:picLocks noChangeAspect="1"/>
          </p:cNvPicPr>
          <p:nvPr/>
        </p:nvPicPr>
        <p:blipFill>
          <a:blip r:embed="rId2"/>
          <a:stretch>
            <a:fillRect/>
          </a:stretch>
        </p:blipFill>
        <p:spPr>
          <a:xfrm>
            <a:off x="0" y="616369"/>
            <a:ext cx="9144000" cy="6622631"/>
          </a:xfrm>
          <a:prstGeom prst="rect">
            <a:avLst/>
          </a:prstGeom>
        </p:spPr>
      </p:pic>
    </p:spTree>
    <p:extLst>
      <p:ext uri="{BB962C8B-B14F-4D97-AF65-F5344CB8AC3E}">
        <p14:creationId xmlns:p14="http://schemas.microsoft.com/office/powerpoint/2010/main" val="345819497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Odds Ratio</a:t>
            </a:r>
            <a:endParaRPr lang="en-US" dirty="0"/>
          </a:p>
        </p:txBody>
      </p:sp>
      <p:sp>
        <p:nvSpPr>
          <p:cNvPr id="3" name="Content Placeholder 2"/>
          <p:cNvSpPr>
            <a:spLocks noGrp="1"/>
          </p:cNvSpPr>
          <p:nvPr>
            <p:ph idx="1"/>
          </p:nvPr>
        </p:nvSpPr>
        <p:spPr/>
        <p:txBody>
          <a:bodyPr/>
          <a:lstStyle/>
          <a:p>
            <a:endParaRPr lang="en-US" dirty="0"/>
          </a:p>
          <a:p>
            <a:r>
              <a:rPr lang="en-US" dirty="0"/>
              <a:t>OR = 1 </a:t>
            </a:r>
            <a:r>
              <a:rPr lang="en-US" dirty="0" smtClean="0"/>
              <a:t>	Odds </a:t>
            </a:r>
            <a:r>
              <a:rPr lang="en-US" dirty="0"/>
              <a:t>of disease is the same for exposed and </a:t>
            </a:r>
            <a:r>
              <a:rPr lang="en-US" dirty="0" smtClean="0"/>
              <a:t>			unexposed </a:t>
            </a:r>
            <a:endParaRPr lang="en-US" dirty="0"/>
          </a:p>
          <a:p>
            <a:r>
              <a:rPr lang="en-US" dirty="0"/>
              <a:t>OR &gt; 1 </a:t>
            </a:r>
            <a:r>
              <a:rPr lang="en-US" dirty="0" smtClean="0"/>
              <a:t>	Exposure </a:t>
            </a:r>
            <a:r>
              <a:rPr lang="en-US" dirty="0"/>
              <a:t>increases odds of disease </a:t>
            </a:r>
          </a:p>
          <a:p>
            <a:r>
              <a:rPr lang="en-US" dirty="0"/>
              <a:t>OR &lt; 1 </a:t>
            </a:r>
            <a:r>
              <a:rPr lang="en-US" dirty="0" smtClean="0"/>
              <a:t>	Exposure </a:t>
            </a:r>
            <a:r>
              <a:rPr lang="en-US" dirty="0"/>
              <a:t>reduces odds of disease </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88</a:t>
            </a:fld>
            <a:endParaRPr lang="en-US"/>
          </a:p>
        </p:txBody>
      </p:sp>
    </p:spTree>
    <p:extLst>
      <p:ext uri="{BB962C8B-B14F-4D97-AF65-F5344CB8AC3E}">
        <p14:creationId xmlns:p14="http://schemas.microsoft.com/office/powerpoint/2010/main" val="35345829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Bias in case control studies</a:t>
            </a:r>
            <a:endParaRPr lang="en-US" dirty="0"/>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dirty="0" smtClean="0"/>
              <a:t>Sampling bias:</a:t>
            </a:r>
          </a:p>
          <a:p>
            <a:pPr lvl="1">
              <a:buFont typeface="Arial" panose="020B0604020202020204" pitchFamily="34" charset="0"/>
              <a:buChar char="•"/>
            </a:pPr>
            <a:r>
              <a:rPr lang="en-US" sz="2000" dirty="0" smtClean="0"/>
              <a:t>may </a:t>
            </a:r>
            <a:r>
              <a:rPr lang="en-US" sz="2000" dirty="0"/>
              <a:t>occur if the cases and controls are taken from different subgroups of the population. </a:t>
            </a:r>
            <a:endParaRPr lang="en-US" sz="2000" dirty="0" smtClean="0"/>
          </a:p>
          <a:p>
            <a:pPr lvl="1">
              <a:buFont typeface="Arial" panose="020B0604020202020204" pitchFamily="34" charset="0"/>
              <a:buChar char="•"/>
            </a:pPr>
            <a:r>
              <a:rPr lang="en-US" sz="2000" dirty="0" smtClean="0"/>
              <a:t>the </a:t>
            </a:r>
            <a:r>
              <a:rPr lang="en-US" sz="2000" dirty="0"/>
              <a:t>difference in the exposure may be due to some other inherent differences between the groups rather than the risk factor being studied. </a:t>
            </a:r>
            <a:endParaRPr lang="en-US" sz="2000" dirty="0" smtClean="0"/>
          </a:p>
          <a:p>
            <a:pPr>
              <a:buFont typeface="Arial" panose="020B0604020202020204" pitchFamily="34" charset="0"/>
              <a:buChar char="•"/>
            </a:pPr>
            <a:r>
              <a:rPr lang="en-US" dirty="0"/>
              <a:t>R</a:t>
            </a:r>
            <a:r>
              <a:rPr lang="en-US" dirty="0" smtClean="0"/>
              <a:t>ecall bias:</a:t>
            </a:r>
          </a:p>
          <a:p>
            <a:pPr lvl="1">
              <a:buFont typeface="Arial" panose="020B0604020202020204" pitchFamily="34" charset="0"/>
              <a:buChar char="•"/>
            </a:pPr>
            <a:r>
              <a:rPr lang="en-US" sz="2000" dirty="0" smtClean="0"/>
              <a:t>May happen when subjects </a:t>
            </a:r>
            <a:r>
              <a:rPr lang="en-US" sz="2000" dirty="0"/>
              <a:t>are asked to answer questions about exposure to risk factors in the past. </a:t>
            </a:r>
            <a:endParaRPr lang="en-US" sz="2000" dirty="0" smtClean="0"/>
          </a:p>
          <a:p>
            <a:pPr lvl="1">
              <a:buFont typeface="Arial" panose="020B0604020202020204" pitchFamily="34" charset="0"/>
              <a:buChar char="•"/>
            </a:pPr>
            <a:r>
              <a:rPr lang="en-US" sz="2000" dirty="0" smtClean="0"/>
              <a:t>It </a:t>
            </a:r>
            <a:r>
              <a:rPr lang="en-US" sz="2000" dirty="0"/>
              <a:t>is likely that people who are diseased (cases) remember their exposure to the risk factor more accurately as compared to the controls. This may result in the OR value being higher than the actual value. It is important to note that case–control study designs cannot determine neither the prevalence or incidence of the disease nor the risk factors as the subjects are generally collected by purposive sampling</a:t>
            </a:r>
          </a:p>
        </p:txBody>
      </p:sp>
      <p:sp>
        <p:nvSpPr>
          <p:cNvPr id="4" name="Slide Number Placeholder 3"/>
          <p:cNvSpPr>
            <a:spLocks noGrp="1"/>
          </p:cNvSpPr>
          <p:nvPr>
            <p:ph type="sldNum" sz="quarter" idx="10"/>
          </p:nvPr>
        </p:nvSpPr>
        <p:spPr/>
        <p:txBody>
          <a:bodyPr/>
          <a:lstStyle/>
          <a:p>
            <a:fld id="{B7A43C5A-ACB8-4C0A-8D74-C2E9796A15BB}" type="slidenum">
              <a:rPr lang="en-US" smtClean="0"/>
              <a:pPr/>
              <a:t>89</a:t>
            </a:fld>
            <a:endParaRPr lang="en-US"/>
          </a:p>
        </p:txBody>
      </p:sp>
    </p:spTree>
    <p:extLst>
      <p:ext uri="{BB962C8B-B14F-4D97-AF65-F5344CB8AC3E}">
        <p14:creationId xmlns:p14="http://schemas.microsoft.com/office/powerpoint/2010/main" val="17081738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86800" cy="762000"/>
          </a:xfrm>
        </p:spPr>
        <p:txBody>
          <a:bodyPr/>
          <a:lstStyle/>
          <a:p>
            <a:r>
              <a:rPr lang="en-US" dirty="0"/>
              <a:t>Clinical research </a:t>
            </a:r>
          </a:p>
        </p:txBody>
      </p:sp>
      <p:sp>
        <p:nvSpPr>
          <p:cNvPr id="3" name="Content Placeholder 2"/>
          <p:cNvSpPr>
            <a:spLocks noGrp="1"/>
          </p:cNvSpPr>
          <p:nvPr>
            <p:ph idx="1"/>
          </p:nvPr>
        </p:nvSpPr>
        <p:spPr>
          <a:xfrm>
            <a:off x="228600" y="1524000"/>
            <a:ext cx="8686800" cy="4953000"/>
          </a:xfrm>
        </p:spPr>
        <p:txBody>
          <a:bodyPr/>
          <a:lstStyle/>
          <a:p>
            <a:pPr>
              <a:buFont typeface="Arial" panose="020B0604020202020204" pitchFamily="34" charset="0"/>
              <a:buChar char="•"/>
            </a:pPr>
            <a:r>
              <a:rPr lang="en-US" dirty="0" smtClean="0"/>
              <a:t>Is medical </a:t>
            </a:r>
            <a:r>
              <a:rPr lang="en-US" dirty="0"/>
              <a:t>research that involves </a:t>
            </a:r>
            <a:r>
              <a:rPr lang="en-US" dirty="0" smtClean="0"/>
              <a:t>human subjects</a:t>
            </a:r>
          </a:p>
          <a:p>
            <a:pPr>
              <a:buFont typeface="Arial" panose="020B0604020202020204" pitchFamily="34" charset="0"/>
              <a:buChar char="•"/>
            </a:pPr>
            <a:r>
              <a:rPr lang="en-US" dirty="0" smtClean="0"/>
              <a:t>Types </a:t>
            </a:r>
            <a:r>
              <a:rPr lang="en-US" dirty="0"/>
              <a:t>of clinical research include:</a:t>
            </a:r>
          </a:p>
          <a:p>
            <a:pPr lvl="1">
              <a:buFont typeface="Arial" panose="020B0604020202020204" pitchFamily="34" charset="0"/>
              <a:buChar char="•"/>
            </a:pPr>
            <a:r>
              <a:rPr lang="en-US" sz="2200" dirty="0" smtClean="0"/>
              <a:t>Epidemiological: </a:t>
            </a:r>
          </a:p>
          <a:p>
            <a:pPr lvl="2">
              <a:spcBef>
                <a:spcPts val="0"/>
              </a:spcBef>
              <a:buFont typeface="Arial" panose="020B0604020202020204" pitchFamily="34" charset="0"/>
              <a:buChar char="•"/>
            </a:pPr>
            <a:r>
              <a:rPr lang="en-US" dirty="0" smtClean="0"/>
              <a:t>improves </a:t>
            </a:r>
            <a:r>
              <a:rPr lang="en-US" dirty="0"/>
              <a:t>the understanding of a disease by studying patterns, causes, and effects of health and disease in specific groups.</a:t>
            </a:r>
          </a:p>
          <a:p>
            <a:pPr lvl="1">
              <a:buFont typeface="Arial" panose="020B0604020202020204" pitchFamily="34" charset="0"/>
              <a:buChar char="•"/>
            </a:pPr>
            <a:r>
              <a:rPr lang="en-US" sz="2200" dirty="0" smtClean="0"/>
              <a:t>Behavioral: </a:t>
            </a:r>
          </a:p>
          <a:p>
            <a:pPr lvl="2">
              <a:spcBef>
                <a:spcPts val="0"/>
              </a:spcBef>
              <a:buFont typeface="Arial" panose="020B0604020202020204" pitchFamily="34" charset="0"/>
              <a:buChar char="•"/>
            </a:pPr>
            <a:r>
              <a:rPr lang="en-US" dirty="0" smtClean="0"/>
              <a:t>improves </a:t>
            </a:r>
            <a:r>
              <a:rPr lang="en-US" dirty="0"/>
              <a:t>the understanding of human behavior and how it relates to health and disease.</a:t>
            </a:r>
          </a:p>
          <a:p>
            <a:pPr lvl="1">
              <a:buFont typeface="Arial" panose="020B0604020202020204" pitchFamily="34" charset="0"/>
              <a:buChar char="•"/>
            </a:pPr>
            <a:r>
              <a:rPr lang="en-US" sz="2200" dirty="0" smtClean="0"/>
              <a:t>Health services: </a:t>
            </a:r>
          </a:p>
          <a:p>
            <a:pPr lvl="2">
              <a:spcBef>
                <a:spcPts val="0"/>
              </a:spcBef>
              <a:buFont typeface="Arial" panose="020B0604020202020204" pitchFamily="34" charset="0"/>
              <a:buChar char="•"/>
            </a:pPr>
            <a:r>
              <a:rPr lang="en-US" dirty="0" smtClean="0"/>
              <a:t>looks </a:t>
            </a:r>
            <a:r>
              <a:rPr lang="en-US" dirty="0"/>
              <a:t>at how people access health care providers and health care services, how much care costs, and what happens to patients as a result of this care.</a:t>
            </a:r>
          </a:p>
          <a:p>
            <a:pPr lvl="1">
              <a:buFont typeface="Arial" panose="020B0604020202020204" pitchFamily="34" charset="0"/>
              <a:buChar char="•"/>
            </a:pPr>
            <a:r>
              <a:rPr lang="en-US" sz="2200" dirty="0" smtClean="0"/>
              <a:t>Clinical trials: </a:t>
            </a:r>
          </a:p>
          <a:p>
            <a:pPr lvl="2">
              <a:spcBef>
                <a:spcPts val="0"/>
              </a:spcBef>
              <a:buFont typeface="Arial" panose="020B0604020202020204" pitchFamily="34" charset="0"/>
              <a:buChar char="•"/>
            </a:pPr>
            <a:r>
              <a:rPr lang="en-US" dirty="0" smtClean="0"/>
              <a:t>evaluate </a:t>
            </a:r>
            <a:r>
              <a:rPr lang="en-US" dirty="0"/>
              <a:t>the effects of an intervention on health outcomes. </a:t>
            </a:r>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a:t>
            </a:fld>
            <a:endParaRPr lang="en-US"/>
          </a:p>
        </p:txBody>
      </p:sp>
      <p:sp>
        <p:nvSpPr>
          <p:cNvPr id="5" name="Rectangle 4"/>
          <p:cNvSpPr/>
          <p:nvPr/>
        </p:nvSpPr>
        <p:spPr>
          <a:xfrm>
            <a:off x="1066800" y="6474023"/>
            <a:ext cx="8077200" cy="307777"/>
          </a:xfrm>
          <a:prstGeom prst="rect">
            <a:avLst/>
          </a:prstGeom>
        </p:spPr>
        <p:txBody>
          <a:bodyPr wrap="square">
            <a:spAutoFit/>
          </a:bodyPr>
          <a:lstStyle/>
          <a:p>
            <a:pPr algn="r"/>
            <a:r>
              <a:rPr lang="en-US" sz="1400" b="0" dirty="0">
                <a:solidFill>
                  <a:schemeClr val="bg1"/>
                </a:solidFill>
              </a:rPr>
              <a:t>https://www.nih.gov/health-information/nih-clinical-research-trials-you/basics</a:t>
            </a:r>
          </a:p>
        </p:txBody>
      </p:sp>
    </p:spTree>
    <p:extLst>
      <p:ext uri="{BB962C8B-B14F-4D97-AF65-F5344CB8AC3E}">
        <p14:creationId xmlns:p14="http://schemas.microsoft.com/office/powerpoint/2010/main" val="229217755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Case series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90</a:t>
            </a:fld>
            <a:endParaRPr lang="en-US"/>
          </a:p>
        </p:txBody>
      </p:sp>
    </p:spTree>
    <p:extLst>
      <p:ext uri="{BB962C8B-B14F-4D97-AF65-F5344CB8AC3E}">
        <p14:creationId xmlns:p14="http://schemas.microsoft.com/office/powerpoint/2010/main" val="42705664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a:t>
            </a:r>
            <a:r>
              <a:rPr lang="en-US" dirty="0" smtClean="0"/>
              <a:t>nalysis </a:t>
            </a:r>
            <a:r>
              <a:rPr lang="en-US" dirty="0"/>
              <a:t>of series of people with </a:t>
            </a:r>
            <a:r>
              <a:rPr lang="en-US" dirty="0" smtClean="0"/>
              <a:t>some characteristic.</a:t>
            </a:r>
          </a:p>
          <a:p>
            <a:pPr>
              <a:buFont typeface="Arial" panose="020B0604020202020204" pitchFamily="34" charset="0"/>
              <a:buChar char="•"/>
            </a:pPr>
            <a:r>
              <a:rPr lang="en-US" dirty="0"/>
              <a:t>There is no comparison group.</a:t>
            </a:r>
          </a:p>
          <a:p>
            <a:pPr>
              <a:buFont typeface="Arial" panose="020B0604020202020204" pitchFamily="34" charset="0"/>
              <a:buChar char="•"/>
            </a:pPr>
            <a:r>
              <a:rPr lang="en-US" dirty="0" smtClean="0"/>
              <a:t>Settings (1):</a:t>
            </a:r>
          </a:p>
          <a:p>
            <a:pPr lvl="1">
              <a:buFont typeface="Arial" panose="020B0604020202020204" pitchFamily="34" charset="0"/>
              <a:buChar char="•"/>
            </a:pPr>
            <a:r>
              <a:rPr lang="en-US" dirty="0" smtClean="0"/>
              <a:t>Initial </a:t>
            </a:r>
            <a:r>
              <a:rPr lang="en-US" dirty="0"/>
              <a:t>reports of a new diagnosis or </a:t>
            </a:r>
            <a:r>
              <a:rPr lang="en-US" dirty="0" smtClean="0"/>
              <a:t>innovative treatment.</a:t>
            </a:r>
            <a:r>
              <a:rPr lang="en-US" dirty="0"/>
              <a:t> </a:t>
            </a:r>
            <a:endParaRPr lang="en-US" dirty="0" smtClean="0"/>
          </a:p>
          <a:p>
            <a:pPr lvl="2">
              <a:buFont typeface="Arial" panose="020B0604020202020204" pitchFamily="34" charset="0"/>
              <a:buChar char="•"/>
            </a:pPr>
            <a:r>
              <a:rPr lang="en-US" dirty="0"/>
              <a:t>e</a:t>
            </a:r>
            <a:r>
              <a:rPr lang="en-US" dirty="0" smtClean="0"/>
              <a:t>.g.: the </a:t>
            </a:r>
            <a:r>
              <a:rPr lang="en-US" dirty="0"/>
              <a:t>recovery and </a:t>
            </a:r>
            <a:r>
              <a:rPr lang="en-US" dirty="0" smtClean="0"/>
              <a:t>complication rates </a:t>
            </a:r>
            <a:r>
              <a:rPr lang="en-US" dirty="0"/>
              <a:t>after a treatment or procedure</a:t>
            </a:r>
            <a:r>
              <a:rPr lang="en-US" dirty="0" smtClean="0"/>
              <a:t>.</a:t>
            </a:r>
          </a:p>
          <a:p>
            <a:pPr lvl="2">
              <a:buFont typeface="Arial" panose="020B0604020202020204" pitchFamily="34" charset="0"/>
              <a:buChar char="•"/>
            </a:pPr>
            <a:r>
              <a:rPr lang="en-US" dirty="0" smtClean="0"/>
              <a:t>Not to be used for treatment efficacy!</a:t>
            </a:r>
          </a:p>
          <a:p>
            <a:pPr lvl="1">
              <a:buFont typeface="Arial" panose="020B0604020202020204" pitchFamily="34" charset="0"/>
              <a:buChar char="•"/>
            </a:pPr>
            <a:r>
              <a:rPr lang="en-US" dirty="0" smtClean="0"/>
              <a:t>Describing </a:t>
            </a:r>
            <a:r>
              <a:rPr lang="en-US" dirty="0"/>
              <a:t>the </a:t>
            </a:r>
            <a:r>
              <a:rPr lang="en-US" dirty="0" smtClean="0"/>
              <a:t>natural history </a:t>
            </a:r>
            <a:r>
              <a:rPr lang="en-US" dirty="0"/>
              <a:t>of a </a:t>
            </a:r>
            <a:r>
              <a:rPr lang="en-US" dirty="0" smtClean="0"/>
              <a:t>condition.</a:t>
            </a:r>
          </a:p>
          <a:p>
            <a:pPr lvl="1">
              <a:buFont typeface="Arial" panose="020B0604020202020204" pitchFamily="34" charset="0"/>
              <a:buChar char="•"/>
            </a:pPr>
            <a:r>
              <a:rPr lang="en-US" dirty="0" smtClean="0"/>
              <a:t>Single </a:t>
            </a:r>
            <a:r>
              <a:rPr lang="en-US" dirty="0"/>
              <a:t>physician or hospital reports of outcomes.</a:t>
            </a:r>
          </a:p>
          <a:p>
            <a:pPr lvl="1">
              <a:buFont typeface="Arial" panose="020B0604020202020204" pitchFamily="34" charset="0"/>
              <a:buChar char="•"/>
            </a:pPr>
            <a:r>
              <a:rPr lang="en-US" dirty="0" smtClean="0"/>
              <a:t>Multi-institutional </a:t>
            </a:r>
            <a:r>
              <a:rPr lang="en-US" dirty="0"/>
              <a:t>registry.</a:t>
            </a:r>
          </a:p>
          <a:p>
            <a:pPr>
              <a:buFont typeface="Arial" panose="020B0604020202020204" pitchFamily="34" charset="0"/>
              <a:buChar char="•"/>
            </a:pPr>
            <a:endParaRPr lang="en-US" dirty="0"/>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smtClean="0">
                <a:solidFill>
                  <a:schemeClr val="bg1"/>
                </a:solidFill>
              </a:rPr>
              <a:t>Carey </a:t>
            </a:r>
            <a:r>
              <a:rPr lang="en-US" sz="1400" b="0" dirty="0">
                <a:solidFill>
                  <a:schemeClr val="bg1"/>
                </a:solidFill>
              </a:rPr>
              <a:t>TS, Boden SD</a:t>
            </a:r>
            <a:r>
              <a:rPr lang="en-US" sz="1400" b="0" dirty="0" smtClean="0">
                <a:solidFill>
                  <a:schemeClr val="bg1"/>
                </a:solidFill>
              </a:rPr>
              <a:t>.  </a:t>
            </a:r>
            <a:r>
              <a:rPr lang="en-US" sz="1400" b="0" dirty="0">
                <a:solidFill>
                  <a:schemeClr val="bg1"/>
                </a:solidFill>
              </a:rPr>
              <a:t>A critical guide to case series reports</a:t>
            </a:r>
            <a:r>
              <a:rPr lang="en-US" sz="1400" b="0" dirty="0" smtClean="0">
                <a:solidFill>
                  <a:schemeClr val="bg1"/>
                </a:solidFill>
              </a:rPr>
              <a:t>.</a:t>
            </a:r>
            <a:r>
              <a:rPr lang="en-US" sz="1400" b="0" dirty="0">
                <a:solidFill>
                  <a:schemeClr val="bg1"/>
                </a:solidFill>
              </a:rPr>
              <a:t> Spine (</a:t>
            </a:r>
            <a:r>
              <a:rPr lang="en-US" sz="1400" b="0" dirty="0" err="1">
                <a:solidFill>
                  <a:schemeClr val="bg1"/>
                </a:solidFill>
              </a:rPr>
              <a:t>Phila</a:t>
            </a:r>
            <a:r>
              <a:rPr lang="en-US" sz="1400" b="0" dirty="0">
                <a:solidFill>
                  <a:schemeClr val="bg1"/>
                </a:solidFill>
              </a:rPr>
              <a:t> Pa 1976). 2003 Aug 1;28(15):1631-4. https://</a:t>
            </a:r>
            <a:r>
              <a:rPr lang="en-US" sz="1400" b="0" dirty="0" smtClean="0">
                <a:solidFill>
                  <a:schemeClr val="bg1"/>
                </a:solidFill>
              </a:rPr>
              <a:t>www.ncbi.nlm.nih.gov/pubmed/12897483</a:t>
            </a:r>
            <a:endParaRPr lang="en-US" sz="1400" b="0" dirty="0">
              <a:solidFill>
                <a:schemeClr val="bg1"/>
              </a:solidFill>
            </a:endParaRPr>
          </a:p>
        </p:txBody>
      </p:sp>
    </p:spTree>
    <p:extLst>
      <p:ext uri="{BB962C8B-B14F-4D97-AF65-F5344CB8AC3E}">
        <p14:creationId xmlns:p14="http://schemas.microsoft.com/office/powerpoint/2010/main" val="9280769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series settings (2)</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Proof (or Disproof) of Concept for a New Hypothesis </a:t>
            </a:r>
          </a:p>
          <a:p>
            <a:pPr>
              <a:buFont typeface="Arial" panose="020B0604020202020204" pitchFamily="34" charset="0"/>
              <a:buChar char="•"/>
            </a:pPr>
            <a:r>
              <a:rPr lang="en-US" dirty="0"/>
              <a:t>Reporting of Sentinel Events </a:t>
            </a:r>
          </a:p>
          <a:p>
            <a:pPr lvl="1">
              <a:buFont typeface="Arial" panose="020B0604020202020204" pitchFamily="34" charset="0"/>
              <a:buChar char="•"/>
            </a:pPr>
            <a:r>
              <a:rPr lang="en-US" dirty="0" smtClean="0"/>
              <a:t>Toxicities </a:t>
            </a:r>
            <a:r>
              <a:rPr lang="en-US" dirty="0"/>
              <a:t>of Therapies</a:t>
            </a:r>
          </a:p>
          <a:p>
            <a:pPr lvl="1">
              <a:buFont typeface="Arial" panose="020B0604020202020204" pitchFamily="34" charset="0"/>
              <a:buChar char="•"/>
            </a:pPr>
            <a:r>
              <a:rPr lang="en-US" dirty="0" smtClean="0"/>
              <a:t>Recognition </a:t>
            </a:r>
            <a:r>
              <a:rPr lang="en-US" dirty="0"/>
              <a:t>of Epidemics</a:t>
            </a:r>
          </a:p>
          <a:p>
            <a:pPr lvl="1">
              <a:buFont typeface="Arial" panose="020B0604020202020204" pitchFamily="34" charset="0"/>
              <a:buChar char="•"/>
            </a:pPr>
            <a:r>
              <a:rPr lang="en-US" dirty="0" smtClean="0"/>
              <a:t>Initial </a:t>
            </a:r>
            <a:r>
              <a:rPr lang="en-US" dirty="0"/>
              <a:t>Identification of Previously Unrecognized Syndromes</a:t>
            </a:r>
          </a:p>
          <a:p>
            <a:pPr>
              <a:buFont typeface="Arial" panose="020B0604020202020204" pitchFamily="34" charset="0"/>
              <a:buChar char="•"/>
            </a:pPr>
            <a:r>
              <a:rPr lang="en-US" dirty="0" smtClean="0"/>
              <a:t>Studying </a:t>
            </a:r>
            <a:r>
              <a:rPr lang="en-US" dirty="0"/>
              <a:t>Outcomes of Rare Diseases or New Treatments (Limited Usefulness) </a:t>
            </a:r>
          </a:p>
          <a:p>
            <a:pPr>
              <a:buFont typeface="Arial" panose="020B0604020202020204" pitchFamily="34" charset="0"/>
              <a:buChar char="•"/>
            </a:pPr>
            <a:endParaRPr lang="en-US"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a:t>
            </a:r>
            <a:r>
              <a:rPr lang="en-US" sz="1400" b="0" dirty="0" smtClean="0">
                <a:solidFill>
                  <a:schemeClr val="bg1"/>
                </a:solidFill>
              </a:rPr>
              <a:t>literature.</a:t>
            </a:r>
          </a:p>
          <a:p>
            <a:pPr algn="r"/>
            <a:r>
              <a:rPr lang="en-US" sz="1400" b="0" dirty="0" smtClean="0">
                <a:solidFill>
                  <a:schemeClr val="bg1"/>
                </a:solidFill>
              </a:rPr>
              <a:t>Am </a:t>
            </a:r>
            <a:r>
              <a:rPr lang="en-US" sz="1400" b="0" dirty="0">
                <a:solidFill>
                  <a:schemeClr val="bg1"/>
                </a:solidFill>
              </a:rPr>
              <a:t>J </a:t>
            </a:r>
            <a:r>
              <a:rPr lang="en-US" sz="1400" b="0" dirty="0" err="1">
                <a:solidFill>
                  <a:schemeClr val="bg1"/>
                </a:solidFill>
              </a:rPr>
              <a:t>Ophthalmol</a:t>
            </a:r>
            <a:r>
              <a:rPr lang="en-US" sz="1400" b="0" dirty="0">
                <a:solidFill>
                  <a:schemeClr val="bg1"/>
                </a:solidFill>
              </a:rPr>
              <a:t>. 2011;151(1):7-10.e1.</a:t>
            </a:r>
          </a:p>
        </p:txBody>
      </p:sp>
    </p:spTree>
    <p:extLst>
      <p:ext uri="{BB962C8B-B14F-4D97-AF65-F5344CB8AC3E}">
        <p14:creationId xmlns:p14="http://schemas.microsoft.com/office/powerpoint/2010/main" val="206520438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good case series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Clearly </a:t>
            </a:r>
            <a:r>
              <a:rPr lang="en-US" dirty="0"/>
              <a:t>defined question.</a:t>
            </a:r>
          </a:p>
          <a:p>
            <a:pPr>
              <a:buFont typeface="Arial" panose="020B0604020202020204" pitchFamily="34" charset="0"/>
              <a:buChar char="•"/>
            </a:pPr>
            <a:r>
              <a:rPr lang="en-US" dirty="0" smtClean="0"/>
              <a:t>Well-described </a:t>
            </a:r>
            <a:r>
              <a:rPr lang="en-US" dirty="0"/>
              <a:t>study population.</a:t>
            </a:r>
          </a:p>
          <a:p>
            <a:pPr>
              <a:buFont typeface="Arial" panose="020B0604020202020204" pitchFamily="34" charset="0"/>
              <a:buChar char="•"/>
            </a:pPr>
            <a:r>
              <a:rPr lang="en-US" dirty="0" smtClean="0"/>
              <a:t>Well-described </a:t>
            </a:r>
            <a:r>
              <a:rPr lang="en-US" dirty="0"/>
              <a:t>intervention.</a:t>
            </a:r>
          </a:p>
          <a:p>
            <a:pPr>
              <a:buFont typeface="Arial" panose="020B0604020202020204" pitchFamily="34" charset="0"/>
              <a:buChar char="•"/>
            </a:pPr>
            <a:r>
              <a:rPr lang="en-US" dirty="0" smtClean="0"/>
              <a:t>Use </a:t>
            </a:r>
            <a:r>
              <a:rPr lang="en-US" dirty="0"/>
              <a:t>of validated outcome measures.</a:t>
            </a:r>
          </a:p>
          <a:p>
            <a:pPr>
              <a:buFont typeface="Arial" panose="020B0604020202020204" pitchFamily="34" charset="0"/>
              <a:buChar char="•"/>
            </a:pPr>
            <a:r>
              <a:rPr lang="en-US" dirty="0" smtClean="0"/>
              <a:t>Appropriate </a:t>
            </a:r>
            <a:r>
              <a:rPr lang="en-US" dirty="0"/>
              <a:t>statistical analyses.</a:t>
            </a:r>
          </a:p>
          <a:p>
            <a:pPr>
              <a:buFont typeface="Arial" panose="020B0604020202020204" pitchFamily="34" charset="0"/>
              <a:buChar char="•"/>
            </a:pPr>
            <a:r>
              <a:rPr lang="en-US" dirty="0" smtClean="0"/>
              <a:t>Well-described </a:t>
            </a:r>
            <a:r>
              <a:rPr lang="en-US" dirty="0"/>
              <a:t>results.</a:t>
            </a:r>
          </a:p>
          <a:p>
            <a:pPr>
              <a:buFont typeface="Arial" panose="020B0604020202020204" pitchFamily="34" charset="0"/>
              <a:buChar char="•"/>
            </a:pPr>
            <a:r>
              <a:rPr lang="en-US" dirty="0" smtClean="0"/>
              <a:t>Discussion/conclusions </a:t>
            </a:r>
            <a:r>
              <a:rPr lang="en-US" dirty="0"/>
              <a:t>supported by data.</a:t>
            </a:r>
          </a:p>
          <a:p>
            <a:pPr>
              <a:buFont typeface="Arial" panose="020B0604020202020204" pitchFamily="34" charset="0"/>
              <a:buChar char="•"/>
            </a:pPr>
            <a:r>
              <a:rPr lang="en-US" dirty="0" smtClean="0"/>
              <a:t>Funding </a:t>
            </a:r>
            <a:r>
              <a:rPr lang="en-US" dirty="0"/>
              <a:t>source </a:t>
            </a:r>
            <a:r>
              <a:rPr lang="en-US" dirty="0" smtClean="0"/>
              <a:t>acknowledged.</a:t>
            </a:r>
            <a:endParaRPr lang="en-US" dirty="0"/>
          </a:p>
        </p:txBody>
      </p:sp>
      <p:sp>
        <p:nvSpPr>
          <p:cNvPr id="4" name="Rectangle 3"/>
          <p:cNvSpPr/>
          <p:nvPr/>
        </p:nvSpPr>
        <p:spPr>
          <a:xfrm>
            <a:off x="0" y="6248400"/>
            <a:ext cx="9144000" cy="523220"/>
          </a:xfrm>
          <a:prstGeom prst="rect">
            <a:avLst/>
          </a:prstGeom>
        </p:spPr>
        <p:txBody>
          <a:bodyPr wrap="square">
            <a:spAutoFit/>
          </a:bodyPr>
          <a:lstStyle/>
          <a:p>
            <a:pPr algn="r"/>
            <a:r>
              <a:rPr lang="en-US" sz="1400" b="0" dirty="0" smtClean="0">
                <a:solidFill>
                  <a:schemeClr val="bg1"/>
                </a:solidFill>
              </a:rPr>
              <a:t>Carey </a:t>
            </a:r>
            <a:r>
              <a:rPr lang="en-US" sz="1400" b="0" dirty="0">
                <a:solidFill>
                  <a:schemeClr val="bg1"/>
                </a:solidFill>
              </a:rPr>
              <a:t>TS, Boden SD</a:t>
            </a:r>
            <a:r>
              <a:rPr lang="en-US" sz="1400" b="0" dirty="0" smtClean="0">
                <a:solidFill>
                  <a:schemeClr val="bg1"/>
                </a:solidFill>
              </a:rPr>
              <a:t>.  </a:t>
            </a:r>
            <a:r>
              <a:rPr lang="en-US" sz="1400" b="0" dirty="0">
                <a:solidFill>
                  <a:schemeClr val="bg1"/>
                </a:solidFill>
              </a:rPr>
              <a:t>A critical guide to case series reports</a:t>
            </a:r>
            <a:r>
              <a:rPr lang="en-US" sz="1400" b="0" dirty="0" smtClean="0">
                <a:solidFill>
                  <a:schemeClr val="bg1"/>
                </a:solidFill>
              </a:rPr>
              <a:t>.</a:t>
            </a:r>
            <a:r>
              <a:rPr lang="en-US" sz="1400" b="0" dirty="0">
                <a:solidFill>
                  <a:schemeClr val="bg1"/>
                </a:solidFill>
              </a:rPr>
              <a:t> Spine (</a:t>
            </a:r>
            <a:r>
              <a:rPr lang="en-US" sz="1400" b="0" dirty="0" err="1">
                <a:solidFill>
                  <a:schemeClr val="bg1"/>
                </a:solidFill>
              </a:rPr>
              <a:t>Phila</a:t>
            </a:r>
            <a:r>
              <a:rPr lang="en-US" sz="1400" b="0" dirty="0">
                <a:solidFill>
                  <a:schemeClr val="bg1"/>
                </a:solidFill>
              </a:rPr>
              <a:t> Pa 1976). 2003 Aug 1;28(15):1631-4. https://</a:t>
            </a:r>
            <a:r>
              <a:rPr lang="en-US" sz="1400" b="0" dirty="0" smtClean="0">
                <a:solidFill>
                  <a:schemeClr val="bg1"/>
                </a:solidFill>
              </a:rPr>
              <a:t>www.ncbi.nlm.nih.gov/pubmed/12897483</a:t>
            </a:r>
            <a:endParaRPr lang="en-US" sz="1400" b="0" dirty="0">
              <a:solidFill>
                <a:schemeClr val="bg1"/>
              </a:solidFill>
            </a:endParaRPr>
          </a:p>
        </p:txBody>
      </p:sp>
    </p:spTree>
    <p:extLst>
      <p:ext uri="{BB962C8B-B14F-4D97-AF65-F5344CB8AC3E}">
        <p14:creationId xmlns:p14="http://schemas.microsoft.com/office/powerpoint/2010/main" val="308319758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Checklist for Reporting Case Series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sz="2000" dirty="0" smtClean="0"/>
              <a:t>Explicitly describe:</a:t>
            </a:r>
          </a:p>
          <a:p>
            <a:pPr lvl="1">
              <a:buFont typeface="Arial" panose="020B0604020202020204" pitchFamily="34" charset="0"/>
              <a:buChar char="•"/>
            </a:pPr>
            <a:r>
              <a:rPr lang="en-US" sz="2000" dirty="0" smtClean="0"/>
              <a:t>The hypothesis/hypotheses under consideration</a:t>
            </a:r>
          </a:p>
          <a:p>
            <a:pPr lvl="1">
              <a:buFont typeface="Arial" panose="020B0604020202020204" pitchFamily="34" charset="0"/>
              <a:buChar char="•"/>
            </a:pPr>
            <a:r>
              <a:rPr lang="en-US" sz="2000" dirty="0" smtClean="0"/>
              <a:t>Eligibility criteria for subjects in the report</a:t>
            </a:r>
          </a:p>
          <a:p>
            <a:pPr lvl="1">
              <a:buFont typeface="Arial" panose="020B0604020202020204" pitchFamily="34" charset="0"/>
              <a:buChar char="•"/>
            </a:pPr>
            <a:r>
              <a:rPr lang="en-US" sz="2000" dirty="0" smtClean="0"/>
              <a:t>How treatments were administered or potential risk factors defined</a:t>
            </a:r>
          </a:p>
          <a:p>
            <a:pPr>
              <a:buFont typeface="Arial" panose="020B0604020202020204" pitchFamily="34" charset="0"/>
              <a:buChar char="•"/>
            </a:pPr>
            <a:r>
              <a:rPr lang="en-US" sz="2000" dirty="0" smtClean="0"/>
              <a:t>Compare observed results to those in an appropriate external comparison group; discuss potential biases arising from such comparison</a:t>
            </a:r>
          </a:p>
          <a:p>
            <a:pPr>
              <a:buFont typeface="Arial" panose="020B0604020202020204" pitchFamily="34" charset="0"/>
              <a:buChar char="•"/>
            </a:pPr>
            <a:r>
              <a:rPr lang="en-US" sz="2000" dirty="0" smtClean="0"/>
              <a:t>Perform appropriate statistics, ensuring that assumptions of the statistical methods are reasonable in this setting</a:t>
            </a:r>
          </a:p>
          <a:p>
            <a:pPr>
              <a:buFont typeface="Arial" panose="020B0604020202020204" pitchFamily="34" charset="0"/>
              <a:buChar char="•"/>
            </a:pPr>
            <a:r>
              <a:rPr lang="en-US" sz="2000" dirty="0" smtClean="0"/>
              <a:t>Discuss the biological plausibility of the hypothesis in light of the report's observations</a:t>
            </a:r>
          </a:p>
          <a:p>
            <a:pPr>
              <a:buFont typeface="Arial" panose="020B0604020202020204" pitchFamily="34" charset="0"/>
              <a:buChar char="•"/>
            </a:pPr>
            <a:r>
              <a:rPr lang="en-US" sz="2000" dirty="0" smtClean="0"/>
              <a:t>Explicitly discuss the report's limitations, and how these limitations could be overcome in future studies</a:t>
            </a:r>
          </a:p>
          <a:p>
            <a:pPr>
              <a:buFont typeface="Arial" panose="020B0604020202020204" pitchFamily="34" charset="0"/>
              <a:buChar char="•"/>
            </a:pPr>
            <a:endParaRPr lang="en-US" sz="2000" dirty="0"/>
          </a:p>
        </p:txBody>
      </p:sp>
      <p:sp>
        <p:nvSpPr>
          <p:cNvPr id="4" name="Rectangle 3"/>
          <p:cNvSpPr/>
          <p:nvPr/>
        </p:nvSpPr>
        <p:spPr>
          <a:xfrm>
            <a:off x="76200" y="6258580"/>
            <a:ext cx="9067800" cy="523220"/>
          </a:xfrm>
          <a:prstGeom prst="rect">
            <a:avLst/>
          </a:prstGeom>
        </p:spPr>
        <p:txBody>
          <a:bodyPr wrap="square">
            <a:spAutoFit/>
          </a:bodyPr>
          <a:lstStyle/>
          <a:p>
            <a:pPr algn="r"/>
            <a:r>
              <a:rPr lang="en-US" sz="1400" b="0" dirty="0" err="1">
                <a:solidFill>
                  <a:schemeClr val="bg1"/>
                </a:solidFill>
              </a:rPr>
              <a:t>Kempen</a:t>
            </a:r>
            <a:r>
              <a:rPr lang="en-US" sz="1400" b="0" dirty="0">
                <a:solidFill>
                  <a:schemeClr val="bg1"/>
                </a:solidFill>
              </a:rPr>
              <a:t> JH. Appropriate use and reporting of uncontrolled case series in the medical </a:t>
            </a:r>
            <a:r>
              <a:rPr lang="en-US" sz="1400" b="0" dirty="0" smtClean="0">
                <a:solidFill>
                  <a:schemeClr val="bg1"/>
                </a:solidFill>
              </a:rPr>
              <a:t>literature.</a:t>
            </a:r>
          </a:p>
          <a:p>
            <a:pPr algn="r"/>
            <a:r>
              <a:rPr lang="en-US" sz="1400" b="0" dirty="0" smtClean="0">
                <a:solidFill>
                  <a:schemeClr val="bg1"/>
                </a:solidFill>
              </a:rPr>
              <a:t>Am </a:t>
            </a:r>
            <a:r>
              <a:rPr lang="en-US" sz="1400" b="0" dirty="0">
                <a:solidFill>
                  <a:schemeClr val="bg1"/>
                </a:solidFill>
              </a:rPr>
              <a:t>J </a:t>
            </a:r>
            <a:r>
              <a:rPr lang="en-US" sz="1400" b="0" dirty="0" err="1">
                <a:solidFill>
                  <a:schemeClr val="bg1"/>
                </a:solidFill>
              </a:rPr>
              <a:t>Ophthalmol</a:t>
            </a:r>
            <a:r>
              <a:rPr lang="en-US" sz="1400" b="0" dirty="0">
                <a:solidFill>
                  <a:schemeClr val="bg1"/>
                </a:solidFill>
              </a:rPr>
              <a:t>. 2011;151(1):7-10.e1.</a:t>
            </a:r>
          </a:p>
        </p:txBody>
      </p:sp>
    </p:spTree>
    <p:extLst>
      <p:ext uri="{BB962C8B-B14F-4D97-AF65-F5344CB8AC3E}">
        <p14:creationId xmlns:p14="http://schemas.microsoft.com/office/powerpoint/2010/main" val="2231399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Study designs</a:t>
            </a:r>
            <a:endParaRPr lang="en-US" dirty="0"/>
          </a:p>
        </p:txBody>
      </p:sp>
      <p:sp>
        <p:nvSpPr>
          <p:cNvPr id="6" name="Subtitle 5"/>
          <p:cNvSpPr>
            <a:spLocks noGrp="1"/>
          </p:cNvSpPr>
          <p:nvPr>
            <p:ph type="subTitle" idx="1"/>
          </p:nvPr>
        </p:nvSpPr>
        <p:spPr/>
        <p:txBody>
          <a:bodyPr/>
          <a:lstStyle/>
          <a:p>
            <a:r>
              <a:rPr lang="en-US" dirty="0" smtClean="0"/>
              <a:t>Comparisons</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95</a:t>
            </a:fld>
            <a:endParaRPr lang="en-US"/>
          </a:p>
        </p:txBody>
      </p:sp>
    </p:spTree>
    <p:extLst>
      <p:ext uri="{BB962C8B-B14F-4D97-AF65-F5344CB8AC3E}">
        <p14:creationId xmlns:p14="http://schemas.microsoft.com/office/powerpoint/2010/main" val="267986867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228600" y="1823050"/>
            <a:ext cx="4267200" cy="4114800"/>
          </a:xfrm>
        </p:spPr>
        <p:txBody>
          <a:bodyPr/>
          <a:lstStyle/>
          <a:p>
            <a:pPr>
              <a:buFont typeface="Arial" panose="020B0604020202020204" pitchFamily="34" charset="0"/>
              <a:buChar char="•"/>
            </a:pPr>
            <a:r>
              <a:rPr lang="en-US" sz="2000" dirty="0"/>
              <a:t>identify subjects by outcome status at the outset of the </a:t>
            </a:r>
            <a:r>
              <a:rPr lang="en-US" sz="2000" dirty="0" smtClean="0"/>
              <a:t>investigation</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Once </a:t>
            </a:r>
            <a:r>
              <a:rPr lang="en-US" sz="2000" dirty="0"/>
              <a:t>outcome status is identified and subjects are categorized as cases, </a:t>
            </a:r>
            <a:r>
              <a:rPr lang="en-US" sz="2000" dirty="0" smtClean="0"/>
              <a:t>controls (</a:t>
            </a:r>
            <a:r>
              <a:rPr lang="en-US" sz="2000" dirty="0"/>
              <a:t>subjects without the </a:t>
            </a:r>
            <a:r>
              <a:rPr lang="en-US" sz="2000" dirty="0" smtClean="0"/>
              <a:t>outcome) are selected</a:t>
            </a:r>
            <a:r>
              <a:rPr lang="en-US" sz="2000" dirty="0" smtClean="0"/>
              <a:t>.</a:t>
            </a:r>
          </a:p>
          <a:p>
            <a:pPr>
              <a:buFont typeface="Arial" panose="020B0604020202020204" pitchFamily="34" charset="0"/>
              <a:buChar char="•"/>
            </a:pPr>
            <a:endParaRPr lang="en-US" sz="2000" dirty="0"/>
          </a:p>
          <a:p>
            <a:pPr>
              <a:buFont typeface="Arial" panose="020B0604020202020204" pitchFamily="34" charset="0"/>
              <a:buChar char="•"/>
            </a:pPr>
            <a:r>
              <a:rPr lang="en-US" sz="2000" dirty="0" smtClean="0"/>
              <a:t>Both groups </a:t>
            </a:r>
            <a:r>
              <a:rPr lang="en-US" sz="2000" dirty="0"/>
              <a:t>from the same source </a:t>
            </a:r>
            <a:r>
              <a:rPr lang="en-US" sz="2000" dirty="0" smtClean="0"/>
              <a:t>population</a:t>
            </a:r>
            <a:r>
              <a:rPr lang="en-US" sz="2000" dirty="0"/>
              <a:t>.</a:t>
            </a:r>
          </a:p>
        </p:txBody>
      </p:sp>
      <p:sp>
        <p:nvSpPr>
          <p:cNvPr id="6" name="Content Placeholder 5"/>
          <p:cNvSpPr>
            <a:spLocks noGrp="1"/>
          </p:cNvSpPr>
          <p:nvPr>
            <p:ph sz="half" idx="2"/>
          </p:nvPr>
        </p:nvSpPr>
        <p:spPr>
          <a:xfrm>
            <a:off x="4648200" y="1828800"/>
            <a:ext cx="4267200" cy="4109049"/>
          </a:xfrm>
        </p:spPr>
        <p:txBody>
          <a:bodyPr/>
          <a:lstStyle/>
          <a:p>
            <a:pPr>
              <a:buFont typeface="Arial" panose="020B0604020202020204" pitchFamily="34" charset="0"/>
              <a:buChar char="•"/>
            </a:pPr>
            <a:r>
              <a:rPr lang="en-US" sz="2000" dirty="0" smtClean="0"/>
              <a:t>define </a:t>
            </a:r>
            <a:r>
              <a:rPr lang="en-US" sz="2000" dirty="0"/>
              <a:t>the selected group of subjects by exposure status at the start of the investigation</a:t>
            </a:r>
            <a:r>
              <a:rPr lang="en-US" sz="2000" dirty="0" smtClean="0"/>
              <a:t>.</a:t>
            </a:r>
          </a:p>
          <a:p>
            <a:pPr>
              <a:buFont typeface="Arial" panose="020B0604020202020204" pitchFamily="34" charset="0"/>
              <a:buChar char="•"/>
            </a:pPr>
            <a:endParaRPr lang="en-US" sz="2000" dirty="0" smtClean="0"/>
          </a:p>
          <a:p>
            <a:pPr>
              <a:buFont typeface="Arial" panose="020B0604020202020204" pitchFamily="34" charset="0"/>
              <a:buChar char="•"/>
            </a:pPr>
            <a:r>
              <a:rPr lang="en-US" sz="2000" dirty="0" smtClean="0"/>
              <a:t>Subjects </a:t>
            </a:r>
            <a:r>
              <a:rPr lang="en-US" sz="2000" dirty="0"/>
              <a:t>who are not at risk for developing the outcome should be excluded from the </a:t>
            </a:r>
            <a:r>
              <a:rPr lang="en-US" sz="2000" dirty="0" smtClean="0"/>
              <a:t>study</a:t>
            </a:r>
          </a:p>
          <a:p>
            <a:pPr>
              <a:buFont typeface="Arial" panose="020B0604020202020204" pitchFamily="34" charset="0"/>
              <a:buChar char="•"/>
            </a:pPr>
            <a:endParaRPr lang="en-US" sz="2000" dirty="0" smtClean="0"/>
          </a:p>
          <a:p>
            <a:pPr>
              <a:buFont typeface="Arial" panose="020B0604020202020204" pitchFamily="34" charset="0"/>
              <a:buChar char="•"/>
            </a:pPr>
            <a:endParaRPr lang="en-US" sz="1100" dirty="0"/>
          </a:p>
          <a:p>
            <a:pPr>
              <a:buFont typeface="Arial" panose="020B0604020202020204" pitchFamily="34" charset="0"/>
              <a:buChar char="•"/>
            </a:pPr>
            <a:endParaRPr lang="en-US" sz="2000" dirty="0" smtClean="0"/>
          </a:p>
          <a:p>
            <a:pPr>
              <a:buFont typeface="Arial" panose="020B0604020202020204" pitchFamily="34" charset="0"/>
              <a:buChar char="•"/>
            </a:pPr>
            <a:r>
              <a:rPr lang="en-US" sz="2000" dirty="0"/>
              <a:t>Both groups from the same source population.</a:t>
            </a:r>
          </a:p>
          <a:p>
            <a:pPr>
              <a:buFont typeface="Arial" panose="020B0604020202020204" pitchFamily="34" charset="0"/>
              <a:buChar char="•"/>
            </a:pPr>
            <a:endParaRPr lang="en-US" sz="2000" dirty="0"/>
          </a:p>
        </p:txBody>
      </p:sp>
      <p:sp>
        <p:nvSpPr>
          <p:cNvPr id="2" name="Title 1"/>
          <p:cNvSpPr>
            <a:spLocks noGrp="1"/>
          </p:cNvSpPr>
          <p:nvPr>
            <p:ph type="title"/>
          </p:nvPr>
        </p:nvSpPr>
        <p:spPr/>
        <p:txBody>
          <a:bodyPr/>
          <a:lstStyle/>
          <a:p>
            <a:r>
              <a:rPr lang="en-US" dirty="0" smtClean="0"/>
              <a:t>Case Control			Cohort</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96</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44895588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B7A43C5A-ACB8-4C0A-8D74-C2E9796A15BB}" type="slidenum">
              <a:rPr lang="en-US" smtClean="0"/>
              <a:pPr/>
              <a:t>97</a:t>
            </a:fld>
            <a:endParaRPr lang="en-US"/>
          </a:p>
        </p:txBody>
      </p:sp>
      <p:pic>
        <p:nvPicPr>
          <p:cNvPr id="5" name="Picture 4"/>
          <p:cNvPicPr>
            <a:picLocks noChangeAspect="1"/>
          </p:cNvPicPr>
          <p:nvPr/>
        </p:nvPicPr>
        <p:blipFill>
          <a:blip r:embed="rId2"/>
          <a:stretch>
            <a:fillRect/>
          </a:stretch>
        </p:blipFill>
        <p:spPr>
          <a:xfrm>
            <a:off x="0" y="609600"/>
            <a:ext cx="9144000" cy="3200400"/>
          </a:xfrm>
          <a:prstGeom prst="rect">
            <a:avLst/>
          </a:prstGeom>
        </p:spPr>
      </p:pic>
      <p:pic>
        <p:nvPicPr>
          <p:cNvPr id="6" name="Picture 5"/>
          <p:cNvPicPr>
            <a:picLocks noChangeAspect="1"/>
          </p:cNvPicPr>
          <p:nvPr/>
        </p:nvPicPr>
        <p:blipFill>
          <a:blip r:embed="rId3"/>
          <a:stretch>
            <a:fillRect/>
          </a:stretch>
        </p:blipFill>
        <p:spPr>
          <a:xfrm>
            <a:off x="-1" y="3801625"/>
            <a:ext cx="9186239" cy="3056375"/>
          </a:xfrm>
          <a:prstGeom prst="rect">
            <a:avLst/>
          </a:prstGeom>
        </p:spPr>
      </p:pic>
      <p:sp>
        <p:nvSpPr>
          <p:cNvPr id="7" name="Rectangle 6"/>
          <p:cNvSpPr/>
          <p:nvPr/>
        </p:nvSpPr>
        <p:spPr bwMode="auto">
          <a:xfrm>
            <a:off x="0" y="3784040"/>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TextBox 7"/>
          <p:cNvSpPr txBox="1"/>
          <p:nvPr/>
        </p:nvSpPr>
        <p:spPr>
          <a:xfrm>
            <a:off x="1676400" y="3149025"/>
            <a:ext cx="2497800" cy="584775"/>
          </a:xfrm>
          <a:prstGeom prst="rect">
            <a:avLst/>
          </a:prstGeom>
          <a:noFill/>
        </p:spPr>
        <p:txBody>
          <a:bodyPr wrap="none" rtlCol="0">
            <a:spAutoFit/>
          </a:bodyPr>
          <a:lstStyle/>
          <a:p>
            <a:r>
              <a:rPr lang="en-US" dirty="0" smtClean="0"/>
              <a:t>Cohort study</a:t>
            </a:r>
            <a:endParaRPr lang="en-US" dirty="0"/>
          </a:p>
        </p:txBody>
      </p:sp>
      <p:sp>
        <p:nvSpPr>
          <p:cNvPr id="9" name="TextBox 8"/>
          <p:cNvSpPr txBox="1"/>
          <p:nvPr/>
        </p:nvSpPr>
        <p:spPr>
          <a:xfrm>
            <a:off x="1288490" y="6035414"/>
            <a:ext cx="3471400" cy="584775"/>
          </a:xfrm>
          <a:prstGeom prst="rect">
            <a:avLst/>
          </a:prstGeom>
          <a:noFill/>
        </p:spPr>
        <p:txBody>
          <a:bodyPr wrap="none" rtlCol="0">
            <a:spAutoFit/>
          </a:bodyPr>
          <a:lstStyle/>
          <a:p>
            <a:r>
              <a:rPr lang="en-US" dirty="0" smtClean="0"/>
              <a:t>Case-control study</a:t>
            </a:r>
            <a:endParaRPr lang="en-US" dirty="0"/>
          </a:p>
        </p:txBody>
      </p:sp>
      <p:sp>
        <p:nvSpPr>
          <p:cNvPr id="10" name="Rectangle 9"/>
          <p:cNvSpPr/>
          <p:nvPr/>
        </p:nvSpPr>
        <p:spPr>
          <a:xfrm>
            <a:off x="0" y="6553200"/>
            <a:ext cx="6248400" cy="246221"/>
          </a:xfrm>
          <a:prstGeom prst="rect">
            <a:avLst/>
          </a:prstGeom>
        </p:spPr>
        <p:txBody>
          <a:bodyPr wrap="square">
            <a:spAutoFit/>
          </a:bodyPr>
          <a:lstStyle/>
          <a:p>
            <a:pPr algn="r"/>
            <a:r>
              <a:rPr lang="en-US" sz="1000" b="0" dirty="0">
                <a:solidFill>
                  <a:schemeClr val="tx1"/>
                </a:solidFill>
              </a:rPr>
              <a:t>Song JW, Chung KC. Observational studies: Cohort and case-control studies. </a:t>
            </a:r>
            <a:r>
              <a:rPr lang="en-US" sz="1000" b="0" dirty="0" err="1">
                <a:solidFill>
                  <a:schemeClr val="tx1"/>
                </a:solidFill>
              </a:rPr>
              <a:t>Plast</a:t>
            </a:r>
            <a:r>
              <a:rPr lang="en-US" sz="1000" b="0" dirty="0">
                <a:solidFill>
                  <a:schemeClr val="tx1"/>
                </a:solidFill>
              </a:rPr>
              <a:t> </a:t>
            </a:r>
            <a:r>
              <a:rPr lang="en-US" sz="1000" b="0" dirty="0" err="1">
                <a:solidFill>
                  <a:schemeClr val="tx1"/>
                </a:solidFill>
              </a:rPr>
              <a:t>Reconstr</a:t>
            </a:r>
            <a:r>
              <a:rPr lang="en-US" sz="1000" b="0" dirty="0">
                <a:solidFill>
                  <a:schemeClr val="tx1"/>
                </a:solidFill>
              </a:rPr>
              <a:t> </a:t>
            </a:r>
            <a:r>
              <a:rPr lang="en-US" sz="1000" b="0" dirty="0" err="1">
                <a:solidFill>
                  <a:schemeClr val="tx1"/>
                </a:solidFill>
              </a:rPr>
              <a:t>Surg</a:t>
            </a:r>
            <a:r>
              <a:rPr lang="en-US" sz="1000" b="0" dirty="0">
                <a:solidFill>
                  <a:schemeClr val="tx1"/>
                </a:solidFill>
              </a:rPr>
              <a:t> 2010;126:2234-42</a:t>
            </a:r>
          </a:p>
        </p:txBody>
      </p:sp>
    </p:spTree>
    <p:extLst>
      <p:ext uri="{BB962C8B-B14F-4D97-AF65-F5344CB8AC3E}">
        <p14:creationId xmlns:p14="http://schemas.microsoft.com/office/powerpoint/2010/main" val="337869374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Case-control versus cohort</a:t>
            </a:r>
            <a:endParaRPr lang="en-US" dirty="0"/>
          </a:p>
        </p:txBody>
      </p:sp>
      <p:sp>
        <p:nvSpPr>
          <p:cNvPr id="4" name="Slide Number Placeholder 3"/>
          <p:cNvSpPr>
            <a:spLocks noGrp="1"/>
          </p:cNvSpPr>
          <p:nvPr>
            <p:ph type="sldNum" sz="quarter" idx="10"/>
          </p:nvPr>
        </p:nvSpPr>
        <p:spPr/>
        <p:txBody>
          <a:bodyPr/>
          <a:lstStyle/>
          <a:p>
            <a:fld id="{B7A43C5A-ACB8-4C0A-8D74-C2E9796A15BB}" type="slidenum">
              <a:rPr lang="en-US" smtClean="0"/>
              <a:pPr/>
              <a:t>98</a:t>
            </a:fld>
            <a:endParaRPr lang="en-US"/>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1" y="-6350"/>
            <a:ext cx="9201861" cy="3483554"/>
          </a:xfrm>
          <a:prstGeom prst="rect">
            <a:avLst/>
          </a:prstGeom>
        </p:spPr>
      </p:pic>
      <p:pic>
        <p:nvPicPr>
          <p:cNvPr id="8" name="Picture 7"/>
          <p:cNvPicPr>
            <a:picLocks noChangeAspect="1"/>
          </p:cNvPicPr>
          <p:nvPr/>
        </p:nvPicPr>
        <p:blipFill>
          <a:blip r:embed="rId4"/>
          <a:stretch>
            <a:fillRect/>
          </a:stretch>
        </p:blipFill>
        <p:spPr>
          <a:xfrm>
            <a:off x="-10886" y="3477204"/>
            <a:ext cx="9154886" cy="3416218"/>
          </a:xfrm>
          <a:prstGeom prst="rect">
            <a:avLst/>
          </a:prstGeom>
        </p:spPr>
      </p:pic>
      <p:pic>
        <p:nvPicPr>
          <p:cNvPr id="9" name="Picture 8"/>
          <p:cNvPicPr>
            <a:picLocks noChangeAspect="1"/>
          </p:cNvPicPr>
          <p:nvPr/>
        </p:nvPicPr>
        <p:blipFill>
          <a:blip r:embed="rId5"/>
          <a:stretch>
            <a:fillRect/>
          </a:stretch>
        </p:blipFill>
        <p:spPr>
          <a:xfrm>
            <a:off x="5791200" y="6151811"/>
            <a:ext cx="1495425" cy="609600"/>
          </a:xfrm>
          <a:prstGeom prst="rect">
            <a:avLst/>
          </a:prstGeom>
        </p:spPr>
      </p:pic>
      <p:pic>
        <p:nvPicPr>
          <p:cNvPr id="10" name="Picture 9"/>
          <p:cNvPicPr>
            <a:picLocks noChangeAspect="1"/>
          </p:cNvPicPr>
          <p:nvPr/>
        </p:nvPicPr>
        <p:blipFill>
          <a:blip r:embed="rId6"/>
          <a:stretch>
            <a:fillRect/>
          </a:stretch>
        </p:blipFill>
        <p:spPr>
          <a:xfrm>
            <a:off x="7286625" y="6151811"/>
            <a:ext cx="1562100" cy="656421"/>
          </a:xfrm>
          <a:prstGeom prst="rect">
            <a:avLst/>
          </a:prstGeom>
        </p:spPr>
      </p:pic>
      <p:sp>
        <p:nvSpPr>
          <p:cNvPr id="11" name="Rectangle 10"/>
          <p:cNvSpPr/>
          <p:nvPr/>
        </p:nvSpPr>
        <p:spPr bwMode="auto">
          <a:xfrm>
            <a:off x="5791200" y="6151811"/>
            <a:ext cx="335280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12" name="Picture 11"/>
          <p:cNvPicPr>
            <a:picLocks noChangeAspect="1"/>
          </p:cNvPicPr>
          <p:nvPr/>
        </p:nvPicPr>
        <p:blipFill>
          <a:blip r:embed="rId7"/>
          <a:stretch>
            <a:fillRect/>
          </a:stretch>
        </p:blipFill>
        <p:spPr>
          <a:xfrm>
            <a:off x="7734300" y="2639004"/>
            <a:ext cx="1295400" cy="762000"/>
          </a:xfrm>
          <a:prstGeom prst="rect">
            <a:avLst/>
          </a:prstGeom>
        </p:spPr>
      </p:pic>
      <p:sp>
        <p:nvSpPr>
          <p:cNvPr id="13" name="Rectangle 12"/>
          <p:cNvSpPr/>
          <p:nvPr/>
        </p:nvSpPr>
        <p:spPr bwMode="auto">
          <a:xfrm>
            <a:off x="7674012" y="2735593"/>
            <a:ext cx="1467560" cy="656421"/>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Rectangle 13"/>
          <p:cNvSpPr/>
          <p:nvPr/>
        </p:nvSpPr>
        <p:spPr bwMode="auto">
          <a:xfrm>
            <a:off x="0" y="3401004"/>
            <a:ext cx="9154886" cy="762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Rectangle 14"/>
          <p:cNvSpPr/>
          <p:nvPr/>
        </p:nvSpPr>
        <p:spPr>
          <a:xfrm>
            <a:off x="2286000" y="1905506"/>
            <a:ext cx="4572000" cy="584775"/>
          </a:xfrm>
          <a:prstGeom prst="rect">
            <a:avLst/>
          </a:prstGeom>
        </p:spPr>
        <p:txBody>
          <a:bodyPr>
            <a:spAutoFit/>
          </a:bodyPr>
          <a:lstStyle/>
          <a:p>
            <a:pPr marL="0" marR="0" fontAlgn="t">
              <a:spcBef>
                <a:spcPts val="0"/>
              </a:spcBef>
              <a:spcAft>
                <a:spcPts val="0"/>
              </a:spcAft>
            </a:pPr>
            <a:endParaRPr lang="en-US" dirty="0">
              <a:solidFill>
                <a:schemeClr val="tx1"/>
              </a:solidFill>
              <a:effectLst/>
            </a:endParaRPr>
          </a:p>
        </p:txBody>
      </p:sp>
    </p:spTree>
    <p:extLst>
      <p:ext uri="{BB962C8B-B14F-4D97-AF65-F5344CB8AC3E}">
        <p14:creationId xmlns:p14="http://schemas.microsoft.com/office/powerpoint/2010/main" val="300944639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Case-control / Cross-sectional / Cohort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0368" y="1600200"/>
            <a:ext cx="5643264" cy="4495800"/>
          </a:xfrm>
        </p:spPr>
      </p:pic>
      <p:sp>
        <p:nvSpPr>
          <p:cNvPr id="4" name="Slide Number Placeholder 3"/>
          <p:cNvSpPr>
            <a:spLocks noGrp="1"/>
          </p:cNvSpPr>
          <p:nvPr>
            <p:ph type="sldNum" sz="quarter" idx="10"/>
          </p:nvPr>
        </p:nvSpPr>
        <p:spPr/>
        <p:txBody>
          <a:bodyPr/>
          <a:lstStyle/>
          <a:p>
            <a:fld id="{B7A43C5A-ACB8-4C0A-8D74-C2E9796A15BB}" type="slidenum">
              <a:rPr lang="en-US" smtClean="0"/>
              <a:pPr/>
              <a:t>99</a:t>
            </a:fld>
            <a:endParaRPr lang="en-US"/>
          </a:p>
        </p:txBody>
      </p:sp>
      <p:sp>
        <p:nvSpPr>
          <p:cNvPr id="7" name="Rectangle 6"/>
          <p:cNvSpPr/>
          <p:nvPr/>
        </p:nvSpPr>
        <p:spPr>
          <a:xfrm>
            <a:off x="709246" y="6553200"/>
            <a:ext cx="8434754" cy="276999"/>
          </a:xfrm>
          <a:prstGeom prst="rect">
            <a:avLst/>
          </a:prstGeom>
        </p:spPr>
        <p:txBody>
          <a:bodyPr wrap="square">
            <a:spAutoFit/>
          </a:bodyPr>
          <a:lstStyle/>
          <a:p>
            <a:pPr algn="r"/>
            <a:r>
              <a:rPr lang="en-US" sz="1200" b="0" dirty="0">
                <a:solidFill>
                  <a:schemeClr val="bg1"/>
                </a:solidFill>
              </a:rPr>
              <a:t>Song JW, Chung KC. Observational studies: Cohort and case-control studies. </a:t>
            </a:r>
            <a:r>
              <a:rPr lang="en-US" sz="1200" b="0" dirty="0" err="1">
                <a:solidFill>
                  <a:schemeClr val="bg1"/>
                </a:solidFill>
              </a:rPr>
              <a:t>Plast</a:t>
            </a:r>
            <a:r>
              <a:rPr lang="en-US" sz="1200" b="0" dirty="0">
                <a:solidFill>
                  <a:schemeClr val="bg1"/>
                </a:solidFill>
              </a:rPr>
              <a:t> </a:t>
            </a:r>
            <a:r>
              <a:rPr lang="en-US" sz="1200" b="0" dirty="0" err="1">
                <a:solidFill>
                  <a:schemeClr val="bg1"/>
                </a:solidFill>
              </a:rPr>
              <a:t>Reconstr</a:t>
            </a:r>
            <a:r>
              <a:rPr lang="en-US" sz="1200" b="0" dirty="0">
                <a:solidFill>
                  <a:schemeClr val="bg1"/>
                </a:solidFill>
              </a:rPr>
              <a:t> </a:t>
            </a:r>
            <a:r>
              <a:rPr lang="en-US" sz="1200" b="0" dirty="0" err="1">
                <a:solidFill>
                  <a:schemeClr val="bg1"/>
                </a:solidFill>
              </a:rPr>
              <a:t>Surg</a:t>
            </a:r>
            <a:r>
              <a:rPr lang="en-US" sz="1200" b="0" dirty="0">
                <a:solidFill>
                  <a:schemeClr val="bg1"/>
                </a:solidFill>
              </a:rPr>
              <a:t> 2010;126:2234-42</a:t>
            </a:r>
          </a:p>
        </p:txBody>
      </p:sp>
    </p:spTree>
    <p:extLst>
      <p:ext uri="{BB962C8B-B14F-4D97-AF65-F5344CB8AC3E}">
        <p14:creationId xmlns:p14="http://schemas.microsoft.com/office/powerpoint/2010/main" val="1346355176"/>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37812</TotalTime>
  <Words>7058</Words>
  <Application>Microsoft Office PowerPoint</Application>
  <PresentationFormat>On-screen Show (4:3)</PresentationFormat>
  <Paragraphs>937</Paragraphs>
  <Slides>118</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118</vt:i4>
      </vt:variant>
    </vt:vector>
  </HeadingPairs>
  <TitlesOfParts>
    <vt:vector size="127" baseType="lpstr">
      <vt:lpstr>Arial Unicode MS</vt:lpstr>
      <vt:lpstr>MS PGothic</vt:lpstr>
      <vt:lpstr>Arial</vt:lpstr>
      <vt:lpstr>Georgia</vt:lpstr>
      <vt:lpstr>Times</vt:lpstr>
      <vt:lpstr>Times New Roman</vt:lpstr>
      <vt:lpstr>Trebuchet MS</vt:lpstr>
      <vt:lpstr>Wingdings</vt:lpstr>
      <vt:lpstr>2014-Indianapolis</vt:lpstr>
      <vt:lpstr>Statistical data analysis and research methods BMI504 Course 21287 – Spring 2018 </vt:lpstr>
      <vt:lpstr>C7. Clinical Epidemiology – Study Design</vt:lpstr>
      <vt:lpstr>C7. Clinical Epidemiology – Study Design</vt:lpstr>
      <vt:lpstr>Steps in data analysis</vt:lpstr>
      <vt:lpstr>Background</vt:lpstr>
      <vt:lpstr>Evidence-based medicine (EBM) steps</vt:lpstr>
      <vt:lpstr>Two Cardinal Rules of EBM </vt:lpstr>
      <vt:lpstr>Level of evidence</vt:lpstr>
      <vt:lpstr>Clinical research </vt:lpstr>
      <vt:lpstr>Terminology is not standardized !</vt:lpstr>
      <vt:lpstr>Methodological principles and strategies</vt:lpstr>
      <vt:lpstr>(Relatively) Common Strategies</vt:lpstr>
      <vt:lpstr>S1. Question formulation</vt:lpstr>
      <vt:lpstr>Where to search</vt:lpstr>
      <vt:lpstr>Framing the research question</vt:lpstr>
      <vt:lpstr>Specific strategy: PICO(TT) Framework</vt:lpstr>
      <vt:lpstr>EBM question types</vt:lpstr>
      <vt:lpstr>PowerPoint Presentation</vt:lpstr>
      <vt:lpstr>S2. Standardization</vt:lpstr>
      <vt:lpstr>S3. Randomization</vt:lpstr>
      <vt:lpstr>PowerPoint Presentation</vt:lpstr>
      <vt:lpstr>PowerPoint Presentation</vt:lpstr>
      <vt:lpstr>S4. Blinding</vt:lpstr>
      <vt:lpstr>S5. Use of placebos</vt:lpstr>
      <vt:lpstr>S6. Control group selection</vt:lpstr>
      <vt:lpstr>Control groups</vt:lpstr>
      <vt:lpstr>Parallel and cross-over</vt:lpstr>
      <vt:lpstr>No control  Quasi-experimental design</vt:lpstr>
      <vt:lpstr>S7. Population selection</vt:lpstr>
      <vt:lpstr>S8. Endpoint selection</vt:lpstr>
      <vt:lpstr>S8. Composite endpoints</vt:lpstr>
      <vt:lpstr>S8. Surrogate endpoints</vt:lpstr>
      <vt:lpstr>Advantages of surrogate endpoints</vt:lpstr>
      <vt:lpstr>Disadvantages of surrogate endpoints</vt:lpstr>
      <vt:lpstr>S9. Protocol adherence</vt:lpstr>
      <vt:lpstr>S10. Steps in sample size determination</vt:lpstr>
      <vt:lpstr>Probabilities w.r.t. null hypothesis</vt:lpstr>
      <vt:lpstr>Example: superiority trial</vt:lpstr>
      <vt:lpstr>Type I and type II errors</vt:lpstr>
      <vt:lpstr>Sample size</vt:lpstr>
      <vt:lpstr>S10. Steps in sample size determination</vt:lpstr>
      <vt:lpstr>Select type I error</vt:lpstr>
      <vt:lpstr>Select type II error</vt:lpstr>
      <vt:lpstr>S10. Steps in sample size determination</vt:lpstr>
      <vt:lpstr>S10. Alternative sample size method</vt:lpstr>
      <vt:lpstr>PowerPoint Presentation</vt:lpstr>
      <vt:lpstr>Baseline determination</vt:lpstr>
      <vt:lpstr>Table of Baseline Data</vt:lpstr>
      <vt:lpstr>Study designs</vt:lpstr>
      <vt:lpstr>Levels of evidence</vt:lpstr>
      <vt:lpstr>PowerPoint Presentation</vt:lpstr>
      <vt:lpstr>Studies of studies</vt:lpstr>
      <vt:lpstr>Appraising systematic reviews</vt:lpstr>
      <vt:lpstr>Study designs</vt:lpstr>
      <vt:lpstr>Clinical trials: from discovery to application</vt:lpstr>
      <vt:lpstr>NIH's Definition of a Clinical Trial</vt:lpstr>
      <vt:lpstr>Is this a clinical trial?</vt:lpstr>
      <vt:lpstr>PowerPoint Presentation</vt:lpstr>
      <vt:lpstr>PowerPoint Presentation</vt:lpstr>
      <vt:lpstr>Controlled Clinical Trial</vt:lpstr>
      <vt:lpstr>Randomized Controlled Trial</vt:lpstr>
      <vt:lpstr>Factorial Designs</vt:lpstr>
      <vt:lpstr>N of 1 studies</vt:lpstr>
      <vt:lpstr>Study designs</vt:lpstr>
      <vt:lpstr>Cohort Study</vt:lpstr>
      <vt:lpstr>Cohort studies</vt:lpstr>
      <vt:lpstr>Cohort studies: advantages</vt:lpstr>
      <vt:lpstr>Cohort studies: disadvantages</vt:lpstr>
      <vt:lpstr>Selection of cohort study participants</vt:lpstr>
      <vt:lpstr>Selection of participants in cohort studies</vt:lpstr>
      <vt:lpstr>PowerPoint Presentation</vt:lpstr>
      <vt:lpstr>PowerPoint Presentation</vt:lpstr>
      <vt:lpstr>What Odds Ratio (OR) and Risk Ratio (RR)  tell you</vt:lpstr>
      <vt:lpstr>Odds Ratio (OR) or Risk Ratio (RR) ? </vt:lpstr>
      <vt:lpstr>Study designs</vt:lpstr>
      <vt:lpstr>Cross-sectional study</vt:lpstr>
      <vt:lpstr>Cross-sectional design</vt:lpstr>
      <vt:lpstr>Study designs</vt:lpstr>
      <vt:lpstr>Case control study</vt:lpstr>
      <vt:lpstr>Case control study</vt:lpstr>
      <vt:lpstr>PowerPoint Presentation</vt:lpstr>
      <vt:lpstr>Case selection in case control studies</vt:lpstr>
      <vt:lpstr>Case selection alternatives</vt:lpstr>
      <vt:lpstr>Control selection in case-control studies</vt:lpstr>
      <vt:lpstr>Matched case-control study</vt:lpstr>
      <vt:lpstr>Case control study</vt:lpstr>
      <vt:lpstr>PowerPoint Presentation</vt:lpstr>
      <vt:lpstr>Interpretation of Odds Ratio</vt:lpstr>
      <vt:lpstr>Bias in case control studies</vt:lpstr>
      <vt:lpstr>Study designs</vt:lpstr>
      <vt:lpstr>Case Series</vt:lpstr>
      <vt:lpstr>Case series settings (2)</vt:lpstr>
      <vt:lpstr>Characteristics of good case series</vt:lpstr>
      <vt:lpstr>Checklist for Reporting Case Series</vt:lpstr>
      <vt:lpstr>Study designs</vt:lpstr>
      <vt:lpstr>Case Control   Cohort</vt:lpstr>
      <vt:lpstr>PowerPoint Presentation</vt:lpstr>
      <vt:lpstr>Case-control versus cohort</vt:lpstr>
      <vt:lpstr>Case-control / Cross-sectional / Cohort</vt:lpstr>
      <vt:lpstr>Type of Question/ Type of Study </vt:lpstr>
      <vt:lpstr>Study designs in function of objective</vt:lpstr>
      <vt:lpstr>Study designs in function of objective</vt:lpstr>
      <vt:lpstr>Sections of a Research Protocol (1)</vt:lpstr>
      <vt:lpstr>Sections of a Research Protocol (2)</vt:lpstr>
      <vt:lpstr>Assignment: Open Book Test</vt:lpstr>
      <vt:lpstr>Q1. What is the study design? Explain.</vt:lpstr>
      <vt:lpstr>Q2. What is the study design? Explain.</vt:lpstr>
      <vt:lpstr>Q3. What is the study design? Explain.</vt:lpstr>
      <vt:lpstr>Q4. What is the study design? Explain.</vt:lpstr>
      <vt:lpstr>Q5. What is the study design? Explain.</vt:lpstr>
      <vt:lpstr>Q6. When are case reports most useful? </vt:lpstr>
      <vt:lpstr>Q7. Is this a case-control study? Explain.</vt:lpstr>
      <vt:lpstr>Q8. Which statements are correct?</vt:lpstr>
      <vt:lpstr>Q9. Under what assumption would this be clinical trial per NIH?</vt:lpstr>
      <vt:lpstr>Q10. Which of the two is a clinical trial per NIH?</vt:lpstr>
      <vt:lpstr>Q11. Case-control study</vt:lpstr>
      <vt:lpstr>Scheduling change !</vt:lpstr>
      <vt:lpstr>Discussion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1559</cp:revision>
  <dcterms:created xsi:type="dcterms:W3CDTF">1601-01-01T00:00:00Z</dcterms:created>
  <dcterms:modified xsi:type="dcterms:W3CDTF">2018-03-15T15:25:02Z</dcterms:modified>
</cp:coreProperties>
</file>