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71"/>
  </p:notesMasterIdLst>
  <p:sldIdLst>
    <p:sldId id="1245" r:id="rId2"/>
    <p:sldId id="1503" r:id="rId3"/>
    <p:sldId id="1519" r:id="rId4"/>
    <p:sldId id="1518" r:id="rId5"/>
    <p:sldId id="1522" r:id="rId6"/>
    <p:sldId id="1532" r:id="rId7"/>
    <p:sldId id="1545" r:id="rId8"/>
    <p:sldId id="1534" r:id="rId9"/>
    <p:sldId id="1552" r:id="rId10"/>
    <p:sldId id="1554" r:id="rId11"/>
    <p:sldId id="1553" r:id="rId12"/>
    <p:sldId id="1559" r:id="rId13"/>
    <p:sldId id="1558" r:id="rId14"/>
    <p:sldId id="1538" r:id="rId15"/>
    <p:sldId id="1539" r:id="rId16"/>
    <p:sldId id="1560" r:id="rId17"/>
    <p:sldId id="1561" r:id="rId18"/>
    <p:sldId id="1562" r:id="rId19"/>
    <p:sldId id="1563" r:id="rId20"/>
    <p:sldId id="1564" r:id="rId21"/>
    <p:sldId id="1565" r:id="rId22"/>
    <p:sldId id="1566" r:id="rId23"/>
    <p:sldId id="1540" r:id="rId24"/>
    <p:sldId id="1569" r:id="rId25"/>
    <p:sldId id="1570" r:id="rId26"/>
    <p:sldId id="1572" r:id="rId27"/>
    <p:sldId id="1573" r:id="rId28"/>
    <p:sldId id="1574" r:id="rId29"/>
    <p:sldId id="1541" r:id="rId30"/>
    <p:sldId id="1542" r:id="rId31"/>
    <p:sldId id="1544" r:id="rId32"/>
    <p:sldId id="1543" r:id="rId33"/>
    <p:sldId id="1548" r:id="rId34"/>
    <p:sldId id="1592" r:id="rId35"/>
    <p:sldId id="1549" r:id="rId36"/>
    <p:sldId id="1550" r:id="rId37"/>
    <p:sldId id="1551" r:id="rId38"/>
    <p:sldId id="1556" r:id="rId39"/>
    <p:sldId id="1555" r:id="rId40"/>
    <p:sldId id="1557" r:id="rId41"/>
    <p:sldId id="1567" r:id="rId42"/>
    <p:sldId id="1568" r:id="rId43"/>
    <p:sldId id="1575" r:id="rId44"/>
    <p:sldId id="1576" r:id="rId45"/>
    <p:sldId id="1577" r:id="rId46"/>
    <p:sldId id="1578" r:id="rId47"/>
    <p:sldId id="1579" r:id="rId48"/>
    <p:sldId id="1580" r:id="rId49"/>
    <p:sldId id="1582" r:id="rId50"/>
    <p:sldId id="1583" r:id="rId51"/>
    <p:sldId id="1584" r:id="rId52"/>
    <p:sldId id="1585" r:id="rId53"/>
    <p:sldId id="1586" r:id="rId54"/>
    <p:sldId id="1588" r:id="rId55"/>
    <p:sldId id="1589" r:id="rId56"/>
    <p:sldId id="1590" r:id="rId57"/>
    <p:sldId id="1591" r:id="rId58"/>
    <p:sldId id="1587" r:id="rId59"/>
    <p:sldId id="1520" r:id="rId60"/>
    <p:sldId id="1521" r:id="rId61"/>
    <p:sldId id="1523" r:id="rId62"/>
    <p:sldId id="1524" r:id="rId63"/>
    <p:sldId id="1525" r:id="rId64"/>
    <p:sldId id="1526" r:id="rId65"/>
    <p:sldId id="1527" r:id="rId66"/>
    <p:sldId id="1528" r:id="rId67"/>
    <p:sldId id="1530" r:id="rId68"/>
    <p:sldId id="1531" r:id="rId69"/>
    <p:sldId id="1509" r:id="rId7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FF0000"/>
    <a:srgbClr val="000000"/>
    <a:srgbClr val="00B0F0"/>
    <a:srgbClr val="16165D"/>
    <a:srgbClr val="FF6600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/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449" autoAdjust="0"/>
  </p:normalViewPr>
  <p:slideViewPr>
    <p:cSldViewPr>
      <p:cViewPr varScale="1">
        <p:scale>
          <a:sx n="95" d="100"/>
          <a:sy n="95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nos\Documents\ToBackup\Current\Buffalo\Centers\DeptMedInfo\EduPrograms\BMI504-ResearchMethods\BMI504%20Spring%202017\BMI504-2017-C6\BMI504-2017-C6examp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576240"/>
        <c:axId val="299567840"/>
      </c:scatterChart>
      <c:valAx>
        <c:axId val="29957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67840"/>
        <c:crosses val="autoZero"/>
        <c:crossBetween val="midCat"/>
      </c:valAx>
      <c:valAx>
        <c:axId val="29956784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76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6208"/>
        <c:axId val="336526768"/>
      </c:scatterChart>
      <c:valAx>
        <c:axId val="33652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6768"/>
        <c:crosses val="autoZero"/>
        <c:crossBetween val="midCat"/>
      </c:valAx>
      <c:valAx>
        <c:axId val="3365267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6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9008"/>
        <c:axId val="336529568"/>
      </c:scatterChart>
      <c:valAx>
        <c:axId val="33652900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9568"/>
        <c:crosses val="autoZero"/>
        <c:crossBetween val="midCat"/>
        <c:majorUnit val="7"/>
      </c:valAx>
      <c:valAx>
        <c:axId val="3365295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9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06288"/>
        <c:axId val="337506848"/>
      </c:scatterChart>
      <c:valAx>
        <c:axId val="33750628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6848"/>
        <c:crosses val="autoZero"/>
        <c:crossBetween val="midCat"/>
        <c:majorUnit val="7"/>
      </c:valAx>
      <c:valAx>
        <c:axId val="33750684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6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Linear!$Q$3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Linear!$Q$4:$Q$38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76.5</c:v>
                </c:pt>
                <c:pt idx="3">
                  <c:v>76.5</c:v>
                </c:pt>
                <c:pt idx="4">
                  <c:v>78.400000000000006</c:v>
                </c:pt>
                <c:pt idx="5">
                  <c:v>83.9</c:v>
                </c:pt>
                <c:pt idx="6">
                  <c:v>83.9</c:v>
                </c:pt>
                <c:pt idx="7">
                  <c:v>80.900000000000006</c:v>
                </c:pt>
                <c:pt idx="8">
                  <c:v>83.9</c:v>
                </c:pt>
                <c:pt idx="9">
                  <c:v>84.6</c:v>
                </c:pt>
                <c:pt idx="10">
                  <c:v>85.9</c:v>
                </c:pt>
                <c:pt idx="11">
                  <c:v>85.9</c:v>
                </c:pt>
                <c:pt idx="12">
                  <c:v>91.2</c:v>
                </c:pt>
                <c:pt idx="13">
                  <c:v>92.5</c:v>
                </c:pt>
                <c:pt idx="14">
                  <c:v>84.6</c:v>
                </c:pt>
                <c:pt idx="15">
                  <c:v>86.6</c:v>
                </c:pt>
                <c:pt idx="16">
                  <c:v>86.6</c:v>
                </c:pt>
                <c:pt idx="17">
                  <c:v>88.1</c:v>
                </c:pt>
                <c:pt idx="18">
                  <c:v>95.2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86.5</c:v>
                </c:pt>
                <c:pt idx="23">
                  <c:v>88.2</c:v>
                </c:pt>
                <c:pt idx="24">
                  <c:v>90</c:v>
                </c:pt>
                <c:pt idx="25">
                  <c:v>90.7</c:v>
                </c:pt>
                <c:pt idx="26">
                  <c:v>92.5</c:v>
                </c:pt>
                <c:pt idx="27">
                  <c:v>93.2</c:v>
                </c:pt>
                <c:pt idx="28">
                  <c:v>73.8</c:v>
                </c:pt>
                <c:pt idx="29">
                  <c:v>74.3</c:v>
                </c:pt>
                <c:pt idx="30">
                  <c:v>76.8</c:v>
                </c:pt>
                <c:pt idx="31">
                  <c:v>78.099999999999994</c:v>
                </c:pt>
                <c:pt idx="32">
                  <c:v>81.900000000000006</c:v>
                </c:pt>
                <c:pt idx="33">
                  <c:v>81.900000000000006</c:v>
                </c:pt>
                <c:pt idx="34">
                  <c:v>84.3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09088"/>
        <c:axId val="337509648"/>
      </c:scatterChart>
      <c:valAx>
        <c:axId val="337509088"/>
        <c:scaling>
          <c:orientation val="minMax"/>
          <c:max val="36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9648"/>
        <c:crosses val="autoZero"/>
        <c:crossBetween val="midCat"/>
        <c:majorUnit val="7"/>
      </c:valAx>
      <c:valAx>
        <c:axId val="33750964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908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Linear!$J$3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569520"/>
        <c:axId val="299566160"/>
      </c:scatterChart>
      <c:valAx>
        <c:axId val="29956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66160"/>
        <c:crosses val="autoZero"/>
        <c:crossBetween val="midCat"/>
      </c:valAx>
      <c:valAx>
        <c:axId val="29956616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569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440544"/>
        <c:axId val="189441664"/>
      </c:lineChart>
      <c:catAx>
        <c:axId val="1894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41664"/>
        <c:crosses val="autoZero"/>
        <c:auto val="1"/>
        <c:lblAlgn val="ctr"/>
        <c:lblOffset val="100"/>
        <c:noMultiLvlLbl val="0"/>
      </c:catAx>
      <c:valAx>
        <c:axId val="18944166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734112"/>
        <c:axId val="296738592"/>
      </c:lineChart>
      <c:catAx>
        <c:axId val="2967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38592"/>
        <c:crosses val="autoZero"/>
        <c:auto val="1"/>
        <c:lblAlgn val="ctr"/>
        <c:lblOffset val="100"/>
        <c:noMultiLvlLbl val="0"/>
      </c:catAx>
      <c:valAx>
        <c:axId val="29673859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3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732432"/>
        <c:axId val="190032944"/>
      </c:lineChart>
      <c:catAx>
        <c:axId val="29673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32944"/>
        <c:crosses val="autoZero"/>
        <c:auto val="1"/>
        <c:lblAlgn val="ctr"/>
        <c:lblOffset val="100"/>
        <c:noMultiLvlLbl val="0"/>
      </c:catAx>
      <c:valAx>
        <c:axId val="19003294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3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030704"/>
        <c:axId val="293146432"/>
      </c:lineChart>
      <c:catAx>
        <c:axId val="19003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146432"/>
        <c:crosses val="autoZero"/>
        <c:auto val="1"/>
        <c:lblAlgn val="ctr"/>
        <c:lblOffset val="100"/>
        <c:noMultiLvlLbl val="0"/>
      </c:catAx>
      <c:valAx>
        <c:axId val="29314643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3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500240"/>
        <c:axId val="148502480"/>
      </c:lineChart>
      <c:catAx>
        <c:axId val="14850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02480"/>
        <c:crosses val="autoZero"/>
        <c:auto val="1"/>
        <c:lblAlgn val="ctr"/>
        <c:lblOffset val="100"/>
        <c:noMultiLvlLbl val="0"/>
      </c:catAx>
      <c:valAx>
        <c:axId val="148502480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0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Linear!$B$3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Linear!$B$4:$B$38</c:f>
              <c:numCache>
                <c:formatCode>General</c:formatCode>
                <c:ptCount val="35"/>
                <c:pt idx="0">
                  <c:v>72.8</c:v>
                </c:pt>
                <c:pt idx="1">
                  <c:v>71</c:v>
                </c:pt>
                <c:pt idx="2">
                  <c:v>76.5</c:v>
                </c:pt>
                <c:pt idx="3">
                  <c:v>83.9</c:v>
                </c:pt>
                <c:pt idx="4">
                  <c:v>78.400000000000006</c:v>
                </c:pt>
                <c:pt idx="5">
                  <c:v>83.9</c:v>
                </c:pt>
                <c:pt idx="6">
                  <c:v>76.5</c:v>
                </c:pt>
                <c:pt idx="7">
                  <c:v>80.900000000000006</c:v>
                </c:pt>
                <c:pt idx="8">
                  <c:v>91.2</c:v>
                </c:pt>
                <c:pt idx="9">
                  <c:v>85.9</c:v>
                </c:pt>
                <c:pt idx="10">
                  <c:v>92.5</c:v>
                </c:pt>
                <c:pt idx="11">
                  <c:v>85.9</c:v>
                </c:pt>
                <c:pt idx="12">
                  <c:v>83.9</c:v>
                </c:pt>
                <c:pt idx="13">
                  <c:v>84.6</c:v>
                </c:pt>
                <c:pt idx="14">
                  <c:v>84.6</c:v>
                </c:pt>
                <c:pt idx="15">
                  <c:v>88.1</c:v>
                </c:pt>
                <c:pt idx="16">
                  <c:v>86.6</c:v>
                </c:pt>
                <c:pt idx="17">
                  <c:v>95.2</c:v>
                </c:pt>
                <c:pt idx="18">
                  <c:v>86.6</c:v>
                </c:pt>
                <c:pt idx="19">
                  <c:v>95.2</c:v>
                </c:pt>
                <c:pt idx="20">
                  <c:v>95.2</c:v>
                </c:pt>
                <c:pt idx="21">
                  <c:v>83.6</c:v>
                </c:pt>
                <c:pt idx="22">
                  <c:v>88.2</c:v>
                </c:pt>
                <c:pt idx="23">
                  <c:v>90</c:v>
                </c:pt>
                <c:pt idx="24">
                  <c:v>92.5</c:v>
                </c:pt>
                <c:pt idx="25">
                  <c:v>86.5</c:v>
                </c:pt>
                <c:pt idx="26">
                  <c:v>90.7</c:v>
                </c:pt>
                <c:pt idx="27">
                  <c:v>93.2</c:v>
                </c:pt>
                <c:pt idx="28">
                  <c:v>73.8</c:v>
                </c:pt>
                <c:pt idx="29">
                  <c:v>76.8</c:v>
                </c:pt>
                <c:pt idx="30">
                  <c:v>81.900000000000006</c:v>
                </c:pt>
                <c:pt idx="31">
                  <c:v>78.099999999999994</c:v>
                </c:pt>
                <c:pt idx="32">
                  <c:v>74.3</c:v>
                </c:pt>
                <c:pt idx="33">
                  <c:v>84.3</c:v>
                </c:pt>
                <c:pt idx="34">
                  <c:v>81.900000000000006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0608"/>
        <c:axId val="336521168"/>
      </c:scatterChart>
      <c:valAx>
        <c:axId val="33652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1168"/>
        <c:crosses val="autoZero"/>
        <c:crossBetween val="midCat"/>
      </c:valAx>
      <c:valAx>
        <c:axId val="3365211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0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Linear!$J$3</c:f>
              <c:strCache>
                <c:ptCount val="1"/>
                <c:pt idx="0">
                  <c:v>Result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Linear!$J$4:$J$38</c:f>
              <c:numCache>
                <c:formatCode>General</c:formatCode>
                <c:ptCount val="35"/>
                <c:pt idx="0">
                  <c:v>71</c:v>
                </c:pt>
                <c:pt idx="1">
                  <c:v>72.8</c:v>
                </c:pt>
                <c:pt idx="2">
                  <c:v>73.8</c:v>
                </c:pt>
                <c:pt idx="3">
                  <c:v>74.3</c:v>
                </c:pt>
                <c:pt idx="4">
                  <c:v>76.5</c:v>
                </c:pt>
                <c:pt idx="5">
                  <c:v>76.5</c:v>
                </c:pt>
                <c:pt idx="6">
                  <c:v>76.8</c:v>
                </c:pt>
                <c:pt idx="7">
                  <c:v>78.099999999999994</c:v>
                </c:pt>
                <c:pt idx="8">
                  <c:v>78.400000000000006</c:v>
                </c:pt>
                <c:pt idx="9">
                  <c:v>80.900000000000006</c:v>
                </c:pt>
                <c:pt idx="10">
                  <c:v>81.900000000000006</c:v>
                </c:pt>
                <c:pt idx="11">
                  <c:v>81.900000000000006</c:v>
                </c:pt>
                <c:pt idx="12">
                  <c:v>83.6</c:v>
                </c:pt>
                <c:pt idx="13">
                  <c:v>83.9</c:v>
                </c:pt>
                <c:pt idx="14">
                  <c:v>83.9</c:v>
                </c:pt>
                <c:pt idx="15">
                  <c:v>83.9</c:v>
                </c:pt>
                <c:pt idx="16">
                  <c:v>84.3</c:v>
                </c:pt>
                <c:pt idx="17">
                  <c:v>84.6</c:v>
                </c:pt>
                <c:pt idx="18">
                  <c:v>84.6</c:v>
                </c:pt>
                <c:pt idx="19">
                  <c:v>85.9</c:v>
                </c:pt>
                <c:pt idx="20">
                  <c:v>85.9</c:v>
                </c:pt>
                <c:pt idx="21">
                  <c:v>86.5</c:v>
                </c:pt>
                <c:pt idx="22">
                  <c:v>86.6</c:v>
                </c:pt>
                <c:pt idx="23">
                  <c:v>86.6</c:v>
                </c:pt>
                <c:pt idx="24">
                  <c:v>88.1</c:v>
                </c:pt>
                <c:pt idx="25">
                  <c:v>88.2</c:v>
                </c:pt>
                <c:pt idx="26">
                  <c:v>90</c:v>
                </c:pt>
                <c:pt idx="27">
                  <c:v>90.7</c:v>
                </c:pt>
                <c:pt idx="28">
                  <c:v>91.2</c:v>
                </c:pt>
                <c:pt idx="29">
                  <c:v>92.5</c:v>
                </c:pt>
                <c:pt idx="30">
                  <c:v>92.5</c:v>
                </c:pt>
                <c:pt idx="31">
                  <c:v>93.2</c:v>
                </c:pt>
                <c:pt idx="32">
                  <c:v>95.2</c:v>
                </c:pt>
                <c:pt idx="33">
                  <c:v>95.2</c:v>
                </c:pt>
                <c:pt idx="34">
                  <c:v>95.2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523408"/>
        <c:axId val="336523968"/>
      </c:scatterChart>
      <c:valAx>
        <c:axId val="33652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3968"/>
        <c:crosses val="autoZero"/>
        <c:crossBetween val="midCat"/>
      </c:valAx>
      <c:valAx>
        <c:axId val="33652396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523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wouldn’t necessarily</a:t>
            </a:r>
            <a:r>
              <a:rPr lang="en-US" baseline="0" dirty="0" smtClean="0"/>
              <a:t> say it is a table or a graph, which is why I added ‘tables’ to the title--- a probability distribution is a mathematical function that indicates the values a random variable may have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random variable a function that associates a real number (the probability value) to an outcome of an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CHANGED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85DDE-A4F1-4B27-88CC-44D22DC38C4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64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C5816-0C6B-4E9F-A3D9-E9C52F32EECC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71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35C2E-53E7-4DD4-BA9E-C9E48E2BC08F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31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7254B-6868-432D-B4D0-1F59B497A31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7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90016-7279-422D-8931-3634DA102DC7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4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97C61-C5D7-4413-AEFA-5BFF4C7E4D56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92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11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12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2.erie.gov/health/sites/www2.erie.gov.health/files/uploads/pdfs/reportabledisease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21287 – Spring 2018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smtClean="0"/>
              <a:t>5 </a:t>
            </a:r>
            <a:r>
              <a:rPr lang="en-US" dirty="0" smtClean="0"/>
              <a:t>– March </a:t>
            </a:r>
            <a:r>
              <a:rPr lang="en-US" dirty="0" smtClean="0"/>
              <a:t>1,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Descriptive and elementary statistics</a:t>
            </a:r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distribution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31445"/>
              </p:ext>
            </p:extLst>
          </p:nvPr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/>
                <a:gridCol w="1831428"/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95719"/>
              </p:ext>
            </p:extLst>
          </p:nvPr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/>
                <a:gridCol w="1474076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5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Probability</a:t>
            </a:r>
            <a:r>
              <a:rPr lang="en-US" dirty="0" smtClean="0"/>
              <a:t> </a:t>
            </a:r>
            <a:r>
              <a:rPr lang="en-US" i="1" dirty="0" smtClean="0"/>
              <a:t>distribution tables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Distribution</a:t>
            </a:r>
            <a:r>
              <a:rPr lang="en-US" dirty="0" smtClean="0"/>
              <a:t> (frequency distribution): a table or graph that displays </a:t>
            </a:r>
            <a:r>
              <a:rPr lang="en-US" dirty="0"/>
              <a:t>the frequency of various outcomes in a sample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Probability distribution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table that displays the probabilities of various outcomes in a sample.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a </a:t>
            </a:r>
            <a:r>
              <a:rPr lang="en-US" dirty="0"/>
              <a:t>"normalized frequency distribution table", where all occurrences of outcomes sum to 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62000"/>
            <a:ext cx="3505200" cy="762000"/>
          </a:xfrm>
        </p:spPr>
        <p:txBody>
          <a:bodyPr/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867905"/>
              </p:ext>
            </p:extLst>
          </p:nvPr>
        </p:nvGraphicFramePr>
        <p:xfrm>
          <a:off x="457200" y="605416"/>
          <a:ext cx="4572001" cy="622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214"/>
                <a:gridCol w="710214"/>
                <a:gridCol w="1006136"/>
                <a:gridCol w="1006136"/>
                <a:gridCol w="1139301"/>
              </a:tblGrid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Bin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Frequency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Prob distrib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Cumulative %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72.8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84.6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77.14%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82.86%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91.43%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95.2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  <a:tr h="176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5" marR="8845" marT="88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7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Probability distribution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a mathematical function that indicates the values a random variable may </a:t>
            </a:r>
            <a:r>
              <a:rPr lang="en-US" dirty="0" smtClean="0"/>
              <a:t>have.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kern="1200" dirty="0" smtClean="0">
                <a:latin typeface="Trebuchet MS" charset="0"/>
                <a:ea typeface="Trebuchet MS" charset="0"/>
                <a:cs typeface="Trebuchet MS" charset="0"/>
              </a:rPr>
              <a:t>that</a:t>
            </a:r>
            <a:r>
              <a:rPr lang="en-US" kern="12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kern="1200" dirty="0">
                <a:latin typeface="Trebuchet MS" charset="0"/>
                <a:ea typeface="Trebuchet MS" charset="0"/>
                <a:cs typeface="Trebuchet MS" charset="0"/>
              </a:rPr>
              <a:t>random </a:t>
            </a:r>
            <a:r>
              <a:rPr lang="en-US" kern="1200" dirty="0" smtClean="0">
                <a:latin typeface="Trebuchet MS" charset="0"/>
                <a:ea typeface="Trebuchet MS" charset="0"/>
                <a:cs typeface="Trebuchet MS" charset="0"/>
              </a:rPr>
              <a:t>variable is </a:t>
            </a:r>
            <a:r>
              <a:rPr lang="en-US" kern="1200" dirty="0" smtClean="0">
                <a:latin typeface="Trebuchet MS" charset="0"/>
                <a:ea typeface="Trebuchet MS" charset="0"/>
                <a:cs typeface="Trebuchet MS" charset="0"/>
              </a:rPr>
              <a:t>the result of a </a:t>
            </a:r>
            <a:r>
              <a:rPr lang="en-US" kern="1200" dirty="0">
                <a:latin typeface="Trebuchet MS" charset="0"/>
                <a:ea typeface="Trebuchet MS" charset="0"/>
                <a:cs typeface="Trebuchet MS" charset="0"/>
              </a:rPr>
              <a:t>function that associates a real number (the probability value) to an outcome of an experiment.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Cumulative probability distribution function (CDF):  </a:t>
            </a:r>
            <a:r>
              <a:rPr lang="en-US" dirty="0"/>
              <a:t>the probability that the random variable X takes on a value less than or equal to x.</a:t>
            </a:r>
          </a:p>
        </p:txBody>
      </p:sp>
    </p:spTree>
    <p:extLst>
      <p:ext uri="{BB962C8B-B14F-4D97-AF65-F5344CB8AC3E}">
        <p14:creationId xmlns:p14="http://schemas.microsoft.com/office/powerpoint/2010/main" val="7812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and frequency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011" y="1676400"/>
            <a:ext cx="74339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with fewer bins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692310"/>
            <a:ext cx="90392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 types of distribution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76200" y="1524000"/>
            <a:ext cx="9372599" cy="5562600"/>
            <a:chOff x="-61965" y="-1"/>
            <a:chExt cx="9288379" cy="6477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9144000" cy="24710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981199"/>
              <a:ext cx="9144001" cy="23746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1965" y="3962400"/>
              <a:ext cx="9288379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5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can be creative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981200"/>
            <a:ext cx="4648200" cy="1789845"/>
          </a:xfrm>
        </p:spPr>
        <p:txBody>
          <a:bodyPr/>
          <a:lstStyle/>
          <a:p>
            <a:pPr algn="ctr"/>
            <a:r>
              <a:rPr lang="en-US" sz="2800" dirty="0" smtClean="0"/>
              <a:t>Different ways of constructing the bins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00931"/>
            <a:ext cx="3657600" cy="265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657600" cy="245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3724275"/>
            <a:ext cx="4610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0" y="990600"/>
            <a:ext cx="3352800" cy="762000"/>
          </a:xfrm>
        </p:spPr>
        <p:txBody>
          <a:bodyPr/>
          <a:lstStyle/>
          <a:p>
            <a:r>
              <a:rPr lang="en-US" dirty="0" smtClean="0"/>
              <a:t>One can be creative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0" y="2667000"/>
            <a:ext cx="3390900" cy="533400"/>
          </a:xfrm>
        </p:spPr>
        <p:txBody>
          <a:bodyPr/>
          <a:lstStyle/>
          <a:p>
            <a:pPr algn="ctr"/>
            <a:r>
              <a:rPr lang="en-US" sz="2800" dirty="0" smtClean="0"/>
              <a:t>Sorting the bins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" y="685800"/>
            <a:ext cx="4610100" cy="30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0" y="3764192"/>
            <a:ext cx="4610100" cy="30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for </a:t>
            </a:r>
            <a:r>
              <a:rPr lang="en-US" i="1" dirty="0" smtClean="0"/>
              <a:t>sensible</a:t>
            </a:r>
            <a:r>
              <a:rPr lang="en-US" dirty="0" smtClean="0"/>
              <a:t> 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4196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exactly measured, i.e. what are these values results of?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type of variables are we dealing with?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6" y="2514600"/>
            <a:ext cx="4237977" cy="25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C5. </a:t>
            </a:r>
            <a:r>
              <a:rPr lang="en-US" dirty="0" smtClean="0"/>
              <a:t>Descriptive </a:t>
            </a:r>
            <a:r>
              <a:rPr lang="en-US" dirty="0"/>
              <a:t>and elementary statistics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Pre-class </a:t>
            </a:r>
            <a:r>
              <a:rPr lang="en-US" dirty="0"/>
              <a:t>reading: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Anthony </a:t>
            </a:r>
            <a:r>
              <a:rPr lang="en-US" sz="1800" dirty="0" err="1"/>
              <a:t>McCluskey</a:t>
            </a:r>
            <a:r>
              <a:rPr lang="en-US" sz="1800" dirty="0"/>
              <a:t> and Abdul </a:t>
            </a:r>
            <a:r>
              <a:rPr lang="en-US" sz="1800" dirty="0" err="1"/>
              <a:t>Ghaaliq</a:t>
            </a:r>
            <a:r>
              <a:rPr lang="en-US" sz="1800" dirty="0"/>
              <a:t> </a:t>
            </a:r>
            <a:r>
              <a:rPr lang="en-US" sz="1800" dirty="0" err="1" smtClean="0"/>
              <a:t>Lalkhen</a:t>
            </a:r>
            <a:r>
              <a:rPr lang="en-US" sz="1800" dirty="0" smtClean="0"/>
              <a:t>. Statistics </a:t>
            </a:r>
            <a:r>
              <a:rPr lang="en-US" sz="1800" dirty="0"/>
              <a:t>II: Central tendency and spread of </a:t>
            </a:r>
            <a:r>
              <a:rPr lang="en-US" sz="1800" dirty="0" smtClean="0"/>
              <a:t>data. Continuing </a:t>
            </a:r>
            <a:r>
              <a:rPr lang="en-US" sz="1800" dirty="0"/>
              <a:t>Education in </a:t>
            </a:r>
            <a:r>
              <a:rPr lang="en-US" sz="1800" dirty="0" err="1"/>
              <a:t>Anaesthesia</a:t>
            </a:r>
            <a:r>
              <a:rPr lang="en-US" sz="1800" dirty="0"/>
              <a:t>, Critical Care &amp; Pain 2007;7(4):127-130.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</a:t>
            </a:r>
            <a:r>
              <a:rPr lang="en-US" dirty="0"/>
              <a:t>structure: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a) lecture </a:t>
            </a:r>
            <a:r>
              <a:rPr lang="en-US" sz="2000" dirty="0"/>
              <a:t>covering the theories and applications of average value, median, mode, variance, standard deviation, inter-quartile range, skewness, kurtosis, histogram, box and whisker plot. (Ceusters)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b) a </a:t>
            </a:r>
            <a:r>
              <a:rPr lang="en-US" sz="2000" dirty="0"/>
              <a:t>guided application of the use of R for elementary and descriptive statistics (Mullin)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 </a:t>
            </a:r>
            <a:r>
              <a:rPr lang="en-US" dirty="0"/>
              <a:t>class assignment: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what hypotheses about the evolution of reportable communicable diseases in Erie county can you derive from the data available at </a:t>
            </a:r>
            <a:r>
              <a:rPr lang="en-US" sz="1600" dirty="0" err="1" smtClean="0"/>
              <a:t>erie.gov.health</a:t>
            </a:r>
            <a:r>
              <a:rPr lang="en-US" sz="1600" dirty="0" smtClean="0"/>
              <a:t>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Provide arguments using methods and techniques discussed in this class (pre-readings for advanced statistics classes?) and demonstrate using R or MS Excel.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Due </a:t>
            </a:r>
            <a:r>
              <a:rPr lang="en-US" sz="1600" dirty="0"/>
              <a:t>date: March </a:t>
            </a:r>
            <a:r>
              <a:rPr lang="en-US" sz="1600" dirty="0"/>
              <a:t>8</a:t>
            </a:r>
            <a:r>
              <a:rPr lang="en-US" sz="1600" dirty="0" smtClean="0"/>
              <a:t>, 9am (4% positive final score).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9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Shooting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828800"/>
            <a:ext cx="3323577" cy="2552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4055" y="4572000"/>
            <a:ext cx="338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kind of settings can you think of?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3833812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These two setups produced the same results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113436"/>
            <a:ext cx="8686800" cy="515964"/>
          </a:xfrm>
        </p:spPr>
        <p:txBody>
          <a:bodyPr/>
          <a:lstStyle/>
          <a:p>
            <a:pPr algn="ctr"/>
            <a:r>
              <a:rPr lang="en-US" dirty="0" smtClean="0"/>
              <a:t>Same shooter different gun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000" y="2133600"/>
            <a:ext cx="8153400" cy="3833812"/>
            <a:chOff x="381000" y="2133600"/>
            <a:chExt cx="8153400" cy="3833812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133600"/>
              <a:ext cx="3833812" cy="3833812"/>
            </a:xfrm>
            <a:prstGeom prst="rect">
              <a:avLst/>
            </a:prstGeom>
          </p:spPr>
        </p:pic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588" y="2133600"/>
              <a:ext cx="3833812" cy="383381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520130" y="3429000"/>
              <a:ext cx="1223070" cy="679856"/>
              <a:chOff x="3958530" y="1964453"/>
              <a:chExt cx="1223070" cy="67985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5223" y="19812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2020">
                <a:off x="4117623" y="21336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97640">
                <a:off x="3958530" y="1964453"/>
                <a:ext cx="1063977" cy="510709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 flipH="1" flipV="1">
              <a:off x="6238352" y="3930576"/>
              <a:ext cx="1223070" cy="679856"/>
              <a:chOff x="3958530" y="1964453"/>
              <a:chExt cx="1223070" cy="6798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5223" y="19812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2020">
                <a:off x="4117623" y="2133600"/>
                <a:ext cx="1063977" cy="51070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97640">
                <a:off x="3958530" y="1964453"/>
                <a:ext cx="1063977" cy="5107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92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four setups also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6457"/>
            <a:ext cx="4769618" cy="2238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35324"/>
            <a:ext cx="4769618" cy="22388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2600" y="2413698"/>
            <a:ext cx="2914859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 smtClean="0"/>
              <a:t>Same shooter </a:t>
            </a:r>
          </a:p>
          <a:p>
            <a:pPr algn="ctr"/>
            <a:r>
              <a:rPr lang="en-US" kern="0" dirty="0" smtClean="0"/>
              <a:t>different gun</a:t>
            </a:r>
            <a:endParaRPr lang="en-U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62600" y="4818036"/>
            <a:ext cx="2914859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 smtClean="0"/>
              <a:t>Different shooter </a:t>
            </a:r>
          </a:p>
          <a:p>
            <a:pPr algn="ctr"/>
            <a:r>
              <a:rPr lang="en-US" kern="0" dirty="0" smtClean="0"/>
              <a:t>same gun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2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descriptive statistics on the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967567"/>
              </p:ext>
            </p:extLst>
          </p:nvPr>
        </p:nvGraphicFramePr>
        <p:xfrm>
          <a:off x="235299" y="1921861"/>
          <a:ext cx="4184301" cy="3377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/>
                <a:gridCol w="15403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Standard Error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1.135944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Mode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Standard Deviation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6.720335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Sample Variance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45.16291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Kurtosis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-0.73002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Skewness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-0.19589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Range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24.2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3216"/>
              </p:ext>
            </p:extLst>
          </p:nvPr>
        </p:nvGraphicFramePr>
        <p:xfrm>
          <a:off x="4953000" y="2269827"/>
          <a:ext cx="3835400" cy="2992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  <a:gridCol w="1473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Minimum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Maximum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Sum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2955.2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Count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Largest(1)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Smallest(1)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Confidence Level(95.0%)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2.308516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35300" y="5486400"/>
            <a:ext cx="8553100" cy="5159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indent="0" algn="ctr"/>
            <a:r>
              <a:rPr lang="en-US" kern="0" dirty="0" smtClean="0"/>
              <a:t>Depending on what distribution you are dealing with, and what the results are measurements of, these statistics can make sense ranging from not all to extremely well!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227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33400"/>
          </a:xfrm>
        </p:spPr>
        <p:txBody>
          <a:bodyPr/>
          <a:lstStyle/>
          <a:p>
            <a:r>
              <a:rPr lang="en-US" dirty="0" smtClean="0"/>
              <a:t>= interval between highest and lowest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36" y="2629371"/>
            <a:ext cx="4237977" cy="25522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95400" y="2133600"/>
            <a:ext cx="7010400" cy="1943571"/>
            <a:chOff x="1295400" y="2133600"/>
            <a:chExt cx="7010400" cy="194357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2971800" y="21336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572000" y="21336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3150160" y="3696171"/>
              <a:ext cx="609600" cy="3810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295400" y="3001729"/>
              <a:ext cx="609600" cy="346364"/>
            </a:xfrm>
            <a:prstGeom prst="ellipse">
              <a:avLst/>
            </a:pr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6472" y="3429000"/>
              <a:ext cx="2459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Range = 24.2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7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752600"/>
            <a:ext cx="4648200" cy="1789845"/>
          </a:xfrm>
        </p:spPr>
        <p:txBody>
          <a:bodyPr/>
          <a:lstStyle/>
          <a:p>
            <a:pPr algn="ctr"/>
            <a:r>
              <a:rPr lang="en-US" sz="2800" dirty="0" smtClean="0"/>
              <a:t>Does not change (much) depending on the ways of constructing bins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00931"/>
            <a:ext cx="3657600" cy="265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657600" cy="245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3724275"/>
            <a:ext cx="4610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Percentiles / Quartiles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10" y="1512276"/>
            <a:ext cx="8677589" cy="51933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066308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66308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90588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649" y="2605579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309" y="368242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309" y="4768214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960456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960456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984736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Interquartile 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10" y="1512276"/>
            <a:ext cx="8677589" cy="51933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066308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66308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90588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649" y="2605579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309" y="368242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309" y="4768214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960456" y="30480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flipH="1">
            <a:off x="960456" y="4114800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984736" y="5227656"/>
            <a:ext cx="1295892" cy="152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57400" y="1991380"/>
            <a:ext cx="5582038" cy="3236276"/>
            <a:chOff x="2057400" y="1991380"/>
            <a:chExt cx="5582038" cy="3236276"/>
          </a:xfrm>
        </p:grpSpPr>
        <p:sp>
          <p:nvSpPr>
            <p:cNvPr id="13" name="Up-Down Arrow 12"/>
            <p:cNvSpPr/>
            <p:nvPr/>
          </p:nvSpPr>
          <p:spPr bwMode="auto">
            <a:xfrm>
              <a:off x="2057400" y="3200400"/>
              <a:ext cx="198948" cy="2027256"/>
            </a:xfrm>
            <a:prstGeom prst="upDownArrow">
              <a:avLst/>
            </a:prstGeom>
            <a:solidFill>
              <a:srgbClr val="1FE115"/>
            </a:solidFill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4231" y="1991380"/>
              <a:ext cx="2395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1FE115"/>
                  </a:solidFill>
                </a:rPr>
                <a:t>88.2-78.1=10.1</a:t>
              </a:r>
              <a:endParaRPr lang="en-US" sz="2800" dirty="0">
                <a:solidFill>
                  <a:srgbClr val="1FE1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and whisker plot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181600" cy="4729239"/>
          </a:xfrm>
        </p:spPr>
      </p:pic>
    </p:spTree>
    <p:extLst>
      <p:ext uri="{BB962C8B-B14F-4D97-AF65-F5344CB8AC3E}">
        <p14:creationId xmlns:p14="http://schemas.microsoft.com/office/powerpoint/2010/main" val="15261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arithmetic</a:t>
            </a:r>
            <a:r>
              <a:rPr lang="en-US" dirty="0"/>
              <a:t> </a:t>
            </a:r>
            <a:r>
              <a:rPr lang="en-US" i="1" dirty="0"/>
              <a:t>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= arithmetic </a:t>
            </a:r>
            <a:r>
              <a:rPr lang="en-US" dirty="0"/>
              <a:t>average of </a:t>
            </a:r>
            <a:r>
              <a:rPr lang="en-US" dirty="0" smtClean="0"/>
              <a:t>at least interval or ratio </a:t>
            </a:r>
            <a:r>
              <a:rPr lang="en-US" dirty="0"/>
              <a:t>scores.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computed </a:t>
            </a:r>
            <a:r>
              <a:rPr lang="en-US" dirty="0"/>
              <a:t>by adding all the scores </a:t>
            </a:r>
            <a:r>
              <a:rPr lang="en-US" dirty="0" smtClean="0"/>
              <a:t>(X1, X2, …) and </a:t>
            </a:r>
            <a:r>
              <a:rPr lang="en-US" dirty="0"/>
              <a:t>dividing by the total number </a:t>
            </a:r>
            <a:r>
              <a:rPr lang="en-US" dirty="0" smtClean="0"/>
              <a:t>N of </a:t>
            </a:r>
            <a:r>
              <a:rPr lang="en-US" dirty="0"/>
              <a:t>scores.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2743200" cy="17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‘Statistics’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 </a:t>
            </a:r>
            <a:r>
              <a:rPr lang="en-US" sz="2800" i="1" dirty="0" smtClean="0"/>
              <a:t>mass noun</a:t>
            </a:r>
            <a:r>
              <a:rPr lang="en-US" sz="2800" dirty="0" smtClean="0"/>
              <a:t>: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branch of mathematics dealing with the collection, analysis, interpretation, and presentation of masses of numerical </a:t>
            </a:r>
            <a:r>
              <a:rPr lang="en-US" dirty="0" smtClean="0"/>
              <a:t>data.</a:t>
            </a:r>
          </a:p>
          <a:p>
            <a:pPr lvl="2"/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 </a:t>
            </a:r>
            <a:r>
              <a:rPr lang="en-US" sz="2800" i="1" dirty="0" smtClean="0"/>
              <a:t>count noun</a:t>
            </a:r>
            <a:r>
              <a:rPr lang="en-US" sz="2800" dirty="0" smtClean="0"/>
              <a:t>: </a:t>
            </a: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collection of quantitative </a:t>
            </a:r>
            <a:r>
              <a:rPr lang="en-US" dirty="0" smtClean="0"/>
              <a:t>data.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i="1" dirty="0" smtClean="0"/>
              <a:t>singular ‘statistic’</a:t>
            </a:r>
            <a:r>
              <a:rPr lang="en-US" sz="28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single term or datum in a collection of </a:t>
            </a:r>
            <a:r>
              <a:rPr lang="en-US" dirty="0" smtClean="0"/>
              <a:t>statistics;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quantity (as the mean of a sample) that is computed from a sample; specifically </a:t>
            </a:r>
            <a:r>
              <a:rPr lang="en-US" dirty="0" smtClean="0"/>
              <a:t>an estimate;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random variable that takes on the possible values of a </a:t>
            </a:r>
            <a:r>
              <a:rPr lang="en-US" dirty="0" smtClean="0"/>
              <a:t>statistic. </a:t>
            </a:r>
          </a:p>
          <a:p>
            <a:pPr marL="1828800" lvl="4" indent="0"/>
            <a:r>
              <a:rPr lang="en-US" sz="1600" dirty="0" smtClean="0"/>
              <a:t>https</a:t>
            </a:r>
            <a:r>
              <a:rPr lang="en-US" sz="1600" dirty="0"/>
              <a:t>://www.merriam-webster.com/dictionary/statistic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Inner mean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Also called ‘trimmed mean’.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Inner mean of </a:t>
            </a:r>
            <a:r>
              <a:rPr lang="en-US" sz="2800" dirty="0"/>
              <a:t>N numbers is calculated by removing the </a:t>
            </a:r>
            <a:r>
              <a:rPr lang="en-US" sz="2800" dirty="0" smtClean="0"/>
              <a:t>x lowest values </a:t>
            </a:r>
            <a:r>
              <a:rPr lang="en-US" sz="2800" dirty="0"/>
              <a:t>and the </a:t>
            </a:r>
            <a:r>
              <a:rPr lang="en-US" sz="2800" dirty="0" smtClean="0"/>
              <a:t>x highest </a:t>
            </a:r>
            <a:r>
              <a:rPr lang="en-US" sz="2800" dirty="0"/>
              <a:t>value and calculating the arithmetic mean of the remaining N – </a:t>
            </a:r>
            <a:r>
              <a:rPr lang="en-US" sz="2800" dirty="0" smtClean="0"/>
              <a:t>2x ‘inner’ values.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If x = N/2, inner mean = </a:t>
            </a:r>
            <a:r>
              <a:rPr lang="en-US" sz="2800" i="1" dirty="0" smtClean="0"/>
              <a:t>median.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07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Harmonic mean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Defined as the </a:t>
            </a:r>
            <a:r>
              <a:rPr lang="en-US" dirty="0"/>
              <a:t>reciprocal of the arithmetic mean of the </a:t>
            </a:r>
            <a:r>
              <a:rPr lang="en-US" dirty="0" smtClean="0"/>
              <a:t>reciprocals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					or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 err="1" smtClean="0"/>
              <a:t>f.i</a:t>
            </a:r>
            <a:r>
              <a:rPr lang="en-US" dirty="0" smtClean="0"/>
              <a:t>. used in population </a:t>
            </a:r>
            <a:r>
              <a:rPr lang="en-US" dirty="0"/>
              <a:t>genetics, </a:t>
            </a:r>
            <a:r>
              <a:rPr lang="en-US" dirty="0" smtClean="0"/>
              <a:t>when </a:t>
            </a:r>
            <a:r>
              <a:rPr lang="en-US" dirty="0"/>
              <a:t>calculating the effects of fluctuations in generation size on the effective breeding </a:t>
            </a:r>
            <a:r>
              <a:rPr lang="en-US" dirty="0" smtClean="0"/>
              <a:t>population.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takes </a:t>
            </a:r>
            <a:r>
              <a:rPr lang="en-US" dirty="0"/>
              <a:t>into account the fact that a very small generation is </a:t>
            </a:r>
            <a:r>
              <a:rPr lang="en-US" dirty="0" smtClean="0"/>
              <a:t>like </a:t>
            </a:r>
            <a:r>
              <a:rPr lang="en-US" dirty="0"/>
              <a:t>a bottleneck and means that a very small number of individuals are contributing disproportionately to the gene pool, which can result in higher levels of inbreeding.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0"/>
            <a:ext cx="33528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28" y="2617596"/>
            <a:ext cx="2355979" cy="12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Geometric mean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2819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defined as the n</a:t>
            </a:r>
            <a:r>
              <a:rPr lang="en-US" baseline="30000" dirty="0"/>
              <a:t>th</a:t>
            </a:r>
            <a:r>
              <a:rPr lang="en-US" dirty="0"/>
              <a:t> root of the product of n </a:t>
            </a:r>
            <a:r>
              <a:rPr lang="en-US" dirty="0" smtClean="0"/>
              <a:t>numbers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Alternative calculation: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3" indent="0">
              <a:buNone/>
            </a:pPr>
            <a:r>
              <a:rPr lang="en-US" dirty="0" smtClean="0"/>
              <a:t>   where m = number of negative numbers in 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 the only correct mean when averaging normalized results, i.e. results that are presented as ratios to reference values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often </a:t>
            </a:r>
            <a:r>
              <a:rPr lang="en-US" sz="2000" dirty="0"/>
              <a:t>used when summarizing skewed data, especially if there is reason to believe that the data might be log-normally </a:t>
            </a:r>
            <a:r>
              <a:rPr lang="en-US" sz="2000" dirty="0" smtClean="0"/>
              <a:t>distributed.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2514600" cy="87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82151"/>
            <a:ext cx="4114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arithmetic mean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415226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14627"/>
              </p:ext>
            </p:extLst>
          </p:nvPr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5240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87655"/>
              </p:ext>
            </p:extLst>
          </p:nvPr>
        </p:nvGraphicFramePr>
        <p:xfrm>
          <a:off x="685800" y="1981200"/>
          <a:ext cx="4184301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/>
                <a:gridCol w="15403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6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arithmetic mean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286991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5240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1981200"/>
          <a:ext cx="4184301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26"/>
                <a:gridCol w="15403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19600" y="4934634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Confidence Level(95.0</a:t>
            </a:r>
            <a:r>
              <a:rPr lang="en-US" sz="18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%)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2.308516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12896" y="3871939"/>
            <a:ext cx="304800" cy="6297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Median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central </a:t>
            </a:r>
            <a:r>
              <a:rPr lang="en-US" sz="2800" dirty="0" smtClean="0"/>
              <a:t>datum when </a:t>
            </a:r>
            <a:r>
              <a:rPr lang="en-US" sz="2800" dirty="0"/>
              <a:t>all of the data are arranged (ranked) </a:t>
            </a:r>
            <a:r>
              <a:rPr lang="en-US" sz="2800" dirty="0" smtClean="0"/>
              <a:t>in numerical order.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Usable for at least ordinal data.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t </a:t>
            </a:r>
            <a:r>
              <a:rPr lang="en-US" sz="2800" dirty="0"/>
              <a:t>is a literal </a:t>
            </a:r>
            <a:r>
              <a:rPr lang="en-US" sz="2800" dirty="0" smtClean="0"/>
              <a:t>measure of </a:t>
            </a:r>
            <a:r>
              <a:rPr lang="en-US" sz="2800" dirty="0"/>
              <a:t>central </a:t>
            </a:r>
            <a:r>
              <a:rPr lang="en-US" sz="2800" dirty="0" smtClean="0"/>
              <a:t>tendency.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When </a:t>
            </a:r>
            <a:r>
              <a:rPr lang="en-US" sz="2800" dirty="0"/>
              <a:t>there are an </a:t>
            </a:r>
            <a:r>
              <a:rPr lang="en-US" sz="2800" dirty="0" smtClean="0"/>
              <a:t>even number </a:t>
            </a:r>
            <a:r>
              <a:rPr lang="en-US" sz="2800" dirty="0"/>
              <a:t>of data, the mean </a:t>
            </a:r>
            <a:r>
              <a:rPr lang="en-US" sz="2800" dirty="0" smtClean="0"/>
              <a:t>of the two </a:t>
            </a:r>
            <a:r>
              <a:rPr lang="en-US" sz="2800" dirty="0"/>
              <a:t>central data points is taken as the median.</a:t>
            </a:r>
          </a:p>
        </p:txBody>
      </p:sp>
    </p:spTree>
    <p:extLst>
      <p:ext uri="{BB962C8B-B14F-4D97-AF65-F5344CB8AC3E}">
        <p14:creationId xmlns:p14="http://schemas.microsoft.com/office/powerpoint/2010/main" val="18156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median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75820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5240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63464"/>
              </p:ext>
            </p:extLst>
          </p:nvPr>
        </p:nvGraphicFramePr>
        <p:xfrm>
          <a:off x="685801" y="1981200"/>
          <a:ext cx="28194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9"/>
                <a:gridCol w="16764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75212"/>
              </p:ext>
            </p:extLst>
          </p:nvPr>
        </p:nvGraphicFramePr>
        <p:xfrm>
          <a:off x="4419600" y="1976322"/>
          <a:ext cx="27432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340"/>
                <a:gridCol w="10098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4704304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Mode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most frequent </a:t>
            </a:r>
            <a:r>
              <a:rPr lang="en-US" dirty="0"/>
              <a:t>value in a </a:t>
            </a:r>
            <a:r>
              <a:rPr lang="en-US" dirty="0" smtClean="0"/>
              <a:t>dataset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not a particularly good indicator </a:t>
            </a:r>
            <a:r>
              <a:rPr lang="en-US" dirty="0" smtClean="0"/>
              <a:t>of central </a:t>
            </a:r>
            <a:r>
              <a:rPr lang="en-US" dirty="0"/>
              <a:t>tendency.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Despite </a:t>
            </a:r>
            <a:r>
              <a:rPr lang="en-US" dirty="0"/>
              <a:t>its limitations, </a:t>
            </a:r>
            <a:r>
              <a:rPr lang="en-US" dirty="0" smtClean="0"/>
              <a:t>the mode </a:t>
            </a:r>
            <a:r>
              <a:rPr lang="en-US" dirty="0"/>
              <a:t>is the only means of measuring </a:t>
            </a:r>
            <a:r>
              <a:rPr lang="en-US" dirty="0" smtClean="0"/>
              <a:t>central tendency </a:t>
            </a:r>
            <a:r>
              <a:rPr lang="en-US" dirty="0"/>
              <a:t>in a dataset containing nominal </a:t>
            </a:r>
            <a:r>
              <a:rPr lang="en-US" dirty="0" smtClean="0"/>
              <a:t>values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1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mode here?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40701"/>
              </p:ext>
            </p:extLst>
          </p:nvPr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/>
                <a:gridCol w="1831428"/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4639"/>
              </p:ext>
            </p:extLst>
          </p:nvPr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/>
                <a:gridCol w="1474076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2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Bimodal</a:t>
            </a:r>
            <a:r>
              <a:rPr lang="en-US" dirty="0" smtClean="0"/>
              <a:t> data 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676400"/>
          <a:ext cx="3124200" cy="4493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772"/>
                <a:gridCol w="1831428"/>
              </a:tblGrid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72.8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73.8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74.3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78.4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81.9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83.9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1711141"/>
          <a:ext cx="2514600" cy="48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524"/>
                <a:gridCol w="1474076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85.9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86.6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88.2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90.7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92.5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93.2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  <a:tr h="17405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95.2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5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vs. inferential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Descriptive statistics</a:t>
            </a:r>
            <a:r>
              <a:rPr lang="en-US" sz="280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athematical </a:t>
            </a:r>
            <a:r>
              <a:rPr lang="en-US" u="sng" dirty="0"/>
              <a:t>quantities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summarize and interpret some of the properties of a set of data (</a:t>
            </a:r>
            <a:r>
              <a:rPr lang="en-US" dirty="0" smtClean="0"/>
              <a:t>sample);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More used as plural count noun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Inferential statistics</a:t>
            </a:r>
            <a:r>
              <a:rPr lang="en-US" sz="280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/>
              <a:t>Research</a:t>
            </a:r>
            <a:r>
              <a:rPr lang="en-US" dirty="0" smtClean="0"/>
              <a:t> on a sample to infer </a:t>
            </a:r>
            <a:r>
              <a:rPr lang="en-US" dirty="0"/>
              <a:t>the properties of the population from which </a:t>
            </a:r>
            <a:r>
              <a:rPr lang="en-US" dirty="0" smtClean="0"/>
              <a:t>the sample </a:t>
            </a:r>
            <a:r>
              <a:rPr lang="en-US" dirty="0"/>
              <a:t>was </a:t>
            </a:r>
            <a:r>
              <a:rPr lang="en-US" dirty="0" smtClean="0"/>
              <a:t>drawn;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More used as mass noun.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Mean, median and modes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01291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4561952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82219"/>
          <a:ext cx="213360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524000"/>
              </a:tblGrid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84.3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1" y="1981200"/>
          <a:ext cx="28194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9"/>
                <a:gridCol w="16764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84.43429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19600" y="1976322"/>
          <a:ext cx="274320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340"/>
                <a:gridCol w="10098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Median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FE115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4704304" y="41910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534400" y="2590800"/>
            <a:ext cx="0" cy="2133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962400" y="4343400"/>
            <a:ext cx="0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18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median and </a:t>
            </a:r>
            <a:r>
              <a:rPr lang="en-US" dirty="0" smtClean="0"/>
              <a:t>modes on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6" y="1684774"/>
            <a:ext cx="8523087" cy="4792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507144" y="3160208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0861" y="4597960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295400"/>
            <a:ext cx="1905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Mean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Median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median and </a:t>
            </a:r>
            <a:r>
              <a:rPr lang="en-US" dirty="0" smtClean="0"/>
              <a:t>mode in </a:t>
            </a:r>
            <a:br>
              <a:rPr lang="en-US" dirty="0" smtClean="0"/>
            </a:br>
            <a:r>
              <a:rPr lang="en-US" dirty="0" smtClean="0"/>
              <a:t>the normal distribution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2057400"/>
            <a:ext cx="7924800" cy="4495800"/>
            <a:chOff x="609600" y="2057400"/>
            <a:chExt cx="7924800" cy="4495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057400"/>
              <a:ext cx="7924800" cy="4495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343400" y="2286000"/>
              <a:ext cx="12954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Down Arrow 6"/>
          <p:cNvSpPr/>
          <p:nvPr/>
        </p:nvSpPr>
        <p:spPr bwMode="auto">
          <a:xfrm rot="2748646">
            <a:off x="5149456" y="2260586"/>
            <a:ext cx="3048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793" y="2456948"/>
            <a:ext cx="2379061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all three!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Skewness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</a:t>
            </a:r>
            <a:r>
              <a:rPr lang="en-US" dirty="0" smtClean="0"/>
              <a:t>lack </a:t>
            </a:r>
            <a:r>
              <a:rPr lang="en-US" dirty="0"/>
              <a:t>of symmetry.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distribution, or data set, is symmetric if it looks the same to the left and right of the center point. </a:t>
            </a:r>
          </a:p>
        </p:txBody>
      </p:sp>
    </p:spTree>
    <p:extLst>
      <p:ext uri="{BB962C8B-B14F-4D97-AF65-F5344CB8AC3E}">
        <p14:creationId xmlns:p14="http://schemas.microsoft.com/office/powerpoint/2010/main" val="24957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Skewness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</a:t>
            </a:r>
            <a:r>
              <a:rPr lang="en-US" dirty="0" smtClean="0"/>
              <a:t>lack </a:t>
            </a:r>
            <a:r>
              <a:rPr lang="en-US" dirty="0"/>
              <a:t>of symmetry.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distribution, or data set, is symmetric if it looks the same to the left and right of the center point.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05200"/>
            <a:ext cx="6075904" cy="31049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7046595" y="5608320"/>
            <a:ext cx="461010" cy="6705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92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Skewness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</a:t>
            </a:r>
            <a:r>
              <a:rPr lang="en-US" dirty="0" smtClean="0"/>
              <a:t>lack </a:t>
            </a:r>
            <a:r>
              <a:rPr lang="en-US" dirty="0"/>
              <a:t>of symmetry.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distribution, or data set, is symmetric if it looks the same to the left and right of the center point.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Kurtosis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measure of whether the data are heavy-tailed or light-tailed relative to a normal </a:t>
            </a:r>
            <a:r>
              <a:rPr lang="en-US" dirty="0" smtClean="0"/>
              <a:t>distribution;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sets with high kurtosis tend to have heavy tails, or outliers. Data sets with low kurtosis tend to have light tails, or lack of outliers.</a:t>
            </a:r>
          </a:p>
        </p:txBody>
      </p:sp>
    </p:spTree>
    <p:extLst>
      <p:ext uri="{BB962C8B-B14F-4D97-AF65-F5344CB8AC3E}">
        <p14:creationId xmlns:p14="http://schemas.microsoft.com/office/powerpoint/2010/main" val="22561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9" y="1524000"/>
            <a:ext cx="7536921" cy="5009154"/>
          </a:xfrm>
        </p:spPr>
      </p:pic>
      <p:sp>
        <p:nvSpPr>
          <p:cNvPr id="5" name="Rectangle 4"/>
          <p:cNvSpPr/>
          <p:nvPr/>
        </p:nvSpPr>
        <p:spPr>
          <a:xfrm>
            <a:off x="4724400" y="65331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http://www.janzengroup.net/stats/images/skewkurt.JPG</a:t>
            </a:r>
          </a:p>
        </p:txBody>
      </p:sp>
    </p:spTree>
    <p:extLst>
      <p:ext uri="{BB962C8B-B14F-4D97-AF65-F5344CB8AC3E}">
        <p14:creationId xmlns:p14="http://schemas.microsoft.com/office/powerpoint/2010/main" val="184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Skewness and kurtosis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86523"/>
              </p:ext>
            </p:extLst>
          </p:nvPr>
        </p:nvGraphicFramePr>
        <p:xfrm>
          <a:off x="5105400" y="1752600"/>
          <a:ext cx="31750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400"/>
                <a:gridCol w="1752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Kurtosis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-0.73002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Skewness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-0.19589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Skewness and kurtosis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6" y="1684774"/>
            <a:ext cx="8523087" cy="4792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507144" y="3160208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0861" y="4597960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295400"/>
            <a:ext cx="1905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Mean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Median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07" y="1714500"/>
            <a:ext cx="3469193" cy="4762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3733800" y="1684774"/>
            <a:ext cx="0" cy="479222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646904" y="2895600"/>
            <a:ext cx="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895600" y="3048000"/>
            <a:ext cx="36009" cy="2667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352800" y="4038600"/>
            <a:ext cx="1" cy="16554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402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 measure of the spread of the recorded values on a variable.  A measure of dispersion.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larger the variance, the further the individual cases are from the mean.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smaller the variance, the closer the individual scores are to the mean.</a:t>
            </a:r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2695575" y="3276600"/>
            <a:ext cx="4086225" cy="792162"/>
          </a:xfrm>
          <a:custGeom>
            <a:avLst/>
            <a:gdLst>
              <a:gd name="T0" fmla="*/ 50 w 2574"/>
              <a:gd name="T1" fmla="*/ 474 h 499"/>
              <a:gd name="T2" fmla="*/ 60 w 2574"/>
              <a:gd name="T3" fmla="*/ 484 h 499"/>
              <a:gd name="T4" fmla="*/ 412 w 2574"/>
              <a:gd name="T5" fmla="*/ 381 h 499"/>
              <a:gd name="T6" fmla="*/ 1230 w 2574"/>
              <a:gd name="T7" fmla="*/ 1 h 499"/>
              <a:gd name="T8" fmla="*/ 2094 w 2574"/>
              <a:gd name="T9" fmla="*/ 385 h 499"/>
              <a:gd name="T10" fmla="*/ 2574 w 2574"/>
              <a:gd name="T11" fmla="*/ 48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4" h="499">
                <a:moveTo>
                  <a:pt x="50" y="474"/>
                </a:moveTo>
                <a:cubicBezTo>
                  <a:pt x="53" y="476"/>
                  <a:pt x="0" y="499"/>
                  <a:pt x="60" y="484"/>
                </a:cubicBezTo>
                <a:cubicBezTo>
                  <a:pt x="120" y="469"/>
                  <a:pt x="217" y="461"/>
                  <a:pt x="412" y="381"/>
                </a:cubicBezTo>
                <a:cubicBezTo>
                  <a:pt x="607" y="301"/>
                  <a:pt x="950" y="0"/>
                  <a:pt x="1230" y="1"/>
                </a:cubicBezTo>
                <a:cubicBezTo>
                  <a:pt x="1510" y="2"/>
                  <a:pt x="1870" y="305"/>
                  <a:pt x="2094" y="385"/>
                </a:cubicBezTo>
                <a:cubicBezTo>
                  <a:pt x="2318" y="465"/>
                  <a:pt x="2494" y="465"/>
                  <a:pt x="2574" y="481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9" name="Freeform 5"/>
          <p:cNvSpPr>
            <a:spLocks/>
          </p:cNvSpPr>
          <p:nvPr/>
        </p:nvSpPr>
        <p:spPr bwMode="auto">
          <a:xfrm>
            <a:off x="3995738" y="5330825"/>
            <a:ext cx="1428750" cy="846138"/>
          </a:xfrm>
          <a:custGeom>
            <a:avLst/>
            <a:gdLst>
              <a:gd name="T0" fmla="*/ 0 w 900"/>
              <a:gd name="T1" fmla="*/ 533 h 533"/>
              <a:gd name="T2" fmla="*/ 165 w 900"/>
              <a:gd name="T3" fmla="*/ 419 h 533"/>
              <a:gd name="T4" fmla="*/ 447 w 900"/>
              <a:gd name="T5" fmla="*/ 2 h 533"/>
              <a:gd name="T6" fmla="*/ 714 w 900"/>
              <a:gd name="T7" fmla="*/ 430 h 533"/>
              <a:gd name="T8" fmla="*/ 900 w 900"/>
              <a:gd name="T9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533">
                <a:moveTo>
                  <a:pt x="0" y="533"/>
                </a:moveTo>
                <a:cubicBezTo>
                  <a:pt x="26" y="514"/>
                  <a:pt x="91" y="507"/>
                  <a:pt x="165" y="419"/>
                </a:cubicBezTo>
                <a:cubicBezTo>
                  <a:pt x="239" y="331"/>
                  <a:pt x="356" y="0"/>
                  <a:pt x="447" y="2"/>
                </a:cubicBezTo>
                <a:cubicBezTo>
                  <a:pt x="538" y="4"/>
                  <a:pt x="639" y="343"/>
                  <a:pt x="714" y="430"/>
                </a:cubicBezTo>
                <a:cubicBezTo>
                  <a:pt x="789" y="517"/>
                  <a:pt x="861" y="504"/>
                  <a:pt x="900" y="523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2590800" y="4116387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2514600" y="6172200"/>
            <a:ext cx="419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V="1">
            <a:off x="4724400" y="4116387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V="1">
            <a:off x="4724400" y="61722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provide descriptive </a:t>
            </a:r>
            <a:r>
              <a:rPr lang="en-US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Organize </a:t>
            </a:r>
            <a:r>
              <a:rPr lang="en-US" sz="3200" b="1" u="sng" dirty="0"/>
              <a:t>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Tables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/>
              <a:t>Summarize Data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Central Tendency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Variation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spread of the data about this </a:t>
            </a:r>
            <a:r>
              <a:rPr lang="en-US" sz="2800" dirty="0" smtClean="0"/>
              <a:t>central tendency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67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92" y="4038600"/>
            <a:ext cx="3252216" cy="9239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676400"/>
            <a:ext cx="7620000" cy="4109049"/>
          </a:xfrm>
        </p:spPr>
        <p:txBody>
          <a:bodyPr/>
          <a:lstStyle/>
          <a:p>
            <a:pPr marL="0" indent="0"/>
            <a:r>
              <a:rPr lang="en-US" dirty="0"/>
              <a:t>The variance (</a:t>
            </a:r>
            <a:r>
              <a:rPr lang="en-US" i="1" dirty="0"/>
              <a:t>σ</a:t>
            </a:r>
            <a:r>
              <a:rPr lang="en-US" i="1" baseline="30000" dirty="0"/>
              <a:t>2</a:t>
            </a:r>
            <a:r>
              <a:rPr lang="en-US" dirty="0"/>
              <a:t>), is defined as the sum of the squared distances of each term in the distribution from the mean (</a:t>
            </a:r>
            <a:r>
              <a:rPr lang="en-US" i="1" dirty="0"/>
              <a:t>μ</a:t>
            </a:r>
            <a:r>
              <a:rPr lang="en-US" dirty="0"/>
              <a:t>), divided by the number of terms in the distribution (</a:t>
            </a:r>
            <a:r>
              <a:rPr lang="en-US" i="1" dirty="0"/>
              <a:t>N</a:t>
            </a:r>
            <a:r>
              <a:rPr lang="en-US" dirty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71" y="5290148"/>
            <a:ext cx="3277337" cy="10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1701800"/>
            <a:ext cx="4708525" cy="584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Sample Variance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45.16291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3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 deviation for a population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 deviation for a sample: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200"/>
            <a:ext cx="507682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983040"/>
            <a:ext cx="4914900" cy="1628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7025" y="1844591"/>
            <a:ext cx="209704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Population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Sample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172200" y="2971800"/>
            <a:ext cx="914400" cy="2333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334000" y="3657600"/>
            <a:ext cx="1905000" cy="65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6019800" y="5638800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724400" y="6101515"/>
            <a:ext cx="2514600" cy="65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32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0"/>
            <a:ext cx="8648495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1676400"/>
            <a:ext cx="51054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Standard Deviation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6.720335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158797" y="4612192"/>
            <a:ext cx="13403" cy="1371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91400" y="228600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103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1628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143500" y="5638800"/>
            <a:ext cx="9525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05176" y="50540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505402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407" y="5066113"/>
            <a:ext cx="572593" cy="64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1779" y="5065208"/>
            <a:ext cx="572593" cy="64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FE115"/>
                </a:solidFill>
              </a:rPr>
              <a:t>sd</a:t>
            </a:r>
            <a:endParaRPr lang="en-US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For nominal variables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Statistic for determining the dispersion of cases across categories of a variable.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Ranges from 0 (no dispersion or variety) to 1 (maximum dispersion or variety)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1 refers to even numbers of cases in all categories, NOT that cases are distributed like population proportions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IQV is affected by the number of categories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11967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To calculate: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	K(100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>
                <a:cs typeface="Arial" panose="020B0604020202020204" pitchFamily="34" charset="0"/>
              </a:rPr>
              <a:t> cat.%</a:t>
            </a:r>
            <a:r>
              <a:rPr lang="en-US" altLang="en-US" baseline="30000">
                <a:cs typeface="Arial" panose="020B0604020202020204" pitchFamily="34" charset="0"/>
              </a:rPr>
              <a:t>2</a:t>
            </a:r>
            <a:r>
              <a:rPr lang="en-US" altLang="en-US">
                <a:cs typeface="Arial" panose="020B0604020202020204" pitchFamily="34" charset="0"/>
              </a:rPr>
              <a:t>)</a:t>
            </a:r>
            <a:endParaRPr lang="el-GR" altLang="en-US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IQV =	     100</a:t>
            </a:r>
            <a:r>
              <a:rPr lang="en-US" altLang="en-US" baseline="30000"/>
              <a:t>2</a:t>
            </a:r>
            <a:r>
              <a:rPr lang="en-US" altLang="en-US"/>
              <a:t>(K – 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K=# of categories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Cat.% = percentage in each category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1676400" y="2590800"/>
            <a:ext cx="3429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41449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IQV—Index of Qualitative Variation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Problem:  Is SJSU more diverse than UC Berkeley?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Solution:  Calculate IQV for each campus to determine which is higher.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SJSU:				UC Berkeley: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Percent	Category			Percent	Category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00.6 	Native American		00.6	Native American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06.1 	Black			03.9	Black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39.3	Asian/PI			47.0	Asian/PI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19.5	Latino			13.0	Latino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34.5	White			35.5	White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What can we say before calculating?  Which campus is more evenly distributed?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		  K (100</a:t>
            </a:r>
            <a:r>
              <a:rPr lang="en-US" altLang="en-US" sz="1600" baseline="30000"/>
              <a:t>2</a:t>
            </a:r>
            <a:r>
              <a:rPr lang="en-US" altLang="en-US" sz="1600"/>
              <a:t> – </a:t>
            </a:r>
            <a:r>
              <a:rPr lang="el-GR" altLang="en-US" sz="1600">
                <a:cs typeface="Arial" panose="020B0604020202020204" pitchFamily="34" charset="0"/>
              </a:rPr>
              <a:t>Σ</a:t>
            </a:r>
            <a:r>
              <a:rPr lang="en-US" altLang="en-US" sz="1600">
                <a:cs typeface="Arial" panose="020B0604020202020204" pitchFamily="34" charset="0"/>
              </a:rPr>
              <a:t> cat.%</a:t>
            </a:r>
            <a:r>
              <a:rPr lang="en-US" altLang="en-US" sz="1600" baseline="30000">
                <a:cs typeface="Arial" panose="020B0604020202020204" pitchFamily="34" charset="0"/>
              </a:rPr>
              <a:t>2</a:t>
            </a:r>
            <a:r>
              <a:rPr lang="en-US" altLang="en-US" sz="1600">
                <a:cs typeface="Arial" panose="020B0604020202020204" pitchFamily="34" charset="0"/>
              </a:rPr>
              <a:t>)</a:t>
            </a:r>
            <a:endParaRPr lang="el-GR" altLang="en-US" sz="160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/>
              <a:t>	IQV =	       100</a:t>
            </a:r>
            <a:r>
              <a:rPr lang="en-US" altLang="en-US" sz="1600" baseline="30000"/>
              <a:t>2</a:t>
            </a:r>
            <a:r>
              <a:rPr lang="en-US" altLang="en-US" sz="1600"/>
              <a:t>(K – 1)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1447800" y="6132008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9884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85300"/>
            <a:ext cx="7543800" cy="639762"/>
          </a:xfrm>
        </p:spPr>
        <p:txBody>
          <a:bodyPr/>
          <a:lstStyle/>
          <a:p>
            <a:r>
              <a:rPr lang="en-US" altLang="en-US" sz="3200" dirty="0"/>
              <a:t>IQV—Index of Qualitative Variation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Problem:  Is SJSU more diverse than UC Berkeley?   YES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 smtClean="0"/>
              <a:t>Solution</a:t>
            </a:r>
            <a:r>
              <a:rPr lang="en-US" altLang="en-US" sz="1600" dirty="0"/>
              <a:t>:  Calculate IQV for each campus to determine which is higher.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SJSU:					UC Berkeley: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Percent	Category		 %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		Percent	Category		 %</a:t>
            </a:r>
            <a:r>
              <a:rPr lang="en-US" altLang="en-US" sz="1600" baseline="30000" dirty="0"/>
              <a:t>2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00.6 	Native American	      0.36		00.6	Native American	      0.36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06.1 	Black		    37.21		03.9	Black		    15.21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39.3	Asian/PI		1544.49		47.0	Asian/PI		2209.00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19.5	Latino		  380.25		13.0	Latino		  169.00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34.5	White		1190.25		35.5	White		1260.25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K = 5	            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 </a:t>
            </a:r>
            <a:r>
              <a:rPr lang="en-US" altLang="en-US" sz="1600" dirty="0">
                <a:cs typeface="Arial" panose="020B0604020202020204" pitchFamily="34" charset="0"/>
              </a:rPr>
              <a:t>=   3152.56		k = 5                    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 </a:t>
            </a:r>
            <a:r>
              <a:rPr lang="en-US" altLang="en-US" sz="1600" dirty="0">
                <a:cs typeface="Arial" panose="020B0604020202020204" pitchFamily="34" charset="0"/>
              </a:rPr>
              <a:t>=   3653.82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= 10000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		  K (100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– </a:t>
            </a:r>
            <a:r>
              <a:rPr lang="el-GR" altLang="en-US" sz="1600" dirty="0">
                <a:cs typeface="Arial" panose="020B0604020202020204" pitchFamily="34" charset="0"/>
              </a:rPr>
              <a:t>Σ</a:t>
            </a:r>
            <a:r>
              <a:rPr lang="en-US" altLang="en-US" sz="1600" dirty="0">
                <a:cs typeface="Arial" panose="020B0604020202020204" pitchFamily="34" charset="0"/>
              </a:rPr>
              <a:t> cat.%</a:t>
            </a:r>
            <a:r>
              <a:rPr lang="en-US" altLang="en-US" sz="1600" baseline="30000" dirty="0">
                <a:cs typeface="Arial" panose="020B0604020202020204" pitchFamily="34" charset="0"/>
              </a:rPr>
              <a:t>2</a:t>
            </a:r>
            <a:r>
              <a:rPr lang="en-US" altLang="en-US" sz="1600" dirty="0">
                <a:cs typeface="Arial" panose="020B0604020202020204" pitchFamily="34" charset="0"/>
              </a:rPr>
              <a:t>)</a:t>
            </a:r>
            <a:endParaRPr lang="el-GR" altLang="en-US" sz="16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	IQV =	       100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(K – 1)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5(10000 – 3152.56) = 34237.2   		5(10000 – 3653.82) = 31730.9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/>
              <a:t>10000(5 – 1) = 40000  SJSU IQV = .856		10000(5 – 1) = 40000       UCB IQV =.793</a:t>
            </a:r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1447800" y="5334000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b="0" dirty="0"/>
          </a:p>
        </p:txBody>
      </p:sp>
      <p:sp>
        <p:nvSpPr>
          <p:cNvPr id="2" name="Rectangle 1"/>
          <p:cNvSpPr/>
          <p:nvPr/>
        </p:nvSpPr>
        <p:spPr>
          <a:xfrm>
            <a:off x="3724589" y="6534109"/>
            <a:ext cx="541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www.sjsu.edu/people/james.lee/courses/102/s1/asDescriptive_Statistics2.ppt</a:t>
            </a:r>
          </a:p>
        </p:txBody>
      </p:sp>
    </p:spTree>
    <p:extLst>
      <p:ext uri="{BB962C8B-B14F-4D97-AF65-F5344CB8AC3E}">
        <p14:creationId xmlns:p14="http://schemas.microsoft.com/office/powerpoint/2010/main" val="24788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Descriptive Statistics	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200" dirty="0"/>
              <a:t>Summarizing Data: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Central Tendency (or Groups’ “Middle Values”)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Mean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Median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Mode</a:t>
            </a:r>
          </a:p>
          <a:p>
            <a:pPr lvl="2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Variation (or Summary of Differences Within Groups)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Range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Interquartile Range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Variance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/>
              <a:t>Standard Deviation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5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results measurements of?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754501"/>
              </p:ext>
            </p:extLst>
          </p:nvPr>
        </p:nvGraphicFramePr>
        <p:xfrm>
          <a:off x="380999" y="1600200"/>
          <a:ext cx="8382002" cy="4145280"/>
        </p:xfrm>
        <a:graphic>
          <a:graphicData uri="http://schemas.openxmlformats.org/drawingml/2006/table">
            <a:tbl>
              <a:tblPr firstRow="1" bandRow="1"/>
              <a:tblGrid>
                <a:gridCol w="1143001"/>
                <a:gridCol w="1295400"/>
                <a:gridCol w="864321"/>
                <a:gridCol w="1269820"/>
                <a:gridCol w="1269820"/>
                <a:gridCol w="1269820"/>
                <a:gridCol w="1269820"/>
              </a:tblGrid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T5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72.8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73.8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76.8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81.9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78.1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G2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78.4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74.3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98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84.3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81.9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0046" y="5791200"/>
            <a:ext cx="707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7 students divided in two groups passed 5 tests. </a:t>
            </a:r>
          </a:p>
          <a:p>
            <a:r>
              <a:rPr lang="en-US" sz="2800" b="0" dirty="0" smtClean="0">
                <a:solidFill>
                  <a:schemeClr val="bg1"/>
                </a:solidFill>
              </a:rPr>
              <a:t>Which group is doing better? 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table with results of some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1066800" cy="3352800"/>
          </a:xfrm>
        </p:spPr>
        <p:txBody>
          <a:bodyPr/>
          <a:lstStyle/>
          <a:p>
            <a:r>
              <a:rPr lang="en-US" dirty="0"/>
              <a:t>72.8</a:t>
            </a:r>
          </a:p>
          <a:p>
            <a:r>
              <a:rPr lang="en-US" dirty="0"/>
              <a:t>71</a:t>
            </a:r>
          </a:p>
          <a:p>
            <a:r>
              <a:rPr lang="en-US" dirty="0"/>
              <a:t>76.5</a:t>
            </a:r>
          </a:p>
          <a:p>
            <a:r>
              <a:rPr lang="en-US" dirty="0"/>
              <a:t>83.9</a:t>
            </a:r>
          </a:p>
          <a:p>
            <a:r>
              <a:rPr lang="en-US" dirty="0"/>
              <a:t>78.4</a:t>
            </a:r>
          </a:p>
          <a:p>
            <a:r>
              <a:rPr lang="en-US" dirty="0"/>
              <a:t>83.9</a:t>
            </a:r>
          </a:p>
          <a:p>
            <a:r>
              <a:rPr lang="en-US" dirty="0" smtClean="0"/>
              <a:t>76.5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2514600"/>
            <a:ext cx="9906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80.9</a:t>
            </a:r>
          </a:p>
          <a:p>
            <a:r>
              <a:rPr lang="en-US" kern="0" dirty="0" smtClean="0"/>
              <a:t>91.2</a:t>
            </a:r>
          </a:p>
          <a:p>
            <a:r>
              <a:rPr lang="en-US" kern="0" dirty="0" smtClean="0"/>
              <a:t>85.9</a:t>
            </a:r>
          </a:p>
          <a:p>
            <a:r>
              <a:rPr lang="en-US" kern="0" dirty="0" smtClean="0"/>
              <a:t>92.5</a:t>
            </a:r>
          </a:p>
          <a:p>
            <a:r>
              <a:rPr lang="en-US" kern="0" dirty="0" smtClean="0"/>
              <a:t>85.9</a:t>
            </a:r>
          </a:p>
          <a:p>
            <a:r>
              <a:rPr lang="en-US" kern="0" dirty="0" smtClean="0"/>
              <a:t>83.9</a:t>
            </a:r>
          </a:p>
          <a:p>
            <a:r>
              <a:rPr lang="en-US" kern="0" dirty="0" smtClean="0"/>
              <a:t>84.6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2514600"/>
            <a:ext cx="9906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84.6</a:t>
            </a:r>
          </a:p>
          <a:p>
            <a:r>
              <a:rPr lang="en-US" kern="0" dirty="0" smtClean="0"/>
              <a:t>88.1</a:t>
            </a:r>
          </a:p>
          <a:p>
            <a:r>
              <a:rPr lang="en-US" kern="0" dirty="0" smtClean="0"/>
              <a:t>86.6</a:t>
            </a:r>
          </a:p>
          <a:p>
            <a:r>
              <a:rPr lang="en-US" kern="0" dirty="0" smtClean="0"/>
              <a:t>95.2</a:t>
            </a:r>
          </a:p>
          <a:p>
            <a:r>
              <a:rPr lang="en-US" kern="0" dirty="0" smtClean="0"/>
              <a:t>86.6</a:t>
            </a:r>
          </a:p>
          <a:p>
            <a:r>
              <a:rPr lang="en-US" kern="0" dirty="0" smtClean="0"/>
              <a:t>95.2</a:t>
            </a:r>
          </a:p>
          <a:p>
            <a:r>
              <a:rPr lang="en-US" kern="0" dirty="0" smtClean="0"/>
              <a:t>95.2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2514600"/>
            <a:ext cx="9144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83.6</a:t>
            </a:r>
          </a:p>
          <a:p>
            <a:r>
              <a:rPr lang="en-US" kern="0" dirty="0" smtClean="0"/>
              <a:t>88.2</a:t>
            </a:r>
          </a:p>
          <a:p>
            <a:r>
              <a:rPr lang="en-US" kern="0" dirty="0" smtClean="0"/>
              <a:t>90</a:t>
            </a:r>
          </a:p>
          <a:p>
            <a:r>
              <a:rPr lang="en-US" kern="0" dirty="0" smtClean="0"/>
              <a:t>92.5</a:t>
            </a:r>
          </a:p>
          <a:p>
            <a:r>
              <a:rPr lang="en-US" kern="0" dirty="0" smtClean="0"/>
              <a:t>86.5</a:t>
            </a:r>
          </a:p>
          <a:p>
            <a:r>
              <a:rPr lang="en-US" kern="0" dirty="0" smtClean="0"/>
              <a:t>90.7</a:t>
            </a:r>
          </a:p>
          <a:p>
            <a:r>
              <a:rPr lang="en-US" kern="0" dirty="0" smtClean="0"/>
              <a:t>93.2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7000" y="2514600"/>
            <a:ext cx="1143000" cy="3352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 smtClean="0"/>
              <a:t>73.8</a:t>
            </a:r>
          </a:p>
          <a:p>
            <a:r>
              <a:rPr lang="en-US" kern="0" dirty="0" smtClean="0"/>
              <a:t>76.8</a:t>
            </a:r>
          </a:p>
          <a:p>
            <a:r>
              <a:rPr lang="en-US" kern="0" dirty="0" smtClean="0"/>
              <a:t>81.9</a:t>
            </a:r>
          </a:p>
          <a:p>
            <a:r>
              <a:rPr lang="en-US" kern="0" dirty="0" smtClean="0"/>
              <a:t>78.1</a:t>
            </a:r>
          </a:p>
          <a:p>
            <a:r>
              <a:rPr lang="en-US" kern="0" dirty="0" smtClean="0"/>
              <a:t>74.3</a:t>
            </a:r>
          </a:p>
          <a:p>
            <a:r>
              <a:rPr lang="en-US" kern="0" dirty="0" smtClean="0"/>
              <a:t>84.3</a:t>
            </a:r>
          </a:p>
          <a:p>
            <a:r>
              <a:rPr lang="en-US" kern="0" dirty="0" smtClean="0"/>
              <a:t>81.9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471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arithmetic</a:t>
            </a:r>
            <a:r>
              <a:rPr lang="en-US" dirty="0" smtClean="0"/>
              <a:t> </a:t>
            </a:r>
            <a:r>
              <a:rPr lang="en-US" i="1" dirty="0" smtClean="0"/>
              <a:t>mean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30046" y="5791200"/>
            <a:ext cx="7079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7 students divided in two groups passed 5 tests. </a:t>
            </a:r>
          </a:p>
          <a:p>
            <a:r>
              <a:rPr lang="en-US" sz="2800" b="0" dirty="0" smtClean="0">
                <a:solidFill>
                  <a:schemeClr val="bg1"/>
                </a:solidFill>
              </a:rPr>
              <a:t>Is group 2 really doing better? 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362200"/>
            <a:ext cx="572041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92" y="1525989"/>
            <a:ext cx="1343025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9179" y="2947179"/>
                <a:ext cx="197522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baseline="-25000" dirty="0" smtClean="0">
                    <a:solidFill>
                      <a:schemeClr val="bg1"/>
                    </a:solidFill>
                  </a:rPr>
                  <a:t>G1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= 82.1</a:t>
                </a:r>
              </a:p>
              <a:p>
                <a:endParaRPr lang="en-US" sz="48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baseline="-25000" dirty="0" smtClean="0">
                    <a:solidFill>
                      <a:schemeClr val="bg1"/>
                    </a:solidFill>
                  </a:rPr>
                  <a:t>G2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= 86.2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79" y="2947179"/>
                <a:ext cx="1975221" cy="1815882"/>
              </a:xfrm>
              <a:prstGeom prst="rect">
                <a:avLst/>
              </a:prstGeom>
              <a:blipFill rotWithShape="0">
                <a:blip r:embed="rId4"/>
                <a:stretch>
                  <a:fillRect t="-4698" r="-7407" b="-9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>
            <a:off x="6248400" y="2817048"/>
            <a:ext cx="228600" cy="840552"/>
          </a:xfrm>
          <a:prstGeom prst="rightBrace">
            <a:avLst>
              <a:gd name="adj1" fmla="val 45124"/>
              <a:gd name="adj2" fmla="val 51195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6269729" y="3848098"/>
            <a:ext cx="228600" cy="1257301"/>
          </a:xfrm>
          <a:prstGeom prst="rightBrace">
            <a:avLst>
              <a:gd name="adj1" fmla="val 45124"/>
              <a:gd name="adj2" fmla="val 51195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762000"/>
            <a:ext cx="4876800" cy="762000"/>
          </a:xfrm>
        </p:spPr>
        <p:txBody>
          <a:bodyPr/>
          <a:lstStyle/>
          <a:p>
            <a:r>
              <a:rPr lang="en-US" dirty="0" smtClean="0"/>
              <a:t>Various ways for presenting the </a:t>
            </a:r>
            <a:br>
              <a:rPr lang="en-US" dirty="0" smtClean="0"/>
            </a:br>
            <a:r>
              <a:rPr lang="en-US" dirty="0" smtClean="0"/>
              <a:t>same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3221"/>
              </p:ext>
            </p:extLst>
          </p:nvPr>
        </p:nvGraphicFramePr>
        <p:xfrm>
          <a:off x="228600" y="762014"/>
          <a:ext cx="3352800" cy="5943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631"/>
                <a:gridCol w="864749"/>
                <a:gridCol w="728210"/>
                <a:gridCol w="728210"/>
              </a:tblGrid>
              <a:tr h="17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Result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Test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Student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Group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91.2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64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  <a:tr h="17287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G2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" marR="6860" marT="686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7132"/>
              </p:ext>
            </p:extLst>
          </p:nvPr>
        </p:nvGraphicFramePr>
        <p:xfrm>
          <a:off x="4057859" y="2895600"/>
          <a:ext cx="4635500" cy="155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/>
                <a:gridCol w="7239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Group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73.8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88.2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78.1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3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 smtClean="0"/>
              <a:t>Table format influences charting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98" y="1212516"/>
            <a:ext cx="7440057" cy="54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are here not recognized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1752600"/>
            <a:ext cx="7524750" cy="47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are here </a:t>
            </a:r>
            <a:r>
              <a:rPr lang="en-US" dirty="0" smtClean="0"/>
              <a:t>recognized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579" y="1676400"/>
            <a:ext cx="731084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(Relatively) meaningful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41061"/>
            <a:ext cx="4092607" cy="2497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5" y="4191000"/>
            <a:ext cx="4134886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50586"/>
            <a:ext cx="4115198" cy="2488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87276"/>
            <a:ext cx="4134248" cy="25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‘results’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‘sorted’ by test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     sorted by result 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195179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37806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2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‘results’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‘sorted’ by test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     sorted by test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		with horizontal axis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        adapted to test number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837809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83252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1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‘results’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‘sorted’ first by test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      and then by result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  sorted by test only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704092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968955"/>
              </p:ext>
            </p:extLst>
          </p:nvPr>
        </p:nvGraphicFramePr>
        <p:xfrm>
          <a:off x="228600" y="13293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56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Erie.gov.health</a:t>
            </a:r>
            <a:r>
              <a:rPr lang="en-US" dirty="0" smtClean="0"/>
              <a:t> excerpt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6" y="1752600"/>
            <a:ext cx="4352854" cy="415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290312" cy="4152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146" y="6400800"/>
            <a:ext cx="8848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u="sng" dirty="0">
                <a:solidFill>
                  <a:srgbClr val="0000FF"/>
                </a:solidFill>
                <a:ea typeface="SimSun" panose="02010600030101010101" pitchFamily="2" charset="-122"/>
                <a:hlinkClick r:id="rId4"/>
              </a:rPr>
              <a:t>http://</a:t>
            </a:r>
            <a:r>
              <a:rPr lang="en-US" sz="1600" u="sng" dirty="0" smtClean="0">
                <a:solidFill>
                  <a:srgbClr val="0000FF"/>
                </a:solidFill>
                <a:ea typeface="SimSun" panose="02010600030101010101" pitchFamily="2" charset="-122"/>
                <a:hlinkClick r:id="rId4"/>
              </a:rPr>
              <a:t>www2.erie.gov/health/sites/www2.erie.gov.health/files/uploads/pdfs/reportablediseases.pdf</a:t>
            </a:r>
            <a:r>
              <a:rPr lang="en-US" sz="1600" dirty="0" smtClean="0">
                <a:ea typeface="SimSun" panose="02010600030101010101" pitchFamily="2" charset="-122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54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the results</a:t>
            </a:r>
            <a:r>
              <a:rPr lang="en-US" dirty="0"/>
              <a:t> </a:t>
            </a:r>
            <a:r>
              <a:rPr lang="en-US" dirty="0" smtClean="0"/>
              <a:t>of these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				</a:t>
            </a:r>
            <a:r>
              <a:rPr lang="en-US" dirty="0" smtClean="0">
                <a:sym typeface="Wingdings" panose="05000000000000000000" pitchFamily="2" charset="2"/>
              </a:rPr>
              <a:t> in order as presented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	(down columns)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				     	sorted by result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280758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439531"/>
              </p:ext>
            </p:extLst>
          </p:nvPr>
        </p:nvGraphicFramePr>
        <p:xfrm>
          <a:off x="44196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5400000">
            <a:off x="7623126" y="3736926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70" y="4267200"/>
            <a:ext cx="3886283" cy="23404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30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535820"/>
              </p:ext>
            </p:extLst>
          </p:nvPr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notion: </a:t>
            </a:r>
            <a:r>
              <a:rPr lang="en-US" i="1" dirty="0" smtClean="0"/>
              <a:t>distribution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often: frequency distribution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table </a:t>
            </a:r>
            <a:r>
              <a:rPr lang="en-US" dirty="0" smtClean="0"/>
              <a:t>or graph that </a:t>
            </a:r>
            <a:r>
              <a:rPr lang="en-US" dirty="0"/>
              <a:t>displays the frequency of various outcomes in a sample.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29190</TotalTime>
  <Words>2309</Words>
  <Application>Microsoft Office PowerPoint</Application>
  <PresentationFormat>On-screen Show (4:3)</PresentationFormat>
  <Paragraphs>1010</Paragraphs>
  <Slides>69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4" baseType="lpstr">
      <vt:lpstr>Arial Unicode MS</vt:lpstr>
      <vt:lpstr>Batang</vt:lpstr>
      <vt:lpstr>ＭＳ Ｐゴシック</vt:lpstr>
      <vt:lpstr>SimSun</vt:lpstr>
      <vt:lpstr>Arial</vt:lpstr>
      <vt:lpstr>Calibri</vt:lpstr>
      <vt:lpstr>Cambria Math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21287 – Spring 2018 </vt:lpstr>
      <vt:lpstr>C5. Descriptive and elementary statistics </vt:lpstr>
      <vt:lpstr>‘Statistics’</vt:lpstr>
      <vt:lpstr>Descriptive vs. inferential statistics</vt:lpstr>
      <vt:lpstr>Methods to provide descriptive statistics</vt:lpstr>
      <vt:lpstr>A table with results of some measurements</vt:lpstr>
      <vt:lpstr>Plots of the results of these measurements</vt:lpstr>
      <vt:lpstr>Magnified</vt:lpstr>
      <vt:lpstr>Central notion: distribution</vt:lpstr>
      <vt:lpstr>Frequency distribution</vt:lpstr>
      <vt:lpstr>Probability distribution tables</vt:lpstr>
      <vt:lpstr>Probability distribution</vt:lpstr>
      <vt:lpstr>Probability distribution function</vt:lpstr>
      <vt:lpstr>Histogram and frequency distribution</vt:lpstr>
      <vt:lpstr>Histogram with fewer bins</vt:lpstr>
      <vt:lpstr>Distinct types of distribution functions</vt:lpstr>
      <vt:lpstr>One can be creative (1)</vt:lpstr>
      <vt:lpstr>One can be creative (2)</vt:lpstr>
      <vt:lpstr>Factors for sensible creativity</vt:lpstr>
      <vt:lpstr>Shooting results</vt:lpstr>
      <vt:lpstr>These two setups produced the same results</vt:lpstr>
      <vt:lpstr>These four setups also</vt:lpstr>
      <vt:lpstr>Some descriptive statistics on the results</vt:lpstr>
      <vt:lpstr>Range</vt:lpstr>
      <vt:lpstr>Range</vt:lpstr>
      <vt:lpstr>Percentiles / Quartiles</vt:lpstr>
      <vt:lpstr>Interquartile range</vt:lpstr>
      <vt:lpstr>Box and whisker plot</vt:lpstr>
      <vt:lpstr>The arithmetic mean</vt:lpstr>
      <vt:lpstr>Inner mean</vt:lpstr>
      <vt:lpstr>Harmonic mean</vt:lpstr>
      <vt:lpstr>Geometric mean</vt:lpstr>
      <vt:lpstr>Position of the arithmetic mean</vt:lpstr>
      <vt:lpstr>Position of the arithmetic mean</vt:lpstr>
      <vt:lpstr>Median</vt:lpstr>
      <vt:lpstr>Mean and median</vt:lpstr>
      <vt:lpstr>Mode</vt:lpstr>
      <vt:lpstr>What is the mode here?</vt:lpstr>
      <vt:lpstr>Bimodal data set</vt:lpstr>
      <vt:lpstr>Mean, median and modes</vt:lpstr>
      <vt:lpstr>Mean, median and modes on distribution</vt:lpstr>
      <vt:lpstr>Mean, median and mode in  the normal distribution</vt:lpstr>
      <vt:lpstr>Skewness and kurtosis</vt:lpstr>
      <vt:lpstr>Skewness and kurtosis</vt:lpstr>
      <vt:lpstr>Skewness and kurtosis</vt:lpstr>
      <vt:lpstr>Skewness and kurtosis</vt:lpstr>
      <vt:lpstr>Skewness and kurtosis</vt:lpstr>
      <vt:lpstr>Skewness and kurtosis</vt:lpstr>
      <vt:lpstr>Variance</vt:lpstr>
      <vt:lpstr>Variance</vt:lpstr>
      <vt:lpstr>Variance</vt:lpstr>
      <vt:lpstr>Standard deviation</vt:lpstr>
      <vt:lpstr>Standard deviation</vt:lpstr>
      <vt:lpstr>IQV—Index of Qualitative Variation</vt:lpstr>
      <vt:lpstr>IQV—Index of Qualitative Variation</vt:lpstr>
      <vt:lpstr>IQV—Index of Qualitative Variation</vt:lpstr>
      <vt:lpstr>IQV—Index of Qualitative Variation</vt:lpstr>
      <vt:lpstr>Descriptive Statistics </vt:lpstr>
      <vt:lpstr>What are the results measurements of?</vt:lpstr>
      <vt:lpstr>The arithmetic mean</vt:lpstr>
      <vt:lpstr>Various ways for presenting the  same data</vt:lpstr>
      <vt:lpstr>Table format influences charting</vt:lpstr>
      <vt:lpstr>Groups are here not recognized</vt:lpstr>
      <vt:lpstr>Groups are here recognized</vt:lpstr>
      <vt:lpstr>(Relatively) meaningful options</vt:lpstr>
      <vt:lpstr>Only ‘results’</vt:lpstr>
      <vt:lpstr>Only ‘results’</vt:lpstr>
      <vt:lpstr>Only ‘results’</vt:lpstr>
      <vt:lpstr>Erie.gov.health excerpt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1395</cp:revision>
  <dcterms:created xsi:type="dcterms:W3CDTF">1601-01-01T00:00:00Z</dcterms:created>
  <dcterms:modified xsi:type="dcterms:W3CDTF">2018-02-26T20:38:40Z</dcterms:modified>
</cp:coreProperties>
</file>