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94"/>
  </p:notesMasterIdLst>
  <p:sldIdLst>
    <p:sldId id="1245" r:id="rId2"/>
    <p:sldId id="1403" r:id="rId3"/>
    <p:sldId id="1503" r:id="rId4"/>
    <p:sldId id="1405" r:id="rId5"/>
    <p:sldId id="1408" r:id="rId6"/>
    <p:sldId id="1409" r:id="rId7"/>
    <p:sldId id="1410" r:id="rId8"/>
    <p:sldId id="1411" r:id="rId9"/>
    <p:sldId id="1412" r:id="rId10"/>
    <p:sldId id="1534" r:id="rId11"/>
    <p:sldId id="1535" r:id="rId12"/>
    <p:sldId id="1536" r:id="rId13"/>
    <p:sldId id="1537" r:id="rId14"/>
    <p:sldId id="1538" r:id="rId15"/>
    <p:sldId id="1413" r:id="rId16"/>
    <p:sldId id="1464" r:id="rId17"/>
    <p:sldId id="1508" r:id="rId18"/>
    <p:sldId id="1465" r:id="rId19"/>
    <p:sldId id="1467" r:id="rId20"/>
    <p:sldId id="1470" r:id="rId21"/>
    <p:sldId id="1466" r:id="rId22"/>
    <p:sldId id="1468" r:id="rId23"/>
    <p:sldId id="1473" r:id="rId24"/>
    <p:sldId id="1474" r:id="rId25"/>
    <p:sldId id="1472" r:id="rId26"/>
    <p:sldId id="1475" r:id="rId27"/>
    <p:sldId id="1476" r:id="rId28"/>
    <p:sldId id="1481" r:id="rId29"/>
    <p:sldId id="1425" r:id="rId30"/>
    <p:sldId id="1482" r:id="rId31"/>
    <p:sldId id="1480" r:id="rId32"/>
    <p:sldId id="1419" r:id="rId33"/>
    <p:sldId id="1420" r:id="rId34"/>
    <p:sldId id="1421" r:id="rId35"/>
    <p:sldId id="1423" r:id="rId36"/>
    <p:sldId id="1422" r:id="rId37"/>
    <p:sldId id="1438" r:id="rId38"/>
    <p:sldId id="1424" r:id="rId39"/>
    <p:sldId id="1429" r:id="rId40"/>
    <p:sldId id="1426" r:id="rId41"/>
    <p:sldId id="1427" r:id="rId42"/>
    <p:sldId id="1439" r:id="rId43"/>
    <p:sldId id="1440" r:id="rId44"/>
    <p:sldId id="1428" r:id="rId45"/>
    <p:sldId id="1484" r:id="rId46"/>
    <p:sldId id="1485" r:id="rId47"/>
    <p:sldId id="1486" r:id="rId48"/>
    <p:sldId id="1487" r:id="rId49"/>
    <p:sldId id="1488" r:id="rId50"/>
    <p:sldId id="1504" r:id="rId51"/>
    <p:sldId id="1505" r:id="rId52"/>
    <p:sldId id="1506" r:id="rId53"/>
    <p:sldId id="1507" r:id="rId54"/>
    <p:sldId id="1489" r:id="rId55"/>
    <p:sldId id="1430" r:id="rId56"/>
    <p:sldId id="1431" r:id="rId57"/>
    <p:sldId id="1433" r:id="rId58"/>
    <p:sldId id="1432" r:id="rId59"/>
    <p:sldId id="1441" r:id="rId60"/>
    <p:sldId id="1442" r:id="rId61"/>
    <p:sldId id="1434" r:id="rId62"/>
    <p:sldId id="1435" r:id="rId63"/>
    <p:sldId id="1436" r:id="rId64"/>
    <p:sldId id="1437" r:id="rId65"/>
    <p:sldId id="1490" r:id="rId66"/>
    <p:sldId id="1491" r:id="rId67"/>
    <p:sldId id="1496" r:id="rId68"/>
    <p:sldId id="1497" r:id="rId69"/>
    <p:sldId id="1509" r:id="rId70"/>
    <p:sldId id="1510" r:id="rId71"/>
    <p:sldId id="1511" r:id="rId72"/>
    <p:sldId id="1512" r:id="rId73"/>
    <p:sldId id="1513" r:id="rId74"/>
    <p:sldId id="1514" r:id="rId75"/>
    <p:sldId id="1515" r:id="rId76"/>
    <p:sldId id="1516" r:id="rId77"/>
    <p:sldId id="1517" r:id="rId78"/>
    <p:sldId id="1518" r:id="rId79"/>
    <p:sldId id="1519" r:id="rId80"/>
    <p:sldId id="1520" r:id="rId81"/>
    <p:sldId id="1521" r:id="rId82"/>
    <p:sldId id="1523" r:id="rId83"/>
    <p:sldId id="1524" r:id="rId84"/>
    <p:sldId id="1525" r:id="rId85"/>
    <p:sldId id="1526" r:id="rId86"/>
    <p:sldId id="1527" r:id="rId87"/>
    <p:sldId id="1528" r:id="rId88"/>
    <p:sldId id="1529" r:id="rId89"/>
    <p:sldId id="1530" r:id="rId90"/>
    <p:sldId id="1531" r:id="rId91"/>
    <p:sldId id="1532" r:id="rId92"/>
    <p:sldId id="1533" r:id="rId93"/>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1FE115"/>
    <a:srgbClr val="000000"/>
    <a:srgbClr val="00B0F0"/>
    <a:srgbClr val="FF0000"/>
    <a:srgbClr val="16165D"/>
    <a:srgbClr val="A2CCE8"/>
    <a:srgbClr val="AAE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86455" autoAdjust="0"/>
  </p:normalViewPr>
  <p:slideViewPr>
    <p:cSldViewPr>
      <p:cViewPr varScale="1">
        <p:scale>
          <a:sx n="95" d="100"/>
          <a:sy n="95" d="100"/>
        </p:scale>
        <p:origin x="11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true</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5</a:t>
            </a:fld>
            <a:endParaRPr lang="en-US"/>
          </a:p>
        </p:txBody>
      </p:sp>
    </p:spTree>
    <p:extLst>
      <p:ext uri="{BB962C8B-B14F-4D97-AF65-F5344CB8AC3E}">
        <p14:creationId xmlns:p14="http://schemas.microsoft.com/office/powerpoint/2010/main" val="3566022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1, 2, 4, 6, 7</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6</a:t>
            </a:fld>
            <a:endParaRPr lang="en-US"/>
          </a:p>
        </p:txBody>
      </p:sp>
    </p:spTree>
    <p:extLst>
      <p:ext uri="{BB962C8B-B14F-4D97-AF65-F5344CB8AC3E}">
        <p14:creationId xmlns:p14="http://schemas.microsoft.com/office/powerpoint/2010/main" val="2155457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a:t>
            </a:fld>
            <a:endParaRPr lang="en-US"/>
          </a:p>
        </p:txBody>
      </p:sp>
    </p:spTree>
    <p:extLst>
      <p:ext uri="{BB962C8B-B14F-4D97-AF65-F5344CB8AC3E}">
        <p14:creationId xmlns:p14="http://schemas.microsoft.com/office/powerpoint/2010/main" val="2672044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1, 2, 4</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a:t>
            </a:fld>
            <a:endParaRPr lang="en-US"/>
          </a:p>
        </p:txBody>
      </p:sp>
    </p:spTree>
    <p:extLst>
      <p:ext uri="{BB962C8B-B14F-4D97-AF65-F5344CB8AC3E}">
        <p14:creationId xmlns:p14="http://schemas.microsoft.com/office/powerpoint/2010/main" val="154961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1, 3, 4</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a:t>
            </a:fld>
            <a:endParaRPr lang="en-US"/>
          </a:p>
        </p:txBody>
      </p:sp>
    </p:spTree>
    <p:extLst>
      <p:ext uri="{BB962C8B-B14F-4D97-AF65-F5344CB8AC3E}">
        <p14:creationId xmlns:p14="http://schemas.microsoft.com/office/powerpoint/2010/main" val="2219437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30</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935901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58</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811293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74</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49213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34"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35"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http://ceur-ws.org/Vol-1515/regular10.pdf"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59.xml.rels><?xml version="1.0" encoding="UTF-8" standalone="yes"?>
<Relationships xmlns="http://schemas.openxmlformats.org/package/2006/relationships"><Relationship Id="rId3" Type="http://schemas.openxmlformats.org/officeDocument/2006/relationships/hyperlink" Target="http://dx.doi.org/10.1371/journal.pone.0154556.g001"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7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8.emf"/><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t>
            </a:r>
            <a:r>
              <a:rPr lang="en-US" dirty="0" smtClean="0"/>
              <a:t>and</a:t>
            </a:r>
            <a:br>
              <a:rPr lang="en-US" dirty="0" smtClean="0"/>
            </a:br>
            <a:r>
              <a:rPr lang="en-US" dirty="0" smtClean="0"/>
              <a:t>research methods</a:t>
            </a:r>
            <a:br>
              <a:rPr lang="en-US" dirty="0" smtClean="0"/>
            </a:b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a:t>
            </a:r>
            <a:r>
              <a:rPr lang="en-US" sz="2800" dirty="0" smtClean="0"/>
              <a:t>21287 </a:t>
            </a:r>
            <a:r>
              <a:rPr lang="en-US" sz="2800" dirty="0"/>
              <a:t>– Spring </a:t>
            </a:r>
            <a:r>
              <a:rPr lang="en-US" sz="2800" dirty="0" smtClean="0"/>
              <a:t>2018</a:t>
            </a:r>
            <a:r>
              <a:rPr lang="en-US" sz="2800" dirty="0"/>
              <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smtClean="0"/>
              <a:t>Class 4 – Feb 22, 2018</a:t>
            </a:r>
          </a:p>
          <a:p>
            <a:r>
              <a:rPr lang="en-US" dirty="0"/>
              <a:t>Introduction to data analysis of </a:t>
            </a:r>
            <a:endParaRPr lang="en-US" dirty="0" smtClean="0"/>
          </a:p>
          <a:p>
            <a:r>
              <a:rPr lang="en-US" dirty="0" smtClean="0"/>
              <a:t>quantitative </a:t>
            </a:r>
            <a:r>
              <a:rPr lang="en-US" dirty="0"/>
              <a:t>and qualitative variables</a:t>
            </a:r>
            <a:endParaRPr lang="en-US" dirty="0" smtClean="0"/>
          </a:p>
          <a:p>
            <a:endParaRPr lang="en-US" dirty="0" smtClean="0"/>
          </a:p>
          <a:p>
            <a:r>
              <a:rPr lang="en-US" dirty="0" smtClean="0"/>
              <a:t>Werner CEUSTERS</a:t>
            </a:r>
            <a:endParaRPr lang="en-US" dirty="0"/>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Group discussion / report</a:t>
            </a:r>
            <a:endParaRPr lang="en-US" dirty="0"/>
          </a:p>
        </p:txBody>
      </p:sp>
      <p:sp>
        <p:nvSpPr>
          <p:cNvPr id="5" name="Subtitle 4"/>
          <p:cNvSpPr>
            <a:spLocks noGrp="1"/>
          </p:cNvSpPr>
          <p:nvPr>
            <p:ph type="subTitle" idx="1"/>
          </p:nvPr>
        </p:nvSpPr>
        <p:spPr/>
        <p:txBody>
          <a:bodyPr/>
          <a:lstStyle/>
          <a:p>
            <a:pPr algn="l"/>
            <a:endParaRPr lang="en-US" dirty="0"/>
          </a:p>
        </p:txBody>
      </p:sp>
    </p:spTree>
    <p:extLst>
      <p:ext uri="{BB962C8B-B14F-4D97-AF65-F5344CB8AC3E}">
        <p14:creationId xmlns:p14="http://schemas.microsoft.com/office/powerpoint/2010/main" val="518568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Task</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dirty="0"/>
              <a:t>After having sent several scouts to the tribes which made observations without ever having been seen, we found out the humanoids have no verbal communication means but some sort of gesture-based language that we thus far do not understand. The scouts have never seen any form of behavior amongst them that led to observable bodily harm. So we decide to mix with them, disguised like them as good as possible. We still want to figure out what the spitting and slapping is all about.</a:t>
            </a:r>
          </a:p>
          <a:p>
            <a:pPr>
              <a:buFont typeface="Arial" panose="020B0604020202020204" pitchFamily="34" charset="0"/>
              <a:buChar char="•"/>
            </a:pPr>
            <a:r>
              <a:rPr lang="en-US" b="1" u="sng" dirty="0" smtClean="0"/>
              <a:t>Your mission</a:t>
            </a:r>
            <a:r>
              <a:rPr lang="en-US" dirty="0" smtClean="0"/>
              <a:t>: set up the 1</a:t>
            </a:r>
            <a:r>
              <a:rPr lang="en-US" baseline="30000" dirty="0" smtClean="0"/>
              <a:t>st</a:t>
            </a:r>
            <a:r>
              <a:rPr lang="en-US" dirty="0" smtClean="0"/>
              <a:t> 6 steps of the research as discussed in this lecture </a:t>
            </a:r>
            <a:r>
              <a:rPr lang="en-US" b="1" i="1" dirty="0" smtClean="0"/>
              <a:t>for one research question.</a:t>
            </a:r>
            <a:endParaRPr lang="en-US" dirty="0"/>
          </a:p>
          <a:p>
            <a:endParaRPr lang="en-US" dirty="0"/>
          </a:p>
        </p:txBody>
      </p:sp>
    </p:spTree>
    <p:extLst>
      <p:ext uri="{BB962C8B-B14F-4D97-AF65-F5344CB8AC3E}">
        <p14:creationId xmlns:p14="http://schemas.microsoft.com/office/powerpoint/2010/main" val="1710074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of group report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For the research question:</a:t>
            </a:r>
          </a:p>
          <a:p>
            <a:pPr marL="854075" lvl="2" indent="-280988">
              <a:buFont typeface="+mj-lt"/>
              <a:buAutoNum type="arabicPeriod"/>
            </a:pPr>
            <a:r>
              <a:rPr lang="en-US" sz="1600" dirty="0"/>
              <a:t>Specify the question you are asking.</a:t>
            </a:r>
          </a:p>
          <a:p>
            <a:pPr marL="854075" lvl="2" indent="-280988">
              <a:buFont typeface="+mj-lt"/>
              <a:buAutoNum type="arabicPeriod"/>
            </a:pPr>
            <a:r>
              <a:rPr lang="en-US" sz="1600" dirty="0"/>
              <a:t>Put the question in the form of a null hypothesis and alternative hypothesis.</a:t>
            </a:r>
          </a:p>
          <a:p>
            <a:pPr marL="854075" lvl="2" indent="-280988">
              <a:buFont typeface="+mj-lt"/>
              <a:buAutoNum type="arabicPeriod"/>
            </a:pPr>
            <a:r>
              <a:rPr lang="en-US" sz="1600" dirty="0"/>
              <a:t>Put the question in the form of a statistical null hypothesis and alternative hypothesis.</a:t>
            </a:r>
          </a:p>
          <a:p>
            <a:pPr marL="854075" lvl="2" indent="-280988">
              <a:buFont typeface="+mj-lt"/>
              <a:buAutoNum type="arabicPeriod"/>
            </a:pPr>
            <a:r>
              <a:rPr lang="en-US" sz="1600" dirty="0"/>
              <a:t>Determine which variables are relevant to the question.</a:t>
            </a:r>
          </a:p>
          <a:p>
            <a:pPr marL="854075" lvl="2" indent="-280988">
              <a:buFont typeface="+mj-lt"/>
              <a:buAutoNum type="arabicPeriod"/>
            </a:pPr>
            <a:r>
              <a:rPr lang="en-US" sz="1600" dirty="0"/>
              <a:t>Determine what kind of variable each one is</a:t>
            </a:r>
            <a:r>
              <a:rPr lang="en-US" sz="1600" dirty="0" smtClean="0"/>
              <a:t>.</a:t>
            </a:r>
          </a:p>
          <a:p>
            <a:pPr marL="854075" lvl="2" indent="-280988">
              <a:buFont typeface="+mj-lt"/>
              <a:buAutoNum type="arabicPeriod"/>
            </a:pPr>
            <a:r>
              <a:rPr lang="en-US" sz="1600" dirty="0" smtClean="0"/>
              <a:t>Describe possible relationships between the variables.</a:t>
            </a:r>
          </a:p>
          <a:p>
            <a:pPr marL="115887">
              <a:buFont typeface="Arial" panose="020B0604020202020204" pitchFamily="34" charset="0"/>
              <a:buChar char="•"/>
            </a:pPr>
            <a:r>
              <a:rPr lang="en-US" dirty="0"/>
              <a:t>In </a:t>
            </a:r>
            <a:r>
              <a:rPr lang="en-US" dirty="0" smtClean="0"/>
              <a:t>group, for each step:</a:t>
            </a:r>
          </a:p>
          <a:p>
            <a:pPr marL="915987" lvl="2">
              <a:buFont typeface="Arial" panose="020B0604020202020204" pitchFamily="34" charset="0"/>
              <a:buChar char="•"/>
            </a:pPr>
            <a:r>
              <a:rPr lang="en-US" sz="1600" dirty="0" smtClean="0"/>
              <a:t>provide an alternative and give a rationale for picking the one (for steps 4, 5, 6 there are more than one) you finally decided upon.</a:t>
            </a:r>
          </a:p>
          <a:p>
            <a:pPr marL="341313" indent="-341313">
              <a:buFont typeface="Arial" panose="020B0604020202020204" pitchFamily="34" charset="0"/>
              <a:buChar char="•"/>
            </a:pPr>
            <a:r>
              <a:rPr lang="en-US" dirty="0" smtClean="0"/>
              <a:t>Individually, for steps 4 and 5:</a:t>
            </a:r>
          </a:p>
          <a:p>
            <a:pPr marL="915987" lvl="2">
              <a:buFont typeface="Arial" panose="020B0604020202020204" pitchFamily="34" charset="0"/>
              <a:buChar char="•"/>
            </a:pPr>
            <a:r>
              <a:rPr lang="en-US" sz="1600" dirty="0" smtClean="0"/>
              <a:t>provide two other alternatives </a:t>
            </a:r>
            <a:r>
              <a:rPr lang="en-US" sz="1600" dirty="0"/>
              <a:t>and give a rationale for </a:t>
            </a:r>
            <a:r>
              <a:rPr lang="en-US" sz="1600" dirty="0" smtClean="0"/>
              <a:t>why these would be more or less suited. </a:t>
            </a:r>
            <a:endParaRPr lang="en-US" sz="1600" dirty="0"/>
          </a:p>
        </p:txBody>
      </p:sp>
    </p:spTree>
    <p:extLst>
      <p:ext uri="{BB962C8B-B14F-4D97-AF65-F5344CB8AC3E}">
        <p14:creationId xmlns:p14="http://schemas.microsoft.com/office/powerpoint/2010/main" val="2359626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Group component: </a:t>
            </a:r>
          </a:p>
          <a:p>
            <a:pPr lvl="1">
              <a:buFont typeface="Arial" panose="020B0604020202020204" pitchFamily="34" charset="0"/>
              <a:buChar char="•"/>
            </a:pPr>
            <a:r>
              <a:rPr lang="en-US" dirty="0" smtClean="0"/>
              <a:t>70% of the total score for this assignment,</a:t>
            </a:r>
          </a:p>
          <a:p>
            <a:pPr lvl="1">
              <a:buFont typeface="Arial" panose="020B0604020202020204" pitchFamily="34" charset="0"/>
              <a:buChar char="•"/>
            </a:pPr>
            <a:r>
              <a:rPr lang="en-US" dirty="0" smtClean="0"/>
              <a:t>Each student gets the same score.</a:t>
            </a:r>
          </a:p>
          <a:p>
            <a:pPr lvl="1">
              <a:buFont typeface="Arial" panose="020B0604020202020204" pitchFamily="34" charset="0"/>
              <a:buChar char="•"/>
            </a:pPr>
            <a:r>
              <a:rPr lang="en-US" dirty="0" smtClean="0"/>
              <a:t>Group report to be submitted by email to me by tomorrow Feb 23, 5PM at the latest.</a:t>
            </a:r>
          </a:p>
          <a:p>
            <a:pPr>
              <a:buFont typeface="Arial" panose="020B0604020202020204" pitchFamily="34" charset="0"/>
              <a:buChar char="•"/>
            </a:pPr>
            <a:r>
              <a:rPr lang="en-US" dirty="0" smtClean="0"/>
              <a:t>Individual component:</a:t>
            </a:r>
          </a:p>
          <a:p>
            <a:pPr lvl="1">
              <a:buFont typeface="Arial" panose="020B0604020202020204" pitchFamily="34" charset="0"/>
              <a:buChar char="•"/>
            </a:pPr>
            <a:r>
              <a:rPr lang="en-US" dirty="0" smtClean="0"/>
              <a:t>30</a:t>
            </a:r>
            <a:r>
              <a:rPr lang="en-US" dirty="0"/>
              <a:t>% of the total score for this assignment,</a:t>
            </a:r>
          </a:p>
          <a:p>
            <a:pPr lvl="1">
              <a:buFont typeface="Arial" panose="020B0604020202020204" pitchFamily="34" charset="0"/>
              <a:buChar char="•"/>
            </a:pPr>
            <a:r>
              <a:rPr lang="en-US" dirty="0"/>
              <a:t>to be submitted by email to me by Feb </a:t>
            </a:r>
            <a:r>
              <a:rPr lang="en-US" dirty="0" smtClean="0"/>
              <a:t>27, </a:t>
            </a:r>
            <a:r>
              <a:rPr lang="en-US" dirty="0"/>
              <a:t>5PM at the latest.</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868788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criteria</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Detail according to which all steps are worked out as exemplified in this lecture.</a:t>
            </a:r>
          </a:p>
          <a:p>
            <a:pPr lvl="1">
              <a:buFont typeface="Arial" panose="020B0604020202020204" pitchFamily="34" charset="0"/>
              <a:buChar char="•"/>
            </a:pPr>
            <a:r>
              <a:rPr lang="en-US" dirty="0" smtClean="0"/>
              <a:t>Step 1, 2 and 3: amount of ambiguity left in the questions, hypotheses, …</a:t>
            </a:r>
          </a:p>
          <a:p>
            <a:pPr lvl="1">
              <a:buFont typeface="Arial" panose="020B0604020202020204" pitchFamily="34" charset="0"/>
              <a:buChar char="•"/>
            </a:pPr>
            <a:r>
              <a:rPr lang="en-US" dirty="0" smtClean="0"/>
              <a:t>Step 4: determination of concepts, constructs, perspectives, labels, … </a:t>
            </a:r>
          </a:p>
          <a:p>
            <a:pPr lvl="1">
              <a:buFont typeface="Arial" panose="020B0604020202020204" pitchFamily="34" charset="0"/>
              <a:buChar char="•"/>
            </a:pPr>
            <a:r>
              <a:rPr lang="en-US" dirty="0" smtClean="0"/>
              <a:t>Step 5: variable types, theoretical and operational definitions, …</a:t>
            </a:r>
          </a:p>
          <a:p>
            <a:pPr lvl="1">
              <a:buFont typeface="Arial" panose="020B0604020202020204" pitchFamily="34" charset="0"/>
              <a:buChar char="•"/>
            </a:pPr>
            <a:r>
              <a:rPr lang="en-US" dirty="0" smtClean="0"/>
              <a:t>Step 6: relationships between selected variables.</a:t>
            </a:r>
          </a:p>
          <a:p>
            <a:pPr>
              <a:buFont typeface="Arial" panose="020B0604020202020204" pitchFamily="34" charset="0"/>
              <a:buChar char="•"/>
            </a:pPr>
            <a:r>
              <a:rPr lang="en-US" dirty="0" smtClean="0"/>
              <a:t>Soundness of the rationale.</a:t>
            </a:r>
            <a:endParaRPr lang="en-US" dirty="0"/>
          </a:p>
        </p:txBody>
      </p:sp>
    </p:spTree>
    <p:extLst>
      <p:ext uri="{BB962C8B-B14F-4D97-AF65-F5344CB8AC3E}">
        <p14:creationId xmlns:p14="http://schemas.microsoft.com/office/powerpoint/2010/main" val="2545536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Interactive </a:t>
            </a:r>
            <a:r>
              <a:rPr lang="en-US" dirty="0" smtClean="0"/>
              <a:t>lecture</a:t>
            </a:r>
            <a:endParaRPr lang="en-US" dirty="0"/>
          </a:p>
        </p:txBody>
      </p:sp>
      <p:sp>
        <p:nvSpPr>
          <p:cNvPr id="5" name="Subtitle 4"/>
          <p:cNvSpPr>
            <a:spLocks noGrp="1"/>
          </p:cNvSpPr>
          <p:nvPr>
            <p:ph type="subTitle" idx="1"/>
          </p:nvPr>
        </p:nvSpPr>
        <p:spPr/>
        <p:txBody>
          <a:bodyPr/>
          <a:lstStyle/>
          <a:p>
            <a:pPr algn="l"/>
            <a:r>
              <a:rPr lang="en-US" u="sng" dirty="0" smtClean="0"/>
              <a:t>Note</a:t>
            </a:r>
            <a:r>
              <a:rPr lang="en-US" dirty="0" smtClean="0"/>
              <a:t>: to account for shorter lecture time, some slides are hidden from the presentation. </a:t>
            </a:r>
            <a:r>
              <a:rPr lang="en-US" dirty="0" smtClean="0"/>
              <a:t>Use PowerPoint edit mode to access them when doing the assignment.</a:t>
            </a:r>
            <a:endParaRPr lang="en-US" dirty="0"/>
          </a:p>
        </p:txBody>
      </p:sp>
    </p:spTree>
    <p:extLst>
      <p:ext uri="{BB962C8B-B14F-4D97-AF65-F5344CB8AC3E}">
        <p14:creationId xmlns:p14="http://schemas.microsoft.com/office/powerpoint/2010/main" val="3116910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data </a:t>
            </a:r>
            <a:r>
              <a:rPr lang="en-US" dirty="0" smtClean="0"/>
              <a:t>analysis</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sz="1600" dirty="0"/>
              <a:t>Specify the </a:t>
            </a:r>
            <a:r>
              <a:rPr lang="en-US" sz="1600" dirty="0" smtClean="0"/>
              <a:t>question </a:t>
            </a:r>
            <a:r>
              <a:rPr lang="en-US" sz="1600" dirty="0"/>
              <a:t>you are asking.</a:t>
            </a:r>
          </a:p>
          <a:p>
            <a:pPr marL="457200" indent="-457200">
              <a:buFont typeface="+mj-lt"/>
              <a:buAutoNum type="arabicPeriod"/>
            </a:pPr>
            <a:r>
              <a:rPr lang="en-US" sz="1600" dirty="0"/>
              <a:t>Put the question in the form of a </a:t>
            </a:r>
            <a:r>
              <a:rPr lang="en-US" sz="1600" dirty="0" smtClean="0"/>
              <a:t>null </a:t>
            </a:r>
            <a:r>
              <a:rPr lang="en-US" sz="1600" dirty="0"/>
              <a:t>hypothesis and </a:t>
            </a:r>
            <a:r>
              <a:rPr lang="en-US" sz="1600" dirty="0" smtClean="0"/>
              <a:t>alternative </a:t>
            </a:r>
            <a:r>
              <a:rPr lang="en-US" sz="1600" dirty="0"/>
              <a:t>hypothesis.</a:t>
            </a:r>
          </a:p>
          <a:p>
            <a:pPr marL="457200" indent="-457200">
              <a:buFont typeface="+mj-lt"/>
              <a:buAutoNum type="arabicPeriod"/>
            </a:pPr>
            <a:r>
              <a:rPr lang="en-US" sz="1600" dirty="0"/>
              <a:t>Put the question in the form of a statistical null hypothesis and </a:t>
            </a:r>
            <a:r>
              <a:rPr lang="en-US" sz="1600" dirty="0" smtClean="0"/>
              <a:t>alternative </a:t>
            </a:r>
            <a:r>
              <a:rPr lang="en-US" sz="1600" dirty="0"/>
              <a:t>hypothesis.</a:t>
            </a:r>
          </a:p>
          <a:p>
            <a:pPr marL="457200" indent="-457200">
              <a:buFont typeface="+mj-lt"/>
              <a:buAutoNum type="arabicPeriod"/>
            </a:pPr>
            <a:r>
              <a:rPr lang="en-US" sz="1600" dirty="0"/>
              <a:t>Determine which variables are relevant to the question.</a:t>
            </a:r>
          </a:p>
          <a:p>
            <a:pPr marL="457200" indent="-457200">
              <a:buFont typeface="+mj-lt"/>
              <a:buAutoNum type="arabicPeriod"/>
            </a:pPr>
            <a:r>
              <a:rPr lang="en-US" sz="1600" dirty="0"/>
              <a:t>Determine what kind of variable each one is.</a:t>
            </a:r>
          </a:p>
          <a:p>
            <a:pPr marL="457200" indent="-457200">
              <a:buFont typeface="+mj-lt"/>
              <a:buAutoNum type="arabicPeriod"/>
            </a:pPr>
            <a:r>
              <a:rPr lang="en-US" sz="1600" dirty="0"/>
              <a:t>Design an experiment that controls or randomizes the confounding variables.</a:t>
            </a:r>
          </a:p>
          <a:p>
            <a:pPr marL="457200" indent="-457200">
              <a:buFont typeface="+mj-lt"/>
              <a:buAutoNum type="arabicPeriod"/>
            </a:pPr>
            <a:r>
              <a:rPr lang="en-US" sz="1600" dirty="0"/>
              <a:t>Based on the number of variables, the kinds of variables, the expected fit to the parametric assumptions, and the hypothesis to be tested, choose the best statistical test to use</a:t>
            </a:r>
            <a:r>
              <a:rPr lang="en-US" sz="1600" dirty="0"/>
              <a:t>. </a:t>
            </a:r>
            <a:endParaRPr lang="en-US" sz="1600" dirty="0" smtClean="0"/>
          </a:p>
          <a:p>
            <a:pPr marL="457200" indent="-457200">
              <a:buFont typeface="+mj-lt"/>
              <a:buAutoNum type="arabicPeriod"/>
            </a:pPr>
            <a:r>
              <a:rPr lang="en-US" sz="1600" dirty="0" smtClean="0"/>
              <a:t>If </a:t>
            </a:r>
            <a:r>
              <a:rPr lang="en-US" sz="1600" dirty="0"/>
              <a:t>possible, do a power analysis to determine a good sample size for the experiment.</a:t>
            </a:r>
          </a:p>
          <a:p>
            <a:pPr marL="457200" indent="-457200">
              <a:buFont typeface="+mj-lt"/>
              <a:buAutoNum type="arabicPeriod"/>
            </a:pPr>
            <a:r>
              <a:rPr lang="en-US" sz="1600" dirty="0"/>
              <a:t>Do the experiment.</a:t>
            </a:r>
          </a:p>
          <a:p>
            <a:pPr marL="457200" indent="-457200">
              <a:buFont typeface="+mj-lt"/>
              <a:buAutoNum type="arabicPeriod"/>
            </a:pPr>
            <a:r>
              <a:rPr lang="en-US" sz="1600" dirty="0"/>
              <a:t>Examine the data to see if it meets the assumptions of the statistical test you chose. If it doesn't, choose a more appropriate test.</a:t>
            </a:r>
          </a:p>
          <a:p>
            <a:pPr marL="457200" indent="-457200">
              <a:buFont typeface="+mj-lt"/>
              <a:buAutoNum type="arabicPeriod"/>
            </a:pPr>
            <a:r>
              <a:rPr lang="en-US" sz="1600" dirty="0"/>
              <a:t>Apply the statistical test you chose, and interpret the results.</a:t>
            </a:r>
          </a:p>
          <a:p>
            <a:pPr marL="457200" indent="-457200">
              <a:buFont typeface="+mj-lt"/>
              <a:buAutoNum type="arabicPeriod"/>
            </a:pPr>
            <a:r>
              <a:rPr lang="en-US" sz="1600" dirty="0"/>
              <a:t>Communicate your results effectively, usually with a graph or table. </a:t>
            </a:r>
            <a:endParaRPr lang="en-US" sz="1600" dirty="0"/>
          </a:p>
        </p:txBody>
      </p:sp>
      <p:sp>
        <p:nvSpPr>
          <p:cNvPr id="2" name="Rectangle 1"/>
          <p:cNvSpPr/>
          <p:nvPr/>
        </p:nvSpPr>
        <p:spPr>
          <a:xfrm>
            <a:off x="228600" y="6443246"/>
            <a:ext cx="8839200" cy="338554"/>
          </a:xfrm>
          <a:prstGeom prst="rect">
            <a:avLst/>
          </a:prstGeom>
        </p:spPr>
        <p:txBody>
          <a:bodyPr wrap="square">
            <a:spAutoFit/>
          </a:bodyPr>
          <a:lstStyle/>
          <a:p>
            <a:pPr algn="r"/>
            <a:r>
              <a:rPr lang="en-US" sz="1600" b="0" dirty="0">
                <a:solidFill>
                  <a:schemeClr val="bg1"/>
                </a:solidFill>
              </a:rPr>
              <a:t>John H. </a:t>
            </a:r>
            <a:r>
              <a:rPr lang="en-US" sz="1600" b="0" dirty="0" smtClean="0">
                <a:solidFill>
                  <a:schemeClr val="bg1"/>
                </a:solidFill>
              </a:rPr>
              <a:t>McDonald. The </a:t>
            </a:r>
            <a:r>
              <a:rPr lang="en-US" sz="1600" b="0" dirty="0">
                <a:solidFill>
                  <a:schemeClr val="bg1"/>
                </a:solidFill>
              </a:rPr>
              <a:t>Handbook of Biological </a:t>
            </a:r>
            <a:r>
              <a:rPr lang="en-US" sz="1600" b="0" dirty="0" smtClean="0">
                <a:solidFill>
                  <a:schemeClr val="bg1"/>
                </a:solidFill>
              </a:rPr>
              <a:t>Statistics ©. </a:t>
            </a:r>
            <a:r>
              <a:rPr lang="en-US" sz="1600" b="0" dirty="0">
                <a:solidFill>
                  <a:schemeClr val="bg1"/>
                </a:solidFill>
              </a:rPr>
              <a:t>2014. http://www.biostathandbook.com/</a:t>
            </a:r>
          </a:p>
        </p:txBody>
      </p:sp>
    </p:spTree>
    <p:extLst>
      <p:ext uri="{BB962C8B-B14F-4D97-AF65-F5344CB8AC3E}">
        <p14:creationId xmlns:p14="http://schemas.microsoft.com/office/powerpoint/2010/main" val="4083779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data </a:t>
            </a:r>
            <a:r>
              <a:rPr lang="en-US" dirty="0" smtClean="0"/>
              <a:t>analysis</a:t>
            </a:r>
            <a:r>
              <a:rPr lang="en-US" dirty="0" smtClean="0">
                <a:solidFill>
                  <a:srgbClr val="FFFF00"/>
                </a:solidFill>
              </a:rPr>
              <a:t>: this class</a:t>
            </a:r>
            <a:endParaRPr lang="en-US" dirty="0">
              <a:solidFill>
                <a:srgbClr val="FFFF00"/>
              </a:solidFill>
            </a:endParaRPr>
          </a:p>
        </p:txBody>
      </p:sp>
      <p:sp>
        <p:nvSpPr>
          <p:cNvPr id="5" name="Content Placeholder 4"/>
          <p:cNvSpPr>
            <a:spLocks noGrp="1"/>
          </p:cNvSpPr>
          <p:nvPr>
            <p:ph idx="1"/>
          </p:nvPr>
        </p:nvSpPr>
        <p:spPr/>
        <p:txBody>
          <a:bodyPr/>
          <a:lstStyle/>
          <a:p>
            <a:pPr marL="457200" indent="-457200">
              <a:buFont typeface="+mj-lt"/>
              <a:buAutoNum type="arabicPeriod"/>
            </a:pPr>
            <a:r>
              <a:rPr lang="en-US" sz="1600" dirty="0"/>
              <a:t>Specify the </a:t>
            </a:r>
            <a:r>
              <a:rPr lang="en-US" sz="1600" dirty="0" smtClean="0"/>
              <a:t>question </a:t>
            </a:r>
            <a:r>
              <a:rPr lang="en-US" sz="1600" dirty="0"/>
              <a:t>you are asking.</a:t>
            </a:r>
          </a:p>
          <a:p>
            <a:pPr marL="457200" indent="-457200">
              <a:buFont typeface="+mj-lt"/>
              <a:buAutoNum type="arabicPeriod"/>
            </a:pPr>
            <a:r>
              <a:rPr lang="en-US" sz="1600" dirty="0"/>
              <a:t>Put the question in the form of a </a:t>
            </a:r>
            <a:r>
              <a:rPr lang="en-US" sz="1600" dirty="0" smtClean="0"/>
              <a:t>null </a:t>
            </a:r>
            <a:r>
              <a:rPr lang="en-US" sz="1600" dirty="0"/>
              <a:t>hypothesis and </a:t>
            </a:r>
            <a:r>
              <a:rPr lang="en-US" sz="1600" dirty="0" smtClean="0"/>
              <a:t>alternative </a:t>
            </a:r>
            <a:r>
              <a:rPr lang="en-US" sz="1600" dirty="0"/>
              <a:t>hypothesis.</a:t>
            </a:r>
          </a:p>
          <a:p>
            <a:pPr marL="457200" indent="-457200">
              <a:buFont typeface="+mj-lt"/>
              <a:buAutoNum type="arabicPeriod"/>
            </a:pPr>
            <a:r>
              <a:rPr lang="en-US" sz="1600" dirty="0"/>
              <a:t>Put the question in the form of a statistical null hypothesis and </a:t>
            </a:r>
            <a:r>
              <a:rPr lang="en-US" sz="1600" dirty="0" smtClean="0"/>
              <a:t>alternative </a:t>
            </a:r>
            <a:r>
              <a:rPr lang="en-US" sz="1600" dirty="0"/>
              <a:t>hypothesis.</a:t>
            </a:r>
          </a:p>
          <a:p>
            <a:pPr marL="457200" indent="-457200">
              <a:buFont typeface="+mj-lt"/>
              <a:buAutoNum type="arabicPeriod"/>
            </a:pPr>
            <a:r>
              <a:rPr lang="en-US" sz="1600" dirty="0"/>
              <a:t>Determine which variables are relevant to the question.</a:t>
            </a:r>
          </a:p>
          <a:p>
            <a:pPr marL="457200" indent="-457200">
              <a:buFont typeface="+mj-lt"/>
              <a:buAutoNum type="arabicPeriod"/>
            </a:pPr>
            <a:r>
              <a:rPr lang="en-US" sz="1600" dirty="0"/>
              <a:t>Determine what kind of variable each one is.</a:t>
            </a:r>
          </a:p>
          <a:p>
            <a:pPr marL="457200" indent="-457200">
              <a:buFont typeface="+mj-lt"/>
              <a:buAutoNum type="arabicPeriod"/>
            </a:pPr>
            <a:r>
              <a:rPr lang="en-US" sz="1600" dirty="0"/>
              <a:t>Design an experiment that controls or randomizes the confounding variables.</a:t>
            </a:r>
          </a:p>
          <a:p>
            <a:pPr marL="457200" indent="-457200">
              <a:buFont typeface="+mj-lt"/>
              <a:buAutoNum type="arabicPeriod"/>
            </a:pPr>
            <a:r>
              <a:rPr lang="en-US" sz="1600" dirty="0"/>
              <a:t>Based on the number of variables, the kinds of variables, the expected fit to the parametric assumptions, and the hypothesis to be tested, choose the best statistical test to use</a:t>
            </a:r>
            <a:r>
              <a:rPr lang="en-US" sz="1600" dirty="0"/>
              <a:t>. </a:t>
            </a:r>
            <a:endParaRPr lang="en-US" sz="1600" dirty="0" smtClean="0"/>
          </a:p>
          <a:p>
            <a:pPr marL="457200" indent="-457200">
              <a:buFont typeface="+mj-lt"/>
              <a:buAutoNum type="arabicPeriod"/>
            </a:pPr>
            <a:r>
              <a:rPr lang="en-US" sz="1600" dirty="0" smtClean="0"/>
              <a:t>If </a:t>
            </a:r>
            <a:r>
              <a:rPr lang="en-US" sz="1600" dirty="0"/>
              <a:t>possible, do a power analysis to determine a good sample size for the experiment.</a:t>
            </a:r>
          </a:p>
          <a:p>
            <a:pPr marL="457200" indent="-457200">
              <a:buFont typeface="+mj-lt"/>
              <a:buAutoNum type="arabicPeriod"/>
            </a:pPr>
            <a:r>
              <a:rPr lang="en-US" sz="1600" dirty="0"/>
              <a:t>Do the experiment.</a:t>
            </a:r>
          </a:p>
          <a:p>
            <a:pPr marL="457200" indent="-457200">
              <a:buFont typeface="+mj-lt"/>
              <a:buAutoNum type="arabicPeriod"/>
            </a:pPr>
            <a:r>
              <a:rPr lang="en-US" sz="1600" dirty="0"/>
              <a:t>Examine the data to see if it meets the assumptions of the statistical test you chose. If it doesn't, choose a more appropriate test.</a:t>
            </a:r>
          </a:p>
          <a:p>
            <a:pPr marL="457200" indent="-457200">
              <a:buFont typeface="+mj-lt"/>
              <a:buAutoNum type="arabicPeriod"/>
            </a:pPr>
            <a:r>
              <a:rPr lang="en-US" sz="1600" dirty="0"/>
              <a:t>Apply the statistical test you chose, and interpret the results.</a:t>
            </a:r>
          </a:p>
          <a:p>
            <a:pPr marL="457200" indent="-457200">
              <a:buFont typeface="+mj-lt"/>
              <a:buAutoNum type="arabicPeriod"/>
            </a:pPr>
            <a:r>
              <a:rPr lang="en-US" sz="1600" dirty="0"/>
              <a:t>Communicate your results effectively, usually with a graph or table. </a:t>
            </a:r>
            <a:endParaRPr lang="en-US" sz="1600" dirty="0"/>
          </a:p>
        </p:txBody>
      </p:sp>
      <p:sp>
        <p:nvSpPr>
          <p:cNvPr id="2" name="Rectangle 1"/>
          <p:cNvSpPr/>
          <p:nvPr/>
        </p:nvSpPr>
        <p:spPr>
          <a:xfrm>
            <a:off x="228600" y="6443246"/>
            <a:ext cx="8839200" cy="338554"/>
          </a:xfrm>
          <a:prstGeom prst="rect">
            <a:avLst/>
          </a:prstGeom>
        </p:spPr>
        <p:txBody>
          <a:bodyPr wrap="square">
            <a:spAutoFit/>
          </a:bodyPr>
          <a:lstStyle/>
          <a:p>
            <a:pPr algn="r"/>
            <a:r>
              <a:rPr lang="en-US" sz="1600" b="0" dirty="0">
                <a:solidFill>
                  <a:schemeClr val="bg1"/>
                </a:solidFill>
              </a:rPr>
              <a:t>John H. </a:t>
            </a:r>
            <a:r>
              <a:rPr lang="en-US" sz="1600" b="0" dirty="0" smtClean="0">
                <a:solidFill>
                  <a:schemeClr val="bg1"/>
                </a:solidFill>
              </a:rPr>
              <a:t>McDonald. The </a:t>
            </a:r>
            <a:r>
              <a:rPr lang="en-US" sz="1600" b="0" dirty="0">
                <a:solidFill>
                  <a:schemeClr val="bg1"/>
                </a:solidFill>
              </a:rPr>
              <a:t>Handbook of Biological </a:t>
            </a:r>
            <a:r>
              <a:rPr lang="en-US" sz="1600" b="0" dirty="0" smtClean="0">
                <a:solidFill>
                  <a:schemeClr val="bg1"/>
                </a:solidFill>
              </a:rPr>
              <a:t>Statistics ©. </a:t>
            </a:r>
            <a:r>
              <a:rPr lang="en-US" sz="1600" b="0" dirty="0">
                <a:solidFill>
                  <a:schemeClr val="bg1"/>
                </a:solidFill>
              </a:rPr>
              <a:t>2014. http://www.biostathandbook.com/</a:t>
            </a:r>
          </a:p>
        </p:txBody>
      </p:sp>
      <p:sp>
        <p:nvSpPr>
          <p:cNvPr id="6" name="Rectangle 5"/>
          <p:cNvSpPr/>
          <p:nvPr/>
        </p:nvSpPr>
        <p:spPr bwMode="auto">
          <a:xfrm>
            <a:off x="152400" y="1716592"/>
            <a:ext cx="8763000" cy="1447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52400" y="3164392"/>
            <a:ext cx="8763000" cy="320712"/>
          </a:xfrm>
          <a:prstGeom prst="rect">
            <a:avLst/>
          </a:prstGeom>
          <a:noFill/>
          <a:ln w="38100" cap="flat" cmpd="sng" algn="ctr">
            <a:solidFill>
              <a:srgbClr val="FFFF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90994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data analysis (1.1)</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a:t>
            </a:r>
            <a:r>
              <a:rPr lang="en-US" sz="2200" dirty="0" smtClean="0"/>
              <a:t>question </a:t>
            </a:r>
            <a:r>
              <a:rPr lang="en-US" sz="2200" dirty="0"/>
              <a:t>you are </a:t>
            </a:r>
            <a:r>
              <a:rPr lang="en-US" sz="2200" dirty="0" smtClean="0"/>
              <a:t>asking</a:t>
            </a:r>
            <a:r>
              <a:rPr lang="en-US" sz="2200" dirty="0"/>
              <a:t>:</a:t>
            </a:r>
            <a:endParaRPr lang="en-US" sz="2200" dirty="0" smtClean="0"/>
          </a:p>
          <a:p>
            <a:pPr lvl="1" indent="-342900"/>
            <a:r>
              <a:rPr lang="en-US" sz="2200" i="1" dirty="0"/>
              <a:t>e</a:t>
            </a:r>
            <a:r>
              <a:rPr lang="en-US" sz="2200" i="1" dirty="0" smtClean="0"/>
              <a:t>.g.: Does </a:t>
            </a:r>
            <a:r>
              <a:rPr lang="en-US" sz="2200" i="1" dirty="0" smtClean="0"/>
              <a:t>physical exercise influences heart rate ?</a:t>
            </a:r>
          </a:p>
          <a:p>
            <a:pPr marL="400050" lvl="1" indent="0" algn="ctr">
              <a:buNone/>
            </a:pPr>
            <a:endParaRPr lang="en-US" sz="2200" dirty="0" smtClean="0"/>
          </a:p>
          <a:p>
            <a:pPr marL="400050" lvl="1" indent="0" algn="ctr">
              <a:buNone/>
            </a:pPr>
            <a:r>
              <a:rPr lang="en-US" sz="2200" dirty="0" smtClean="0"/>
              <a:t>or ?</a:t>
            </a:r>
            <a:endParaRPr lang="en-US" sz="2200" dirty="0"/>
          </a:p>
          <a:p>
            <a:pPr lvl="1" indent="-342900"/>
            <a:endParaRPr lang="en-US" sz="2200" i="1" dirty="0" smtClean="0"/>
          </a:p>
          <a:p>
            <a:pPr lvl="1" indent="-342900"/>
            <a:endParaRPr lang="en-US" sz="2200" i="1" dirty="0" smtClean="0"/>
          </a:p>
          <a:p>
            <a:pPr lvl="1" indent="-342900"/>
            <a:endParaRPr lang="en-US" sz="2200" i="1" dirty="0"/>
          </a:p>
          <a:p>
            <a:pPr lvl="1" indent="-342900"/>
            <a:endParaRPr lang="en-US" sz="2200" i="1" dirty="0"/>
          </a:p>
          <a:p>
            <a:pPr marL="457200" indent="-457200">
              <a:buFont typeface="+mj-lt"/>
              <a:buAutoNum type="arabicPeriod"/>
            </a:pPr>
            <a:endParaRPr lang="en-US" sz="2200" dirty="0"/>
          </a:p>
        </p:txBody>
      </p:sp>
    </p:spTree>
    <p:extLst>
      <p:ext uri="{BB962C8B-B14F-4D97-AF65-F5344CB8AC3E}">
        <p14:creationId xmlns:p14="http://schemas.microsoft.com/office/powerpoint/2010/main" val="3738700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data analysis (1.1)</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a:t>
            </a:r>
            <a:r>
              <a:rPr lang="en-US" sz="2200" dirty="0" smtClean="0"/>
              <a:t>question </a:t>
            </a:r>
            <a:r>
              <a:rPr lang="en-US" sz="2200" dirty="0"/>
              <a:t>you are </a:t>
            </a:r>
            <a:r>
              <a:rPr lang="en-US" sz="2200" dirty="0" smtClean="0"/>
              <a:t>asking</a:t>
            </a:r>
            <a:r>
              <a:rPr lang="en-US" sz="2200" dirty="0"/>
              <a:t>:</a:t>
            </a:r>
            <a:endParaRPr lang="en-US" sz="2200" dirty="0" smtClean="0"/>
          </a:p>
          <a:p>
            <a:pPr lvl="1" indent="-342900"/>
            <a:r>
              <a:rPr lang="en-US" sz="2200" i="1" dirty="0"/>
              <a:t>e</a:t>
            </a:r>
            <a:r>
              <a:rPr lang="en-US" sz="2200" i="1" dirty="0" smtClean="0"/>
              <a:t>.g.: Does </a:t>
            </a:r>
            <a:r>
              <a:rPr lang="en-US" sz="2200" i="1" dirty="0" smtClean="0"/>
              <a:t>physical exercise influences heart rate ?</a:t>
            </a:r>
          </a:p>
          <a:p>
            <a:pPr marL="400050" lvl="1" indent="0" algn="ctr">
              <a:buNone/>
            </a:pPr>
            <a:endParaRPr lang="en-US" sz="2200" dirty="0" smtClean="0"/>
          </a:p>
          <a:p>
            <a:pPr marL="400050" lvl="1" indent="0" algn="ctr">
              <a:buNone/>
            </a:pPr>
            <a:r>
              <a:rPr lang="en-US" sz="2200" dirty="0" smtClean="0"/>
              <a:t>or ?</a:t>
            </a:r>
            <a:endParaRPr lang="en-US" sz="2200" dirty="0"/>
          </a:p>
          <a:p>
            <a:pPr lvl="1" indent="-342900"/>
            <a:endParaRPr lang="en-US" sz="2200" i="1" dirty="0" smtClean="0"/>
          </a:p>
          <a:p>
            <a:pPr lvl="1" indent="-342900"/>
            <a:endParaRPr lang="en-US" sz="2200" i="1" dirty="0" smtClean="0"/>
          </a:p>
          <a:p>
            <a:pPr lvl="1" indent="-342900"/>
            <a:r>
              <a:rPr lang="en-US" sz="2200" i="1" dirty="0"/>
              <a:t>Does physical exercise </a:t>
            </a:r>
            <a:r>
              <a:rPr lang="en-US" sz="2200" i="1" u="sng" dirty="0" smtClean="0"/>
              <a:t>increases</a:t>
            </a:r>
            <a:r>
              <a:rPr lang="en-US" sz="2200" i="1" dirty="0" smtClean="0"/>
              <a:t> heart </a:t>
            </a:r>
            <a:r>
              <a:rPr lang="en-US" sz="2200" i="1" dirty="0"/>
              <a:t>rate </a:t>
            </a:r>
            <a:r>
              <a:rPr lang="en-US" sz="2200" i="1" dirty="0" smtClean="0"/>
              <a:t>?</a:t>
            </a:r>
          </a:p>
          <a:p>
            <a:pPr lvl="1" indent="-342900"/>
            <a:r>
              <a:rPr lang="en-US" sz="2200" i="1" dirty="0" smtClean="0"/>
              <a:t>Does doing physical exercise influences heart rate </a:t>
            </a:r>
            <a:r>
              <a:rPr lang="en-US" sz="2200" i="1" u="sng" dirty="0" smtClean="0"/>
              <a:t>while doing the exercise</a:t>
            </a:r>
            <a:r>
              <a:rPr lang="en-US" sz="2200" i="1" dirty="0" smtClean="0"/>
              <a:t>?</a:t>
            </a:r>
          </a:p>
          <a:p>
            <a:pPr lvl="1" indent="-342900"/>
            <a:r>
              <a:rPr lang="en-US" sz="2200" i="1" dirty="0" smtClean="0"/>
              <a:t>Does doing </a:t>
            </a:r>
            <a:r>
              <a:rPr lang="en-US" sz="2200" i="1" u="sng" dirty="0" smtClean="0"/>
              <a:t>regular physical exercise</a:t>
            </a:r>
            <a:r>
              <a:rPr lang="en-US" sz="2200" i="1" dirty="0" smtClean="0"/>
              <a:t> influences heart rate </a:t>
            </a:r>
            <a:r>
              <a:rPr lang="en-US" sz="2200" i="1" u="sng" dirty="0" smtClean="0"/>
              <a:t>at rest</a:t>
            </a:r>
            <a:r>
              <a:rPr lang="en-US" sz="2200" i="1" dirty="0" smtClean="0"/>
              <a:t>?</a:t>
            </a:r>
            <a:endParaRPr lang="en-US" sz="2200" i="1" dirty="0"/>
          </a:p>
          <a:p>
            <a:pPr lvl="1" indent="-342900"/>
            <a:endParaRPr lang="en-US" sz="2200" i="1" dirty="0"/>
          </a:p>
          <a:p>
            <a:pPr lvl="1" indent="-342900"/>
            <a:endParaRPr lang="en-US" sz="2200" i="1" dirty="0"/>
          </a:p>
          <a:p>
            <a:pPr marL="457200" indent="-457200">
              <a:buFont typeface="+mj-lt"/>
              <a:buAutoNum type="arabicPeriod"/>
            </a:pPr>
            <a:endParaRPr lang="en-US" sz="2200" dirty="0"/>
          </a:p>
        </p:txBody>
      </p:sp>
    </p:spTree>
    <p:extLst>
      <p:ext uri="{BB962C8B-B14F-4D97-AF65-F5344CB8AC3E}">
        <p14:creationId xmlns:p14="http://schemas.microsoft.com/office/powerpoint/2010/main" val="749417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a:t>
            </a:r>
            <a:r>
              <a:rPr lang="en-US" dirty="0"/>
              <a:t>Introduction to data analysis of quantitative and qualitative variables </a:t>
            </a:r>
          </a:p>
        </p:txBody>
      </p:sp>
      <p:sp>
        <p:nvSpPr>
          <p:cNvPr id="3" name="Content Placeholder 2"/>
          <p:cNvSpPr>
            <a:spLocks noGrp="1"/>
          </p:cNvSpPr>
          <p:nvPr>
            <p:ph idx="1"/>
          </p:nvPr>
        </p:nvSpPr>
        <p:spPr>
          <a:xfrm>
            <a:off x="228600" y="2133600"/>
            <a:ext cx="8763000" cy="4495800"/>
          </a:xfrm>
        </p:spPr>
        <p:txBody>
          <a:bodyPr/>
          <a:lstStyle/>
          <a:p>
            <a:pPr>
              <a:buFont typeface="Arial" panose="020B0604020202020204" pitchFamily="34" charset="0"/>
              <a:buChar char="•"/>
            </a:pPr>
            <a:r>
              <a:rPr lang="en-US" dirty="0" smtClean="0"/>
              <a:t>Pre-class readings:</a:t>
            </a:r>
            <a:endParaRPr lang="en-US" dirty="0"/>
          </a:p>
          <a:p>
            <a:pPr marL="854075" lvl="2" indent="-336550">
              <a:buFont typeface="+mj-lt"/>
              <a:buAutoNum type="arabicPeriod"/>
            </a:pPr>
            <a:r>
              <a:rPr lang="en-US" dirty="0" err="1" smtClean="0"/>
              <a:t>Savitri</a:t>
            </a:r>
            <a:r>
              <a:rPr lang="en-US" dirty="0" smtClean="0"/>
              <a:t> </a:t>
            </a:r>
            <a:r>
              <a:rPr lang="en-US" dirty="0" err="1" smtClean="0"/>
              <a:t>Abeyasekera</a:t>
            </a:r>
            <a:r>
              <a:rPr lang="en-US" dirty="0" smtClean="0"/>
              <a:t>. </a:t>
            </a:r>
            <a:r>
              <a:rPr lang="en-US" i="1" dirty="0" smtClean="0"/>
              <a:t>Quantitative </a:t>
            </a:r>
            <a:r>
              <a:rPr lang="en-US" i="1" dirty="0"/>
              <a:t>analysis approaches to qualitative data: why, when and how?</a:t>
            </a:r>
          </a:p>
          <a:p>
            <a:pPr marL="854075" lvl="2" indent="-336550">
              <a:buFont typeface="+mj-lt"/>
              <a:buAutoNum type="arabicPeriod"/>
            </a:pPr>
            <a:r>
              <a:rPr lang="en-US" dirty="0" smtClean="0"/>
              <a:t>John PA Ioannidis. </a:t>
            </a:r>
            <a:r>
              <a:rPr lang="en-US" i="1" dirty="0" smtClean="0"/>
              <a:t>Why </a:t>
            </a:r>
            <a:r>
              <a:rPr lang="en-US" i="1" dirty="0"/>
              <a:t>Most Published Research Findings Are </a:t>
            </a:r>
            <a:r>
              <a:rPr lang="en-US" i="1" dirty="0" smtClean="0"/>
              <a:t>False</a:t>
            </a:r>
            <a:r>
              <a:rPr lang="en-US" dirty="0" smtClean="0"/>
              <a:t>.</a:t>
            </a:r>
            <a:endParaRPr lang="en-US" dirty="0"/>
          </a:p>
          <a:p>
            <a:pPr>
              <a:buFont typeface="Arial" panose="020B0604020202020204" pitchFamily="34" charset="0"/>
              <a:buChar char="•"/>
            </a:pPr>
            <a:r>
              <a:rPr lang="en-US" dirty="0" smtClean="0"/>
              <a:t>Class </a:t>
            </a:r>
            <a:r>
              <a:rPr lang="en-US" dirty="0"/>
              <a:t>structure: </a:t>
            </a:r>
            <a:endParaRPr lang="en-US" dirty="0" smtClean="0"/>
          </a:p>
          <a:p>
            <a:pPr lvl="2">
              <a:buFont typeface="Arial" panose="020B0604020202020204" pitchFamily="34" charset="0"/>
              <a:buChar char="•"/>
            </a:pPr>
            <a:r>
              <a:rPr lang="en-US" dirty="0"/>
              <a:t>I</a:t>
            </a:r>
            <a:r>
              <a:rPr lang="en-US" dirty="0" smtClean="0"/>
              <a:t>nteractive lecture</a:t>
            </a:r>
          </a:p>
          <a:p>
            <a:pPr lvl="2">
              <a:buFont typeface="Arial" panose="020B0604020202020204" pitchFamily="34" charset="0"/>
              <a:buChar char="•"/>
            </a:pPr>
            <a:r>
              <a:rPr lang="en-US" dirty="0" smtClean="0"/>
              <a:t>Individual open book pre-lecture test on readings (4% of pos. final score)</a:t>
            </a:r>
          </a:p>
          <a:p>
            <a:pPr>
              <a:buFont typeface="Arial" panose="020B0604020202020204" pitchFamily="34" charset="0"/>
              <a:buChar char="•"/>
            </a:pPr>
            <a:r>
              <a:rPr lang="en-US" dirty="0" smtClean="0"/>
              <a:t>Post-class </a:t>
            </a:r>
            <a:r>
              <a:rPr lang="en-US" dirty="0"/>
              <a:t>assignment: </a:t>
            </a:r>
            <a:endParaRPr lang="en-US" dirty="0" smtClean="0"/>
          </a:p>
          <a:p>
            <a:pPr lvl="2">
              <a:buFont typeface="Arial" panose="020B0604020202020204" pitchFamily="34" charset="0"/>
              <a:buChar char="•"/>
            </a:pPr>
            <a:r>
              <a:rPr lang="en-US" dirty="0" smtClean="0"/>
              <a:t>produce group and individual report on application of today’s lecture to C2-planet.</a:t>
            </a:r>
            <a:endParaRPr lang="en-US" dirty="0"/>
          </a:p>
        </p:txBody>
      </p:sp>
    </p:spTree>
    <p:extLst>
      <p:ext uri="{BB962C8B-B14F-4D97-AF65-F5344CB8AC3E}">
        <p14:creationId xmlns:p14="http://schemas.microsoft.com/office/powerpoint/2010/main" val="3916836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data analysis (1.2)</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a:t>
            </a:r>
            <a:r>
              <a:rPr lang="en-US" sz="2200" dirty="0" smtClean="0"/>
              <a:t>question </a:t>
            </a:r>
            <a:r>
              <a:rPr lang="en-US" sz="2200" dirty="0"/>
              <a:t>you are asking</a:t>
            </a:r>
            <a:r>
              <a:rPr lang="en-US" sz="2200" dirty="0" smtClean="0"/>
              <a:t>.</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smtClean="0"/>
              <a:t>Put </a:t>
            </a:r>
            <a:r>
              <a:rPr lang="en-US" sz="2200" dirty="0"/>
              <a:t>the question in the form of a </a:t>
            </a:r>
            <a:r>
              <a:rPr lang="en-US" sz="2200" dirty="0" smtClean="0"/>
              <a:t>null </a:t>
            </a:r>
            <a:r>
              <a:rPr lang="en-US" sz="2200" dirty="0"/>
              <a:t>hypothesis and </a:t>
            </a:r>
            <a:r>
              <a:rPr lang="en-US" sz="2200" dirty="0" smtClean="0"/>
              <a:t>alternative hypothesis</a:t>
            </a:r>
            <a:r>
              <a:rPr lang="en-US" sz="2200" dirty="0"/>
              <a:t>:</a:t>
            </a:r>
            <a:endParaRPr lang="en-US" sz="2200" dirty="0" smtClean="0"/>
          </a:p>
          <a:p>
            <a:pPr lvl="1">
              <a:buFont typeface="Arial" panose="020B0604020202020204" pitchFamily="34" charset="0"/>
              <a:buChar char="•"/>
            </a:pPr>
            <a:r>
              <a:rPr lang="en-US" sz="2200" dirty="0" smtClean="0"/>
              <a:t>Null hypothesis: </a:t>
            </a:r>
          </a:p>
          <a:p>
            <a:pPr lvl="2">
              <a:buFont typeface="Arial" panose="020B0604020202020204" pitchFamily="34" charset="0"/>
              <a:buChar char="•"/>
            </a:pPr>
            <a:r>
              <a:rPr lang="en-US" sz="2200" i="1" dirty="0" smtClean="0">
                <a:solidFill>
                  <a:srgbClr val="FFFF00"/>
                </a:solidFill>
              </a:rPr>
              <a:t> 									</a:t>
            </a:r>
          </a:p>
          <a:p>
            <a:pPr lvl="1">
              <a:buFont typeface="Arial" panose="020B0604020202020204" pitchFamily="34" charset="0"/>
              <a:buChar char="•"/>
            </a:pPr>
            <a:r>
              <a:rPr lang="en-US" sz="2200" dirty="0" smtClean="0"/>
              <a:t>Alternative hypothesis:</a:t>
            </a:r>
          </a:p>
          <a:p>
            <a:pPr lvl="2">
              <a:buFont typeface="Arial" panose="020B0604020202020204" pitchFamily="34" charset="0"/>
              <a:buChar char="•"/>
            </a:pPr>
            <a:r>
              <a:rPr lang="en-US" sz="2200" i="1" dirty="0" smtClean="0">
                <a:solidFill>
                  <a:srgbClr val="FFFF00"/>
                </a:solidFill>
              </a:rPr>
              <a:t> </a:t>
            </a:r>
            <a:endParaRPr lang="en-US" sz="2200" i="1" dirty="0">
              <a:solidFill>
                <a:srgbClr val="FFFF00"/>
              </a:solidFill>
            </a:endParaRPr>
          </a:p>
          <a:p>
            <a:pPr lvl="1">
              <a:buFont typeface="Arial" panose="020B0604020202020204" pitchFamily="34" charset="0"/>
              <a:buChar char="•"/>
            </a:pPr>
            <a:endParaRPr lang="en-US" sz="2600" i="1" dirty="0">
              <a:solidFill>
                <a:srgbClr val="FFFF00"/>
              </a:solidFill>
            </a:endParaRPr>
          </a:p>
          <a:p>
            <a:pPr lvl="2">
              <a:buFont typeface="Arial" panose="020B0604020202020204" pitchFamily="34" charset="0"/>
              <a:buChar char="•"/>
            </a:pPr>
            <a:endParaRPr lang="en-US" sz="1800" dirty="0" smtClean="0"/>
          </a:p>
          <a:p>
            <a:pPr marL="457200" indent="-457200">
              <a:buFont typeface="+mj-lt"/>
              <a:buAutoNum type="arabicPeriod"/>
            </a:pPr>
            <a:endParaRPr lang="en-US" sz="2200" dirty="0"/>
          </a:p>
        </p:txBody>
      </p:sp>
    </p:spTree>
    <p:extLst>
      <p:ext uri="{BB962C8B-B14F-4D97-AF65-F5344CB8AC3E}">
        <p14:creationId xmlns:p14="http://schemas.microsoft.com/office/powerpoint/2010/main" val="3395712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data analysis (1.2)</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a:t>
            </a:r>
            <a:r>
              <a:rPr lang="en-US" sz="2200" dirty="0" smtClean="0"/>
              <a:t>question </a:t>
            </a:r>
            <a:r>
              <a:rPr lang="en-US" sz="2200" dirty="0"/>
              <a:t>you are asking</a:t>
            </a:r>
            <a:r>
              <a:rPr lang="en-US" sz="2200" dirty="0" smtClean="0"/>
              <a:t>.</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smtClean="0"/>
              <a:t>Put </a:t>
            </a:r>
            <a:r>
              <a:rPr lang="en-US" sz="2200" dirty="0"/>
              <a:t>the question in the form of a </a:t>
            </a:r>
            <a:r>
              <a:rPr lang="en-US" sz="2200" dirty="0" smtClean="0"/>
              <a:t>null </a:t>
            </a:r>
            <a:r>
              <a:rPr lang="en-US" sz="2200" dirty="0"/>
              <a:t>hypothesis and </a:t>
            </a:r>
            <a:r>
              <a:rPr lang="en-US" sz="2200" dirty="0" smtClean="0"/>
              <a:t>alternative hypothesis</a:t>
            </a:r>
            <a:r>
              <a:rPr lang="en-US" sz="2200" dirty="0"/>
              <a:t>:</a:t>
            </a:r>
            <a:endParaRPr lang="en-US" sz="2200" dirty="0" smtClean="0"/>
          </a:p>
          <a:p>
            <a:pPr lvl="1">
              <a:buFont typeface="Arial" panose="020B0604020202020204" pitchFamily="34" charset="0"/>
              <a:buChar char="•"/>
            </a:pPr>
            <a:r>
              <a:rPr lang="en-US" sz="2200" dirty="0" smtClean="0"/>
              <a:t>Null hypothesis: </a:t>
            </a:r>
          </a:p>
          <a:p>
            <a:pPr lvl="2">
              <a:buFont typeface="Arial" panose="020B0604020202020204" pitchFamily="34" charset="0"/>
              <a:buChar char="•"/>
            </a:pPr>
            <a:r>
              <a:rPr lang="en-US" sz="2200" i="1" dirty="0" smtClean="0">
                <a:solidFill>
                  <a:srgbClr val="FFFF00"/>
                </a:solidFill>
              </a:rPr>
              <a:t>Physical </a:t>
            </a:r>
            <a:r>
              <a:rPr lang="en-US" sz="2200" i="1" dirty="0">
                <a:solidFill>
                  <a:srgbClr val="FFFF00"/>
                </a:solidFill>
              </a:rPr>
              <a:t>exercise </a:t>
            </a:r>
            <a:r>
              <a:rPr lang="en-US" sz="2200" i="1" dirty="0" smtClean="0">
                <a:solidFill>
                  <a:srgbClr val="FFFF00"/>
                </a:solidFill>
              </a:rPr>
              <a:t>does not influence </a:t>
            </a:r>
            <a:r>
              <a:rPr lang="en-US" sz="2200" i="1" dirty="0">
                <a:solidFill>
                  <a:srgbClr val="FFFF00"/>
                </a:solidFill>
              </a:rPr>
              <a:t>heart rate while doing the </a:t>
            </a:r>
            <a:r>
              <a:rPr lang="en-US" sz="2200" i="1" dirty="0" smtClean="0">
                <a:solidFill>
                  <a:srgbClr val="FFFF00"/>
                </a:solidFill>
              </a:rPr>
              <a:t>exercise.</a:t>
            </a:r>
          </a:p>
          <a:p>
            <a:pPr lvl="1">
              <a:buFont typeface="Arial" panose="020B0604020202020204" pitchFamily="34" charset="0"/>
              <a:buChar char="•"/>
            </a:pPr>
            <a:r>
              <a:rPr lang="en-US" sz="2200" dirty="0" smtClean="0"/>
              <a:t>Alternative hypothesis:</a:t>
            </a:r>
          </a:p>
          <a:p>
            <a:pPr lvl="2">
              <a:buFont typeface="Arial" panose="020B0604020202020204" pitchFamily="34" charset="0"/>
              <a:buChar char="•"/>
            </a:pPr>
            <a:r>
              <a:rPr lang="en-US" sz="2200" i="1" dirty="0">
                <a:solidFill>
                  <a:srgbClr val="FFFF00"/>
                </a:solidFill>
              </a:rPr>
              <a:t>Physical exercise does </a:t>
            </a:r>
            <a:r>
              <a:rPr lang="en-US" sz="2200" i="1" dirty="0" smtClean="0">
                <a:solidFill>
                  <a:srgbClr val="FFFF00"/>
                </a:solidFill>
              </a:rPr>
              <a:t>influence </a:t>
            </a:r>
            <a:r>
              <a:rPr lang="en-US" sz="2200" i="1" dirty="0">
                <a:solidFill>
                  <a:srgbClr val="FFFF00"/>
                </a:solidFill>
              </a:rPr>
              <a:t>heart rate while doing the exercise.</a:t>
            </a:r>
          </a:p>
          <a:p>
            <a:pPr lvl="1">
              <a:buFont typeface="Arial" panose="020B0604020202020204" pitchFamily="34" charset="0"/>
              <a:buChar char="•"/>
            </a:pPr>
            <a:endParaRPr lang="en-US" sz="2600" i="1" dirty="0">
              <a:solidFill>
                <a:srgbClr val="FFFF00"/>
              </a:solidFill>
            </a:endParaRPr>
          </a:p>
          <a:p>
            <a:pPr lvl="2">
              <a:buFont typeface="Arial" panose="020B0604020202020204" pitchFamily="34" charset="0"/>
              <a:buChar char="•"/>
            </a:pPr>
            <a:endParaRPr lang="en-US" sz="1800" dirty="0" smtClean="0"/>
          </a:p>
          <a:p>
            <a:pPr marL="457200" indent="-457200">
              <a:buFont typeface="+mj-lt"/>
              <a:buAutoNum type="arabicPeriod"/>
            </a:pPr>
            <a:endParaRPr lang="en-US" sz="2200" dirty="0"/>
          </a:p>
        </p:txBody>
      </p:sp>
    </p:spTree>
    <p:extLst>
      <p:ext uri="{BB962C8B-B14F-4D97-AF65-F5344CB8AC3E}">
        <p14:creationId xmlns:p14="http://schemas.microsoft.com/office/powerpoint/2010/main" val="679245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data analysis (1.3)</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a:t>
            </a:r>
            <a:r>
              <a:rPr lang="en-US" sz="2200" dirty="0" smtClean="0"/>
              <a:t>question </a:t>
            </a:r>
            <a:r>
              <a:rPr lang="en-US" sz="2200" dirty="0"/>
              <a:t>you are asking</a:t>
            </a:r>
            <a:r>
              <a:rPr lang="en-US" sz="2200" dirty="0" smtClean="0"/>
              <a:t>.</a:t>
            </a:r>
          </a:p>
          <a:p>
            <a:pPr lvl="1" indent="-342900"/>
            <a:r>
              <a:rPr lang="en-US" sz="2200" i="1" dirty="0">
                <a:solidFill>
                  <a:srgbClr val="FFFF00"/>
                </a:solidFill>
              </a:rPr>
              <a:t>Does doing physical exercise influences heart rate while doing the exercise</a:t>
            </a:r>
            <a:r>
              <a:rPr lang="en-US" sz="2200" i="1" dirty="0" smtClean="0">
                <a:solidFill>
                  <a:srgbClr val="FFFF00"/>
                </a:solidFill>
              </a:rPr>
              <a:t>?</a:t>
            </a:r>
            <a:endParaRPr lang="en-US" sz="2200" dirty="0"/>
          </a:p>
          <a:p>
            <a:pPr marL="457200" indent="-457200">
              <a:buFont typeface="+mj-lt"/>
              <a:buAutoNum type="arabicPeriod"/>
            </a:pPr>
            <a:r>
              <a:rPr lang="en-US" sz="2200" dirty="0"/>
              <a:t>Put the question in the form of a </a:t>
            </a:r>
            <a:r>
              <a:rPr lang="en-US" sz="2200" dirty="0" smtClean="0"/>
              <a:t>null </a:t>
            </a:r>
            <a:r>
              <a:rPr lang="en-US" sz="2200" dirty="0"/>
              <a:t>hypothesis and alternate hypothesis</a:t>
            </a:r>
            <a:r>
              <a:rPr lang="en-US" sz="2200" dirty="0" smtClean="0"/>
              <a:t>.</a:t>
            </a:r>
          </a:p>
          <a:p>
            <a:pPr marL="857250" lvl="1" indent="-457200"/>
            <a:r>
              <a:rPr lang="en-US" sz="2200" u="sng" dirty="0" smtClean="0"/>
              <a:t>Null hypothesis</a:t>
            </a:r>
            <a:r>
              <a:rPr lang="en-US" sz="2200" dirty="0" smtClean="0"/>
              <a:t>: </a:t>
            </a:r>
            <a:r>
              <a:rPr lang="en-US" sz="2200" i="1" dirty="0" smtClean="0">
                <a:solidFill>
                  <a:srgbClr val="FFFF00"/>
                </a:solidFill>
              </a:rPr>
              <a:t>Physical </a:t>
            </a:r>
            <a:r>
              <a:rPr lang="en-US" sz="2200" i="1" dirty="0">
                <a:solidFill>
                  <a:srgbClr val="FFFF00"/>
                </a:solidFill>
              </a:rPr>
              <a:t>exercise does not influence heart rate while doing the exercise.</a:t>
            </a:r>
          </a:p>
          <a:p>
            <a:pPr marL="457200" indent="-457200">
              <a:buFont typeface="+mj-lt"/>
              <a:buAutoNum type="arabicPeriod"/>
            </a:pPr>
            <a:r>
              <a:rPr lang="en-US" sz="2200" dirty="0" smtClean="0"/>
              <a:t>Put </a:t>
            </a:r>
            <a:r>
              <a:rPr lang="en-US" sz="2200" dirty="0"/>
              <a:t>the question in the form of a </a:t>
            </a:r>
            <a:r>
              <a:rPr lang="en-US" sz="2200" b="1" i="1" u="sng" dirty="0"/>
              <a:t>statistical</a:t>
            </a:r>
            <a:r>
              <a:rPr lang="en-US" sz="2200" dirty="0"/>
              <a:t> null hypothesis and </a:t>
            </a:r>
            <a:r>
              <a:rPr lang="en-US" sz="2200" dirty="0" smtClean="0"/>
              <a:t>alternative </a:t>
            </a:r>
            <a:r>
              <a:rPr lang="en-US" sz="2200" dirty="0"/>
              <a:t>hypothesis</a:t>
            </a:r>
            <a:r>
              <a:rPr lang="en-US" sz="2200" dirty="0" smtClean="0"/>
              <a:t>.</a:t>
            </a:r>
          </a:p>
        </p:txBody>
      </p:sp>
    </p:spTree>
    <p:extLst>
      <p:ext uri="{BB962C8B-B14F-4D97-AF65-F5344CB8AC3E}">
        <p14:creationId xmlns:p14="http://schemas.microsoft.com/office/powerpoint/2010/main" val="68346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hypothesis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a:t>
            </a:r>
            <a:r>
              <a:rPr lang="en-US" b="1" dirty="0"/>
              <a:t>statistical hypothesis</a:t>
            </a:r>
            <a:r>
              <a:rPr lang="en-US" dirty="0"/>
              <a:t> is an assumption about a ‘</a:t>
            </a:r>
            <a:r>
              <a:rPr lang="en-US" i="1" dirty="0"/>
              <a:t>population parameter</a:t>
            </a:r>
            <a:r>
              <a:rPr lang="en-US" dirty="0"/>
              <a:t>’, i.e. a measurable characteristic of a population, such as a </a:t>
            </a:r>
            <a:r>
              <a:rPr lang="en-US" dirty="0" smtClean="0"/>
              <a:t>mean or </a:t>
            </a:r>
            <a:r>
              <a:rPr lang="en-US" dirty="0"/>
              <a:t>a </a:t>
            </a:r>
            <a:r>
              <a:rPr lang="en-US" dirty="0" smtClean="0"/>
              <a:t>standard </a:t>
            </a:r>
            <a:r>
              <a:rPr lang="en-US" dirty="0"/>
              <a:t>deviation. </a:t>
            </a:r>
            <a:endParaRPr lang="en-US" dirty="0" smtClean="0"/>
          </a:p>
          <a:p>
            <a:pPr>
              <a:buFont typeface="Arial" panose="020B0604020202020204" pitchFamily="34" charset="0"/>
              <a:buChar char="•"/>
            </a:pPr>
            <a:r>
              <a:rPr lang="en-US" dirty="0" smtClean="0"/>
              <a:t>This </a:t>
            </a:r>
            <a:r>
              <a:rPr lang="en-US" dirty="0"/>
              <a:t>assumption may or may not be true. </a:t>
            </a:r>
            <a:endParaRPr lang="en-US" dirty="0" smtClean="0"/>
          </a:p>
          <a:p>
            <a:pPr>
              <a:buFont typeface="Arial" panose="020B0604020202020204" pitchFamily="34" charset="0"/>
              <a:buChar char="•"/>
            </a:pPr>
            <a:r>
              <a:rPr lang="en-US" b="1" dirty="0" smtClean="0"/>
              <a:t>Hypothesis </a:t>
            </a:r>
            <a:r>
              <a:rPr lang="en-US" b="1" dirty="0"/>
              <a:t>testing</a:t>
            </a:r>
            <a:r>
              <a:rPr lang="en-US" dirty="0"/>
              <a:t> refers to the formal procedures used by statisticians to accept or reject statistical hypotheses</a:t>
            </a:r>
            <a:r>
              <a:rPr lang="en-US" dirty="0" smtClean="0"/>
              <a:t>.</a:t>
            </a:r>
          </a:p>
          <a:p>
            <a:pPr>
              <a:buFont typeface="Arial" panose="020B0604020202020204" pitchFamily="34" charset="0"/>
              <a:buChar char="•"/>
            </a:pPr>
            <a:r>
              <a:rPr lang="en-US" dirty="0"/>
              <a:t>The best way to determine whether a statistical hypothesis is true would be to examine the entire population. Since that is often impractical, researchers typically examine a random sample from the population. If sample data are not consistent with the statistical hypothesis, the hypothesis is rejected.</a:t>
            </a:r>
          </a:p>
          <a:p>
            <a:pPr>
              <a:buFont typeface="Arial" panose="020B0604020202020204" pitchFamily="34" charset="0"/>
              <a:buChar char="•"/>
            </a:pPr>
            <a:endParaRPr lang="en-US" dirty="0"/>
          </a:p>
        </p:txBody>
      </p:sp>
      <p:sp>
        <p:nvSpPr>
          <p:cNvPr id="4" name="Rectangle 3"/>
          <p:cNvSpPr/>
          <p:nvPr/>
        </p:nvSpPr>
        <p:spPr>
          <a:xfrm>
            <a:off x="2819400" y="6443246"/>
            <a:ext cx="6248400" cy="338554"/>
          </a:xfrm>
          <a:prstGeom prst="rect">
            <a:avLst/>
          </a:prstGeom>
        </p:spPr>
        <p:txBody>
          <a:bodyPr wrap="square">
            <a:spAutoFit/>
          </a:bodyPr>
          <a:lstStyle/>
          <a:p>
            <a:pPr algn="r"/>
            <a:r>
              <a:rPr lang="en-US" sz="1600" dirty="0">
                <a:solidFill>
                  <a:schemeClr val="bg1"/>
                </a:solidFill>
              </a:rPr>
              <a:t>http://stattrek.com/hypothesis-test/hypothesis-testing.aspx</a:t>
            </a:r>
          </a:p>
        </p:txBody>
      </p:sp>
    </p:spTree>
    <p:extLst>
      <p:ext uri="{BB962C8B-B14F-4D97-AF65-F5344CB8AC3E}">
        <p14:creationId xmlns:p14="http://schemas.microsoft.com/office/powerpoint/2010/main" val="111825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statistical hypotheses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smtClean="0"/>
              <a:t>Statistical null </a:t>
            </a:r>
            <a:r>
              <a:rPr lang="en-US" b="1" dirty="0"/>
              <a:t>hypothesis</a:t>
            </a:r>
            <a:r>
              <a:rPr lang="en-US" dirty="0"/>
              <a:t>. </a:t>
            </a:r>
            <a:endParaRPr lang="en-US" dirty="0" smtClean="0"/>
          </a:p>
          <a:p>
            <a:pPr lvl="1">
              <a:buFont typeface="Arial" panose="020B0604020202020204" pitchFamily="34" charset="0"/>
              <a:buChar char="•"/>
            </a:pPr>
            <a:r>
              <a:rPr lang="en-US" dirty="0" smtClean="0"/>
              <a:t>the </a:t>
            </a:r>
            <a:r>
              <a:rPr lang="en-US" dirty="0"/>
              <a:t>hypothesis that sample observations result purely from </a:t>
            </a:r>
            <a:r>
              <a:rPr lang="en-US" dirty="0" smtClean="0"/>
              <a:t>chance;</a:t>
            </a:r>
          </a:p>
          <a:p>
            <a:pPr lvl="1">
              <a:buFont typeface="Arial" panose="020B0604020202020204" pitchFamily="34" charset="0"/>
              <a:buChar char="•"/>
            </a:pPr>
            <a:r>
              <a:rPr lang="en-US" dirty="0" smtClean="0"/>
              <a:t>notation: H</a:t>
            </a:r>
            <a:r>
              <a:rPr lang="en-US" baseline="-25000" dirty="0" smtClean="0"/>
              <a:t>0</a:t>
            </a:r>
            <a:r>
              <a:rPr lang="en-US" dirty="0"/>
              <a:t/>
            </a:r>
            <a:br>
              <a:rPr lang="en-US" dirty="0"/>
            </a:br>
            <a:endParaRPr lang="en-US" dirty="0"/>
          </a:p>
          <a:p>
            <a:pPr>
              <a:buFont typeface="Arial" panose="020B0604020202020204" pitchFamily="34" charset="0"/>
              <a:buChar char="•"/>
            </a:pPr>
            <a:r>
              <a:rPr lang="en-US" b="1" dirty="0" smtClean="0"/>
              <a:t>Statistical alternative </a:t>
            </a:r>
            <a:r>
              <a:rPr lang="en-US" b="1" dirty="0"/>
              <a:t>hypothesis</a:t>
            </a:r>
            <a:r>
              <a:rPr lang="en-US" dirty="0"/>
              <a:t>. </a:t>
            </a:r>
            <a:endParaRPr lang="en-US" dirty="0" smtClean="0"/>
          </a:p>
          <a:p>
            <a:pPr lvl="1">
              <a:buFont typeface="Arial" panose="020B0604020202020204" pitchFamily="34" charset="0"/>
              <a:buChar char="•"/>
            </a:pPr>
            <a:r>
              <a:rPr lang="en-US" dirty="0" smtClean="0"/>
              <a:t>the </a:t>
            </a:r>
            <a:r>
              <a:rPr lang="en-US" dirty="0"/>
              <a:t>hypothesis that sample observations are influenced by some non-random </a:t>
            </a:r>
            <a:r>
              <a:rPr lang="en-US" dirty="0" smtClean="0"/>
              <a:t>cause;</a:t>
            </a:r>
          </a:p>
          <a:p>
            <a:pPr lvl="1">
              <a:buFont typeface="Arial" panose="020B0604020202020204" pitchFamily="34" charset="0"/>
              <a:buChar char="•"/>
            </a:pPr>
            <a:r>
              <a:rPr lang="en-US" dirty="0" smtClean="0"/>
              <a:t>notation: H</a:t>
            </a:r>
            <a:r>
              <a:rPr lang="en-US" baseline="-25000" dirty="0" smtClean="0"/>
              <a:t>1</a:t>
            </a:r>
            <a:r>
              <a:rPr lang="en-US" dirty="0" smtClean="0"/>
              <a:t> </a:t>
            </a:r>
            <a:r>
              <a:rPr lang="en-US" dirty="0"/>
              <a:t>or </a:t>
            </a:r>
            <a:r>
              <a:rPr lang="en-US" dirty="0" smtClean="0"/>
              <a:t>H</a:t>
            </a:r>
            <a:r>
              <a:rPr lang="en-US" baseline="-25000" dirty="0" smtClean="0"/>
              <a:t>a</a:t>
            </a:r>
            <a:r>
              <a:rPr lang="en-US" dirty="0" smtClean="0"/>
              <a:t>.</a:t>
            </a:r>
            <a:endParaRPr lang="en-US" dirty="0"/>
          </a:p>
          <a:p>
            <a:pPr>
              <a:buFont typeface="Arial" panose="020B0604020202020204" pitchFamily="34" charset="0"/>
              <a:buChar char="•"/>
            </a:pPr>
            <a:endParaRPr lang="en-US" dirty="0"/>
          </a:p>
        </p:txBody>
      </p:sp>
      <p:sp>
        <p:nvSpPr>
          <p:cNvPr id="4" name="Rectangle 3"/>
          <p:cNvSpPr/>
          <p:nvPr/>
        </p:nvSpPr>
        <p:spPr>
          <a:xfrm>
            <a:off x="2819400" y="6443246"/>
            <a:ext cx="6248400" cy="338554"/>
          </a:xfrm>
          <a:prstGeom prst="rect">
            <a:avLst/>
          </a:prstGeom>
        </p:spPr>
        <p:txBody>
          <a:bodyPr wrap="square">
            <a:spAutoFit/>
          </a:bodyPr>
          <a:lstStyle/>
          <a:p>
            <a:pPr algn="r"/>
            <a:r>
              <a:rPr lang="en-US" sz="1600" dirty="0">
                <a:solidFill>
                  <a:schemeClr val="bg1"/>
                </a:solidFill>
              </a:rPr>
              <a:t>http://stattrek.com/hypothesis-test/hypothesis-testing.aspx</a:t>
            </a:r>
          </a:p>
        </p:txBody>
      </p:sp>
    </p:spTree>
    <p:extLst>
      <p:ext uri="{BB962C8B-B14F-4D97-AF65-F5344CB8AC3E}">
        <p14:creationId xmlns:p14="http://schemas.microsoft.com/office/powerpoint/2010/main" val="3852646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data analysis (1.3)</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smtClean="0"/>
              <a:t>Put </a:t>
            </a:r>
            <a:r>
              <a:rPr lang="en-US" sz="2200" dirty="0"/>
              <a:t>the question in the form of a </a:t>
            </a:r>
            <a:r>
              <a:rPr lang="en-US" sz="2200" dirty="0" smtClean="0"/>
              <a:t>null </a:t>
            </a:r>
            <a:r>
              <a:rPr lang="en-US" sz="2200" dirty="0"/>
              <a:t>hypothesis and alternate hypothesis</a:t>
            </a:r>
            <a:r>
              <a:rPr lang="en-US" sz="2200" dirty="0" smtClean="0"/>
              <a:t>.</a:t>
            </a:r>
          </a:p>
          <a:p>
            <a:pPr marL="857250" lvl="1" indent="-457200"/>
            <a:r>
              <a:rPr lang="en-US" sz="2200" u="sng" dirty="0" smtClean="0"/>
              <a:t>Null hypothesis</a:t>
            </a:r>
            <a:r>
              <a:rPr lang="en-US" sz="2200" dirty="0" smtClean="0"/>
              <a:t>: </a:t>
            </a:r>
            <a:r>
              <a:rPr lang="en-US" sz="2200" i="1" dirty="0" smtClean="0">
                <a:solidFill>
                  <a:srgbClr val="FFFF00"/>
                </a:solidFill>
              </a:rPr>
              <a:t>Physical </a:t>
            </a:r>
            <a:r>
              <a:rPr lang="en-US" sz="2200" i="1" dirty="0">
                <a:solidFill>
                  <a:srgbClr val="FFFF00"/>
                </a:solidFill>
              </a:rPr>
              <a:t>exercise does not influence heart rate while doing the exercise.</a:t>
            </a:r>
          </a:p>
          <a:p>
            <a:pPr marL="457200" indent="-457200">
              <a:buFont typeface="+mj-lt"/>
              <a:buAutoNum type="arabicPeriod"/>
            </a:pPr>
            <a:r>
              <a:rPr lang="en-US" sz="2200" dirty="0" smtClean="0"/>
              <a:t>Put </a:t>
            </a:r>
            <a:r>
              <a:rPr lang="en-US" sz="2200" dirty="0"/>
              <a:t>the question in the form of a </a:t>
            </a:r>
            <a:r>
              <a:rPr lang="en-US" sz="2200" b="1" i="1" u="sng" dirty="0"/>
              <a:t>statistical</a:t>
            </a:r>
            <a:r>
              <a:rPr lang="en-US" sz="2200" dirty="0"/>
              <a:t> null hypothesis and </a:t>
            </a:r>
            <a:r>
              <a:rPr lang="en-US" sz="2200" dirty="0" smtClean="0"/>
              <a:t>alternative </a:t>
            </a:r>
            <a:r>
              <a:rPr lang="en-US" sz="2200" dirty="0"/>
              <a:t>hypothesis</a:t>
            </a:r>
            <a:r>
              <a:rPr lang="en-US" sz="2200" dirty="0" smtClean="0"/>
              <a:t>.</a:t>
            </a:r>
          </a:p>
          <a:p>
            <a:pPr marL="857250" lvl="1" indent="-457200"/>
            <a:r>
              <a:rPr lang="en-US" sz="2200" u="sng" dirty="0" smtClean="0"/>
              <a:t>Statistical null hypothesis</a:t>
            </a:r>
            <a:r>
              <a:rPr lang="en-US" sz="2200" dirty="0" smtClean="0"/>
              <a:t>: </a:t>
            </a:r>
            <a:endParaRPr lang="en-US" sz="2200" dirty="0"/>
          </a:p>
        </p:txBody>
      </p:sp>
    </p:spTree>
    <p:extLst>
      <p:ext uri="{BB962C8B-B14F-4D97-AF65-F5344CB8AC3E}">
        <p14:creationId xmlns:p14="http://schemas.microsoft.com/office/powerpoint/2010/main" val="4121802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data analysis (1.3)</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smtClean="0"/>
              <a:t>Put </a:t>
            </a:r>
            <a:r>
              <a:rPr lang="en-US" sz="2200" dirty="0"/>
              <a:t>the question in the form of a </a:t>
            </a:r>
            <a:r>
              <a:rPr lang="en-US" sz="2200" dirty="0" smtClean="0"/>
              <a:t>null </a:t>
            </a:r>
            <a:r>
              <a:rPr lang="en-US" sz="2200" dirty="0"/>
              <a:t>hypothesis and alternate hypothesis</a:t>
            </a:r>
            <a:r>
              <a:rPr lang="en-US" sz="2200" dirty="0" smtClean="0"/>
              <a:t>.</a:t>
            </a:r>
          </a:p>
          <a:p>
            <a:pPr marL="857250" lvl="1" indent="-457200"/>
            <a:r>
              <a:rPr lang="en-US" sz="2200" u="sng" dirty="0" smtClean="0"/>
              <a:t>Null hypothesis</a:t>
            </a:r>
            <a:r>
              <a:rPr lang="en-US" sz="2200" dirty="0" smtClean="0"/>
              <a:t>: </a:t>
            </a:r>
            <a:r>
              <a:rPr lang="en-US" sz="2200" i="1" dirty="0" smtClean="0">
                <a:solidFill>
                  <a:srgbClr val="FFFF00"/>
                </a:solidFill>
              </a:rPr>
              <a:t>Physical </a:t>
            </a:r>
            <a:r>
              <a:rPr lang="en-US" sz="2200" i="1" dirty="0">
                <a:solidFill>
                  <a:srgbClr val="FFFF00"/>
                </a:solidFill>
              </a:rPr>
              <a:t>exercise does not influence heart rate while doing the exercise.</a:t>
            </a:r>
          </a:p>
          <a:p>
            <a:pPr marL="457200" indent="-457200">
              <a:buFont typeface="+mj-lt"/>
              <a:buAutoNum type="arabicPeriod"/>
            </a:pPr>
            <a:r>
              <a:rPr lang="en-US" sz="2200" dirty="0" smtClean="0"/>
              <a:t>Put </a:t>
            </a:r>
            <a:r>
              <a:rPr lang="en-US" sz="2200" dirty="0"/>
              <a:t>the question in the form of a </a:t>
            </a:r>
            <a:r>
              <a:rPr lang="en-US" sz="2200" b="1" i="1" u="sng" dirty="0"/>
              <a:t>statistical</a:t>
            </a:r>
            <a:r>
              <a:rPr lang="en-US" sz="2200" dirty="0"/>
              <a:t> null hypothesis and </a:t>
            </a:r>
            <a:r>
              <a:rPr lang="en-US" sz="2200" dirty="0" smtClean="0"/>
              <a:t>alternative </a:t>
            </a:r>
            <a:r>
              <a:rPr lang="en-US" sz="2200" dirty="0"/>
              <a:t>hypothesis</a:t>
            </a:r>
            <a:r>
              <a:rPr lang="en-US" sz="2200" dirty="0" smtClean="0"/>
              <a:t>.</a:t>
            </a:r>
          </a:p>
          <a:p>
            <a:pPr marL="857250" lvl="1" indent="-457200"/>
            <a:r>
              <a:rPr lang="en-US" sz="2200" u="sng" dirty="0" smtClean="0"/>
              <a:t>Statistical null hypothesis</a:t>
            </a:r>
            <a:r>
              <a:rPr lang="en-US" sz="2200" dirty="0" smtClean="0"/>
              <a:t>: </a:t>
            </a:r>
            <a:r>
              <a:rPr lang="en-US" sz="2200" i="1" dirty="0" smtClean="0">
                <a:solidFill>
                  <a:srgbClr val="FFFF00"/>
                </a:solidFill>
              </a:rPr>
              <a:t>the average heart rate observed in a sample of individuals working out is the same as in a sample of individuals being at rest.</a:t>
            </a:r>
            <a:endParaRPr lang="en-US" sz="2200" i="1" dirty="0">
              <a:solidFill>
                <a:srgbClr val="FFFF00"/>
              </a:solidFill>
            </a:endParaRPr>
          </a:p>
        </p:txBody>
      </p:sp>
    </p:spTree>
    <p:extLst>
      <p:ext uri="{BB962C8B-B14F-4D97-AF65-F5344CB8AC3E}">
        <p14:creationId xmlns:p14="http://schemas.microsoft.com/office/powerpoint/2010/main" val="420805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data analysis (1.3)</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a:t>
            </a:r>
            <a:r>
              <a:rPr lang="en-US" sz="2200" i="1" u="sng" dirty="0">
                <a:solidFill>
                  <a:srgbClr val="FFFF00"/>
                </a:solidFill>
              </a:rPr>
              <a:t>influences</a:t>
            </a:r>
            <a:r>
              <a:rPr lang="en-US" sz="2200" i="1" dirty="0">
                <a:solidFill>
                  <a:srgbClr val="FFFF00"/>
                </a:solidFill>
              </a:rPr>
              <a:t> heart rate while doing the exercise?</a:t>
            </a:r>
          </a:p>
          <a:p>
            <a:pPr marL="457200" indent="-457200">
              <a:buFont typeface="+mj-lt"/>
              <a:buAutoNum type="arabicPeriod"/>
            </a:pPr>
            <a:r>
              <a:rPr lang="en-US" sz="2200" dirty="0" smtClean="0"/>
              <a:t>Put </a:t>
            </a:r>
            <a:r>
              <a:rPr lang="en-US" sz="2200" dirty="0"/>
              <a:t>the question in the form of a </a:t>
            </a:r>
            <a:r>
              <a:rPr lang="en-US" sz="2200" dirty="0" smtClean="0"/>
              <a:t>null </a:t>
            </a:r>
            <a:r>
              <a:rPr lang="en-US" sz="2200" dirty="0"/>
              <a:t>hypothesis and alternate hypothesis</a:t>
            </a:r>
            <a:r>
              <a:rPr lang="en-US" sz="2200" dirty="0" smtClean="0"/>
              <a:t>.</a:t>
            </a:r>
          </a:p>
          <a:p>
            <a:pPr marL="857250" lvl="1" indent="-457200"/>
            <a:r>
              <a:rPr lang="en-US" sz="2200" u="sng" dirty="0" smtClean="0"/>
              <a:t>Null hypothesis</a:t>
            </a:r>
            <a:r>
              <a:rPr lang="en-US" sz="2200" dirty="0" smtClean="0"/>
              <a:t>: </a:t>
            </a:r>
            <a:r>
              <a:rPr lang="en-US" sz="2200" i="1" dirty="0" smtClean="0">
                <a:solidFill>
                  <a:srgbClr val="FFFF00"/>
                </a:solidFill>
              </a:rPr>
              <a:t>Physical </a:t>
            </a:r>
            <a:r>
              <a:rPr lang="en-US" sz="2200" i="1" dirty="0">
                <a:solidFill>
                  <a:srgbClr val="FFFF00"/>
                </a:solidFill>
              </a:rPr>
              <a:t>exercise does not influence heart rate while doing the exercise.</a:t>
            </a:r>
          </a:p>
          <a:p>
            <a:pPr marL="457200" indent="-457200">
              <a:buFont typeface="+mj-lt"/>
              <a:buAutoNum type="arabicPeriod"/>
            </a:pPr>
            <a:r>
              <a:rPr lang="en-US" sz="2200" dirty="0" smtClean="0"/>
              <a:t>Put </a:t>
            </a:r>
            <a:r>
              <a:rPr lang="en-US" sz="2200" dirty="0"/>
              <a:t>the question in the form of a </a:t>
            </a:r>
            <a:r>
              <a:rPr lang="en-US" sz="2200" b="1" i="1" u="sng" dirty="0"/>
              <a:t>statistical</a:t>
            </a:r>
            <a:r>
              <a:rPr lang="en-US" sz="2200" dirty="0"/>
              <a:t> null hypothesis and </a:t>
            </a:r>
            <a:r>
              <a:rPr lang="en-US" sz="2200" dirty="0" smtClean="0"/>
              <a:t>alternative </a:t>
            </a:r>
            <a:r>
              <a:rPr lang="en-US" sz="2200" dirty="0"/>
              <a:t>hypothesis</a:t>
            </a:r>
            <a:r>
              <a:rPr lang="en-US" sz="2200" dirty="0" smtClean="0"/>
              <a:t>.</a:t>
            </a:r>
          </a:p>
          <a:p>
            <a:pPr marL="857250" lvl="1" indent="-457200"/>
            <a:r>
              <a:rPr lang="en-US" sz="2200" u="sng" dirty="0" smtClean="0"/>
              <a:t>Statistical null hypothesis</a:t>
            </a:r>
            <a:r>
              <a:rPr lang="en-US" sz="2200" dirty="0" smtClean="0"/>
              <a:t>: </a:t>
            </a:r>
            <a:r>
              <a:rPr lang="en-US" sz="2200" i="1" dirty="0" smtClean="0">
                <a:solidFill>
                  <a:srgbClr val="1FE115"/>
                </a:solidFill>
              </a:rPr>
              <a:t>the average heart rate observed in … ?</a:t>
            </a:r>
            <a:endParaRPr lang="en-US" sz="2200" i="1" dirty="0">
              <a:solidFill>
                <a:srgbClr val="1FE115"/>
              </a:solidFill>
            </a:endParaRPr>
          </a:p>
        </p:txBody>
      </p:sp>
      <p:sp>
        <p:nvSpPr>
          <p:cNvPr id="2" name="TextBox 1"/>
          <p:cNvSpPr txBox="1"/>
          <p:nvPr/>
        </p:nvSpPr>
        <p:spPr>
          <a:xfrm>
            <a:off x="5334000" y="1752600"/>
            <a:ext cx="1274451" cy="430887"/>
          </a:xfrm>
          <a:prstGeom prst="rect">
            <a:avLst/>
          </a:prstGeom>
          <a:noFill/>
        </p:spPr>
        <p:txBody>
          <a:bodyPr wrap="none" rtlCol="0">
            <a:spAutoFit/>
          </a:bodyPr>
          <a:lstStyle/>
          <a:p>
            <a:r>
              <a:rPr lang="en-US" sz="2200" i="1" u="sng" dirty="0" smtClean="0">
                <a:solidFill>
                  <a:srgbClr val="1FE115"/>
                </a:solidFill>
              </a:rPr>
              <a:t>increases</a:t>
            </a:r>
            <a:endParaRPr lang="en-US" sz="2200" i="1" u="sng" dirty="0">
              <a:solidFill>
                <a:srgbClr val="1FE115"/>
              </a:solidFill>
            </a:endParaRPr>
          </a:p>
        </p:txBody>
      </p:sp>
      <p:sp>
        <p:nvSpPr>
          <p:cNvPr id="6" name="TextBox 5"/>
          <p:cNvSpPr txBox="1"/>
          <p:nvPr/>
        </p:nvSpPr>
        <p:spPr>
          <a:xfrm>
            <a:off x="6917984" y="3200400"/>
            <a:ext cx="1154482" cy="430887"/>
          </a:xfrm>
          <a:prstGeom prst="rect">
            <a:avLst/>
          </a:prstGeom>
          <a:noFill/>
        </p:spPr>
        <p:txBody>
          <a:bodyPr wrap="none" rtlCol="0">
            <a:spAutoFit/>
          </a:bodyPr>
          <a:lstStyle/>
          <a:p>
            <a:r>
              <a:rPr lang="en-US" sz="2200" i="1" u="sng" dirty="0" smtClean="0">
                <a:solidFill>
                  <a:srgbClr val="1FE115"/>
                </a:solidFill>
              </a:rPr>
              <a:t>increase</a:t>
            </a:r>
            <a:endParaRPr lang="en-US" sz="2200" i="1" u="sng" dirty="0">
              <a:solidFill>
                <a:srgbClr val="1FE115"/>
              </a:solidFill>
            </a:endParaRPr>
          </a:p>
        </p:txBody>
      </p:sp>
      <p:cxnSp>
        <p:nvCxnSpPr>
          <p:cNvPr id="7" name="Straight Connector 6"/>
          <p:cNvCxnSpPr/>
          <p:nvPr/>
        </p:nvCxnSpPr>
        <p:spPr bwMode="auto">
          <a:xfrm>
            <a:off x="5029200" y="2183487"/>
            <a:ext cx="838200" cy="33111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 name="Straight Connector 7"/>
          <p:cNvCxnSpPr/>
          <p:nvPr/>
        </p:nvCxnSpPr>
        <p:spPr bwMode="auto">
          <a:xfrm flipV="1">
            <a:off x="5181600" y="2183487"/>
            <a:ext cx="838200" cy="33111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9" name="Straight Connector 8"/>
          <p:cNvCxnSpPr/>
          <p:nvPr/>
        </p:nvCxnSpPr>
        <p:spPr bwMode="auto">
          <a:xfrm>
            <a:off x="6705600" y="3657600"/>
            <a:ext cx="838200" cy="33111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0" name="Straight Connector 9"/>
          <p:cNvCxnSpPr/>
          <p:nvPr/>
        </p:nvCxnSpPr>
        <p:spPr bwMode="auto">
          <a:xfrm flipV="1">
            <a:off x="6858000" y="3657600"/>
            <a:ext cx="838200" cy="331113"/>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Tree>
    <p:extLst>
      <p:ext uri="{BB962C8B-B14F-4D97-AF65-F5344CB8AC3E}">
        <p14:creationId xmlns:p14="http://schemas.microsoft.com/office/powerpoint/2010/main" val="3899918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data analysis (1.3)</a:t>
            </a:r>
            <a:endParaRPr lang="en-US" dirty="0"/>
          </a:p>
        </p:txBody>
      </p:sp>
      <p:sp>
        <p:nvSpPr>
          <p:cNvPr id="5" name="Content Placeholder 4"/>
          <p:cNvSpPr>
            <a:spLocks noGrp="1"/>
          </p:cNvSpPr>
          <p:nvPr>
            <p:ph idx="1"/>
          </p:nvPr>
        </p:nvSpPr>
        <p:spPr>
          <a:xfrm>
            <a:off x="228600" y="1676400"/>
            <a:ext cx="8686800" cy="4495800"/>
          </a:xfrm>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smtClean="0"/>
              <a:t>Put </a:t>
            </a:r>
            <a:r>
              <a:rPr lang="en-US" sz="2200" dirty="0"/>
              <a:t>the question in the form of a </a:t>
            </a:r>
            <a:r>
              <a:rPr lang="en-US" sz="2200" dirty="0" smtClean="0"/>
              <a:t>null </a:t>
            </a:r>
            <a:r>
              <a:rPr lang="en-US" sz="2200" dirty="0"/>
              <a:t>hypothesis and alternate hypothesis</a:t>
            </a:r>
            <a:r>
              <a:rPr lang="en-US" sz="2200" dirty="0" smtClean="0"/>
              <a:t>.</a:t>
            </a:r>
          </a:p>
          <a:p>
            <a:pPr marL="857250" lvl="1" indent="-457200"/>
            <a:r>
              <a:rPr lang="en-US" sz="2200" u="sng" dirty="0" smtClean="0"/>
              <a:t>Null hypothesis</a:t>
            </a:r>
            <a:r>
              <a:rPr lang="en-US" sz="2200" dirty="0" smtClean="0"/>
              <a:t>: </a:t>
            </a:r>
            <a:r>
              <a:rPr lang="en-US" sz="2200" i="1" dirty="0" smtClean="0">
                <a:solidFill>
                  <a:srgbClr val="FFFF00"/>
                </a:solidFill>
              </a:rPr>
              <a:t>Physical </a:t>
            </a:r>
            <a:r>
              <a:rPr lang="en-US" sz="2200" i="1" dirty="0">
                <a:solidFill>
                  <a:srgbClr val="FFFF00"/>
                </a:solidFill>
              </a:rPr>
              <a:t>exercise does not influence heart rate while doing the exercise.</a:t>
            </a:r>
          </a:p>
          <a:p>
            <a:pPr marL="457200" indent="-457200">
              <a:buFont typeface="+mj-lt"/>
              <a:buAutoNum type="arabicPeriod"/>
            </a:pPr>
            <a:r>
              <a:rPr lang="en-US" sz="2200" dirty="0" smtClean="0"/>
              <a:t>Put </a:t>
            </a:r>
            <a:r>
              <a:rPr lang="en-US" sz="2200" dirty="0"/>
              <a:t>the question in the form of a </a:t>
            </a:r>
            <a:r>
              <a:rPr lang="en-US" sz="2200" b="1" i="1" u="sng" dirty="0"/>
              <a:t>statistical</a:t>
            </a:r>
            <a:r>
              <a:rPr lang="en-US" sz="2200" dirty="0"/>
              <a:t> null hypothesis and </a:t>
            </a:r>
            <a:r>
              <a:rPr lang="en-US" sz="2200" dirty="0" smtClean="0"/>
              <a:t>alternative </a:t>
            </a:r>
            <a:r>
              <a:rPr lang="en-US" sz="2200" dirty="0"/>
              <a:t>hypothesis</a:t>
            </a:r>
            <a:r>
              <a:rPr lang="en-US" sz="2200" dirty="0" smtClean="0"/>
              <a:t>.</a:t>
            </a:r>
          </a:p>
          <a:p>
            <a:pPr marL="857250" lvl="1" indent="-457200"/>
            <a:r>
              <a:rPr lang="en-US" sz="2200" u="sng" dirty="0" smtClean="0"/>
              <a:t>Statistical null hypothesis</a:t>
            </a:r>
            <a:r>
              <a:rPr lang="en-US" sz="2200" dirty="0" smtClean="0"/>
              <a:t>: </a:t>
            </a:r>
            <a:r>
              <a:rPr lang="en-US" sz="2200" i="1" dirty="0" smtClean="0">
                <a:solidFill>
                  <a:srgbClr val="FFFF00"/>
                </a:solidFill>
              </a:rPr>
              <a:t>the average heart rate observed in a sample of individuals working out is the same as in a sample of individuals being at rest.</a:t>
            </a:r>
            <a:endParaRPr lang="en-US" sz="2200" i="1" dirty="0">
              <a:solidFill>
                <a:srgbClr val="FFFF00"/>
              </a:solidFill>
            </a:endParaRPr>
          </a:p>
        </p:txBody>
      </p:sp>
      <p:sp>
        <p:nvSpPr>
          <p:cNvPr id="2" name="Rectangle 1"/>
          <p:cNvSpPr/>
          <p:nvPr/>
        </p:nvSpPr>
        <p:spPr bwMode="auto">
          <a:xfrm>
            <a:off x="4521760" y="5065208"/>
            <a:ext cx="2971800" cy="381000"/>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TextBox 2"/>
          <p:cNvSpPr txBox="1"/>
          <p:nvPr/>
        </p:nvSpPr>
        <p:spPr>
          <a:xfrm>
            <a:off x="7391400" y="4503003"/>
            <a:ext cx="492444" cy="830997"/>
          </a:xfrm>
          <a:prstGeom prst="rect">
            <a:avLst/>
          </a:prstGeom>
          <a:noFill/>
        </p:spPr>
        <p:txBody>
          <a:bodyPr wrap="none" rtlCol="0">
            <a:spAutoFit/>
          </a:bodyPr>
          <a:lstStyle/>
          <a:p>
            <a:r>
              <a:rPr lang="en-US" sz="4800" dirty="0" smtClean="0">
                <a:solidFill>
                  <a:srgbClr val="FF6600"/>
                </a:solidFill>
              </a:rPr>
              <a:t>?</a:t>
            </a:r>
            <a:endParaRPr lang="en-US" sz="4800" dirty="0">
              <a:solidFill>
                <a:srgbClr val="FF6600"/>
              </a:solidFill>
            </a:endParaRPr>
          </a:p>
        </p:txBody>
      </p:sp>
    </p:spTree>
    <p:extLst>
      <p:ext uri="{BB962C8B-B14F-4D97-AF65-F5344CB8AC3E}">
        <p14:creationId xmlns:p14="http://schemas.microsoft.com/office/powerpoint/2010/main" val="3341645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Remember ontology: what is out there ?</a:t>
            </a:r>
            <a:br>
              <a:rPr lang="en-US" altLang="en-US" dirty="0" smtClean="0"/>
            </a:br>
            <a:endParaRPr lang="en-US" altLang="en-US" dirty="0" smtClean="0"/>
          </a:p>
        </p:txBody>
      </p:sp>
      <p:sp>
        <p:nvSpPr>
          <p:cNvPr id="19459" name="TextBox 3"/>
          <p:cNvSpPr txBox="1">
            <a:spLocks noChangeArrowheads="1"/>
          </p:cNvSpPr>
          <p:nvPr/>
        </p:nvSpPr>
        <p:spPr bwMode="auto">
          <a:xfrm>
            <a:off x="381000" y="2209800"/>
            <a:ext cx="2536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u="sng" dirty="0">
                <a:solidFill>
                  <a:schemeClr val="bg1"/>
                </a:solidFill>
              </a:rPr>
              <a:t>portions of reality</a:t>
            </a:r>
          </a:p>
        </p:txBody>
      </p:sp>
      <p:sp>
        <p:nvSpPr>
          <p:cNvPr id="19460" name="TextBox 4"/>
          <p:cNvSpPr txBox="1">
            <a:spLocks noChangeArrowheads="1"/>
          </p:cNvSpPr>
          <p:nvPr/>
        </p:nvSpPr>
        <p:spPr bwMode="auto">
          <a:xfrm>
            <a:off x="3032125" y="3283527"/>
            <a:ext cx="112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entities</a:t>
            </a:r>
          </a:p>
        </p:txBody>
      </p:sp>
      <p:sp>
        <p:nvSpPr>
          <p:cNvPr id="19461" name="TextBox 5"/>
          <p:cNvSpPr txBox="1">
            <a:spLocks noChangeArrowheads="1"/>
          </p:cNvSpPr>
          <p:nvPr/>
        </p:nvSpPr>
        <p:spPr bwMode="auto">
          <a:xfrm>
            <a:off x="6858000" y="396240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particulars</a:t>
            </a:r>
          </a:p>
        </p:txBody>
      </p:sp>
      <p:sp>
        <p:nvSpPr>
          <p:cNvPr id="19462" name="TextBox 6"/>
          <p:cNvSpPr txBox="1">
            <a:spLocks noChangeArrowheads="1"/>
          </p:cNvSpPr>
          <p:nvPr/>
        </p:nvSpPr>
        <p:spPr bwMode="auto">
          <a:xfrm>
            <a:off x="698059" y="3320191"/>
            <a:ext cx="151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universals</a:t>
            </a:r>
          </a:p>
        </p:txBody>
      </p:sp>
      <p:sp>
        <p:nvSpPr>
          <p:cNvPr id="19463" name="TextBox 7"/>
          <p:cNvSpPr txBox="1">
            <a:spLocks noChangeArrowheads="1"/>
          </p:cNvSpPr>
          <p:nvPr/>
        </p:nvSpPr>
        <p:spPr bwMode="auto">
          <a:xfrm>
            <a:off x="5181600" y="2362200"/>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configurations</a:t>
            </a:r>
          </a:p>
        </p:txBody>
      </p:sp>
      <p:sp>
        <p:nvSpPr>
          <p:cNvPr id="19464" name="TextBox 8"/>
          <p:cNvSpPr txBox="1">
            <a:spLocks noChangeArrowheads="1"/>
          </p:cNvSpPr>
          <p:nvPr/>
        </p:nvSpPr>
        <p:spPr bwMode="auto">
          <a:xfrm>
            <a:off x="3124200" y="2362200"/>
            <a:ext cx="132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relations</a:t>
            </a:r>
          </a:p>
        </p:txBody>
      </p:sp>
      <p:sp>
        <p:nvSpPr>
          <p:cNvPr id="19465" name="TextBox 9"/>
          <p:cNvSpPr txBox="1">
            <a:spLocks noChangeArrowheads="1"/>
          </p:cNvSpPr>
          <p:nvPr/>
        </p:nvSpPr>
        <p:spPr bwMode="auto">
          <a:xfrm>
            <a:off x="3352800" y="4495129"/>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continuants</a:t>
            </a:r>
          </a:p>
        </p:txBody>
      </p:sp>
      <p:sp>
        <p:nvSpPr>
          <p:cNvPr id="19466" name="TextBox 10"/>
          <p:cNvSpPr txBox="1">
            <a:spLocks noChangeArrowheads="1"/>
          </p:cNvSpPr>
          <p:nvPr/>
        </p:nvSpPr>
        <p:spPr bwMode="auto">
          <a:xfrm>
            <a:off x="5583237" y="44958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occurrents</a:t>
            </a:r>
            <a:endParaRPr lang="en-US" altLang="en-US" dirty="0">
              <a:solidFill>
                <a:schemeClr val="bg1"/>
              </a:solidFill>
            </a:endParaRPr>
          </a:p>
        </p:txBody>
      </p:sp>
      <p:sp>
        <p:nvSpPr>
          <p:cNvPr id="19467" name="Rectangle 11"/>
          <p:cNvSpPr>
            <a:spLocks noChangeArrowheads="1"/>
          </p:cNvSpPr>
          <p:nvPr/>
        </p:nvSpPr>
        <p:spPr bwMode="auto">
          <a:xfrm>
            <a:off x="381000" y="2209800"/>
            <a:ext cx="8458200" cy="44196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8" name="Rectangle 12"/>
          <p:cNvSpPr>
            <a:spLocks noChangeArrowheads="1"/>
          </p:cNvSpPr>
          <p:nvPr/>
        </p:nvSpPr>
        <p:spPr bwMode="auto">
          <a:xfrm>
            <a:off x="2895600" y="3276600"/>
            <a:ext cx="5791200" cy="3200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9" name="Rectangle 13"/>
          <p:cNvSpPr>
            <a:spLocks noChangeArrowheads="1"/>
          </p:cNvSpPr>
          <p:nvPr/>
        </p:nvSpPr>
        <p:spPr bwMode="auto">
          <a:xfrm>
            <a:off x="5181600" y="2362200"/>
            <a:ext cx="35052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0" name="Rectangle 14"/>
          <p:cNvSpPr>
            <a:spLocks noChangeArrowheads="1"/>
          </p:cNvSpPr>
          <p:nvPr/>
        </p:nvSpPr>
        <p:spPr bwMode="auto">
          <a:xfrm>
            <a:off x="3124200" y="2362200"/>
            <a:ext cx="18288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1" name="Rectangle 15"/>
          <p:cNvSpPr>
            <a:spLocks noChangeArrowheads="1"/>
          </p:cNvSpPr>
          <p:nvPr/>
        </p:nvSpPr>
        <p:spPr bwMode="auto">
          <a:xfrm>
            <a:off x="3200399" y="4495128"/>
            <a:ext cx="2230435" cy="1524671"/>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83236" y="4495800"/>
            <a:ext cx="2798763"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3" name="Rectangle 17"/>
          <p:cNvSpPr>
            <a:spLocks noChangeArrowheads="1"/>
          </p:cNvSpPr>
          <p:nvPr/>
        </p:nvSpPr>
        <p:spPr bwMode="auto">
          <a:xfrm>
            <a:off x="533400" y="3276600"/>
            <a:ext cx="2209800" cy="3200400"/>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4" name="Rectangle 18"/>
          <p:cNvSpPr>
            <a:spLocks noChangeArrowheads="1"/>
          </p:cNvSpPr>
          <p:nvPr/>
        </p:nvSpPr>
        <p:spPr bwMode="auto">
          <a:xfrm>
            <a:off x="3124200" y="3962400"/>
            <a:ext cx="5410200" cy="22098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5" name="TextBox 19"/>
          <p:cNvSpPr txBox="1">
            <a:spLocks noChangeArrowheads="1"/>
          </p:cNvSpPr>
          <p:nvPr/>
        </p:nvSpPr>
        <p:spPr bwMode="auto">
          <a:xfrm>
            <a:off x="3352800" y="2743200"/>
            <a:ext cx="160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participation</a:t>
            </a:r>
          </a:p>
        </p:txBody>
      </p:sp>
      <p:sp>
        <p:nvSpPr>
          <p:cNvPr id="19476" name="TextBox 20"/>
          <p:cNvSpPr txBox="1">
            <a:spLocks noChangeArrowheads="1"/>
          </p:cNvSpPr>
          <p:nvPr/>
        </p:nvSpPr>
        <p:spPr bwMode="auto">
          <a:xfrm>
            <a:off x="5653088" y="2743200"/>
            <a:ext cx="3084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me participating in my life</a:t>
            </a:r>
          </a:p>
        </p:txBody>
      </p:sp>
      <p:sp>
        <p:nvSpPr>
          <p:cNvPr id="19477" name="TextBox 21"/>
          <p:cNvSpPr txBox="1">
            <a:spLocks noChangeArrowheads="1"/>
          </p:cNvSpPr>
          <p:nvPr/>
        </p:nvSpPr>
        <p:spPr bwMode="auto">
          <a:xfrm>
            <a:off x="1524000" y="579120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organism</a:t>
            </a:r>
          </a:p>
        </p:txBody>
      </p:sp>
      <p:sp>
        <p:nvSpPr>
          <p:cNvPr id="19478" name="TextBox 22"/>
          <p:cNvSpPr txBox="1">
            <a:spLocks noChangeArrowheads="1"/>
          </p:cNvSpPr>
          <p:nvPr/>
        </p:nvSpPr>
        <p:spPr bwMode="auto">
          <a:xfrm>
            <a:off x="4610100" y="5480980"/>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me</a:t>
            </a:r>
          </a:p>
        </p:txBody>
      </p:sp>
      <p:sp>
        <p:nvSpPr>
          <p:cNvPr id="19479" name="TextBox 23"/>
          <p:cNvSpPr txBox="1">
            <a:spLocks noChangeArrowheads="1"/>
          </p:cNvSpPr>
          <p:nvPr/>
        </p:nvSpPr>
        <p:spPr bwMode="auto">
          <a:xfrm>
            <a:off x="6921500" y="5486400"/>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my life</a:t>
            </a:r>
          </a:p>
        </p:txBody>
      </p:sp>
    </p:spTree>
    <p:extLst>
      <p:ext uri="{BB962C8B-B14F-4D97-AF65-F5344CB8AC3E}">
        <p14:creationId xmlns:p14="http://schemas.microsoft.com/office/powerpoint/2010/main" val="724607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Pre-lecture reading test</a:t>
            </a:r>
            <a:endParaRPr lang="en-US" dirty="0"/>
          </a:p>
        </p:txBody>
      </p:sp>
      <p:sp>
        <p:nvSpPr>
          <p:cNvPr id="5" name="Subtitle 4"/>
          <p:cNvSpPr>
            <a:spLocks noGrp="1"/>
          </p:cNvSpPr>
          <p:nvPr>
            <p:ph type="subTitle" idx="1"/>
          </p:nvPr>
        </p:nvSpPr>
        <p:spPr/>
        <p:txBody>
          <a:bodyPr/>
          <a:lstStyle/>
          <a:p>
            <a:pPr algn="l"/>
            <a:r>
              <a:rPr lang="en-US" dirty="0" smtClean="0"/>
              <a:t>Send answers to me by email prior to noon, Feb 27.</a:t>
            </a:r>
            <a:endParaRPr lang="en-US" dirty="0"/>
          </a:p>
        </p:txBody>
      </p:sp>
    </p:spTree>
    <p:extLst>
      <p:ext uri="{BB962C8B-B14F-4D97-AF65-F5344CB8AC3E}">
        <p14:creationId xmlns:p14="http://schemas.microsoft.com/office/powerpoint/2010/main" val="67318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smtClean="0"/>
              <a:t>Data and Reality</a:t>
            </a:r>
          </a:p>
        </p:txBody>
      </p:sp>
      <p:sp>
        <p:nvSpPr>
          <p:cNvPr id="11267" name="Content Placeholder 23"/>
          <p:cNvSpPr>
            <a:spLocks noGrp="1"/>
          </p:cNvSpPr>
          <p:nvPr>
            <p:ph idx="1"/>
          </p:nvPr>
        </p:nvSpPr>
        <p:spPr>
          <a:xfrm>
            <a:off x="533400" y="3200400"/>
            <a:ext cx="1752600" cy="441061"/>
          </a:xfrm>
        </p:spPr>
        <p:txBody>
          <a:bodyPr/>
          <a:lstStyle/>
          <a:p>
            <a:pPr marL="233363" indent="-233363"/>
            <a:r>
              <a:rPr lang="en-US" altLang="en-US" sz="2400" dirty="0" smtClean="0">
                <a:solidFill>
                  <a:srgbClr val="FFFF00"/>
                </a:solidFill>
              </a:rPr>
              <a:t>Referents</a:t>
            </a:r>
            <a:endParaRPr lang="en-US" altLang="en-US" sz="1600" dirty="0" smtClean="0"/>
          </a:p>
        </p:txBody>
      </p:sp>
      <p:sp>
        <p:nvSpPr>
          <p:cNvPr id="25" name="Content Placeholder 24"/>
          <p:cNvSpPr>
            <a:spLocks noGrp="1"/>
          </p:cNvSpPr>
          <p:nvPr>
            <p:ph sz="half" idx="4294967295"/>
          </p:nvPr>
        </p:nvSpPr>
        <p:spPr>
          <a:xfrm>
            <a:off x="6613525" y="3200400"/>
            <a:ext cx="2301875" cy="457200"/>
          </a:xfrm>
          <a:prstGeom prst="rect">
            <a:avLst/>
          </a:prstGeom>
        </p:spPr>
        <p:txBody>
          <a:bodyPr/>
          <a:lstStyle/>
          <a:p>
            <a:pPr marL="569913" indent="-280988"/>
            <a:r>
              <a:rPr lang="en-US" altLang="en-US" sz="2400" dirty="0" smtClean="0">
                <a:solidFill>
                  <a:srgbClr val="FFFF00"/>
                </a:solidFill>
              </a:rPr>
              <a:t>References</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3197225" y="3200400"/>
            <a:ext cx="2692899"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a:t>
            </a:r>
            <a:r>
              <a:rPr lang="en-US" sz="2400" b="0" kern="0" dirty="0" smtClean="0">
                <a:solidFill>
                  <a:srgbClr val="FFFF00"/>
                </a:solidFill>
                <a:latin typeface="+mn-lt"/>
              </a:rPr>
              <a:t>reality</a:t>
            </a:r>
            <a:endParaRPr lang="en-US" sz="2400" b="0" kern="0" dirty="0">
              <a:solidFill>
                <a:srgbClr val="FFFF00"/>
              </a:solidFill>
              <a:latin typeface="+mn-lt"/>
            </a:endParaRPr>
          </a:p>
        </p:txBody>
      </p:sp>
      <p:sp>
        <p:nvSpPr>
          <p:cNvPr id="10" name="Content Placeholder 23"/>
          <p:cNvSpPr txBox="1">
            <a:spLocks/>
          </p:cNvSpPr>
          <p:nvPr/>
        </p:nvSpPr>
        <p:spPr>
          <a:xfrm>
            <a:off x="6595511" y="2841712"/>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smtClean="0">
              <a:solidFill>
                <a:srgbClr val="FFFF00"/>
              </a:solidFill>
              <a:latin typeface="+mn-lt"/>
            </a:endParaRPr>
          </a:p>
        </p:txBody>
      </p:sp>
      <p:sp>
        <p:nvSpPr>
          <p:cNvPr id="11" name="Content Placeholder 24"/>
          <p:cNvSpPr txBox="1">
            <a:spLocks/>
          </p:cNvSpPr>
          <p:nvPr/>
        </p:nvSpPr>
        <p:spPr>
          <a:xfrm>
            <a:off x="5775325" y="3194050"/>
            <a:ext cx="3368675" cy="328295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endParaRPr lang="en-US" altLang="en-US" b="0" kern="0" dirty="0" smtClean="0">
              <a:solidFill>
                <a:srgbClr val="FFFF00"/>
              </a:solidFill>
            </a:endParaRPr>
          </a:p>
        </p:txBody>
      </p:sp>
      <p:sp>
        <p:nvSpPr>
          <p:cNvPr id="15" name="Content Placeholder 23"/>
          <p:cNvSpPr txBox="1">
            <a:spLocks/>
          </p:cNvSpPr>
          <p:nvPr/>
        </p:nvSpPr>
        <p:spPr>
          <a:xfrm>
            <a:off x="1997373" y="4963048"/>
            <a:ext cx="5070800" cy="83978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ctr">
              <a:buNone/>
            </a:pPr>
            <a:r>
              <a:rPr lang="en-US" altLang="en-US" sz="3600" kern="0" dirty="0" smtClean="0">
                <a:latin typeface="+mn-lt"/>
              </a:rPr>
              <a:t>‘</a:t>
            </a:r>
            <a:r>
              <a:rPr lang="en-US" altLang="en-US" sz="3600" i="1" kern="0" dirty="0" smtClean="0">
                <a:latin typeface="+mn-lt"/>
              </a:rPr>
              <a:t>Average heart rate</a:t>
            </a:r>
            <a:r>
              <a:rPr lang="en-US" altLang="en-US" sz="3600" kern="0" dirty="0" smtClean="0">
                <a:latin typeface="+mn-lt"/>
              </a:rPr>
              <a:t>’</a:t>
            </a:r>
          </a:p>
        </p:txBody>
      </p:sp>
      <p:cxnSp>
        <p:nvCxnSpPr>
          <p:cNvPr id="4" name="Straight Arrow Connector 3"/>
          <p:cNvCxnSpPr>
            <a:stCxn id="15" idx="0"/>
            <a:endCxn id="11267" idx="2"/>
          </p:cNvCxnSpPr>
          <p:nvPr/>
        </p:nvCxnSpPr>
        <p:spPr bwMode="auto">
          <a:xfrm flipH="1" flipV="1">
            <a:off x="1409700" y="3641461"/>
            <a:ext cx="3123073" cy="1321587"/>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29" name="Straight Arrow Connector 28"/>
          <p:cNvCxnSpPr>
            <a:stCxn id="15" idx="0"/>
            <a:endCxn id="26" idx="2"/>
          </p:cNvCxnSpPr>
          <p:nvPr/>
        </p:nvCxnSpPr>
        <p:spPr bwMode="auto">
          <a:xfrm flipV="1">
            <a:off x="4532773" y="3657600"/>
            <a:ext cx="10902" cy="130544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31" name="Straight Arrow Connector 30"/>
          <p:cNvCxnSpPr>
            <a:stCxn id="15" idx="0"/>
            <a:endCxn id="25" idx="2"/>
          </p:cNvCxnSpPr>
          <p:nvPr/>
        </p:nvCxnSpPr>
        <p:spPr bwMode="auto">
          <a:xfrm flipV="1">
            <a:off x="4532773" y="3657600"/>
            <a:ext cx="3231690" cy="130544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21" name="TextBox 20"/>
          <p:cNvSpPr txBox="1"/>
          <p:nvPr/>
        </p:nvSpPr>
        <p:spPr>
          <a:xfrm>
            <a:off x="2052602" y="3962400"/>
            <a:ext cx="466795" cy="769441"/>
          </a:xfrm>
          <a:prstGeom prst="rect">
            <a:avLst/>
          </a:prstGeom>
          <a:noFill/>
        </p:spPr>
        <p:txBody>
          <a:bodyPr wrap="none" rtlCol="0">
            <a:spAutoFit/>
          </a:bodyPr>
          <a:lstStyle/>
          <a:p>
            <a:r>
              <a:rPr lang="en-US" sz="4400" dirty="0" smtClean="0">
                <a:solidFill>
                  <a:schemeClr val="bg1"/>
                </a:solidFill>
              </a:rPr>
              <a:t>?</a:t>
            </a:r>
            <a:endParaRPr lang="en-US" sz="4400" dirty="0">
              <a:solidFill>
                <a:schemeClr val="bg1"/>
              </a:solidFill>
            </a:endParaRPr>
          </a:p>
        </p:txBody>
      </p:sp>
      <p:sp>
        <p:nvSpPr>
          <p:cNvPr id="35" name="TextBox 34"/>
          <p:cNvSpPr txBox="1"/>
          <p:nvPr/>
        </p:nvSpPr>
        <p:spPr>
          <a:xfrm>
            <a:off x="6848405" y="3962400"/>
            <a:ext cx="466795" cy="769441"/>
          </a:xfrm>
          <a:prstGeom prst="rect">
            <a:avLst/>
          </a:prstGeom>
          <a:noFill/>
        </p:spPr>
        <p:txBody>
          <a:bodyPr wrap="none" rtlCol="0">
            <a:spAutoFit/>
          </a:bodyPr>
          <a:lstStyle/>
          <a:p>
            <a:r>
              <a:rPr lang="en-US" sz="4400" dirty="0" smtClean="0">
                <a:solidFill>
                  <a:schemeClr val="bg1"/>
                </a:solidFill>
              </a:rPr>
              <a:t>?</a:t>
            </a:r>
            <a:endParaRPr lang="en-US" sz="4400" dirty="0">
              <a:solidFill>
                <a:schemeClr val="bg1"/>
              </a:solidFill>
            </a:endParaRPr>
          </a:p>
        </p:txBody>
      </p:sp>
      <p:sp>
        <p:nvSpPr>
          <p:cNvPr id="36" name="TextBox 35"/>
          <p:cNvSpPr txBox="1"/>
          <p:nvPr/>
        </p:nvSpPr>
        <p:spPr>
          <a:xfrm>
            <a:off x="4114800" y="3962400"/>
            <a:ext cx="466795" cy="769441"/>
          </a:xfrm>
          <a:prstGeom prst="rect">
            <a:avLst/>
          </a:prstGeom>
          <a:noFill/>
        </p:spPr>
        <p:txBody>
          <a:bodyPr wrap="none" rtlCol="0">
            <a:spAutoFit/>
          </a:bodyPr>
          <a:lstStyle/>
          <a:p>
            <a:r>
              <a:rPr lang="en-US" sz="4400" dirty="0" smtClean="0">
                <a:solidFill>
                  <a:schemeClr val="bg1"/>
                </a:solidFill>
              </a:rPr>
              <a:t>?</a:t>
            </a:r>
            <a:endParaRPr lang="en-US" sz="4400" dirty="0">
              <a:solidFill>
                <a:schemeClr val="bg1"/>
              </a:solidFill>
            </a:endParaRPr>
          </a:p>
        </p:txBody>
      </p:sp>
      <p:grpSp>
        <p:nvGrpSpPr>
          <p:cNvPr id="22" name="Group 21"/>
          <p:cNvGrpSpPr/>
          <p:nvPr/>
        </p:nvGrpSpPr>
        <p:grpSpPr>
          <a:xfrm>
            <a:off x="2057400" y="4088487"/>
            <a:ext cx="990600" cy="331113"/>
            <a:chOff x="5029200" y="2183487"/>
            <a:chExt cx="990600" cy="331113"/>
          </a:xfrm>
        </p:grpSpPr>
        <p:cxnSp>
          <p:nvCxnSpPr>
            <p:cNvPr id="37" name="Straight Connector 36"/>
            <p:cNvCxnSpPr/>
            <p:nvPr/>
          </p:nvCxnSpPr>
          <p:spPr bwMode="auto">
            <a:xfrm>
              <a:off x="5029200" y="2183487"/>
              <a:ext cx="838200" cy="331113"/>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8" name="Straight Connector 37"/>
            <p:cNvCxnSpPr/>
            <p:nvPr/>
          </p:nvCxnSpPr>
          <p:spPr bwMode="auto">
            <a:xfrm flipV="1">
              <a:off x="5181600" y="2183487"/>
              <a:ext cx="838200" cy="331113"/>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279504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data analysis (1.4)</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smtClean="0"/>
              <a:t>Put </a:t>
            </a:r>
            <a:r>
              <a:rPr lang="en-US" sz="2200" dirty="0"/>
              <a:t>the question in the form of a </a:t>
            </a:r>
            <a:r>
              <a:rPr lang="en-US" sz="2200" dirty="0" smtClean="0"/>
              <a:t>null </a:t>
            </a:r>
            <a:r>
              <a:rPr lang="en-US" sz="2200" dirty="0"/>
              <a:t>hypothesis and alternate hypothesis</a:t>
            </a:r>
            <a:r>
              <a:rPr lang="en-US" sz="2200" dirty="0" smtClean="0"/>
              <a:t>.</a:t>
            </a:r>
          </a:p>
          <a:p>
            <a:pPr marL="857250" lvl="1" indent="-457200"/>
            <a:r>
              <a:rPr lang="en-US" sz="2200" u="sng" dirty="0" smtClean="0"/>
              <a:t>Null hypothesis</a:t>
            </a:r>
            <a:r>
              <a:rPr lang="en-US" sz="2200" dirty="0" smtClean="0"/>
              <a:t>: </a:t>
            </a:r>
            <a:r>
              <a:rPr lang="en-US" sz="2200" i="1" dirty="0" smtClean="0">
                <a:solidFill>
                  <a:srgbClr val="FFFF00"/>
                </a:solidFill>
              </a:rPr>
              <a:t>Physical </a:t>
            </a:r>
            <a:r>
              <a:rPr lang="en-US" sz="2200" i="1" dirty="0">
                <a:solidFill>
                  <a:srgbClr val="FFFF00"/>
                </a:solidFill>
              </a:rPr>
              <a:t>exercise does not influence heart rate while doing the exercise.</a:t>
            </a:r>
          </a:p>
          <a:p>
            <a:pPr marL="457200" indent="-457200">
              <a:buFont typeface="+mj-lt"/>
              <a:buAutoNum type="arabicPeriod"/>
            </a:pPr>
            <a:r>
              <a:rPr lang="en-US" sz="2200" dirty="0" smtClean="0"/>
              <a:t>Put </a:t>
            </a:r>
            <a:r>
              <a:rPr lang="en-US" sz="2200" dirty="0"/>
              <a:t>the question in the form of a </a:t>
            </a:r>
            <a:r>
              <a:rPr lang="en-US" sz="2200" b="1" i="1" u="sng" dirty="0"/>
              <a:t>statistical</a:t>
            </a:r>
            <a:r>
              <a:rPr lang="en-US" sz="2200" dirty="0"/>
              <a:t> null hypothesis and </a:t>
            </a:r>
            <a:r>
              <a:rPr lang="en-US" sz="2200" dirty="0" smtClean="0"/>
              <a:t>alternative </a:t>
            </a:r>
            <a:r>
              <a:rPr lang="en-US" sz="2200" dirty="0"/>
              <a:t>hypothesis</a:t>
            </a:r>
            <a:r>
              <a:rPr lang="en-US" sz="2200" dirty="0" smtClean="0"/>
              <a:t>.</a:t>
            </a:r>
          </a:p>
          <a:p>
            <a:pPr marL="857250" lvl="1" indent="-457200"/>
            <a:r>
              <a:rPr lang="en-US" sz="2200" u="sng" dirty="0" smtClean="0"/>
              <a:t>Statistical null hypothesis</a:t>
            </a:r>
            <a:r>
              <a:rPr lang="en-US" sz="2200" dirty="0" smtClean="0"/>
              <a:t>: </a:t>
            </a:r>
            <a:r>
              <a:rPr lang="en-US" sz="2200" i="1" dirty="0" smtClean="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a:t>Determine which variables are relevant to the question.</a:t>
            </a:r>
          </a:p>
          <a:p>
            <a:pPr marL="457200" indent="-457200"/>
            <a:endParaRPr lang="en-US" sz="2200" i="1" dirty="0">
              <a:solidFill>
                <a:srgbClr val="FFFF00"/>
              </a:solidFill>
            </a:endParaRPr>
          </a:p>
        </p:txBody>
      </p:sp>
      <p:sp>
        <p:nvSpPr>
          <p:cNvPr id="2" name="Rectangle 1"/>
          <p:cNvSpPr/>
          <p:nvPr/>
        </p:nvSpPr>
        <p:spPr bwMode="auto">
          <a:xfrm>
            <a:off x="609600" y="6136192"/>
            <a:ext cx="7239000" cy="381000"/>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40260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‘Variable’</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3890646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this?</a:t>
            </a:r>
            <a:endParaRPr lang="en-US" dirty="0"/>
          </a:p>
        </p:txBody>
      </p:sp>
      <p:pic>
        <p:nvPicPr>
          <p:cNvPr id="4" name="Content Placeholder 3"/>
          <p:cNvPicPr>
            <a:picLocks noGrp="1" noChangeAspect="1"/>
          </p:cNvPicPr>
          <p:nvPr>
            <p:ph idx="1"/>
          </p:nvPr>
        </p:nvPicPr>
        <p:blipFill>
          <a:blip r:embed="rId2"/>
          <a:stretch>
            <a:fillRect/>
          </a:stretch>
        </p:blipFill>
        <p:spPr>
          <a:xfrm>
            <a:off x="838200" y="1524000"/>
            <a:ext cx="7601807" cy="4953000"/>
          </a:xfrm>
          <a:prstGeom prst="rect">
            <a:avLst/>
          </a:prstGeom>
        </p:spPr>
      </p:pic>
      <p:sp>
        <p:nvSpPr>
          <p:cNvPr id="5" name="Rectangle 4"/>
          <p:cNvSpPr/>
          <p:nvPr/>
        </p:nvSpPr>
        <p:spPr>
          <a:xfrm>
            <a:off x="1623473" y="6507480"/>
            <a:ext cx="7520527" cy="276999"/>
          </a:xfrm>
          <a:prstGeom prst="rect">
            <a:avLst/>
          </a:prstGeom>
        </p:spPr>
        <p:txBody>
          <a:bodyPr wrap="square">
            <a:spAutoFit/>
          </a:bodyPr>
          <a:lstStyle/>
          <a:p>
            <a:pPr algn="r"/>
            <a:r>
              <a:rPr lang="en-US" sz="1200" dirty="0">
                <a:solidFill>
                  <a:schemeClr val="bg1"/>
                </a:solidFill>
              </a:rPr>
              <a:t>http://www.sjsu.edu/people/mark.vanselst/courses/psyc120/s2/Cosby-c4-Research-Fundamentals.pdf</a:t>
            </a:r>
          </a:p>
        </p:txBody>
      </p:sp>
    </p:spTree>
    <p:extLst>
      <p:ext uri="{BB962C8B-B14F-4D97-AF65-F5344CB8AC3E}">
        <p14:creationId xmlns:p14="http://schemas.microsoft.com/office/powerpoint/2010/main" val="298736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 would I like this?</a:t>
            </a:r>
            <a:endParaRPr lang="en-US" dirty="0"/>
          </a:p>
        </p:txBody>
      </p:sp>
      <p:pic>
        <p:nvPicPr>
          <p:cNvPr id="4" name="variabl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1711007"/>
            <a:ext cx="9144000" cy="5143501"/>
          </a:xfrm>
        </p:spPr>
      </p:pic>
      <p:sp>
        <p:nvSpPr>
          <p:cNvPr id="5" name="Rectangle 4"/>
          <p:cNvSpPr/>
          <p:nvPr/>
        </p:nvSpPr>
        <p:spPr>
          <a:xfrm>
            <a:off x="33868" y="1295400"/>
            <a:ext cx="9110132" cy="307777"/>
          </a:xfrm>
          <a:prstGeom prst="rect">
            <a:avLst/>
          </a:prstGeom>
        </p:spPr>
        <p:txBody>
          <a:bodyPr wrap="square">
            <a:spAutoFit/>
          </a:bodyPr>
          <a:lstStyle/>
          <a:p>
            <a:r>
              <a:rPr lang="en-US" sz="1400" b="0" dirty="0">
                <a:solidFill>
                  <a:schemeClr val="bg1"/>
                </a:solidFill>
              </a:rPr>
              <a:t>https://www.khanacademy.org/math/algebra/introduction-to-algebra/alg1-intro-to-variables/v/what-is-a-variable</a:t>
            </a:r>
          </a:p>
        </p:txBody>
      </p:sp>
    </p:spTree>
    <p:extLst>
      <p:ext uri="{BB962C8B-B14F-4D97-AF65-F5344CB8AC3E}">
        <p14:creationId xmlns:p14="http://schemas.microsoft.com/office/powerpoint/2010/main" val="63291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 don’t agree with this.</a:t>
            </a:r>
            <a:endParaRPr lang="en-US" dirty="0"/>
          </a:p>
        </p:txBody>
      </p:sp>
      <p:pic>
        <p:nvPicPr>
          <p:cNvPr id="4" name="Content Placeholder 3"/>
          <p:cNvPicPr>
            <a:picLocks noGrp="1" noChangeAspect="1"/>
          </p:cNvPicPr>
          <p:nvPr>
            <p:ph idx="1"/>
          </p:nvPr>
        </p:nvPicPr>
        <p:blipFill>
          <a:blip r:embed="rId2"/>
          <a:stretch>
            <a:fillRect/>
          </a:stretch>
        </p:blipFill>
        <p:spPr>
          <a:xfrm>
            <a:off x="838200" y="1524000"/>
            <a:ext cx="7601807" cy="4953000"/>
          </a:xfrm>
          <a:prstGeom prst="rect">
            <a:avLst/>
          </a:prstGeom>
        </p:spPr>
      </p:pic>
      <p:sp>
        <p:nvSpPr>
          <p:cNvPr id="5" name="Rectangle 4"/>
          <p:cNvSpPr/>
          <p:nvPr/>
        </p:nvSpPr>
        <p:spPr>
          <a:xfrm>
            <a:off x="1623473" y="6507480"/>
            <a:ext cx="7520527" cy="276999"/>
          </a:xfrm>
          <a:prstGeom prst="rect">
            <a:avLst/>
          </a:prstGeom>
        </p:spPr>
        <p:txBody>
          <a:bodyPr wrap="square">
            <a:spAutoFit/>
          </a:bodyPr>
          <a:lstStyle/>
          <a:p>
            <a:pPr algn="r"/>
            <a:r>
              <a:rPr lang="en-US" sz="1200" dirty="0">
                <a:solidFill>
                  <a:schemeClr val="bg1"/>
                </a:solidFill>
              </a:rPr>
              <a:t>http://www.sjsu.edu/people/mark.vanselst/courses/psyc120/s2/Cosby-c4-Research-Fundamentals.pdf</a:t>
            </a:r>
          </a:p>
        </p:txBody>
      </p:sp>
    </p:spTree>
    <p:extLst>
      <p:ext uri="{BB962C8B-B14F-4D97-AF65-F5344CB8AC3E}">
        <p14:creationId xmlns:p14="http://schemas.microsoft.com/office/powerpoint/2010/main" val="2419254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‘Variable’</a:t>
            </a:r>
            <a:endParaRPr lang="en-US" dirty="0"/>
          </a:p>
        </p:txBody>
      </p:sp>
      <p:sp>
        <p:nvSpPr>
          <p:cNvPr id="5" name="Content Placeholder 4"/>
          <p:cNvSpPr>
            <a:spLocks noGrp="1"/>
          </p:cNvSpPr>
          <p:nvPr>
            <p:ph idx="1"/>
          </p:nvPr>
        </p:nvSpPr>
        <p:spPr/>
        <p:txBody>
          <a:bodyPr/>
          <a:lstStyle/>
          <a:p>
            <a:pPr marL="0" indent="0" algn="ctr"/>
            <a:r>
              <a:rPr lang="en-US" dirty="0" smtClean="0"/>
              <a:t>How the word should be used (my tentative definition grounded in realism-based ontology):</a:t>
            </a:r>
          </a:p>
          <a:p>
            <a:endParaRPr lang="en-US" dirty="0"/>
          </a:p>
          <a:p>
            <a:pPr marL="0" indent="0" algn="ctr"/>
            <a:r>
              <a:rPr lang="en-US" i="1" dirty="0" smtClean="0"/>
              <a:t>Symbol used by an author to denote </a:t>
            </a:r>
          </a:p>
          <a:p>
            <a:pPr marL="0" indent="0" algn="ctr"/>
            <a:r>
              <a:rPr lang="en-US" i="1" dirty="0" smtClean="0"/>
              <a:t>some pre-defined perspective P on portions of reality (</a:t>
            </a:r>
            <a:r>
              <a:rPr lang="en-US" i="1" dirty="0" err="1" smtClean="0"/>
              <a:t>PoR</a:t>
            </a:r>
            <a:r>
              <a:rPr lang="en-US" i="1" dirty="0" smtClean="0"/>
              <a:t>)</a:t>
            </a:r>
          </a:p>
          <a:p>
            <a:pPr marL="0" indent="0" algn="ctr"/>
            <a:r>
              <a:rPr lang="en-US" i="1" dirty="0" smtClean="0"/>
              <a:t> whereby P allows these </a:t>
            </a:r>
            <a:r>
              <a:rPr lang="en-US" i="1" dirty="0" err="1" smtClean="0"/>
              <a:t>PoRs</a:t>
            </a:r>
            <a:r>
              <a:rPr lang="en-US" i="1" dirty="0" smtClean="0"/>
              <a:t> to be described</a:t>
            </a:r>
          </a:p>
          <a:p>
            <a:pPr marL="0" indent="0" algn="ctr"/>
            <a:r>
              <a:rPr lang="en-US" i="1" dirty="0" smtClean="0"/>
              <a:t> in a comparable and standardized way.</a:t>
            </a:r>
            <a:endParaRPr lang="en-US" i="1" dirty="0"/>
          </a:p>
        </p:txBody>
      </p:sp>
    </p:spTree>
    <p:extLst>
      <p:ext uri="{BB962C8B-B14F-4D97-AF65-F5344CB8AC3E}">
        <p14:creationId xmlns:p14="http://schemas.microsoft.com/office/powerpoint/2010/main" val="833340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‘Variable’</a:t>
            </a:r>
            <a:endParaRPr lang="en-US" dirty="0"/>
          </a:p>
        </p:txBody>
      </p:sp>
      <p:sp>
        <p:nvSpPr>
          <p:cNvPr id="5" name="Content Placeholder 4"/>
          <p:cNvSpPr>
            <a:spLocks noGrp="1"/>
          </p:cNvSpPr>
          <p:nvPr>
            <p:ph idx="1"/>
          </p:nvPr>
        </p:nvSpPr>
        <p:spPr/>
        <p:txBody>
          <a:bodyPr/>
          <a:lstStyle/>
          <a:p>
            <a:pPr marL="0" indent="0" algn="ctr"/>
            <a:r>
              <a:rPr lang="en-US" dirty="0" smtClean="0"/>
              <a:t>How the word should be used (my tentative definition grounded in realism-based ontology):</a:t>
            </a:r>
          </a:p>
          <a:p>
            <a:endParaRPr lang="en-US" dirty="0"/>
          </a:p>
          <a:p>
            <a:pPr marL="0" indent="0" algn="ctr"/>
            <a:r>
              <a:rPr lang="en-US" i="1" dirty="0" smtClean="0"/>
              <a:t>Symbol used by an author to denote </a:t>
            </a:r>
          </a:p>
          <a:p>
            <a:pPr marL="0" indent="0" algn="ctr"/>
            <a:r>
              <a:rPr lang="en-US" i="1" dirty="0" smtClean="0"/>
              <a:t>some </a:t>
            </a:r>
            <a:r>
              <a:rPr lang="en-US" i="1" u="sng" dirty="0" smtClean="0"/>
              <a:t>pre-defined perspective</a:t>
            </a:r>
            <a:r>
              <a:rPr lang="en-US" i="1" dirty="0" smtClean="0"/>
              <a:t> P on portions of reality (</a:t>
            </a:r>
            <a:r>
              <a:rPr lang="en-US" i="1" dirty="0" err="1" smtClean="0"/>
              <a:t>PoR</a:t>
            </a:r>
            <a:r>
              <a:rPr lang="en-US" i="1" dirty="0" smtClean="0"/>
              <a:t>)</a:t>
            </a:r>
          </a:p>
          <a:p>
            <a:pPr marL="0" indent="0" algn="ctr"/>
            <a:r>
              <a:rPr lang="en-US" i="1" dirty="0" smtClean="0"/>
              <a:t> whereby P allows these </a:t>
            </a:r>
            <a:r>
              <a:rPr lang="en-US" i="1" dirty="0" err="1" smtClean="0"/>
              <a:t>PoRs</a:t>
            </a:r>
            <a:r>
              <a:rPr lang="en-US" i="1" dirty="0" smtClean="0"/>
              <a:t> to be described</a:t>
            </a:r>
          </a:p>
          <a:p>
            <a:pPr marL="0" indent="0" algn="ctr"/>
            <a:r>
              <a:rPr lang="en-US" i="1" dirty="0" smtClean="0"/>
              <a:t> in a comparable and standardized way.</a:t>
            </a:r>
            <a:endParaRPr lang="en-US" i="1" dirty="0"/>
          </a:p>
        </p:txBody>
      </p:sp>
    </p:spTree>
    <p:extLst>
      <p:ext uri="{BB962C8B-B14F-4D97-AF65-F5344CB8AC3E}">
        <p14:creationId xmlns:p14="http://schemas.microsoft.com/office/powerpoint/2010/main" val="19092126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‘Pre-defined perspectives’: concept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t>
            </a:r>
            <a:r>
              <a:rPr lang="en-US" b="1" u="sng" dirty="0" smtClean="0"/>
              <a:t>Concept</a:t>
            </a:r>
            <a:r>
              <a:rPr lang="en-US" dirty="0" smtClean="0"/>
              <a:t>’</a:t>
            </a:r>
          </a:p>
          <a:p>
            <a:pPr lvl="1">
              <a:buFont typeface="Arial" panose="020B0604020202020204" pitchFamily="34" charset="0"/>
              <a:buChar char="•"/>
            </a:pPr>
            <a:r>
              <a:rPr lang="en-US" dirty="0" smtClean="0"/>
              <a:t>A perspective drawn from </a:t>
            </a:r>
            <a:r>
              <a:rPr lang="en-US" u="sng" dirty="0" smtClean="0"/>
              <a:t>observing</a:t>
            </a:r>
            <a:r>
              <a:rPr lang="en-US" dirty="0" smtClean="0"/>
              <a:t> a number of </a:t>
            </a:r>
            <a:r>
              <a:rPr lang="en-US" dirty="0" err="1" smtClean="0"/>
              <a:t>PoRs</a:t>
            </a:r>
            <a:r>
              <a:rPr lang="en-US" dirty="0" smtClean="0"/>
              <a:t> in a relatively similar, comparable and standardized way.</a:t>
            </a:r>
            <a:endParaRPr lang="en-US" dirty="0"/>
          </a:p>
          <a:p>
            <a:pPr marL="346075" indent="0"/>
            <a:endParaRPr lang="en-US" sz="1000" i="1" dirty="0" smtClean="0"/>
          </a:p>
        </p:txBody>
      </p:sp>
    </p:spTree>
    <p:extLst>
      <p:ext uri="{BB962C8B-B14F-4D97-AF65-F5344CB8AC3E}">
        <p14:creationId xmlns:p14="http://schemas.microsoft.com/office/powerpoint/2010/main" val="1126429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‘Pre-defined perspectives’: concept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t>
            </a:r>
            <a:r>
              <a:rPr lang="en-US" b="1" u="sng" dirty="0" smtClean="0"/>
              <a:t>Concept</a:t>
            </a:r>
            <a:r>
              <a:rPr lang="en-US" dirty="0" smtClean="0"/>
              <a:t>’</a:t>
            </a:r>
          </a:p>
          <a:p>
            <a:pPr lvl="1">
              <a:buFont typeface="Arial" panose="020B0604020202020204" pitchFamily="34" charset="0"/>
              <a:buChar char="•"/>
            </a:pPr>
            <a:r>
              <a:rPr lang="en-US" dirty="0" smtClean="0"/>
              <a:t>A perspective drawn from </a:t>
            </a:r>
            <a:r>
              <a:rPr lang="en-US" u="sng" dirty="0" smtClean="0"/>
              <a:t>observing</a:t>
            </a:r>
            <a:r>
              <a:rPr lang="en-US" dirty="0" smtClean="0"/>
              <a:t> a number of </a:t>
            </a:r>
            <a:r>
              <a:rPr lang="en-US" dirty="0" err="1" smtClean="0"/>
              <a:t>PoRs</a:t>
            </a:r>
            <a:r>
              <a:rPr lang="en-US" dirty="0" smtClean="0"/>
              <a:t> in a relatively similar, comparable and standardized way.</a:t>
            </a:r>
            <a:endParaRPr lang="en-US" dirty="0"/>
          </a:p>
          <a:p>
            <a:pPr marL="346075" indent="0"/>
            <a:endParaRPr lang="en-US" sz="1000" i="1" dirty="0" smtClean="0"/>
          </a:p>
          <a:p>
            <a:pPr marL="346075" indent="0"/>
            <a:r>
              <a:rPr lang="en-US" sz="2000" i="1" dirty="0" smtClean="0"/>
              <a:t>‘The </a:t>
            </a:r>
            <a:r>
              <a:rPr lang="en-US" sz="2000" i="1" dirty="0"/>
              <a:t>critical term here is “observed”, because it means </a:t>
            </a:r>
            <a:r>
              <a:rPr lang="en-US" sz="2000" i="1" dirty="0" smtClean="0"/>
              <a:t>that there </a:t>
            </a:r>
            <a:r>
              <a:rPr lang="en-US" sz="2000" i="1" dirty="0"/>
              <a:t>is a direct link between the concept (the abstraction) and its referents (the reality</a:t>
            </a:r>
            <a:r>
              <a:rPr lang="en-US" sz="2000" i="1" dirty="0" smtClean="0"/>
              <a:t>).</a:t>
            </a:r>
          </a:p>
          <a:p>
            <a:pPr marL="346075" indent="0"/>
            <a:r>
              <a:rPr lang="en-US" sz="2000" i="1" dirty="0" smtClean="0"/>
              <a:t>For </a:t>
            </a:r>
            <a:r>
              <a:rPr lang="en-US" sz="2000" i="1" dirty="0"/>
              <a:t>instance</a:t>
            </a:r>
            <a:r>
              <a:rPr lang="en-US" sz="2000" i="1" dirty="0" smtClean="0"/>
              <a:t>, we </a:t>
            </a:r>
            <a:r>
              <a:rPr lang="en-US" sz="2000" i="1" dirty="0"/>
              <a:t>can observe a number of particular instances where individuals receive varying </a:t>
            </a:r>
            <a:r>
              <a:rPr lang="en-US" sz="2000" i="1" dirty="0" smtClean="0"/>
              <a:t>amounts of </a:t>
            </a:r>
            <a:r>
              <a:rPr lang="en-US" sz="2000" i="1" dirty="0"/>
              <a:t>money for the work they have done over a given period of time. From these particulars we </a:t>
            </a:r>
            <a:r>
              <a:rPr lang="en-US" sz="2000" i="1" dirty="0" smtClean="0"/>
              <a:t>distill an </a:t>
            </a:r>
            <a:r>
              <a:rPr lang="en-US" sz="2000" i="1" dirty="0"/>
              <a:t>abstraction and label it “income”. </a:t>
            </a:r>
            <a:endParaRPr lang="en-US" sz="2000" i="1" dirty="0" smtClean="0"/>
          </a:p>
          <a:p>
            <a:pPr marL="346075" indent="0"/>
            <a:r>
              <a:rPr lang="en-US" sz="2000" i="1" dirty="0" smtClean="0"/>
              <a:t>Similarly</a:t>
            </a:r>
            <a:r>
              <a:rPr lang="en-US" sz="2000" i="1" dirty="0"/>
              <a:t>, we observe individuals and find some of them short</a:t>
            </a:r>
            <a:r>
              <a:rPr lang="en-US" sz="2000" i="1" dirty="0" smtClean="0"/>
              <a:t>, some </a:t>
            </a:r>
            <a:r>
              <a:rPr lang="en-US" sz="2000" i="1" dirty="0"/>
              <a:t>tall and more of them in between; from these observations we generate the concept “height</a:t>
            </a:r>
            <a:r>
              <a:rPr lang="en-US" sz="2000" i="1" dirty="0" smtClean="0"/>
              <a:t>”.’</a:t>
            </a:r>
            <a:endParaRPr lang="en-US" sz="2000" i="1" dirty="0"/>
          </a:p>
        </p:txBody>
      </p:sp>
      <p:sp>
        <p:nvSpPr>
          <p:cNvPr id="5" name="Rectangle 1"/>
          <p:cNvSpPr>
            <a:spLocks noChangeArrowheads="1"/>
          </p:cNvSpPr>
          <p:nvPr/>
        </p:nvSpPr>
        <p:spPr bwMode="auto">
          <a:xfrm>
            <a:off x="2646709" y="6386175"/>
            <a:ext cx="64972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r" eaLnBrk="0" hangingPunct="0"/>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a:t>
            </a:r>
            <a:r>
              <a:rPr lang="en-US" sz="1200" b="0" i="1" dirty="0" smtClean="0">
                <a:solidFill>
                  <a:schemeClr val="bg1"/>
                </a:solidFill>
                <a:latin typeface="+mn-lt"/>
              </a:rPr>
              <a:t>Berg. </a:t>
            </a:r>
            <a:r>
              <a:rPr kumimoji="0" lang="en-US" altLang="en-US" sz="1200" b="0" i="0" u="none" strike="noStrike" cap="none" normalizeH="0" baseline="0" dirty="0" smtClean="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a:t>
            </a:r>
            <a:r>
              <a:rPr lang="en-US" altLang="en-US" sz="1200" b="0" dirty="0" smtClean="0">
                <a:solidFill>
                  <a:schemeClr val="bg1"/>
                </a:solidFill>
                <a:latin typeface="+mn-lt"/>
              </a:rPr>
              <a:t>www.cios.org/readbook/rmcs/rmcs.htm</a:t>
            </a:r>
            <a:r>
              <a:rPr kumimoji="0" lang="en-US" altLang="en-US" sz="1200" b="0" i="0" u="none" strike="noStrike" cap="none" normalizeH="0" baseline="0" dirty="0" smtClean="0">
                <a:ln>
                  <a:noFill/>
                </a:ln>
                <a:solidFill>
                  <a:schemeClr val="bg1"/>
                </a:solidFill>
                <a:effectLst/>
                <a:latin typeface="+mn-lt"/>
              </a:rPr>
              <a:t> </a:t>
            </a:r>
          </a:p>
        </p:txBody>
      </p:sp>
      <p:cxnSp>
        <p:nvCxnSpPr>
          <p:cNvPr id="6" name="Straight Connector 5"/>
          <p:cNvCxnSpPr/>
          <p:nvPr/>
        </p:nvCxnSpPr>
        <p:spPr bwMode="auto">
          <a:xfrm>
            <a:off x="0" y="3048000"/>
            <a:ext cx="915416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4235488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Why Most Published Research Findings Are False</a:t>
            </a:r>
            <a:r>
              <a:rPr lang="en-US" dirty="0"/>
              <a:t>.</a:t>
            </a:r>
          </a:p>
        </p:txBody>
      </p:sp>
      <p:pic>
        <p:nvPicPr>
          <p:cNvPr id="5" name="Content Placeholder 4"/>
          <p:cNvPicPr>
            <a:picLocks noGrp="1" noChangeAspect="1"/>
          </p:cNvPicPr>
          <p:nvPr>
            <p:ph idx="1"/>
          </p:nvPr>
        </p:nvPicPr>
        <p:blipFill>
          <a:blip r:embed="rId2"/>
          <a:stretch>
            <a:fillRect/>
          </a:stretch>
        </p:blipFill>
        <p:spPr>
          <a:xfrm>
            <a:off x="228600" y="2012950"/>
            <a:ext cx="4467225" cy="4286250"/>
          </a:xfrm>
          <a:prstGeom prst="rect">
            <a:avLst/>
          </a:prstGeom>
        </p:spPr>
      </p:pic>
      <p:sp>
        <p:nvSpPr>
          <p:cNvPr id="4" name="Rectangle 3"/>
          <p:cNvSpPr/>
          <p:nvPr/>
        </p:nvSpPr>
        <p:spPr>
          <a:xfrm>
            <a:off x="4876800" y="2362200"/>
            <a:ext cx="4038600" cy="3970318"/>
          </a:xfrm>
          <a:prstGeom prst="rect">
            <a:avLst/>
          </a:prstGeom>
        </p:spPr>
        <p:txBody>
          <a:bodyPr wrap="square">
            <a:spAutoFit/>
          </a:bodyPr>
          <a:lstStyle/>
          <a:p>
            <a:pPr marL="0" marR="0">
              <a:spcBef>
                <a:spcPts val="0"/>
              </a:spcBef>
              <a:spcAft>
                <a:spcPts val="0"/>
              </a:spcAft>
            </a:pPr>
            <a:r>
              <a:rPr lang="en-US" sz="2800" dirty="0">
                <a:solidFill>
                  <a:schemeClr val="bg1"/>
                </a:solidFill>
                <a:ea typeface="SimSun" panose="02010600030101010101" pitchFamily="2" charset="-122"/>
              </a:rPr>
              <a:t>John P. A. </a:t>
            </a:r>
            <a:r>
              <a:rPr lang="en-US" sz="2800" dirty="0" smtClean="0">
                <a:solidFill>
                  <a:schemeClr val="bg1"/>
                </a:solidFill>
                <a:ea typeface="SimSun" panose="02010600030101010101" pitchFamily="2" charset="-122"/>
              </a:rPr>
              <a:t>Ioannidis</a:t>
            </a:r>
            <a:r>
              <a:rPr lang="en-US" sz="2800" b="0" dirty="0" smtClean="0">
                <a:solidFill>
                  <a:schemeClr val="bg1"/>
                </a:solidFill>
                <a:ea typeface="SimSun" panose="02010600030101010101" pitchFamily="2" charset="-122"/>
              </a:rPr>
              <a:t>. </a:t>
            </a:r>
          </a:p>
          <a:p>
            <a:pPr marL="0" marR="0">
              <a:spcBef>
                <a:spcPts val="0"/>
              </a:spcBef>
              <a:spcAft>
                <a:spcPts val="0"/>
              </a:spcAft>
            </a:pPr>
            <a:r>
              <a:rPr lang="en-US" sz="2800" b="0" dirty="0" smtClean="0">
                <a:solidFill>
                  <a:schemeClr val="bg1"/>
                </a:solidFill>
                <a:ea typeface="SimSun" panose="02010600030101010101" pitchFamily="2" charset="-122"/>
              </a:rPr>
              <a:t>Why </a:t>
            </a:r>
            <a:r>
              <a:rPr lang="en-US" sz="2800" b="0" dirty="0">
                <a:solidFill>
                  <a:schemeClr val="bg1"/>
                </a:solidFill>
                <a:ea typeface="SimSun" panose="02010600030101010101" pitchFamily="2" charset="-122"/>
              </a:rPr>
              <a:t>Most Published Research Findings Are </a:t>
            </a:r>
            <a:r>
              <a:rPr lang="en-US" sz="2800" b="0" dirty="0" smtClean="0">
                <a:solidFill>
                  <a:schemeClr val="bg1"/>
                </a:solidFill>
                <a:ea typeface="SimSun" panose="02010600030101010101" pitchFamily="2" charset="-122"/>
              </a:rPr>
              <a:t>False. </a:t>
            </a:r>
          </a:p>
          <a:p>
            <a:pPr marL="0" marR="0">
              <a:spcBef>
                <a:spcPts val="0"/>
              </a:spcBef>
              <a:spcAft>
                <a:spcPts val="0"/>
              </a:spcAft>
            </a:pPr>
            <a:r>
              <a:rPr lang="en-US" sz="2800" b="0" dirty="0" smtClean="0">
                <a:solidFill>
                  <a:schemeClr val="bg1"/>
                </a:solidFill>
                <a:ea typeface="SimSun" panose="02010600030101010101" pitchFamily="2" charset="-122"/>
              </a:rPr>
              <a:t>PLOS </a:t>
            </a:r>
            <a:r>
              <a:rPr lang="en-US" sz="2800" b="0" dirty="0">
                <a:solidFill>
                  <a:schemeClr val="bg1"/>
                </a:solidFill>
                <a:ea typeface="SimSun" panose="02010600030101010101" pitchFamily="2" charset="-122"/>
              </a:rPr>
              <a:t>Medicine 2005;2(8):e124</a:t>
            </a:r>
          </a:p>
          <a:p>
            <a:r>
              <a:rPr lang="en-US" sz="2800" b="0" dirty="0" smtClean="0">
                <a:solidFill>
                  <a:schemeClr val="bg1"/>
                </a:solidFill>
                <a:ea typeface="SimSun" panose="02010600030101010101" pitchFamily="2" charset="-122"/>
              </a:rPr>
              <a:t>http</a:t>
            </a:r>
            <a:r>
              <a:rPr lang="en-US" sz="2800" b="0" dirty="0">
                <a:solidFill>
                  <a:schemeClr val="bg1"/>
                </a:solidFill>
                <a:ea typeface="SimSun" panose="02010600030101010101" pitchFamily="2" charset="-122"/>
              </a:rPr>
              <a:t>://robotics.cs.tamu.edu/RSS2015NegativeResults/pmed.0020124.pdf</a:t>
            </a:r>
            <a:endParaRPr lang="en-US" sz="2800" b="0" dirty="0">
              <a:solidFill>
                <a:schemeClr val="bg1"/>
              </a:solidFill>
            </a:endParaRPr>
          </a:p>
        </p:txBody>
      </p:sp>
    </p:spTree>
    <p:extLst>
      <p:ext uri="{BB962C8B-B14F-4D97-AF65-F5344CB8AC3E}">
        <p14:creationId xmlns:p14="http://schemas.microsoft.com/office/powerpoint/2010/main" val="3683551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‘Pre-defined perspectives’: </a:t>
            </a:r>
            <a:r>
              <a:rPr lang="en-US" dirty="0" smtClean="0"/>
              <a:t>construct</a:t>
            </a:r>
            <a:endParaRPr lang="en-US" dirty="0"/>
          </a:p>
        </p:txBody>
      </p:sp>
      <p:sp>
        <p:nvSpPr>
          <p:cNvPr id="4" name="Content Placeholder 2"/>
          <p:cNvSpPr>
            <a:spLocks noGrp="1"/>
          </p:cNvSpPr>
          <p:nvPr>
            <p:ph idx="1"/>
          </p:nvPr>
        </p:nvSpPr>
        <p:spPr>
          <a:xfrm>
            <a:off x="228600" y="1676400"/>
            <a:ext cx="8686800" cy="1295400"/>
          </a:xfrm>
        </p:spPr>
        <p:txBody>
          <a:bodyPr/>
          <a:lstStyle/>
          <a:p>
            <a:pPr>
              <a:buFont typeface="Arial" panose="020B0604020202020204" pitchFamily="34" charset="0"/>
              <a:buChar char="•"/>
            </a:pPr>
            <a:r>
              <a:rPr lang="en-US" dirty="0" smtClean="0"/>
              <a:t>‘</a:t>
            </a:r>
            <a:r>
              <a:rPr lang="en-US" b="1" u="sng" dirty="0" smtClean="0"/>
              <a:t>Construct</a:t>
            </a:r>
            <a:r>
              <a:rPr lang="en-US" dirty="0" smtClean="0"/>
              <a:t>’</a:t>
            </a:r>
          </a:p>
          <a:p>
            <a:pPr lvl="1">
              <a:buFont typeface="Arial" panose="020B0604020202020204" pitchFamily="34" charset="0"/>
              <a:buChar char="•"/>
            </a:pPr>
            <a:r>
              <a:rPr lang="en-US" dirty="0" smtClean="0"/>
              <a:t>A </a:t>
            </a:r>
            <a:r>
              <a:rPr lang="en-US" dirty="0"/>
              <a:t>perspective built from </a:t>
            </a:r>
            <a:r>
              <a:rPr lang="en-US" dirty="0" smtClean="0"/>
              <a:t>the logical </a:t>
            </a:r>
            <a:r>
              <a:rPr lang="en-US" dirty="0"/>
              <a:t>combination of a number of </a:t>
            </a:r>
            <a:r>
              <a:rPr lang="en-US" dirty="0" smtClean="0"/>
              <a:t>concepts.</a:t>
            </a:r>
            <a:endParaRPr lang="en-US" sz="1000" i="1" dirty="0" smtClean="0"/>
          </a:p>
        </p:txBody>
      </p:sp>
    </p:spTree>
    <p:extLst>
      <p:ext uri="{BB962C8B-B14F-4D97-AF65-F5344CB8AC3E}">
        <p14:creationId xmlns:p14="http://schemas.microsoft.com/office/powerpoint/2010/main" val="40429004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‘Pre-defined perspectives’: </a:t>
            </a:r>
            <a:r>
              <a:rPr lang="en-US" dirty="0" smtClean="0"/>
              <a:t>construct</a:t>
            </a:r>
            <a:endParaRPr lang="en-US" dirty="0"/>
          </a:p>
        </p:txBody>
      </p:sp>
      <p:sp>
        <p:nvSpPr>
          <p:cNvPr id="4" name="Content Placeholder 2"/>
          <p:cNvSpPr>
            <a:spLocks noGrp="1"/>
          </p:cNvSpPr>
          <p:nvPr>
            <p:ph idx="1"/>
          </p:nvPr>
        </p:nvSpPr>
        <p:spPr>
          <a:xfrm>
            <a:off x="228600" y="1676400"/>
            <a:ext cx="8686800" cy="1295400"/>
          </a:xfrm>
        </p:spPr>
        <p:txBody>
          <a:bodyPr/>
          <a:lstStyle/>
          <a:p>
            <a:pPr>
              <a:buFont typeface="Arial" panose="020B0604020202020204" pitchFamily="34" charset="0"/>
              <a:buChar char="•"/>
            </a:pPr>
            <a:r>
              <a:rPr lang="en-US" dirty="0" smtClean="0"/>
              <a:t>‘</a:t>
            </a:r>
            <a:r>
              <a:rPr lang="en-US" b="1" u="sng" dirty="0" smtClean="0"/>
              <a:t>Construct</a:t>
            </a:r>
            <a:r>
              <a:rPr lang="en-US" dirty="0" smtClean="0"/>
              <a:t>’</a:t>
            </a:r>
          </a:p>
          <a:p>
            <a:pPr lvl="1">
              <a:buFont typeface="Arial" panose="020B0604020202020204" pitchFamily="34" charset="0"/>
              <a:buChar char="•"/>
            </a:pPr>
            <a:r>
              <a:rPr lang="en-US" dirty="0" smtClean="0"/>
              <a:t>A </a:t>
            </a:r>
            <a:r>
              <a:rPr lang="en-US" dirty="0"/>
              <a:t>perspective built from </a:t>
            </a:r>
            <a:r>
              <a:rPr lang="en-US" dirty="0" smtClean="0"/>
              <a:t>the logical </a:t>
            </a:r>
            <a:r>
              <a:rPr lang="en-US" dirty="0"/>
              <a:t>combination of a number of </a:t>
            </a:r>
            <a:r>
              <a:rPr lang="en-US" dirty="0" smtClean="0"/>
              <a:t>concepts.</a:t>
            </a:r>
            <a:endParaRPr lang="en-US" sz="1000" i="1" dirty="0" smtClean="0"/>
          </a:p>
        </p:txBody>
      </p:sp>
      <p:pic>
        <p:nvPicPr>
          <p:cNvPr id="5" name="Picture 4"/>
          <p:cNvPicPr>
            <a:picLocks noChangeAspect="1"/>
          </p:cNvPicPr>
          <p:nvPr/>
        </p:nvPicPr>
        <p:blipFill>
          <a:blip r:embed="rId2"/>
          <a:stretch>
            <a:fillRect/>
          </a:stretch>
        </p:blipFill>
        <p:spPr>
          <a:xfrm>
            <a:off x="381000" y="3103880"/>
            <a:ext cx="5853113" cy="3564678"/>
          </a:xfrm>
          <a:prstGeom prst="rect">
            <a:avLst/>
          </a:prstGeom>
        </p:spPr>
      </p:pic>
      <p:sp>
        <p:nvSpPr>
          <p:cNvPr id="6" name="Rectangle 1"/>
          <p:cNvSpPr>
            <a:spLocks noChangeArrowheads="1"/>
          </p:cNvSpPr>
          <p:nvPr/>
        </p:nvSpPr>
        <p:spPr bwMode="auto">
          <a:xfrm>
            <a:off x="6324600" y="4876800"/>
            <a:ext cx="2667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a:t>
            </a:r>
            <a:r>
              <a:rPr lang="en-US" sz="1200" b="0" i="1" dirty="0" smtClean="0">
                <a:solidFill>
                  <a:schemeClr val="bg1"/>
                </a:solidFill>
                <a:latin typeface="+mn-lt"/>
              </a:rPr>
              <a:t>Berg. </a:t>
            </a:r>
            <a:r>
              <a:rPr kumimoji="0" lang="en-US" altLang="en-US" sz="1200" b="0" i="0" u="none" strike="noStrike" cap="none" normalizeH="0" baseline="0" dirty="0" smtClean="0">
                <a:ln>
                  <a:noFill/>
                </a:ln>
                <a:solidFill>
                  <a:schemeClr val="bg1"/>
                </a:solidFill>
                <a:effectLst/>
                <a:latin typeface="+mn-lt"/>
              </a:rPr>
              <a:t>Research Methods For Communication Science. 2002.</a:t>
            </a:r>
          </a:p>
          <a:p>
            <a:pPr lvl="0" algn="r" eaLnBrk="0" hangingPunct="0"/>
            <a:r>
              <a:rPr lang="en-US" altLang="en-US" sz="1200" b="0" dirty="0" smtClean="0">
                <a:solidFill>
                  <a:schemeClr val="bg1"/>
                </a:solidFill>
                <a:latin typeface="+mn-lt"/>
              </a:rPr>
              <a:t>Part 1</a:t>
            </a:r>
            <a:r>
              <a:rPr lang="en-US" altLang="en-US" sz="1200" b="0" dirty="0">
                <a:solidFill>
                  <a:schemeClr val="bg1"/>
                </a:solidFill>
                <a:latin typeface="+mn-lt"/>
              </a:rPr>
              <a:t>, Chapter 2, Elements of Scientific Theories: Concepts and </a:t>
            </a:r>
            <a:r>
              <a:rPr lang="en-US" altLang="en-US" sz="1200" b="0" dirty="0" smtClean="0">
                <a:solidFill>
                  <a:schemeClr val="bg1"/>
                </a:solidFill>
                <a:latin typeface="+mn-lt"/>
              </a:rPr>
              <a:t>Definitions. P12.</a:t>
            </a:r>
            <a:endParaRPr kumimoji="0" lang="en-US" altLang="en-US" sz="1200" b="0" i="0" u="none" strike="noStrike" cap="none" normalizeH="0" baseline="0" dirty="0" smtClean="0">
              <a:ln>
                <a:noFill/>
              </a:ln>
              <a:solidFill>
                <a:schemeClr val="bg1"/>
              </a:solidFill>
              <a:effectLst/>
              <a:latin typeface="+mn-lt"/>
            </a:endParaRPr>
          </a:p>
          <a:p>
            <a:pPr lvl="0" algn="r" eaLnBrk="0" hangingPunct="0"/>
            <a:r>
              <a:rPr lang="en-US" altLang="en-US" sz="1200" b="0" dirty="0">
                <a:solidFill>
                  <a:schemeClr val="bg1"/>
                </a:solidFill>
                <a:latin typeface="+mn-lt"/>
              </a:rPr>
              <a:t> http://</a:t>
            </a:r>
            <a:r>
              <a:rPr lang="en-US" altLang="en-US" sz="1200" b="0" dirty="0" smtClean="0">
                <a:solidFill>
                  <a:schemeClr val="bg1"/>
                </a:solidFill>
                <a:latin typeface="+mn-lt"/>
              </a:rPr>
              <a:t>www.cios.org/readbook/rmcs/rmcs.htm</a:t>
            </a:r>
            <a:r>
              <a:rPr kumimoji="0" lang="en-US" altLang="en-US" sz="1200" b="0" i="0" u="none" strike="noStrike" cap="none" normalizeH="0" baseline="0" dirty="0" smtClean="0">
                <a:ln>
                  <a:noFill/>
                </a:ln>
                <a:solidFill>
                  <a:schemeClr val="bg1"/>
                </a:solidFill>
                <a:effectLst/>
                <a:latin typeface="+mn-lt"/>
              </a:rPr>
              <a:t> </a:t>
            </a:r>
          </a:p>
        </p:txBody>
      </p:sp>
      <p:cxnSp>
        <p:nvCxnSpPr>
          <p:cNvPr id="7" name="Straight Connector 6"/>
          <p:cNvCxnSpPr/>
          <p:nvPr/>
        </p:nvCxnSpPr>
        <p:spPr bwMode="auto">
          <a:xfrm>
            <a:off x="0" y="2971800"/>
            <a:ext cx="915416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8384983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sp>
        <p:nvSpPr>
          <p:cNvPr id="3" name="Content Placeholder 2"/>
          <p:cNvSpPr>
            <a:spLocks noGrp="1"/>
          </p:cNvSpPr>
          <p:nvPr>
            <p:ph idx="1"/>
          </p:nvPr>
        </p:nvSpPr>
        <p:spPr>
          <a:xfrm>
            <a:off x="228600" y="4267200"/>
            <a:ext cx="8686800" cy="2057400"/>
          </a:xfrm>
        </p:spPr>
        <p:txBody>
          <a:bodyPr/>
          <a:lstStyle/>
          <a:p>
            <a:pPr>
              <a:buFont typeface="Arial" panose="020B0604020202020204" pitchFamily="34" charset="0"/>
              <a:buChar char="•"/>
            </a:pPr>
            <a:r>
              <a:rPr lang="en-US" dirty="0" smtClean="0"/>
              <a:t>‘</a:t>
            </a:r>
            <a:r>
              <a:rPr lang="en-US" b="1" u="sng" dirty="0" smtClean="0"/>
              <a:t>Perspective</a:t>
            </a:r>
            <a:r>
              <a:rPr lang="en-US" dirty="0" smtClean="0"/>
              <a:t>’</a:t>
            </a:r>
            <a:endParaRPr lang="en-US" dirty="0"/>
          </a:p>
          <a:p>
            <a:pPr lvl="1">
              <a:buFont typeface="Arial" panose="020B0604020202020204" pitchFamily="34" charset="0"/>
              <a:buChar char="•"/>
            </a:pPr>
            <a:r>
              <a:rPr lang="en-US" dirty="0" smtClean="0"/>
              <a:t>A Cognitive Representation resulting from an interpretive process driven by relatively systematic observations of a </a:t>
            </a:r>
            <a:r>
              <a:rPr lang="en-US" dirty="0" err="1" smtClean="0"/>
              <a:t>PoR.</a:t>
            </a:r>
            <a:endParaRPr lang="en-US" dirty="0"/>
          </a:p>
        </p:txBody>
      </p:sp>
      <p:sp>
        <p:nvSpPr>
          <p:cNvPr id="4" name="Content Placeholder 2"/>
          <p:cNvSpPr txBox="1">
            <a:spLocks/>
          </p:cNvSpPr>
          <p:nvPr/>
        </p:nvSpPr>
        <p:spPr>
          <a:xfrm>
            <a:off x="228600" y="1676400"/>
            <a:ext cx="8686800" cy="1295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smtClean="0"/>
              <a:t>‘</a:t>
            </a:r>
            <a:r>
              <a:rPr lang="en-US" b="1" u="sng" kern="0" smtClean="0"/>
              <a:t>Construct</a:t>
            </a:r>
            <a:r>
              <a:rPr lang="en-US" kern="0" smtClean="0"/>
              <a:t>’</a:t>
            </a:r>
          </a:p>
          <a:p>
            <a:pPr lvl="1">
              <a:buFont typeface="Arial" panose="020B0604020202020204" pitchFamily="34" charset="0"/>
              <a:buChar char="•"/>
            </a:pPr>
            <a:r>
              <a:rPr lang="en-US" kern="0" smtClean="0"/>
              <a:t>A perspective built from the logical combination of a number of concepts.</a:t>
            </a:r>
            <a:endParaRPr lang="en-US" sz="1000" i="1" kern="0"/>
          </a:p>
        </p:txBody>
      </p:sp>
      <p:sp>
        <p:nvSpPr>
          <p:cNvPr id="5" name="Content Placeholder 2"/>
          <p:cNvSpPr txBox="1">
            <a:spLocks/>
          </p:cNvSpPr>
          <p:nvPr/>
        </p:nvSpPr>
        <p:spPr>
          <a:xfrm>
            <a:off x="228600" y="2971800"/>
            <a:ext cx="8686800" cy="1524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smtClean="0"/>
              <a:t>‘</a:t>
            </a:r>
            <a:r>
              <a:rPr lang="en-US" b="1" u="sng" kern="0" dirty="0" smtClean="0"/>
              <a:t>Concept</a:t>
            </a:r>
            <a:r>
              <a:rPr lang="en-US" kern="0" dirty="0" smtClean="0"/>
              <a:t>’</a:t>
            </a:r>
          </a:p>
          <a:p>
            <a:pPr lvl="1">
              <a:buFont typeface="Arial" panose="020B0604020202020204" pitchFamily="34" charset="0"/>
              <a:buChar char="•"/>
            </a:pPr>
            <a:r>
              <a:rPr lang="en-US" kern="0" dirty="0" smtClean="0"/>
              <a:t>A perspective drawn from </a:t>
            </a:r>
            <a:r>
              <a:rPr lang="en-US" u="sng" kern="0" dirty="0" smtClean="0"/>
              <a:t>observing</a:t>
            </a:r>
            <a:r>
              <a:rPr lang="en-US" kern="0" dirty="0" smtClean="0"/>
              <a:t> a number of </a:t>
            </a:r>
            <a:r>
              <a:rPr lang="en-US" kern="0" dirty="0" err="1" smtClean="0"/>
              <a:t>PoRs</a:t>
            </a:r>
            <a:r>
              <a:rPr lang="en-US" kern="0" dirty="0" smtClean="0"/>
              <a:t> in a relatively similar, comparable and standardized way.</a:t>
            </a:r>
          </a:p>
          <a:p>
            <a:pPr marL="346075" indent="0"/>
            <a:endParaRPr lang="en-US" sz="1000" i="1" kern="0" dirty="0" smtClean="0"/>
          </a:p>
        </p:txBody>
      </p:sp>
    </p:spTree>
    <p:extLst>
      <p:ext uri="{BB962C8B-B14F-4D97-AF65-F5344CB8AC3E}">
        <p14:creationId xmlns:p14="http://schemas.microsoft.com/office/powerpoint/2010/main" val="16698637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Representation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2773644"/>
              </p:ext>
            </p:extLst>
          </p:nvPr>
        </p:nvGraphicFramePr>
        <p:xfrm>
          <a:off x="152397" y="1676400"/>
          <a:ext cx="8839202" cy="4312920"/>
        </p:xfrm>
        <a:graphic>
          <a:graphicData uri="http://schemas.openxmlformats.org/drawingml/2006/table">
            <a:tbl>
              <a:tblPr/>
              <a:tblGrid>
                <a:gridCol w="2362203"/>
                <a:gridCol w="6476999"/>
              </a:tblGrid>
              <a:tr h="914400">
                <a:tc>
                  <a:txBody>
                    <a:bodyPr/>
                    <a:lstStyle/>
                    <a:p>
                      <a:pPr algn="l"/>
                      <a:r>
                        <a:rPr lang="en-US" sz="1800" dirty="0">
                          <a:solidFill>
                            <a:schemeClr val="bg1"/>
                          </a:solidFill>
                        </a:rPr>
                        <a:t>INFORMATION CONTENT ENTITY</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800">
                          <a:solidFill>
                            <a:schemeClr val="bg1"/>
                          </a:solidFill>
                        </a:rPr>
                        <a:t>An ENTITY which is (1) GENERICALLY DEPENDENT on (2) some MATERIAL ENTITY and which is (3) concretized by a QUALITY (a) inhering in the MATERIAL ENTITY and (b) that is_about some PORTION OF REALITY</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62000">
                <a:tc>
                  <a:txBody>
                    <a:bodyPr/>
                    <a:lstStyle/>
                    <a:p>
                      <a:pPr algn="l"/>
                      <a:r>
                        <a:rPr lang="en-US" sz="1800">
                          <a:solidFill>
                            <a:schemeClr val="bg1"/>
                          </a:solidFill>
                        </a:rPr>
                        <a:t>INFORMATION QUALITY ENTITY</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800">
                          <a:solidFill>
                            <a:schemeClr val="bg1"/>
                          </a:solidFill>
                        </a:rPr>
                        <a:t>A REPRESENTATION that is the concretization of some INFORMATION CONTENT ENTITY</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62000">
                <a:tc>
                  <a:txBody>
                    <a:bodyPr/>
                    <a:lstStyle/>
                    <a:p>
                      <a:pPr algn="l"/>
                      <a:r>
                        <a:rPr lang="en-US" sz="1800">
                          <a:solidFill>
                            <a:schemeClr val="bg1"/>
                          </a:solidFill>
                        </a:rPr>
                        <a:t>REPRESENTATION</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800">
                          <a:solidFill>
                            <a:schemeClr val="bg1"/>
                          </a:solidFill>
                        </a:rPr>
                        <a:t>A QUALITY which is_about or is intended to be about a PORTION OF REALITY</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990600">
                <a:tc>
                  <a:txBody>
                    <a:bodyPr/>
                    <a:lstStyle/>
                    <a:p>
                      <a:pPr algn="l"/>
                      <a:r>
                        <a:rPr lang="en-US" sz="1800">
                          <a:solidFill>
                            <a:schemeClr val="bg1"/>
                          </a:solidFill>
                        </a:rPr>
                        <a:t>MENTAL QUALITY</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800">
                          <a:solidFill>
                            <a:schemeClr val="bg1"/>
                          </a:solidFill>
                        </a:rPr>
                        <a:t>A QUALITY which specifically depends on an ANATOMICAL STRUCTURE in the cognitive system of an organism</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33400">
                <a:tc>
                  <a:txBody>
                    <a:bodyPr/>
                    <a:lstStyle/>
                    <a:p>
                      <a:pPr algn="l"/>
                      <a:r>
                        <a:rPr lang="en-US" sz="1800">
                          <a:solidFill>
                            <a:schemeClr val="bg1"/>
                          </a:solidFill>
                        </a:rPr>
                        <a:t>COGNITIVE REPRESENTATION</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800" dirty="0">
                          <a:solidFill>
                            <a:schemeClr val="bg1"/>
                          </a:solidFill>
                        </a:rPr>
                        <a:t>A REPRESENTATION which is a MENTAL QUALITY</a:t>
                      </a:r>
                    </a:p>
                  </a:txBody>
                  <a:tcPr marL="76200" marR="762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4" name="Rectangle 3"/>
          <p:cNvSpPr/>
          <p:nvPr/>
        </p:nvSpPr>
        <p:spPr>
          <a:xfrm>
            <a:off x="76200" y="6096000"/>
            <a:ext cx="8991600" cy="738664"/>
          </a:xfrm>
          <a:prstGeom prst="rect">
            <a:avLst/>
          </a:prstGeom>
        </p:spPr>
        <p:txBody>
          <a:bodyPr wrap="square">
            <a:spAutoFit/>
          </a:bodyPr>
          <a:lstStyle/>
          <a:p>
            <a:r>
              <a:rPr lang="en-US" sz="1400" i="1" dirty="0">
                <a:solidFill>
                  <a:schemeClr val="bg1"/>
                </a:solidFill>
              </a:rPr>
              <a:t>Smith B, Ceusters W. </a:t>
            </a:r>
            <a:r>
              <a:rPr lang="en-US" sz="1400" i="1" dirty="0" err="1">
                <a:solidFill>
                  <a:schemeClr val="bg1"/>
                </a:solidFill>
              </a:rPr>
              <a:t>Aboutness</a:t>
            </a:r>
            <a:r>
              <a:rPr lang="en-US" sz="1400" i="1" dirty="0">
                <a:solidFill>
                  <a:schemeClr val="bg1"/>
                </a:solidFill>
              </a:rPr>
              <a:t>: Towards Foundations for the Information Artifact Ontology. In: Proceedings of the Sixth International Conference on Biomedical Ontology: July 27-30, 2015; </a:t>
            </a:r>
            <a:r>
              <a:rPr lang="en-US" sz="1400" i="1" dirty="0" err="1">
                <a:solidFill>
                  <a:schemeClr val="bg1"/>
                </a:solidFill>
              </a:rPr>
              <a:t>Lisboa</a:t>
            </a:r>
            <a:r>
              <a:rPr lang="en-US" sz="1400" i="1" dirty="0">
                <a:solidFill>
                  <a:schemeClr val="bg1"/>
                </a:solidFill>
              </a:rPr>
              <a:t>, Portugal. 2015. Available at: </a:t>
            </a:r>
            <a:r>
              <a:rPr lang="en-US" sz="1400" i="1" dirty="0">
                <a:solidFill>
                  <a:schemeClr val="bg1"/>
                </a:solidFill>
                <a:hlinkClick r:id="rId2"/>
              </a:rPr>
              <a:t>http://ceur-ws.org/Vol-1515/regular10.pdf</a:t>
            </a:r>
            <a:r>
              <a:rPr lang="en-US" sz="1400" i="1" dirty="0">
                <a:solidFill>
                  <a:schemeClr val="bg1"/>
                </a:solidFill>
              </a:rPr>
              <a:t>. Accessed 24 Aug 2016.</a:t>
            </a:r>
            <a:endParaRPr lang="en-US" sz="1400" dirty="0">
              <a:solidFill>
                <a:schemeClr val="bg1"/>
              </a:solidFill>
            </a:endParaRPr>
          </a:p>
        </p:txBody>
      </p:sp>
    </p:spTree>
    <p:extLst>
      <p:ext uri="{BB962C8B-B14F-4D97-AF65-F5344CB8AC3E}">
        <p14:creationId xmlns:p14="http://schemas.microsoft.com/office/powerpoint/2010/main" val="3445939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Pre-defined</a:t>
            </a:r>
            <a:r>
              <a:rPr lang="en-US" dirty="0" smtClean="0"/>
              <a:t> perspectives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t>Perspective label</a:t>
            </a:r>
            <a:r>
              <a:rPr lang="en-US" dirty="0" smtClean="0"/>
              <a:t>:</a:t>
            </a:r>
          </a:p>
          <a:p>
            <a:pPr lvl="1">
              <a:buFont typeface="Arial" panose="020B0604020202020204" pitchFamily="34" charset="0"/>
              <a:buChar char="•"/>
            </a:pPr>
            <a:r>
              <a:rPr lang="en-US" sz="2000" dirty="0" smtClean="0"/>
              <a:t>Short term that functions as a name to identify the perspective in communications about the research.</a:t>
            </a:r>
          </a:p>
          <a:p>
            <a:pPr>
              <a:buFont typeface="Arial" panose="020B0604020202020204" pitchFamily="34" charset="0"/>
              <a:buChar char="•"/>
            </a:pPr>
            <a:r>
              <a:rPr lang="en-US" u="sng" dirty="0" smtClean="0"/>
              <a:t>Theoretical </a:t>
            </a:r>
            <a:r>
              <a:rPr lang="en-US" b="1" u="sng" dirty="0" smtClean="0"/>
              <a:t>definition</a:t>
            </a:r>
            <a:r>
              <a:rPr lang="en-US" dirty="0" smtClean="0"/>
              <a:t>:</a:t>
            </a:r>
          </a:p>
          <a:p>
            <a:pPr lvl="1">
              <a:buFont typeface="Arial" panose="020B0604020202020204" pitchFamily="34" charset="0"/>
              <a:buChar char="•"/>
            </a:pPr>
            <a:r>
              <a:rPr lang="en-US" sz="2000" dirty="0" smtClean="0"/>
              <a:t>Description that specifies what sort of </a:t>
            </a:r>
            <a:r>
              <a:rPr lang="en-US" sz="2000" dirty="0" err="1" smtClean="0"/>
              <a:t>PoR</a:t>
            </a:r>
            <a:r>
              <a:rPr lang="en-US" sz="2000" dirty="0" smtClean="0"/>
              <a:t> the defining researcher carved out through the perspective.</a:t>
            </a:r>
          </a:p>
          <a:p>
            <a:pPr>
              <a:buFont typeface="Arial" panose="020B0604020202020204" pitchFamily="34" charset="0"/>
              <a:buChar char="•"/>
            </a:pPr>
            <a:r>
              <a:rPr lang="en-US" u="sng" dirty="0" smtClean="0"/>
              <a:t>Operational </a:t>
            </a:r>
            <a:r>
              <a:rPr lang="en-US" b="1" u="sng" dirty="0" smtClean="0"/>
              <a:t>definition</a:t>
            </a:r>
            <a:r>
              <a:rPr lang="en-US" dirty="0" smtClean="0"/>
              <a:t>:</a:t>
            </a:r>
          </a:p>
          <a:p>
            <a:pPr lvl="1">
              <a:buFont typeface="Arial" panose="020B0604020202020204" pitchFamily="34" charset="0"/>
              <a:buChar char="•"/>
            </a:pPr>
            <a:r>
              <a:rPr lang="en-US" sz="2000" dirty="0"/>
              <a:t>Description </a:t>
            </a:r>
            <a:r>
              <a:rPr lang="en-US" sz="2000" dirty="0" smtClean="0"/>
              <a:t>intended to allow other researchers </a:t>
            </a:r>
          </a:p>
          <a:p>
            <a:pPr lvl="2">
              <a:buFont typeface="Arial" panose="020B0604020202020204" pitchFamily="34" charset="0"/>
              <a:buChar char="•"/>
            </a:pPr>
            <a:r>
              <a:rPr lang="en-US" dirty="0" smtClean="0"/>
              <a:t>(a) to observe (in case of concepts) the intended </a:t>
            </a:r>
            <a:r>
              <a:rPr lang="en-US" dirty="0" err="1" smtClean="0"/>
              <a:t>PoRs</a:t>
            </a:r>
            <a:r>
              <a:rPr lang="en-US" dirty="0" smtClean="0"/>
              <a:t> from the very same perspective objectively or,</a:t>
            </a:r>
          </a:p>
          <a:p>
            <a:pPr lvl="2">
              <a:buFont typeface="Arial" panose="020B0604020202020204" pitchFamily="34" charset="0"/>
              <a:buChar char="•"/>
            </a:pPr>
            <a:r>
              <a:rPr lang="en-US" dirty="0" smtClean="0"/>
              <a:t>(b) to build (in case of constructs) the perspective in exactly the same way as intended.   </a:t>
            </a:r>
            <a:endParaRPr lang="en-US" dirty="0"/>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smtClean="0">
                <a:solidFill>
                  <a:schemeClr val="bg1"/>
                </a:solidFill>
                <a:latin typeface="+mn-lt"/>
              </a:rPr>
              <a:t>Adapted from:    </a:t>
            </a:r>
            <a:r>
              <a:rPr lang="en-US" sz="1200" b="0" i="1" dirty="0" smtClean="0">
                <a:solidFill>
                  <a:schemeClr val="bg1"/>
                </a:solidFill>
                <a:latin typeface="+mn-lt"/>
              </a:rPr>
              <a:t>James </a:t>
            </a:r>
            <a:r>
              <a:rPr lang="en-US" sz="1200" b="0" i="1" dirty="0">
                <a:solidFill>
                  <a:schemeClr val="bg1"/>
                </a:solidFill>
                <a:latin typeface="+mn-lt"/>
              </a:rPr>
              <a:t>H. Watt and </a:t>
            </a:r>
            <a:r>
              <a:rPr lang="en-US" sz="1200" b="0" i="1" dirty="0" err="1">
                <a:solidFill>
                  <a:schemeClr val="bg1"/>
                </a:solidFill>
                <a:latin typeface="+mn-lt"/>
              </a:rPr>
              <a:t>Sjef</a:t>
            </a:r>
            <a:r>
              <a:rPr lang="en-US" sz="1200" b="0" i="1" dirty="0">
                <a:solidFill>
                  <a:schemeClr val="bg1"/>
                </a:solidFill>
                <a:latin typeface="+mn-lt"/>
              </a:rPr>
              <a:t> van den </a:t>
            </a:r>
            <a:r>
              <a:rPr lang="en-US" sz="1200" b="0" i="1" dirty="0" smtClean="0">
                <a:solidFill>
                  <a:schemeClr val="bg1"/>
                </a:solidFill>
                <a:latin typeface="+mn-lt"/>
              </a:rPr>
              <a:t>Berg. </a:t>
            </a:r>
            <a:r>
              <a:rPr kumimoji="0" lang="en-US" altLang="en-US" sz="1200" b="0" i="0" u="none" strike="noStrike" cap="none" normalizeH="0" baseline="0" dirty="0" smtClean="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a:t>
            </a:r>
            <a:r>
              <a:rPr lang="en-US" altLang="en-US" sz="1200" b="0" dirty="0" smtClean="0">
                <a:solidFill>
                  <a:schemeClr val="bg1"/>
                </a:solidFill>
                <a:latin typeface="+mn-lt"/>
              </a:rPr>
              <a:t>www.cios.org/readbook/rmcs/rmcs.htm</a:t>
            </a:r>
            <a:r>
              <a:rPr kumimoji="0" lang="en-US" altLang="en-US" sz="1200" b="0" i="0" u="none" strike="noStrike" cap="none" normalizeH="0" baseline="0" dirty="0" smtClean="0">
                <a:ln>
                  <a:noFill/>
                </a:ln>
                <a:solidFill>
                  <a:schemeClr val="bg1"/>
                </a:solidFill>
                <a:effectLst/>
                <a:latin typeface="+mn-lt"/>
              </a:rPr>
              <a:t> </a:t>
            </a:r>
          </a:p>
        </p:txBody>
      </p:sp>
    </p:spTree>
    <p:extLst>
      <p:ext uri="{BB962C8B-B14F-4D97-AF65-F5344CB8AC3E}">
        <p14:creationId xmlns:p14="http://schemas.microsoft.com/office/powerpoint/2010/main" val="15961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data analysis (1.4)</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sz="2200" dirty="0" smtClean="0"/>
              <a:t>Research question: </a:t>
            </a:r>
            <a:r>
              <a:rPr lang="en-US" sz="2200" i="1" dirty="0" smtClean="0">
                <a:solidFill>
                  <a:srgbClr val="FFFF00"/>
                </a:solidFill>
              </a:rPr>
              <a:t>Does </a:t>
            </a:r>
            <a:r>
              <a:rPr lang="en-US" sz="2200" i="1" dirty="0">
                <a:solidFill>
                  <a:srgbClr val="FFFF00"/>
                </a:solidFill>
              </a:rPr>
              <a:t>doing physical exercise influences heart rate while doing the exercise?</a:t>
            </a:r>
          </a:p>
          <a:p>
            <a:pPr marL="457200" indent="-457200">
              <a:buFont typeface="+mj-lt"/>
              <a:buAutoNum type="arabicPeriod"/>
            </a:pPr>
            <a:r>
              <a:rPr lang="en-US" sz="2200" dirty="0" smtClean="0"/>
              <a:t>Null hypothesis: </a:t>
            </a:r>
            <a:r>
              <a:rPr lang="en-US" sz="2200" i="1" dirty="0" smtClean="0">
                <a:solidFill>
                  <a:srgbClr val="FFFF00"/>
                </a:solidFill>
              </a:rPr>
              <a:t>Physical </a:t>
            </a:r>
            <a:r>
              <a:rPr lang="en-US" sz="2200" i="1" dirty="0">
                <a:solidFill>
                  <a:srgbClr val="FFFF00"/>
                </a:solidFill>
              </a:rPr>
              <a:t>exercise does not influence heart rate while doing the exercise.</a:t>
            </a:r>
          </a:p>
          <a:p>
            <a:pPr marL="457200" indent="-457200">
              <a:buFont typeface="+mj-lt"/>
              <a:buAutoNum type="arabicPeriod"/>
            </a:pPr>
            <a:r>
              <a:rPr lang="en-US" sz="2200" dirty="0" smtClean="0"/>
              <a:t>Statistical null hypothesis: </a:t>
            </a:r>
            <a:r>
              <a:rPr lang="en-US" sz="2200" i="1" dirty="0" smtClean="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smtClean="0"/>
              <a:t>Relevant variables:</a:t>
            </a:r>
            <a:endParaRPr lang="en-US" sz="2200" i="1" dirty="0">
              <a:solidFill>
                <a:srgbClr val="FFFF00"/>
              </a:solidFill>
            </a:endParaRPr>
          </a:p>
        </p:txBody>
      </p:sp>
    </p:spTree>
    <p:extLst>
      <p:ext uri="{BB962C8B-B14F-4D97-AF65-F5344CB8AC3E}">
        <p14:creationId xmlns:p14="http://schemas.microsoft.com/office/powerpoint/2010/main" val="226081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data analysis (1.4)</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sz="2200" dirty="0" smtClean="0"/>
              <a:t>Research question: </a:t>
            </a:r>
            <a:r>
              <a:rPr lang="en-US" sz="2200" i="1" dirty="0" smtClean="0">
                <a:solidFill>
                  <a:srgbClr val="FFFF00"/>
                </a:solidFill>
              </a:rPr>
              <a:t>Does </a:t>
            </a:r>
            <a:r>
              <a:rPr lang="en-US" sz="2200" i="1" dirty="0">
                <a:solidFill>
                  <a:srgbClr val="FFFF00"/>
                </a:solidFill>
              </a:rPr>
              <a:t>doing physical exercise influences heart rate while doing the exercise?</a:t>
            </a:r>
          </a:p>
          <a:p>
            <a:pPr marL="457200" indent="-457200">
              <a:buFont typeface="+mj-lt"/>
              <a:buAutoNum type="arabicPeriod"/>
            </a:pPr>
            <a:r>
              <a:rPr lang="en-US" sz="2200" dirty="0" smtClean="0"/>
              <a:t>Null hypothesis: </a:t>
            </a:r>
            <a:r>
              <a:rPr lang="en-US" sz="2200" i="1" dirty="0" smtClean="0">
                <a:solidFill>
                  <a:srgbClr val="FFFF00"/>
                </a:solidFill>
              </a:rPr>
              <a:t>Physical </a:t>
            </a:r>
            <a:r>
              <a:rPr lang="en-US" sz="2200" i="1" dirty="0">
                <a:solidFill>
                  <a:srgbClr val="FFFF00"/>
                </a:solidFill>
              </a:rPr>
              <a:t>exercise does not influence heart rate while doing the exercise.</a:t>
            </a:r>
          </a:p>
          <a:p>
            <a:pPr marL="457200" indent="-457200">
              <a:buFont typeface="+mj-lt"/>
              <a:buAutoNum type="arabicPeriod"/>
            </a:pPr>
            <a:r>
              <a:rPr lang="en-US" sz="2200" dirty="0" smtClean="0"/>
              <a:t>Statistical null hypothesis: </a:t>
            </a:r>
            <a:r>
              <a:rPr lang="en-US" sz="2200" i="1" dirty="0" smtClean="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smtClean="0"/>
              <a:t>Relevant variables: ‘</a:t>
            </a:r>
            <a:r>
              <a:rPr lang="en-US" sz="2200" i="1" dirty="0" smtClean="0">
                <a:solidFill>
                  <a:srgbClr val="FFFF00"/>
                </a:solidFill>
              </a:rPr>
              <a:t>heart rate</a:t>
            </a:r>
            <a:r>
              <a:rPr lang="en-US" sz="2200" dirty="0" smtClean="0"/>
              <a:t>’, ‘</a:t>
            </a:r>
            <a:r>
              <a:rPr lang="en-US" sz="2200" i="1" dirty="0" smtClean="0">
                <a:solidFill>
                  <a:srgbClr val="FFFF00"/>
                </a:solidFill>
              </a:rPr>
              <a:t>physical exercise</a:t>
            </a:r>
            <a:r>
              <a:rPr lang="en-US" sz="2200" dirty="0" smtClean="0"/>
              <a:t>’</a:t>
            </a:r>
            <a:endParaRPr lang="en-US" sz="2200" dirty="0"/>
          </a:p>
          <a:p>
            <a:pPr marL="457200" indent="-457200"/>
            <a:endParaRPr lang="en-US" sz="2200" i="1" dirty="0">
              <a:solidFill>
                <a:srgbClr val="FFFF00"/>
              </a:solidFill>
            </a:endParaRPr>
          </a:p>
        </p:txBody>
      </p:sp>
    </p:spTree>
    <p:extLst>
      <p:ext uri="{BB962C8B-B14F-4D97-AF65-F5344CB8AC3E}">
        <p14:creationId xmlns:p14="http://schemas.microsoft.com/office/powerpoint/2010/main" val="41992480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data analysis (1.5)</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sz="2200" dirty="0" smtClean="0"/>
              <a:t>Research question: </a:t>
            </a:r>
            <a:r>
              <a:rPr lang="en-US" sz="2200" i="1" dirty="0" smtClean="0">
                <a:solidFill>
                  <a:srgbClr val="FFFF00"/>
                </a:solidFill>
              </a:rPr>
              <a:t>Does </a:t>
            </a:r>
            <a:r>
              <a:rPr lang="en-US" sz="2200" i="1" dirty="0">
                <a:solidFill>
                  <a:srgbClr val="FFFF00"/>
                </a:solidFill>
              </a:rPr>
              <a:t>doing physical exercise influences heart rate while doing the exercise?</a:t>
            </a:r>
          </a:p>
          <a:p>
            <a:pPr marL="457200" indent="-457200">
              <a:buFont typeface="+mj-lt"/>
              <a:buAutoNum type="arabicPeriod"/>
            </a:pPr>
            <a:r>
              <a:rPr lang="en-US" sz="2200" dirty="0" smtClean="0"/>
              <a:t>Null hypothesis: </a:t>
            </a:r>
            <a:r>
              <a:rPr lang="en-US" sz="2200" i="1" dirty="0" smtClean="0">
                <a:solidFill>
                  <a:srgbClr val="FFFF00"/>
                </a:solidFill>
              </a:rPr>
              <a:t>Physical </a:t>
            </a:r>
            <a:r>
              <a:rPr lang="en-US" sz="2200" i="1" dirty="0">
                <a:solidFill>
                  <a:srgbClr val="FFFF00"/>
                </a:solidFill>
              </a:rPr>
              <a:t>exercise does not influence heart rate while doing the exercise.</a:t>
            </a:r>
          </a:p>
          <a:p>
            <a:pPr marL="457200" indent="-457200">
              <a:buFont typeface="+mj-lt"/>
              <a:buAutoNum type="arabicPeriod"/>
            </a:pPr>
            <a:r>
              <a:rPr lang="en-US" sz="2200" dirty="0" smtClean="0"/>
              <a:t>Statistical null hypothesis: </a:t>
            </a:r>
            <a:r>
              <a:rPr lang="en-US" sz="2200" i="1" dirty="0" smtClean="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smtClean="0"/>
              <a:t>Relevant variables: ‘</a:t>
            </a:r>
            <a:r>
              <a:rPr lang="en-US" sz="2200" i="1" dirty="0" smtClean="0">
                <a:solidFill>
                  <a:srgbClr val="FFFF00"/>
                </a:solidFill>
              </a:rPr>
              <a:t>heart rate</a:t>
            </a:r>
            <a:r>
              <a:rPr lang="en-US" sz="2200" dirty="0" smtClean="0"/>
              <a:t>’, ‘</a:t>
            </a:r>
            <a:r>
              <a:rPr lang="en-US" sz="2200" i="1" dirty="0" smtClean="0">
                <a:solidFill>
                  <a:srgbClr val="FFFF00"/>
                </a:solidFill>
              </a:rPr>
              <a:t>physical exercise</a:t>
            </a:r>
            <a:r>
              <a:rPr lang="en-US" sz="2200" dirty="0" smtClean="0"/>
              <a:t>’.</a:t>
            </a:r>
          </a:p>
          <a:p>
            <a:pPr marL="457200" indent="-457200">
              <a:buFont typeface="+mj-lt"/>
              <a:buAutoNum type="arabicPeriod"/>
            </a:pPr>
            <a:r>
              <a:rPr lang="en-US" sz="2200" dirty="0"/>
              <a:t>Determine what kind of variable each one is.</a:t>
            </a:r>
          </a:p>
          <a:p>
            <a:pPr marL="0" indent="0"/>
            <a:endParaRPr lang="en-US" sz="2200" dirty="0"/>
          </a:p>
          <a:p>
            <a:pPr marL="457200" indent="-457200"/>
            <a:endParaRPr lang="en-US" sz="2200" i="1" dirty="0">
              <a:solidFill>
                <a:srgbClr val="FFFF00"/>
              </a:solidFill>
            </a:endParaRPr>
          </a:p>
        </p:txBody>
      </p:sp>
    </p:spTree>
    <p:extLst>
      <p:ext uri="{BB962C8B-B14F-4D97-AF65-F5344CB8AC3E}">
        <p14:creationId xmlns:p14="http://schemas.microsoft.com/office/powerpoint/2010/main" val="22763374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Kinds of variables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Can be classified along several axes, but most importantly:</a:t>
            </a:r>
          </a:p>
          <a:p>
            <a:pPr lvl="1">
              <a:buFont typeface="Arial" panose="020B0604020202020204" pitchFamily="34" charset="0"/>
              <a:buChar char="•"/>
            </a:pPr>
            <a:r>
              <a:rPr lang="en-US" dirty="0" smtClean="0"/>
              <a:t>Dependent versus independent,</a:t>
            </a:r>
          </a:p>
          <a:p>
            <a:pPr lvl="1">
              <a:buFont typeface="Arial" panose="020B0604020202020204" pitchFamily="34" charset="0"/>
              <a:buChar char="•"/>
            </a:pPr>
            <a:r>
              <a:rPr lang="en-US" dirty="0" smtClean="0"/>
              <a:t>Level of measurement,</a:t>
            </a:r>
          </a:p>
          <a:p>
            <a:pPr lvl="1">
              <a:buFont typeface="Arial" panose="020B0604020202020204" pitchFamily="34" charset="0"/>
              <a:buChar char="•"/>
            </a:pPr>
            <a:r>
              <a:rPr lang="en-US" dirty="0" smtClean="0"/>
              <a:t>Discrete or continuous.</a:t>
            </a:r>
            <a:endParaRPr lang="en-US" dirty="0"/>
          </a:p>
        </p:txBody>
      </p:sp>
    </p:spTree>
    <p:extLst>
      <p:ext uri="{BB962C8B-B14F-4D97-AF65-F5344CB8AC3E}">
        <p14:creationId xmlns:p14="http://schemas.microsoft.com/office/powerpoint/2010/main" val="41090060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 &amp; level of measurement</a:t>
            </a:r>
            <a:endParaRPr lang="en-US" dirty="0"/>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u="sng" dirty="0" smtClean="0"/>
              <a:t>Nominal</a:t>
            </a:r>
            <a:r>
              <a:rPr lang="en-US" dirty="0" smtClean="0"/>
              <a:t> (=categorical):</a:t>
            </a:r>
          </a:p>
          <a:p>
            <a:pPr lvl="2">
              <a:spcBef>
                <a:spcPts val="0"/>
              </a:spcBef>
              <a:buFont typeface="Arial" panose="020B0604020202020204" pitchFamily="34" charset="0"/>
              <a:buChar char="•"/>
            </a:pPr>
            <a:r>
              <a:rPr lang="en-US" dirty="0"/>
              <a:t>e</a:t>
            </a:r>
            <a:r>
              <a:rPr lang="en-US" dirty="0" smtClean="0"/>
              <a:t>.g.: shape = round, square, oval, …</a:t>
            </a:r>
          </a:p>
          <a:p>
            <a:pPr lvl="2">
              <a:spcBef>
                <a:spcPts val="0"/>
              </a:spcBef>
              <a:buFont typeface="Arial" panose="020B0604020202020204" pitchFamily="34" charset="0"/>
              <a:buChar char="•"/>
            </a:pPr>
            <a:r>
              <a:rPr lang="en-US" dirty="0" smtClean="0"/>
              <a:t>Only comparison is (in)equality,</a:t>
            </a:r>
          </a:p>
          <a:p>
            <a:pPr lvl="2">
              <a:spcBef>
                <a:spcPts val="0"/>
              </a:spcBef>
              <a:buFont typeface="Arial" panose="020B0604020202020204" pitchFamily="34" charset="0"/>
              <a:buChar char="•"/>
            </a:pPr>
            <a:r>
              <a:rPr lang="en-US" dirty="0" smtClean="0"/>
              <a:t>Special type: binary.</a:t>
            </a:r>
          </a:p>
          <a:p>
            <a:pPr>
              <a:buFont typeface="Arial" panose="020B0604020202020204" pitchFamily="34" charset="0"/>
              <a:buChar char="•"/>
            </a:pPr>
            <a:r>
              <a:rPr lang="en-US" u="sng" dirty="0" smtClean="0"/>
              <a:t>Ordinal</a:t>
            </a:r>
            <a:r>
              <a:rPr lang="en-US" dirty="0" smtClean="0"/>
              <a:t> (=rank):</a:t>
            </a:r>
          </a:p>
          <a:p>
            <a:pPr lvl="2">
              <a:spcBef>
                <a:spcPts val="0"/>
              </a:spcBef>
              <a:buFont typeface="Arial" panose="020B0604020202020204" pitchFamily="34" charset="0"/>
              <a:buChar char="•"/>
            </a:pPr>
            <a:r>
              <a:rPr lang="en-US" dirty="0" smtClean="0"/>
              <a:t>Ranking order between values,</a:t>
            </a:r>
          </a:p>
          <a:p>
            <a:pPr lvl="2">
              <a:spcBef>
                <a:spcPts val="0"/>
              </a:spcBef>
              <a:buFont typeface="Arial" panose="020B0604020202020204" pitchFamily="34" charset="0"/>
              <a:buChar char="•"/>
            </a:pPr>
            <a:r>
              <a:rPr lang="en-US" dirty="0"/>
              <a:t>e</a:t>
            </a:r>
            <a:r>
              <a:rPr lang="en-US" dirty="0" smtClean="0"/>
              <a:t>.g.: like most, like somewhat, neutral, dislike somewhat, …</a:t>
            </a:r>
          </a:p>
          <a:p>
            <a:pPr>
              <a:buFont typeface="Arial" panose="020B0604020202020204" pitchFamily="34" charset="0"/>
              <a:buChar char="•"/>
            </a:pPr>
            <a:r>
              <a:rPr lang="en-US" u="sng" dirty="0" smtClean="0"/>
              <a:t>Interval</a:t>
            </a:r>
            <a:r>
              <a:rPr lang="en-US" dirty="0" smtClean="0"/>
              <a:t>:</a:t>
            </a:r>
          </a:p>
          <a:p>
            <a:pPr lvl="2">
              <a:spcBef>
                <a:spcPts val="0"/>
              </a:spcBef>
              <a:buFont typeface="Arial" panose="020B0604020202020204" pitchFamily="34" charset="0"/>
              <a:buChar char="•"/>
            </a:pPr>
            <a:r>
              <a:rPr lang="en-US" dirty="0" smtClean="0"/>
              <a:t>Ranked with equal distance between values, </a:t>
            </a:r>
          </a:p>
          <a:p>
            <a:pPr lvl="2">
              <a:spcBef>
                <a:spcPts val="0"/>
              </a:spcBef>
              <a:buFont typeface="Arial" panose="020B0604020202020204" pitchFamily="34" charset="0"/>
              <a:buChar char="•"/>
            </a:pPr>
            <a:r>
              <a:rPr lang="en-US" dirty="0" smtClean="0"/>
              <a:t>Null-point is arbitrary.</a:t>
            </a:r>
          </a:p>
          <a:p>
            <a:pPr lvl="2">
              <a:spcBef>
                <a:spcPts val="0"/>
              </a:spcBef>
              <a:buFont typeface="Arial" panose="020B0604020202020204" pitchFamily="34" charset="0"/>
              <a:buChar char="•"/>
            </a:pPr>
            <a:r>
              <a:rPr lang="en-US" dirty="0"/>
              <a:t>e</a:t>
            </a:r>
            <a:r>
              <a:rPr lang="en-US" dirty="0" smtClean="0"/>
              <a:t>.g.: temperature in Celsius or Fahrenheit.</a:t>
            </a:r>
          </a:p>
          <a:p>
            <a:pPr>
              <a:buFont typeface="Arial" panose="020B0604020202020204" pitchFamily="34" charset="0"/>
              <a:buChar char="•"/>
            </a:pPr>
            <a:r>
              <a:rPr lang="en-US" u="sng" dirty="0" smtClean="0"/>
              <a:t>Ratio</a:t>
            </a:r>
            <a:r>
              <a:rPr lang="en-US" dirty="0" smtClean="0"/>
              <a:t>:</a:t>
            </a:r>
          </a:p>
          <a:p>
            <a:pPr lvl="2">
              <a:spcBef>
                <a:spcPts val="0"/>
              </a:spcBef>
              <a:buFont typeface="Arial" panose="020B0604020202020204" pitchFamily="34" charset="0"/>
              <a:buChar char="•"/>
            </a:pPr>
            <a:r>
              <a:rPr lang="en-US" dirty="0" smtClean="0"/>
              <a:t>Ratios between pairs of values are meaningful,</a:t>
            </a:r>
          </a:p>
          <a:p>
            <a:pPr lvl="2">
              <a:spcBef>
                <a:spcPts val="0"/>
              </a:spcBef>
              <a:buFont typeface="Arial" panose="020B0604020202020204" pitchFamily="34" charset="0"/>
              <a:buChar char="•"/>
            </a:pPr>
            <a:r>
              <a:rPr lang="en-US" dirty="0" smtClean="0"/>
              <a:t>Absolute null-point.</a:t>
            </a:r>
          </a:p>
          <a:p>
            <a:pPr lvl="2">
              <a:spcBef>
                <a:spcPts val="0"/>
              </a:spcBef>
              <a:buFont typeface="Arial" panose="020B0604020202020204" pitchFamily="34" charset="0"/>
              <a:buChar char="•"/>
            </a:pPr>
            <a:r>
              <a:rPr lang="en-US" dirty="0" smtClean="0"/>
              <a:t>e.g</a:t>
            </a:r>
            <a:r>
              <a:rPr lang="en-US" dirty="0"/>
              <a:t>.: temperature in </a:t>
            </a:r>
            <a:r>
              <a:rPr lang="en-US" dirty="0" smtClean="0"/>
              <a:t>Kelvin.</a:t>
            </a:r>
            <a:endParaRPr lang="en-US" dirty="0"/>
          </a:p>
          <a:p>
            <a:pPr marL="914400" lvl="2" indent="0">
              <a:buNone/>
            </a:pPr>
            <a:endParaRPr lang="en-US"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222172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The </a:t>
            </a:r>
            <a:r>
              <a:rPr lang="en-US" dirty="0"/>
              <a:t>probability that a research claim is true may depend </a:t>
            </a:r>
            <a:r>
              <a:rPr lang="en-US" dirty="0" smtClean="0"/>
              <a:t>on: </a:t>
            </a:r>
            <a:endParaRPr lang="en-US" dirty="0"/>
          </a:p>
        </p:txBody>
      </p:sp>
      <p:sp>
        <p:nvSpPr>
          <p:cNvPr id="3" name="Content Placeholder 2"/>
          <p:cNvSpPr>
            <a:spLocks noGrp="1"/>
          </p:cNvSpPr>
          <p:nvPr>
            <p:ph idx="1"/>
          </p:nvPr>
        </p:nvSpPr>
        <p:spPr>
          <a:xfrm>
            <a:off x="228600" y="2057400"/>
            <a:ext cx="8686800" cy="2590800"/>
          </a:xfrm>
        </p:spPr>
        <p:txBody>
          <a:bodyPr/>
          <a:lstStyle/>
          <a:p>
            <a:pPr marL="457200" indent="-457200">
              <a:buFont typeface="+mj-lt"/>
              <a:buAutoNum type="arabicPeriod"/>
            </a:pPr>
            <a:r>
              <a:rPr lang="en-US" dirty="0" smtClean="0"/>
              <a:t>study power; </a:t>
            </a:r>
          </a:p>
          <a:p>
            <a:pPr marL="457200" indent="-457200">
              <a:buFont typeface="+mj-lt"/>
              <a:buAutoNum type="arabicPeriod"/>
            </a:pPr>
            <a:r>
              <a:rPr lang="en-US" dirty="0"/>
              <a:t>b</a:t>
            </a:r>
            <a:r>
              <a:rPr lang="en-US" dirty="0" smtClean="0"/>
              <a:t>ias;</a:t>
            </a:r>
          </a:p>
          <a:p>
            <a:pPr marL="457200" indent="-457200">
              <a:buFont typeface="+mj-lt"/>
              <a:buAutoNum type="arabicPeriod"/>
            </a:pPr>
            <a:r>
              <a:rPr lang="en-US" dirty="0" smtClean="0"/>
              <a:t>the </a:t>
            </a:r>
            <a:r>
              <a:rPr lang="en-US" dirty="0"/>
              <a:t>number of other studies on </a:t>
            </a:r>
            <a:r>
              <a:rPr lang="en-US" dirty="0" smtClean="0"/>
              <a:t>the same question;</a:t>
            </a:r>
          </a:p>
          <a:p>
            <a:pPr marL="457200" indent="-457200">
              <a:buFont typeface="+mj-lt"/>
              <a:buAutoNum type="arabicPeriod"/>
            </a:pPr>
            <a:r>
              <a:rPr lang="en-US" dirty="0" smtClean="0"/>
              <a:t>the ratio of </a:t>
            </a:r>
            <a:r>
              <a:rPr lang="en-US" dirty="0"/>
              <a:t>true to no relationships among </a:t>
            </a:r>
            <a:r>
              <a:rPr lang="en-US" dirty="0" smtClean="0"/>
              <a:t>the relationships </a:t>
            </a:r>
            <a:r>
              <a:rPr lang="en-US" dirty="0"/>
              <a:t>probed in each </a:t>
            </a:r>
            <a:r>
              <a:rPr lang="en-US" dirty="0" smtClean="0"/>
              <a:t>scientific field.</a:t>
            </a:r>
            <a:endParaRPr lang="en-US" dirty="0"/>
          </a:p>
        </p:txBody>
      </p:sp>
      <p:sp>
        <p:nvSpPr>
          <p:cNvPr id="4"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a:t>
            </a:r>
            <a:r>
              <a:rPr lang="en-US" sz="2000" dirty="0" smtClean="0"/>
              <a:t>4x </a:t>
            </a:r>
            <a:r>
              <a:rPr lang="en-US" sz="2000" dirty="0"/>
              <a:t>where x = T(rue)/F(</a:t>
            </a:r>
            <a:r>
              <a:rPr lang="en-US" sz="2000" dirty="0" err="1"/>
              <a:t>alse</a:t>
            </a:r>
            <a:r>
              <a:rPr lang="en-US" sz="2000" dirty="0"/>
              <a:t>)/D(</a:t>
            </a:r>
            <a:r>
              <a:rPr lang="en-US" sz="2000" dirty="0" err="1"/>
              <a:t>on’t</a:t>
            </a:r>
            <a:r>
              <a:rPr lang="en-US" sz="2000" dirty="0"/>
              <a:t> know)</a:t>
            </a:r>
          </a:p>
          <a:p>
            <a:r>
              <a:rPr lang="en-US" sz="2000" dirty="0"/>
              <a:t>Scoring: 	4</a:t>
            </a:r>
            <a:r>
              <a:rPr lang="en-US" sz="2000" dirty="0" smtClean="0"/>
              <a:t>*roundup((TP-FP+TN-FN</a:t>
            </a:r>
            <a:r>
              <a:rPr lang="en-US" sz="2000" dirty="0"/>
              <a:t>)/(TP+TN</a:t>
            </a:r>
            <a:r>
              <a:rPr lang="en-US" sz="2000" dirty="0" smtClean="0"/>
              <a:t>))</a:t>
            </a:r>
            <a:endParaRPr lang="en-US" sz="2000" dirty="0"/>
          </a:p>
        </p:txBody>
      </p:sp>
      <p:pic>
        <p:nvPicPr>
          <p:cNvPr id="5" name="Picture 4"/>
          <p:cNvPicPr>
            <a:picLocks noChangeAspect="1"/>
          </p:cNvPicPr>
          <p:nvPr/>
        </p:nvPicPr>
        <p:blipFill>
          <a:blip r:embed="rId3"/>
          <a:stretch>
            <a:fillRect/>
          </a:stretch>
        </p:blipFill>
        <p:spPr>
          <a:xfrm>
            <a:off x="7820025" y="1381125"/>
            <a:ext cx="1095375" cy="1352550"/>
          </a:xfrm>
          <a:prstGeom prst="rect">
            <a:avLst/>
          </a:prstGeom>
        </p:spPr>
      </p:pic>
    </p:spTree>
    <p:extLst>
      <p:ext uri="{BB962C8B-B14F-4D97-AF65-F5344CB8AC3E}">
        <p14:creationId xmlns:p14="http://schemas.microsoft.com/office/powerpoint/2010/main" val="22542755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measurement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0" y="1600200"/>
            <a:ext cx="9099660" cy="4800715"/>
          </a:xfrm>
        </p:spPr>
      </p:pic>
      <p:sp>
        <p:nvSpPr>
          <p:cNvPr id="5" name="Rectangle 4"/>
          <p:cNvSpPr/>
          <p:nvPr/>
        </p:nvSpPr>
        <p:spPr>
          <a:xfrm>
            <a:off x="2460460" y="6477115"/>
            <a:ext cx="6607340" cy="276999"/>
          </a:xfrm>
          <a:prstGeom prst="rect">
            <a:avLst/>
          </a:prstGeom>
        </p:spPr>
        <p:txBody>
          <a:bodyPr wrap="square">
            <a:spAutoFit/>
          </a:bodyPr>
          <a:lstStyle/>
          <a:p>
            <a:pPr algn="r"/>
            <a:r>
              <a:rPr lang="en-US" sz="1200" dirty="0">
                <a:solidFill>
                  <a:schemeClr val="bg1"/>
                </a:solidFill>
              </a:rPr>
              <a:t>http://www.mymarketresearchmethods.com/types-of-data-nominal-ordinal-interval-ratio/</a:t>
            </a:r>
          </a:p>
        </p:txBody>
      </p:sp>
    </p:spTree>
    <p:extLst>
      <p:ext uri="{BB962C8B-B14F-4D97-AF65-F5344CB8AC3E}">
        <p14:creationId xmlns:p14="http://schemas.microsoft.com/office/powerpoint/2010/main" val="744593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384379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t>Nominal</a:t>
            </a:r>
            <a:r>
              <a:rPr lang="en-US" dirty="0" smtClean="0"/>
              <a:t>:</a:t>
            </a:r>
          </a:p>
          <a:p>
            <a:pPr lvl="1">
              <a:buFont typeface="Arial" panose="020B0604020202020204" pitchFamily="34" charset="0"/>
              <a:buChar char="•"/>
            </a:pPr>
            <a:r>
              <a:rPr lang="en-US" dirty="0" smtClean="0"/>
              <a:t>AM versus PM  (binary)</a:t>
            </a:r>
          </a:p>
          <a:p>
            <a:pPr>
              <a:buFont typeface="Arial" panose="020B0604020202020204" pitchFamily="34" charset="0"/>
              <a:buChar char="•"/>
            </a:pPr>
            <a:r>
              <a:rPr lang="en-US" u="sng" dirty="0" smtClean="0"/>
              <a:t>Ordinal</a:t>
            </a:r>
            <a:r>
              <a:rPr lang="en-US" dirty="0" smtClean="0"/>
              <a:t>:</a:t>
            </a:r>
          </a:p>
          <a:p>
            <a:pPr lvl="1">
              <a:buFont typeface="Arial" panose="020B0604020202020204" pitchFamily="34" charset="0"/>
              <a:buChar char="•"/>
            </a:pPr>
            <a:r>
              <a:rPr lang="en-US" dirty="0" smtClean="0"/>
              <a:t>Night – dawn – morning – noon – afternoon – dusk</a:t>
            </a:r>
          </a:p>
          <a:p>
            <a:pPr>
              <a:buFont typeface="Arial" panose="020B0604020202020204" pitchFamily="34" charset="0"/>
              <a:buChar char="•"/>
            </a:pPr>
            <a:r>
              <a:rPr lang="en-US" u="sng" dirty="0" smtClean="0"/>
              <a:t>Interval</a:t>
            </a:r>
            <a:r>
              <a:rPr lang="en-US" dirty="0" smtClean="0"/>
              <a:t>:</a:t>
            </a:r>
          </a:p>
          <a:p>
            <a:pPr lvl="1">
              <a:buFont typeface="Arial" panose="020B0604020202020204" pitchFamily="34" charset="0"/>
              <a:buChar char="•"/>
            </a:pPr>
            <a:r>
              <a:rPr lang="en-US" dirty="0" smtClean="0"/>
              <a:t>12 AM, 1 AM, 2AM, …</a:t>
            </a:r>
          </a:p>
          <a:p>
            <a:pPr>
              <a:buFont typeface="Arial" panose="020B0604020202020204" pitchFamily="34" charset="0"/>
              <a:buChar char="•"/>
            </a:pPr>
            <a:r>
              <a:rPr lang="en-US" u="sng" dirty="0" smtClean="0"/>
              <a:t>Ratio</a:t>
            </a:r>
            <a:r>
              <a:rPr lang="en-US" dirty="0" smtClean="0"/>
              <a:t>:</a:t>
            </a:r>
          </a:p>
          <a:p>
            <a:pPr lvl="1">
              <a:buFont typeface="Arial" panose="020B0604020202020204" pitchFamily="34" charset="0"/>
              <a:buChar char="•"/>
            </a:pPr>
            <a:r>
              <a:rPr lang="en-US" dirty="0" smtClean="0"/>
              <a:t>Take 12AM as absolute zero</a:t>
            </a:r>
            <a:r>
              <a:rPr lang="en-US" dirty="0"/>
              <a:t>	</a:t>
            </a:r>
            <a:r>
              <a:rPr lang="en-US" dirty="0" smtClean="0"/>
              <a:t>.</a:t>
            </a:r>
            <a:endParaRPr lang="en-US" dirty="0"/>
          </a:p>
        </p:txBody>
      </p:sp>
    </p:spTree>
    <p:extLst>
      <p:ext uri="{BB962C8B-B14F-4D97-AF65-F5344CB8AC3E}">
        <p14:creationId xmlns:p14="http://schemas.microsoft.com/office/powerpoint/2010/main" val="42569701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one to select?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049363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Pre-defined</a:t>
            </a:r>
            <a:r>
              <a:rPr lang="en-US" dirty="0" smtClean="0"/>
              <a:t> perspectives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solidFill>
                  <a:srgbClr val="00B0F0"/>
                </a:solidFill>
              </a:rPr>
              <a:t>Perspective label</a:t>
            </a:r>
            <a:r>
              <a:rPr lang="en-US" dirty="0" smtClean="0">
                <a:solidFill>
                  <a:srgbClr val="00B0F0"/>
                </a:solidFill>
              </a:rPr>
              <a:t>:</a:t>
            </a:r>
          </a:p>
          <a:p>
            <a:pPr lvl="1">
              <a:buFont typeface="Arial" panose="020B0604020202020204" pitchFamily="34" charset="0"/>
              <a:buChar char="•"/>
            </a:pPr>
            <a:r>
              <a:rPr lang="en-US" sz="2000" dirty="0" smtClean="0">
                <a:solidFill>
                  <a:srgbClr val="00B0F0"/>
                </a:solidFill>
              </a:rPr>
              <a:t>Short term that functions as a name to identify the perspective in communications about the research.</a:t>
            </a:r>
          </a:p>
          <a:p>
            <a:pPr>
              <a:buFont typeface="Arial" panose="020B0604020202020204" pitchFamily="34" charset="0"/>
              <a:buChar char="•"/>
            </a:pPr>
            <a:r>
              <a:rPr lang="en-US" u="sng" dirty="0" smtClean="0">
                <a:solidFill>
                  <a:srgbClr val="00B0F0"/>
                </a:solidFill>
              </a:rPr>
              <a:t>Theoretical </a:t>
            </a:r>
            <a:r>
              <a:rPr lang="en-US" b="1" u="sng" dirty="0" smtClean="0">
                <a:solidFill>
                  <a:srgbClr val="00B0F0"/>
                </a:solidFill>
              </a:rPr>
              <a:t>definition</a:t>
            </a:r>
            <a:r>
              <a:rPr lang="en-US" dirty="0" smtClean="0">
                <a:solidFill>
                  <a:srgbClr val="00B0F0"/>
                </a:solidFill>
              </a:rPr>
              <a:t>:</a:t>
            </a:r>
          </a:p>
          <a:p>
            <a:pPr lvl="1">
              <a:buFont typeface="Arial" panose="020B0604020202020204" pitchFamily="34" charset="0"/>
              <a:buChar char="•"/>
            </a:pPr>
            <a:r>
              <a:rPr lang="en-US" sz="2000" dirty="0" smtClean="0">
                <a:solidFill>
                  <a:srgbClr val="00B0F0"/>
                </a:solidFill>
              </a:rPr>
              <a:t>Description that specifies what sort of </a:t>
            </a:r>
            <a:r>
              <a:rPr lang="en-US" sz="2000" dirty="0" err="1" smtClean="0">
                <a:solidFill>
                  <a:srgbClr val="00B0F0"/>
                </a:solidFill>
              </a:rPr>
              <a:t>PoR</a:t>
            </a:r>
            <a:r>
              <a:rPr lang="en-US" sz="2000" dirty="0" smtClean="0">
                <a:solidFill>
                  <a:srgbClr val="00B0F0"/>
                </a:solidFill>
              </a:rPr>
              <a:t> the defining researcher carved out through the perspective.</a:t>
            </a:r>
          </a:p>
          <a:p>
            <a:pPr>
              <a:buFont typeface="Arial" panose="020B0604020202020204" pitchFamily="34" charset="0"/>
              <a:buChar char="•"/>
            </a:pPr>
            <a:r>
              <a:rPr lang="en-US" u="sng" dirty="0" smtClean="0"/>
              <a:t>Operational </a:t>
            </a:r>
            <a:r>
              <a:rPr lang="en-US" b="1" u="sng" dirty="0" smtClean="0"/>
              <a:t>definition</a:t>
            </a:r>
            <a:r>
              <a:rPr lang="en-US" dirty="0" smtClean="0"/>
              <a:t>:</a:t>
            </a:r>
          </a:p>
          <a:p>
            <a:pPr lvl="1">
              <a:buFont typeface="Arial" panose="020B0604020202020204" pitchFamily="34" charset="0"/>
              <a:buChar char="•"/>
            </a:pPr>
            <a:r>
              <a:rPr lang="en-US" sz="2000" dirty="0"/>
              <a:t>Description </a:t>
            </a:r>
            <a:r>
              <a:rPr lang="en-US" sz="2000" dirty="0" smtClean="0"/>
              <a:t>intended to allow other researchers </a:t>
            </a:r>
          </a:p>
          <a:p>
            <a:pPr lvl="2">
              <a:buFont typeface="Arial" panose="020B0604020202020204" pitchFamily="34" charset="0"/>
              <a:buChar char="•"/>
            </a:pPr>
            <a:r>
              <a:rPr lang="en-US" dirty="0" smtClean="0"/>
              <a:t>(a) to observe (in case of concepts) the intended </a:t>
            </a:r>
            <a:r>
              <a:rPr lang="en-US" dirty="0" err="1" smtClean="0"/>
              <a:t>PoRs</a:t>
            </a:r>
            <a:r>
              <a:rPr lang="en-US" dirty="0" smtClean="0"/>
              <a:t> from the very same perspective objectively or,</a:t>
            </a:r>
          </a:p>
          <a:p>
            <a:pPr lvl="2">
              <a:buFont typeface="Arial" panose="020B0604020202020204" pitchFamily="34" charset="0"/>
              <a:buChar char="•"/>
            </a:pPr>
            <a:r>
              <a:rPr lang="en-US" dirty="0" smtClean="0"/>
              <a:t>(b) to build (in case of constructs) the perspective in exactly the same way as intended.   </a:t>
            </a:r>
            <a:endParaRPr lang="en-US" dirty="0"/>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smtClean="0">
                <a:solidFill>
                  <a:schemeClr val="bg1"/>
                </a:solidFill>
                <a:latin typeface="+mn-lt"/>
              </a:rPr>
              <a:t>Adapted from:    </a:t>
            </a:r>
            <a:r>
              <a:rPr lang="en-US" sz="1200" b="0" i="1" dirty="0" smtClean="0">
                <a:solidFill>
                  <a:schemeClr val="bg1"/>
                </a:solidFill>
                <a:latin typeface="+mn-lt"/>
              </a:rPr>
              <a:t>James </a:t>
            </a:r>
            <a:r>
              <a:rPr lang="en-US" sz="1200" b="0" i="1" dirty="0">
                <a:solidFill>
                  <a:schemeClr val="bg1"/>
                </a:solidFill>
                <a:latin typeface="+mn-lt"/>
              </a:rPr>
              <a:t>H. Watt and </a:t>
            </a:r>
            <a:r>
              <a:rPr lang="en-US" sz="1200" b="0" i="1" dirty="0" err="1">
                <a:solidFill>
                  <a:schemeClr val="bg1"/>
                </a:solidFill>
                <a:latin typeface="+mn-lt"/>
              </a:rPr>
              <a:t>Sjef</a:t>
            </a:r>
            <a:r>
              <a:rPr lang="en-US" sz="1200" b="0" i="1" dirty="0">
                <a:solidFill>
                  <a:schemeClr val="bg1"/>
                </a:solidFill>
                <a:latin typeface="+mn-lt"/>
              </a:rPr>
              <a:t> van den </a:t>
            </a:r>
            <a:r>
              <a:rPr lang="en-US" sz="1200" b="0" i="1" dirty="0" smtClean="0">
                <a:solidFill>
                  <a:schemeClr val="bg1"/>
                </a:solidFill>
                <a:latin typeface="+mn-lt"/>
              </a:rPr>
              <a:t>Berg. </a:t>
            </a:r>
            <a:r>
              <a:rPr kumimoji="0" lang="en-US" altLang="en-US" sz="1200" b="0" i="0" u="none" strike="noStrike" cap="none" normalizeH="0" baseline="0" dirty="0" smtClean="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a:t>
            </a:r>
            <a:r>
              <a:rPr lang="en-US" altLang="en-US" sz="1200" b="0" dirty="0" smtClean="0">
                <a:solidFill>
                  <a:schemeClr val="bg1"/>
                </a:solidFill>
                <a:latin typeface="+mn-lt"/>
              </a:rPr>
              <a:t>www.cios.org/readbook/rmcs/rmcs.htm</a:t>
            </a:r>
            <a:r>
              <a:rPr kumimoji="0" lang="en-US" altLang="en-US" sz="1200" b="0" i="0" u="none" strike="noStrike" cap="none" normalizeH="0" baseline="0" dirty="0" smtClean="0">
                <a:ln>
                  <a:noFill/>
                </a:ln>
                <a:solidFill>
                  <a:schemeClr val="bg1"/>
                </a:solidFill>
                <a:effectLst/>
                <a:latin typeface="+mn-lt"/>
              </a:rPr>
              <a:t> </a:t>
            </a:r>
          </a:p>
        </p:txBody>
      </p:sp>
    </p:spTree>
    <p:extLst>
      <p:ext uri="{BB962C8B-B14F-4D97-AF65-F5344CB8AC3E}">
        <p14:creationId xmlns:p14="http://schemas.microsoft.com/office/powerpoint/2010/main" val="41835640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operational definitions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Must contain </a:t>
            </a:r>
            <a:r>
              <a:rPr lang="en-US" u="sng" dirty="0" smtClean="0"/>
              <a:t>instructions</a:t>
            </a:r>
            <a:r>
              <a:rPr lang="en-US" dirty="0" smtClean="0"/>
              <a:t> as precisely as possible for observations/calculations to be done </a:t>
            </a:r>
            <a:r>
              <a:rPr lang="en-US" dirty="0" err="1" smtClean="0"/>
              <a:t>repeatably</a:t>
            </a:r>
            <a:r>
              <a:rPr lang="en-US" dirty="0" smtClean="0"/>
              <a:t> </a:t>
            </a:r>
            <a:r>
              <a:rPr lang="en-US" dirty="0" smtClean="0"/>
              <a:t>and objectively;</a:t>
            </a:r>
          </a:p>
          <a:p>
            <a:pPr>
              <a:buFont typeface="Arial" panose="020B0604020202020204" pitchFamily="34" charset="0"/>
              <a:buChar char="•"/>
            </a:pPr>
            <a:r>
              <a:rPr lang="en-US" dirty="0" smtClean="0"/>
              <a:t>Must specify: </a:t>
            </a:r>
          </a:p>
          <a:p>
            <a:pPr lvl="1">
              <a:buFont typeface="Arial" panose="020B0604020202020204" pitchFamily="34" charset="0"/>
              <a:buChar char="•"/>
            </a:pPr>
            <a:r>
              <a:rPr lang="en-US" dirty="0" smtClean="0"/>
              <a:t>how observations are to be done, and calculations or logical combinations to be performed,</a:t>
            </a:r>
          </a:p>
          <a:p>
            <a:pPr lvl="1">
              <a:buFont typeface="Arial" panose="020B0604020202020204" pitchFamily="34" charset="0"/>
              <a:buChar char="•"/>
            </a:pPr>
            <a:r>
              <a:rPr lang="en-US" dirty="0" smtClean="0"/>
              <a:t>units of measurements,</a:t>
            </a:r>
          </a:p>
          <a:p>
            <a:pPr lvl="1">
              <a:buFont typeface="Arial" panose="020B0604020202020204" pitchFamily="34" charset="0"/>
              <a:buChar char="•"/>
            </a:pPr>
            <a:r>
              <a:rPr lang="en-US" dirty="0" smtClean="0"/>
              <a:t>level of measurement:</a:t>
            </a:r>
          </a:p>
          <a:p>
            <a:pPr lvl="2">
              <a:buFont typeface="Arial" panose="020B0604020202020204" pitchFamily="34" charset="0"/>
              <a:buChar char="•"/>
            </a:pPr>
            <a:r>
              <a:rPr lang="en-US" dirty="0"/>
              <a:t>c</a:t>
            </a:r>
            <a:r>
              <a:rPr lang="en-US" dirty="0" smtClean="0"/>
              <a:t>ategorical , … ?</a:t>
            </a:r>
          </a:p>
          <a:p>
            <a:pPr>
              <a:buFont typeface="Arial" panose="020B0604020202020204" pitchFamily="34" charset="0"/>
              <a:buChar char="•"/>
            </a:pPr>
            <a:r>
              <a:rPr lang="en-US" dirty="0" smtClean="0"/>
              <a:t>Correspondence between theoretical and operational definition establishes the validity of the measurements.</a:t>
            </a:r>
            <a:endParaRPr lang="en-US" dirty="0"/>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smtClean="0">
                <a:solidFill>
                  <a:schemeClr val="bg1"/>
                </a:solidFill>
                <a:latin typeface="+mn-lt"/>
              </a:rPr>
              <a:t>Adapted from:    </a:t>
            </a:r>
            <a:r>
              <a:rPr lang="en-US" sz="1200" b="0" i="1" dirty="0" smtClean="0">
                <a:solidFill>
                  <a:schemeClr val="bg1"/>
                </a:solidFill>
                <a:latin typeface="+mn-lt"/>
              </a:rPr>
              <a:t>James </a:t>
            </a:r>
            <a:r>
              <a:rPr lang="en-US" sz="1200" b="0" i="1" dirty="0">
                <a:solidFill>
                  <a:schemeClr val="bg1"/>
                </a:solidFill>
                <a:latin typeface="+mn-lt"/>
              </a:rPr>
              <a:t>H. Watt and </a:t>
            </a:r>
            <a:r>
              <a:rPr lang="en-US" sz="1200" b="0" i="1" dirty="0" err="1">
                <a:solidFill>
                  <a:schemeClr val="bg1"/>
                </a:solidFill>
                <a:latin typeface="+mn-lt"/>
              </a:rPr>
              <a:t>Sjef</a:t>
            </a:r>
            <a:r>
              <a:rPr lang="en-US" sz="1200" b="0" i="1" dirty="0">
                <a:solidFill>
                  <a:schemeClr val="bg1"/>
                </a:solidFill>
                <a:latin typeface="+mn-lt"/>
              </a:rPr>
              <a:t> van den </a:t>
            </a:r>
            <a:r>
              <a:rPr lang="en-US" sz="1200" b="0" i="1" dirty="0" smtClean="0">
                <a:solidFill>
                  <a:schemeClr val="bg1"/>
                </a:solidFill>
                <a:latin typeface="+mn-lt"/>
              </a:rPr>
              <a:t>Berg. </a:t>
            </a:r>
            <a:r>
              <a:rPr kumimoji="0" lang="en-US" altLang="en-US" sz="1200" b="0" i="0" u="none" strike="noStrike" cap="none" normalizeH="0" baseline="0" dirty="0" smtClean="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a:t>
            </a:r>
            <a:r>
              <a:rPr lang="en-US" altLang="en-US" sz="1200" b="0" dirty="0" smtClean="0">
                <a:solidFill>
                  <a:schemeClr val="bg1"/>
                </a:solidFill>
                <a:latin typeface="+mn-lt"/>
              </a:rPr>
              <a:t>www.cios.org/readbook/rmcs/rmcs.htm</a:t>
            </a:r>
            <a:r>
              <a:rPr kumimoji="0" lang="en-US" altLang="en-US" sz="1200" b="0" i="0" u="none" strike="noStrike" cap="none" normalizeH="0" baseline="0" dirty="0" smtClean="0">
                <a:ln>
                  <a:noFill/>
                </a:ln>
                <a:solidFill>
                  <a:schemeClr val="bg1"/>
                </a:solidFill>
                <a:effectLst/>
                <a:latin typeface="+mn-lt"/>
              </a:rPr>
              <a:t> </a:t>
            </a:r>
          </a:p>
        </p:txBody>
      </p:sp>
    </p:spTree>
    <p:extLst>
      <p:ext uri="{BB962C8B-B14F-4D97-AF65-F5344CB8AC3E}">
        <p14:creationId xmlns:p14="http://schemas.microsoft.com/office/powerpoint/2010/main" val="334702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tabLst>
                <a:tab pos="1311275" algn="l"/>
              </a:tabLst>
            </a:pPr>
            <a:r>
              <a:rPr lang="en-US" u="sng" dirty="0" smtClean="0"/>
              <a:t>Variable</a:t>
            </a:r>
            <a:r>
              <a:rPr lang="en-US" dirty="0" smtClean="0"/>
              <a:t>: SPPC</a:t>
            </a:r>
          </a:p>
          <a:p>
            <a:pPr>
              <a:buFont typeface="Arial" panose="020B0604020202020204" pitchFamily="34" charset="0"/>
              <a:buChar char="•"/>
              <a:tabLst>
                <a:tab pos="1311275" algn="l"/>
              </a:tabLst>
            </a:pPr>
            <a:r>
              <a:rPr lang="en-US" u="sng" dirty="0" smtClean="0"/>
              <a:t>Label</a:t>
            </a:r>
            <a:r>
              <a:rPr lang="en-US" dirty="0" smtClean="0"/>
              <a:t>: </a:t>
            </a:r>
            <a:r>
              <a:rPr lang="en-US" i="1" dirty="0"/>
              <a:t>S</a:t>
            </a:r>
            <a:r>
              <a:rPr lang="en-US" i="1" dirty="0" smtClean="0"/>
              <a:t>atisfaction with Primary Physician Communication</a:t>
            </a:r>
          </a:p>
          <a:p>
            <a:pPr>
              <a:buFont typeface="Arial" panose="020B0604020202020204" pitchFamily="34" charset="0"/>
              <a:buChar char="•"/>
            </a:pPr>
            <a:r>
              <a:rPr lang="en-US" u="sng" dirty="0" smtClean="0"/>
              <a:t>Operational definition 1</a:t>
            </a:r>
            <a:r>
              <a:rPr lang="en-US" dirty="0" smtClean="0"/>
              <a:t> (</a:t>
            </a:r>
            <a:r>
              <a:rPr lang="en-US" i="1" dirty="0" smtClean="0"/>
              <a:t>nominal</a:t>
            </a:r>
            <a:r>
              <a:rPr lang="en-US" dirty="0" smtClean="0"/>
              <a:t> level of measurement)</a:t>
            </a:r>
          </a:p>
          <a:p>
            <a:pPr lvl="2" indent="-339725">
              <a:buFont typeface="Arial" panose="020B0604020202020204" pitchFamily="34" charset="0"/>
              <a:buChar char="•"/>
            </a:pPr>
            <a:r>
              <a:rPr lang="en-US" dirty="0" smtClean="0"/>
              <a:t>Response to the question: </a:t>
            </a:r>
            <a:r>
              <a:rPr lang="en-US" i="1" dirty="0" smtClean="0"/>
              <a:t>Do you feel that most of the time your communication with your primary physician is satisfactory?</a:t>
            </a:r>
          </a:p>
          <a:p>
            <a:pPr lvl="2" indent="-339725">
              <a:buFont typeface="Arial" panose="020B0604020202020204" pitchFamily="34" charset="0"/>
              <a:buChar char="•"/>
            </a:pPr>
            <a:r>
              <a:rPr lang="en-US" dirty="0" smtClean="0"/>
              <a:t>(a) YES    or    (b) NO</a:t>
            </a:r>
          </a:p>
          <a:p>
            <a:pPr>
              <a:buFont typeface="Arial" panose="020B0604020202020204" pitchFamily="34" charset="0"/>
              <a:buChar char="•"/>
            </a:pPr>
            <a:r>
              <a:rPr lang="en-US" u="sng" dirty="0"/>
              <a:t>Operational definition </a:t>
            </a:r>
            <a:r>
              <a:rPr lang="en-US" u="sng" dirty="0" smtClean="0"/>
              <a:t>2</a:t>
            </a:r>
            <a:r>
              <a:rPr lang="en-US" dirty="0" smtClean="0"/>
              <a:t> (</a:t>
            </a:r>
            <a:r>
              <a:rPr lang="en-US" i="1" dirty="0" smtClean="0"/>
              <a:t>ordinal</a:t>
            </a:r>
            <a:r>
              <a:rPr lang="en-US" dirty="0" smtClean="0"/>
              <a:t> level </a:t>
            </a:r>
            <a:r>
              <a:rPr lang="en-US" dirty="0"/>
              <a:t>of measurement)</a:t>
            </a:r>
          </a:p>
          <a:p>
            <a:pPr lvl="2">
              <a:buFont typeface="Arial" panose="020B0604020202020204" pitchFamily="34" charset="0"/>
              <a:buChar char="•"/>
            </a:pPr>
            <a:r>
              <a:rPr lang="en-US" dirty="0"/>
              <a:t>Response to the question: </a:t>
            </a:r>
            <a:r>
              <a:rPr lang="en-US" i="1" dirty="0" smtClean="0"/>
              <a:t>Do </a:t>
            </a:r>
            <a:r>
              <a:rPr lang="en-US" i="1" dirty="0"/>
              <a:t>you feel that most of the time your communication with your primary physician </a:t>
            </a:r>
            <a:r>
              <a:rPr lang="en-US" i="1" dirty="0" smtClean="0"/>
              <a:t>is:</a:t>
            </a:r>
          </a:p>
          <a:p>
            <a:pPr lvl="2">
              <a:buFont typeface="Arial" panose="020B0604020202020204" pitchFamily="34" charset="0"/>
              <a:buChar char="•"/>
            </a:pPr>
            <a:endParaRPr lang="en-US" sz="800" dirty="0" smtClean="0"/>
          </a:p>
          <a:p>
            <a:pPr marL="914400" lvl="2" indent="233363">
              <a:buNone/>
            </a:pPr>
            <a:r>
              <a:rPr lang="en-US" dirty="0" smtClean="0"/>
              <a:t>(a) very satisfactory		(d) somewhat unsatisfactory</a:t>
            </a:r>
          </a:p>
          <a:p>
            <a:pPr marL="914400" lvl="2" indent="233363">
              <a:buNone/>
            </a:pPr>
            <a:r>
              <a:rPr lang="en-US" dirty="0" smtClean="0"/>
              <a:t>(b) somewhat satisfactory	(e) very unsatisfactory</a:t>
            </a:r>
          </a:p>
          <a:p>
            <a:pPr marL="914400" lvl="2" indent="233363">
              <a:buNone/>
            </a:pPr>
            <a:r>
              <a:rPr lang="en-US" dirty="0" smtClean="0"/>
              <a:t>(c) neither</a:t>
            </a:r>
            <a:endParaRPr lang="en-US" dirty="0"/>
          </a:p>
          <a:p>
            <a:pPr>
              <a:buFont typeface="Arial" panose="020B0604020202020204" pitchFamily="34" charset="0"/>
              <a:buChar char="•"/>
            </a:pPr>
            <a:endParaRPr lang="en-US" dirty="0"/>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smtClean="0">
                <a:solidFill>
                  <a:schemeClr val="bg1"/>
                </a:solidFill>
                <a:latin typeface="+mn-lt"/>
              </a:rPr>
              <a:t>Adapted from:    </a:t>
            </a:r>
            <a:r>
              <a:rPr lang="en-US" sz="1200" b="0" i="1" dirty="0" smtClean="0">
                <a:solidFill>
                  <a:schemeClr val="bg1"/>
                </a:solidFill>
                <a:latin typeface="+mn-lt"/>
              </a:rPr>
              <a:t>James </a:t>
            </a:r>
            <a:r>
              <a:rPr lang="en-US" sz="1200" b="0" i="1" dirty="0">
                <a:solidFill>
                  <a:schemeClr val="bg1"/>
                </a:solidFill>
                <a:latin typeface="+mn-lt"/>
              </a:rPr>
              <a:t>H. Watt and </a:t>
            </a:r>
            <a:r>
              <a:rPr lang="en-US" sz="1200" b="0" i="1" dirty="0" err="1">
                <a:solidFill>
                  <a:schemeClr val="bg1"/>
                </a:solidFill>
                <a:latin typeface="+mn-lt"/>
              </a:rPr>
              <a:t>Sjef</a:t>
            </a:r>
            <a:r>
              <a:rPr lang="en-US" sz="1200" b="0" i="1" dirty="0">
                <a:solidFill>
                  <a:schemeClr val="bg1"/>
                </a:solidFill>
                <a:latin typeface="+mn-lt"/>
              </a:rPr>
              <a:t> van den </a:t>
            </a:r>
            <a:r>
              <a:rPr lang="en-US" sz="1200" b="0" i="1" dirty="0" smtClean="0">
                <a:solidFill>
                  <a:schemeClr val="bg1"/>
                </a:solidFill>
                <a:latin typeface="+mn-lt"/>
              </a:rPr>
              <a:t>Berg. </a:t>
            </a:r>
            <a:r>
              <a:rPr kumimoji="0" lang="en-US" altLang="en-US" sz="1200" b="0" i="0" u="none" strike="noStrike" cap="none" normalizeH="0" baseline="0" dirty="0" smtClean="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a:t>
            </a:r>
            <a:r>
              <a:rPr lang="en-US" altLang="en-US" sz="1200" b="0" dirty="0" smtClean="0">
                <a:solidFill>
                  <a:schemeClr val="bg1"/>
                </a:solidFill>
                <a:latin typeface="+mn-lt"/>
              </a:rPr>
              <a:t>www.cios.org/readbook/rmcs/rmcs.htm</a:t>
            </a:r>
            <a:r>
              <a:rPr kumimoji="0" lang="en-US" altLang="en-US" sz="1200" b="0" i="0" u="none" strike="noStrike" cap="none" normalizeH="0" baseline="0" dirty="0" smtClean="0">
                <a:ln>
                  <a:noFill/>
                </a:ln>
                <a:solidFill>
                  <a:schemeClr val="bg1"/>
                </a:solidFill>
                <a:effectLst/>
                <a:latin typeface="+mn-lt"/>
              </a:rPr>
              <a:t> </a:t>
            </a:r>
          </a:p>
        </p:txBody>
      </p:sp>
    </p:spTree>
    <p:extLst>
      <p:ext uri="{BB962C8B-B14F-4D97-AF65-F5344CB8AC3E}">
        <p14:creationId xmlns:p14="http://schemas.microsoft.com/office/powerpoint/2010/main" val="18472195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tabLst>
                <a:tab pos="1311275" algn="l"/>
              </a:tabLst>
            </a:pPr>
            <a:r>
              <a:rPr lang="en-US" u="sng" dirty="0" smtClean="0">
                <a:solidFill>
                  <a:srgbClr val="1FE115"/>
                </a:solidFill>
              </a:rPr>
              <a:t>Variable</a:t>
            </a:r>
            <a:r>
              <a:rPr lang="en-US" dirty="0" smtClean="0"/>
              <a:t>: SPPC</a:t>
            </a:r>
          </a:p>
          <a:p>
            <a:pPr>
              <a:buFont typeface="Arial" panose="020B0604020202020204" pitchFamily="34" charset="0"/>
              <a:buChar char="•"/>
              <a:tabLst>
                <a:tab pos="1311275" algn="l"/>
              </a:tabLst>
            </a:pPr>
            <a:r>
              <a:rPr lang="en-US" u="sng" dirty="0" smtClean="0"/>
              <a:t>Label</a:t>
            </a:r>
            <a:r>
              <a:rPr lang="en-US" dirty="0" smtClean="0"/>
              <a:t>: </a:t>
            </a:r>
            <a:r>
              <a:rPr lang="en-US" i="1" dirty="0"/>
              <a:t>S</a:t>
            </a:r>
            <a:r>
              <a:rPr lang="en-US" i="1" dirty="0" smtClean="0"/>
              <a:t>atisfaction with Primary Physician Communication</a:t>
            </a:r>
          </a:p>
          <a:p>
            <a:pPr>
              <a:buFont typeface="Arial" panose="020B0604020202020204" pitchFamily="34" charset="0"/>
              <a:buChar char="•"/>
            </a:pPr>
            <a:r>
              <a:rPr lang="en-US" u="sng" dirty="0" smtClean="0"/>
              <a:t>Operational definition 1</a:t>
            </a:r>
            <a:r>
              <a:rPr lang="en-US" dirty="0" smtClean="0"/>
              <a:t> (</a:t>
            </a:r>
            <a:r>
              <a:rPr lang="en-US" i="1" dirty="0" smtClean="0"/>
              <a:t>nominal</a:t>
            </a:r>
            <a:r>
              <a:rPr lang="en-US" dirty="0" smtClean="0"/>
              <a:t> level of measurement)</a:t>
            </a:r>
          </a:p>
          <a:p>
            <a:pPr lvl="2" indent="-339725">
              <a:buFont typeface="Arial" panose="020B0604020202020204" pitchFamily="34" charset="0"/>
              <a:buChar char="•"/>
            </a:pPr>
            <a:r>
              <a:rPr lang="en-US" dirty="0" smtClean="0"/>
              <a:t>Response to the question: </a:t>
            </a:r>
            <a:r>
              <a:rPr lang="en-US" i="1" dirty="0" smtClean="0"/>
              <a:t>Do you feel that most of the time your communication with your primary physician is satisfactory?</a:t>
            </a:r>
          </a:p>
          <a:p>
            <a:pPr lvl="2" indent="-339725">
              <a:buFont typeface="Arial" panose="020B0604020202020204" pitchFamily="34" charset="0"/>
              <a:buChar char="•"/>
            </a:pPr>
            <a:r>
              <a:rPr lang="en-US" dirty="0" smtClean="0"/>
              <a:t>(a) </a:t>
            </a:r>
            <a:r>
              <a:rPr lang="en-US" dirty="0" smtClean="0">
                <a:solidFill>
                  <a:srgbClr val="FFC000"/>
                </a:solidFill>
              </a:rPr>
              <a:t>YES</a:t>
            </a:r>
            <a:r>
              <a:rPr lang="en-US" dirty="0" smtClean="0"/>
              <a:t>    or    (b) </a:t>
            </a:r>
            <a:r>
              <a:rPr lang="en-US" dirty="0" smtClean="0">
                <a:solidFill>
                  <a:srgbClr val="FFC000"/>
                </a:solidFill>
              </a:rPr>
              <a:t>NO</a:t>
            </a:r>
          </a:p>
          <a:p>
            <a:pPr>
              <a:buFont typeface="Arial" panose="020B0604020202020204" pitchFamily="34" charset="0"/>
              <a:buChar char="•"/>
            </a:pPr>
            <a:r>
              <a:rPr lang="en-US" u="sng" dirty="0"/>
              <a:t>Operational definition </a:t>
            </a:r>
            <a:r>
              <a:rPr lang="en-US" u="sng" dirty="0" smtClean="0"/>
              <a:t>2</a:t>
            </a:r>
            <a:r>
              <a:rPr lang="en-US" dirty="0" smtClean="0"/>
              <a:t> (</a:t>
            </a:r>
            <a:r>
              <a:rPr lang="en-US" i="1" dirty="0" smtClean="0"/>
              <a:t>ordinal</a:t>
            </a:r>
            <a:r>
              <a:rPr lang="en-US" dirty="0" smtClean="0"/>
              <a:t> level </a:t>
            </a:r>
            <a:r>
              <a:rPr lang="en-US" dirty="0"/>
              <a:t>of measurement)</a:t>
            </a:r>
          </a:p>
          <a:p>
            <a:pPr lvl="2">
              <a:buFont typeface="Arial" panose="020B0604020202020204" pitchFamily="34" charset="0"/>
              <a:buChar char="•"/>
            </a:pPr>
            <a:r>
              <a:rPr lang="en-US" dirty="0"/>
              <a:t>Response to the question: </a:t>
            </a:r>
            <a:r>
              <a:rPr lang="en-US" i="1" dirty="0" smtClean="0"/>
              <a:t>Do </a:t>
            </a:r>
            <a:r>
              <a:rPr lang="en-US" i="1" dirty="0"/>
              <a:t>you feel that most of the time your communication with your primary physician </a:t>
            </a:r>
            <a:r>
              <a:rPr lang="en-US" i="1" dirty="0" smtClean="0"/>
              <a:t>is:</a:t>
            </a:r>
          </a:p>
          <a:p>
            <a:pPr lvl="2">
              <a:buFont typeface="Arial" panose="020B0604020202020204" pitchFamily="34" charset="0"/>
              <a:buChar char="•"/>
            </a:pPr>
            <a:endParaRPr lang="en-US" sz="800" dirty="0" smtClean="0"/>
          </a:p>
          <a:p>
            <a:pPr marL="914400" lvl="2" indent="233363">
              <a:buNone/>
            </a:pPr>
            <a:r>
              <a:rPr lang="en-US" dirty="0" smtClean="0"/>
              <a:t>(a) </a:t>
            </a:r>
            <a:r>
              <a:rPr lang="en-US" dirty="0" smtClean="0">
                <a:solidFill>
                  <a:srgbClr val="FFC000"/>
                </a:solidFill>
              </a:rPr>
              <a:t>very satisfactory</a:t>
            </a:r>
            <a:r>
              <a:rPr lang="en-US" dirty="0" smtClean="0"/>
              <a:t>		(d) </a:t>
            </a:r>
            <a:r>
              <a:rPr lang="en-US" dirty="0" smtClean="0">
                <a:solidFill>
                  <a:srgbClr val="FFC000"/>
                </a:solidFill>
              </a:rPr>
              <a:t>somewhat unsatisfactory</a:t>
            </a:r>
          </a:p>
          <a:p>
            <a:pPr marL="914400" lvl="2" indent="233363">
              <a:buNone/>
            </a:pPr>
            <a:r>
              <a:rPr lang="en-US" dirty="0" smtClean="0"/>
              <a:t>(b) </a:t>
            </a:r>
            <a:r>
              <a:rPr lang="en-US" dirty="0" smtClean="0">
                <a:solidFill>
                  <a:srgbClr val="FFC000"/>
                </a:solidFill>
              </a:rPr>
              <a:t>somewhat satisfactory</a:t>
            </a:r>
            <a:r>
              <a:rPr lang="en-US" dirty="0" smtClean="0"/>
              <a:t>	(e) </a:t>
            </a:r>
            <a:r>
              <a:rPr lang="en-US" dirty="0" smtClean="0">
                <a:solidFill>
                  <a:srgbClr val="FFC000"/>
                </a:solidFill>
              </a:rPr>
              <a:t>very unsatisfactory</a:t>
            </a:r>
          </a:p>
          <a:p>
            <a:pPr marL="914400" lvl="2" indent="233363">
              <a:buNone/>
            </a:pPr>
            <a:r>
              <a:rPr lang="en-US" dirty="0" smtClean="0"/>
              <a:t>(c) </a:t>
            </a:r>
            <a:r>
              <a:rPr lang="en-US" dirty="0" smtClean="0">
                <a:solidFill>
                  <a:srgbClr val="FFC000"/>
                </a:solidFill>
              </a:rPr>
              <a:t>neither</a:t>
            </a:r>
            <a:endParaRPr lang="en-US" dirty="0">
              <a:solidFill>
                <a:srgbClr val="FFC000"/>
              </a:solidFill>
            </a:endParaRPr>
          </a:p>
          <a:p>
            <a:pPr>
              <a:buFont typeface="Arial" panose="020B0604020202020204" pitchFamily="34" charset="0"/>
              <a:buChar char="•"/>
            </a:pPr>
            <a:endParaRPr lang="en-US" dirty="0"/>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smtClean="0">
                <a:solidFill>
                  <a:schemeClr val="bg1"/>
                </a:solidFill>
                <a:latin typeface="+mn-lt"/>
              </a:rPr>
              <a:t>Adapted from:    </a:t>
            </a:r>
            <a:r>
              <a:rPr lang="en-US" sz="1200" b="0" i="1" dirty="0" smtClean="0">
                <a:solidFill>
                  <a:schemeClr val="bg1"/>
                </a:solidFill>
                <a:latin typeface="+mn-lt"/>
              </a:rPr>
              <a:t>James </a:t>
            </a:r>
            <a:r>
              <a:rPr lang="en-US" sz="1200" b="0" i="1" dirty="0">
                <a:solidFill>
                  <a:schemeClr val="bg1"/>
                </a:solidFill>
                <a:latin typeface="+mn-lt"/>
              </a:rPr>
              <a:t>H. Watt and </a:t>
            </a:r>
            <a:r>
              <a:rPr lang="en-US" sz="1200" b="0" i="1" dirty="0" err="1">
                <a:solidFill>
                  <a:schemeClr val="bg1"/>
                </a:solidFill>
                <a:latin typeface="+mn-lt"/>
              </a:rPr>
              <a:t>Sjef</a:t>
            </a:r>
            <a:r>
              <a:rPr lang="en-US" sz="1200" b="0" i="1" dirty="0">
                <a:solidFill>
                  <a:schemeClr val="bg1"/>
                </a:solidFill>
                <a:latin typeface="+mn-lt"/>
              </a:rPr>
              <a:t> van den </a:t>
            </a:r>
            <a:r>
              <a:rPr lang="en-US" sz="1200" b="0" i="1" dirty="0" smtClean="0">
                <a:solidFill>
                  <a:schemeClr val="bg1"/>
                </a:solidFill>
                <a:latin typeface="+mn-lt"/>
              </a:rPr>
              <a:t>Berg. </a:t>
            </a:r>
            <a:r>
              <a:rPr kumimoji="0" lang="en-US" altLang="en-US" sz="1200" b="0" i="0" u="none" strike="noStrike" cap="none" normalizeH="0" baseline="0" dirty="0" smtClean="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a:t>
            </a:r>
            <a:r>
              <a:rPr lang="en-US" altLang="en-US" sz="1200" b="0" dirty="0" smtClean="0">
                <a:solidFill>
                  <a:schemeClr val="bg1"/>
                </a:solidFill>
                <a:latin typeface="+mn-lt"/>
              </a:rPr>
              <a:t>www.cios.org/readbook/rmcs/rmcs.htm</a:t>
            </a:r>
            <a:r>
              <a:rPr kumimoji="0" lang="en-US" altLang="en-US" sz="1200" b="0" i="0" u="none" strike="noStrike" cap="none" normalizeH="0" baseline="0" dirty="0" smtClean="0">
                <a:ln>
                  <a:noFill/>
                </a:ln>
                <a:solidFill>
                  <a:schemeClr val="bg1"/>
                </a:solidFill>
                <a:effectLst/>
                <a:latin typeface="+mn-lt"/>
              </a:rPr>
              <a:t> </a:t>
            </a:r>
          </a:p>
        </p:txBody>
      </p:sp>
      <p:sp>
        <p:nvSpPr>
          <p:cNvPr id="5" name="TextBox 4"/>
          <p:cNvSpPr txBox="1"/>
          <p:nvPr/>
        </p:nvSpPr>
        <p:spPr>
          <a:xfrm>
            <a:off x="6324600" y="1676400"/>
            <a:ext cx="1050288" cy="461665"/>
          </a:xfrm>
          <a:prstGeom prst="rect">
            <a:avLst/>
          </a:prstGeom>
          <a:noFill/>
        </p:spPr>
        <p:txBody>
          <a:bodyPr wrap="none" rtlCol="0">
            <a:spAutoFit/>
          </a:bodyPr>
          <a:lstStyle/>
          <a:p>
            <a:r>
              <a:rPr lang="en-US" sz="2400" b="0" dirty="0" smtClean="0">
                <a:solidFill>
                  <a:srgbClr val="FFC000"/>
                </a:solidFill>
                <a:latin typeface="Trebuchet MS" panose="020B0603020202020204" pitchFamily="34" charset="0"/>
              </a:rPr>
              <a:t>values</a:t>
            </a:r>
            <a:endParaRPr lang="en-US" sz="2400" b="0" dirty="0">
              <a:solidFill>
                <a:srgbClr val="FFC000"/>
              </a:solidFill>
              <a:latin typeface="Trebuchet MS" panose="020B0603020202020204" pitchFamily="34" charset="0"/>
            </a:endParaRPr>
          </a:p>
        </p:txBody>
      </p:sp>
      <p:sp>
        <p:nvSpPr>
          <p:cNvPr id="6" name="TextBox 5"/>
          <p:cNvSpPr txBox="1"/>
          <p:nvPr/>
        </p:nvSpPr>
        <p:spPr>
          <a:xfrm>
            <a:off x="3082778" y="1676400"/>
            <a:ext cx="2938625" cy="461665"/>
          </a:xfrm>
          <a:prstGeom prst="rect">
            <a:avLst/>
          </a:prstGeom>
          <a:noFill/>
        </p:spPr>
        <p:txBody>
          <a:bodyPr wrap="none" rtlCol="0">
            <a:spAutoFit/>
          </a:bodyPr>
          <a:lstStyle/>
          <a:p>
            <a:r>
              <a:rPr lang="en-US" sz="2400" b="0" dirty="0">
                <a:solidFill>
                  <a:srgbClr val="FF6600"/>
                </a:solidFill>
                <a:latin typeface="Trebuchet MS" panose="020B0603020202020204" pitchFamily="34" charset="0"/>
              </a:rPr>
              <a:t>e</a:t>
            </a:r>
            <a:r>
              <a:rPr lang="en-US" sz="2400" b="0" dirty="0" smtClean="0">
                <a:solidFill>
                  <a:srgbClr val="FF6600"/>
                </a:solidFill>
                <a:latin typeface="Trebuchet MS" panose="020B0603020202020204" pitchFamily="34" charset="0"/>
              </a:rPr>
              <a:t>xhibits variation in</a:t>
            </a:r>
            <a:endParaRPr lang="en-US" sz="2400" b="0" dirty="0">
              <a:solidFill>
                <a:srgbClr val="FF6600"/>
              </a:solidFill>
              <a:latin typeface="Trebuchet MS" panose="020B0603020202020204" pitchFamily="34" charset="0"/>
            </a:endParaRPr>
          </a:p>
        </p:txBody>
      </p:sp>
    </p:spTree>
    <p:extLst>
      <p:ext uri="{BB962C8B-B14F-4D97-AF65-F5344CB8AC3E}">
        <p14:creationId xmlns:p14="http://schemas.microsoft.com/office/powerpoint/2010/main" val="9996487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smtClean="0"/>
              <a:t>Relationship with reality</a:t>
            </a:r>
          </a:p>
        </p:txBody>
      </p:sp>
      <p:sp>
        <p:nvSpPr>
          <p:cNvPr id="11267" name="Content Placeholder 23"/>
          <p:cNvSpPr>
            <a:spLocks noGrp="1"/>
          </p:cNvSpPr>
          <p:nvPr>
            <p:ph idx="1"/>
          </p:nvPr>
        </p:nvSpPr>
        <p:spPr>
          <a:xfrm>
            <a:off x="533400" y="3200400"/>
            <a:ext cx="1752600" cy="441061"/>
          </a:xfrm>
        </p:spPr>
        <p:txBody>
          <a:bodyPr/>
          <a:lstStyle/>
          <a:p>
            <a:pPr marL="233363" indent="-233363"/>
            <a:r>
              <a:rPr lang="en-US" altLang="en-US" sz="2400" dirty="0" smtClean="0">
                <a:solidFill>
                  <a:srgbClr val="FFFF00"/>
                </a:solidFill>
              </a:rPr>
              <a:t>Referents</a:t>
            </a:r>
            <a:endParaRPr lang="en-US" altLang="en-US" sz="1600" dirty="0" smtClean="0"/>
          </a:p>
        </p:txBody>
      </p:sp>
      <p:sp>
        <p:nvSpPr>
          <p:cNvPr id="25" name="Content Placeholder 24"/>
          <p:cNvSpPr>
            <a:spLocks noGrp="1"/>
          </p:cNvSpPr>
          <p:nvPr>
            <p:ph sz="half" idx="4294967295"/>
          </p:nvPr>
        </p:nvSpPr>
        <p:spPr>
          <a:xfrm>
            <a:off x="6613525" y="3200400"/>
            <a:ext cx="2301875" cy="457200"/>
          </a:xfrm>
          <a:prstGeom prst="rect">
            <a:avLst/>
          </a:prstGeom>
        </p:spPr>
        <p:txBody>
          <a:bodyPr/>
          <a:lstStyle/>
          <a:p>
            <a:pPr marL="569913" indent="-280988"/>
            <a:r>
              <a:rPr lang="en-US" altLang="en-US" sz="2400" dirty="0" smtClean="0">
                <a:solidFill>
                  <a:srgbClr val="FFFF00"/>
                </a:solidFill>
              </a:rPr>
              <a:t>References</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3197225" y="32004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a:t>
            </a:r>
            <a:r>
              <a:rPr lang="en-US" sz="2400" b="0" kern="0" dirty="0" smtClean="0">
                <a:solidFill>
                  <a:srgbClr val="FFFF00"/>
                </a:solidFill>
                <a:latin typeface="+mn-lt"/>
              </a:rPr>
              <a:t>reality </a:t>
            </a:r>
            <a:endParaRPr lang="en-US" sz="2400" b="0" kern="0" dirty="0">
              <a:solidFill>
                <a:srgbClr val="FFFF00"/>
              </a:solidFill>
              <a:latin typeface="+mn-lt"/>
            </a:endParaRPr>
          </a:p>
        </p:txBody>
      </p:sp>
      <p:sp>
        <p:nvSpPr>
          <p:cNvPr id="10" name="Content Placeholder 23"/>
          <p:cNvSpPr txBox="1">
            <a:spLocks/>
          </p:cNvSpPr>
          <p:nvPr/>
        </p:nvSpPr>
        <p:spPr>
          <a:xfrm>
            <a:off x="6595511" y="2841712"/>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smtClean="0">
              <a:solidFill>
                <a:srgbClr val="FFFF00"/>
              </a:solidFill>
              <a:latin typeface="+mn-lt"/>
            </a:endParaRPr>
          </a:p>
        </p:txBody>
      </p:sp>
      <p:sp>
        <p:nvSpPr>
          <p:cNvPr id="11" name="Content Placeholder 24"/>
          <p:cNvSpPr txBox="1">
            <a:spLocks/>
          </p:cNvSpPr>
          <p:nvPr/>
        </p:nvSpPr>
        <p:spPr>
          <a:xfrm>
            <a:off x="5775325" y="3194050"/>
            <a:ext cx="3368675" cy="328295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endParaRPr lang="en-US" altLang="en-US" b="0" kern="0" dirty="0" smtClean="0">
              <a:solidFill>
                <a:srgbClr val="FFFF00"/>
              </a:solidFill>
            </a:endParaRPr>
          </a:p>
        </p:txBody>
      </p:sp>
      <p:sp>
        <p:nvSpPr>
          <p:cNvPr id="13" name="Content Placeholder 23"/>
          <p:cNvSpPr txBox="1">
            <a:spLocks/>
          </p:cNvSpPr>
          <p:nvPr/>
        </p:nvSpPr>
        <p:spPr>
          <a:xfrm>
            <a:off x="0" y="3696017"/>
            <a:ext cx="2438400" cy="102838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smtClean="0">
                <a:latin typeface="+mn-lt"/>
              </a:rPr>
              <a:t>Portions of Reality ‘in focus’</a:t>
            </a:r>
          </a:p>
          <a:p>
            <a:pPr marL="168275" lvl="1" indent="0" algn="ctr">
              <a:buNone/>
            </a:pPr>
            <a:r>
              <a:rPr lang="en-US" altLang="en-US" sz="2000" b="1" i="1" kern="0" dirty="0">
                <a:latin typeface="+mn-lt"/>
              </a:rPr>
              <a:t>u</a:t>
            </a:r>
            <a:r>
              <a:rPr lang="en-US" altLang="en-US" sz="2000" b="1" i="1" kern="0" dirty="0" smtClean="0">
                <a:latin typeface="+mn-lt"/>
              </a:rPr>
              <a:t>nit of analysis</a:t>
            </a:r>
            <a:endParaRPr lang="en-US" altLang="en-US" sz="2000" b="1" i="1" kern="0" dirty="0">
              <a:latin typeface="+mn-lt"/>
            </a:endParaRPr>
          </a:p>
        </p:txBody>
      </p:sp>
      <p:sp>
        <p:nvSpPr>
          <p:cNvPr id="14" name="Content Placeholder 23"/>
          <p:cNvSpPr txBox="1">
            <a:spLocks/>
          </p:cNvSpPr>
          <p:nvPr/>
        </p:nvSpPr>
        <p:spPr>
          <a:xfrm>
            <a:off x="2133600" y="3696016"/>
            <a:ext cx="4572000" cy="1866584"/>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smtClean="0">
                <a:latin typeface="+mn-lt"/>
              </a:rPr>
              <a:t>Perspective</a:t>
            </a:r>
          </a:p>
          <a:p>
            <a:pPr marL="168275" lvl="1" indent="0" algn="ctr">
              <a:buNone/>
            </a:pPr>
            <a:r>
              <a:rPr lang="en-US" altLang="en-US" sz="2000" kern="0" dirty="0">
                <a:latin typeface="+mn-lt"/>
              </a:rPr>
              <a:t>Label</a:t>
            </a:r>
          </a:p>
          <a:p>
            <a:pPr marL="168275" lvl="1" indent="0" algn="ctr">
              <a:buNone/>
            </a:pPr>
            <a:endParaRPr lang="en-US" altLang="en-US" sz="2000" kern="0" dirty="0" smtClean="0">
              <a:latin typeface="+mn-lt"/>
            </a:endParaRPr>
          </a:p>
          <a:p>
            <a:pPr marL="168275" lvl="1" indent="0" algn="ctr">
              <a:buNone/>
            </a:pPr>
            <a:r>
              <a:rPr lang="en-US" altLang="en-US" sz="2000" kern="0" dirty="0" smtClean="0">
                <a:latin typeface="+mn-lt"/>
              </a:rPr>
              <a:t>Definitions:</a:t>
            </a:r>
          </a:p>
        </p:txBody>
      </p:sp>
      <p:sp>
        <p:nvSpPr>
          <p:cNvPr id="15" name="Content Placeholder 23"/>
          <p:cNvSpPr txBox="1">
            <a:spLocks/>
          </p:cNvSpPr>
          <p:nvPr/>
        </p:nvSpPr>
        <p:spPr>
          <a:xfrm>
            <a:off x="7010400" y="3732212"/>
            <a:ext cx="1524000" cy="83978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ctr">
              <a:buNone/>
            </a:pPr>
            <a:r>
              <a:rPr lang="en-US" altLang="en-US" sz="2000" kern="0" dirty="0" smtClean="0">
                <a:latin typeface="+mn-lt"/>
              </a:rPr>
              <a:t>Variable</a:t>
            </a:r>
          </a:p>
          <a:p>
            <a:pPr marL="168275" lvl="1" indent="-168275" algn="ctr">
              <a:buNone/>
            </a:pPr>
            <a:r>
              <a:rPr lang="en-US" altLang="en-US" sz="2000" kern="0" dirty="0" smtClean="0">
                <a:latin typeface="+mn-lt"/>
              </a:rPr>
              <a:t>Values</a:t>
            </a:r>
          </a:p>
        </p:txBody>
      </p:sp>
      <p:sp>
        <p:nvSpPr>
          <p:cNvPr id="16" name="Content Placeholder 23"/>
          <p:cNvSpPr txBox="1">
            <a:spLocks/>
          </p:cNvSpPr>
          <p:nvPr/>
        </p:nvSpPr>
        <p:spPr>
          <a:xfrm>
            <a:off x="2164796" y="5293545"/>
            <a:ext cx="1693068" cy="757871"/>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buNone/>
            </a:pPr>
            <a:r>
              <a:rPr lang="en-US" altLang="en-US" sz="2000" kern="0" dirty="0" smtClean="0">
                <a:latin typeface="+mn-lt"/>
              </a:rPr>
              <a:t>Theoretical </a:t>
            </a:r>
          </a:p>
          <a:p>
            <a:pPr marL="168275" lvl="1" indent="0">
              <a:buNone/>
            </a:pPr>
            <a:r>
              <a:rPr lang="en-US" altLang="en-US" sz="2000" kern="0" dirty="0" smtClean="0">
                <a:latin typeface="+mn-lt"/>
              </a:rPr>
              <a:t>definition</a:t>
            </a:r>
          </a:p>
        </p:txBody>
      </p:sp>
      <p:sp>
        <p:nvSpPr>
          <p:cNvPr id="17" name="Content Placeholder 23"/>
          <p:cNvSpPr txBox="1">
            <a:spLocks/>
          </p:cNvSpPr>
          <p:nvPr/>
        </p:nvSpPr>
        <p:spPr>
          <a:xfrm>
            <a:off x="4998720" y="5293545"/>
            <a:ext cx="1706880" cy="766419"/>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smtClean="0">
                <a:latin typeface="+mn-lt"/>
              </a:rPr>
              <a:t>Operational </a:t>
            </a:r>
          </a:p>
          <a:p>
            <a:pPr marL="168275" lvl="1" indent="0" algn="ctr">
              <a:buNone/>
            </a:pPr>
            <a:r>
              <a:rPr lang="en-US" altLang="en-US" sz="2000" kern="0" dirty="0" smtClean="0">
                <a:latin typeface="+mn-lt"/>
              </a:rPr>
              <a:t>definition</a:t>
            </a:r>
            <a:endParaRPr lang="en-US" altLang="en-US" sz="2000" kern="0" dirty="0">
              <a:latin typeface="+mn-lt"/>
            </a:endParaRPr>
          </a:p>
        </p:txBody>
      </p:sp>
      <p:cxnSp>
        <p:nvCxnSpPr>
          <p:cNvPr id="3" name="Elbow Connector 2"/>
          <p:cNvCxnSpPr>
            <a:stCxn id="13" idx="2"/>
            <a:endCxn id="16" idx="1"/>
          </p:cNvCxnSpPr>
          <p:nvPr/>
        </p:nvCxnSpPr>
        <p:spPr bwMode="auto">
          <a:xfrm rot="16200000" flipH="1">
            <a:off x="1217958" y="4725642"/>
            <a:ext cx="948081" cy="945596"/>
          </a:xfrm>
          <a:prstGeom prst="bentConnector2">
            <a:avLst/>
          </a:prstGeom>
          <a:solidFill>
            <a:schemeClr val="accent1"/>
          </a:solidFill>
          <a:ln w="38100" cap="flat" cmpd="sng" algn="ctr">
            <a:solidFill>
              <a:srgbClr val="FFC000"/>
            </a:solidFill>
            <a:prstDash val="solid"/>
            <a:round/>
            <a:headEnd type="triangle"/>
            <a:tailEnd type="triangle"/>
          </a:ln>
          <a:effectLst/>
        </p:spPr>
      </p:cxnSp>
      <p:cxnSp>
        <p:nvCxnSpPr>
          <p:cNvPr id="5" name="Elbow Connector 4"/>
          <p:cNvCxnSpPr>
            <a:stCxn id="17" idx="3"/>
            <a:endCxn id="15" idx="2"/>
          </p:cNvCxnSpPr>
          <p:nvPr/>
        </p:nvCxnSpPr>
        <p:spPr bwMode="auto">
          <a:xfrm flipV="1">
            <a:off x="6705600" y="4572000"/>
            <a:ext cx="1066800" cy="1104755"/>
          </a:xfrm>
          <a:prstGeom prst="bentConnector2">
            <a:avLst/>
          </a:prstGeom>
          <a:solidFill>
            <a:schemeClr val="accent1"/>
          </a:solidFill>
          <a:ln w="38100" cap="flat" cmpd="sng" algn="ctr">
            <a:solidFill>
              <a:srgbClr val="FFC000"/>
            </a:solidFill>
            <a:prstDash val="solid"/>
            <a:round/>
            <a:headEnd type="triangle"/>
            <a:tailEnd type="triangle"/>
          </a:ln>
          <a:effectLst/>
        </p:spPr>
      </p:cxnSp>
      <p:sp>
        <p:nvSpPr>
          <p:cNvPr id="24" name="Content Placeholder 23"/>
          <p:cNvSpPr txBox="1">
            <a:spLocks/>
          </p:cNvSpPr>
          <p:nvPr/>
        </p:nvSpPr>
        <p:spPr>
          <a:xfrm>
            <a:off x="158595" y="5426101"/>
            <a:ext cx="1693068" cy="757871"/>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buNone/>
            </a:pPr>
            <a:r>
              <a:rPr lang="en-US" altLang="en-US" sz="2000" kern="0" dirty="0" smtClean="0">
                <a:solidFill>
                  <a:srgbClr val="FFC000"/>
                </a:solidFill>
                <a:latin typeface="+mn-lt"/>
              </a:rPr>
              <a:t>Face validity</a:t>
            </a:r>
          </a:p>
        </p:txBody>
      </p:sp>
      <p:sp>
        <p:nvSpPr>
          <p:cNvPr id="27" name="Content Placeholder 23"/>
          <p:cNvSpPr txBox="1">
            <a:spLocks/>
          </p:cNvSpPr>
          <p:nvPr/>
        </p:nvSpPr>
        <p:spPr>
          <a:xfrm>
            <a:off x="6742787" y="5691327"/>
            <a:ext cx="2020213" cy="757871"/>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r">
              <a:buNone/>
            </a:pPr>
            <a:r>
              <a:rPr lang="en-US" altLang="en-US" sz="2000" kern="0" dirty="0" smtClean="0">
                <a:solidFill>
                  <a:srgbClr val="FFC000"/>
                </a:solidFill>
                <a:latin typeface="+mn-lt"/>
              </a:rPr>
              <a:t>Measurement validity</a:t>
            </a:r>
          </a:p>
        </p:txBody>
      </p:sp>
      <p:sp>
        <p:nvSpPr>
          <p:cNvPr id="28" name="Rectangle 1"/>
          <p:cNvSpPr>
            <a:spLocks noChangeArrowheads="1"/>
          </p:cNvSpPr>
          <p:nvPr/>
        </p:nvSpPr>
        <p:spPr bwMode="auto">
          <a:xfrm>
            <a:off x="0" y="6324600"/>
            <a:ext cx="91440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eaLnBrk="0" hangingPunct="0"/>
            <a:r>
              <a:rPr lang="en-US" sz="1200" dirty="0" smtClean="0">
                <a:solidFill>
                  <a:schemeClr val="bg1"/>
                </a:solidFill>
                <a:latin typeface="+mn-lt"/>
              </a:rPr>
              <a:t>Adapted from:    </a:t>
            </a:r>
            <a:r>
              <a:rPr lang="en-US" sz="1200" b="0" i="1" dirty="0" smtClean="0">
                <a:solidFill>
                  <a:schemeClr val="bg1"/>
                </a:solidFill>
                <a:latin typeface="+mn-lt"/>
              </a:rPr>
              <a:t>James </a:t>
            </a:r>
            <a:r>
              <a:rPr lang="en-US" sz="1200" b="0" i="1" dirty="0">
                <a:solidFill>
                  <a:schemeClr val="bg1"/>
                </a:solidFill>
                <a:latin typeface="+mn-lt"/>
              </a:rPr>
              <a:t>H. Watt and </a:t>
            </a:r>
            <a:r>
              <a:rPr lang="en-US" sz="1200" b="0" i="1" dirty="0" err="1">
                <a:solidFill>
                  <a:schemeClr val="bg1"/>
                </a:solidFill>
                <a:latin typeface="+mn-lt"/>
              </a:rPr>
              <a:t>Sjef</a:t>
            </a:r>
            <a:r>
              <a:rPr lang="en-US" sz="1200" b="0" i="1" dirty="0">
                <a:solidFill>
                  <a:schemeClr val="bg1"/>
                </a:solidFill>
                <a:latin typeface="+mn-lt"/>
              </a:rPr>
              <a:t> van den </a:t>
            </a:r>
            <a:r>
              <a:rPr lang="en-US" sz="1200" b="0" i="1" dirty="0" smtClean="0">
                <a:solidFill>
                  <a:schemeClr val="bg1"/>
                </a:solidFill>
                <a:latin typeface="+mn-lt"/>
              </a:rPr>
              <a:t>Berg. </a:t>
            </a:r>
            <a:r>
              <a:rPr kumimoji="0" lang="en-US" altLang="en-US" sz="1200" b="0" i="0" u="none" strike="noStrike" cap="none" normalizeH="0" baseline="0" dirty="0" smtClean="0">
                <a:ln>
                  <a:noFill/>
                </a:ln>
                <a:solidFill>
                  <a:schemeClr val="bg1"/>
                </a:solidFill>
                <a:effectLst/>
                <a:latin typeface="+mn-lt"/>
              </a:rPr>
              <a:t>Research Methods For Communication Science. 2002</a:t>
            </a:r>
          </a:p>
          <a:p>
            <a:pPr lvl="0" algn="l" eaLnBrk="0" hangingPunct="0"/>
            <a:r>
              <a:rPr lang="en-US" altLang="en-US" sz="1200" b="0" dirty="0">
                <a:solidFill>
                  <a:schemeClr val="bg1"/>
                </a:solidFill>
                <a:latin typeface="+mn-lt"/>
              </a:rPr>
              <a:t> </a:t>
            </a:r>
            <a:r>
              <a:rPr lang="en-US" altLang="en-US" sz="1200" b="0" dirty="0" smtClean="0">
                <a:solidFill>
                  <a:schemeClr val="bg1"/>
                </a:solidFill>
                <a:latin typeface="+mn-lt"/>
              </a:rPr>
              <a:t>	          http</a:t>
            </a:r>
            <a:r>
              <a:rPr lang="en-US" altLang="en-US" sz="1200" b="0" dirty="0">
                <a:solidFill>
                  <a:schemeClr val="bg1"/>
                </a:solidFill>
                <a:latin typeface="+mn-lt"/>
              </a:rPr>
              <a:t>://</a:t>
            </a:r>
            <a:r>
              <a:rPr lang="en-US" altLang="en-US" sz="1200" b="0" dirty="0" smtClean="0">
                <a:solidFill>
                  <a:schemeClr val="bg1"/>
                </a:solidFill>
                <a:latin typeface="+mn-lt"/>
              </a:rPr>
              <a:t>www.cios.org/readbook/rmcs/rmcs.htm</a:t>
            </a:r>
            <a:r>
              <a:rPr kumimoji="0" lang="en-US" altLang="en-US" sz="1200" b="0" i="0" u="none" strike="noStrike" cap="none" normalizeH="0" baseline="0" dirty="0" smtClean="0">
                <a:ln>
                  <a:noFill/>
                </a:ln>
                <a:solidFill>
                  <a:schemeClr val="bg1"/>
                </a:solidFill>
                <a:effectLst/>
                <a:latin typeface="+mn-lt"/>
              </a:rPr>
              <a:t> </a:t>
            </a:r>
          </a:p>
        </p:txBody>
      </p:sp>
    </p:spTree>
    <p:extLst>
      <p:ext uri="{BB962C8B-B14F-4D97-AF65-F5344CB8AC3E}">
        <p14:creationId xmlns:p14="http://schemas.microsoft.com/office/powerpoint/2010/main" val="35229456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definition </a:t>
            </a:r>
            <a:r>
              <a:rPr lang="en-US" dirty="0" err="1" smtClean="0"/>
              <a:t>IsA</a:t>
            </a:r>
            <a:r>
              <a:rPr lang="en-US" dirty="0" smtClean="0"/>
              <a:t>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600200"/>
            <a:ext cx="8835390" cy="4650205"/>
          </a:xfrm>
        </p:spPr>
      </p:pic>
      <p:sp>
        <p:nvSpPr>
          <p:cNvPr id="3" name="Rectangle 2"/>
          <p:cNvSpPr/>
          <p:nvPr/>
        </p:nvSpPr>
        <p:spPr>
          <a:xfrm>
            <a:off x="2211705" y="6316445"/>
            <a:ext cx="6856095" cy="461665"/>
          </a:xfrm>
          <a:prstGeom prst="rect">
            <a:avLst/>
          </a:prstGeom>
        </p:spPr>
        <p:txBody>
          <a:bodyPr wrap="square">
            <a:spAutoFit/>
          </a:bodyPr>
          <a:lstStyle/>
          <a:p>
            <a:pPr algn="r"/>
            <a:r>
              <a:rPr lang="en-US" sz="1200" dirty="0" smtClean="0">
                <a:solidFill>
                  <a:schemeClr val="bg1"/>
                </a:solidFill>
              </a:rPr>
              <a:t>A. </a:t>
            </a:r>
            <a:r>
              <a:rPr lang="en-US" sz="1200" dirty="0" err="1" smtClean="0">
                <a:solidFill>
                  <a:schemeClr val="bg1"/>
                </a:solidFill>
              </a:rPr>
              <a:t>Bandrowski</a:t>
            </a:r>
            <a:r>
              <a:rPr lang="en-US" sz="1200" dirty="0" smtClean="0">
                <a:solidFill>
                  <a:schemeClr val="bg1"/>
                </a:solidFill>
              </a:rPr>
              <a:t> et. Al. The Ontology for Biomedical Investigations. </a:t>
            </a:r>
            <a:r>
              <a:rPr lang="en-US" sz="1200" dirty="0" err="1" smtClean="0">
                <a:solidFill>
                  <a:schemeClr val="bg1"/>
                </a:solidFill>
              </a:rPr>
              <a:t>PlosOne</a:t>
            </a:r>
            <a:r>
              <a:rPr lang="en-US" sz="1200" dirty="0" smtClean="0">
                <a:solidFill>
                  <a:schemeClr val="bg1"/>
                </a:solidFill>
              </a:rPr>
              <a:t>. 2016. </a:t>
            </a:r>
            <a:r>
              <a:rPr lang="en-US" sz="1200" dirty="0" smtClean="0">
                <a:solidFill>
                  <a:schemeClr val="bg1"/>
                </a:solidFill>
                <a:hlinkClick r:id="rId3"/>
              </a:rPr>
              <a:t>http</a:t>
            </a:r>
            <a:r>
              <a:rPr lang="en-US" sz="1200" dirty="0">
                <a:solidFill>
                  <a:schemeClr val="bg1"/>
                </a:solidFill>
                <a:hlinkClick r:id="rId3"/>
              </a:rPr>
              <a:t>://dx.doi.org/10.1371/journal.pone.0154556.g001</a:t>
            </a:r>
            <a:endParaRPr lang="en-US" sz="1200" dirty="0">
              <a:solidFill>
                <a:schemeClr val="bg1"/>
              </a:solidFill>
            </a:endParaRPr>
          </a:p>
        </p:txBody>
      </p:sp>
    </p:spTree>
    <p:extLst>
      <p:ext uri="{BB962C8B-B14F-4D97-AF65-F5344CB8AC3E}">
        <p14:creationId xmlns:p14="http://schemas.microsoft.com/office/powerpoint/2010/main" val="1296122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B. A </a:t>
            </a:r>
            <a:r>
              <a:rPr lang="en-US" dirty="0"/>
              <a:t>research </a:t>
            </a:r>
            <a:r>
              <a:rPr lang="en-US" dirty="0" smtClean="0"/>
              <a:t>finding is </a:t>
            </a:r>
            <a:r>
              <a:rPr lang="en-US" u="sng" dirty="0"/>
              <a:t>less likely </a:t>
            </a:r>
            <a:r>
              <a:rPr lang="en-US" dirty="0"/>
              <a:t>to be </a:t>
            </a:r>
            <a:r>
              <a:rPr lang="en-US" dirty="0" smtClean="0"/>
              <a:t>true: </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000" dirty="0"/>
              <a:t>W</a:t>
            </a:r>
            <a:r>
              <a:rPr lang="en-US" sz="2000" dirty="0" smtClean="0"/>
              <a:t>hen </a:t>
            </a:r>
            <a:r>
              <a:rPr lang="en-US" sz="2000" dirty="0"/>
              <a:t>the </a:t>
            </a:r>
            <a:r>
              <a:rPr lang="en-US" sz="2000" dirty="0" smtClean="0"/>
              <a:t>studies conducted </a:t>
            </a:r>
            <a:r>
              <a:rPr lang="en-US" sz="2000" dirty="0"/>
              <a:t>in a </a:t>
            </a:r>
            <a:r>
              <a:rPr lang="en-US" sz="2000" dirty="0" smtClean="0"/>
              <a:t>field </a:t>
            </a:r>
            <a:r>
              <a:rPr lang="en-US" sz="2000" dirty="0"/>
              <a:t>are smaller; </a:t>
            </a:r>
            <a:endParaRPr lang="en-US" sz="2000" dirty="0" smtClean="0"/>
          </a:p>
          <a:p>
            <a:pPr marL="457200" indent="-457200">
              <a:buFont typeface="+mj-lt"/>
              <a:buAutoNum type="arabicPeriod"/>
            </a:pPr>
            <a:r>
              <a:rPr lang="en-US" sz="2000" dirty="0" smtClean="0"/>
              <a:t>When effect </a:t>
            </a:r>
            <a:r>
              <a:rPr lang="en-US" sz="2000" dirty="0"/>
              <a:t>sizes are smaller; </a:t>
            </a:r>
            <a:endParaRPr lang="en-US" sz="2000" dirty="0" smtClean="0"/>
          </a:p>
          <a:p>
            <a:pPr marL="457200" indent="-457200">
              <a:buFont typeface="+mj-lt"/>
              <a:buAutoNum type="arabicPeriod"/>
            </a:pPr>
            <a:r>
              <a:rPr lang="en-US" sz="2000" dirty="0" smtClean="0"/>
              <a:t>When </a:t>
            </a:r>
            <a:r>
              <a:rPr lang="en-US" sz="2000" dirty="0"/>
              <a:t>there is </a:t>
            </a:r>
            <a:r>
              <a:rPr lang="en-US" sz="2000" dirty="0" smtClean="0"/>
              <a:t>a smaller number of </a:t>
            </a:r>
            <a:r>
              <a:rPr lang="en-US" sz="2000" dirty="0"/>
              <a:t>tested relationships; </a:t>
            </a:r>
            <a:endParaRPr lang="en-US" sz="2000" dirty="0" smtClean="0"/>
          </a:p>
          <a:p>
            <a:pPr marL="457200" indent="-457200">
              <a:buFont typeface="+mj-lt"/>
              <a:buAutoNum type="arabicPeriod"/>
            </a:pPr>
            <a:r>
              <a:rPr lang="en-US" sz="2000" dirty="0"/>
              <a:t>When there is a </a:t>
            </a:r>
            <a:r>
              <a:rPr lang="en-US" sz="2000" dirty="0" smtClean="0"/>
              <a:t>lesser </a:t>
            </a:r>
            <a:r>
              <a:rPr lang="en-US" sz="2000" dirty="0"/>
              <a:t>preselection of tested relationships; </a:t>
            </a:r>
          </a:p>
          <a:p>
            <a:pPr marL="457200" indent="-457200">
              <a:buFont typeface="+mj-lt"/>
              <a:buAutoNum type="arabicPeriod"/>
            </a:pPr>
            <a:r>
              <a:rPr lang="en-US" sz="2000" dirty="0"/>
              <a:t>W</a:t>
            </a:r>
            <a:r>
              <a:rPr lang="en-US" sz="2000" dirty="0" smtClean="0"/>
              <a:t>here </a:t>
            </a:r>
            <a:r>
              <a:rPr lang="en-US" sz="2000" dirty="0"/>
              <a:t>there </a:t>
            </a:r>
            <a:r>
              <a:rPr lang="en-US" sz="2000" dirty="0" smtClean="0"/>
              <a:t>is smaller flexibility </a:t>
            </a:r>
            <a:r>
              <a:rPr lang="en-US" sz="2000" dirty="0"/>
              <a:t>in </a:t>
            </a:r>
            <a:r>
              <a:rPr lang="en-US" sz="2000" dirty="0" smtClean="0"/>
              <a:t>designs and definitions; </a:t>
            </a:r>
          </a:p>
          <a:p>
            <a:pPr marL="457200" indent="-457200">
              <a:buFont typeface="+mj-lt"/>
              <a:buAutoNum type="arabicPeriod"/>
            </a:pPr>
            <a:r>
              <a:rPr lang="en-US" sz="2000" dirty="0" smtClean="0"/>
              <a:t>Where </a:t>
            </a:r>
            <a:r>
              <a:rPr lang="en-US" sz="2000" dirty="0"/>
              <a:t>there is greater flexibility in </a:t>
            </a:r>
            <a:r>
              <a:rPr lang="en-US" sz="2000" dirty="0" smtClean="0"/>
              <a:t>outcomes </a:t>
            </a:r>
            <a:r>
              <a:rPr lang="en-US" sz="2000" dirty="0"/>
              <a:t>and analytical </a:t>
            </a:r>
            <a:r>
              <a:rPr lang="en-US" sz="2000" dirty="0" err="1"/>
              <a:t>modes</a:t>
            </a:r>
            <a:r>
              <a:rPr lang="en-US" sz="2000" dirty="0"/>
              <a:t>; </a:t>
            </a:r>
          </a:p>
          <a:p>
            <a:pPr marL="457200" indent="-457200">
              <a:buFont typeface="+mj-lt"/>
              <a:buAutoNum type="arabicPeriod"/>
            </a:pPr>
            <a:r>
              <a:rPr lang="en-US" sz="2000" dirty="0" smtClean="0"/>
              <a:t>When there </a:t>
            </a:r>
            <a:r>
              <a:rPr lang="en-US" sz="2000" dirty="0"/>
              <a:t>is greater </a:t>
            </a:r>
            <a:r>
              <a:rPr lang="en-US" sz="2000" dirty="0" smtClean="0"/>
              <a:t>financial interest;</a:t>
            </a:r>
          </a:p>
          <a:p>
            <a:pPr marL="457200" indent="-457200">
              <a:buFont typeface="+mj-lt"/>
              <a:buAutoNum type="arabicPeriod"/>
            </a:pPr>
            <a:r>
              <a:rPr lang="en-US" sz="2000" dirty="0" smtClean="0"/>
              <a:t>When less teams </a:t>
            </a:r>
            <a:r>
              <a:rPr lang="en-US" sz="2000" dirty="0"/>
              <a:t>are involved in a </a:t>
            </a:r>
            <a:r>
              <a:rPr lang="en-US" sz="2000" dirty="0" smtClean="0"/>
              <a:t>scientific field in </a:t>
            </a:r>
            <a:r>
              <a:rPr lang="en-US" sz="2000" dirty="0"/>
              <a:t>chase of statistical </a:t>
            </a:r>
            <a:r>
              <a:rPr lang="en-US" sz="2000" dirty="0" smtClean="0"/>
              <a:t>significance</a:t>
            </a:r>
            <a:r>
              <a:rPr lang="en-US" sz="2000" dirty="0"/>
              <a:t>.</a:t>
            </a:r>
          </a:p>
        </p:txBody>
      </p:sp>
      <p:sp>
        <p:nvSpPr>
          <p:cNvPr id="4"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8</a:t>
            </a:r>
            <a:r>
              <a:rPr lang="en-US" sz="2000" dirty="0" smtClean="0"/>
              <a:t>x </a:t>
            </a:r>
            <a:r>
              <a:rPr lang="en-US" sz="2000" dirty="0"/>
              <a:t>where x = T(rue)/F(</a:t>
            </a:r>
            <a:r>
              <a:rPr lang="en-US" sz="2000" dirty="0" err="1"/>
              <a:t>alse</a:t>
            </a:r>
            <a:r>
              <a:rPr lang="en-US" sz="2000" dirty="0"/>
              <a:t>)/D(</a:t>
            </a:r>
            <a:r>
              <a:rPr lang="en-US" sz="2000" dirty="0" err="1"/>
              <a:t>on’t</a:t>
            </a:r>
            <a:r>
              <a:rPr lang="en-US" sz="2000" dirty="0"/>
              <a:t> know)</a:t>
            </a:r>
          </a:p>
          <a:p>
            <a:r>
              <a:rPr lang="en-US" sz="2000" dirty="0"/>
              <a:t>Scoring: 	</a:t>
            </a:r>
            <a:r>
              <a:rPr lang="en-US" sz="2000" dirty="0" smtClean="0"/>
              <a:t>8*roundup((TP-FP+TN-FN</a:t>
            </a:r>
            <a:r>
              <a:rPr lang="en-US" sz="2000" dirty="0"/>
              <a:t>)/(TP+TN</a:t>
            </a:r>
            <a:r>
              <a:rPr lang="en-US" sz="2000" dirty="0" smtClean="0"/>
              <a:t>))</a:t>
            </a:r>
            <a:endParaRPr lang="en-US" sz="2000" dirty="0"/>
          </a:p>
        </p:txBody>
      </p:sp>
      <p:pic>
        <p:nvPicPr>
          <p:cNvPr id="6" name="Picture 5"/>
          <p:cNvPicPr>
            <a:picLocks noChangeAspect="1"/>
          </p:cNvPicPr>
          <p:nvPr/>
        </p:nvPicPr>
        <p:blipFill>
          <a:blip r:embed="rId3"/>
          <a:stretch>
            <a:fillRect/>
          </a:stretch>
        </p:blipFill>
        <p:spPr>
          <a:xfrm>
            <a:off x="7820025" y="1381125"/>
            <a:ext cx="1095375" cy="1352550"/>
          </a:xfrm>
          <a:prstGeom prst="rect">
            <a:avLst/>
          </a:prstGeom>
        </p:spPr>
      </p:pic>
    </p:spTree>
    <p:extLst>
      <p:ext uri="{BB962C8B-B14F-4D97-AF65-F5344CB8AC3E}">
        <p14:creationId xmlns:p14="http://schemas.microsoft.com/office/powerpoint/2010/main" val="26297452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definition </a:t>
            </a:r>
            <a:r>
              <a:rPr lang="en-US" dirty="0" err="1"/>
              <a:t>IsA</a:t>
            </a:r>
            <a:r>
              <a:rPr lang="en-US" dirty="0"/>
              <a:t> …?</a:t>
            </a:r>
          </a:p>
        </p:txBody>
      </p:sp>
      <p:pic>
        <p:nvPicPr>
          <p:cNvPr id="4" name="Content Placeholder 3"/>
          <p:cNvPicPr>
            <a:picLocks noGrp="1" noChangeAspect="1"/>
          </p:cNvPicPr>
          <p:nvPr>
            <p:ph idx="1"/>
          </p:nvPr>
        </p:nvPicPr>
        <p:blipFill>
          <a:blip r:embed="rId2"/>
          <a:stretch>
            <a:fillRect/>
          </a:stretch>
        </p:blipFill>
        <p:spPr>
          <a:xfrm>
            <a:off x="97258" y="1676400"/>
            <a:ext cx="8943070" cy="3962400"/>
          </a:xfrm>
          <a:prstGeom prst="rect">
            <a:avLst/>
          </a:prstGeom>
        </p:spPr>
      </p:pic>
      <p:grpSp>
        <p:nvGrpSpPr>
          <p:cNvPr id="9" name="Group 8"/>
          <p:cNvGrpSpPr/>
          <p:nvPr/>
        </p:nvGrpSpPr>
        <p:grpSpPr>
          <a:xfrm>
            <a:off x="97258" y="2971800"/>
            <a:ext cx="8943070" cy="2799080"/>
            <a:chOff x="97258" y="2971800"/>
            <a:chExt cx="8943070" cy="2799080"/>
          </a:xfrm>
        </p:grpSpPr>
        <p:sp>
          <p:nvSpPr>
            <p:cNvPr id="5" name="Rectangle 4"/>
            <p:cNvSpPr/>
            <p:nvPr/>
          </p:nvSpPr>
          <p:spPr bwMode="auto">
            <a:xfrm>
              <a:off x="2895600" y="2971800"/>
              <a:ext cx="6144728" cy="2667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6" name="Rectangle 5"/>
            <p:cNvSpPr/>
            <p:nvPr/>
          </p:nvSpPr>
          <p:spPr bwMode="auto">
            <a:xfrm>
              <a:off x="97258" y="5618480"/>
              <a:ext cx="8943070" cy="152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Freeform 6"/>
            <p:cNvSpPr/>
            <p:nvPr/>
          </p:nvSpPr>
          <p:spPr bwMode="auto">
            <a:xfrm>
              <a:off x="2555913" y="3514381"/>
              <a:ext cx="421395" cy="981419"/>
            </a:xfrm>
            <a:custGeom>
              <a:avLst/>
              <a:gdLst>
                <a:gd name="connsiteX0" fmla="*/ 79873 w 421395"/>
                <a:gd name="connsiteY0" fmla="*/ 0 h 856561"/>
                <a:gd name="connsiteX1" fmla="*/ 0 w 421395"/>
                <a:gd name="connsiteY1" fmla="*/ 63347 h 856561"/>
                <a:gd name="connsiteX2" fmla="*/ 11017 w 421395"/>
                <a:gd name="connsiteY2" fmla="*/ 851053 h 856561"/>
                <a:gd name="connsiteX3" fmla="*/ 421395 w 421395"/>
                <a:gd name="connsiteY3" fmla="*/ 856561 h 856561"/>
                <a:gd name="connsiteX4" fmla="*/ 402116 w 421395"/>
                <a:gd name="connsiteY4" fmla="*/ 11017 h 856561"/>
                <a:gd name="connsiteX5" fmla="*/ 79873 w 421395"/>
                <a:gd name="connsiteY5" fmla="*/ 0 h 85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395" h="856561">
                  <a:moveTo>
                    <a:pt x="79873" y="0"/>
                  </a:moveTo>
                  <a:lnTo>
                    <a:pt x="0" y="63347"/>
                  </a:lnTo>
                  <a:lnTo>
                    <a:pt x="11017" y="851053"/>
                  </a:lnTo>
                  <a:lnTo>
                    <a:pt x="421395" y="856561"/>
                  </a:lnTo>
                  <a:lnTo>
                    <a:pt x="402116" y="11017"/>
                  </a:lnTo>
                  <a:lnTo>
                    <a:pt x="79873" y="0"/>
                  </a:ln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874002" y="5424898"/>
              <a:ext cx="1524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13" name="Group 12"/>
          <p:cNvGrpSpPr/>
          <p:nvPr/>
        </p:nvGrpSpPr>
        <p:grpSpPr>
          <a:xfrm>
            <a:off x="4602886" y="2971800"/>
            <a:ext cx="4160114" cy="1422975"/>
            <a:chOff x="4602886" y="2971800"/>
            <a:chExt cx="4160114" cy="1422975"/>
          </a:xfrm>
        </p:grpSpPr>
        <p:sp>
          <p:nvSpPr>
            <p:cNvPr id="10" name="TextBox 9"/>
            <p:cNvSpPr txBox="1"/>
            <p:nvPr/>
          </p:nvSpPr>
          <p:spPr>
            <a:xfrm>
              <a:off x="4602886" y="3810000"/>
              <a:ext cx="4160114" cy="584775"/>
            </a:xfrm>
            <a:prstGeom prst="rect">
              <a:avLst/>
            </a:prstGeom>
            <a:solidFill>
              <a:srgbClr val="FFFF00"/>
            </a:solidFill>
            <a:ln w="38100">
              <a:solidFill>
                <a:srgbClr val="00B0F0"/>
              </a:solidFill>
            </a:ln>
          </p:spPr>
          <p:txBody>
            <a:bodyPr wrap="none" rtlCol="0">
              <a:spAutoFit/>
            </a:bodyPr>
            <a:lstStyle/>
            <a:p>
              <a:r>
                <a:rPr lang="en-US" dirty="0" smtClean="0"/>
                <a:t>Operational Definition</a:t>
              </a:r>
              <a:endParaRPr lang="en-US" dirty="0"/>
            </a:p>
          </p:txBody>
        </p:sp>
        <p:cxnSp>
          <p:nvCxnSpPr>
            <p:cNvPr id="12" name="Straight Arrow Connector 11"/>
            <p:cNvCxnSpPr>
              <a:stCxn id="10" idx="0"/>
            </p:cNvCxnSpPr>
            <p:nvPr/>
          </p:nvCxnSpPr>
          <p:spPr bwMode="auto">
            <a:xfrm flipV="1">
              <a:off x="6682943" y="2971800"/>
              <a:ext cx="1394257" cy="838200"/>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grpSp>
    </p:spTree>
    <p:extLst>
      <p:ext uri="{BB962C8B-B14F-4D97-AF65-F5344CB8AC3E}">
        <p14:creationId xmlns:p14="http://schemas.microsoft.com/office/powerpoint/2010/main" val="527077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age’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87008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age’ ?</a:t>
            </a:r>
            <a:endParaRPr lang="en-US" dirty="0"/>
          </a:p>
        </p:txBody>
      </p:sp>
      <p:pic>
        <p:nvPicPr>
          <p:cNvPr id="4" name="Content Placeholder 3"/>
          <p:cNvPicPr>
            <a:picLocks noGrp="1" noChangeAspect="1"/>
          </p:cNvPicPr>
          <p:nvPr>
            <p:ph idx="1"/>
          </p:nvPr>
        </p:nvPicPr>
        <p:blipFill>
          <a:blip r:embed="rId2"/>
          <a:stretch>
            <a:fillRect/>
          </a:stretch>
        </p:blipFill>
        <p:spPr>
          <a:xfrm>
            <a:off x="71120" y="1676399"/>
            <a:ext cx="8996680" cy="5129463"/>
          </a:xfrm>
          <a:prstGeom prst="rect">
            <a:avLst/>
          </a:prstGeom>
        </p:spPr>
      </p:pic>
      <p:sp>
        <p:nvSpPr>
          <p:cNvPr id="5" name="Rectangle 4"/>
          <p:cNvSpPr/>
          <p:nvPr/>
        </p:nvSpPr>
        <p:spPr bwMode="auto">
          <a:xfrm>
            <a:off x="762000" y="6019800"/>
            <a:ext cx="7924800" cy="3048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a:xfrm>
            <a:off x="2209800" y="1430179"/>
            <a:ext cx="4572000" cy="246221"/>
          </a:xfrm>
          <a:prstGeom prst="rect">
            <a:avLst/>
          </a:prstGeom>
        </p:spPr>
        <p:txBody>
          <a:bodyPr>
            <a:spAutoFit/>
          </a:bodyPr>
          <a:lstStyle/>
          <a:p>
            <a:r>
              <a:rPr lang="en-US" sz="1000" dirty="0">
                <a:solidFill>
                  <a:schemeClr val="bg1"/>
                </a:solidFill>
              </a:rPr>
              <a:t>https://ndar.nih.gov/data_structure.html?short_name=grit01</a:t>
            </a:r>
          </a:p>
        </p:txBody>
      </p:sp>
    </p:spTree>
    <p:extLst>
      <p:ext uri="{BB962C8B-B14F-4D97-AF65-F5344CB8AC3E}">
        <p14:creationId xmlns:p14="http://schemas.microsoft.com/office/powerpoint/2010/main" val="4286097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age’ under the Grit perspective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t>Label</a:t>
            </a:r>
            <a:r>
              <a:rPr lang="en-US" dirty="0" smtClean="0"/>
              <a:t>: interview age</a:t>
            </a:r>
          </a:p>
          <a:p>
            <a:pPr>
              <a:buFont typeface="Arial" panose="020B0604020202020204" pitchFamily="34" charset="0"/>
              <a:buChar char="•"/>
            </a:pPr>
            <a:r>
              <a:rPr lang="en-US" u="sng" dirty="0" smtClean="0"/>
              <a:t>Theoretical definition</a:t>
            </a:r>
            <a:r>
              <a:rPr lang="en-US" dirty="0" smtClean="0"/>
              <a:t> (?):</a:t>
            </a:r>
          </a:p>
          <a:p>
            <a:pPr marL="857250" lvl="2" indent="0">
              <a:buNone/>
            </a:pPr>
            <a:r>
              <a:rPr lang="en-US" sz="2400" i="1" dirty="0" smtClean="0"/>
              <a:t>Age </a:t>
            </a:r>
            <a:r>
              <a:rPr lang="en-US" sz="2400" i="1" dirty="0"/>
              <a:t>in months at the time of </a:t>
            </a:r>
            <a:r>
              <a:rPr lang="en-US" sz="2400" i="1" dirty="0" smtClean="0"/>
              <a:t>the interview / test / sampling / imaging.</a:t>
            </a:r>
          </a:p>
          <a:p>
            <a:pPr>
              <a:buFont typeface="Arial" panose="020B0604020202020204" pitchFamily="34" charset="0"/>
              <a:buChar char="•"/>
            </a:pPr>
            <a:r>
              <a:rPr lang="en-US" u="sng" dirty="0" smtClean="0"/>
              <a:t>Operational definition</a:t>
            </a:r>
            <a:r>
              <a:rPr lang="en-US" dirty="0" smtClean="0"/>
              <a:t> (?):</a:t>
            </a:r>
          </a:p>
          <a:p>
            <a:pPr marL="800100" lvl="2" indent="0">
              <a:buNone/>
            </a:pPr>
            <a:r>
              <a:rPr lang="en-US" sz="2400" i="1" dirty="0"/>
              <a:t>Age is rounded to chronological month. If the research participant is 15-days-old at time of interview, the appropriate value would be 0 months. If the participant is 16-days-old, the value would be 1 month</a:t>
            </a:r>
            <a:r>
              <a:rPr lang="en-US" sz="2400" i="1" dirty="0" smtClean="0"/>
              <a:t>.</a:t>
            </a:r>
          </a:p>
          <a:p>
            <a:pPr marL="800100" lvl="2" indent="0">
              <a:buNone/>
            </a:pPr>
            <a:r>
              <a:rPr lang="en-US" sz="2400" i="1" dirty="0" smtClean="0"/>
              <a:t>Range: 0 -1260     [0 – 105 years] </a:t>
            </a:r>
            <a:endParaRPr lang="en-US" sz="2400" i="1" dirty="0"/>
          </a:p>
        </p:txBody>
      </p:sp>
      <p:sp>
        <p:nvSpPr>
          <p:cNvPr id="4" name="Rectangle 3"/>
          <p:cNvSpPr/>
          <p:nvPr/>
        </p:nvSpPr>
        <p:spPr>
          <a:xfrm>
            <a:off x="3657600" y="6477000"/>
            <a:ext cx="5334000" cy="307777"/>
          </a:xfrm>
          <a:prstGeom prst="rect">
            <a:avLst/>
          </a:prstGeom>
        </p:spPr>
        <p:txBody>
          <a:bodyPr wrap="square">
            <a:spAutoFit/>
          </a:bodyPr>
          <a:lstStyle/>
          <a:p>
            <a:pPr algn="r"/>
            <a:r>
              <a:rPr lang="en-US" sz="1400" dirty="0">
                <a:solidFill>
                  <a:schemeClr val="bg1"/>
                </a:solidFill>
              </a:rPr>
              <a:t>https://ndar.nih.gov/data_structure.html?short_name=grit01</a:t>
            </a:r>
          </a:p>
        </p:txBody>
      </p:sp>
    </p:spTree>
    <p:extLst>
      <p:ext uri="{BB962C8B-B14F-4D97-AF65-F5344CB8AC3E}">
        <p14:creationId xmlns:p14="http://schemas.microsoft.com/office/powerpoint/2010/main" val="1565713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914400"/>
            <a:ext cx="9144000" cy="5943600"/>
          </a:xfrm>
          <a:prstGeom prst="rect">
            <a:avLst/>
          </a:prstGeom>
        </p:spPr>
      </p:pic>
      <p:sp>
        <p:nvSpPr>
          <p:cNvPr id="5" name="Rectangle 4"/>
          <p:cNvSpPr/>
          <p:nvPr/>
        </p:nvSpPr>
        <p:spPr>
          <a:xfrm>
            <a:off x="1559560" y="584200"/>
            <a:ext cx="6248400" cy="307777"/>
          </a:xfrm>
          <a:prstGeom prst="rect">
            <a:avLst/>
          </a:prstGeom>
        </p:spPr>
        <p:txBody>
          <a:bodyPr wrap="square">
            <a:spAutoFit/>
          </a:bodyPr>
          <a:lstStyle/>
          <a:p>
            <a:r>
              <a:rPr lang="en-US" sz="1400" dirty="0">
                <a:solidFill>
                  <a:schemeClr val="bg1"/>
                </a:solidFill>
              </a:rPr>
              <a:t>https://ndar.nih.gov/data_structure.html?short_name=grit01</a:t>
            </a:r>
          </a:p>
        </p:txBody>
      </p:sp>
      <p:sp>
        <p:nvSpPr>
          <p:cNvPr id="2" name="Rectangle 1"/>
          <p:cNvSpPr/>
          <p:nvPr/>
        </p:nvSpPr>
        <p:spPr bwMode="auto">
          <a:xfrm>
            <a:off x="0" y="2971800"/>
            <a:ext cx="8839200" cy="990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950292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data analysis (1.5)</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sz="2200" dirty="0" smtClean="0"/>
              <a:t>Research question: </a:t>
            </a:r>
            <a:r>
              <a:rPr lang="en-US" sz="2200" i="1" dirty="0" smtClean="0">
                <a:solidFill>
                  <a:srgbClr val="FFFF00"/>
                </a:solidFill>
              </a:rPr>
              <a:t>Does </a:t>
            </a:r>
            <a:r>
              <a:rPr lang="en-US" sz="2200" i="1" dirty="0">
                <a:solidFill>
                  <a:srgbClr val="FFFF00"/>
                </a:solidFill>
              </a:rPr>
              <a:t>doing physical exercise influences heart rate while doing the exercise?</a:t>
            </a:r>
          </a:p>
          <a:p>
            <a:pPr marL="457200" indent="-457200">
              <a:buFont typeface="+mj-lt"/>
              <a:buAutoNum type="arabicPeriod"/>
            </a:pPr>
            <a:r>
              <a:rPr lang="en-US" sz="2200" dirty="0" smtClean="0"/>
              <a:t>Null hypothesis: </a:t>
            </a:r>
            <a:r>
              <a:rPr lang="en-US" sz="2200" i="1" dirty="0" smtClean="0">
                <a:solidFill>
                  <a:srgbClr val="FFFF00"/>
                </a:solidFill>
              </a:rPr>
              <a:t>Physical </a:t>
            </a:r>
            <a:r>
              <a:rPr lang="en-US" sz="2200" i="1" dirty="0">
                <a:solidFill>
                  <a:srgbClr val="FFFF00"/>
                </a:solidFill>
              </a:rPr>
              <a:t>exercise does not influence heart rate while doing the exercise.</a:t>
            </a:r>
          </a:p>
          <a:p>
            <a:pPr marL="457200" indent="-457200">
              <a:buFont typeface="+mj-lt"/>
              <a:buAutoNum type="arabicPeriod"/>
            </a:pPr>
            <a:r>
              <a:rPr lang="en-US" sz="2200" dirty="0" smtClean="0"/>
              <a:t>Statistical null hypothesis: </a:t>
            </a:r>
            <a:r>
              <a:rPr lang="en-US" sz="2200" i="1" dirty="0" smtClean="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smtClean="0"/>
              <a:t>Relevant variables: ‘</a:t>
            </a:r>
            <a:r>
              <a:rPr lang="en-US" sz="2200" i="1" dirty="0" smtClean="0">
                <a:solidFill>
                  <a:srgbClr val="FFFF00"/>
                </a:solidFill>
              </a:rPr>
              <a:t>heart rate</a:t>
            </a:r>
            <a:r>
              <a:rPr lang="en-US" sz="2200" dirty="0" smtClean="0"/>
              <a:t>’, ‘</a:t>
            </a:r>
            <a:r>
              <a:rPr lang="en-US" sz="2200" i="1" dirty="0" smtClean="0">
                <a:solidFill>
                  <a:srgbClr val="FFFF00"/>
                </a:solidFill>
              </a:rPr>
              <a:t>physical exercise</a:t>
            </a:r>
            <a:r>
              <a:rPr lang="en-US" sz="2200" dirty="0" smtClean="0"/>
              <a:t>’.</a:t>
            </a:r>
          </a:p>
          <a:p>
            <a:pPr marL="457200" indent="-457200">
              <a:buFont typeface="+mj-lt"/>
              <a:buAutoNum type="arabicPeriod"/>
            </a:pPr>
            <a:r>
              <a:rPr lang="en-US" sz="2200" dirty="0"/>
              <a:t>Determine what kind of variable each one </a:t>
            </a:r>
            <a:r>
              <a:rPr lang="en-US" sz="2200" dirty="0" smtClean="0"/>
              <a:t>is:</a:t>
            </a:r>
            <a:endParaRPr lang="en-US" sz="2200" dirty="0"/>
          </a:p>
          <a:p>
            <a:pPr marL="0" indent="0"/>
            <a:endParaRPr lang="en-US" sz="2200" dirty="0"/>
          </a:p>
          <a:p>
            <a:pPr marL="457200" indent="-457200"/>
            <a:endParaRPr lang="en-US" sz="2200" i="1" dirty="0">
              <a:solidFill>
                <a:srgbClr val="FFFF00"/>
              </a:solidFill>
            </a:endParaRPr>
          </a:p>
        </p:txBody>
      </p:sp>
    </p:spTree>
    <p:extLst>
      <p:ext uri="{BB962C8B-B14F-4D97-AF65-F5344CB8AC3E}">
        <p14:creationId xmlns:p14="http://schemas.microsoft.com/office/powerpoint/2010/main" val="147168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data analysis (1.5)</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sz="2200" dirty="0" smtClean="0"/>
              <a:t>Research question: </a:t>
            </a:r>
            <a:r>
              <a:rPr lang="en-US" sz="2200" i="1" dirty="0" smtClean="0">
                <a:solidFill>
                  <a:srgbClr val="FFFF00"/>
                </a:solidFill>
              </a:rPr>
              <a:t>Does </a:t>
            </a:r>
            <a:r>
              <a:rPr lang="en-US" sz="2200" i="1" dirty="0">
                <a:solidFill>
                  <a:srgbClr val="FFFF00"/>
                </a:solidFill>
              </a:rPr>
              <a:t>doing physical exercise influences heart rate while doing the exercise?</a:t>
            </a:r>
          </a:p>
          <a:p>
            <a:pPr marL="457200" indent="-457200">
              <a:buFont typeface="+mj-lt"/>
              <a:buAutoNum type="arabicPeriod"/>
            </a:pPr>
            <a:r>
              <a:rPr lang="en-US" sz="2200" dirty="0" smtClean="0"/>
              <a:t>Null hypothesis: </a:t>
            </a:r>
            <a:r>
              <a:rPr lang="en-US" sz="2200" i="1" dirty="0" smtClean="0">
                <a:solidFill>
                  <a:srgbClr val="FFFF00"/>
                </a:solidFill>
              </a:rPr>
              <a:t>Physical </a:t>
            </a:r>
            <a:r>
              <a:rPr lang="en-US" sz="2200" i="1" dirty="0">
                <a:solidFill>
                  <a:srgbClr val="FFFF00"/>
                </a:solidFill>
              </a:rPr>
              <a:t>exercise does not influence heart rate while doing the exercise.</a:t>
            </a:r>
          </a:p>
          <a:p>
            <a:pPr marL="457200" indent="-457200">
              <a:buFont typeface="+mj-lt"/>
              <a:buAutoNum type="arabicPeriod"/>
            </a:pPr>
            <a:r>
              <a:rPr lang="en-US" sz="2200" dirty="0" smtClean="0"/>
              <a:t>Statistical null hypothesis: </a:t>
            </a:r>
            <a:r>
              <a:rPr lang="en-US" sz="2200" i="1" dirty="0" smtClean="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smtClean="0"/>
              <a:t>Relevant variables: ‘</a:t>
            </a:r>
            <a:r>
              <a:rPr lang="en-US" sz="2200" i="1" dirty="0" smtClean="0">
                <a:solidFill>
                  <a:srgbClr val="FFFF00"/>
                </a:solidFill>
              </a:rPr>
              <a:t>heart rate</a:t>
            </a:r>
            <a:r>
              <a:rPr lang="en-US" sz="2200" dirty="0" smtClean="0"/>
              <a:t>’, ‘</a:t>
            </a:r>
            <a:r>
              <a:rPr lang="en-US" sz="2200" i="1" dirty="0" smtClean="0">
                <a:solidFill>
                  <a:srgbClr val="FFFF00"/>
                </a:solidFill>
              </a:rPr>
              <a:t>physical exercise</a:t>
            </a:r>
            <a:r>
              <a:rPr lang="en-US" sz="2200" dirty="0" smtClean="0"/>
              <a:t>’.</a:t>
            </a:r>
          </a:p>
          <a:p>
            <a:pPr marL="457200" indent="-457200">
              <a:buFont typeface="+mj-lt"/>
              <a:buAutoNum type="arabicPeriod"/>
            </a:pPr>
            <a:r>
              <a:rPr lang="en-US" sz="2200" dirty="0"/>
              <a:t>Determine what kind of variable each one </a:t>
            </a:r>
            <a:r>
              <a:rPr lang="en-US" sz="2200" dirty="0" smtClean="0"/>
              <a:t>is:</a:t>
            </a:r>
          </a:p>
          <a:p>
            <a:pPr marL="857250" lvl="1" indent="-284163"/>
            <a:r>
              <a:rPr lang="en-US" sz="2200" dirty="0">
                <a:solidFill>
                  <a:srgbClr val="FFFF00"/>
                </a:solidFill>
              </a:rPr>
              <a:t>h</a:t>
            </a:r>
            <a:r>
              <a:rPr lang="en-US" sz="2200" dirty="0" smtClean="0">
                <a:solidFill>
                  <a:srgbClr val="FFFF00"/>
                </a:solidFill>
              </a:rPr>
              <a:t>eart rate: ratio</a:t>
            </a:r>
          </a:p>
          <a:p>
            <a:pPr marL="857250" lvl="1" indent="-284163"/>
            <a:r>
              <a:rPr lang="en-US" sz="2200" dirty="0">
                <a:solidFill>
                  <a:srgbClr val="FFFF00"/>
                </a:solidFill>
              </a:rPr>
              <a:t>p</a:t>
            </a:r>
            <a:r>
              <a:rPr lang="en-US" sz="2200" dirty="0" smtClean="0">
                <a:solidFill>
                  <a:srgbClr val="FFFF00"/>
                </a:solidFill>
              </a:rPr>
              <a:t>hysical exercise: ???</a:t>
            </a:r>
            <a:endParaRPr lang="en-US" sz="2200" dirty="0">
              <a:solidFill>
                <a:srgbClr val="FFFF00"/>
              </a:solidFill>
            </a:endParaRPr>
          </a:p>
          <a:p>
            <a:pPr marL="0" indent="0"/>
            <a:endParaRPr lang="en-US" sz="2200" dirty="0"/>
          </a:p>
          <a:p>
            <a:pPr marL="457200" indent="-457200"/>
            <a:endParaRPr lang="en-US" sz="2200" i="1" dirty="0">
              <a:solidFill>
                <a:srgbClr val="FFFF00"/>
              </a:solidFill>
            </a:endParaRPr>
          </a:p>
        </p:txBody>
      </p:sp>
    </p:spTree>
    <p:extLst>
      <p:ext uri="{BB962C8B-B14F-4D97-AF65-F5344CB8AC3E}">
        <p14:creationId xmlns:p14="http://schemas.microsoft.com/office/powerpoint/2010/main" val="23057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Effect transition="in" filter="fade">
                                      <p:cBhvr>
                                        <p:cTn id="1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definition for ‘heart rate’</a:t>
            </a:r>
            <a:endParaRPr lang="en-US" dirty="0"/>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tabLst>
                <a:tab pos="1311275" algn="l"/>
              </a:tabLst>
            </a:pPr>
            <a:r>
              <a:rPr lang="en-US" u="sng" dirty="0" smtClean="0"/>
              <a:t>Variable</a:t>
            </a:r>
            <a:r>
              <a:rPr lang="en-US" dirty="0" smtClean="0"/>
              <a:t>: HR</a:t>
            </a:r>
          </a:p>
          <a:p>
            <a:pPr>
              <a:buFont typeface="Arial" panose="020B0604020202020204" pitchFamily="34" charset="0"/>
              <a:buChar char="•"/>
              <a:tabLst>
                <a:tab pos="1311275" algn="l"/>
              </a:tabLst>
            </a:pPr>
            <a:r>
              <a:rPr lang="en-US" u="sng" dirty="0" smtClean="0"/>
              <a:t>Label</a:t>
            </a:r>
            <a:r>
              <a:rPr lang="en-US" dirty="0" smtClean="0"/>
              <a:t>: </a:t>
            </a:r>
            <a:r>
              <a:rPr lang="en-US" i="1" dirty="0" smtClean="0"/>
              <a:t>Heart rate</a:t>
            </a:r>
          </a:p>
          <a:p>
            <a:pPr>
              <a:buFont typeface="Arial" panose="020B0604020202020204" pitchFamily="34" charset="0"/>
              <a:buChar char="•"/>
            </a:pPr>
            <a:r>
              <a:rPr lang="en-US" u="sng" dirty="0" smtClean="0"/>
              <a:t>Operational definition:</a:t>
            </a:r>
            <a:r>
              <a:rPr lang="en-US" dirty="0" smtClean="0"/>
              <a:t> (</a:t>
            </a:r>
            <a:r>
              <a:rPr lang="en-US" i="1" dirty="0" smtClean="0"/>
              <a:t>interval </a:t>
            </a:r>
            <a:r>
              <a:rPr lang="en-US" dirty="0" smtClean="0"/>
              <a:t>level of measurement)</a:t>
            </a:r>
          </a:p>
          <a:p>
            <a:pPr lvl="2" indent="-339725">
              <a:buFont typeface="Arial" panose="020B0604020202020204" pitchFamily="34" charset="0"/>
              <a:buChar char="•"/>
            </a:pPr>
            <a:r>
              <a:rPr lang="en-US" dirty="0" smtClean="0"/>
              <a:t>Heart rate of a subject connected to a heart rate monitor as displayed on that monitor at a specific moment in time.</a:t>
            </a:r>
            <a:endParaRPr lang="en-US" i="1" dirty="0" smtClean="0"/>
          </a:p>
          <a:p>
            <a:pPr lvl="2" indent="-339725">
              <a:buFont typeface="Arial" panose="020B0604020202020204" pitchFamily="34" charset="0"/>
              <a:buChar char="•"/>
            </a:pPr>
            <a:r>
              <a:rPr lang="en-US" dirty="0" smtClean="0"/>
              <a:t>Values: integers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740397"/>
            <a:ext cx="4419600" cy="2889003"/>
          </a:xfrm>
          <a:prstGeom prst="rect">
            <a:avLst/>
          </a:prstGeom>
        </p:spPr>
      </p:pic>
      <p:sp>
        <p:nvSpPr>
          <p:cNvPr id="6" name="Rectangle 5"/>
          <p:cNvSpPr/>
          <p:nvPr/>
        </p:nvSpPr>
        <p:spPr>
          <a:xfrm>
            <a:off x="3962400" y="6571790"/>
            <a:ext cx="4572000" cy="276999"/>
          </a:xfrm>
          <a:prstGeom prst="rect">
            <a:avLst/>
          </a:prstGeom>
        </p:spPr>
        <p:txBody>
          <a:bodyPr>
            <a:spAutoFit/>
          </a:bodyPr>
          <a:lstStyle/>
          <a:p>
            <a:r>
              <a:rPr lang="en-US" sz="1200" dirty="0">
                <a:solidFill>
                  <a:schemeClr val="bg1"/>
                </a:solidFill>
              </a:rPr>
              <a:t>http://www.surgeryencyclopedia.com/A-Ce/Cardiac-Monitor.html</a:t>
            </a:r>
          </a:p>
        </p:txBody>
      </p:sp>
    </p:spTree>
    <p:extLst>
      <p:ext uri="{BB962C8B-B14F-4D97-AF65-F5344CB8AC3E}">
        <p14:creationId xmlns:p14="http://schemas.microsoft.com/office/powerpoint/2010/main" val="30763050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Operational definition for ‘physical exercise’</a:t>
            </a:r>
            <a:endParaRPr lang="en-US" sz="3200" dirty="0"/>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tabLst>
                <a:tab pos="1311275" algn="l"/>
              </a:tabLst>
            </a:pPr>
            <a:r>
              <a:rPr lang="en-US" u="sng" dirty="0" smtClean="0"/>
              <a:t>Variable</a:t>
            </a:r>
            <a:r>
              <a:rPr lang="en-US" dirty="0" smtClean="0"/>
              <a:t>: PE</a:t>
            </a:r>
          </a:p>
          <a:p>
            <a:pPr>
              <a:buFont typeface="Arial" panose="020B0604020202020204" pitchFamily="34" charset="0"/>
              <a:buChar char="•"/>
              <a:tabLst>
                <a:tab pos="1311275" algn="l"/>
              </a:tabLst>
            </a:pPr>
            <a:r>
              <a:rPr lang="en-US" u="sng" dirty="0" smtClean="0"/>
              <a:t>Label</a:t>
            </a:r>
            <a:r>
              <a:rPr lang="en-US" dirty="0" smtClean="0"/>
              <a:t>: </a:t>
            </a:r>
            <a:r>
              <a:rPr lang="en-US" i="1" dirty="0" smtClean="0"/>
              <a:t>Physical exercise</a:t>
            </a:r>
          </a:p>
          <a:p>
            <a:pPr>
              <a:buFont typeface="Arial" panose="020B0604020202020204" pitchFamily="34" charset="0"/>
              <a:buChar char="•"/>
            </a:pPr>
            <a:r>
              <a:rPr lang="en-US" u="sng" dirty="0" smtClean="0"/>
              <a:t>Operational definition:</a:t>
            </a:r>
            <a:r>
              <a:rPr lang="en-US" dirty="0" smtClean="0"/>
              <a:t> (</a:t>
            </a:r>
            <a:r>
              <a:rPr lang="en-US" i="1" dirty="0" smtClean="0"/>
              <a:t>interval </a:t>
            </a:r>
            <a:r>
              <a:rPr lang="en-US" dirty="0" smtClean="0"/>
              <a:t>level of measurement)</a:t>
            </a:r>
          </a:p>
          <a:p>
            <a:pPr lvl="2" indent="-339725">
              <a:buFont typeface="Arial" panose="020B0604020202020204" pitchFamily="34" charset="0"/>
              <a:buChar char="•"/>
            </a:pPr>
            <a:r>
              <a:rPr lang="en-US" dirty="0" smtClean="0"/>
              <a:t>Level of resistance at which the elliptical on which the subject is running is set at a specific moment in time.</a:t>
            </a:r>
            <a:endParaRPr lang="en-US" i="1" dirty="0" smtClean="0"/>
          </a:p>
          <a:p>
            <a:pPr lvl="2" indent="-339725">
              <a:buFont typeface="Arial" panose="020B0604020202020204" pitchFamily="34" charset="0"/>
              <a:buChar char="•"/>
            </a:pPr>
            <a:r>
              <a:rPr lang="en-US" dirty="0" smtClean="0"/>
              <a:t>Values: integers</a:t>
            </a:r>
          </a:p>
        </p:txBody>
      </p:sp>
    </p:spTree>
    <p:extLst>
      <p:ext uri="{BB962C8B-B14F-4D97-AF65-F5344CB8AC3E}">
        <p14:creationId xmlns:p14="http://schemas.microsoft.com/office/powerpoint/2010/main" val="12337092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data analysis (1.6)</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sz="2200" dirty="0" smtClean="0"/>
              <a:t>Research question: </a:t>
            </a:r>
            <a:r>
              <a:rPr lang="en-US" sz="2200" i="1" dirty="0" smtClean="0">
                <a:solidFill>
                  <a:srgbClr val="FFFF00"/>
                </a:solidFill>
              </a:rPr>
              <a:t>Does </a:t>
            </a:r>
            <a:r>
              <a:rPr lang="en-US" sz="2200" i="1" dirty="0">
                <a:solidFill>
                  <a:srgbClr val="FFFF00"/>
                </a:solidFill>
              </a:rPr>
              <a:t>doing physical exercise influences heart rate while doing the exercise?</a:t>
            </a:r>
          </a:p>
          <a:p>
            <a:pPr marL="457200" indent="-457200">
              <a:buFont typeface="+mj-lt"/>
              <a:buAutoNum type="arabicPeriod"/>
            </a:pPr>
            <a:r>
              <a:rPr lang="en-US" sz="2200" dirty="0" smtClean="0"/>
              <a:t>Null hypothesis: </a:t>
            </a:r>
            <a:r>
              <a:rPr lang="en-US" sz="2200" i="1" dirty="0" smtClean="0">
                <a:solidFill>
                  <a:srgbClr val="FFFF00"/>
                </a:solidFill>
              </a:rPr>
              <a:t>Physical </a:t>
            </a:r>
            <a:r>
              <a:rPr lang="en-US" sz="2200" i="1" dirty="0">
                <a:solidFill>
                  <a:srgbClr val="FFFF00"/>
                </a:solidFill>
              </a:rPr>
              <a:t>exercise does not influence heart rate while doing the exercise.</a:t>
            </a:r>
          </a:p>
          <a:p>
            <a:pPr marL="457200" indent="-457200">
              <a:buFont typeface="+mj-lt"/>
              <a:buAutoNum type="arabicPeriod"/>
            </a:pPr>
            <a:r>
              <a:rPr lang="en-US" sz="2200" dirty="0" smtClean="0"/>
              <a:t>Statistical null hypothesis: </a:t>
            </a:r>
            <a:r>
              <a:rPr lang="en-US" sz="2200" i="1" dirty="0" smtClean="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smtClean="0"/>
              <a:t>Relevant variables: ‘</a:t>
            </a:r>
            <a:r>
              <a:rPr lang="en-US" sz="2200" i="1" dirty="0" smtClean="0">
                <a:solidFill>
                  <a:srgbClr val="FFFF00"/>
                </a:solidFill>
              </a:rPr>
              <a:t>heart rate</a:t>
            </a:r>
            <a:r>
              <a:rPr lang="en-US" sz="2200" dirty="0" smtClean="0"/>
              <a:t>’, ‘</a:t>
            </a:r>
            <a:r>
              <a:rPr lang="en-US" sz="2200" i="1" dirty="0" smtClean="0">
                <a:solidFill>
                  <a:srgbClr val="FFFF00"/>
                </a:solidFill>
              </a:rPr>
              <a:t>physical exercise</a:t>
            </a:r>
            <a:r>
              <a:rPr lang="en-US" sz="2200" dirty="0" smtClean="0"/>
              <a:t>’.</a:t>
            </a:r>
          </a:p>
          <a:p>
            <a:pPr marL="457200" indent="-457200">
              <a:buFont typeface="+mj-lt"/>
              <a:buAutoNum type="arabicPeriod"/>
            </a:pPr>
            <a:r>
              <a:rPr lang="en-US" sz="2200" dirty="0"/>
              <a:t>Determine what kind of variable each one </a:t>
            </a:r>
            <a:r>
              <a:rPr lang="en-US" sz="2200" dirty="0" smtClean="0"/>
              <a:t>is:</a:t>
            </a:r>
          </a:p>
          <a:p>
            <a:pPr marL="857250" lvl="1" indent="-284163"/>
            <a:r>
              <a:rPr lang="en-US" sz="2200" dirty="0">
                <a:solidFill>
                  <a:srgbClr val="FFFF00"/>
                </a:solidFill>
              </a:rPr>
              <a:t>h</a:t>
            </a:r>
            <a:r>
              <a:rPr lang="en-US" sz="2200" dirty="0" smtClean="0">
                <a:solidFill>
                  <a:srgbClr val="FFFF00"/>
                </a:solidFill>
              </a:rPr>
              <a:t>eart rate: ratio</a:t>
            </a:r>
          </a:p>
          <a:p>
            <a:pPr marL="857250" lvl="1" indent="-284163"/>
            <a:r>
              <a:rPr lang="en-US" sz="2200" dirty="0">
                <a:solidFill>
                  <a:srgbClr val="FFFF00"/>
                </a:solidFill>
              </a:rPr>
              <a:t>p</a:t>
            </a:r>
            <a:r>
              <a:rPr lang="en-US" sz="2200" dirty="0" smtClean="0">
                <a:solidFill>
                  <a:srgbClr val="FFFF00"/>
                </a:solidFill>
              </a:rPr>
              <a:t>hysical exercise: ???</a:t>
            </a:r>
            <a:endParaRPr lang="en-US" sz="2200" dirty="0">
              <a:solidFill>
                <a:srgbClr val="FFFF00"/>
              </a:solidFill>
            </a:endParaRPr>
          </a:p>
          <a:p>
            <a:pPr marL="457200" indent="-457200">
              <a:buFont typeface="+mj-lt"/>
              <a:buAutoNum type="arabicPeriod"/>
            </a:pPr>
            <a:r>
              <a:rPr lang="en-US" sz="2200" dirty="0" smtClean="0"/>
              <a:t>‘</a:t>
            </a:r>
            <a:r>
              <a:rPr lang="en-US" sz="2200" i="1" dirty="0" smtClean="0"/>
              <a:t>Design </a:t>
            </a:r>
            <a:r>
              <a:rPr lang="en-US" sz="2200" i="1" dirty="0"/>
              <a:t>an experiment that controls or randomizes the confounding </a:t>
            </a:r>
            <a:r>
              <a:rPr lang="en-US" sz="2200" i="1" dirty="0" smtClean="0"/>
              <a:t>variables</a:t>
            </a:r>
            <a:r>
              <a:rPr lang="en-US" sz="2200" dirty="0" smtClean="0"/>
              <a:t>’.</a:t>
            </a:r>
            <a:endParaRPr lang="en-US" sz="2200" dirty="0"/>
          </a:p>
          <a:p>
            <a:pPr marL="0" indent="0"/>
            <a:endParaRPr lang="en-US" sz="2200" dirty="0"/>
          </a:p>
          <a:p>
            <a:pPr marL="457200" indent="-457200"/>
            <a:endParaRPr lang="en-US" sz="2200" i="1" dirty="0">
              <a:solidFill>
                <a:srgbClr val="FFFF00"/>
              </a:solidFill>
            </a:endParaRPr>
          </a:p>
        </p:txBody>
      </p:sp>
      <p:sp>
        <p:nvSpPr>
          <p:cNvPr id="2" name="Rectangle 1"/>
          <p:cNvSpPr/>
          <p:nvPr/>
        </p:nvSpPr>
        <p:spPr bwMode="auto">
          <a:xfrm>
            <a:off x="228600" y="5867400"/>
            <a:ext cx="7620000" cy="762000"/>
          </a:xfrm>
          <a:prstGeom prst="rect">
            <a:avLst/>
          </a:prstGeom>
          <a:noFill/>
          <a:ln w="38100" cap="flat" cmpd="sng" algn="ctr">
            <a:solidFill>
              <a:srgbClr val="FFFF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17004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fade">
                                      <p:cBhvr>
                                        <p:cTn id="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Which statements are true?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F</a:t>
            </a:r>
            <a:r>
              <a:rPr lang="en-US" dirty="0" smtClean="0"/>
              <a:t>or </a:t>
            </a:r>
            <a:r>
              <a:rPr lang="en-US" dirty="0"/>
              <a:t>most </a:t>
            </a:r>
            <a:r>
              <a:rPr lang="en-US" dirty="0" smtClean="0"/>
              <a:t>study designs </a:t>
            </a:r>
            <a:r>
              <a:rPr lang="en-US" dirty="0"/>
              <a:t>and settings, it is more </a:t>
            </a:r>
            <a:r>
              <a:rPr lang="en-US" dirty="0" smtClean="0"/>
              <a:t>	     likely for a </a:t>
            </a:r>
            <a:r>
              <a:rPr lang="en-US" dirty="0"/>
              <a:t>research claim to be false than </a:t>
            </a:r>
            <a:r>
              <a:rPr lang="en-US" dirty="0" smtClean="0"/>
              <a:t>true.</a:t>
            </a:r>
          </a:p>
          <a:p>
            <a:pPr marL="457200" indent="-457200">
              <a:buFont typeface="+mj-lt"/>
              <a:buAutoNum type="arabicPeriod"/>
            </a:pPr>
            <a:r>
              <a:rPr lang="en-US" dirty="0" smtClean="0"/>
              <a:t>Research is most </a:t>
            </a:r>
            <a:r>
              <a:rPr lang="en-US" dirty="0"/>
              <a:t>appropriately </a:t>
            </a:r>
            <a:r>
              <a:rPr lang="en-US" dirty="0" smtClean="0"/>
              <a:t>represented and </a:t>
            </a:r>
            <a:r>
              <a:rPr lang="en-US" dirty="0"/>
              <a:t>summarized by </a:t>
            </a:r>
            <a:r>
              <a:rPr lang="en-US" i="1" dirty="0" smtClean="0"/>
              <a:t>p</a:t>
            </a:r>
            <a:r>
              <a:rPr lang="en-US" dirty="0" smtClean="0"/>
              <a:t>-values</a:t>
            </a:r>
            <a:r>
              <a:rPr lang="en-US" dirty="0"/>
              <a:t>.</a:t>
            </a:r>
            <a:endParaRPr lang="en-US" dirty="0" smtClean="0"/>
          </a:p>
          <a:p>
            <a:pPr marL="457200" indent="-457200">
              <a:buFont typeface="+mj-lt"/>
              <a:buAutoNum type="arabicPeriod"/>
            </a:pPr>
            <a:r>
              <a:rPr lang="en-US" dirty="0" smtClean="0"/>
              <a:t>Repeated independent </a:t>
            </a:r>
            <a:r>
              <a:rPr lang="en-US" dirty="0"/>
              <a:t>testing by different </a:t>
            </a:r>
            <a:r>
              <a:rPr lang="en-US" dirty="0" smtClean="0"/>
              <a:t>teams of </a:t>
            </a:r>
            <a:r>
              <a:rPr lang="en-US" dirty="0"/>
              <a:t>investigators </a:t>
            </a:r>
            <a:r>
              <a:rPr lang="en-US" dirty="0" smtClean="0"/>
              <a:t>may lead </a:t>
            </a:r>
            <a:r>
              <a:rPr lang="en-US" dirty="0"/>
              <a:t>to </a:t>
            </a:r>
            <a:r>
              <a:rPr lang="en-US" dirty="0" smtClean="0"/>
              <a:t>greater probabilities </a:t>
            </a:r>
            <a:r>
              <a:rPr lang="en-US" dirty="0"/>
              <a:t>of </a:t>
            </a:r>
            <a:r>
              <a:rPr lang="en-US" dirty="0" smtClean="0"/>
              <a:t>the research findings </a:t>
            </a:r>
            <a:r>
              <a:rPr lang="en-US" dirty="0"/>
              <a:t>being </a:t>
            </a:r>
            <a:r>
              <a:rPr lang="en-US" dirty="0" smtClean="0"/>
              <a:t>true</a:t>
            </a:r>
            <a:r>
              <a:rPr lang="en-US" dirty="0"/>
              <a:t>.</a:t>
            </a:r>
          </a:p>
        </p:txBody>
      </p:sp>
      <p:sp>
        <p:nvSpPr>
          <p:cNvPr id="4"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a:t>
            </a:r>
            <a:r>
              <a:rPr lang="en-US" sz="2000" dirty="0" smtClean="0"/>
              <a:t>3x </a:t>
            </a:r>
            <a:r>
              <a:rPr lang="en-US" sz="2000" dirty="0"/>
              <a:t>where x = T(rue)/F(</a:t>
            </a:r>
            <a:r>
              <a:rPr lang="en-US" sz="2000" dirty="0" err="1"/>
              <a:t>alse</a:t>
            </a:r>
            <a:r>
              <a:rPr lang="en-US" sz="2000" dirty="0"/>
              <a:t>)/D(</a:t>
            </a:r>
            <a:r>
              <a:rPr lang="en-US" sz="2000" dirty="0" err="1"/>
              <a:t>on’t</a:t>
            </a:r>
            <a:r>
              <a:rPr lang="en-US" sz="2000" dirty="0"/>
              <a:t> know)</a:t>
            </a:r>
          </a:p>
          <a:p>
            <a:r>
              <a:rPr lang="en-US" sz="2000" dirty="0"/>
              <a:t>Scoring: 	3</a:t>
            </a:r>
            <a:r>
              <a:rPr lang="en-US" sz="2000" dirty="0" smtClean="0"/>
              <a:t>*roundup((TP-FP+TN-FN</a:t>
            </a:r>
            <a:r>
              <a:rPr lang="en-US" sz="2000" dirty="0"/>
              <a:t>)/(TP+TN</a:t>
            </a:r>
            <a:r>
              <a:rPr lang="en-US" sz="2000" dirty="0" smtClean="0"/>
              <a:t>))</a:t>
            </a:r>
            <a:endParaRPr lang="en-US" sz="2000" dirty="0"/>
          </a:p>
        </p:txBody>
      </p:sp>
      <p:pic>
        <p:nvPicPr>
          <p:cNvPr id="5" name="Picture 4"/>
          <p:cNvPicPr>
            <a:picLocks noChangeAspect="1"/>
          </p:cNvPicPr>
          <p:nvPr/>
        </p:nvPicPr>
        <p:blipFill>
          <a:blip r:embed="rId3"/>
          <a:stretch>
            <a:fillRect/>
          </a:stretch>
        </p:blipFill>
        <p:spPr>
          <a:xfrm>
            <a:off x="7820025" y="1381125"/>
            <a:ext cx="1095375" cy="1352550"/>
          </a:xfrm>
          <a:prstGeom prst="rect">
            <a:avLst/>
          </a:prstGeom>
        </p:spPr>
      </p:pic>
    </p:spTree>
    <p:extLst>
      <p:ext uri="{BB962C8B-B14F-4D97-AF65-F5344CB8AC3E}">
        <p14:creationId xmlns:p14="http://schemas.microsoft.com/office/powerpoint/2010/main" val="5918073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between </a:t>
            </a:r>
            <a:r>
              <a:rPr lang="en-US" u="sng" dirty="0" smtClean="0"/>
              <a:t>variables</a:t>
            </a:r>
            <a:endParaRPr lang="en-US" u="sng"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No relationship:</a:t>
            </a:r>
          </a:p>
          <a:p>
            <a:pPr marL="400050" lvl="1" indent="0">
              <a:buNone/>
            </a:pPr>
            <a:r>
              <a:rPr lang="en-US" dirty="0" smtClean="0"/>
              <a:t>	‘</a:t>
            </a:r>
            <a:r>
              <a:rPr lang="en-US" i="1" dirty="0" smtClean="0"/>
              <a:t>person length</a:t>
            </a:r>
            <a:r>
              <a:rPr lang="en-US" dirty="0" smtClean="0"/>
              <a:t>’		‘</a:t>
            </a:r>
            <a:r>
              <a:rPr lang="en-US" i="1" dirty="0" smtClean="0">
                <a:effectLst>
                  <a:outerShdw blurRad="38100" dist="38100" dir="2700000" algn="tl">
                    <a:srgbClr val="000000">
                      <a:alpha val="43137"/>
                    </a:srgbClr>
                  </a:outerShdw>
                </a:effectLst>
              </a:rPr>
              <a:t>body temperature</a:t>
            </a:r>
            <a:r>
              <a:rPr lang="en-US" dirty="0" smtClean="0"/>
              <a:t>’</a:t>
            </a:r>
          </a:p>
          <a:p>
            <a:pPr marL="400050" lvl="1" indent="0">
              <a:buNone/>
            </a:pPr>
            <a:endParaRPr lang="en-US" sz="800" dirty="0"/>
          </a:p>
          <a:p>
            <a:pPr marL="457200" indent="-457200">
              <a:buFont typeface="+mj-lt"/>
              <a:buAutoNum type="arabicPeriod"/>
            </a:pPr>
            <a:r>
              <a:rPr lang="en-US" dirty="0" smtClean="0"/>
              <a:t>Covariance relationship:</a:t>
            </a:r>
          </a:p>
          <a:p>
            <a:pPr marL="800100" lvl="2" indent="0">
              <a:buNone/>
            </a:pPr>
            <a:r>
              <a:rPr lang="en-US" dirty="0" smtClean="0"/>
              <a:t>a change in one variable is associated with a change in another variable (in whatever way)</a:t>
            </a:r>
          </a:p>
          <a:p>
            <a:pPr marL="800100" lvl="2" indent="0">
              <a:buNone/>
            </a:pPr>
            <a:endParaRPr lang="en-US" sz="800" dirty="0" smtClean="0"/>
          </a:p>
          <a:p>
            <a:pPr marL="800100" lvl="2" indent="0">
              <a:buNone/>
            </a:pPr>
            <a:r>
              <a:rPr lang="en-US" sz="2400" dirty="0" smtClean="0"/>
              <a:t>‘</a:t>
            </a:r>
            <a:r>
              <a:rPr lang="en-US" sz="2400" i="1" dirty="0" smtClean="0"/>
              <a:t>person</a:t>
            </a:r>
            <a:r>
              <a:rPr lang="en-US" sz="2400" dirty="0" smtClean="0"/>
              <a:t> </a:t>
            </a:r>
            <a:r>
              <a:rPr lang="en-US" sz="2400" i="1" dirty="0" smtClean="0"/>
              <a:t>length</a:t>
            </a:r>
            <a:r>
              <a:rPr lang="en-US" sz="2400" dirty="0" smtClean="0"/>
              <a:t>’			‘</a:t>
            </a:r>
            <a:r>
              <a:rPr lang="en-US" sz="2400" i="1" dirty="0" smtClean="0"/>
              <a:t>person</a:t>
            </a:r>
            <a:r>
              <a:rPr lang="en-US" sz="2400" dirty="0" smtClean="0"/>
              <a:t> </a:t>
            </a:r>
            <a:r>
              <a:rPr lang="en-US" sz="2400" i="1" dirty="0" smtClean="0"/>
              <a:t>mass</a:t>
            </a:r>
            <a:r>
              <a:rPr lang="en-US" sz="2400" dirty="0" smtClean="0"/>
              <a:t>’</a:t>
            </a:r>
          </a:p>
          <a:p>
            <a:pPr marL="800100" lvl="2" indent="0">
              <a:buNone/>
            </a:pPr>
            <a:endParaRPr lang="en-US" sz="800" dirty="0"/>
          </a:p>
          <a:p>
            <a:pPr marL="514350" indent="-514350">
              <a:buFont typeface="+mj-lt"/>
              <a:buAutoNum type="arabicPeriod"/>
            </a:pPr>
            <a:r>
              <a:rPr lang="en-US" dirty="0" smtClean="0"/>
              <a:t>Causal relationship:</a:t>
            </a:r>
          </a:p>
          <a:p>
            <a:pPr marL="800100" lvl="2" indent="0">
              <a:buNone/>
            </a:pPr>
            <a:r>
              <a:rPr lang="en-US" dirty="0" smtClean="0"/>
              <a:t>a </a:t>
            </a:r>
            <a:r>
              <a:rPr lang="en-US" dirty="0"/>
              <a:t>change in one variable </a:t>
            </a:r>
            <a:r>
              <a:rPr lang="en-US" dirty="0" smtClean="0"/>
              <a:t>brings about a </a:t>
            </a:r>
            <a:r>
              <a:rPr lang="en-US" dirty="0"/>
              <a:t>change in another variable (in whatever way</a:t>
            </a:r>
            <a:r>
              <a:rPr lang="en-US" dirty="0" smtClean="0"/>
              <a:t>)</a:t>
            </a:r>
          </a:p>
          <a:p>
            <a:pPr marL="800100" lvl="2" indent="0">
              <a:buNone/>
            </a:pPr>
            <a:endParaRPr lang="en-US" sz="800" dirty="0"/>
          </a:p>
          <a:p>
            <a:pPr marL="800100" lvl="2" indent="0">
              <a:buNone/>
            </a:pPr>
            <a:r>
              <a:rPr lang="en-US" sz="2400" dirty="0" smtClean="0"/>
              <a:t>‘</a:t>
            </a:r>
            <a:r>
              <a:rPr lang="en-US" sz="2400" i="1" dirty="0" smtClean="0"/>
              <a:t>physical</a:t>
            </a:r>
            <a:r>
              <a:rPr lang="en-US" sz="2400" dirty="0" smtClean="0"/>
              <a:t> </a:t>
            </a:r>
            <a:r>
              <a:rPr lang="en-US" sz="2400" i="1" dirty="0" smtClean="0"/>
              <a:t>exercise</a:t>
            </a:r>
            <a:r>
              <a:rPr lang="en-US" sz="2400" dirty="0" smtClean="0"/>
              <a:t>’</a:t>
            </a:r>
            <a:r>
              <a:rPr lang="en-US" sz="2400" dirty="0"/>
              <a:t>			</a:t>
            </a:r>
            <a:r>
              <a:rPr lang="en-US" sz="2400" dirty="0" smtClean="0"/>
              <a:t>‘</a:t>
            </a:r>
            <a:r>
              <a:rPr lang="en-US" sz="2400" i="1" dirty="0" smtClean="0"/>
              <a:t>heart rate</a:t>
            </a:r>
            <a:r>
              <a:rPr lang="en-US" sz="2400" dirty="0" smtClean="0"/>
              <a:t>’</a:t>
            </a:r>
          </a:p>
          <a:p>
            <a:pPr marL="800100" lvl="2" indent="0">
              <a:buNone/>
            </a:pPr>
            <a:r>
              <a:rPr lang="en-US" sz="1800" dirty="0"/>
              <a:t>c</a:t>
            </a:r>
            <a:r>
              <a:rPr lang="en-US" sz="1800" dirty="0" smtClean="0"/>
              <a:t>ause / independent variable	     effect / dependent variable</a:t>
            </a:r>
            <a:endParaRPr lang="en-US" sz="1800" dirty="0"/>
          </a:p>
          <a:p>
            <a:pPr marL="800100" lvl="2" indent="0">
              <a:buNone/>
            </a:pPr>
            <a:endParaRPr lang="en-US" dirty="0"/>
          </a:p>
        </p:txBody>
      </p:sp>
      <p:cxnSp>
        <p:nvCxnSpPr>
          <p:cNvPr id="5" name="Straight Arrow Connector 4"/>
          <p:cNvCxnSpPr/>
          <p:nvPr/>
        </p:nvCxnSpPr>
        <p:spPr bwMode="auto">
          <a:xfrm>
            <a:off x="3581400" y="4216688"/>
            <a:ext cx="1905000" cy="0"/>
          </a:xfrm>
          <a:prstGeom prst="straightConnector1">
            <a:avLst/>
          </a:prstGeom>
          <a:solidFill>
            <a:schemeClr val="accent1"/>
          </a:solidFill>
          <a:ln w="38100" cap="flat" cmpd="sng" algn="ctr">
            <a:solidFill>
              <a:schemeClr val="bg1"/>
            </a:solidFill>
            <a:prstDash val="solid"/>
            <a:round/>
            <a:headEnd type="triangle" w="med" len="med"/>
            <a:tailEnd type="triangle" w="med" len="med"/>
          </a:ln>
          <a:effectLst/>
        </p:spPr>
      </p:cxnSp>
      <p:sp>
        <p:nvSpPr>
          <p:cNvPr id="6" name="TextBox 5"/>
          <p:cNvSpPr txBox="1"/>
          <p:nvPr/>
        </p:nvSpPr>
        <p:spPr>
          <a:xfrm>
            <a:off x="4362648" y="3733800"/>
            <a:ext cx="418704" cy="584775"/>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cxnSp>
        <p:nvCxnSpPr>
          <p:cNvPr id="7" name="Straight Arrow Connector 6"/>
          <p:cNvCxnSpPr/>
          <p:nvPr/>
        </p:nvCxnSpPr>
        <p:spPr bwMode="auto">
          <a:xfrm>
            <a:off x="3810000" y="6070313"/>
            <a:ext cx="1905000" cy="0"/>
          </a:xfrm>
          <a:prstGeom prst="straightConnector1">
            <a:avLst/>
          </a:prstGeom>
          <a:solidFill>
            <a:schemeClr val="accent1"/>
          </a:solidFill>
          <a:ln w="38100" cap="flat" cmpd="sng" algn="ctr">
            <a:solidFill>
              <a:schemeClr val="bg1"/>
            </a:solidFill>
            <a:prstDash val="solid"/>
            <a:round/>
            <a:headEnd type="none" w="med" len="med"/>
            <a:tailEnd type="triangle" w="med" len="med"/>
          </a:ln>
          <a:effectLst/>
        </p:spPr>
      </p:cxnSp>
      <p:sp>
        <p:nvSpPr>
          <p:cNvPr id="8" name="TextBox 7"/>
          <p:cNvSpPr txBox="1"/>
          <p:nvPr/>
        </p:nvSpPr>
        <p:spPr>
          <a:xfrm>
            <a:off x="4591248" y="5587425"/>
            <a:ext cx="418704" cy="584775"/>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7964289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t>Non-experimental design</a:t>
            </a:r>
            <a:r>
              <a:rPr lang="en-US" dirty="0" smtClean="0"/>
              <a:t>:</a:t>
            </a:r>
          </a:p>
          <a:p>
            <a:pPr lvl="1">
              <a:buFont typeface="Arial" panose="020B0604020202020204" pitchFamily="34" charset="0"/>
              <a:buChar char="•"/>
            </a:pPr>
            <a:r>
              <a:rPr lang="en-US" dirty="0"/>
              <a:t>c</a:t>
            </a:r>
            <a:r>
              <a:rPr lang="en-US" dirty="0" smtClean="0"/>
              <a:t>ompare </a:t>
            </a:r>
            <a:r>
              <a:rPr lang="en-US" dirty="0"/>
              <a:t>people who signed up for a program vs. people who did not sign up for any </a:t>
            </a:r>
            <a:r>
              <a:rPr lang="en-US" dirty="0" smtClean="0"/>
              <a:t>program. </a:t>
            </a:r>
            <a:endParaRPr lang="en-US" dirty="0"/>
          </a:p>
          <a:p>
            <a:pPr lvl="1">
              <a:buFont typeface="Arial" panose="020B0604020202020204" pitchFamily="34" charset="0"/>
              <a:buChar char="•"/>
            </a:pPr>
            <a:r>
              <a:rPr lang="en-US" dirty="0" smtClean="0"/>
              <a:t>people </a:t>
            </a:r>
            <a:r>
              <a:rPr lang="en-US" dirty="0"/>
              <a:t>who sign up may be different from those who don’t sign </a:t>
            </a:r>
            <a:r>
              <a:rPr lang="en-US" dirty="0" smtClean="0"/>
              <a:t>up.</a:t>
            </a: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u="sng" dirty="0" smtClean="0"/>
              <a:t>Experimental design</a:t>
            </a:r>
            <a:r>
              <a:rPr lang="en-US" dirty="0" smtClean="0"/>
              <a:t>:</a:t>
            </a:r>
            <a:endParaRPr lang="en-US" dirty="0"/>
          </a:p>
          <a:p>
            <a:pPr lvl="1">
              <a:buFont typeface="Arial" panose="020B0604020202020204" pitchFamily="34" charset="0"/>
              <a:buChar char="•"/>
            </a:pPr>
            <a:r>
              <a:rPr lang="en-US" dirty="0" smtClean="0"/>
              <a:t>Researcher randomly </a:t>
            </a:r>
            <a:r>
              <a:rPr lang="en-US" b="1" i="1" dirty="0"/>
              <a:t>assigns</a:t>
            </a:r>
            <a:r>
              <a:rPr lang="en-US" dirty="0"/>
              <a:t> people with alcoholism to treatment or no treatment </a:t>
            </a:r>
          </a:p>
          <a:p>
            <a:pPr lvl="1">
              <a:buFont typeface="Arial" panose="020B0604020202020204" pitchFamily="34" charset="0"/>
              <a:buChar char="•"/>
            </a:pPr>
            <a:r>
              <a:rPr lang="en-US" dirty="0" smtClean="0"/>
              <a:t>Determination of cause and </a:t>
            </a:r>
            <a:r>
              <a:rPr lang="en-US" smtClean="0"/>
              <a:t>effect variable.</a:t>
            </a:r>
            <a:endParaRPr lang="en-US" dirty="0"/>
          </a:p>
        </p:txBody>
      </p:sp>
    </p:spTree>
    <p:extLst>
      <p:ext uri="{BB962C8B-B14F-4D97-AF65-F5344CB8AC3E}">
        <p14:creationId xmlns:p14="http://schemas.microsoft.com/office/powerpoint/2010/main" val="17049033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Remember the definition of ‘research’</a:t>
            </a:r>
            <a:endParaRPr lang="en-US" dirty="0"/>
          </a:p>
        </p:txBody>
      </p:sp>
    </p:spTree>
    <p:extLst>
      <p:ext uri="{BB962C8B-B14F-4D97-AF65-F5344CB8AC3E}">
        <p14:creationId xmlns:p14="http://schemas.microsoft.com/office/powerpoint/2010/main" val="34501880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Remember the 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search</a:t>
            </a:r>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endParaRPr lang="en-US" dirty="0" smtClean="0"/>
          </a:p>
          <a:p>
            <a:pPr marL="0" indent="0"/>
            <a:r>
              <a:rPr lang="en-US" dirty="0"/>
              <a:t>	</a:t>
            </a:r>
            <a:r>
              <a:rPr lang="en-US" dirty="0" smtClean="0"/>
              <a:t>	- revision </a:t>
            </a:r>
            <a:r>
              <a:rPr lang="en-US" dirty="0"/>
              <a:t>of accepted </a:t>
            </a:r>
            <a:r>
              <a:rPr lang="en-US" dirty="0">
                <a:solidFill>
                  <a:srgbClr val="1FE115"/>
                </a:solidFill>
              </a:rPr>
              <a:t>theories</a:t>
            </a:r>
            <a:r>
              <a:rPr lang="en-US" dirty="0"/>
              <a:t> or </a:t>
            </a:r>
            <a:r>
              <a:rPr lang="en-US" dirty="0">
                <a:solidFill>
                  <a:srgbClr val="1FE115"/>
                </a:solidFill>
              </a:rPr>
              <a:t>laws</a:t>
            </a:r>
            <a:r>
              <a:rPr lang="en-US" dirty="0"/>
              <a:t> in the </a:t>
            </a:r>
            <a:r>
              <a:rPr lang="en-US" dirty="0" smtClean="0"/>
              <a:t>			  light </a:t>
            </a:r>
            <a:r>
              <a:rPr lang="en-US" dirty="0"/>
              <a:t>of </a:t>
            </a:r>
            <a:r>
              <a:rPr lang="en-US" dirty="0">
                <a:solidFill>
                  <a:srgbClr val="1FE115"/>
                </a:solidFill>
              </a:rPr>
              <a:t>new facts</a:t>
            </a:r>
            <a:r>
              <a:rPr lang="en-US" dirty="0"/>
              <a:t>, </a:t>
            </a:r>
            <a:endParaRPr lang="en-US" dirty="0" smtClean="0"/>
          </a:p>
          <a:p>
            <a:pPr marL="0" indent="0"/>
            <a:r>
              <a:rPr lang="en-US" dirty="0"/>
              <a:t>	</a:t>
            </a:r>
            <a:r>
              <a:rPr lang="en-US" dirty="0" smtClean="0"/>
              <a:t>	- or </a:t>
            </a:r>
            <a:r>
              <a:rPr lang="en-US" dirty="0"/>
              <a:t>practical </a:t>
            </a:r>
            <a:r>
              <a:rPr lang="en-US" dirty="0">
                <a:solidFill>
                  <a:srgbClr val="1FE115"/>
                </a:solidFill>
              </a:rPr>
              <a:t>application</a:t>
            </a:r>
            <a:r>
              <a:rPr lang="en-US" dirty="0"/>
              <a:t> of such new or revised </a:t>
            </a:r>
            <a:r>
              <a:rPr lang="en-US" dirty="0" smtClean="0"/>
              <a:t>		  theories </a:t>
            </a:r>
            <a:r>
              <a:rPr lang="en-US" dirty="0"/>
              <a:t>or laws</a:t>
            </a:r>
          </a:p>
          <a:p>
            <a:pPr marL="457200" indent="-457200">
              <a:buFont typeface="+mj-lt"/>
              <a:buAutoNum type="arabicPeriod" startAt="3"/>
            </a:pPr>
            <a:r>
              <a:rPr lang="en-US" dirty="0" smtClean="0"/>
              <a:t>the </a:t>
            </a:r>
            <a:r>
              <a:rPr lang="en-US" dirty="0"/>
              <a:t>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
        <p:nvSpPr>
          <p:cNvPr id="3" name="Oval 2"/>
          <p:cNvSpPr/>
          <p:nvPr/>
        </p:nvSpPr>
        <p:spPr bwMode="auto">
          <a:xfrm>
            <a:off x="6629400" y="3810000"/>
            <a:ext cx="990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806403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smtClean="0"/>
              <a:t>‘Scientific Laws’: a matter of relationships</a:t>
            </a:r>
          </a:p>
        </p:txBody>
      </p:sp>
      <p:sp>
        <p:nvSpPr>
          <p:cNvPr id="11267" name="Content Placeholder 23"/>
          <p:cNvSpPr>
            <a:spLocks noGrp="1"/>
          </p:cNvSpPr>
          <p:nvPr>
            <p:ph idx="1"/>
          </p:nvPr>
        </p:nvSpPr>
        <p:spPr>
          <a:xfrm>
            <a:off x="533400" y="3200400"/>
            <a:ext cx="1752600" cy="441061"/>
          </a:xfrm>
        </p:spPr>
        <p:txBody>
          <a:bodyPr/>
          <a:lstStyle/>
          <a:p>
            <a:pPr marL="233363" indent="-233363"/>
            <a:r>
              <a:rPr lang="en-US" altLang="en-US" sz="2400" dirty="0" smtClean="0">
                <a:solidFill>
                  <a:srgbClr val="FFFF00"/>
                </a:solidFill>
              </a:rPr>
              <a:t>Referents</a:t>
            </a:r>
            <a:endParaRPr lang="en-US" altLang="en-US" sz="1600" dirty="0" smtClean="0"/>
          </a:p>
        </p:txBody>
      </p:sp>
      <p:sp>
        <p:nvSpPr>
          <p:cNvPr id="25" name="Content Placeholder 24"/>
          <p:cNvSpPr>
            <a:spLocks noGrp="1"/>
          </p:cNvSpPr>
          <p:nvPr>
            <p:ph sz="half" idx="4294967295"/>
          </p:nvPr>
        </p:nvSpPr>
        <p:spPr>
          <a:xfrm>
            <a:off x="6613525" y="3200400"/>
            <a:ext cx="2301875" cy="457200"/>
          </a:xfrm>
          <a:prstGeom prst="rect">
            <a:avLst/>
          </a:prstGeom>
        </p:spPr>
        <p:txBody>
          <a:bodyPr/>
          <a:lstStyle/>
          <a:p>
            <a:pPr marL="569913" indent="-280988"/>
            <a:r>
              <a:rPr lang="en-US" altLang="en-US" sz="2400" dirty="0" smtClean="0">
                <a:solidFill>
                  <a:srgbClr val="FFFF00"/>
                </a:solidFill>
              </a:rPr>
              <a:t>References</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3197225" y="32004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a:t>
            </a:r>
            <a:r>
              <a:rPr lang="en-US" sz="2400" b="0" kern="0" dirty="0" smtClean="0">
                <a:solidFill>
                  <a:srgbClr val="FFFF00"/>
                </a:solidFill>
                <a:latin typeface="+mn-lt"/>
              </a:rPr>
              <a:t>reality </a:t>
            </a:r>
            <a:endParaRPr lang="en-US" sz="2400" b="0" kern="0" dirty="0">
              <a:solidFill>
                <a:srgbClr val="FFFF00"/>
              </a:solidFill>
              <a:latin typeface="+mn-lt"/>
            </a:endParaRPr>
          </a:p>
        </p:txBody>
      </p:sp>
      <p:sp>
        <p:nvSpPr>
          <p:cNvPr id="10" name="Content Placeholder 23"/>
          <p:cNvSpPr txBox="1">
            <a:spLocks/>
          </p:cNvSpPr>
          <p:nvPr/>
        </p:nvSpPr>
        <p:spPr>
          <a:xfrm>
            <a:off x="6595511" y="2841712"/>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smtClean="0">
              <a:solidFill>
                <a:srgbClr val="FFFF00"/>
              </a:solidFill>
              <a:latin typeface="+mn-lt"/>
            </a:endParaRPr>
          </a:p>
        </p:txBody>
      </p:sp>
      <p:sp>
        <p:nvSpPr>
          <p:cNvPr id="11" name="Content Placeholder 24"/>
          <p:cNvSpPr txBox="1">
            <a:spLocks/>
          </p:cNvSpPr>
          <p:nvPr/>
        </p:nvSpPr>
        <p:spPr>
          <a:xfrm>
            <a:off x="5775325" y="3176624"/>
            <a:ext cx="3368675" cy="1547776"/>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endParaRPr lang="en-US" altLang="en-US" b="0" kern="0" dirty="0" smtClean="0">
              <a:solidFill>
                <a:srgbClr val="FFFF00"/>
              </a:solidFill>
            </a:endParaRPr>
          </a:p>
        </p:txBody>
      </p:sp>
      <p:sp>
        <p:nvSpPr>
          <p:cNvPr id="13" name="Content Placeholder 23"/>
          <p:cNvSpPr txBox="1">
            <a:spLocks/>
          </p:cNvSpPr>
          <p:nvPr/>
        </p:nvSpPr>
        <p:spPr>
          <a:xfrm>
            <a:off x="228600" y="3696017"/>
            <a:ext cx="1905000" cy="102838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smtClean="0">
                <a:latin typeface="+mn-lt"/>
              </a:rPr>
              <a:t>Portions of Reality</a:t>
            </a:r>
          </a:p>
          <a:p>
            <a:pPr marL="168275" lvl="1" indent="0" algn="ctr">
              <a:buNone/>
            </a:pPr>
            <a:r>
              <a:rPr lang="en-US" altLang="en-US" sz="2000" kern="0" dirty="0" smtClean="0">
                <a:latin typeface="+mn-lt"/>
              </a:rPr>
              <a:t>‘in focus’</a:t>
            </a:r>
          </a:p>
          <a:p>
            <a:pPr marL="168275" lvl="1" indent="0" algn="ctr">
              <a:buNone/>
            </a:pPr>
            <a:endParaRPr lang="en-US" altLang="en-US" sz="2000" kern="0" dirty="0">
              <a:latin typeface="+mn-lt"/>
            </a:endParaRPr>
          </a:p>
        </p:txBody>
      </p:sp>
      <p:sp>
        <p:nvSpPr>
          <p:cNvPr id="14" name="Content Placeholder 23"/>
          <p:cNvSpPr txBox="1">
            <a:spLocks/>
          </p:cNvSpPr>
          <p:nvPr/>
        </p:nvSpPr>
        <p:spPr>
          <a:xfrm>
            <a:off x="2133600" y="3696016"/>
            <a:ext cx="4572000" cy="46340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smtClean="0">
                <a:latin typeface="+mn-lt"/>
              </a:rPr>
              <a:t>Perspective</a:t>
            </a:r>
          </a:p>
          <a:p>
            <a:pPr marL="168275" lvl="1" indent="0" algn="ctr">
              <a:buNone/>
            </a:pPr>
            <a:endParaRPr lang="en-US" altLang="en-US" sz="2000" kern="0" dirty="0">
              <a:latin typeface="+mn-lt"/>
            </a:endParaRPr>
          </a:p>
          <a:p>
            <a:pPr marL="168275" lvl="1" indent="0" algn="ctr">
              <a:buNone/>
            </a:pPr>
            <a:endParaRPr lang="en-US" altLang="en-US" sz="2000" kern="0" dirty="0" smtClean="0">
              <a:latin typeface="+mn-lt"/>
            </a:endParaRPr>
          </a:p>
          <a:p>
            <a:pPr marL="168275" lvl="1" indent="0" algn="ctr">
              <a:buNone/>
            </a:pPr>
            <a:endParaRPr lang="en-US" altLang="en-US" sz="2000" kern="0" dirty="0" smtClean="0">
              <a:latin typeface="+mn-lt"/>
            </a:endParaRPr>
          </a:p>
        </p:txBody>
      </p:sp>
      <p:sp>
        <p:nvSpPr>
          <p:cNvPr id="15" name="Content Placeholder 23"/>
          <p:cNvSpPr txBox="1">
            <a:spLocks/>
          </p:cNvSpPr>
          <p:nvPr/>
        </p:nvSpPr>
        <p:spPr>
          <a:xfrm>
            <a:off x="7010400" y="3732212"/>
            <a:ext cx="1524000" cy="83978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ctr">
              <a:buNone/>
            </a:pPr>
            <a:r>
              <a:rPr lang="en-US" altLang="en-US" sz="2000" kern="0" dirty="0" smtClean="0">
                <a:latin typeface="+mn-lt"/>
              </a:rPr>
              <a:t>Variable</a:t>
            </a:r>
          </a:p>
          <a:p>
            <a:pPr marL="168275" lvl="1" indent="-168275" algn="ctr">
              <a:buNone/>
            </a:pPr>
            <a:r>
              <a:rPr lang="en-US" altLang="en-US" sz="2000" kern="0" dirty="0" smtClean="0">
                <a:latin typeface="+mn-lt"/>
              </a:rPr>
              <a:t>Values</a:t>
            </a:r>
          </a:p>
          <a:p>
            <a:pPr marL="168275" lvl="1" indent="-168275" algn="ctr">
              <a:buNone/>
            </a:pPr>
            <a:endParaRPr lang="en-US" altLang="en-US" sz="2000" kern="0" dirty="0">
              <a:latin typeface="+mn-lt"/>
            </a:endParaRPr>
          </a:p>
        </p:txBody>
      </p:sp>
      <p:grpSp>
        <p:nvGrpSpPr>
          <p:cNvPr id="9" name="Group 8"/>
          <p:cNvGrpSpPr/>
          <p:nvPr/>
        </p:nvGrpSpPr>
        <p:grpSpPr>
          <a:xfrm>
            <a:off x="97466" y="5029200"/>
            <a:ext cx="4038396" cy="1569660"/>
            <a:chOff x="97466" y="5029200"/>
            <a:chExt cx="4038396" cy="1569660"/>
          </a:xfrm>
        </p:grpSpPr>
        <p:sp>
          <p:nvSpPr>
            <p:cNvPr id="2" name="Rectangle 1"/>
            <p:cNvSpPr/>
            <p:nvPr/>
          </p:nvSpPr>
          <p:spPr>
            <a:xfrm>
              <a:off x="97466" y="5029200"/>
              <a:ext cx="2209800" cy="1569660"/>
            </a:xfrm>
            <a:prstGeom prst="rect">
              <a:avLst/>
            </a:prstGeom>
          </p:spPr>
          <p:txBody>
            <a:bodyPr wrap="square">
              <a:spAutoFit/>
            </a:bodyPr>
            <a:lstStyle/>
            <a:p>
              <a:pPr marL="0" lvl="1"/>
              <a:r>
                <a:rPr lang="en-US" altLang="en-US" sz="2400" b="0" kern="0" dirty="0">
                  <a:solidFill>
                    <a:schemeClr val="bg1"/>
                  </a:solidFill>
                </a:rPr>
                <a:t>Working out</a:t>
              </a:r>
            </a:p>
            <a:p>
              <a:pPr marL="0" lvl="1"/>
              <a:endParaRPr lang="en-US" altLang="en-US" sz="2400" b="0" kern="0" dirty="0" smtClean="0">
                <a:solidFill>
                  <a:schemeClr val="bg1"/>
                </a:solidFill>
              </a:endParaRPr>
            </a:p>
            <a:p>
              <a:pPr marL="0" lvl="1"/>
              <a:endParaRPr lang="en-US" altLang="en-US" sz="2400" b="0" kern="0" dirty="0">
                <a:solidFill>
                  <a:schemeClr val="bg1"/>
                </a:solidFill>
              </a:endParaRPr>
            </a:p>
            <a:p>
              <a:pPr marL="0" lvl="1"/>
              <a:r>
                <a:rPr lang="en-US" altLang="en-US" sz="2400" b="0" kern="0" dirty="0">
                  <a:solidFill>
                    <a:schemeClr val="bg1"/>
                  </a:solidFill>
                </a:rPr>
                <a:t>Heart rate</a:t>
              </a:r>
            </a:p>
          </p:txBody>
        </p:sp>
        <p:sp>
          <p:nvSpPr>
            <p:cNvPr id="4" name="Up-Down Arrow 3"/>
            <p:cNvSpPr/>
            <p:nvPr/>
          </p:nvSpPr>
          <p:spPr bwMode="auto">
            <a:xfrm>
              <a:off x="1066800" y="5486400"/>
              <a:ext cx="228600" cy="685800"/>
            </a:xfrm>
            <a:prstGeom prst="up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 name="Content Placeholder 23"/>
            <p:cNvSpPr txBox="1">
              <a:spLocks/>
            </p:cNvSpPr>
            <p:nvPr/>
          </p:nvSpPr>
          <p:spPr>
            <a:xfrm>
              <a:off x="1075664" y="5486400"/>
              <a:ext cx="3060198" cy="46340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smtClean="0">
                  <a:latin typeface="+mn-lt"/>
                </a:rPr>
                <a:t>Relationship in reality (‘</a:t>
              </a:r>
              <a:r>
                <a:rPr lang="en-US" altLang="en-US" sz="2000" i="1" kern="0" dirty="0" smtClean="0">
                  <a:latin typeface="+mn-lt"/>
                </a:rPr>
                <a:t>a priori relationship</a:t>
              </a:r>
              <a:r>
                <a:rPr lang="en-US" altLang="en-US" sz="2000" kern="0" dirty="0" smtClean="0">
                  <a:latin typeface="+mn-lt"/>
                </a:rPr>
                <a:t>’)</a:t>
              </a:r>
            </a:p>
            <a:p>
              <a:pPr marL="168275" lvl="1" indent="0" algn="ctr">
                <a:buNone/>
              </a:pPr>
              <a:endParaRPr lang="en-US" altLang="en-US" sz="2000" kern="0" dirty="0">
                <a:latin typeface="+mn-lt"/>
              </a:endParaRPr>
            </a:p>
            <a:p>
              <a:pPr marL="168275" lvl="1" indent="0" algn="ctr">
                <a:buNone/>
              </a:pPr>
              <a:endParaRPr lang="en-US" altLang="en-US" sz="2000" kern="0" dirty="0" smtClean="0">
                <a:latin typeface="+mn-lt"/>
              </a:endParaRPr>
            </a:p>
            <a:p>
              <a:pPr marL="168275" lvl="1" indent="0" algn="ctr">
                <a:buNone/>
              </a:pPr>
              <a:endParaRPr lang="en-US" altLang="en-US" sz="2000" kern="0" dirty="0" smtClean="0">
                <a:latin typeface="+mn-lt"/>
              </a:endParaRPr>
            </a:p>
          </p:txBody>
        </p:sp>
      </p:grpSp>
      <p:grpSp>
        <p:nvGrpSpPr>
          <p:cNvPr id="12" name="Group 11"/>
          <p:cNvGrpSpPr/>
          <p:nvPr/>
        </p:nvGrpSpPr>
        <p:grpSpPr>
          <a:xfrm>
            <a:off x="5147728" y="4678816"/>
            <a:ext cx="3700406" cy="1938992"/>
            <a:chOff x="5147728" y="4678816"/>
            <a:chExt cx="3700406" cy="1938992"/>
          </a:xfrm>
        </p:grpSpPr>
        <p:sp>
          <p:nvSpPr>
            <p:cNvPr id="23" name="Rectangle 22"/>
            <p:cNvSpPr/>
            <p:nvPr/>
          </p:nvSpPr>
          <p:spPr>
            <a:xfrm>
              <a:off x="6638334" y="4678816"/>
              <a:ext cx="2209800" cy="1938992"/>
            </a:xfrm>
            <a:prstGeom prst="rect">
              <a:avLst/>
            </a:prstGeom>
          </p:spPr>
          <p:txBody>
            <a:bodyPr wrap="square">
              <a:spAutoFit/>
            </a:bodyPr>
            <a:lstStyle/>
            <a:p>
              <a:pPr marL="0" lvl="1"/>
              <a:r>
                <a:rPr lang="en-US" altLang="en-US" sz="2400" b="0" kern="0" dirty="0" smtClean="0">
                  <a:solidFill>
                    <a:schemeClr val="bg1"/>
                  </a:solidFill>
                </a:rPr>
                <a:t>‘</a:t>
              </a:r>
              <a:r>
                <a:rPr lang="en-US" altLang="en-US" sz="2400" b="0" i="1" kern="0" dirty="0" smtClean="0">
                  <a:solidFill>
                    <a:schemeClr val="bg1"/>
                  </a:solidFill>
                </a:rPr>
                <a:t>Physical</a:t>
              </a:r>
            </a:p>
            <a:p>
              <a:pPr marL="0" lvl="1"/>
              <a:r>
                <a:rPr lang="en-US" altLang="en-US" sz="2400" b="0" i="1" kern="0" dirty="0" smtClean="0">
                  <a:solidFill>
                    <a:schemeClr val="bg1"/>
                  </a:solidFill>
                </a:rPr>
                <a:t>Exercise</a:t>
              </a:r>
              <a:r>
                <a:rPr lang="en-US" altLang="en-US" sz="2400" b="0" kern="0" dirty="0" smtClean="0">
                  <a:solidFill>
                    <a:schemeClr val="bg1"/>
                  </a:solidFill>
                </a:rPr>
                <a:t>’</a:t>
              </a:r>
              <a:endParaRPr lang="en-US" altLang="en-US" sz="2400" b="0" kern="0" dirty="0">
                <a:solidFill>
                  <a:schemeClr val="bg1"/>
                </a:solidFill>
              </a:endParaRPr>
            </a:p>
            <a:p>
              <a:pPr marL="0" lvl="1"/>
              <a:endParaRPr lang="en-US" altLang="en-US" sz="2400" b="0" kern="0" dirty="0" smtClean="0">
                <a:solidFill>
                  <a:schemeClr val="bg1"/>
                </a:solidFill>
              </a:endParaRPr>
            </a:p>
            <a:p>
              <a:pPr marL="0" lvl="1"/>
              <a:endParaRPr lang="en-US" altLang="en-US" sz="2400" b="0" kern="0" dirty="0">
                <a:solidFill>
                  <a:schemeClr val="bg1"/>
                </a:solidFill>
              </a:endParaRPr>
            </a:p>
            <a:p>
              <a:pPr marL="0" lvl="1"/>
              <a:r>
                <a:rPr lang="en-US" altLang="en-US" sz="2400" b="0" kern="0" dirty="0" smtClean="0">
                  <a:solidFill>
                    <a:schemeClr val="bg1"/>
                  </a:solidFill>
                </a:rPr>
                <a:t>‘</a:t>
              </a:r>
              <a:r>
                <a:rPr lang="en-US" altLang="en-US" sz="2400" b="0" i="1" kern="0" dirty="0" smtClean="0">
                  <a:solidFill>
                    <a:schemeClr val="bg1"/>
                  </a:solidFill>
                </a:rPr>
                <a:t>Heart</a:t>
              </a:r>
              <a:r>
                <a:rPr lang="en-US" altLang="en-US" sz="2400" b="0" kern="0" dirty="0" smtClean="0">
                  <a:solidFill>
                    <a:schemeClr val="bg1"/>
                  </a:solidFill>
                </a:rPr>
                <a:t> </a:t>
              </a:r>
              <a:r>
                <a:rPr lang="en-US" altLang="en-US" sz="2400" b="0" i="1" kern="0" dirty="0" smtClean="0">
                  <a:solidFill>
                    <a:schemeClr val="bg1"/>
                  </a:solidFill>
                </a:rPr>
                <a:t>rate</a:t>
              </a:r>
              <a:r>
                <a:rPr lang="en-US" altLang="en-US" sz="2400" b="0" kern="0" dirty="0" smtClean="0">
                  <a:solidFill>
                    <a:schemeClr val="bg1"/>
                  </a:solidFill>
                </a:rPr>
                <a:t>’</a:t>
              </a:r>
              <a:endParaRPr lang="en-US" altLang="en-US" sz="2400" b="0" kern="0" dirty="0">
                <a:solidFill>
                  <a:schemeClr val="bg1"/>
                </a:solidFill>
              </a:endParaRPr>
            </a:p>
          </p:txBody>
        </p:sp>
        <p:sp>
          <p:nvSpPr>
            <p:cNvPr id="29" name="Up-Down Arrow 28"/>
            <p:cNvSpPr/>
            <p:nvPr/>
          </p:nvSpPr>
          <p:spPr bwMode="auto">
            <a:xfrm>
              <a:off x="7620000" y="5486400"/>
              <a:ext cx="228600" cy="685800"/>
            </a:xfrm>
            <a:prstGeom prst="up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 name="Content Placeholder 23"/>
            <p:cNvSpPr txBox="1">
              <a:spLocks/>
            </p:cNvSpPr>
            <p:nvPr/>
          </p:nvSpPr>
          <p:spPr>
            <a:xfrm>
              <a:off x="5147728" y="5490839"/>
              <a:ext cx="2472272" cy="46340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smtClean="0">
                  <a:latin typeface="+mn-lt"/>
                </a:rPr>
                <a:t>Relationships between variables</a:t>
              </a:r>
            </a:p>
            <a:p>
              <a:pPr marL="168275" lvl="1" indent="0" algn="ctr">
                <a:buNone/>
              </a:pPr>
              <a:endParaRPr lang="en-US" altLang="en-US" sz="2000" kern="0" dirty="0">
                <a:latin typeface="+mn-lt"/>
              </a:endParaRPr>
            </a:p>
            <a:p>
              <a:pPr marL="168275" lvl="1" indent="0" algn="ctr">
                <a:buNone/>
              </a:pPr>
              <a:endParaRPr lang="en-US" altLang="en-US" sz="2000" kern="0" dirty="0" smtClean="0">
                <a:latin typeface="+mn-lt"/>
              </a:endParaRPr>
            </a:p>
            <a:p>
              <a:pPr marL="168275" lvl="1" indent="0" algn="ctr">
                <a:buNone/>
              </a:pPr>
              <a:endParaRPr lang="en-US" altLang="en-US" sz="2000" kern="0" dirty="0" smtClean="0">
                <a:latin typeface="+mn-lt"/>
              </a:endParaRPr>
            </a:p>
          </p:txBody>
        </p:sp>
      </p:grpSp>
      <p:grpSp>
        <p:nvGrpSpPr>
          <p:cNvPr id="18" name="Group 17"/>
          <p:cNvGrpSpPr/>
          <p:nvPr/>
        </p:nvGrpSpPr>
        <p:grpSpPr>
          <a:xfrm>
            <a:off x="2133600" y="4476137"/>
            <a:ext cx="4572000" cy="1031528"/>
            <a:chOff x="2133600" y="4476137"/>
            <a:chExt cx="4572000" cy="1031528"/>
          </a:xfrm>
        </p:grpSpPr>
        <p:sp>
          <p:nvSpPr>
            <p:cNvPr id="8" name="Freeform 7"/>
            <p:cNvSpPr/>
            <p:nvPr/>
          </p:nvSpPr>
          <p:spPr bwMode="auto">
            <a:xfrm>
              <a:off x="2286000" y="4476137"/>
              <a:ext cx="4284921" cy="1031528"/>
            </a:xfrm>
            <a:custGeom>
              <a:avLst/>
              <a:gdLst>
                <a:gd name="connsiteX0" fmla="*/ 0 w 4284921"/>
                <a:gd name="connsiteY0" fmla="*/ 967733 h 1031528"/>
                <a:gd name="connsiteX1" fmla="*/ 2222205 w 4284921"/>
                <a:gd name="connsiteY1" fmla="*/ 170 h 1031528"/>
                <a:gd name="connsiteX2" fmla="*/ 4284921 w 4284921"/>
                <a:gd name="connsiteY2" fmla="*/ 1031528 h 1031528"/>
              </a:gdLst>
              <a:ahLst/>
              <a:cxnLst>
                <a:cxn ang="0">
                  <a:pos x="connsiteX0" y="connsiteY0"/>
                </a:cxn>
                <a:cxn ang="0">
                  <a:pos x="connsiteX1" y="connsiteY1"/>
                </a:cxn>
                <a:cxn ang="0">
                  <a:pos x="connsiteX2" y="connsiteY2"/>
                </a:cxn>
              </a:cxnLst>
              <a:rect l="l" t="t" r="r" b="b"/>
              <a:pathLst>
                <a:path w="4284921" h="1031528">
                  <a:moveTo>
                    <a:pt x="0" y="967733"/>
                  </a:moveTo>
                  <a:cubicBezTo>
                    <a:pt x="754026" y="478635"/>
                    <a:pt x="1508052" y="-10462"/>
                    <a:pt x="2222205" y="170"/>
                  </a:cubicBezTo>
                  <a:cubicBezTo>
                    <a:pt x="2936358" y="10802"/>
                    <a:pt x="3949996" y="840142"/>
                    <a:pt x="4284921" y="1031528"/>
                  </a:cubicBezTo>
                </a:path>
              </a:pathLst>
            </a:custGeom>
            <a:noFill/>
            <a:ln w="28575" cap="flat" cmpd="sng" algn="ctr">
              <a:solidFill>
                <a:srgbClr val="1FE115"/>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Content Placeholder 23"/>
            <p:cNvSpPr txBox="1">
              <a:spLocks/>
            </p:cNvSpPr>
            <p:nvPr/>
          </p:nvSpPr>
          <p:spPr>
            <a:xfrm>
              <a:off x="2133600" y="4724400"/>
              <a:ext cx="4572000" cy="46340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smtClean="0">
                  <a:solidFill>
                    <a:srgbClr val="1FE115"/>
                  </a:solidFill>
                  <a:latin typeface="+mn-lt"/>
                </a:rPr>
                <a:t>How are these</a:t>
              </a:r>
            </a:p>
            <a:p>
              <a:pPr marL="168275" lvl="1" indent="0" algn="ctr">
                <a:buNone/>
              </a:pPr>
              <a:r>
                <a:rPr lang="en-US" altLang="en-US" sz="2000" kern="0" dirty="0">
                  <a:solidFill>
                    <a:srgbClr val="1FE115"/>
                  </a:solidFill>
                  <a:latin typeface="+mn-lt"/>
                </a:rPr>
                <a:t>r</a:t>
              </a:r>
              <a:r>
                <a:rPr lang="en-US" altLang="en-US" sz="2000" kern="0" dirty="0" smtClean="0">
                  <a:solidFill>
                    <a:srgbClr val="1FE115"/>
                  </a:solidFill>
                  <a:latin typeface="+mn-lt"/>
                </a:rPr>
                <a:t>elated?</a:t>
              </a:r>
            </a:p>
            <a:p>
              <a:pPr marL="168275" lvl="1" indent="0" algn="ctr">
                <a:buNone/>
              </a:pPr>
              <a:endParaRPr lang="en-US" altLang="en-US" sz="2000" kern="0" dirty="0">
                <a:latin typeface="+mn-lt"/>
              </a:endParaRPr>
            </a:p>
            <a:p>
              <a:pPr marL="168275" lvl="1" indent="0" algn="ctr">
                <a:buNone/>
              </a:pPr>
              <a:endParaRPr lang="en-US" altLang="en-US" sz="2000" kern="0" dirty="0" smtClean="0">
                <a:latin typeface="+mn-lt"/>
              </a:endParaRPr>
            </a:p>
            <a:p>
              <a:pPr marL="168275" lvl="1" indent="0" algn="ctr">
                <a:buNone/>
              </a:pPr>
              <a:endParaRPr lang="en-US" altLang="en-US" sz="2000" kern="0" dirty="0" smtClean="0">
                <a:latin typeface="+mn-lt"/>
              </a:endParaRPr>
            </a:p>
          </p:txBody>
        </p:sp>
      </p:grpSp>
    </p:spTree>
    <p:extLst>
      <p:ext uri="{BB962C8B-B14F-4D97-AF65-F5344CB8AC3E}">
        <p14:creationId xmlns:p14="http://schemas.microsoft.com/office/powerpoint/2010/main" val="23987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Heart rate during exercise trained/untrained</a:t>
            </a:r>
            <a:endParaRPr lang="en-US" sz="32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883" y="1641227"/>
            <a:ext cx="7260233" cy="4784864"/>
          </a:xfrm>
          <a:prstGeom prst="rect">
            <a:avLst/>
          </a:prstGeom>
        </p:spPr>
      </p:pic>
      <p:sp>
        <p:nvSpPr>
          <p:cNvPr id="5" name="Rectangle 4"/>
          <p:cNvSpPr/>
          <p:nvPr/>
        </p:nvSpPr>
        <p:spPr>
          <a:xfrm>
            <a:off x="2743200" y="6504801"/>
            <a:ext cx="6324600" cy="276999"/>
          </a:xfrm>
          <a:prstGeom prst="rect">
            <a:avLst/>
          </a:prstGeom>
        </p:spPr>
        <p:txBody>
          <a:bodyPr wrap="square">
            <a:spAutoFit/>
          </a:bodyPr>
          <a:lstStyle/>
          <a:p>
            <a:pPr algn="r"/>
            <a:r>
              <a:rPr lang="en-US" sz="1200" dirty="0">
                <a:solidFill>
                  <a:schemeClr val="bg1"/>
                </a:solidFill>
              </a:rPr>
              <a:t>http://the-cardiorespiratory-system.weebly.com/heart-rate.html</a:t>
            </a:r>
          </a:p>
        </p:txBody>
      </p:sp>
    </p:spTree>
    <p:extLst>
      <p:ext uri="{BB962C8B-B14F-4D97-AF65-F5344CB8AC3E}">
        <p14:creationId xmlns:p14="http://schemas.microsoft.com/office/powerpoint/2010/main" val="38081184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Remember: steps in data analysis (1.3)</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smtClean="0"/>
              <a:t>Put </a:t>
            </a:r>
            <a:r>
              <a:rPr lang="en-US" sz="2200" dirty="0"/>
              <a:t>the question in the form of a </a:t>
            </a:r>
            <a:r>
              <a:rPr lang="en-US" sz="2200" dirty="0" smtClean="0"/>
              <a:t>null </a:t>
            </a:r>
            <a:r>
              <a:rPr lang="en-US" sz="2200" dirty="0"/>
              <a:t>hypothesis and alternate hypothesis</a:t>
            </a:r>
            <a:r>
              <a:rPr lang="en-US" sz="2200" dirty="0" smtClean="0"/>
              <a:t>.</a:t>
            </a:r>
          </a:p>
          <a:p>
            <a:pPr marL="857250" lvl="1" indent="-457200"/>
            <a:r>
              <a:rPr lang="en-US" sz="2200" u="sng" dirty="0" smtClean="0"/>
              <a:t>Null hypothesis</a:t>
            </a:r>
            <a:r>
              <a:rPr lang="en-US" sz="2200" dirty="0" smtClean="0"/>
              <a:t>: </a:t>
            </a:r>
            <a:r>
              <a:rPr lang="en-US" sz="2200" i="1" dirty="0" smtClean="0">
                <a:solidFill>
                  <a:srgbClr val="FFFF00"/>
                </a:solidFill>
              </a:rPr>
              <a:t>Physical </a:t>
            </a:r>
            <a:r>
              <a:rPr lang="en-US" sz="2200" i="1" dirty="0">
                <a:solidFill>
                  <a:srgbClr val="FFFF00"/>
                </a:solidFill>
              </a:rPr>
              <a:t>exercise does not influence heart rate while doing the exercise.</a:t>
            </a:r>
          </a:p>
          <a:p>
            <a:pPr marL="457200" indent="-457200">
              <a:buFont typeface="+mj-lt"/>
              <a:buAutoNum type="arabicPeriod"/>
            </a:pPr>
            <a:r>
              <a:rPr lang="en-US" sz="2200" dirty="0" smtClean="0"/>
              <a:t>Put </a:t>
            </a:r>
            <a:r>
              <a:rPr lang="en-US" sz="2200" dirty="0"/>
              <a:t>the question in the form of a </a:t>
            </a:r>
            <a:r>
              <a:rPr lang="en-US" sz="2200" b="1" i="1" u="sng" dirty="0"/>
              <a:t>statistical</a:t>
            </a:r>
            <a:r>
              <a:rPr lang="en-US" sz="2200" dirty="0"/>
              <a:t> null hypothesis and </a:t>
            </a:r>
            <a:r>
              <a:rPr lang="en-US" sz="2200" dirty="0" smtClean="0"/>
              <a:t>alternative </a:t>
            </a:r>
            <a:r>
              <a:rPr lang="en-US" sz="2200" dirty="0"/>
              <a:t>hypothesis</a:t>
            </a:r>
            <a:r>
              <a:rPr lang="en-US" sz="2200" dirty="0" smtClean="0"/>
              <a:t>.</a:t>
            </a:r>
          </a:p>
          <a:p>
            <a:pPr marL="857250" lvl="1" indent="-457200"/>
            <a:r>
              <a:rPr lang="en-US" sz="2200" u="sng" dirty="0" smtClean="0"/>
              <a:t>Statistical null hypothesis</a:t>
            </a:r>
            <a:r>
              <a:rPr lang="en-US" sz="2200" dirty="0" smtClean="0"/>
              <a:t>: </a:t>
            </a:r>
            <a:r>
              <a:rPr lang="en-US" sz="2200" i="1" dirty="0" smtClean="0">
                <a:solidFill>
                  <a:srgbClr val="FFFF00"/>
                </a:solidFill>
              </a:rPr>
              <a:t>the average heart rate observed in a sample of individuals working out is the same as in a sample of individuals being at rest.</a:t>
            </a:r>
            <a:endParaRPr lang="en-US" sz="2200" i="1" dirty="0">
              <a:solidFill>
                <a:srgbClr val="FFFF00"/>
              </a:solidFill>
            </a:endParaRPr>
          </a:p>
        </p:txBody>
      </p:sp>
      <p:sp>
        <p:nvSpPr>
          <p:cNvPr id="2" name="TextBox 1"/>
          <p:cNvSpPr txBox="1"/>
          <p:nvPr/>
        </p:nvSpPr>
        <p:spPr>
          <a:xfrm>
            <a:off x="102160" y="1763952"/>
            <a:ext cx="8915400" cy="1015663"/>
          </a:xfrm>
          <a:prstGeom prst="rect">
            <a:avLst/>
          </a:prstGeom>
          <a:solidFill>
            <a:schemeClr val="bg1"/>
          </a:solidFill>
        </p:spPr>
        <p:txBody>
          <a:bodyPr wrap="square" rtlCol="0">
            <a:spAutoFit/>
          </a:bodyPr>
          <a:lstStyle/>
          <a:p>
            <a:r>
              <a:rPr lang="en-US" sz="3000" dirty="0" smtClean="0"/>
              <a:t>If you fail to reject a statistical null hypothesis, is that enough evidence for the null hypothesis to be true?</a:t>
            </a:r>
            <a:endParaRPr lang="en-US" sz="3000" dirty="0"/>
          </a:p>
        </p:txBody>
      </p:sp>
    </p:spTree>
    <p:extLst>
      <p:ext uri="{BB962C8B-B14F-4D97-AF65-F5344CB8AC3E}">
        <p14:creationId xmlns:p14="http://schemas.microsoft.com/office/powerpoint/2010/main" val="42798308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Heart rate during exercise trained/untrained</a:t>
            </a:r>
            <a:endParaRPr lang="en-US" sz="32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883" y="1641227"/>
            <a:ext cx="7260233" cy="4784864"/>
          </a:xfrm>
          <a:prstGeom prst="rect">
            <a:avLst/>
          </a:prstGeom>
        </p:spPr>
      </p:pic>
      <p:sp>
        <p:nvSpPr>
          <p:cNvPr id="5" name="Rectangle 4"/>
          <p:cNvSpPr/>
          <p:nvPr/>
        </p:nvSpPr>
        <p:spPr>
          <a:xfrm>
            <a:off x="2743200" y="6504801"/>
            <a:ext cx="6324600" cy="276999"/>
          </a:xfrm>
          <a:prstGeom prst="rect">
            <a:avLst/>
          </a:prstGeom>
        </p:spPr>
        <p:txBody>
          <a:bodyPr wrap="square">
            <a:spAutoFit/>
          </a:bodyPr>
          <a:lstStyle/>
          <a:p>
            <a:pPr algn="r"/>
            <a:r>
              <a:rPr lang="en-US" sz="1200" dirty="0">
                <a:solidFill>
                  <a:schemeClr val="bg1"/>
                </a:solidFill>
              </a:rPr>
              <a:t>http://the-cardiorespiratory-system.weebly.com/heart-rate.html</a:t>
            </a:r>
          </a:p>
        </p:txBody>
      </p:sp>
      <p:sp>
        <p:nvSpPr>
          <p:cNvPr id="3" name="Rounded Rectangle 2"/>
          <p:cNvSpPr/>
          <p:nvPr/>
        </p:nvSpPr>
        <p:spPr bwMode="auto">
          <a:xfrm>
            <a:off x="2209800" y="4191000"/>
            <a:ext cx="457200" cy="228600"/>
          </a:xfrm>
          <a:prstGeom prst="roundRect">
            <a:avLst/>
          </a:prstGeom>
          <a:solidFill>
            <a:srgbClr val="00B0F0">
              <a:alpha val="50196"/>
            </a:srgbClr>
          </a:solid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ounded Rectangle 5"/>
          <p:cNvSpPr/>
          <p:nvPr/>
        </p:nvSpPr>
        <p:spPr bwMode="auto">
          <a:xfrm rot="19845142">
            <a:off x="3021297" y="4170080"/>
            <a:ext cx="457200" cy="228600"/>
          </a:xfrm>
          <a:prstGeom prst="roundRect">
            <a:avLst/>
          </a:prstGeom>
          <a:solidFill>
            <a:srgbClr val="000000">
              <a:alpha val="2000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p:cNvSpPr txBox="1"/>
          <p:nvPr/>
        </p:nvSpPr>
        <p:spPr>
          <a:xfrm>
            <a:off x="3456928" y="3667648"/>
            <a:ext cx="2874506" cy="1015663"/>
          </a:xfrm>
          <a:prstGeom prst="rect">
            <a:avLst/>
          </a:prstGeom>
          <a:noFill/>
        </p:spPr>
        <p:txBody>
          <a:bodyPr wrap="none" rtlCol="0">
            <a:spAutoFit/>
          </a:bodyPr>
          <a:lstStyle/>
          <a:p>
            <a:r>
              <a:rPr lang="en-US" sz="2000" dirty="0" smtClean="0">
                <a:solidFill>
                  <a:srgbClr val="FF0000"/>
                </a:solidFill>
              </a:rPr>
              <a:t>These samples</a:t>
            </a:r>
          </a:p>
          <a:p>
            <a:r>
              <a:rPr lang="en-US" sz="2000" dirty="0" smtClean="0">
                <a:solidFill>
                  <a:srgbClr val="FF0000"/>
                </a:solidFill>
              </a:rPr>
              <a:t>will likely produce the</a:t>
            </a:r>
          </a:p>
          <a:p>
            <a:r>
              <a:rPr lang="en-US" sz="2000" dirty="0" smtClean="0">
                <a:solidFill>
                  <a:srgbClr val="FF0000"/>
                </a:solidFill>
              </a:rPr>
              <a:t>same average heart rate </a:t>
            </a:r>
            <a:endParaRPr lang="en-US" sz="2000" dirty="0">
              <a:solidFill>
                <a:srgbClr val="FF0000"/>
              </a:solidFill>
            </a:endParaRPr>
          </a:p>
        </p:txBody>
      </p:sp>
      <p:sp>
        <p:nvSpPr>
          <p:cNvPr id="8" name="Oval 7"/>
          <p:cNvSpPr/>
          <p:nvPr/>
        </p:nvSpPr>
        <p:spPr bwMode="auto">
          <a:xfrm>
            <a:off x="1981200" y="3962400"/>
            <a:ext cx="1676400" cy="6096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906388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Observed relationships and reality</a:t>
            </a:r>
            <a:endParaRPr lang="en-US" dirty="0"/>
          </a:p>
        </p:txBody>
      </p:sp>
      <p:sp>
        <p:nvSpPr>
          <p:cNvPr id="4" name="TextBox 3"/>
          <p:cNvSpPr txBox="1"/>
          <p:nvPr/>
        </p:nvSpPr>
        <p:spPr>
          <a:xfrm>
            <a:off x="6578474" y="2743200"/>
            <a:ext cx="1539203" cy="954107"/>
          </a:xfrm>
          <a:prstGeom prst="rect">
            <a:avLst/>
          </a:prstGeom>
          <a:noFill/>
        </p:spPr>
        <p:txBody>
          <a:bodyPr wrap="none" rtlCol="0">
            <a:spAutoFit/>
          </a:bodyPr>
          <a:lstStyle/>
          <a:p>
            <a:r>
              <a:rPr lang="en-US" sz="2800" b="0" dirty="0" smtClean="0">
                <a:solidFill>
                  <a:schemeClr val="bg1"/>
                </a:solidFill>
              </a:rPr>
              <a:t>‘</a:t>
            </a:r>
            <a:r>
              <a:rPr lang="en-US" sz="2800" b="0" i="1" dirty="0" smtClean="0">
                <a:solidFill>
                  <a:schemeClr val="bg1"/>
                </a:solidFill>
              </a:rPr>
              <a:t>Physical</a:t>
            </a:r>
          </a:p>
          <a:p>
            <a:r>
              <a:rPr lang="en-US" sz="2800" b="0" i="1" dirty="0" smtClean="0">
                <a:solidFill>
                  <a:schemeClr val="bg1"/>
                </a:solidFill>
              </a:rPr>
              <a:t>exercise</a:t>
            </a:r>
            <a:r>
              <a:rPr lang="en-US" sz="2800" b="0" dirty="0" smtClean="0">
                <a:solidFill>
                  <a:schemeClr val="bg1"/>
                </a:solidFill>
              </a:rPr>
              <a:t>’</a:t>
            </a:r>
            <a:endParaRPr lang="en-US" sz="2800" b="0" dirty="0">
              <a:solidFill>
                <a:schemeClr val="bg1"/>
              </a:solidFill>
            </a:endParaRPr>
          </a:p>
        </p:txBody>
      </p:sp>
      <p:sp>
        <p:nvSpPr>
          <p:cNvPr id="5" name="TextBox 4"/>
          <p:cNvSpPr txBox="1"/>
          <p:nvPr/>
        </p:nvSpPr>
        <p:spPr>
          <a:xfrm>
            <a:off x="6383707" y="5801380"/>
            <a:ext cx="1928734" cy="523220"/>
          </a:xfrm>
          <a:prstGeom prst="rect">
            <a:avLst/>
          </a:prstGeom>
          <a:noFill/>
        </p:spPr>
        <p:txBody>
          <a:bodyPr wrap="none" rtlCol="0">
            <a:spAutoFit/>
          </a:bodyPr>
          <a:lstStyle/>
          <a:p>
            <a:r>
              <a:rPr lang="en-US" sz="2800" b="0" dirty="0" smtClean="0">
                <a:solidFill>
                  <a:schemeClr val="bg1"/>
                </a:solidFill>
              </a:rPr>
              <a:t>‘</a:t>
            </a:r>
            <a:r>
              <a:rPr lang="en-US" sz="2800" b="0" i="1" dirty="0" smtClean="0">
                <a:solidFill>
                  <a:schemeClr val="bg1"/>
                </a:solidFill>
              </a:rPr>
              <a:t>Heart</a:t>
            </a:r>
            <a:r>
              <a:rPr lang="en-US" sz="2800" b="0" dirty="0" smtClean="0">
                <a:solidFill>
                  <a:schemeClr val="bg1"/>
                </a:solidFill>
              </a:rPr>
              <a:t> </a:t>
            </a:r>
            <a:r>
              <a:rPr lang="en-US" sz="2800" b="0" i="1" dirty="0" smtClean="0">
                <a:solidFill>
                  <a:schemeClr val="bg1"/>
                </a:solidFill>
              </a:rPr>
              <a:t>rate</a:t>
            </a:r>
            <a:r>
              <a:rPr lang="en-US" sz="2800" b="0" dirty="0" smtClean="0">
                <a:solidFill>
                  <a:schemeClr val="bg1"/>
                </a:solidFill>
              </a:rPr>
              <a:t>’</a:t>
            </a:r>
            <a:endParaRPr lang="en-US" sz="2800" b="0" dirty="0">
              <a:solidFill>
                <a:schemeClr val="bg1"/>
              </a:solidFill>
            </a:endParaRPr>
          </a:p>
        </p:txBody>
      </p:sp>
      <p:cxnSp>
        <p:nvCxnSpPr>
          <p:cNvPr id="6" name="Straight Arrow Connector 5"/>
          <p:cNvCxnSpPr>
            <a:stCxn id="4" idx="2"/>
          </p:cNvCxnSpPr>
          <p:nvPr/>
        </p:nvCxnSpPr>
        <p:spPr bwMode="auto">
          <a:xfrm flipH="1">
            <a:off x="7348068" y="3697307"/>
            <a:ext cx="8" cy="1789093"/>
          </a:xfrm>
          <a:prstGeom prst="straightConnector1">
            <a:avLst/>
          </a:prstGeom>
          <a:solidFill>
            <a:schemeClr val="accent1"/>
          </a:solidFill>
          <a:ln w="38100" cap="flat" cmpd="sng" algn="ctr">
            <a:solidFill>
              <a:schemeClr val="bg1"/>
            </a:solidFill>
            <a:prstDash val="solid"/>
            <a:round/>
            <a:headEnd type="none" w="med" len="med"/>
            <a:tailEnd type="triangle" w="med" len="med"/>
          </a:ln>
          <a:effectLst/>
        </p:spPr>
      </p:cxnSp>
      <p:sp>
        <p:nvSpPr>
          <p:cNvPr id="7" name="TextBox 6"/>
          <p:cNvSpPr txBox="1"/>
          <p:nvPr/>
        </p:nvSpPr>
        <p:spPr>
          <a:xfrm rot="5400000">
            <a:off x="7455928" y="4184165"/>
            <a:ext cx="418704" cy="584775"/>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grpSp>
        <p:nvGrpSpPr>
          <p:cNvPr id="11" name="Group 28"/>
          <p:cNvGrpSpPr>
            <a:grpSpLocks/>
          </p:cNvGrpSpPr>
          <p:nvPr/>
        </p:nvGrpSpPr>
        <p:grpSpPr bwMode="auto">
          <a:xfrm>
            <a:off x="177800" y="1752600"/>
            <a:ext cx="8742363" cy="457200"/>
            <a:chOff x="177283" y="2057400"/>
            <a:chExt cx="8742782" cy="1366935"/>
          </a:xfrm>
        </p:grpSpPr>
        <p:pic>
          <p:nvPicPr>
            <p:cNvPr id="12"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2" name="Content Placeholder 23"/>
          <p:cNvSpPr>
            <a:spLocks noGrp="1"/>
          </p:cNvSpPr>
          <p:nvPr>
            <p:ph idx="1"/>
          </p:nvPr>
        </p:nvSpPr>
        <p:spPr>
          <a:xfrm>
            <a:off x="457200" y="2133600"/>
            <a:ext cx="1752600" cy="441061"/>
          </a:xfrm>
        </p:spPr>
        <p:txBody>
          <a:bodyPr/>
          <a:lstStyle/>
          <a:p>
            <a:pPr marL="233363" indent="-233363"/>
            <a:r>
              <a:rPr lang="en-US" altLang="en-US" sz="2400" dirty="0" smtClean="0">
                <a:solidFill>
                  <a:srgbClr val="FFFF00"/>
                </a:solidFill>
              </a:rPr>
              <a:t>Referents</a:t>
            </a:r>
            <a:endParaRPr lang="en-US" altLang="en-US" sz="1600" dirty="0" smtClean="0"/>
          </a:p>
        </p:txBody>
      </p:sp>
      <p:sp>
        <p:nvSpPr>
          <p:cNvPr id="23" name="Content Placeholder 24"/>
          <p:cNvSpPr txBox="1">
            <a:spLocks/>
          </p:cNvSpPr>
          <p:nvPr/>
        </p:nvSpPr>
        <p:spPr>
          <a:xfrm>
            <a:off x="6537325" y="2133600"/>
            <a:ext cx="2301875" cy="45720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r>
              <a:rPr lang="en-US" altLang="en-US" b="0" kern="0" smtClean="0">
                <a:solidFill>
                  <a:srgbClr val="FFFF00"/>
                </a:solidFill>
              </a:rPr>
              <a:t>References</a:t>
            </a:r>
            <a:endParaRPr lang="en-US" altLang="en-US" b="0" kern="0" dirty="0" smtClean="0">
              <a:solidFill>
                <a:srgbClr val="FFFF00"/>
              </a:solidFill>
            </a:endParaRPr>
          </a:p>
        </p:txBody>
      </p:sp>
      <p:sp>
        <p:nvSpPr>
          <p:cNvPr id="24" name="Content Placeholder 24"/>
          <p:cNvSpPr txBox="1">
            <a:spLocks/>
          </p:cNvSpPr>
          <p:nvPr/>
        </p:nvSpPr>
        <p:spPr bwMode="auto">
          <a:xfrm>
            <a:off x="3121025" y="21336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a:t>
            </a:r>
            <a:r>
              <a:rPr lang="en-US" sz="2400" b="0" kern="0" dirty="0" smtClean="0">
                <a:solidFill>
                  <a:srgbClr val="FFFF00"/>
                </a:solidFill>
                <a:latin typeface="+mn-lt"/>
              </a:rPr>
              <a:t>reality </a:t>
            </a:r>
            <a:endParaRPr lang="en-US" sz="2400" b="0" kern="0" dirty="0">
              <a:solidFill>
                <a:srgbClr val="FFFF00"/>
              </a:solidFill>
              <a:latin typeface="+mn-lt"/>
            </a:endParaRPr>
          </a:p>
        </p:txBody>
      </p:sp>
      <p:grpSp>
        <p:nvGrpSpPr>
          <p:cNvPr id="43" name="Group 42"/>
          <p:cNvGrpSpPr/>
          <p:nvPr/>
        </p:nvGrpSpPr>
        <p:grpSpPr>
          <a:xfrm>
            <a:off x="18566" y="2743200"/>
            <a:ext cx="4629634" cy="4012287"/>
            <a:chOff x="-114589" y="2743200"/>
            <a:chExt cx="4629634" cy="4012287"/>
          </a:xfrm>
        </p:grpSpPr>
        <p:sp>
          <p:nvSpPr>
            <p:cNvPr id="8" name="TextBox 7"/>
            <p:cNvSpPr txBox="1"/>
            <p:nvPr/>
          </p:nvSpPr>
          <p:spPr>
            <a:xfrm>
              <a:off x="-114589" y="2743200"/>
              <a:ext cx="2662908" cy="523220"/>
            </a:xfrm>
            <a:prstGeom prst="rect">
              <a:avLst/>
            </a:prstGeom>
            <a:noFill/>
          </p:spPr>
          <p:txBody>
            <a:bodyPr wrap="none" rtlCol="0">
              <a:spAutoFit/>
            </a:bodyPr>
            <a:lstStyle/>
            <a:p>
              <a:r>
                <a:rPr lang="en-US" sz="2800" b="0" dirty="0" smtClean="0">
                  <a:solidFill>
                    <a:schemeClr val="bg1"/>
                  </a:solidFill>
                </a:rPr>
                <a:t>Physical exercise</a:t>
              </a:r>
              <a:endParaRPr lang="en-US" sz="2800" b="0" i="1" dirty="0" smtClean="0">
                <a:solidFill>
                  <a:schemeClr val="bg1"/>
                </a:solidFill>
              </a:endParaRPr>
            </a:p>
          </p:txBody>
        </p:sp>
        <p:sp>
          <p:nvSpPr>
            <p:cNvPr id="9" name="TextBox 8"/>
            <p:cNvSpPr txBox="1"/>
            <p:nvPr/>
          </p:nvSpPr>
          <p:spPr>
            <a:xfrm>
              <a:off x="274972" y="5801380"/>
              <a:ext cx="1883785" cy="954107"/>
            </a:xfrm>
            <a:prstGeom prst="rect">
              <a:avLst/>
            </a:prstGeom>
            <a:noFill/>
          </p:spPr>
          <p:txBody>
            <a:bodyPr wrap="none" rtlCol="0">
              <a:spAutoFit/>
            </a:bodyPr>
            <a:lstStyle/>
            <a:p>
              <a:r>
                <a:rPr lang="en-US" sz="2800" b="0" dirty="0" smtClean="0">
                  <a:solidFill>
                    <a:schemeClr val="bg1"/>
                  </a:solidFill>
                </a:rPr>
                <a:t>Heart rate</a:t>
              </a:r>
            </a:p>
            <a:p>
              <a:r>
                <a:rPr lang="en-US" sz="2800" b="0" dirty="0">
                  <a:solidFill>
                    <a:schemeClr val="bg1"/>
                  </a:solidFill>
                </a:rPr>
                <a:t>u</a:t>
              </a:r>
              <a:r>
                <a:rPr lang="en-US" sz="2800" b="0" dirty="0" smtClean="0">
                  <a:solidFill>
                    <a:schemeClr val="bg1"/>
                  </a:solidFill>
                </a:rPr>
                <a:t>nder effort</a:t>
              </a:r>
              <a:endParaRPr lang="en-US" sz="2800" b="0" dirty="0">
                <a:solidFill>
                  <a:schemeClr val="bg1"/>
                </a:solidFill>
              </a:endParaRPr>
            </a:p>
          </p:txBody>
        </p:sp>
        <p:sp>
          <p:nvSpPr>
            <p:cNvPr id="10" name="TextBox 9"/>
            <p:cNvSpPr txBox="1"/>
            <p:nvPr/>
          </p:nvSpPr>
          <p:spPr>
            <a:xfrm>
              <a:off x="2903770" y="3891211"/>
              <a:ext cx="1611275" cy="954107"/>
            </a:xfrm>
            <a:prstGeom prst="rect">
              <a:avLst/>
            </a:prstGeom>
            <a:noFill/>
          </p:spPr>
          <p:txBody>
            <a:bodyPr wrap="none" rtlCol="0">
              <a:spAutoFit/>
            </a:bodyPr>
            <a:lstStyle/>
            <a:p>
              <a:r>
                <a:rPr lang="en-US" sz="2800" b="0" dirty="0" smtClean="0">
                  <a:solidFill>
                    <a:schemeClr val="bg1"/>
                  </a:solidFill>
                </a:rPr>
                <a:t>Heart</a:t>
              </a:r>
            </a:p>
            <a:p>
              <a:r>
                <a:rPr lang="en-US" sz="2800" b="0" dirty="0" smtClean="0">
                  <a:solidFill>
                    <a:schemeClr val="bg1"/>
                  </a:solidFill>
                </a:rPr>
                <a:t>efficiency</a:t>
              </a:r>
              <a:endParaRPr lang="en-US" sz="2800" b="0" dirty="0">
                <a:solidFill>
                  <a:schemeClr val="bg1"/>
                </a:solidFill>
              </a:endParaRPr>
            </a:p>
          </p:txBody>
        </p:sp>
        <p:cxnSp>
          <p:nvCxnSpPr>
            <p:cNvPr id="15" name="Straight Arrow Connector 14"/>
            <p:cNvCxnSpPr>
              <a:stCxn id="10" idx="0"/>
              <a:endCxn id="8" idx="3"/>
            </p:cNvCxnSpPr>
            <p:nvPr/>
          </p:nvCxnSpPr>
          <p:spPr bwMode="auto">
            <a:xfrm flipH="1" flipV="1">
              <a:off x="2548319" y="3004810"/>
              <a:ext cx="1161089" cy="886401"/>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18" name="Straight Arrow Connector 17"/>
            <p:cNvCxnSpPr>
              <a:stCxn id="9" idx="0"/>
              <a:endCxn id="8" idx="2"/>
            </p:cNvCxnSpPr>
            <p:nvPr/>
          </p:nvCxnSpPr>
          <p:spPr bwMode="auto">
            <a:xfrm flipV="1">
              <a:off x="1216865" y="3266420"/>
              <a:ext cx="0" cy="253496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20" name="TextBox 19"/>
            <p:cNvSpPr txBox="1"/>
            <p:nvPr/>
          </p:nvSpPr>
          <p:spPr>
            <a:xfrm rot="5400000">
              <a:off x="2968150" y="2888765"/>
              <a:ext cx="418704" cy="584775"/>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21" name="TextBox 20"/>
            <p:cNvSpPr txBox="1"/>
            <p:nvPr/>
          </p:nvSpPr>
          <p:spPr>
            <a:xfrm rot="5400000">
              <a:off x="1324723" y="4345578"/>
              <a:ext cx="418704" cy="584775"/>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34" name="TextBox 33"/>
            <p:cNvSpPr txBox="1"/>
            <p:nvPr/>
          </p:nvSpPr>
          <p:spPr>
            <a:xfrm>
              <a:off x="2895600" y="5801380"/>
              <a:ext cx="1608133" cy="954107"/>
            </a:xfrm>
            <a:prstGeom prst="rect">
              <a:avLst/>
            </a:prstGeom>
            <a:noFill/>
          </p:spPr>
          <p:txBody>
            <a:bodyPr wrap="none" rtlCol="0">
              <a:spAutoFit/>
            </a:bodyPr>
            <a:lstStyle/>
            <a:p>
              <a:r>
                <a:rPr lang="en-US" sz="2800" b="0" dirty="0" smtClean="0">
                  <a:solidFill>
                    <a:schemeClr val="bg1"/>
                  </a:solidFill>
                </a:rPr>
                <a:t>Heart rate</a:t>
              </a:r>
            </a:p>
            <a:p>
              <a:r>
                <a:rPr lang="en-US" sz="2800" b="0" dirty="0">
                  <a:solidFill>
                    <a:schemeClr val="bg1"/>
                  </a:solidFill>
                </a:rPr>
                <a:t>a</a:t>
              </a:r>
              <a:r>
                <a:rPr lang="en-US" sz="2800" b="0" dirty="0" smtClean="0">
                  <a:solidFill>
                    <a:schemeClr val="bg1"/>
                  </a:solidFill>
                </a:rPr>
                <a:t>t rest</a:t>
              </a:r>
              <a:endParaRPr lang="en-US" sz="2800" b="0" dirty="0">
                <a:solidFill>
                  <a:schemeClr val="bg1"/>
                </a:solidFill>
              </a:endParaRPr>
            </a:p>
          </p:txBody>
        </p:sp>
        <p:cxnSp>
          <p:nvCxnSpPr>
            <p:cNvPr id="35" name="Straight Arrow Connector 34"/>
            <p:cNvCxnSpPr>
              <a:stCxn id="34" idx="0"/>
              <a:endCxn id="10" idx="2"/>
            </p:cNvCxnSpPr>
            <p:nvPr/>
          </p:nvCxnSpPr>
          <p:spPr bwMode="auto">
            <a:xfrm flipV="1">
              <a:off x="3699667" y="4845318"/>
              <a:ext cx="9741" cy="956062"/>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38" name="Straight Arrow Connector 37"/>
            <p:cNvCxnSpPr>
              <a:stCxn id="9" idx="3"/>
              <a:endCxn id="34" idx="1"/>
            </p:cNvCxnSpPr>
            <p:nvPr/>
          </p:nvCxnSpPr>
          <p:spPr bwMode="auto">
            <a:xfrm>
              <a:off x="2158757" y="6278434"/>
              <a:ext cx="736843" cy="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41" name="TextBox 40"/>
            <p:cNvSpPr txBox="1"/>
            <p:nvPr/>
          </p:nvSpPr>
          <p:spPr>
            <a:xfrm rot="5400000">
              <a:off x="3172492" y="4899235"/>
              <a:ext cx="418704" cy="584775"/>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42" name="TextBox 41"/>
            <p:cNvSpPr txBox="1"/>
            <p:nvPr/>
          </p:nvSpPr>
          <p:spPr>
            <a:xfrm rot="5400000">
              <a:off x="2300924" y="5698563"/>
              <a:ext cx="418704" cy="584775"/>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grpSp>
    </p:spTree>
    <p:extLst>
      <p:ext uri="{BB962C8B-B14F-4D97-AF65-F5344CB8AC3E}">
        <p14:creationId xmlns:p14="http://schemas.microsoft.com/office/powerpoint/2010/main" val="141726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Observed relationships and reality</a:t>
            </a:r>
            <a:endParaRPr lang="en-US" dirty="0"/>
          </a:p>
        </p:txBody>
      </p:sp>
      <p:sp>
        <p:nvSpPr>
          <p:cNvPr id="4" name="TextBox 3"/>
          <p:cNvSpPr txBox="1"/>
          <p:nvPr/>
        </p:nvSpPr>
        <p:spPr>
          <a:xfrm>
            <a:off x="6578474" y="2743200"/>
            <a:ext cx="1539203" cy="954107"/>
          </a:xfrm>
          <a:prstGeom prst="rect">
            <a:avLst/>
          </a:prstGeom>
          <a:noFill/>
        </p:spPr>
        <p:txBody>
          <a:bodyPr wrap="none" rtlCol="0">
            <a:spAutoFit/>
          </a:bodyPr>
          <a:lstStyle/>
          <a:p>
            <a:r>
              <a:rPr lang="en-US" sz="2800" b="0" dirty="0" smtClean="0">
                <a:solidFill>
                  <a:schemeClr val="bg1"/>
                </a:solidFill>
              </a:rPr>
              <a:t>‘</a:t>
            </a:r>
            <a:r>
              <a:rPr lang="en-US" sz="2800" b="0" i="1" dirty="0" smtClean="0">
                <a:solidFill>
                  <a:schemeClr val="bg1"/>
                </a:solidFill>
              </a:rPr>
              <a:t>Physical</a:t>
            </a:r>
          </a:p>
          <a:p>
            <a:r>
              <a:rPr lang="en-US" sz="2800" b="0" i="1" dirty="0" smtClean="0">
                <a:solidFill>
                  <a:schemeClr val="bg1"/>
                </a:solidFill>
              </a:rPr>
              <a:t>exercise</a:t>
            </a:r>
            <a:r>
              <a:rPr lang="en-US" sz="2800" b="0" dirty="0" smtClean="0">
                <a:solidFill>
                  <a:schemeClr val="bg1"/>
                </a:solidFill>
              </a:rPr>
              <a:t>’</a:t>
            </a:r>
            <a:endParaRPr lang="en-US" sz="2800" b="0" dirty="0">
              <a:solidFill>
                <a:schemeClr val="bg1"/>
              </a:solidFill>
            </a:endParaRPr>
          </a:p>
        </p:txBody>
      </p:sp>
      <p:sp>
        <p:nvSpPr>
          <p:cNvPr id="5" name="TextBox 4"/>
          <p:cNvSpPr txBox="1"/>
          <p:nvPr/>
        </p:nvSpPr>
        <p:spPr>
          <a:xfrm>
            <a:off x="6383707" y="5801380"/>
            <a:ext cx="1928734" cy="523220"/>
          </a:xfrm>
          <a:prstGeom prst="rect">
            <a:avLst/>
          </a:prstGeom>
          <a:noFill/>
        </p:spPr>
        <p:txBody>
          <a:bodyPr wrap="none" rtlCol="0">
            <a:spAutoFit/>
          </a:bodyPr>
          <a:lstStyle/>
          <a:p>
            <a:r>
              <a:rPr lang="en-US" sz="2800" b="0" dirty="0" smtClean="0">
                <a:solidFill>
                  <a:schemeClr val="bg1"/>
                </a:solidFill>
              </a:rPr>
              <a:t>‘</a:t>
            </a:r>
            <a:r>
              <a:rPr lang="en-US" sz="2800" b="0" i="1" dirty="0" smtClean="0">
                <a:solidFill>
                  <a:schemeClr val="bg1"/>
                </a:solidFill>
              </a:rPr>
              <a:t>Heart</a:t>
            </a:r>
            <a:r>
              <a:rPr lang="en-US" sz="2800" b="0" dirty="0" smtClean="0">
                <a:solidFill>
                  <a:schemeClr val="bg1"/>
                </a:solidFill>
              </a:rPr>
              <a:t> </a:t>
            </a:r>
            <a:r>
              <a:rPr lang="en-US" sz="2800" b="0" i="1" dirty="0" smtClean="0">
                <a:solidFill>
                  <a:schemeClr val="bg1"/>
                </a:solidFill>
              </a:rPr>
              <a:t>rate</a:t>
            </a:r>
            <a:r>
              <a:rPr lang="en-US" sz="2800" b="0" dirty="0" smtClean="0">
                <a:solidFill>
                  <a:schemeClr val="bg1"/>
                </a:solidFill>
              </a:rPr>
              <a:t>’</a:t>
            </a:r>
            <a:endParaRPr lang="en-US" sz="2800" b="0" dirty="0">
              <a:solidFill>
                <a:schemeClr val="bg1"/>
              </a:solidFill>
            </a:endParaRPr>
          </a:p>
        </p:txBody>
      </p:sp>
      <p:cxnSp>
        <p:nvCxnSpPr>
          <p:cNvPr id="6" name="Straight Arrow Connector 5"/>
          <p:cNvCxnSpPr>
            <a:stCxn id="4" idx="2"/>
          </p:cNvCxnSpPr>
          <p:nvPr/>
        </p:nvCxnSpPr>
        <p:spPr bwMode="auto">
          <a:xfrm flipH="1">
            <a:off x="7348068" y="3697307"/>
            <a:ext cx="8" cy="1789093"/>
          </a:xfrm>
          <a:prstGeom prst="straightConnector1">
            <a:avLst/>
          </a:prstGeom>
          <a:solidFill>
            <a:schemeClr val="accent1"/>
          </a:solidFill>
          <a:ln w="38100" cap="flat" cmpd="sng" algn="ctr">
            <a:solidFill>
              <a:schemeClr val="bg1"/>
            </a:solidFill>
            <a:prstDash val="solid"/>
            <a:round/>
            <a:headEnd type="none" w="med" len="med"/>
            <a:tailEnd type="triangle" w="med" len="med"/>
          </a:ln>
          <a:effectLst/>
        </p:spPr>
      </p:cxnSp>
      <p:sp>
        <p:nvSpPr>
          <p:cNvPr id="7" name="TextBox 6"/>
          <p:cNvSpPr txBox="1"/>
          <p:nvPr/>
        </p:nvSpPr>
        <p:spPr>
          <a:xfrm rot="5400000">
            <a:off x="7455928" y="4184165"/>
            <a:ext cx="418704" cy="584775"/>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grpSp>
        <p:nvGrpSpPr>
          <p:cNvPr id="11" name="Group 28"/>
          <p:cNvGrpSpPr>
            <a:grpSpLocks/>
          </p:cNvGrpSpPr>
          <p:nvPr/>
        </p:nvGrpSpPr>
        <p:grpSpPr bwMode="auto">
          <a:xfrm>
            <a:off x="177800" y="1752600"/>
            <a:ext cx="8742363" cy="457200"/>
            <a:chOff x="177283" y="2057400"/>
            <a:chExt cx="8742782" cy="1366935"/>
          </a:xfrm>
        </p:grpSpPr>
        <p:pic>
          <p:nvPicPr>
            <p:cNvPr id="12"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2" name="Content Placeholder 23"/>
          <p:cNvSpPr>
            <a:spLocks noGrp="1"/>
          </p:cNvSpPr>
          <p:nvPr>
            <p:ph idx="1"/>
          </p:nvPr>
        </p:nvSpPr>
        <p:spPr>
          <a:xfrm>
            <a:off x="457200" y="2133600"/>
            <a:ext cx="1752600" cy="441061"/>
          </a:xfrm>
        </p:spPr>
        <p:txBody>
          <a:bodyPr/>
          <a:lstStyle/>
          <a:p>
            <a:pPr marL="233363" indent="-233363"/>
            <a:r>
              <a:rPr lang="en-US" altLang="en-US" sz="2400" dirty="0" smtClean="0">
                <a:solidFill>
                  <a:srgbClr val="FFFF00"/>
                </a:solidFill>
              </a:rPr>
              <a:t>Referents</a:t>
            </a:r>
            <a:endParaRPr lang="en-US" altLang="en-US" sz="1600" dirty="0" smtClean="0"/>
          </a:p>
        </p:txBody>
      </p:sp>
      <p:sp>
        <p:nvSpPr>
          <p:cNvPr id="23" name="Content Placeholder 24"/>
          <p:cNvSpPr txBox="1">
            <a:spLocks/>
          </p:cNvSpPr>
          <p:nvPr/>
        </p:nvSpPr>
        <p:spPr>
          <a:xfrm>
            <a:off x="6537325" y="2133600"/>
            <a:ext cx="2301875" cy="45720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r>
              <a:rPr lang="en-US" altLang="en-US" b="0" kern="0" smtClean="0">
                <a:solidFill>
                  <a:srgbClr val="FFFF00"/>
                </a:solidFill>
              </a:rPr>
              <a:t>References</a:t>
            </a:r>
            <a:endParaRPr lang="en-US" altLang="en-US" b="0" kern="0" dirty="0" smtClean="0">
              <a:solidFill>
                <a:srgbClr val="FFFF00"/>
              </a:solidFill>
            </a:endParaRPr>
          </a:p>
        </p:txBody>
      </p:sp>
      <p:sp>
        <p:nvSpPr>
          <p:cNvPr id="24" name="Content Placeholder 24"/>
          <p:cNvSpPr txBox="1">
            <a:spLocks/>
          </p:cNvSpPr>
          <p:nvPr/>
        </p:nvSpPr>
        <p:spPr bwMode="auto">
          <a:xfrm>
            <a:off x="3121025" y="21336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a:t>
            </a:r>
            <a:r>
              <a:rPr lang="en-US" sz="2400" b="0" kern="0" dirty="0" smtClean="0">
                <a:solidFill>
                  <a:srgbClr val="FFFF00"/>
                </a:solidFill>
                <a:latin typeface="+mn-lt"/>
              </a:rPr>
              <a:t>reality </a:t>
            </a:r>
            <a:endParaRPr lang="en-US" sz="2400" b="0" kern="0" dirty="0">
              <a:solidFill>
                <a:srgbClr val="FFFF00"/>
              </a:solidFill>
              <a:latin typeface="+mn-lt"/>
            </a:endParaRPr>
          </a:p>
        </p:txBody>
      </p:sp>
      <p:grpSp>
        <p:nvGrpSpPr>
          <p:cNvPr id="43" name="Group 42"/>
          <p:cNvGrpSpPr/>
          <p:nvPr/>
        </p:nvGrpSpPr>
        <p:grpSpPr>
          <a:xfrm>
            <a:off x="18566" y="2743200"/>
            <a:ext cx="4629634" cy="4012287"/>
            <a:chOff x="-114589" y="2743200"/>
            <a:chExt cx="4629634" cy="4012287"/>
          </a:xfrm>
        </p:grpSpPr>
        <p:sp>
          <p:nvSpPr>
            <p:cNvPr id="8" name="TextBox 7"/>
            <p:cNvSpPr txBox="1"/>
            <p:nvPr/>
          </p:nvSpPr>
          <p:spPr>
            <a:xfrm>
              <a:off x="-114589" y="2743200"/>
              <a:ext cx="2662908" cy="523220"/>
            </a:xfrm>
            <a:prstGeom prst="rect">
              <a:avLst/>
            </a:prstGeom>
            <a:noFill/>
          </p:spPr>
          <p:txBody>
            <a:bodyPr wrap="none" rtlCol="0">
              <a:spAutoFit/>
            </a:bodyPr>
            <a:lstStyle/>
            <a:p>
              <a:r>
                <a:rPr lang="en-US" sz="2800" b="0" dirty="0" smtClean="0">
                  <a:solidFill>
                    <a:schemeClr val="bg1"/>
                  </a:solidFill>
                </a:rPr>
                <a:t>Physical exercise</a:t>
              </a:r>
              <a:endParaRPr lang="en-US" sz="2800" b="0" i="1" dirty="0" smtClean="0">
                <a:solidFill>
                  <a:schemeClr val="bg1"/>
                </a:solidFill>
              </a:endParaRPr>
            </a:p>
          </p:txBody>
        </p:sp>
        <p:sp>
          <p:nvSpPr>
            <p:cNvPr id="9" name="TextBox 8"/>
            <p:cNvSpPr txBox="1"/>
            <p:nvPr/>
          </p:nvSpPr>
          <p:spPr>
            <a:xfrm>
              <a:off x="274972" y="5801380"/>
              <a:ext cx="1883785" cy="954107"/>
            </a:xfrm>
            <a:prstGeom prst="rect">
              <a:avLst/>
            </a:prstGeom>
            <a:noFill/>
          </p:spPr>
          <p:txBody>
            <a:bodyPr wrap="none" rtlCol="0">
              <a:spAutoFit/>
            </a:bodyPr>
            <a:lstStyle/>
            <a:p>
              <a:r>
                <a:rPr lang="en-US" sz="2800" b="0" dirty="0" smtClean="0">
                  <a:solidFill>
                    <a:schemeClr val="bg1"/>
                  </a:solidFill>
                </a:rPr>
                <a:t>Heart rate</a:t>
              </a:r>
            </a:p>
            <a:p>
              <a:r>
                <a:rPr lang="en-US" sz="2800" b="0" dirty="0">
                  <a:solidFill>
                    <a:schemeClr val="bg1"/>
                  </a:solidFill>
                </a:rPr>
                <a:t>u</a:t>
              </a:r>
              <a:r>
                <a:rPr lang="en-US" sz="2800" b="0" dirty="0" smtClean="0">
                  <a:solidFill>
                    <a:schemeClr val="bg1"/>
                  </a:solidFill>
                </a:rPr>
                <a:t>nder effort</a:t>
              </a:r>
              <a:endParaRPr lang="en-US" sz="2800" b="0" dirty="0">
                <a:solidFill>
                  <a:schemeClr val="bg1"/>
                </a:solidFill>
              </a:endParaRPr>
            </a:p>
          </p:txBody>
        </p:sp>
        <p:sp>
          <p:nvSpPr>
            <p:cNvPr id="10" name="TextBox 9"/>
            <p:cNvSpPr txBox="1"/>
            <p:nvPr/>
          </p:nvSpPr>
          <p:spPr>
            <a:xfrm>
              <a:off x="2903770" y="3891211"/>
              <a:ext cx="1611275" cy="954107"/>
            </a:xfrm>
            <a:prstGeom prst="rect">
              <a:avLst/>
            </a:prstGeom>
            <a:noFill/>
          </p:spPr>
          <p:txBody>
            <a:bodyPr wrap="none" rtlCol="0">
              <a:spAutoFit/>
            </a:bodyPr>
            <a:lstStyle/>
            <a:p>
              <a:r>
                <a:rPr lang="en-US" sz="2800" b="0" dirty="0" smtClean="0">
                  <a:solidFill>
                    <a:schemeClr val="bg1"/>
                  </a:solidFill>
                </a:rPr>
                <a:t>Heart</a:t>
              </a:r>
            </a:p>
            <a:p>
              <a:r>
                <a:rPr lang="en-US" sz="2800" b="0" dirty="0" smtClean="0">
                  <a:solidFill>
                    <a:schemeClr val="bg1"/>
                  </a:solidFill>
                </a:rPr>
                <a:t>efficiency</a:t>
              </a:r>
              <a:endParaRPr lang="en-US" sz="2800" b="0" dirty="0">
                <a:solidFill>
                  <a:schemeClr val="bg1"/>
                </a:solidFill>
              </a:endParaRPr>
            </a:p>
          </p:txBody>
        </p:sp>
        <p:cxnSp>
          <p:nvCxnSpPr>
            <p:cNvPr id="15" name="Straight Arrow Connector 14"/>
            <p:cNvCxnSpPr>
              <a:stCxn id="10" idx="0"/>
              <a:endCxn id="8" idx="3"/>
            </p:cNvCxnSpPr>
            <p:nvPr/>
          </p:nvCxnSpPr>
          <p:spPr bwMode="auto">
            <a:xfrm flipH="1" flipV="1">
              <a:off x="2548319" y="3004810"/>
              <a:ext cx="1161089" cy="886401"/>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18" name="Straight Arrow Connector 17"/>
            <p:cNvCxnSpPr>
              <a:stCxn id="9" idx="0"/>
              <a:endCxn id="8" idx="2"/>
            </p:cNvCxnSpPr>
            <p:nvPr/>
          </p:nvCxnSpPr>
          <p:spPr bwMode="auto">
            <a:xfrm flipV="1">
              <a:off x="1216865" y="3266420"/>
              <a:ext cx="0" cy="253496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20" name="TextBox 19"/>
            <p:cNvSpPr txBox="1"/>
            <p:nvPr/>
          </p:nvSpPr>
          <p:spPr>
            <a:xfrm rot="5400000">
              <a:off x="2968150" y="2888765"/>
              <a:ext cx="418704" cy="584775"/>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21" name="TextBox 20"/>
            <p:cNvSpPr txBox="1"/>
            <p:nvPr/>
          </p:nvSpPr>
          <p:spPr>
            <a:xfrm rot="5400000">
              <a:off x="1324723" y="4345578"/>
              <a:ext cx="418704" cy="584775"/>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34" name="TextBox 33"/>
            <p:cNvSpPr txBox="1"/>
            <p:nvPr/>
          </p:nvSpPr>
          <p:spPr>
            <a:xfrm>
              <a:off x="2895600" y="5801380"/>
              <a:ext cx="1608133" cy="954107"/>
            </a:xfrm>
            <a:prstGeom prst="rect">
              <a:avLst/>
            </a:prstGeom>
            <a:noFill/>
          </p:spPr>
          <p:txBody>
            <a:bodyPr wrap="none" rtlCol="0">
              <a:spAutoFit/>
            </a:bodyPr>
            <a:lstStyle/>
            <a:p>
              <a:r>
                <a:rPr lang="en-US" sz="2800" b="0" dirty="0" smtClean="0">
                  <a:solidFill>
                    <a:schemeClr val="bg1"/>
                  </a:solidFill>
                </a:rPr>
                <a:t>Heart rate</a:t>
              </a:r>
            </a:p>
            <a:p>
              <a:r>
                <a:rPr lang="en-US" sz="2800" b="0" dirty="0">
                  <a:solidFill>
                    <a:schemeClr val="bg1"/>
                  </a:solidFill>
                </a:rPr>
                <a:t>a</a:t>
              </a:r>
              <a:r>
                <a:rPr lang="en-US" sz="2800" b="0" dirty="0" smtClean="0">
                  <a:solidFill>
                    <a:schemeClr val="bg1"/>
                  </a:solidFill>
                </a:rPr>
                <a:t>t rest</a:t>
              </a:r>
              <a:endParaRPr lang="en-US" sz="2800" b="0" dirty="0">
                <a:solidFill>
                  <a:schemeClr val="bg1"/>
                </a:solidFill>
              </a:endParaRPr>
            </a:p>
          </p:txBody>
        </p:sp>
        <p:cxnSp>
          <p:nvCxnSpPr>
            <p:cNvPr id="35" name="Straight Arrow Connector 34"/>
            <p:cNvCxnSpPr>
              <a:stCxn id="34" idx="0"/>
              <a:endCxn id="10" idx="2"/>
            </p:cNvCxnSpPr>
            <p:nvPr/>
          </p:nvCxnSpPr>
          <p:spPr bwMode="auto">
            <a:xfrm flipV="1">
              <a:off x="3699667" y="4845318"/>
              <a:ext cx="9741" cy="956062"/>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38" name="Straight Arrow Connector 37"/>
            <p:cNvCxnSpPr>
              <a:stCxn id="9" idx="3"/>
              <a:endCxn id="34" idx="1"/>
            </p:cNvCxnSpPr>
            <p:nvPr/>
          </p:nvCxnSpPr>
          <p:spPr bwMode="auto">
            <a:xfrm>
              <a:off x="2158757" y="6278434"/>
              <a:ext cx="736843" cy="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41" name="TextBox 40"/>
            <p:cNvSpPr txBox="1"/>
            <p:nvPr/>
          </p:nvSpPr>
          <p:spPr>
            <a:xfrm rot="5400000">
              <a:off x="3172492" y="4899235"/>
              <a:ext cx="418704" cy="584775"/>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42" name="TextBox 41"/>
            <p:cNvSpPr txBox="1"/>
            <p:nvPr/>
          </p:nvSpPr>
          <p:spPr>
            <a:xfrm rot="5400000">
              <a:off x="2300924" y="5698563"/>
              <a:ext cx="418704" cy="584775"/>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grpSp>
      <p:grpSp>
        <p:nvGrpSpPr>
          <p:cNvPr id="27" name="Group 26"/>
          <p:cNvGrpSpPr/>
          <p:nvPr/>
        </p:nvGrpSpPr>
        <p:grpSpPr>
          <a:xfrm>
            <a:off x="4729824" y="2775098"/>
            <a:ext cx="3880776" cy="3980389"/>
            <a:chOff x="3274456" y="2775098"/>
            <a:chExt cx="5784484" cy="3646967"/>
          </a:xfrm>
        </p:grpSpPr>
        <p:sp>
          <p:nvSpPr>
            <p:cNvPr id="28" name="Freeform 27"/>
            <p:cNvSpPr/>
            <p:nvPr/>
          </p:nvSpPr>
          <p:spPr bwMode="auto">
            <a:xfrm>
              <a:off x="4667693" y="2775098"/>
              <a:ext cx="4391247" cy="3646967"/>
            </a:xfrm>
            <a:custGeom>
              <a:avLst/>
              <a:gdLst>
                <a:gd name="connsiteX0" fmla="*/ 4338084 w 4391247"/>
                <a:gd name="connsiteY0" fmla="*/ 10632 h 3646967"/>
                <a:gd name="connsiteX1" fmla="*/ 903767 w 4391247"/>
                <a:gd name="connsiteY1" fmla="*/ 0 h 3646967"/>
                <a:gd name="connsiteX2" fmla="*/ 0 w 4391247"/>
                <a:gd name="connsiteY2" fmla="*/ 1722474 h 3646967"/>
                <a:gd name="connsiteX3" fmla="*/ 1180214 w 4391247"/>
                <a:gd name="connsiteY3" fmla="*/ 3646967 h 3646967"/>
                <a:gd name="connsiteX4" fmla="*/ 4391247 w 4391247"/>
                <a:gd name="connsiteY4" fmla="*/ 3646967 h 3646967"/>
                <a:gd name="connsiteX5" fmla="*/ 4338084 w 4391247"/>
                <a:gd name="connsiteY5" fmla="*/ 10632 h 364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1247" h="3646967">
                  <a:moveTo>
                    <a:pt x="4338084" y="10632"/>
                  </a:moveTo>
                  <a:lnTo>
                    <a:pt x="903767" y="0"/>
                  </a:lnTo>
                  <a:lnTo>
                    <a:pt x="0" y="1722474"/>
                  </a:lnTo>
                  <a:lnTo>
                    <a:pt x="1180214" y="3646967"/>
                  </a:lnTo>
                  <a:lnTo>
                    <a:pt x="4391247" y="3646967"/>
                  </a:lnTo>
                  <a:lnTo>
                    <a:pt x="4338084" y="10632"/>
                  </a:lnTo>
                  <a:close/>
                </a:path>
              </a:pathLst>
            </a:custGeom>
            <a:no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TextBox 28"/>
            <p:cNvSpPr txBox="1"/>
            <p:nvPr/>
          </p:nvSpPr>
          <p:spPr>
            <a:xfrm>
              <a:off x="3274456" y="4159985"/>
              <a:ext cx="1257074" cy="584775"/>
            </a:xfrm>
            <a:prstGeom prst="rect">
              <a:avLst/>
            </a:prstGeom>
            <a:noFill/>
          </p:spPr>
          <p:txBody>
            <a:bodyPr wrap="none" rtlCol="0">
              <a:spAutoFit/>
            </a:bodyPr>
            <a:lstStyle/>
            <a:p>
              <a:r>
                <a:rPr lang="en-US" i="1" dirty="0" smtClean="0">
                  <a:solidFill>
                    <a:srgbClr val="1FE115"/>
                  </a:solidFill>
                </a:rPr>
                <a:t>theory</a:t>
              </a:r>
              <a:endParaRPr lang="en-US" i="1" dirty="0">
                <a:solidFill>
                  <a:srgbClr val="1FE115"/>
                </a:solidFill>
              </a:endParaRPr>
            </a:p>
          </p:txBody>
        </p:sp>
      </p:grpSp>
    </p:spTree>
    <p:extLst>
      <p:ext uri="{BB962C8B-B14F-4D97-AF65-F5344CB8AC3E}">
        <p14:creationId xmlns:p14="http://schemas.microsoft.com/office/powerpoint/2010/main" val="230763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
            </a:r>
            <a:r>
              <a:rPr lang="en-US" dirty="0"/>
              <a:t>. Why use quantitative </a:t>
            </a:r>
            <a:r>
              <a:rPr lang="en-US" dirty="0" smtClean="0"/>
              <a:t>approaches in qualitative research?</a:t>
            </a:r>
            <a:endParaRPr lang="en-US" dirty="0"/>
          </a:p>
        </p:txBody>
      </p:sp>
      <p:sp>
        <p:nvSpPr>
          <p:cNvPr id="3" name="Content Placeholder 2"/>
          <p:cNvSpPr>
            <a:spLocks noGrp="1"/>
          </p:cNvSpPr>
          <p:nvPr>
            <p:ph idx="1"/>
          </p:nvPr>
        </p:nvSpPr>
        <p:spPr>
          <a:xfrm>
            <a:off x="228600" y="2057400"/>
            <a:ext cx="8686800" cy="4572000"/>
          </a:xfrm>
        </p:spPr>
        <p:txBody>
          <a:bodyPr/>
          <a:lstStyle/>
          <a:p>
            <a:pPr marL="457200" indent="-457200">
              <a:buFont typeface="+mj-lt"/>
              <a:buAutoNum type="arabicPeriod"/>
            </a:pPr>
            <a:r>
              <a:rPr lang="en-US" dirty="0" smtClean="0"/>
              <a:t>To draw </a:t>
            </a:r>
            <a:r>
              <a:rPr lang="en-US" dirty="0"/>
              <a:t>meaningful results from a large body of qualitative </a:t>
            </a:r>
            <a:r>
              <a:rPr lang="en-US" dirty="0" smtClean="0"/>
              <a:t>data;</a:t>
            </a:r>
          </a:p>
          <a:p>
            <a:pPr marL="457200" indent="-457200">
              <a:buFont typeface="+mj-lt"/>
              <a:buAutoNum type="arabicPeriod"/>
            </a:pPr>
            <a:r>
              <a:rPr lang="en-US" dirty="0" smtClean="0"/>
              <a:t>To separate </a:t>
            </a:r>
            <a:r>
              <a:rPr lang="en-US" dirty="0"/>
              <a:t>out </a:t>
            </a:r>
            <a:r>
              <a:rPr lang="en-US" dirty="0" smtClean="0"/>
              <a:t>confounding factors;</a:t>
            </a:r>
          </a:p>
          <a:p>
            <a:pPr marL="457200" indent="-457200">
              <a:buFont typeface="+mj-lt"/>
              <a:buAutoNum type="arabicPeriod"/>
            </a:pPr>
            <a:r>
              <a:rPr lang="en-US" dirty="0" smtClean="0"/>
              <a:t>To discover hidden features of phenomena that were not discussed in e.g. interviews of focus groups;</a:t>
            </a:r>
          </a:p>
          <a:p>
            <a:pPr marL="457200" indent="-457200">
              <a:buFont typeface="+mj-lt"/>
              <a:buAutoNum type="arabicPeriod"/>
            </a:pPr>
            <a:r>
              <a:rPr lang="en-US" dirty="0" smtClean="0"/>
              <a:t>To allow </a:t>
            </a:r>
            <a:r>
              <a:rPr lang="en-US" dirty="0"/>
              <a:t>the reporting of summary results in numerical terms </a:t>
            </a:r>
            <a:r>
              <a:rPr lang="en-US" dirty="0" smtClean="0"/>
              <a:t>to be </a:t>
            </a:r>
            <a:r>
              <a:rPr lang="en-US" dirty="0"/>
              <a:t>given with a specified degree of </a:t>
            </a:r>
            <a:r>
              <a:rPr lang="en-US" dirty="0" smtClean="0"/>
              <a:t>confidence;</a:t>
            </a:r>
          </a:p>
          <a:p>
            <a:pPr marL="457200" indent="-457200">
              <a:buFont typeface="+mj-lt"/>
              <a:buAutoNum type="arabicPeriod"/>
            </a:pPr>
            <a:endParaRPr lang="en-US" dirty="0"/>
          </a:p>
        </p:txBody>
      </p:sp>
      <p:sp>
        <p:nvSpPr>
          <p:cNvPr id="4" name="Content Placeholder 2"/>
          <p:cNvSpPr txBox="1">
            <a:spLocks/>
          </p:cNvSpPr>
          <p:nvPr/>
        </p:nvSpPr>
        <p:spPr>
          <a:xfrm>
            <a:off x="228600" y="5562600"/>
            <a:ext cx="8686800" cy="1066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2000" kern="0" dirty="0" smtClean="0"/>
          </a:p>
          <a:p>
            <a:r>
              <a:rPr lang="en-US" sz="2000" dirty="0"/>
              <a:t>Answer form: 	1x, 2x, …, </a:t>
            </a:r>
            <a:r>
              <a:rPr lang="en-US" sz="2000" dirty="0" smtClean="0"/>
              <a:t>4x </a:t>
            </a:r>
            <a:r>
              <a:rPr lang="en-US" sz="2000" dirty="0"/>
              <a:t>where x = T(rue)/F(</a:t>
            </a:r>
            <a:r>
              <a:rPr lang="en-US" sz="2000" dirty="0" err="1"/>
              <a:t>alse</a:t>
            </a:r>
            <a:r>
              <a:rPr lang="en-US" sz="2000" dirty="0"/>
              <a:t>)/D(</a:t>
            </a:r>
            <a:r>
              <a:rPr lang="en-US" sz="2000" dirty="0" err="1"/>
              <a:t>on’t</a:t>
            </a:r>
            <a:r>
              <a:rPr lang="en-US" sz="2000" dirty="0"/>
              <a:t> know)</a:t>
            </a:r>
          </a:p>
          <a:p>
            <a:r>
              <a:rPr lang="en-US" sz="2000" dirty="0"/>
              <a:t>Scoring: 	</a:t>
            </a:r>
            <a:r>
              <a:rPr lang="en-US" sz="2000" dirty="0" smtClean="0"/>
              <a:t>4*roundup((TP-FP+TN-FN</a:t>
            </a:r>
            <a:r>
              <a:rPr lang="en-US" sz="2000" dirty="0"/>
              <a:t>)/(TP+TN</a:t>
            </a:r>
            <a:r>
              <a:rPr lang="en-US" sz="2000" dirty="0" smtClean="0"/>
              <a:t>))</a:t>
            </a:r>
            <a:endParaRPr lang="en-US" sz="2000" dirty="0"/>
          </a:p>
        </p:txBody>
      </p:sp>
    </p:spTree>
    <p:extLst>
      <p:ext uri="{BB962C8B-B14F-4D97-AF65-F5344CB8AC3E}">
        <p14:creationId xmlns:p14="http://schemas.microsoft.com/office/powerpoint/2010/main" val="36821527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Observed relationships and reality</a:t>
            </a:r>
            <a:endParaRPr lang="en-US" dirty="0"/>
          </a:p>
        </p:txBody>
      </p:sp>
      <p:sp>
        <p:nvSpPr>
          <p:cNvPr id="4" name="TextBox 3"/>
          <p:cNvSpPr txBox="1"/>
          <p:nvPr/>
        </p:nvSpPr>
        <p:spPr>
          <a:xfrm>
            <a:off x="6578474" y="2743200"/>
            <a:ext cx="1539203" cy="954107"/>
          </a:xfrm>
          <a:prstGeom prst="rect">
            <a:avLst/>
          </a:prstGeom>
          <a:noFill/>
        </p:spPr>
        <p:txBody>
          <a:bodyPr wrap="none" rtlCol="0">
            <a:spAutoFit/>
          </a:bodyPr>
          <a:lstStyle/>
          <a:p>
            <a:r>
              <a:rPr lang="en-US" sz="2800" b="0" dirty="0" smtClean="0">
                <a:solidFill>
                  <a:schemeClr val="bg1"/>
                </a:solidFill>
              </a:rPr>
              <a:t>‘</a:t>
            </a:r>
            <a:r>
              <a:rPr lang="en-US" sz="2800" b="0" i="1" dirty="0" smtClean="0">
                <a:solidFill>
                  <a:schemeClr val="bg1"/>
                </a:solidFill>
              </a:rPr>
              <a:t>Physical</a:t>
            </a:r>
          </a:p>
          <a:p>
            <a:r>
              <a:rPr lang="en-US" sz="2800" b="0" i="1" dirty="0" smtClean="0">
                <a:solidFill>
                  <a:schemeClr val="bg1"/>
                </a:solidFill>
              </a:rPr>
              <a:t>exercise</a:t>
            </a:r>
            <a:r>
              <a:rPr lang="en-US" sz="2800" b="0" dirty="0" smtClean="0">
                <a:solidFill>
                  <a:schemeClr val="bg1"/>
                </a:solidFill>
              </a:rPr>
              <a:t>’</a:t>
            </a:r>
            <a:endParaRPr lang="en-US" sz="2800" b="0" dirty="0">
              <a:solidFill>
                <a:schemeClr val="bg1"/>
              </a:solidFill>
            </a:endParaRPr>
          </a:p>
        </p:txBody>
      </p:sp>
      <p:sp>
        <p:nvSpPr>
          <p:cNvPr id="5" name="TextBox 4"/>
          <p:cNvSpPr txBox="1"/>
          <p:nvPr/>
        </p:nvSpPr>
        <p:spPr>
          <a:xfrm>
            <a:off x="6383707" y="5801380"/>
            <a:ext cx="1928734" cy="523220"/>
          </a:xfrm>
          <a:prstGeom prst="rect">
            <a:avLst/>
          </a:prstGeom>
          <a:noFill/>
        </p:spPr>
        <p:txBody>
          <a:bodyPr wrap="none" rtlCol="0">
            <a:spAutoFit/>
          </a:bodyPr>
          <a:lstStyle/>
          <a:p>
            <a:r>
              <a:rPr lang="en-US" sz="2800" b="0" dirty="0" smtClean="0">
                <a:solidFill>
                  <a:schemeClr val="bg1"/>
                </a:solidFill>
              </a:rPr>
              <a:t>‘</a:t>
            </a:r>
            <a:r>
              <a:rPr lang="en-US" sz="2800" b="0" i="1" dirty="0" smtClean="0">
                <a:solidFill>
                  <a:schemeClr val="bg1"/>
                </a:solidFill>
              </a:rPr>
              <a:t>Heart</a:t>
            </a:r>
            <a:r>
              <a:rPr lang="en-US" sz="2800" b="0" dirty="0" smtClean="0">
                <a:solidFill>
                  <a:schemeClr val="bg1"/>
                </a:solidFill>
              </a:rPr>
              <a:t> </a:t>
            </a:r>
            <a:r>
              <a:rPr lang="en-US" sz="2800" b="0" i="1" dirty="0" smtClean="0">
                <a:solidFill>
                  <a:schemeClr val="bg1"/>
                </a:solidFill>
              </a:rPr>
              <a:t>rate</a:t>
            </a:r>
            <a:r>
              <a:rPr lang="en-US" sz="2800" b="0" dirty="0" smtClean="0">
                <a:solidFill>
                  <a:schemeClr val="bg1"/>
                </a:solidFill>
              </a:rPr>
              <a:t>’</a:t>
            </a:r>
            <a:endParaRPr lang="en-US" sz="2800" b="0" dirty="0">
              <a:solidFill>
                <a:schemeClr val="bg1"/>
              </a:solidFill>
            </a:endParaRPr>
          </a:p>
        </p:txBody>
      </p:sp>
      <p:cxnSp>
        <p:nvCxnSpPr>
          <p:cNvPr id="6" name="Straight Arrow Connector 5"/>
          <p:cNvCxnSpPr>
            <a:stCxn id="4" idx="2"/>
          </p:cNvCxnSpPr>
          <p:nvPr/>
        </p:nvCxnSpPr>
        <p:spPr bwMode="auto">
          <a:xfrm flipH="1">
            <a:off x="7348068" y="3697307"/>
            <a:ext cx="8" cy="1789093"/>
          </a:xfrm>
          <a:prstGeom prst="straightConnector1">
            <a:avLst/>
          </a:prstGeom>
          <a:solidFill>
            <a:schemeClr val="accent1"/>
          </a:solidFill>
          <a:ln w="38100" cap="flat" cmpd="sng" algn="ctr">
            <a:solidFill>
              <a:schemeClr val="bg1"/>
            </a:solidFill>
            <a:prstDash val="solid"/>
            <a:round/>
            <a:headEnd type="none" w="med" len="med"/>
            <a:tailEnd type="triangle" w="med" len="med"/>
          </a:ln>
          <a:effectLst/>
        </p:spPr>
      </p:cxnSp>
      <p:sp>
        <p:nvSpPr>
          <p:cNvPr id="7" name="TextBox 6"/>
          <p:cNvSpPr txBox="1"/>
          <p:nvPr/>
        </p:nvSpPr>
        <p:spPr>
          <a:xfrm rot="5400000">
            <a:off x="7455928" y="4184165"/>
            <a:ext cx="418704" cy="584775"/>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grpSp>
        <p:nvGrpSpPr>
          <p:cNvPr id="11" name="Group 28"/>
          <p:cNvGrpSpPr>
            <a:grpSpLocks/>
          </p:cNvGrpSpPr>
          <p:nvPr/>
        </p:nvGrpSpPr>
        <p:grpSpPr bwMode="auto">
          <a:xfrm>
            <a:off x="177800" y="1752600"/>
            <a:ext cx="8742363" cy="457200"/>
            <a:chOff x="177283" y="2057400"/>
            <a:chExt cx="8742782" cy="1366935"/>
          </a:xfrm>
        </p:grpSpPr>
        <p:pic>
          <p:nvPicPr>
            <p:cNvPr id="12"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2" name="Content Placeholder 23"/>
          <p:cNvSpPr>
            <a:spLocks noGrp="1"/>
          </p:cNvSpPr>
          <p:nvPr>
            <p:ph idx="1"/>
          </p:nvPr>
        </p:nvSpPr>
        <p:spPr>
          <a:xfrm>
            <a:off x="457200" y="2133600"/>
            <a:ext cx="1752600" cy="441061"/>
          </a:xfrm>
        </p:spPr>
        <p:txBody>
          <a:bodyPr/>
          <a:lstStyle/>
          <a:p>
            <a:pPr marL="233363" indent="-233363"/>
            <a:r>
              <a:rPr lang="en-US" altLang="en-US" sz="2400" dirty="0" smtClean="0">
                <a:solidFill>
                  <a:srgbClr val="FFFF00"/>
                </a:solidFill>
              </a:rPr>
              <a:t>Referents</a:t>
            </a:r>
            <a:endParaRPr lang="en-US" altLang="en-US" sz="1600" dirty="0" smtClean="0"/>
          </a:p>
        </p:txBody>
      </p:sp>
      <p:sp>
        <p:nvSpPr>
          <p:cNvPr id="23" name="Content Placeholder 24"/>
          <p:cNvSpPr txBox="1">
            <a:spLocks/>
          </p:cNvSpPr>
          <p:nvPr/>
        </p:nvSpPr>
        <p:spPr>
          <a:xfrm>
            <a:off x="6537325" y="2133600"/>
            <a:ext cx="2301875" cy="45720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r>
              <a:rPr lang="en-US" altLang="en-US" b="0" kern="0" smtClean="0">
                <a:solidFill>
                  <a:srgbClr val="FFFF00"/>
                </a:solidFill>
              </a:rPr>
              <a:t>References</a:t>
            </a:r>
            <a:endParaRPr lang="en-US" altLang="en-US" b="0" kern="0" dirty="0" smtClean="0">
              <a:solidFill>
                <a:srgbClr val="FFFF00"/>
              </a:solidFill>
            </a:endParaRPr>
          </a:p>
        </p:txBody>
      </p:sp>
      <p:sp>
        <p:nvSpPr>
          <p:cNvPr id="24" name="Content Placeholder 24"/>
          <p:cNvSpPr txBox="1">
            <a:spLocks/>
          </p:cNvSpPr>
          <p:nvPr/>
        </p:nvSpPr>
        <p:spPr bwMode="auto">
          <a:xfrm>
            <a:off x="3121025" y="21336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a:t>
            </a:r>
            <a:r>
              <a:rPr lang="en-US" sz="2400" b="0" kern="0" dirty="0" smtClean="0">
                <a:solidFill>
                  <a:srgbClr val="FFFF00"/>
                </a:solidFill>
                <a:latin typeface="+mn-lt"/>
              </a:rPr>
              <a:t>reality </a:t>
            </a:r>
            <a:endParaRPr lang="en-US" sz="2400" b="0" kern="0" dirty="0">
              <a:solidFill>
                <a:srgbClr val="FFFF00"/>
              </a:solidFill>
              <a:latin typeface="+mn-lt"/>
            </a:endParaRPr>
          </a:p>
        </p:txBody>
      </p:sp>
      <p:grpSp>
        <p:nvGrpSpPr>
          <p:cNvPr id="43" name="Group 42"/>
          <p:cNvGrpSpPr/>
          <p:nvPr/>
        </p:nvGrpSpPr>
        <p:grpSpPr>
          <a:xfrm>
            <a:off x="18566" y="2743200"/>
            <a:ext cx="4629634" cy="4012287"/>
            <a:chOff x="-114589" y="2743200"/>
            <a:chExt cx="4629634" cy="4012287"/>
          </a:xfrm>
        </p:grpSpPr>
        <p:sp>
          <p:nvSpPr>
            <p:cNvPr id="8" name="TextBox 7"/>
            <p:cNvSpPr txBox="1"/>
            <p:nvPr/>
          </p:nvSpPr>
          <p:spPr>
            <a:xfrm>
              <a:off x="-114589" y="2743200"/>
              <a:ext cx="2662908" cy="523220"/>
            </a:xfrm>
            <a:prstGeom prst="rect">
              <a:avLst/>
            </a:prstGeom>
            <a:noFill/>
          </p:spPr>
          <p:txBody>
            <a:bodyPr wrap="none" rtlCol="0">
              <a:spAutoFit/>
            </a:bodyPr>
            <a:lstStyle/>
            <a:p>
              <a:r>
                <a:rPr lang="en-US" sz="2800" b="0" dirty="0" smtClean="0">
                  <a:solidFill>
                    <a:schemeClr val="bg1"/>
                  </a:solidFill>
                </a:rPr>
                <a:t>Physical exercise</a:t>
              </a:r>
              <a:endParaRPr lang="en-US" sz="2800" b="0" i="1" dirty="0" smtClean="0">
                <a:solidFill>
                  <a:schemeClr val="bg1"/>
                </a:solidFill>
              </a:endParaRPr>
            </a:p>
          </p:txBody>
        </p:sp>
        <p:sp>
          <p:nvSpPr>
            <p:cNvPr id="9" name="TextBox 8"/>
            <p:cNvSpPr txBox="1"/>
            <p:nvPr/>
          </p:nvSpPr>
          <p:spPr>
            <a:xfrm>
              <a:off x="274972" y="5801380"/>
              <a:ext cx="1883785" cy="954107"/>
            </a:xfrm>
            <a:prstGeom prst="rect">
              <a:avLst/>
            </a:prstGeom>
            <a:noFill/>
          </p:spPr>
          <p:txBody>
            <a:bodyPr wrap="none" rtlCol="0">
              <a:spAutoFit/>
            </a:bodyPr>
            <a:lstStyle/>
            <a:p>
              <a:r>
                <a:rPr lang="en-US" sz="2800" b="0" dirty="0" smtClean="0">
                  <a:solidFill>
                    <a:schemeClr val="bg1"/>
                  </a:solidFill>
                </a:rPr>
                <a:t>Heart rate</a:t>
              </a:r>
            </a:p>
            <a:p>
              <a:r>
                <a:rPr lang="en-US" sz="2800" b="0" dirty="0">
                  <a:solidFill>
                    <a:schemeClr val="bg1"/>
                  </a:solidFill>
                </a:rPr>
                <a:t>u</a:t>
              </a:r>
              <a:r>
                <a:rPr lang="en-US" sz="2800" b="0" dirty="0" smtClean="0">
                  <a:solidFill>
                    <a:schemeClr val="bg1"/>
                  </a:solidFill>
                </a:rPr>
                <a:t>nder effort</a:t>
              </a:r>
              <a:endParaRPr lang="en-US" sz="2800" b="0" dirty="0">
                <a:solidFill>
                  <a:schemeClr val="bg1"/>
                </a:solidFill>
              </a:endParaRPr>
            </a:p>
          </p:txBody>
        </p:sp>
        <p:sp>
          <p:nvSpPr>
            <p:cNvPr id="10" name="TextBox 9"/>
            <p:cNvSpPr txBox="1"/>
            <p:nvPr/>
          </p:nvSpPr>
          <p:spPr>
            <a:xfrm>
              <a:off x="2903770" y="3891211"/>
              <a:ext cx="1611275" cy="954107"/>
            </a:xfrm>
            <a:prstGeom prst="rect">
              <a:avLst/>
            </a:prstGeom>
            <a:noFill/>
          </p:spPr>
          <p:txBody>
            <a:bodyPr wrap="none" rtlCol="0">
              <a:spAutoFit/>
            </a:bodyPr>
            <a:lstStyle/>
            <a:p>
              <a:r>
                <a:rPr lang="en-US" sz="2800" b="0" dirty="0" smtClean="0">
                  <a:solidFill>
                    <a:schemeClr val="bg1"/>
                  </a:solidFill>
                </a:rPr>
                <a:t>Heart</a:t>
              </a:r>
            </a:p>
            <a:p>
              <a:r>
                <a:rPr lang="en-US" sz="2800" b="0" dirty="0" smtClean="0">
                  <a:solidFill>
                    <a:schemeClr val="bg1"/>
                  </a:solidFill>
                </a:rPr>
                <a:t>efficiency</a:t>
              </a:r>
              <a:endParaRPr lang="en-US" sz="2800" b="0" dirty="0">
                <a:solidFill>
                  <a:schemeClr val="bg1"/>
                </a:solidFill>
              </a:endParaRPr>
            </a:p>
          </p:txBody>
        </p:sp>
        <p:cxnSp>
          <p:nvCxnSpPr>
            <p:cNvPr id="15" name="Straight Arrow Connector 14"/>
            <p:cNvCxnSpPr>
              <a:stCxn id="10" idx="0"/>
              <a:endCxn id="8" idx="3"/>
            </p:cNvCxnSpPr>
            <p:nvPr/>
          </p:nvCxnSpPr>
          <p:spPr bwMode="auto">
            <a:xfrm flipH="1" flipV="1">
              <a:off x="2548319" y="3004810"/>
              <a:ext cx="1161089" cy="886401"/>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18" name="Straight Arrow Connector 17"/>
            <p:cNvCxnSpPr>
              <a:stCxn id="9" idx="0"/>
              <a:endCxn id="8" idx="2"/>
            </p:cNvCxnSpPr>
            <p:nvPr/>
          </p:nvCxnSpPr>
          <p:spPr bwMode="auto">
            <a:xfrm flipV="1">
              <a:off x="1216865" y="3266420"/>
              <a:ext cx="0" cy="253496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20" name="TextBox 19"/>
            <p:cNvSpPr txBox="1"/>
            <p:nvPr/>
          </p:nvSpPr>
          <p:spPr>
            <a:xfrm rot="5400000">
              <a:off x="2968150" y="2888765"/>
              <a:ext cx="418704" cy="584775"/>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21" name="TextBox 20"/>
            <p:cNvSpPr txBox="1"/>
            <p:nvPr/>
          </p:nvSpPr>
          <p:spPr>
            <a:xfrm rot="5400000">
              <a:off x="1324723" y="4345578"/>
              <a:ext cx="418704" cy="584775"/>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34" name="TextBox 33"/>
            <p:cNvSpPr txBox="1"/>
            <p:nvPr/>
          </p:nvSpPr>
          <p:spPr>
            <a:xfrm>
              <a:off x="2895600" y="5801380"/>
              <a:ext cx="1608133" cy="954107"/>
            </a:xfrm>
            <a:prstGeom prst="rect">
              <a:avLst/>
            </a:prstGeom>
            <a:noFill/>
          </p:spPr>
          <p:txBody>
            <a:bodyPr wrap="none" rtlCol="0">
              <a:spAutoFit/>
            </a:bodyPr>
            <a:lstStyle/>
            <a:p>
              <a:r>
                <a:rPr lang="en-US" sz="2800" b="0" dirty="0" smtClean="0">
                  <a:solidFill>
                    <a:schemeClr val="bg1"/>
                  </a:solidFill>
                </a:rPr>
                <a:t>Heart rate</a:t>
              </a:r>
            </a:p>
            <a:p>
              <a:r>
                <a:rPr lang="en-US" sz="2800" b="0" dirty="0">
                  <a:solidFill>
                    <a:schemeClr val="bg1"/>
                  </a:solidFill>
                </a:rPr>
                <a:t>a</a:t>
              </a:r>
              <a:r>
                <a:rPr lang="en-US" sz="2800" b="0" dirty="0" smtClean="0">
                  <a:solidFill>
                    <a:schemeClr val="bg1"/>
                  </a:solidFill>
                </a:rPr>
                <a:t>t rest</a:t>
              </a:r>
              <a:endParaRPr lang="en-US" sz="2800" b="0" dirty="0">
                <a:solidFill>
                  <a:schemeClr val="bg1"/>
                </a:solidFill>
              </a:endParaRPr>
            </a:p>
          </p:txBody>
        </p:sp>
        <p:cxnSp>
          <p:nvCxnSpPr>
            <p:cNvPr id="35" name="Straight Arrow Connector 34"/>
            <p:cNvCxnSpPr>
              <a:stCxn id="34" idx="0"/>
              <a:endCxn id="10" idx="2"/>
            </p:cNvCxnSpPr>
            <p:nvPr/>
          </p:nvCxnSpPr>
          <p:spPr bwMode="auto">
            <a:xfrm flipV="1">
              <a:off x="3699667" y="4845318"/>
              <a:ext cx="9741" cy="956062"/>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38" name="Straight Arrow Connector 37"/>
            <p:cNvCxnSpPr>
              <a:stCxn id="9" idx="3"/>
              <a:endCxn id="34" idx="1"/>
            </p:cNvCxnSpPr>
            <p:nvPr/>
          </p:nvCxnSpPr>
          <p:spPr bwMode="auto">
            <a:xfrm>
              <a:off x="2158757" y="6278434"/>
              <a:ext cx="736843" cy="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41" name="TextBox 40"/>
            <p:cNvSpPr txBox="1"/>
            <p:nvPr/>
          </p:nvSpPr>
          <p:spPr>
            <a:xfrm rot="5400000">
              <a:off x="3172492" y="4899235"/>
              <a:ext cx="418704" cy="584775"/>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42" name="TextBox 41"/>
            <p:cNvSpPr txBox="1"/>
            <p:nvPr/>
          </p:nvSpPr>
          <p:spPr>
            <a:xfrm rot="5400000">
              <a:off x="2300924" y="5698563"/>
              <a:ext cx="418704" cy="584775"/>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grpSp>
      <p:grpSp>
        <p:nvGrpSpPr>
          <p:cNvPr id="27" name="Group 26"/>
          <p:cNvGrpSpPr/>
          <p:nvPr/>
        </p:nvGrpSpPr>
        <p:grpSpPr>
          <a:xfrm>
            <a:off x="4729824" y="2775098"/>
            <a:ext cx="3880776" cy="3980389"/>
            <a:chOff x="3274456" y="2775098"/>
            <a:chExt cx="5784484" cy="3646967"/>
          </a:xfrm>
        </p:grpSpPr>
        <p:sp>
          <p:nvSpPr>
            <p:cNvPr id="28" name="Freeform 27"/>
            <p:cNvSpPr/>
            <p:nvPr/>
          </p:nvSpPr>
          <p:spPr bwMode="auto">
            <a:xfrm>
              <a:off x="4667693" y="2775098"/>
              <a:ext cx="4391247" cy="3646967"/>
            </a:xfrm>
            <a:custGeom>
              <a:avLst/>
              <a:gdLst>
                <a:gd name="connsiteX0" fmla="*/ 4338084 w 4391247"/>
                <a:gd name="connsiteY0" fmla="*/ 10632 h 3646967"/>
                <a:gd name="connsiteX1" fmla="*/ 903767 w 4391247"/>
                <a:gd name="connsiteY1" fmla="*/ 0 h 3646967"/>
                <a:gd name="connsiteX2" fmla="*/ 0 w 4391247"/>
                <a:gd name="connsiteY2" fmla="*/ 1722474 h 3646967"/>
                <a:gd name="connsiteX3" fmla="*/ 1180214 w 4391247"/>
                <a:gd name="connsiteY3" fmla="*/ 3646967 h 3646967"/>
                <a:gd name="connsiteX4" fmla="*/ 4391247 w 4391247"/>
                <a:gd name="connsiteY4" fmla="*/ 3646967 h 3646967"/>
                <a:gd name="connsiteX5" fmla="*/ 4338084 w 4391247"/>
                <a:gd name="connsiteY5" fmla="*/ 10632 h 364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1247" h="3646967">
                  <a:moveTo>
                    <a:pt x="4338084" y="10632"/>
                  </a:moveTo>
                  <a:lnTo>
                    <a:pt x="903767" y="0"/>
                  </a:lnTo>
                  <a:lnTo>
                    <a:pt x="0" y="1722474"/>
                  </a:lnTo>
                  <a:lnTo>
                    <a:pt x="1180214" y="3646967"/>
                  </a:lnTo>
                  <a:lnTo>
                    <a:pt x="4391247" y="3646967"/>
                  </a:lnTo>
                  <a:lnTo>
                    <a:pt x="4338084" y="10632"/>
                  </a:lnTo>
                  <a:close/>
                </a:path>
              </a:pathLst>
            </a:custGeom>
            <a:no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TextBox 28"/>
            <p:cNvSpPr txBox="1"/>
            <p:nvPr/>
          </p:nvSpPr>
          <p:spPr>
            <a:xfrm>
              <a:off x="3274456" y="4159985"/>
              <a:ext cx="1257074" cy="584775"/>
            </a:xfrm>
            <a:prstGeom prst="rect">
              <a:avLst/>
            </a:prstGeom>
            <a:noFill/>
          </p:spPr>
          <p:txBody>
            <a:bodyPr wrap="none" rtlCol="0">
              <a:spAutoFit/>
            </a:bodyPr>
            <a:lstStyle/>
            <a:p>
              <a:r>
                <a:rPr lang="en-US" i="1" dirty="0" smtClean="0">
                  <a:solidFill>
                    <a:srgbClr val="1FE115"/>
                  </a:solidFill>
                </a:rPr>
                <a:t>theory</a:t>
              </a:r>
              <a:endParaRPr lang="en-US" i="1" dirty="0">
                <a:solidFill>
                  <a:srgbClr val="1FE115"/>
                </a:solidFill>
              </a:endParaRPr>
            </a:p>
          </p:txBody>
        </p:sp>
      </p:grpSp>
      <p:pic>
        <p:nvPicPr>
          <p:cNvPr id="30" name="Picture 29"/>
          <p:cNvPicPr>
            <a:picLocks noChangeAspect="1"/>
          </p:cNvPicPr>
          <p:nvPr/>
        </p:nvPicPr>
        <p:blipFill>
          <a:blip r:embed="rId4"/>
          <a:stretch>
            <a:fillRect/>
          </a:stretch>
        </p:blipFill>
        <p:spPr>
          <a:xfrm>
            <a:off x="4421273" y="2714230"/>
            <a:ext cx="1095375" cy="1352550"/>
          </a:xfrm>
          <a:prstGeom prst="rect">
            <a:avLst/>
          </a:prstGeom>
        </p:spPr>
      </p:pic>
    </p:spTree>
    <p:extLst>
      <p:ext uri="{BB962C8B-B14F-4D97-AF65-F5344CB8AC3E}">
        <p14:creationId xmlns:p14="http://schemas.microsoft.com/office/powerpoint/2010/main" val="27028762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Observed relationships and reality</a:t>
            </a:r>
            <a:endParaRPr lang="en-US" dirty="0"/>
          </a:p>
        </p:txBody>
      </p:sp>
      <p:grpSp>
        <p:nvGrpSpPr>
          <p:cNvPr id="11" name="Group 28"/>
          <p:cNvGrpSpPr>
            <a:grpSpLocks/>
          </p:cNvGrpSpPr>
          <p:nvPr/>
        </p:nvGrpSpPr>
        <p:grpSpPr bwMode="auto">
          <a:xfrm>
            <a:off x="177800" y="1752600"/>
            <a:ext cx="8742363" cy="457200"/>
            <a:chOff x="177283" y="2057400"/>
            <a:chExt cx="8742782" cy="1366935"/>
          </a:xfrm>
        </p:grpSpPr>
        <p:pic>
          <p:nvPicPr>
            <p:cNvPr id="12"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2" name="Content Placeholder 23"/>
          <p:cNvSpPr>
            <a:spLocks noGrp="1"/>
          </p:cNvSpPr>
          <p:nvPr>
            <p:ph idx="1"/>
          </p:nvPr>
        </p:nvSpPr>
        <p:spPr>
          <a:xfrm>
            <a:off x="457200" y="2133600"/>
            <a:ext cx="1752600" cy="441061"/>
          </a:xfrm>
        </p:spPr>
        <p:txBody>
          <a:bodyPr/>
          <a:lstStyle/>
          <a:p>
            <a:pPr marL="233363" indent="-233363"/>
            <a:r>
              <a:rPr lang="en-US" altLang="en-US" sz="2400" dirty="0" smtClean="0">
                <a:solidFill>
                  <a:srgbClr val="FFFF00"/>
                </a:solidFill>
              </a:rPr>
              <a:t>Referents</a:t>
            </a:r>
            <a:endParaRPr lang="en-US" altLang="en-US" sz="1600" dirty="0" smtClean="0"/>
          </a:p>
        </p:txBody>
      </p:sp>
      <p:sp>
        <p:nvSpPr>
          <p:cNvPr id="23" name="Content Placeholder 24"/>
          <p:cNvSpPr txBox="1">
            <a:spLocks/>
          </p:cNvSpPr>
          <p:nvPr/>
        </p:nvSpPr>
        <p:spPr>
          <a:xfrm>
            <a:off x="6537325" y="2133600"/>
            <a:ext cx="2301875" cy="45720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r>
              <a:rPr lang="en-US" altLang="en-US" b="0" kern="0" smtClean="0">
                <a:solidFill>
                  <a:srgbClr val="FFFF00"/>
                </a:solidFill>
              </a:rPr>
              <a:t>References</a:t>
            </a:r>
            <a:endParaRPr lang="en-US" altLang="en-US" b="0" kern="0" dirty="0" smtClean="0">
              <a:solidFill>
                <a:srgbClr val="FFFF00"/>
              </a:solidFill>
            </a:endParaRPr>
          </a:p>
        </p:txBody>
      </p:sp>
      <p:sp>
        <p:nvSpPr>
          <p:cNvPr id="24" name="Content Placeholder 24"/>
          <p:cNvSpPr txBox="1">
            <a:spLocks/>
          </p:cNvSpPr>
          <p:nvPr/>
        </p:nvSpPr>
        <p:spPr bwMode="auto">
          <a:xfrm>
            <a:off x="3121025" y="21336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a:t>
            </a:r>
            <a:r>
              <a:rPr lang="en-US" sz="2400" b="0" kern="0" dirty="0" smtClean="0">
                <a:solidFill>
                  <a:srgbClr val="FFFF00"/>
                </a:solidFill>
                <a:latin typeface="+mn-lt"/>
              </a:rPr>
              <a:t>reality </a:t>
            </a:r>
            <a:endParaRPr lang="en-US" sz="2400" b="0" kern="0" dirty="0">
              <a:solidFill>
                <a:srgbClr val="FFFF00"/>
              </a:solidFill>
              <a:latin typeface="+mn-lt"/>
            </a:endParaRPr>
          </a:p>
        </p:txBody>
      </p:sp>
      <p:pic>
        <p:nvPicPr>
          <p:cNvPr id="30" name="Picture 29"/>
          <p:cNvPicPr>
            <a:picLocks noChangeAspect="1"/>
          </p:cNvPicPr>
          <p:nvPr/>
        </p:nvPicPr>
        <p:blipFill>
          <a:blip r:embed="rId4"/>
          <a:stretch>
            <a:fillRect/>
          </a:stretch>
        </p:blipFill>
        <p:spPr>
          <a:xfrm>
            <a:off x="4421273" y="2714230"/>
            <a:ext cx="1095375" cy="1352550"/>
          </a:xfrm>
          <a:prstGeom prst="rect">
            <a:avLst/>
          </a:prstGeom>
        </p:spPr>
      </p:pic>
      <p:pic>
        <p:nvPicPr>
          <p:cNvPr id="16" name="Picture 15"/>
          <p:cNvPicPr>
            <a:picLocks noChangeAspect="1"/>
          </p:cNvPicPr>
          <p:nvPr/>
        </p:nvPicPr>
        <p:blipFill>
          <a:blip r:embed="rId5"/>
          <a:stretch>
            <a:fillRect/>
          </a:stretch>
        </p:blipFill>
        <p:spPr>
          <a:xfrm>
            <a:off x="0" y="2971800"/>
            <a:ext cx="8725893" cy="3048000"/>
          </a:xfrm>
          <a:prstGeom prst="rect">
            <a:avLst/>
          </a:prstGeom>
        </p:spPr>
      </p:pic>
      <p:sp>
        <p:nvSpPr>
          <p:cNvPr id="17" name="Rectangle 16"/>
          <p:cNvSpPr/>
          <p:nvPr/>
        </p:nvSpPr>
        <p:spPr>
          <a:xfrm>
            <a:off x="396960" y="5867400"/>
            <a:ext cx="8442240" cy="830997"/>
          </a:xfrm>
          <a:prstGeom prst="rect">
            <a:avLst/>
          </a:prstGeom>
        </p:spPr>
        <p:txBody>
          <a:bodyPr wrap="square">
            <a:spAutoFit/>
          </a:bodyPr>
          <a:lstStyle/>
          <a:p>
            <a:r>
              <a:rPr lang="en-US" sz="2400" b="0" i="1" dirty="0" smtClean="0">
                <a:solidFill>
                  <a:srgbClr val="1FE115"/>
                </a:solidFill>
              </a:rPr>
              <a:t>The </a:t>
            </a:r>
            <a:r>
              <a:rPr lang="en-US" sz="2400" b="0" i="1" dirty="0">
                <a:solidFill>
                  <a:srgbClr val="1FE115"/>
                </a:solidFill>
              </a:rPr>
              <a:t>lesser preselection of tested </a:t>
            </a:r>
            <a:r>
              <a:rPr lang="en-US" sz="2400" b="0" i="1" dirty="0" smtClean="0">
                <a:solidFill>
                  <a:srgbClr val="1FE115"/>
                </a:solidFill>
              </a:rPr>
              <a:t>relationships, the less likely research results are true.</a:t>
            </a:r>
            <a:endParaRPr lang="en-US" sz="2400" b="0" i="1" dirty="0">
              <a:solidFill>
                <a:srgbClr val="1FE115"/>
              </a:solidFill>
            </a:endParaRPr>
          </a:p>
        </p:txBody>
      </p:sp>
    </p:spTree>
    <p:extLst>
      <p:ext uri="{BB962C8B-B14F-4D97-AF65-F5344CB8AC3E}">
        <p14:creationId xmlns:p14="http://schemas.microsoft.com/office/powerpoint/2010/main" val="1054230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else from             is relevant here?</a:t>
            </a:r>
            <a:endParaRPr lang="en-US" sz="32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883" y="1641227"/>
            <a:ext cx="7260233" cy="4784864"/>
          </a:xfrm>
          <a:prstGeom prst="rect">
            <a:avLst/>
          </a:prstGeom>
        </p:spPr>
      </p:pic>
      <p:sp>
        <p:nvSpPr>
          <p:cNvPr id="5" name="Rectangle 4"/>
          <p:cNvSpPr/>
          <p:nvPr/>
        </p:nvSpPr>
        <p:spPr>
          <a:xfrm>
            <a:off x="2743200" y="6504801"/>
            <a:ext cx="6324600" cy="276999"/>
          </a:xfrm>
          <a:prstGeom prst="rect">
            <a:avLst/>
          </a:prstGeom>
        </p:spPr>
        <p:txBody>
          <a:bodyPr wrap="square">
            <a:spAutoFit/>
          </a:bodyPr>
          <a:lstStyle/>
          <a:p>
            <a:pPr algn="r"/>
            <a:r>
              <a:rPr lang="en-US" sz="1200" dirty="0">
                <a:solidFill>
                  <a:schemeClr val="bg1"/>
                </a:solidFill>
              </a:rPr>
              <a:t>http://the-cardiorespiratory-system.weebly.com/heart-rate.html</a:t>
            </a:r>
          </a:p>
        </p:txBody>
      </p:sp>
      <p:pic>
        <p:nvPicPr>
          <p:cNvPr id="6" name="Picture 5"/>
          <p:cNvPicPr>
            <a:picLocks noChangeAspect="1"/>
          </p:cNvPicPr>
          <p:nvPr/>
        </p:nvPicPr>
        <p:blipFill>
          <a:blip r:embed="rId3"/>
          <a:stretch>
            <a:fillRect/>
          </a:stretch>
        </p:blipFill>
        <p:spPr>
          <a:xfrm>
            <a:off x="3951131" y="609600"/>
            <a:ext cx="925669" cy="1143000"/>
          </a:xfrm>
          <a:prstGeom prst="rect">
            <a:avLst/>
          </a:prstGeom>
        </p:spPr>
      </p:pic>
      <p:sp>
        <p:nvSpPr>
          <p:cNvPr id="8" name="Rectangle 7"/>
          <p:cNvSpPr/>
          <p:nvPr/>
        </p:nvSpPr>
        <p:spPr>
          <a:xfrm>
            <a:off x="4044235" y="3351074"/>
            <a:ext cx="2356565" cy="1754326"/>
          </a:xfrm>
          <a:prstGeom prst="rect">
            <a:avLst/>
          </a:prstGeom>
        </p:spPr>
        <p:txBody>
          <a:bodyPr wrap="square">
            <a:spAutoFit/>
          </a:bodyPr>
          <a:lstStyle/>
          <a:p>
            <a:r>
              <a:rPr lang="en-US" sz="1800" dirty="0" smtClean="0">
                <a:solidFill>
                  <a:srgbClr val="FF0000"/>
                </a:solidFill>
              </a:rPr>
              <a:t>Studies are less likely true when </a:t>
            </a:r>
            <a:r>
              <a:rPr lang="en-US" sz="1800" dirty="0">
                <a:solidFill>
                  <a:srgbClr val="FF0000"/>
                </a:solidFill>
              </a:rPr>
              <a:t>there is greater flexibility in </a:t>
            </a:r>
            <a:r>
              <a:rPr lang="en-US" sz="1800" dirty="0" smtClean="0">
                <a:solidFill>
                  <a:srgbClr val="FF0000"/>
                </a:solidFill>
              </a:rPr>
              <a:t>designs,  definitions, outcomes </a:t>
            </a:r>
            <a:r>
              <a:rPr lang="en-US" sz="1800" dirty="0">
                <a:solidFill>
                  <a:srgbClr val="FF0000"/>
                </a:solidFill>
              </a:rPr>
              <a:t>and analytical modes</a:t>
            </a:r>
          </a:p>
        </p:txBody>
      </p:sp>
    </p:spTree>
    <p:extLst>
      <p:ext uri="{BB962C8B-B14F-4D97-AF65-F5344CB8AC3E}">
        <p14:creationId xmlns:p14="http://schemas.microsoft.com/office/powerpoint/2010/main" val="18661852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causal relationships</a:t>
            </a:r>
            <a:endParaRPr lang="en-US" dirty="0"/>
          </a:p>
        </p:txBody>
      </p:sp>
      <p:sp>
        <p:nvSpPr>
          <p:cNvPr id="3" name="Content Placeholder 2"/>
          <p:cNvSpPr>
            <a:spLocks noGrp="1"/>
          </p:cNvSpPr>
          <p:nvPr>
            <p:ph idx="1"/>
          </p:nvPr>
        </p:nvSpPr>
        <p:spPr>
          <a:xfrm>
            <a:off x="106344" y="1676400"/>
            <a:ext cx="9067800" cy="4953000"/>
          </a:xfrm>
        </p:spPr>
        <p:txBody>
          <a:bodyPr/>
          <a:lstStyle/>
          <a:p>
            <a:pPr marL="457200" indent="-457200">
              <a:buFont typeface="+mj-lt"/>
              <a:buAutoNum type="arabicPeriod"/>
            </a:pPr>
            <a:r>
              <a:rPr lang="en-US" dirty="0" smtClean="0"/>
              <a:t>Spatiotemporal contiguity:</a:t>
            </a:r>
          </a:p>
          <a:p>
            <a:pPr marL="800100" lvl="2" indent="0">
              <a:buNone/>
            </a:pPr>
            <a:r>
              <a:rPr lang="en-US" dirty="0" smtClean="0"/>
              <a:t>variables must be observed within </a:t>
            </a:r>
            <a:r>
              <a:rPr lang="en-US" b="1" i="1" dirty="0" smtClean="0"/>
              <a:t>units of analysis</a:t>
            </a:r>
            <a:r>
              <a:rPr lang="en-US" dirty="0" smtClean="0"/>
              <a:t>.</a:t>
            </a:r>
          </a:p>
          <a:p>
            <a:pPr marL="800100" lvl="2" indent="0">
              <a:buNone/>
            </a:pPr>
            <a:endParaRPr lang="en-US" sz="800" dirty="0" smtClean="0"/>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smtClean="0">
                <a:solidFill>
                  <a:schemeClr val="bg1"/>
                </a:solidFill>
                <a:latin typeface="+mn-lt"/>
              </a:rPr>
              <a:t>Adapted from:    </a:t>
            </a:r>
            <a:r>
              <a:rPr lang="en-US" sz="1200" b="0" i="1" dirty="0" smtClean="0">
                <a:solidFill>
                  <a:schemeClr val="bg1"/>
                </a:solidFill>
                <a:latin typeface="+mn-lt"/>
              </a:rPr>
              <a:t>James </a:t>
            </a:r>
            <a:r>
              <a:rPr lang="en-US" sz="1200" b="0" i="1" dirty="0">
                <a:solidFill>
                  <a:schemeClr val="bg1"/>
                </a:solidFill>
                <a:latin typeface="+mn-lt"/>
              </a:rPr>
              <a:t>H. Watt and </a:t>
            </a:r>
            <a:r>
              <a:rPr lang="en-US" sz="1200" b="0" i="1" dirty="0" err="1">
                <a:solidFill>
                  <a:schemeClr val="bg1"/>
                </a:solidFill>
                <a:latin typeface="+mn-lt"/>
              </a:rPr>
              <a:t>Sjef</a:t>
            </a:r>
            <a:r>
              <a:rPr lang="en-US" sz="1200" b="0" i="1" dirty="0">
                <a:solidFill>
                  <a:schemeClr val="bg1"/>
                </a:solidFill>
                <a:latin typeface="+mn-lt"/>
              </a:rPr>
              <a:t> van den </a:t>
            </a:r>
            <a:r>
              <a:rPr lang="en-US" sz="1200" b="0" i="1" dirty="0" smtClean="0">
                <a:solidFill>
                  <a:schemeClr val="bg1"/>
                </a:solidFill>
                <a:latin typeface="+mn-lt"/>
              </a:rPr>
              <a:t>Berg. </a:t>
            </a:r>
            <a:r>
              <a:rPr kumimoji="0" lang="en-US" altLang="en-US" sz="1200" b="0" i="0" u="none" strike="noStrike" cap="none" normalizeH="0" baseline="0" dirty="0" smtClean="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a:t>
            </a:r>
            <a:r>
              <a:rPr lang="en-US" altLang="en-US" sz="1200" b="0" dirty="0" smtClean="0">
                <a:solidFill>
                  <a:schemeClr val="bg1"/>
                </a:solidFill>
                <a:latin typeface="+mn-lt"/>
              </a:rPr>
              <a:t>www.cios.org/readbook/rmcs/rmcs.htm</a:t>
            </a:r>
            <a:r>
              <a:rPr kumimoji="0" lang="en-US" altLang="en-US" sz="1200" b="0" i="0" u="none" strike="noStrike" cap="none" normalizeH="0" baseline="0" dirty="0" smtClean="0">
                <a:ln>
                  <a:noFill/>
                </a:ln>
                <a:solidFill>
                  <a:schemeClr val="bg1"/>
                </a:solidFill>
                <a:effectLst/>
                <a:latin typeface="+mn-lt"/>
              </a:rPr>
              <a:t> </a:t>
            </a:r>
          </a:p>
        </p:txBody>
      </p:sp>
    </p:spTree>
    <p:extLst>
      <p:ext uri="{BB962C8B-B14F-4D97-AF65-F5344CB8AC3E}">
        <p14:creationId xmlns:p14="http://schemas.microsoft.com/office/powerpoint/2010/main" val="21922992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causal relationships</a:t>
            </a:r>
            <a:endParaRPr lang="en-US" dirty="0"/>
          </a:p>
        </p:txBody>
      </p:sp>
      <p:sp>
        <p:nvSpPr>
          <p:cNvPr id="3" name="Content Placeholder 2"/>
          <p:cNvSpPr>
            <a:spLocks noGrp="1"/>
          </p:cNvSpPr>
          <p:nvPr>
            <p:ph idx="1"/>
          </p:nvPr>
        </p:nvSpPr>
        <p:spPr>
          <a:xfrm>
            <a:off x="106344" y="1676400"/>
            <a:ext cx="9067800" cy="4953000"/>
          </a:xfrm>
        </p:spPr>
        <p:txBody>
          <a:bodyPr/>
          <a:lstStyle/>
          <a:p>
            <a:pPr marL="457200" indent="-457200">
              <a:buFont typeface="+mj-lt"/>
              <a:buAutoNum type="arabicPeriod"/>
            </a:pPr>
            <a:r>
              <a:rPr lang="en-US" dirty="0" smtClean="0"/>
              <a:t>Spatiotemporal contiguity:</a:t>
            </a:r>
          </a:p>
          <a:p>
            <a:pPr marL="800100" lvl="2" indent="0">
              <a:buNone/>
            </a:pPr>
            <a:r>
              <a:rPr lang="en-US" dirty="0" smtClean="0"/>
              <a:t>variables must be observed within </a:t>
            </a:r>
            <a:r>
              <a:rPr lang="en-US" b="1" i="1" dirty="0" smtClean="0"/>
              <a:t>units of analysis</a:t>
            </a:r>
            <a:r>
              <a:rPr lang="en-US" dirty="0" smtClean="0"/>
              <a:t>.</a:t>
            </a:r>
          </a:p>
          <a:p>
            <a:pPr marL="800100" lvl="2" indent="0">
              <a:buNone/>
            </a:pPr>
            <a:endParaRPr lang="en-US" dirty="0"/>
          </a:p>
          <a:p>
            <a:pPr marL="800100" lvl="2" indent="0">
              <a:buNone/>
            </a:pPr>
            <a:r>
              <a:rPr lang="en-US" dirty="0" smtClean="0"/>
              <a:t>The units of analysis within which effort intensity and heart rate are observed are …</a:t>
            </a:r>
          </a:p>
          <a:p>
            <a:pPr marL="800100" lvl="2" indent="0">
              <a:buNone/>
            </a:pPr>
            <a:endParaRPr lang="en-US" dirty="0"/>
          </a:p>
          <a:p>
            <a:pPr marL="800100" lvl="2" indent="0">
              <a:buNone/>
            </a:pPr>
            <a:r>
              <a:rPr lang="en-US" dirty="0" smtClean="0"/>
              <a:t>			specific human beings (or animals)</a:t>
            </a:r>
          </a:p>
          <a:p>
            <a:pPr marL="800100" lvl="2" indent="0">
              <a:buNone/>
            </a:pPr>
            <a:endParaRPr lang="en-US" sz="800"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125797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causal relationships</a:t>
            </a:r>
            <a:endParaRPr lang="en-US" dirty="0"/>
          </a:p>
        </p:txBody>
      </p:sp>
      <p:sp>
        <p:nvSpPr>
          <p:cNvPr id="3" name="Content Placeholder 2"/>
          <p:cNvSpPr>
            <a:spLocks noGrp="1"/>
          </p:cNvSpPr>
          <p:nvPr>
            <p:ph idx="1"/>
          </p:nvPr>
        </p:nvSpPr>
        <p:spPr>
          <a:xfrm>
            <a:off x="106344" y="1676400"/>
            <a:ext cx="9067800" cy="4953000"/>
          </a:xfrm>
        </p:spPr>
        <p:txBody>
          <a:bodyPr/>
          <a:lstStyle/>
          <a:p>
            <a:pPr marL="457200" indent="-457200">
              <a:buFont typeface="+mj-lt"/>
              <a:buAutoNum type="arabicPeriod"/>
            </a:pPr>
            <a:r>
              <a:rPr lang="en-US" dirty="0" smtClean="0"/>
              <a:t>Spatiotemporal contiguity:</a:t>
            </a:r>
          </a:p>
          <a:p>
            <a:pPr marL="800100" lvl="2" indent="0">
              <a:buNone/>
            </a:pPr>
            <a:r>
              <a:rPr lang="en-US" dirty="0" smtClean="0"/>
              <a:t>variables must be observed within </a:t>
            </a:r>
            <a:r>
              <a:rPr lang="en-US" b="1" i="1" dirty="0" smtClean="0"/>
              <a:t>units of analysis</a:t>
            </a:r>
            <a:r>
              <a:rPr lang="en-US" dirty="0" smtClean="0"/>
              <a:t>.</a:t>
            </a:r>
          </a:p>
          <a:p>
            <a:pPr marL="800100" lvl="2" indent="0">
              <a:buNone/>
            </a:pPr>
            <a:endParaRPr lang="en-US" sz="800" dirty="0" smtClean="0"/>
          </a:p>
          <a:p>
            <a:pPr marL="457200" indent="-457200">
              <a:buFont typeface="+mj-lt"/>
              <a:buAutoNum type="arabicPeriod"/>
            </a:pPr>
            <a:r>
              <a:rPr lang="en-US" dirty="0" smtClean="0"/>
              <a:t>Covariance:</a:t>
            </a:r>
          </a:p>
          <a:p>
            <a:pPr marL="800100" lvl="2" indent="0">
              <a:buNone/>
            </a:pPr>
            <a:r>
              <a:rPr lang="en-US" dirty="0"/>
              <a:t>the values of two variables must shift together in some systematic </a:t>
            </a:r>
            <a:r>
              <a:rPr lang="en-US" dirty="0" smtClean="0"/>
              <a:t>way.</a:t>
            </a:r>
          </a:p>
          <a:p>
            <a:pPr marL="800100" lvl="2" indent="0">
              <a:buNone/>
            </a:pPr>
            <a:endParaRPr lang="en-US" sz="800" dirty="0" smtClean="0"/>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smtClean="0">
                <a:solidFill>
                  <a:schemeClr val="bg1"/>
                </a:solidFill>
                <a:latin typeface="+mn-lt"/>
              </a:rPr>
              <a:t>Adapted from:    </a:t>
            </a:r>
            <a:r>
              <a:rPr lang="en-US" sz="1200" b="0" i="1" dirty="0" smtClean="0">
                <a:solidFill>
                  <a:schemeClr val="bg1"/>
                </a:solidFill>
                <a:latin typeface="+mn-lt"/>
              </a:rPr>
              <a:t>James </a:t>
            </a:r>
            <a:r>
              <a:rPr lang="en-US" sz="1200" b="0" i="1" dirty="0">
                <a:solidFill>
                  <a:schemeClr val="bg1"/>
                </a:solidFill>
                <a:latin typeface="+mn-lt"/>
              </a:rPr>
              <a:t>H. Watt and </a:t>
            </a:r>
            <a:r>
              <a:rPr lang="en-US" sz="1200" b="0" i="1" dirty="0" err="1">
                <a:solidFill>
                  <a:schemeClr val="bg1"/>
                </a:solidFill>
                <a:latin typeface="+mn-lt"/>
              </a:rPr>
              <a:t>Sjef</a:t>
            </a:r>
            <a:r>
              <a:rPr lang="en-US" sz="1200" b="0" i="1" dirty="0">
                <a:solidFill>
                  <a:schemeClr val="bg1"/>
                </a:solidFill>
                <a:latin typeface="+mn-lt"/>
              </a:rPr>
              <a:t> van den </a:t>
            </a:r>
            <a:r>
              <a:rPr lang="en-US" sz="1200" b="0" i="1" dirty="0" smtClean="0">
                <a:solidFill>
                  <a:schemeClr val="bg1"/>
                </a:solidFill>
                <a:latin typeface="+mn-lt"/>
              </a:rPr>
              <a:t>Berg. </a:t>
            </a:r>
            <a:r>
              <a:rPr kumimoji="0" lang="en-US" altLang="en-US" sz="1200" b="0" i="0" u="none" strike="noStrike" cap="none" normalizeH="0" baseline="0" dirty="0" smtClean="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a:t>
            </a:r>
            <a:r>
              <a:rPr lang="en-US" altLang="en-US" sz="1200" b="0" dirty="0" smtClean="0">
                <a:solidFill>
                  <a:schemeClr val="bg1"/>
                </a:solidFill>
                <a:latin typeface="+mn-lt"/>
              </a:rPr>
              <a:t>www.cios.org/readbook/rmcs/rmcs.htm</a:t>
            </a:r>
            <a:r>
              <a:rPr kumimoji="0" lang="en-US" altLang="en-US" sz="1200" b="0" i="0" u="none" strike="noStrike" cap="none" normalizeH="0" baseline="0" dirty="0" smtClean="0">
                <a:ln>
                  <a:noFill/>
                </a:ln>
                <a:solidFill>
                  <a:schemeClr val="bg1"/>
                </a:solidFill>
                <a:effectLst/>
                <a:latin typeface="+mn-lt"/>
              </a:rPr>
              <a:t> </a:t>
            </a:r>
          </a:p>
        </p:txBody>
      </p:sp>
    </p:spTree>
    <p:extLst>
      <p:ext uri="{BB962C8B-B14F-4D97-AF65-F5344CB8AC3E}">
        <p14:creationId xmlns:p14="http://schemas.microsoft.com/office/powerpoint/2010/main" val="12689524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causal relationships</a:t>
            </a:r>
            <a:endParaRPr lang="en-US" dirty="0"/>
          </a:p>
        </p:txBody>
      </p:sp>
      <p:sp>
        <p:nvSpPr>
          <p:cNvPr id="3" name="Content Placeholder 2"/>
          <p:cNvSpPr>
            <a:spLocks noGrp="1"/>
          </p:cNvSpPr>
          <p:nvPr>
            <p:ph idx="1"/>
          </p:nvPr>
        </p:nvSpPr>
        <p:spPr>
          <a:xfrm>
            <a:off x="106344" y="1676400"/>
            <a:ext cx="9067800" cy="4953000"/>
          </a:xfrm>
        </p:spPr>
        <p:txBody>
          <a:bodyPr/>
          <a:lstStyle/>
          <a:p>
            <a:pPr marL="457200" indent="-457200">
              <a:buFont typeface="+mj-lt"/>
              <a:buAutoNum type="arabicPeriod"/>
            </a:pPr>
            <a:r>
              <a:rPr lang="en-US" dirty="0" smtClean="0"/>
              <a:t>Spatiotemporal contiguity:</a:t>
            </a:r>
          </a:p>
          <a:p>
            <a:pPr marL="800100" lvl="2" indent="0">
              <a:buNone/>
            </a:pPr>
            <a:r>
              <a:rPr lang="en-US" dirty="0" smtClean="0"/>
              <a:t>variables must be observed within </a:t>
            </a:r>
            <a:r>
              <a:rPr lang="en-US" b="1" i="1" dirty="0" smtClean="0"/>
              <a:t>units of analysis</a:t>
            </a:r>
            <a:r>
              <a:rPr lang="en-US" dirty="0" smtClean="0"/>
              <a:t>.</a:t>
            </a:r>
          </a:p>
          <a:p>
            <a:pPr marL="800100" lvl="2" indent="0">
              <a:buNone/>
            </a:pPr>
            <a:endParaRPr lang="en-US" sz="800" dirty="0" smtClean="0"/>
          </a:p>
          <a:p>
            <a:pPr marL="457200" indent="-457200">
              <a:buFont typeface="+mj-lt"/>
              <a:buAutoNum type="arabicPeriod"/>
            </a:pPr>
            <a:r>
              <a:rPr lang="en-US" dirty="0" smtClean="0"/>
              <a:t>Covariance:</a:t>
            </a:r>
          </a:p>
          <a:p>
            <a:pPr marL="800100" lvl="2" indent="0">
              <a:buNone/>
            </a:pPr>
            <a:r>
              <a:rPr lang="en-US" dirty="0"/>
              <a:t>the values of two variables must shift together in some systematic </a:t>
            </a:r>
            <a:r>
              <a:rPr lang="en-US" dirty="0" smtClean="0"/>
              <a:t>way.</a:t>
            </a:r>
          </a:p>
          <a:p>
            <a:pPr marL="800100" lvl="2" indent="0">
              <a:buNone/>
            </a:pPr>
            <a:endParaRPr lang="en-US" sz="800" dirty="0" smtClean="0"/>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smtClean="0">
                <a:solidFill>
                  <a:schemeClr val="bg1"/>
                </a:solidFill>
                <a:latin typeface="+mn-lt"/>
              </a:rPr>
              <a:t>Adapted from:    </a:t>
            </a:r>
            <a:r>
              <a:rPr lang="en-US" sz="1200" b="0" i="1" dirty="0" smtClean="0">
                <a:solidFill>
                  <a:schemeClr val="bg1"/>
                </a:solidFill>
                <a:latin typeface="+mn-lt"/>
              </a:rPr>
              <a:t>James </a:t>
            </a:r>
            <a:r>
              <a:rPr lang="en-US" sz="1200" b="0" i="1" dirty="0">
                <a:solidFill>
                  <a:schemeClr val="bg1"/>
                </a:solidFill>
                <a:latin typeface="+mn-lt"/>
              </a:rPr>
              <a:t>H. Watt and </a:t>
            </a:r>
            <a:r>
              <a:rPr lang="en-US" sz="1200" b="0" i="1" dirty="0" err="1">
                <a:solidFill>
                  <a:schemeClr val="bg1"/>
                </a:solidFill>
                <a:latin typeface="+mn-lt"/>
              </a:rPr>
              <a:t>Sjef</a:t>
            </a:r>
            <a:r>
              <a:rPr lang="en-US" sz="1200" b="0" i="1" dirty="0">
                <a:solidFill>
                  <a:schemeClr val="bg1"/>
                </a:solidFill>
                <a:latin typeface="+mn-lt"/>
              </a:rPr>
              <a:t> van den </a:t>
            </a:r>
            <a:r>
              <a:rPr lang="en-US" sz="1200" b="0" i="1" dirty="0" smtClean="0">
                <a:solidFill>
                  <a:schemeClr val="bg1"/>
                </a:solidFill>
                <a:latin typeface="+mn-lt"/>
              </a:rPr>
              <a:t>Berg. </a:t>
            </a:r>
            <a:r>
              <a:rPr kumimoji="0" lang="en-US" altLang="en-US" sz="1200" b="0" i="0" u="none" strike="noStrike" cap="none" normalizeH="0" baseline="0" dirty="0" smtClean="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a:t>
            </a:r>
            <a:r>
              <a:rPr lang="en-US" altLang="en-US" sz="1200" b="0" dirty="0" smtClean="0">
                <a:solidFill>
                  <a:schemeClr val="bg1"/>
                </a:solidFill>
                <a:latin typeface="+mn-lt"/>
              </a:rPr>
              <a:t>www.cios.org/readbook/rmcs/rmcs.htm</a:t>
            </a:r>
            <a:r>
              <a:rPr kumimoji="0" lang="en-US" altLang="en-US" sz="1200" b="0" i="0" u="none" strike="noStrike" cap="none" normalizeH="0" baseline="0" dirty="0" smtClean="0">
                <a:ln>
                  <a:noFill/>
                </a:ln>
                <a:solidFill>
                  <a:schemeClr val="bg1"/>
                </a:solidFill>
                <a:effectLst/>
                <a:latin typeface="+mn-lt"/>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531" y="3581400"/>
            <a:ext cx="2980021" cy="2652375"/>
          </a:xfrm>
          <a:prstGeom prst="rect">
            <a:avLst/>
          </a:prstGeom>
        </p:spPr>
      </p:pic>
      <p:sp>
        <p:nvSpPr>
          <p:cNvPr id="6" name="Rectangle 5"/>
          <p:cNvSpPr/>
          <p:nvPr/>
        </p:nvSpPr>
        <p:spPr>
          <a:xfrm>
            <a:off x="4669552" y="3783568"/>
            <a:ext cx="4169648" cy="738664"/>
          </a:xfrm>
          <a:prstGeom prst="rect">
            <a:avLst/>
          </a:prstGeom>
        </p:spPr>
        <p:txBody>
          <a:bodyPr wrap="square">
            <a:spAutoFit/>
          </a:bodyPr>
          <a:lstStyle/>
          <a:p>
            <a:pPr algn="l"/>
            <a:r>
              <a:rPr lang="en-US" sz="1400" b="0" dirty="0" err="1">
                <a:solidFill>
                  <a:schemeClr val="bg1"/>
                </a:solidFill>
              </a:rPr>
              <a:t>Ekblom</a:t>
            </a:r>
            <a:r>
              <a:rPr lang="en-US" sz="1400" b="0" dirty="0">
                <a:solidFill>
                  <a:schemeClr val="bg1"/>
                </a:solidFill>
              </a:rPr>
              <a:t>, B. P.-O. </a:t>
            </a:r>
            <a:r>
              <a:rPr lang="en-US" sz="1400" b="0" dirty="0" err="1">
                <a:solidFill>
                  <a:schemeClr val="bg1"/>
                </a:solidFill>
              </a:rPr>
              <a:t>Åstrand</a:t>
            </a:r>
            <a:r>
              <a:rPr lang="en-US" sz="1400" b="0" dirty="0">
                <a:solidFill>
                  <a:schemeClr val="bg1"/>
                </a:solidFill>
              </a:rPr>
              <a:t>, B. </a:t>
            </a:r>
            <a:r>
              <a:rPr lang="en-US" sz="1400" b="0" dirty="0" err="1">
                <a:solidFill>
                  <a:schemeClr val="bg1"/>
                </a:solidFill>
              </a:rPr>
              <a:t>Saltin</a:t>
            </a:r>
            <a:r>
              <a:rPr lang="en-US" sz="1400" b="0" dirty="0">
                <a:solidFill>
                  <a:schemeClr val="bg1"/>
                </a:solidFill>
              </a:rPr>
              <a:t>, J. Stenberg and B. </a:t>
            </a:r>
            <a:r>
              <a:rPr lang="en-US" sz="1400" b="0" dirty="0" err="1">
                <a:solidFill>
                  <a:schemeClr val="bg1"/>
                </a:solidFill>
              </a:rPr>
              <a:t>Wallström</a:t>
            </a:r>
            <a:r>
              <a:rPr lang="en-US" sz="1400" b="0" dirty="0">
                <a:solidFill>
                  <a:schemeClr val="bg1"/>
                </a:solidFill>
              </a:rPr>
              <a:t>. Effect of training on circulatory response to exercise. </a:t>
            </a:r>
            <a:r>
              <a:rPr lang="en-US" sz="1400" b="0" i="1" dirty="0">
                <a:solidFill>
                  <a:schemeClr val="bg1"/>
                </a:solidFill>
              </a:rPr>
              <a:t>J. Appl. Physiol.</a:t>
            </a:r>
            <a:r>
              <a:rPr lang="en-US" sz="1400" b="0" dirty="0">
                <a:solidFill>
                  <a:schemeClr val="bg1"/>
                </a:solidFill>
              </a:rPr>
              <a:t> 24:518-528, 1968.</a:t>
            </a:r>
          </a:p>
        </p:txBody>
      </p:sp>
    </p:spTree>
    <p:extLst>
      <p:ext uri="{BB962C8B-B14F-4D97-AF65-F5344CB8AC3E}">
        <p14:creationId xmlns:p14="http://schemas.microsoft.com/office/powerpoint/2010/main" val="275302221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causal relationships</a:t>
            </a:r>
            <a:endParaRPr lang="en-US" dirty="0"/>
          </a:p>
        </p:txBody>
      </p:sp>
      <p:sp>
        <p:nvSpPr>
          <p:cNvPr id="3" name="Content Placeholder 2"/>
          <p:cNvSpPr>
            <a:spLocks noGrp="1"/>
          </p:cNvSpPr>
          <p:nvPr>
            <p:ph idx="1"/>
          </p:nvPr>
        </p:nvSpPr>
        <p:spPr>
          <a:xfrm>
            <a:off x="106344" y="1676400"/>
            <a:ext cx="9067800" cy="4953000"/>
          </a:xfrm>
        </p:spPr>
        <p:txBody>
          <a:bodyPr/>
          <a:lstStyle/>
          <a:p>
            <a:pPr marL="457200" indent="-457200">
              <a:buFont typeface="+mj-lt"/>
              <a:buAutoNum type="arabicPeriod"/>
            </a:pPr>
            <a:r>
              <a:rPr lang="en-US" dirty="0" smtClean="0"/>
              <a:t>Spatiotemporal contiguity:</a:t>
            </a:r>
          </a:p>
          <a:p>
            <a:pPr marL="800100" lvl="2" indent="0">
              <a:buNone/>
            </a:pPr>
            <a:r>
              <a:rPr lang="en-US" dirty="0" smtClean="0"/>
              <a:t>variables must be observed within </a:t>
            </a:r>
            <a:r>
              <a:rPr lang="en-US" b="1" i="1" dirty="0" smtClean="0"/>
              <a:t>units of analysis</a:t>
            </a:r>
            <a:r>
              <a:rPr lang="en-US" dirty="0" smtClean="0"/>
              <a:t>.</a:t>
            </a:r>
          </a:p>
          <a:p>
            <a:pPr marL="800100" lvl="2" indent="0">
              <a:buNone/>
            </a:pPr>
            <a:endParaRPr lang="en-US" sz="800" dirty="0" smtClean="0"/>
          </a:p>
          <a:p>
            <a:pPr marL="457200" indent="-457200">
              <a:buFont typeface="+mj-lt"/>
              <a:buAutoNum type="arabicPeriod"/>
            </a:pPr>
            <a:r>
              <a:rPr lang="en-US" dirty="0" smtClean="0"/>
              <a:t>Covariance:</a:t>
            </a:r>
          </a:p>
          <a:p>
            <a:pPr marL="800100" lvl="2" indent="0">
              <a:buNone/>
            </a:pPr>
            <a:r>
              <a:rPr lang="en-US" dirty="0"/>
              <a:t>the values of two variables must shift together in some systematic </a:t>
            </a:r>
            <a:r>
              <a:rPr lang="en-US" dirty="0" smtClean="0"/>
              <a:t>way.</a:t>
            </a:r>
          </a:p>
          <a:p>
            <a:pPr marL="800100" lvl="2" indent="0">
              <a:buNone/>
            </a:pPr>
            <a:endParaRPr lang="en-US" sz="800" dirty="0" smtClean="0"/>
          </a:p>
          <a:p>
            <a:pPr marL="457200" indent="-457200">
              <a:buFont typeface="+mj-lt"/>
              <a:buAutoNum type="arabicPeriod"/>
            </a:pPr>
            <a:r>
              <a:rPr lang="en-US" dirty="0" smtClean="0"/>
              <a:t>Temporal ordering:</a:t>
            </a:r>
          </a:p>
          <a:p>
            <a:pPr marL="800100" lvl="2" indent="0">
              <a:buNone/>
            </a:pPr>
            <a:r>
              <a:rPr lang="en-US" dirty="0" smtClean="0"/>
              <a:t>a </a:t>
            </a:r>
            <a:r>
              <a:rPr lang="en-US" dirty="0"/>
              <a:t>change in </a:t>
            </a:r>
            <a:r>
              <a:rPr lang="en-US" dirty="0" smtClean="0"/>
              <a:t>the cause variable must </a:t>
            </a:r>
            <a:r>
              <a:rPr lang="en-US" dirty="0"/>
              <a:t>happen </a:t>
            </a:r>
            <a:r>
              <a:rPr lang="en-US" i="1" dirty="0"/>
              <a:t>before </a:t>
            </a:r>
            <a:r>
              <a:rPr lang="en-US" dirty="0"/>
              <a:t>the related change in the effect variable</a:t>
            </a:r>
            <a:r>
              <a:rPr lang="en-US" dirty="0" smtClean="0"/>
              <a:t>.</a:t>
            </a:r>
          </a:p>
          <a:p>
            <a:pPr marL="800100" lvl="2" indent="0">
              <a:buNone/>
            </a:pPr>
            <a:endParaRPr lang="en-US" sz="800" dirty="0" smtClean="0"/>
          </a:p>
          <a:p>
            <a:pPr marL="457200" indent="-457200">
              <a:buFont typeface="+mj-lt"/>
              <a:buAutoNum type="arabicPeriod"/>
            </a:pPr>
            <a:r>
              <a:rPr lang="en-US" dirty="0" smtClean="0"/>
              <a:t>Necessary connection:</a:t>
            </a:r>
          </a:p>
          <a:p>
            <a:pPr marL="800100" lvl="2" indent="0">
              <a:buNone/>
            </a:pPr>
            <a:r>
              <a:rPr lang="en-US" dirty="0" smtClean="0"/>
              <a:t>A </a:t>
            </a:r>
            <a:r>
              <a:rPr lang="en-US" u="sng" dirty="0" smtClean="0"/>
              <a:t>statement</a:t>
            </a:r>
            <a:r>
              <a:rPr lang="en-US" dirty="0" smtClean="0"/>
              <a:t> – the ‘</a:t>
            </a:r>
            <a:r>
              <a:rPr lang="en-US" i="1" dirty="0" smtClean="0"/>
              <a:t>theoretical linkage’ </a:t>
            </a:r>
            <a:r>
              <a:rPr lang="en-US" dirty="0" smtClean="0"/>
              <a:t>or ‘</a:t>
            </a:r>
            <a:r>
              <a:rPr lang="en-US" i="1" dirty="0" smtClean="0"/>
              <a:t>theoretical rationale’ </a:t>
            </a:r>
            <a:r>
              <a:rPr lang="en-US" dirty="0" smtClean="0"/>
              <a:t>- providing the justification for the posited causation within the theory.</a:t>
            </a:r>
          </a:p>
          <a:p>
            <a:pPr marL="457200" indent="-457200">
              <a:buFont typeface="+mj-lt"/>
              <a:buAutoNum type="arabicPeriod"/>
            </a:pPr>
            <a:endParaRPr lang="en-US" dirty="0" smtClean="0"/>
          </a:p>
          <a:p>
            <a:pPr marL="457200" indent="-457200">
              <a:buFont typeface="+mj-lt"/>
              <a:buAutoNum type="arabicPeriod"/>
            </a:pPr>
            <a:endParaRPr lang="en-US" dirty="0"/>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smtClean="0">
                <a:solidFill>
                  <a:schemeClr val="bg1"/>
                </a:solidFill>
                <a:latin typeface="+mn-lt"/>
              </a:rPr>
              <a:t>Adapted from:    </a:t>
            </a:r>
            <a:r>
              <a:rPr lang="en-US" sz="1200" b="0" i="1" dirty="0" smtClean="0">
                <a:solidFill>
                  <a:schemeClr val="bg1"/>
                </a:solidFill>
                <a:latin typeface="+mn-lt"/>
              </a:rPr>
              <a:t>James </a:t>
            </a:r>
            <a:r>
              <a:rPr lang="en-US" sz="1200" b="0" i="1" dirty="0">
                <a:solidFill>
                  <a:schemeClr val="bg1"/>
                </a:solidFill>
                <a:latin typeface="+mn-lt"/>
              </a:rPr>
              <a:t>H. Watt and </a:t>
            </a:r>
            <a:r>
              <a:rPr lang="en-US" sz="1200" b="0" i="1" dirty="0" err="1">
                <a:solidFill>
                  <a:schemeClr val="bg1"/>
                </a:solidFill>
                <a:latin typeface="+mn-lt"/>
              </a:rPr>
              <a:t>Sjef</a:t>
            </a:r>
            <a:r>
              <a:rPr lang="en-US" sz="1200" b="0" i="1" dirty="0">
                <a:solidFill>
                  <a:schemeClr val="bg1"/>
                </a:solidFill>
                <a:latin typeface="+mn-lt"/>
              </a:rPr>
              <a:t> van den </a:t>
            </a:r>
            <a:r>
              <a:rPr lang="en-US" sz="1200" b="0" i="1" dirty="0" smtClean="0">
                <a:solidFill>
                  <a:schemeClr val="bg1"/>
                </a:solidFill>
                <a:latin typeface="+mn-lt"/>
              </a:rPr>
              <a:t>Berg. </a:t>
            </a:r>
            <a:r>
              <a:rPr kumimoji="0" lang="en-US" altLang="en-US" sz="1200" b="0" i="0" u="none" strike="noStrike" cap="none" normalizeH="0" baseline="0" dirty="0" smtClean="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a:t>
            </a:r>
            <a:r>
              <a:rPr lang="en-US" altLang="en-US" sz="1200" b="0" dirty="0" smtClean="0">
                <a:solidFill>
                  <a:schemeClr val="bg1"/>
                </a:solidFill>
                <a:latin typeface="+mn-lt"/>
              </a:rPr>
              <a:t>www.cios.org/readbook/rmcs/rmcs.htm</a:t>
            </a:r>
            <a:r>
              <a:rPr kumimoji="0" lang="en-US" altLang="en-US" sz="1200" b="0" i="0" u="none" strike="noStrike" cap="none" normalizeH="0" baseline="0" dirty="0" smtClean="0">
                <a:ln>
                  <a:noFill/>
                </a:ln>
                <a:solidFill>
                  <a:schemeClr val="bg1"/>
                </a:solidFill>
                <a:effectLst/>
                <a:latin typeface="+mn-lt"/>
              </a:rPr>
              <a:t> </a:t>
            </a:r>
          </a:p>
        </p:txBody>
      </p:sp>
    </p:spTree>
    <p:extLst>
      <p:ext uri="{BB962C8B-B14F-4D97-AF65-F5344CB8AC3E}">
        <p14:creationId xmlns:p14="http://schemas.microsoft.com/office/powerpoint/2010/main" val="368893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definition’ and</a:t>
            </a:r>
            <a:br>
              <a:rPr lang="en-US" dirty="0" smtClean="0"/>
            </a:br>
            <a:r>
              <a:rPr lang="en-US" dirty="0" smtClean="0"/>
              <a:t>‘Theoretical linkage’</a:t>
            </a:r>
            <a:endParaRPr lang="en-US" dirty="0"/>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The </a:t>
            </a:r>
            <a:r>
              <a:rPr lang="en-US" dirty="0" smtClean="0"/>
              <a:t>‘</a:t>
            </a:r>
            <a:r>
              <a:rPr lang="en-US" i="1" dirty="0" smtClean="0"/>
              <a:t>theoretical definition</a:t>
            </a:r>
            <a:r>
              <a:rPr lang="en-US" dirty="0" smtClean="0"/>
              <a:t>’: </a:t>
            </a:r>
          </a:p>
          <a:p>
            <a:pPr lvl="1">
              <a:buFont typeface="Arial" panose="020B0604020202020204" pitchFamily="34" charset="0"/>
              <a:buChar char="•"/>
            </a:pPr>
            <a:r>
              <a:rPr lang="en-US" dirty="0" smtClean="0"/>
              <a:t>Is a …</a:t>
            </a:r>
            <a:endParaRPr lang="en-US" dirty="0"/>
          </a:p>
        </p:txBody>
      </p:sp>
    </p:spTree>
    <p:extLst>
      <p:ext uri="{BB962C8B-B14F-4D97-AF65-F5344CB8AC3E}">
        <p14:creationId xmlns:p14="http://schemas.microsoft.com/office/powerpoint/2010/main" val="20873646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definition’ and</a:t>
            </a:r>
            <a:br>
              <a:rPr lang="en-US" dirty="0" smtClean="0"/>
            </a:br>
            <a:r>
              <a:rPr lang="en-US" dirty="0" smtClean="0"/>
              <a:t>‘Theoretical linkage’</a:t>
            </a:r>
            <a:endParaRPr lang="en-US" dirty="0"/>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The </a:t>
            </a:r>
            <a:r>
              <a:rPr lang="en-US" dirty="0" smtClean="0"/>
              <a:t>‘</a:t>
            </a:r>
            <a:r>
              <a:rPr lang="en-US" i="1" dirty="0" smtClean="0"/>
              <a:t>theoretical definition</a:t>
            </a:r>
            <a:r>
              <a:rPr lang="en-US" dirty="0" smtClean="0"/>
              <a:t>’: </a:t>
            </a:r>
          </a:p>
          <a:p>
            <a:pPr lvl="1">
              <a:buFont typeface="Arial" panose="020B0604020202020204" pitchFamily="34" charset="0"/>
              <a:buChar char="•"/>
            </a:pPr>
            <a:r>
              <a:rPr lang="en-US" dirty="0"/>
              <a:t>i</a:t>
            </a:r>
            <a:r>
              <a:rPr lang="en-US" dirty="0" smtClean="0"/>
              <a:t>s a … description </a:t>
            </a:r>
            <a:r>
              <a:rPr lang="en-US" dirty="0"/>
              <a:t>that specifies what sort of </a:t>
            </a:r>
            <a:r>
              <a:rPr lang="en-US" dirty="0" err="1"/>
              <a:t>PoR</a:t>
            </a:r>
            <a:r>
              <a:rPr lang="en-US" dirty="0"/>
              <a:t> the defining researcher carved out through the perspective.</a:t>
            </a:r>
          </a:p>
          <a:p>
            <a:pPr lvl="1">
              <a:buFont typeface="Arial" panose="020B0604020202020204" pitchFamily="34" charset="0"/>
              <a:buChar char="•"/>
            </a:pPr>
            <a:r>
              <a:rPr lang="en-US" dirty="0" smtClean="0"/>
              <a:t>explains </a:t>
            </a:r>
            <a:r>
              <a:rPr lang="en-US" dirty="0"/>
              <a:t>the nature of a </a:t>
            </a:r>
            <a:r>
              <a:rPr lang="en-US" dirty="0" err="1" smtClean="0"/>
              <a:t>PoR</a:t>
            </a:r>
            <a:r>
              <a:rPr lang="en-US" dirty="0" smtClean="0"/>
              <a:t> observed through a perspective. </a:t>
            </a:r>
            <a:endParaRPr lang="en-US" dirty="0"/>
          </a:p>
          <a:p>
            <a:pPr>
              <a:buFont typeface="Arial" panose="020B0604020202020204" pitchFamily="34" charset="0"/>
              <a:buChar char="•"/>
            </a:pPr>
            <a:r>
              <a:rPr lang="en-US" dirty="0"/>
              <a:t>T</a:t>
            </a:r>
            <a:r>
              <a:rPr lang="en-US" dirty="0" smtClean="0"/>
              <a:t>he </a:t>
            </a:r>
            <a:r>
              <a:rPr lang="en-US" dirty="0"/>
              <a:t>‘</a:t>
            </a:r>
            <a:r>
              <a:rPr lang="en-US" i="1" dirty="0"/>
              <a:t>theoretical linkage</a:t>
            </a:r>
            <a:r>
              <a:rPr lang="en-US" i="1" dirty="0" smtClean="0"/>
              <a:t>’:</a:t>
            </a:r>
          </a:p>
          <a:p>
            <a:pPr lvl="1">
              <a:buFont typeface="Arial" panose="020B0604020202020204" pitchFamily="34" charset="0"/>
              <a:buChar char="•"/>
            </a:pPr>
            <a:r>
              <a:rPr lang="en-US" dirty="0" smtClean="0"/>
              <a:t>provides </a:t>
            </a:r>
            <a:r>
              <a:rPr lang="en-US" dirty="0"/>
              <a:t>the justification for the posited causation within the </a:t>
            </a:r>
            <a:r>
              <a:rPr lang="en-US" dirty="0" smtClean="0"/>
              <a:t>theory;</a:t>
            </a:r>
          </a:p>
          <a:p>
            <a:pPr lvl="1">
              <a:buFont typeface="Arial" panose="020B0604020202020204" pitchFamily="34" charset="0"/>
              <a:buChar char="•"/>
            </a:pPr>
            <a:r>
              <a:rPr lang="en-US" dirty="0"/>
              <a:t>e</a:t>
            </a:r>
            <a:r>
              <a:rPr lang="en-US" dirty="0" smtClean="0"/>
              <a:t>xplains, as the </a:t>
            </a:r>
            <a:r>
              <a:rPr lang="en-US" dirty="0"/>
              <a:t>product of a rational </a:t>
            </a:r>
            <a:r>
              <a:rPr lang="en-US" dirty="0" smtClean="0"/>
              <a:t>process, the </a:t>
            </a:r>
            <a:r>
              <a:rPr lang="en-US" dirty="0"/>
              <a:t>nature of a relationship between two </a:t>
            </a:r>
            <a:r>
              <a:rPr lang="en-US" dirty="0" smtClean="0"/>
              <a:t>concepts/ constructs.</a:t>
            </a:r>
            <a:endParaRPr lang="en-US" dirty="0"/>
          </a:p>
        </p:txBody>
      </p:sp>
    </p:spTree>
    <p:extLst>
      <p:ext uri="{BB962C8B-B14F-4D97-AF65-F5344CB8AC3E}">
        <p14:creationId xmlns:p14="http://schemas.microsoft.com/office/powerpoint/2010/main" val="707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smtClean="0"/>
              <a:t>E. Ranked ‘products’: which statements are true?</a:t>
            </a:r>
            <a:br>
              <a:rPr lang="en-US" sz="3200" dirty="0" smtClean="0"/>
            </a:br>
            <a:r>
              <a:rPr lang="en-US" sz="2400" dirty="0" smtClean="0"/>
              <a:t>Honest responses      1 = liked the most …     5 = liked the least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5030615"/>
              </p:ext>
            </p:extLst>
          </p:nvPr>
        </p:nvGraphicFramePr>
        <p:xfrm>
          <a:off x="228600" y="1905000"/>
          <a:ext cx="8686800" cy="1483360"/>
        </p:xfrm>
        <a:graphic>
          <a:graphicData uri="http://schemas.openxmlformats.org/drawingml/2006/table">
            <a:tbl>
              <a:tblPr firstRow="1" bandRow="1">
                <a:tableStyleId>{5C22544A-7EE6-4342-B048-85BDC9FD1C3A}</a:tableStyleId>
              </a:tblPr>
              <a:tblGrid>
                <a:gridCol w="1600200"/>
                <a:gridCol w="1371600"/>
                <a:gridCol w="1371600"/>
                <a:gridCol w="1447800"/>
                <a:gridCol w="1447800"/>
                <a:gridCol w="1447800"/>
              </a:tblGrid>
              <a:tr h="370840">
                <a:tc>
                  <a:txBody>
                    <a:bodyPr/>
                    <a:lstStyle/>
                    <a:p>
                      <a:r>
                        <a:rPr lang="en-US" dirty="0" smtClean="0">
                          <a:solidFill>
                            <a:schemeClr val="bg1"/>
                          </a:solidFill>
                        </a:rPr>
                        <a:t>Patient</a:t>
                      </a:r>
                      <a:endParaRPr lang="en-US" dirty="0">
                        <a:solidFill>
                          <a:schemeClr val="bg1"/>
                        </a:solidFill>
                      </a:endParaRPr>
                    </a:p>
                  </a:txBody>
                  <a:tcPr>
                    <a:noFill/>
                  </a:tcPr>
                </a:tc>
                <a:tc>
                  <a:txBody>
                    <a:bodyPr/>
                    <a:lstStyle/>
                    <a:p>
                      <a:r>
                        <a:rPr lang="en-US" dirty="0" err="1" smtClean="0">
                          <a:solidFill>
                            <a:schemeClr val="bg1"/>
                          </a:solidFill>
                        </a:rPr>
                        <a:t>Dr</a:t>
                      </a:r>
                      <a:r>
                        <a:rPr lang="en-US" dirty="0" smtClean="0">
                          <a:solidFill>
                            <a:schemeClr val="bg1"/>
                          </a:solidFill>
                        </a:rPr>
                        <a:t> 1</a:t>
                      </a:r>
                      <a:endParaRPr lang="en-US" dirty="0">
                        <a:solidFill>
                          <a:schemeClr val="bg1"/>
                        </a:solidFill>
                      </a:endParaRPr>
                    </a:p>
                  </a:txBody>
                  <a:tcPr>
                    <a:noFill/>
                  </a:tcPr>
                </a:tc>
                <a:tc>
                  <a:txBody>
                    <a:bodyPr/>
                    <a:lstStyle/>
                    <a:p>
                      <a:r>
                        <a:rPr lang="en-US" dirty="0" err="1" smtClean="0">
                          <a:solidFill>
                            <a:schemeClr val="bg1"/>
                          </a:solidFill>
                        </a:rPr>
                        <a:t>Dr</a:t>
                      </a:r>
                      <a:r>
                        <a:rPr lang="en-US" dirty="0" smtClean="0">
                          <a:solidFill>
                            <a:schemeClr val="bg1"/>
                          </a:solidFill>
                        </a:rPr>
                        <a:t> 2</a:t>
                      </a:r>
                      <a:endParaRPr lang="en-US" dirty="0">
                        <a:solidFill>
                          <a:schemeClr val="bg1"/>
                        </a:solidFill>
                      </a:endParaRPr>
                    </a:p>
                  </a:txBody>
                  <a:tcPr>
                    <a:noFill/>
                  </a:tcPr>
                </a:tc>
                <a:tc>
                  <a:txBody>
                    <a:bodyPr/>
                    <a:lstStyle/>
                    <a:p>
                      <a:r>
                        <a:rPr lang="en-US" dirty="0" err="1" smtClean="0">
                          <a:solidFill>
                            <a:schemeClr val="bg1"/>
                          </a:solidFill>
                        </a:rPr>
                        <a:t>Dr</a:t>
                      </a:r>
                      <a:r>
                        <a:rPr lang="en-US" dirty="0" smtClean="0">
                          <a:solidFill>
                            <a:schemeClr val="bg1"/>
                          </a:solidFill>
                        </a:rPr>
                        <a:t> 3</a:t>
                      </a:r>
                      <a:endParaRPr lang="en-US" dirty="0">
                        <a:solidFill>
                          <a:schemeClr val="bg1"/>
                        </a:solidFill>
                      </a:endParaRPr>
                    </a:p>
                  </a:txBody>
                  <a:tcPr>
                    <a:noFill/>
                  </a:tcPr>
                </a:tc>
                <a:tc>
                  <a:txBody>
                    <a:bodyPr/>
                    <a:lstStyle/>
                    <a:p>
                      <a:r>
                        <a:rPr lang="en-US" dirty="0" err="1" smtClean="0">
                          <a:solidFill>
                            <a:schemeClr val="bg1"/>
                          </a:solidFill>
                        </a:rPr>
                        <a:t>Dr</a:t>
                      </a:r>
                      <a:r>
                        <a:rPr lang="en-US" dirty="0" smtClean="0">
                          <a:solidFill>
                            <a:schemeClr val="bg1"/>
                          </a:solidFill>
                        </a:rPr>
                        <a:t> 4</a:t>
                      </a:r>
                      <a:endParaRPr lang="en-US" dirty="0">
                        <a:solidFill>
                          <a:schemeClr val="bg1"/>
                        </a:solidFill>
                      </a:endParaRPr>
                    </a:p>
                  </a:txBody>
                  <a:tcPr>
                    <a:noFill/>
                  </a:tcPr>
                </a:tc>
                <a:tc>
                  <a:txBody>
                    <a:bodyPr/>
                    <a:lstStyle/>
                    <a:p>
                      <a:r>
                        <a:rPr lang="en-US" dirty="0" err="1" smtClean="0">
                          <a:solidFill>
                            <a:schemeClr val="bg1"/>
                          </a:solidFill>
                        </a:rPr>
                        <a:t>Dr</a:t>
                      </a:r>
                      <a:r>
                        <a:rPr lang="en-US" dirty="0" smtClean="0">
                          <a:solidFill>
                            <a:schemeClr val="bg1"/>
                          </a:solidFill>
                        </a:rPr>
                        <a:t> 5</a:t>
                      </a:r>
                      <a:endParaRPr lang="en-US" dirty="0">
                        <a:solidFill>
                          <a:schemeClr val="bg1"/>
                        </a:solidFill>
                      </a:endParaRPr>
                    </a:p>
                  </a:txBody>
                  <a:tcPr>
                    <a:noFill/>
                  </a:tcPr>
                </a:tc>
              </a:tr>
              <a:tr h="370840">
                <a:tc>
                  <a:txBody>
                    <a:bodyPr/>
                    <a:lstStyle/>
                    <a:p>
                      <a:r>
                        <a:rPr lang="en-US" dirty="0" smtClean="0">
                          <a:solidFill>
                            <a:schemeClr val="bg1"/>
                          </a:solidFill>
                        </a:rPr>
                        <a:t>A</a:t>
                      </a:r>
                      <a:endParaRPr lang="en-US" dirty="0">
                        <a:solidFill>
                          <a:schemeClr val="bg1"/>
                        </a:solidFill>
                      </a:endParaRPr>
                    </a:p>
                  </a:txBody>
                  <a:tcPr>
                    <a:noFill/>
                  </a:tcPr>
                </a:tc>
                <a:tc>
                  <a:txBody>
                    <a:bodyPr/>
                    <a:lstStyle/>
                    <a:p>
                      <a:r>
                        <a:rPr lang="en-US" dirty="0" smtClean="0">
                          <a:solidFill>
                            <a:schemeClr val="bg1"/>
                          </a:solidFill>
                        </a:rPr>
                        <a:t>1</a:t>
                      </a:r>
                      <a:endParaRPr lang="en-US" dirty="0">
                        <a:solidFill>
                          <a:schemeClr val="bg1"/>
                        </a:solidFill>
                      </a:endParaRPr>
                    </a:p>
                  </a:txBody>
                  <a:tcPr>
                    <a:noFill/>
                  </a:tcPr>
                </a:tc>
                <a:tc>
                  <a:txBody>
                    <a:bodyPr/>
                    <a:lstStyle/>
                    <a:p>
                      <a:r>
                        <a:rPr lang="en-US" dirty="0" smtClean="0">
                          <a:solidFill>
                            <a:schemeClr val="bg1"/>
                          </a:solidFill>
                        </a:rPr>
                        <a:t>4</a:t>
                      </a:r>
                      <a:endParaRPr lang="en-US" dirty="0">
                        <a:solidFill>
                          <a:schemeClr val="bg1"/>
                        </a:solidFill>
                      </a:endParaRPr>
                    </a:p>
                  </a:txBody>
                  <a:tcPr>
                    <a:noFill/>
                  </a:tcPr>
                </a:tc>
                <a:tc>
                  <a:txBody>
                    <a:bodyPr/>
                    <a:lstStyle/>
                    <a:p>
                      <a:r>
                        <a:rPr lang="en-US" dirty="0" smtClean="0">
                          <a:solidFill>
                            <a:schemeClr val="bg1"/>
                          </a:solidFill>
                        </a:rPr>
                        <a:t>2</a:t>
                      </a:r>
                      <a:endParaRPr lang="en-US" dirty="0">
                        <a:solidFill>
                          <a:schemeClr val="bg1"/>
                        </a:solidFill>
                      </a:endParaRPr>
                    </a:p>
                  </a:txBody>
                  <a:tcPr>
                    <a:noFill/>
                  </a:tcPr>
                </a:tc>
                <a:tc>
                  <a:txBody>
                    <a:bodyPr/>
                    <a:lstStyle/>
                    <a:p>
                      <a:r>
                        <a:rPr lang="en-US" dirty="0" smtClean="0">
                          <a:solidFill>
                            <a:schemeClr val="bg1"/>
                          </a:solidFill>
                        </a:rPr>
                        <a:t>5</a:t>
                      </a:r>
                      <a:endParaRPr lang="en-US" dirty="0">
                        <a:solidFill>
                          <a:schemeClr val="bg1"/>
                        </a:solidFill>
                      </a:endParaRPr>
                    </a:p>
                  </a:txBody>
                  <a:tcPr>
                    <a:noFill/>
                  </a:tcPr>
                </a:tc>
                <a:tc>
                  <a:txBody>
                    <a:bodyPr/>
                    <a:lstStyle/>
                    <a:p>
                      <a:r>
                        <a:rPr lang="en-US" dirty="0" smtClean="0">
                          <a:solidFill>
                            <a:schemeClr val="bg1"/>
                          </a:solidFill>
                        </a:rPr>
                        <a:t>3</a:t>
                      </a:r>
                      <a:endParaRPr lang="en-US" dirty="0">
                        <a:solidFill>
                          <a:schemeClr val="bg1"/>
                        </a:solidFill>
                      </a:endParaRPr>
                    </a:p>
                  </a:txBody>
                  <a:tcPr>
                    <a:noFill/>
                  </a:tcPr>
                </a:tc>
              </a:tr>
              <a:tr h="370840">
                <a:tc>
                  <a:txBody>
                    <a:bodyPr/>
                    <a:lstStyle/>
                    <a:p>
                      <a:r>
                        <a:rPr lang="en-US" dirty="0" smtClean="0">
                          <a:solidFill>
                            <a:schemeClr val="bg1"/>
                          </a:solidFill>
                        </a:rPr>
                        <a:t>B</a:t>
                      </a:r>
                      <a:endParaRPr lang="en-US" dirty="0">
                        <a:solidFill>
                          <a:schemeClr val="bg1"/>
                        </a:solidFill>
                      </a:endParaRPr>
                    </a:p>
                  </a:txBody>
                  <a:tcPr>
                    <a:noFill/>
                  </a:tcPr>
                </a:tc>
                <a:tc>
                  <a:txBody>
                    <a:bodyPr/>
                    <a:lstStyle/>
                    <a:p>
                      <a:r>
                        <a:rPr lang="en-US" dirty="0" smtClean="0">
                          <a:solidFill>
                            <a:schemeClr val="bg1"/>
                          </a:solidFill>
                        </a:rPr>
                        <a:t>1</a:t>
                      </a:r>
                      <a:endParaRPr lang="en-US" dirty="0">
                        <a:solidFill>
                          <a:schemeClr val="bg1"/>
                        </a:solidFill>
                      </a:endParaRPr>
                    </a:p>
                  </a:txBody>
                  <a:tcPr>
                    <a:noFill/>
                  </a:tcPr>
                </a:tc>
                <a:tc>
                  <a:txBody>
                    <a:bodyPr/>
                    <a:lstStyle/>
                    <a:p>
                      <a:r>
                        <a:rPr lang="en-US" dirty="0" smtClean="0">
                          <a:solidFill>
                            <a:schemeClr val="bg1"/>
                          </a:solidFill>
                        </a:rPr>
                        <a:t>3</a:t>
                      </a:r>
                      <a:endParaRPr lang="en-US" dirty="0">
                        <a:solidFill>
                          <a:schemeClr val="bg1"/>
                        </a:solidFill>
                      </a:endParaRPr>
                    </a:p>
                  </a:txBody>
                  <a:tcPr>
                    <a:noFill/>
                  </a:tcPr>
                </a:tc>
                <a:tc>
                  <a:txBody>
                    <a:bodyPr/>
                    <a:lstStyle/>
                    <a:p>
                      <a:r>
                        <a:rPr lang="en-US" dirty="0" smtClean="0">
                          <a:solidFill>
                            <a:schemeClr val="bg1"/>
                          </a:solidFill>
                        </a:rPr>
                        <a:t>2</a:t>
                      </a:r>
                      <a:endParaRPr lang="en-US" dirty="0">
                        <a:solidFill>
                          <a:schemeClr val="bg1"/>
                        </a:solidFill>
                      </a:endParaRPr>
                    </a:p>
                  </a:txBody>
                  <a:tcPr>
                    <a:noFill/>
                  </a:tcPr>
                </a:tc>
                <a:tc>
                  <a:txBody>
                    <a:bodyPr/>
                    <a:lstStyle/>
                    <a:p>
                      <a:r>
                        <a:rPr lang="en-US" dirty="0" smtClean="0">
                          <a:solidFill>
                            <a:schemeClr val="bg1"/>
                          </a:solidFill>
                        </a:rPr>
                        <a:t>5</a:t>
                      </a:r>
                      <a:endParaRPr lang="en-US" dirty="0">
                        <a:solidFill>
                          <a:schemeClr val="bg1"/>
                        </a:solidFill>
                      </a:endParaRPr>
                    </a:p>
                  </a:txBody>
                  <a:tcPr>
                    <a:noFill/>
                  </a:tcPr>
                </a:tc>
                <a:tc>
                  <a:txBody>
                    <a:bodyPr/>
                    <a:lstStyle/>
                    <a:p>
                      <a:r>
                        <a:rPr lang="en-US" dirty="0" smtClean="0">
                          <a:solidFill>
                            <a:schemeClr val="bg1"/>
                          </a:solidFill>
                        </a:rPr>
                        <a:t>4</a:t>
                      </a:r>
                      <a:endParaRPr lang="en-US" dirty="0">
                        <a:solidFill>
                          <a:schemeClr val="bg1"/>
                        </a:solidFill>
                      </a:endParaRPr>
                    </a:p>
                  </a:txBody>
                  <a:tcPr>
                    <a:noFill/>
                  </a:tcPr>
                </a:tc>
              </a:tr>
              <a:tr h="370840">
                <a:tc>
                  <a:txBody>
                    <a:bodyPr/>
                    <a:lstStyle/>
                    <a:p>
                      <a:r>
                        <a:rPr lang="en-US" dirty="0" smtClean="0">
                          <a:solidFill>
                            <a:schemeClr val="bg1"/>
                          </a:solidFill>
                        </a:rPr>
                        <a:t>C</a:t>
                      </a:r>
                      <a:endParaRPr lang="en-US" dirty="0">
                        <a:solidFill>
                          <a:schemeClr val="bg1"/>
                        </a:solidFill>
                      </a:endParaRPr>
                    </a:p>
                  </a:txBody>
                  <a:tcPr>
                    <a:noFill/>
                  </a:tcPr>
                </a:tc>
                <a:tc>
                  <a:txBody>
                    <a:bodyPr/>
                    <a:lstStyle/>
                    <a:p>
                      <a:r>
                        <a:rPr lang="en-US" dirty="0" smtClean="0">
                          <a:solidFill>
                            <a:schemeClr val="bg1"/>
                          </a:solidFill>
                        </a:rPr>
                        <a:t>2</a:t>
                      </a:r>
                      <a:endParaRPr lang="en-US" dirty="0">
                        <a:solidFill>
                          <a:schemeClr val="bg1"/>
                        </a:solidFill>
                      </a:endParaRPr>
                    </a:p>
                  </a:txBody>
                  <a:tcPr>
                    <a:noFill/>
                  </a:tcPr>
                </a:tc>
                <a:tc>
                  <a:txBody>
                    <a:bodyPr/>
                    <a:lstStyle/>
                    <a:p>
                      <a:r>
                        <a:rPr lang="en-US" dirty="0" smtClean="0">
                          <a:solidFill>
                            <a:schemeClr val="bg1"/>
                          </a:solidFill>
                        </a:rPr>
                        <a:t>3</a:t>
                      </a:r>
                      <a:endParaRPr lang="en-US" dirty="0">
                        <a:solidFill>
                          <a:schemeClr val="bg1"/>
                        </a:solidFill>
                      </a:endParaRPr>
                    </a:p>
                  </a:txBody>
                  <a:tcPr>
                    <a:noFill/>
                  </a:tcPr>
                </a:tc>
                <a:tc>
                  <a:txBody>
                    <a:bodyPr/>
                    <a:lstStyle/>
                    <a:p>
                      <a:r>
                        <a:rPr lang="en-US" dirty="0" smtClean="0">
                          <a:solidFill>
                            <a:schemeClr val="bg1"/>
                          </a:solidFill>
                        </a:rPr>
                        <a:t>4</a:t>
                      </a:r>
                      <a:endParaRPr lang="en-US" dirty="0">
                        <a:solidFill>
                          <a:schemeClr val="bg1"/>
                        </a:solidFill>
                      </a:endParaRPr>
                    </a:p>
                  </a:txBody>
                  <a:tcPr>
                    <a:noFill/>
                  </a:tcPr>
                </a:tc>
                <a:tc>
                  <a:txBody>
                    <a:bodyPr/>
                    <a:lstStyle/>
                    <a:p>
                      <a:r>
                        <a:rPr lang="en-US" dirty="0" smtClean="0">
                          <a:solidFill>
                            <a:schemeClr val="bg1"/>
                          </a:solidFill>
                        </a:rPr>
                        <a:t>1</a:t>
                      </a:r>
                      <a:endParaRPr lang="en-US" dirty="0">
                        <a:solidFill>
                          <a:schemeClr val="bg1"/>
                        </a:solidFill>
                      </a:endParaRPr>
                    </a:p>
                  </a:txBody>
                  <a:tcPr>
                    <a:noFill/>
                  </a:tcPr>
                </a:tc>
                <a:tc>
                  <a:txBody>
                    <a:bodyPr/>
                    <a:lstStyle/>
                    <a:p>
                      <a:r>
                        <a:rPr lang="en-US" dirty="0" smtClean="0">
                          <a:solidFill>
                            <a:schemeClr val="bg1"/>
                          </a:solidFill>
                        </a:rPr>
                        <a:t>5</a:t>
                      </a:r>
                      <a:endParaRPr lang="en-US" dirty="0">
                        <a:solidFill>
                          <a:schemeClr val="bg1"/>
                        </a:solidFill>
                      </a:endParaRPr>
                    </a:p>
                  </a:txBody>
                  <a:tcPr>
                    <a:noFill/>
                  </a:tcPr>
                </a:tc>
              </a:tr>
            </a:tbl>
          </a:graphicData>
        </a:graphic>
      </p:graphicFrame>
      <p:sp>
        <p:nvSpPr>
          <p:cNvPr id="5" name="Content Placeholder 2"/>
          <p:cNvSpPr txBox="1">
            <a:spLocks/>
          </p:cNvSpPr>
          <p:nvPr/>
        </p:nvSpPr>
        <p:spPr>
          <a:xfrm>
            <a:off x="228600" y="3581400"/>
            <a:ext cx="8686800" cy="3048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457200" indent="-457200">
              <a:buFont typeface="+mj-lt"/>
              <a:buAutoNum type="arabicPeriod"/>
            </a:pPr>
            <a:r>
              <a:rPr lang="en-US" sz="2000" kern="0" dirty="0" smtClean="0"/>
              <a:t>Dr.1 is generally the most liked;</a:t>
            </a:r>
          </a:p>
          <a:p>
            <a:pPr marL="457200" indent="-457200">
              <a:buFont typeface="+mj-lt"/>
              <a:buAutoNum type="arabicPeriod"/>
            </a:pPr>
            <a:r>
              <a:rPr lang="en-US" sz="2000" kern="0" dirty="0" smtClean="0"/>
              <a:t>There is strong evidence that when A likes a specific doctor, B likes that one too;</a:t>
            </a:r>
          </a:p>
          <a:p>
            <a:pPr marL="457200" indent="-457200">
              <a:buFont typeface="+mj-lt"/>
              <a:buAutoNum type="arabicPeriod"/>
            </a:pPr>
            <a:r>
              <a:rPr lang="en-US" sz="2000" kern="0" dirty="0" smtClean="0"/>
              <a:t>It is possible that A likes Dr.4 as much as C likes Dr.4;</a:t>
            </a:r>
          </a:p>
          <a:p>
            <a:pPr marL="457200" indent="-457200">
              <a:buFont typeface="+mj-lt"/>
              <a:buAutoNum type="arabicPeriod"/>
            </a:pPr>
            <a:r>
              <a:rPr lang="en-US" sz="2000" kern="0" dirty="0" smtClean="0"/>
              <a:t>There is strong evidence that C likes Dr.4 more over Dr.3 than he likes Dr.1 over Dr.2;</a:t>
            </a:r>
          </a:p>
          <a:p>
            <a:pPr marL="457200" indent="-457200">
              <a:buFont typeface="+mj-lt"/>
              <a:buAutoNum type="arabicPeriod"/>
            </a:pPr>
            <a:r>
              <a:rPr lang="en-US" sz="2000" kern="0" dirty="0"/>
              <a:t>There is strong evidence that C likes Dr.4 more over </a:t>
            </a:r>
            <a:r>
              <a:rPr lang="en-US" sz="2000" kern="0" dirty="0" smtClean="0"/>
              <a:t>Dr.3 </a:t>
            </a:r>
            <a:r>
              <a:rPr lang="en-US" sz="2000" kern="0" dirty="0"/>
              <a:t>than he likes </a:t>
            </a:r>
            <a:r>
              <a:rPr lang="en-US" sz="2000" kern="0" dirty="0" smtClean="0"/>
              <a:t>Dr.3 </a:t>
            </a:r>
            <a:r>
              <a:rPr lang="en-US" sz="2000" kern="0" dirty="0"/>
              <a:t>over </a:t>
            </a:r>
            <a:r>
              <a:rPr lang="en-US" sz="2000" kern="0" dirty="0" smtClean="0"/>
              <a:t>Dr.5;</a:t>
            </a:r>
            <a:endParaRPr lang="en-US" sz="2000" kern="0" dirty="0"/>
          </a:p>
          <a:p>
            <a:pPr marL="457200" indent="-457200">
              <a:buFont typeface="+mj-lt"/>
              <a:buAutoNum type="arabicPeriod"/>
            </a:pPr>
            <a:endParaRPr lang="en-US" sz="2000" kern="0" dirty="0" smtClean="0"/>
          </a:p>
          <a:p>
            <a:pPr marL="457200" indent="-457200">
              <a:buFont typeface="+mj-lt"/>
              <a:buAutoNum type="arabicPeriod"/>
            </a:pPr>
            <a:endParaRPr lang="en-US" sz="2000" kern="0" dirty="0"/>
          </a:p>
        </p:txBody>
      </p:sp>
      <p:sp>
        <p:nvSpPr>
          <p:cNvPr id="6" name="Content Placeholder 2"/>
          <p:cNvSpPr txBox="1">
            <a:spLocks/>
          </p:cNvSpPr>
          <p:nvPr/>
        </p:nvSpPr>
        <p:spPr>
          <a:xfrm>
            <a:off x="2286000" y="5943600"/>
            <a:ext cx="6858000" cy="685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endParaRPr lang="en-US" sz="1600" kern="0" dirty="0" smtClean="0"/>
          </a:p>
          <a:p>
            <a:r>
              <a:rPr lang="en-US" sz="1600" dirty="0"/>
              <a:t>Answer form: 	1x, 2x, …, </a:t>
            </a:r>
            <a:r>
              <a:rPr lang="en-US" sz="1600" dirty="0" smtClean="0"/>
              <a:t>5x </a:t>
            </a:r>
            <a:r>
              <a:rPr lang="en-US" sz="1600" dirty="0"/>
              <a:t>where x = T(rue)/F(</a:t>
            </a:r>
            <a:r>
              <a:rPr lang="en-US" sz="1600" dirty="0" err="1"/>
              <a:t>alse</a:t>
            </a:r>
            <a:r>
              <a:rPr lang="en-US" sz="1600" dirty="0"/>
              <a:t>)/D(</a:t>
            </a:r>
            <a:r>
              <a:rPr lang="en-US" sz="1600" dirty="0" err="1"/>
              <a:t>on’t</a:t>
            </a:r>
            <a:r>
              <a:rPr lang="en-US" sz="1600" dirty="0"/>
              <a:t> know)</a:t>
            </a:r>
          </a:p>
          <a:p>
            <a:r>
              <a:rPr lang="en-US" sz="1600" dirty="0"/>
              <a:t>Scoring: 	</a:t>
            </a:r>
            <a:r>
              <a:rPr lang="en-US" sz="1600" dirty="0" smtClean="0"/>
              <a:t>	5*roundup((TP-FP+TN-FN</a:t>
            </a:r>
            <a:r>
              <a:rPr lang="en-US" sz="1600" dirty="0"/>
              <a:t>)/(TP+TN</a:t>
            </a:r>
            <a:r>
              <a:rPr lang="en-US" sz="1600" dirty="0" smtClean="0"/>
              <a:t>))</a:t>
            </a:r>
            <a:endParaRPr lang="en-US" sz="1600" dirty="0"/>
          </a:p>
        </p:txBody>
      </p:sp>
    </p:spTree>
    <p:extLst>
      <p:ext uri="{BB962C8B-B14F-4D97-AF65-F5344CB8AC3E}">
        <p14:creationId xmlns:p14="http://schemas.microsoft.com/office/powerpoint/2010/main" val="129442687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i="1" dirty="0" smtClean="0"/>
              <a:t>Operational Linkage</a:t>
            </a:r>
            <a:r>
              <a:rPr lang="en-US" dirty="0" smtClean="0"/>
              <a: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200" dirty="0" smtClean="0"/>
              <a:t>The </a:t>
            </a:r>
            <a:r>
              <a:rPr lang="en-US" sz="2200" i="1" dirty="0" smtClean="0"/>
              <a:t>operational </a:t>
            </a:r>
            <a:r>
              <a:rPr lang="en-US" sz="2200" i="1" dirty="0"/>
              <a:t>linkage </a:t>
            </a:r>
            <a:r>
              <a:rPr lang="en-US" sz="2200" dirty="0"/>
              <a:t>provides the means of testing the probable truth or falsity of </a:t>
            </a:r>
            <a:r>
              <a:rPr lang="en-US" sz="2200" dirty="0" smtClean="0"/>
              <a:t>the corresponding relationship between variables. </a:t>
            </a:r>
          </a:p>
          <a:p>
            <a:pPr>
              <a:buFont typeface="Arial" panose="020B0604020202020204" pitchFamily="34" charset="0"/>
              <a:buChar char="•"/>
            </a:pPr>
            <a:r>
              <a:rPr lang="en-US" sz="2200" dirty="0" smtClean="0"/>
              <a:t>This </a:t>
            </a:r>
            <a:r>
              <a:rPr lang="en-US" sz="2200" dirty="0"/>
              <a:t>distinguishes a scientific relationship, which must be shown to be true in </a:t>
            </a:r>
            <a:r>
              <a:rPr lang="en-US" sz="2200" dirty="0" smtClean="0"/>
              <a:t>the “</a:t>
            </a:r>
            <a:r>
              <a:rPr lang="en-US" sz="2200" dirty="0"/>
              <a:t>measurement world” of observations, from an “a priori” </a:t>
            </a:r>
            <a:r>
              <a:rPr lang="en-US" sz="2200" dirty="0" smtClean="0"/>
              <a:t>relationship.</a:t>
            </a:r>
            <a:endParaRPr lang="en-US" sz="2200" dirty="0"/>
          </a:p>
          <a:p>
            <a:pPr>
              <a:buFont typeface="Arial" panose="020B0604020202020204" pitchFamily="34" charset="0"/>
              <a:buChar char="•"/>
            </a:pPr>
            <a:r>
              <a:rPr lang="en-US" sz="2200" dirty="0"/>
              <a:t>The operational linkage allows us to determine objectively if two </a:t>
            </a:r>
            <a:r>
              <a:rPr lang="en-US" sz="2200" dirty="0" smtClean="0"/>
              <a:t>concepts/constructs </a:t>
            </a:r>
            <a:r>
              <a:rPr lang="en-US" sz="2200" dirty="0" err="1"/>
              <a:t>covary</a:t>
            </a:r>
            <a:r>
              <a:rPr lang="en-US" sz="2200" dirty="0"/>
              <a:t>, by </a:t>
            </a:r>
            <a:r>
              <a:rPr lang="en-US" sz="2200" dirty="0" smtClean="0"/>
              <a:t>telling us </a:t>
            </a:r>
            <a:r>
              <a:rPr lang="en-US" sz="2200" i="1" dirty="0"/>
              <a:t>how </a:t>
            </a:r>
            <a:r>
              <a:rPr lang="en-US" sz="2200" dirty="0"/>
              <a:t>measured changes in one variable should be associated with measured changes in the other.</a:t>
            </a:r>
          </a:p>
          <a:p>
            <a:pPr>
              <a:buFont typeface="Arial" panose="020B0604020202020204" pitchFamily="34" charset="0"/>
              <a:buChar char="•"/>
            </a:pPr>
            <a:r>
              <a:rPr lang="en-US" sz="2200" dirty="0"/>
              <a:t>By determining if the two variables </a:t>
            </a:r>
            <a:r>
              <a:rPr lang="en-US" sz="2200" dirty="0" err="1"/>
              <a:t>covary</a:t>
            </a:r>
            <a:r>
              <a:rPr lang="en-US" sz="2200" dirty="0"/>
              <a:t> in the way described by the operational linkage, we </a:t>
            </a:r>
            <a:r>
              <a:rPr lang="en-US" sz="2200" dirty="0" smtClean="0"/>
              <a:t>can test </a:t>
            </a:r>
            <a:r>
              <a:rPr lang="en-US" sz="2200" dirty="0"/>
              <a:t>the probable truth of the </a:t>
            </a:r>
            <a:r>
              <a:rPr lang="en-US" sz="2200" dirty="0" smtClean="0"/>
              <a:t>scientific relationship</a:t>
            </a:r>
            <a:r>
              <a:rPr lang="en-US" sz="2200" dirty="0"/>
              <a:t>.</a:t>
            </a:r>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smtClean="0">
                <a:solidFill>
                  <a:schemeClr val="bg1"/>
                </a:solidFill>
                <a:latin typeface="+mn-lt"/>
              </a:rPr>
              <a:t>Adapted from:    </a:t>
            </a:r>
            <a:r>
              <a:rPr lang="en-US" sz="1200" b="0" i="1" dirty="0" smtClean="0">
                <a:solidFill>
                  <a:schemeClr val="bg1"/>
                </a:solidFill>
                <a:latin typeface="+mn-lt"/>
              </a:rPr>
              <a:t>James </a:t>
            </a:r>
            <a:r>
              <a:rPr lang="en-US" sz="1200" b="0" i="1" dirty="0">
                <a:solidFill>
                  <a:schemeClr val="bg1"/>
                </a:solidFill>
                <a:latin typeface="+mn-lt"/>
              </a:rPr>
              <a:t>H. Watt and </a:t>
            </a:r>
            <a:r>
              <a:rPr lang="en-US" sz="1200" b="0" i="1" dirty="0" err="1">
                <a:solidFill>
                  <a:schemeClr val="bg1"/>
                </a:solidFill>
                <a:latin typeface="+mn-lt"/>
              </a:rPr>
              <a:t>Sjef</a:t>
            </a:r>
            <a:r>
              <a:rPr lang="en-US" sz="1200" b="0" i="1" dirty="0">
                <a:solidFill>
                  <a:schemeClr val="bg1"/>
                </a:solidFill>
                <a:latin typeface="+mn-lt"/>
              </a:rPr>
              <a:t> van den </a:t>
            </a:r>
            <a:r>
              <a:rPr lang="en-US" sz="1200" b="0" i="1" dirty="0" smtClean="0">
                <a:solidFill>
                  <a:schemeClr val="bg1"/>
                </a:solidFill>
                <a:latin typeface="+mn-lt"/>
              </a:rPr>
              <a:t>Berg. </a:t>
            </a:r>
            <a:r>
              <a:rPr kumimoji="0" lang="en-US" altLang="en-US" sz="1200" b="0" i="0" u="none" strike="noStrike" cap="none" normalizeH="0" baseline="0" dirty="0" smtClean="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a:t>
            </a:r>
            <a:r>
              <a:rPr lang="en-US" altLang="en-US" sz="1200" b="0" dirty="0" smtClean="0">
                <a:solidFill>
                  <a:schemeClr val="bg1"/>
                </a:solidFill>
                <a:latin typeface="+mn-lt"/>
              </a:rPr>
              <a:t>www.cios.org/readbook/rmcs/rmcs.htm</a:t>
            </a:r>
            <a:r>
              <a:rPr kumimoji="0" lang="en-US" altLang="en-US" sz="1200" b="0" i="0" u="none" strike="noStrike" cap="none" normalizeH="0" baseline="0" dirty="0" smtClean="0">
                <a:ln>
                  <a:noFill/>
                </a:ln>
                <a:solidFill>
                  <a:schemeClr val="bg1"/>
                </a:solidFill>
                <a:effectLst/>
                <a:latin typeface="+mn-lt"/>
              </a:rPr>
              <a:t> </a:t>
            </a:r>
          </a:p>
        </p:txBody>
      </p:sp>
    </p:spTree>
    <p:extLst>
      <p:ext uri="{BB962C8B-B14F-4D97-AF65-F5344CB8AC3E}">
        <p14:creationId xmlns:p14="http://schemas.microsoft.com/office/powerpoint/2010/main" val="82993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i="1" dirty="0"/>
              <a:t>Operational Linkage</a:t>
            </a:r>
            <a:r>
              <a:rPr lang="en-US" dirty="0"/>
              <a:t>’</a:t>
            </a:r>
          </a:p>
        </p:txBody>
      </p:sp>
      <p:sp>
        <p:nvSpPr>
          <p:cNvPr id="3" name="Content Placeholder 2"/>
          <p:cNvSpPr>
            <a:spLocks noGrp="1"/>
          </p:cNvSpPr>
          <p:nvPr>
            <p:ph idx="1"/>
          </p:nvPr>
        </p:nvSpPr>
        <p:spPr>
          <a:xfrm>
            <a:off x="228600" y="5303850"/>
            <a:ext cx="8686800" cy="1325549"/>
          </a:xfrm>
        </p:spPr>
        <p:txBody>
          <a:bodyPr/>
          <a:lstStyle/>
          <a:p>
            <a:pPr marL="0" indent="0"/>
            <a:r>
              <a:rPr lang="en-US" sz="2000" dirty="0"/>
              <a:t>This operational </a:t>
            </a:r>
            <a:r>
              <a:rPr lang="en-US" sz="2000" dirty="0" smtClean="0"/>
              <a:t>linkage tells </a:t>
            </a:r>
            <a:r>
              <a:rPr lang="en-US" sz="2000" dirty="0"/>
              <a:t>us that a linear, positive </a:t>
            </a:r>
            <a:r>
              <a:rPr lang="en-US" sz="2000" dirty="0" smtClean="0"/>
              <a:t>relationship </a:t>
            </a:r>
            <a:r>
              <a:rPr lang="en-US" sz="2000" dirty="0"/>
              <a:t>will be observed between </a:t>
            </a:r>
            <a:r>
              <a:rPr lang="en-US" sz="2000" dirty="0" smtClean="0"/>
              <a:t>the speed at which a person runs on an elliptical and the heart rate: </a:t>
            </a:r>
            <a:r>
              <a:rPr lang="en-US" sz="2000" dirty="0"/>
              <a:t>a</a:t>
            </a:r>
            <a:r>
              <a:rPr lang="en-US" sz="2000" dirty="0" smtClean="0"/>
              <a:t>s speed increases</a:t>
            </a:r>
            <a:r>
              <a:rPr lang="en-US" sz="2000" dirty="0"/>
              <a:t>, </a:t>
            </a:r>
            <a:r>
              <a:rPr lang="en-US" sz="2000" dirty="0" smtClean="0"/>
              <a:t>heart rate </a:t>
            </a:r>
            <a:r>
              <a:rPr lang="en-US" sz="2000" dirty="0"/>
              <a:t>will increase at a steady rate.</a:t>
            </a:r>
          </a:p>
        </p:txBody>
      </p:sp>
      <p:grpSp>
        <p:nvGrpSpPr>
          <p:cNvPr id="7" name="Group 6"/>
          <p:cNvGrpSpPr/>
          <p:nvPr/>
        </p:nvGrpSpPr>
        <p:grpSpPr>
          <a:xfrm>
            <a:off x="762006" y="1666088"/>
            <a:ext cx="7696201" cy="3210712"/>
            <a:chOff x="761999" y="1666088"/>
            <a:chExt cx="7696201" cy="3495676"/>
          </a:xfrm>
        </p:grpSpPr>
        <p:pic>
          <p:nvPicPr>
            <p:cNvPr id="5" name="Picture 4"/>
            <p:cNvPicPr>
              <a:picLocks noChangeAspect="1"/>
            </p:cNvPicPr>
            <p:nvPr/>
          </p:nvPicPr>
          <p:blipFill>
            <a:blip r:embed="rId2"/>
            <a:stretch>
              <a:fillRect/>
            </a:stretch>
          </p:blipFill>
          <p:spPr>
            <a:xfrm>
              <a:off x="761999" y="1666088"/>
              <a:ext cx="3223557" cy="3495675"/>
            </a:xfrm>
            <a:prstGeom prst="rect">
              <a:avLst/>
            </a:prstGeom>
          </p:spPr>
        </p:pic>
        <p:pic>
          <p:nvPicPr>
            <p:cNvPr id="6" name="Picture 5"/>
            <p:cNvPicPr>
              <a:picLocks noChangeAspect="1"/>
            </p:cNvPicPr>
            <p:nvPr/>
          </p:nvPicPr>
          <p:blipFill>
            <a:blip r:embed="rId3"/>
            <a:stretch>
              <a:fillRect/>
            </a:stretch>
          </p:blipFill>
          <p:spPr>
            <a:xfrm>
              <a:off x="4981575" y="1666089"/>
              <a:ext cx="3476625" cy="3495675"/>
            </a:xfrm>
            <a:prstGeom prst="rect">
              <a:avLst/>
            </a:prstGeom>
          </p:spPr>
        </p:pic>
      </p:grpSp>
      <p:sp>
        <p:nvSpPr>
          <p:cNvPr id="8" name="Rectangle 7"/>
          <p:cNvSpPr/>
          <p:nvPr/>
        </p:nvSpPr>
        <p:spPr>
          <a:xfrm>
            <a:off x="2286000" y="4840792"/>
            <a:ext cx="4572000" cy="276999"/>
          </a:xfrm>
          <a:prstGeom prst="rect">
            <a:avLst/>
          </a:prstGeom>
        </p:spPr>
        <p:txBody>
          <a:bodyPr>
            <a:spAutoFit/>
          </a:bodyPr>
          <a:lstStyle/>
          <a:p>
            <a:r>
              <a:rPr lang="en-US" sz="1200" dirty="0">
                <a:solidFill>
                  <a:schemeClr val="bg1"/>
                </a:solidFill>
              </a:rPr>
              <a:t>http://www.biostathandbook.com/linearregression.html</a:t>
            </a:r>
          </a:p>
        </p:txBody>
      </p:sp>
      <p:sp>
        <p:nvSpPr>
          <p:cNvPr id="9"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smtClean="0">
                <a:solidFill>
                  <a:schemeClr val="bg1"/>
                </a:solidFill>
                <a:latin typeface="+mn-lt"/>
              </a:rPr>
              <a:t>Adapted from:    </a:t>
            </a:r>
            <a:r>
              <a:rPr lang="en-US" sz="1200" b="0" i="1" dirty="0" smtClean="0">
                <a:solidFill>
                  <a:schemeClr val="bg1"/>
                </a:solidFill>
                <a:latin typeface="+mn-lt"/>
              </a:rPr>
              <a:t>James </a:t>
            </a:r>
            <a:r>
              <a:rPr lang="en-US" sz="1200" b="0" i="1" dirty="0">
                <a:solidFill>
                  <a:schemeClr val="bg1"/>
                </a:solidFill>
                <a:latin typeface="+mn-lt"/>
              </a:rPr>
              <a:t>H. Watt and </a:t>
            </a:r>
            <a:r>
              <a:rPr lang="en-US" sz="1200" b="0" i="1" dirty="0" err="1">
                <a:solidFill>
                  <a:schemeClr val="bg1"/>
                </a:solidFill>
                <a:latin typeface="+mn-lt"/>
              </a:rPr>
              <a:t>Sjef</a:t>
            </a:r>
            <a:r>
              <a:rPr lang="en-US" sz="1200" b="0" i="1" dirty="0">
                <a:solidFill>
                  <a:schemeClr val="bg1"/>
                </a:solidFill>
                <a:latin typeface="+mn-lt"/>
              </a:rPr>
              <a:t> van den </a:t>
            </a:r>
            <a:r>
              <a:rPr lang="en-US" sz="1200" b="0" i="1" dirty="0" smtClean="0">
                <a:solidFill>
                  <a:schemeClr val="bg1"/>
                </a:solidFill>
                <a:latin typeface="+mn-lt"/>
              </a:rPr>
              <a:t>Berg. </a:t>
            </a:r>
            <a:r>
              <a:rPr kumimoji="0" lang="en-US" altLang="en-US" sz="1200" b="0" i="0" u="none" strike="noStrike" cap="none" normalizeH="0" baseline="0" dirty="0" smtClean="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a:t>
            </a:r>
            <a:r>
              <a:rPr lang="en-US" altLang="en-US" sz="1200" b="0" dirty="0" smtClean="0">
                <a:solidFill>
                  <a:schemeClr val="bg1"/>
                </a:solidFill>
                <a:latin typeface="+mn-lt"/>
              </a:rPr>
              <a:t>www.cios.org/readbook/rmcs/rmcs.htm</a:t>
            </a:r>
            <a:r>
              <a:rPr kumimoji="0" lang="en-US" altLang="en-US" sz="1200" b="0" i="0" u="none" strike="noStrike" cap="none" normalizeH="0" baseline="0" dirty="0" smtClean="0">
                <a:ln>
                  <a:noFill/>
                </a:ln>
                <a:solidFill>
                  <a:schemeClr val="bg1"/>
                </a:solidFill>
                <a:effectLst/>
                <a:latin typeface="+mn-lt"/>
              </a:rPr>
              <a:t> </a:t>
            </a:r>
          </a:p>
        </p:txBody>
      </p:sp>
    </p:spTree>
    <p:extLst>
      <p:ext uri="{BB962C8B-B14F-4D97-AF65-F5344CB8AC3E}">
        <p14:creationId xmlns:p14="http://schemas.microsoft.com/office/powerpoint/2010/main" val="148732111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operational linkage to hypothesis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 operational </a:t>
            </a:r>
            <a:r>
              <a:rPr lang="en-US" dirty="0"/>
              <a:t>linkage predicts the way in which the measured </a:t>
            </a:r>
            <a:r>
              <a:rPr lang="en-US" dirty="0" smtClean="0"/>
              <a:t>variables should </a:t>
            </a:r>
            <a:r>
              <a:rPr lang="en-US" dirty="0"/>
              <a:t>behave. Its test of truth goes beyond simple logical deduction, and must include </a:t>
            </a:r>
            <a:r>
              <a:rPr lang="en-US" dirty="0" smtClean="0"/>
              <a:t>observation of </a:t>
            </a:r>
            <a:r>
              <a:rPr lang="en-US" dirty="0"/>
              <a:t>the </a:t>
            </a:r>
            <a:r>
              <a:rPr lang="en-US" dirty="0" smtClean="0"/>
              <a:t>real world. </a:t>
            </a:r>
          </a:p>
          <a:p>
            <a:pPr>
              <a:buFont typeface="Arial" panose="020B0604020202020204" pitchFamily="34" charset="0"/>
              <a:buChar char="•"/>
            </a:pPr>
            <a:r>
              <a:rPr lang="en-US" dirty="0" smtClean="0"/>
              <a:t>The </a:t>
            </a:r>
            <a:r>
              <a:rPr lang="en-US" dirty="0"/>
              <a:t>vehicles for this observation are the operational definitions of variables </a:t>
            </a:r>
            <a:r>
              <a:rPr lang="en-US" dirty="0" smtClean="0"/>
              <a:t>in the </a:t>
            </a:r>
            <a:r>
              <a:rPr lang="en-US" dirty="0"/>
              <a:t>“measurement world.”</a:t>
            </a:r>
          </a:p>
          <a:p>
            <a:pPr>
              <a:buFont typeface="Arial" panose="020B0604020202020204" pitchFamily="34" charset="0"/>
              <a:buChar char="•"/>
            </a:pPr>
            <a:r>
              <a:rPr lang="en-US" dirty="0"/>
              <a:t>We derive hypotheses from the operational linkages. </a:t>
            </a:r>
            <a:endParaRPr lang="en-US" dirty="0" smtClean="0"/>
          </a:p>
          <a:p>
            <a:pPr>
              <a:buFont typeface="Arial" panose="020B0604020202020204" pitchFamily="34" charset="0"/>
              <a:buChar char="•"/>
            </a:pPr>
            <a:r>
              <a:rPr lang="en-US" dirty="0" smtClean="0"/>
              <a:t>Hypotheses </a:t>
            </a:r>
            <a:r>
              <a:rPr lang="en-US" dirty="0"/>
              <a:t>are verbal statements </a:t>
            </a:r>
            <a:r>
              <a:rPr lang="en-US" dirty="0" smtClean="0"/>
              <a:t>that specify </a:t>
            </a:r>
            <a:r>
              <a:rPr lang="en-US" dirty="0"/>
              <a:t>how the variables, as defined by operational definitions, should be associated with </a:t>
            </a:r>
            <a:r>
              <a:rPr lang="en-US" dirty="0" smtClean="0"/>
              <a:t>one another </a:t>
            </a:r>
            <a:r>
              <a:rPr lang="en-US" dirty="0"/>
              <a:t>if the theoretical linkage is, in fact, correct</a:t>
            </a:r>
            <a:r>
              <a:rPr lang="en-US" dirty="0" smtClean="0"/>
              <a:t>.</a:t>
            </a:r>
          </a:p>
          <a:p>
            <a:pPr>
              <a:buFont typeface="Arial" panose="020B0604020202020204" pitchFamily="34" charset="0"/>
              <a:buChar char="•"/>
            </a:pPr>
            <a:r>
              <a:rPr lang="en-US" dirty="0" smtClean="0"/>
              <a:t>If they don’t do so, they should be revised!</a:t>
            </a:r>
            <a:endParaRPr lang="en-US" dirty="0"/>
          </a:p>
        </p:txBody>
      </p:sp>
    </p:spTree>
    <p:extLst>
      <p:ext uri="{BB962C8B-B14F-4D97-AF65-F5344CB8AC3E}">
        <p14:creationId xmlns:p14="http://schemas.microsoft.com/office/powerpoint/2010/main" val="395815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27724</TotalTime>
  <Words>5576</Words>
  <Application>Microsoft Office PowerPoint</Application>
  <PresentationFormat>On-screen Show (4:3)</PresentationFormat>
  <Paragraphs>743</Paragraphs>
  <Slides>92</Slides>
  <Notes>8</Notes>
  <HiddenSlides>16</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04" baseType="lpstr">
      <vt:lpstr>Arial Unicode MS</vt:lpstr>
      <vt:lpstr>Batang</vt:lpstr>
      <vt:lpstr>ＭＳ Ｐゴシック</vt:lpstr>
      <vt:lpstr>SimSun</vt:lpstr>
      <vt:lpstr>Arial</vt:lpstr>
      <vt:lpstr>Georgia</vt:lpstr>
      <vt:lpstr>Times</vt:lpstr>
      <vt:lpstr>Times New Roman</vt:lpstr>
      <vt:lpstr>Trebuchet MS</vt:lpstr>
      <vt:lpstr>Verdana</vt:lpstr>
      <vt:lpstr>2014-Indianapolis</vt:lpstr>
      <vt:lpstr>Photo Editor-foto</vt:lpstr>
      <vt:lpstr>Statistical data analysis and research methods BMI504 Course 21287 – Spring 2018 </vt:lpstr>
      <vt:lpstr>C4. Introduction to data analysis of quantitative and qualitative variables </vt:lpstr>
      <vt:lpstr>Pre-lecture reading test</vt:lpstr>
      <vt:lpstr>Why Most Published Research Findings Are False.</vt:lpstr>
      <vt:lpstr>A. The probability that a research claim is true may depend on: </vt:lpstr>
      <vt:lpstr>B. A research finding is less likely to be true: </vt:lpstr>
      <vt:lpstr>C. Which statements are true?</vt:lpstr>
      <vt:lpstr>D. Why use quantitative approaches in qualitative research?</vt:lpstr>
      <vt:lpstr>E. Ranked ‘products’: which statements are true? Honest responses      1 = liked the most …     5 = liked the least</vt:lpstr>
      <vt:lpstr>Group discussion / report</vt:lpstr>
      <vt:lpstr>Task</vt:lpstr>
      <vt:lpstr>Content of group report</vt:lpstr>
      <vt:lpstr>Assessment</vt:lpstr>
      <vt:lpstr>Assessment criteria</vt:lpstr>
      <vt:lpstr>Interactive lecture</vt:lpstr>
      <vt:lpstr>Steps in data analysis</vt:lpstr>
      <vt:lpstr>Steps in data analysis: this class</vt:lpstr>
      <vt:lpstr>Steps in data analysis (1.1)</vt:lpstr>
      <vt:lpstr>Steps in data analysis (1.1)</vt:lpstr>
      <vt:lpstr>Steps in data analysis (1.2)</vt:lpstr>
      <vt:lpstr>Steps in data analysis (1.2)</vt:lpstr>
      <vt:lpstr>Steps in data analysis (1.3)</vt:lpstr>
      <vt:lpstr>Statistical hypothesis</vt:lpstr>
      <vt:lpstr>Two types of statistical hypotheses</vt:lpstr>
      <vt:lpstr>Steps in data analysis (1.3)</vt:lpstr>
      <vt:lpstr>Steps in data analysis (1.3)</vt:lpstr>
      <vt:lpstr>Steps in data analysis (1.3)</vt:lpstr>
      <vt:lpstr>Steps in data analysis (1.3)</vt:lpstr>
      <vt:lpstr>Remember ontology: what is out there ? </vt:lpstr>
      <vt:lpstr>Data and Reality</vt:lpstr>
      <vt:lpstr>Steps in data analysis (1.4)</vt:lpstr>
      <vt:lpstr>‘Variable’</vt:lpstr>
      <vt:lpstr>How about this?</vt:lpstr>
      <vt:lpstr>Hint: would I like this?</vt:lpstr>
      <vt:lpstr>Why I don’t agree with this.</vt:lpstr>
      <vt:lpstr>‘Variable’</vt:lpstr>
      <vt:lpstr>‘Variable’</vt:lpstr>
      <vt:lpstr>‘Pre-defined perspectives’: concept</vt:lpstr>
      <vt:lpstr>‘Pre-defined perspectives’: concept</vt:lpstr>
      <vt:lpstr>‘Pre-defined perspectives’: construct</vt:lpstr>
      <vt:lpstr>‘Pre-defined perspectives’: construct</vt:lpstr>
      <vt:lpstr>‘Perspective’</vt:lpstr>
      <vt:lpstr>Cognitive Representation</vt:lpstr>
      <vt:lpstr>Pre-defined perspectives</vt:lpstr>
      <vt:lpstr>Steps in data analysis (1.4)</vt:lpstr>
      <vt:lpstr>Steps in data analysis (1.4)</vt:lpstr>
      <vt:lpstr>Steps in data analysis (1.5)</vt:lpstr>
      <vt:lpstr>Kinds of variables</vt:lpstr>
      <vt:lpstr>Variables &amp; level of measurement</vt:lpstr>
      <vt:lpstr>Levels of measurement</vt:lpstr>
      <vt:lpstr>Time ?</vt:lpstr>
      <vt:lpstr>Time</vt:lpstr>
      <vt:lpstr>Which one to select?</vt:lpstr>
      <vt:lpstr>Pre-defined perspectives</vt:lpstr>
      <vt:lpstr>Requirements for operational definitions</vt:lpstr>
      <vt:lpstr>Example</vt:lpstr>
      <vt:lpstr>Example</vt:lpstr>
      <vt:lpstr>Relationship with reality</vt:lpstr>
      <vt:lpstr>Operational definition IsA …?</vt:lpstr>
      <vt:lpstr>Operational definition IsA …?</vt:lpstr>
      <vt:lpstr>‘Interview age’ ?</vt:lpstr>
      <vt:lpstr>‘Interview age’ ?</vt:lpstr>
      <vt:lpstr>‘Interview age’ under the Grit perspective</vt:lpstr>
      <vt:lpstr>PowerPoint Presentation</vt:lpstr>
      <vt:lpstr>Steps in data analysis (1.5)</vt:lpstr>
      <vt:lpstr>Steps in data analysis (1.5)</vt:lpstr>
      <vt:lpstr>Operational definition for ‘heart rate’</vt:lpstr>
      <vt:lpstr>Operational definition for ‘physical exercise’</vt:lpstr>
      <vt:lpstr>Steps in data analysis (1.6)</vt:lpstr>
      <vt:lpstr>Relationships between variables</vt:lpstr>
      <vt:lpstr>Experiment</vt:lpstr>
      <vt:lpstr>Remember the definition of ‘research’</vt:lpstr>
      <vt:lpstr>Remember the definition of ‘research’</vt:lpstr>
      <vt:lpstr>‘Scientific Laws’: a matter of relationships</vt:lpstr>
      <vt:lpstr>Heart rate during exercise trained/untrained</vt:lpstr>
      <vt:lpstr>Remember: steps in data analysis (1.3)</vt:lpstr>
      <vt:lpstr>Heart rate during exercise trained/untrained</vt:lpstr>
      <vt:lpstr>Observed relationships and reality</vt:lpstr>
      <vt:lpstr>Observed relationships and reality</vt:lpstr>
      <vt:lpstr>Observed relationships and reality</vt:lpstr>
      <vt:lpstr>Observed relationships and reality</vt:lpstr>
      <vt:lpstr>What else from             is relevant here?</vt:lpstr>
      <vt:lpstr>Requirements for causal relationships</vt:lpstr>
      <vt:lpstr>Requirements for causal relationships</vt:lpstr>
      <vt:lpstr>Requirements for causal relationships</vt:lpstr>
      <vt:lpstr>Requirements for causal relationships</vt:lpstr>
      <vt:lpstr>Requirements for causal relationships</vt:lpstr>
      <vt:lpstr>‘Theoretical definition’ and ‘Theoretical linkage’</vt:lpstr>
      <vt:lpstr>‘Theoretical definition’ and ‘Theoretical linkage’</vt:lpstr>
      <vt:lpstr>‘Operational Linkage’</vt:lpstr>
      <vt:lpstr>‘Operational Linkage’</vt:lpstr>
      <vt:lpstr>From operational linkage to hypothesis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1337</cp:revision>
  <dcterms:created xsi:type="dcterms:W3CDTF">1601-01-01T00:00:00Z</dcterms:created>
  <dcterms:modified xsi:type="dcterms:W3CDTF">2018-02-21T15:33:16Z</dcterms:modified>
</cp:coreProperties>
</file>