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00"/>
  </p:notesMasterIdLst>
  <p:sldIdLst>
    <p:sldId id="1251" r:id="rId2"/>
    <p:sldId id="1266" r:id="rId3"/>
    <p:sldId id="1268" r:id="rId4"/>
    <p:sldId id="1269" r:id="rId5"/>
    <p:sldId id="1271" r:id="rId6"/>
    <p:sldId id="1272" r:id="rId7"/>
    <p:sldId id="1334" r:id="rId8"/>
    <p:sldId id="1275" r:id="rId9"/>
    <p:sldId id="1293" r:id="rId10"/>
    <p:sldId id="1344" r:id="rId11"/>
    <p:sldId id="1295" r:id="rId12"/>
    <p:sldId id="1336" r:id="rId13"/>
    <p:sldId id="1341" r:id="rId14"/>
    <p:sldId id="1276" r:id="rId15"/>
    <p:sldId id="1267" r:id="rId16"/>
    <p:sldId id="1274" r:id="rId17"/>
    <p:sldId id="1324" r:id="rId18"/>
    <p:sldId id="1338" r:id="rId19"/>
    <p:sldId id="1102" r:id="rId20"/>
    <p:sldId id="1103" r:id="rId21"/>
    <p:sldId id="1113" r:id="rId22"/>
    <p:sldId id="1099" r:id="rId23"/>
    <p:sldId id="1100" r:id="rId24"/>
    <p:sldId id="1326" r:id="rId25"/>
    <p:sldId id="1325" r:id="rId26"/>
    <p:sldId id="1296" r:id="rId27"/>
    <p:sldId id="1280" r:id="rId28"/>
    <p:sldId id="1327" r:id="rId29"/>
    <p:sldId id="1246" r:id="rId30"/>
    <p:sldId id="1247" r:id="rId31"/>
    <p:sldId id="1305" r:id="rId32"/>
    <p:sldId id="1248" r:id="rId33"/>
    <p:sldId id="1125" r:id="rId34"/>
    <p:sldId id="1340" r:id="rId35"/>
    <p:sldId id="949" r:id="rId36"/>
    <p:sldId id="989" r:id="rId37"/>
    <p:sldId id="1306" r:id="rId38"/>
    <p:sldId id="1273" r:id="rId39"/>
    <p:sldId id="1277" r:id="rId40"/>
    <p:sldId id="1282" r:id="rId41"/>
    <p:sldId id="1278" r:id="rId42"/>
    <p:sldId id="1331" r:id="rId43"/>
    <p:sldId id="1332" r:id="rId44"/>
    <p:sldId id="1337" r:id="rId45"/>
    <p:sldId id="1297" r:id="rId46"/>
    <p:sldId id="1298" r:id="rId47"/>
    <p:sldId id="1299" r:id="rId48"/>
    <p:sldId id="1339" r:id="rId49"/>
    <p:sldId id="1284" r:id="rId50"/>
    <p:sldId id="1328" r:id="rId51"/>
    <p:sldId id="1289" r:id="rId52"/>
    <p:sldId id="1303" r:id="rId53"/>
    <p:sldId id="1329" r:id="rId54"/>
    <p:sldId id="1287" r:id="rId55"/>
    <p:sldId id="1130" r:id="rId56"/>
    <p:sldId id="1285" r:id="rId57"/>
    <p:sldId id="1283" r:id="rId58"/>
    <p:sldId id="1288" r:id="rId59"/>
    <p:sldId id="1342" r:id="rId60"/>
    <p:sldId id="1250" r:id="rId61"/>
    <p:sldId id="1290" r:id="rId62"/>
    <p:sldId id="1302" r:id="rId63"/>
    <p:sldId id="1304" r:id="rId64"/>
    <p:sldId id="1291" r:id="rId65"/>
    <p:sldId id="1292" r:id="rId66"/>
    <p:sldId id="1294" r:id="rId67"/>
    <p:sldId id="1286" r:id="rId68"/>
    <p:sldId id="1343" r:id="rId69"/>
    <p:sldId id="1330" r:id="rId70"/>
    <p:sldId id="1252" r:id="rId71"/>
    <p:sldId id="1265" r:id="rId72"/>
    <p:sldId id="1253" r:id="rId73"/>
    <p:sldId id="1263" r:id="rId74"/>
    <p:sldId id="1255" r:id="rId75"/>
    <p:sldId id="1256" r:id="rId76"/>
    <p:sldId id="1259" r:id="rId77"/>
    <p:sldId id="1262" r:id="rId78"/>
    <p:sldId id="1260" r:id="rId79"/>
    <p:sldId id="1254" r:id="rId80"/>
    <p:sldId id="1315" r:id="rId81"/>
    <p:sldId id="1307" r:id="rId82"/>
    <p:sldId id="1316" r:id="rId83"/>
    <p:sldId id="1317" r:id="rId84"/>
    <p:sldId id="1308" r:id="rId85"/>
    <p:sldId id="1309" r:id="rId86"/>
    <p:sldId id="1318" r:id="rId87"/>
    <p:sldId id="1319" r:id="rId88"/>
    <p:sldId id="1261" r:id="rId89"/>
    <p:sldId id="1310" r:id="rId90"/>
    <p:sldId id="1320" r:id="rId91"/>
    <p:sldId id="1311" r:id="rId92"/>
    <p:sldId id="1321" r:id="rId93"/>
    <p:sldId id="1312" r:id="rId94"/>
    <p:sldId id="1322" r:id="rId95"/>
    <p:sldId id="1313" r:id="rId96"/>
    <p:sldId id="1323" r:id="rId97"/>
    <p:sldId id="1314" r:id="rId98"/>
    <p:sldId id="1333" r:id="rId9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0" autoAdjust="0"/>
    <p:restoredTop sz="85952" autoAdjust="0"/>
  </p:normalViewPr>
  <p:slideViewPr>
    <p:cSldViewPr>
      <p:cViewPr varScale="1">
        <p:scale>
          <a:sx n="94" d="100"/>
          <a:sy n="94" d="100"/>
        </p:scale>
        <p:origin x="11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10</a:t>
            </a:fld>
            <a:endParaRPr lang="en-US"/>
          </a:p>
        </p:txBody>
      </p:sp>
    </p:spTree>
    <p:extLst>
      <p:ext uri="{BB962C8B-B14F-4D97-AF65-F5344CB8AC3E}">
        <p14:creationId xmlns:p14="http://schemas.microsoft.com/office/powerpoint/2010/main" val="2482508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77</a:t>
            </a:fld>
            <a:endParaRPr lang="en-US"/>
          </a:p>
        </p:txBody>
      </p:sp>
    </p:spTree>
    <p:extLst>
      <p:ext uri="{BB962C8B-B14F-4D97-AF65-F5344CB8AC3E}">
        <p14:creationId xmlns:p14="http://schemas.microsoft.com/office/powerpoint/2010/main" val="1151930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and 5</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78</a:t>
            </a:fld>
            <a:endParaRPr lang="en-US"/>
          </a:p>
        </p:txBody>
      </p:sp>
    </p:spTree>
    <p:extLst>
      <p:ext uri="{BB962C8B-B14F-4D97-AF65-F5344CB8AC3E}">
        <p14:creationId xmlns:p14="http://schemas.microsoft.com/office/powerpoint/2010/main" val="229330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False:3,14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81</a:t>
            </a:fld>
            <a:endParaRPr lang="en-US"/>
          </a:p>
        </p:txBody>
      </p:sp>
    </p:spTree>
    <p:extLst>
      <p:ext uri="{BB962C8B-B14F-4D97-AF65-F5344CB8AC3E}">
        <p14:creationId xmlns:p14="http://schemas.microsoft.com/office/powerpoint/2010/main" val="192914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False:3,14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82</a:t>
            </a:fld>
            <a:endParaRPr lang="en-US"/>
          </a:p>
        </p:txBody>
      </p:sp>
    </p:spTree>
    <p:extLst>
      <p:ext uri="{BB962C8B-B14F-4D97-AF65-F5344CB8AC3E}">
        <p14:creationId xmlns:p14="http://schemas.microsoft.com/office/powerpoint/2010/main" val="88654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83</a:t>
            </a:fld>
            <a:endParaRPr lang="en-US"/>
          </a:p>
        </p:txBody>
      </p:sp>
    </p:spTree>
    <p:extLst>
      <p:ext uri="{BB962C8B-B14F-4D97-AF65-F5344CB8AC3E}">
        <p14:creationId xmlns:p14="http://schemas.microsoft.com/office/powerpoint/2010/main" val="3828028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84</a:t>
            </a:fld>
            <a:endParaRPr lang="en-US"/>
          </a:p>
        </p:txBody>
      </p:sp>
    </p:spTree>
    <p:extLst>
      <p:ext uri="{BB962C8B-B14F-4D97-AF65-F5344CB8AC3E}">
        <p14:creationId xmlns:p14="http://schemas.microsoft.com/office/powerpoint/2010/main" val="29087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practice of widening the diagnostic boundaries of illnesses and aggressively promoting their public awareness in order to expand the markets for treatment.</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120258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practice of widening the diagnostic boundaries of illnesses and aggressively promoting their public awareness in order to expand the markets for treatment.</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129342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232151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134520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35</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91</a:t>
            </a:fld>
            <a:endParaRPr lang="en-US"/>
          </a:p>
        </p:txBody>
      </p:sp>
    </p:spTree>
    <p:extLst>
      <p:ext uri="{BB962C8B-B14F-4D97-AF65-F5344CB8AC3E}">
        <p14:creationId xmlns:p14="http://schemas.microsoft.com/office/powerpoint/2010/main" val="259089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92</a:t>
            </a:fld>
            <a:endParaRPr lang="en-US"/>
          </a:p>
        </p:txBody>
      </p:sp>
    </p:spTree>
    <p:extLst>
      <p:ext uri="{BB962C8B-B14F-4D97-AF65-F5344CB8AC3E}">
        <p14:creationId xmlns:p14="http://schemas.microsoft.com/office/powerpoint/2010/main" val="1928192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93</a:t>
            </a:fld>
            <a:endParaRPr lang="en-US"/>
          </a:p>
        </p:txBody>
      </p:sp>
    </p:spTree>
    <p:extLst>
      <p:ext uri="{BB962C8B-B14F-4D97-AF65-F5344CB8AC3E}">
        <p14:creationId xmlns:p14="http://schemas.microsoft.com/office/powerpoint/2010/main" val="416488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94</a:t>
            </a:fld>
            <a:endParaRPr lang="en-US"/>
          </a:p>
        </p:txBody>
      </p:sp>
    </p:spTree>
    <p:extLst>
      <p:ext uri="{BB962C8B-B14F-4D97-AF65-F5344CB8AC3E}">
        <p14:creationId xmlns:p14="http://schemas.microsoft.com/office/powerpoint/2010/main" val="3552032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and 5</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95</a:t>
            </a:fld>
            <a:endParaRPr lang="en-US"/>
          </a:p>
        </p:txBody>
      </p:sp>
    </p:spTree>
    <p:extLst>
      <p:ext uri="{BB962C8B-B14F-4D97-AF65-F5344CB8AC3E}">
        <p14:creationId xmlns:p14="http://schemas.microsoft.com/office/powerpoint/2010/main" val="160467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and 5</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96</a:t>
            </a:fld>
            <a:endParaRPr lang="en-US"/>
          </a:p>
        </p:txBody>
      </p:sp>
    </p:spTree>
    <p:extLst>
      <p:ext uri="{BB962C8B-B14F-4D97-AF65-F5344CB8AC3E}">
        <p14:creationId xmlns:p14="http://schemas.microsoft.com/office/powerpoint/2010/main" val="267021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36</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8847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70</a:t>
            </a:fld>
            <a:endParaRPr lang="en-US"/>
          </a:p>
        </p:txBody>
      </p:sp>
    </p:spTree>
    <p:extLst>
      <p:ext uri="{BB962C8B-B14F-4D97-AF65-F5344CB8AC3E}">
        <p14:creationId xmlns:p14="http://schemas.microsoft.com/office/powerpoint/2010/main" val="132524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False:3,14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72</a:t>
            </a:fld>
            <a:endParaRPr lang="en-US"/>
          </a:p>
        </p:txBody>
      </p:sp>
    </p:spTree>
    <p:extLst>
      <p:ext uri="{BB962C8B-B14F-4D97-AF65-F5344CB8AC3E}">
        <p14:creationId xmlns:p14="http://schemas.microsoft.com/office/powerpoint/2010/main" val="97661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73</a:t>
            </a:fld>
            <a:endParaRPr lang="en-US"/>
          </a:p>
        </p:txBody>
      </p:sp>
    </p:spTree>
    <p:extLst>
      <p:ext uri="{BB962C8B-B14F-4D97-AF65-F5344CB8AC3E}">
        <p14:creationId xmlns:p14="http://schemas.microsoft.com/office/powerpoint/2010/main" val="359787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the practice of widening the diagnostic boundaries of illnesses and aggressively promoting their public awareness in order to expand the markets for treatment.</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74</a:t>
            </a:fld>
            <a:endParaRPr lang="en-US"/>
          </a:p>
        </p:txBody>
      </p:sp>
    </p:spTree>
    <p:extLst>
      <p:ext uri="{BB962C8B-B14F-4D97-AF65-F5344CB8AC3E}">
        <p14:creationId xmlns:p14="http://schemas.microsoft.com/office/powerpoint/2010/main" val="380620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75</a:t>
            </a:fld>
            <a:endParaRPr lang="en-US"/>
          </a:p>
        </p:txBody>
      </p:sp>
    </p:spTree>
    <p:extLst>
      <p:ext uri="{BB962C8B-B14F-4D97-AF65-F5344CB8AC3E}">
        <p14:creationId xmlns:p14="http://schemas.microsoft.com/office/powerpoint/2010/main" val="267443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76</a:t>
            </a:fld>
            <a:endParaRPr lang="en-US"/>
          </a:p>
        </p:txBody>
      </p:sp>
    </p:spTree>
    <p:extLst>
      <p:ext uri="{BB962C8B-B14F-4D97-AF65-F5344CB8AC3E}">
        <p14:creationId xmlns:p14="http://schemas.microsoft.com/office/powerpoint/2010/main" val="36007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2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2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www2.erie.gov/health/sites/www2.erie.gov.health/files/uploads/pdfs/reportablediseases.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ideo" Target="https://www.youtube.com/embed/PsgBtOVzH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21287 </a:t>
            </a:r>
            <a:r>
              <a:rPr lang="en-US" sz="2800" dirty="0"/>
              <a:t>– Spring </a:t>
            </a:r>
            <a:r>
              <a:rPr lang="en-US" sz="2800" dirty="0" smtClean="0"/>
              <a:t>2018</a:t>
            </a: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1 – Feb 1, 2017</a:t>
            </a:r>
          </a:p>
          <a:p>
            <a:r>
              <a:rPr lang="en-US" dirty="0" smtClean="0"/>
              <a:t>Fundamentals of Research - Introduction</a:t>
            </a:r>
          </a:p>
          <a:p>
            <a:endParaRPr lang="en-US" dirty="0" smtClean="0"/>
          </a:p>
          <a:p>
            <a:r>
              <a:rPr lang="en-US" dirty="0" smtClean="0"/>
              <a:t>Werner CEUSTERS</a:t>
            </a:r>
            <a:endParaRPr lang="en-US" dirty="0"/>
          </a:p>
        </p:txBody>
      </p:sp>
    </p:spTree>
    <p:extLst>
      <p:ext uri="{BB962C8B-B14F-4D97-AF65-F5344CB8AC3E}">
        <p14:creationId xmlns:p14="http://schemas.microsoft.com/office/powerpoint/2010/main" val="80315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9741"/>
            <a:ext cx="8686800" cy="762000"/>
          </a:xfrm>
        </p:spPr>
        <p:txBody>
          <a:bodyPr/>
          <a:lstStyle/>
          <a:p>
            <a:r>
              <a:rPr lang="en-US" dirty="0" smtClean="0"/>
              <a:t>Form of communication for student 2</a:t>
            </a:r>
            <a:br>
              <a:rPr lang="en-US" dirty="0" smtClean="0"/>
            </a:br>
            <a:r>
              <a:rPr lang="en-US" dirty="0" smtClean="0"/>
              <a:t>(5 participating students, after 5 classes)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52067561"/>
              </p:ext>
            </p:extLst>
          </p:nvPr>
        </p:nvGraphicFramePr>
        <p:xfrm>
          <a:off x="228602" y="2133600"/>
          <a:ext cx="8534397" cy="3358515"/>
        </p:xfrm>
        <a:graphic>
          <a:graphicData uri="http://schemas.openxmlformats.org/drawingml/2006/table">
            <a:tbl>
              <a:tblPr>
                <a:tableStyleId>{5C22544A-7EE6-4342-B048-85BDC9FD1C3A}</a:tableStyleId>
              </a:tblPr>
              <a:tblGrid>
                <a:gridCol w="1219198"/>
                <a:gridCol w="869526"/>
                <a:gridCol w="1223863"/>
                <a:gridCol w="1044362"/>
                <a:gridCol w="1044362"/>
                <a:gridCol w="1044362"/>
                <a:gridCol w="1044362"/>
                <a:gridCol w="1044362"/>
              </a:tblGrid>
              <a:tr h="200025">
                <a:tc>
                  <a:txBody>
                    <a:bodyPr/>
                    <a:lstStyle/>
                    <a:p>
                      <a:pPr algn="ctr" fontAlgn="b"/>
                      <a:r>
                        <a:rPr lang="en-US" sz="2400" u="none" strike="noStrike" dirty="0">
                          <a:solidFill>
                            <a:schemeClr val="bg1"/>
                          </a:solidFill>
                          <a:effectLst/>
                        </a:rPr>
                        <a:t> </a:t>
                      </a:r>
                      <a:r>
                        <a:rPr lang="en-US" sz="2400" u="none" strike="noStrike" dirty="0" smtClean="0">
                          <a:solidFill>
                            <a:schemeClr val="bg1"/>
                          </a:solidFill>
                          <a:effectLst/>
                        </a:rPr>
                        <a:t>Student</a:t>
                      </a:r>
                      <a:endParaRPr lang="en-US" sz="24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1"/>
                          </a:solidFill>
                          <a:effectLst/>
                        </a:rPr>
                        <a:t> </a:t>
                      </a:r>
                      <a:r>
                        <a:rPr lang="en-US" sz="2400" u="none" strike="noStrike" dirty="0" smtClean="0">
                          <a:solidFill>
                            <a:schemeClr val="bg1"/>
                          </a:solidFill>
                          <a:effectLst/>
                        </a:rPr>
                        <a:t>Task</a:t>
                      </a:r>
                      <a:endParaRPr lang="en-US" sz="24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1"/>
                          </a:solidFill>
                          <a:effectLst/>
                        </a:rPr>
                        <a:t>Raw score</a:t>
                      </a:r>
                      <a:endParaRPr lang="en-US" sz="24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5">
                  <a:txBody>
                    <a:bodyPr/>
                    <a:lstStyle/>
                    <a:p>
                      <a:pPr algn="ctr" fontAlgn="b"/>
                      <a:r>
                        <a:rPr lang="en-US" sz="2400" u="none" strike="noStrike" dirty="0">
                          <a:solidFill>
                            <a:schemeClr val="bg1"/>
                          </a:solidFill>
                          <a:effectLst/>
                        </a:rPr>
                        <a:t>Output of function</a:t>
                      </a:r>
                      <a:endParaRPr lang="en-US" sz="24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a:txBody>
                    <a:bodyPr/>
                    <a:lstStyle/>
                    <a:p>
                      <a:pPr algn="ctr" fontAlgn="b"/>
                      <a:r>
                        <a:rPr lang="en-US" sz="2800" u="none" strike="noStrike" dirty="0">
                          <a:solidFill>
                            <a:schemeClr val="bg1"/>
                          </a:solidFill>
                          <a:effectLst/>
                        </a:rPr>
                        <a:t> </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 </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 </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S1</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S2</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S3</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S4</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S5</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ctr" fontAlgn="b"/>
                      <a:r>
                        <a:rPr lang="en-US" sz="2800" u="none" strike="noStrike" dirty="0">
                          <a:solidFill>
                            <a:schemeClr val="bg1"/>
                          </a:solidFill>
                          <a:effectLst/>
                        </a:rPr>
                        <a:t> </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T1</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70</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71.5</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64</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70.5</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81.5</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71.5</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ctr" fontAlgn="b"/>
                      <a:r>
                        <a:rPr lang="en-US" sz="2800" u="none" strike="noStrike" dirty="0">
                          <a:solidFill>
                            <a:schemeClr val="bg1"/>
                          </a:solidFill>
                          <a:effectLst/>
                        </a:rPr>
                        <a:t> </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T2</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35</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54.6</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81.6</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76.1</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78.6</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70.6</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ctr" fontAlgn="b"/>
                      <a:r>
                        <a:rPr lang="en-US" sz="2800" u="none" strike="noStrike" dirty="0">
                          <a:solidFill>
                            <a:schemeClr val="bg1"/>
                          </a:solidFill>
                          <a:effectLst/>
                        </a:rPr>
                        <a:t>S1</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T3</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100</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89.1</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83.1</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61.6</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85.1</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78.6</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ctr" fontAlgn="b"/>
                      <a:r>
                        <a:rPr lang="en-US" sz="2800" u="none" strike="noStrike" dirty="0">
                          <a:solidFill>
                            <a:schemeClr val="bg1"/>
                          </a:solidFill>
                          <a:effectLst/>
                        </a:rPr>
                        <a:t> </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T4</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80</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81.8</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88.3</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81.3</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84.3</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82.8</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0025">
                <a:tc>
                  <a:txBody>
                    <a:bodyPr/>
                    <a:lstStyle/>
                    <a:p>
                      <a:pPr algn="ctr" fontAlgn="b"/>
                      <a:r>
                        <a:rPr lang="en-US" sz="2800" u="none" strike="noStrike" dirty="0">
                          <a:solidFill>
                            <a:schemeClr val="bg1"/>
                          </a:solidFill>
                          <a:effectLst/>
                        </a:rPr>
                        <a:t> </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T5</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61</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70.6</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82.6</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a:solidFill>
                            <a:schemeClr val="bg1"/>
                          </a:solidFill>
                          <a:effectLst/>
                        </a:rPr>
                        <a:t>79.1</a:t>
                      </a:r>
                      <a:endParaRPr lang="en-US" sz="28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84.1</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a:solidFill>
                            <a:schemeClr val="bg1"/>
                          </a:solidFill>
                          <a:effectLst/>
                        </a:rPr>
                        <a:t>78.6</a:t>
                      </a:r>
                      <a:endParaRPr lang="en-US" sz="28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ectangle 3"/>
          <p:cNvSpPr/>
          <p:nvPr/>
        </p:nvSpPr>
        <p:spPr bwMode="auto">
          <a:xfrm>
            <a:off x="228600" y="2133600"/>
            <a:ext cx="8686800" cy="3581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524000" y="2133600"/>
            <a:ext cx="914400" cy="3581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2438400" y="2133600"/>
            <a:ext cx="914400" cy="3581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28600" y="2133600"/>
            <a:ext cx="86868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352800" y="2895600"/>
            <a:ext cx="55626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120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2057400"/>
            <a:ext cx="8686800" cy="4572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200" kern="0" dirty="0" smtClean="0"/>
              <a:t>To obtain a bonus score, participating students must prior to May 7 send to me their assessment of which unique identifier was assigned to which student.</a:t>
            </a:r>
          </a:p>
          <a:p>
            <a:pPr>
              <a:buFont typeface="Arial" panose="020B0604020202020204" pitchFamily="34" charset="0"/>
              <a:buChar char="•"/>
            </a:pPr>
            <a:r>
              <a:rPr lang="en-US" sz="2200" kern="0" dirty="0" smtClean="0"/>
              <a:t>Scoring: </a:t>
            </a:r>
          </a:p>
          <a:p>
            <a:pPr marL="0" indent="0">
              <a:tabLst>
                <a:tab pos="517525" algn="l"/>
              </a:tabLst>
            </a:pPr>
            <a:r>
              <a:rPr lang="en-US" sz="2000" kern="0" dirty="0"/>
              <a:t>	</a:t>
            </a:r>
            <a:r>
              <a:rPr lang="en-US" sz="1800" kern="0" dirty="0" smtClean="0"/>
              <a:t>+10% for correct assessment of your own pseudonym;    </a:t>
            </a:r>
          </a:p>
          <a:p>
            <a:pPr marL="0" indent="0">
              <a:tabLst>
                <a:tab pos="517525" algn="l"/>
              </a:tabLst>
            </a:pPr>
            <a:r>
              <a:rPr lang="en-US" sz="1800" kern="0" dirty="0"/>
              <a:t>	</a:t>
            </a:r>
            <a:r>
              <a:rPr lang="en-US" sz="1800" kern="0" dirty="0" smtClean="0"/>
              <a:t>+10% for finding the function,</a:t>
            </a:r>
          </a:p>
          <a:p>
            <a:pPr marL="0" indent="0">
              <a:tabLst>
                <a:tab pos="517525" algn="l"/>
              </a:tabLst>
            </a:pPr>
            <a:r>
              <a:rPr lang="en-US" sz="1800" kern="0" dirty="0" smtClean="0"/>
              <a:t>      	+10%/(part. </a:t>
            </a:r>
            <a:r>
              <a:rPr lang="en-US" sz="1800" kern="0" dirty="0"/>
              <a:t>s</a:t>
            </a:r>
            <a:r>
              <a:rPr lang="en-US" sz="1800" kern="0" dirty="0" smtClean="0"/>
              <a:t>tud.) for each other student you assess correctly</a:t>
            </a:r>
            <a:r>
              <a:rPr lang="en-US" sz="1800" kern="0" dirty="0"/>
              <a:t>,</a:t>
            </a:r>
            <a:r>
              <a:rPr lang="en-US" sz="1800" kern="0" dirty="0" smtClean="0"/>
              <a:t>   		</a:t>
            </a:r>
          </a:p>
          <a:p>
            <a:pPr marL="0" indent="0">
              <a:tabLst>
                <a:tab pos="517525" algn="l"/>
              </a:tabLst>
            </a:pPr>
            <a:r>
              <a:rPr lang="en-US" sz="1800" kern="0" dirty="0" smtClean="0"/>
              <a:t>	-10%</a:t>
            </a:r>
            <a:r>
              <a:rPr lang="en-US" sz="1800" kern="0" dirty="0"/>
              <a:t>/(part. stud</a:t>
            </a:r>
            <a:r>
              <a:rPr lang="en-US" sz="1800" kern="0" dirty="0" smtClean="0"/>
              <a:t>.) </a:t>
            </a:r>
            <a:r>
              <a:rPr lang="en-US" sz="1800" kern="0" dirty="0"/>
              <a:t>for each </a:t>
            </a:r>
            <a:r>
              <a:rPr lang="en-US" sz="1800" kern="0" dirty="0" smtClean="0"/>
              <a:t>student that assesses your pseudonym correctly.</a:t>
            </a:r>
          </a:p>
          <a:p>
            <a:pPr marL="0" indent="0">
              <a:tabLst>
                <a:tab pos="517525" algn="l"/>
              </a:tabLst>
            </a:pPr>
            <a:endParaRPr lang="en-US" kern="0" dirty="0" smtClean="0"/>
          </a:p>
        </p:txBody>
      </p:sp>
      <p:sp>
        <p:nvSpPr>
          <p:cNvPr id="7" name="Title 1"/>
          <p:cNvSpPr>
            <a:spLocks noGrp="1"/>
          </p:cNvSpPr>
          <p:nvPr>
            <p:ph type="title"/>
          </p:nvPr>
        </p:nvSpPr>
        <p:spPr/>
        <p:txBody>
          <a:bodyPr/>
          <a:lstStyle/>
          <a:p>
            <a:r>
              <a:rPr lang="en-US" sz="3400" dirty="0" smtClean="0"/>
              <a:t>Scoring bonus: final score = class scores + max 30% of (100% - class scores)</a:t>
            </a:r>
            <a:endParaRPr lang="en-US" sz="3400" dirty="0"/>
          </a:p>
        </p:txBody>
      </p:sp>
    </p:spTree>
    <p:extLst>
      <p:ext uri="{BB962C8B-B14F-4D97-AF65-F5344CB8AC3E}">
        <p14:creationId xmlns:p14="http://schemas.microsoft.com/office/powerpoint/2010/main" val="23674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bonus on original grades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4192979"/>
              </p:ext>
            </p:extLst>
          </p:nvPr>
        </p:nvGraphicFramePr>
        <p:xfrm>
          <a:off x="838199" y="1676400"/>
          <a:ext cx="7391401" cy="4985385"/>
        </p:xfrm>
        <a:graphic>
          <a:graphicData uri="http://schemas.openxmlformats.org/drawingml/2006/table">
            <a:tbl>
              <a:tblPr>
                <a:tableStyleId>{5C22544A-7EE6-4342-B048-85BDC9FD1C3A}</a:tableStyleId>
              </a:tblPr>
              <a:tblGrid>
                <a:gridCol w="1558015"/>
                <a:gridCol w="1613002"/>
                <a:gridCol w="1484695"/>
                <a:gridCol w="2735689"/>
              </a:tblGrid>
              <a:tr h="236220">
                <a:tc>
                  <a:txBody>
                    <a:bodyPr/>
                    <a:lstStyle/>
                    <a:p>
                      <a:pPr algn="ctr" fontAlgn="b"/>
                      <a:r>
                        <a:rPr lang="en-US" sz="1600" b="1" u="none" strike="noStrike" dirty="0">
                          <a:effectLst/>
                        </a:rPr>
                        <a:t>course score</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with max bonus</a:t>
                      </a:r>
                      <a:endParaRPr lang="en-US" sz="16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original grade</a:t>
                      </a:r>
                      <a:endParaRPr lang="en-US" sz="16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grade with bonus</a:t>
                      </a:r>
                      <a:endParaRPr lang="en-US" sz="16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42.9</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60.03</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F</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D</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dirty="0">
                          <a:effectLst/>
                        </a:rPr>
                        <a:t>52.9</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67.03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F</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D+</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236220">
                <a:tc>
                  <a:txBody>
                    <a:bodyPr/>
                    <a:lstStyle/>
                    <a:p>
                      <a:pPr algn="ctr" fontAlgn="b"/>
                      <a:r>
                        <a:rPr lang="en-US" sz="1400" u="none" strike="noStrike" dirty="0">
                          <a:effectLst/>
                        </a:rPr>
                        <a:t>57.2</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70.04</a:t>
                      </a:r>
                      <a:endParaRPr lang="en-US"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F</a:t>
                      </a:r>
                      <a:endParaRPr lang="en-US"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D</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C-</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a:effectLst/>
                        </a:rPr>
                        <a:t>61.5</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73.05</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D</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67</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76.9</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D+</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a:effectLst/>
                        </a:rPr>
                        <a:t>67.2</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77.04</a:t>
                      </a:r>
                      <a:endParaRPr lang="en-US"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D+</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79</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C+</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a:effectLst/>
                        </a:rPr>
                        <a:t>71.5</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80.05</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81.1</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a:effectLst/>
                        </a:rPr>
                        <a:t>75.8</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83.06</a:t>
                      </a:r>
                      <a:endParaRPr lang="en-US"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77</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83.9</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C+</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86</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dirty="0">
                          <a:effectLst/>
                        </a:rPr>
                        <a:t>81.5</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87.05</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88.1</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6220">
                <a:tc>
                  <a:txBody>
                    <a:bodyPr/>
                    <a:lstStyle/>
                    <a:p>
                      <a:pPr algn="ctr" fontAlgn="b"/>
                      <a:r>
                        <a:rPr lang="en-US" sz="1400" u="none" strike="noStrike">
                          <a:effectLst/>
                        </a:rPr>
                        <a:t>85.8</a:t>
                      </a:r>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90.06</a:t>
                      </a:r>
                      <a:endParaRPr lang="en-US"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87</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90.9</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20">
                <a:tc>
                  <a:txBody>
                    <a:bodyPr/>
                    <a:lstStyle/>
                    <a:p>
                      <a:pPr algn="ct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95.1</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4553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Mandatory!</a:t>
            </a:r>
            <a:endParaRPr lang="en-US" sz="5400" dirty="0"/>
          </a:p>
        </p:txBody>
      </p:sp>
      <p:sp>
        <p:nvSpPr>
          <p:cNvPr id="5" name="Content Placeholder 4"/>
          <p:cNvSpPr>
            <a:spLocks noGrp="1"/>
          </p:cNvSpPr>
          <p:nvPr>
            <p:ph idx="1"/>
          </p:nvPr>
        </p:nvSpPr>
        <p:spPr>
          <a:xfrm>
            <a:off x="228600" y="1981200"/>
            <a:ext cx="8686800" cy="4648200"/>
          </a:xfrm>
        </p:spPr>
        <p:txBody>
          <a:bodyPr/>
          <a:lstStyle/>
          <a:p>
            <a:pPr>
              <a:buFont typeface="Arial" panose="020B0604020202020204" pitchFamily="34" charset="0"/>
              <a:buChar char="•"/>
            </a:pPr>
            <a:r>
              <a:rPr lang="en-US" sz="3600" dirty="0" smtClean="0"/>
              <a:t>Read the syllabus in detail.</a:t>
            </a:r>
          </a:p>
          <a:p>
            <a:pPr>
              <a:buFont typeface="Arial" panose="020B0604020202020204" pitchFamily="34" charset="0"/>
              <a:buChar char="•"/>
            </a:pPr>
            <a:endParaRPr lang="en-US" sz="3600" dirty="0" smtClean="0"/>
          </a:p>
          <a:p>
            <a:pPr>
              <a:buFont typeface="Arial" panose="020B0604020202020204" pitchFamily="34" charset="0"/>
              <a:buChar char="•"/>
            </a:pPr>
            <a:r>
              <a:rPr lang="en-US" sz="3600" dirty="0" smtClean="0"/>
              <a:t>Any mistake, lack of clarity or unfair principle you believe to perceive should be communicated to the course director prior to the 2</a:t>
            </a:r>
            <a:r>
              <a:rPr lang="en-US" sz="3600" baseline="30000" dirty="0" smtClean="0"/>
              <a:t>nd</a:t>
            </a:r>
            <a:r>
              <a:rPr lang="en-US" sz="3600" dirty="0" smtClean="0"/>
              <a:t> class.</a:t>
            </a:r>
            <a:endParaRPr lang="en-US" sz="3600" dirty="0"/>
          </a:p>
        </p:txBody>
      </p:sp>
    </p:spTree>
    <p:extLst>
      <p:ext uri="{BB962C8B-B14F-4D97-AF65-F5344CB8AC3E}">
        <p14:creationId xmlns:p14="http://schemas.microsoft.com/office/powerpoint/2010/main" val="362302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Course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224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a:p>
        </p:txBody>
      </p:sp>
    </p:spTree>
    <p:extLst>
      <p:ext uri="{BB962C8B-B14F-4D97-AF65-F5344CB8AC3E}">
        <p14:creationId xmlns:p14="http://schemas.microsoft.com/office/powerpoint/2010/main" val="2050987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p:txBody>
      </p:sp>
    </p:spTree>
    <p:extLst>
      <p:ext uri="{BB962C8B-B14F-4D97-AF65-F5344CB8AC3E}">
        <p14:creationId xmlns:p14="http://schemas.microsoft.com/office/powerpoint/2010/main" val="3051249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Tree>
    <p:extLst>
      <p:ext uri="{BB962C8B-B14F-4D97-AF65-F5344CB8AC3E}">
        <p14:creationId xmlns:p14="http://schemas.microsoft.com/office/powerpoint/2010/main" val="80102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 use(</a:t>
            </a:r>
            <a:r>
              <a:rPr lang="en-US" dirty="0" err="1" smtClean="0"/>
              <a:t>ful</a:t>
            </a:r>
            <a:r>
              <a:rPr lang="en-US" dirty="0" smtClean="0"/>
              <a:t>/less)?</a:t>
            </a:r>
            <a:endParaRPr lang="en-US" dirty="0"/>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smtClean="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Tree>
    <p:extLst>
      <p:ext uri="{BB962C8B-B14F-4D97-AF65-F5344CB8AC3E}">
        <p14:creationId xmlns:p14="http://schemas.microsoft.com/office/powerpoint/2010/main" val="811625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a:t>science</a:t>
            </a:r>
            <a:r>
              <a:rPr lang="en-US" dirty="0" smtClean="0"/>
              <a:t>’</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knowledge or a system of knowledge covering general truths or the operation of general laws especially as obtained and tested through </a:t>
            </a:r>
            <a:r>
              <a:rPr lang="en-US" sz="2800" dirty="0" smtClean="0"/>
              <a:t>the scientific 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a:t>
            </a:r>
            <a:r>
              <a:rPr lang="en-US" sz="2800" dirty="0" smtClean="0"/>
              <a:t>science.</a:t>
            </a:r>
            <a:endParaRPr lang="en-US" sz="2800" dirty="0"/>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TextBox 4"/>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3180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structure (C1)</a:t>
            </a:r>
            <a:endParaRPr lang="en-US" dirty="0"/>
          </a:p>
        </p:txBody>
      </p:sp>
      <p:sp>
        <p:nvSpPr>
          <p:cNvPr id="4" name="Content Placeholder 3"/>
          <p:cNvSpPr>
            <a:spLocks noGrp="1"/>
          </p:cNvSpPr>
          <p:nvPr>
            <p:ph idx="1"/>
          </p:nvPr>
        </p:nvSpPr>
        <p:spPr/>
        <p:txBody>
          <a:bodyPr/>
          <a:lstStyle/>
          <a:p>
            <a:pPr marL="457200" indent="-457200">
              <a:buFont typeface="+mj-lt"/>
              <a:buAutoNum type="arabicParenR"/>
            </a:pPr>
            <a:r>
              <a:rPr lang="en-US" dirty="0" smtClean="0"/>
              <a:t>Overview </a:t>
            </a:r>
            <a:r>
              <a:rPr lang="en-US" dirty="0"/>
              <a:t>of the </a:t>
            </a:r>
            <a:r>
              <a:rPr lang="en-US" dirty="0" smtClean="0"/>
              <a:t>course with: </a:t>
            </a:r>
          </a:p>
          <a:p>
            <a:pPr marL="857250" lvl="1" indent="-457200">
              <a:buFont typeface="+mj-lt"/>
              <a:buAutoNum type="arabicParenR"/>
            </a:pPr>
            <a:r>
              <a:rPr lang="en-US" dirty="0" smtClean="0"/>
              <a:t>assessment </a:t>
            </a:r>
            <a:r>
              <a:rPr lang="en-US" dirty="0"/>
              <a:t>of student expectations, </a:t>
            </a:r>
            <a:endParaRPr lang="en-US" dirty="0" smtClean="0"/>
          </a:p>
          <a:p>
            <a:pPr marL="857250" lvl="1" indent="-457200">
              <a:buFont typeface="+mj-lt"/>
              <a:buAutoNum type="arabicParenR"/>
            </a:pPr>
            <a:r>
              <a:rPr lang="en-US" dirty="0" smtClean="0"/>
              <a:t>preferences </a:t>
            </a:r>
            <a:r>
              <a:rPr lang="en-US" dirty="0"/>
              <a:t>in examples to be addressed within the context of resp. </a:t>
            </a:r>
            <a:r>
              <a:rPr lang="en-US" dirty="0" smtClean="0"/>
              <a:t>classes.</a:t>
            </a:r>
            <a:endParaRPr lang="en-US" dirty="0"/>
          </a:p>
          <a:p>
            <a:pPr marL="457200" indent="-457200">
              <a:buFont typeface="+mj-lt"/>
              <a:buAutoNum type="arabicParenR"/>
            </a:pPr>
            <a:r>
              <a:rPr lang="en-US" dirty="0"/>
              <a:t>I</a:t>
            </a:r>
            <a:r>
              <a:rPr lang="en-US" dirty="0" smtClean="0"/>
              <a:t>n-class </a:t>
            </a:r>
            <a:r>
              <a:rPr lang="en-US" dirty="0"/>
              <a:t>test on pre-class </a:t>
            </a:r>
            <a:r>
              <a:rPr lang="en-US" dirty="0" smtClean="0"/>
              <a:t>reading.</a:t>
            </a:r>
          </a:p>
          <a:p>
            <a:pPr marL="457200" indent="-457200">
              <a:buFont typeface="+mj-lt"/>
              <a:buAutoNum type="arabicParenR"/>
            </a:pPr>
            <a:r>
              <a:rPr lang="en-US" dirty="0" smtClean="0"/>
              <a:t>Discussion </a:t>
            </a:r>
            <a:r>
              <a:rPr lang="en-US" dirty="0"/>
              <a:t>of the pre-reading based </a:t>
            </a:r>
            <a:r>
              <a:rPr lang="en-US" dirty="0" smtClean="0"/>
              <a:t>on: </a:t>
            </a:r>
          </a:p>
          <a:p>
            <a:pPr marL="857250" lvl="1" indent="-457200">
              <a:buFont typeface="+mj-lt"/>
              <a:buAutoNum type="arabicParenR"/>
            </a:pPr>
            <a:r>
              <a:rPr lang="en-US" dirty="0" smtClean="0"/>
              <a:t>answers from (2), </a:t>
            </a:r>
            <a:endParaRPr lang="en-US" dirty="0"/>
          </a:p>
          <a:p>
            <a:pPr marL="857250" lvl="1" indent="-457200">
              <a:buFont typeface="+mj-lt"/>
              <a:buAutoNum type="arabicParenR"/>
            </a:pPr>
            <a:r>
              <a:rPr lang="en-US" dirty="0" smtClean="0"/>
              <a:t>worldviews </a:t>
            </a:r>
            <a:r>
              <a:rPr lang="en-US" dirty="0"/>
              <a:t>relevant to research, research versus engineering, types of </a:t>
            </a:r>
            <a:r>
              <a:rPr lang="en-US" dirty="0" smtClean="0"/>
              <a:t>research as discussed in (1).</a:t>
            </a:r>
            <a:endParaRPr lang="en-US" dirty="0"/>
          </a:p>
        </p:txBody>
      </p:sp>
    </p:spTree>
    <p:extLst>
      <p:ext uri="{BB962C8B-B14F-4D97-AF65-F5344CB8AC3E}">
        <p14:creationId xmlns:p14="http://schemas.microsoft.com/office/powerpoint/2010/main" val="1752688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t>
            </a:r>
            <a:r>
              <a:rPr lang="en-US" dirty="0"/>
              <a:t>science</a:t>
            </a:r>
            <a:r>
              <a:rPr lang="en-US" dirty="0" smtClean="0"/>
              <a:t>’</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1FE115"/>
                </a:solidFill>
              </a:rPr>
              <a:t>knowledge</a:t>
            </a:r>
            <a:r>
              <a:rPr lang="en-US" sz="2800" dirty="0"/>
              <a:t> or a system of knowledge covering </a:t>
            </a:r>
            <a:r>
              <a:rPr lang="en-US" sz="2800" dirty="0">
                <a:solidFill>
                  <a:srgbClr val="1FE115"/>
                </a:solidFill>
              </a:rPr>
              <a:t>general truths </a:t>
            </a:r>
            <a:r>
              <a:rPr lang="en-US" sz="2800" dirty="0"/>
              <a:t>or the operation of general laws especially as obtained and tested </a:t>
            </a:r>
            <a:r>
              <a:rPr lang="en-US" sz="2800" dirty="0" smtClean="0"/>
              <a:t>through the </a:t>
            </a:r>
            <a:r>
              <a:rPr lang="en-US" sz="2800" dirty="0">
                <a:solidFill>
                  <a:srgbClr val="1FE115"/>
                </a:solidFill>
              </a:rPr>
              <a:t>scientific </a:t>
            </a:r>
            <a:r>
              <a:rPr lang="en-US" sz="2800" dirty="0" smtClean="0">
                <a:solidFill>
                  <a:srgbClr val="1FE115"/>
                </a:solidFill>
              </a:rPr>
              <a:t>method</a:t>
            </a:r>
            <a:r>
              <a:rPr lang="en-US" sz="2800" dirty="0" smtClean="0"/>
              <a:t>.</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a:t>
            </a:r>
            <a:r>
              <a:rPr lang="en-US" sz="2800" dirty="0">
                <a:solidFill>
                  <a:srgbClr val="1FE115"/>
                </a:solidFill>
              </a:rPr>
              <a:t>physical world </a:t>
            </a:r>
            <a:r>
              <a:rPr lang="en-US" sz="2800" dirty="0"/>
              <a:t>and its </a:t>
            </a:r>
            <a:r>
              <a:rPr lang="en-US" sz="2800" dirty="0" smtClean="0"/>
              <a:t>phenomena:</a:t>
            </a:r>
            <a:r>
              <a:rPr lang="en-US" sz="2800" dirty="0"/>
              <a:t>  natural </a:t>
            </a:r>
            <a:r>
              <a:rPr lang="en-US" sz="2800" dirty="0" smtClean="0"/>
              <a:t>science.</a:t>
            </a:r>
            <a:endParaRPr lang="en-US" sz="2800" dirty="0"/>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TextBox 4"/>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2577759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a:t>
            </a:r>
            <a:r>
              <a:rPr lang="en-US" dirty="0" smtClean="0"/>
              <a:t>search.</a:t>
            </a:r>
            <a:endParaRPr lang="en-US" dirty="0"/>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a:t>
            </a:r>
            <a:r>
              <a:rPr lang="en-US" dirty="0" smtClean="0"/>
              <a:t>laws.</a:t>
            </a:r>
            <a:endParaRPr lang="en-US" dirty="0"/>
          </a:p>
          <a:p>
            <a:pPr marL="457200" indent="-457200">
              <a:buFont typeface="+mj-lt"/>
              <a:buAutoNum type="arabicPeriod" startAt="3"/>
            </a:pPr>
            <a:r>
              <a:rPr lang="en-US" dirty="0" smtClean="0"/>
              <a:t>the </a:t>
            </a:r>
            <a:r>
              <a:rPr lang="en-US" dirty="0"/>
              <a:t>collecting of information about a particular </a:t>
            </a:r>
            <a:r>
              <a:rPr lang="en-US" dirty="0" smtClean="0"/>
              <a:t>subject.</a:t>
            </a:r>
            <a:endParaRPr lang="en-US" dirty="0"/>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3564649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61916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none.</a:t>
            </a:r>
            <a:endParaRPr lang="en-US" dirty="0"/>
          </a:p>
          <a:p>
            <a:pPr>
              <a:buFont typeface="Arial" panose="020B0604020202020204" pitchFamily="34" charset="0"/>
              <a:buChar char="•"/>
            </a:pPr>
            <a:r>
              <a:rPr lang="en-US" dirty="0" smtClean="0"/>
              <a:t>Class </a:t>
            </a:r>
            <a:r>
              <a:rPr lang="en-US" dirty="0"/>
              <a:t>structure: </a:t>
            </a:r>
          </a:p>
          <a:p>
            <a:pPr lvl="2">
              <a:buFont typeface="Arial" panose="020B0604020202020204" pitchFamily="34" charset="0"/>
              <a:buChar char="•"/>
            </a:pPr>
            <a:r>
              <a:rPr lang="en-US" dirty="0" smtClean="0"/>
              <a:t>interactive </a:t>
            </a:r>
            <a:r>
              <a:rPr lang="en-US" dirty="0"/>
              <a:t>lecture covering an introduction to the philosophical basis of research with a special focus on Ontological </a:t>
            </a:r>
            <a:r>
              <a:rPr lang="en-US" dirty="0" smtClean="0"/>
              <a:t>Realism.</a:t>
            </a:r>
            <a:endParaRPr lang="en-US" dirty="0"/>
          </a:p>
          <a:p>
            <a:pPr lvl="2">
              <a:buFont typeface="Arial" panose="020B0604020202020204" pitchFamily="34" charset="0"/>
              <a:buChar char="•"/>
            </a:pPr>
            <a:r>
              <a:rPr lang="en-US" dirty="0" smtClean="0"/>
              <a:t>application </a:t>
            </a:r>
            <a:r>
              <a:rPr lang="en-US" dirty="0"/>
              <a:t>of the previous through a guided discussion on what counts as ‘mental disease</a:t>
            </a:r>
            <a:r>
              <a:rPr lang="en-US" dirty="0" smtClean="0"/>
              <a:t>’.</a:t>
            </a:r>
            <a:endParaRPr lang="en-US" dirty="0"/>
          </a:p>
        </p:txBody>
      </p:sp>
    </p:spTree>
    <p:extLst>
      <p:ext uri="{BB962C8B-B14F-4D97-AF65-F5344CB8AC3E}">
        <p14:creationId xmlns:p14="http://schemas.microsoft.com/office/powerpoint/2010/main" val="2577134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none.</a:t>
            </a:r>
            <a:endParaRPr lang="en-US" dirty="0"/>
          </a:p>
          <a:p>
            <a:pPr>
              <a:buFont typeface="Arial" panose="020B0604020202020204" pitchFamily="34" charset="0"/>
              <a:buChar char="•"/>
            </a:pPr>
            <a:r>
              <a:rPr lang="en-US" dirty="0" smtClean="0"/>
              <a:t>Class </a:t>
            </a:r>
            <a:r>
              <a:rPr lang="en-US" dirty="0"/>
              <a:t>structure: </a:t>
            </a:r>
          </a:p>
          <a:p>
            <a:pPr lvl="2">
              <a:buFont typeface="Arial" panose="020B0604020202020204" pitchFamily="34" charset="0"/>
              <a:buChar char="•"/>
            </a:pPr>
            <a:r>
              <a:rPr lang="en-US" dirty="0" smtClean="0"/>
              <a:t>interactive </a:t>
            </a:r>
            <a:r>
              <a:rPr lang="en-US" dirty="0"/>
              <a:t>lecture covering an introduction to the philosophical basis of research with a special focus on Ontological </a:t>
            </a:r>
            <a:r>
              <a:rPr lang="en-US" dirty="0" smtClean="0"/>
              <a:t>Realism.</a:t>
            </a:r>
            <a:endParaRPr lang="en-US" dirty="0"/>
          </a:p>
          <a:p>
            <a:pPr lvl="2">
              <a:buFont typeface="Arial" panose="020B0604020202020204" pitchFamily="34" charset="0"/>
              <a:buChar char="•"/>
            </a:pPr>
            <a:r>
              <a:rPr lang="en-US" dirty="0" smtClean="0"/>
              <a:t>application </a:t>
            </a:r>
            <a:r>
              <a:rPr lang="en-US" dirty="0"/>
              <a:t>of the previous through a guided discussion on what counts as ‘mental disease</a:t>
            </a:r>
            <a:r>
              <a:rPr lang="en-US" dirty="0" smtClean="0"/>
              <a:t>’.</a:t>
            </a:r>
            <a:endParaRPr lang="en-US" dirty="0"/>
          </a:p>
          <a:p>
            <a:pPr lvl="2">
              <a:buFont typeface="Arial" panose="020B0604020202020204" pitchFamily="34" charset="0"/>
              <a:buChar char="•"/>
            </a:pPr>
            <a:r>
              <a:rPr lang="en-US" dirty="0" smtClean="0"/>
              <a:t>in-class </a:t>
            </a:r>
            <a:r>
              <a:rPr lang="en-US" dirty="0"/>
              <a:t>application </a:t>
            </a:r>
            <a:r>
              <a:rPr lang="en-US" dirty="0" smtClean="0"/>
              <a:t>test:</a:t>
            </a:r>
          </a:p>
          <a:p>
            <a:pPr lvl="3">
              <a:buFont typeface="Arial" panose="020B0604020202020204" pitchFamily="34" charset="0"/>
              <a:buChar char="•"/>
            </a:pPr>
            <a:r>
              <a:rPr lang="en-US" sz="1600" dirty="0"/>
              <a:t>students will be presented with three evolving scenarios about behaviors in some populations. Each scenario will add some more observations about the populations. </a:t>
            </a:r>
            <a:endParaRPr lang="en-US" sz="1600" dirty="0" smtClean="0"/>
          </a:p>
          <a:p>
            <a:pPr lvl="3">
              <a:buFont typeface="Arial" panose="020B0604020202020204" pitchFamily="34" charset="0"/>
              <a:buChar char="•"/>
            </a:pPr>
            <a:r>
              <a:rPr lang="en-US" sz="1600" dirty="0" smtClean="0"/>
              <a:t>Students </a:t>
            </a:r>
            <a:r>
              <a:rPr lang="en-US" sz="1600" dirty="0"/>
              <a:t>will be asked to suggest for each scenario hypotheses about the observed behaviors and specify a research method and analysis procedure for each hypothesis. </a:t>
            </a:r>
            <a:endParaRPr lang="en-US" sz="1600" dirty="0" smtClean="0"/>
          </a:p>
          <a:p>
            <a:pPr lvl="3">
              <a:buFont typeface="Arial" panose="020B0604020202020204" pitchFamily="34" charset="0"/>
              <a:buChar char="•"/>
            </a:pPr>
            <a:r>
              <a:rPr lang="en-US" sz="1600" dirty="0" smtClean="0"/>
              <a:t>For </a:t>
            </a:r>
            <a:r>
              <a:rPr lang="en-US" sz="1600" dirty="0"/>
              <a:t>the 2nd and 3rd scenario, they will also need to indicate which hypotheses from the previous scenario(s), if any at all, can be ruled out on the basis of the new observations.</a:t>
            </a:r>
          </a:p>
        </p:txBody>
      </p:sp>
    </p:spTree>
    <p:extLst>
      <p:ext uri="{BB962C8B-B14F-4D97-AF65-F5344CB8AC3E}">
        <p14:creationId xmlns:p14="http://schemas.microsoft.com/office/powerpoint/2010/main" val="1124347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0070C0"/>
                </a:solidFill>
              </a:rPr>
              <a:t>Pre </a:t>
            </a:r>
            <a:r>
              <a:rPr lang="en-US" dirty="0">
                <a:solidFill>
                  <a:srgbClr val="0070C0"/>
                </a:solidFill>
              </a:rPr>
              <a:t>class reading: </a:t>
            </a:r>
            <a:r>
              <a:rPr lang="en-US" dirty="0" smtClean="0">
                <a:solidFill>
                  <a:srgbClr val="0070C0"/>
                </a:solidFill>
              </a:rPr>
              <a:t>none.</a:t>
            </a:r>
            <a:endParaRPr lang="en-US" dirty="0">
              <a:solidFill>
                <a:srgbClr val="0070C0"/>
              </a:solidFill>
            </a:endParaRPr>
          </a:p>
          <a:p>
            <a:pPr>
              <a:buFont typeface="Arial" panose="020B0604020202020204" pitchFamily="34" charset="0"/>
              <a:buChar char="•"/>
            </a:pPr>
            <a:r>
              <a:rPr lang="en-US" dirty="0" smtClean="0">
                <a:solidFill>
                  <a:srgbClr val="0070C0"/>
                </a:solidFill>
              </a:rPr>
              <a:t>Class </a:t>
            </a:r>
            <a:r>
              <a:rPr lang="en-US" dirty="0">
                <a:solidFill>
                  <a:srgbClr val="0070C0"/>
                </a:solidFill>
              </a:rPr>
              <a:t>structure: </a:t>
            </a:r>
          </a:p>
          <a:p>
            <a:pPr lvl="2">
              <a:buFont typeface="Arial" panose="020B0604020202020204" pitchFamily="34" charset="0"/>
              <a:buChar char="•"/>
            </a:pPr>
            <a:r>
              <a:rPr lang="en-US" dirty="0" smtClean="0">
                <a:solidFill>
                  <a:srgbClr val="0070C0"/>
                </a:solidFill>
              </a:rPr>
              <a:t>interactive </a:t>
            </a:r>
            <a:r>
              <a:rPr lang="en-US" dirty="0">
                <a:solidFill>
                  <a:srgbClr val="0070C0"/>
                </a:solidFill>
              </a:rPr>
              <a:t>lecture covering an introduction to the philosophical basis of research with a special focus on Ontological </a:t>
            </a:r>
            <a:r>
              <a:rPr lang="en-US" dirty="0" smtClean="0">
                <a:solidFill>
                  <a:srgbClr val="0070C0"/>
                </a:solidFill>
              </a:rPr>
              <a:t>Realism.</a:t>
            </a:r>
            <a:endParaRPr lang="en-US" dirty="0">
              <a:solidFill>
                <a:srgbClr val="0070C0"/>
              </a:solidFill>
            </a:endParaRPr>
          </a:p>
          <a:p>
            <a:pPr lvl="2">
              <a:buFont typeface="Arial" panose="020B0604020202020204" pitchFamily="34" charset="0"/>
              <a:buChar char="•"/>
            </a:pPr>
            <a:r>
              <a:rPr lang="en-US" dirty="0" smtClean="0">
                <a:solidFill>
                  <a:srgbClr val="0070C0"/>
                </a:solidFill>
              </a:rPr>
              <a:t>application </a:t>
            </a:r>
            <a:r>
              <a:rPr lang="en-US" dirty="0">
                <a:solidFill>
                  <a:srgbClr val="0070C0"/>
                </a:solidFill>
              </a:rPr>
              <a:t>of the previous through a guided discussion on what counts as ‘mental </a:t>
            </a:r>
            <a:r>
              <a:rPr lang="en-US" dirty="0" smtClean="0">
                <a:solidFill>
                  <a:srgbClr val="0070C0"/>
                </a:solidFill>
              </a:rPr>
              <a:t>disease’.</a:t>
            </a:r>
          </a:p>
          <a:p>
            <a:pPr lvl="2">
              <a:buFont typeface="Arial" panose="020B0604020202020204" pitchFamily="34" charset="0"/>
              <a:buChar char="•"/>
            </a:pPr>
            <a:r>
              <a:rPr lang="en-US" dirty="0" smtClean="0">
                <a:solidFill>
                  <a:srgbClr val="0070C0"/>
                </a:solidFill>
              </a:rPr>
              <a:t>in-class </a:t>
            </a:r>
            <a:r>
              <a:rPr lang="en-US" dirty="0">
                <a:solidFill>
                  <a:srgbClr val="0070C0"/>
                </a:solidFill>
              </a:rPr>
              <a:t>application </a:t>
            </a:r>
            <a:r>
              <a:rPr lang="en-US" dirty="0" smtClean="0">
                <a:solidFill>
                  <a:srgbClr val="0070C0"/>
                </a:solidFill>
              </a:rPr>
              <a:t>test.</a:t>
            </a:r>
            <a:endParaRPr lang="en-US" dirty="0">
              <a:solidFill>
                <a:srgbClr val="0070C0"/>
              </a:solidFill>
            </a:endParaRPr>
          </a:p>
          <a:p>
            <a:pPr>
              <a:buFont typeface="Arial" panose="020B0604020202020204" pitchFamily="34" charset="0"/>
              <a:buChar char="•"/>
            </a:pPr>
            <a:r>
              <a:rPr lang="en-US" dirty="0" smtClean="0"/>
              <a:t>Post-class </a:t>
            </a:r>
            <a:r>
              <a:rPr lang="en-US" dirty="0"/>
              <a:t>assignment:</a:t>
            </a:r>
          </a:p>
          <a:p>
            <a:pPr lvl="2">
              <a:buFont typeface="Arial" panose="020B0604020202020204" pitchFamily="34" charset="0"/>
              <a:buChar char="•"/>
            </a:pPr>
            <a:r>
              <a:rPr lang="en-US" sz="1800" dirty="0" smtClean="0"/>
              <a:t>Read SR </a:t>
            </a:r>
            <a:r>
              <a:rPr lang="en-US" sz="1800" dirty="0" err="1" smtClean="0"/>
              <a:t>Taquette</a:t>
            </a:r>
            <a:r>
              <a:rPr lang="en-US" sz="1800" dirty="0" smtClean="0"/>
              <a:t> et. al. ‘The </a:t>
            </a:r>
            <a:r>
              <a:rPr lang="en-US" sz="1800" dirty="0"/>
              <a:t>perceptions of medical researchers on qualitative </a:t>
            </a:r>
            <a:r>
              <a:rPr lang="en-US" sz="1800" dirty="0" smtClean="0"/>
              <a:t>methodologies’ Cad</a:t>
            </a:r>
            <a:r>
              <a:rPr lang="en-US" sz="1800" dirty="0"/>
              <a:t>. </a:t>
            </a:r>
            <a:r>
              <a:rPr lang="en-US" sz="1800" dirty="0" err="1"/>
              <a:t>Saúde</a:t>
            </a:r>
            <a:r>
              <a:rPr lang="en-US" sz="1800" dirty="0"/>
              <a:t> </a:t>
            </a:r>
            <a:r>
              <a:rPr lang="en-US" sz="1800" dirty="0" err="1"/>
              <a:t>Pública</a:t>
            </a:r>
            <a:r>
              <a:rPr lang="en-US" sz="1800" dirty="0"/>
              <a:t>, Rio de Janeiro, 31(4):722-732, </a:t>
            </a:r>
            <a:r>
              <a:rPr lang="en-US" sz="1800" dirty="0" smtClean="0"/>
              <a:t>2015.</a:t>
            </a:r>
          </a:p>
          <a:p>
            <a:pPr lvl="2">
              <a:buFont typeface="Arial" panose="020B0604020202020204" pitchFamily="34" charset="0"/>
              <a:buChar char="•"/>
            </a:pPr>
            <a:r>
              <a:rPr lang="en-US" sz="1800" dirty="0" smtClean="0"/>
              <a:t>Write </a:t>
            </a:r>
            <a:r>
              <a:rPr lang="en-US" sz="1800" dirty="0"/>
              <a:t>a 2-page commentary on this </a:t>
            </a:r>
            <a:r>
              <a:rPr lang="en-US" sz="1800" dirty="0" smtClean="0"/>
              <a:t>paper discussing </a:t>
            </a:r>
            <a:r>
              <a:rPr lang="en-US" sz="1800" dirty="0"/>
              <a:t>the extent to which the research conducted and the report thereof follow the scientific principles </a:t>
            </a:r>
            <a:r>
              <a:rPr lang="en-US" sz="1800" dirty="0" smtClean="0"/>
              <a:t>for </a:t>
            </a:r>
            <a:r>
              <a:rPr lang="en-US" sz="1800" dirty="0"/>
              <a:t>qualitative research as covered in classes C1 to C5. </a:t>
            </a:r>
            <a:r>
              <a:rPr lang="en-US" sz="1800" dirty="0" smtClean="0"/>
              <a:t>Deadline</a:t>
            </a:r>
            <a:r>
              <a:rPr lang="en-US" sz="1800" dirty="0"/>
              <a:t>: </a:t>
            </a:r>
            <a:r>
              <a:rPr lang="en-US" sz="1800" dirty="0">
                <a:solidFill>
                  <a:srgbClr val="FFFF00"/>
                </a:solidFill>
              </a:rPr>
              <a:t>March 15, 9AM</a:t>
            </a:r>
            <a:r>
              <a:rPr lang="en-US" sz="1800" dirty="0"/>
              <a:t>.</a:t>
            </a:r>
          </a:p>
        </p:txBody>
      </p:sp>
    </p:spTree>
    <p:extLst>
      <p:ext uri="{BB962C8B-B14F-4D97-AF65-F5344CB8AC3E}">
        <p14:creationId xmlns:p14="http://schemas.microsoft.com/office/powerpoint/2010/main" val="3740022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Why early announcement for late due date?</a:t>
            </a:r>
            <a:endParaRPr lang="en-US" dirty="0"/>
          </a:p>
        </p:txBody>
      </p:sp>
      <p:sp>
        <p:nvSpPr>
          <p:cNvPr id="3" name="Content Placeholder 2"/>
          <p:cNvSpPr>
            <a:spLocks noGrp="1"/>
          </p:cNvSpPr>
          <p:nvPr>
            <p:ph idx="1"/>
          </p:nvPr>
        </p:nvSpPr>
        <p:spPr/>
        <p:txBody>
          <a:bodyPr/>
          <a:lstStyle/>
          <a:p>
            <a:r>
              <a:rPr lang="en-US" dirty="0" smtClean="0"/>
              <a:t>Raw first read after C2</a:t>
            </a:r>
          </a:p>
          <a:p>
            <a:r>
              <a:rPr lang="en-US" dirty="0"/>
              <a:t> </a:t>
            </a:r>
            <a:r>
              <a:rPr lang="en-US" dirty="0" smtClean="0"/>
              <a:t> </a:t>
            </a:r>
            <a:r>
              <a:rPr lang="en-US" dirty="0" smtClean="0">
                <a:sym typeface="Wingdings" panose="05000000000000000000" pitchFamily="2" charset="2"/>
              </a:rPr>
              <a:t> interpretation based on ‘partly informed’ assumptions</a:t>
            </a:r>
          </a:p>
          <a:p>
            <a:r>
              <a:rPr lang="en-US" dirty="0">
                <a:sym typeface="Wingdings" panose="05000000000000000000" pitchFamily="2" charset="2"/>
              </a:rPr>
              <a:t>	</a:t>
            </a:r>
            <a:r>
              <a:rPr lang="en-US" dirty="0" smtClean="0">
                <a:sym typeface="Wingdings" panose="05000000000000000000" pitchFamily="2" charset="2"/>
              </a:rPr>
              <a:t> new material offered in C3 and C4</a:t>
            </a:r>
          </a:p>
          <a:p>
            <a:r>
              <a:rPr lang="en-US" dirty="0" smtClean="0">
                <a:sym typeface="Wingdings" panose="05000000000000000000" pitchFamily="2" charset="2"/>
              </a:rPr>
              <a:t>	    better insight from new material</a:t>
            </a:r>
          </a:p>
          <a:p>
            <a:r>
              <a:rPr lang="en-US" dirty="0">
                <a:sym typeface="Wingdings" panose="05000000000000000000" pitchFamily="2" charset="2"/>
              </a:rPr>
              <a:t>	</a:t>
            </a:r>
            <a:r>
              <a:rPr lang="en-US" dirty="0" smtClean="0">
                <a:sym typeface="Wingdings" panose="05000000000000000000" pitchFamily="2" charset="2"/>
              </a:rPr>
              <a:t>	 correction of erroneous assumptions and conclusions</a:t>
            </a:r>
          </a:p>
          <a:p>
            <a:r>
              <a:rPr lang="en-US" dirty="0">
                <a:sym typeface="Wingdings" panose="05000000000000000000" pitchFamily="2" charset="2"/>
              </a:rPr>
              <a:t>	</a:t>
            </a:r>
            <a:r>
              <a:rPr lang="en-US" dirty="0" smtClean="0">
                <a:sym typeface="Wingdings" panose="05000000000000000000" pitchFamily="2" charset="2"/>
              </a:rPr>
              <a:t>	 more material for discussion in the essay</a:t>
            </a:r>
          </a:p>
          <a:p>
            <a:r>
              <a:rPr lang="en-US" dirty="0">
                <a:sym typeface="Wingdings" panose="05000000000000000000" pitchFamily="2" charset="2"/>
              </a:rPr>
              <a:t>	</a:t>
            </a:r>
            <a:r>
              <a:rPr lang="en-US" dirty="0" smtClean="0">
                <a:sym typeface="Wingdings" panose="05000000000000000000" pitchFamily="2" charset="2"/>
              </a:rPr>
              <a:t>		e.g.: ‘one might think that …, but, …’</a:t>
            </a:r>
          </a:p>
          <a:p>
            <a:endParaRPr lang="en-US" dirty="0">
              <a:sym typeface="Wingdings" panose="05000000000000000000" pitchFamily="2" charset="2"/>
            </a:endParaRPr>
          </a:p>
          <a:p>
            <a:r>
              <a:rPr lang="en-US" dirty="0" smtClean="0">
                <a:sym typeface="Wingdings" panose="05000000000000000000" pitchFamily="2" charset="2"/>
              </a:rPr>
              <a:t>Of further relevance: pre-readings of C10 on research reporting and paper writing.</a:t>
            </a:r>
            <a:endParaRPr lang="en-US" dirty="0"/>
          </a:p>
        </p:txBody>
      </p:sp>
    </p:spTree>
    <p:extLst>
      <p:ext uri="{BB962C8B-B14F-4D97-AF65-F5344CB8AC3E}">
        <p14:creationId xmlns:p14="http://schemas.microsoft.com/office/powerpoint/2010/main" val="62864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Tree>
    <p:extLst>
      <p:ext uri="{BB962C8B-B14F-4D97-AF65-F5344CB8AC3E}">
        <p14:creationId xmlns:p14="http://schemas.microsoft.com/office/powerpoint/2010/main" val="418433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80440" y="2941320"/>
            <a:ext cx="74676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noFill/>
        </p:spPr>
        <p:txBody>
          <a:bodyPr/>
          <a:lstStyle/>
          <a:p>
            <a:pPr>
              <a:buFont typeface="Arial" panose="020B0604020202020204" pitchFamily="34" charset="0"/>
              <a:buChar char="•"/>
            </a:pPr>
            <a:r>
              <a:rPr lang="en-US" dirty="0" smtClean="0"/>
              <a:t>Links to papers are provided in syllabus.</a:t>
            </a:r>
          </a:p>
          <a:p>
            <a:pPr>
              <a:buFont typeface="Arial" panose="020B0604020202020204" pitchFamily="34" charset="0"/>
              <a:buChar char="•"/>
            </a:pPr>
            <a:r>
              <a:rPr lang="en-US" dirty="0" smtClean="0"/>
              <a:t>Slides of presentations will be made available </a:t>
            </a:r>
            <a:r>
              <a:rPr lang="en-US" b="1" i="1" dirty="0" smtClean="0"/>
              <a:t>after</a:t>
            </a:r>
            <a:r>
              <a:rPr lang="en-US" dirty="0" smtClean="0"/>
              <a:t> the class at: </a:t>
            </a:r>
          </a:p>
          <a:p>
            <a:pPr lvl="1">
              <a:buFont typeface="Arial" panose="020B0604020202020204" pitchFamily="34" charset="0"/>
              <a:buChar char="•"/>
            </a:pPr>
            <a:r>
              <a:rPr lang="en-US" sz="1800" dirty="0">
                <a:solidFill>
                  <a:srgbClr val="1FE115"/>
                </a:solidFill>
              </a:rPr>
              <a:t>http://www.referent-tracking.com/RTU/ceusters_vita.html#teaching</a:t>
            </a:r>
            <a:r>
              <a:rPr lang="en-US" sz="1800" dirty="0" smtClean="0"/>
              <a:t>, </a:t>
            </a:r>
            <a:r>
              <a:rPr lang="en-US" dirty="0" smtClean="0"/>
              <a:t>section 4. </a:t>
            </a:r>
            <a:r>
              <a:rPr lang="en-US" i="1" dirty="0" smtClean="0"/>
              <a:t>Lectures</a:t>
            </a:r>
          </a:p>
        </p:txBody>
      </p:sp>
    </p:spTree>
    <p:extLst>
      <p:ext uri="{BB962C8B-B14F-4D97-AF65-F5344CB8AC3E}">
        <p14:creationId xmlns:p14="http://schemas.microsoft.com/office/powerpoint/2010/main" val="253932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smtClean="0"/>
              <a:t>Laws of Medicine</a:t>
            </a:r>
            <a:endParaRPr lang="en-US" dirty="0"/>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smtClean="0"/>
              <a:t>I had never expected medicine to be such a lawless, uncertain world.</a:t>
            </a:r>
            <a:endParaRPr lang="en-US" sz="3600" i="1" dirty="0"/>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Tree>
    <p:extLst>
      <p:ext uri="{BB962C8B-B14F-4D97-AF65-F5344CB8AC3E}">
        <p14:creationId xmlns:p14="http://schemas.microsoft.com/office/powerpoint/2010/main" val="3905397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Interpretivism</a:t>
            </a:r>
          </a:p>
          <a:p>
            <a:r>
              <a:rPr lang="en-US" dirty="0"/>
              <a:t>	</a:t>
            </a:r>
            <a:r>
              <a:rPr lang="en-US" i="1" dirty="0"/>
              <a:t>O</a:t>
            </a:r>
            <a:r>
              <a:rPr lang="en-US" i="1" dirty="0" smtClean="0"/>
              <a:t>rder of the social world follows from how humans understand their situation and act upon it.</a:t>
            </a:r>
            <a:endParaRPr lang="en-US" i="1" dirty="0"/>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Tree>
    <p:extLst>
      <p:ext uri="{BB962C8B-B14F-4D97-AF65-F5344CB8AC3E}">
        <p14:creationId xmlns:p14="http://schemas.microsoft.com/office/powerpoint/2010/main" val="3207582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worldviews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gridCol w="4305300"/>
              </a:tblGrid>
              <a:tr h="471100">
                <a:tc>
                  <a:txBody>
                    <a:bodyPr/>
                    <a:lstStyle/>
                    <a:p>
                      <a:r>
                        <a:rPr lang="en-US" b="1" i="0" dirty="0" smtClean="0">
                          <a:solidFill>
                            <a:schemeClr val="tx1"/>
                          </a:solidFill>
                        </a:rPr>
                        <a:t>Positivism</a:t>
                      </a:r>
                      <a:endParaRPr lang="en-US" b="1" i="0" dirty="0">
                        <a:solidFill>
                          <a:schemeClr val="tx1"/>
                        </a:solidFill>
                      </a:endParaRPr>
                    </a:p>
                  </a:txBody>
                  <a:tcPr/>
                </a:tc>
                <a:tc>
                  <a:txBody>
                    <a:bodyPr/>
                    <a:lstStyle/>
                    <a:p>
                      <a:r>
                        <a:rPr lang="en-US" b="1" i="0" dirty="0" smtClean="0">
                          <a:solidFill>
                            <a:schemeClr val="tx1"/>
                          </a:solidFill>
                        </a:rPr>
                        <a:t>Constructivism</a:t>
                      </a:r>
                      <a:endParaRPr lang="en-US" b="1" i="0" dirty="0">
                        <a:solidFill>
                          <a:schemeClr val="tx1"/>
                        </a:solidFill>
                      </a:endParaRPr>
                    </a:p>
                  </a:txBody>
                  <a:tcPr/>
                </a:tc>
              </a:tr>
              <a:tr h="1858585">
                <a:tc>
                  <a:txBody>
                    <a:bodyPr/>
                    <a:lstStyle/>
                    <a:p>
                      <a:pPr marL="285750" indent="-285750">
                        <a:buFont typeface="Arial"/>
                        <a:buChar char="•"/>
                      </a:pPr>
                      <a:r>
                        <a:rPr lang="en-US" dirty="0" smtClean="0"/>
                        <a:t>Determination</a:t>
                      </a:r>
                    </a:p>
                    <a:p>
                      <a:pPr marL="285750" indent="-285750">
                        <a:buFont typeface="Arial"/>
                        <a:buChar char="•"/>
                      </a:pPr>
                      <a:r>
                        <a:rPr lang="en-US" dirty="0" smtClean="0"/>
                        <a:t>Reductionism</a:t>
                      </a:r>
                    </a:p>
                    <a:p>
                      <a:pPr marL="285750" indent="-285750">
                        <a:buFont typeface="Arial"/>
                        <a:buChar char="•"/>
                      </a:pPr>
                      <a:r>
                        <a:rPr lang="en-US" dirty="0" smtClean="0"/>
                        <a:t>Empirical</a:t>
                      </a:r>
                      <a:r>
                        <a:rPr lang="en-US" baseline="0" dirty="0" smtClean="0"/>
                        <a:t> observation and measurement</a:t>
                      </a:r>
                    </a:p>
                    <a:p>
                      <a:pPr marL="285750" indent="-285750">
                        <a:buFont typeface="Arial"/>
                        <a:buChar char="•"/>
                      </a:pPr>
                      <a:r>
                        <a:rPr lang="en-US" baseline="0" dirty="0" smtClean="0"/>
                        <a:t>Theory verification</a:t>
                      </a:r>
                      <a:endParaRPr lang="en-US" dirty="0"/>
                    </a:p>
                  </a:txBody>
                  <a:tcPr/>
                </a:tc>
                <a:tc>
                  <a:txBody>
                    <a:bodyPr/>
                    <a:lstStyle/>
                    <a:p>
                      <a:pPr marL="285750" indent="-285750">
                        <a:buFont typeface="Arial"/>
                        <a:buChar char="•"/>
                      </a:pPr>
                      <a:r>
                        <a:rPr lang="en-US" dirty="0" smtClean="0"/>
                        <a:t>Understanding</a:t>
                      </a:r>
                    </a:p>
                    <a:p>
                      <a:pPr marL="285750" indent="-285750">
                        <a:buFont typeface="Arial"/>
                        <a:buChar char="•"/>
                      </a:pPr>
                      <a:r>
                        <a:rPr lang="en-US" dirty="0" smtClean="0"/>
                        <a:t>Multiple participant meanings</a:t>
                      </a:r>
                    </a:p>
                    <a:p>
                      <a:pPr marL="285750" indent="-285750">
                        <a:buFont typeface="Arial"/>
                        <a:buChar char="•"/>
                      </a:pPr>
                      <a:r>
                        <a:rPr lang="en-US" dirty="0" smtClean="0"/>
                        <a:t>Social and historical construction</a:t>
                      </a:r>
                    </a:p>
                    <a:p>
                      <a:pPr marL="285750" indent="-285750">
                        <a:buFont typeface="Arial"/>
                        <a:buChar char="•"/>
                      </a:pPr>
                      <a:r>
                        <a:rPr lang="en-US" dirty="0" smtClean="0"/>
                        <a:t>Theory generation</a:t>
                      </a:r>
                      <a:endParaRPr lang="en-US" dirty="0"/>
                    </a:p>
                  </a:txBody>
                  <a:tcPr/>
                </a:tc>
              </a:tr>
              <a:tr h="471100">
                <a:tc>
                  <a:txBody>
                    <a:bodyPr/>
                    <a:lstStyle/>
                    <a:p>
                      <a:r>
                        <a:rPr lang="en-US" b="1" dirty="0" smtClean="0"/>
                        <a:t>Transformative</a:t>
                      </a:r>
                      <a:endParaRPr lang="en-US" b="1" dirty="0"/>
                    </a:p>
                  </a:txBody>
                  <a:tcPr/>
                </a:tc>
                <a:tc>
                  <a:txBody>
                    <a:bodyPr/>
                    <a:lstStyle/>
                    <a:p>
                      <a:r>
                        <a:rPr lang="en-US" b="1" dirty="0" smtClean="0"/>
                        <a:t>Pragmatism</a:t>
                      </a:r>
                      <a:endParaRPr lang="en-US" b="1" dirty="0"/>
                    </a:p>
                  </a:txBody>
                  <a:tcPr/>
                </a:tc>
              </a:tr>
              <a:tr h="1161616">
                <a:tc>
                  <a:txBody>
                    <a:bodyPr/>
                    <a:lstStyle/>
                    <a:p>
                      <a:pPr marL="285750" indent="-285750">
                        <a:buFont typeface="Arial"/>
                        <a:buChar char="•"/>
                      </a:pPr>
                      <a:r>
                        <a:rPr lang="en-US" dirty="0" smtClean="0"/>
                        <a:t>Political agenda</a:t>
                      </a:r>
                    </a:p>
                    <a:p>
                      <a:pPr marL="285750" indent="-285750">
                        <a:buFont typeface="Arial"/>
                        <a:buChar char="•"/>
                      </a:pPr>
                      <a:r>
                        <a:rPr lang="en-US" dirty="0" smtClean="0"/>
                        <a:t>Change-oriented</a:t>
                      </a:r>
                      <a:endParaRPr lang="en-US" dirty="0"/>
                    </a:p>
                  </a:txBody>
                  <a:tcPr/>
                </a:tc>
                <a:tc>
                  <a:txBody>
                    <a:bodyPr/>
                    <a:lstStyle/>
                    <a:p>
                      <a:pPr marL="285750" indent="-285750">
                        <a:buFont typeface="Arial"/>
                        <a:buChar char="•"/>
                      </a:pPr>
                      <a:r>
                        <a:rPr lang="en-US" dirty="0" smtClean="0"/>
                        <a:t>Consequences of actions</a:t>
                      </a:r>
                    </a:p>
                    <a:p>
                      <a:pPr marL="285750" indent="-285750">
                        <a:buFont typeface="Arial"/>
                        <a:buChar char="•"/>
                      </a:pPr>
                      <a:r>
                        <a:rPr lang="en-US" dirty="0" smtClean="0"/>
                        <a:t>Problem-centered</a:t>
                      </a:r>
                    </a:p>
                    <a:p>
                      <a:pPr marL="285750" indent="-285750">
                        <a:buFont typeface="Arial"/>
                        <a:buChar char="•"/>
                      </a:pPr>
                      <a:r>
                        <a:rPr lang="en-US" dirty="0" smtClean="0"/>
                        <a:t>Real-world practice oriented</a:t>
                      </a:r>
                      <a:endParaRPr lang="en-US" dirty="0"/>
                    </a:p>
                  </a:txBody>
                  <a:tcPr/>
                </a:tc>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smtClean="0">
                <a:solidFill>
                  <a:schemeClr val="bg1"/>
                </a:solidFill>
                <a:latin typeface="Trebuchet MS"/>
                <a:cs typeface="Trebuchet MS"/>
              </a:rPr>
              <a:t>Creswell, Research Design, Los Angeles, 2014</a:t>
            </a:r>
            <a:endParaRPr lang="en-US" sz="1400" dirty="0">
              <a:solidFill>
                <a:schemeClr val="bg1"/>
              </a:solidFill>
              <a:latin typeface="Trebuchet MS"/>
              <a:cs typeface="Trebuchet MS"/>
            </a:endParaRPr>
          </a:p>
        </p:txBody>
      </p:sp>
    </p:spTree>
    <p:extLst>
      <p:ext uri="{BB962C8B-B14F-4D97-AF65-F5344CB8AC3E}">
        <p14:creationId xmlns:p14="http://schemas.microsoft.com/office/powerpoint/2010/main" val="2794396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611541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scientific objectivity here?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grpSp>
    </p:spTree>
    <p:extLst>
      <p:ext uri="{BB962C8B-B14F-4D97-AF65-F5344CB8AC3E}">
        <p14:creationId xmlns:p14="http://schemas.microsoft.com/office/powerpoint/2010/main" val="496358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A non-trivial relation</a:t>
            </a:r>
          </a:p>
        </p:txBody>
      </p:sp>
      <p:sp>
        <p:nvSpPr>
          <p:cNvPr id="9230" name="Slide Number Placeholder 26"/>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35</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endParaRPr lang="en-US" altLang="en-US" sz="1600" dirty="0" smtClean="0"/>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r>
              <a:rPr lang="en-US" sz="1600" b="0" kern="0" dirty="0" smtClean="0">
                <a:solidFill>
                  <a:srgbClr val="EBE6FC"/>
                </a:solidFill>
                <a:latin typeface="+mn-lt"/>
              </a:rPr>
              <a:t>:</a:t>
            </a:r>
            <a:endParaRPr lang="en-US" sz="1600" b="0" kern="0" dirty="0">
              <a:solidFill>
                <a:srgbClr val="EBE6FC"/>
              </a:solidFill>
              <a:latin typeface="+mn-lt"/>
            </a:endParaRPr>
          </a:p>
        </p:txBody>
      </p:sp>
      <p:sp>
        <p:nvSpPr>
          <p:cNvPr id="10" name="Content Placeholder 23"/>
          <p:cNvSpPr txBox="1">
            <a:spLocks/>
          </p:cNvSpPr>
          <p:nvPr/>
        </p:nvSpPr>
        <p:spPr>
          <a:xfrm>
            <a:off x="228600" y="3194050"/>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solidFill>
                <a:srgbClr val="FFFF00"/>
              </a:solidFill>
              <a:latin typeface="+mn-lt"/>
            </a:endParaRPr>
          </a:p>
          <a:p>
            <a:pPr marL="401638" lvl="1" indent="-233363"/>
            <a:r>
              <a:rPr lang="en-US" altLang="en-US" sz="1600" kern="0" dirty="0" smtClean="0">
                <a:latin typeface="+mn-lt"/>
              </a:rPr>
              <a:t>are (meta-) physically the way they are,</a:t>
            </a:r>
          </a:p>
          <a:p>
            <a:pPr marL="401638" lvl="1" indent="-233363"/>
            <a:r>
              <a:rPr lang="en-US" altLang="en-US" sz="1600" kern="0" dirty="0" smtClean="0">
                <a:latin typeface="+mn-lt"/>
              </a:rPr>
              <a:t>relate to each other in an objective way,</a:t>
            </a:r>
          </a:p>
          <a:p>
            <a:pPr marL="401638" lvl="1" indent="-233363"/>
            <a:r>
              <a:rPr lang="en-US" altLang="en-US" sz="1600" kern="0" dirty="0" smtClean="0">
                <a:latin typeface="+mn-lt"/>
              </a:rPr>
              <a:t>follow laws of nature.</a:t>
            </a:r>
            <a:endParaRPr lang="en-US" altLang="en-US" sz="1600" kern="0" dirty="0">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smtClean="0">
              <a:solidFill>
                <a:srgbClr val="FFFF00"/>
              </a:solidFill>
            </a:endParaRPr>
          </a:p>
          <a:p>
            <a:pPr marL="457200" lvl="1" indent="-223838"/>
            <a:r>
              <a:rPr lang="en-US" altLang="en-US" sz="1600" b="0" kern="0" dirty="0" smtClean="0"/>
              <a:t>follow, ideally, the syntactic-semantic conventions of some representation language,</a:t>
            </a:r>
          </a:p>
          <a:p>
            <a:pPr marL="457200" lvl="1" indent="-223838"/>
            <a:r>
              <a:rPr lang="en-US" altLang="en-US" sz="1600" b="0" kern="0" dirty="0" smtClean="0"/>
              <a:t>are restricted by the expressivity of that language,</a:t>
            </a:r>
          </a:p>
          <a:p>
            <a:pPr marL="457200" lvl="1" indent="-223838"/>
            <a:r>
              <a:rPr lang="en-US" altLang="en-US" sz="1600" b="0" kern="0" dirty="0" smtClean="0"/>
              <a:t>to be interpreted correctly, reference collections need external documentation.</a:t>
            </a:r>
            <a:endParaRPr lang="en-US" altLang="en-US" sz="1600" b="0" kern="0" dirty="0"/>
          </a:p>
        </p:txBody>
      </p:sp>
      <p:sp>
        <p:nvSpPr>
          <p:cNvPr id="12" name="Content Placeholder 24"/>
          <p:cNvSpPr txBox="1">
            <a:spLocks/>
          </p:cNvSpPr>
          <p:nvPr/>
        </p:nvSpPr>
        <p:spPr bwMode="auto">
          <a:xfrm>
            <a:off x="2827338" y="3194050"/>
            <a:ext cx="3051175" cy="3282950"/>
          </a:xfrm>
          <a:prstGeom prst="rect">
            <a:avLst/>
          </a:prstGeom>
          <a:noFill/>
          <a:ln w="9525">
            <a:noFill/>
            <a:miter lim="800000"/>
            <a:headEnd/>
            <a:tailEnd/>
          </a:ln>
        </p:spPr>
        <p:txBody>
          <a:bodyPr/>
          <a:lstStyle/>
          <a:p>
            <a:pPr algn="l" eaLnBrk="0" hangingPunct="0">
              <a:spcBef>
                <a:spcPct val="20000"/>
              </a:spcBef>
              <a:defRPr/>
            </a:pPr>
            <a:endParaRPr lang="en-US" sz="2400" b="0" kern="0" dirty="0">
              <a:solidFill>
                <a:srgbClr val="FFFF00"/>
              </a:solidFill>
              <a:latin typeface="+mn-lt"/>
            </a:endParaRPr>
          </a:p>
          <a:p>
            <a:pPr marL="401638" lvl="1" indent="-233363" algn="l" eaLnBrk="0" hangingPunct="0">
              <a:spcBef>
                <a:spcPct val="20000"/>
              </a:spcBef>
              <a:defRPr/>
            </a:pPr>
            <a:endParaRPr lang="en-US" sz="1600" b="0" kern="0" dirty="0">
              <a:solidFill>
                <a:srgbClr val="EBE6FC"/>
              </a:solidFill>
              <a:latin typeface="+mn-lt"/>
            </a:endParaRP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5200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9401"/>
            <a:ext cx="8686800" cy="762000"/>
          </a:xfrm>
        </p:spPr>
        <p:txBody>
          <a:bodyPr/>
          <a:lstStyle/>
          <a:p>
            <a:r>
              <a:rPr lang="en-US" sz="3200" dirty="0" smtClean="0"/>
              <a:t>Quantitative research</a:t>
            </a:r>
            <a:endParaRPr lang="en-US" sz="3200" dirty="0"/>
          </a:p>
        </p:txBody>
      </p:sp>
      <p:sp>
        <p:nvSpPr>
          <p:cNvPr id="3" name="Content Placeholder 2"/>
          <p:cNvSpPr>
            <a:spLocks noGrp="1"/>
          </p:cNvSpPr>
          <p:nvPr>
            <p:ph idx="1"/>
          </p:nvPr>
        </p:nvSpPr>
        <p:spPr>
          <a:xfrm>
            <a:off x="228600" y="2009001"/>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9624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sz="3200" kern="0" dirty="0" smtClean="0"/>
              <a:t>Qualitative research</a:t>
            </a:r>
            <a:endParaRPr lang="en-US" sz="3200" kern="0" dirty="0"/>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b="1" dirty="0"/>
              <a:t>Qualitative Research</a:t>
            </a:r>
            <a:r>
              <a:rPr lang="en-US" dirty="0"/>
              <a:t> is primarily </a:t>
            </a:r>
            <a:r>
              <a:rPr lang="en-US" dirty="0">
                <a:solidFill>
                  <a:srgbClr val="AAE600"/>
                </a:solidFill>
              </a:rPr>
              <a:t>exploratory</a:t>
            </a:r>
            <a:r>
              <a:rPr lang="en-US" dirty="0"/>
              <a:t> </a:t>
            </a:r>
            <a:r>
              <a:rPr lang="en-US" b="1" dirty="0" smtClean="0"/>
              <a:t>research</a:t>
            </a:r>
            <a:r>
              <a:rPr lang="en-US" dirty="0" smtClean="0"/>
              <a:t> </a:t>
            </a:r>
            <a:r>
              <a:rPr lang="en-US" dirty="0"/>
              <a:t>used to gain an understanding of </a:t>
            </a:r>
            <a:r>
              <a:rPr lang="en-US" dirty="0">
                <a:solidFill>
                  <a:srgbClr val="AAE600"/>
                </a:solidFill>
              </a:rPr>
              <a:t>underlying reasons, opinions, and motivations</a:t>
            </a:r>
            <a:r>
              <a:rPr lang="en-US" dirty="0"/>
              <a:t>. It provides insights into the problem or helps to develop ideas or hypotheses for potential quantitative </a:t>
            </a:r>
            <a:r>
              <a:rPr lang="en-US" b="1" dirty="0" smtClean="0"/>
              <a:t>research.</a:t>
            </a:r>
            <a:endParaRPr lang="en-US" kern="0" dirty="0"/>
          </a:p>
        </p:txBody>
      </p:sp>
      <p:sp>
        <p:nvSpPr>
          <p:cNvPr id="6" name="Rectangle 5"/>
          <p:cNvSpPr/>
          <p:nvPr/>
        </p:nvSpPr>
        <p:spPr>
          <a:xfrm>
            <a:off x="4038600" y="3456801"/>
            <a:ext cx="4572000" cy="276999"/>
          </a:xfrm>
          <a:prstGeom prst="rect">
            <a:avLst/>
          </a:prstGeom>
        </p:spPr>
        <p:txBody>
          <a:bodyPr>
            <a:spAutoFit/>
          </a:bodyPr>
          <a:lstStyle/>
          <a:p>
            <a:r>
              <a:rPr lang="en-US" sz="1200" b="0" i="1" dirty="0">
                <a:solidFill>
                  <a:schemeClr val="bg1"/>
                </a:solidFill>
              </a:rPr>
              <a:t>https://</a:t>
            </a:r>
            <a:r>
              <a:rPr lang="en-US" sz="1200" dirty="0">
                <a:solidFill>
                  <a:schemeClr val="bg1"/>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chemeClr val="bg1"/>
                </a:solidFill>
              </a:rPr>
              <a:t>http://www.snapsurveys.com/blog/what-is-the-difference-between-qualitative-research-and-quantitative-research/</a:t>
            </a:r>
          </a:p>
        </p:txBody>
      </p:sp>
      <p:sp>
        <p:nvSpPr>
          <p:cNvPr id="8" name="Title 1"/>
          <p:cNvSpPr txBox="1">
            <a:spLocks/>
          </p:cNvSpPr>
          <p:nvPr/>
        </p:nvSpPr>
        <p:spPr>
          <a:xfrm>
            <a:off x="228600" y="6096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t>Two distinct methods</a:t>
            </a:r>
            <a:endParaRPr lang="en-US" kern="0" dirty="0"/>
          </a:p>
        </p:txBody>
      </p:sp>
    </p:spTree>
    <p:extLst>
      <p:ext uri="{BB962C8B-B14F-4D97-AF65-F5344CB8AC3E}">
        <p14:creationId xmlns:p14="http://schemas.microsoft.com/office/powerpoint/2010/main" val="3769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a:t>
            </a:r>
            <a:r>
              <a:rPr lang="en-US" dirty="0"/>
              <a:t>.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dirty="0" smtClean="0"/>
              <a:t>Pre-class </a:t>
            </a:r>
            <a:r>
              <a:rPr lang="en-US" dirty="0"/>
              <a:t>reading</a:t>
            </a:r>
            <a:r>
              <a:rPr lang="en-US" dirty="0" smtClean="0"/>
              <a:t>: same as for C2 assignment.</a:t>
            </a:r>
            <a:r>
              <a:rPr lang="en-US" dirty="0"/>
              <a:t>	</a:t>
            </a:r>
          </a:p>
          <a:p>
            <a:pPr>
              <a:buFont typeface="Arial" panose="020B0604020202020204" pitchFamily="34" charset="0"/>
              <a:buChar char="•"/>
            </a:pPr>
            <a:r>
              <a:rPr lang="en-US" dirty="0"/>
              <a:t>Class structure: </a:t>
            </a:r>
          </a:p>
          <a:p>
            <a:pPr marL="914400" lvl="1" indent="-457200">
              <a:buFont typeface="+mj-lt"/>
              <a:buAutoNum type="alphaLcParenR"/>
            </a:pPr>
            <a:r>
              <a:rPr lang="en-US" sz="2000" dirty="0" smtClean="0"/>
              <a:t>lecture </a:t>
            </a:r>
            <a:r>
              <a:rPr lang="en-US" sz="2000" dirty="0"/>
              <a:t>on common qualitative data collection methods (Document Review, Observation, Interview (face-to-face), Focus Group Discussion, Ethnography</a:t>
            </a:r>
            <a:r>
              <a:rPr lang="en-US" sz="2000" dirty="0" smtClean="0"/>
              <a:t>,…),</a:t>
            </a:r>
            <a:endParaRPr lang="en-US" sz="2000" dirty="0"/>
          </a:p>
          <a:p>
            <a:pPr marL="914400" lvl="1" indent="-457200">
              <a:buFont typeface="+mj-lt"/>
              <a:buAutoNum type="alphaLcParenR"/>
            </a:pPr>
            <a:r>
              <a:rPr lang="en-US" sz="2000" dirty="0" smtClean="0"/>
              <a:t>discussion </a:t>
            </a:r>
            <a:r>
              <a:rPr lang="en-US" sz="2000" dirty="0"/>
              <a:t>of the pre-reading paper on the basis of what was taught in the </a:t>
            </a:r>
            <a:r>
              <a:rPr lang="en-US" sz="2000" dirty="0" smtClean="0"/>
              <a:t>lecture.</a:t>
            </a:r>
            <a:endParaRPr lang="en-US" sz="2000" dirty="0"/>
          </a:p>
          <a:p>
            <a:pPr>
              <a:buFont typeface="Arial" panose="020B0604020202020204" pitchFamily="34" charset="0"/>
              <a:buChar char="•"/>
            </a:pPr>
            <a:r>
              <a:rPr lang="en-US" dirty="0" smtClean="0"/>
              <a:t>Post-class </a:t>
            </a:r>
            <a:r>
              <a:rPr lang="en-US" dirty="0"/>
              <a:t>assignment: </a:t>
            </a:r>
            <a:r>
              <a:rPr lang="en-US" sz="2000" dirty="0"/>
              <a:t>open book test with multiple choice questions and open-ended motivation based on literature. Deadline: </a:t>
            </a:r>
            <a:r>
              <a:rPr lang="en-US" sz="2000" dirty="0">
                <a:solidFill>
                  <a:srgbClr val="FFFF00"/>
                </a:solidFill>
              </a:rPr>
              <a:t>Feb 22, 9</a:t>
            </a:r>
            <a:r>
              <a:rPr lang="en-US" sz="2000" dirty="0" smtClean="0">
                <a:solidFill>
                  <a:srgbClr val="FFFF00"/>
                </a:solidFill>
              </a:rPr>
              <a:t>AM</a:t>
            </a:r>
            <a:r>
              <a:rPr lang="en-US" sz="2000" dirty="0" smtClean="0"/>
              <a:t>.</a:t>
            </a:r>
            <a:endParaRPr lang="en-US" sz="2000" dirty="0"/>
          </a:p>
          <a:p>
            <a:pPr>
              <a:buFont typeface="Arial" panose="020B0604020202020204" pitchFamily="34" charset="0"/>
              <a:buChar char="•"/>
            </a:pPr>
            <a:r>
              <a:rPr lang="en-US" dirty="0" smtClean="0"/>
              <a:t>Assessment</a:t>
            </a:r>
            <a:r>
              <a:rPr lang="en-US" dirty="0"/>
              <a:t>: </a:t>
            </a:r>
          </a:p>
          <a:p>
            <a:pPr lvl="1">
              <a:buFont typeface="Arial" panose="020B0604020202020204" pitchFamily="34" charset="0"/>
              <a:buChar char="•"/>
            </a:pPr>
            <a:r>
              <a:rPr lang="en-US" sz="1800" dirty="0" smtClean="0"/>
              <a:t>Participation </a:t>
            </a:r>
            <a:r>
              <a:rPr lang="en-US" sz="1800" dirty="0"/>
              <a:t>in </a:t>
            </a:r>
            <a:r>
              <a:rPr lang="en-US" sz="1800" dirty="0" smtClean="0"/>
              <a:t>discussion,</a:t>
            </a:r>
            <a:endParaRPr lang="en-US" sz="1800" dirty="0"/>
          </a:p>
          <a:p>
            <a:pPr lvl="1">
              <a:buFont typeface="Arial" panose="020B0604020202020204" pitchFamily="34" charset="0"/>
              <a:buChar char="•"/>
            </a:pPr>
            <a:r>
              <a:rPr lang="en-US" sz="1800" dirty="0" smtClean="0"/>
              <a:t>Evaluation </a:t>
            </a:r>
            <a:r>
              <a:rPr lang="en-US" sz="1800" dirty="0"/>
              <a:t>of post-class </a:t>
            </a:r>
            <a:r>
              <a:rPr lang="en-US" sz="1800" dirty="0" smtClean="0"/>
              <a:t>assessment:  Delivered </a:t>
            </a:r>
            <a:r>
              <a:rPr lang="en-US" sz="1800" dirty="0"/>
              <a:t>in </a:t>
            </a:r>
            <a:r>
              <a:rPr lang="en-US" sz="1800" dirty="0" smtClean="0"/>
              <a:t>time / content.</a:t>
            </a:r>
            <a:endParaRPr lang="en-US" sz="18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090604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t>
            </a:r>
            <a:r>
              <a:rPr lang="en-US" dirty="0"/>
              <a:t>Introduction to data analysis of quantitative and qualitative variables </a:t>
            </a:r>
          </a:p>
        </p:txBody>
      </p:sp>
      <p:sp>
        <p:nvSpPr>
          <p:cNvPr id="3" name="Content Placeholder 2"/>
          <p:cNvSpPr>
            <a:spLocks noGrp="1"/>
          </p:cNvSpPr>
          <p:nvPr>
            <p:ph idx="1"/>
          </p:nvPr>
        </p:nvSpPr>
        <p:spPr>
          <a:xfrm>
            <a:off x="228600" y="2133600"/>
            <a:ext cx="8763000" cy="4495800"/>
          </a:xfrm>
        </p:spPr>
        <p:txBody>
          <a:bodyPr/>
          <a:lstStyle/>
          <a:p>
            <a:pPr>
              <a:buFont typeface="Arial" panose="020B0604020202020204" pitchFamily="34" charset="0"/>
              <a:buChar char="•"/>
            </a:pPr>
            <a:r>
              <a:rPr lang="en-US" dirty="0" smtClean="0"/>
              <a:t>Pre-class readings:</a:t>
            </a:r>
            <a:endParaRPr lang="en-US" dirty="0"/>
          </a:p>
          <a:p>
            <a:pPr marL="854075" lvl="2" indent="-336550">
              <a:buFont typeface="+mj-lt"/>
              <a:buAutoNum type="arabicPeriod"/>
            </a:pPr>
            <a:r>
              <a:rPr lang="en-US" dirty="0" err="1" smtClean="0"/>
              <a:t>Savitri</a:t>
            </a:r>
            <a:r>
              <a:rPr lang="en-US" dirty="0" smtClean="0"/>
              <a:t> </a:t>
            </a:r>
            <a:r>
              <a:rPr lang="en-US" dirty="0" err="1" smtClean="0"/>
              <a:t>Abeyasekera</a:t>
            </a:r>
            <a:r>
              <a:rPr lang="en-US" dirty="0" smtClean="0"/>
              <a:t>. </a:t>
            </a:r>
            <a:r>
              <a:rPr lang="en-US" i="1" dirty="0" smtClean="0"/>
              <a:t>Quantitative </a:t>
            </a:r>
            <a:r>
              <a:rPr lang="en-US" i="1" dirty="0"/>
              <a:t>analysis approaches to qualitative data: why, when and how?</a:t>
            </a:r>
          </a:p>
          <a:p>
            <a:pPr marL="854075" lvl="2" indent="-336550">
              <a:buFont typeface="+mj-lt"/>
              <a:buAutoNum type="arabicPeriod"/>
            </a:pPr>
            <a:r>
              <a:rPr lang="en-US" dirty="0" smtClean="0"/>
              <a:t>John PA Ioannidis. </a:t>
            </a:r>
            <a:r>
              <a:rPr lang="en-US" i="1" dirty="0" smtClean="0"/>
              <a:t>Why </a:t>
            </a:r>
            <a:r>
              <a:rPr lang="en-US" i="1" dirty="0"/>
              <a:t>Most Published Research Findings Are </a:t>
            </a:r>
            <a:r>
              <a:rPr lang="en-US" i="1" dirty="0" smtClean="0"/>
              <a:t>False</a:t>
            </a:r>
            <a:r>
              <a:rPr lang="en-US" dirty="0" smtClean="0"/>
              <a:t>.</a:t>
            </a:r>
            <a:endParaRPr lang="en-US" dirty="0"/>
          </a:p>
          <a:p>
            <a:pPr>
              <a:buFont typeface="Arial" panose="020B0604020202020204" pitchFamily="34" charset="0"/>
              <a:buChar char="•"/>
            </a:pPr>
            <a:r>
              <a:rPr lang="en-US" dirty="0" smtClean="0"/>
              <a:t>Class </a:t>
            </a:r>
            <a:r>
              <a:rPr lang="en-US" dirty="0"/>
              <a:t>structure: interactive </a:t>
            </a:r>
            <a:r>
              <a:rPr lang="en-US" dirty="0" smtClean="0"/>
              <a:t>lecture.</a:t>
            </a:r>
            <a:endParaRPr lang="en-US" dirty="0"/>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a:t>
            </a:r>
          </a:p>
          <a:p>
            <a:pPr marL="854075" lvl="2" indent="-336550">
              <a:buFont typeface="+mj-lt"/>
              <a:buAutoNum type="arabicPeriod"/>
            </a:pPr>
            <a:r>
              <a:rPr lang="en-US" dirty="0" smtClean="0"/>
              <a:t>pre-lecture </a:t>
            </a:r>
            <a:r>
              <a:rPr lang="en-US" dirty="0"/>
              <a:t>test on </a:t>
            </a:r>
            <a:r>
              <a:rPr lang="en-US" dirty="0" smtClean="0"/>
              <a:t>readings,</a:t>
            </a:r>
            <a:endParaRPr lang="en-US" dirty="0"/>
          </a:p>
          <a:p>
            <a:pPr marL="854075" lvl="2" indent="-336550">
              <a:buFont typeface="+mj-lt"/>
              <a:buAutoNum type="arabicPeriod"/>
            </a:pPr>
            <a:r>
              <a:rPr lang="en-US" dirty="0" smtClean="0"/>
              <a:t>participation </a:t>
            </a:r>
            <a:r>
              <a:rPr lang="en-US" dirty="0"/>
              <a:t>in interactive </a:t>
            </a:r>
            <a:r>
              <a:rPr lang="en-US" dirty="0" smtClean="0"/>
              <a:t>lecture.</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254753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2590800"/>
            <a:ext cx="9144000" cy="17502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t>
            </a:r>
            <a:endParaRPr kumimoji="0" lang="en-US" sz="2400" b="0" i="0" u="none" strike="noStrike" cap="none" normalizeH="0" baseline="0" dirty="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5080" y="3377823"/>
            <a:ext cx="8234680" cy="203577"/>
          </a:xfrm>
          <a:prstGeom prst="rect">
            <a:avLst/>
          </a:prstGeom>
        </p:spPr>
      </p:pic>
      <p:pic>
        <p:nvPicPr>
          <p:cNvPr id="8" name="Picture 7"/>
          <p:cNvPicPr>
            <a:picLocks noChangeAspect="1"/>
          </p:cNvPicPr>
          <p:nvPr/>
        </p:nvPicPr>
        <p:blipFill>
          <a:blip r:embed="rId3"/>
          <a:stretch>
            <a:fillRect/>
          </a:stretch>
        </p:blipFill>
        <p:spPr>
          <a:xfrm>
            <a:off x="0" y="2971800"/>
            <a:ext cx="9144000" cy="306907"/>
          </a:xfrm>
          <a:prstGeom prst="rect">
            <a:avLst/>
          </a:prstGeom>
        </p:spPr>
      </p:pic>
      <p:pic>
        <p:nvPicPr>
          <p:cNvPr id="9" name="Picture 8"/>
          <p:cNvPicPr>
            <a:picLocks noChangeAspect="1"/>
          </p:cNvPicPr>
          <p:nvPr/>
        </p:nvPicPr>
        <p:blipFill>
          <a:blip r:embed="rId4"/>
          <a:stretch>
            <a:fillRect/>
          </a:stretch>
        </p:blipFill>
        <p:spPr>
          <a:xfrm>
            <a:off x="-15240" y="572135"/>
            <a:ext cx="9159240" cy="2333625"/>
          </a:xfrm>
          <a:prstGeom prst="rect">
            <a:avLst/>
          </a:prstGeom>
        </p:spPr>
      </p:pic>
      <p:pic>
        <p:nvPicPr>
          <p:cNvPr id="10" name="Picture 9"/>
          <p:cNvPicPr>
            <a:picLocks noChangeAspect="1"/>
          </p:cNvPicPr>
          <p:nvPr/>
        </p:nvPicPr>
        <p:blipFill>
          <a:blip r:embed="rId5"/>
          <a:stretch>
            <a:fillRect/>
          </a:stretch>
        </p:blipFill>
        <p:spPr>
          <a:xfrm>
            <a:off x="-20320" y="3680516"/>
            <a:ext cx="9164320" cy="3177484"/>
          </a:xfrm>
          <a:prstGeom prst="rect">
            <a:avLst/>
          </a:prstGeom>
        </p:spPr>
      </p:pic>
    </p:spTree>
    <p:extLst>
      <p:ext uri="{BB962C8B-B14F-4D97-AF65-F5344CB8AC3E}">
        <p14:creationId xmlns:p14="http://schemas.microsoft.com/office/powerpoint/2010/main" val="3224149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on qualitative data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Main topics:</a:t>
            </a:r>
          </a:p>
          <a:p>
            <a:pPr lvl="1">
              <a:buFont typeface="Arial" panose="020B0604020202020204" pitchFamily="34" charset="0"/>
              <a:buChar char="•"/>
            </a:pPr>
            <a:r>
              <a:rPr lang="en-US" dirty="0" smtClean="0"/>
              <a:t>types </a:t>
            </a:r>
            <a:r>
              <a:rPr lang="en-US" dirty="0"/>
              <a:t>of research questions that can </a:t>
            </a:r>
            <a:r>
              <a:rPr lang="en-US" dirty="0" smtClean="0"/>
              <a:t>be answered </a:t>
            </a:r>
            <a:r>
              <a:rPr lang="en-US" dirty="0"/>
              <a:t>on the basis of qualitative information, </a:t>
            </a:r>
            <a:endParaRPr lang="en-US" dirty="0" smtClean="0"/>
          </a:p>
          <a:p>
            <a:pPr lvl="1">
              <a:buFont typeface="Arial" panose="020B0604020202020204" pitchFamily="34" charset="0"/>
              <a:buChar char="•"/>
            </a:pPr>
            <a:r>
              <a:rPr lang="en-US" dirty="0" smtClean="0"/>
              <a:t>the </a:t>
            </a:r>
            <a:r>
              <a:rPr lang="en-US" dirty="0"/>
              <a:t>types of data format that will </a:t>
            </a:r>
            <a:r>
              <a:rPr lang="en-US" dirty="0" smtClean="0"/>
              <a:t>lend themselves </a:t>
            </a:r>
            <a:r>
              <a:rPr lang="en-US" dirty="0"/>
              <a:t>readily to appropriate data analysis </a:t>
            </a:r>
            <a:r>
              <a:rPr lang="en-US" dirty="0" smtClean="0"/>
              <a:t>procedures,</a:t>
            </a:r>
          </a:p>
          <a:p>
            <a:pPr lvl="1">
              <a:buFont typeface="Arial" panose="020B0604020202020204" pitchFamily="34" charset="0"/>
              <a:buChar char="•"/>
            </a:pPr>
            <a:r>
              <a:rPr lang="en-US" dirty="0" smtClean="0"/>
              <a:t>how </a:t>
            </a:r>
            <a:r>
              <a:rPr lang="en-US" dirty="0"/>
              <a:t>the data </a:t>
            </a:r>
            <a:r>
              <a:rPr lang="en-US" dirty="0" smtClean="0"/>
              <a:t>analysis can </a:t>
            </a:r>
            <a:r>
              <a:rPr lang="en-US" dirty="0"/>
              <a:t>be benefited by recognizing the data structure and paying attention to relevant sources </a:t>
            </a:r>
            <a:r>
              <a:rPr lang="en-US" dirty="0" smtClean="0"/>
              <a:t>of variation</a:t>
            </a:r>
            <a:r>
              <a:rPr lang="en-US" dirty="0"/>
              <a:t>.</a:t>
            </a:r>
          </a:p>
          <a:p>
            <a:pPr>
              <a:buFont typeface="Arial" panose="020B0604020202020204" pitchFamily="34" charset="0"/>
              <a:buChar char="•"/>
            </a:pPr>
            <a:r>
              <a:rPr lang="en-US" dirty="0" smtClean="0"/>
              <a:t>Correct sampling is a major problem:</a:t>
            </a:r>
          </a:p>
          <a:p>
            <a:pPr lvl="1">
              <a:buFont typeface="Arial" panose="020B0604020202020204" pitchFamily="34" charset="0"/>
              <a:buChar char="•"/>
            </a:pPr>
            <a:r>
              <a:rPr lang="en-US" dirty="0" smtClean="0"/>
              <a:t>Absolute requirement: an </a:t>
            </a:r>
            <a:r>
              <a:rPr lang="en-US" dirty="0"/>
              <a:t>adequate representation of the </a:t>
            </a:r>
            <a:r>
              <a:rPr lang="en-US" dirty="0" smtClean="0"/>
              <a:t>communities being </a:t>
            </a:r>
            <a:r>
              <a:rPr lang="en-US" dirty="0"/>
              <a:t>targeted for </a:t>
            </a:r>
            <a:r>
              <a:rPr lang="en-US" dirty="0" smtClean="0"/>
              <a:t>study.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4876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Most Published Research Findings Are False</a:t>
            </a:r>
            <a:r>
              <a:rPr lang="en-US" dirty="0"/>
              <a:t>.</a:t>
            </a:r>
          </a:p>
        </p:txBody>
      </p:sp>
      <p:pic>
        <p:nvPicPr>
          <p:cNvPr id="5" name="Content Placeholder 4"/>
          <p:cNvPicPr>
            <a:picLocks noGrp="1" noChangeAspect="1"/>
          </p:cNvPicPr>
          <p:nvPr>
            <p:ph idx="1"/>
          </p:nvPr>
        </p:nvPicPr>
        <p:blipFill>
          <a:blip r:embed="rId2"/>
          <a:stretch>
            <a:fillRect/>
          </a:stretch>
        </p:blipFill>
        <p:spPr>
          <a:xfrm>
            <a:off x="228600" y="2012950"/>
            <a:ext cx="4467225" cy="4286250"/>
          </a:xfrm>
          <a:prstGeom prst="rect">
            <a:avLst/>
          </a:prstGeom>
        </p:spPr>
      </p:pic>
      <p:sp>
        <p:nvSpPr>
          <p:cNvPr id="4" name="Rectangle 3"/>
          <p:cNvSpPr/>
          <p:nvPr/>
        </p:nvSpPr>
        <p:spPr>
          <a:xfrm>
            <a:off x="4876800" y="2362200"/>
            <a:ext cx="4038600" cy="3970318"/>
          </a:xfrm>
          <a:prstGeom prst="rect">
            <a:avLst/>
          </a:prstGeom>
        </p:spPr>
        <p:txBody>
          <a:bodyPr wrap="square">
            <a:spAutoFit/>
          </a:bodyPr>
          <a:lstStyle/>
          <a:p>
            <a:pPr marL="0" marR="0">
              <a:spcBef>
                <a:spcPts val="0"/>
              </a:spcBef>
              <a:spcAft>
                <a:spcPts val="0"/>
              </a:spcAft>
            </a:pPr>
            <a:r>
              <a:rPr lang="en-US" sz="2800" dirty="0">
                <a:solidFill>
                  <a:schemeClr val="bg1"/>
                </a:solidFill>
                <a:ea typeface="SimSun" panose="02010600030101010101" pitchFamily="2" charset="-122"/>
              </a:rPr>
              <a:t>John P. A. </a:t>
            </a:r>
            <a:r>
              <a:rPr lang="en-US" sz="2800" dirty="0" smtClean="0">
                <a:solidFill>
                  <a:schemeClr val="bg1"/>
                </a:solidFill>
                <a:ea typeface="SimSun" panose="02010600030101010101" pitchFamily="2" charset="-122"/>
              </a:rPr>
              <a:t>Ioannidis</a:t>
            </a:r>
            <a:r>
              <a:rPr lang="en-US" sz="2800" b="0" dirty="0" smtClean="0">
                <a:solidFill>
                  <a:schemeClr val="bg1"/>
                </a:solidFill>
                <a:ea typeface="SimSun" panose="02010600030101010101" pitchFamily="2" charset="-122"/>
              </a:rPr>
              <a:t>. </a:t>
            </a:r>
          </a:p>
          <a:p>
            <a:pPr marL="0" marR="0">
              <a:spcBef>
                <a:spcPts val="0"/>
              </a:spcBef>
              <a:spcAft>
                <a:spcPts val="0"/>
              </a:spcAft>
            </a:pPr>
            <a:r>
              <a:rPr lang="en-US" sz="2800" b="0" dirty="0" smtClean="0">
                <a:solidFill>
                  <a:schemeClr val="bg1"/>
                </a:solidFill>
                <a:ea typeface="SimSun" panose="02010600030101010101" pitchFamily="2" charset="-122"/>
              </a:rPr>
              <a:t>Why </a:t>
            </a:r>
            <a:r>
              <a:rPr lang="en-US" sz="2800" b="0" dirty="0">
                <a:solidFill>
                  <a:schemeClr val="bg1"/>
                </a:solidFill>
                <a:ea typeface="SimSun" panose="02010600030101010101" pitchFamily="2" charset="-122"/>
              </a:rPr>
              <a:t>Most Published Research Findings Are </a:t>
            </a:r>
            <a:r>
              <a:rPr lang="en-US" sz="2800" b="0" dirty="0" smtClean="0">
                <a:solidFill>
                  <a:schemeClr val="bg1"/>
                </a:solidFill>
                <a:ea typeface="SimSun" panose="02010600030101010101" pitchFamily="2" charset="-122"/>
              </a:rPr>
              <a:t>False. </a:t>
            </a:r>
          </a:p>
          <a:p>
            <a:pPr marL="0" marR="0">
              <a:spcBef>
                <a:spcPts val="0"/>
              </a:spcBef>
              <a:spcAft>
                <a:spcPts val="0"/>
              </a:spcAft>
            </a:pPr>
            <a:r>
              <a:rPr lang="en-US" sz="2800" b="0" dirty="0" smtClean="0">
                <a:solidFill>
                  <a:schemeClr val="bg1"/>
                </a:solidFill>
                <a:ea typeface="SimSun" panose="02010600030101010101" pitchFamily="2" charset="-122"/>
              </a:rPr>
              <a:t>PLOS </a:t>
            </a:r>
            <a:r>
              <a:rPr lang="en-US" sz="2800" b="0" dirty="0">
                <a:solidFill>
                  <a:schemeClr val="bg1"/>
                </a:solidFill>
                <a:ea typeface="SimSun" panose="02010600030101010101" pitchFamily="2" charset="-122"/>
              </a:rPr>
              <a:t>Medicine 2005;2(8):e124</a:t>
            </a:r>
          </a:p>
          <a:p>
            <a:r>
              <a:rPr lang="en-US" sz="2800" b="0" dirty="0" smtClean="0">
                <a:solidFill>
                  <a:schemeClr val="bg1"/>
                </a:solidFill>
                <a:ea typeface="SimSun" panose="02010600030101010101" pitchFamily="2" charset="-122"/>
              </a:rPr>
              <a:t>http</a:t>
            </a:r>
            <a:r>
              <a:rPr lang="en-US" sz="2800" b="0" dirty="0">
                <a:solidFill>
                  <a:schemeClr val="bg1"/>
                </a:solidFill>
                <a:ea typeface="SimSun" panose="02010600030101010101" pitchFamily="2" charset="-122"/>
              </a:rPr>
              <a:t>://robotics.cs.tamu.edu/RSS2015NegativeResults/pmed.0020124.pdf</a:t>
            </a:r>
            <a:endParaRPr lang="en-US" sz="2800" b="0" dirty="0">
              <a:solidFill>
                <a:schemeClr val="bg1"/>
              </a:solidFill>
            </a:endParaRPr>
          </a:p>
        </p:txBody>
      </p:sp>
    </p:spTree>
    <p:extLst>
      <p:ext uri="{BB962C8B-B14F-4D97-AF65-F5344CB8AC3E}">
        <p14:creationId xmlns:p14="http://schemas.microsoft.com/office/powerpoint/2010/main" val="1329785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ectangle 4"/>
          <p:cNvSpPr/>
          <p:nvPr/>
        </p:nvSpPr>
        <p:spPr>
          <a:xfrm>
            <a:off x="4495800" y="1219200"/>
            <a:ext cx="4572000" cy="461665"/>
          </a:xfrm>
          <a:prstGeom prst="rect">
            <a:avLst/>
          </a:prstGeom>
        </p:spPr>
        <p:txBody>
          <a:bodyPr>
            <a:spAutoFit/>
          </a:bodyPr>
          <a:lstStyle/>
          <a:p>
            <a:r>
              <a:rPr lang="en-US" sz="1200" dirty="0"/>
              <a:t>http://retractionwatch.com/2016/03/16/evidence-based-medicine-has-been-hijacked-a-confession-from-john-ioannidis/</a:t>
            </a:r>
          </a:p>
        </p:txBody>
      </p:sp>
    </p:spTree>
    <p:extLst>
      <p:ext uri="{BB962C8B-B14F-4D97-AF65-F5344CB8AC3E}">
        <p14:creationId xmlns:p14="http://schemas.microsoft.com/office/powerpoint/2010/main" val="2928223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Most Published Research Findings Are False</a:t>
            </a:r>
            <a:r>
              <a:rPr lang="en-US" dirty="0"/>
              <a:t>.</a:t>
            </a:r>
          </a:p>
        </p:txBody>
      </p:sp>
      <p:sp>
        <p:nvSpPr>
          <p:cNvPr id="3" name="Content Placeholder 2"/>
          <p:cNvSpPr>
            <a:spLocks noGrp="1"/>
          </p:cNvSpPr>
          <p:nvPr>
            <p:ph idx="1"/>
          </p:nvPr>
        </p:nvSpPr>
        <p:spPr>
          <a:xfrm>
            <a:off x="228600" y="2057400"/>
            <a:ext cx="8686800" cy="4572000"/>
          </a:xfrm>
        </p:spPr>
        <p:txBody>
          <a:bodyPr/>
          <a:lstStyle/>
          <a:p>
            <a:r>
              <a:rPr lang="en-US" dirty="0"/>
              <a:t>R</a:t>
            </a:r>
            <a:r>
              <a:rPr lang="en-US" dirty="0" smtClean="0"/>
              <a:t>esearch </a:t>
            </a:r>
            <a:r>
              <a:rPr lang="en-US" dirty="0"/>
              <a:t>findings are </a:t>
            </a:r>
            <a:r>
              <a:rPr lang="en-US" u="sng" dirty="0"/>
              <a:t>less likely </a:t>
            </a:r>
            <a:r>
              <a:rPr lang="en-US" u="sng" dirty="0" smtClean="0"/>
              <a:t>to </a:t>
            </a:r>
            <a:r>
              <a:rPr lang="en-US" u="sng" dirty="0"/>
              <a:t>be </a:t>
            </a:r>
            <a:r>
              <a:rPr lang="en-US" u="sng" dirty="0" smtClean="0"/>
              <a:t>true</a:t>
            </a:r>
            <a:r>
              <a:rPr lang="en-US" dirty="0" smtClean="0"/>
              <a:t>:</a:t>
            </a:r>
          </a:p>
          <a:p>
            <a:pPr marL="568325" indent="-395288">
              <a:buFont typeface="+mj-lt"/>
              <a:buAutoNum type="arabicPeriod"/>
            </a:pPr>
            <a:r>
              <a:rPr lang="en-US" dirty="0" smtClean="0"/>
              <a:t>the </a:t>
            </a:r>
            <a:r>
              <a:rPr lang="en-US" dirty="0"/>
              <a:t>smaller the </a:t>
            </a:r>
            <a:r>
              <a:rPr lang="en-US" dirty="0" smtClean="0"/>
              <a:t>studies conducted </a:t>
            </a:r>
            <a:r>
              <a:rPr lang="en-US" dirty="0"/>
              <a:t>in a </a:t>
            </a:r>
            <a:r>
              <a:rPr lang="en-US" dirty="0" smtClean="0"/>
              <a:t>scientific field,</a:t>
            </a:r>
          </a:p>
          <a:p>
            <a:pPr marL="568325" indent="-395288">
              <a:buFont typeface="+mj-lt"/>
              <a:buAutoNum type="arabicPeriod"/>
            </a:pPr>
            <a:r>
              <a:rPr lang="en-US" dirty="0" smtClean="0"/>
              <a:t>the </a:t>
            </a:r>
            <a:r>
              <a:rPr lang="en-US" dirty="0"/>
              <a:t>smaller the </a:t>
            </a:r>
            <a:r>
              <a:rPr lang="en-US" dirty="0" smtClean="0"/>
              <a:t>effect sizes </a:t>
            </a:r>
            <a:r>
              <a:rPr lang="en-US" dirty="0"/>
              <a:t>in a </a:t>
            </a:r>
            <a:r>
              <a:rPr lang="en-US" dirty="0" smtClean="0"/>
              <a:t>scientific field,</a:t>
            </a:r>
          </a:p>
          <a:p>
            <a:pPr marL="568325" indent="-395288">
              <a:buFont typeface="+mj-lt"/>
              <a:buAutoNum type="arabicPeriod"/>
            </a:pPr>
            <a:r>
              <a:rPr lang="en-US" dirty="0" smtClean="0"/>
              <a:t>the </a:t>
            </a:r>
            <a:r>
              <a:rPr lang="en-US" dirty="0"/>
              <a:t>greater the </a:t>
            </a:r>
            <a:r>
              <a:rPr lang="en-US" dirty="0" smtClean="0"/>
              <a:t>number and </a:t>
            </a:r>
            <a:r>
              <a:rPr lang="en-US" dirty="0"/>
              <a:t>the lesser the selection of </a:t>
            </a:r>
            <a:r>
              <a:rPr lang="en-US" dirty="0" smtClean="0"/>
              <a:t>tested relationships </a:t>
            </a:r>
            <a:r>
              <a:rPr lang="en-US" dirty="0"/>
              <a:t>in a </a:t>
            </a:r>
            <a:r>
              <a:rPr lang="en-US" dirty="0" smtClean="0"/>
              <a:t>scientific field</a:t>
            </a:r>
            <a:r>
              <a:rPr lang="en-US" dirty="0"/>
              <a:t>, </a:t>
            </a:r>
            <a:endParaRPr lang="en-US" dirty="0" smtClean="0"/>
          </a:p>
          <a:p>
            <a:pPr marL="568325" indent="-395288">
              <a:buFont typeface="+mj-lt"/>
              <a:buAutoNum type="arabicPeriod"/>
            </a:pPr>
            <a:r>
              <a:rPr lang="en-US" dirty="0" smtClean="0"/>
              <a:t>the </a:t>
            </a:r>
            <a:r>
              <a:rPr lang="en-US" dirty="0"/>
              <a:t>greater </a:t>
            </a:r>
            <a:r>
              <a:rPr lang="en-US" dirty="0" smtClean="0"/>
              <a:t>the flexibility </a:t>
            </a:r>
            <a:r>
              <a:rPr lang="en-US" dirty="0"/>
              <a:t>in designs, </a:t>
            </a:r>
            <a:r>
              <a:rPr lang="en-US" dirty="0" smtClean="0"/>
              <a:t>definitions, outcomes</a:t>
            </a:r>
            <a:r>
              <a:rPr lang="en-US" dirty="0"/>
              <a:t>, and analytical </a:t>
            </a:r>
            <a:r>
              <a:rPr lang="en-US" dirty="0" err="1"/>
              <a:t>modes</a:t>
            </a:r>
            <a:r>
              <a:rPr lang="en-US" dirty="0"/>
              <a:t> </a:t>
            </a:r>
            <a:r>
              <a:rPr lang="en-US" dirty="0" smtClean="0"/>
              <a:t>in a scientific field,</a:t>
            </a:r>
          </a:p>
          <a:p>
            <a:pPr marL="568325" indent="-395288">
              <a:buFont typeface="+mj-lt"/>
              <a:buAutoNum type="arabicPeriod"/>
            </a:pPr>
            <a:r>
              <a:rPr lang="en-US" dirty="0" smtClean="0"/>
              <a:t>the </a:t>
            </a:r>
            <a:r>
              <a:rPr lang="en-US" dirty="0"/>
              <a:t>greater the </a:t>
            </a:r>
            <a:r>
              <a:rPr lang="en-US" dirty="0" smtClean="0"/>
              <a:t>financial and </a:t>
            </a:r>
            <a:r>
              <a:rPr lang="en-US" dirty="0"/>
              <a:t>other interests and </a:t>
            </a:r>
            <a:r>
              <a:rPr lang="en-US" dirty="0" smtClean="0"/>
              <a:t>prejudices in </a:t>
            </a:r>
            <a:r>
              <a:rPr lang="en-US" dirty="0"/>
              <a:t>a </a:t>
            </a:r>
            <a:r>
              <a:rPr lang="en-US" dirty="0" smtClean="0"/>
              <a:t>scientific field</a:t>
            </a:r>
            <a:r>
              <a:rPr lang="en-US" dirty="0"/>
              <a:t>, </a:t>
            </a:r>
            <a:endParaRPr lang="en-US" dirty="0" smtClean="0"/>
          </a:p>
          <a:p>
            <a:pPr marL="568325" indent="-395288">
              <a:buFont typeface="+mj-lt"/>
              <a:buAutoNum type="arabicPeriod"/>
            </a:pPr>
            <a:r>
              <a:rPr lang="en-US" dirty="0" smtClean="0"/>
              <a:t>the </a:t>
            </a:r>
            <a:r>
              <a:rPr lang="en-US" dirty="0"/>
              <a:t>hotter </a:t>
            </a:r>
            <a:r>
              <a:rPr lang="en-US" dirty="0" smtClean="0"/>
              <a:t>a scientific field </a:t>
            </a:r>
            <a:r>
              <a:rPr lang="en-US" dirty="0"/>
              <a:t>(with more </a:t>
            </a:r>
            <a:r>
              <a:rPr lang="en-US" dirty="0" smtClean="0"/>
              <a:t>scientific teams </a:t>
            </a:r>
            <a:r>
              <a:rPr lang="en-US" dirty="0"/>
              <a:t>involved</a:t>
            </a:r>
            <a:r>
              <a:rPr lang="en-US" dirty="0" smtClean="0"/>
              <a:t>).</a:t>
            </a:r>
            <a:endParaRPr lang="en-US" dirty="0"/>
          </a:p>
        </p:txBody>
      </p:sp>
      <p:sp>
        <p:nvSpPr>
          <p:cNvPr id="4" name="Rectangle 3"/>
          <p:cNvSpPr/>
          <p:nvPr/>
        </p:nvSpPr>
        <p:spPr>
          <a:xfrm>
            <a:off x="1524000" y="6324600"/>
            <a:ext cx="7620000" cy="461665"/>
          </a:xfrm>
          <a:prstGeom prst="rect">
            <a:avLst/>
          </a:prstGeom>
        </p:spPr>
        <p:txBody>
          <a:bodyPr wrap="square">
            <a:spAutoFit/>
          </a:bodyPr>
          <a:lstStyle/>
          <a:p>
            <a:pPr marL="0" marR="0" algn="r">
              <a:spcBef>
                <a:spcPts val="0"/>
              </a:spcBef>
              <a:spcAft>
                <a:spcPts val="0"/>
              </a:spcAft>
            </a:pPr>
            <a:r>
              <a:rPr lang="en-US" sz="1200" b="0" dirty="0">
                <a:solidFill>
                  <a:schemeClr val="bg1"/>
                </a:solidFill>
                <a:ea typeface="SimSun" panose="02010600030101010101" pitchFamily="2" charset="-122"/>
              </a:rPr>
              <a:t>John P. A. </a:t>
            </a:r>
            <a:r>
              <a:rPr lang="en-US" sz="1200" b="0" dirty="0" smtClean="0">
                <a:solidFill>
                  <a:schemeClr val="bg1"/>
                </a:solidFill>
                <a:ea typeface="SimSun" panose="02010600030101010101" pitchFamily="2" charset="-122"/>
              </a:rPr>
              <a:t>Ioannidis. Why </a:t>
            </a:r>
            <a:r>
              <a:rPr lang="en-US" sz="1200" b="0" dirty="0">
                <a:solidFill>
                  <a:schemeClr val="bg1"/>
                </a:solidFill>
                <a:ea typeface="SimSun" panose="02010600030101010101" pitchFamily="2" charset="-122"/>
              </a:rPr>
              <a:t>Most Published Research Findings Are </a:t>
            </a:r>
            <a:r>
              <a:rPr lang="en-US" sz="1200" b="0" dirty="0" smtClean="0">
                <a:solidFill>
                  <a:schemeClr val="bg1"/>
                </a:solidFill>
                <a:ea typeface="SimSun" panose="02010600030101010101" pitchFamily="2" charset="-122"/>
              </a:rPr>
              <a:t>False. PLOS </a:t>
            </a:r>
            <a:r>
              <a:rPr lang="en-US" sz="1200" b="0" dirty="0">
                <a:solidFill>
                  <a:schemeClr val="bg1"/>
                </a:solidFill>
                <a:ea typeface="SimSun" panose="02010600030101010101" pitchFamily="2" charset="-122"/>
              </a:rPr>
              <a:t>Medicine 2005;2(8):e124</a:t>
            </a:r>
          </a:p>
          <a:p>
            <a:pPr algn="r"/>
            <a:r>
              <a:rPr lang="en-US" sz="1200" b="0" dirty="0">
                <a:solidFill>
                  <a:schemeClr val="bg1"/>
                </a:solidFill>
                <a:ea typeface="SimSun" panose="02010600030101010101" pitchFamily="2" charset="-122"/>
              </a:rPr>
              <a:t>	http://robotics.cs.tamu.edu/RSS2015NegativeResults/pmed.0020124.pdf</a:t>
            </a:r>
            <a:endParaRPr lang="en-US" sz="1200" b="0" dirty="0">
              <a:solidFill>
                <a:schemeClr val="bg1"/>
              </a:solidFill>
            </a:endParaRPr>
          </a:p>
        </p:txBody>
      </p:sp>
    </p:spTree>
    <p:extLst>
      <p:ext uri="{BB962C8B-B14F-4D97-AF65-F5344CB8AC3E}">
        <p14:creationId xmlns:p14="http://schemas.microsoft.com/office/powerpoint/2010/main" val="38155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a:t>
            </a:r>
            <a:r>
              <a:rPr lang="en-US" sz="3200" dirty="0" smtClean="0"/>
              <a:t>research. Failure to …</a:t>
            </a:r>
            <a:endParaRPr lang="en-US" sz="3200" dirty="0"/>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smtClean="0"/>
              <a:t>carefully </a:t>
            </a:r>
            <a:r>
              <a:rPr lang="en-US" sz="1800" dirty="0"/>
              <a:t>examine the literature for similar, prior </a:t>
            </a:r>
            <a:r>
              <a:rPr lang="en-US" sz="1800" dirty="0" smtClean="0"/>
              <a:t>research</a:t>
            </a:r>
            <a:endParaRPr lang="en-US" sz="1800" dirty="0"/>
          </a:p>
          <a:p>
            <a:pPr>
              <a:buFont typeface="+mj-lt"/>
              <a:buAutoNum type="arabicPeriod"/>
            </a:pPr>
            <a:r>
              <a:rPr lang="en-US" sz="1800" dirty="0" smtClean="0"/>
              <a:t>critically </a:t>
            </a:r>
            <a:r>
              <a:rPr lang="en-US" sz="1800" dirty="0"/>
              <a:t>assess the prior literature </a:t>
            </a:r>
            <a:endParaRPr lang="en-US" sz="1800" dirty="0" smtClean="0"/>
          </a:p>
          <a:p>
            <a:pPr>
              <a:buFont typeface="+mj-lt"/>
              <a:buAutoNum type="arabicPeriod"/>
            </a:pPr>
            <a:r>
              <a:rPr lang="en-US" sz="1800" dirty="0" smtClean="0"/>
              <a:t>specify </a:t>
            </a:r>
            <a:r>
              <a:rPr lang="en-US" sz="1800" dirty="0"/>
              <a:t>the inclusion and exclusion criteria for your </a:t>
            </a:r>
            <a:r>
              <a:rPr lang="en-US" sz="1800" dirty="0" smtClean="0"/>
              <a:t>subjects</a:t>
            </a:r>
            <a:endParaRPr lang="en-US" sz="1800" dirty="0"/>
          </a:p>
          <a:p>
            <a:pPr>
              <a:buFont typeface="+mj-lt"/>
              <a:buAutoNum type="arabicPeriod"/>
            </a:pPr>
            <a:r>
              <a:rPr lang="en-US" sz="1800" dirty="0" smtClean="0"/>
              <a:t>determine </a:t>
            </a:r>
            <a:r>
              <a:rPr lang="en-US" sz="1800" dirty="0"/>
              <a:t>and report the error of your measurement </a:t>
            </a:r>
            <a:r>
              <a:rPr lang="en-US" sz="1800" dirty="0" smtClean="0"/>
              <a:t>methods</a:t>
            </a:r>
            <a:endParaRPr lang="en-US" sz="1800" dirty="0"/>
          </a:p>
          <a:p>
            <a:pPr>
              <a:buFont typeface="+mj-lt"/>
              <a:buAutoNum type="arabicPeriod"/>
            </a:pPr>
            <a:r>
              <a:rPr lang="en-US" sz="1800" dirty="0" smtClean="0"/>
              <a:t>specify </a:t>
            </a:r>
            <a:r>
              <a:rPr lang="en-US" sz="1800" dirty="0"/>
              <a:t>the exact statistical assumptions made in the </a:t>
            </a:r>
            <a:r>
              <a:rPr lang="en-US" sz="1800" dirty="0" smtClean="0"/>
              <a:t>analysis</a:t>
            </a:r>
            <a:endParaRPr lang="en-US" sz="1800" dirty="0"/>
          </a:p>
          <a:p>
            <a:pPr>
              <a:buFont typeface="+mj-lt"/>
              <a:buAutoNum type="arabicPeriod"/>
            </a:pPr>
            <a:r>
              <a:rPr lang="en-US" sz="1800" dirty="0" smtClean="0"/>
              <a:t>perform </a:t>
            </a:r>
            <a:r>
              <a:rPr lang="en-US" sz="1800" dirty="0"/>
              <a:t>sample size analysis before the study </a:t>
            </a:r>
            <a:r>
              <a:rPr lang="en-US" sz="1800" dirty="0" smtClean="0"/>
              <a:t>begins</a:t>
            </a:r>
            <a:endParaRPr lang="en-US" sz="1800" dirty="0"/>
          </a:p>
          <a:p>
            <a:pPr>
              <a:buFont typeface="+mj-lt"/>
              <a:buAutoNum type="arabicPeriod"/>
            </a:pPr>
            <a:r>
              <a:rPr lang="en-US" sz="1800" dirty="0" smtClean="0"/>
              <a:t>implement </a:t>
            </a:r>
            <a:r>
              <a:rPr lang="en-US" sz="1800" dirty="0"/>
              <a:t>adequate bias control </a:t>
            </a:r>
            <a:r>
              <a:rPr lang="en-US" sz="1800" dirty="0" smtClean="0"/>
              <a:t>measures</a:t>
            </a:r>
            <a:endParaRPr lang="en-US" sz="1800" dirty="0"/>
          </a:p>
          <a:p>
            <a:pPr>
              <a:buFont typeface="+mj-lt"/>
              <a:buAutoNum type="arabicPeriod"/>
            </a:pPr>
            <a:r>
              <a:rPr lang="en-US" sz="1800" dirty="0" smtClean="0"/>
              <a:t>write </a:t>
            </a:r>
            <a:r>
              <a:rPr lang="en-US" sz="1800" dirty="0"/>
              <a:t>and stick to a detailed time </a:t>
            </a:r>
            <a:r>
              <a:rPr lang="en-US" sz="1800" dirty="0" smtClean="0"/>
              <a:t>line</a:t>
            </a:r>
            <a:endParaRPr lang="en-US" sz="1800" dirty="0"/>
          </a:p>
          <a:p>
            <a:pPr>
              <a:buFont typeface="+mj-lt"/>
              <a:buAutoNum type="arabicPeriod"/>
            </a:pPr>
            <a:r>
              <a:rPr lang="en-US" sz="1800" dirty="0" smtClean="0"/>
              <a:t>vigorously </a:t>
            </a:r>
            <a:r>
              <a:rPr lang="en-US" sz="1800" dirty="0"/>
              <a:t>recruit and retain </a:t>
            </a:r>
            <a:r>
              <a:rPr lang="en-US" sz="1800" dirty="0" smtClean="0"/>
              <a:t>subjects</a:t>
            </a:r>
            <a:endParaRPr lang="en-US" sz="1800" dirty="0"/>
          </a:p>
          <a:p>
            <a:pPr>
              <a:buFont typeface="+mj-lt"/>
              <a:buAutoNum type="arabicPeriod"/>
            </a:pPr>
            <a:r>
              <a:rPr lang="en-US" sz="1800" dirty="0" smtClean="0"/>
              <a:t>have </a:t>
            </a:r>
            <a:r>
              <a:rPr lang="en-US" sz="1800" dirty="0"/>
              <a:t>a detailed, written and vetted protocol </a:t>
            </a:r>
            <a:endParaRPr lang="en-US" sz="1800" dirty="0" smtClean="0"/>
          </a:p>
          <a:p>
            <a:pPr>
              <a:buFont typeface="+mj-lt"/>
              <a:buAutoNum type="arabicPeriod"/>
            </a:pPr>
            <a:r>
              <a:rPr lang="en-US" sz="1800" dirty="0" smtClean="0"/>
              <a:t>examine </a:t>
            </a:r>
            <a:r>
              <a:rPr lang="en-US" sz="1800" dirty="0"/>
              <a:t>for normality of the </a:t>
            </a:r>
            <a:r>
              <a:rPr lang="en-US" sz="1800" dirty="0" smtClean="0"/>
              <a:t>data</a:t>
            </a:r>
            <a:endParaRPr lang="en-US" sz="1800" dirty="0"/>
          </a:p>
          <a:p>
            <a:pPr>
              <a:buFont typeface="+mj-lt"/>
              <a:buAutoNum type="arabicPeriod"/>
            </a:pPr>
            <a:r>
              <a:rPr lang="en-US" sz="1800" dirty="0" smtClean="0"/>
              <a:t>report </a:t>
            </a:r>
            <a:r>
              <a:rPr lang="en-US" sz="1800" dirty="0"/>
              <a:t>missing data, dropped subjects and use of an intention to treat </a:t>
            </a:r>
            <a:r>
              <a:rPr lang="en-US" sz="1800" dirty="0" smtClean="0"/>
              <a:t>analysis</a:t>
            </a:r>
            <a:endParaRPr lang="en-US" sz="1800" dirty="0"/>
          </a:p>
          <a:p>
            <a:pPr>
              <a:buFont typeface="+mj-lt"/>
              <a:buAutoNum type="arabicPeriod"/>
            </a:pPr>
            <a:r>
              <a:rPr lang="en-US" sz="1800" dirty="0" smtClean="0"/>
              <a:t>perform </a:t>
            </a:r>
            <a:r>
              <a:rPr lang="en-US" sz="1800" dirty="0"/>
              <a:t>and report power </a:t>
            </a:r>
            <a:r>
              <a:rPr lang="en-US" sz="1800" dirty="0" smtClean="0"/>
              <a:t>calculations</a:t>
            </a:r>
            <a:endParaRPr lang="en-US" sz="1800" dirty="0"/>
          </a:p>
          <a:p>
            <a:pPr>
              <a:buFont typeface="+mj-lt"/>
              <a:buAutoNum type="arabicPeriod"/>
            </a:pPr>
            <a:r>
              <a:rPr lang="en-US" sz="1800" dirty="0" smtClean="0"/>
              <a:t>point </a:t>
            </a:r>
            <a:r>
              <a:rPr lang="en-US" sz="1800" dirty="0"/>
              <a:t>out the weaknesses of your own </a:t>
            </a:r>
            <a:r>
              <a:rPr lang="en-US" sz="1800" dirty="0" smtClean="0"/>
              <a:t>study</a:t>
            </a:r>
            <a:endParaRPr lang="en-US" sz="1800" dirty="0"/>
          </a:p>
          <a:p>
            <a:pPr>
              <a:buFont typeface="+mj-lt"/>
              <a:buAutoNum type="arabicPeriod"/>
            </a:pPr>
            <a:r>
              <a:rPr lang="en-US" sz="1800" dirty="0" smtClean="0"/>
              <a:t>understand </a:t>
            </a:r>
            <a:r>
              <a:rPr lang="en-US" sz="1800" dirty="0"/>
              <a:t>and use correct </a:t>
            </a:r>
            <a:r>
              <a:rPr lang="en-US" sz="1800" dirty="0" smtClean="0"/>
              <a:t>scientific</a:t>
            </a:r>
            <a:endParaRPr lang="en-US" sz="1800" dirty="0"/>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C5. Descriptive </a:t>
            </a:r>
            <a:r>
              <a:rPr lang="en-US" dirty="0"/>
              <a:t>and elementary statistics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Pre-class </a:t>
            </a:r>
            <a:r>
              <a:rPr lang="en-US" dirty="0"/>
              <a:t>reading: </a:t>
            </a:r>
          </a:p>
          <a:p>
            <a:pPr lvl="1">
              <a:buFont typeface="Arial" panose="020B0604020202020204" pitchFamily="34" charset="0"/>
              <a:buChar char="•"/>
            </a:pPr>
            <a:r>
              <a:rPr lang="en-US" sz="1800" dirty="0" smtClean="0"/>
              <a:t>Anthony </a:t>
            </a:r>
            <a:r>
              <a:rPr lang="en-US" sz="1800" dirty="0" err="1"/>
              <a:t>McCluskey</a:t>
            </a:r>
            <a:r>
              <a:rPr lang="en-US" sz="1800" dirty="0"/>
              <a:t> and Abdul </a:t>
            </a:r>
            <a:r>
              <a:rPr lang="en-US" sz="1800" dirty="0" err="1"/>
              <a:t>Ghaaliq</a:t>
            </a:r>
            <a:r>
              <a:rPr lang="en-US" sz="1800" dirty="0"/>
              <a:t> </a:t>
            </a:r>
            <a:r>
              <a:rPr lang="en-US" sz="1800" dirty="0" err="1" smtClean="0"/>
              <a:t>Lalkhen</a:t>
            </a:r>
            <a:r>
              <a:rPr lang="en-US" sz="1800" dirty="0" smtClean="0"/>
              <a:t>. Statistics </a:t>
            </a:r>
            <a:r>
              <a:rPr lang="en-US" sz="1800" dirty="0"/>
              <a:t>II: Central tendency and spread of </a:t>
            </a:r>
            <a:r>
              <a:rPr lang="en-US" sz="1800" dirty="0" smtClean="0"/>
              <a:t>data. Continuing </a:t>
            </a:r>
            <a:r>
              <a:rPr lang="en-US" sz="1800" dirty="0"/>
              <a:t>Education in </a:t>
            </a:r>
            <a:r>
              <a:rPr lang="en-US" sz="1800" dirty="0" err="1"/>
              <a:t>Anaesthesia</a:t>
            </a:r>
            <a:r>
              <a:rPr lang="en-US" sz="1800" dirty="0"/>
              <a:t>, Critical Care &amp; Pain 2007;7(4):127-130. </a:t>
            </a:r>
          </a:p>
          <a:p>
            <a:pPr>
              <a:buFont typeface="Arial" panose="020B0604020202020204" pitchFamily="34" charset="0"/>
              <a:buChar char="•"/>
            </a:pPr>
            <a:r>
              <a:rPr lang="en-US" dirty="0" smtClean="0"/>
              <a:t>Class </a:t>
            </a:r>
            <a:r>
              <a:rPr lang="en-US" dirty="0"/>
              <a:t>structure: </a:t>
            </a:r>
          </a:p>
          <a:p>
            <a:pPr lvl="1">
              <a:buFont typeface="Arial" panose="020B0604020202020204" pitchFamily="34" charset="0"/>
              <a:buChar char="•"/>
            </a:pPr>
            <a:r>
              <a:rPr lang="en-US" sz="2000" dirty="0" smtClean="0"/>
              <a:t>lecture </a:t>
            </a:r>
            <a:r>
              <a:rPr lang="en-US" sz="2000" dirty="0"/>
              <a:t>covering the theories and applications of average value, median, mode, variance, standard deviation, inter-quartile range, skewness, kurtosis, histogram, box and whisker plot. </a:t>
            </a:r>
          </a:p>
        </p:txBody>
      </p:sp>
    </p:spTree>
    <p:extLst>
      <p:ext uri="{BB962C8B-B14F-4D97-AF65-F5344CB8AC3E}">
        <p14:creationId xmlns:p14="http://schemas.microsoft.com/office/powerpoint/2010/main" val="169215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tendency and spread of data</a:t>
            </a:r>
            <a:endParaRPr lang="en-US" dirty="0"/>
          </a:p>
        </p:txBody>
      </p:sp>
      <p:pic>
        <p:nvPicPr>
          <p:cNvPr id="5" name="Picture 4"/>
          <p:cNvPicPr>
            <a:picLocks noChangeAspect="1"/>
          </p:cNvPicPr>
          <p:nvPr/>
        </p:nvPicPr>
        <p:blipFill>
          <a:blip r:embed="rId2"/>
          <a:stretch>
            <a:fillRect/>
          </a:stretch>
        </p:blipFill>
        <p:spPr>
          <a:xfrm>
            <a:off x="3810000" y="3709670"/>
            <a:ext cx="5057775" cy="2762250"/>
          </a:xfrm>
          <a:prstGeom prst="rect">
            <a:avLst/>
          </a:prstGeom>
        </p:spPr>
      </p:pic>
      <p:pic>
        <p:nvPicPr>
          <p:cNvPr id="4" name="Picture 3"/>
          <p:cNvPicPr>
            <a:picLocks noChangeAspect="1"/>
          </p:cNvPicPr>
          <p:nvPr/>
        </p:nvPicPr>
        <p:blipFill>
          <a:blip r:embed="rId3"/>
          <a:stretch>
            <a:fillRect/>
          </a:stretch>
        </p:blipFill>
        <p:spPr>
          <a:xfrm>
            <a:off x="228600" y="1524000"/>
            <a:ext cx="5291475" cy="3312160"/>
          </a:xfrm>
          <a:prstGeom prst="rect">
            <a:avLst/>
          </a:prstGeom>
        </p:spPr>
      </p:pic>
      <p:pic>
        <p:nvPicPr>
          <p:cNvPr id="6" name="Picture 5"/>
          <p:cNvPicPr>
            <a:picLocks noChangeAspect="1"/>
          </p:cNvPicPr>
          <p:nvPr/>
        </p:nvPicPr>
        <p:blipFill>
          <a:blip r:embed="rId4"/>
          <a:stretch>
            <a:fillRect/>
          </a:stretch>
        </p:blipFill>
        <p:spPr>
          <a:xfrm>
            <a:off x="5520076" y="1524000"/>
            <a:ext cx="3347700" cy="2204817"/>
          </a:xfrm>
          <a:prstGeom prst="rect">
            <a:avLst/>
          </a:prstGeom>
        </p:spPr>
      </p:pic>
      <p:sp>
        <p:nvSpPr>
          <p:cNvPr id="7" name="Rectangle 6"/>
          <p:cNvSpPr/>
          <p:nvPr/>
        </p:nvSpPr>
        <p:spPr>
          <a:xfrm>
            <a:off x="47624" y="5276980"/>
            <a:ext cx="3762375" cy="954107"/>
          </a:xfrm>
          <a:prstGeom prst="rect">
            <a:avLst/>
          </a:prstGeom>
        </p:spPr>
        <p:txBody>
          <a:bodyPr wrap="square">
            <a:spAutoFit/>
          </a:bodyPr>
          <a:lstStyle/>
          <a:p>
            <a:pPr marL="0" marR="0">
              <a:spcBef>
                <a:spcPts val="0"/>
              </a:spcBef>
              <a:spcAft>
                <a:spcPts val="0"/>
              </a:spcAft>
            </a:pPr>
            <a:r>
              <a:rPr lang="en-US" sz="1400" b="0" dirty="0">
                <a:solidFill>
                  <a:schemeClr val="bg1"/>
                </a:solidFill>
                <a:ea typeface="SimSun" panose="02010600030101010101" pitchFamily="2" charset="-122"/>
              </a:rPr>
              <a:t>Anthony </a:t>
            </a:r>
            <a:r>
              <a:rPr lang="en-US" sz="1400" b="0" dirty="0" err="1">
                <a:solidFill>
                  <a:schemeClr val="bg1"/>
                </a:solidFill>
                <a:ea typeface="SimSun" panose="02010600030101010101" pitchFamily="2" charset="-122"/>
              </a:rPr>
              <a:t>McCluskey</a:t>
            </a:r>
            <a:r>
              <a:rPr lang="en-US" sz="1400" b="0" dirty="0">
                <a:solidFill>
                  <a:schemeClr val="bg1"/>
                </a:solidFill>
                <a:ea typeface="SimSun" panose="02010600030101010101" pitchFamily="2" charset="-122"/>
              </a:rPr>
              <a:t> and Abdul </a:t>
            </a:r>
            <a:r>
              <a:rPr lang="en-US" sz="1400" b="0" dirty="0" err="1">
                <a:solidFill>
                  <a:schemeClr val="bg1"/>
                </a:solidFill>
                <a:ea typeface="SimSun" panose="02010600030101010101" pitchFamily="2" charset="-122"/>
              </a:rPr>
              <a:t>Ghaaliq</a:t>
            </a:r>
            <a:r>
              <a:rPr lang="en-US" sz="1400" b="0" dirty="0">
                <a:solidFill>
                  <a:schemeClr val="bg1"/>
                </a:solidFill>
                <a:ea typeface="SimSun" panose="02010600030101010101" pitchFamily="2" charset="-122"/>
              </a:rPr>
              <a:t> </a:t>
            </a:r>
            <a:r>
              <a:rPr lang="en-US" sz="1400" b="0" dirty="0" err="1">
                <a:solidFill>
                  <a:schemeClr val="bg1"/>
                </a:solidFill>
                <a:ea typeface="SimSun" panose="02010600030101010101" pitchFamily="2" charset="-122"/>
              </a:rPr>
              <a:t>Lalkhen</a:t>
            </a:r>
            <a:endParaRPr lang="en-US" sz="1400" b="0" dirty="0">
              <a:solidFill>
                <a:schemeClr val="bg1"/>
              </a:solidFill>
              <a:ea typeface="SimSun" panose="02010600030101010101" pitchFamily="2" charset="-122"/>
            </a:endParaRPr>
          </a:p>
          <a:p>
            <a:pPr marL="0" marR="0">
              <a:spcBef>
                <a:spcPts val="0"/>
              </a:spcBef>
              <a:spcAft>
                <a:spcPts val="0"/>
              </a:spcAft>
            </a:pPr>
            <a:r>
              <a:rPr lang="en-US" sz="1400" b="0" dirty="0" smtClean="0">
                <a:solidFill>
                  <a:schemeClr val="bg1"/>
                </a:solidFill>
                <a:ea typeface="SimSun" panose="02010600030101010101" pitchFamily="2" charset="-122"/>
              </a:rPr>
              <a:t>Statistics </a:t>
            </a:r>
            <a:r>
              <a:rPr lang="en-US" sz="1400" b="0" dirty="0">
                <a:solidFill>
                  <a:schemeClr val="bg1"/>
                </a:solidFill>
                <a:ea typeface="SimSun" panose="02010600030101010101" pitchFamily="2" charset="-122"/>
              </a:rPr>
              <a:t>II: Central tendency and spread of data </a:t>
            </a:r>
          </a:p>
          <a:p>
            <a:r>
              <a:rPr lang="en-US" sz="1400" b="0" dirty="0" smtClean="0">
                <a:solidFill>
                  <a:schemeClr val="bg1"/>
                </a:solidFill>
                <a:ea typeface="SimSun" panose="02010600030101010101" pitchFamily="2" charset="-122"/>
              </a:rPr>
              <a:t>Continuing </a:t>
            </a:r>
            <a:r>
              <a:rPr lang="en-US" sz="1400" b="0" dirty="0">
                <a:solidFill>
                  <a:schemeClr val="bg1"/>
                </a:solidFill>
                <a:ea typeface="SimSun" panose="02010600030101010101" pitchFamily="2" charset="-122"/>
              </a:rPr>
              <a:t>Education in </a:t>
            </a:r>
            <a:r>
              <a:rPr lang="en-US" sz="1400" b="0" dirty="0" err="1">
                <a:solidFill>
                  <a:schemeClr val="bg1"/>
                </a:solidFill>
                <a:ea typeface="SimSun" panose="02010600030101010101" pitchFamily="2" charset="-122"/>
              </a:rPr>
              <a:t>Anaesthesia</a:t>
            </a:r>
            <a:r>
              <a:rPr lang="en-US" sz="1400" b="0" dirty="0">
                <a:solidFill>
                  <a:schemeClr val="bg1"/>
                </a:solidFill>
                <a:ea typeface="SimSun" panose="02010600030101010101" pitchFamily="2" charset="-122"/>
              </a:rPr>
              <a:t>, </a:t>
            </a:r>
            <a:endParaRPr lang="en-US" sz="1400" b="0" dirty="0" smtClean="0">
              <a:solidFill>
                <a:schemeClr val="bg1"/>
              </a:solidFill>
              <a:ea typeface="SimSun" panose="02010600030101010101" pitchFamily="2" charset="-122"/>
            </a:endParaRPr>
          </a:p>
          <a:p>
            <a:r>
              <a:rPr lang="en-US" sz="1400" b="0" dirty="0" smtClean="0">
                <a:solidFill>
                  <a:schemeClr val="bg1"/>
                </a:solidFill>
                <a:ea typeface="SimSun" panose="02010600030101010101" pitchFamily="2" charset="-122"/>
              </a:rPr>
              <a:t>Critical </a:t>
            </a:r>
            <a:r>
              <a:rPr lang="en-US" sz="1400" b="0" dirty="0">
                <a:solidFill>
                  <a:schemeClr val="bg1"/>
                </a:solidFill>
                <a:ea typeface="SimSun" panose="02010600030101010101" pitchFamily="2" charset="-122"/>
              </a:rPr>
              <a:t>Care &amp; Pain 2007;7(4):127-130. </a:t>
            </a:r>
            <a:endParaRPr lang="en-US" sz="1400" b="0" dirty="0">
              <a:solidFill>
                <a:schemeClr val="bg1"/>
              </a:solidFill>
            </a:endParaRPr>
          </a:p>
        </p:txBody>
      </p:sp>
    </p:spTree>
    <p:extLst>
      <p:ext uri="{BB962C8B-B14F-4D97-AF65-F5344CB8AC3E}">
        <p14:creationId xmlns:p14="http://schemas.microsoft.com/office/powerpoint/2010/main" val="1153027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normal distribution in health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Systolic blood pressure of people?</a:t>
            </a:r>
          </a:p>
          <a:p>
            <a:pPr>
              <a:buFont typeface="Arial" panose="020B0604020202020204" pitchFamily="34" charset="0"/>
              <a:buChar char="•"/>
            </a:pPr>
            <a:r>
              <a:rPr lang="en-US" dirty="0" smtClean="0"/>
              <a:t>Body temperature?</a:t>
            </a:r>
          </a:p>
          <a:p>
            <a:pPr>
              <a:buFont typeface="Arial" panose="020B0604020202020204" pitchFamily="34" charset="0"/>
              <a:buChar char="•"/>
            </a:pPr>
            <a:r>
              <a:rPr lang="en-US" dirty="0" smtClean="0"/>
              <a:t>Body mass of adults?</a:t>
            </a:r>
            <a:endParaRPr lang="en-US" dirty="0"/>
          </a:p>
        </p:txBody>
      </p:sp>
    </p:spTree>
    <p:extLst>
      <p:ext uri="{BB962C8B-B14F-4D97-AF65-F5344CB8AC3E}">
        <p14:creationId xmlns:p14="http://schemas.microsoft.com/office/powerpoint/2010/main" val="373119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changes in a population</a:t>
            </a:r>
            <a:endParaRPr lang="en-US" dirty="0"/>
          </a:p>
        </p:txBody>
      </p:sp>
      <p:sp>
        <p:nvSpPr>
          <p:cNvPr id="3" name="Content Placeholder 2"/>
          <p:cNvSpPr>
            <a:spLocks noGrp="1"/>
          </p:cNvSpPr>
          <p:nvPr>
            <p:ph idx="1"/>
          </p:nvPr>
        </p:nvSpPr>
        <p:spPr>
          <a:xfrm>
            <a:off x="228600" y="1676400"/>
            <a:ext cx="3352800" cy="4953000"/>
          </a:xfrm>
        </p:spPr>
        <p:txBody>
          <a:bodyPr/>
          <a:lstStyle/>
          <a:p>
            <a:pPr>
              <a:buFont typeface="Arial" panose="020B0604020202020204" pitchFamily="34" charset="0"/>
              <a:buChar char="•"/>
            </a:pPr>
            <a:r>
              <a:rPr lang="en-US" dirty="0" smtClean="0"/>
              <a:t>Two theories.</a:t>
            </a:r>
          </a:p>
          <a:p>
            <a:pPr>
              <a:buFont typeface="Arial" panose="020B0604020202020204" pitchFamily="34" charset="0"/>
              <a:buChar char="•"/>
            </a:pPr>
            <a:r>
              <a:rPr lang="en-US" dirty="0" smtClean="0"/>
              <a:t>Implications?</a:t>
            </a:r>
          </a:p>
          <a:p>
            <a:pPr lvl="1">
              <a:buFont typeface="Arial" panose="020B0604020202020204" pitchFamily="34" charset="0"/>
              <a:buChar char="•"/>
            </a:pPr>
            <a:r>
              <a:rPr lang="en-US" sz="2000" dirty="0" smtClean="0"/>
              <a:t>If (A) is correct, actions must be taken to entire population, otherwise only to the right-end tail.</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50416"/>
            <a:ext cx="5105400" cy="4563744"/>
          </a:xfrm>
          <a:prstGeom prst="rect">
            <a:avLst/>
          </a:prstGeom>
        </p:spPr>
      </p:pic>
      <p:sp>
        <p:nvSpPr>
          <p:cNvPr id="5" name="Rectangle 4"/>
          <p:cNvSpPr/>
          <p:nvPr/>
        </p:nvSpPr>
        <p:spPr>
          <a:xfrm>
            <a:off x="228600" y="5234245"/>
            <a:ext cx="3581400" cy="1384995"/>
          </a:xfrm>
          <a:prstGeom prst="rect">
            <a:avLst/>
          </a:prstGeom>
        </p:spPr>
        <p:txBody>
          <a:bodyPr wrap="square">
            <a:spAutoFit/>
          </a:bodyPr>
          <a:lstStyle/>
          <a:p>
            <a:r>
              <a:rPr lang="en-US" sz="1400" b="0" dirty="0" smtClean="0">
                <a:solidFill>
                  <a:schemeClr val="bg1"/>
                </a:solidFill>
              </a:rPr>
              <a:t>Alan </a:t>
            </a:r>
            <a:r>
              <a:rPr lang="en-US" sz="1400" b="0" dirty="0">
                <a:solidFill>
                  <a:schemeClr val="bg1"/>
                </a:solidFill>
              </a:rPr>
              <a:t>D Penman, and William D </a:t>
            </a:r>
            <a:r>
              <a:rPr lang="en-US" sz="1400" b="0" dirty="0" smtClean="0">
                <a:solidFill>
                  <a:schemeClr val="bg1"/>
                </a:solidFill>
              </a:rPr>
              <a:t>Johnson. </a:t>
            </a:r>
          </a:p>
          <a:p>
            <a:r>
              <a:rPr lang="en-US" sz="1400" b="0" dirty="0" smtClean="0">
                <a:solidFill>
                  <a:schemeClr val="bg1"/>
                </a:solidFill>
              </a:rPr>
              <a:t>The </a:t>
            </a:r>
            <a:r>
              <a:rPr lang="en-US" sz="1400" b="0" dirty="0">
                <a:solidFill>
                  <a:schemeClr val="bg1"/>
                </a:solidFill>
              </a:rPr>
              <a:t>Changing Shape of the Body Mass Index Distribution Curve in the Population: Implications for Public Health Policy to Reduce the Prevalence of Adult </a:t>
            </a:r>
            <a:r>
              <a:rPr lang="en-US" sz="1400" b="0" dirty="0" smtClean="0">
                <a:solidFill>
                  <a:schemeClr val="bg1"/>
                </a:solidFill>
              </a:rPr>
              <a:t>Obesity. </a:t>
            </a:r>
          </a:p>
          <a:p>
            <a:r>
              <a:rPr lang="en-US" sz="1400" b="0" dirty="0" err="1" smtClean="0">
                <a:solidFill>
                  <a:schemeClr val="bg1"/>
                </a:solidFill>
              </a:rPr>
              <a:t>Prev</a:t>
            </a:r>
            <a:r>
              <a:rPr lang="en-US" sz="1400" b="0" dirty="0" smtClean="0">
                <a:solidFill>
                  <a:schemeClr val="bg1"/>
                </a:solidFill>
              </a:rPr>
              <a:t> </a:t>
            </a:r>
            <a:r>
              <a:rPr lang="en-US" sz="1400" b="0" dirty="0">
                <a:solidFill>
                  <a:schemeClr val="bg1"/>
                </a:solidFill>
              </a:rPr>
              <a:t>Chronic Dis. 2006 Jul; 3(3): A74. </a:t>
            </a:r>
          </a:p>
        </p:txBody>
      </p:sp>
      <p:cxnSp>
        <p:nvCxnSpPr>
          <p:cNvPr id="7" name="Elbow Connector 6"/>
          <p:cNvCxnSpPr>
            <a:stCxn id="4" idx="0"/>
            <a:endCxn id="4" idx="1"/>
          </p:cNvCxnSpPr>
          <p:nvPr/>
        </p:nvCxnSpPr>
        <p:spPr bwMode="auto">
          <a:xfrm rot="16200000" flipH="1" flipV="1">
            <a:off x="3945414" y="1915002"/>
            <a:ext cx="2281872" cy="2552700"/>
          </a:xfrm>
          <a:prstGeom prst="bentConnector4">
            <a:avLst>
              <a:gd name="adj1" fmla="val 97287"/>
              <a:gd name="adj2" fmla="val -100"/>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878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C5. Descriptive </a:t>
            </a:r>
            <a:r>
              <a:rPr lang="en-US" dirty="0"/>
              <a:t>and elementary statistics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solidFill>
                  <a:schemeClr val="accent6">
                    <a:lumMod val="60000"/>
                    <a:lumOff val="40000"/>
                  </a:schemeClr>
                </a:solidFill>
              </a:rPr>
              <a:t>Pre-class </a:t>
            </a:r>
            <a:r>
              <a:rPr lang="en-US" dirty="0">
                <a:solidFill>
                  <a:schemeClr val="accent6">
                    <a:lumMod val="60000"/>
                    <a:lumOff val="40000"/>
                  </a:schemeClr>
                </a:solidFill>
              </a:rPr>
              <a:t>reading: </a:t>
            </a:r>
          </a:p>
          <a:p>
            <a:pPr lvl="1">
              <a:buFont typeface="Arial" panose="020B0604020202020204" pitchFamily="34" charset="0"/>
              <a:buChar char="•"/>
            </a:pPr>
            <a:r>
              <a:rPr lang="en-US" sz="1800" dirty="0" smtClean="0">
                <a:solidFill>
                  <a:schemeClr val="accent6">
                    <a:lumMod val="60000"/>
                    <a:lumOff val="40000"/>
                  </a:schemeClr>
                </a:solidFill>
              </a:rPr>
              <a:t>Anthony </a:t>
            </a:r>
            <a:r>
              <a:rPr lang="en-US" sz="1800" dirty="0" err="1">
                <a:solidFill>
                  <a:schemeClr val="accent6">
                    <a:lumMod val="60000"/>
                    <a:lumOff val="40000"/>
                  </a:schemeClr>
                </a:solidFill>
              </a:rPr>
              <a:t>McCluskey</a:t>
            </a:r>
            <a:r>
              <a:rPr lang="en-US" sz="1800" dirty="0">
                <a:solidFill>
                  <a:schemeClr val="accent6">
                    <a:lumMod val="60000"/>
                    <a:lumOff val="40000"/>
                  </a:schemeClr>
                </a:solidFill>
              </a:rPr>
              <a:t> and Abdul </a:t>
            </a:r>
            <a:r>
              <a:rPr lang="en-US" sz="1800" dirty="0" err="1">
                <a:solidFill>
                  <a:schemeClr val="accent6">
                    <a:lumMod val="60000"/>
                    <a:lumOff val="40000"/>
                  </a:schemeClr>
                </a:solidFill>
              </a:rPr>
              <a:t>Ghaaliq</a:t>
            </a:r>
            <a:r>
              <a:rPr lang="en-US" sz="1800" dirty="0">
                <a:solidFill>
                  <a:schemeClr val="accent6">
                    <a:lumMod val="60000"/>
                    <a:lumOff val="40000"/>
                  </a:schemeClr>
                </a:solidFill>
              </a:rPr>
              <a:t> </a:t>
            </a:r>
            <a:r>
              <a:rPr lang="en-US" sz="1800" dirty="0" err="1" smtClean="0">
                <a:solidFill>
                  <a:schemeClr val="accent6">
                    <a:lumMod val="60000"/>
                    <a:lumOff val="40000"/>
                  </a:schemeClr>
                </a:solidFill>
              </a:rPr>
              <a:t>Lalkhen</a:t>
            </a:r>
            <a:r>
              <a:rPr lang="en-US" sz="1800" dirty="0" smtClean="0">
                <a:solidFill>
                  <a:schemeClr val="accent6">
                    <a:lumMod val="60000"/>
                    <a:lumOff val="40000"/>
                  </a:schemeClr>
                </a:solidFill>
              </a:rPr>
              <a:t>. Statistics </a:t>
            </a:r>
            <a:r>
              <a:rPr lang="en-US" sz="1800" dirty="0">
                <a:solidFill>
                  <a:schemeClr val="accent6">
                    <a:lumMod val="60000"/>
                    <a:lumOff val="40000"/>
                  </a:schemeClr>
                </a:solidFill>
              </a:rPr>
              <a:t>II: Central tendency and spread of </a:t>
            </a:r>
            <a:r>
              <a:rPr lang="en-US" sz="1800" dirty="0" smtClean="0">
                <a:solidFill>
                  <a:schemeClr val="accent6">
                    <a:lumMod val="60000"/>
                    <a:lumOff val="40000"/>
                  </a:schemeClr>
                </a:solidFill>
              </a:rPr>
              <a:t>data. Continuing </a:t>
            </a:r>
            <a:r>
              <a:rPr lang="en-US" sz="1800" dirty="0">
                <a:solidFill>
                  <a:schemeClr val="accent6">
                    <a:lumMod val="60000"/>
                    <a:lumOff val="40000"/>
                  </a:schemeClr>
                </a:solidFill>
              </a:rPr>
              <a:t>Education in </a:t>
            </a:r>
            <a:r>
              <a:rPr lang="en-US" sz="1800" dirty="0" err="1">
                <a:solidFill>
                  <a:schemeClr val="accent6">
                    <a:lumMod val="60000"/>
                    <a:lumOff val="40000"/>
                  </a:schemeClr>
                </a:solidFill>
              </a:rPr>
              <a:t>Anaesthesia</a:t>
            </a:r>
            <a:r>
              <a:rPr lang="en-US" sz="1800" dirty="0">
                <a:solidFill>
                  <a:schemeClr val="accent6">
                    <a:lumMod val="60000"/>
                    <a:lumOff val="40000"/>
                  </a:schemeClr>
                </a:solidFill>
              </a:rPr>
              <a:t>, Critical Care &amp; Pain 2007;7(4):127-130. </a:t>
            </a:r>
          </a:p>
          <a:p>
            <a:pPr>
              <a:buFont typeface="Arial" panose="020B0604020202020204" pitchFamily="34" charset="0"/>
              <a:buChar char="•"/>
            </a:pPr>
            <a:r>
              <a:rPr lang="en-US" dirty="0" smtClean="0">
                <a:solidFill>
                  <a:schemeClr val="accent6">
                    <a:lumMod val="60000"/>
                    <a:lumOff val="40000"/>
                  </a:schemeClr>
                </a:solidFill>
              </a:rPr>
              <a:t>Class </a:t>
            </a:r>
            <a:r>
              <a:rPr lang="en-US" dirty="0">
                <a:solidFill>
                  <a:schemeClr val="accent6">
                    <a:lumMod val="60000"/>
                    <a:lumOff val="40000"/>
                  </a:schemeClr>
                </a:solidFill>
              </a:rPr>
              <a:t>structure: </a:t>
            </a:r>
          </a:p>
          <a:p>
            <a:pPr lvl="1">
              <a:buFont typeface="Arial" panose="020B0604020202020204" pitchFamily="34" charset="0"/>
              <a:buChar char="•"/>
            </a:pPr>
            <a:r>
              <a:rPr lang="en-US" sz="2000" dirty="0" smtClean="0">
                <a:solidFill>
                  <a:schemeClr val="accent6">
                    <a:lumMod val="60000"/>
                    <a:lumOff val="40000"/>
                  </a:schemeClr>
                </a:solidFill>
              </a:rPr>
              <a:t>lecture </a:t>
            </a:r>
            <a:r>
              <a:rPr lang="en-US" sz="2000" dirty="0">
                <a:solidFill>
                  <a:schemeClr val="accent6">
                    <a:lumMod val="60000"/>
                    <a:lumOff val="40000"/>
                  </a:schemeClr>
                </a:solidFill>
              </a:rPr>
              <a:t>covering the theories and applications of average value, median, mode, variance, standard deviation, inter-quartile range, skewness, kurtosis, histogram, box and whisker plot. </a:t>
            </a:r>
          </a:p>
          <a:p>
            <a:pPr lvl="1">
              <a:buFont typeface="Arial" panose="020B0604020202020204" pitchFamily="34" charset="0"/>
              <a:buChar char="•"/>
            </a:pPr>
            <a:r>
              <a:rPr lang="en-US" sz="2000" dirty="0" smtClean="0"/>
              <a:t>a </a:t>
            </a:r>
            <a:r>
              <a:rPr lang="en-US" sz="2000" dirty="0"/>
              <a:t>guided application of the use of </a:t>
            </a:r>
            <a:r>
              <a:rPr lang="en-US" sz="2000" dirty="0" smtClean="0"/>
              <a:t>R for </a:t>
            </a:r>
            <a:r>
              <a:rPr lang="en-US" sz="2000" dirty="0"/>
              <a:t>elementary and descriptive </a:t>
            </a:r>
            <a:r>
              <a:rPr lang="en-US" sz="2000" dirty="0" smtClean="0"/>
              <a:t>statistics.</a:t>
            </a:r>
            <a:endParaRPr lang="en-US" sz="2000" dirty="0"/>
          </a:p>
        </p:txBody>
      </p:sp>
    </p:spTree>
    <p:extLst>
      <p:ext uri="{BB962C8B-B14F-4D97-AF65-F5344CB8AC3E}">
        <p14:creationId xmlns:p14="http://schemas.microsoft.com/office/powerpoint/2010/main" val="2030996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accent6">
                    <a:lumMod val="40000"/>
                    <a:lumOff val="60000"/>
                  </a:schemeClr>
                </a:solidFill>
              </a:rPr>
              <a:t>Links to papers are provided in syllabus.</a:t>
            </a:r>
          </a:p>
          <a:p>
            <a:pPr>
              <a:buFont typeface="Arial" panose="020B0604020202020204" pitchFamily="34" charset="0"/>
              <a:buChar char="•"/>
            </a:pPr>
            <a:r>
              <a:rPr lang="en-US" dirty="0" smtClean="0">
                <a:solidFill>
                  <a:schemeClr val="accent6">
                    <a:lumMod val="40000"/>
                    <a:lumOff val="60000"/>
                  </a:schemeClr>
                </a:solidFill>
              </a:rPr>
              <a:t>Slides of presentations will be made available </a:t>
            </a:r>
            <a:r>
              <a:rPr lang="en-US" b="1" i="1" dirty="0" smtClean="0">
                <a:solidFill>
                  <a:schemeClr val="accent6">
                    <a:lumMod val="40000"/>
                    <a:lumOff val="60000"/>
                  </a:schemeClr>
                </a:solidFill>
              </a:rPr>
              <a:t>after</a:t>
            </a:r>
            <a:r>
              <a:rPr lang="en-US" dirty="0" smtClean="0">
                <a:solidFill>
                  <a:schemeClr val="accent6">
                    <a:lumMod val="40000"/>
                    <a:lumOff val="60000"/>
                  </a:schemeClr>
                </a:solidFill>
              </a:rPr>
              <a:t> the class at: </a:t>
            </a:r>
          </a:p>
          <a:p>
            <a:pPr lvl="1">
              <a:buFont typeface="Arial" panose="020B0604020202020204" pitchFamily="34" charset="0"/>
              <a:buChar char="•"/>
            </a:pPr>
            <a:r>
              <a:rPr lang="en-US" sz="1800" dirty="0">
                <a:solidFill>
                  <a:schemeClr val="accent6">
                    <a:lumMod val="40000"/>
                    <a:lumOff val="60000"/>
                  </a:schemeClr>
                </a:solidFill>
              </a:rPr>
              <a:t>http://www.referent-tracking.com/RTU/ceusters_vita.html#teaching, section 4. </a:t>
            </a:r>
            <a:r>
              <a:rPr lang="en-US" sz="1800" i="1" dirty="0">
                <a:solidFill>
                  <a:schemeClr val="accent6">
                    <a:lumMod val="40000"/>
                    <a:lumOff val="60000"/>
                  </a:schemeClr>
                </a:solidFill>
              </a:rPr>
              <a:t>Lectures</a:t>
            </a:r>
          </a:p>
          <a:p>
            <a:pPr>
              <a:buFont typeface="Arial" panose="020B0604020202020204" pitchFamily="34" charset="0"/>
              <a:buChar char="•"/>
            </a:pPr>
            <a:r>
              <a:rPr lang="en-US" dirty="0" smtClean="0"/>
              <a:t>Be present and on time.</a:t>
            </a:r>
          </a:p>
          <a:p>
            <a:pPr lvl="2">
              <a:buFont typeface="Arial" panose="020B0604020202020204" pitchFamily="34" charset="0"/>
              <a:buChar char="•"/>
            </a:pPr>
            <a:r>
              <a:rPr lang="en-US" dirty="0" smtClean="0"/>
              <a:t>Many classes have in-class tests which contribute to final score.</a:t>
            </a:r>
            <a:endParaRPr lang="en-US" dirty="0"/>
          </a:p>
        </p:txBody>
      </p:sp>
    </p:spTree>
    <p:extLst>
      <p:ext uri="{BB962C8B-B14F-4D97-AF65-F5344CB8AC3E}">
        <p14:creationId xmlns:p14="http://schemas.microsoft.com/office/powerpoint/2010/main" val="1826370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C5. Descriptive </a:t>
            </a:r>
            <a:r>
              <a:rPr lang="en-US" dirty="0"/>
              <a:t>and elementary statistics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solidFill>
                  <a:schemeClr val="accent6">
                    <a:lumMod val="60000"/>
                    <a:lumOff val="40000"/>
                  </a:schemeClr>
                </a:solidFill>
              </a:rPr>
              <a:t>Pre-class </a:t>
            </a:r>
            <a:r>
              <a:rPr lang="en-US" dirty="0">
                <a:solidFill>
                  <a:schemeClr val="accent6">
                    <a:lumMod val="60000"/>
                    <a:lumOff val="40000"/>
                  </a:schemeClr>
                </a:solidFill>
              </a:rPr>
              <a:t>reading: </a:t>
            </a:r>
          </a:p>
          <a:p>
            <a:pPr lvl="1">
              <a:buFont typeface="Arial" panose="020B0604020202020204" pitchFamily="34" charset="0"/>
              <a:buChar char="•"/>
            </a:pPr>
            <a:r>
              <a:rPr lang="en-US" sz="1800" dirty="0" smtClean="0">
                <a:solidFill>
                  <a:schemeClr val="accent6">
                    <a:lumMod val="60000"/>
                    <a:lumOff val="40000"/>
                  </a:schemeClr>
                </a:solidFill>
              </a:rPr>
              <a:t>Anthony </a:t>
            </a:r>
            <a:r>
              <a:rPr lang="en-US" sz="1800" dirty="0" err="1">
                <a:solidFill>
                  <a:schemeClr val="accent6">
                    <a:lumMod val="60000"/>
                    <a:lumOff val="40000"/>
                  </a:schemeClr>
                </a:solidFill>
              </a:rPr>
              <a:t>McCluskey</a:t>
            </a:r>
            <a:r>
              <a:rPr lang="en-US" sz="1800" dirty="0">
                <a:solidFill>
                  <a:schemeClr val="accent6">
                    <a:lumMod val="60000"/>
                    <a:lumOff val="40000"/>
                  </a:schemeClr>
                </a:solidFill>
              </a:rPr>
              <a:t> and Abdul </a:t>
            </a:r>
            <a:r>
              <a:rPr lang="en-US" sz="1800" dirty="0" err="1">
                <a:solidFill>
                  <a:schemeClr val="accent6">
                    <a:lumMod val="60000"/>
                    <a:lumOff val="40000"/>
                  </a:schemeClr>
                </a:solidFill>
              </a:rPr>
              <a:t>Ghaaliq</a:t>
            </a:r>
            <a:r>
              <a:rPr lang="en-US" sz="1800" dirty="0">
                <a:solidFill>
                  <a:schemeClr val="accent6">
                    <a:lumMod val="60000"/>
                    <a:lumOff val="40000"/>
                  </a:schemeClr>
                </a:solidFill>
              </a:rPr>
              <a:t> </a:t>
            </a:r>
            <a:r>
              <a:rPr lang="en-US" sz="1800" dirty="0" err="1" smtClean="0">
                <a:solidFill>
                  <a:schemeClr val="accent6">
                    <a:lumMod val="60000"/>
                    <a:lumOff val="40000"/>
                  </a:schemeClr>
                </a:solidFill>
              </a:rPr>
              <a:t>Lalkhen</a:t>
            </a:r>
            <a:r>
              <a:rPr lang="en-US" sz="1800" dirty="0" smtClean="0">
                <a:solidFill>
                  <a:schemeClr val="accent6">
                    <a:lumMod val="60000"/>
                    <a:lumOff val="40000"/>
                  </a:schemeClr>
                </a:solidFill>
              </a:rPr>
              <a:t>. Statistics </a:t>
            </a:r>
            <a:r>
              <a:rPr lang="en-US" sz="1800" dirty="0">
                <a:solidFill>
                  <a:schemeClr val="accent6">
                    <a:lumMod val="60000"/>
                    <a:lumOff val="40000"/>
                  </a:schemeClr>
                </a:solidFill>
              </a:rPr>
              <a:t>II: Central tendency and spread of </a:t>
            </a:r>
            <a:r>
              <a:rPr lang="en-US" sz="1800" dirty="0" smtClean="0">
                <a:solidFill>
                  <a:schemeClr val="accent6">
                    <a:lumMod val="60000"/>
                    <a:lumOff val="40000"/>
                  </a:schemeClr>
                </a:solidFill>
              </a:rPr>
              <a:t>data. Continuing </a:t>
            </a:r>
            <a:r>
              <a:rPr lang="en-US" sz="1800" dirty="0">
                <a:solidFill>
                  <a:schemeClr val="accent6">
                    <a:lumMod val="60000"/>
                    <a:lumOff val="40000"/>
                  </a:schemeClr>
                </a:solidFill>
              </a:rPr>
              <a:t>Education in </a:t>
            </a:r>
            <a:r>
              <a:rPr lang="en-US" sz="1800" dirty="0" err="1">
                <a:solidFill>
                  <a:schemeClr val="accent6">
                    <a:lumMod val="60000"/>
                    <a:lumOff val="40000"/>
                  </a:schemeClr>
                </a:solidFill>
              </a:rPr>
              <a:t>Anaesthesia</a:t>
            </a:r>
            <a:r>
              <a:rPr lang="en-US" sz="1800" dirty="0">
                <a:solidFill>
                  <a:schemeClr val="accent6">
                    <a:lumMod val="60000"/>
                    <a:lumOff val="40000"/>
                  </a:schemeClr>
                </a:solidFill>
              </a:rPr>
              <a:t>, Critical Care &amp; Pain 2007;7(4):127-130. </a:t>
            </a:r>
          </a:p>
          <a:p>
            <a:pPr>
              <a:buFont typeface="Arial" panose="020B0604020202020204" pitchFamily="34" charset="0"/>
              <a:buChar char="•"/>
            </a:pPr>
            <a:r>
              <a:rPr lang="en-US" dirty="0" smtClean="0">
                <a:solidFill>
                  <a:schemeClr val="accent6">
                    <a:lumMod val="60000"/>
                    <a:lumOff val="40000"/>
                  </a:schemeClr>
                </a:solidFill>
              </a:rPr>
              <a:t>Class </a:t>
            </a:r>
            <a:r>
              <a:rPr lang="en-US" dirty="0">
                <a:solidFill>
                  <a:schemeClr val="accent6">
                    <a:lumMod val="60000"/>
                    <a:lumOff val="40000"/>
                  </a:schemeClr>
                </a:solidFill>
              </a:rPr>
              <a:t>structure: </a:t>
            </a:r>
          </a:p>
          <a:p>
            <a:pPr lvl="1">
              <a:buFont typeface="Arial" panose="020B0604020202020204" pitchFamily="34" charset="0"/>
              <a:buChar char="•"/>
            </a:pPr>
            <a:r>
              <a:rPr lang="en-US" sz="2000" dirty="0" smtClean="0">
                <a:solidFill>
                  <a:schemeClr val="accent6">
                    <a:lumMod val="60000"/>
                    <a:lumOff val="40000"/>
                  </a:schemeClr>
                </a:solidFill>
              </a:rPr>
              <a:t>lecture </a:t>
            </a:r>
            <a:r>
              <a:rPr lang="en-US" sz="2000" dirty="0">
                <a:solidFill>
                  <a:schemeClr val="accent6">
                    <a:lumMod val="60000"/>
                    <a:lumOff val="40000"/>
                  </a:schemeClr>
                </a:solidFill>
              </a:rPr>
              <a:t>covering the theories and applications of average value, median, mode, variance, standard deviation, inter-quartile range, skewness, kurtosis, histogram, box and whisker plot. </a:t>
            </a:r>
          </a:p>
          <a:p>
            <a:pPr lvl="1">
              <a:buFont typeface="Arial" panose="020B0604020202020204" pitchFamily="34" charset="0"/>
              <a:buChar char="•"/>
            </a:pPr>
            <a:r>
              <a:rPr lang="en-US" sz="2000" dirty="0" smtClean="0">
                <a:solidFill>
                  <a:schemeClr val="accent6">
                    <a:lumMod val="60000"/>
                    <a:lumOff val="40000"/>
                  </a:schemeClr>
                </a:solidFill>
              </a:rPr>
              <a:t>a </a:t>
            </a:r>
            <a:r>
              <a:rPr lang="en-US" sz="2000" dirty="0">
                <a:solidFill>
                  <a:schemeClr val="accent6">
                    <a:lumMod val="60000"/>
                    <a:lumOff val="40000"/>
                  </a:schemeClr>
                </a:solidFill>
              </a:rPr>
              <a:t>guided application of the use of </a:t>
            </a:r>
            <a:r>
              <a:rPr lang="en-US" sz="2000" dirty="0" smtClean="0">
                <a:solidFill>
                  <a:schemeClr val="accent6">
                    <a:lumMod val="60000"/>
                    <a:lumOff val="40000"/>
                  </a:schemeClr>
                </a:solidFill>
              </a:rPr>
              <a:t>R for </a:t>
            </a:r>
            <a:r>
              <a:rPr lang="en-US" sz="2000" dirty="0">
                <a:solidFill>
                  <a:schemeClr val="accent6">
                    <a:lumMod val="60000"/>
                    <a:lumOff val="40000"/>
                  </a:schemeClr>
                </a:solidFill>
              </a:rPr>
              <a:t>elementary and descriptive </a:t>
            </a:r>
            <a:r>
              <a:rPr lang="en-US" sz="2000" dirty="0" smtClean="0">
                <a:solidFill>
                  <a:schemeClr val="accent6">
                    <a:lumMod val="60000"/>
                    <a:lumOff val="40000"/>
                  </a:schemeClr>
                </a:solidFill>
              </a:rPr>
              <a:t>statistics.</a:t>
            </a:r>
            <a:endParaRPr lang="en-US" sz="2000" dirty="0">
              <a:solidFill>
                <a:schemeClr val="accent6">
                  <a:lumMod val="60000"/>
                  <a:lumOff val="40000"/>
                </a:schemeClr>
              </a:solidFill>
            </a:endParaRPr>
          </a:p>
          <a:p>
            <a:pPr>
              <a:buFont typeface="Arial" panose="020B0604020202020204" pitchFamily="34" charset="0"/>
              <a:buChar char="•"/>
            </a:pPr>
            <a:r>
              <a:rPr lang="en-US" dirty="0" smtClean="0"/>
              <a:t>Post </a:t>
            </a:r>
            <a:r>
              <a:rPr lang="en-US" dirty="0"/>
              <a:t>class assignment: </a:t>
            </a:r>
            <a:endParaRPr lang="en-US" dirty="0" smtClean="0"/>
          </a:p>
          <a:p>
            <a:pPr lvl="2">
              <a:buFont typeface="Arial" panose="020B0604020202020204" pitchFamily="34" charset="0"/>
              <a:buChar char="•"/>
            </a:pPr>
            <a:r>
              <a:rPr lang="en-US" sz="1600" dirty="0" smtClean="0"/>
              <a:t>what </a:t>
            </a:r>
            <a:r>
              <a:rPr lang="en-US" sz="1600" dirty="0"/>
              <a:t>hypotheses about the evolution of reportable communicable diseases in Erie county can you derive from the data available </a:t>
            </a:r>
            <a:r>
              <a:rPr lang="en-US" sz="1600" dirty="0" smtClean="0"/>
              <a:t>at </a:t>
            </a:r>
            <a:r>
              <a:rPr lang="en-US" sz="1600" dirty="0" err="1" smtClean="0"/>
              <a:t>erie.gov.health</a:t>
            </a:r>
            <a:r>
              <a:rPr lang="en-US" sz="1600" dirty="0" smtClean="0"/>
              <a:t>? </a:t>
            </a:r>
          </a:p>
          <a:p>
            <a:pPr lvl="2">
              <a:buFont typeface="Arial" panose="020B0604020202020204" pitchFamily="34" charset="0"/>
              <a:buChar char="•"/>
            </a:pPr>
            <a:r>
              <a:rPr lang="en-US" sz="1600" dirty="0" smtClean="0"/>
              <a:t>Provide </a:t>
            </a:r>
            <a:r>
              <a:rPr lang="en-US" sz="1600" dirty="0"/>
              <a:t>arguments using methods and techniques discussed in this class </a:t>
            </a:r>
            <a:r>
              <a:rPr lang="en-US" sz="1600" dirty="0" smtClean="0"/>
              <a:t>(pre-readings for advanced statistics classes?) and </a:t>
            </a:r>
            <a:r>
              <a:rPr lang="en-US" sz="1600" dirty="0"/>
              <a:t>demonstrate using </a:t>
            </a:r>
            <a:r>
              <a:rPr lang="en-US" sz="1600" dirty="0" smtClean="0"/>
              <a:t>R or MS </a:t>
            </a:r>
            <a:r>
              <a:rPr lang="en-US" sz="1600" dirty="0"/>
              <a:t>Excel. </a:t>
            </a:r>
            <a:endParaRPr lang="en-US" sz="1600" dirty="0" smtClean="0"/>
          </a:p>
          <a:p>
            <a:pPr lvl="2">
              <a:buFont typeface="Arial" panose="020B0604020202020204" pitchFamily="34" charset="0"/>
              <a:buChar char="•"/>
            </a:pPr>
            <a:r>
              <a:rPr lang="en-US" sz="1600" dirty="0" smtClean="0"/>
              <a:t>Due </a:t>
            </a:r>
            <a:r>
              <a:rPr lang="en-US" sz="1600" dirty="0"/>
              <a:t>date: </a:t>
            </a:r>
            <a:r>
              <a:rPr lang="en-US" sz="1600" dirty="0">
                <a:solidFill>
                  <a:srgbClr val="FFFF00"/>
                </a:solidFill>
              </a:rPr>
              <a:t>March 8</a:t>
            </a:r>
            <a:r>
              <a:rPr lang="en-US" sz="1600" dirty="0" smtClean="0">
                <a:solidFill>
                  <a:srgbClr val="FFFF00"/>
                </a:solidFill>
              </a:rPr>
              <a:t>, 9am</a:t>
            </a:r>
            <a:r>
              <a:rPr lang="en-US" sz="1600" dirty="0" smtClean="0"/>
              <a:t>.</a:t>
            </a:r>
            <a:endParaRPr lang="en-US" dirty="0"/>
          </a:p>
        </p:txBody>
      </p:sp>
    </p:spTree>
    <p:extLst>
      <p:ext uri="{BB962C8B-B14F-4D97-AF65-F5344CB8AC3E}">
        <p14:creationId xmlns:p14="http://schemas.microsoft.com/office/powerpoint/2010/main" val="727076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Erie.gov.health</a:t>
            </a:r>
            <a:r>
              <a:rPr lang="en-US" dirty="0" smtClean="0"/>
              <a:t> excerpt</a:t>
            </a:r>
            <a:endParaRPr lang="en-US" dirty="0"/>
          </a:p>
        </p:txBody>
      </p:sp>
      <p:pic>
        <p:nvPicPr>
          <p:cNvPr id="4" name="Picture 3"/>
          <p:cNvPicPr>
            <a:picLocks noChangeAspect="1"/>
          </p:cNvPicPr>
          <p:nvPr/>
        </p:nvPicPr>
        <p:blipFill>
          <a:blip r:embed="rId2"/>
          <a:stretch>
            <a:fillRect/>
          </a:stretch>
        </p:blipFill>
        <p:spPr>
          <a:xfrm>
            <a:off x="219146" y="1752600"/>
            <a:ext cx="4352854" cy="4152900"/>
          </a:xfrm>
          <a:prstGeom prst="rect">
            <a:avLst/>
          </a:prstGeom>
        </p:spPr>
      </p:pic>
      <p:pic>
        <p:nvPicPr>
          <p:cNvPr id="5" name="Picture 4"/>
          <p:cNvPicPr>
            <a:picLocks noChangeAspect="1"/>
          </p:cNvPicPr>
          <p:nvPr/>
        </p:nvPicPr>
        <p:blipFill>
          <a:blip r:embed="rId3"/>
          <a:stretch>
            <a:fillRect/>
          </a:stretch>
        </p:blipFill>
        <p:spPr>
          <a:xfrm>
            <a:off x="4648200" y="1752600"/>
            <a:ext cx="4290312" cy="4152900"/>
          </a:xfrm>
          <a:prstGeom prst="rect">
            <a:avLst/>
          </a:prstGeom>
        </p:spPr>
      </p:pic>
      <p:sp>
        <p:nvSpPr>
          <p:cNvPr id="6" name="Rectangle 5"/>
          <p:cNvSpPr/>
          <p:nvPr/>
        </p:nvSpPr>
        <p:spPr>
          <a:xfrm>
            <a:off x="219146" y="6400800"/>
            <a:ext cx="8848654" cy="338554"/>
          </a:xfrm>
          <a:prstGeom prst="rect">
            <a:avLst/>
          </a:prstGeom>
        </p:spPr>
        <p:txBody>
          <a:bodyPr wrap="square">
            <a:spAutoFit/>
          </a:bodyPr>
          <a:lstStyle/>
          <a:p>
            <a:pPr algn="r"/>
            <a:r>
              <a:rPr lang="en-US" sz="1600" u="sng" dirty="0">
                <a:solidFill>
                  <a:srgbClr val="0000FF"/>
                </a:solidFill>
                <a:ea typeface="SimSun" panose="02010600030101010101" pitchFamily="2" charset="-122"/>
                <a:hlinkClick r:id="rId4"/>
              </a:rPr>
              <a:t>http://</a:t>
            </a:r>
            <a:r>
              <a:rPr lang="en-US" sz="1600" u="sng" dirty="0" smtClean="0">
                <a:solidFill>
                  <a:srgbClr val="0000FF"/>
                </a:solidFill>
                <a:ea typeface="SimSun" panose="02010600030101010101" pitchFamily="2" charset="-122"/>
                <a:hlinkClick r:id="rId4"/>
              </a:rPr>
              <a:t>www2.erie.gov/health/sites/www2.erie.gov.health/files/uploads/pdfs/reportablediseases.pdf</a:t>
            </a:r>
            <a:r>
              <a:rPr lang="en-US" sz="1600" dirty="0" smtClean="0">
                <a:ea typeface="SimSun" panose="02010600030101010101" pitchFamily="2" charset="-122"/>
              </a:rPr>
              <a:t> </a:t>
            </a:r>
            <a:endParaRPr lang="en-US" sz="1600" dirty="0"/>
          </a:p>
        </p:txBody>
      </p:sp>
    </p:spTree>
    <p:extLst>
      <p:ext uri="{BB962C8B-B14F-4D97-AF65-F5344CB8AC3E}">
        <p14:creationId xmlns:p14="http://schemas.microsoft.com/office/powerpoint/2010/main" val="3057781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sp>
        <p:nvSpPr>
          <p:cNvPr id="5" name="Rectangle 4"/>
          <p:cNvSpPr/>
          <p:nvPr/>
        </p:nvSpPr>
        <p:spPr>
          <a:xfrm>
            <a:off x="2743200" y="6131560"/>
            <a:ext cx="4114800" cy="307777"/>
          </a:xfrm>
          <a:prstGeom prst="rect">
            <a:avLst/>
          </a:prstGeom>
        </p:spPr>
        <p:txBody>
          <a:bodyPr wrap="square">
            <a:spAutoFit/>
          </a:bodyPr>
          <a:lstStyle/>
          <a:p>
            <a:r>
              <a:rPr lang="en-US" sz="1400" dirty="0">
                <a:solidFill>
                  <a:srgbClr val="002060"/>
                </a:solidFill>
              </a:rPr>
              <a:t>http://www.tylervigen.com/spurious-correlations</a:t>
            </a:r>
          </a:p>
        </p:txBody>
      </p:sp>
      <p:grpSp>
        <p:nvGrpSpPr>
          <p:cNvPr id="11" name="Group 10"/>
          <p:cNvGrpSpPr/>
          <p:nvPr/>
        </p:nvGrpSpPr>
        <p:grpSpPr>
          <a:xfrm>
            <a:off x="0" y="609600"/>
            <a:ext cx="9212732" cy="6248400"/>
            <a:chOff x="0" y="609600"/>
            <a:chExt cx="9212732" cy="6248400"/>
          </a:xfrm>
        </p:grpSpPr>
        <p:pic>
          <p:nvPicPr>
            <p:cNvPr id="4" name="Picture 3"/>
            <p:cNvPicPr>
              <a:picLocks noChangeAspect="1"/>
            </p:cNvPicPr>
            <p:nvPr/>
          </p:nvPicPr>
          <p:blipFill>
            <a:blip r:embed="rId2"/>
            <a:stretch>
              <a:fillRect/>
            </a:stretch>
          </p:blipFill>
          <p:spPr>
            <a:xfrm>
              <a:off x="0" y="609600"/>
              <a:ext cx="9212732" cy="6248400"/>
            </a:xfrm>
            <a:prstGeom prst="rect">
              <a:avLst/>
            </a:prstGeom>
          </p:spPr>
        </p:pic>
        <p:sp>
          <p:nvSpPr>
            <p:cNvPr id="7" name="Rectangle 6"/>
            <p:cNvSpPr/>
            <p:nvPr/>
          </p:nvSpPr>
          <p:spPr bwMode="auto">
            <a:xfrm>
              <a:off x="0" y="609600"/>
              <a:ext cx="914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5240" y="5791200"/>
              <a:ext cx="9144000" cy="10515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0" y="2514600"/>
              <a:ext cx="1447800" cy="3276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7696200" y="2514600"/>
              <a:ext cx="1447800" cy="3276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527255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t>
            </a:r>
          </a:p>
        </p:txBody>
      </p:sp>
      <p:pic>
        <p:nvPicPr>
          <p:cNvPr id="4" name="Picture 3"/>
          <p:cNvPicPr>
            <a:picLocks noChangeAspect="1"/>
          </p:cNvPicPr>
          <p:nvPr/>
        </p:nvPicPr>
        <p:blipFill>
          <a:blip r:embed="rId2"/>
          <a:stretch>
            <a:fillRect/>
          </a:stretch>
        </p:blipFill>
        <p:spPr>
          <a:xfrm>
            <a:off x="0" y="609600"/>
            <a:ext cx="9212732" cy="6248400"/>
          </a:xfrm>
          <a:prstGeom prst="rect">
            <a:avLst/>
          </a:prstGeom>
        </p:spPr>
      </p:pic>
      <p:sp>
        <p:nvSpPr>
          <p:cNvPr id="5" name="Rectangle 4"/>
          <p:cNvSpPr/>
          <p:nvPr/>
        </p:nvSpPr>
        <p:spPr>
          <a:xfrm>
            <a:off x="2743200" y="6131560"/>
            <a:ext cx="4114800" cy="307777"/>
          </a:xfrm>
          <a:prstGeom prst="rect">
            <a:avLst/>
          </a:prstGeom>
        </p:spPr>
        <p:txBody>
          <a:bodyPr wrap="square">
            <a:spAutoFit/>
          </a:bodyPr>
          <a:lstStyle/>
          <a:p>
            <a:r>
              <a:rPr lang="en-US" sz="1400" dirty="0">
                <a:solidFill>
                  <a:srgbClr val="002060"/>
                </a:solidFill>
              </a:rPr>
              <a:t>http://www.tylervigen.com/spurious-correlations</a:t>
            </a:r>
          </a:p>
        </p:txBody>
      </p:sp>
    </p:spTree>
    <p:extLst>
      <p:ext uri="{BB962C8B-B14F-4D97-AF65-F5344CB8AC3E}">
        <p14:creationId xmlns:p14="http://schemas.microsoft.com/office/powerpoint/2010/main" val="4068101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C6 - C12 - C13. Advanced Statistics</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Pre-class readings:</a:t>
            </a:r>
          </a:p>
          <a:p>
            <a:pPr lvl="1">
              <a:buFont typeface="Arial" panose="020B0604020202020204" pitchFamily="34" charset="0"/>
              <a:buChar char="•"/>
            </a:pPr>
            <a:r>
              <a:rPr lang="en-US" sz="2000" dirty="0" smtClean="0"/>
              <a:t>Several </a:t>
            </a:r>
            <a:r>
              <a:rPr lang="en-US" sz="2000" dirty="0"/>
              <a:t>chapters from </a:t>
            </a:r>
            <a:r>
              <a:rPr lang="en-US" sz="2000" dirty="0" err="1" smtClean="0"/>
              <a:t>Streiner</a:t>
            </a:r>
            <a:r>
              <a:rPr lang="en-US" sz="2000" dirty="0" smtClean="0"/>
              <a:t> and Norman, Biostatistics</a:t>
            </a:r>
            <a:r>
              <a:rPr lang="en-US" sz="2000" dirty="0"/>
              <a:t>: Bare </a:t>
            </a:r>
            <a:r>
              <a:rPr lang="en-US" sz="2000" dirty="0" smtClean="0"/>
              <a:t>Essentials.</a:t>
            </a:r>
          </a:p>
          <a:p>
            <a:pPr>
              <a:buFont typeface="Arial" panose="020B0604020202020204" pitchFamily="34" charset="0"/>
              <a:buChar char="•"/>
            </a:pPr>
            <a:r>
              <a:rPr lang="en-US" dirty="0" smtClean="0"/>
              <a:t>Class-structure: lectures.</a:t>
            </a:r>
          </a:p>
          <a:p>
            <a:pPr>
              <a:buFont typeface="Arial" panose="020B0604020202020204" pitchFamily="34" charset="0"/>
              <a:buChar char="•"/>
            </a:pPr>
            <a:r>
              <a:rPr lang="en-US" dirty="0"/>
              <a:t>Post-lecture assignment: </a:t>
            </a:r>
            <a:endParaRPr lang="en-US" dirty="0" smtClean="0"/>
          </a:p>
          <a:p>
            <a:pPr lvl="1">
              <a:buFont typeface="Arial" panose="020B0604020202020204" pitchFamily="34" charset="0"/>
              <a:buChar char="•"/>
            </a:pPr>
            <a:r>
              <a:rPr lang="en-US" sz="2000" dirty="0" smtClean="0"/>
              <a:t>will </a:t>
            </a:r>
            <a:r>
              <a:rPr lang="en-US" sz="2000" dirty="0"/>
              <a:t>address statistical problems using R and biological data and reflect what was taught in class and the reading.  A rubric will be provided for each set of problems outlining what needs to be included in order to receive full credit. Due </a:t>
            </a:r>
            <a:r>
              <a:rPr lang="en-US" sz="2000" dirty="0" smtClean="0"/>
              <a:t>dates: 1 week after class.</a:t>
            </a:r>
            <a:endParaRPr lang="en-US" sz="2000" dirty="0"/>
          </a:p>
          <a:p>
            <a:pPr>
              <a:buFont typeface="Arial" panose="020B0604020202020204" pitchFamily="34" charset="0"/>
              <a:buChar char="•"/>
            </a:pPr>
            <a:r>
              <a:rPr lang="en-US" dirty="0" smtClean="0"/>
              <a:t>Assessment</a:t>
            </a:r>
            <a:r>
              <a:rPr lang="en-US" dirty="0"/>
              <a:t>: </a:t>
            </a:r>
          </a:p>
          <a:p>
            <a:pPr lvl="1">
              <a:buFont typeface="Arial" panose="020B0604020202020204" pitchFamily="34" charset="0"/>
              <a:buChar char="•"/>
            </a:pPr>
            <a:r>
              <a:rPr lang="en-US" sz="2000" dirty="0"/>
              <a:t>Evaluation of post-class </a:t>
            </a:r>
            <a:r>
              <a:rPr lang="en-US" sz="2000" dirty="0" smtClean="0"/>
              <a:t>assignment, delivered </a:t>
            </a:r>
            <a:r>
              <a:rPr lang="en-US" sz="2000" dirty="0"/>
              <a:t>in </a:t>
            </a:r>
            <a:r>
              <a:rPr lang="en-US" sz="2000" dirty="0" smtClean="0"/>
              <a:t>time and content.</a:t>
            </a:r>
          </a:p>
          <a:p>
            <a:pPr>
              <a:buFont typeface="Arial" panose="020B0604020202020204" pitchFamily="34" charset="0"/>
              <a:buChar char="•"/>
            </a:pPr>
            <a:r>
              <a:rPr lang="en-US" dirty="0" smtClean="0"/>
              <a:t>Instructor: </a:t>
            </a:r>
            <a:r>
              <a:rPr lang="en-US" dirty="0" smtClean="0">
                <a:solidFill>
                  <a:srgbClr val="FFFF00"/>
                </a:solidFill>
              </a:rPr>
              <a:t>Sarah Mullin</a:t>
            </a:r>
            <a:r>
              <a:rPr lang="en-US" dirty="0" smtClean="0"/>
              <a:t>.</a:t>
            </a: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4038179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Inductive and Statistical Inference</a:t>
            </a:r>
          </a:p>
        </p:txBody>
      </p:sp>
      <p:sp>
        <p:nvSpPr>
          <p:cNvPr id="3" name="Content Placeholder 2"/>
          <p:cNvSpPr>
            <a:spLocks noGrp="1"/>
          </p:cNvSpPr>
          <p:nvPr>
            <p:ph idx="1"/>
          </p:nvPr>
        </p:nvSpPr>
        <p:spPr>
          <a:xfrm>
            <a:off x="228600" y="1676400"/>
            <a:ext cx="8686800" cy="4800600"/>
          </a:xfrm>
        </p:spPr>
        <p:txBody>
          <a:bodyPr/>
          <a:lstStyle/>
          <a:p>
            <a:pPr marL="0" indent="0"/>
            <a:r>
              <a:rPr lang="en-US" i="1" dirty="0" smtClean="0"/>
              <a:t>No </a:t>
            </a:r>
            <a:r>
              <a:rPr lang="en-US" i="1" dirty="0"/>
              <a:t>statistical theory of evidence manages to eliminate all sources of personal </a:t>
            </a:r>
            <a:r>
              <a:rPr lang="en-US" b="1" i="1" u="sng" dirty="0"/>
              <a:t>bias</a:t>
            </a:r>
            <a:r>
              <a:rPr lang="en-US" i="1" dirty="0"/>
              <a:t> and idiosyncrasy. </a:t>
            </a:r>
            <a:endParaRPr lang="en-US" i="1" dirty="0" smtClean="0"/>
          </a:p>
          <a:p>
            <a:pPr marL="0" indent="0"/>
            <a:endParaRPr lang="en-US" sz="1100" i="1" dirty="0" smtClean="0"/>
          </a:p>
          <a:p>
            <a:pPr lvl="2">
              <a:buFont typeface="Arial" panose="020B0604020202020204" pitchFamily="34" charset="0"/>
              <a:buChar char="•"/>
            </a:pPr>
            <a:r>
              <a:rPr lang="en-US" i="1" dirty="0" smtClean="0"/>
              <a:t>The </a:t>
            </a:r>
            <a:r>
              <a:rPr lang="en-US" b="1" i="1" u="sng" dirty="0"/>
              <a:t>Bayesian</a:t>
            </a:r>
            <a:r>
              <a:rPr lang="en-US" i="1" dirty="0"/>
              <a:t> is honest about it: </a:t>
            </a:r>
            <a:r>
              <a:rPr lang="en-US" i="1" dirty="0" smtClean="0"/>
              <a:t>subjective </a:t>
            </a:r>
            <a:r>
              <a:rPr lang="en-US" i="1" dirty="0"/>
              <a:t>assumptions </a:t>
            </a:r>
            <a:r>
              <a:rPr lang="en-US" i="1" dirty="0" smtClean="0"/>
              <a:t>are </a:t>
            </a:r>
            <a:r>
              <a:rPr lang="en-US" i="1" dirty="0" err="1" smtClean="0"/>
              <a:t>ineliminable</a:t>
            </a:r>
            <a:r>
              <a:rPr lang="en-US" i="1" dirty="0" smtClean="0"/>
              <a:t> </a:t>
            </a:r>
            <a:r>
              <a:rPr lang="en-US" i="1" dirty="0"/>
              <a:t>from scientific reasoning. </a:t>
            </a:r>
            <a:r>
              <a:rPr lang="en-US" b="1" i="1" dirty="0"/>
              <a:t>Bayesian inductive logic</a:t>
            </a:r>
            <a:r>
              <a:rPr lang="en-US" i="1" dirty="0"/>
              <a:t> tells you how to change your own attitudes as soon as you encounter evidence.</a:t>
            </a:r>
            <a:endParaRPr lang="en-US" i="1" dirty="0" smtClean="0"/>
          </a:p>
          <a:p>
            <a:pPr lvl="2">
              <a:buFont typeface="Arial" panose="020B0604020202020204" pitchFamily="34" charset="0"/>
              <a:buChar char="•"/>
            </a:pPr>
            <a:r>
              <a:rPr lang="en-US" i="1" dirty="0" smtClean="0"/>
              <a:t>The </a:t>
            </a:r>
            <a:r>
              <a:rPr lang="en-US" b="1" i="1" u="sng" dirty="0" err="1" smtClean="0"/>
              <a:t>likelihoodist</a:t>
            </a:r>
            <a:r>
              <a:rPr lang="en-US" i="1" dirty="0" smtClean="0"/>
              <a:t> </a:t>
            </a:r>
            <a:r>
              <a:rPr lang="en-US" i="1" dirty="0"/>
              <a:t>has perhaps the “purest” model of objective statistical evidence, but also the one with the most restricted scope. </a:t>
            </a:r>
            <a:endParaRPr lang="en-US" i="1" dirty="0" smtClean="0"/>
          </a:p>
          <a:p>
            <a:pPr lvl="2">
              <a:buFont typeface="Arial" panose="020B0604020202020204" pitchFamily="34" charset="0"/>
              <a:buChar char="•"/>
            </a:pPr>
            <a:r>
              <a:rPr lang="en-US" i="1" dirty="0" smtClean="0"/>
              <a:t>The </a:t>
            </a:r>
            <a:r>
              <a:rPr lang="en-US" b="1" i="1" u="sng" dirty="0"/>
              <a:t>frequentist</a:t>
            </a:r>
            <a:r>
              <a:rPr lang="en-US" i="1" dirty="0"/>
              <a:t> conception based on p-values still dominates statistical practice, but it suffers from several conceptual drawbacks, and in particular the misleading impression of objectivity. </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810005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C7. Clinical </a:t>
            </a:r>
            <a:r>
              <a:rPr lang="en-US" dirty="0"/>
              <a:t>epidemiology (I)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Pre-class </a:t>
            </a:r>
            <a:r>
              <a:rPr lang="en-US" dirty="0"/>
              <a:t>readings</a:t>
            </a:r>
            <a:r>
              <a:rPr lang="en-US" dirty="0" smtClean="0"/>
              <a:t>: </a:t>
            </a:r>
            <a:r>
              <a:rPr lang="en-US" sz="1800" dirty="0" smtClean="0"/>
              <a:t>4 papers from SJ </a:t>
            </a:r>
            <a:r>
              <a:rPr lang="en-US" sz="1800" dirty="0" err="1"/>
              <a:t>Pocock</a:t>
            </a:r>
            <a:r>
              <a:rPr lang="en-US" sz="1800" dirty="0"/>
              <a:t>, </a:t>
            </a:r>
            <a:r>
              <a:rPr lang="en-US" sz="1800" dirty="0" smtClean="0"/>
              <a:t>TC </a:t>
            </a:r>
            <a:r>
              <a:rPr lang="en-US" sz="1800" dirty="0"/>
              <a:t>Clayton, </a:t>
            </a:r>
            <a:r>
              <a:rPr lang="en-US" sz="1800" dirty="0" smtClean="0"/>
              <a:t>GW </a:t>
            </a:r>
            <a:r>
              <a:rPr lang="en-US" sz="1800" dirty="0"/>
              <a:t>Stone,</a:t>
            </a:r>
          </a:p>
          <a:p>
            <a:pPr lvl="1">
              <a:buFont typeface="Arial" panose="020B0604020202020204" pitchFamily="34" charset="0"/>
              <a:buChar char="•"/>
            </a:pPr>
            <a:r>
              <a:rPr lang="en-US" sz="2000" dirty="0" smtClean="0"/>
              <a:t>Making </a:t>
            </a:r>
            <a:r>
              <a:rPr lang="en-US" sz="2000" dirty="0"/>
              <a:t>Sense of Statistics in Clinical Trial </a:t>
            </a:r>
            <a:r>
              <a:rPr lang="en-US" sz="2000" dirty="0" smtClean="0"/>
              <a:t>Reports,</a:t>
            </a:r>
            <a:endParaRPr lang="en-US" sz="2000" dirty="0"/>
          </a:p>
          <a:p>
            <a:pPr lvl="1">
              <a:buFont typeface="Arial" panose="020B0604020202020204" pitchFamily="34" charset="0"/>
              <a:buChar char="•"/>
            </a:pPr>
            <a:r>
              <a:rPr lang="en-US" sz="2000" dirty="0" smtClean="0"/>
              <a:t>Statistical </a:t>
            </a:r>
            <a:r>
              <a:rPr lang="en-US" sz="2000" dirty="0"/>
              <a:t>Controversies in Reporting of Clinical </a:t>
            </a:r>
            <a:r>
              <a:rPr lang="en-US" sz="2000" dirty="0" smtClean="0"/>
              <a:t>Trials,</a:t>
            </a:r>
            <a:endParaRPr lang="en-US" sz="2000" dirty="0"/>
          </a:p>
          <a:p>
            <a:pPr lvl="1">
              <a:buFont typeface="Arial" panose="020B0604020202020204" pitchFamily="34" charset="0"/>
              <a:buChar char="•"/>
            </a:pPr>
            <a:r>
              <a:rPr lang="en-US" sz="2000" dirty="0" smtClean="0"/>
              <a:t>Design </a:t>
            </a:r>
            <a:r>
              <a:rPr lang="en-US" sz="2000" dirty="0"/>
              <a:t>of Major Randomized </a:t>
            </a:r>
            <a:r>
              <a:rPr lang="en-US" sz="2000" dirty="0" smtClean="0"/>
              <a:t>Trials,</a:t>
            </a:r>
            <a:endParaRPr lang="en-US" sz="2000" dirty="0"/>
          </a:p>
          <a:p>
            <a:pPr lvl="1">
              <a:buFont typeface="Arial" panose="020B0604020202020204" pitchFamily="34" charset="0"/>
              <a:buChar char="•"/>
            </a:pPr>
            <a:r>
              <a:rPr lang="en-US" sz="2000" dirty="0" smtClean="0"/>
              <a:t>Challenging </a:t>
            </a:r>
            <a:r>
              <a:rPr lang="en-US" sz="2000" dirty="0"/>
              <a:t>Issues in Clinical Trial </a:t>
            </a:r>
            <a:r>
              <a:rPr lang="en-US" sz="2000" dirty="0" smtClean="0"/>
              <a:t>Design. </a:t>
            </a:r>
            <a:endParaRPr lang="en-US" sz="2000" dirty="0"/>
          </a:p>
          <a:p>
            <a:pPr>
              <a:buFont typeface="Arial" panose="020B0604020202020204" pitchFamily="34" charset="0"/>
              <a:buChar char="•"/>
            </a:pPr>
            <a:r>
              <a:rPr lang="en-US" dirty="0" smtClean="0"/>
              <a:t>Class </a:t>
            </a:r>
            <a:r>
              <a:rPr lang="en-US" dirty="0"/>
              <a:t>structure: </a:t>
            </a:r>
            <a:endParaRPr lang="en-US" dirty="0" smtClean="0"/>
          </a:p>
          <a:p>
            <a:pPr lvl="1">
              <a:buFont typeface="Arial" panose="020B0604020202020204" pitchFamily="34" charset="0"/>
              <a:buChar char="•"/>
            </a:pPr>
            <a:r>
              <a:rPr lang="en-US" sz="2000" dirty="0" smtClean="0"/>
              <a:t>lecture </a:t>
            </a:r>
            <a:r>
              <a:rPr lang="en-US" sz="2000" dirty="0"/>
              <a:t>on cohort study design, clinical study design, analysis of clinical trials, randomized controlled clinical trials, sample size and power, survival analysis, missing data, Cox proportional hazard model, hazard ratio, </a:t>
            </a:r>
            <a:r>
              <a:rPr lang="en-US" sz="2000" dirty="0" err="1"/>
              <a:t>kaplan</a:t>
            </a:r>
            <a:r>
              <a:rPr lang="en-US" sz="2000" dirty="0"/>
              <a:t> </a:t>
            </a:r>
            <a:r>
              <a:rPr lang="en-US" sz="2000" dirty="0" err="1"/>
              <a:t>meier</a:t>
            </a:r>
            <a:r>
              <a:rPr lang="en-US" sz="2000" dirty="0"/>
              <a:t>, 2x2 factorial designs, cross over designs.</a:t>
            </a:r>
          </a:p>
          <a:p>
            <a:pPr>
              <a:buFont typeface="Arial" panose="020B0604020202020204" pitchFamily="34" charset="0"/>
              <a:buChar char="•"/>
            </a:pPr>
            <a:r>
              <a:rPr lang="en-US" dirty="0" smtClean="0"/>
              <a:t>Post-lecture </a:t>
            </a:r>
            <a:r>
              <a:rPr lang="en-US" dirty="0"/>
              <a:t>quiz</a:t>
            </a:r>
            <a:r>
              <a:rPr lang="en-US" dirty="0" smtClean="0"/>
              <a:t>. Due date: </a:t>
            </a:r>
            <a:r>
              <a:rPr lang="en-US" dirty="0" smtClean="0">
                <a:solidFill>
                  <a:srgbClr val="FFFF00"/>
                </a:solidFill>
              </a:rPr>
              <a:t>3/28, 9am</a:t>
            </a:r>
            <a:r>
              <a:rPr lang="en-US" dirty="0" smtClean="0"/>
              <a:t>.</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908406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C8. Surveys </a:t>
            </a:r>
            <a:r>
              <a:rPr lang="en-US" dirty="0"/>
              <a:t>and questionnaire construction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Pre </a:t>
            </a:r>
            <a:r>
              <a:rPr lang="en-US" dirty="0"/>
              <a:t>class reading: </a:t>
            </a:r>
            <a:r>
              <a:rPr lang="en-US" dirty="0" smtClean="0"/>
              <a:t>one or more out of (details in syllabus):</a:t>
            </a:r>
            <a:endParaRPr lang="en-US" dirty="0"/>
          </a:p>
          <a:p>
            <a:pPr lvl="1">
              <a:buFont typeface="Arial" panose="020B0604020202020204" pitchFamily="34" charset="0"/>
              <a:buChar char="•"/>
            </a:pPr>
            <a:r>
              <a:rPr lang="en-US" sz="2000" dirty="0" smtClean="0"/>
              <a:t>Data </a:t>
            </a:r>
            <a:r>
              <a:rPr lang="en-US" sz="2000" dirty="0"/>
              <a:t>Mining: Qualitative Analysis with Health Informatics Data. </a:t>
            </a:r>
          </a:p>
          <a:p>
            <a:pPr lvl="1">
              <a:buFont typeface="Arial" panose="020B0604020202020204" pitchFamily="34" charset="0"/>
              <a:buChar char="•"/>
            </a:pPr>
            <a:r>
              <a:rPr lang="en-US" sz="2000" dirty="0" smtClean="0"/>
              <a:t>Optimizing </a:t>
            </a:r>
            <a:r>
              <a:rPr lang="en-US" sz="2000" dirty="0"/>
              <a:t>Digital Health Informatics Interventions Through Unobtrusive Quantitative Process Evaluations. </a:t>
            </a:r>
          </a:p>
          <a:p>
            <a:pPr lvl="1">
              <a:buFont typeface="Arial" panose="020B0604020202020204" pitchFamily="34" charset="0"/>
              <a:buChar char="•"/>
            </a:pPr>
            <a:r>
              <a:rPr lang="en-US" sz="2000" dirty="0" smtClean="0"/>
              <a:t>Patients</a:t>
            </a:r>
            <a:r>
              <a:rPr lang="en-US" sz="2000" dirty="0"/>
              <a:t>' Perception of Hospital Care in the United States</a:t>
            </a:r>
          </a:p>
          <a:p>
            <a:pPr>
              <a:buFont typeface="Arial" panose="020B0604020202020204" pitchFamily="34" charset="0"/>
              <a:buChar char="•"/>
            </a:pPr>
            <a:r>
              <a:rPr lang="en-US" dirty="0" smtClean="0"/>
              <a:t>Class </a:t>
            </a:r>
            <a:r>
              <a:rPr lang="en-US" dirty="0"/>
              <a:t>structure</a:t>
            </a:r>
            <a:r>
              <a:rPr lang="en-US" dirty="0" smtClean="0"/>
              <a:t>:</a:t>
            </a:r>
          </a:p>
          <a:p>
            <a:pPr lvl="1">
              <a:buFont typeface="Arial" panose="020B0604020202020204" pitchFamily="34" charset="0"/>
              <a:buChar char="•"/>
            </a:pPr>
            <a:r>
              <a:rPr lang="en-US" dirty="0" smtClean="0"/>
              <a:t>lecture </a:t>
            </a:r>
            <a:r>
              <a:rPr lang="en-US" dirty="0"/>
              <a:t>with </a:t>
            </a:r>
            <a:r>
              <a:rPr lang="en-US" dirty="0" err="1"/>
              <a:t>pptx</a:t>
            </a:r>
            <a:r>
              <a:rPr lang="en-US" dirty="0"/>
              <a:t> </a:t>
            </a:r>
            <a:r>
              <a:rPr lang="en-US" dirty="0" smtClean="0"/>
              <a:t>presentation</a:t>
            </a:r>
            <a:r>
              <a:rPr lang="en-US" dirty="0"/>
              <a:t>,</a:t>
            </a:r>
            <a:endParaRPr lang="en-US" dirty="0" smtClean="0"/>
          </a:p>
          <a:p>
            <a:pPr lvl="1">
              <a:buFont typeface="Arial" panose="020B0604020202020204" pitchFamily="34" charset="0"/>
              <a:buChar char="•"/>
            </a:pPr>
            <a:r>
              <a:rPr lang="en-US" dirty="0" smtClean="0"/>
              <a:t>hands </a:t>
            </a:r>
            <a:r>
              <a:rPr lang="en-US" dirty="0"/>
              <a:t>on questionnaire writing </a:t>
            </a:r>
            <a:r>
              <a:rPr lang="en-US" dirty="0" smtClean="0"/>
              <a:t>session</a:t>
            </a:r>
            <a:endParaRPr lang="en-US" dirty="0"/>
          </a:p>
          <a:p>
            <a:pPr>
              <a:buFont typeface="Arial" panose="020B0604020202020204" pitchFamily="34" charset="0"/>
              <a:buChar char="•"/>
            </a:pPr>
            <a:r>
              <a:rPr lang="en-US" dirty="0"/>
              <a:t>Post class assignment: </a:t>
            </a:r>
            <a:endParaRPr lang="en-US" dirty="0" smtClean="0"/>
          </a:p>
          <a:p>
            <a:pPr lvl="1">
              <a:buFont typeface="Arial" panose="020B0604020202020204" pitchFamily="34" charset="0"/>
              <a:buChar char="•"/>
            </a:pPr>
            <a:r>
              <a:rPr lang="en-US" dirty="0" smtClean="0"/>
              <a:t>take </a:t>
            </a:r>
            <a:r>
              <a:rPr lang="en-US" dirty="0"/>
              <a:t>home case study. Due date: </a:t>
            </a:r>
            <a:r>
              <a:rPr lang="en-US" dirty="0" smtClean="0">
                <a:solidFill>
                  <a:srgbClr val="FFFF00"/>
                </a:solidFill>
              </a:rPr>
              <a:t>April 4, 9am</a:t>
            </a:r>
            <a:r>
              <a:rPr lang="en-US" dirty="0" smtClean="0"/>
              <a:t>.</a:t>
            </a:r>
          </a:p>
          <a:p>
            <a:pPr>
              <a:buFont typeface="Arial" panose="020B0604020202020204" pitchFamily="34" charset="0"/>
              <a:buChar char="•"/>
            </a:pPr>
            <a:r>
              <a:rPr lang="en-US" dirty="0" smtClean="0"/>
              <a:t>Instructor: </a:t>
            </a:r>
            <a:r>
              <a:rPr lang="en-US" dirty="0" err="1" smtClean="0">
                <a:solidFill>
                  <a:srgbClr val="FFFF00"/>
                </a:solidFill>
              </a:rPr>
              <a:t>Shyamashree</a:t>
            </a:r>
            <a:r>
              <a:rPr lang="en-US" dirty="0" smtClean="0">
                <a:solidFill>
                  <a:srgbClr val="FFFF00"/>
                </a:solidFill>
              </a:rPr>
              <a:t> Sinha</a:t>
            </a:r>
            <a:r>
              <a:rPr lang="en-US" dirty="0" smtClean="0"/>
              <a:t>.</a:t>
            </a:r>
            <a:endParaRPr lang="en-US" dirty="0"/>
          </a:p>
        </p:txBody>
      </p:sp>
    </p:spTree>
    <p:extLst>
      <p:ext uri="{BB962C8B-B14F-4D97-AF65-F5344CB8AC3E}">
        <p14:creationId xmlns:p14="http://schemas.microsoft.com/office/powerpoint/2010/main" val="2331750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C9. Mixed methods: integration </a:t>
            </a:r>
            <a:r>
              <a:rPr lang="en-US" dirty="0"/>
              <a:t>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smtClean="0"/>
              <a:t>Pre-class </a:t>
            </a:r>
            <a:r>
              <a:rPr lang="en-US" dirty="0"/>
              <a:t>reading:</a:t>
            </a:r>
          </a:p>
          <a:p>
            <a:pPr marL="0" indent="0">
              <a:spcBef>
                <a:spcPts val="0"/>
              </a:spcBef>
            </a:pPr>
            <a:r>
              <a:rPr lang="en-US" dirty="0"/>
              <a:t>	</a:t>
            </a:r>
            <a:r>
              <a:rPr lang="en-US" dirty="0" smtClean="0"/>
              <a:t>LA </a:t>
            </a:r>
            <a:r>
              <a:rPr lang="en-US" dirty="0" err="1" smtClean="0"/>
              <a:t>Palinkas</a:t>
            </a:r>
            <a:r>
              <a:rPr lang="en-US" dirty="0" smtClean="0"/>
              <a:t> et. </a:t>
            </a:r>
            <a:r>
              <a:rPr lang="en-US" dirty="0"/>
              <a:t>a</a:t>
            </a:r>
            <a:r>
              <a:rPr lang="en-US" dirty="0" smtClean="0"/>
              <a:t>l. </a:t>
            </a:r>
          </a:p>
          <a:p>
            <a:pPr marL="0" indent="0">
              <a:spcBef>
                <a:spcPts val="0"/>
              </a:spcBef>
            </a:pPr>
            <a:r>
              <a:rPr lang="en-US" dirty="0"/>
              <a:t>	</a:t>
            </a:r>
            <a:r>
              <a:rPr lang="en-US" b="1" i="1" dirty="0" smtClean="0"/>
              <a:t>Mixed </a:t>
            </a:r>
            <a:r>
              <a:rPr lang="en-US" b="1" i="1" dirty="0"/>
              <a:t>Method Designs </a:t>
            </a:r>
            <a:r>
              <a:rPr lang="en-US" b="1" i="1" dirty="0" smtClean="0"/>
              <a:t>in Implementation Research</a:t>
            </a:r>
            <a:r>
              <a:rPr lang="en-US" dirty="0" smtClean="0"/>
              <a:t>. </a:t>
            </a:r>
            <a:endParaRPr lang="en-US" dirty="0"/>
          </a:p>
          <a:p>
            <a:pPr marL="0" indent="0">
              <a:spcBef>
                <a:spcPts val="0"/>
              </a:spcBef>
            </a:pPr>
            <a:r>
              <a:rPr lang="en-US" dirty="0"/>
              <a:t>	</a:t>
            </a:r>
            <a:r>
              <a:rPr lang="en-US" dirty="0" err="1"/>
              <a:t>Adm</a:t>
            </a:r>
            <a:r>
              <a:rPr lang="en-US" dirty="0"/>
              <a:t> Policy </a:t>
            </a:r>
            <a:r>
              <a:rPr lang="en-US" dirty="0" err="1"/>
              <a:t>Ment</a:t>
            </a:r>
            <a:r>
              <a:rPr lang="en-US" dirty="0"/>
              <a:t> Health (2011) </a:t>
            </a:r>
            <a:r>
              <a:rPr lang="en-US" dirty="0" smtClean="0"/>
              <a:t>38:44–53.</a:t>
            </a:r>
            <a:endParaRPr lang="en-US" dirty="0"/>
          </a:p>
          <a:p>
            <a:pPr>
              <a:buFont typeface="Arial" panose="020B0604020202020204" pitchFamily="34" charset="0"/>
              <a:buChar char="•"/>
            </a:pPr>
            <a:r>
              <a:rPr lang="en-US" dirty="0" smtClean="0"/>
              <a:t>Class </a:t>
            </a:r>
            <a:r>
              <a:rPr lang="en-US" dirty="0"/>
              <a:t>structure</a:t>
            </a:r>
            <a:r>
              <a:rPr lang="en-US" dirty="0" smtClean="0"/>
              <a:t>:</a:t>
            </a:r>
          </a:p>
          <a:p>
            <a:pPr lvl="1">
              <a:buFont typeface="Arial" panose="020B0604020202020204" pitchFamily="34" charset="0"/>
              <a:buChar char="•"/>
            </a:pPr>
            <a:r>
              <a:rPr lang="en-US" dirty="0"/>
              <a:t>The first part will be an interactive lecture covering the topic. </a:t>
            </a:r>
            <a:endParaRPr lang="en-US" dirty="0" smtClean="0"/>
          </a:p>
          <a:p>
            <a:pPr lvl="1">
              <a:buFont typeface="Arial" panose="020B0604020202020204" pitchFamily="34" charset="0"/>
              <a:buChar char="•"/>
            </a:pPr>
            <a:r>
              <a:rPr lang="en-US" dirty="0" smtClean="0"/>
              <a:t>The </a:t>
            </a:r>
            <a:r>
              <a:rPr lang="en-US" dirty="0"/>
              <a:t>second part will consist of a guided exercise aimed at determining the best research designs to (dis)confirm hypotheses proposed for the scenarios discussed during the in-class application test of class C2.</a:t>
            </a:r>
            <a:endParaRPr lang="en-US"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8101238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C9. Mixed methods: integration </a:t>
            </a:r>
            <a:r>
              <a:rPr lang="en-US" dirty="0"/>
              <a:t>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smtClean="0"/>
              <a:t>Post-class </a:t>
            </a:r>
            <a:r>
              <a:rPr lang="en-US" dirty="0"/>
              <a:t>assignment: </a:t>
            </a:r>
            <a:endParaRPr lang="en-US" dirty="0" smtClean="0"/>
          </a:p>
          <a:p>
            <a:pPr lvl="1">
              <a:buFont typeface="Arial" panose="020B0604020202020204" pitchFamily="34" charset="0"/>
              <a:buChar char="•"/>
            </a:pPr>
            <a:r>
              <a:rPr lang="en-US" dirty="0"/>
              <a:t>build further on the guided exercise to write a research proposal for an experimental design attempting to explain the behaviors observed as discussed during the in-class application test of class C2. Deadline: </a:t>
            </a:r>
            <a:r>
              <a:rPr lang="en-US" dirty="0">
                <a:solidFill>
                  <a:srgbClr val="FFFF00"/>
                </a:solidFill>
              </a:rPr>
              <a:t>April 11, 9AM</a:t>
            </a:r>
          </a:p>
          <a:p>
            <a:pPr>
              <a:buFont typeface="Arial" panose="020B0604020202020204" pitchFamily="34" charset="0"/>
              <a:buChar char="•"/>
            </a:pPr>
            <a:r>
              <a:rPr lang="en-US" dirty="0" smtClean="0"/>
              <a:t>Assessment</a:t>
            </a:r>
            <a:r>
              <a:rPr lang="en-US" dirty="0"/>
              <a:t>: </a:t>
            </a:r>
            <a:endParaRPr lang="en-US" dirty="0" smtClean="0"/>
          </a:p>
          <a:p>
            <a:pPr lvl="1">
              <a:buFont typeface="Arial" panose="020B0604020202020204" pitchFamily="34" charset="0"/>
              <a:buChar char="•"/>
            </a:pPr>
            <a:r>
              <a:rPr lang="en-US" dirty="0"/>
              <a:t>quality and soundness of the research proposal. (4% of positive final score)</a:t>
            </a:r>
          </a:p>
        </p:txBody>
      </p:sp>
    </p:spTree>
    <p:extLst>
      <p:ext uri="{BB962C8B-B14F-4D97-AF65-F5344CB8AC3E}">
        <p14:creationId xmlns:p14="http://schemas.microsoft.com/office/powerpoint/2010/main" val="4126385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Scoring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7609633"/>
              </p:ext>
            </p:extLst>
          </p:nvPr>
        </p:nvGraphicFramePr>
        <p:xfrm>
          <a:off x="228600" y="1676400"/>
          <a:ext cx="8686800" cy="4389120"/>
        </p:xfrm>
        <a:graphic>
          <a:graphicData uri="http://schemas.openxmlformats.org/drawingml/2006/table">
            <a:tbl>
              <a:tblPr firstRow="1" firstCol="1" bandRow="1">
                <a:tableStyleId>{5C22544A-7EE6-4342-B048-85BDC9FD1C3A}</a:tableStyleId>
              </a:tblPr>
              <a:tblGrid>
                <a:gridCol w="5308601"/>
                <a:gridCol w="3378199"/>
              </a:tblGrid>
              <a:tr h="200025">
                <a:tc>
                  <a:txBody>
                    <a:bodyPr/>
                    <a:lstStyle/>
                    <a:p>
                      <a:pPr marL="0" marR="0" indent="228600">
                        <a:lnSpc>
                          <a:spcPct val="200000"/>
                        </a:lnSpc>
                        <a:spcBef>
                          <a:spcPts val="0"/>
                        </a:spcBef>
                        <a:spcAft>
                          <a:spcPts val="0"/>
                        </a:spcAft>
                      </a:pPr>
                      <a:r>
                        <a:rPr lang="en-US" sz="2400" dirty="0">
                          <a:solidFill>
                            <a:schemeClr val="tx1"/>
                          </a:solidFill>
                          <a:effectLst/>
                        </a:rPr>
                        <a:t>Positives</a:t>
                      </a:r>
                      <a:endParaRPr lang="en-US" sz="2400" dirty="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228600" algn="r">
                        <a:lnSpc>
                          <a:spcPct val="200000"/>
                        </a:lnSpc>
                        <a:spcBef>
                          <a:spcPts val="0"/>
                        </a:spcBef>
                        <a:spcAft>
                          <a:spcPts val="0"/>
                        </a:spcAft>
                      </a:pPr>
                      <a:r>
                        <a:rPr lang="en-US" sz="2400">
                          <a:solidFill>
                            <a:schemeClr val="tx1"/>
                          </a:solidFill>
                          <a:effectLst/>
                        </a:rPr>
                        <a:t>100%</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190500">
                <a:tc>
                  <a:txBody>
                    <a:bodyPr/>
                    <a:lstStyle/>
                    <a:p>
                      <a:pPr marL="0" marR="0" indent="228600" algn="r">
                        <a:lnSpc>
                          <a:spcPct val="200000"/>
                        </a:lnSpc>
                        <a:spcBef>
                          <a:spcPts val="0"/>
                        </a:spcBef>
                        <a:spcAft>
                          <a:spcPts val="0"/>
                        </a:spcAft>
                      </a:pPr>
                      <a:r>
                        <a:rPr lang="en-US" sz="2400">
                          <a:solidFill>
                            <a:schemeClr val="tx1"/>
                          </a:solidFill>
                          <a:effectLst/>
                        </a:rPr>
                        <a:t>Pre-readings</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228600" algn="r">
                        <a:lnSpc>
                          <a:spcPct val="200000"/>
                        </a:lnSpc>
                        <a:spcBef>
                          <a:spcPts val="0"/>
                        </a:spcBef>
                        <a:spcAft>
                          <a:spcPts val="0"/>
                        </a:spcAft>
                      </a:pPr>
                      <a:r>
                        <a:rPr lang="en-US" sz="2400">
                          <a:solidFill>
                            <a:schemeClr val="tx1"/>
                          </a:solidFill>
                          <a:effectLst/>
                        </a:rPr>
                        <a:t>12%</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190500">
                <a:tc>
                  <a:txBody>
                    <a:bodyPr/>
                    <a:lstStyle/>
                    <a:p>
                      <a:pPr marL="0" marR="0" indent="228600" algn="r">
                        <a:lnSpc>
                          <a:spcPct val="200000"/>
                        </a:lnSpc>
                        <a:spcBef>
                          <a:spcPts val="0"/>
                        </a:spcBef>
                        <a:spcAft>
                          <a:spcPts val="0"/>
                        </a:spcAft>
                      </a:pPr>
                      <a:r>
                        <a:rPr lang="en-US" sz="2400">
                          <a:solidFill>
                            <a:schemeClr val="tx1"/>
                          </a:solidFill>
                          <a:effectLst/>
                        </a:rPr>
                        <a:t>In-class participation</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228600" algn="r">
                        <a:lnSpc>
                          <a:spcPct val="200000"/>
                        </a:lnSpc>
                        <a:spcBef>
                          <a:spcPts val="0"/>
                        </a:spcBef>
                        <a:spcAft>
                          <a:spcPts val="0"/>
                        </a:spcAft>
                      </a:pPr>
                      <a:r>
                        <a:rPr lang="en-US" sz="2400">
                          <a:solidFill>
                            <a:schemeClr val="tx1"/>
                          </a:solidFill>
                          <a:effectLst/>
                        </a:rPr>
                        <a:t>28%</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190500">
                <a:tc>
                  <a:txBody>
                    <a:bodyPr/>
                    <a:lstStyle/>
                    <a:p>
                      <a:pPr marL="0" marR="0" indent="228600" algn="r">
                        <a:lnSpc>
                          <a:spcPct val="200000"/>
                        </a:lnSpc>
                        <a:spcBef>
                          <a:spcPts val="0"/>
                        </a:spcBef>
                        <a:spcAft>
                          <a:spcPts val="0"/>
                        </a:spcAft>
                      </a:pPr>
                      <a:r>
                        <a:rPr lang="en-US" sz="2400">
                          <a:solidFill>
                            <a:schemeClr val="tx1"/>
                          </a:solidFill>
                          <a:effectLst/>
                        </a:rPr>
                        <a:t>Assignments</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228600" algn="r">
                        <a:lnSpc>
                          <a:spcPct val="200000"/>
                        </a:lnSpc>
                        <a:spcBef>
                          <a:spcPts val="0"/>
                        </a:spcBef>
                        <a:spcAft>
                          <a:spcPts val="0"/>
                        </a:spcAft>
                      </a:pPr>
                      <a:r>
                        <a:rPr lang="en-US" sz="2400">
                          <a:solidFill>
                            <a:schemeClr val="tx1"/>
                          </a:solidFill>
                          <a:effectLst/>
                        </a:rPr>
                        <a:t>40%</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200025">
                <a:tc>
                  <a:txBody>
                    <a:bodyPr/>
                    <a:lstStyle/>
                    <a:p>
                      <a:pPr marL="0" marR="0" indent="228600" algn="r">
                        <a:lnSpc>
                          <a:spcPct val="200000"/>
                        </a:lnSpc>
                        <a:spcBef>
                          <a:spcPts val="0"/>
                        </a:spcBef>
                        <a:spcAft>
                          <a:spcPts val="0"/>
                        </a:spcAft>
                      </a:pPr>
                      <a:r>
                        <a:rPr lang="en-US" sz="2400">
                          <a:solidFill>
                            <a:schemeClr val="tx1"/>
                          </a:solidFill>
                          <a:effectLst/>
                        </a:rPr>
                        <a:t>Final exam</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228600" algn="r">
                        <a:lnSpc>
                          <a:spcPct val="200000"/>
                        </a:lnSpc>
                        <a:spcBef>
                          <a:spcPts val="0"/>
                        </a:spcBef>
                        <a:spcAft>
                          <a:spcPts val="0"/>
                        </a:spcAft>
                      </a:pPr>
                      <a:r>
                        <a:rPr lang="en-US" sz="2400">
                          <a:solidFill>
                            <a:schemeClr val="tx1"/>
                          </a:solidFill>
                          <a:effectLst/>
                        </a:rPr>
                        <a:t>20%</a:t>
                      </a:r>
                      <a:endParaRPr lang="en-US" sz="2400">
                        <a:solidFill>
                          <a:schemeClr val="tx1"/>
                        </a:solidFill>
                        <a:effectLst/>
                        <a:latin typeface="Times New Roman" panose="02020603050405020304" pitchFamily="18" charset="0"/>
                        <a:ea typeface="SimSun" panose="02010600030101010101" pitchFamily="2" charset="-122"/>
                      </a:endParaRPr>
                    </a:p>
                  </a:txBody>
                  <a:tcPr marL="93817" marR="93817" marT="0" marB="0" anchor="b"/>
                </a:tc>
              </a:tr>
              <a:tr h="200025">
                <a:tc>
                  <a:txBody>
                    <a:bodyPr/>
                    <a:lstStyle/>
                    <a:p>
                      <a:pPr marL="0" marR="0" indent="228600">
                        <a:lnSpc>
                          <a:spcPct val="200000"/>
                        </a:lnSpc>
                        <a:spcBef>
                          <a:spcPts val="0"/>
                        </a:spcBef>
                        <a:spcAft>
                          <a:spcPts val="0"/>
                        </a:spcAft>
                      </a:pPr>
                      <a:r>
                        <a:rPr lang="en-US" sz="2400" dirty="0" smtClean="0">
                          <a:solidFill>
                            <a:schemeClr val="tx1"/>
                          </a:solidFill>
                          <a:effectLst/>
                        </a:rPr>
                        <a:t>Penalties (late submissions)</a:t>
                      </a:r>
                      <a:endParaRPr lang="en-US" sz="2400" dirty="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228600" algn="r">
                        <a:lnSpc>
                          <a:spcPct val="200000"/>
                        </a:lnSpc>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bl>
          </a:graphicData>
        </a:graphic>
      </p:graphicFrame>
    </p:spTree>
    <p:extLst>
      <p:ext uri="{BB962C8B-B14F-4D97-AF65-F5344CB8AC3E}">
        <p14:creationId xmlns:p14="http://schemas.microsoft.com/office/powerpoint/2010/main" val="194089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qualitative and mixed methods</a:t>
            </a:r>
            <a:endParaRPr lang="en-US" dirty="0"/>
          </a:p>
        </p:txBody>
      </p:sp>
      <p:graphicFrame>
        <p:nvGraphicFramePr>
          <p:cNvPr id="4" name="Content Placeholder 3"/>
          <p:cNvGraphicFramePr>
            <a:graphicFrameLocks noGrp="1"/>
          </p:cNvGraphicFramePr>
          <p:nvPr>
            <p:ph idx="1"/>
            <p:extLst/>
          </p:nvPr>
        </p:nvGraphicFramePr>
        <p:xfrm>
          <a:off x="685800" y="2514600"/>
          <a:ext cx="7772400" cy="3997960"/>
        </p:xfrm>
        <a:graphic>
          <a:graphicData uri="http://schemas.openxmlformats.org/drawingml/2006/table">
            <a:tbl>
              <a:tblPr firstRow="1" bandRow="1">
                <a:tableStyleId>{1FECB4D8-DB02-4DC6-A0A2-4F2EBAE1DC90}</a:tableStyleId>
              </a:tblPr>
              <a:tblGrid>
                <a:gridCol w="2590800"/>
                <a:gridCol w="2590800"/>
                <a:gridCol w="2590800"/>
              </a:tblGrid>
              <a:tr h="370840">
                <a:tc>
                  <a:txBody>
                    <a:bodyPr/>
                    <a:lstStyle/>
                    <a:p>
                      <a:r>
                        <a:rPr lang="en-US" sz="1600" dirty="0" smtClean="0">
                          <a:solidFill>
                            <a:schemeClr val="tx1"/>
                          </a:solidFill>
                        </a:rPr>
                        <a:t>Quantitative methods</a:t>
                      </a:r>
                      <a:endParaRPr lang="en-US" sz="1600" dirty="0">
                        <a:solidFill>
                          <a:schemeClr val="tx1"/>
                        </a:solidFill>
                      </a:endParaRPr>
                    </a:p>
                  </a:txBody>
                  <a:tcPr/>
                </a:tc>
                <a:tc>
                  <a:txBody>
                    <a:bodyPr/>
                    <a:lstStyle/>
                    <a:p>
                      <a:r>
                        <a:rPr lang="en-US" sz="1600" dirty="0" smtClean="0">
                          <a:solidFill>
                            <a:schemeClr val="tx1"/>
                          </a:solidFill>
                        </a:rPr>
                        <a:t>Qualitative methods</a:t>
                      </a:r>
                      <a:endParaRPr lang="en-US" sz="1600" dirty="0">
                        <a:solidFill>
                          <a:schemeClr val="tx1"/>
                        </a:solidFill>
                      </a:endParaRPr>
                    </a:p>
                  </a:txBody>
                  <a:tcPr/>
                </a:tc>
                <a:tc>
                  <a:txBody>
                    <a:bodyPr/>
                    <a:lstStyle/>
                    <a:p>
                      <a:r>
                        <a:rPr lang="en-US" sz="1600" dirty="0" smtClean="0">
                          <a:solidFill>
                            <a:schemeClr val="tx1"/>
                          </a:solidFill>
                        </a:rPr>
                        <a:t>Mixed</a:t>
                      </a:r>
                      <a:r>
                        <a:rPr lang="en-US" sz="1600" baseline="0" dirty="0" smtClean="0">
                          <a:solidFill>
                            <a:schemeClr val="tx1"/>
                          </a:solidFill>
                        </a:rPr>
                        <a:t> methods</a:t>
                      </a:r>
                      <a:endParaRPr lang="en-US" sz="1600" dirty="0">
                        <a:solidFill>
                          <a:schemeClr val="tx1"/>
                        </a:solidFill>
                      </a:endParaRPr>
                    </a:p>
                  </a:txBody>
                  <a:tcPr/>
                </a:tc>
              </a:tr>
              <a:tr h="370840">
                <a:tc>
                  <a:txBody>
                    <a:bodyPr/>
                    <a:lstStyle/>
                    <a:p>
                      <a:r>
                        <a:rPr lang="en-US" sz="1600" dirty="0" smtClean="0"/>
                        <a:t>Predetermined methods</a:t>
                      </a:r>
                      <a:endParaRPr lang="en-US" sz="1600" dirty="0"/>
                    </a:p>
                  </a:txBody>
                  <a:tcPr/>
                </a:tc>
                <a:tc>
                  <a:txBody>
                    <a:bodyPr/>
                    <a:lstStyle/>
                    <a:p>
                      <a:r>
                        <a:rPr lang="en-US" sz="1600" dirty="0" smtClean="0"/>
                        <a:t>Emerging methods</a:t>
                      </a:r>
                      <a:endParaRPr lang="en-US" sz="1600" dirty="0"/>
                    </a:p>
                  </a:txBody>
                  <a:tcPr/>
                </a:tc>
                <a:tc>
                  <a:txBody>
                    <a:bodyPr/>
                    <a:lstStyle/>
                    <a:p>
                      <a:r>
                        <a:rPr lang="en-US" sz="1600" dirty="0" smtClean="0"/>
                        <a:t>Both predetermined and emerging methods</a:t>
                      </a:r>
                      <a:endParaRPr lang="en-US" sz="1600" dirty="0"/>
                    </a:p>
                  </a:txBody>
                  <a:tcPr/>
                </a:tc>
              </a:tr>
              <a:tr h="370840">
                <a:tc>
                  <a:txBody>
                    <a:bodyPr/>
                    <a:lstStyle/>
                    <a:p>
                      <a:r>
                        <a:rPr lang="en-US" sz="1600" dirty="0" smtClean="0"/>
                        <a:t>Instrument based questions</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Open-ended questions</a:t>
                      </a:r>
                    </a:p>
                    <a:p>
                      <a:endParaRPr lang="en-US" sz="1600" dirty="0"/>
                    </a:p>
                  </a:txBody>
                  <a:tcPr/>
                </a:tc>
                <a:tc>
                  <a:txBody>
                    <a:bodyPr/>
                    <a:lstStyle/>
                    <a:p>
                      <a:r>
                        <a:rPr lang="en-US" sz="1600" dirty="0" smtClean="0"/>
                        <a:t>Both</a:t>
                      </a:r>
                      <a:r>
                        <a:rPr lang="en-US" sz="1600" baseline="0" dirty="0" smtClean="0"/>
                        <a:t> open- and closed-ended questions</a:t>
                      </a:r>
                      <a:endParaRPr lang="en-US" sz="1600" dirty="0"/>
                    </a:p>
                  </a:txBody>
                  <a:tcPr/>
                </a:tc>
              </a:tr>
              <a:tr h="370840">
                <a:tc>
                  <a:txBody>
                    <a:bodyPr/>
                    <a:lstStyle/>
                    <a:p>
                      <a:r>
                        <a:rPr lang="en-US" sz="1600" dirty="0" smtClean="0"/>
                        <a:t>Observational data, performance</a:t>
                      </a:r>
                      <a:r>
                        <a:rPr lang="en-US" sz="1600" baseline="0" dirty="0" smtClean="0"/>
                        <a:t> data, attitude data, and census data</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Interview</a:t>
                      </a:r>
                      <a:r>
                        <a:rPr lang="en-US" sz="1600" baseline="0" dirty="0" smtClean="0"/>
                        <a:t> data, observation data, document data, and audiovisual data</a:t>
                      </a:r>
                      <a:endParaRPr lang="en-US" sz="1600" dirty="0" smtClean="0"/>
                    </a:p>
                    <a:p>
                      <a:endParaRPr lang="en-US" sz="1600" dirty="0"/>
                    </a:p>
                  </a:txBody>
                  <a:tcPr/>
                </a:tc>
                <a:tc>
                  <a:txBody>
                    <a:bodyPr/>
                    <a:lstStyle/>
                    <a:p>
                      <a:r>
                        <a:rPr lang="en-US" sz="1600" dirty="0" smtClean="0"/>
                        <a:t>Multiple forms</a:t>
                      </a:r>
                      <a:r>
                        <a:rPr lang="en-US" sz="1600" baseline="0" dirty="0" smtClean="0"/>
                        <a:t> of data drawing on all possibilities</a:t>
                      </a:r>
                      <a:endParaRPr lang="en-US" sz="1600" dirty="0"/>
                    </a:p>
                  </a:txBody>
                  <a:tcPr/>
                </a:tc>
              </a:tr>
              <a:tr h="370840">
                <a:tc>
                  <a:txBody>
                    <a:bodyPr/>
                    <a:lstStyle/>
                    <a:p>
                      <a:r>
                        <a:rPr lang="en-US" sz="1600" dirty="0" smtClean="0"/>
                        <a:t>Statistical analysis</a:t>
                      </a:r>
                      <a:endParaRPr lang="en-US" sz="1600" dirty="0"/>
                    </a:p>
                  </a:txBody>
                  <a:tcPr/>
                </a:tc>
                <a:tc>
                  <a:txBody>
                    <a:bodyPr/>
                    <a:lstStyle/>
                    <a:p>
                      <a:r>
                        <a:rPr lang="en-US" sz="1600" dirty="0" smtClean="0"/>
                        <a:t>Text and image analysis</a:t>
                      </a:r>
                      <a:endParaRPr lang="en-US" sz="1600" dirty="0"/>
                    </a:p>
                  </a:txBody>
                  <a:tcPr/>
                </a:tc>
                <a:tc>
                  <a:txBody>
                    <a:bodyPr/>
                    <a:lstStyle/>
                    <a:p>
                      <a:r>
                        <a:rPr lang="en-US" sz="1600" dirty="0" smtClean="0"/>
                        <a:t>Statistical and text analysis</a:t>
                      </a:r>
                      <a:endParaRPr lang="en-US" sz="1600" dirty="0"/>
                    </a:p>
                  </a:txBody>
                  <a:tcPr/>
                </a:tc>
              </a:tr>
              <a:tr h="370840">
                <a:tc>
                  <a:txBody>
                    <a:bodyPr/>
                    <a:lstStyle/>
                    <a:p>
                      <a:r>
                        <a:rPr lang="en-US" sz="1600" dirty="0" smtClean="0"/>
                        <a:t>Statistical</a:t>
                      </a:r>
                      <a:r>
                        <a:rPr lang="en-US" sz="1600" baseline="0" dirty="0" smtClean="0"/>
                        <a:t> interpretation</a:t>
                      </a:r>
                      <a:endParaRPr lang="en-US" sz="1600" dirty="0"/>
                    </a:p>
                  </a:txBody>
                  <a:tcPr/>
                </a:tc>
                <a:tc>
                  <a:txBody>
                    <a:bodyPr/>
                    <a:lstStyle/>
                    <a:p>
                      <a:r>
                        <a:rPr lang="en-US" sz="1600" dirty="0" smtClean="0"/>
                        <a:t>Themes, patterns interpretation</a:t>
                      </a:r>
                      <a:endParaRPr lang="en-US" sz="1600" dirty="0"/>
                    </a:p>
                  </a:txBody>
                  <a:tcPr/>
                </a:tc>
                <a:tc>
                  <a:txBody>
                    <a:bodyPr/>
                    <a:lstStyle/>
                    <a:p>
                      <a:r>
                        <a:rPr lang="en-US" sz="1600" dirty="0" smtClean="0"/>
                        <a:t>Integration</a:t>
                      </a:r>
                      <a:r>
                        <a:rPr lang="en-US" sz="1600" baseline="0" dirty="0" smtClean="0"/>
                        <a:t> of multiple interpretations</a:t>
                      </a:r>
                      <a:endParaRPr lang="en-US" sz="1600" dirty="0"/>
                    </a:p>
                  </a:txBody>
                  <a:tcPr/>
                </a:tc>
              </a:tr>
            </a:tbl>
          </a:graphicData>
        </a:graphic>
      </p:graphicFrame>
    </p:spTree>
    <p:extLst>
      <p:ext uri="{BB962C8B-B14F-4D97-AF65-F5344CB8AC3E}">
        <p14:creationId xmlns:p14="http://schemas.microsoft.com/office/powerpoint/2010/main" val="3677378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Why mixed methods in intervention design?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Use QNM to measure intervention </a:t>
            </a:r>
            <a:r>
              <a:rPr lang="en-US" dirty="0"/>
              <a:t>and/or implementation outcomes and </a:t>
            </a:r>
            <a:r>
              <a:rPr lang="en-US" dirty="0" smtClean="0"/>
              <a:t>QLM to </a:t>
            </a:r>
            <a:r>
              <a:rPr lang="en-US" dirty="0"/>
              <a:t>understand </a:t>
            </a:r>
            <a:r>
              <a:rPr lang="en-US" dirty="0" smtClean="0"/>
              <a:t>the process</a:t>
            </a:r>
            <a:r>
              <a:rPr lang="en-US" dirty="0"/>
              <a:t>;</a:t>
            </a:r>
            <a:endParaRPr lang="en-US" dirty="0" smtClean="0"/>
          </a:p>
          <a:p>
            <a:pPr>
              <a:buFont typeface="Arial" panose="020B0604020202020204" pitchFamily="34" charset="0"/>
              <a:buChar char="•"/>
            </a:pPr>
            <a:r>
              <a:rPr lang="en-US" dirty="0" smtClean="0"/>
              <a:t>Use QLM to </a:t>
            </a:r>
            <a:r>
              <a:rPr lang="en-US" dirty="0"/>
              <a:t>explore a phenomenon and </a:t>
            </a:r>
            <a:r>
              <a:rPr lang="en-US" dirty="0" smtClean="0"/>
              <a:t>generate a </a:t>
            </a:r>
            <a:r>
              <a:rPr lang="en-US" dirty="0"/>
              <a:t>conceptual model along with testable hypotheses</a:t>
            </a:r>
            <a:r>
              <a:rPr lang="en-US" dirty="0" smtClean="0"/>
              <a:t>, and use QNM to </a:t>
            </a:r>
            <a:r>
              <a:rPr lang="en-US" dirty="0"/>
              <a:t>confirm the </a:t>
            </a:r>
            <a:r>
              <a:rPr lang="en-US" dirty="0" smtClean="0"/>
              <a:t>validity of </a:t>
            </a:r>
            <a:r>
              <a:rPr lang="en-US" dirty="0"/>
              <a:t>the model by testing the </a:t>
            </a:r>
            <a:r>
              <a:rPr lang="en-US" dirty="0" smtClean="0"/>
              <a:t>hypotheses;</a:t>
            </a:r>
          </a:p>
          <a:p>
            <a:pPr>
              <a:buFont typeface="Arial" panose="020B0604020202020204" pitchFamily="34" charset="0"/>
              <a:buChar char="•"/>
            </a:pPr>
            <a:r>
              <a:rPr lang="en-US" dirty="0" smtClean="0"/>
              <a:t>Incorporate </a:t>
            </a:r>
            <a:r>
              <a:rPr lang="en-US" dirty="0"/>
              <a:t>the perspective of potential consumers of </a:t>
            </a:r>
            <a:r>
              <a:rPr lang="en-US" dirty="0" smtClean="0"/>
              <a:t>evidence-based practices;</a:t>
            </a:r>
          </a:p>
          <a:p>
            <a:pPr>
              <a:buFont typeface="Arial" panose="020B0604020202020204" pitchFamily="34" charset="0"/>
              <a:buChar char="•"/>
            </a:pPr>
            <a:r>
              <a:rPr lang="en-US" dirty="0"/>
              <a:t>T</a:t>
            </a:r>
            <a:r>
              <a:rPr lang="en-US" dirty="0" smtClean="0"/>
              <a:t>o </a:t>
            </a:r>
            <a:r>
              <a:rPr lang="en-US" dirty="0"/>
              <a:t>compensate </a:t>
            </a:r>
            <a:r>
              <a:rPr lang="en-US" dirty="0" smtClean="0"/>
              <a:t>for one </a:t>
            </a:r>
            <a:r>
              <a:rPr lang="en-US" dirty="0"/>
              <a:t>set of methods by the use of another set of methods.</a:t>
            </a:r>
          </a:p>
        </p:txBody>
      </p:sp>
    </p:spTree>
    <p:extLst>
      <p:ext uri="{BB962C8B-B14F-4D97-AF65-F5344CB8AC3E}">
        <p14:creationId xmlns:p14="http://schemas.microsoft.com/office/powerpoint/2010/main" val="3807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u="sng" dirty="0" smtClean="0"/>
              <a:t>C10. Research reporting and report evaluation</a:t>
            </a:r>
            <a:endParaRPr lang="en-US" sz="2900" u="sng"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67640" y="1463040"/>
            <a:ext cx="8790088" cy="5257800"/>
          </a:xfrm>
          <a:prstGeom prst="rect">
            <a:avLst/>
          </a:prstGeom>
        </p:spPr>
      </p:pic>
    </p:spTree>
    <p:extLst>
      <p:ext uri="{BB962C8B-B14F-4D97-AF65-F5344CB8AC3E}">
        <p14:creationId xmlns:p14="http://schemas.microsoft.com/office/powerpoint/2010/main" val="24514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u="sng" dirty="0" smtClean="0"/>
              <a:t>C10. </a:t>
            </a:r>
            <a:r>
              <a:rPr lang="en-US" sz="2900" u="sng" dirty="0"/>
              <a:t>Research reporting and report evaluation</a:t>
            </a:r>
            <a:endParaRPr lang="en-US" sz="2900" dirty="0"/>
          </a:p>
        </p:txBody>
      </p:sp>
      <p:pic>
        <p:nvPicPr>
          <p:cNvPr id="4" name="Picture 3"/>
          <p:cNvPicPr>
            <a:picLocks noChangeAspect="1"/>
          </p:cNvPicPr>
          <p:nvPr/>
        </p:nvPicPr>
        <p:blipFill>
          <a:blip r:embed="rId2"/>
          <a:stretch>
            <a:fillRect/>
          </a:stretch>
        </p:blipFill>
        <p:spPr>
          <a:xfrm>
            <a:off x="228600" y="1676400"/>
            <a:ext cx="8680222" cy="4648200"/>
          </a:xfrm>
          <a:prstGeom prst="rect">
            <a:avLst/>
          </a:prstGeom>
        </p:spPr>
      </p:pic>
      <p:sp>
        <p:nvSpPr>
          <p:cNvPr id="5" name="Rectangle 4"/>
          <p:cNvSpPr/>
          <p:nvPr/>
        </p:nvSpPr>
        <p:spPr>
          <a:xfrm>
            <a:off x="5486400" y="6355080"/>
            <a:ext cx="3581400" cy="307777"/>
          </a:xfrm>
          <a:prstGeom prst="rect">
            <a:avLst/>
          </a:prstGeom>
        </p:spPr>
        <p:txBody>
          <a:bodyPr wrap="square">
            <a:spAutoFit/>
          </a:bodyPr>
          <a:lstStyle/>
          <a:p>
            <a:r>
              <a:rPr lang="en-US" sz="1400" dirty="0">
                <a:solidFill>
                  <a:schemeClr val="bg1"/>
                </a:solidFill>
              </a:rPr>
              <a:t>https://pdos.csail.mit.edu/archive/scigen/</a:t>
            </a:r>
          </a:p>
        </p:txBody>
      </p:sp>
    </p:spTree>
    <p:extLst>
      <p:ext uri="{BB962C8B-B14F-4D97-AF65-F5344CB8AC3E}">
        <p14:creationId xmlns:p14="http://schemas.microsoft.com/office/powerpoint/2010/main" val="22170389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u="sng" dirty="0" smtClean="0"/>
              <a:t>C10. </a:t>
            </a:r>
            <a:r>
              <a:rPr lang="en-US" sz="2900" u="sng" dirty="0"/>
              <a:t>Research reporting and report evaluation</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Pre-class </a:t>
            </a:r>
            <a:r>
              <a:rPr lang="en-US" dirty="0"/>
              <a:t>readings:</a:t>
            </a:r>
          </a:p>
          <a:p>
            <a:pPr lvl="1">
              <a:buFont typeface="Arial" panose="020B0604020202020204" pitchFamily="34" charset="0"/>
              <a:buChar char="•"/>
            </a:pPr>
            <a:r>
              <a:rPr lang="en-US" sz="2000" i="1" dirty="0" smtClean="0"/>
              <a:t>11 steps to structuring a science paper editors will take seriously;</a:t>
            </a:r>
            <a:endParaRPr lang="en-US" sz="2000" i="1" dirty="0"/>
          </a:p>
          <a:p>
            <a:pPr lvl="1">
              <a:spcBef>
                <a:spcPts val="0"/>
              </a:spcBef>
              <a:buFont typeface="Arial" panose="020B0604020202020204" pitchFamily="34" charset="0"/>
              <a:buChar char="•"/>
            </a:pPr>
            <a:r>
              <a:rPr lang="en-US" sz="2000" i="1" dirty="0" smtClean="0"/>
              <a:t>8 reasons I rejected your article;</a:t>
            </a:r>
            <a:endParaRPr lang="en-US" sz="2000" i="1" dirty="0"/>
          </a:p>
          <a:p>
            <a:pPr lvl="1">
              <a:spcBef>
                <a:spcPts val="0"/>
              </a:spcBef>
              <a:buFont typeface="Arial" panose="020B0604020202020204" pitchFamily="34" charset="0"/>
              <a:buChar char="•"/>
            </a:pPr>
            <a:r>
              <a:rPr lang="en-US" sz="2000" i="1" dirty="0" smtClean="0"/>
              <a:t>8 reasons I accepted your article</a:t>
            </a:r>
            <a:r>
              <a:rPr lang="en-US" sz="2000" dirty="0" smtClean="0"/>
              <a:t>;</a:t>
            </a:r>
            <a:endParaRPr lang="en-US" sz="2000" dirty="0"/>
          </a:p>
          <a:p>
            <a:pPr lvl="1">
              <a:spcBef>
                <a:spcPts val="0"/>
              </a:spcBef>
              <a:buFont typeface="Arial" panose="020B0604020202020204" pitchFamily="34" charset="0"/>
              <a:buChar char="•"/>
            </a:pPr>
            <a:r>
              <a:rPr lang="en-US" sz="2000" dirty="0" smtClean="0"/>
              <a:t>A recently </a:t>
            </a:r>
            <a:r>
              <a:rPr lang="en-US" sz="2000" dirty="0"/>
              <a:t>published article, suitable for a Journal Club in biomedical informatics, TBD</a:t>
            </a:r>
          </a:p>
          <a:p>
            <a:pPr>
              <a:buFont typeface="Arial" panose="020B0604020202020204" pitchFamily="34" charset="0"/>
              <a:buChar char="•"/>
            </a:pPr>
            <a:r>
              <a:rPr lang="en-US" dirty="0" smtClean="0"/>
              <a:t>Class </a:t>
            </a:r>
            <a:r>
              <a:rPr lang="en-US" dirty="0"/>
              <a:t>structure: </a:t>
            </a:r>
            <a:r>
              <a:rPr lang="en-US" dirty="0" smtClean="0"/>
              <a:t>role playing</a:t>
            </a:r>
          </a:p>
          <a:p>
            <a:pPr lvl="1">
              <a:buFont typeface="Arial" panose="020B0604020202020204" pitchFamily="34" charset="0"/>
              <a:buChar char="•"/>
            </a:pPr>
            <a:r>
              <a:rPr lang="en-US" sz="1800" dirty="0" smtClean="0"/>
              <a:t>during </a:t>
            </a:r>
            <a:r>
              <a:rPr lang="en-US" sz="1800" dirty="0"/>
              <a:t>the first half, the class will simulate a meeting of an editorial committee which will discuss the merits of the paper and write review comments with the possibility to indicate whether or not they individually agree with the individual comments. Different roles will be assigned to the students: neutral reviewers, biased reviewers in favor of the publication, biased against the publication. </a:t>
            </a:r>
            <a:endParaRPr lang="en-US" sz="1800" dirty="0" smtClean="0"/>
          </a:p>
          <a:p>
            <a:pPr lvl="1">
              <a:buFont typeface="Arial" panose="020B0604020202020204" pitchFamily="34" charset="0"/>
              <a:buChar char="•"/>
            </a:pPr>
            <a:r>
              <a:rPr lang="en-US" sz="1800" dirty="0" smtClean="0"/>
              <a:t>the </a:t>
            </a:r>
            <a:r>
              <a:rPr lang="en-US" sz="1800" dirty="0"/>
              <a:t>second half will consist of all students writing together the ‘response to reviewers’, with the possibility to indicate whether or not they individually agree with the way the ‘group as author’ would accept or deny each of the individual requests for modifications</a:t>
            </a:r>
            <a:r>
              <a:rPr lang="en-US" sz="1800" dirty="0" smtClean="0"/>
              <a:t>.</a:t>
            </a:r>
            <a:endParaRPr lang="en-US" sz="1800" dirty="0"/>
          </a:p>
        </p:txBody>
      </p:sp>
    </p:spTree>
    <p:extLst>
      <p:ext uri="{BB962C8B-B14F-4D97-AF65-F5344CB8AC3E}">
        <p14:creationId xmlns:p14="http://schemas.microsoft.com/office/powerpoint/2010/main" val="9237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 Evaluation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tabLst>
                <a:tab pos="1311275" algn="l"/>
              </a:tabLst>
            </a:pPr>
            <a:r>
              <a:rPr lang="en-US" sz="2200" dirty="0" smtClean="0"/>
              <a:t>30%:	They </a:t>
            </a:r>
            <a:r>
              <a:rPr lang="en-US" sz="2200" dirty="0"/>
              <a:t>need to identify which students were assigned </a:t>
            </a:r>
            <a:r>
              <a:rPr lang="en-US" sz="2200" dirty="0" smtClean="0"/>
              <a:t>	what </a:t>
            </a:r>
            <a:r>
              <a:rPr lang="en-US" sz="2200" dirty="0"/>
              <a:t>kind of reviewer role. For each correct </a:t>
            </a:r>
            <a:r>
              <a:rPr lang="en-US" sz="2200" dirty="0" smtClean="0"/>
              <a:t>	identification </a:t>
            </a:r>
            <a:r>
              <a:rPr lang="en-US" sz="2200" dirty="0"/>
              <a:t>they make, they will be given </a:t>
            </a:r>
            <a:r>
              <a:rPr lang="en-US" sz="2200" dirty="0" smtClean="0"/>
              <a:t>2 points. 	They </a:t>
            </a:r>
            <a:r>
              <a:rPr lang="en-US" sz="2200" dirty="0"/>
              <a:t>will </a:t>
            </a:r>
            <a:r>
              <a:rPr lang="en-US" sz="2200"/>
              <a:t>lose </a:t>
            </a:r>
            <a:r>
              <a:rPr lang="en-US" sz="2200" smtClean="0"/>
              <a:t>1 </a:t>
            </a:r>
            <a:r>
              <a:rPr lang="en-US" sz="2200" dirty="0"/>
              <a:t>point for each student by whom they are </a:t>
            </a:r>
            <a:r>
              <a:rPr lang="en-US" sz="2200" dirty="0" smtClean="0"/>
              <a:t>	correctly </a:t>
            </a:r>
            <a:r>
              <a:rPr lang="en-US" sz="2200" dirty="0"/>
              <a:t>identified as playing the role assigned to them.</a:t>
            </a:r>
          </a:p>
          <a:p>
            <a:pPr marL="457200" indent="-457200">
              <a:spcBef>
                <a:spcPts val="1200"/>
              </a:spcBef>
              <a:buFont typeface="Arial" panose="020B0604020202020204" pitchFamily="34" charset="0"/>
              <a:buChar char="•"/>
              <a:tabLst>
                <a:tab pos="1311275" algn="l"/>
              </a:tabLst>
            </a:pPr>
            <a:r>
              <a:rPr lang="en-US" sz="2200" dirty="0" smtClean="0"/>
              <a:t>30%:	the </a:t>
            </a:r>
            <a:r>
              <a:rPr lang="en-US" sz="2200" dirty="0"/>
              <a:t>degree to which their reviewers’ comments </a:t>
            </a:r>
            <a:r>
              <a:rPr lang="en-US" sz="2200" dirty="0" smtClean="0"/>
              <a:t>	correspond </a:t>
            </a:r>
            <a:r>
              <a:rPr lang="en-US" sz="2200" dirty="0"/>
              <a:t>with those of the instructor, with extra </a:t>
            </a:r>
            <a:r>
              <a:rPr lang="en-US" sz="2200" dirty="0" smtClean="0"/>
              <a:t>	points </a:t>
            </a:r>
            <a:r>
              <a:rPr lang="en-US" sz="2200" dirty="0"/>
              <a:t>for comments not made by the instructor, but </a:t>
            </a:r>
            <a:r>
              <a:rPr lang="en-US" sz="2200" dirty="0" smtClean="0"/>
              <a:t>	assessed </a:t>
            </a:r>
            <a:r>
              <a:rPr lang="en-US" sz="2200" dirty="0"/>
              <a:t>as adequate.</a:t>
            </a:r>
          </a:p>
          <a:p>
            <a:pPr marL="457200" indent="-457200">
              <a:spcBef>
                <a:spcPts val="1200"/>
              </a:spcBef>
              <a:buFont typeface="Arial" panose="020B0604020202020204" pitchFamily="34" charset="0"/>
              <a:buChar char="•"/>
              <a:tabLst>
                <a:tab pos="1311275" algn="l"/>
              </a:tabLst>
            </a:pPr>
            <a:r>
              <a:rPr lang="en-US" sz="2200" dirty="0" smtClean="0"/>
              <a:t>40%:	the </a:t>
            </a:r>
            <a:r>
              <a:rPr lang="en-US" sz="2200" dirty="0"/>
              <a:t>degree to which their agreement to modifications </a:t>
            </a:r>
            <a:r>
              <a:rPr lang="en-US" sz="2200" dirty="0" smtClean="0"/>
              <a:t>	made </a:t>
            </a:r>
            <a:r>
              <a:rPr lang="en-US" sz="2200" dirty="0"/>
              <a:t>correspond with how the instructor would respond.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366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C11. Research </a:t>
            </a:r>
            <a:r>
              <a:rPr lang="en-US" dirty="0"/>
              <a:t>ethics; plagiarism; informed consent; IRB </a:t>
            </a:r>
          </a:p>
        </p:txBody>
      </p:sp>
      <p:sp>
        <p:nvSpPr>
          <p:cNvPr id="3" name="Content Placeholder 2"/>
          <p:cNvSpPr>
            <a:spLocks noGrp="1"/>
          </p:cNvSpPr>
          <p:nvPr>
            <p:ph idx="1"/>
          </p:nvPr>
        </p:nvSpPr>
        <p:spPr>
          <a:xfrm>
            <a:off x="228600" y="2133600"/>
            <a:ext cx="8686800" cy="4495800"/>
          </a:xfrm>
        </p:spPr>
        <p:txBody>
          <a:bodyPr/>
          <a:lstStyle/>
          <a:p>
            <a:pPr>
              <a:spcBef>
                <a:spcPts val="400"/>
              </a:spcBef>
              <a:buFont typeface="Arial" panose="020B0604020202020204" pitchFamily="34" charset="0"/>
              <a:buChar char="•"/>
            </a:pPr>
            <a:r>
              <a:rPr lang="en-US" dirty="0" smtClean="0"/>
              <a:t>Pre-class </a:t>
            </a:r>
            <a:r>
              <a:rPr lang="en-US" dirty="0"/>
              <a:t>reading: </a:t>
            </a:r>
            <a:r>
              <a:rPr lang="en-US" dirty="0" smtClean="0"/>
              <a:t>none.</a:t>
            </a:r>
            <a:endParaRPr lang="en-US" dirty="0"/>
          </a:p>
          <a:p>
            <a:pPr>
              <a:spcBef>
                <a:spcPts val="400"/>
              </a:spcBef>
              <a:buFont typeface="Arial" panose="020B0604020202020204" pitchFamily="34" charset="0"/>
              <a:buChar char="•"/>
            </a:pPr>
            <a:endParaRPr lang="en-US" dirty="0"/>
          </a:p>
          <a:p>
            <a:pPr>
              <a:spcBef>
                <a:spcPts val="400"/>
              </a:spcBef>
              <a:buFont typeface="Arial" panose="020B0604020202020204" pitchFamily="34" charset="0"/>
              <a:buChar char="•"/>
            </a:pPr>
            <a:r>
              <a:rPr lang="en-US" dirty="0"/>
              <a:t>Class structure: </a:t>
            </a:r>
            <a:endParaRPr lang="en-US" dirty="0" smtClean="0"/>
          </a:p>
          <a:p>
            <a:pPr lvl="1">
              <a:spcBef>
                <a:spcPts val="400"/>
              </a:spcBef>
              <a:buFont typeface="Arial" panose="020B0604020202020204" pitchFamily="34" charset="0"/>
              <a:buChar char="•"/>
            </a:pPr>
            <a:r>
              <a:rPr lang="en-US" dirty="0" smtClean="0"/>
              <a:t>interactive </a:t>
            </a:r>
            <a:r>
              <a:rPr lang="en-US" dirty="0"/>
              <a:t>lecture followed by </a:t>
            </a:r>
            <a:endParaRPr lang="en-US" dirty="0" smtClean="0"/>
          </a:p>
          <a:p>
            <a:pPr lvl="1">
              <a:spcBef>
                <a:spcPts val="400"/>
              </a:spcBef>
              <a:buFont typeface="Arial" panose="020B0604020202020204" pitchFamily="34" charset="0"/>
              <a:buChar char="•"/>
            </a:pPr>
            <a:r>
              <a:rPr lang="en-US" dirty="0" smtClean="0"/>
              <a:t>in-class </a:t>
            </a:r>
            <a:r>
              <a:rPr lang="en-US" dirty="0"/>
              <a:t>open book test on the topics covered in the lecture.</a:t>
            </a:r>
          </a:p>
          <a:p>
            <a:pPr>
              <a:spcBef>
                <a:spcPts val="400"/>
              </a:spcBef>
              <a:buFont typeface="Arial" panose="020B0604020202020204" pitchFamily="34" charset="0"/>
              <a:buChar char="•"/>
            </a:pPr>
            <a:endParaRPr lang="en-US" dirty="0"/>
          </a:p>
          <a:p>
            <a:pPr>
              <a:spcBef>
                <a:spcPts val="400"/>
              </a:spcBef>
              <a:buFont typeface="Arial" panose="020B0604020202020204" pitchFamily="34" charset="0"/>
              <a:buChar char="•"/>
            </a:pPr>
            <a:r>
              <a:rPr lang="en-US" dirty="0"/>
              <a:t>Post-class assignment: </a:t>
            </a:r>
            <a:r>
              <a:rPr lang="en-US" dirty="0" smtClean="0"/>
              <a:t>none.</a:t>
            </a:r>
            <a:endParaRPr lang="en-US" dirty="0"/>
          </a:p>
          <a:p>
            <a:pPr>
              <a:spcBef>
                <a:spcPts val="400"/>
              </a:spcBef>
              <a:buFont typeface="Arial" panose="020B0604020202020204" pitchFamily="34" charset="0"/>
              <a:buChar char="•"/>
            </a:pPr>
            <a:endParaRPr lang="en-US" dirty="0"/>
          </a:p>
          <a:p>
            <a:pPr>
              <a:spcBef>
                <a:spcPts val="400"/>
              </a:spcBef>
              <a:buFont typeface="Arial" panose="020B0604020202020204" pitchFamily="34" charset="0"/>
              <a:buChar char="•"/>
            </a:pPr>
            <a:r>
              <a:rPr lang="en-US" dirty="0"/>
              <a:t>Assessment: scores on in-class open-book </a:t>
            </a:r>
            <a:r>
              <a:rPr lang="en-US" dirty="0" smtClean="0"/>
              <a:t>test </a:t>
            </a:r>
            <a:r>
              <a:rPr lang="en-US" dirty="0"/>
              <a:t>(7% of positive final score)</a:t>
            </a:r>
            <a:r>
              <a:rPr lang="en-US" dirty="0" smtClean="0"/>
              <a:t>.</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782331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C14. Clinical </a:t>
            </a:r>
            <a:r>
              <a:rPr lang="en-US" dirty="0"/>
              <a:t>epidemiology (II) </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smtClean="0"/>
              <a:t>Pre-class </a:t>
            </a:r>
            <a:r>
              <a:rPr lang="en-US" dirty="0"/>
              <a:t>r</a:t>
            </a:r>
            <a:r>
              <a:rPr lang="en-US" dirty="0" smtClean="0"/>
              <a:t>eadings: one </a:t>
            </a:r>
            <a:r>
              <a:rPr lang="en-US" dirty="0"/>
              <a:t>or more out of (details in syllabus):</a:t>
            </a:r>
          </a:p>
          <a:p>
            <a:pPr lvl="1">
              <a:buFont typeface="Arial" panose="020B0604020202020204" pitchFamily="34" charset="0"/>
              <a:buChar char="•"/>
            </a:pPr>
            <a:r>
              <a:rPr lang="en-US" dirty="0" smtClean="0"/>
              <a:t>Bias; </a:t>
            </a:r>
            <a:endParaRPr lang="en-US" dirty="0"/>
          </a:p>
          <a:p>
            <a:pPr lvl="1">
              <a:buFont typeface="Arial" panose="020B0604020202020204" pitchFamily="34" charset="0"/>
              <a:buChar char="•"/>
            </a:pPr>
            <a:r>
              <a:rPr lang="en-US" dirty="0" smtClean="0"/>
              <a:t>Epidemiology </a:t>
            </a:r>
            <a:r>
              <a:rPr lang="en-US" dirty="0"/>
              <a:t>in the era of Big </a:t>
            </a:r>
            <a:r>
              <a:rPr lang="en-US" dirty="0" smtClean="0"/>
              <a:t>Data;</a:t>
            </a:r>
            <a:endParaRPr lang="en-US" dirty="0"/>
          </a:p>
          <a:p>
            <a:pPr lvl="1">
              <a:buFont typeface="Arial" panose="020B0604020202020204" pitchFamily="34" charset="0"/>
              <a:buChar char="•"/>
            </a:pPr>
            <a:r>
              <a:rPr lang="en-US" dirty="0" smtClean="0"/>
              <a:t>Finding </a:t>
            </a:r>
            <a:r>
              <a:rPr lang="en-US" dirty="0"/>
              <a:t>the Missing Link for Big Biomedical </a:t>
            </a:r>
            <a:r>
              <a:rPr lang="en-US" dirty="0" smtClean="0"/>
              <a:t>Data.</a:t>
            </a:r>
            <a:endParaRPr lang="en-US" dirty="0"/>
          </a:p>
          <a:p>
            <a:pPr>
              <a:buFont typeface="Arial" panose="020B0604020202020204" pitchFamily="34" charset="0"/>
              <a:buChar char="•"/>
            </a:pPr>
            <a:r>
              <a:rPr lang="en-US" dirty="0" smtClean="0"/>
              <a:t>Class </a:t>
            </a:r>
            <a:r>
              <a:rPr lang="en-US" dirty="0"/>
              <a:t>structure: </a:t>
            </a:r>
            <a:endParaRPr lang="en-US" dirty="0" smtClean="0"/>
          </a:p>
          <a:p>
            <a:pPr lvl="1">
              <a:buFont typeface="Arial" panose="020B0604020202020204" pitchFamily="34" charset="0"/>
              <a:buChar char="•"/>
            </a:pPr>
            <a:r>
              <a:rPr lang="en-US" dirty="0" smtClean="0"/>
              <a:t>lecture and </a:t>
            </a:r>
            <a:r>
              <a:rPr lang="en-US" dirty="0"/>
              <a:t>discussion</a:t>
            </a:r>
            <a:r>
              <a:rPr lang="en-US" dirty="0" smtClean="0"/>
              <a:t>,</a:t>
            </a:r>
          </a:p>
          <a:p>
            <a:pPr lvl="1">
              <a:buFont typeface="Arial" panose="020B0604020202020204" pitchFamily="34" charset="0"/>
              <a:buChar char="•"/>
            </a:pPr>
            <a:r>
              <a:rPr lang="en-US" dirty="0" smtClean="0"/>
              <a:t>Applied </a:t>
            </a:r>
            <a:r>
              <a:rPr lang="en-US" dirty="0"/>
              <a:t>Epidemiology MCQ quiz.</a:t>
            </a:r>
          </a:p>
          <a:p>
            <a:pPr>
              <a:buFont typeface="Arial" panose="020B0604020202020204" pitchFamily="34" charset="0"/>
              <a:buChar char="•"/>
            </a:pPr>
            <a:r>
              <a:rPr lang="en-US" dirty="0" smtClean="0"/>
              <a:t>Post-class </a:t>
            </a:r>
            <a:r>
              <a:rPr lang="en-US" dirty="0"/>
              <a:t>assignment: </a:t>
            </a:r>
            <a:r>
              <a:rPr lang="en-US" dirty="0" smtClean="0"/>
              <a:t>none.</a:t>
            </a:r>
            <a:endParaRPr lang="en-US" dirty="0"/>
          </a:p>
          <a:p>
            <a:pPr>
              <a:buFont typeface="Arial" panose="020B0604020202020204" pitchFamily="34" charset="0"/>
              <a:buChar char="•"/>
            </a:pPr>
            <a:r>
              <a:rPr lang="en-US" dirty="0" smtClean="0"/>
              <a:t>Assessment</a:t>
            </a:r>
            <a:r>
              <a:rPr lang="en-US" dirty="0"/>
              <a:t>: results of pre-class reading tests </a:t>
            </a:r>
            <a:r>
              <a:rPr lang="en-US" dirty="0" smtClean="0"/>
              <a:t>(3%) and </a:t>
            </a:r>
            <a:r>
              <a:rPr lang="en-US" dirty="0"/>
              <a:t>end-of-class </a:t>
            </a:r>
            <a:r>
              <a:rPr lang="en-US" dirty="0" smtClean="0"/>
              <a:t>MCQ (5%).</a:t>
            </a:r>
          </a:p>
          <a:p>
            <a:pPr>
              <a:buFont typeface="Arial" panose="020B0604020202020204" pitchFamily="34" charset="0"/>
              <a:buChar char="•"/>
            </a:pPr>
            <a:r>
              <a:rPr lang="en-US" dirty="0" smtClean="0"/>
              <a:t>Instructor: </a:t>
            </a:r>
            <a:r>
              <a:rPr lang="en-US" dirty="0" err="1" smtClean="0">
                <a:solidFill>
                  <a:srgbClr val="FFFF00"/>
                </a:solidFill>
              </a:rPr>
              <a:t>Shyamashree</a:t>
            </a:r>
            <a:r>
              <a:rPr lang="en-US" dirty="0" smtClean="0">
                <a:solidFill>
                  <a:srgbClr val="FFFF00"/>
                </a:solidFill>
              </a:rPr>
              <a:t> Sinha</a:t>
            </a:r>
            <a:r>
              <a:rPr lang="en-US" dirty="0" smtClean="0"/>
              <a:t>.</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514731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final exam will be held in the class room. </a:t>
            </a:r>
            <a:endParaRPr lang="en-US" dirty="0" smtClean="0"/>
          </a:p>
          <a:p>
            <a:pPr>
              <a:buFont typeface="Arial" panose="020B0604020202020204" pitchFamily="34" charset="0"/>
              <a:buChar char="•"/>
            </a:pPr>
            <a:r>
              <a:rPr lang="en-US" dirty="0" smtClean="0"/>
              <a:t>It </a:t>
            </a:r>
            <a:r>
              <a:rPr lang="en-US" dirty="0"/>
              <a:t>will be composed of questions and exercises covering the complete content of the course. </a:t>
            </a:r>
            <a:endParaRPr lang="en-US" dirty="0" smtClean="0"/>
          </a:p>
          <a:p>
            <a:pPr>
              <a:buFont typeface="Arial" panose="020B0604020202020204" pitchFamily="34" charset="0"/>
              <a:buChar char="•"/>
            </a:pPr>
            <a:r>
              <a:rPr lang="en-US" dirty="0" smtClean="0"/>
              <a:t>Bring your laptop </a:t>
            </a:r>
            <a:r>
              <a:rPr lang="en-US" dirty="0"/>
              <a:t>to the exam pre-loaded with any documentation </a:t>
            </a:r>
            <a:r>
              <a:rPr lang="en-US" dirty="0" smtClean="0"/>
              <a:t>you consider </a:t>
            </a:r>
            <a:r>
              <a:rPr lang="en-US" dirty="0"/>
              <a:t>useful to consult during the text, whether or not used during the course. </a:t>
            </a:r>
            <a:endParaRPr lang="en-US" dirty="0" smtClean="0"/>
          </a:p>
          <a:p>
            <a:pPr>
              <a:buFont typeface="Arial" panose="020B0604020202020204" pitchFamily="34" charset="0"/>
              <a:buChar char="•"/>
            </a:pPr>
            <a:r>
              <a:rPr lang="en-US" dirty="0" err="1" smtClean="0"/>
              <a:t>Wifi</a:t>
            </a:r>
            <a:r>
              <a:rPr lang="en-US" dirty="0" smtClean="0"/>
              <a:t> </a:t>
            </a:r>
            <a:r>
              <a:rPr lang="en-US" dirty="0"/>
              <a:t>services must be disabled and use of cell phones is </a:t>
            </a:r>
            <a:r>
              <a:rPr lang="en-US"/>
              <a:t>not </a:t>
            </a:r>
            <a:r>
              <a:rPr lang="en-US" smtClean="0"/>
              <a:t>allowed.</a:t>
            </a:r>
            <a:endParaRPr lang="en-US" dirty="0"/>
          </a:p>
          <a:p>
            <a:pPr>
              <a:buFont typeface="Arial" panose="020B0604020202020204" pitchFamily="34" charset="0"/>
              <a:buChar char="•"/>
            </a:pPr>
            <a:r>
              <a:rPr lang="en-US" dirty="0"/>
              <a:t>Assessment: 20% of positive final score</a:t>
            </a:r>
          </a:p>
        </p:txBody>
      </p:sp>
    </p:spTree>
    <p:extLst>
      <p:ext uri="{BB962C8B-B14F-4D97-AF65-F5344CB8AC3E}">
        <p14:creationId xmlns:p14="http://schemas.microsoft.com/office/powerpoint/2010/main" val="5263690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130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2655247"/>
              </p:ext>
            </p:extLst>
          </p:nvPr>
        </p:nvGraphicFramePr>
        <p:xfrm>
          <a:off x="0" y="0"/>
          <a:ext cx="9144000" cy="6858016"/>
        </p:xfrm>
        <a:graphic>
          <a:graphicData uri="http://schemas.openxmlformats.org/drawingml/2006/table">
            <a:tbl>
              <a:tblPr firstRow="1" firstCol="1" bandRow="1">
                <a:tableStyleId>{5C22544A-7EE6-4342-B048-85BDC9FD1C3A}</a:tableStyleId>
              </a:tblPr>
              <a:tblGrid>
                <a:gridCol w="934916"/>
                <a:gridCol w="1351084"/>
                <a:gridCol w="1371600"/>
                <a:gridCol w="2362200"/>
                <a:gridCol w="1524000"/>
                <a:gridCol w="1600200"/>
              </a:tblGrid>
              <a:tr h="214313">
                <a:tc>
                  <a:txBody>
                    <a:bodyPr/>
                    <a:lstStyle/>
                    <a:p>
                      <a:pPr marL="0" marR="0" indent="0" algn="ctr">
                        <a:lnSpc>
                          <a:spcPct val="100000"/>
                        </a:lnSpc>
                        <a:spcBef>
                          <a:spcPts val="0"/>
                        </a:spcBef>
                        <a:spcAft>
                          <a:spcPts val="0"/>
                        </a:spcAft>
                      </a:pPr>
                      <a:r>
                        <a:rPr lang="en-US" sz="1400" dirty="0">
                          <a:solidFill>
                            <a:schemeClr val="tx1"/>
                          </a:solidFill>
                          <a:effectLst/>
                        </a:rPr>
                        <a:t>Class</a:t>
                      </a:r>
                      <a:endParaRPr lang="en-US" sz="1400" dirty="0">
                        <a:solidFill>
                          <a:schemeClr val="tx1"/>
                        </a:solidFill>
                        <a:effectLst/>
                        <a:latin typeface="Times New Roman" panose="02020603050405020304" pitchFamily="18" charset="0"/>
                        <a:ea typeface="SimSun" panose="02010600030101010101" pitchFamily="2" charset="-122"/>
                      </a:endParaRPr>
                    </a:p>
                  </a:txBody>
                  <a:tcPr marL="0" marR="0" marT="0" marB="0"/>
                </a:tc>
                <a:tc>
                  <a:txBody>
                    <a:bodyPr/>
                    <a:lstStyle/>
                    <a:p>
                      <a:pPr marL="0" marR="0" indent="0" algn="ctr">
                        <a:lnSpc>
                          <a:spcPct val="100000"/>
                        </a:lnSpc>
                        <a:spcBef>
                          <a:spcPts val="0"/>
                        </a:spcBef>
                        <a:spcAft>
                          <a:spcPts val="0"/>
                        </a:spcAft>
                      </a:pPr>
                      <a:r>
                        <a:rPr lang="en-US" sz="1400">
                          <a:solidFill>
                            <a:schemeClr val="tx1"/>
                          </a:solidFill>
                          <a:effectLst/>
                        </a:rPr>
                        <a:t>Date</a:t>
                      </a:r>
                      <a:endParaRPr lang="en-US" sz="1400">
                        <a:solidFill>
                          <a:schemeClr val="tx1"/>
                        </a:solidFill>
                        <a:effectLst/>
                        <a:latin typeface="Times New Roman" panose="02020603050405020304" pitchFamily="18"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400">
                          <a:solidFill>
                            <a:schemeClr val="tx1"/>
                          </a:solidFill>
                          <a:effectLst/>
                        </a:rPr>
                        <a:t>Instructor</a:t>
                      </a:r>
                      <a:endParaRPr lang="en-US" sz="1400">
                        <a:solidFill>
                          <a:schemeClr val="tx1"/>
                        </a:solidFill>
                        <a:effectLst/>
                        <a:latin typeface="Times New Roman" panose="02020603050405020304" pitchFamily="18" charset="0"/>
                        <a:ea typeface="SimSun" panose="02010600030101010101" pitchFamily="2" charset="-122"/>
                      </a:endParaRPr>
                    </a:p>
                  </a:txBody>
                  <a:tcPr marL="0" marR="0" marT="0" marB="0"/>
                </a:tc>
                <a:tc>
                  <a:txBody>
                    <a:bodyPr/>
                    <a:lstStyle/>
                    <a:p>
                      <a:pPr marL="0" marR="0" indent="0" algn="l">
                        <a:lnSpc>
                          <a:spcPct val="100000"/>
                        </a:lnSpc>
                        <a:spcBef>
                          <a:spcPts val="0"/>
                        </a:spcBef>
                        <a:spcAft>
                          <a:spcPts val="0"/>
                        </a:spcAft>
                      </a:pPr>
                      <a:r>
                        <a:rPr lang="en-US" sz="1400">
                          <a:solidFill>
                            <a:schemeClr val="tx1"/>
                          </a:solidFill>
                          <a:effectLst/>
                        </a:rPr>
                        <a:t>Assessment</a:t>
                      </a:r>
                      <a:endParaRPr lang="en-US" sz="1400">
                        <a:solidFill>
                          <a:schemeClr val="tx1"/>
                        </a:solidFill>
                        <a:effectLst/>
                        <a:latin typeface="Times New Roman" panose="02020603050405020304" pitchFamily="18" charset="0"/>
                        <a:ea typeface="SimSun" panose="02010600030101010101" pitchFamily="2" charset="-122"/>
                      </a:endParaRPr>
                    </a:p>
                  </a:txBody>
                  <a:tcPr marL="0" marR="0" marT="0" marB="0"/>
                </a:tc>
                <a:tc>
                  <a:txBody>
                    <a:bodyPr/>
                    <a:lstStyle/>
                    <a:p>
                      <a:pPr marL="0" marR="0" indent="0" algn="ctr">
                        <a:lnSpc>
                          <a:spcPct val="100000"/>
                        </a:lnSpc>
                        <a:spcBef>
                          <a:spcPts val="0"/>
                        </a:spcBef>
                        <a:spcAft>
                          <a:spcPts val="0"/>
                        </a:spcAft>
                      </a:pPr>
                      <a:r>
                        <a:rPr lang="en-US" sz="1400">
                          <a:solidFill>
                            <a:schemeClr val="tx1"/>
                          </a:solidFill>
                          <a:effectLst/>
                        </a:rPr>
                        <a:t>Due dates</a:t>
                      </a:r>
                      <a:endParaRPr lang="en-US" sz="1400">
                        <a:solidFill>
                          <a:schemeClr val="tx1"/>
                        </a:solidFill>
                        <a:effectLst/>
                        <a:latin typeface="Times New Roman" panose="02020603050405020304" pitchFamily="18" charset="0"/>
                        <a:ea typeface="SimSun" panose="02010600030101010101" pitchFamily="2" charset="-122"/>
                      </a:endParaRPr>
                    </a:p>
                  </a:txBody>
                  <a:tcPr marL="0" marR="0" marT="0" marB="0"/>
                </a:tc>
                <a:tc>
                  <a:txBody>
                    <a:bodyPr/>
                    <a:lstStyle/>
                    <a:p>
                      <a:pPr marL="0" marR="0" indent="0" algn="ctr">
                        <a:lnSpc>
                          <a:spcPct val="100000"/>
                        </a:lnSpc>
                        <a:spcBef>
                          <a:spcPts val="0"/>
                        </a:spcBef>
                        <a:spcAft>
                          <a:spcPts val="0"/>
                        </a:spcAft>
                      </a:pPr>
                      <a:r>
                        <a:rPr lang="en-US" sz="1400">
                          <a:solidFill>
                            <a:schemeClr val="tx1"/>
                          </a:solidFill>
                          <a:effectLst/>
                        </a:rPr>
                        <a:t>Score weight</a:t>
                      </a:r>
                      <a:endParaRPr lang="en-US" sz="1400">
                        <a:solidFill>
                          <a:schemeClr val="tx1"/>
                        </a:solidFill>
                        <a:effectLst/>
                        <a:latin typeface="Times New Roman" panose="02020603050405020304" pitchFamily="18" charset="0"/>
                        <a:ea typeface="SimSun" panose="02010600030101010101" pitchFamily="2" charset="-122"/>
                      </a:endParaRPr>
                    </a:p>
                  </a:txBody>
                  <a:tcPr marL="0" marR="0" marT="0" marB="0"/>
                </a:tc>
              </a:tr>
              <a:tr h="214313">
                <a:tc>
                  <a:txBody>
                    <a:bodyPr/>
                    <a:lstStyle/>
                    <a:p>
                      <a:pPr marL="0" marR="0" indent="0" algn="ctr">
                        <a:lnSpc>
                          <a:spcPct val="1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C1</a:t>
                      </a:r>
                      <a:endParaRPr lang="en-US" sz="1400" dirty="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01-Feb</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(1)</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in-class test on reading</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C2</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08-Feb</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(2)</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in-class application test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3/15/18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C3</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15-Feb</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(3)</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participation in discussion</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2/22/18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C4</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22-Feb</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(4)</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participation in discussion</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test on pre-class readings</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C5</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01-Mar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(5)</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3/8/18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Mullin (0.5)</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C6</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08-Mar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Mullin (1)</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3/14/18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C7</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15-Mar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(6)</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3/28/18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C8</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29-Mar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Sinha (1)</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test on pre-class readings</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4/4/18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C9</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05-Apr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(7)</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4/11/18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C10</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12-Apr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(8)</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role identification</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reviewers comments</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response to reviewers</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C11</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19-Apr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(9)</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in-class open-book test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7%</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C12</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26-Apr</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Mullin (2)</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5/2/18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C13</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3-May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Mullin (3)</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late penalty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5/9/18 9am</a:t>
                      </a:r>
                      <a:endParaRPr lang="en-US" sz="1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assignment result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C14</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10-May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Sinha (2)</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test on pre-class readings</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indent="0">
                        <a:lnSpc>
                          <a:spcPct val="100000"/>
                        </a:lnSpc>
                      </a:pPr>
                      <a:endParaRPr lang="en-US" sz="1400">
                        <a:effectLst/>
                        <a:latin typeface="Calibri" panose="020F0502020204030204" pitchFamily="34" charset="0"/>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b"/>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post-class test</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endParaRPr>
                    </a:p>
                  </a:txBody>
                  <a:tcPr marL="0" marR="0" marT="0" marB="0" anchor="ctr"/>
                </a:tc>
              </a:tr>
              <a:tr h="214313">
                <a:tc>
                  <a:txBody>
                    <a:bodyPr/>
                    <a:lstStyle/>
                    <a:p>
                      <a:pPr marL="0" marR="0" indent="0" algn="ctr">
                        <a:lnSpc>
                          <a:spcPct val="1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EXAM</a:t>
                      </a:r>
                      <a:endParaRPr lang="en-US" sz="1400" dirty="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ctr">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17-May</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Ceusters (10)</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nSpc>
                          <a:spcPct val="1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endParaRPr>
                    </a:p>
                  </a:txBody>
                  <a:tcPr marL="0" marR="0" marT="0" marB="0" anchor="ctr"/>
                </a:tc>
                <a:tc>
                  <a:txBody>
                    <a:bodyPr/>
                    <a:lstStyle/>
                    <a:p>
                      <a:pPr marL="0" marR="0" indent="0" algn="r">
                        <a:lnSpc>
                          <a:spcPct val="1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lnSpc>
                          <a:spcPct val="1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20%</a:t>
                      </a:r>
                      <a:endParaRPr lang="en-US" sz="1400" dirty="0">
                        <a:effectLst/>
                        <a:latin typeface="Times New Roman" panose="02020603050405020304" pitchFamily="18" charset="0"/>
                        <a:ea typeface="SimSun" panose="02010600030101010101" pitchFamily="2" charset="-122"/>
                      </a:endParaRPr>
                    </a:p>
                  </a:txBody>
                  <a:tcPr marL="0" marR="0" marT="0" marB="0" anchor="ctr"/>
                </a:tc>
              </a:tr>
            </a:tbl>
          </a:graphicData>
        </a:graphic>
      </p:graphicFrame>
    </p:spTree>
    <p:extLst>
      <p:ext uri="{BB962C8B-B14F-4D97-AF65-F5344CB8AC3E}">
        <p14:creationId xmlns:p14="http://schemas.microsoft.com/office/powerpoint/2010/main" val="37589601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 reading</a:t>
            </a:r>
            <a:endParaRPr lang="en-US" dirty="0"/>
          </a:p>
        </p:txBody>
      </p:sp>
      <p:sp>
        <p:nvSpPr>
          <p:cNvPr id="3" name="Content Placeholder 2"/>
          <p:cNvSpPr>
            <a:spLocks noGrp="1"/>
          </p:cNvSpPr>
          <p:nvPr>
            <p:ph idx="1"/>
          </p:nvPr>
        </p:nvSpPr>
        <p:spPr/>
        <p:txBody>
          <a:bodyPr/>
          <a:lstStyle/>
          <a:p>
            <a:pPr algn="ctr"/>
            <a:r>
              <a:rPr lang="en-US" dirty="0"/>
              <a:t>ESSAY</a:t>
            </a:r>
          </a:p>
          <a:p>
            <a:pPr algn="ctr"/>
            <a:r>
              <a:rPr lang="en-US" sz="3200" dirty="0"/>
              <a:t>Why Most Clinical Research Is Not Useful</a:t>
            </a:r>
          </a:p>
          <a:p>
            <a:pPr algn="ctr"/>
            <a:r>
              <a:rPr lang="en-US" dirty="0"/>
              <a:t>John P. A. </a:t>
            </a:r>
            <a:r>
              <a:rPr lang="en-US" dirty="0" smtClean="0"/>
              <a:t>Ioannidis1,2</a:t>
            </a:r>
            <a:endParaRPr lang="en-US" dirty="0"/>
          </a:p>
          <a:p>
            <a:r>
              <a:rPr lang="en-US" sz="1600" dirty="0"/>
              <a:t>1 Stanford Prevention Research Center, Department of Medicine and Department of Health Research </a:t>
            </a:r>
            <a:r>
              <a:rPr lang="en-US" sz="1600" dirty="0" smtClean="0"/>
              <a:t>and Policy</a:t>
            </a:r>
            <a:r>
              <a:rPr lang="en-US" sz="1600" dirty="0"/>
              <a:t>, Stanford University School of Medicine, Palo Alto, California, United States of America, </a:t>
            </a:r>
            <a:endParaRPr lang="en-US" sz="1600" dirty="0" smtClean="0"/>
          </a:p>
          <a:p>
            <a:r>
              <a:rPr lang="en-US" sz="1600" dirty="0" smtClean="0"/>
              <a:t>2 Meta-Research </a:t>
            </a:r>
            <a:r>
              <a:rPr lang="en-US" sz="1600" dirty="0"/>
              <a:t>Innovation Center at Stanford (METRICS), Stanford University, Palo Alto, California, United </a:t>
            </a:r>
            <a:r>
              <a:rPr lang="en-US" sz="1600" dirty="0" smtClean="0"/>
              <a:t>States of America</a:t>
            </a:r>
          </a:p>
          <a:p>
            <a:endParaRPr lang="en-US" dirty="0" smtClean="0"/>
          </a:p>
          <a:p>
            <a:pPr algn="ctr"/>
            <a:r>
              <a:rPr lang="en-US" dirty="0" err="1" smtClean="0"/>
              <a:t>PLoS</a:t>
            </a:r>
            <a:r>
              <a:rPr lang="en-US" dirty="0" smtClean="0"/>
              <a:t> </a:t>
            </a:r>
            <a:r>
              <a:rPr lang="en-US" dirty="0"/>
              <a:t>Med 13(6): e1002049 </a:t>
            </a:r>
          </a:p>
          <a:p>
            <a:r>
              <a:rPr lang="en-US" sz="1800" dirty="0"/>
              <a:t>http://journals.plos.org/plosmedicine/article?id=10.1371/journal.pmed.1002049 </a:t>
            </a:r>
          </a:p>
        </p:txBody>
      </p:sp>
    </p:spTree>
    <p:extLst>
      <p:ext uri="{BB962C8B-B14F-4D97-AF65-F5344CB8AC3E}">
        <p14:creationId xmlns:p14="http://schemas.microsoft.com/office/powerpoint/2010/main" val="14904160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Pre-class reading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313090"/>
              </p:ext>
            </p:extLst>
          </p:nvPr>
        </p:nvGraphicFramePr>
        <p:xfrm>
          <a:off x="381000" y="1752600"/>
          <a:ext cx="8381999" cy="4484370"/>
        </p:xfrm>
        <a:graphic>
          <a:graphicData uri="http://schemas.openxmlformats.org/drawingml/2006/table">
            <a:tbl>
              <a:tblPr>
                <a:tableStyleId>{5C22544A-7EE6-4342-B048-85BDC9FD1C3A}</a:tableStyleId>
              </a:tblPr>
              <a:tblGrid>
                <a:gridCol w="381000"/>
                <a:gridCol w="838200"/>
                <a:gridCol w="1447800"/>
                <a:gridCol w="5714999"/>
              </a:tblGrid>
              <a:tr h="190500">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Max</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Min</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Student score</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2400" u="none" strike="noStrike" dirty="0">
                          <a:effectLst/>
                        </a:rPr>
                        <a:t>A</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2400" u="none" strike="noStrike">
                          <a:effectLst/>
                        </a:rPr>
                        <a:t>As</a:t>
                      </a:r>
                      <a:endParaRPr lang="en-US" sz="2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0500">
                <a:tc>
                  <a:txBody>
                    <a:bodyPr/>
                    <a:lstStyle/>
                    <a:p>
                      <a:pPr algn="l" fontAlgn="b"/>
                      <a:r>
                        <a:rPr lang="en-US" sz="2400" u="none" strike="noStrike">
                          <a:effectLst/>
                        </a:rPr>
                        <a:t>B</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Bs</a:t>
                      </a:r>
                      <a:endParaRPr lang="en-US" sz="24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C</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Cs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D</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Ds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E</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err="1">
                          <a:effectLst/>
                        </a:rPr>
                        <a:t>Es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F</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Fs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190500">
                <a:tc>
                  <a:txBody>
                    <a:bodyPr/>
                    <a:lstStyle/>
                    <a:p>
                      <a:pPr algn="l" fontAlgn="b"/>
                      <a:r>
                        <a:rPr lang="en-US" sz="2400" u="none" strike="noStrike">
                          <a:effectLst/>
                        </a:rPr>
                        <a:t>G</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err="1">
                          <a:effectLst/>
                        </a:rPr>
                        <a:t>Gs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90500">
                <a:tc>
                  <a:txBody>
                    <a:bodyPr/>
                    <a:lstStyle/>
                    <a:p>
                      <a:pPr algn="l" fontAlgn="b"/>
                      <a:r>
                        <a:rPr lang="en-US" sz="2400" u="none" strike="noStrike" dirty="0">
                          <a:effectLst/>
                        </a:rPr>
                        <a:t>H</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Hs</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TOTAL</a:t>
                      </a:r>
                      <a:endParaRPr lang="en-US" sz="2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MIN(100*SUM(</a:t>
                      </a:r>
                      <a:r>
                        <a:rPr lang="en-US" sz="2400" u="none" strike="noStrike" dirty="0" err="1">
                          <a:effectLst/>
                        </a:rPr>
                        <a:t>As:Hs</a:t>
                      </a:r>
                      <a:r>
                        <a:rPr lang="en-US" sz="2400" u="none" strike="noStrike" dirty="0" smtClean="0">
                          <a:effectLst/>
                        </a:rPr>
                        <a:t>)   /</a:t>
                      </a:r>
                    </a:p>
                    <a:p>
                      <a:pPr algn="l" fontAlgn="b"/>
                      <a:r>
                        <a:rPr lang="en-US" sz="2400" u="none" strike="noStrike" dirty="0" smtClean="0">
                          <a:effectLst/>
                        </a:rPr>
                        <a:t>                   Sum(</a:t>
                      </a:r>
                      <a:r>
                        <a:rPr lang="en-US" sz="2400" u="none" strike="noStrike" dirty="0" err="1" smtClean="0">
                          <a:effectLst/>
                        </a:rPr>
                        <a:t>Amax:Gmax</a:t>
                      </a:r>
                      <a:r>
                        <a:rPr lang="en-US" sz="2400" u="none" strike="noStrike" dirty="0" smtClean="0">
                          <a:effectLst/>
                        </a:rPr>
                        <a:t>),</a:t>
                      </a:r>
                    </a:p>
                    <a:p>
                      <a:pPr algn="l" fontAlgn="b"/>
                      <a:r>
                        <a:rPr lang="en-US" sz="2400" u="none" strike="noStrike" dirty="0" smtClean="0">
                          <a:effectLst/>
                        </a:rPr>
                        <a:t>          100</a:t>
                      </a:r>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84376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a:t>A</a:t>
            </a:r>
            <a:r>
              <a:rPr lang="en-US" sz="3100" dirty="0" smtClean="0"/>
              <a:t>. Which features are proposed to be considered </a:t>
            </a:r>
            <a:r>
              <a:rPr lang="en-US" sz="3100" dirty="0"/>
              <a:t>in appraising whether clinical research is </a:t>
            </a:r>
            <a:r>
              <a:rPr lang="en-US" sz="3100" dirty="0" smtClean="0"/>
              <a:t>useful?</a:t>
            </a:r>
            <a:endParaRPr lang="en-US" sz="3100" dirty="0"/>
          </a:p>
        </p:txBody>
      </p:sp>
      <p:sp>
        <p:nvSpPr>
          <p:cNvPr id="3" name="Content Placeholder 2"/>
          <p:cNvSpPr>
            <a:spLocks noGrp="1"/>
          </p:cNvSpPr>
          <p:nvPr>
            <p:ph idx="1"/>
          </p:nvPr>
        </p:nvSpPr>
        <p:spPr>
          <a:xfrm>
            <a:off x="76200" y="1981200"/>
            <a:ext cx="4267200" cy="4648200"/>
          </a:xfrm>
        </p:spPr>
        <p:txBody>
          <a:bodyPr/>
          <a:lstStyle/>
          <a:p>
            <a:pPr marL="457200" indent="-457200">
              <a:buFont typeface="+mj-lt"/>
              <a:buAutoNum type="arabicPeriod"/>
            </a:pPr>
            <a:r>
              <a:rPr lang="en-US" dirty="0" smtClean="0"/>
              <a:t>Importance of problem</a:t>
            </a:r>
            <a:endParaRPr lang="en-US" dirty="0"/>
          </a:p>
          <a:p>
            <a:pPr marL="457200" indent="-457200">
              <a:buFont typeface="+mj-lt"/>
              <a:buAutoNum type="arabicPeriod"/>
            </a:pPr>
            <a:r>
              <a:rPr lang="en-US" dirty="0" smtClean="0"/>
              <a:t>Expected information gain</a:t>
            </a:r>
          </a:p>
          <a:p>
            <a:pPr marL="457200" indent="-457200">
              <a:buFont typeface="+mj-lt"/>
              <a:buAutoNum type="arabicPeriod"/>
            </a:pPr>
            <a:r>
              <a:rPr lang="en-US" dirty="0" smtClean="0"/>
              <a:t>Efficiency of research plan</a:t>
            </a:r>
          </a:p>
          <a:p>
            <a:pPr marL="457200" indent="-457200">
              <a:buFont typeface="+mj-lt"/>
              <a:buAutoNum type="arabicPeriod"/>
            </a:pPr>
            <a:r>
              <a:rPr lang="en-US" dirty="0" smtClean="0"/>
              <a:t>Length of study</a:t>
            </a:r>
          </a:p>
          <a:p>
            <a:pPr marL="457200" indent="-457200">
              <a:buFont typeface="+mj-lt"/>
              <a:buAutoNum type="arabicPeriod"/>
            </a:pPr>
            <a:r>
              <a:rPr lang="en-US" dirty="0" smtClean="0"/>
              <a:t>Value </a:t>
            </a:r>
            <a:r>
              <a:rPr lang="en-US" dirty="0"/>
              <a:t>for </a:t>
            </a:r>
            <a:r>
              <a:rPr lang="en-US" dirty="0" smtClean="0"/>
              <a:t>money</a:t>
            </a:r>
            <a:endParaRPr lang="en-US" dirty="0"/>
          </a:p>
          <a:p>
            <a:pPr marL="457200" indent="-457200">
              <a:buFont typeface="+mj-lt"/>
              <a:buAutoNum type="arabicPeriod"/>
            </a:pPr>
            <a:r>
              <a:rPr lang="en-US" dirty="0" smtClean="0"/>
              <a:t>Feasibility</a:t>
            </a:r>
            <a:endParaRPr lang="en-US" dirty="0"/>
          </a:p>
          <a:p>
            <a:pPr marL="457200" indent="-457200">
              <a:buFont typeface="+mj-lt"/>
              <a:buAutoNum type="arabicPeriod"/>
            </a:pPr>
            <a:r>
              <a:rPr lang="en-US" dirty="0"/>
              <a:t>U</a:t>
            </a:r>
            <a:r>
              <a:rPr lang="en-US" dirty="0" smtClean="0"/>
              <a:t>nbiased</a:t>
            </a:r>
            <a:endParaRPr lang="en-US" dirty="0"/>
          </a:p>
        </p:txBody>
      </p:sp>
      <p:sp>
        <p:nvSpPr>
          <p:cNvPr id="4"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5"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14x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15694010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Which feature </a:t>
            </a:r>
            <a:r>
              <a:rPr lang="en-US" dirty="0"/>
              <a:t>is met by the majority of clinical research </a:t>
            </a:r>
            <a:r>
              <a:rPr lang="en-US" dirty="0" smtClean="0"/>
              <a:t>studies?</a:t>
            </a:r>
            <a:endParaRPr lang="en-US" dirty="0"/>
          </a:p>
        </p:txBody>
      </p:sp>
      <p:sp>
        <p:nvSpPr>
          <p:cNvPr id="4" name="Content Placeholder 2"/>
          <p:cNvSpPr txBox="1">
            <a:spLocks/>
          </p:cNvSpPr>
          <p:nvPr/>
        </p:nvSpPr>
        <p:spPr>
          <a:xfrm>
            <a:off x="76200" y="1981200"/>
            <a:ext cx="42672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kern="0" smtClean="0"/>
              <a:t>Importance of problem</a:t>
            </a:r>
          </a:p>
          <a:p>
            <a:pPr marL="457200" indent="-457200">
              <a:buFont typeface="+mj-lt"/>
              <a:buAutoNum type="arabicPeriod"/>
            </a:pPr>
            <a:r>
              <a:rPr lang="en-US" kern="0" smtClean="0"/>
              <a:t>Expected information gain</a:t>
            </a:r>
          </a:p>
          <a:p>
            <a:pPr marL="457200" indent="-457200">
              <a:buFont typeface="+mj-lt"/>
              <a:buAutoNum type="arabicPeriod"/>
            </a:pPr>
            <a:r>
              <a:rPr lang="en-US" kern="0" smtClean="0"/>
              <a:t>Efficiency of research plan</a:t>
            </a:r>
          </a:p>
          <a:p>
            <a:pPr marL="457200" indent="-457200">
              <a:buFont typeface="+mj-lt"/>
              <a:buAutoNum type="arabicPeriod"/>
            </a:pPr>
            <a:r>
              <a:rPr lang="en-US" kern="0" smtClean="0"/>
              <a:t>Length of study</a:t>
            </a:r>
          </a:p>
          <a:p>
            <a:pPr marL="457200" indent="-457200">
              <a:buFont typeface="+mj-lt"/>
              <a:buAutoNum type="arabicPeriod"/>
            </a:pPr>
            <a:r>
              <a:rPr lang="en-US" kern="0" smtClean="0"/>
              <a:t>Value for money</a:t>
            </a:r>
          </a:p>
          <a:p>
            <a:pPr marL="457200" indent="-457200">
              <a:buFont typeface="+mj-lt"/>
              <a:buAutoNum type="arabicPeriod"/>
            </a:pPr>
            <a:r>
              <a:rPr lang="en-US" kern="0" smtClean="0"/>
              <a:t>Feasibility</a:t>
            </a:r>
          </a:p>
          <a:p>
            <a:pPr marL="457200" indent="-457200">
              <a:buFont typeface="+mj-lt"/>
              <a:buAutoNum type="arabicPeriod"/>
            </a:pPr>
            <a:r>
              <a:rPr lang="en-US" kern="0" smtClean="0"/>
              <a:t>Unbiased</a:t>
            </a:r>
            <a:endParaRPr lang="en-US" kern="0" dirty="0"/>
          </a:p>
        </p:txBody>
      </p:sp>
      <p:sp>
        <p:nvSpPr>
          <p:cNvPr id="5"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7"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out of 1 … 14</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16013707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What is ‘disease mongering’ ?</a:t>
            </a:r>
            <a:endParaRPr lang="en-US" dirty="0"/>
          </a:p>
        </p:txBody>
      </p:sp>
      <p:sp>
        <p:nvSpPr>
          <p:cNvPr id="3" name="Content Placeholder 2"/>
          <p:cNvSpPr>
            <a:spLocks noGrp="1"/>
          </p:cNvSpPr>
          <p:nvPr>
            <p:ph idx="1"/>
          </p:nvPr>
        </p:nvSpPr>
        <p:spPr/>
        <p:txBody>
          <a:bodyPr/>
          <a:lstStyle/>
          <a:p>
            <a:r>
              <a:rPr lang="en-US" dirty="0" smtClean="0"/>
              <a:t>Answer form: one sentence definition</a:t>
            </a:r>
          </a:p>
          <a:p>
            <a:endParaRPr lang="en-US" dirty="0"/>
          </a:p>
          <a:p>
            <a:r>
              <a:rPr lang="en-US" dirty="0" smtClean="0"/>
              <a:t>Scoring: good faith interpretation of completeness of answer</a:t>
            </a:r>
          </a:p>
          <a:p>
            <a:r>
              <a:rPr lang="en-US" dirty="0"/>
              <a:t>	</a:t>
            </a:r>
            <a:r>
              <a:rPr lang="en-US" dirty="0" smtClean="0"/>
              <a:t>		0 … 5</a:t>
            </a:r>
            <a:endParaRPr lang="en-US" dirty="0"/>
          </a:p>
        </p:txBody>
      </p:sp>
    </p:spTree>
    <p:extLst>
      <p:ext uri="{BB962C8B-B14F-4D97-AF65-F5344CB8AC3E}">
        <p14:creationId xmlns:p14="http://schemas.microsoft.com/office/powerpoint/2010/main" val="41196241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Which type of studies is more prone to bias?</a:t>
            </a:r>
            <a:endParaRPr lang="en-US" dirty="0"/>
          </a:p>
        </p:txBody>
      </p:sp>
      <p:sp>
        <p:nvSpPr>
          <p:cNvPr id="3" name="Content Placeholder 2"/>
          <p:cNvSpPr>
            <a:spLocks noGrp="1"/>
          </p:cNvSpPr>
          <p:nvPr>
            <p:ph idx="1"/>
          </p:nvPr>
        </p:nvSpPr>
        <p:spPr>
          <a:xfrm>
            <a:off x="228600" y="2438400"/>
            <a:ext cx="8686800" cy="2971800"/>
          </a:xfrm>
        </p:spPr>
        <p:txBody>
          <a:bodyPr/>
          <a:lstStyle/>
          <a:p>
            <a:r>
              <a:rPr lang="en-US" sz="2800" dirty="0" smtClean="0"/>
              <a:t>Studies that are clinically </a:t>
            </a:r>
            <a:r>
              <a:rPr lang="en-US" sz="2800" dirty="0"/>
              <a:t>useful </a:t>
            </a:r>
            <a:br>
              <a:rPr lang="en-US" sz="2800" dirty="0"/>
            </a:br>
            <a:endParaRPr lang="en-US" sz="2800" dirty="0" smtClean="0"/>
          </a:p>
          <a:p>
            <a:r>
              <a:rPr lang="en-US" sz="2800" dirty="0"/>
              <a:t>	</a:t>
            </a:r>
            <a:r>
              <a:rPr lang="en-US" sz="2800" dirty="0" smtClean="0"/>
              <a:t>(</a:t>
            </a:r>
            <a:r>
              <a:rPr lang="en-US" sz="2800" dirty="0"/>
              <a:t>1) regardless of their eventual results </a:t>
            </a:r>
            <a:endParaRPr lang="en-US" sz="2800" dirty="0" smtClean="0"/>
          </a:p>
          <a:p>
            <a:r>
              <a:rPr lang="en-US" sz="2800" dirty="0"/>
              <a:t>	</a:t>
            </a:r>
            <a:r>
              <a:rPr lang="en-US" sz="2800" dirty="0" smtClean="0"/>
              <a:t>			or</a:t>
            </a:r>
            <a:r>
              <a:rPr lang="en-US" sz="2800" dirty="0"/>
              <a:t/>
            </a:r>
            <a:br>
              <a:rPr lang="en-US" sz="2800" dirty="0"/>
            </a:br>
            <a:r>
              <a:rPr lang="en-US" sz="2800" dirty="0" smtClean="0"/>
              <a:t>(</a:t>
            </a:r>
            <a:r>
              <a:rPr lang="en-US" sz="2800" dirty="0"/>
              <a:t>2) only if a particular result is obtained ?</a:t>
            </a:r>
          </a:p>
          <a:p>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(1 or 2)</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40054297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Which of the following components of clinical research and use thereof are subject to bias?</a:t>
            </a:r>
            <a:endParaRPr lang="en-US" dirty="0"/>
          </a:p>
        </p:txBody>
      </p:sp>
      <p:sp>
        <p:nvSpPr>
          <p:cNvPr id="3" name="Content Placeholder 2"/>
          <p:cNvSpPr>
            <a:spLocks noGrp="1"/>
          </p:cNvSpPr>
          <p:nvPr>
            <p:ph idx="1"/>
          </p:nvPr>
        </p:nvSpPr>
        <p:spPr>
          <a:xfrm>
            <a:off x="228600" y="3352800"/>
            <a:ext cx="8686800" cy="3276600"/>
          </a:xfrm>
        </p:spPr>
        <p:txBody>
          <a:bodyPr/>
          <a:lstStyle/>
          <a:p>
            <a:pPr algn="ctr"/>
            <a:r>
              <a:rPr lang="en-US" sz="3600" dirty="0" smtClean="0"/>
              <a:t>(1) Design	(2) Conduct	 (3) Analysis	</a:t>
            </a:r>
          </a:p>
          <a:p>
            <a:pPr algn="ctr"/>
            <a:r>
              <a:rPr lang="en-US" sz="3600" dirty="0" smtClean="0"/>
              <a:t>(4) Reporting		(5) Interpretation</a:t>
            </a:r>
          </a:p>
          <a:p>
            <a:endParaRPr lang="en-US" dirty="0"/>
          </a:p>
          <a:p>
            <a:endParaRPr lang="en-US" dirty="0" smtClean="0"/>
          </a:p>
          <a:p>
            <a:r>
              <a:rPr lang="en-US" sz="2000" dirty="0" smtClean="0"/>
              <a:t>Answer form: 	1x, 2x, …, 5x where x = T(rue)/F(</a:t>
            </a:r>
            <a:r>
              <a:rPr lang="en-US" sz="2000" dirty="0" err="1" smtClean="0"/>
              <a:t>alse</a:t>
            </a:r>
            <a:r>
              <a:rPr lang="en-US" sz="2000" dirty="0" smtClean="0"/>
              <a:t>)/D(</a:t>
            </a:r>
            <a:r>
              <a:rPr lang="en-US" sz="2000" dirty="0" err="1" smtClean="0"/>
              <a:t>on’t</a:t>
            </a:r>
            <a:r>
              <a:rPr lang="en-US" sz="2000" dirty="0" smtClean="0"/>
              <a:t> know)</a:t>
            </a:r>
          </a:p>
          <a:p>
            <a:r>
              <a:rPr lang="en-US" sz="2000" dirty="0" smtClean="0"/>
              <a:t>Scoring: 	5*(TP-FP+TN-FN)/(TP+TN)</a:t>
            </a:r>
            <a:endParaRPr lang="en-US" sz="2000" dirty="0"/>
          </a:p>
        </p:txBody>
      </p:sp>
    </p:spTree>
    <p:extLst>
      <p:ext uri="{BB962C8B-B14F-4D97-AF65-F5344CB8AC3E}">
        <p14:creationId xmlns:p14="http://schemas.microsoft.com/office/powerpoint/2010/main" val="3023772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Which </a:t>
            </a:r>
            <a:r>
              <a:rPr lang="en-US" dirty="0"/>
              <a:t>of the following statements </a:t>
            </a:r>
            <a:r>
              <a:rPr lang="en-US" b="1" u="sng" dirty="0" smtClean="0"/>
              <a:t>confirm</a:t>
            </a:r>
            <a:r>
              <a:rPr lang="en-US" dirty="0" smtClean="0"/>
              <a:t> </a:t>
            </a:r>
            <a:r>
              <a:rPr lang="en-US" dirty="0"/>
              <a:t>what is asserted in the paper?</a:t>
            </a:r>
          </a:p>
        </p:txBody>
      </p:sp>
      <p:sp>
        <p:nvSpPr>
          <p:cNvPr id="3" name="Content Placeholder 2"/>
          <p:cNvSpPr>
            <a:spLocks noGrp="1"/>
          </p:cNvSpPr>
          <p:nvPr>
            <p:ph idx="1"/>
          </p:nvPr>
        </p:nvSpPr>
        <p:spPr>
          <a:xfrm>
            <a:off x="228600" y="2057400"/>
            <a:ext cx="8686800" cy="4419600"/>
          </a:xfrm>
        </p:spPr>
        <p:txBody>
          <a:bodyPr/>
          <a:lstStyle/>
          <a:p>
            <a:pPr marL="457200" indent="-457200">
              <a:buFont typeface="+mj-lt"/>
              <a:buAutoNum type="arabicPeriod"/>
            </a:pPr>
            <a:r>
              <a:rPr lang="en-US" sz="2000" dirty="0" smtClean="0"/>
              <a:t>Most researchers who co-authored a biomedical paper have </a:t>
            </a:r>
            <a:r>
              <a:rPr lang="en-US" sz="2000" dirty="0"/>
              <a:t>done so only </a:t>
            </a:r>
            <a:r>
              <a:rPr lang="en-US" sz="2000" dirty="0" smtClean="0"/>
              <a:t>once.</a:t>
            </a:r>
          </a:p>
          <a:p>
            <a:pPr marL="457200" indent="-457200">
              <a:buFont typeface="+mj-lt"/>
              <a:buAutoNum type="arabicPeriod"/>
            </a:pPr>
            <a:r>
              <a:rPr lang="en-US" sz="2000" dirty="0" smtClean="0"/>
              <a:t>Clinical impact of published research papers is </a:t>
            </a:r>
            <a:r>
              <a:rPr lang="en-US" sz="2000" dirty="0"/>
              <a:t>often used </a:t>
            </a:r>
            <a:r>
              <a:rPr lang="en-US" sz="2000" dirty="0" smtClean="0"/>
              <a:t>to judge </a:t>
            </a:r>
            <a:r>
              <a:rPr lang="en-US" sz="2000" dirty="0"/>
              <a:t>academic </a:t>
            </a:r>
            <a:r>
              <a:rPr lang="en-US" sz="2000" dirty="0" smtClean="0"/>
              <a:t>performance. </a:t>
            </a:r>
          </a:p>
          <a:p>
            <a:pPr marL="457200" indent="-457200">
              <a:buFont typeface="+mj-lt"/>
              <a:buAutoNum type="arabicPeriod"/>
            </a:pPr>
            <a:r>
              <a:rPr lang="en-US" sz="2000" dirty="0"/>
              <a:t>Current research funding incentivizes small studies of short duration that can be </a:t>
            </a:r>
            <a:r>
              <a:rPr lang="en-US" sz="2000" dirty="0" smtClean="0"/>
              <a:t>quickly performed.</a:t>
            </a:r>
          </a:p>
          <a:p>
            <a:pPr marL="457200" indent="-457200">
              <a:buFont typeface="+mj-lt"/>
              <a:buAutoNum type="arabicPeriod"/>
            </a:pPr>
            <a:r>
              <a:rPr lang="en-US" sz="2000" dirty="0" smtClean="0"/>
              <a:t>Routinely </a:t>
            </a:r>
            <a:r>
              <a:rPr lang="en-US" sz="2000" dirty="0"/>
              <a:t>collected </a:t>
            </a:r>
            <a:r>
              <a:rPr lang="en-US" sz="2000" dirty="0" smtClean="0"/>
              <a:t>observational data </a:t>
            </a:r>
            <a:r>
              <a:rPr lang="en-US" sz="2000" dirty="0"/>
              <a:t>is </a:t>
            </a:r>
            <a:r>
              <a:rPr lang="en-US" sz="2000" dirty="0" smtClean="0"/>
              <a:t>more </a:t>
            </a:r>
            <a:r>
              <a:rPr lang="en-US" sz="2000" dirty="0"/>
              <a:t>representative of real </a:t>
            </a:r>
            <a:r>
              <a:rPr lang="en-US" sz="2000" dirty="0" smtClean="0"/>
              <a:t>life</a:t>
            </a:r>
            <a:r>
              <a:rPr lang="en-US" sz="2000" dirty="0"/>
              <a:t> </a:t>
            </a:r>
            <a:r>
              <a:rPr lang="en-US" sz="2000" dirty="0" smtClean="0"/>
              <a:t>than clinical trials.</a:t>
            </a:r>
          </a:p>
          <a:p>
            <a:pPr marL="457200" indent="-457200">
              <a:buFont typeface="+mj-lt"/>
              <a:buAutoNum type="arabicPeriod"/>
            </a:pPr>
            <a:r>
              <a:rPr lang="en-US" sz="2000" dirty="0" smtClean="0"/>
              <a:t>There is a strong correlation </a:t>
            </a:r>
            <a:r>
              <a:rPr lang="en-US" sz="2000" dirty="0"/>
              <a:t>between the amount of research done and </a:t>
            </a:r>
            <a:r>
              <a:rPr lang="en-US" sz="2000" dirty="0" smtClean="0"/>
              <a:t>the burden </a:t>
            </a:r>
            <a:r>
              <a:rPr lang="en-US" sz="2000" dirty="0"/>
              <a:t>of various </a:t>
            </a:r>
            <a:r>
              <a:rPr lang="en-US" sz="2000" dirty="0" smtClean="0"/>
              <a:t>diseases.</a:t>
            </a:r>
            <a:endParaRPr lang="en-US" sz="2000" dirty="0"/>
          </a:p>
        </p:txBody>
      </p:sp>
      <p:sp>
        <p:nvSpPr>
          <p:cNvPr id="5"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confirms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4357532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G. Which of the following statements </a:t>
            </a:r>
            <a:r>
              <a:rPr lang="en-US" b="1" u="sng" dirty="0" smtClean="0"/>
              <a:t>contradict</a:t>
            </a:r>
            <a:r>
              <a:rPr lang="en-US" dirty="0" smtClean="0"/>
              <a:t> what is asserted in the paper?</a:t>
            </a:r>
            <a:endParaRPr lang="en-US" dirty="0"/>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sz="2000" dirty="0"/>
              <a:t>Observational studies often add more </a:t>
            </a:r>
            <a:r>
              <a:rPr lang="en-US" sz="2000" dirty="0" smtClean="0"/>
              <a:t>confusion rather </a:t>
            </a:r>
            <a:r>
              <a:rPr lang="en-US" sz="2000" dirty="0"/>
              <a:t>than filling </a:t>
            </a:r>
            <a:r>
              <a:rPr lang="en-US" sz="2000" dirty="0" smtClean="0"/>
              <a:t>the </a:t>
            </a:r>
            <a:r>
              <a:rPr lang="en-US" sz="2000" dirty="0"/>
              <a:t>information </a:t>
            </a:r>
            <a:r>
              <a:rPr lang="en-US" sz="2000" dirty="0" smtClean="0"/>
              <a:t>deficits.</a:t>
            </a:r>
          </a:p>
          <a:p>
            <a:pPr marL="457200" indent="-457200">
              <a:buFont typeface="+mj-lt"/>
              <a:buAutoNum type="arabicPeriod"/>
            </a:pPr>
            <a:r>
              <a:rPr lang="en-US" sz="2000" dirty="0"/>
              <a:t>Many clinical trials are terminated because of futility</a:t>
            </a:r>
            <a:r>
              <a:rPr lang="en-US" sz="2000" dirty="0" smtClean="0"/>
              <a:t>.</a:t>
            </a:r>
          </a:p>
          <a:p>
            <a:pPr marL="457200" indent="-457200">
              <a:buFont typeface="+mj-lt"/>
              <a:buAutoNum type="arabicPeriod"/>
            </a:pPr>
            <a:r>
              <a:rPr lang="en-US" sz="2000" dirty="0" smtClean="0"/>
              <a:t>An </a:t>
            </a:r>
            <a:r>
              <a:rPr lang="en-US" sz="2000" dirty="0"/>
              <a:t>estimated 90% of the present cost of </a:t>
            </a:r>
            <a:r>
              <a:rPr lang="en-US" sz="2000" dirty="0" smtClean="0"/>
              <a:t>trials could </a:t>
            </a:r>
            <a:r>
              <a:rPr lang="en-US" sz="2000" dirty="0"/>
              <a:t>be safely </a:t>
            </a:r>
            <a:r>
              <a:rPr lang="en-US" sz="2000" dirty="0" smtClean="0"/>
              <a:t>eliminated.</a:t>
            </a:r>
          </a:p>
          <a:p>
            <a:pPr marL="457200" indent="-457200">
              <a:buFont typeface="+mj-lt"/>
              <a:buAutoNum type="arabicPeriod"/>
            </a:pPr>
            <a:r>
              <a:rPr lang="en-US" sz="2000" dirty="0" smtClean="0"/>
              <a:t>A </a:t>
            </a:r>
            <a:r>
              <a:rPr lang="en-US" sz="2000" dirty="0"/>
              <a:t>trial population should be fully representative of the </a:t>
            </a:r>
            <a:r>
              <a:rPr lang="en-US" sz="2000" dirty="0" smtClean="0"/>
              <a:t>general population </a:t>
            </a:r>
            <a:r>
              <a:rPr lang="en-US" sz="2000" dirty="0"/>
              <a:t>of all patients (for treatment) or the entire community (for prevention) to be generalizable</a:t>
            </a:r>
            <a:r>
              <a:rPr lang="en-US" sz="2000" dirty="0" smtClean="0"/>
              <a:t>.</a:t>
            </a:r>
          </a:p>
          <a:p>
            <a:pPr marL="457200" indent="-457200">
              <a:buFont typeface="+mj-lt"/>
              <a:buAutoNum type="arabicPeriod"/>
            </a:pPr>
            <a:r>
              <a:rPr lang="en-US" sz="2000" dirty="0"/>
              <a:t>Most new research is </a:t>
            </a:r>
            <a:r>
              <a:rPr lang="en-US" sz="2000" dirty="0" smtClean="0"/>
              <a:t>preceded </a:t>
            </a:r>
            <a:r>
              <a:rPr lang="en-US" sz="2000" dirty="0"/>
              <a:t>or accompanied by systematic </a:t>
            </a:r>
            <a:r>
              <a:rPr lang="en-US" sz="2000" dirty="0" smtClean="0"/>
              <a:t>reviews.</a:t>
            </a:r>
            <a:endParaRPr lang="en-US" sz="2000" dirty="0"/>
          </a:p>
        </p:txBody>
      </p:sp>
      <p:sp>
        <p:nvSpPr>
          <p:cNvPr id="4"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contradicts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135617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Bonus question: </a:t>
            </a:r>
            <a:br>
              <a:rPr lang="en-US" dirty="0" smtClean="0"/>
            </a:br>
            <a:r>
              <a:rPr lang="en-US" dirty="0" smtClean="0"/>
              <a:t>for both citations to make sense, what might the authors mean by ‘knowing’?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a:t>
            </a:r>
            <a:r>
              <a:rPr lang="en-US" i="1" dirty="0" smtClean="0"/>
              <a:t>Useful </a:t>
            </a:r>
            <a:r>
              <a:rPr lang="en-US" i="1" dirty="0"/>
              <a:t>clinical research procures a clinically relevant information gain [9]: it adds to what </a:t>
            </a:r>
            <a:r>
              <a:rPr lang="en-US" i="1" dirty="0" smtClean="0"/>
              <a:t>we already know</a:t>
            </a:r>
            <a:r>
              <a:rPr lang="en-US" dirty="0" smtClean="0"/>
              <a:t>’</a:t>
            </a:r>
          </a:p>
          <a:p>
            <a:pPr lvl="2">
              <a:buFont typeface="Arial" panose="020B0604020202020204" pitchFamily="34" charset="0"/>
              <a:buChar char="•"/>
            </a:pPr>
            <a:r>
              <a:rPr lang="en-US" sz="1800" dirty="0"/>
              <a:t>Ioannidis JPA (2016) Why Most </a:t>
            </a:r>
            <a:r>
              <a:rPr lang="en-US" sz="1800" dirty="0" smtClean="0"/>
              <a:t>Clinical Research </a:t>
            </a:r>
            <a:r>
              <a:rPr lang="en-US" sz="1800" dirty="0"/>
              <a:t>Is Not Useful. </a:t>
            </a:r>
            <a:r>
              <a:rPr lang="en-US" sz="1800" dirty="0" err="1"/>
              <a:t>PLoS</a:t>
            </a:r>
            <a:r>
              <a:rPr lang="en-US" sz="1800" dirty="0"/>
              <a:t> Med 13(6): e1002049</a:t>
            </a:r>
            <a:r>
              <a:rPr lang="en-US" sz="1800" dirty="0" smtClean="0"/>
              <a:t>. doi:10.1371/journal.pmed.1002049 (p2)</a:t>
            </a:r>
          </a:p>
          <a:p>
            <a:pPr>
              <a:buFont typeface="Arial" panose="020B0604020202020204" pitchFamily="34" charset="0"/>
              <a:buChar char="•"/>
            </a:pPr>
            <a:r>
              <a:rPr lang="en-US" dirty="0" smtClean="0"/>
              <a:t>‘</a:t>
            </a:r>
            <a:r>
              <a:rPr lang="en-US" i="1" dirty="0" smtClean="0"/>
              <a:t>Whatever </a:t>
            </a:r>
            <a:r>
              <a:rPr lang="en-US" i="1" dirty="0"/>
              <a:t>we are allowed to imagine in science must be consistent with everything else we </a:t>
            </a:r>
            <a:r>
              <a:rPr lang="en-US" i="1" dirty="0" smtClean="0"/>
              <a:t>know</a:t>
            </a:r>
            <a:r>
              <a:rPr lang="en-US" dirty="0" smtClean="0"/>
              <a:t>’</a:t>
            </a:r>
          </a:p>
          <a:p>
            <a:pPr lvl="2">
              <a:buFont typeface="Arial" panose="020B0604020202020204" pitchFamily="34" charset="0"/>
              <a:buChar char="•"/>
            </a:pPr>
            <a:r>
              <a:rPr lang="en-US" sz="1800" dirty="0"/>
              <a:t>The Feynman Lectures in Physics (1964), Vol. 2, Lecture 20, p.20-10. As quoted by James </a:t>
            </a:r>
            <a:r>
              <a:rPr lang="en-US" sz="1800" dirty="0" err="1"/>
              <a:t>Gleick</a:t>
            </a:r>
            <a:r>
              <a:rPr lang="en-US" sz="1800" dirty="0"/>
              <a:t> in Genius: The Life and Science of Richard Feynman (1992), 324.</a:t>
            </a:r>
            <a:endParaRPr lang="en-US" sz="1800" dirty="0" smtClean="0"/>
          </a:p>
          <a:p>
            <a:pPr>
              <a:buFont typeface="Arial" panose="020B0604020202020204" pitchFamily="34" charset="0"/>
              <a:buChar char="•"/>
            </a:pPr>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plausible explanation (one sentence) for their ‘knowing’</a:t>
            </a:r>
            <a:endParaRPr lang="en-US" sz="2000" dirty="0"/>
          </a:p>
          <a:p>
            <a:r>
              <a:rPr lang="en-US" sz="2000" dirty="0"/>
              <a:t>Scoring: 	</a:t>
            </a:r>
            <a:r>
              <a:rPr lang="en-US" sz="2000" dirty="0" smtClean="0"/>
              <a:t>good faith correct answer</a:t>
            </a:r>
            <a:r>
              <a:rPr lang="en-US" sz="2000" dirty="0"/>
              <a:t> </a:t>
            </a:r>
            <a:r>
              <a:rPr lang="en-US" sz="2000" dirty="0" smtClean="0"/>
              <a:t> 3 … 0   no answer</a:t>
            </a:r>
            <a:endParaRPr lang="en-US" sz="2000" dirty="0"/>
          </a:p>
        </p:txBody>
      </p:sp>
    </p:spTree>
    <p:extLst>
      <p:ext uri="{BB962C8B-B14F-4D97-AF65-F5344CB8AC3E}">
        <p14:creationId xmlns:p14="http://schemas.microsoft.com/office/powerpoint/2010/main" val="127911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Scores to expect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5213647"/>
              </p:ext>
            </p:extLst>
          </p:nvPr>
        </p:nvGraphicFramePr>
        <p:xfrm>
          <a:off x="309880" y="1828800"/>
          <a:ext cx="4267200" cy="3169920"/>
        </p:xfrm>
        <a:graphic>
          <a:graphicData uri="http://schemas.openxmlformats.org/drawingml/2006/table">
            <a:tbl>
              <a:tblPr firstRow="1" firstCol="1" bandRow="1">
                <a:tableStyleId>{5C22544A-7EE6-4342-B048-85BDC9FD1C3A}</a:tableStyleId>
              </a:tblPr>
              <a:tblGrid>
                <a:gridCol w="909320"/>
                <a:gridCol w="1600200"/>
                <a:gridCol w="1757680"/>
              </a:tblGrid>
              <a:tr h="175260">
                <a:tc>
                  <a:txBody>
                    <a:bodyPr/>
                    <a:lstStyle/>
                    <a:p>
                      <a:pPr marL="0" marR="0">
                        <a:spcBef>
                          <a:spcPts val="0"/>
                        </a:spcBef>
                        <a:spcAft>
                          <a:spcPts val="0"/>
                        </a:spcAft>
                      </a:pPr>
                      <a:r>
                        <a:rPr lang="en-US" sz="1600">
                          <a:solidFill>
                            <a:schemeClr val="tx1"/>
                          </a:solidFill>
                          <a:effectLst/>
                        </a:rPr>
                        <a:t>Grade</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Quality Points</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Percentage</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4.0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93.0% -100.00%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3.67</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90.0% - 92.9%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B+</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3.33</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87.0% - 89.9%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B</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3.00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83.0% - 86.9%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B-</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2.67</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80.0% - 82.9%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2.33</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77.0% - 79.9%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2.00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73.0% - 76.9%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1.67</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70.0% - 72.9%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D+</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1.33</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67.0% - 69.9%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D</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1.00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60.0% - 66.9%</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r>
              <a:tr h="175260">
                <a:tc>
                  <a:txBody>
                    <a:bodyPr/>
                    <a:lstStyle/>
                    <a:p>
                      <a:pPr marL="0" marR="0">
                        <a:spcBef>
                          <a:spcPts val="0"/>
                        </a:spcBef>
                        <a:spcAft>
                          <a:spcPts val="0"/>
                        </a:spcAft>
                      </a:pPr>
                      <a:r>
                        <a:rPr lang="en-US" sz="1600">
                          <a:solidFill>
                            <a:schemeClr val="tx1"/>
                          </a:solidFill>
                          <a:effectLst/>
                        </a:rPr>
                        <a:t>F</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a:spcBef>
                          <a:spcPts val="0"/>
                        </a:spcBef>
                        <a:spcAft>
                          <a:spcPts val="0"/>
                        </a:spcAft>
                      </a:pPr>
                      <a:r>
                        <a:rPr lang="en-US" sz="1600" dirty="0">
                          <a:solidFill>
                            <a:schemeClr val="tx1"/>
                          </a:solidFill>
                          <a:effectLst/>
                        </a:rPr>
                        <a:t>59.9 or below</a:t>
                      </a:r>
                      <a:endParaRPr lang="en-US" sz="1600" dirty="0">
                        <a:solidFill>
                          <a:schemeClr val="tx1"/>
                        </a:solidFill>
                        <a:effectLst/>
                        <a:latin typeface="Times New Roman" panose="02020603050405020304" pitchFamily="18" charset="0"/>
                        <a:ea typeface="SimSun" panose="02010600030101010101" pitchFamily="2" charset="-122"/>
                      </a:endParaRPr>
                    </a:p>
                  </a:txBody>
                  <a:tcPr marL="68580" marR="68580" marT="0" marB="0"/>
                </a:tc>
              </a:tr>
            </a:tbl>
          </a:graphicData>
        </a:graphic>
      </p:graphicFrame>
      <p:sp>
        <p:nvSpPr>
          <p:cNvPr id="6" name="Content Placeholder 2"/>
          <p:cNvSpPr txBox="1">
            <a:spLocks/>
          </p:cNvSpPr>
          <p:nvPr/>
        </p:nvSpPr>
        <p:spPr>
          <a:xfrm>
            <a:off x="228600" y="5303520"/>
            <a:ext cx="8686800" cy="132588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t>Never on time: max. score = A-</a:t>
            </a:r>
          </a:p>
          <a:p>
            <a:pPr>
              <a:buFont typeface="Arial" panose="020B0604020202020204" pitchFamily="34" charset="0"/>
              <a:buChar char="•"/>
            </a:pPr>
            <a:r>
              <a:rPr lang="en-US" kern="0" dirty="0" smtClean="0"/>
              <a:t>No preparation for pre-class papers: max. score = B+</a:t>
            </a:r>
          </a:p>
          <a:p>
            <a:pPr>
              <a:buFont typeface="Arial" panose="020B0604020202020204" pitchFamily="34" charset="0"/>
              <a:buChar char="•"/>
            </a:pPr>
            <a:r>
              <a:rPr lang="en-US" kern="0" dirty="0" smtClean="0"/>
              <a:t>…</a:t>
            </a:r>
            <a:endParaRPr lang="en-US" kern="0" dirty="0"/>
          </a:p>
        </p:txBody>
      </p:sp>
      <p:graphicFrame>
        <p:nvGraphicFramePr>
          <p:cNvPr id="7" name="Content Placeholder 4"/>
          <p:cNvGraphicFramePr>
            <a:graphicFrameLocks/>
          </p:cNvGraphicFramePr>
          <p:nvPr>
            <p:extLst>
              <p:ext uri="{D42A27DB-BD31-4B8C-83A1-F6EECF244321}">
                <p14:modId xmlns:p14="http://schemas.microsoft.com/office/powerpoint/2010/main" val="734253663"/>
              </p:ext>
            </p:extLst>
          </p:nvPr>
        </p:nvGraphicFramePr>
        <p:xfrm>
          <a:off x="4932680" y="1828800"/>
          <a:ext cx="3962400" cy="1920240"/>
        </p:xfrm>
        <a:graphic>
          <a:graphicData uri="http://schemas.openxmlformats.org/drawingml/2006/table">
            <a:tbl>
              <a:tblPr firstRow="1" firstCol="1" bandRow="1">
                <a:tableStyleId>{5C22544A-7EE6-4342-B048-85BDC9FD1C3A}</a:tableStyleId>
              </a:tblPr>
              <a:tblGrid>
                <a:gridCol w="2819400"/>
                <a:gridCol w="1143000"/>
              </a:tblGrid>
              <a:tr h="200025">
                <a:tc>
                  <a:txBody>
                    <a:bodyPr/>
                    <a:lstStyle/>
                    <a:p>
                      <a:pPr marL="0" marR="0" indent="0">
                        <a:lnSpc>
                          <a:spcPct val="100000"/>
                        </a:lnSpc>
                        <a:spcBef>
                          <a:spcPts val="0"/>
                        </a:spcBef>
                        <a:spcAft>
                          <a:spcPts val="0"/>
                        </a:spcAft>
                      </a:pPr>
                      <a:r>
                        <a:rPr lang="en-US" sz="1800" dirty="0">
                          <a:solidFill>
                            <a:schemeClr val="tx1"/>
                          </a:solidFill>
                          <a:effectLst/>
                        </a:rPr>
                        <a:t>Positives</a:t>
                      </a:r>
                      <a:endParaRPr lang="en-US" sz="1800" dirty="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0" algn="r">
                        <a:lnSpc>
                          <a:spcPct val="100000"/>
                        </a:lnSpc>
                        <a:spcBef>
                          <a:spcPts val="0"/>
                        </a:spcBef>
                        <a:spcAft>
                          <a:spcPts val="0"/>
                        </a:spcAft>
                      </a:pPr>
                      <a:r>
                        <a:rPr lang="en-US" sz="1800">
                          <a:solidFill>
                            <a:schemeClr val="tx1"/>
                          </a:solidFill>
                          <a:effectLst/>
                        </a:rPr>
                        <a:t>100%</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190500">
                <a:tc>
                  <a:txBody>
                    <a:bodyPr/>
                    <a:lstStyle/>
                    <a:p>
                      <a:pPr marL="0" marR="0" indent="0" algn="r">
                        <a:lnSpc>
                          <a:spcPct val="100000"/>
                        </a:lnSpc>
                        <a:spcBef>
                          <a:spcPts val="0"/>
                        </a:spcBef>
                        <a:spcAft>
                          <a:spcPts val="0"/>
                        </a:spcAft>
                      </a:pPr>
                      <a:r>
                        <a:rPr lang="en-US" sz="1800">
                          <a:solidFill>
                            <a:schemeClr val="tx1"/>
                          </a:solidFill>
                          <a:effectLst/>
                        </a:rPr>
                        <a:t>Pre-readings</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0" algn="r">
                        <a:lnSpc>
                          <a:spcPct val="100000"/>
                        </a:lnSpc>
                        <a:spcBef>
                          <a:spcPts val="0"/>
                        </a:spcBef>
                        <a:spcAft>
                          <a:spcPts val="0"/>
                        </a:spcAft>
                      </a:pPr>
                      <a:r>
                        <a:rPr lang="en-US" sz="1800">
                          <a:solidFill>
                            <a:schemeClr val="tx1"/>
                          </a:solidFill>
                          <a:effectLst/>
                        </a:rPr>
                        <a:t>12%</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190500">
                <a:tc>
                  <a:txBody>
                    <a:bodyPr/>
                    <a:lstStyle/>
                    <a:p>
                      <a:pPr marL="0" marR="0" indent="0" algn="r">
                        <a:lnSpc>
                          <a:spcPct val="100000"/>
                        </a:lnSpc>
                        <a:spcBef>
                          <a:spcPts val="0"/>
                        </a:spcBef>
                        <a:spcAft>
                          <a:spcPts val="0"/>
                        </a:spcAft>
                      </a:pPr>
                      <a:r>
                        <a:rPr lang="en-US" sz="1800">
                          <a:solidFill>
                            <a:schemeClr val="tx1"/>
                          </a:solidFill>
                          <a:effectLst/>
                        </a:rPr>
                        <a:t>In-class participation</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0" algn="r">
                        <a:lnSpc>
                          <a:spcPct val="100000"/>
                        </a:lnSpc>
                        <a:spcBef>
                          <a:spcPts val="0"/>
                        </a:spcBef>
                        <a:spcAft>
                          <a:spcPts val="0"/>
                        </a:spcAft>
                      </a:pPr>
                      <a:r>
                        <a:rPr lang="en-US" sz="1800">
                          <a:solidFill>
                            <a:schemeClr val="tx1"/>
                          </a:solidFill>
                          <a:effectLst/>
                        </a:rPr>
                        <a:t>28%</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190500">
                <a:tc>
                  <a:txBody>
                    <a:bodyPr/>
                    <a:lstStyle/>
                    <a:p>
                      <a:pPr marL="0" marR="0" indent="0" algn="r">
                        <a:lnSpc>
                          <a:spcPct val="100000"/>
                        </a:lnSpc>
                        <a:spcBef>
                          <a:spcPts val="0"/>
                        </a:spcBef>
                        <a:spcAft>
                          <a:spcPts val="0"/>
                        </a:spcAft>
                      </a:pPr>
                      <a:r>
                        <a:rPr lang="en-US" sz="1800">
                          <a:solidFill>
                            <a:schemeClr val="tx1"/>
                          </a:solidFill>
                          <a:effectLst/>
                        </a:rPr>
                        <a:t>Assignments</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0" algn="r">
                        <a:lnSpc>
                          <a:spcPct val="100000"/>
                        </a:lnSpc>
                        <a:spcBef>
                          <a:spcPts val="0"/>
                        </a:spcBef>
                        <a:spcAft>
                          <a:spcPts val="0"/>
                        </a:spcAft>
                      </a:pPr>
                      <a:r>
                        <a:rPr lang="en-US" sz="1800">
                          <a:solidFill>
                            <a:schemeClr val="tx1"/>
                          </a:solidFill>
                          <a:effectLst/>
                        </a:rPr>
                        <a:t>40%</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r h="200025">
                <a:tc>
                  <a:txBody>
                    <a:bodyPr/>
                    <a:lstStyle/>
                    <a:p>
                      <a:pPr marL="0" marR="0" indent="0" algn="r">
                        <a:lnSpc>
                          <a:spcPct val="100000"/>
                        </a:lnSpc>
                        <a:spcBef>
                          <a:spcPts val="0"/>
                        </a:spcBef>
                        <a:spcAft>
                          <a:spcPts val="0"/>
                        </a:spcAft>
                      </a:pPr>
                      <a:r>
                        <a:rPr lang="en-US" sz="1800">
                          <a:solidFill>
                            <a:schemeClr val="tx1"/>
                          </a:solidFill>
                          <a:effectLst/>
                        </a:rPr>
                        <a:t>Final exam</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0" algn="r">
                        <a:lnSpc>
                          <a:spcPct val="100000"/>
                        </a:lnSpc>
                        <a:spcBef>
                          <a:spcPts val="0"/>
                        </a:spcBef>
                        <a:spcAft>
                          <a:spcPts val="0"/>
                        </a:spcAft>
                      </a:pPr>
                      <a:r>
                        <a:rPr lang="en-US" sz="1800">
                          <a:solidFill>
                            <a:schemeClr val="tx1"/>
                          </a:solidFill>
                          <a:effectLst/>
                        </a:rPr>
                        <a:t>20%</a:t>
                      </a:r>
                      <a:endParaRPr lang="en-US" sz="1800">
                        <a:solidFill>
                          <a:schemeClr val="tx1"/>
                        </a:solidFill>
                        <a:effectLst/>
                        <a:latin typeface="Times New Roman" panose="02020603050405020304" pitchFamily="18" charset="0"/>
                        <a:ea typeface="SimSun" panose="02010600030101010101" pitchFamily="2" charset="-122"/>
                      </a:endParaRPr>
                    </a:p>
                  </a:txBody>
                  <a:tcPr marL="93817" marR="93817" marT="0" marB="0" anchor="b"/>
                </a:tc>
              </a:tr>
              <a:tr h="200025">
                <a:tc>
                  <a:txBody>
                    <a:bodyPr/>
                    <a:lstStyle/>
                    <a:p>
                      <a:pPr marL="0" marR="0" indent="0">
                        <a:lnSpc>
                          <a:spcPct val="100000"/>
                        </a:lnSpc>
                        <a:spcBef>
                          <a:spcPts val="0"/>
                        </a:spcBef>
                        <a:spcAft>
                          <a:spcPts val="0"/>
                        </a:spcAft>
                      </a:pPr>
                      <a:r>
                        <a:rPr lang="en-US" sz="1800" dirty="0" smtClean="0">
                          <a:solidFill>
                            <a:schemeClr val="tx1"/>
                          </a:solidFill>
                          <a:effectLst/>
                        </a:rPr>
                        <a:t>Penalties (late submissions)</a:t>
                      </a:r>
                      <a:endParaRPr lang="en-US" sz="1800" dirty="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c>
                  <a:txBody>
                    <a:bodyPr/>
                    <a:lstStyle/>
                    <a:p>
                      <a:pPr marL="0" marR="0" indent="0" algn="r">
                        <a:lnSpc>
                          <a:spcPct val="100000"/>
                        </a:lnSpc>
                        <a:spcBef>
                          <a:spcPts val="0"/>
                        </a:spcBef>
                        <a:spcAft>
                          <a:spcPts val="0"/>
                        </a:spcAft>
                      </a:pPr>
                      <a:r>
                        <a:rPr lang="en-US" sz="1800" dirty="0">
                          <a:solidFill>
                            <a:schemeClr val="tx1"/>
                          </a:solidFill>
                          <a:effectLst/>
                        </a:rPr>
                        <a:t>9%</a:t>
                      </a:r>
                      <a:endParaRPr lang="en-US" sz="1800" dirty="0">
                        <a:solidFill>
                          <a:schemeClr val="tx1"/>
                        </a:solidFill>
                        <a:effectLst/>
                        <a:latin typeface="Times New Roman" panose="02020603050405020304" pitchFamily="18" charset="0"/>
                        <a:ea typeface="SimSun" panose="02010600030101010101" pitchFamily="2" charset="-122"/>
                      </a:endParaRPr>
                    </a:p>
                  </a:txBody>
                  <a:tcPr marL="93817" marR="93817" marT="0" marB="0" anchor="ctr"/>
                </a:tc>
              </a:tr>
            </a:tbl>
          </a:graphicData>
        </a:graphic>
      </p:graphicFrame>
    </p:spTree>
    <p:extLst>
      <p:ext uri="{BB962C8B-B14F-4D97-AF65-F5344CB8AC3E}">
        <p14:creationId xmlns:p14="http://schemas.microsoft.com/office/powerpoint/2010/main" val="21229585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87949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a:t>A</a:t>
            </a:r>
            <a:r>
              <a:rPr lang="en-US" sz="3100" dirty="0" smtClean="0"/>
              <a:t>. Which features are proposed to be considered </a:t>
            </a:r>
            <a:r>
              <a:rPr lang="en-US" sz="3100" dirty="0"/>
              <a:t>in appraising whether clinical research is </a:t>
            </a:r>
            <a:r>
              <a:rPr lang="en-US" sz="3100" dirty="0" smtClean="0"/>
              <a:t>useful?</a:t>
            </a:r>
            <a:endParaRPr lang="en-US" sz="3100" dirty="0"/>
          </a:p>
        </p:txBody>
      </p:sp>
      <p:sp>
        <p:nvSpPr>
          <p:cNvPr id="3" name="Content Placeholder 2"/>
          <p:cNvSpPr>
            <a:spLocks noGrp="1"/>
          </p:cNvSpPr>
          <p:nvPr>
            <p:ph idx="1"/>
          </p:nvPr>
        </p:nvSpPr>
        <p:spPr>
          <a:xfrm>
            <a:off x="76200" y="1981200"/>
            <a:ext cx="4267200" cy="4648200"/>
          </a:xfrm>
        </p:spPr>
        <p:txBody>
          <a:bodyPr/>
          <a:lstStyle/>
          <a:p>
            <a:pPr marL="457200" indent="-457200">
              <a:buFont typeface="+mj-lt"/>
              <a:buAutoNum type="arabicPeriod"/>
            </a:pPr>
            <a:r>
              <a:rPr lang="en-US" dirty="0" smtClean="0"/>
              <a:t>Importance of problem</a:t>
            </a:r>
            <a:endParaRPr lang="en-US" dirty="0"/>
          </a:p>
          <a:p>
            <a:pPr marL="457200" indent="-457200">
              <a:buFont typeface="+mj-lt"/>
              <a:buAutoNum type="arabicPeriod"/>
            </a:pPr>
            <a:r>
              <a:rPr lang="en-US" dirty="0" smtClean="0"/>
              <a:t>Expected information gain</a:t>
            </a:r>
          </a:p>
          <a:p>
            <a:pPr marL="457200" indent="-457200">
              <a:buFont typeface="+mj-lt"/>
              <a:buAutoNum type="arabicPeriod"/>
            </a:pPr>
            <a:r>
              <a:rPr lang="en-US" dirty="0" smtClean="0"/>
              <a:t>Efficiency of research plan</a:t>
            </a:r>
          </a:p>
          <a:p>
            <a:pPr marL="457200" indent="-457200">
              <a:buFont typeface="+mj-lt"/>
              <a:buAutoNum type="arabicPeriod"/>
            </a:pPr>
            <a:r>
              <a:rPr lang="en-US" dirty="0" smtClean="0"/>
              <a:t>Length of study</a:t>
            </a:r>
          </a:p>
          <a:p>
            <a:pPr marL="457200" indent="-457200">
              <a:buFont typeface="+mj-lt"/>
              <a:buAutoNum type="arabicPeriod"/>
            </a:pPr>
            <a:r>
              <a:rPr lang="en-US" dirty="0" smtClean="0"/>
              <a:t>Value </a:t>
            </a:r>
            <a:r>
              <a:rPr lang="en-US" dirty="0"/>
              <a:t>for </a:t>
            </a:r>
            <a:r>
              <a:rPr lang="en-US" dirty="0" smtClean="0"/>
              <a:t>money</a:t>
            </a:r>
            <a:endParaRPr lang="en-US" dirty="0"/>
          </a:p>
          <a:p>
            <a:pPr marL="457200" indent="-457200">
              <a:buFont typeface="+mj-lt"/>
              <a:buAutoNum type="arabicPeriod"/>
            </a:pPr>
            <a:r>
              <a:rPr lang="en-US" dirty="0" smtClean="0"/>
              <a:t>Feasibility</a:t>
            </a:r>
            <a:endParaRPr lang="en-US" dirty="0"/>
          </a:p>
          <a:p>
            <a:pPr marL="457200" indent="-457200">
              <a:buFont typeface="+mj-lt"/>
              <a:buAutoNum type="arabicPeriod"/>
            </a:pPr>
            <a:r>
              <a:rPr lang="en-US" dirty="0"/>
              <a:t>U</a:t>
            </a:r>
            <a:r>
              <a:rPr lang="en-US" dirty="0" smtClean="0"/>
              <a:t>nbiased</a:t>
            </a:r>
            <a:endParaRPr lang="en-US" dirty="0"/>
          </a:p>
        </p:txBody>
      </p:sp>
      <p:sp>
        <p:nvSpPr>
          <p:cNvPr id="4"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5"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14x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13198738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a:t>A</a:t>
            </a:r>
            <a:r>
              <a:rPr lang="en-US" sz="3100" dirty="0" smtClean="0"/>
              <a:t>. Which features are proposed to be considered </a:t>
            </a:r>
            <a:r>
              <a:rPr lang="en-US" sz="3100" dirty="0"/>
              <a:t>in appraising whether clinical research is </a:t>
            </a:r>
            <a:r>
              <a:rPr lang="en-US" sz="3100" dirty="0" smtClean="0"/>
              <a:t>useful?</a:t>
            </a:r>
            <a:endParaRPr lang="en-US" sz="3100" dirty="0"/>
          </a:p>
        </p:txBody>
      </p:sp>
      <p:sp>
        <p:nvSpPr>
          <p:cNvPr id="3" name="Content Placeholder 2"/>
          <p:cNvSpPr>
            <a:spLocks noGrp="1"/>
          </p:cNvSpPr>
          <p:nvPr>
            <p:ph idx="1"/>
          </p:nvPr>
        </p:nvSpPr>
        <p:spPr>
          <a:xfrm>
            <a:off x="76200" y="1981200"/>
            <a:ext cx="4267200" cy="4648200"/>
          </a:xfrm>
        </p:spPr>
        <p:txBody>
          <a:bodyPr/>
          <a:lstStyle/>
          <a:p>
            <a:pPr marL="457200" indent="-457200">
              <a:buFont typeface="+mj-lt"/>
              <a:buAutoNum type="arabicPeriod"/>
            </a:pPr>
            <a:r>
              <a:rPr lang="en-US" dirty="0" smtClean="0"/>
              <a:t>Importance of problem</a:t>
            </a:r>
            <a:endParaRPr lang="en-US" dirty="0"/>
          </a:p>
          <a:p>
            <a:pPr marL="457200" indent="-457200">
              <a:buFont typeface="+mj-lt"/>
              <a:buAutoNum type="arabicPeriod"/>
            </a:pPr>
            <a:r>
              <a:rPr lang="en-US" dirty="0" smtClean="0"/>
              <a:t>Expected information gain</a:t>
            </a:r>
          </a:p>
          <a:p>
            <a:pPr marL="457200" indent="-457200">
              <a:buFont typeface="+mj-lt"/>
              <a:buAutoNum type="arabicPeriod"/>
            </a:pPr>
            <a:r>
              <a:rPr lang="en-US" dirty="0" smtClean="0">
                <a:solidFill>
                  <a:srgbClr val="FF0000"/>
                </a:solidFill>
              </a:rPr>
              <a:t>Efficiency of research plan</a:t>
            </a:r>
          </a:p>
          <a:p>
            <a:pPr marL="457200" indent="-457200">
              <a:buFont typeface="+mj-lt"/>
              <a:buAutoNum type="arabicPeriod"/>
            </a:pPr>
            <a:r>
              <a:rPr lang="en-US" dirty="0" smtClean="0"/>
              <a:t>Length of study</a:t>
            </a:r>
          </a:p>
          <a:p>
            <a:pPr marL="457200" indent="-457200">
              <a:buFont typeface="+mj-lt"/>
              <a:buAutoNum type="arabicPeriod"/>
            </a:pPr>
            <a:r>
              <a:rPr lang="en-US" dirty="0" smtClean="0"/>
              <a:t>Value </a:t>
            </a:r>
            <a:r>
              <a:rPr lang="en-US" dirty="0"/>
              <a:t>for </a:t>
            </a:r>
            <a:r>
              <a:rPr lang="en-US" dirty="0" smtClean="0"/>
              <a:t>money</a:t>
            </a:r>
            <a:endParaRPr lang="en-US" dirty="0"/>
          </a:p>
          <a:p>
            <a:pPr marL="457200" indent="-457200">
              <a:buFont typeface="+mj-lt"/>
              <a:buAutoNum type="arabicPeriod"/>
            </a:pPr>
            <a:r>
              <a:rPr lang="en-US" dirty="0" smtClean="0"/>
              <a:t>Feasibility</a:t>
            </a:r>
            <a:endParaRPr lang="en-US" dirty="0"/>
          </a:p>
          <a:p>
            <a:pPr marL="457200" indent="-457200">
              <a:buFont typeface="+mj-lt"/>
              <a:buAutoNum type="arabicPeriod"/>
            </a:pPr>
            <a:r>
              <a:rPr lang="en-US" dirty="0"/>
              <a:t>U</a:t>
            </a:r>
            <a:r>
              <a:rPr lang="en-US" dirty="0" smtClean="0"/>
              <a:t>nbiased</a:t>
            </a:r>
            <a:endParaRPr lang="en-US" dirty="0"/>
          </a:p>
        </p:txBody>
      </p:sp>
      <p:sp>
        <p:nvSpPr>
          <p:cNvPr id="4"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solidFill>
                  <a:srgbClr val="FF0000"/>
                </a:solidFill>
              </a:rPr>
              <a:t>Systems biology approach</a:t>
            </a:r>
            <a:endParaRPr lang="en-US" kern="0" dirty="0">
              <a:solidFill>
                <a:srgbClr val="FF0000"/>
              </a:solidFill>
            </a:endParaRPr>
          </a:p>
        </p:txBody>
      </p:sp>
      <p:sp>
        <p:nvSpPr>
          <p:cNvPr id="5"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14x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28140041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Which feature </a:t>
            </a:r>
            <a:r>
              <a:rPr lang="en-US" dirty="0"/>
              <a:t>is met by the majority of clinical research </a:t>
            </a:r>
            <a:r>
              <a:rPr lang="en-US" dirty="0" smtClean="0"/>
              <a:t>studies?</a:t>
            </a:r>
            <a:endParaRPr lang="en-US" dirty="0"/>
          </a:p>
        </p:txBody>
      </p:sp>
      <p:sp>
        <p:nvSpPr>
          <p:cNvPr id="4" name="Content Placeholder 2"/>
          <p:cNvSpPr txBox="1">
            <a:spLocks/>
          </p:cNvSpPr>
          <p:nvPr/>
        </p:nvSpPr>
        <p:spPr>
          <a:xfrm>
            <a:off x="76200" y="1981200"/>
            <a:ext cx="42672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kern="0" smtClean="0"/>
              <a:t>Importance of problem</a:t>
            </a:r>
          </a:p>
          <a:p>
            <a:pPr marL="457200" indent="-457200">
              <a:buFont typeface="+mj-lt"/>
              <a:buAutoNum type="arabicPeriod"/>
            </a:pPr>
            <a:r>
              <a:rPr lang="en-US" kern="0" smtClean="0"/>
              <a:t>Expected information gain</a:t>
            </a:r>
          </a:p>
          <a:p>
            <a:pPr marL="457200" indent="-457200">
              <a:buFont typeface="+mj-lt"/>
              <a:buAutoNum type="arabicPeriod"/>
            </a:pPr>
            <a:r>
              <a:rPr lang="en-US" kern="0" smtClean="0"/>
              <a:t>Efficiency of research plan</a:t>
            </a:r>
          </a:p>
          <a:p>
            <a:pPr marL="457200" indent="-457200">
              <a:buFont typeface="+mj-lt"/>
              <a:buAutoNum type="arabicPeriod"/>
            </a:pPr>
            <a:r>
              <a:rPr lang="en-US" kern="0" smtClean="0"/>
              <a:t>Length of study</a:t>
            </a:r>
          </a:p>
          <a:p>
            <a:pPr marL="457200" indent="-457200">
              <a:buFont typeface="+mj-lt"/>
              <a:buAutoNum type="arabicPeriod"/>
            </a:pPr>
            <a:r>
              <a:rPr lang="en-US" kern="0" smtClean="0"/>
              <a:t>Value for money</a:t>
            </a:r>
          </a:p>
          <a:p>
            <a:pPr marL="457200" indent="-457200">
              <a:buFont typeface="+mj-lt"/>
              <a:buAutoNum type="arabicPeriod"/>
            </a:pPr>
            <a:r>
              <a:rPr lang="en-US" kern="0" smtClean="0"/>
              <a:t>Feasibility</a:t>
            </a:r>
          </a:p>
          <a:p>
            <a:pPr marL="457200" indent="-457200">
              <a:buFont typeface="+mj-lt"/>
              <a:buAutoNum type="arabicPeriod"/>
            </a:pPr>
            <a:r>
              <a:rPr lang="en-US" kern="0" smtClean="0"/>
              <a:t>Unbiased</a:t>
            </a:r>
            <a:endParaRPr lang="en-US" kern="0" dirty="0"/>
          </a:p>
        </p:txBody>
      </p:sp>
      <p:sp>
        <p:nvSpPr>
          <p:cNvPr id="5"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7"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out of 1 … 14</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23801747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Which feature </a:t>
            </a:r>
            <a:r>
              <a:rPr lang="en-US" dirty="0"/>
              <a:t>is met by the majority of clinical research </a:t>
            </a:r>
            <a:r>
              <a:rPr lang="en-US" dirty="0" smtClean="0"/>
              <a:t>studies?</a:t>
            </a:r>
            <a:endParaRPr lang="en-US" dirty="0"/>
          </a:p>
        </p:txBody>
      </p:sp>
      <p:sp>
        <p:nvSpPr>
          <p:cNvPr id="4" name="Content Placeholder 2"/>
          <p:cNvSpPr txBox="1">
            <a:spLocks/>
          </p:cNvSpPr>
          <p:nvPr/>
        </p:nvSpPr>
        <p:spPr>
          <a:xfrm>
            <a:off x="76200" y="1981200"/>
            <a:ext cx="42672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kern="0" dirty="0" smtClean="0"/>
              <a:t>Importance of problem</a:t>
            </a:r>
          </a:p>
          <a:p>
            <a:pPr marL="457200" indent="-457200">
              <a:buFont typeface="+mj-lt"/>
              <a:buAutoNum type="arabicPeriod"/>
            </a:pPr>
            <a:r>
              <a:rPr lang="en-US" kern="0" dirty="0" smtClean="0"/>
              <a:t>Expected information gain</a:t>
            </a:r>
          </a:p>
          <a:p>
            <a:pPr marL="457200" indent="-457200">
              <a:buFont typeface="+mj-lt"/>
              <a:buAutoNum type="arabicPeriod"/>
            </a:pPr>
            <a:r>
              <a:rPr lang="en-US" kern="0" dirty="0" smtClean="0"/>
              <a:t>Efficiency of research plan</a:t>
            </a:r>
          </a:p>
          <a:p>
            <a:pPr marL="457200" indent="-457200">
              <a:buFont typeface="+mj-lt"/>
              <a:buAutoNum type="arabicPeriod"/>
            </a:pPr>
            <a:r>
              <a:rPr lang="en-US" kern="0" dirty="0" smtClean="0"/>
              <a:t>Length of study</a:t>
            </a:r>
          </a:p>
          <a:p>
            <a:pPr marL="457200" indent="-457200">
              <a:buFont typeface="+mj-lt"/>
              <a:buAutoNum type="arabicPeriod"/>
            </a:pPr>
            <a:r>
              <a:rPr lang="en-US" kern="0" dirty="0" smtClean="0"/>
              <a:t>Value for money</a:t>
            </a:r>
          </a:p>
          <a:p>
            <a:pPr marL="457200" indent="-457200">
              <a:buFont typeface="+mj-lt"/>
              <a:buAutoNum type="arabicPeriod"/>
            </a:pPr>
            <a:r>
              <a:rPr lang="en-US" kern="0" dirty="0" smtClean="0">
                <a:solidFill>
                  <a:srgbClr val="1FE115"/>
                </a:solidFill>
              </a:rPr>
              <a:t>Feasibility</a:t>
            </a:r>
          </a:p>
          <a:p>
            <a:pPr marL="457200" indent="-457200">
              <a:buFont typeface="+mj-lt"/>
              <a:buAutoNum type="arabicPeriod"/>
            </a:pPr>
            <a:r>
              <a:rPr lang="en-US" kern="0" dirty="0" smtClean="0"/>
              <a:t>Unbiased</a:t>
            </a:r>
            <a:endParaRPr lang="en-US" kern="0" dirty="0"/>
          </a:p>
        </p:txBody>
      </p:sp>
      <p:sp>
        <p:nvSpPr>
          <p:cNvPr id="5" name="Content Placeholder 2"/>
          <p:cNvSpPr txBox="1">
            <a:spLocks/>
          </p:cNvSpPr>
          <p:nvPr/>
        </p:nvSpPr>
        <p:spPr>
          <a:xfrm>
            <a:off x="4572000" y="1981200"/>
            <a:ext cx="4495800" cy="4648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741363" indent="-741363">
              <a:buFont typeface="+mj-lt"/>
              <a:buAutoNum type="arabicPeriod" startAt="8"/>
            </a:pPr>
            <a:r>
              <a:rPr lang="en-US" kern="0" dirty="0" smtClean="0"/>
              <a:t>Availability of prior evidence</a:t>
            </a:r>
          </a:p>
          <a:p>
            <a:pPr marL="741363" indent="-741363">
              <a:buFont typeface="+mj-lt"/>
              <a:buAutoNum type="arabicPeriod" startAt="8"/>
            </a:pPr>
            <a:r>
              <a:rPr lang="en-US" kern="0" dirty="0" smtClean="0"/>
              <a:t>Pragmatism </a:t>
            </a:r>
          </a:p>
          <a:p>
            <a:pPr marL="741363" indent="-741363">
              <a:buFont typeface="+mj-lt"/>
              <a:buAutoNum type="arabicPeriod" startAt="8"/>
            </a:pPr>
            <a:r>
              <a:rPr lang="en-US" kern="0" dirty="0" smtClean="0"/>
              <a:t>Patient centeredness</a:t>
            </a:r>
          </a:p>
          <a:p>
            <a:pPr marL="741363" indent="-741363">
              <a:buFont typeface="+mj-lt"/>
              <a:buAutoNum type="arabicPeriod" startAt="8"/>
            </a:pPr>
            <a:r>
              <a:rPr lang="en-US" kern="0" dirty="0" smtClean="0"/>
              <a:t>Size of study</a:t>
            </a:r>
          </a:p>
          <a:p>
            <a:pPr marL="741363" indent="-741363">
              <a:buFont typeface="+mj-lt"/>
              <a:buAutoNum type="arabicPeriod" startAt="8"/>
            </a:pPr>
            <a:r>
              <a:rPr lang="en-US" kern="0" dirty="0" smtClean="0"/>
              <a:t>Verifiability</a:t>
            </a:r>
          </a:p>
          <a:p>
            <a:pPr marL="741363" indent="-741363">
              <a:buFont typeface="+mj-lt"/>
              <a:buAutoNum type="arabicPeriod" startAt="8"/>
            </a:pPr>
            <a:r>
              <a:rPr lang="en-US" kern="0" dirty="0" smtClean="0"/>
              <a:t>Correctness / truth</a:t>
            </a:r>
          </a:p>
          <a:p>
            <a:pPr marL="741363" indent="-741363">
              <a:buFont typeface="+mj-lt"/>
              <a:buAutoNum type="arabicPeriod" startAt="8"/>
            </a:pPr>
            <a:r>
              <a:rPr lang="en-US" kern="0" dirty="0" smtClean="0"/>
              <a:t>Systems biology approach</a:t>
            </a:r>
            <a:endParaRPr lang="en-US" kern="0" dirty="0"/>
          </a:p>
        </p:txBody>
      </p:sp>
      <p:sp>
        <p:nvSpPr>
          <p:cNvPr id="7"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out of 1 … 14</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40211107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What is ‘disease mongering’ ?</a:t>
            </a:r>
            <a:endParaRPr lang="en-US" dirty="0"/>
          </a:p>
        </p:txBody>
      </p:sp>
      <p:sp>
        <p:nvSpPr>
          <p:cNvPr id="3" name="Content Placeholder 2"/>
          <p:cNvSpPr>
            <a:spLocks noGrp="1"/>
          </p:cNvSpPr>
          <p:nvPr>
            <p:ph idx="1"/>
          </p:nvPr>
        </p:nvSpPr>
        <p:spPr/>
        <p:txBody>
          <a:bodyPr/>
          <a:lstStyle/>
          <a:p>
            <a:r>
              <a:rPr lang="en-US" dirty="0" smtClean="0"/>
              <a:t>Answer form: one sentence definition</a:t>
            </a:r>
          </a:p>
          <a:p>
            <a:endParaRPr lang="en-US" dirty="0"/>
          </a:p>
          <a:p>
            <a:r>
              <a:rPr lang="en-US" dirty="0" smtClean="0"/>
              <a:t>Scoring: good faith interpretation of completeness of answer</a:t>
            </a:r>
          </a:p>
          <a:p>
            <a:r>
              <a:rPr lang="en-US" dirty="0"/>
              <a:t>	</a:t>
            </a:r>
            <a:r>
              <a:rPr lang="en-US" dirty="0" smtClean="0"/>
              <a:t>		0 … 5</a:t>
            </a:r>
            <a:endParaRPr lang="en-US" dirty="0"/>
          </a:p>
        </p:txBody>
      </p:sp>
    </p:spTree>
    <p:extLst>
      <p:ext uri="{BB962C8B-B14F-4D97-AF65-F5344CB8AC3E}">
        <p14:creationId xmlns:p14="http://schemas.microsoft.com/office/powerpoint/2010/main" val="11660373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What is ‘disease mongering’ ?</a:t>
            </a:r>
            <a:endParaRPr lang="en-US" dirty="0"/>
          </a:p>
        </p:txBody>
      </p:sp>
      <p:sp>
        <p:nvSpPr>
          <p:cNvPr id="3" name="Content Placeholder 2"/>
          <p:cNvSpPr>
            <a:spLocks noGrp="1"/>
          </p:cNvSpPr>
          <p:nvPr>
            <p:ph idx="1"/>
          </p:nvPr>
        </p:nvSpPr>
        <p:spPr>
          <a:xfrm>
            <a:off x="228600" y="2057400"/>
            <a:ext cx="8686800" cy="4572000"/>
          </a:xfrm>
        </p:spPr>
        <p:txBody>
          <a:bodyPr/>
          <a:lstStyle/>
          <a:p>
            <a:pPr marL="0" indent="0" algn="ctr"/>
            <a:r>
              <a:rPr lang="en-US" sz="2800" dirty="0" smtClean="0"/>
              <a:t>the </a:t>
            </a:r>
            <a:r>
              <a:rPr lang="en-US" sz="2800" dirty="0"/>
              <a:t>practice of </a:t>
            </a:r>
            <a:endParaRPr lang="en-US" sz="2800" dirty="0" smtClean="0"/>
          </a:p>
          <a:p>
            <a:pPr marL="0" indent="0" algn="ctr"/>
            <a:r>
              <a:rPr lang="en-US" sz="2800" b="1" dirty="0" smtClean="0"/>
              <a:t>widening </a:t>
            </a:r>
            <a:r>
              <a:rPr lang="en-US" sz="2800" b="1" dirty="0"/>
              <a:t>the diagnostic boundaries of illnesses </a:t>
            </a:r>
            <a:endParaRPr lang="en-US" sz="2800" b="1" dirty="0" smtClean="0"/>
          </a:p>
          <a:p>
            <a:pPr marL="0" indent="0" algn="ctr"/>
            <a:r>
              <a:rPr lang="en-US" sz="2800" dirty="0" smtClean="0"/>
              <a:t>and </a:t>
            </a:r>
          </a:p>
          <a:p>
            <a:pPr marL="0" indent="0" algn="ctr"/>
            <a:r>
              <a:rPr lang="en-US" sz="2800" b="1" dirty="0" smtClean="0"/>
              <a:t>aggressively </a:t>
            </a:r>
            <a:r>
              <a:rPr lang="en-US" sz="2800" b="1" dirty="0"/>
              <a:t>promoting their public awareness</a:t>
            </a:r>
            <a:r>
              <a:rPr lang="en-US" sz="2800" dirty="0"/>
              <a:t> </a:t>
            </a:r>
            <a:endParaRPr lang="en-US" sz="2800" dirty="0" smtClean="0"/>
          </a:p>
          <a:p>
            <a:pPr marL="0" indent="0" algn="ctr"/>
            <a:r>
              <a:rPr lang="en-US" sz="2800" dirty="0" smtClean="0"/>
              <a:t>in </a:t>
            </a:r>
            <a:r>
              <a:rPr lang="en-US" sz="2800" dirty="0"/>
              <a:t>order to </a:t>
            </a:r>
            <a:endParaRPr lang="en-US" sz="2800" dirty="0" smtClean="0"/>
          </a:p>
          <a:p>
            <a:pPr marL="0" indent="0" algn="ctr"/>
            <a:r>
              <a:rPr lang="en-US" sz="2800" b="1" dirty="0" smtClean="0"/>
              <a:t>expand </a:t>
            </a:r>
            <a:r>
              <a:rPr lang="en-US" sz="2800" b="1" dirty="0"/>
              <a:t>the markets for </a:t>
            </a:r>
            <a:r>
              <a:rPr lang="en-US" sz="2800" b="1" dirty="0" smtClean="0"/>
              <a:t>treatment</a:t>
            </a:r>
            <a:endParaRPr lang="en-US" sz="2800" b="1" dirty="0"/>
          </a:p>
        </p:txBody>
      </p:sp>
      <p:sp>
        <p:nvSpPr>
          <p:cNvPr id="4" name="Rectangle 3"/>
          <p:cNvSpPr/>
          <p:nvPr/>
        </p:nvSpPr>
        <p:spPr>
          <a:xfrm>
            <a:off x="4495800" y="6443246"/>
            <a:ext cx="4572000" cy="338554"/>
          </a:xfrm>
          <a:prstGeom prst="rect">
            <a:avLst/>
          </a:prstGeom>
        </p:spPr>
        <p:txBody>
          <a:bodyPr>
            <a:spAutoFit/>
          </a:bodyPr>
          <a:lstStyle/>
          <a:p>
            <a:r>
              <a:rPr lang="en-US" sz="1600" b="0" dirty="0">
                <a:solidFill>
                  <a:schemeClr val="bg1"/>
                </a:solidFill>
              </a:rPr>
              <a:t>https://en.wikipedia.org/wiki/</a:t>
            </a:r>
            <a:r>
              <a:rPr lang="en-US" sz="1600" dirty="0">
                <a:solidFill>
                  <a:schemeClr val="bg1"/>
                </a:solidFill>
              </a:rPr>
              <a:t>Disease</a:t>
            </a:r>
            <a:r>
              <a:rPr lang="en-US" sz="1600" b="0" dirty="0">
                <a:solidFill>
                  <a:schemeClr val="bg1"/>
                </a:solidFill>
              </a:rPr>
              <a:t>_</a:t>
            </a:r>
            <a:r>
              <a:rPr lang="en-US" sz="1600" dirty="0">
                <a:solidFill>
                  <a:schemeClr val="bg1"/>
                </a:solidFill>
              </a:rPr>
              <a:t>mongering</a:t>
            </a:r>
          </a:p>
        </p:txBody>
      </p:sp>
    </p:spTree>
    <p:extLst>
      <p:ext uri="{BB962C8B-B14F-4D97-AF65-F5344CB8AC3E}">
        <p14:creationId xmlns:p14="http://schemas.microsoft.com/office/powerpoint/2010/main" val="20818581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22262974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Unless you have celiac disease (&lt;1% pop.)</a:t>
            </a:r>
            <a:endParaRPr lang="en-US" dirty="0"/>
          </a:p>
        </p:txBody>
      </p:sp>
      <p:pic>
        <p:nvPicPr>
          <p:cNvPr id="4" name="Content Placeholder 3"/>
          <p:cNvPicPr>
            <a:picLocks noGrp="1" noChangeAspect="1"/>
          </p:cNvPicPr>
          <p:nvPr>
            <p:ph idx="1"/>
          </p:nvPr>
        </p:nvPicPr>
        <p:blipFill>
          <a:blip r:embed="rId2"/>
          <a:stretch>
            <a:fillRect/>
          </a:stretch>
        </p:blipFill>
        <p:spPr>
          <a:xfrm>
            <a:off x="228600" y="1689342"/>
            <a:ext cx="8686800" cy="4927116"/>
          </a:xfrm>
          <a:prstGeom prst="rect">
            <a:avLst/>
          </a:prstGeom>
        </p:spPr>
      </p:pic>
    </p:spTree>
    <p:extLst>
      <p:ext uri="{BB962C8B-B14F-4D97-AF65-F5344CB8AC3E}">
        <p14:creationId xmlns:p14="http://schemas.microsoft.com/office/powerpoint/2010/main" val="21510962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Which type of studies is more prone to bias?</a:t>
            </a:r>
            <a:endParaRPr lang="en-US" dirty="0"/>
          </a:p>
        </p:txBody>
      </p:sp>
      <p:sp>
        <p:nvSpPr>
          <p:cNvPr id="3" name="Content Placeholder 2"/>
          <p:cNvSpPr>
            <a:spLocks noGrp="1"/>
          </p:cNvSpPr>
          <p:nvPr>
            <p:ph idx="1"/>
          </p:nvPr>
        </p:nvSpPr>
        <p:spPr>
          <a:xfrm>
            <a:off x="228600" y="2438400"/>
            <a:ext cx="8686800" cy="2971800"/>
          </a:xfrm>
        </p:spPr>
        <p:txBody>
          <a:bodyPr/>
          <a:lstStyle/>
          <a:p>
            <a:r>
              <a:rPr lang="en-US" sz="2800" dirty="0" smtClean="0"/>
              <a:t>Studies that are clinically </a:t>
            </a:r>
            <a:r>
              <a:rPr lang="en-US" sz="2800" dirty="0"/>
              <a:t>useful </a:t>
            </a:r>
            <a:br>
              <a:rPr lang="en-US" sz="2800" dirty="0"/>
            </a:br>
            <a:r>
              <a:rPr lang="en-US" sz="2800" dirty="0"/>
              <a:t>(1) regardless of their eventual results or</a:t>
            </a:r>
            <a:br>
              <a:rPr lang="en-US" sz="2800" dirty="0"/>
            </a:br>
            <a:r>
              <a:rPr lang="en-US" sz="2800" dirty="0"/>
              <a:t>(2) only if a particular result is obtained ?</a:t>
            </a:r>
          </a:p>
          <a:p>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(1 or 2)</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552749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Scoring bonus: final score = class scores + max 30% of (100% - class scores)</a:t>
            </a:r>
            <a:endParaRPr lang="en-US" sz="3400" dirty="0"/>
          </a:p>
        </p:txBody>
      </p:sp>
      <p:sp>
        <p:nvSpPr>
          <p:cNvPr id="6" name="Content Placeholder 2"/>
          <p:cNvSpPr txBox="1">
            <a:spLocks/>
          </p:cNvSpPr>
          <p:nvPr/>
        </p:nvSpPr>
        <p:spPr>
          <a:xfrm>
            <a:off x="228600" y="2057400"/>
            <a:ext cx="8686800" cy="4572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200" kern="0" dirty="0" smtClean="0"/>
              <a:t>Each student who wishes to participate (consent through email) receives for each class taught by Ceusters prior to May:</a:t>
            </a:r>
          </a:p>
          <a:p>
            <a:pPr lvl="1">
              <a:buFont typeface="Arial" panose="020B0604020202020204" pitchFamily="34" charset="0"/>
              <a:buChar char="•"/>
            </a:pPr>
            <a:r>
              <a:rPr lang="en-US" sz="2000" kern="0" dirty="0" smtClean="0"/>
              <a:t>The detailed results of his score for that class,</a:t>
            </a:r>
          </a:p>
          <a:p>
            <a:pPr lvl="1">
              <a:buFont typeface="Arial" panose="020B0604020202020204" pitchFamily="34" charset="0"/>
              <a:buChar char="•"/>
            </a:pPr>
            <a:r>
              <a:rPr lang="en-US" sz="2000" kern="0" dirty="0"/>
              <a:t>T</a:t>
            </a:r>
            <a:r>
              <a:rPr lang="en-US" sz="2000" kern="0" dirty="0" smtClean="0"/>
              <a:t>he total results of each participating student for that class, all students (including self) being represented by unique </a:t>
            </a:r>
            <a:r>
              <a:rPr lang="en-US" sz="2000" kern="0" dirty="0" err="1" smtClean="0"/>
              <a:t>pseudonymic</a:t>
            </a:r>
            <a:r>
              <a:rPr lang="en-US" sz="2000" kern="0" dirty="0" smtClean="0"/>
              <a:t> identifiers</a:t>
            </a:r>
            <a:r>
              <a:rPr lang="en-US" sz="2000" kern="0" dirty="0" smtClean="0"/>
              <a:t>,</a:t>
            </a:r>
          </a:p>
          <a:p>
            <a:pPr lvl="1">
              <a:buFont typeface="Arial" panose="020B0604020202020204" pitchFamily="34" charset="0"/>
              <a:buChar char="•"/>
            </a:pPr>
            <a:r>
              <a:rPr lang="en-US" sz="2000" kern="0" dirty="0" smtClean="0"/>
              <a:t>The result of a function applied to:</a:t>
            </a:r>
          </a:p>
          <a:p>
            <a:pPr lvl="2">
              <a:buFont typeface="Arial" panose="020B0604020202020204" pitchFamily="34" charset="0"/>
              <a:buChar char="•"/>
            </a:pPr>
            <a:r>
              <a:rPr lang="en-US" kern="0" dirty="0" smtClean="0"/>
              <a:t>(1) its own total score for that class (including penalty where applicable) and </a:t>
            </a:r>
          </a:p>
          <a:p>
            <a:pPr lvl="2">
              <a:buFont typeface="Arial" panose="020B0604020202020204" pitchFamily="34" charset="0"/>
              <a:buChar char="•"/>
            </a:pPr>
            <a:r>
              <a:rPr lang="en-US" kern="0" dirty="0" smtClean="0"/>
              <a:t>(2) the total scores of the other participating students for that class.</a:t>
            </a:r>
          </a:p>
          <a:p>
            <a:pPr lvl="1">
              <a:buFont typeface="Arial" panose="020B0604020202020204" pitchFamily="34" charset="0"/>
              <a:buChar char="•"/>
            </a:pPr>
            <a:endParaRPr lang="en-US" sz="2000" kern="0" dirty="0"/>
          </a:p>
          <a:p>
            <a:pPr lvl="1">
              <a:buFont typeface="Arial" panose="020B0604020202020204" pitchFamily="34" charset="0"/>
              <a:buChar char="•"/>
            </a:pPr>
            <a:endParaRPr lang="en-US" sz="2000" kern="0" dirty="0" smtClean="0"/>
          </a:p>
          <a:p>
            <a:pPr lvl="1">
              <a:buFont typeface="Arial" panose="020B0604020202020204" pitchFamily="34" charset="0"/>
              <a:buChar char="•"/>
            </a:pPr>
            <a:endParaRPr lang="en-US" sz="2000" kern="0" dirty="0"/>
          </a:p>
          <a:p>
            <a:pPr lvl="1">
              <a:buFont typeface="Arial" panose="020B0604020202020204" pitchFamily="34" charset="0"/>
              <a:buChar char="•"/>
            </a:pPr>
            <a:endParaRPr lang="en-US" sz="2000" kern="0" dirty="0" smtClean="0"/>
          </a:p>
        </p:txBody>
      </p:sp>
    </p:spTree>
    <p:extLst>
      <p:ext uri="{BB962C8B-B14F-4D97-AF65-F5344CB8AC3E}">
        <p14:creationId xmlns:p14="http://schemas.microsoft.com/office/powerpoint/2010/main" val="21216411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Which type of studies is more prone to bias?</a:t>
            </a:r>
            <a:endParaRPr lang="en-US" dirty="0"/>
          </a:p>
        </p:txBody>
      </p:sp>
      <p:sp>
        <p:nvSpPr>
          <p:cNvPr id="3" name="Content Placeholder 2"/>
          <p:cNvSpPr>
            <a:spLocks noGrp="1"/>
          </p:cNvSpPr>
          <p:nvPr>
            <p:ph idx="1"/>
          </p:nvPr>
        </p:nvSpPr>
        <p:spPr>
          <a:xfrm>
            <a:off x="228600" y="2438400"/>
            <a:ext cx="8686800" cy="2971800"/>
          </a:xfrm>
        </p:spPr>
        <p:txBody>
          <a:bodyPr/>
          <a:lstStyle/>
          <a:p>
            <a:r>
              <a:rPr lang="en-US" sz="2800" dirty="0" smtClean="0"/>
              <a:t>Studies that are clinically </a:t>
            </a:r>
            <a:r>
              <a:rPr lang="en-US" sz="2800" dirty="0"/>
              <a:t>useful </a:t>
            </a:r>
            <a:br>
              <a:rPr lang="en-US" sz="2800" dirty="0"/>
            </a:br>
            <a:r>
              <a:rPr lang="en-US" sz="2800" dirty="0"/>
              <a:t>(1) regardless of their eventual results or</a:t>
            </a:r>
            <a:br>
              <a:rPr lang="en-US" sz="2800" dirty="0"/>
            </a:br>
            <a:r>
              <a:rPr lang="en-US" sz="2800" dirty="0"/>
              <a:t>(2) </a:t>
            </a:r>
            <a:r>
              <a:rPr lang="en-US" sz="2800" dirty="0">
                <a:solidFill>
                  <a:srgbClr val="AAE600"/>
                </a:solidFill>
              </a:rPr>
              <a:t>only if a particular result is obtained </a:t>
            </a:r>
            <a:r>
              <a:rPr lang="en-US" sz="2800" dirty="0"/>
              <a:t>?</a:t>
            </a:r>
          </a:p>
          <a:p>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one number (1 or 2)</a:t>
            </a:r>
            <a:endParaRPr lang="en-US" sz="2000" dirty="0"/>
          </a:p>
          <a:p>
            <a:r>
              <a:rPr lang="en-US" sz="2000" dirty="0"/>
              <a:t>Scoring: 	</a:t>
            </a:r>
            <a:r>
              <a:rPr lang="en-US" sz="2000" dirty="0" smtClean="0"/>
              <a:t>correct answer: 1  / no answer: 0   / wrong answer:  -1 </a:t>
            </a:r>
            <a:endParaRPr lang="en-US" sz="2000" dirty="0"/>
          </a:p>
        </p:txBody>
      </p:sp>
    </p:spTree>
    <p:extLst>
      <p:ext uri="{BB962C8B-B14F-4D97-AF65-F5344CB8AC3E}">
        <p14:creationId xmlns:p14="http://schemas.microsoft.com/office/powerpoint/2010/main" val="5038980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Which of the following components of clinical research and use thereof are subject to bias?</a:t>
            </a:r>
            <a:endParaRPr lang="en-US" dirty="0"/>
          </a:p>
        </p:txBody>
      </p:sp>
      <p:sp>
        <p:nvSpPr>
          <p:cNvPr id="3" name="Content Placeholder 2"/>
          <p:cNvSpPr>
            <a:spLocks noGrp="1"/>
          </p:cNvSpPr>
          <p:nvPr>
            <p:ph idx="1"/>
          </p:nvPr>
        </p:nvSpPr>
        <p:spPr>
          <a:xfrm>
            <a:off x="228600" y="3352800"/>
            <a:ext cx="8686800" cy="3276600"/>
          </a:xfrm>
        </p:spPr>
        <p:txBody>
          <a:bodyPr/>
          <a:lstStyle/>
          <a:p>
            <a:pPr algn="ctr"/>
            <a:r>
              <a:rPr lang="en-US" sz="3600" dirty="0" smtClean="0"/>
              <a:t>(1) Design	(2) Conduct	 (3) Analysis	</a:t>
            </a:r>
          </a:p>
          <a:p>
            <a:pPr algn="ctr"/>
            <a:r>
              <a:rPr lang="en-US" sz="3600" dirty="0" smtClean="0"/>
              <a:t>(4) Reporting		(5) Interpretation</a:t>
            </a:r>
          </a:p>
          <a:p>
            <a:endParaRPr lang="en-US" dirty="0"/>
          </a:p>
          <a:p>
            <a:endParaRPr lang="en-US" dirty="0" smtClean="0"/>
          </a:p>
          <a:p>
            <a:r>
              <a:rPr lang="en-US" sz="2000" dirty="0" smtClean="0"/>
              <a:t>Answer form: 	1x, 2x, …, 5x where x = T(rue)/F(</a:t>
            </a:r>
            <a:r>
              <a:rPr lang="en-US" sz="2000" dirty="0" err="1" smtClean="0"/>
              <a:t>alse</a:t>
            </a:r>
            <a:r>
              <a:rPr lang="en-US" sz="2000" dirty="0" smtClean="0"/>
              <a:t>)/D(</a:t>
            </a:r>
            <a:r>
              <a:rPr lang="en-US" sz="2000" dirty="0" err="1" smtClean="0"/>
              <a:t>on’t</a:t>
            </a:r>
            <a:r>
              <a:rPr lang="en-US" sz="2000" dirty="0" smtClean="0"/>
              <a:t> know)</a:t>
            </a:r>
          </a:p>
          <a:p>
            <a:r>
              <a:rPr lang="en-US" sz="2000" dirty="0" smtClean="0"/>
              <a:t>Scoring: 	5*(TP-FP+TN-FN)/(TP+TN)</a:t>
            </a:r>
            <a:endParaRPr lang="en-US" sz="2000" dirty="0"/>
          </a:p>
        </p:txBody>
      </p:sp>
    </p:spTree>
    <p:extLst>
      <p:ext uri="{BB962C8B-B14F-4D97-AF65-F5344CB8AC3E}">
        <p14:creationId xmlns:p14="http://schemas.microsoft.com/office/powerpoint/2010/main" val="23056025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Which of the following components of clinical research and use thereof are subject to bias?</a:t>
            </a:r>
            <a:endParaRPr lang="en-US" dirty="0"/>
          </a:p>
        </p:txBody>
      </p:sp>
      <p:sp>
        <p:nvSpPr>
          <p:cNvPr id="3" name="Content Placeholder 2"/>
          <p:cNvSpPr>
            <a:spLocks noGrp="1"/>
          </p:cNvSpPr>
          <p:nvPr>
            <p:ph idx="1"/>
          </p:nvPr>
        </p:nvSpPr>
        <p:spPr>
          <a:xfrm>
            <a:off x="228600" y="3352800"/>
            <a:ext cx="8686800" cy="3276600"/>
          </a:xfrm>
        </p:spPr>
        <p:txBody>
          <a:bodyPr/>
          <a:lstStyle/>
          <a:p>
            <a:pPr algn="ctr"/>
            <a:r>
              <a:rPr lang="en-US" sz="3600" dirty="0" smtClean="0">
                <a:solidFill>
                  <a:srgbClr val="AAE600"/>
                </a:solidFill>
              </a:rPr>
              <a:t>(1) Design	(2) Conduct	 (3) Analysis	</a:t>
            </a:r>
          </a:p>
          <a:p>
            <a:pPr algn="ctr"/>
            <a:r>
              <a:rPr lang="en-US" sz="3600" dirty="0" smtClean="0">
                <a:solidFill>
                  <a:srgbClr val="AAE600"/>
                </a:solidFill>
              </a:rPr>
              <a:t>(4) Reporting		(5) Interpretation</a:t>
            </a:r>
          </a:p>
          <a:p>
            <a:endParaRPr lang="en-US" dirty="0"/>
          </a:p>
          <a:p>
            <a:endParaRPr lang="en-US" dirty="0" smtClean="0"/>
          </a:p>
          <a:p>
            <a:r>
              <a:rPr lang="en-US" sz="2000" dirty="0" smtClean="0"/>
              <a:t>Answer form: 	1x, 2x, …, 5x where x = T(rue)/F(</a:t>
            </a:r>
            <a:r>
              <a:rPr lang="en-US" sz="2000" dirty="0" err="1" smtClean="0"/>
              <a:t>alse</a:t>
            </a:r>
            <a:r>
              <a:rPr lang="en-US" sz="2000" dirty="0" smtClean="0"/>
              <a:t>)/D(</a:t>
            </a:r>
            <a:r>
              <a:rPr lang="en-US" sz="2000" dirty="0" err="1" smtClean="0"/>
              <a:t>on’t</a:t>
            </a:r>
            <a:r>
              <a:rPr lang="en-US" sz="2000" dirty="0" smtClean="0"/>
              <a:t> know)</a:t>
            </a:r>
          </a:p>
          <a:p>
            <a:r>
              <a:rPr lang="en-US" sz="2000" dirty="0" smtClean="0"/>
              <a:t>Scoring: 	5*(TP-FP+TN-FN)/(TP+TN)</a:t>
            </a:r>
            <a:endParaRPr lang="en-US" sz="2000" dirty="0"/>
          </a:p>
        </p:txBody>
      </p:sp>
    </p:spTree>
    <p:extLst>
      <p:ext uri="{BB962C8B-B14F-4D97-AF65-F5344CB8AC3E}">
        <p14:creationId xmlns:p14="http://schemas.microsoft.com/office/powerpoint/2010/main" val="26813471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Which </a:t>
            </a:r>
            <a:r>
              <a:rPr lang="en-US" dirty="0"/>
              <a:t>of the following statements </a:t>
            </a:r>
            <a:r>
              <a:rPr lang="en-US" b="1" u="sng" dirty="0" smtClean="0"/>
              <a:t>confirm</a:t>
            </a:r>
            <a:r>
              <a:rPr lang="en-US" dirty="0" smtClean="0"/>
              <a:t> </a:t>
            </a:r>
            <a:r>
              <a:rPr lang="en-US" dirty="0"/>
              <a:t>what is asserted in the paper?</a:t>
            </a:r>
          </a:p>
        </p:txBody>
      </p:sp>
      <p:sp>
        <p:nvSpPr>
          <p:cNvPr id="3" name="Content Placeholder 2"/>
          <p:cNvSpPr>
            <a:spLocks noGrp="1"/>
          </p:cNvSpPr>
          <p:nvPr>
            <p:ph idx="1"/>
          </p:nvPr>
        </p:nvSpPr>
        <p:spPr>
          <a:xfrm>
            <a:off x="228600" y="2057400"/>
            <a:ext cx="8686800" cy="4419600"/>
          </a:xfrm>
        </p:spPr>
        <p:txBody>
          <a:bodyPr/>
          <a:lstStyle/>
          <a:p>
            <a:pPr marL="457200" indent="-457200">
              <a:buFont typeface="+mj-lt"/>
              <a:buAutoNum type="arabicPeriod"/>
            </a:pPr>
            <a:r>
              <a:rPr lang="en-US" sz="2000" dirty="0" smtClean="0"/>
              <a:t>Most researchers who co-authored a biomedical paper have </a:t>
            </a:r>
            <a:r>
              <a:rPr lang="en-US" sz="2000" dirty="0"/>
              <a:t>done so only </a:t>
            </a:r>
            <a:r>
              <a:rPr lang="en-US" sz="2000" dirty="0" smtClean="0"/>
              <a:t>once.</a:t>
            </a:r>
          </a:p>
          <a:p>
            <a:pPr marL="457200" indent="-457200">
              <a:buFont typeface="+mj-lt"/>
              <a:buAutoNum type="arabicPeriod"/>
            </a:pPr>
            <a:r>
              <a:rPr lang="en-US" sz="2000" dirty="0" smtClean="0"/>
              <a:t>Clinical impact of published research papers is </a:t>
            </a:r>
            <a:r>
              <a:rPr lang="en-US" sz="2000" dirty="0"/>
              <a:t>often used </a:t>
            </a:r>
            <a:r>
              <a:rPr lang="en-US" sz="2000" dirty="0" smtClean="0"/>
              <a:t>to judge </a:t>
            </a:r>
            <a:r>
              <a:rPr lang="en-US" sz="2000" dirty="0"/>
              <a:t>academic </a:t>
            </a:r>
            <a:r>
              <a:rPr lang="en-US" sz="2000" dirty="0" smtClean="0"/>
              <a:t>performance. </a:t>
            </a:r>
          </a:p>
          <a:p>
            <a:pPr marL="457200" indent="-457200">
              <a:buFont typeface="+mj-lt"/>
              <a:buAutoNum type="arabicPeriod"/>
            </a:pPr>
            <a:r>
              <a:rPr lang="en-US" sz="2000" dirty="0"/>
              <a:t>Current research funding incentivizes small studies of short duration that can be </a:t>
            </a:r>
            <a:r>
              <a:rPr lang="en-US" sz="2000" dirty="0" smtClean="0"/>
              <a:t>quickly performed.</a:t>
            </a:r>
          </a:p>
          <a:p>
            <a:pPr marL="457200" indent="-457200">
              <a:buFont typeface="+mj-lt"/>
              <a:buAutoNum type="arabicPeriod"/>
            </a:pPr>
            <a:r>
              <a:rPr lang="en-US" sz="2000" dirty="0" smtClean="0"/>
              <a:t>Routinely </a:t>
            </a:r>
            <a:r>
              <a:rPr lang="en-US" sz="2000" dirty="0"/>
              <a:t>collected </a:t>
            </a:r>
            <a:r>
              <a:rPr lang="en-US" sz="2000" dirty="0" smtClean="0"/>
              <a:t>observational data </a:t>
            </a:r>
            <a:r>
              <a:rPr lang="en-US" sz="2000" dirty="0"/>
              <a:t>is </a:t>
            </a:r>
            <a:r>
              <a:rPr lang="en-US" sz="2000" dirty="0" smtClean="0"/>
              <a:t>more </a:t>
            </a:r>
            <a:r>
              <a:rPr lang="en-US" sz="2000" dirty="0"/>
              <a:t>representative of real </a:t>
            </a:r>
            <a:r>
              <a:rPr lang="en-US" sz="2000" dirty="0" smtClean="0"/>
              <a:t>life</a:t>
            </a:r>
            <a:r>
              <a:rPr lang="en-US" sz="2000" dirty="0"/>
              <a:t> </a:t>
            </a:r>
            <a:r>
              <a:rPr lang="en-US" sz="2000" dirty="0" smtClean="0"/>
              <a:t>than clinical trials.</a:t>
            </a:r>
          </a:p>
          <a:p>
            <a:pPr marL="457200" indent="-457200">
              <a:buFont typeface="+mj-lt"/>
              <a:buAutoNum type="arabicPeriod"/>
            </a:pPr>
            <a:r>
              <a:rPr lang="en-US" sz="2000" dirty="0" smtClean="0"/>
              <a:t>There is a strong correlation </a:t>
            </a:r>
            <a:r>
              <a:rPr lang="en-US" sz="2000" dirty="0"/>
              <a:t>between the amount of research done and </a:t>
            </a:r>
            <a:r>
              <a:rPr lang="en-US" sz="2000" dirty="0" smtClean="0"/>
              <a:t>the burden </a:t>
            </a:r>
            <a:r>
              <a:rPr lang="en-US" sz="2000" dirty="0"/>
              <a:t>of various </a:t>
            </a:r>
            <a:r>
              <a:rPr lang="en-US" sz="2000" dirty="0" smtClean="0"/>
              <a:t>diseases.</a:t>
            </a:r>
            <a:endParaRPr lang="en-US" sz="2000" dirty="0"/>
          </a:p>
        </p:txBody>
      </p:sp>
      <p:sp>
        <p:nvSpPr>
          <p:cNvPr id="5"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confirms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25461270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Which </a:t>
            </a:r>
            <a:r>
              <a:rPr lang="en-US" dirty="0"/>
              <a:t>of the following statements </a:t>
            </a:r>
            <a:r>
              <a:rPr lang="en-US" b="1" u="sng" dirty="0" smtClean="0"/>
              <a:t>confirm</a:t>
            </a:r>
            <a:r>
              <a:rPr lang="en-US" dirty="0" smtClean="0"/>
              <a:t> </a:t>
            </a:r>
            <a:r>
              <a:rPr lang="en-US" dirty="0"/>
              <a:t>what is asserted in the paper?</a:t>
            </a:r>
          </a:p>
        </p:txBody>
      </p:sp>
      <p:sp>
        <p:nvSpPr>
          <p:cNvPr id="3" name="Content Placeholder 2"/>
          <p:cNvSpPr>
            <a:spLocks noGrp="1"/>
          </p:cNvSpPr>
          <p:nvPr>
            <p:ph idx="1"/>
          </p:nvPr>
        </p:nvSpPr>
        <p:spPr>
          <a:xfrm>
            <a:off x="228600" y="2057400"/>
            <a:ext cx="8686800" cy="4419600"/>
          </a:xfrm>
        </p:spPr>
        <p:txBody>
          <a:bodyPr/>
          <a:lstStyle/>
          <a:p>
            <a:pPr marL="457200" indent="-457200">
              <a:buFont typeface="+mj-lt"/>
              <a:buAutoNum type="arabicPeriod"/>
            </a:pPr>
            <a:r>
              <a:rPr lang="en-US" sz="2000" dirty="0" smtClean="0">
                <a:solidFill>
                  <a:srgbClr val="AAE600"/>
                </a:solidFill>
              </a:rPr>
              <a:t>Most researchers who co-authored a biomedical paper have </a:t>
            </a:r>
            <a:r>
              <a:rPr lang="en-US" sz="2000" dirty="0">
                <a:solidFill>
                  <a:srgbClr val="AAE600"/>
                </a:solidFill>
              </a:rPr>
              <a:t>done so only </a:t>
            </a:r>
            <a:r>
              <a:rPr lang="en-US" sz="2000" dirty="0" smtClean="0">
                <a:solidFill>
                  <a:srgbClr val="AAE600"/>
                </a:solidFill>
              </a:rPr>
              <a:t>once.</a:t>
            </a:r>
          </a:p>
          <a:p>
            <a:pPr marL="457200" indent="-457200">
              <a:buFont typeface="+mj-lt"/>
              <a:buAutoNum type="arabicPeriod"/>
            </a:pPr>
            <a:r>
              <a:rPr lang="en-US" sz="2000" dirty="0" smtClean="0"/>
              <a:t>Clinical impact of published research papers is </a:t>
            </a:r>
            <a:r>
              <a:rPr lang="en-US" sz="2000" dirty="0"/>
              <a:t>often used </a:t>
            </a:r>
            <a:r>
              <a:rPr lang="en-US" sz="2000" dirty="0" smtClean="0"/>
              <a:t>to judge </a:t>
            </a:r>
            <a:r>
              <a:rPr lang="en-US" sz="2000" dirty="0"/>
              <a:t>academic </a:t>
            </a:r>
            <a:r>
              <a:rPr lang="en-US" sz="2000" dirty="0" smtClean="0"/>
              <a:t>performance. </a:t>
            </a:r>
          </a:p>
          <a:p>
            <a:pPr marL="457200" indent="-457200">
              <a:buFont typeface="+mj-lt"/>
              <a:buAutoNum type="arabicPeriod"/>
            </a:pPr>
            <a:r>
              <a:rPr lang="en-US" sz="2000" dirty="0">
                <a:solidFill>
                  <a:srgbClr val="AAE600"/>
                </a:solidFill>
              </a:rPr>
              <a:t>Current research funding incentivizes small studies of short duration that can be </a:t>
            </a:r>
            <a:r>
              <a:rPr lang="en-US" sz="2000" dirty="0" smtClean="0">
                <a:solidFill>
                  <a:srgbClr val="AAE600"/>
                </a:solidFill>
              </a:rPr>
              <a:t>quickly performed.</a:t>
            </a:r>
          </a:p>
          <a:p>
            <a:pPr marL="457200" indent="-457200">
              <a:buFont typeface="+mj-lt"/>
              <a:buAutoNum type="arabicPeriod"/>
            </a:pPr>
            <a:r>
              <a:rPr lang="en-US" sz="2000" dirty="0" smtClean="0"/>
              <a:t>Routinely </a:t>
            </a:r>
            <a:r>
              <a:rPr lang="en-US" sz="2000" dirty="0"/>
              <a:t>collected </a:t>
            </a:r>
            <a:r>
              <a:rPr lang="en-US" sz="2000" dirty="0" smtClean="0"/>
              <a:t>observational data </a:t>
            </a:r>
            <a:r>
              <a:rPr lang="en-US" sz="2000" dirty="0"/>
              <a:t>is </a:t>
            </a:r>
            <a:r>
              <a:rPr lang="en-US" sz="2000" dirty="0" smtClean="0"/>
              <a:t>more </a:t>
            </a:r>
            <a:r>
              <a:rPr lang="en-US" sz="2000" dirty="0"/>
              <a:t>representative of real </a:t>
            </a:r>
            <a:r>
              <a:rPr lang="en-US" sz="2000" dirty="0" smtClean="0"/>
              <a:t>life</a:t>
            </a:r>
            <a:r>
              <a:rPr lang="en-US" sz="2000" dirty="0"/>
              <a:t> </a:t>
            </a:r>
            <a:r>
              <a:rPr lang="en-US" sz="2000" dirty="0" smtClean="0"/>
              <a:t>than clinical trials.</a:t>
            </a:r>
          </a:p>
          <a:p>
            <a:pPr marL="457200" indent="-457200">
              <a:buFont typeface="+mj-lt"/>
              <a:buAutoNum type="arabicPeriod"/>
            </a:pPr>
            <a:r>
              <a:rPr lang="en-US" sz="2000" dirty="0" smtClean="0"/>
              <a:t>There is a strong correlation </a:t>
            </a:r>
            <a:r>
              <a:rPr lang="en-US" sz="2000" dirty="0"/>
              <a:t>between the amount of research done and </a:t>
            </a:r>
            <a:r>
              <a:rPr lang="en-US" sz="2000" dirty="0" smtClean="0"/>
              <a:t>the burden </a:t>
            </a:r>
            <a:r>
              <a:rPr lang="en-US" sz="2000" dirty="0"/>
              <a:t>of various </a:t>
            </a:r>
            <a:r>
              <a:rPr lang="en-US" sz="2000" dirty="0" smtClean="0"/>
              <a:t>diseases.</a:t>
            </a:r>
            <a:endParaRPr lang="en-US" sz="2000" dirty="0"/>
          </a:p>
        </p:txBody>
      </p:sp>
      <p:sp>
        <p:nvSpPr>
          <p:cNvPr id="5"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confirms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9013629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G. Which of the following statements </a:t>
            </a:r>
            <a:r>
              <a:rPr lang="en-US" b="1" u="sng" dirty="0" smtClean="0"/>
              <a:t>contradict</a:t>
            </a:r>
            <a:r>
              <a:rPr lang="en-US" dirty="0" smtClean="0"/>
              <a:t> what is asserted in the paper?</a:t>
            </a:r>
            <a:endParaRPr lang="en-US" dirty="0"/>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sz="2000" dirty="0"/>
              <a:t>Observational studies often add more </a:t>
            </a:r>
            <a:r>
              <a:rPr lang="en-US" sz="2000" dirty="0" smtClean="0"/>
              <a:t>confusion rather </a:t>
            </a:r>
            <a:r>
              <a:rPr lang="en-US" sz="2000" dirty="0"/>
              <a:t>than filling </a:t>
            </a:r>
            <a:r>
              <a:rPr lang="en-US" sz="2000" dirty="0" smtClean="0"/>
              <a:t>the </a:t>
            </a:r>
            <a:r>
              <a:rPr lang="en-US" sz="2000" dirty="0"/>
              <a:t>information </a:t>
            </a:r>
            <a:r>
              <a:rPr lang="en-US" sz="2000" dirty="0" smtClean="0"/>
              <a:t>deficits.</a:t>
            </a:r>
          </a:p>
          <a:p>
            <a:pPr marL="457200" indent="-457200">
              <a:buFont typeface="+mj-lt"/>
              <a:buAutoNum type="arabicPeriod"/>
            </a:pPr>
            <a:r>
              <a:rPr lang="en-US" sz="2000" dirty="0"/>
              <a:t>Many clinical trials are terminated because of futility</a:t>
            </a:r>
            <a:r>
              <a:rPr lang="en-US" sz="2000" dirty="0" smtClean="0"/>
              <a:t>.</a:t>
            </a:r>
          </a:p>
          <a:p>
            <a:pPr marL="457200" indent="-457200">
              <a:buFont typeface="+mj-lt"/>
              <a:buAutoNum type="arabicPeriod"/>
            </a:pPr>
            <a:r>
              <a:rPr lang="en-US" sz="2000" dirty="0" smtClean="0"/>
              <a:t>An </a:t>
            </a:r>
            <a:r>
              <a:rPr lang="en-US" sz="2000" dirty="0"/>
              <a:t>estimated 90% of the present cost of </a:t>
            </a:r>
            <a:r>
              <a:rPr lang="en-US" sz="2000" dirty="0" smtClean="0"/>
              <a:t>trials could </a:t>
            </a:r>
            <a:r>
              <a:rPr lang="en-US" sz="2000" dirty="0"/>
              <a:t>be safely </a:t>
            </a:r>
            <a:r>
              <a:rPr lang="en-US" sz="2000" dirty="0" smtClean="0"/>
              <a:t>eliminated.</a:t>
            </a:r>
          </a:p>
          <a:p>
            <a:pPr marL="457200" indent="-457200">
              <a:buFont typeface="+mj-lt"/>
              <a:buAutoNum type="arabicPeriod"/>
            </a:pPr>
            <a:r>
              <a:rPr lang="en-US" sz="2000" dirty="0" smtClean="0"/>
              <a:t>A </a:t>
            </a:r>
            <a:r>
              <a:rPr lang="en-US" sz="2000" dirty="0"/>
              <a:t>trial population should be fully representative of the </a:t>
            </a:r>
            <a:r>
              <a:rPr lang="en-US" sz="2000" dirty="0" smtClean="0"/>
              <a:t>general population </a:t>
            </a:r>
            <a:r>
              <a:rPr lang="en-US" sz="2000" dirty="0"/>
              <a:t>of all patients (for treatment) or the entire community (for prevention) to be generalizable</a:t>
            </a:r>
            <a:r>
              <a:rPr lang="en-US" sz="2000" dirty="0" smtClean="0"/>
              <a:t>.</a:t>
            </a:r>
          </a:p>
          <a:p>
            <a:pPr marL="457200" indent="-457200">
              <a:buFont typeface="+mj-lt"/>
              <a:buAutoNum type="arabicPeriod"/>
            </a:pPr>
            <a:r>
              <a:rPr lang="en-US" sz="2000" dirty="0"/>
              <a:t>Most new research is </a:t>
            </a:r>
            <a:r>
              <a:rPr lang="en-US" sz="2000" dirty="0" smtClean="0"/>
              <a:t>preceded </a:t>
            </a:r>
            <a:r>
              <a:rPr lang="en-US" sz="2000" dirty="0"/>
              <a:t>or accompanied by systematic </a:t>
            </a:r>
            <a:r>
              <a:rPr lang="en-US" sz="2000" dirty="0" smtClean="0"/>
              <a:t>reviews.</a:t>
            </a:r>
            <a:endParaRPr lang="en-US" sz="2000" dirty="0"/>
          </a:p>
        </p:txBody>
      </p:sp>
      <p:sp>
        <p:nvSpPr>
          <p:cNvPr id="4"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contradicts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23031706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G. Which of the following statements </a:t>
            </a:r>
            <a:r>
              <a:rPr lang="en-US" b="1" u="sng" dirty="0" smtClean="0"/>
              <a:t>contradict</a:t>
            </a:r>
            <a:r>
              <a:rPr lang="en-US" dirty="0" smtClean="0"/>
              <a:t> what is asserted in the paper?</a:t>
            </a:r>
            <a:endParaRPr lang="en-US" dirty="0"/>
          </a:p>
        </p:txBody>
      </p:sp>
      <p:sp>
        <p:nvSpPr>
          <p:cNvPr id="3" name="Content Placeholder 2"/>
          <p:cNvSpPr>
            <a:spLocks noGrp="1"/>
          </p:cNvSpPr>
          <p:nvPr>
            <p:ph idx="1"/>
          </p:nvPr>
        </p:nvSpPr>
        <p:spPr>
          <a:xfrm>
            <a:off x="228600" y="2209800"/>
            <a:ext cx="8686800" cy="4419600"/>
          </a:xfrm>
        </p:spPr>
        <p:txBody>
          <a:bodyPr/>
          <a:lstStyle/>
          <a:p>
            <a:pPr marL="457200" indent="-457200">
              <a:buFont typeface="+mj-lt"/>
              <a:buAutoNum type="arabicPeriod"/>
            </a:pPr>
            <a:r>
              <a:rPr lang="en-US" sz="2000" dirty="0"/>
              <a:t>Observational studies often add more </a:t>
            </a:r>
            <a:r>
              <a:rPr lang="en-US" sz="2000" dirty="0" smtClean="0"/>
              <a:t>confusion rather </a:t>
            </a:r>
            <a:r>
              <a:rPr lang="en-US" sz="2000" dirty="0"/>
              <a:t>than filling </a:t>
            </a:r>
            <a:r>
              <a:rPr lang="en-US" sz="2000" dirty="0" smtClean="0"/>
              <a:t>the </a:t>
            </a:r>
            <a:r>
              <a:rPr lang="en-US" sz="2000" dirty="0"/>
              <a:t>information </a:t>
            </a:r>
            <a:r>
              <a:rPr lang="en-US" sz="2000" dirty="0" smtClean="0"/>
              <a:t>deficits.</a:t>
            </a:r>
          </a:p>
          <a:p>
            <a:pPr marL="457200" indent="-457200">
              <a:buFont typeface="+mj-lt"/>
              <a:buAutoNum type="arabicPeriod"/>
            </a:pPr>
            <a:r>
              <a:rPr lang="en-US" sz="2000" dirty="0"/>
              <a:t>Many clinical trials are terminated because of futility</a:t>
            </a:r>
            <a:r>
              <a:rPr lang="en-US" sz="2000" dirty="0" smtClean="0"/>
              <a:t>.</a:t>
            </a:r>
          </a:p>
          <a:p>
            <a:pPr marL="457200" indent="-457200">
              <a:buFont typeface="+mj-lt"/>
              <a:buAutoNum type="arabicPeriod"/>
            </a:pPr>
            <a:r>
              <a:rPr lang="en-US" sz="2000" dirty="0" smtClean="0"/>
              <a:t>An </a:t>
            </a:r>
            <a:r>
              <a:rPr lang="en-US" sz="2000" dirty="0"/>
              <a:t>estimated 90% of the present cost of </a:t>
            </a:r>
            <a:r>
              <a:rPr lang="en-US" sz="2000" dirty="0" smtClean="0"/>
              <a:t>trials could </a:t>
            </a:r>
            <a:r>
              <a:rPr lang="en-US" sz="2000" dirty="0"/>
              <a:t>be safely </a:t>
            </a:r>
            <a:r>
              <a:rPr lang="en-US" sz="2000" dirty="0" smtClean="0"/>
              <a:t>eliminated.</a:t>
            </a:r>
          </a:p>
          <a:p>
            <a:pPr marL="457200" indent="-457200">
              <a:buFont typeface="+mj-lt"/>
              <a:buAutoNum type="arabicPeriod"/>
            </a:pPr>
            <a:r>
              <a:rPr lang="en-US" sz="2000" dirty="0" smtClean="0">
                <a:solidFill>
                  <a:srgbClr val="AAE600"/>
                </a:solidFill>
              </a:rPr>
              <a:t>A </a:t>
            </a:r>
            <a:r>
              <a:rPr lang="en-US" sz="2000" dirty="0">
                <a:solidFill>
                  <a:srgbClr val="AAE600"/>
                </a:solidFill>
              </a:rPr>
              <a:t>trial population should be fully representative of the </a:t>
            </a:r>
            <a:r>
              <a:rPr lang="en-US" sz="2000" dirty="0" smtClean="0">
                <a:solidFill>
                  <a:srgbClr val="AAE600"/>
                </a:solidFill>
              </a:rPr>
              <a:t>general population </a:t>
            </a:r>
            <a:r>
              <a:rPr lang="en-US" sz="2000" dirty="0">
                <a:solidFill>
                  <a:srgbClr val="AAE600"/>
                </a:solidFill>
              </a:rPr>
              <a:t>of all patients (for treatment) or the entire community (for prevention) to be generalizable</a:t>
            </a:r>
            <a:r>
              <a:rPr lang="en-US" sz="2000" dirty="0" smtClean="0">
                <a:solidFill>
                  <a:srgbClr val="AAE600"/>
                </a:solidFill>
              </a:rPr>
              <a:t>.</a:t>
            </a:r>
          </a:p>
          <a:p>
            <a:pPr marL="457200" indent="-457200">
              <a:buFont typeface="+mj-lt"/>
              <a:buAutoNum type="arabicPeriod"/>
            </a:pPr>
            <a:r>
              <a:rPr lang="en-US" sz="2000" dirty="0">
                <a:solidFill>
                  <a:srgbClr val="AAE600"/>
                </a:solidFill>
              </a:rPr>
              <a:t>Most new research is </a:t>
            </a:r>
            <a:r>
              <a:rPr lang="en-US" sz="2000" dirty="0" smtClean="0">
                <a:solidFill>
                  <a:srgbClr val="AAE600"/>
                </a:solidFill>
              </a:rPr>
              <a:t>preceded </a:t>
            </a:r>
            <a:r>
              <a:rPr lang="en-US" sz="2000" dirty="0">
                <a:solidFill>
                  <a:srgbClr val="AAE600"/>
                </a:solidFill>
              </a:rPr>
              <a:t>or accompanied by systematic </a:t>
            </a:r>
            <a:r>
              <a:rPr lang="en-US" sz="2000" dirty="0" smtClean="0">
                <a:solidFill>
                  <a:srgbClr val="AAE600"/>
                </a:solidFill>
              </a:rPr>
              <a:t>reviews.</a:t>
            </a:r>
            <a:endParaRPr lang="en-US" sz="2000" dirty="0">
              <a:solidFill>
                <a:srgbClr val="AAE600"/>
              </a:solidFill>
            </a:endParaRPr>
          </a:p>
        </p:txBody>
      </p:sp>
      <p:sp>
        <p:nvSpPr>
          <p:cNvPr id="4" name="Content Placeholder 2"/>
          <p:cNvSpPr txBox="1">
            <a:spLocks/>
          </p:cNvSpPr>
          <p:nvPr/>
        </p:nvSpPr>
        <p:spPr>
          <a:xfrm>
            <a:off x="228600" y="52578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5x where</a:t>
            </a:r>
          </a:p>
          <a:p>
            <a:r>
              <a:rPr lang="en-US" sz="2000" dirty="0"/>
              <a:t>	</a:t>
            </a:r>
            <a:r>
              <a:rPr lang="en-US" sz="2000" dirty="0" smtClean="0"/>
              <a:t>			 </a:t>
            </a:r>
            <a:r>
              <a:rPr lang="en-US" sz="2000" dirty="0"/>
              <a:t>x = </a:t>
            </a:r>
            <a:r>
              <a:rPr lang="en-US" sz="2000" dirty="0" smtClean="0"/>
              <a:t>T(rue =</a:t>
            </a:r>
            <a:r>
              <a:rPr lang="en-US" sz="2000" b="1" i="1" u="sng" dirty="0" smtClean="0"/>
              <a:t>contradicts</a:t>
            </a:r>
            <a:r>
              <a:rPr lang="en-US" sz="2000" dirty="0" smtClean="0"/>
              <a:t>!)/</a:t>
            </a:r>
            <a:r>
              <a:rPr lang="en-US" sz="2000" dirty="0"/>
              <a:t>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5*roundup((TP-FP+TN-FN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6630599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Bonus question: </a:t>
            </a:r>
            <a:br>
              <a:rPr lang="en-US" dirty="0" smtClean="0"/>
            </a:br>
            <a:r>
              <a:rPr lang="en-US" dirty="0" smtClean="0"/>
              <a:t>for both citations to make sense, what might the authors mean by ‘knowing’?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a:t>
            </a:r>
            <a:r>
              <a:rPr lang="en-US" i="1" dirty="0" smtClean="0"/>
              <a:t>Useful </a:t>
            </a:r>
            <a:r>
              <a:rPr lang="en-US" i="1" dirty="0"/>
              <a:t>clinical research procures a clinically relevant information gain [9]: it adds to what </a:t>
            </a:r>
            <a:r>
              <a:rPr lang="en-US" i="1" dirty="0" smtClean="0"/>
              <a:t>we already know</a:t>
            </a:r>
            <a:r>
              <a:rPr lang="en-US" dirty="0" smtClean="0"/>
              <a:t>’</a:t>
            </a:r>
          </a:p>
          <a:p>
            <a:pPr lvl="2">
              <a:buFont typeface="Arial" panose="020B0604020202020204" pitchFamily="34" charset="0"/>
              <a:buChar char="•"/>
            </a:pPr>
            <a:r>
              <a:rPr lang="en-US" sz="1800" dirty="0"/>
              <a:t>Ioannidis JPA (2016) Why Most </a:t>
            </a:r>
            <a:r>
              <a:rPr lang="en-US" sz="1800" dirty="0" smtClean="0"/>
              <a:t>Clinical Research </a:t>
            </a:r>
            <a:r>
              <a:rPr lang="en-US" sz="1800" dirty="0"/>
              <a:t>Is Not Useful. </a:t>
            </a:r>
            <a:r>
              <a:rPr lang="en-US" sz="1800" dirty="0" err="1"/>
              <a:t>PLoS</a:t>
            </a:r>
            <a:r>
              <a:rPr lang="en-US" sz="1800" dirty="0"/>
              <a:t> Med 13(6): e1002049</a:t>
            </a:r>
            <a:r>
              <a:rPr lang="en-US" sz="1800" dirty="0" smtClean="0"/>
              <a:t>. doi:10.1371/journal.pmed.1002049 (p2)</a:t>
            </a:r>
          </a:p>
          <a:p>
            <a:pPr>
              <a:buFont typeface="Arial" panose="020B0604020202020204" pitchFamily="34" charset="0"/>
              <a:buChar char="•"/>
            </a:pPr>
            <a:r>
              <a:rPr lang="en-US" dirty="0" smtClean="0"/>
              <a:t>‘</a:t>
            </a:r>
            <a:r>
              <a:rPr lang="en-US" i="1" dirty="0" smtClean="0"/>
              <a:t>Whatever </a:t>
            </a:r>
            <a:r>
              <a:rPr lang="en-US" i="1" dirty="0"/>
              <a:t>we are allowed to imagine in science must be consistent with everything else we </a:t>
            </a:r>
            <a:r>
              <a:rPr lang="en-US" i="1" dirty="0" smtClean="0"/>
              <a:t>know</a:t>
            </a:r>
            <a:r>
              <a:rPr lang="en-US" dirty="0" smtClean="0"/>
              <a:t>’</a:t>
            </a:r>
          </a:p>
          <a:p>
            <a:pPr lvl="2">
              <a:buFont typeface="Arial" panose="020B0604020202020204" pitchFamily="34" charset="0"/>
              <a:buChar char="•"/>
            </a:pPr>
            <a:r>
              <a:rPr lang="en-US" sz="1800" dirty="0"/>
              <a:t>The Feynman Lectures in Physics (1964), Vol. 2, Lecture 20, p.20-10. As quoted by James </a:t>
            </a:r>
            <a:r>
              <a:rPr lang="en-US" sz="1800" dirty="0" err="1"/>
              <a:t>Gleick</a:t>
            </a:r>
            <a:r>
              <a:rPr lang="en-US" sz="1800" dirty="0"/>
              <a:t> in Genius: The Life and Science of Richard Feynman (1992), 324.</a:t>
            </a:r>
            <a:endParaRPr lang="en-US" sz="1800" dirty="0" smtClean="0"/>
          </a:p>
          <a:p>
            <a:pPr>
              <a:buFont typeface="Arial" panose="020B0604020202020204" pitchFamily="34" charset="0"/>
              <a:buChar char="•"/>
            </a:pPr>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a:t>
            </a:r>
            <a:r>
              <a:rPr lang="en-US" sz="2000" dirty="0" smtClean="0"/>
              <a:t>plausible definition (one sentence) for ‘knowing’</a:t>
            </a:r>
            <a:endParaRPr lang="en-US" sz="2000" dirty="0"/>
          </a:p>
          <a:p>
            <a:r>
              <a:rPr lang="en-US" sz="2000" dirty="0"/>
              <a:t>Scoring: 	</a:t>
            </a:r>
            <a:r>
              <a:rPr lang="en-US" sz="2000" dirty="0" smtClean="0"/>
              <a:t>good faith correct answer</a:t>
            </a:r>
            <a:r>
              <a:rPr lang="en-US" sz="2000" dirty="0"/>
              <a:t> </a:t>
            </a:r>
            <a:r>
              <a:rPr lang="en-US" sz="2000" dirty="0" smtClean="0"/>
              <a:t> 3 … 0   no answer</a:t>
            </a:r>
            <a:endParaRPr lang="en-US" sz="2000" dirty="0"/>
          </a:p>
        </p:txBody>
      </p:sp>
    </p:spTree>
    <p:extLst>
      <p:ext uri="{BB962C8B-B14F-4D97-AF65-F5344CB8AC3E}">
        <p14:creationId xmlns:p14="http://schemas.microsoft.com/office/powerpoint/2010/main" val="21652729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Feynman: Take the world from another point of view (1/4)</a:t>
            </a:r>
          </a:p>
        </p:txBody>
      </p:sp>
      <p:pic>
        <p:nvPicPr>
          <p:cNvPr id="4" name="PsgBtOVzHKI"/>
          <p:cNvPicPr>
            <a:picLocks noGrp="1" noRot="1" noChangeAspect="1"/>
          </p:cNvPicPr>
          <p:nvPr>
            <p:ph idx="1"/>
            <a:videoFile r:link="rId1"/>
          </p:nvPr>
        </p:nvPicPr>
        <p:blipFill>
          <a:blip r:embed="rId3"/>
          <a:stretch>
            <a:fillRect/>
          </a:stretch>
        </p:blipFill>
        <p:spPr>
          <a:xfrm>
            <a:off x="734483" y="2133600"/>
            <a:ext cx="7675034" cy="4317207"/>
          </a:xfrm>
          <a:prstGeom prst="rect">
            <a:avLst/>
          </a:prstGeom>
        </p:spPr>
      </p:pic>
      <p:sp>
        <p:nvSpPr>
          <p:cNvPr id="5" name="Rectangle 4"/>
          <p:cNvSpPr/>
          <p:nvPr/>
        </p:nvSpPr>
        <p:spPr>
          <a:xfrm>
            <a:off x="1828800" y="6477000"/>
            <a:ext cx="5105400" cy="338554"/>
          </a:xfrm>
          <a:prstGeom prst="rect">
            <a:avLst/>
          </a:prstGeom>
        </p:spPr>
        <p:txBody>
          <a:bodyPr wrap="square">
            <a:spAutoFit/>
          </a:bodyPr>
          <a:lstStyle/>
          <a:p>
            <a:r>
              <a:rPr lang="en-US" sz="1600" b="0" dirty="0">
                <a:solidFill>
                  <a:schemeClr val="bg1"/>
                </a:solidFill>
              </a:rPr>
              <a:t>https://www.youtube.com/watch?v=PsgBtOVzHKI</a:t>
            </a:r>
          </a:p>
        </p:txBody>
      </p:sp>
    </p:spTree>
    <p:extLst>
      <p:ext uri="{BB962C8B-B14F-4D97-AF65-F5344CB8AC3E}">
        <p14:creationId xmlns:p14="http://schemas.microsoft.com/office/powerpoint/2010/main" val="4275916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26392</TotalTime>
  <Words>5458</Words>
  <Application>Microsoft Office PowerPoint</Application>
  <PresentationFormat>On-screen Show (4:3)</PresentationFormat>
  <Paragraphs>1154</Paragraphs>
  <Slides>98</Slides>
  <Notes>25</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3" baseType="lpstr">
      <vt:lpstr>Arial Unicode MS</vt:lpstr>
      <vt:lpstr>Batang</vt:lpstr>
      <vt:lpstr>ＭＳ Ｐゴシック</vt:lpstr>
      <vt:lpstr>SimSun</vt:lpstr>
      <vt:lpstr>AdvP41153C</vt:lpstr>
      <vt:lpstr>Arial</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21287 – Spring 2018 </vt:lpstr>
      <vt:lpstr>Class structure (C1)</vt:lpstr>
      <vt:lpstr>Housekeeping</vt:lpstr>
      <vt:lpstr>PowerPoint Presentation</vt:lpstr>
      <vt:lpstr>Housekeeping</vt:lpstr>
      <vt:lpstr>Class Scoring</vt:lpstr>
      <vt:lpstr>PowerPoint Presentation</vt:lpstr>
      <vt:lpstr>Scores to expect</vt:lpstr>
      <vt:lpstr>Scoring bonus: final score = class scores + max 30% of (100% - class scores)</vt:lpstr>
      <vt:lpstr>Form of communication for student 2 (5 participating students, after 5 classes)</vt:lpstr>
      <vt:lpstr>Scoring bonus: final score = class scores + max 30% of (100% - class scores)</vt:lpstr>
      <vt:lpstr>Effect of bonus on original grades</vt:lpstr>
      <vt:lpstr>Mandatory!</vt:lpstr>
      <vt:lpstr>Course overview</vt:lpstr>
      <vt:lpstr>C2. Philosophy of science and ontology </vt:lpstr>
      <vt:lpstr>C2. Philosophy of science and ontology </vt:lpstr>
      <vt:lpstr>C2. Philosophy of science and ontology </vt:lpstr>
      <vt:lpstr>Philosophy of science: use(ful/less)?</vt:lpstr>
      <vt:lpstr>Definition of ‘science’</vt:lpstr>
      <vt:lpstr>Definition of ‘science’</vt:lpstr>
      <vt:lpstr>Definition of ‘research’</vt:lpstr>
      <vt:lpstr>Definition of ‘research’</vt:lpstr>
      <vt:lpstr>Definition of ‘research’</vt:lpstr>
      <vt:lpstr>Definition of ‘research’</vt:lpstr>
      <vt:lpstr>C2. Philosophy of science and ontology </vt:lpstr>
      <vt:lpstr>C2. Philosophy of science and ontology </vt:lpstr>
      <vt:lpstr>C2. Philosophy of science and ontology </vt:lpstr>
      <vt:lpstr>Why early announcement for late due date?</vt:lpstr>
      <vt:lpstr>Research viewpoints</vt:lpstr>
      <vt:lpstr>Laws of Medicine</vt:lpstr>
      <vt:lpstr>Research viewpoints</vt:lpstr>
      <vt:lpstr>Research worldviews</vt:lpstr>
      <vt:lpstr>The view from nowhere</vt:lpstr>
      <vt:lpstr>Is there scientific objectivity here?</vt:lpstr>
      <vt:lpstr>A non-trivial relation</vt:lpstr>
      <vt:lpstr>What makes it non-trivial?</vt:lpstr>
      <vt:lpstr>Quantitative research</vt:lpstr>
      <vt:lpstr>C3. Qualitative research methods: theory and data collection methods </vt:lpstr>
      <vt:lpstr>C4. Introduction to data analysis of quantitative and qualitative variables </vt:lpstr>
      <vt:lpstr>Statistics on qualitative data</vt:lpstr>
      <vt:lpstr>Why Most Published Research Findings Are False.</vt:lpstr>
      <vt:lpstr>PowerPoint Presentation</vt:lpstr>
      <vt:lpstr>Why Most Published Research Findings Are False.</vt:lpstr>
      <vt:lpstr>Fifteen common mistakes encountered in clinical research. Failure to …</vt:lpstr>
      <vt:lpstr>C5. Descriptive and elementary statistics </vt:lpstr>
      <vt:lpstr>Central tendency and spread of data</vt:lpstr>
      <vt:lpstr>Examples of normal distribution in health</vt:lpstr>
      <vt:lpstr>BMI changes in a population</vt:lpstr>
      <vt:lpstr>C5. Descriptive and elementary statistics </vt:lpstr>
      <vt:lpstr>C5. Descriptive and elementary statistics </vt:lpstr>
      <vt:lpstr>Erie.gov.health excerpt</vt:lpstr>
      <vt:lpstr>Correlation</vt:lpstr>
      <vt:lpstr>Correlation</vt:lpstr>
      <vt:lpstr>C6 - C12 - C13. Advanced Statistics</vt:lpstr>
      <vt:lpstr>Inductive and Statistical Inference</vt:lpstr>
      <vt:lpstr>C7. Clinical epidemiology (I) </vt:lpstr>
      <vt:lpstr>C8. Surveys and questionnaire construction </vt:lpstr>
      <vt:lpstr>C9. Mixed methods: integration of quantitative and qualitative methods </vt:lpstr>
      <vt:lpstr>C9. Mixed methods: integration of quantitative and qualitative methods </vt:lpstr>
      <vt:lpstr>Quantitative, qualitative and mixed methods</vt:lpstr>
      <vt:lpstr>Why mixed methods in intervention design?</vt:lpstr>
      <vt:lpstr>C10. Research reporting and report evaluation</vt:lpstr>
      <vt:lpstr>C10. Research reporting and report evaluation</vt:lpstr>
      <vt:lpstr>C10. Research reporting and report evaluation</vt:lpstr>
      <vt:lpstr>C10. Evaluation</vt:lpstr>
      <vt:lpstr>C11. Research ethics; plagiarism; informed consent; IRB </vt:lpstr>
      <vt:lpstr>C14. Clinical epidemiology (II) </vt:lpstr>
      <vt:lpstr>Final Exam</vt:lpstr>
      <vt:lpstr>Questions?</vt:lpstr>
      <vt:lpstr>Pre-class reading</vt:lpstr>
      <vt:lpstr>Pre-class reading test</vt:lpstr>
      <vt:lpstr>A. Which features are proposed to be considered in appraising whether clinical research is useful?</vt:lpstr>
      <vt:lpstr>B. Which feature is met by the majority of clinical research studies?</vt:lpstr>
      <vt:lpstr>C. What is ‘disease mongering’ ?</vt:lpstr>
      <vt:lpstr>D. Which type of studies is more prone to bias?</vt:lpstr>
      <vt:lpstr>E. Which of the following components of clinical research and use thereof are subject to bias?</vt:lpstr>
      <vt:lpstr>F. Which of the following statements confirm what is asserted in the paper?</vt:lpstr>
      <vt:lpstr>G. Which of the following statements contradict what is asserted in the paper?</vt:lpstr>
      <vt:lpstr>H. Bonus question:  for both citations to make sense, what might the authors mean by ‘knowing’?</vt:lpstr>
      <vt:lpstr>Discussion</vt:lpstr>
      <vt:lpstr>A. Which features are proposed to be considered in appraising whether clinical research is useful?</vt:lpstr>
      <vt:lpstr>A. Which features are proposed to be considered in appraising whether clinical research is useful?</vt:lpstr>
      <vt:lpstr>B. Which feature is met by the majority of clinical research studies?</vt:lpstr>
      <vt:lpstr>B. Which feature is met by the majority of clinical research studies?</vt:lpstr>
      <vt:lpstr>C. What is ‘disease mongering’ ?</vt:lpstr>
      <vt:lpstr>C. What is ‘disease mongering’ ?</vt:lpstr>
      <vt:lpstr>PowerPoint Presentation</vt:lpstr>
      <vt:lpstr>Unless you have celiac disease (&lt;1% pop.)</vt:lpstr>
      <vt:lpstr>D. Which type of studies is more prone to bias?</vt:lpstr>
      <vt:lpstr>D. Which type of studies is more prone to bias?</vt:lpstr>
      <vt:lpstr>E. Which of the following components of clinical research and use thereof are subject to bias?</vt:lpstr>
      <vt:lpstr>E. Which of the following components of clinical research and use thereof are subject to bias?</vt:lpstr>
      <vt:lpstr>F. Which of the following statements confirm what is asserted in the paper?</vt:lpstr>
      <vt:lpstr>F. Which of the following statements confirm what is asserted in the paper?</vt:lpstr>
      <vt:lpstr>G. Which of the following statements contradict what is asserted in the paper?</vt:lpstr>
      <vt:lpstr>G. Which of the following statements contradict what is asserted in the paper?</vt:lpstr>
      <vt:lpstr>H. Bonus question:  for both citations to make sense, what might the authors mean by ‘knowing’?</vt:lpstr>
      <vt:lpstr>Feynman: Take the world from another point of view (1/4)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1158</cp:revision>
  <dcterms:created xsi:type="dcterms:W3CDTF">1601-01-01T00:00:00Z</dcterms:created>
  <dcterms:modified xsi:type="dcterms:W3CDTF">2018-01-30T21:15:07Z</dcterms:modified>
</cp:coreProperties>
</file>