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31"/>
  </p:notesMasterIdLst>
  <p:sldIdLst>
    <p:sldId id="1245" r:id="rId2"/>
    <p:sldId id="1246" r:id="rId3"/>
    <p:sldId id="1308" r:id="rId4"/>
    <p:sldId id="1310" r:id="rId5"/>
    <p:sldId id="1311" r:id="rId6"/>
    <p:sldId id="1142" r:id="rId7"/>
    <p:sldId id="1251" r:id="rId8"/>
    <p:sldId id="1261" r:id="rId9"/>
    <p:sldId id="1281" r:id="rId10"/>
    <p:sldId id="1280" r:id="rId11"/>
    <p:sldId id="1285" r:id="rId12"/>
    <p:sldId id="1265" r:id="rId13"/>
    <p:sldId id="1312" r:id="rId14"/>
    <p:sldId id="1257" r:id="rId15"/>
    <p:sldId id="1268" r:id="rId16"/>
    <p:sldId id="1262" r:id="rId17"/>
    <p:sldId id="1263" r:id="rId18"/>
    <p:sldId id="1264" r:id="rId19"/>
    <p:sldId id="1252" r:id="rId20"/>
    <p:sldId id="1102" r:id="rId21"/>
    <p:sldId id="1254" r:id="rId22"/>
    <p:sldId id="1259" r:id="rId23"/>
    <p:sldId id="1283" r:id="rId24"/>
    <p:sldId id="1287" r:id="rId25"/>
    <p:sldId id="1282" r:id="rId26"/>
    <p:sldId id="1255" r:id="rId27"/>
    <p:sldId id="1256" r:id="rId28"/>
    <p:sldId id="1284" r:id="rId29"/>
    <p:sldId id="1267" r:id="rId30"/>
    <p:sldId id="1247" r:id="rId31"/>
    <p:sldId id="1253" r:id="rId32"/>
    <p:sldId id="1260" r:id="rId33"/>
    <p:sldId id="1288" r:id="rId34"/>
    <p:sldId id="1289" r:id="rId35"/>
    <p:sldId id="1271" r:id="rId36"/>
    <p:sldId id="1272" r:id="rId37"/>
    <p:sldId id="1140" r:id="rId38"/>
    <p:sldId id="1114" r:id="rId39"/>
    <p:sldId id="995" r:id="rId40"/>
    <p:sldId id="1273" r:id="rId41"/>
    <p:sldId id="996" r:id="rId42"/>
    <p:sldId id="1115" r:id="rId43"/>
    <p:sldId id="1119" r:id="rId44"/>
    <p:sldId id="1118" r:id="rId45"/>
    <p:sldId id="1023" r:id="rId46"/>
    <p:sldId id="1117" r:id="rId47"/>
    <p:sldId id="1116" r:id="rId48"/>
    <p:sldId id="1275" r:id="rId49"/>
    <p:sldId id="1113" r:id="rId50"/>
    <p:sldId id="1099" r:id="rId51"/>
    <p:sldId id="1100" r:id="rId52"/>
    <p:sldId id="1135" r:id="rId53"/>
    <p:sldId id="1136" r:id="rId54"/>
    <p:sldId id="1277" r:id="rId55"/>
    <p:sldId id="1138" r:id="rId56"/>
    <p:sldId id="1278" r:id="rId57"/>
    <p:sldId id="1276" r:id="rId58"/>
    <p:sldId id="1137" r:id="rId59"/>
    <p:sldId id="1279" r:id="rId60"/>
    <p:sldId id="1139" r:id="rId61"/>
    <p:sldId id="1290" r:id="rId62"/>
    <p:sldId id="1292" r:id="rId63"/>
    <p:sldId id="1293" r:id="rId64"/>
    <p:sldId id="1294" r:id="rId65"/>
    <p:sldId id="1291" r:id="rId66"/>
    <p:sldId id="1295" r:id="rId67"/>
    <p:sldId id="1296" r:id="rId68"/>
    <p:sldId id="1104" r:id="rId69"/>
    <p:sldId id="1105" r:id="rId70"/>
    <p:sldId id="1106" r:id="rId71"/>
    <p:sldId id="1110" r:id="rId72"/>
    <p:sldId id="1111" r:id="rId73"/>
    <p:sldId id="1123" r:id="rId74"/>
    <p:sldId id="1124" r:id="rId75"/>
    <p:sldId id="1125" r:id="rId76"/>
    <p:sldId id="1126" r:id="rId77"/>
    <p:sldId id="1127" r:id="rId78"/>
    <p:sldId id="1128" r:id="rId79"/>
    <p:sldId id="1129" r:id="rId80"/>
    <p:sldId id="1131" r:id="rId81"/>
    <p:sldId id="1242" r:id="rId82"/>
    <p:sldId id="1148" r:id="rId83"/>
    <p:sldId id="1149" r:id="rId84"/>
    <p:sldId id="1150" r:id="rId85"/>
    <p:sldId id="1151" r:id="rId86"/>
    <p:sldId id="1152" r:id="rId87"/>
    <p:sldId id="1153" r:id="rId88"/>
    <p:sldId id="1154" r:id="rId89"/>
    <p:sldId id="1155" r:id="rId90"/>
    <p:sldId id="1156" r:id="rId91"/>
    <p:sldId id="1157" r:id="rId92"/>
    <p:sldId id="1158" r:id="rId93"/>
    <p:sldId id="1159" r:id="rId94"/>
    <p:sldId id="1160" r:id="rId95"/>
    <p:sldId id="1161" r:id="rId96"/>
    <p:sldId id="1162" r:id="rId97"/>
    <p:sldId id="1163" r:id="rId98"/>
    <p:sldId id="1164" r:id="rId99"/>
    <p:sldId id="1165" r:id="rId100"/>
    <p:sldId id="1221" r:id="rId101"/>
    <p:sldId id="1222" r:id="rId102"/>
    <p:sldId id="1223" r:id="rId103"/>
    <p:sldId id="1224" r:id="rId104"/>
    <p:sldId id="1229" r:id="rId105"/>
    <p:sldId id="1230" r:id="rId106"/>
    <p:sldId id="1231" r:id="rId107"/>
    <p:sldId id="1232" r:id="rId108"/>
    <p:sldId id="1233" r:id="rId109"/>
    <p:sldId id="1234" r:id="rId110"/>
    <p:sldId id="1235" r:id="rId111"/>
    <p:sldId id="1236" r:id="rId112"/>
    <p:sldId id="1297" r:id="rId113"/>
    <p:sldId id="1298" r:id="rId114"/>
    <p:sldId id="1299" r:id="rId115"/>
    <p:sldId id="1300" r:id="rId116"/>
    <p:sldId id="1303" r:id="rId117"/>
    <p:sldId id="1302" r:id="rId118"/>
    <p:sldId id="1304" r:id="rId119"/>
    <p:sldId id="1313" r:id="rId120"/>
    <p:sldId id="1307" r:id="rId121"/>
    <p:sldId id="1243" r:id="rId122"/>
    <p:sldId id="1270" r:id="rId123"/>
    <p:sldId id="1306" r:id="rId124"/>
    <p:sldId id="1305" r:id="rId125"/>
    <p:sldId id="1107" r:id="rId126"/>
    <p:sldId id="1314" r:id="rId127"/>
    <p:sldId id="1108" r:id="rId128"/>
    <p:sldId id="1315" r:id="rId129"/>
    <p:sldId id="1109" r:id="rId13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0000"/>
    <a:srgbClr val="16165D"/>
    <a:srgbClr val="FF6600"/>
    <a:srgbClr val="A2CCE8"/>
    <a:srgbClr val="AAE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8" autoAdjust="0"/>
    <p:restoredTop sz="85952" autoAdjust="0"/>
  </p:normalViewPr>
  <p:slideViewPr>
    <p:cSldViewPr>
      <p:cViewPr varScale="1">
        <p:scale>
          <a:sx n="94" d="100"/>
          <a:sy n="94" d="100"/>
        </p:scale>
        <p:origin x="117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32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12</a:t>
            </a:fld>
            <a:endParaRPr lang="en-US"/>
          </a:p>
        </p:txBody>
      </p:sp>
    </p:spTree>
    <p:extLst>
      <p:ext uri="{BB962C8B-B14F-4D97-AF65-F5344CB8AC3E}">
        <p14:creationId xmlns:p14="http://schemas.microsoft.com/office/powerpoint/2010/main" val="1469792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C2D37C56-9778-486B-8EBC-FCBE3C12D273}" type="slidenum">
              <a:rPr lang="en-US" altLang="en-US" sz="1200" b="0">
                <a:solidFill>
                  <a:schemeClr val="tx1"/>
                </a:solidFill>
              </a:rPr>
              <a:pPr eaLnBrk="1" hangingPunct="1"/>
              <a:t>84</a:t>
            </a:fld>
            <a:endParaRPr lang="en-US" altLang="en-US" sz="1200" b="0">
              <a:solidFill>
                <a:schemeClr val="tx1"/>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51875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4E38AF77-8883-421A-8C15-A5925276F14E}" type="slidenum">
              <a:rPr lang="en-US" altLang="en-US" sz="1200" b="0">
                <a:solidFill>
                  <a:schemeClr val="tx1"/>
                </a:solidFill>
              </a:rPr>
              <a:pPr eaLnBrk="1" hangingPunct="1"/>
              <a:t>85</a:t>
            </a:fld>
            <a:endParaRPr lang="en-US" altLang="en-US" sz="1200" b="0">
              <a:solidFill>
                <a:schemeClr val="tx1"/>
              </a:solidFill>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8610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856BB-8E36-401E-89E3-1C7B0D14FDB1}" type="slidenum">
              <a:rPr lang="en-US" altLang="en-US" sz="1200" b="0">
                <a:solidFill>
                  <a:schemeClr val="tx1"/>
                </a:solidFill>
              </a:rPr>
              <a:pPr eaLnBrk="1" hangingPunct="1"/>
              <a:t>87</a:t>
            </a:fld>
            <a:endParaRPr lang="en-US" altLang="en-US" sz="1200" b="0">
              <a:solidFill>
                <a:schemeClr val="tx1"/>
              </a:solidFill>
            </a:endParaRPr>
          </a:p>
        </p:txBody>
      </p:sp>
    </p:spTree>
    <p:extLst>
      <p:ext uri="{BB962C8B-B14F-4D97-AF65-F5344CB8AC3E}">
        <p14:creationId xmlns:p14="http://schemas.microsoft.com/office/powerpoint/2010/main" val="1185561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19127CA-D1D4-46AA-88C0-ACCBF80E97A1}" type="slidenum">
              <a:rPr lang="en-US" altLang="en-US" sz="1200" b="0">
                <a:solidFill>
                  <a:schemeClr val="tx1"/>
                </a:solidFill>
              </a:rPr>
              <a:pPr eaLnBrk="1" hangingPunct="1"/>
              <a:t>88</a:t>
            </a:fld>
            <a:endParaRPr lang="en-US" altLang="en-US" sz="1200" b="0">
              <a:solidFill>
                <a:schemeClr val="tx1"/>
              </a:solidFill>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27614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4B7B89C-C501-42FC-AA57-7A2B9195281A}" type="slidenum">
              <a:rPr lang="en-US" altLang="en-US" sz="1200" b="0">
                <a:solidFill>
                  <a:schemeClr val="tx1"/>
                </a:solidFill>
              </a:rPr>
              <a:pPr eaLnBrk="1" hangingPunct="1"/>
              <a:t>89</a:t>
            </a:fld>
            <a:endParaRPr lang="en-US" altLang="en-US" sz="1200" b="0">
              <a:solidFill>
                <a:schemeClr val="tx1"/>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4026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FAB840F-6037-436D-9E24-EFC29175FE15}" type="slidenum">
              <a:rPr lang="en-US" altLang="en-US" sz="1200" b="0">
                <a:solidFill>
                  <a:schemeClr val="tx1"/>
                </a:solidFill>
              </a:rPr>
              <a:pPr eaLnBrk="1" hangingPunct="1"/>
              <a:t>91</a:t>
            </a:fld>
            <a:endParaRPr lang="en-US" altLang="en-US" sz="1200" b="0">
              <a:solidFill>
                <a:schemeClr val="tx1"/>
              </a:solidFill>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7227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539A92E-7C58-4318-8839-5FD31996B83B}" type="slidenum">
              <a:rPr lang="en-US" altLang="en-US" sz="1200" b="0">
                <a:solidFill>
                  <a:schemeClr val="tx1"/>
                </a:solidFill>
              </a:rPr>
              <a:pPr eaLnBrk="1" hangingPunct="1"/>
              <a:t>92</a:t>
            </a:fld>
            <a:endParaRPr lang="en-US" altLang="en-US" sz="1200" b="0">
              <a:solidFill>
                <a:schemeClr val="tx1"/>
              </a:solidFill>
            </a:endParaRPr>
          </a:p>
        </p:txBody>
      </p:sp>
    </p:spTree>
    <p:extLst>
      <p:ext uri="{BB962C8B-B14F-4D97-AF65-F5344CB8AC3E}">
        <p14:creationId xmlns:p14="http://schemas.microsoft.com/office/powerpoint/2010/main" val="3179710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89EA1D1-2A0C-4176-9EEE-A6C0D20C0EC2}" type="slidenum">
              <a:rPr lang="en-US" altLang="en-US" sz="1200" b="0">
                <a:solidFill>
                  <a:schemeClr val="tx1"/>
                </a:solidFill>
              </a:rPr>
              <a:pPr eaLnBrk="1" hangingPunct="1"/>
              <a:t>96</a:t>
            </a:fld>
            <a:endParaRPr lang="en-US" altLang="en-US" sz="1200" b="0">
              <a:solidFill>
                <a:schemeClr val="tx1"/>
              </a:solidFill>
            </a:endParaRPr>
          </a:p>
        </p:txBody>
      </p:sp>
    </p:spTree>
    <p:extLst>
      <p:ext uri="{BB962C8B-B14F-4D97-AF65-F5344CB8AC3E}">
        <p14:creationId xmlns:p14="http://schemas.microsoft.com/office/powerpoint/2010/main" val="428758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9BDC1BF-BC07-4229-8335-D43E225ECA58}" type="slidenum">
              <a:rPr lang="en-US" altLang="en-US" sz="1200" b="0">
                <a:solidFill>
                  <a:schemeClr val="tx1"/>
                </a:solidFill>
              </a:rPr>
              <a:pPr eaLnBrk="1" hangingPunct="1"/>
              <a:t>97</a:t>
            </a:fld>
            <a:endParaRPr lang="en-US" altLang="en-US" sz="1200" b="0">
              <a:solidFill>
                <a:schemeClr val="tx1"/>
              </a:solidFill>
            </a:endParaRPr>
          </a:p>
        </p:txBody>
      </p:sp>
    </p:spTree>
    <p:extLst>
      <p:ext uri="{BB962C8B-B14F-4D97-AF65-F5344CB8AC3E}">
        <p14:creationId xmlns:p14="http://schemas.microsoft.com/office/powerpoint/2010/main" val="2840878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CA2B050-9770-4240-819A-D99F2B99C95E}" type="slidenum">
              <a:rPr lang="en-US" altLang="en-US" sz="1200" b="0">
                <a:solidFill>
                  <a:schemeClr val="tx1"/>
                </a:solidFill>
              </a:rPr>
              <a:pPr eaLnBrk="1" hangingPunct="1"/>
              <a:t>98</a:t>
            </a:fld>
            <a:endParaRPr lang="en-US" altLang="en-US" sz="1200" b="0">
              <a:solidFill>
                <a:schemeClr val="tx1"/>
              </a:solidFill>
            </a:endParaRPr>
          </a:p>
        </p:txBody>
      </p:sp>
    </p:spTree>
    <p:extLst>
      <p:ext uri="{BB962C8B-B14F-4D97-AF65-F5344CB8AC3E}">
        <p14:creationId xmlns:p14="http://schemas.microsoft.com/office/powerpoint/2010/main" val="380569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23</a:t>
            </a:fld>
            <a:endParaRPr lang="en-US"/>
          </a:p>
        </p:txBody>
      </p:sp>
    </p:spTree>
    <p:extLst>
      <p:ext uri="{BB962C8B-B14F-4D97-AF65-F5344CB8AC3E}">
        <p14:creationId xmlns:p14="http://schemas.microsoft.com/office/powerpoint/2010/main" val="3635421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070FBE77-70B8-491E-8B51-A831C38FAC7B}" type="slidenum">
              <a:rPr lang="en-US" altLang="en-US" sz="1200" b="0">
                <a:solidFill>
                  <a:schemeClr val="tx1"/>
                </a:solidFill>
              </a:rPr>
              <a:pPr eaLnBrk="1" hangingPunct="1"/>
              <a:t>100</a:t>
            </a:fld>
            <a:endParaRPr lang="en-US" altLang="en-US" sz="1200" b="0">
              <a:solidFill>
                <a:schemeClr val="tx1"/>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1440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E952635-63C2-4A6E-B8C6-EC11D53BEA4B}" type="slidenum">
              <a:rPr lang="en-US" altLang="en-US" sz="1200" b="0">
                <a:solidFill>
                  <a:schemeClr val="tx1"/>
                </a:solidFill>
              </a:rPr>
              <a:pPr eaLnBrk="1" hangingPunct="1"/>
              <a:t>101</a:t>
            </a:fld>
            <a:endParaRPr lang="en-US" altLang="en-US" sz="1200" b="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660658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E2642713-3D15-42E7-A647-6F01048D21A3}" type="slidenum">
              <a:rPr lang="en-US" altLang="en-US" sz="1200" b="0">
                <a:solidFill>
                  <a:schemeClr val="tx1"/>
                </a:solidFill>
              </a:rPr>
              <a:pPr eaLnBrk="1" hangingPunct="1"/>
              <a:t>102</a:t>
            </a:fld>
            <a:endParaRPr lang="en-US" altLang="en-US" sz="1200" b="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7473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4631A97-731C-499F-873A-C08D4E0913E7}" type="slidenum">
              <a:rPr lang="en-US" altLang="en-US" sz="1200" b="0">
                <a:solidFill>
                  <a:schemeClr val="tx1"/>
                </a:solidFill>
              </a:rPr>
              <a:pPr eaLnBrk="1" hangingPunct="1"/>
              <a:t>103</a:t>
            </a:fld>
            <a:endParaRPr lang="en-US" altLang="en-US" sz="1200" b="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99015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84EC684D-C3BF-43CB-8329-EDF81622B28A}" type="slidenum">
              <a:rPr lang="en-US" altLang="en-US" sz="1200" b="0">
                <a:solidFill>
                  <a:schemeClr val="tx1"/>
                </a:solidFill>
              </a:rPr>
              <a:pPr eaLnBrk="1" hangingPunct="1"/>
              <a:t>104</a:t>
            </a:fld>
            <a:endParaRPr lang="en-US" altLang="en-US" sz="1200" b="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94948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8078190-7ADD-44F3-AFDF-31B11715CBB9}" type="slidenum">
              <a:rPr lang="en-US" altLang="en-US" sz="1200" b="0">
                <a:solidFill>
                  <a:schemeClr val="tx1"/>
                </a:solidFill>
              </a:rPr>
              <a:pPr eaLnBrk="1" hangingPunct="1"/>
              <a:t>105</a:t>
            </a:fld>
            <a:endParaRPr lang="en-US" altLang="en-US" sz="1200" b="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9191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F56D34EA-DA90-4101-A4BD-932C1AB9D55E}" type="slidenum">
              <a:rPr lang="en-US" altLang="en-US" sz="1200" b="0">
                <a:solidFill>
                  <a:schemeClr val="tx1"/>
                </a:solidFill>
              </a:rPr>
              <a:pPr eaLnBrk="1" hangingPunct="1"/>
              <a:t>106</a:t>
            </a:fld>
            <a:endParaRPr lang="en-US" altLang="en-US" sz="1200" b="0">
              <a:solidFill>
                <a:schemeClr val="tx1"/>
              </a:solidFill>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66912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23BC9745-B501-40A9-A016-614CE0B0218D}" type="slidenum">
              <a:rPr lang="en-US" altLang="en-US" sz="1200" b="0">
                <a:solidFill>
                  <a:schemeClr val="tx1"/>
                </a:solidFill>
              </a:rPr>
              <a:pPr eaLnBrk="1" hangingPunct="1"/>
              <a:t>107</a:t>
            </a:fld>
            <a:endParaRPr lang="en-US" altLang="en-US" sz="1200" b="0">
              <a:solidFill>
                <a:schemeClr val="tx1"/>
              </a:solidFill>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79418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109D08B4-D4F5-46EA-9980-23CBF9B33BBE}" type="slidenum">
              <a:rPr lang="en-US" altLang="en-US" sz="1200" b="0">
                <a:solidFill>
                  <a:schemeClr val="tx1"/>
                </a:solidFill>
              </a:rPr>
              <a:pPr eaLnBrk="1" hangingPunct="1"/>
              <a:t>108</a:t>
            </a:fld>
            <a:endParaRPr lang="en-US" altLang="en-US" sz="1200" b="0">
              <a:solidFill>
                <a:schemeClr val="tx1"/>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53007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325F4E2E-1626-4A28-8DE4-15BDFE85F437}" type="slidenum">
              <a:rPr lang="en-US" altLang="en-US" sz="1200" b="0">
                <a:solidFill>
                  <a:schemeClr val="tx1"/>
                </a:solidFill>
              </a:rPr>
              <a:pPr eaLnBrk="1" hangingPunct="1"/>
              <a:t>109</a:t>
            </a:fld>
            <a:endParaRPr lang="en-US" altLang="en-US" sz="1200" b="0">
              <a:solidFill>
                <a:schemeClr val="tx1"/>
              </a:solidFill>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3332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26</a:t>
            </a:fld>
            <a:endParaRPr lang="en-US"/>
          </a:p>
        </p:txBody>
      </p:sp>
    </p:spTree>
    <p:extLst>
      <p:ext uri="{BB962C8B-B14F-4D97-AF65-F5344CB8AC3E}">
        <p14:creationId xmlns:p14="http://schemas.microsoft.com/office/powerpoint/2010/main" val="674504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6040827D-6574-499C-A323-2968DA523BFE}" type="slidenum">
              <a:rPr lang="en-US" altLang="en-US" sz="1200" b="0">
                <a:solidFill>
                  <a:schemeClr val="tx1"/>
                </a:solidFill>
              </a:rPr>
              <a:pPr eaLnBrk="1" hangingPunct="1"/>
              <a:t>110</a:t>
            </a:fld>
            <a:endParaRPr lang="en-US" altLang="en-US" sz="1200" b="0">
              <a:solidFill>
                <a:schemeClr val="tx1"/>
              </a:solidFill>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449747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9D21E230-6A2C-4E5A-BEEA-3C7DB705AAF4}" type="slidenum">
              <a:rPr lang="en-US" altLang="en-US" sz="1200" b="0">
                <a:solidFill>
                  <a:schemeClr val="tx1"/>
                </a:solidFill>
              </a:rPr>
              <a:pPr eaLnBrk="1" hangingPunct="1"/>
              <a:t>111</a:t>
            </a:fld>
            <a:endParaRPr lang="en-US" altLang="en-US" sz="1200" b="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99879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found the chapter selections very useful. I did not purchase the course and have no idea about its quality.</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28</a:t>
            </a:fld>
            <a:endParaRPr lang="en-US"/>
          </a:p>
        </p:txBody>
      </p:sp>
    </p:spTree>
    <p:extLst>
      <p:ext uri="{BB962C8B-B14F-4D97-AF65-F5344CB8AC3E}">
        <p14:creationId xmlns:p14="http://schemas.microsoft.com/office/powerpoint/2010/main" val="1713159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D39F32-5C15-4A14-AEFC-ABA7FE7E8A03}" type="slidenum">
              <a:rPr lang="en-US" altLang="en-US" sz="1200" b="0"/>
              <a:pPr eaLnBrk="1" hangingPunct="1"/>
              <a:t>39</a:t>
            </a:fld>
            <a:endParaRPr lang="en-US" altLang="en-US" sz="1200" b="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278090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43</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9997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8FD98A-AB0C-4629-84B9-E5F6AC44CE0E}" type="slidenum">
              <a:rPr lang="en-US" altLang="en-US" sz="1200" b="0"/>
              <a:pPr eaLnBrk="1" hangingPunct="1"/>
              <a:t>44</a:t>
            </a:fld>
            <a:endParaRPr lang="en-US" altLang="en-US" sz="1200" b="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34329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AA585711-997A-4283-ABDD-191123A2BA7A}" type="slidenum">
              <a:rPr lang="en-US" altLang="en-US" sz="1200" b="0">
                <a:solidFill>
                  <a:schemeClr val="tx1"/>
                </a:solidFill>
              </a:rPr>
              <a:pPr eaLnBrk="1" hangingPunct="1"/>
              <a:t>82</a:t>
            </a:fld>
            <a:endParaRPr lang="en-US" altLang="en-US" sz="1200" b="0">
              <a:solidFill>
                <a:schemeClr val="tx1"/>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4297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fld id="{52C9AB5D-4D23-44C1-9F2C-980923C01F3F}" type="slidenum">
              <a:rPr lang="en-US" altLang="en-US" sz="1200" b="0">
                <a:solidFill>
                  <a:schemeClr val="tx1"/>
                </a:solidFill>
              </a:rPr>
              <a:pPr eaLnBrk="1" hangingPunct="1"/>
              <a:t>83</a:t>
            </a:fld>
            <a:endParaRPr lang="en-US" altLang="en-US" sz="1200" b="0">
              <a:solidFill>
                <a:schemeClr val="tx1"/>
              </a:solidFill>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86476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50"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7751"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smtClean="0"/>
              <a:t>Click icon to add table</a:t>
            </a:r>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29.xml"/><Relationship Id="rId7"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www.don-lindsay-archive.org/skeptic/arguments.html"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thegreatcourses.com/professors/jeffrey-l-kasser/" TargetMode="External"/><Relationship Id="rId2" Type="http://schemas.openxmlformats.org/officeDocument/2006/relationships/hyperlink" Target="http://undsci.berkeley.edu/article/philosophy"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22903 – Spring 2017</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2 – Feb 8, 2017</a:t>
            </a:r>
          </a:p>
          <a:p>
            <a:r>
              <a:rPr lang="en-US" dirty="0"/>
              <a:t>Philosophy of science and </a:t>
            </a:r>
            <a:r>
              <a:rPr lang="en-US" dirty="0" smtClean="0"/>
              <a:t>ontology</a:t>
            </a:r>
          </a:p>
          <a:p>
            <a:endParaRPr lang="en-US" dirty="0" smtClean="0"/>
          </a:p>
          <a:p>
            <a:r>
              <a:rPr lang="en-US" dirty="0" smtClean="0"/>
              <a:t>Werner CEUSTERS</a:t>
            </a:r>
            <a:endParaRPr lang="en-US" dirty="0"/>
          </a:p>
        </p:txBody>
      </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academic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TextBox 1"/>
          <p:cNvSpPr txBox="1"/>
          <p:nvPr/>
        </p:nvSpPr>
        <p:spPr>
          <a:xfrm>
            <a:off x="6858000" y="6172200"/>
            <a:ext cx="2169184" cy="584775"/>
          </a:xfrm>
          <a:prstGeom prst="rect">
            <a:avLst/>
          </a:prstGeom>
          <a:noFill/>
        </p:spPr>
        <p:txBody>
          <a:bodyPr wrap="none" rtlCol="0">
            <a:spAutoFit/>
          </a:bodyPr>
          <a:lstStyle/>
          <a:p>
            <a:r>
              <a:rPr lang="en-US" dirty="0" smtClean="0">
                <a:solidFill>
                  <a:srgbClr val="FFFF00"/>
                </a:solidFill>
              </a:rPr>
              <a:t>Keywords?</a:t>
            </a:r>
            <a:endParaRPr lang="en-US" dirty="0">
              <a:solidFill>
                <a:srgbClr val="FFFF00"/>
              </a:solidFill>
            </a:endParaRPr>
          </a:p>
        </p:txBody>
      </p:sp>
    </p:spTree>
    <p:extLst>
      <p:ext uri="{BB962C8B-B14F-4D97-AF65-F5344CB8AC3E}">
        <p14:creationId xmlns:p14="http://schemas.microsoft.com/office/powerpoint/2010/main" val="91261341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AutoShape 2"/>
          <p:cNvSpPr>
            <a:spLocks noGrp="1" noChangeArrowheads="1"/>
          </p:cNvSpPr>
          <p:nvPr>
            <p:ph type="title"/>
          </p:nvPr>
        </p:nvSpPr>
        <p:spPr>
          <a:xfrm>
            <a:off x="82550" y="1004888"/>
            <a:ext cx="8966200" cy="1190625"/>
          </a:xfrm>
        </p:spPr>
        <p:txBody>
          <a:bodyPr/>
          <a:lstStyle/>
          <a:p>
            <a:r>
              <a:rPr lang="nl-BE" altLang="en-US" smtClean="0"/>
              <a:t>The ‘</a:t>
            </a:r>
            <a:r>
              <a:rPr lang="nl-BE" altLang="en-US" i="1" smtClean="0"/>
              <a:t>categorical – dimensional’</a:t>
            </a:r>
            <a:r>
              <a:rPr lang="nl-BE" altLang="en-US" smtClean="0"/>
              <a:t> debate on the classification of mental disorders</a:t>
            </a:r>
            <a:endParaRPr lang="en-US" altLang="en-US" smtClean="0"/>
          </a:p>
        </p:txBody>
      </p:sp>
      <p:sp>
        <p:nvSpPr>
          <p:cNvPr id="86019" name="Rectangle 3"/>
          <p:cNvSpPr>
            <a:spLocks noGrp="1" noChangeArrowheads="1"/>
          </p:cNvSpPr>
          <p:nvPr>
            <p:ph type="body" idx="1"/>
          </p:nvPr>
        </p:nvSpPr>
        <p:spPr>
          <a:xfrm>
            <a:off x="152400" y="2286000"/>
            <a:ext cx="8839200" cy="4419600"/>
          </a:xfrm>
        </p:spPr>
        <p:txBody>
          <a:bodyPr/>
          <a:lstStyle/>
          <a:p>
            <a:r>
              <a:rPr lang="nl-BE" altLang="en-US" sz="2800" smtClean="0"/>
              <a:t>Rough distinction:</a:t>
            </a:r>
          </a:p>
          <a:p>
            <a:pPr lvl="1"/>
            <a:r>
              <a:rPr lang="nl-BE" altLang="en-US" sz="2400" smtClean="0"/>
              <a:t>“</a:t>
            </a:r>
            <a:r>
              <a:rPr lang="nl-BE" altLang="en-US" sz="2400" b="1" u="sng" smtClean="0"/>
              <a:t>Categorical</a:t>
            </a:r>
            <a:r>
              <a:rPr lang="nl-BE" altLang="en-US" sz="2400" smtClean="0"/>
              <a:t>”: </a:t>
            </a:r>
            <a:r>
              <a:rPr lang="en-GB" altLang="en-US" sz="2400" smtClean="0">
                <a:cs typeface="Times New Roman" panose="02020603050405020304" pitchFamily="18" charset="0"/>
              </a:rPr>
              <a:t>‘mental disorders’ can be classified as single, discrete and mutually exclusive types, of which a particular patient does or does not exhibit an instance.</a:t>
            </a:r>
          </a:p>
          <a:p>
            <a:pPr lvl="1"/>
            <a:r>
              <a:rPr lang="en-GB" altLang="en-US" sz="2400" smtClean="0">
                <a:cs typeface="Times New Roman" panose="02020603050405020304" pitchFamily="18" charset="0"/>
              </a:rPr>
              <a:t>“</a:t>
            </a:r>
            <a:r>
              <a:rPr lang="en-GB" altLang="en-US" sz="2400" b="1" u="sng" smtClean="0">
                <a:cs typeface="Times New Roman" panose="02020603050405020304" pitchFamily="18" charset="0"/>
              </a:rPr>
              <a:t>Dimensional</a:t>
            </a:r>
            <a:r>
              <a:rPr lang="en-GB" altLang="en-US" sz="2400" smtClean="0">
                <a:cs typeface="Times New Roman" panose="02020603050405020304" pitchFamily="18" charset="0"/>
              </a:rPr>
              <a:t>”:  </a:t>
            </a:r>
            <a:r>
              <a:rPr lang="en-US" altLang="en-US" sz="2400" smtClean="0">
                <a:cs typeface="Times New Roman" panose="02020603050405020304" pitchFamily="18" charset="0"/>
              </a:rPr>
              <a:t>any particular </a:t>
            </a:r>
            <a:r>
              <a:rPr lang="nl-BE" altLang="en-US" sz="2400" smtClean="0">
                <a:cs typeface="Times New Roman" panose="02020603050405020304" pitchFamily="18" charset="0"/>
              </a:rPr>
              <a:t>‘</a:t>
            </a:r>
            <a:r>
              <a:rPr lang="en-US" altLang="en-US" sz="2400" smtClean="0">
                <a:cs typeface="Times New Roman" panose="02020603050405020304" pitchFamily="18" charset="0"/>
              </a:rPr>
              <a:t>mental disorder</a:t>
            </a:r>
            <a:r>
              <a:rPr lang="nl-BE" altLang="en-US" sz="2400" smtClean="0">
                <a:cs typeface="Times New Roman" panose="02020603050405020304" pitchFamily="18" charset="0"/>
              </a:rPr>
              <a:t>’</a:t>
            </a:r>
            <a:r>
              <a:rPr lang="en-US" altLang="en-US" sz="2400" smtClean="0">
                <a:cs typeface="Times New Roman" panose="02020603050405020304" pitchFamily="18" charset="0"/>
              </a:rPr>
              <a:t> in a patient is an instance of just </a:t>
            </a:r>
            <a:r>
              <a:rPr lang="nl-BE" altLang="en-US" sz="2400" smtClean="0">
                <a:cs typeface="Times New Roman" panose="02020603050405020304" pitchFamily="18" charset="0"/>
              </a:rPr>
              <a:t>one</a:t>
            </a:r>
            <a:r>
              <a:rPr lang="en-US" altLang="en-US" sz="2400" smtClean="0">
                <a:cs typeface="Times New Roman" panose="02020603050405020304" pitchFamily="18" charset="0"/>
              </a:rPr>
              <a:t> single type</a:t>
            </a:r>
            <a:r>
              <a:rPr lang="nl-BE" altLang="en-US" sz="2400" smtClean="0">
                <a:cs typeface="Times New Roman" panose="02020603050405020304" pitchFamily="18" charset="0"/>
              </a:rPr>
              <a:t> and differences between cases are a matter of ‘scale’.</a:t>
            </a:r>
          </a:p>
          <a:p>
            <a:r>
              <a:rPr lang="nl-BE" altLang="en-US" sz="2800" smtClean="0">
                <a:cs typeface="Times New Roman" panose="02020603050405020304" pitchFamily="18" charset="0"/>
              </a:rPr>
              <a:t>‘</a:t>
            </a:r>
            <a:r>
              <a:rPr lang="nl-BE" altLang="en-US" sz="2800" i="1" smtClean="0">
                <a:cs typeface="Times New Roman" panose="02020603050405020304" pitchFamily="18" charset="0"/>
              </a:rPr>
              <a:t>Rough’</a:t>
            </a:r>
            <a:r>
              <a:rPr lang="nl-BE" altLang="en-US" sz="2800" smtClean="0">
                <a:cs typeface="Times New Roman" panose="02020603050405020304" pitchFamily="18" charset="0"/>
              </a:rPr>
              <a:t>, because</a:t>
            </a:r>
          </a:p>
          <a:p>
            <a:pPr lvl="1"/>
            <a:r>
              <a:rPr lang="nl-BE" altLang="en-US" sz="2400" smtClean="0">
                <a:cs typeface="Times New Roman" panose="02020603050405020304" pitchFamily="18" charset="0"/>
              </a:rPr>
              <a:t>the literature is huge and vague</a:t>
            </a:r>
          </a:p>
          <a:p>
            <a:pPr lvl="1"/>
            <a:r>
              <a:rPr lang="nl-BE" altLang="en-US" sz="2400" smtClean="0">
                <a:cs typeface="Times New Roman" panose="02020603050405020304" pitchFamily="18" charset="0"/>
              </a:rPr>
              <a:t>descriptions are (philosophically) very incoherent</a:t>
            </a:r>
            <a:endParaRPr lang="en-US" altLang="en-US" sz="2400" smtClean="0">
              <a:cs typeface="Times New Roman" panose="02020603050405020304" pitchFamily="18" charset="0"/>
            </a:endParaRPr>
          </a:p>
        </p:txBody>
      </p:sp>
    </p:spTree>
    <p:extLst>
      <p:ext uri="{BB962C8B-B14F-4D97-AF65-F5344CB8AC3E}">
        <p14:creationId xmlns:p14="http://schemas.microsoft.com/office/powerpoint/2010/main" val="86731590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Grp="1" noChangeArrowheads="1"/>
          </p:cNvSpPr>
          <p:nvPr>
            <p:ph type="title"/>
          </p:nvPr>
        </p:nvSpPr>
        <p:spPr/>
        <p:txBody>
          <a:bodyPr/>
          <a:lstStyle/>
          <a:p>
            <a:r>
              <a:rPr lang="nl-BE" altLang="en-US" smtClean="0"/>
              <a:t>The categorical view</a:t>
            </a:r>
            <a:endParaRPr lang="en-US" altLang="en-US" smtClean="0"/>
          </a:p>
        </p:txBody>
      </p:sp>
      <p:sp>
        <p:nvSpPr>
          <p:cNvPr id="87043" name="Rectangle 3"/>
          <p:cNvSpPr>
            <a:spLocks noGrp="1" noChangeArrowheads="1"/>
          </p:cNvSpPr>
          <p:nvPr>
            <p:ph idx="1"/>
          </p:nvPr>
        </p:nvSpPr>
        <p:spPr>
          <a:xfrm>
            <a:off x="3352800" y="2133600"/>
            <a:ext cx="5562600" cy="4495800"/>
          </a:xfrm>
        </p:spPr>
        <p:txBody>
          <a:bodyPr/>
          <a:lstStyle/>
          <a:p>
            <a:pPr>
              <a:buFont typeface="Arial" panose="020B0604020202020204" pitchFamily="34" charset="0"/>
              <a:buChar char="•"/>
            </a:pPr>
            <a:r>
              <a:rPr lang="nl-BE" altLang="en-US" dirty="0" err="1" smtClean="0"/>
              <a:t>Recognizes</a:t>
            </a:r>
            <a:r>
              <a:rPr lang="nl-BE" altLang="en-US" dirty="0" smtClean="0"/>
              <a:t> </a:t>
            </a:r>
            <a:r>
              <a:rPr lang="nl-BE" altLang="en-US" dirty="0" err="1" smtClean="0"/>
              <a:t>various</a:t>
            </a:r>
            <a:r>
              <a:rPr lang="nl-BE" altLang="en-US" dirty="0" smtClean="0"/>
              <a:t> </a:t>
            </a:r>
            <a:r>
              <a:rPr lang="nl-BE" altLang="en-US" dirty="0" err="1" smtClean="0"/>
              <a:t>mental</a:t>
            </a:r>
            <a:r>
              <a:rPr lang="nl-BE" altLang="en-US" dirty="0" smtClean="0"/>
              <a:t> disorder types</a:t>
            </a:r>
          </a:p>
          <a:p>
            <a:pPr>
              <a:buFont typeface="Arial" panose="020B0604020202020204" pitchFamily="34" charset="0"/>
              <a:buChar char="•"/>
            </a:pPr>
            <a:r>
              <a:rPr lang="nl-BE" altLang="en-US" dirty="0" err="1" smtClean="0"/>
              <a:t>Accepts</a:t>
            </a:r>
            <a:r>
              <a:rPr lang="nl-BE" altLang="en-US" dirty="0" smtClean="0"/>
              <a:t> </a:t>
            </a:r>
            <a:r>
              <a:rPr lang="nl-BE" altLang="en-US" dirty="0" err="1" smtClean="0"/>
              <a:t>that</a:t>
            </a:r>
            <a:r>
              <a:rPr lang="nl-BE" altLang="en-US" dirty="0" smtClean="0"/>
              <a:t> disorders are </a:t>
            </a:r>
            <a:r>
              <a:rPr lang="nl-BE" altLang="en-US" dirty="0" err="1" smtClean="0"/>
              <a:t>manifested</a:t>
            </a:r>
            <a:r>
              <a:rPr lang="nl-BE" altLang="en-US" dirty="0" smtClean="0"/>
              <a:t> </a:t>
            </a:r>
            <a:r>
              <a:rPr lang="nl-BE" altLang="en-US" dirty="0" err="1" smtClean="0"/>
              <a:t>through</a:t>
            </a:r>
            <a:r>
              <a:rPr lang="nl-BE" altLang="en-US" dirty="0" smtClean="0"/>
              <a:t> </a:t>
            </a:r>
            <a:r>
              <a:rPr lang="nl-BE" altLang="en-US" dirty="0" err="1" smtClean="0"/>
              <a:t>signs</a:t>
            </a:r>
            <a:r>
              <a:rPr lang="nl-BE" altLang="en-US" dirty="0" smtClean="0"/>
              <a:t> </a:t>
            </a:r>
            <a:r>
              <a:rPr lang="nl-BE" altLang="en-US" dirty="0" err="1" smtClean="0"/>
              <a:t>and</a:t>
            </a:r>
            <a:r>
              <a:rPr lang="nl-BE" altLang="en-US" dirty="0" smtClean="0"/>
              <a:t> </a:t>
            </a:r>
            <a:r>
              <a:rPr lang="nl-BE" altLang="en-US" dirty="0" err="1" smtClean="0"/>
              <a:t>symptoms</a:t>
            </a:r>
            <a:r>
              <a:rPr lang="nl-BE" altLang="en-US" dirty="0" smtClean="0"/>
              <a:t>, </a:t>
            </a:r>
            <a:r>
              <a:rPr lang="nl-BE" altLang="en-US" dirty="0" err="1" smtClean="0"/>
              <a:t>either</a:t>
            </a:r>
            <a:r>
              <a:rPr lang="nl-BE" altLang="en-US" dirty="0" smtClean="0"/>
              <a:t> ‘marker’ or ‘</a:t>
            </a:r>
            <a:r>
              <a:rPr lang="nl-BE" altLang="en-US" dirty="0" err="1" smtClean="0"/>
              <a:t>constitutional</a:t>
            </a:r>
            <a:r>
              <a:rPr lang="nl-BE" altLang="en-US" dirty="0" smtClean="0"/>
              <a:t>’</a:t>
            </a:r>
          </a:p>
          <a:p>
            <a:pPr>
              <a:buFont typeface="Arial" panose="020B0604020202020204" pitchFamily="34" charset="0"/>
              <a:buChar char="•"/>
            </a:pPr>
            <a:r>
              <a:rPr lang="en-GB" altLang="en-US" dirty="0" smtClean="0">
                <a:cs typeface="Times New Roman" panose="02020603050405020304" pitchFamily="18" charset="0"/>
              </a:rPr>
              <a:t>Provides diagnostic criteria to guide the clinician in making a diagnosis.</a:t>
            </a:r>
            <a:endParaRPr lang="en-US" altLang="en-US" dirty="0" smtClean="0">
              <a:cs typeface="Times New Roman" panose="02020603050405020304" pitchFamily="18" charset="0"/>
            </a:endParaRPr>
          </a:p>
        </p:txBody>
      </p:sp>
      <p:pic>
        <p:nvPicPr>
          <p:cNvPr id="87044" name="Picture 7" descr="08904202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33600"/>
            <a:ext cx="301783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009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AutoShape 2"/>
          <p:cNvSpPr>
            <a:spLocks noGrp="1" noChangeArrowheads="1"/>
          </p:cNvSpPr>
          <p:nvPr>
            <p:ph type="title"/>
          </p:nvPr>
        </p:nvSpPr>
        <p:spPr/>
        <p:txBody>
          <a:bodyPr/>
          <a:lstStyle/>
          <a:p>
            <a:r>
              <a:rPr lang="nl-BE" altLang="en-US" smtClean="0"/>
              <a:t>Evolution of the DSM (1)</a:t>
            </a:r>
            <a:endParaRPr lang="en-US" altLang="en-US" smtClean="0"/>
          </a:p>
        </p:txBody>
      </p:sp>
      <p:sp>
        <p:nvSpPr>
          <p:cNvPr id="88067" name="Rectangle 3"/>
          <p:cNvSpPr>
            <a:spLocks noGrp="1" noChangeArrowheads="1"/>
          </p:cNvSpPr>
          <p:nvPr>
            <p:ph idx="1"/>
          </p:nvPr>
        </p:nvSpPr>
        <p:spPr/>
        <p:txBody>
          <a:bodyPr/>
          <a:lstStyle/>
          <a:p>
            <a:r>
              <a:rPr lang="nl-BE" altLang="en-US" b="1" i="1" u="sng" smtClean="0"/>
              <a:t>Psychodynamic</a:t>
            </a:r>
            <a:r>
              <a:rPr lang="nl-BE" altLang="en-US" smtClean="0"/>
              <a:t> period: I and II, 1952-1980</a:t>
            </a:r>
          </a:p>
          <a:p>
            <a:pPr lvl="1"/>
            <a:r>
              <a:rPr lang="en-US" altLang="en-US" smtClean="0"/>
              <a:t>no sharp distinction between normal and abnormal. </a:t>
            </a:r>
            <a:endParaRPr lang="nl-BE" altLang="en-US" smtClean="0"/>
          </a:p>
          <a:p>
            <a:pPr lvl="1"/>
            <a:r>
              <a:rPr lang="nl-BE" altLang="en-US" smtClean="0"/>
              <a:t>psychosis / neurosis scale</a:t>
            </a:r>
          </a:p>
          <a:p>
            <a:pPr lvl="1"/>
            <a:r>
              <a:rPr lang="nl-BE" altLang="en-US" smtClean="0"/>
              <a:t>a</a:t>
            </a:r>
            <a:r>
              <a:rPr lang="en-US" altLang="en-US" smtClean="0"/>
              <a:t>ll disorders </a:t>
            </a:r>
            <a:r>
              <a:rPr lang="nl-BE" altLang="en-US" smtClean="0"/>
              <a:t>viewed as</a:t>
            </a:r>
            <a:r>
              <a:rPr lang="en-US" altLang="en-US" smtClean="0"/>
              <a:t> reactions </a:t>
            </a:r>
            <a:r>
              <a:rPr lang="nl-BE" altLang="en-US" smtClean="0"/>
              <a:t>(leading to behavior) </a:t>
            </a:r>
            <a:r>
              <a:rPr lang="en-US" altLang="en-US" smtClean="0"/>
              <a:t>to environmental events, </a:t>
            </a:r>
            <a:endParaRPr lang="nl-BE" altLang="en-US" smtClean="0"/>
          </a:p>
          <a:p>
            <a:pPr lvl="1"/>
            <a:r>
              <a:rPr lang="en-US" altLang="en-US" smtClean="0"/>
              <a:t>everyone is more or less abnormal, </a:t>
            </a:r>
            <a:endParaRPr lang="nl-BE" altLang="en-US" smtClean="0"/>
          </a:p>
          <a:p>
            <a:pPr lvl="1"/>
            <a:r>
              <a:rPr lang="en-US" altLang="en-US" smtClean="0"/>
              <a:t>inclusion in the manual presumes abnormality.</a:t>
            </a:r>
            <a:endParaRPr lang="nl-BE" altLang="en-US" smtClean="0"/>
          </a:p>
          <a:p>
            <a:r>
              <a:rPr lang="nl-BE" altLang="en-US" smtClean="0"/>
              <a:t>DSM-II contained “homosexuality” as mental disorder which was removed in 1973 </a:t>
            </a:r>
            <a:r>
              <a:rPr lang="nl-BE" altLang="en-US" u="sng" smtClean="0"/>
              <a:t>by vote</a:t>
            </a:r>
            <a:r>
              <a:rPr lang="nl-BE" altLang="en-US" smtClean="0"/>
              <a:t>.</a:t>
            </a:r>
            <a:endParaRPr lang="en-US" altLang="en-US" smtClean="0"/>
          </a:p>
        </p:txBody>
      </p:sp>
    </p:spTree>
    <p:extLst>
      <p:ext uri="{BB962C8B-B14F-4D97-AF65-F5344CB8AC3E}">
        <p14:creationId xmlns:p14="http://schemas.microsoft.com/office/powerpoint/2010/main" val="3009277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AutoShape 2"/>
          <p:cNvSpPr>
            <a:spLocks noGrp="1" noChangeArrowheads="1"/>
          </p:cNvSpPr>
          <p:nvPr>
            <p:ph type="title"/>
          </p:nvPr>
        </p:nvSpPr>
        <p:spPr/>
        <p:txBody>
          <a:bodyPr/>
          <a:lstStyle/>
          <a:p>
            <a:r>
              <a:rPr lang="nl-BE" altLang="en-US" smtClean="0"/>
              <a:t>Evolution of the DSM (2)</a:t>
            </a:r>
            <a:endParaRPr lang="en-US" altLang="en-US" smtClean="0"/>
          </a:p>
        </p:txBody>
      </p:sp>
      <p:sp>
        <p:nvSpPr>
          <p:cNvPr id="89091" name="Rectangle 3"/>
          <p:cNvSpPr>
            <a:spLocks noGrp="1" noChangeArrowheads="1"/>
          </p:cNvSpPr>
          <p:nvPr>
            <p:ph idx="1"/>
          </p:nvPr>
        </p:nvSpPr>
        <p:spPr/>
        <p:txBody>
          <a:bodyPr/>
          <a:lstStyle/>
          <a:p>
            <a:r>
              <a:rPr lang="nl-BE" altLang="en-US" smtClean="0"/>
              <a:t>Adoption of </a:t>
            </a:r>
            <a:r>
              <a:rPr lang="nl-BE" altLang="en-US" b="1" i="1" u="sng" smtClean="0"/>
              <a:t>biomedical</a:t>
            </a:r>
            <a:r>
              <a:rPr lang="nl-BE" altLang="en-US" smtClean="0"/>
              <a:t> model: III, IV 1980 - </a:t>
            </a:r>
          </a:p>
          <a:p>
            <a:pPr lvl="1"/>
            <a:r>
              <a:rPr lang="nl-BE" altLang="en-US" smtClean="0"/>
              <a:t>Clear distinction between normal/abnormal</a:t>
            </a:r>
          </a:p>
          <a:p>
            <a:pPr lvl="1"/>
            <a:r>
              <a:rPr lang="nl-BE" altLang="en-US" smtClean="0"/>
              <a:t>Introduction of diagnostic criteria</a:t>
            </a:r>
          </a:p>
          <a:p>
            <a:pPr lvl="1"/>
            <a:r>
              <a:rPr lang="nl-BE" altLang="en-US" smtClean="0"/>
              <a:t>Latest version is from 2000</a:t>
            </a:r>
          </a:p>
          <a:p>
            <a:r>
              <a:rPr lang="nl-BE" altLang="en-US" smtClean="0"/>
              <a:t>DSM-V: foreseen for 2011</a:t>
            </a:r>
            <a:endParaRPr lang="en-US" altLang="en-US" smtClean="0"/>
          </a:p>
        </p:txBody>
      </p:sp>
    </p:spTree>
    <p:extLst>
      <p:ext uri="{BB962C8B-B14F-4D97-AF65-F5344CB8AC3E}">
        <p14:creationId xmlns:p14="http://schemas.microsoft.com/office/powerpoint/2010/main" val="47700503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p:cNvSpPr>
            <a:spLocks noGrp="1" noChangeArrowheads="1"/>
          </p:cNvSpPr>
          <p:nvPr>
            <p:ph type="title"/>
          </p:nvPr>
        </p:nvSpPr>
        <p:spPr/>
        <p:txBody>
          <a:bodyPr/>
          <a:lstStyle/>
          <a:p>
            <a:r>
              <a:rPr lang="nl-BE" altLang="en-US" smtClean="0"/>
              <a:t>DSM under fire (1)</a:t>
            </a:r>
            <a:endParaRPr lang="en-US" altLang="en-US" smtClean="0"/>
          </a:p>
        </p:txBody>
      </p:sp>
      <p:sp>
        <p:nvSpPr>
          <p:cNvPr id="444419" name="Rectangle 3"/>
          <p:cNvSpPr>
            <a:spLocks noGrp="1" noChangeArrowheads="1"/>
          </p:cNvSpPr>
          <p:nvPr>
            <p:ph idx="1"/>
          </p:nvPr>
        </p:nvSpPr>
        <p:spPr/>
        <p:txBody>
          <a:bodyPr/>
          <a:lstStyle/>
          <a:p>
            <a:pPr marL="457200" indent="-457200">
              <a:lnSpc>
                <a:spcPct val="90000"/>
              </a:lnSpc>
              <a:buFont typeface="Arial" panose="020B0604020202020204" pitchFamily="34" charset="0"/>
              <a:buChar char="•"/>
            </a:pPr>
            <a:r>
              <a:rPr lang="en-US" altLang="en-US" dirty="0" smtClean="0"/>
              <a:t>severely ill inpatients often meet criteria for more than one DSM-IV personality disorder</a:t>
            </a:r>
            <a:endParaRPr lang="nl-BE" altLang="en-US" dirty="0" smtClean="0"/>
          </a:p>
          <a:p>
            <a:pPr lvl="1">
              <a:lnSpc>
                <a:spcPct val="90000"/>
              </a:lnSpc>
            </a:pPr>
            <a:r>
              <a:rPr lang="nl-BE" altLang="en-US" sz="2000" dirty="0" smtClean="0">
                <a:sym typeface="Wingdings" panose="05000000000000000000" pitchFamily="2" charset="2"/>
              </a:rPr>
              <a:t> </a:t>
            </a:r>
            <a:r>
              <a:rPr lang="nl-BE" altLang="en-US" sz="2000" dirty="0" err="1" smtClean="0">
                <a:sym typeface="Wingdings" panose="05000000000000000000" pitchFamily="2" charset="2"/>
              </a:rPr>
              <a:t>suggests</a:t>
            </a:r>
            <a:r>
              <a:rPr lang="nl-BE" altLang="en-US" sz="2000" dirty="0" smtClean="0">
                <a:sym typeface="Wingdings" panose="05000000000000000000" pitchFamily="2" charset="2"/>
              </a:rPr>
              <a:t> </a:t>
            </a:r>
            <a:r>
              <a:rPr lang="en-US" altLang="en-US" sz="2000" dirty="0" smtClean="0"/>
              <a:t>a high rate of co-morbidity</a:t>
            </a:r>
            <a:r>
              <a:rPr lang="nl-BE" altLang="en-US" sz="2000" dirty="0" smtClean="0"/>
              <a:t>,</a:t>
            </a:r>
            <a:r>
              <a:rPr lang="en-US" altLang="en-US" sz="2000" dirty="0" smtClean="0"/>
              <a:t> </a:t>
            </a:r>
            <a:r>
              <a:rPr lang="nl-BE" altLang="en-US" sz="2000" dirty="0" err="1" smtClean="0"/>
              <a:t>however</a:t>
            </a:r>
            <a:r>
              <a:rPr lang="nl-BE" altLang="en-US" sz="2000" dirty="0" smtClean="0"/>
              <a:t> in absence</a:t>
            </a:r>
            <a:r>
              <a:rPr lang="en-US" altLang="en-US" sz="2000" dirty="0" smtClean="0"/>
              <a:t> </a:t>
            </a:r>
            <a:r>
              <a:rPr lang="nl-BE" altLang="en-US" sz="2000" dirty="0" smtClean="0"/>
              <a:t>of </a:t>
            </a:r>
            <a:r>
              <a:rPr lang="nl-BE" altLang="en-US" sz="2000" dirty="0" err="1" smtClean="0"/>
              <a:t>any</a:t>
            </a:r>
            <a:r>
              <a:rPr lang="en-US" altLang="en-US" sz="2000" dirty="0" smtClean="0"/>
              <a:t> medical or etiologic reason for </a:t>
            </a:r>
            <a:r>
              <a:rPr lang="nl-BE" altLang="en-US" sz="2000" dirty="0" err="1" smtClean="0"/>
              <a:t>such</a:t>
            </a:r>
            <a:r>
              <a:rPr lang="nl-BE" altLang="en-US" sz="2000" dirty="0" smtClean="0"/>
              <a:t> a </a:t>
            </a:r>
            <a:r>
              <a:rPr lang="nl-BE" altLang="en-US" sz="2000" dirty="0" err="1" smtClean="0"/>
              <a:t>situation</a:t>
            </a:r>
            <a:r>
              <a:rPr lang="en-US" altLang="en-US" sz="2000" dirty="0" smtClean="0"/>
              <a:t> </a:t>
            </a:r>
          </a:p>
          <a:p>
            <a:pPr lvl="1">
              <a:lnSpc>
                <a:spcPct val="90000"/>
              </a:lnSpc>
            </a:pPr>
            <a:endParaRPr lang="en-US" altLang="en-US" sz="2000" dirty="0" smtClean="0"/>
          </a:p>
          <a:p>
            <a:pPr marL="457200" indent="-457200">
              <a:lnSpc>
                <a:spcPct val="90000"/>
              </a:lnSpc>
              <a:buFont typeface="Arial" panose="020B0604020202020204" pitchFamily="34" charset="0"/>
              <a:buChar char="•"/>
            </a:pPr>
            <a:r>
              <a:rPr lang="en-US" altLang="en-US" dirty="0" smtClean="0"/>
              <a:t>many outpatients do not meet the criteria for any of the specific categories identified in DSM-IV; </a:t>
            </a:r>
          </a:p>
          <a:p>
            <a:pPr marL="457200" indent="-457200">
              <a:lnSpc>
                <a:spcPct val="90000"/>
              </a:lnSpc>
              <a:buFont typeface="Arial" panose="020B0604020202020204" pitchFamily="34" charset="0"/>
              <a:buChar char="•"/>
            </a:pPr>
            <a:endParaRPr lang="en-US" altLang="en-US" dirty="0" smtClean="0"/>
          </a:p>
          <a:p>
            <a:pPr marL="457200" indent="-457200">
              <a:lnSpc>
                <a:spcPct val="90000"/>
              </a:lnSpc>
              <a:buFont typeface="Arial" panose="020B0604020202020204" pitchFamily="34" charset="0"/>
              <a:buChar char="•"/>
            </a:pPr>
            <a:r>
              <a:rPr lang="en-US" altLang="en-US" dirty="0" smtClean="0"/>
              <a:t>patients with the same categorical diagnosis often vary substantially with respect to which diagnostic criteria were used to make the diagnosis, so that two patients with the same diagnosis can manifest very different signs and symptoms;  </a:t>
            </a:r>
          </a:p>
        </p:txBody>
      </p:sp>
    </p:spTree>
    <p:extLst>
      <p:ext uri="{BB962C8B-B14F-4D97-AF65-F5344CB8AC3E}">
        <p14:creationId xmlns:p14="http://schemas.microsoft.com/office/powerpoint/2010/main" val="992186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44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441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4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AutoShape 2"/>
          <p:cNvSpPr>
            <a:spLocks noGrp="1" noChangeArrowheads="1"/>
          </p:cNvSpPr>
          <p:nvPr>
            <p:ph type="title"/>
          </p:nvPr>
        </p:nvSpPr>
        <p:spPr/>
        <p:txBody>
          <a:bodyPr/>
          <a:lstStyle/>
          <a:p>
            <a:r>
              <a:rPr lang="nl-BE" altLang="en-US" smtClean="0"/>
              <a:t>DSM under fire (2)</a:t>
            </a:r>
            <a:endParaRPr lang="en-US" altLang="en-US" smtClean="0"/>
          </a:p>
        </p:txBody>
      </p:sp>
      <p:sp>
        <p:nvSpPr>
          <p:cNvPr id="445443" name="Rectangle 3"/>
          <p:cNvSpPr>
            <a:spLocks noGrp="1" noChangeArrowheads="1"/>
          </p:cNvSpPr>
          <p:nvPr>
            <p:ph idx="1"/>
          </p:nvPr>
        </p:nvSpPr>
        <p:spPr/>
        <p:txBody>
          <a:bodyPr/>
          <a:lstStyle/>
          <a:p>
            <a:r>
              <a:rPr lang="en-US" altLang="en-US" smtClean="0"/>
              <a:t>frequent revision</a:t>
            </a:r>
            <a:r>
              <a:rPr lang="nl-BE" altLang="en-US" smtClean="0"/>
              <a:t> of</a:t>
            </a:r>
            <a:r>
              <a:rPr lang="en-US" altLang="en-US" smtClean="0"/>
              <a:t> the diagnostic thresholds separating what is normal from what is disordered</a:t>
            </a:r>
            <a:endParaRPr lang="nl-BE" altLang="en-US" smtClean="0"/>
          </a:p>
          <a:p>
            <a:pPr lvl="1">
              <a:buFontTx/>
              <a:buNone/>
            </a:pPr>
            <a:r>
              <a:rPr lang="en-US" altLang="en-US" smtClean="0"/>
              <a:t> </a:t>
            </a:r>
            <a:r>
              <a:rPr lang="nl-BE" altLang="en-US" smtClean="0">
                <a:sym typeface="Wingdings" panose="05000000000000000000" pitchFamily="2" charset="2"/>
              </a:rPr>
              <a:t></a:t>
            </a:r>
            <a:r>
              <a:rPr lang="en-US" altLang="en-US" smtClean="0"/>
              <a:t> it is as if given disorders would appear and disappear in course of time; </a:t>
            </a:r>
          </a:p>
          <a:p>
            <a:r>
              <a:rPr lang="en-US" altLang="en-US" smtClean="0"/>
              <a:t>a number of the diagnostic categories mentioned in DSM</a:t>
            </a:r>
            <a:r>
              <a:rPr lang="nl-BE" altLang="en-US" smtClean="0"/>
              <a:t>-</a:t>
            </a:r>
            <a:r>
              <a:rPr lang="en-US" altLang="en-US" smtClean="0"/>
              <a:t>IV </a:t>
            </a:r>
            <a:r>
              <a:rPr lang="nl-BE" altLang="en-US" smtClean="0"/>
              <a:t>lack </a:t>
            </a:r>
            <a:r>
              <a:rPr lang="en-US" altLang="en-US" smtClean="0"/>
              <a:t>any developing scientific base for an understanding of the corresponding disorder types</a:t>
            </a:r>
          </a:p>
        </p:txBody>
      </p:sp>
    </p:spTree>
    <p:extLst>
      <p:ext uri="{BB962C8B-B14F-4D97-AF65-F5344CB8AC3E}">
        <p14:creationId xmlns:p14="http://schemas.microsoft.com/office/powerpoint/2010/main" val="31007125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5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54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54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AutoShape 2"/>
          <p:cNvSpPr>
            <a:spLocks noGrp="1" noChangeArrowheads="1"/>
          </p:cNvSpPr>
          <p:nvPr>
            <p:ph type="title"/>
          </p:nvPr>
        </p:nvSpPr>
        <p:spPr/>
        <p:txBody>
          <a:bodyPr/>
          <a:lstStyle/>
          <a:p>
            <a:r>
              <a:rPr lang="nl-BE" altLang="en-US" smtClean="0"/>
              <a:t>The Dimensional Approach (1)</a:t>
            </a:r>
            <a:endParaRPr lang="en-US" altLang="en-US" smtClean="0"/>
          </a:p>
        </p:txBody>
      </p:sp>
      <p:sp>
        <p:nvSpPr>
          <p:cNvPr id="448515" name="Rectangle 3"/>
          <p:cNvSpPr>
            <a:spLocks noGrp="1" noChangeArrowheads="1"/>
          </p:cNvSpPr>
          <p:nvPr>
            <p:ph idx="1"/>
          </p:nvPr>
        </p:nvSpPr>
        <p:spPr/>
        <p:txBody>
          <a:bodyPr/>
          <a:lstStyle/>
          <a:p>
            <a:pPr>
              <a:lnSpc>
                <a:spcPct val="90000"/>
              </a:lnSpc>
            </a:pPr>
            <a:r>
              <a:rPr lang="nl-BE" altLang="en-US" dirty="0" err="1" smtClean="0"/>
              <a:t>Mental</a:t>
            </a:r>
            <a:r>
              <a:rPr lang="nl-BE" altLang="en-US" dirty="0" smtClean="0"/>
              <a:t> </a:t>
            </a:r>
            <a:r>
              <a:rPr lang="nl-BE" altLang="en-US" dirty="0" err="1" smtClean="0"/>
              <a:t>processes</a:t>
            </a:r>
            <a:r>
              <a:rPr lang="nl-BE" altLang="en-US" dirty="0" smtClean="0"/>
              <a:t> </a:t>
            </a:r>
            <a:r>
              <a:rPr lang="nl-BE" altLang="en-US" dirty="0" err="1" smtClean="0"/>
              <a:t>and</a:t>
            </a:r>
            <a:r>
              <a:rPr lang="nl-BE" altLang="en-US" dirty="0" smtClean="0"/>
              <a:t> </a:t>
            </a:r>
            <a:r>
              <a:rPr lang="nl-BE" altLang="en-US" dirty="0" err="1" smtClean="0"/>
              <a:t>behavior</a:t>
            </a:r>
            <a:r>
              <a:rPr lang="nl-BE" altLang="en-US" dirty="0" smtClean="0"/>
              <a:t> follow </a:t>
            </a:r>
            <a:r>
              <a:rPr lang="nl-BE" altLang="en-US" dirty="0" err="1" smtClean="0"/>
              <a:t>traits</a:t>
            </a:r>
            <a:r>
              <a:rPr lang="nl-BE" altLang="en-US" dirty="0" smtClean="0"/>
              <a:t>/</a:t>
            </a:r>
            <a:r>
              <a:rPr lang="nl-BE" altLang="en-US" dirty="0" err="1" smtClean="0"/>
              <a:t>phenomena</a:t>
            </a:r>
            <a:r>
              <a:rPr lang="nl-BE" altLang="en-US" dirty="0" smtClean="0"/>
              <a:t> </a:t>
            </a:r>
            <a:r>
              <a:rPr lang="nl-BE" altLang="en-US" dirty="0" err="1" smtClean="0"/>
              <a:t>which</a:t>
            </a:r>
            <a:r>
              <a:rPr lang="nl-BE" altLang="en-US" dirty="0" smtClean="0"/>
              <a:t> </a:t>
            </a:r>
            <a:r>
              <a:rPr lang="en-US" altLang="en-US" dirty="0" smtClean="0"/>
              <a:t>are </a:t>
            </a:r>
            <a:r>
              <a:rPr lang="nl-BE" altLang="en-US" dirty="0" err="1" smtClean="0"/>
              <a:t>to</a:t>
            </a:r>
            <a:r>
              <a:rPr lang="nl-BE" altLang="en-US" dirty="0" smtClean="0"/>
              <a:t> </a:t>
            </a:r>
            <a:r>
              <a:rPr lang="nl-BE" altLang="en-US" dirty="0" err="1" smtClean="0"/>
              <a:t>be</a:t>
            </a:r>
            <a:r>
              <a:rPr lang="nl-BE" altLang="en-US" dirty="0" smtClean="0"/>
              <a:t> </a:t>
            </a:r>
            <a:r>
              <a:rPr lang="en-US" altLang="en-US" dirty="0" smtClean="0"/>
              <a:t>seen as continuous variables along continua on which all members of the population can be located. These continua extend to both normal and pathological </a:t>
            </a:r>
            <a:r>
              <a:rPr lang="nl-BE" altLang="en-US" dirty="0" err="1" smtClean="0"/>
              <a:t>phenotypes</a:t>
            </a:r>
            <a:r>
              <a:rPr lang="en-US" altLang="en-US" dirty="0" smtClean="0"/>
              <a:t>.</a:t>
            </a:r>
          </a:p>
          <a:p>
            <a:pPr>
              <a:lnSpc>
                <a:spcPct val="90000"/>
              </a:lnSpc>
            </a:pPr>
            <a:endParaRPr lang="nl-BE" altLang="en-US" dirty="0" smtClean="0"/>
          </a:p>
          <a:p>
            <a:pPr>
              <a:lnSpc>
                <a:spcPct val="90000"/>
              </a:lnSpc>
            </a:pPr>
            <a:r>
              <a:rPr lang="nl-BE" altLang="en-US" dirty="0" smtClean="0"/>
              <a:t>These </a:t>
            </a:r>
            <a:r>
              <a:rPr lang="nl-BE" altLang="en-US" dirty="0" err="1" smtClean="0"/>
              <a:t>traits</a:t>
            </a:r>
            <a:r>
              <a:rPr lang="nl-BE" altLang="en-US" dirty="0" smtClean="0"/>
              <a:t> are on a par </a:t>
            </a:r>
            <a:r>
              <a:rPr lang="nl-BE" altLang="en-US" dirty="0" err="1" smtClean="0"/>
              <a:t>with</a:t>
            </a:r>
            <a:r>
              <a:rPr lang="nl-BE" altLang="en-US" dirty="0" smtClean="0"/>
              <a:t> </a:t>
            </a:r>
            <a:r>
              <a:rPr lang="nl-BE" altLang="en-US" dirty="0" err="1" smtClean="0"/>
              <a:t>properties</a:t>
            </a:r>
            <a:r>
              <a:rPr lang="nl-BE" altLang="en-US" dirty="0" smtClean="0"/>
              <a:t> </a:t>
            </a:r>
            <a:r>
              <a:rPr lang="nl-BE" altLang="en-US" dirty="0" err="1" smtClean="0"/>
              <a:t>such</a:t>
            </a:r>
            <a:r>
              <a:rPr lang="nl-BE" altLang="en-US" dirty="0" smtClean="0"/>
              <a:t> as </a:t>
            </a:r>
            <a:r>
              <a:rPr lang="nl-BE" altLang="en-US" dirty="0" err="1" smtClean="0"/>
              <a:t>temperature</a:t>
            </a:r>
            <a:r>
              <a:rPr lang="nl-BE" altLang="en-US" dirty="0" smtClean="0"/>
              <a:t>, </a:t>
            </a:r>
            <a:r>
              <a:rPr lang="nl-BE" altLang="en-US" dirty="0" err="1" smtClean="0"/>
              <a:t>weight</a:t>
            </a:r>
            <a:r>
              <a:rPr lang="nl-BE" altLang="en-US" dirty="0" smtClean="0"/>
              <a:t>, …</a:t>
            </a:r>
          </a:p>
          <a:p>
            <a:pPr lvl="1">
              <a:lnSpc>
                <a:spcPct val="90000"/>
              </a:lnSpc>
              <a:buFontTx/>
              <a:buNone/>
            </a:pPr>
            <a:r>
              <a:rPr lang="nl-BE" altLang="en-US" dirty="0" smtClean="0">
                <a:sym typeface="Wingdings" panose="05000000000000000000" pitchFamily="2" charset="2"/>
              </a:rPr>
              <a:t> Homo sapiens is </a:t>
            </a:r>
            <a:r>
              <a:rPr lang="nl-BE" altLang="en-US" dirty="0" err="1" smtClean="0">
                <a:sym typeface="Wingdings" panose="05000000000000000000" pitchFamily="2" charset="2"/>
              </a:rPr>
              <a:t>not</a:t>
            </a:r>
            <a:r>
              <a:rPr lang="nl-BE" altLang="en-US" dirty="0" smtClean="0">
                <a:sym typeface="Wingdings" panose="05000000000000000000" pitchFamily="2" charset="2"/>
              </a:rPr>
              <a:t> </a:t>
            </a:r>
            <a:r>
              <a:rPr lang="nl-BE" altLang="en-US" dirty="0" err="1" smtClean="0">
                <a:sym typeface="Wingdings" panose="05000000000000000000" pitchFamily="2" charset="2"/>
              </a:rPr>
              <a:t>further</a:t>
            </a:r>
            <a:r>
              <a:rPr lang="nl-BE" altLang="en-US" dirty="0" smtClean="0">
                <a:sym typeface="Wingdings" panose="05000000000000000000" pitchFamily="2" charset="2"/>
              </a:rPr>
              <a:t> </a:t>
            </a:r>
            <a:r>
              <a:rPr lang="nl-BE" altLang="en-US" dirty="0" err="1" smtClean="0">
                <a:sym typeface="Wingdings" panose="05000000000000000000" pitchFamily="2" charset="2"/>
              </a:rPr>
              <a:t>subdivided</a:t>
            </a:r>
            <a:r>
              <a:rPr lang="nl-BE" altLang="en-US" dirty="0" smtClean="0">
                <a:sym typeface="Wingdings" panose="05000000000000000000" pitchFamily="2" charset="2"/>
              </a:rPr>
              <a:t> in subspecies </a:t>
            </a:r>
            <a:r>
              <a:rPr lang="nl-BE" altLang="en-US" dirty="0" err="1" smtClean="0">
                <a:sym typeface="Wingdings" panose="05000000000000000000" pitchFamily="2" charset="2"/>
              </a:rPr>
              <a:t>according</a:t>
            </a:r>
            <a:r>
              <a:rPr lang="nl-BE" altLang="en-US" dirty="0" smtClean="0">
                <a:sym typeface="Wingdings" panose="05000000000000000000" pitchFamily="2" charset="2"/>
              </a:rPr>
              <a:t> </a:t>
            </a:r>
            <a:r>
              <a:rPr lang="nl-BE" altLang="en-US" dirty="0" err="1" smtClean="0">
                <a:sym typeface="Wingdings" panose="05000000000000000000" pitchFamily="2" charset="2"/>
              </a:rPr>
              <a:t>to</a:t>
            </a:r>
            <a:r>
              <a:rPr lang="nl-BE" altLang="en-US" dirty="0" smtClean="0">
                <a:sym typeface="Wingdings" panose="05000000000000000000" pitchFamily="2" charset="2"/>
              </a:rPr>
              <a:t> </a:t>
            </a:r>
            <a:r>
              <a:rPr lang="nl-BE" altLang="en-US" dirty="0" err="1" smtClean="0">
                <a:sym typeface="Wingdings" panose="05000000000000000000" pitchFamily="2" charset="2"/>
              </a:rPr>
              <a:t>weight</a:t>
            </a:r>
            <a:r>
              <a:rPr lang="nl-BE" altLang="en-US" dirty="0" smtClean="0">
                <a:sym typeface="Wingdings" panose="05000000000000000000" pitchFamily="2" charset="2"/>
              </a:rPr>
              <a:t>, </a:t>
            </a:r>
            <a:r>
              <a:rPr lang="nl-BE" altLang="en-US" dirty="0" err="1" smtClean="0">
                <a:sym typeface="Wingdings" panose="05000000000000000000" pitchFamily="2" charset="2"/>
              </a:rPr>
              <a:t>temperature</a:t>
            </a:r>
            <a:r>
              <a:rPr lang="nl-BE" altLang="en-US" dirty="0" smtClean="0">
                <a:sym typeface="Wingdings" panose="05000000000000000000" pitchFamily="2" charset="2"/>
              </a:rPr>
              <a:t>, …</a:t>
            </a:r>
            <a:endParaRPr lang="en-US" altLang="en-US" dirty="0" smtClean="0"/>
          </a:p>
        </p:txBody>
      </p:sp>
    </p:spTree>
    <p:extLst>
      <p:ext uri="{BB962C8B-B14F-4D97-AF65-F5344CB8AC3E}">
        <p14:creationId xmlns:p14="http://schemas.microsoft.com/office/powerpoint/2010/main" val="13277160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85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85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AutoShape 2"/>
          <p:cNvSpPr>
            <a:spLocks noGrp="1" noChangeArrowheads="1"/>
          </p:cNvSpPr>
          <p:nvPr>
            <p:ph type="title"/>
          </p:nvPr>
        </p:nvSpPr>
        <p:spPr/>
        <p:txBody>
          <a:bodyPr/>
          <a:lstStyle/>
          <a:p>
            <a:r>
              <a:rPr lang="nl-BE" altLang="en-US" smtClean="0"/>
              <a:t>The Dimensional Approach (2)</a:t>
            </a:r>
            <a:endParaRPr lang="en-US" altLang="en-US" smtClean="0"/>
          </a:p>
        </p:txBody>
      </p:sp>
      <p:sp>
        <p:nvSpPr>
          <p:cNvPr id="452611" name="Rectangle 3"/>
          <p:cNvSpPr>
            <a:spLocks noGrp="1" noChangeArrowheads="1"/>
          </p:cNvSpPr>
          <p:nvPr>
            <p:ph idx="1"/>
          </p:nvPr>
        </p:nvSpPr>
        <p:spPr/>
        <p:txBody>
          <a:bodyPr/>
          <a:lstStyle/>
          <a:p>
            <a:r>
              <a:rPr lang="nl-BE" altLang="en-US" sz="2800" i="1" dirty="0" smtClean="0"/>
              <a:t>“</a:t>
            </a:r>
            <a:r>
              <a:rPr lang="en-US" altLang="en-US" sz="2800" i="1" dirty="0" smtClean="0"/>
              <a:t>Diagnostic categories defined by their syndromes should be regarded as valid only if they have been shown to be discrete entities with natural boundaries that separate them from other disorders</a:t>
            </a:r>
            <a:r>
              <a:rPr lang="nl-BE" altLang="en-US" sz="2800" i="1" dirty="0" smtClean="0"/>
              <a:t>.”</a:t>
            </a:r>
          </a:p>
          <a:p>
            <a:endParaRPr lang="nl-BE" altLang="en-US" sz="2800" i="1" dirty="0" smtClean="0"/>
          </a:p>
          <a:p>
            <a:endParaRPr lang="nl-BE" altLang="en-US" sz="1600" i="1" dirty="0" smtClean="0"/>
          </a:p>
          <a:p>
            <a:r>
              <a:rPr lang="nl-BE" altLang="en-US" sz="2800" i="1" dirty="0" smtClean="0"/>
              <a:t>“</a:t>
            </a:r>
            <a:r>
              <a:rPr lang="en-US" altLang="en-US" sz="2800" i="1" dirty="0" smtClean="0"/>
              <a:t>there is no empirical evidence for natural boundaries between major syndromes</a:t>
            </a:r>
            <a:r>
              <a:rPr lang="nl-BE" altLang="en-US" sz="2800" i="1" dirty="0" smtClean="0"/>
              <a:t>”</a:t>
            </a:r>
            <a:r>
              <a:rPr lang="en-US" altLang="en-US" sz="2800" i="1" dirty="0" smtClean="0"/>
              <a:t> </a:t>
            </a:r>
            <a:r>
              <a:rPr lang="nl-BE" altLang="en-US" sz="2800" i="1" dirty="0" smtClean="0"/>
              <a:t>…</a:t>
            </a:r>
            <a:r>
              <a:rPr lang="en-US" altLang="en-US" sz="2800" i="1" dirty="0" smtClean="0"/>
              <a:t> </a:t>
            </a:r>
            <a:r>
              <a:rPr lang="nl-BE" altLang="en-US" sz="2800" i="1" dirty="0" smtClean="0"/>
              <a:t>“</a:t>
            </a:r>
            <a:r>
              <a:rPr lang="en-US" altLang="en-US" sz="2800" i="1" dirty="0" smtClean="0"/>
              <a:t>the categorical approach is fundamentally flawed</a:t>
            </a:r>
            <a:r>
              <a:rPr lang="nl-BE" altLang="en-US" sz="2800" i="1" dirty="0" smtClean="0"/>
              <a:t>”</a:t>
            </a:r>
            <a:endParaRPr lang="en-US" altLang="en-US" sz="2800" i="1" dirty="0" smtClean="0"/>
          </a:p>
        </p:txBody>
      </p:sp>
      <p:sp>
        <p:nvSpPr>
          <p:cNvPr id="96260" name="Rectangle 4"/>
          <p:cNvSpPr>
            <a:spLocks noChangeArrowheads="1"/>
          </p:cNvSpPr>
          <p:nvPr/>
        </p:nvSpPr>
        <p:spPr bwMode="auto">
          <a:xfrm>
            <a:off x="1752600" y="3922067"/>
            <a:ext cx="746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200" dirty="0">
                <a:solidFill>
                  <a:schemeClr val="bg1"/>
                </a:solidFill>
              </a:rPr>
              <a:t>Kendell R, </a:t>
            </a:r>
            <a:r>
              <a:rPr lang="en-US" altLang="en-US" sz="1200" dirty="0" err="1">
                <a:solidFill>
                  <a:schemeClr val="bg1"/>
                </a:solidFill>
              </a:rPr>
              <a:t>Jablensky</a:t>
            </a:r>
            <a:r>
              <a:rPr lang="en-US" altLang="en-US" sz="1200" dirty="0">
                <a:solidFill>
                  <a:schemeClr val="bg1"/>
                </a:solidFill>
              </a:rPr>
              <a:t> A. Distinguishing between the validity and utility of psychiatric diagnoses. Am J Psychiatry 2003; 160:4–12.</a:t>
            </a:r>
          </a:p>
        </p:txBody>
      </p:sp>
      <p:sp>
        <p:nvSpPr>
          <p:cNvPr id="452613" name="Rectangle 5"/>
          <p:cNvSpPr>
            <a:spLocks noChangeArrowheads="1"/>
          </p:cNvSpPr>
          <p:nvPr/>
        </p:nvSpPr>
        <p:spPr bwMode="auto">
          <a:xfrm>
            <a:off x="381000" y="6147414"/>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200" dirty="0" err="1">
                <a:solidFill>
                  <a:schemeClr val="bg1"/>
                </a:solidFill>
              </a:rPr>
              <a:t>Cloninger</a:t>
            </a:r>
            <a:r>
              <a:rPr lang="en-US" altLang="en-US" sz="1200" dirty="0">
                <a:solidFill>
                  <a:schemeClr val="bg1"/>
                </a:solidFill>
              </a:rPr>
              <a:t> CR: A new conceptual paradigm from genetics and psychobiology for the science of mental health. </a:t>
            </a:r>
            <a:r>
              <a:rPr lang="en-US" altLang="en-US" sz="1200" dirty="0" err="1">
                <a:solidFill>
                  <a:schemeClr val="bg1"/>
                </a:solidFill>
              </a:rPr>
              <a:t>Aust</a:t>
            </a:r>
            <a:r>
              <a:rPr lang="en-US" altLang="en-US" sz="1200" dirty="0">
                <a:solidFill>
                  <a:schemeClr val="bg1"/>
                </a:solidFill>
              </a:rPr>
              <a:t> N Z J Psychiatry 33:174–186, 1999.</a:t>
            </a:r>
          </a:p>
        </p:txBody>
      </p:sp>
    </p:spTree>
    <p:extLst>
      <p:ext uri="{BB962C8B-B14F-4D97-AF65-F5344CB8AC3E}">
        <p14:creationId xmlns:p14="http://schemas.microsoft.com/office/powerpoint/2010/main" val="1343346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261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P spid="452613" grpId="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7282" name="Picture 5" descr="mountain-bike-yellowstone-gardi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5682" name="AutoShape 2"/>
          <p:cNvSpPr>
            <a:spLocks noGrp="1" noChangeArrowheads="1"/>
          </p:cNvSpPr>
          <p:nvPr>
            <p:ph type="title"/>
          </p:nvPr>
        </p:nvSpPr>
        <p:spPr>
          <a:xfrm>
            <a:off x="304800" y="4343400"/>
            <a:ext cx="8632825" cy="633413"/>
          </a:xfrm>
        </p:spPr>
        <p:txBody>
          <a:bodyPr/>
          <a:lstStyle/>
          <a:p>
            <a:r>
              <a:rPr lang="nl-BE" altLang="en-US" smtClean="0"/>
              <a:t>Is there empirical evidence for this boundary ?</a:t>
            </a:r>
            <a:endParaRPr lang="en-US" altLang="en-US" smtClean="0"/>
          </a:p>
        </p:txBody>
      </p:sp>
      <p:grpSp>
        <p:nvGrpSpPr>
          <p:cNvPr id="2" name="Group 9"/>
          <p:cNvGrpSpPr>
            <a:grpSpLocks/>
          </p:cNvGrpSpPr>
          <p:nvPr/>
        </p:nvGrpSpPr>
        <p:grpSpPr bwMode="auto">
          <a:xfrm>
            <a:off x="0" y="3048000"/>
            <a:ext cx="9144000" cy="1371600"/>
            <a:chOff x="0" y="1920"/>
            <a:chExt cx="5760" cy="864"/>
          </a:xfrm>
        </p:grpSpPr>
        <p:sp>
          <p:nvSpPr>
            <p:cNvPr id="97286" name="Line 6"/>
            <p:cNvSpPr>
              <a:spLocks noChangeShapeType="1"/>
            </p:cNvSpPr>
            <p:nvPr/>
          </p:nvSpPr>
          <p:spPr bwMode="auto">
            <a:xfrm flipV="1">
              <a:off x="0" y="1920"/>
              <a:ext cx="5760" cy="96"/>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7287" name="Line 7"/>
            <p:cNvSpPr>
              <a:spLocks noChangeShapeType="1"/>
            </p:cNvSpPr>
            <p:nvPr/>
          </p:nvSpPr>
          <p:spPr bwMode="auto">
            <a:xfrm flipH="1" flipV="1">
              <a:off x="3600" y="2016"/>
              <a:ext cx="336" cy="768"/>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455688" name="AutoShape 8"/>
          <p:cNvSpPr>
            <a:spLocks noChangeArrowheads="1"/>
          </p:cNvSpPr>
          <p:nvPr/>
        </p:nvSpPr>
        <p:spPr bwMode="auto">
          <a:xfrm>
            <a:off x="304800" y="5181600"/>
            <a:ext cx="8632825" cy="633413"/>
          </a:xfrm>
          <a:prstGeom prst="roundRect">
            <a:avLst>
              <a:gd name="adj" fmla="val 16667"/>
            </a:avLst>
          </a:prstGeom>
          <a:solidFill>
            <a:srgbClr val="84AECA"/>
          </a:solid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nl-BE" altLang="en-US"/>
              <a:t>And if not, do these mountains exist ?</a:t>
            </a:r>
            <a:endParaRPr lang="en-US" altLang="en-US"/>
          </a:p>
        </p:txBody>
      </p:sp>
    </p:spTree>
    <p:extLst>
      <p:ext uri="{BB962C8B-B14F-4D97-AF65-F5344CB8AC3E}">
        <p14:creationId xmlns:p14="http://schemas.microsoft.com/office/powerpoint/2010/main" val="3793478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45568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4556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682" grpId="0" animBg="1" autoUpdateAnimBg="0"/>
      <p:bldP spid="455688" grpId="0"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2"/>
          <p:cNvSpPr>
            <a:spLocks noGrp="1" noChangeArrowheads="1"/>
          </p:cNvSpPr>
          <p:nvPr>
            <p:ph type="title"/>
          </p:nvPr>
        </p:nvSpPr>
        <p:spPr/>
        <p:txBody>
          <a:bodyPr/>
          <a:lstStyle/>
          <a:p>
            <a:r>
              <a:rPr lang="nl-BE" altLang="en-US" sz="3000" smtClean="0"/>
              <a:t>Then also these guys would be from the same species</a:t>
            </a:r>
            <a:endParaRPr lang="en-US" altLang="en-US" sz="3000" smtClean="0"/>
          </a:p>
        </p:txBody>
      </p:sp>
      <p:sp>
        <p:nvSpPr>
          <p:cNvPr id="6149" name="Rectangle 5"/>
          <p:cNvSpPr>
            <a:spLocks noChangeArrowheads="1"/>
          </p:cNvSpPr>
          <p:nvPr/>
        </p:nvSpPr>
        <p:spPr bwMode="auto">
          <a:xfrm>
            <a:off x="2689225" y="2165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pic>
        <p:nvPicPr>
          <p:cNvPr id="6150" name="Picture 7" descr="Don_tickl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981200"/>
            <a:ext cx="3048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8"/>
          <p:cNvSpPr>
            <a:spLocks noChangeArrowheads="1"/>
          </p:cNvSpPr>
          <p:nvPr/>
        </p:nvSpPr>
        <p:spPr bwMode="auto">
          <a:xfrm>
            <a:off x="2689225" y="2165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pic>
        <p:nvPicPr>
          <p:cNvPr id="6152" name="Picture 10" descr="gua_tick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981200"/>
            <a:ext cx="30480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1"/>
          <p:cNvSpPr>
            <a:spLocks noChangeArrowheads="1"/>
          </p:cNvSpPr>
          <p:nvPr/>
        </p:nvSpPr>
        <p:spPr bwMode="auto">
          <a:xfrm>
            <a:off x="2689225" y="10350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endParaRPr lang="en-US" altLang="en-US"/>
          </a:p>
        </p:txBody>
      </p:sp>
      <p:graphicFrame>
        <p:nvGraphicFramePr>
          <p:cNvPr id="6146" name="Object 2"/>
          <p:cNvGraphicFramePr>
            <a:graphicFrameLocks noChangeAspect="1"/>
          </p:cNvGraphicFramePr>
          <p:nvPr/>
        </p:nvGraphicFramePr>
        <p:xfrm>
          <a:off x="990600" y="4191000"/>
          <a:ext cx="3048000" cy="2047875"/>
        </p:xfrm>
        <a:graphic>
          <a:graphicData uri="http://schemas.openxmlformats.org/presentationml/2006/ole">
            <mc:AlternateContent xmlns:mc="http://schemas.openxmlformats.org/markup-compatibility/2006">
              <mc:Choice xmlns:v="urn:schemas-microsoft-com:vml" Requires="v">
                <p:oleObj spid="_x0000_s363730" name="Photo Editor-foto" r:id="rId6" imgW="2847619" imgH="2048161" progId="MSPhotoEd.3">
                  <p:embed/>
                </p:oleObj>
              </mc:Choice>
              <mc:Fallback>
                <p:oleObj name="Photo Editor-foto" r:id="rId6" imgW="2847619" imgH="2048161"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191000"/>
                        <a:ext cx="3048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4800600" y="4191000"/>
          <a:ext cx="3048000" cy="2089150"/>
        </p:xfrm>
        <a:graphic>
          <a:graphicData uri="http://schemas.openxmlformats.org/presentationml/2006/ole">
            <mc:AlternateContent xmlns:mc="http://schemas.openxmlformats.org/markup-compatibility/2006">
              <mc:Choice xmlns:v="urn:schemas-microsoft-com:vml" Requires="v">
                <p:oleObj spid="_x0000_s363731" name="Photo Editor-foto" r:id="rId8" imgW="2438095" imgH="1857143" progId="MSPhotoEd.3">
                  <p:embed/>
                </p:oleObj>
              </mc:Choice>
              <mc:Fallback>
                <p:oleObj name="Photo Editor-foto" r:id="rId8" imgW="2438095" imgH="185714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4191000"/>
                        <a:ext cx="3048000" cy="208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4" name="Rectangle 16"/>
          <p:cNvSpPr>
            <a:spLocks noChangeArrowheads="1"/>
          </p:cNvSpPr>
          <p:nvPr/>
        </p:nvSpPr>
        <p:spPr bwMode="auto">
          <a:xfrm>
            <a:off x="152400" y="6276975"/>
            <a:ext cx="899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sz="1600">
                <a:solidFill>
                  <a:schemeClr val="bg1"/>
                </a:solidFill>
              </a:rPr>
              <a:t>W.N. Kellogg</a:t>
            </a:r>
            <a:r>
              <a:rPr lang="nl-BE" altLang="en-US" sz="1600">
                <a:solidFill>
                  <a:schemeClr val="bg1"/>
                </a:solidFill>
              </a:rPr>
              <a:t>, </a:t>
            </a:r>
            <a:r>
              <a:rPr lang="en-US" altLang="en-US" sz="1600">
                <a:solidFill>
                  <a:schemeClr val="bg1"/>
                </a:solidFill>
              </a:rPr>
              <a:t>L.A. Kellogg</a:t>
            </a:r>
            <a:r>
              <a:rPr lang="nl-BE" altLang="en-US" sz="1600">
                <a:solidFill>
                  <a:schemeClr val="bg1"/>
                </a:solidFill>
              </a:rPr>
              <a:t>. </a:t>
            </a:r>
            <a:r>
              <a:rPr lang="en-US" altLang="en-US" sz="1600">
                <a:solidFill>
                  <a:schemeClr val="bg1"/>
                </a:solidFill>
              </a:rPr>
              <a:t>The Ape and The Child</a:t>
            </a:r>
            <a:r>
              <a:rPr lang="nl-BE" altLang="en-US" sz="1600">
                <a:solidFill>
                  <a:schemeClr val="bg1"/>
                </a:solidFill>
              </a:rPr>
              <a:t>; </a:t>
            </a:r>
            <a:r>
              <a:rPr lang="en-US" altLang="en-US" sz="1600">
                <a:solidFill>
                  <a:schemeClr val="bg1"/>
                </a:solidFill>
              </a:rPr>
              <a:t>A Comparative Study of the Environmental Influence Upon Early Behavior</a:t>
            </a:r>
            <a:r>
              <a:rPr lang="nl-BE" altLang="en-US" sz="1600">
                <a:solidFill>
                  <a:schemeClr val="bg1"/>
                </a:solidFill>
              </a:rPr>
              <a:t>. </a:t>
            </a:r>
            <a:r>
              <a:rPr lang="en-US" altLang="en-US" sz="1600">
                <a:solidFill>
                  <a:schemeClr val="bg1"/>
                </a:solidFill>
              </a:rPr>
              <a:t>Hafner Publishing Company</a:t>
            </a:r>
            <a:r>
              <a:rPr lang="nl-BE" altLang="en-US" sz="1600">
                <a:solidFill>
                  <a:schemeClr val="bg1"/>
                </a:solidFill>
              </a:rPr>
              <a:t>, </a:t>
            </a:r>
            <a:r>
              <a:rPr lang="en-US" altLang="en-US" sz="1600">
                <a:solidFill>
                  <a:schemeClr val="bg1"/>
                </a:solidFill>
              </a:rPr>
              <a:t>New York and London</a:t>
            </a:r>
            <a:r>
              <a:rPr lang="nl-BE" altLang="en-US" sz="1600">
                <a:solidFill>
                  <a:schemeClr val="bg1"/>
                </a:solidFill>
              </a:rPr>
              <a:t>, </a:t>
            </a:r>
            <a:r>
              <a:rPr lang="en-US" altLang="en-US" sz="1600">
                <a:solidFill>
                  <a:schemeClr val="bg1"/>
                </a:solidFill>
              </a:rPr>
              <a:t>1967</a:t>
            </a:r>
            <a:r>
              <a:rPr lang="nl-BE" altLang="en-US" sz="1600">
                <a:solidFill>
                  <a:schemeClr val="bg1"/>
                </a:solidFill>
              </a:rPr>
              <a:t>.</a:t>
            </a:r>
            <a:endParaRPr lang="en-US" altLang="en-US" sz="1600">
              <a:solidFill>
                <a:schemeClr val="bg1"/>
              </a:solidFill>
            </a:endParaRPr>
          </a:p>
        </p:txBody>
      </p:sp>
    </p:spTree>
    <p:extLst>
      <p:ext uri="{BB962C8B-B14F-4D97-AF65-F5344CB8AC3E}">
        <p14:creationId xmlns:p14="http://schemas.microsoft.com/office/powerpoint/2010/main" val="2026113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solidFill>
                  <a:srgbClr val="FFFF00"/>
                </a:solidFill>
              </a:rPr>
              <a:t>rigorous</a:t>
            </a:r>
            <a:r>
              <a:rPr lang="en-US" sz="2200" dirty="0"/>
              <a:t> </a:t>
            </a:r>
            <a:r>
              <a:rPr lang="en-US" sz="2200" dirty="0">
                <a:solidFill>
                  <a:srgbClr val="FF0000"/>
                </a:solidFill>
              </a:rPr>
              <a:t>academic</a:t>
            </a:r>
            <a:r>
              <a:rPr lang="en-US" sz="2200" dirty="0"/>
              <a:t> </a:t>
            </a:r>
            <a:r>
              <a:rPr lang="en-US" sz="2200" dirty="0">
                <a:solidFill>
                  <a:srgbClr val="FFFF00"/>
                </a:solidFill>
              </a:rPr>
              <a:t>study</a:t>
            </a:r>
            <a:r>
              <a:rPr lang="en-US" sz="2200" dirty="0"/>
              <a:t> that deals specifically with what </a:t>
            </a:r>
            <a:r>
              <a:rPr lang="en-US" sz="2200" dirty="0">
                <a:solidFill>
                  <a:srgbClr val="FFFF00"/>
                </a:solidFill>
              </a:rPr>
              <a:t>science</a:t>
            </a:r>
            <a:r>
              <a:rPr lang="en-US" sz="2200" dirty="0"/>
              <a:t> is, how it works, and the </a:t>
            </a:r>
            <a:r>
              <a:rPr lang="en-US" sz="2200" dirty="0">
                <a:solidFill>
                  <a:srgbClr val="FFFF00"/>
                </a:solidFill>
              </a:rPr>
              <a:t>logic</a:t>
            </a:r>
            <a:r>
              <a:rPr lang="en-US" sz="2200" dirty="0"/>
              <a:t> through which we build </a:t>
            </a:r>
            <a:r>
              <a:rPr lang="en-US" sz="2200" dirty="0">
                <a:solidFill>
                  <a:srgbClr val="FFFF00"/>
                </a:solidFill>
              </a:rPr>
              <a:t>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a:t>
            </a:r>
            <a:r>
              <a:rPr lang="en-US" sz="2200" dirty="0" smtClean="0">
                <a:solidFill>
                  <a:srgbClr val="FFFF00"/>
                </a:solidFill>
              </a:rPr>
              <a:t>understand</a:t>
            </a:r>
            <a:r>
              <a:rPr lang="en-US" sz="2200" dirty="0" smtClean="0"/>
              <a:t>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a:t>
            </a:r>
            <a:r>
              <a:rPr lang="en-US" sz="2200" dirty="0">
                <a:solidFill>
                  <a:srgbClr val="FFFF00"/>
                </a:solidFill>
              </a:rPr>
              <a:t>claims</a:t>
            </a:r>
            <a:r>
              <a:rPr lang="en-US" sz="2200" dirty="0"/>
              <a:t> made about science, and </a:t>
            </a:r>
            <a:r>
              <a:rPr lang="en-US" sz="2200" dirty="0" smtClean="0"/>
              <a:t>should help </a:t>
            </a:r>
            <a:r>
              <a:rPr lang="en-US" sz="2200" dirty="0"/>
              <a:t>us make informed </a:t>
            </a:r>
            <a:r>
              <a:rPr lang="en-US" sz="2200" dirty="0">
                <a:solidFill>
                  <a:srgbClr val="FFFF00"/>
                </a:solidFill>
              </a:rPr>
              <a:t>judgments</a:t>
            </a:r>
            <a:r>
              <a:rPr lang="en-US" sz="2200" dirty="0"/>
              <a:t>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TextBox 1"/>
          <p:cNvSpPr txBox="1"/>
          <p:nvPr/>
        </p:nvSpPr>
        <p:spPr>
          <a:xfrm>
            <a:off x="6858000" y="6172200"/>
            <a:ext cx="2169184" cy="584775"/>
          </a:xfrm>
          <a:prstGeom prst="rect">
            <a:avLst/>
          </a:prstGeom>
          <a:noFill/>
        </p:spPr>
        <p:txBody>
          <a:bodyPr wrap="none" rtlCol="0">
            <a:spAutoFit/>
          </a:bodyPr>
          <a:lstStyle/>
          <a:p>
            <a:r>
              <a:rPr lang="en-US" dirty="0" smtClean="0">
                <a:solidFill>
                  <a:srgbClr val="FFFF00"/>
                </a:solidFill>
              </a:rPr>
              <a:t>Keywords?</a:t>
            </a:r>
            <a:endParaRPr lang="en-US" dirty="0">
              <a:solidFill>
                <a:srgbClr val="FFFF00"/>
              </a:solidFill>
            </a:endParaRPr>
          </a:p>
        </p:txBody>
      </p:sp>
    </p:spTree>
    <p:extLst>
      <p:ext uri="{BB962C8B-B14F-4D97-AF65-F5344CB8AC3E}">
        <p14:creationId xmlns:p14="http://schemas.microsoft.com/office/powerpoint/2010/main" val="373625567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AutoShape 2"/>
          <p:cNvSpPr>
            <a:spLocks noGrp="1" noChangeArrowheads="1"/>
          </p:cNvSpPr>
          <p:nvPr>
            <p:ph type="title"/>
          </p:nvPr>
        </p:nvSpPr>
        <p:spPr/>
        <p:txBody>
          <a:bodyPr/>
          <a:lstStyle/>
          <a:p>
            <a:r>
              <a:rPr lang="nl-BE" altLang="en-US" smtClean="0"/>
              <a:t>Attempts to resolve the problem (1)</a:t>
            </a:r>
            <a:endParaRPr lang="en-US" altLang="en-US" smtClean="0"/>
          </a:p>
        </p:txBody>
      </p:sp>
      <p:sp>
        <p:nvSpPr>
          <p:cNvPr id="98308" name="Rectangle 3"/>
          <p:cNvSpPr>
            <a:spLocks noGrp="1" noChangeArrowheads="1"/>
          </p:cNvSpPr>
          <p:nvPr>
            <p:ph idx="1"/>
          </p:nvPr>
        </p:nvSpPr>
        <p:spPr/>
        <p:txBody>
          <a:bodyPr/>
          <a:lstStyle/>
          <a:p>
            <a:r>
              <a:rPr lang="nl-BE" altLang="en-US" dirty="0" err="1" smtClean="0"/>
              <a:t>Mental</a:t>
            </a:r>
            <a:r>
              <a:rPr lang="nl-BE" altLang="en-US" dirty="0" smtClean="0"/>
              <a:t> disorders as </a:t>
            </a:r>
            <a:r>
              <a:rPr lang="nl-BE" altLang="en-US" b="1" i="1" dirty="0" smtClean="0"/>
              <a:t>‘practical kinds’</a:t>
            </a:r>
          </a:p>
          <a:p>
            <a:pPr lvl="1"/>
            <a:r>
              <a:rPr lang="en-US" altLang="en-US" dirty="0" smtClean="0"/>
              <a:t>‘</a:t>
            </a:r>
            <a:r>
              <a:rPr lang="en-US" altLang="en-US" i="1" dirty="0" smtClean="0"/>
              <a:t>stable patterns that can be identified with varying levels of reliability and validity’ </a:t>
            </a:r>
            <a:r>
              <a:rPr lang="en-US" altLang="en-US" dirty="0" smtClean="0"/>
              <a:t>and which are justified by their usefulness for specific purposes – such as giving an appropriate treatment</a:t>
            </a:r>
          </a:p>
        </p:txBody>
      </p:sp>
      <p:sp>
        <p:nvSpPr>
          <p:cNvPr id="98309" name="Rectangle 4"/>
          <p:cNvSpPr>
            <a:spLocks noChangeArrowheads="1"/>
          </p:cNvSpPr>
          <p:nvPr/>
        </p:nvSpPr>
        <p:spPr bwMode="auto">
          <a:xfrm>
            <a:off x="2667000" y="6216650"/>
            <a:ext cx="647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chemeClr val="bg1"/>
                </a:solidFill>
              </a:rPr>
              <a:t>Zachar, P. 2000b. Psychiatric disorders are not natural kinds. Philosophy, Psychiatry and Psychology 7:167–94.</a:t>
            </a:r>
          </a:p>
        </p:txBody>
      </p:sp>
    </p:spTree>
    <p:extLst>
      <p:ext uri="{BB962C8B-B14F-4D97-AF65-F5344CB8AC3E}">
        <p14:creationId xmlns:p14="http://schemas.microsoft.com/office/powerpoint/2010/main" val="1606226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AutoShape 2"/>
          <p:cNvSpPr>
            <a:spLocks noGrp="1" noChangeArrowheads="1"/>
          </p:cNvSpPr>
          <p:nvPr>
            <p:ph type="title"/>
          </p:nvPr>
        </p:nvSpPr>
        <p:spPr/>
        <p:txBody>
          <a:bodyPr/>
          <a:lstStyle/>
          <a:p>
            <a:r>
              <a:rPr lang="nl-BE" altLang="en-US" smtClean="0"/>
              <a:t>Basis: </a:t>
            </a:r>
            <a:r>
              <a:rPr lang="nl-BE" altLang="en-US" i="1" smtClean="0"/>
              <a:t>‘epistemic value commitments’</a:t>
            </a:r>
            <a:endParaRPr lang="en-US" altLang="en-US" i="1" smtClean="0"/>
          </a:p>
        </p:txBody>
      </p:sp>
      <p:sp>
        <p:nvSpPr>
          <p:cNvPr id="99331" name="Rectangle 3"/>
          <p:cNvSpPr>
            <a:spLocks noGrp="1" noChangeArrowheads="1"/>
          </p:cNvSpPr>
          <p:nvPr>
            <p:ph idx="1"/>
          </p:nvPr>
        </p:nvSpPr>
        <p:spPr/>
        <p:txBody>
          <a:bodyPr/>
          <a:lstStyle/>
          <a:p>
            <a:r>
              <a:rPr lang="nl-BE" altLang="en-US" i="1" smtClean="0"/>
              <a:t>‘</a:t>
            </a:r>
            <a:r>
              <a:rPr lang="en-US" altLang="en-US" i="1" smtClean="0"/>
              <a:t>values involved in making and advancing epistemologically-relevant claims, such as scientific ones</a:t>
            </a:r>
            <a:r>
              <a:rPr lang="nl-BE" altLang="en-US" i="1" smtClean="0"/>
              <a:t>’</a:t>
            </a:r>
            <a:r>
              <a:rPr lang="nl-BE" altLang="en-US" smtClean="0"/>
              <a:t>:</a:t>
            </a:r>
          </a:p>
          <a:p>
            <a:pPr lvl="1">
              <a:buFontTx/>
              <a:buNone/>
            </a:pPr>
            <a:endParaRPr lang="en-US" altLang="en-US" smtClean="0"/>
          </a:p>
        </p:txBody>
      </p:sp>
      <p:sp>
        <p:nvSpPr>
          <p:cNvPr id="99332" name="Text Box 4"/>
          <p:cNvSpPr txBox="1">
            <a:spLocks noChangeArrowheads="1"/>
          </p:cNvSpPr>
          <p:nvPr/>
        </p:nvSpPr>
        <p:spPr bwMode="auto">
          <a:xfrm>
            <a:off x="533400" y="3429000"/>
            <a:ext cx="3733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Coherence</a:t>
            </a:r>
          </a:p>
          <a:p>
            <a:pPr algn="l" eaLnBrk="1" hangingPunct="1"/>
            <a:r>
              <a:rPr lang="nl-BE" altLang="en-US">
                <a:solidFill>
                  <a:schemeClr val="bg1"/>
                </a:solidFill>
              </a:rPr>
              <a:t>Consistency</a:t>
            </a:r>
          </a:p>
          <a:p>
            <a:pPr algn="l" eaLnBrk="1" hangingPunct="1"/>
            <a:r>
              <a:rPr lang="nl-BE" altLang="en-US">
                <a:solidFill>
                  <a:schemeClr val="bg1"/>
                </a:solidFill>
              </a:rPr>
              <a:t>Comprehensiveness</a:t>
            </a:r>
          </a:p>
          <a:p>
            <a:pPr algn="l" eaLnBrk="1" hangingPunct="1"/>
            <a:r>
              <a:rPr lang="nl-BE" altLang="en-US">
                <a:solidFill>
                  <a:schemeClr val="bg1"/>
                </a:solidFill>
              </a:rPr>
              <a:t>Fecundity</a:t>
            </a:r>
          </a:p>
          <a:p>
            <a:pPr algn="l" eaLnBrk="1" hangingPunct="1"/>
            <a:r>
              <a:rPr lang="nl-BE" altLang="en-US">
                <a:solidFill>
                  <a:schemeClr val="bg1"/>
                </a:solidFill>
              </a:rPr>
              <a:t>Simplicity</a:t>
            </a:r>
            <a:endParaRPr lang="en-US" altLang="en-US">
              <a:solidFill>
                <a:schemeClr val="bg1"/>
              </a:solidFill>
            </a:endParaRPr>
          </a:p>
        </p:txBody>
      </p:sp>
      <p:sp>
        <p:nvSpPr>
          <p:cNvPr id="99333" name="Text Box 5"/>
          <p:cNvSpPr txBox="1">
            <a:spLocks noChangeArrowheads="1"/>
          </p:cNvSpPr>
          <p:nvPr/>
        </p:nvSpPr>
        <p:spPr bwMode="auto">
          <a:xfrm>
            <a:off x="4572000" y="3429000"/>
            <a:ext cx="4343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l" eaLnBrk="1" hangingPunct="1"/>
            <a:r>
              <a:rPr lang="nl-BE" altLang="en-US">
                <a:solidFill>
                  <a:schemeClr val="bg1"/>
                </a:solidFill>
              </a:rPr>
              <a:t>Instrumental efficacy</a:t>
            </a:r>
          </a:p>
          <a:p>
            <a:pPr algn="l" eaLnBrk="1" hangingPunct="1"/>
            <a:r>
              <a:rPr lang="nl-BE" altLang="en-US">
                <a:solidFill>
                  <a:schemeClr val="bg1"/>
                </a:solidFill>
              </a:rPr>
              <a:t>Originality</a:t>
            </a:r>
          </a:p>
          <a:p>
            <a:pPr algn="l" eaLnBrk="1" hangingPunct="1"/>
            <a:r>
              <a:rPr lang="nl-BE" altLang="en-US">
                <a:solidFill>
                  <a:schemeClr val="bg1"/>
                </a:solidFill>
              </a:rPr>
              <a:t>Relevance</a:t>
            </a:r>
          </a:p>
          <a:p>
            <a:pPr algn="l" eaLnBrk="1" hangingPunct="1"/>
            <a:r>
              <a:rPr lang="nl-BE" altLang="en-US">
                <a:solidFill>
                  <a:schemeClr val="bg1"/>
                </a:solidFill>
              </a:rPr>
              <a:t>Precision</a:t>
            </a:r>
            <a:endParaRPr lang="en-US" altLang="en-US">
              <a:solidFill>
                <a:schemeClr val="bg1"/>
              </a:solidFill>
            </a:endParaRPr>
          </a:p>
        </p:txBody>
      </p:sp>
      <p:sp>
        <p:nvSpPr>
          <p:cNvPr id="99334" name="Rectangle 6"/>
          <p:cNvSpPr>
            <a:spLocks noChangeArrowheads="1"/>
          </p:cNvSpPr>
          <p:nvPr/>
        </p:nvSpPr>
        <p:spPr bwMode="auto">
          <a:xfrm>
            <a:off x="914400" y="6216650"/>
            <a:ext cx="8229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spcBef>
                <a:spcPct val="50000"/>
              </a:spcBef>
            </a:pPr>
            <a:r>
              <a:rPr lang="en-US" altLang="en-US" sz="1600">
                <a:solidFill>
                  <a:schemeClr val="bg1"/>
                </a:solidFill>
              </a:rPr>
              <a:t>JZ. Sadler</a:t>
            </a:r>
            <a:r>
              <a:rPr lang="nl-BE" altLang="en-US" sz="1600">
                <a:solidFill>
                  <a:schemeClr val="bg1"/>
                </a:solidFill>
              </a:rPr>
              <a:t>.</a:t>
            </a:r>
            <a:r>
              <a:rPr lang="en-US" altLang="en-US" sz="1600">
                <a:solidFill>
                  <a:schemeClr val="bg1"/>
                </a:solidFill>
              </a:rPr>
              <a:t> Epistemic Value Commitments in the Debate over Categorical vs. Dimensional Personality Diagnosis</a:t>
            </a:r>
            <a:r>
              <a:rPr lang="nl-BE" altLang="en-US" sz="1600">
                <a:solidFill>
                  <a:schemeClr val="bg1"/>
                </a:solidFill>
              </a:rPr>
              <a:t>. </a:t>
            </a:r>
            <a:r>
              <a:rPr lang="en-US" altLang="en-US" sz="1600">
                <a:solidFill>
                  <a:schemeClr val="bg1"/>
                </a:solidFill>
              </a:rPr>
              <a:t>Philosophy, Psychiatry, &amp; Psychology 3.3 (1996) 203-222</a:t>
            </a:r>
          </a:p>
        </p:txBody>
      </p:sp>
    </p:spTree>
    <p:extLst>
      <p:ext uri="{BB962C8B-B14F-4D97-AF65-F5344CB8AC3E}">
        <p14:creationId xmlns:p14="http://schemas.microsoft.com/office/powerpoint/2010/main" val="305879342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recent evolution</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1524000"/>
            <a:ext cx="9144000" cy="5318760"/>
          </a:xfrm>
          <a:prstGeom prst="rect">
            <a:avLst/>
          </a:prstGeom>
        </p:spPr>
      </p:pic>
    </p:spTree>
    <p:extLst>
      <p:ext uri="{BB962C8B-B14F-4D97-AF65-F5344CB8AC3E}">
        <p14:creationId xmlns:p14="http://schemas.microsoft.com/office/powerpoint/2010/main" val="7166992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533400"/>
          </a:xfrm>
        </p:spPr>
        <p:txBody>
          <a:bodyPr/>
          <a:lstStyle/>
          <a:p>
            <a:r>
              <a:rPr lang="en-US" dirty="0" err="1" smtClean="0"/>
              <a:t>RDoC</a:t>
            </a:r>
            <a:r>
              <a:rPr lang="en-US" dirty="0" smtClean="0"/>
              <a:t> Matrix for the Cognitive domain</a:t>
            </a:r>
            <a:endParaRPr lang="en-US" dirty="0"/>
          </a:p>
        </p:txBody>
      </p:sp>
      <p:pic>
        <p:nvPicPr>
          <p:cNvPr id="4" name="Content Placeholder 3"/>
          <p:cNvPicPr>
            <a:picLocks noGrp="1" noChangeAspect="1"/>
          </p:cNvPicPr>
          <p:nvPr>
            <p:ph idx="1"/>
          </p:nvPr>
        </p:nvPicPr>
        <p:blipFill>
          <a:blip r:embed="rId2"/>
          <a:stretch>
            <a:fillRect/>
          </a:stretch>
        </p:blipFill>
        <p:spPr>
          <a:xfrm>
            <a:off x="0" y="1143000"/>
            <a:ext cx="9186040" cy="5715000"/>
          </a:xfrm>
          <a:prstGeom prst="rect">
            <a:avLst/>
          </a:prstGeom>
        </p:spPr>
      </p:pic>
      <p:sp>
        <p:nvSpPr>
          <p:cNvPr id="5" name="Rectangle 4"/>
          <p:cNvSpPr/>
          <p:nvPr/>
        </p:nvSpPr>
        <p:spPr bwMode="auto">
          <a:xfrm>
            <a:off x="838200" y="2209800"/>
            <a:ext cx="2895600" cy="3048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1573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BDNF </a:t>
            </a:r>
            <a:endParaRPr lang="en-US" sz="1800" dirty="0"/>
          </a:p>
          <a:p>
            <a:pPr>
              <a:buFont typeface="Arial" panose="020B0604020202020204" pitchFamily="34" charset="0"/>
              <a:buChar char="•"/>
            </a:pPr>
            <a:r>
              <a:rPr lang="en-US" sz="1800" b="1" u="sng" dirty="0" smtClean="0"/>
              <a:t>Molecules</a:t>
            </a:r>
            <a:r>
              <a:rPr lang="en-US" sz="1800" dirty="0" smtClean="0"/>
              <a:t>: Acetylcholine,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t>Cross-modal </a:t>
            </a:r>
            <a:r>
              <a:rPr lang="en-US" sz="1800" dirty="0" smtClean="0"/>
              <a:t>interactions, …</a:t>
            </a:r>
            <a:endParaRPr lang="en-US" sz="1800" dirty="0"/>
          </a:p>
        </p:txBody>
      </p:sp>
    </p:spTree>
    <p:extLst>
      <p:ext uri="{BB962C8B-B14F-4D97-AF65-F5344CB8AC3E}">
        <p14:creationId xmlns:p14="http://schemas.microsoft.com/office/powerpoint/2010/main" val="327987090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Cognitive Systems &gt; </a:t>
            </a:r>
            <a:r>
              <a:rPr lang="en-US" dirty="0" smtClean="0"/>
              <a:t>Auditory Perception</a:t>
            </a:r>
            <a:r>
              <a:rPr lang="en-US" dirty="0"/>
              <a:t/>
            </a:r>
            <a:br>
              <a:rPr lang="en-US" dirty="0"/>
            </a:br>
            <a:endParaRPr lang="en-US" dirty="0"/>
          </a:p>
        </p:txBody>
      </p:sp>
      <p:sp>
        <p:nvSpPr>
          <p:cNvPr id="3" name="Content Placeholder 2"/>
          <p:cNvSpPr>
            <a:spLocks noGrp="1"/>
          </p:cNvSpPr>
          <p:nvPr>
            <p:ph idx="1"/>
          </p:nvPr>
        </p:nvSpPr>
        <p:spPr>
          <a:xfrm>
            <a:off x="152400" y="1676400"/>
            <a:ext cx="8915400" cy="4953000"/>
          </a:xfrm>
        </p:spPr>
        <p:txBody>
          <a:bodyPr/>
          <a:lstStyle/>
          <a:p>
            <a:pPr>
              <a:buFont typeface="Arial" panose="020B0604020202020204" pitchFamily="34" charset="0"/>
              <a:buChar char="•"/>
            </a:pPr>
            <a:r>
              <a:rPr lang="en-US" sz="1800" b="1" u="sng" dirty="0" smtClean="0"/>
              <a:t>Genes</a:t>
            </a:r>
            <a:r>
              <a:rPr lang="en-US" sz="1800" dirty="0" smtClean="0"/>
              <a:t>: </a:t>
            </a:r>
            <a:r>
              <a:rPr lang="en-US" sz="1800" dirty="0" smtClean="0">
                <a:solidFill>
                  <a:srgbClr val="1FE115"/>
                </a:solidFill>
              </a:rPr>
              <a:t>BDNF</a:t>
            </a:r>
            <a:r>
              <a:rPr lang="en-US" sz="1800" dirty="0" smtClean="0"/>
              <a:t> </a:t>
            </a:r>
            <a:endParaRPr lang="en-US" sz="1800" dirty="0"/>
          </a:p>
          <a:p>
            <a:pPr>
              <a:buFont typeface="Arial" panose="020B0604020202020204" pitchFamily="34" charset="0"/>
              <a:buChar char="•"/>
            </a:pPr>
            <a:r>
              <a:rPr lang="en-US" sz="1800" b="1" u="sng" dirty="0" smtClean="0"/>
              <a:t>Molecules</a:t>
            </a:r>
            <a:r>
              <a:rPr lang="en-US" sz="1800" dirty="0" smtClean="0"/>
              <a:t>: </a:t>
            </a:r>
            <a:r>
              <a:rPr lang="en-US" sz="1800" dirty="0" smtClean="0">
                <a:solidFill>
                  <a:srgbClr val="1FE115"/>
                </a:solidFill>
              </a:rPr>
              <a:t>Acetylcholine</a:t>
            </a:r>
            <a:r>
              <a:rPr lang="en-US" sz="1800" dirty="0" smtClean="0"/>
              <a:t>, GABA, Glutamate, NMDA, </a:t>
            </a:r>
            <a:r>
              <a:rPr lang="en-US" sz="1800" dirty="0"/>
              <a:t>Serotonin </a:t>
            </a:r>
          </a:p>
          <a:p>
            <a:pPr>
              <a:buFont typeface="Arial" panose="020B0604020202020204" pitchFamily="34" charset="0"/>
              <a:buChar char="•"/>
            </a:pPr>
            <a:r>
              <a:rPr lang="en-US" sz="1800" b="1" u="sng" dirty="0" smtClean="0"/>
              <a:t>Cells</a:t>
            </a:r>
            <a:r>
              <a:rPr lang="en-US" sz="1800" dirty="0" smtClean="0"/>
              <a:t>: Cochlear </a:t>
            </a:r>
            <a:r>
              <a:rPr lang="en-US" sz="1800" dirty="0"/>
              <a:t>hair </a:t>
            </a:r>
            <a:r>
              <a:rPr lang="en-US" sz="1800" dirty="0" smtClean="0"/>
              <a:t>cells, </a:t>
            </a:r>
            <a:r>
              <a:rPr lang="en-US" sz="1800" dirty="0"/>
              <a:t>Cortical and limbic inhibitory </a:t>
            </a:r>
            <a:r>
              <a:rPr lang="en-US" sz="1800" dirty="0" smtClean="0"/>
              <a:t>interneurons, </a:t>
            </a:r>
            <a:r>
              <a:rPr lang="en-US" sz="1800" dirty="0"/>
              <a:t>Ribbon synapses </a:t>
            </a:r>
          </a:p>
          <a:p>
            <a:pPr>
              <a:buFont typeface="Arial" panose="020B0604020202020204" pitchFamily="34" charset="0"/>
              <a:buChar char="•"/>
            </a:pPr>
            <a:r>
              <a:rPr lang="en-US" sz="1800" u="sng" dirty="0" smtClean="0"/>
              <a:t>Circuits</a:t>
            </a:r>
            <a:r>
              <a:rPr lang="en-US" sz="1800" dirty="0" smtClean="0"/>
              <a:t>:</a:t>
            </a:r>
            <a:endParaRPr lang="en-US" sz="1800" dirty="0"/>
          </a:p>
          <a:p>
            <a:pPr lvl="1">
              <a:buFont typeface="Arial" panose="020B0604020202020204" pitchFamily="34" charset="0"/>
              <a:buChar char="•"/>
            </a:pPr>
            <a:r>
              <a:rPr lang="en-US" sz="1600" u="sng" dirty="0" smtClean="0"/>
              <a:t>Nodes </a:t>
            </a:r>
            <a:r>
              <a:rPr lang="en-US" sz="1600" u="sng" dirty="0"/>
              <a:t>in </a:t>
            </a:r>
            <a:r>
              <a:rPr lang="en-US" sz="1600" u="sng" dirty="0" smtClean="0"/>
              <a:t>Circuits</a:t>
            </a:r>
            <a:r>
              <a:rPr lang="en-US" sz="1600" dirty="0" smtClean="0"/>
              <a:t>: A1, </a:t>
            </a:r>
            <a:r>
              <a:rPr lang="en-US" sz="1600" dirty="0"/>
              <a:t>Anterior </a:t>
            </a:r>
            <a:r>
              <a:rPr lang="en-US" sz="1600" dirty="0" smtClean="0"/>
              <a:t>insula, Brainstem, Cochlea, </a:t>
            </a:r>
            <a:r>
              <a:rPr lang="en-US" sz="1600" dirty="0"/>
              <a:t>Inferior </a:t>
            </a:r>
            <a:r>
              <a:rPr lang="en-US" sz="1600" dirty="0" smtClean="0"/>
              <a:t>colliculus, MGN, </a:t>
            </a:r>
            <a:r>
              <a:rPr lang="en-US" sz="1600" dirty="0"/>
              <a:t>STG </a:t>
            </a:r>
          </a:p>
          <a:p>
            <a:pPr lvl="1">
              <a:buFont typeface="Arial" panose="020B0604020202020204" pitchFamily="34" charset="0"/>
              <a:buChar char="•"/>
            </a:pPr>
            <a:r>
              <a:rPr lang="en-US" sz="1600" u="sng" dirty="0" smtClean="0"/>
              <a:t>Circuits</a:t>
            </a:r>
            <a:r>
              <a:rPr lang="en-US" sz="1600" dirty="0" smtClean="0"/>
              <a:t>: </a:t>
            </a:r>
            <a:r>
              <a:rPr lang="en-US" sz="1600" dirty="0" err="1" smtClean="0"/>
              <a:t>Corticofugal</a:t>
            </a:r>
            <a:r>
              <a:rPr lang="en-US" sz="1600" dirty="0" smtClean="0"/>
              <a:t> </a:t>
            </a:r>
            <a:r>
              <a:rPr lang="en-US" sz="1600" dirty="0"/>
              <a:t>Dorsal/ventral streams </a:t>
            </a:r>
          </a:p>
          <a:p>
            <a:pPr>
              <a:buFont typeface="Arial" panose="020B0604020202020204" pitchFamily="34" charset="0"/>
              <a:buChar char="•"/>
            </a:pPr>
            <a:r>
              <a:rPr lang="en-US" sz="1800" b="1" u="sng" dirty="0" smtClean="0"/>
              <a:t>Physiology</a:t>
            </a:r>
            <a:r>
              <a:rPr lang="en-US" sz="1800" dirty="0" smtClean="0"/>
              <a:t>: Adaptation</a:t>
            </a:r>
            <a:r>
              <a:rPr lang="en-US" sz="1800" dirty="0"/>
              <a:t>/ </a:t>
            </a:r>
            <a:r>
              <a:rPr lang="en-US" sz="1800" dirty="0" smtClean="0"/>
              <a:t>habituation, </a:t>
            </a:r>
            <a:r>
              <a:rPr lang="en-US" sz="1800" dirty="0"/>
              <a:t>Auditory steady-state response (ASSR</a:t>
            </a:r>
            <a:r>
              <a:rPr lang="en-US" sz="1800" dirty="0" smtClean="0"/>
              <a:t>), fMRI, </a:t>
            </a:r>
            <a:r>
              <a:rPr lang="en-US" sz="1800" dirty="0" err="1"/>
              <a:t>Intracortical</a:t>
            </a:r>
            <a:r>
              <a:rPr lang="en-US" sz="1800" dirty="0"/>
              <a:t> </a:t>
            </a:r>
            <a:r>
              <a:rPr lang="en-US" sz="1800" dirty="0" smtClean="0"/>
              <a:t>EEG, </a:t>
            </a:r>
            <a:r>
              <a:rPr lang="en-US" sz="1800" dirty="0"/>
              <a:t>Metabolic </a:t>
            </a:r>
            <a:r>
              <a:rPr lang="en-US" sz="1800" dirty="0" smtClean="0"/>
              <a:t>changes, </a:t>
            </a:r>
            <a:r>
              <a:rPr lang="en-US" sz="1800" dirty="0"/>
              <a:t>Mismatch negativity (MMN</a:t>
            </a:r>
            <a:r>
              <a:rPr lang="en-US" sz="1800" dirty="0" smtClean="0"/>
              <a:t>), N1, </a:t>
            </a:r>
            <a:r>
              <a:rPr lang="en-US" sz="1800" dirty="0"/>
              <a:t>Neural </a:t>
            </a:r>
            <a:r>
              <a:rPr lang="en-US" sz="1800" dirty="0" smtClean="0"/>
              <a:t>oscillations, P3a, P50, </a:t>
            </a:r>
            <a:r>
              <a:rPr lang="en-US" sz="1800" dirty="0"/>
              <a:t>startle and PPI </a:t>
            </a:r>
          </a:p>
          <a:p>
            <a:pPr>
              <a:buFont typeface="Arial" panose="020B0604020202020204" pitchFamily="34" charset="0"/>
              <a:buChar char="•"/>
            </a:pPr>
            <a:r>
              <a:rPr lang="en-US" sz="1800" b="1" u="sng" dirty="0" smtClean="0"/>
              <a:t>Behavior</a:t>
            </a:r>
            <a:r>
              <a:rPr lang="en-US" sz="1800" dirty="0" smtClean="0"/>
              <a:t>: Perceptual identification, </a:t>
            </a:r>
            <a:r>
              <a:rPr lang="en-US" sz="1800" dirty="0"/>
              <a:t>Perceptual </a:t>
            </a:r>
            <a:r>
              <a:rPr lang="en-US" sz="1800" dirty="0" smtClean="0"/>
              <a:t>learning, </a:t>
            </a:r>
            <a:r>
              <a:rPr lang="en-US" sz="1800" dirty="0"/>
              <a:t>Perceptual </a:t>
            </a:r>
            <a:r>
              <a:rPr lang="en-US" sz="1800" dirty="0" smtClean="0"/>
              <a:t>priming, </a:t>
            </a:r>
            <a:r>
              <a:rPr lang="en-US" sz="1800" dirty="0"/>
              <a:t>Spatial </a:t>
            </a:r>
            <a:r>
              <a:rPr lang="en-US" sz="1800" dirty="0" smtClean="0"/>
              <a:t>localization, </a:t>
            </a:r>
            <a:r>
              <a:rPr lang="en-US" sz="1800" dirty="0"/>
              <a:t>Stimulus detection </a:t>
            </a:r>
          </a:p>
          <a:p>
            <a:pPr>
              <a:buFont typeface="Arial" panose="020B0604020202020204" pitchFamily="34" charset="0"/>
              <a:buChar char="•"/>
            </a:pPr>
            <a:r>
              <a:rPr lang="en-US" sz="1800" b="1" u="sng" dirty="0" smtClean="0"/>
              <a:t>Self-Report</a:t>
            </a:r>
            <a:r>
              <a:rPr lang="en-US" sz="1800" dirty="0" smtClean="0"/>
              <a:t>: Auditory hallucinations, </a:t>
            </a:r>
            <a:r>
              <a:rPr lang="en-US" sz="1800" dirty="0" err="1" smtClean="0"/>
              <a:t>Hyperacusis</a:t>
            </a:r>
            <a:endParaRPr lang="en-US" sz="1800" dirty="0"/>
          </a:p>
          <a:p>
            <a:pPr>
              <a:buFont typeface="Arial" panose="020B0604020202020204" pitchFamily="34" charset="0"/>
              <a:buChar char="•"/>
            </a:pPr>
            <a:r>
              <a:rPr lang="en-US" sz="1800" b="1" u="sng" dirty="0" smtClean="0"/>
              <a:t>Paradigms</a:t>
            </a:r>
            <a:r>
              <a:rPr lang="en-US" sz="1800" dirty="0" smtClean="0"/>
              <a:t>: Action-Perception loops, </a:t>
            </a:r>
            <a:r>
              <a:rPr lang="en-US" sz="1800" dirty="0"/>
              <a:t>Auditory </a:t>
            </a:r>
            <a:r>
              <a:rPr lang="en-US" sz="1800" dirty="0" smtClean="0"/>
              <a:t>masking, </a:t>
            </a:r>
            <a:r>
              <a:rPr lang="en-US" sz="1800" dirty="0"/>
              <a:t>auditory scene perception (e.g., streaming</a:t>
            </a:r>
            <a:r>
              <a:rPr lang="en-US" sz="1800" dirty="0" smtClean="0"/>
              <a:t>), Categorization, </a:t>
            </a:r>
            <a:r>
              <a:rPr lang="en-US" sz="1800" dirty="0">
                <a:solidFill>
                  <a:srgbClr val="1FE115"/>
                </a:solidFill>
              </a:rPr>
              <a:t>Cross-modal </a:t>
            </a:r>
            <a:r>
              <a:rPr lang="en-US" sz="1800" dirty="0" smtClean="0">
                <a:solidFill>
                  <a:srgbClr val="1FE115"/>
                </a:solidFill>
              </a:rPr>
              <a:t>interactions</a:t>
            </a:r>
            <a:r>
              <a:rPr lang="en-US" sz="1800" dirty="0" smtClean="0"/>
              <a:t>, …</a:t>
            </a:r>
            <a:endParaRPr lang="en-US" sz="1800" dirty="0"/>
          </a:p>
        </p:txBody>
      </p:sp>
    </p:spTree>
    <p:extLst>
      <p:ext uri="{BB962C8B-B14F-4D97-AF65-F5344CB8AC3E}">
        <p14:creationId xmlns:p14="http://schemas.microsoft.com/office/powerpoint/2010/main" val="43881170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Brain Derived Neurotrophic </a:t>
            </a:r>
            <a:r>
              <a:rPr lang="en-US" dirty="0" smtClean="0"/>
              <a:t>Factor (BDNF) </a:t>
            </a:r>
            <a:endParaRPr lang="en-US" dirty="0"/>
          </a:p>
        </p:txBody>
      </p:sp>
      <p:pic>
        <p:nvPicPr>
          <p:cNvPr id="4" name="Content Placeholder 3"/>
          <p:cNvPicPr>
            <a:picLocks noGrp="1" noChangeAspect="1"/>
          </p:cNvPicPr>
          <p:nvPr>
            <p:ph idx="1"/>
          </p:nvPr>
        </p:nvPicPr>
        <p:blipFill>
          <a:blip r:embed="rId2"/>
          <a:stretch>
            <a:fillRect/>
          </a:stretch>
        </p:blipFill>
        <p:spPr>
          <a:xfrm>
            <a:off x="2395537" y="1676400"/>
            <a:ext cx="4352925" cy="4953000"/>
          </a:xfrm>
          <a:prstGeom prst="rect">
            <a:avLst/>
          </a:prstGeom>
        </p:spPr>
      </p:pic>
    </p:spTree>
    <p:extLst>
      <p:ext uri="{BB962C8B-B14F-4D97-AF65-F5344CB8AC3E}">
        <p14:creationId xmlns:p14="http://schemas.microsoft.com/office/powerpoint/2010/main" val="409058678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Acetylcholine</a:t>
            </a:r>
            <a:endParaRPr lang="en-US" dirty="0"/>
          </a:p>
        </p:txBody>
      </p:sp>
      <p:pic>
        <p:nvPicPr>
          <p:cNvPr id="4" name="Content Placeholder 3"/>
          <p:cNvPicPr>
            <a:picLocks noGrp="1" noChangeAspect="1"/>
          </p:cNvPicPr>
          <p:nvPr>
            <p:ph idx="1"/>
          </p:nvPr>
        </p:nvPicPr>
        <p:blipFill>
          <a:blip r:embed="rId2"/>
          <a:stretch>
            <a:fillRect/>
          </a:stretch>
        </p:blipFill>
        <p:spPr>
          <a:xfrm>
            <a:off x="2476500" y="1852612"/>
            <a:ext cx="4191000" cy="4600575"/>
          </a:xfrm>
          <a:prstGeom prst="rect">
            <a:avLst/>
          </a:prstGeom>
        </p:spPr>
      </p:pic>
    </p:spTree>
    <p:extLst>
      <p:ext uri="{BB962C8B-B14F-4D97-AF65-F5344CB8AC3E}">
        <p14:creationId xmlns:p14="http://schemas.microsoft.com/office/powerpoint/2010/main" val="2898485516"/>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Cross-modal interactions</a:t>
            </a:r>
          </a:p>
        </p:txBody>
      </p:sp>
      <p:pic>
        <p:nvPicPr>
          <p:cNvPr id="4" name="Content Placeholder 3"/>
          <p:cNvPicPr>
            <a:picLocks noGrp="1" noChangeAspect="1"/>
          </p:cNvPicPr>
          <p:nvPr>
            <p:ph idx="1"/>
          </p:nvPr>
        </p:nvPicPr>
        <p:blipFill>
          <a:blip r:embed="rId2"/>
          <a:stretch>
            <a:fillRect/>
          </a:stretch>
        </p:blipFill>
        <p:spPr>
          <a:xfrm>
            <a:off x="632832" y="1752600"/>
            <a:ext cx="7901568" cy="4814756"/>
          </a:xfrm>
          <a:prstGeom prst="rect">
            <a:avLst/>
          </a:prstGeom>
        </p:spPr>
      </p:pic>
    </p:spTree>
    <p:extLst>
      <p:ext uri="{BB962C8B-B14F-4D97-AF65-F5344CB8AC3E}">
        <p14:creationId xmlns:p14="http://schemas.microsoft.com/office/powerpoint/2010/main" val="32726044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8000" dirty="0" smtClean="0"/>
              <a:t>Next week</a:t>
            </a:r>
            <a:endParaRPr lang="en-US" sz="80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57658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Measurement, and 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t>Discovery </a:t>
            </a:r>
            <a:r>
              <a:rPr lang="en-US" sz="1800" dirty="0"/>
              <a:t>and 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Explain?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Cause Back in "Because"</a:t>
            </a:r>
          </a:p>
          <a:p>
            <a:pPr>
              <a:spcBef>
                <a:spcPts val="0"/>
              </a:spcBef>
            </a:pPr>
            <a:r>
              <a:rPr lang="en-US" sz="1800" kern="0" dirty="0" smtClean="0"/>
              <a:t>Probability</a:t>
            </a:r>
            <a:r>
              <a:rPr lang="en-US" sz="1800" kern="0" dirty="0"/>
              <a:t>, Pragmatics, and Unification</a:t>
            </a:r>
          </a:p>
          <a:p>
            <a:pPr>
              <a:spcBef>
                <a:spcPts val="0"/>
              </a:spcBef>
            </a:pPr>
            <a:r>
              <a:rPr lang="en-US" sz="1800" kern="0" dirty="0" smtClean="0"/>
              <a:t>Laws </a:t>
            </a:r>
            <a:r>
              <a:rPr lang="en-US" sz="1800" kern="0" dirty="0"/>
              <a:t>and Regularities</a:t>
            </a:r>
          </a:p>
          <a:p>
            <a:pPr>
              <a:spcBef>
                <a:spcPts val="0"/>
              </a:spcBef>
            </a:pPr>
            <a:r>
              <a:rPr lang="en-US" sz="1800" kern="0" dirty="0" smtClean="0"/>
              <a:t>Laws </a:t>
            </a:r>
            <a:r>
              <a:rPr lang="en-US" sz="1800" kern="0" dirty="0"/>
              <a:t>and 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Experience, and Explanation</a:t>
            </a:r>
          </a:p>
          <a:p>
            <a:pPr>
              <a:spcBef>
                <a:spcPts val="0"/>
              </a:spcBef>
            </a:pPr>
            <a:r>
              <a:rPr lang="en-US" sz="1800" kern="0" dirty="0" smtClean="0"/>
              <a:t>Realism </a:t>
            </a:r>
            <a:r>
              <a:rPr lang="en-US" sz="1800" kern="0" dirty="0"/>
              <a:t>and Naturalism </a:t>
            </a:r>
          </a:p>
          <a:p>
            <a:pPr>
              <a:spcBef>
                <a:spcPts val="0"/>
              </a:spcBef>
            </a:pPr>
            <a:r>
              <a:rPr lang="en-US" sz="1800" kern="0" dirty="0" smtClean="0"/>
              <a:t>Values </a:t>
            </a:r>
            <a:r>
              <a:rPr lang="en-US" sz="1800" kern="0" dirty="0"/>
              <a:t>and 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367280" y="914400"/>
            <a:ext cx="4572000" cy="461665"/>
          </a:xfrm>
          <a:prstGeom prst="rect">
            <a:avLst/>
          </a:prstGeom>
        </p:spPr>
        <p:txBody>
          <a:bodyPr>
            <a:spAutoFit/>
          </a:bodyPr>
          <a:lstStyle/>
          <a:p>
            <a:r>
              <a:rPr lang="en-US" sz="1200" b="0" dirty="0"/>
              <a:t>http://www.thegreatcourses.com/courses/philosophy-of-science.html#BVRRWidgetID</a:t>
            </a:r>
          </a:p>
        </p:txBody>
      </p:sp>
      <p:sp>
        <p:nvSpPr>
          <p:cNvPr id="2" name="Title 1"/>
          <p:cNvSpPr>
            <a:spLocks noGrp="1"/>
          </p:cNvSpPr>
          <p:nvPr>
            <p:ph type="title"/>
          </p:nvPr>
        </p:nvSpPr>
        <p:spPr>
          <a:xfrm>
            <a:off x="6553200" y="914400"/>
            <a:ext cx="2590800" cy="533400"/>
          </a:xfrm>
          <a:solidFill>
            <a:srgbClr val="002060"/>
          </a:solidFill>
          <a:ln>
            <a:noFill/>
          </a:ln>
        </p:spPr>
        <p:txBody>
          <a:bodyPr/>
          <a:lstStyle/>
          <a:p>
            <a:pPr algn="r"/>
            <a:r>
              <a:rPr lang="en-US" sz="2800" dirty="0" smtClean="0"/>
              <a:t>Topics in </a:t>
            </a:r>
            <a:r>
              <a:rPr lang="en-US" sz="2800" dirty="0" err="1" smtClean="0"/>
              <a:t>PhyS</a:t>
            </a:r>
            <a:endParaRPr lang="en-US" sz="2800" dirty="0"/>
          </a:p>
        </p:txBody>
      </p:sp>
    </p:spTree>
    <p:extLst>
      <p:ext uri="{BB962C8B-B14F-4D97-AF65-F5344CB8AC3E}">
        <p14:creationId xmlns:p14="http://schemas.microsoft.com/office/powerpoint/2010/main" val="414768715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a:t>
            </a:r>
            <a:r>
              <a:rPr lang="en-US" dirty="0"/>
              <a:t>. Qualitative research methods: theory and data collection methods </a:t>
            </a:r>
          </a:p>
        </p:txBody>
      </p:sp>
      <p:sp>
        <p:nvSpPr>
          <p:cNvPr id="3" name="Content Placeholder 2"/>
          <p:cNvSpPr>
            <a:spLocks noGrp="1"/>
          </p:cNvSpPr>
          <p:nvPr>
            <p:ph idx="1"/>
          </p:nvPr>
        </p:nvSpPr>
        <p:spPr>
          <a:xfrm>
            <a:off x="228600" y="1981200"/>
            <a:ext cx="8686800" cy="4648200"/>
          </a:xfrm>
        </p:spPr>
        <p:txBody>
          <a:bodyPr/>
          <a:lstStyle/>
          <a:p>
            <a:pPr>
              <a:buFont typeface="Arial" panose="020B0604020202020204" pitchFamily="34" charset="0"/>
              <a:buChar char="•"/>
            </a:pPr>
            <a:r>
              <a:rPr lang="en-US" dirty="0" smtClean="0"/>
              <a:t>Pre-class </a:t>
            </a:r>
            <a:r>
              <a:rPr lang="en-US" dirty="0"/>
              <a:t>reading</a:t>
            </a:r>
            <a:r>
              <a:rPr lang="en-US" dirty="0" smtClean="0"/>
              <a:t>:</a:t>
            </a:r>
          </a:p>
          <a:p>
            <a:pPr lvl="1">
              <a:buFont typeface="Arial" panose="020B0604020202020204" pitchFamily="34" charset="0"/>
              <a:buChar char="•"/>
            </a:pPr>
            <a:r>
              <a:rPr lang="en-US" sz="1800" dirty="0" err="1"/>
              <a:t>Kirsti</a:t>
            </a:r>
            <a:r>
              <a:rPr lang="en-US" sz="1800" dirty="0"/>
              <a:t> </a:t>
            </a:r>
            <a:r>
              <a:rPr lang="en-US" sz="1800" dirty="0" err="1" smtClean="0"/>
              <a:t>Malterud</a:t>
            </a:r>
            <a:r>
              <a:rPr lang="en-US" sz="1800" dirty="0" smtClean="0"/>
              <a:t>. Theory </a:t>
            </a:r>
            <a:r>
              <a:rPr lang="en-US" sz="1800" dirty="0"/>
              <a:t>and interpretation in qualitative studies from general practice: Why and how?</a:t>
            </a:r>
          </a:p>
          <a:p>
            <a:pPr lvl="1">
              <a:spcBef>
                <a:spcPts val="0"/>
              </a:spcBef>
              <a:buFont typeface="Arial" panose="020B0604020202020204" pitchFamily="34" charset="0"/>
              <a:buChar char="•"/>
            </a:pPr>
            <a:r>
              <a:rPr lang="en-US" sz="1800" dirty="0"/>
              <a:t>Scandinavian Journal of Public Health, 2016; 44: 120–129</a:t>
            </a:r>
          </a:p>
          <a:p>
            <a:pPr lvl="1">
              <a:spcBef>
                <a:spcPts val="0"/>
              </a:spcBef>
              <a:buFont typeface="Arial" panose="020B0604020202020204" pitchFamily="34" charset="0"/>
              <a:buChar char="•"/>
            </a:pPr>
            <a:r>
              <a:rPr lang="en-US" sz="1800" dirty="0"/>
              <a:t>http://journals.sagepub.com/doi/pdf/10.1177/1403494815621181</a:t>
            </a:r>
          </a:p>
          <a:p>
            <a:pPr>
              <a:buFont typeface="Arial" panose="020B0604020202020204" pitchFamily="34" charset="0"/>
              <a:buChar char="•"/>
            </a:pPr>
            <a:r>
              <a:rPr lang="en-US" dirty="0" smtClean="0"/>
              <a:t>Class </a:t>
            </a:r>
            <a:r>
              <a:rPr lang="en-US" dirty="0"/>
              <a:t>structure: </a:t>
            </a:r>
          </a:p>
          <a:p>
            <a:pPr marL="914400" lvl="1" indent="-457200">
              <a:buFont typeface="+mj-lt"/>
              <a:buAutoNum type="alphaLcParenR"/>
            </a:pPr>
            <a:r>
              <a:rPr lang="en-US" sz="2000" dirty="0" smtClean="0"/>
              <a:t>lecture </a:t>
            </a:r>
            <a:r>
              <a:rPr lang="en-US" sz="2000" dirty="0"/>
              <a:t>on common qualitative data collection methods (Document Review, Observation, Interview (face-to-face), Focus Group Discussion, Ethnography</a:t>
            </a:r>
            <a:r>
              <a:rPr lang="en-US" sz="2000" dirty="0" smtClean="0"/>
              <a:t>,…),</a:t>
            </a:r>
            <a:endParaRPr lang="en-US" sz="2000" dirty="0"/>
          </a:p>
          <a:p>
            <a:pPr marL="914400" lvl="1" indent="-457200">
              <a:spcBef>
                <a:spcPts val="0"/>
              </a:spcBef>
              <a:buFont typeface="+mj-lt"/>
              <a:buAutoNum type="alphaLcParenR"/>
            </a:pPr>
            <a:r>
              <a:rPr lang="en-US" sz="2000" dirty="0" smtClean="0"/>
              <a:t>discussion </a:t>
            </a:r>
            <a:r>
              <a:rPr lang="en-US" sz="2000" dirty="0"/>
              <a:t>of the C2-application test in light of a)</a:t>
            </a:r>
          </a:p>
          <a:p>
            <a:pPr marL="914400" lvl="1" indent="-457200">
              <a:spcBef>
                <a:spcPts val="0"/>
              </a:spcBef>
              <a:buFont typeface="+mj-lt"/>
              <a:buAutoNum type="alphaLcParenR"/>
            </a:pPr>
            <a:r>
              <a:rPr lang="en-US" sz="2000" dirty="0" smtClean="0"/>
              <a:t>discussion </a:t>
            </a:r>
            <a:r>
              <a:rPr lang="en-US" sz="2000" dirty="0"/>
              <a:t>of the pre-reading paper on the basis of what was taught in the </a:t>
            </a:r>
            <a:r>
              <a:rPr lang="en-US" sz="2000" dirty="0" smtClean="0"/>
              <a:t>lecture.</a:t>
            </a:r>
            <a:endParaRPr lang="en-US" sz="2000" dirty="0"/>
          </a:p>
          <a:p>
            <a:pPr>
              <a:buFont typeface="Arial" panose="020B0604020202020204" pitchFamily="34" charset="0"/>
              <a:buChar char="•"/>
            </a:pPr>
            <a:r>
              <a:rPr lang="en-US" dirty="0" smtClean="0"/>
              <a:t>Post-class </a:t>
            </a:r>
            <a:r>
              <a:rPr lang="en-US" dirty="0"/>
              <a:t>assignment: </a:t>
            </a:r>
            <a:r>
              <a:rPr lang="en-US" sz="1800" dirty="0"/>
              <a:t>open book test with multiple choice questions and open-ended motivation based on literature. Deadline: Feb 22, noon</a:t>
            </a:r>
            <a:r>
              <a:rPr lang="en-US" sz="1800" dirty="0" smtClean="0"/>
              <a:t>.</a:t>
            </a:r>
            <a:endParaRPr lang="en-US" sz="1800" dirty="0"/>
          </a:p>
        </p:txBody>
      </p:sp>
    </p:spTree>
    <p:extLst>
      <p:ext uri="{BB962C8B-B14F-4D97-AF65-F5344CB8AC3E}">
        <p14:creationId xmlns:p14="http://schemas.microsoft.com/office/powerpoint/2010/main" val="6806475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Part 3.</a:t>
            </a:r>
            <a:br>
              <a:rPr lang="en-US" dirty="0" smtClean="0"/>
            </a:br>
            <a:r>
              <a:rPr lang="en-US" sz="5400" dirty="0" smtClean="0"/>
              <a:t>Application test</a:t>
            </a:r>
            <a:endParaRPr lang="en-US" sz="5400" dirty="0"/>
          </a:p>
        </p:txBody>
      </p:sp>
      <p:sp>
        <p:nvSpPr>
          <p:cNvPr id="7" name="Subtitle 6"/>
          <p:cNvSpPr>
            <a:spLocks noGrp="1"/>
          </p:cNvSpPr>
          <p:nvPr>
            <p:ph type="subTitle" idx="1"/>
          </p:nvPr>
        </p:nvSpPr>
        <p:spPr/>
        <p:txBody>
          <a:bodyPr/>
          <a:lstStyle/>
          <a:p>
            <a:r>
              <a:rPr lang="en-US" sz="3600" dirty="0" smtClean="0"/>
              <a:t>Extraterrestrial research</a:t>
            </a:r>
            <a:endParaRPr lang="en-US" sz="3600" dirty="0"/>
          </a:p>
        </p:txBody>
      </p:sp>
    </p:spTree>
    <p:extLst>
      <p:ext uri="{BB962C8B-B14F-4D97-AF65-F5344CB8AC3E}">
        <p14:creationId xmlns:p14="http://schemas.microsoft.com/office/powerpoint/2010/main" val="129151851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t>
            </a:r>
            <a:r>
              <a:rPr lang="en-US" dirty="0"/>
              <a:t>application test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a:t>
            </a:r>
            <a:r>
              <a:rPr lang="en-US" dirty="0" smtClean="0"/>
              <a:t>tudents </a:t>
            </a:r>
            <a:r>
              <a:rPr lang="en-US" dirty="0"/>
              <a:t>will be presented with three evolving scenarios about behaviors in some populations. Each scenario will add some more observations about the populations.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Students </a:t>
            </a:r>
            <a:r>
              <a:rPr lang="en-US" dirty="0"/>
              <a:t>will be asked to suggest for each scenario hypotheses about the observed behaviors and specify a research method and analysis procedure for each hypothesis.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For </a:t>
            </a:r>
            <a:r>
              <a:rPr lang="en-US" dirty="0"/>
              <a:t>the 2nd and 3rd scenario, they will also need to indicate which hypotheses from the previous scenario(s), if any at all, can be ruled out on the basis of the new observations.</a:t>
            </a:r>
          </a:p>
        </p:txBody>
      </p:sp>
    </p:spTree>
    <p:extLst>
      <p:ext uri="{BB962C8B-B14F-4D97-AF65-F5344CB8AC3E}">
        <p14:creationId xmlns:p14="http://schemas.microsoft.com/office/powerpoint/2010/main" val="3404997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pPr marL="0" indent="0"/>
            <a:r>
              <a:rPr lang="en-US" sz="2000" dirty="0" smtClean="0"/>
              <a:t>10%:	Contribution of - and balance between - imagination and personal 	human zoo experiences in raising sufficiently distinct questions, 	hypotheses, proposed observables and testable predictions;</a:t>
            </a:r>
          </a:p>
          <a:p>
            <a:pPr marL="0" indent="0"/>
            <a:r>
              <a:rPr lang="en-US" sz="2000" dirty="0"/>
              <a:t>1</a:t>
            </a:r>
            <a:r>
              <a:rPr lang="en-US" sz="2000" dirty="0" smtClean="0"/>
              <a:t>0%:	The degree to which the predictions that would confirm the 	hypotheses are documented to be testable; </a:t>
            </a:r>
          </a:p>
          <a:p>
            <a:pPr marL="0" indent="0"/>
            <a:r>
              <a:rPr lang="en-US" sz="2000" dirty="0" smtClean="0"/>
              <a:t>20%:	The quality of the argument(s) used to assert the testability of 	the predictions;</a:t>
            </a:r>
          </a:p>
          <a:p>
            <a:pPr marL="0" indent="0"/>
            <a:r>
              <a:rPr lang="en-US" sz="2000" dirty="0" smtClean="0"/>
              <a:t>20%:	The extend to which observables proposed for testing predictions 	are described in terms of objective and interpretative features;</a:t>
            </a:r>
          </a:p>
          <a:p>
            <a:pPr marL="0" indent="0"/>
            <a:r>
              <a:rPr lang="en-US" sz="2000" dirty="0" smtClean="0"/>
              <a:t>20%:	The argumentation used to assess the plausibility of hypotheses 	forwarded in previous scenarios in light of new observations in 	later scenarios.</a:t>
            </a:r>
          </a:p>
          <a:p>
            <a:pPr marL="0" indent="0"/>
            <a:r>
              <a:rPr lang="en-US" sz="2000" dirty="0" smtClean="0"/>
              <a:t>20%:	The quality of the conclusion in terms of the most plausible 	hypothesis for the behavior of humanoids of the two distinct 	tribes and suggestions for future work.</a:t>
            </a:r>
            <a:endParaRPr lang="en-US" sz="2000" dirty="0"/>
          </a:p>
        </p:txBody>
      </p:sp>
    </p:spTree>
    <p:extLst>
      <p:ext uri="{BB962C8B-B14F-4D97-AF65-F5344CB8AC3E}">
        <p14:creationId xmlns:p14="http://schemas.microsoft.com/office/powerpoint/2010/main" val="371452842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39959039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48920" y="3373120"/>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a:xfrm>
            <a:off x="228600" y="1524000"/>
            <a:ext cx="8686800" cy="4953000"/>
          </a:xfrm>
        </p:spPr>
        <p:txBody>
          <a:bodyPr/>
          <a:lstStyle/>
          <a:p>
            <a:r>
              <a:rPr lang="en-US" sz="1800" dirty="0"/>
              <a:t>O</a:t>
            </a:r>
            <a:r>
              <a:rPr lang="en-US" sz="1800" dirty="0" smtClean="0"/>
              <a:t>1: we are told about a tribe T1 on one side of a planet. We are told that when a humanoid of that tribe slaps another one in the face, (1) the other one often slaps back, (2) rarely the 2</a:t>
            </a:r>
            <a:r>
              <a:rPr lang="en-US" sz="1800" baseline="30000" dirty="0" smtClean="0"/>
              <a:t>nd</a:t>
            </a:r>
            <a:r>
              <a:rPr lang="en-US" sz="1800" dirty="0" smtClean="0"/>
              <a:t> one spits the slapper </a:t>
            </a:r>
            <a:r>
              <a:rPr lang="en-US" sz="1800" dirty="0"/>
              <a:t>in the face, </a:t>
            </a:r>
            <a:r>
              <a:rPr lang="en-US" sz="1800" dirty="0" smtClean="0"/>
              <a:t>and (3) nobody spits first. We want to find out why, jump in our spacecraft and start to observe the tribe. We are able to see all they do outside, but have no means to interact with them.</a:t>
            </a:r>
          </a:p>
          <a:p>
            <a:r>
              <a:rPr lang="en-US" dirty="0"/>
              <a:t>	</a:t>
            </a:r>
            <a:endParaRPr lang="en-US" dirty="0" smtClean="0"/>
          </a:p>
          <a:p>
            <a:endParaRPr lang="en-US" dirty="0" smtClean="0"/>
          </a:p>
          <a:p>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4352925" cy="3185317"/>
          </a:xfrm>
          <a:prstGeom prst="rect">
            <a:avLst/>
          </a:prstGeom>
        </p:spPr>
      </p:pic>
      <p:sp>
        <p:nvSpPr>
          <p:cNvPr id="6" name="TextBox 5"/>
          <p:cNvSpPr txBox="1"/>
          <p:nvPr/>
        </p:nvSpPr>
        <p:spPr>
          <a:xfrm>
            <a:off x="4800600" y="4280118"/>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332934405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275412304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48920" y="3373120"/>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p:txBody>
          <a:bodyPr/>
          <a:lstStyle/>
          <a:p>
            <a:r>
              <a:rPr lang="en-US" dirty="0" smtClean="0"/>
              <a:t>O2: we observe on the other side of the planet exactly opposite behavior in a different tribe (T2) that never was in contact with T1. We have the same observational means, and still can’t interact.</a:t>
            </a:r>
          </a:p>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4352925" cy="3185317"/>
          </a:xfrm>
          <a:prstGeom prst="rect">
            <a:avLst/>
          </a:prstGeom>
        </p:spPr>
      </p:pic>
      <p:sp>
        <p:nvSpPr>
          <p:cNvPr id="6" name="TextBox 5"/>
          <p:cNvSpPr txBox="1"/>
          <p:nvPr/>
        </p:nvSpPr>
        <p:spPr>
          <a:xfrm>
            <a:off x="4800600" y="4280118"/>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1827248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8584511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a:xfrm>
            <a:off x="228600" y="1371600"/>
            <a:ext cx="8686800" cy="4953000"/>
          </a:xfrm>
        </p:spPr>
        <p:txBody>
          <a:bodyPr/>
          <a:lstStyle/>
          <a:p>
            <a:r>
              <a:rPr lang="en-US" dirty="0" smtClean="0"/>
              <a:t>O3: </a:t>
            </a:r>
            <a:r>
              <a:rPr lang="en-US" sz="1800" dirty="0" smtClean="0"/>
              <a:t>we observe a large group of members of T1 going on exploration and make contact with members of T2. Initially when a T1 slaps a T2, the T2 slaps back and when a T2 spits a T1, the T1 spits back. After a while, we observe that most of the time when T1-T2 interactions happen, spitting is followed by slapping from the other party and the other way round. In such T1-T2 interactions, when it starts with spitting, it is most often, but not always, initiated by a T1, and with slapping a T2. T1-T1 and T2-T2 interactions stay as in O1 and O2. </a:t>
            </a:r>
            <a:endParaRPr lang="en-US" sz="1800" dirty="0"/>
          </a:p>
        </p:txBody>
      </p:sp>
      <p:sp>
        <p:nvSpPr>
          <p:cNvPr id="4" name="Rectangle 3"/>
          <p:cNvSpPr/>
          <p:nvPr/>
        </p:nvSpPr>
        <p:spPr bwMode="auto">
          <a:xfrm>
            <a:off x="248920" y="3693003"/>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672683"/>
            <a:ext cx="4352925" cy="3185317"/>
          </a:xfrm>
          <a:prstGeom prst="rect">
            <a:avLst/>
          </a:prstGeom>
        </p:spPr>
      </p:pic>
      <p:sp>
        <p:nvSpPr>
          <p:cNvPr id="6" name="TextBox 5"/>
          <p:cNvSpPr txBox="1"/>
          <p:nvPr/>
        </p:nvSpPr>
        <p:spPr>
          <a:xfrm>
            <a:off x="4800600" y="4600001"/>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342091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44000" cy="6248399"/>
          </a:xfrm>
          <a:prstGeom prst="rect">
            <a:avLst/>
          </a:prstGeom>
        </p:spPr>
      </p:pic>
      <p:sp>
        <p:nvSpPr>
          <p:cNvPr id="7" name="Rectangle 6"/>
          <p:cNvSpPr/>
          <p:nvPr/>
        </p:nvSpPr>
        <p:spPr>
          <a:xfrm>
            <a:off x="5715000" y="5943600"/>
            <a:ext cx="3352800" cy="830997"/>
          </a:xfrm>
          <a:prstGeom prst="rect">
            <a:avLst/>
          </a:prstGeom>
        </p:spPr>
        <p:txBody>
          <a:bodyPr wrap="square">
            <a:spAutoFit/>
          </a:bodyPr>
          <a:lstStyle/>
          <a:p>
            <a:r>
              <a:rPr lang="en-US" sz="1200" dirty="0" smtClean="0"/>
              <a:t>Roughly: https</a:t>
            </a:r>
            <a:r>
              <a:rPr lang="en-US" sz="1200" dirty="0"/>
              <a:t>://blogs.scientificamerican.com/doing-good-science/what-is-philosophy-of-science-and-should-scientists-care/</a:t>
            </a:r>
          </a:p>
        </p:txBody>
      </p:sp>
      <p:sp>
        <p:nvSpPr>
          <p:cNvPr id="2" name="Rectangle 1"/>
          <p:cNvSpPr/>
          <p:nvPr/>
        </p:nvSpPr>
        <p:spPr bwMode="auto">
          <a:xfrm>
            <a:off x="304800" y="3886200"/>
            <a:ext cx="8382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638800" y="5410199"/>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971800" y="5717540"/>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42887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Tree>
    <p:extLst>
      <p:ext uri="{BB962C8B-B14F-4D97-AF65-F5344CB8AC3E}">
        <p14:creationId xmlns:p14="http://schemas.microsoft.com/office/powerpoint/2010/main" val="890817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r>
              <a:rPr lang="en-US" dirty="0"/>
              <a:t>of </a:t>
            </a:r>
            <a:r>
              <a:rPr lang="en-US" dirty="0" smtClean="0"/>
              <a:t>science: use(</a:t>
            </a:r>
            <a:r>
              <a:rPr lang="en-US" dirty="0" err="1" smtClean="0"/>
              <a:t>ful</a:t>
            </a:r>
            <a:r>
              <a:rPr lang="en-US" dirty="0" smtClean="0"/>
              <a:t>/less)?</a:t>
            </a:r>
            <a:endParaRPr lang="en-US" dirty="0"/>
          </a:p>
        </p:txBody>
      </p:sp>
      <p:sp>
        <p:nvSpPr>
          <p:cNvPr id="3" name="Content Placeholder 2"/>
          <p:cNvSpPr>
            <a:spLocks noGrp="1"/>
          </p:cNvSpPr>
          <p:nvPr>
            <p:ph idx="1"/>
          </p:nvPr>
        </p:nvSpPr>
        <p:spPr>
          <a:xfrm>
            <a:off x="2209799" y="1600200"/>
            <a:ext cx="6837505" cy="2133600"/>
          </a:xfrm>
        </p:spPr>
        <p:txBody>
          <a:bodyPr/>
          <a:lstStyle/>
          <a:p>
            <a:pPr>
              <a:buFont typeface="Arial" panose="020B0604020202020204" pitchFamily="34" charset="0"/>
              <a:buChar char="•"/>
            </a:pPr>
            <a:r>
              <a:rPr lang="en-US" sz="2800" i="1" dirty="0" smtClean="0"/>
              <a:t>‘Philosophy </a:t>
            </a:r>
            <a:r>
              <a:rPr lang="en-US" sz="2800" i="1" dirty="0"/>
              <a:t>of science is </a:t>
            </a:r>
            <a:r>
              <a:rPr lang="en-US" sz="2800" i="1" dirty="0" smtClean="0"/>
              <a:t>about as </a:t>
            </a:r>
            <a:r>
              <a:rPr lang="en-US" sz="2800" i="1" dirty="0"/>
              <a:t>useful to scientists as ornithology is to </a:t>
            </a:r>
            <a:r>
              <a:rPr lang="en-US" sz="2800" i="1" dirty="0" smtClean="0"/>
              <a:t>birds’</a:t>
            </a:r>
            <a:r>
              <a:rPr lang="en-US" sz="2800" dirty="0" smtClean="0"/>
              <a:t>.</a:t>
            </a:r>
          </a:p>
          <a:p>
            <a:pPr lvl="2">
              <a:buFont typeface="Arial" panose="020B0604020202020204" pitchFamily="34" charset="0"/>
              <a:buChar char="•"/>
            </a:pPr>
            <a:r>
              <a:rPr lang="en-US" sz="1400" dirty="0" smtClean="0"/>
              <a:t>Attributed </a:t>
            </a:r>
            <a:r>
              <a:rPr lang="en-US" sz="1400" dirty="0"/>
              <a:t>to Richard Feynman in Donald E. </a:t>
            </a:r>
            <a:r>
              <a:rPr lang="en-US" sz="1400" dirty="0" err="1"/>
              <a:t>Simanek</a:t>
            </a:r>
            <a:r>
              <a:rPr lang="en-US" sz="1400" dirty="0"/>
              <a:t> and John C. Holden, Science Askew: A Light-Hearted Look at the Scientific World (Philadelphia: Institute of Physics Publishing, 2002) , 215.</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4572" y="1686560"/>
            <a:ext cx="1681655" cy="2438400"/>
          </a:xfrm>
          <a:prstGeom prst="rect">
            <a:avLst/>
          </a:prstGeom>
        </p:spPr>
      </p:pic>
      <p:sp>
        <p:nvSpPr>
          <p:cNvPr id="6" name="Rectangle 5"/>
          <p:cNvSpPr/>
          <p:nvPr/>
        </p:nvSpPr>
        <p:spPr>
          <a:xfrm>
            <a:off x="2136226" y="3692425"/>
            <a:ext cx="1673773" cy="400110"/>
          </a:xfrm>
          <a:prstGeom prst="rect">
            <a:avLst/>
          </a:prstGeom>
        </p:spPr>
        <p:txBody>
          <a:bodyPr wrap="square">
            <a:spAutoFit/>
          </a:bodyPr>
          <a:lstStyle/>
          <a:p>
            <a:pPr algn="l"/>
            <a:r>
              <a:rPr lang="en-US" sz="1000" dirty="0">
                <a:solidFill>
                  <a:schemeClr val="bg1"/>
                </a:solidFill>
              </a:rPr>
              <a:t>Feynman photo © Richard </a:t>
            </a:r>
            <a:r>
              <a:rPr lang="en-US" sz="1000" dirty="0" err="1">
                <a:solidFill>
                  <a:schemeClr val="bg1"/>
                </a:solidFill>
              </a:rPr>
              <a:t>Hartt</a:t>
            </a:r>
            <a:r>
              <a:rPr lang="en-US" sz="1000" dirty="0">
                <a:solidFill>
                  <a:schemeClr val="bg1"/>
                </a:solidFill>
              </a:rPr>
              <a:t>/Caltech archives</a:t>
            </a:r>
          </a:p>
        </p:txBody>
      </p:sp>
      <p:sp>
        <p:nvSpPr>
          <p:cNvPr id="7" name="Content Placeholder 2"/>
          <p:cNvSpPr txBox="1">
            <a:spLocks/>
          </p:cNvSpPr>
          <p:nvPr/>
        </p:nvSpPr>
        <p:spPr>
          <a:xfrm>
            <a:off x="391247" y="4343400"/>
            <a:ext cx="6009554" cy="20117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sz="2800" i="1" kern="0" dirty="0"/>
              <a:t>‘Science can't be free of philosophy any more than baseball can be free of physics’</a:t>
            </a:r>
            <a:r>
              <a:rPr lang="en-US" sz="2800" kern="0" dirty="0" smtClean="0"/>
              <a:t>.</a:t>
            </a:r>
          </a:p>
          <a:p>
            <a:pPr lvl="2">
              <a:buFont typeface="Arial" panose="020B0604020202020204" pitchFamily="34" charset="0"/>
              <a:buChar char="•"/>
            </a:pPr>
            <a:r>
              <a:rPr lang="en-US" sz="1400" kern="0" dirty="0"/>
              <a:t>Jeffrey L. </a:t>
            </a:r>
            <a:r>
              <a:rPr lang="en-US" sz="1400" kern="0" dirty="0" err="1"/>
              <a:t>Kasser</a:t>
            </a:r>
            <a:r>
              <a:rPr lang="en-US" sz="1400" kern="0" dirty="0"/>
              <a:t>, Ph.D. http://www.thegreatcourses.com/courses/philosophy-of-science.html#BVRRWidgetID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368800"/>
            <a:ext cx="1508775" cy="2011700"/>
          </a:xfrm>
          <a:prstGeom prst="rect">
            <a:avLst/>
          </a:prstGeom>
        </p:spPr>
      </p:pic>
    </p:spTree>
    <p:extLst>
      <p:ext uri="{BB962C8B-B14F-4D97-AF65-F5344CB8AC3E}">
        <p14:creationId xmlns:p14="http://schemas.microsoft.com/office/powerpoint/2010/main" val="540031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scientist reviewer about:</a:t>
            </a:r>
            <a:endParaRPr lang="en-US" dirty="0"/>
          </a:p>
        </p:txBody>
      </p:sp>
      <p:sp>
        <p:nvSpPr>
          <p:cNvPr id="3" name="Content Placeholder 2"/>
          <p:cNvSpPr>
            <a:spLocks noGrp="1"/>
          </p:cNvSpPr>
          <p:nvPr>
            <p:ph idx="1"/>
          </p:nvPr>
        </p:nvSpPr>
        <p:spPr>
          <a:xfrm>
            <a:off x="0" y="2209800"/>
            <a:ext cx="9067800" cy="4419600"/>
          </a:xfrm>
        </p:spPr>
        <p:txBody>
          <a:bodyPr/>
          <a:lstStyle/>
          <a:p>
            <a:pPr>
              <a:buFont typeface="Arial" panose="020B0604020202020204" pitchFamily="34" charset="0"/>
              <a:buChar char="•"/>
            </a:pPr>
            <a:r>
              <a:rPr lang="en-US" sz="1700" dirty="0"/>
              <a:t>I have advanced degrees in scientific fields and purchased this course with great </a:t>
            </a:r>
            <a:r>
              <a:rPr lang="en-US" sz="1700" dirty="0" smtClean="0"/>
              <a:t>interest…. </a:t>
            </a:r>
          </a:p>
          <a:p>
            <a:pPr>
              <a:buFont typeface="Arial" panose="020B0604020202020204" pitchFamily="34" charset="0"/>
              <a:buChar char="•"/>
            </a:pPr>
            <a:r>
              <a:rPr lang="en-US" sz="1700" dirty="0" smtClean="0"/>
              <a:t>The </a:t>
            </a:r>
            <a:r>
              <a:rPr lang="en-US" sz="1700" dirty="0"/>
              <a:t>presenter appears to be reading from a manuscript and at a speed far too fast for the complexity of the material he is </a:t>
            </a:r>
            <a:r>
              <a:rPr lang="en-US" sz="1700" dirty="0" smtClean="0"/>
              <a:t>presenting.</a:t>
            </a:r>
          </a:p>
          <a:p>
            <a:pPr>
              <a:buFont typeface="Arial" panose="020B0604020202020204" pitchFamily="34" charset="0"/>
              <a:buChar char="•"/>
            </a:pPr>
            <a:r>
              <a:rPr lang="en-US" sz="1700" dirty="0" smtClean="0"/>
              <a:t>The </a:t>
            </a:r>
            <a:r>
              <a:rPr lang="en-US" sz="1700" dirty="0"/>
              <a:t>early </a:t>
            </a:r>
            <a:r>
              <a:rPr lang="en-US" sz="1700" dirty="0" smtClean="0"/>
              <a:t>lecture </a:t>
            </a:r>
            <a:r>
              <a:rPr lang="en-US" sz="1700" dirty="0"/>
              <a:t>on the "Demarcation Problem" </a:t>
            </a:r>
            <a:r>
              <a:rPr lang="en-US" sz="1700" dirty="0" smtClean="0"/>
              <a:t>is </a:t>
            </a:r>
            <a:r>
              <a:rPr lang="en-US" sz="1700" dirty="0"/>
              <a:t>a classic example of what I term </a:t>
            </a:r>
            <a:r>
              <a:rPr lang="en-US" sz="1700" dirty="0" err="1"/>
              <a:t>philo</a:t>
            </a:r>
            <a:r>
              <a:rPr lang="en-US" sz="1700" dirty="0"/>
              <a:t>-babble. </a:t>
            </a:r>
            <a:r>
              <a:rPr lang="en-US" sz="1700" b="1" u="sng" dirty="0"/>
              <a:t>Philo-babble</a:t>
            </a:r>
            <a:r>
              <a:rPr lang="en-US" sz="1700" dirty="0"/>
              <a:t> is an attempt to carry on extended discussions, often reaching startling results, about a subject that is never defined. In this case, the presenter tries to talk about what is real science without ever defining what science </a:t>
            </a:r>
            <a:r>
              <a:rPr lang="en-US" sz="1700" dirty="0" smtClean="0"/>
              <a:t>is! </a:t>
            </a:r>
          </a:p>
          <a:p>
            <a:pPr>
              <a:buFont typeface="Arial" panose="020B0604020202020204" pitchFamily="34" charset="0"/>
              <a:buChar char="•"/>
            </a:pPr>
            <a:r>
              <a:rPr lang="en-US" sz="1700" dirty="0" smtClean="0"/>
              <a:t>The </a:t>
            </a:r>
            <a:r>
              <a:rPr lang="en-US" sz="1700" dirty="0"/>
              <a:t>presenter's prose </a:t>
            </a:r>
            <a:r>
              <a:rPr lang="en-US" sz="1700" dirty="0" smtClean="0"/>
              <a:t>becomes </a:t>
            </a:r>
            <a:r>
              <a:rPr lang="en-US" sz="1700" dirty="0"/>
              <a:t>mostly unintelligible, at times resembling a "</a:t>
            </a:r>
            <a:r>
              <a:rPr lang="en-US" sz="1700" b="1" u="sng" dirty="0"/>
              <a:t>word-salad</a:t>
            </a:r>
            <a:r>
              <a:rPr lang="en-US" sz="1700" dirty="0"/>
              <a:t>". You will frequently ask yourself " What on earth is he talking about ?" </a:t>
            </a:r>
            <a:endParaRPr lang="en-US" sz="1700" dirty="0" smtClean="0"/>
          </a:p>
          <a:p>
            <a:pPr>
              <a:buFont typeface="Arial" panose="020B0604020202020204" pitchFamily="34" charset="0"/>
              <a:buChar char="•"/>
            </a:pPr>
            <a:r>
              <a:rPr lang="en-US" sz="1700" dirty="0" smtClean="0"/>
              <a:t>The </a:t>
            </a:r>
            <a:r>
              <a:rPr lang="en-US" sz="1700" dirty="0"/>
              <a:t>examples used are absurd and involve things such as dragon's and invented terms. The best he can do with actual real world science is Copernicus, Kepler, plus a little Newton and Einstein </a:t>
            </a:r>
            <a:r>
              <a:rPr lang="en-US" sz="1700" dirty="0" smtClean="0"/>
              <a:t>.</a:t>
            </a:r>
          </a:p>
          <a:p>
            <a:pPr>
              <a:buFont typeface="Arial" panose="020B0604020202020204" pitchFamily="34" charset="0"/>
              <a:buChar char="•"/>
            </a:pPr>
            <a:r>
              <a:rPr lang="en-US" sz="1700" dirty="0" smtClean="0"/>
              <a:t>There </a:t>
            </a:r>
            <a:r>
              <a:rPr lang="en-US" sz="1700" dirty="0"/>
              <a:t>is no real treatment of current problems crying for philosophical analysis, such as string theory and quantum mechanics.</a:t>
            </a:r>
          </a:p>
        </p:txBody>
      </p:sp>
      <p:pic>
        <p:nvPicPr>
          <p:cNvPr id="5" name="Picture 4"/>
          <p:cNvPicPr>
            <a:picLocks noChangeAspect="1"/>
          </p:cNvPicPr>
          <p:nvPr/>
        </p:nvPicPr>
        <p:blipFill>
          <a:blip r:embed="rId2"/>
          <a:stretch>
            <a:fillRect/>
          </a:stretch>
        </p:blipFill>
        <p:spPr>
          <a:xfrm>
            <a:off x="208915" y="1447800"/>
            <a:ext cx="8696325" cy="676275"/>
          </a:xfrm>
          <a:prstGeom prst="rect">
            <a:avLst/>
          </a:prstGeom>
        </p:spPr>
      </p:pic>
      <p:pic>
        <p:nvPicPr>
          <p:cNvPr id="6" name="Picture 5"/>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19149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philosopher reviewer about:</a:t>
            </a:r>
            <a:endParaRPr lang="en-US" dirty="0"/>
          </a:p>
        </p:txBody>
      </p:sp>
      <p:sp>
        <p:nvSpPr>
          <p:cNvPr id="3" name="Content Placeholder 2"/>
          <p:cNvSpPr>
            <a:spLocks noGrp="1"/>
          </p:cNvSpPr>
          <p:nvPr>
            <p:ph idx="1"/>
          </p:nvPr>
        </p:nvSpPr>
        <p:spPr>
          <a:xfrm>
            <a:off x="228600" y="2209800"/>
            <a:ext cx="8686800" cy="4419600"/>
          </a:xfrm>
        </p:spPr>
        <p:txBody>
          <a:bodyPr/>
          <a:lstStyle/>
          <a:p>
            <a:r>
              <a:rPr lang="en-US" b="1" dirty="0" smtClean="0"/>
              <a:t>Great </a:t>
            </a:r>
            <a:r>
              <a:rPr lang="en-US" b="1" dirty="0"/>
              <a:t>for hard-core </a:t>
            </a:r>
            <a:r>
              <a:rPr lang="en-US" b="1" dirty="0" smtClean="0"/>
              <a:t>philosophy-enthusiasts</a:t>
            </a:r>
            <a:r>
              <a:rPr lang="en-US" dirty="0" smtClean="0"/>
              <a:t>: </a:t>
            </a:r>
            <a:endParaRPr lang="en-US" dirty="0"/>
          </a:p>
          <a:p>
            <a:endParaRPr lang="en-US" dirty="0" smtClean="0"/>
          </a:p>
          <a:p>
            <a:pPr>
              <a:buFont typeface="Arial" panose="020B0604020202020204" pitchFamily="34" charset="0"/>
              <a:buChar char="•"/>
            </a:pPr>
            <a:r>
              <a:rPr lang="en-US" dirty="0" smtClean="0"/>
              <a:t>This </a:t>
            </a:r>
            <a:r>
              <a:rPr lang="en-US" dirty="0"/>
              <a:t>course is great for hard-core philosophy-enthusiasts, definitely not something to listen to with half an ear. It covers more material and in better depth than do many university introductory courses in the philosophy of science. (</a:t>
            </a:r>
            <a:r>
              <a:rPr lang="en-US" b="1" u="sng" dirty="0"/>
              <a:t>Much more than I do in MY philosophy of science course!</a:t>
            </a:r>
            <a:r>
              <a:rPr lang="en-US" dirty="0"/>
              <a:t>) Be prepared to listen to some of the lectures more than once.</a:t>
            </a:r>
          </a:p>
          <a:p>
            <a:endParaRPr lang="en-US" dirty="0"/>
          </a:p>
        </p:txBody>
      </p:sp>
      <p:pic>
        <p:nvPicPr>
          <p:cNvPr id="4" name="Picture 3"/>
          <p:cNvPicPr>
            <a:picLocks noChangeAspect="1"/>
          </p:cNvPicPr>
          <p:nvPr/>
        </p:nvPicPr>
        <p:blipFill>
          <a:blip r:embed="rId2"/>
          <a:stretch>
            <a:fillRect/>
          </a:stretch>
        </p:blipFill>
        <p:spPr>
          <a:xfrm>
            <a:off x="166687" y="1447800"/>
            <a:ext cx="8810625" cy="723900"/>
          </a:xfrm>
          <a:prstGeom prst="rect">
            <a:avLst/>
          </a:prstGeom>
        </p:spPr>
      </p:pic>
      <p:pic>
        <p:nvPicPr>
          <p:cNvPr id="5" name="Picture 4"/>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1210862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Another scientist reviewer:</a:t>
            </a:r>
            <a:endParaRPr lang="en-US" dirty="0"/>
          </a:p>
        </p:txBody>
      </p:sp>
      <p:sp>
        <p:nvSpPr>
          <p:cNvPr id="3" name="Content Placeholder 2"/>
          <p:cNvSpPr>
            <a:spLocks noGrp="1"/>
          </p:cNvSpPr>
          <p:nvPr>
            <p:ph idx="1"/>
          </p:nvPr>
        </p:nvSpPr>
        <p:spPr>
          <a:xfrm>
            <a:off x="228600" y="2362200"/>
            <a:ext cx="8686800" cy="4267200"/>
          </a:xfrm>
        </p:spPr>
        <p:txBody>
          <a:bodyPr/>
          <a:lstStyle/>
          <a:p>
            <a:pPr>
              <a:buFont typeface="Arial" panose="020B0604020202020204" pitchFamily="34" charset="0"/>
              <a:buChar char="•"/>
            </a:pPr>
            <a:r>
              <a:rPr lang="en-US" sz="1800" dirty="0" smtClean="0"/>
              <a:t>Although </a:t>
            </a:r>
            <a:r>
              <a:rPr lang="en-US" sz="1800" dirty="0"/>
              <a:t>much of my research has involved quantum mechanical analysis of atomic nuclei, I have for years been telling people that </a:t>
            </a:r>
            <a:r>
              <a:rPr lang="en-US" sz="1800" b="1" u="sng" dirty="0"/>
              <a:t>I was not sure that I really believed in atoms</a:t>
            </a:r>
            <a:r>
              <a:rPr lang="en-US" sz="1800" dirty="0"/>
              <a:t>. They want to know how it could be that I am devoting my career to scientific work involving atoms if I have doubts about whether atoms exist! Frankly, I was never sure how to answer this question. I have found it truly thrilling when a detailed quantum mechanical analysis leads to a prediction that is confirmed by experiment, a prediction that I could never have guessed without first doing the analysis. It is impossible not to feel that there is something beautiful and powerful in the scientific theories that I am using, but does this definitely establish beyond any doubt that they are "true"? Particularly since atoms are so much smaller than any particles that we can see directly with our eyes, how could we definitively establish that atoms exist?</a:t>
            </a:r>
          </a:p>
          <a:p>
            <a:pPr>
              <a:buFont typeface="Arial" panose="020B0604020202020204" pitchFamily="34" charset="0"/>
              <a:buChar char="•"/>
            </a:pPr>
            <a:r>
              <a:rPr lang="en-US" sz="1800" dirty="0" smtClean="0"/>
              <a:t>The </a:t>
            </a:r>
            <a:r>
              <a:rPr lang="en-US" sz="1800" dirty="0"/>
              <a:t>great gift of this course is that it taught me how to think about questions of this sort.</a:t>
            </a:r>
          </a:p>
          <a:p>
            <a:pPr>
              <a:buFont typeface="Arial" panose="020B0604020202020204" pitchFamily="34" charset="0"/>
              <a:buChar char="•"/>
            </a:pPr>
            <a:endParaRPr lang="en-US" sz="1800" dirty="0"/>
          </a:p>
        </p:txBody>
      </p:sp>
      <p:pic>
        <p:nvPicPr>
          <p:cNvPr id="4" name="Picture 3"/>
          <p:cNvPicPr>
            <a:picLocks noChangeAspect="1"/>
          </p:cNvPicPr>
          <p:nvPr/>
        </p:nvPicPr>
        <p:blipFill>
          <a:blip r:embed="rId2"/>
          <a:stretch>
            <a:fillRect/>
          </a:stretch>
        </p:blipFill>
        <p:spPr>
          <a:xfrm>
            <a:off x="166687" y="1524000"/>
            <a:ext cx="8810625" cy="676275"/>
          </a:xfrm>
          <a:prstGeom prst="rect">
            <a:avLst/>
          </a:prstGeom>
        </p:spPr>
      </p:pic>
      <p:pic>
        <p:nvPicPr>
          <p:cNvPr id="5" name="Picture 4"/>
          <p:cNvPicPr>
            <a:picLocks noChangeAspect="1"/>
          </p:cNvPicPr>
          <p:nvPr/>
        </p:nvPicPr>
        <p:blipFill>
          <a:blip r:embed="rId3"/>
          <a:stretch>
            <a:fillRect/>
          </a:stretch>
        </p:blipFill>
        <p:spPr>
          <a:xfrm>
            <a:off x="6629400" y="10160"/>
            <a:ext cx="2514600" cy="1420586"/>
          </a:xfrm>
          <a:prstGeom prst="rect">
            <a:avLst/>
          </a:prstGeom>
        </p:spPr>
      </p:pic>
    </p:spTree>
    <p:extLst>
      <p:ext uri="{BB962C8B-B14F-4D97-AF65-F5344CB8AC3E}">
        <p14:creationId xmlns:p14="http://schemas.microsoft.com/office/powerpoint/2010/main" val="2750498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(1)</a:t>
            </a:r>
            <a:endParaRPr lang="en-US" dirty="0"/>
          </a:p>
        </p:txBody>
      </p:sp>
      <p:sp>
        <p:nvSpPr>
          <p:cNvPr id="3" name="Content Placeholder 2"/>
          <p:cNvSpPr>
            <a:spLocks noGrp="1"/>
          </p:cNvSpPr>
          <p:nvPr>
            <p:ph idx="1"/>
          </p:nvPr>
        </p:nvSpPr>
        <p:spPr/>
        <p:txBody>
          <a:bodyPr/>
          <a:lstStyle/>
          <a:p>
            <a:r>
              <a:rPr lang="en-US" sz="2000" dirty="0"/>
              <a:t>•	What exactly is science? </a:t>
            </a:r>
            <a:r>
              <a:rPr lang="en-US" sz="2000" dirty="0" smtClean="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109390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C2. </a:t>
            </a:r>
            <a:r>
              <a:rPr lang="en-US" dirty="0"/>
              <a:t>Philosophy of science and </a:t>
            </a:r>
            <a:r>
              <a:rPr lang="en-US" dirty="0" smtClean="0"/>
              <a:t>ontology </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u="sng" dirty="0" smtClean="0"/>
              <a:t>Pre </a:t>
            </a:r>
            <a:r>
              <a:rPr lang="en-US" u="sng" dirty="0"/>
              <a:t>class reading</a:t>
            </a:r>
            <a:r>
              <a:rPr lang="en-US" dirty="0"/>
              <a:t>: </a:t>
            </a:r>
            <a:r>
              <a:rPr lang="en-US" dirty="0" smtClean="0"/>
              <a:t>none.</a:t>
            </a:r>
            <a:endParaRPr lang="en-US" dirty="0"/>
          </a:p>
          <a:p>
            <a:pPr>
              <a:buFont typeface="Arial" panose="020B0604020202020204" pitchFamily="34" charset="0"/>
              <a:buChar char="•"/>
            </a:pPr>
            <a:r>
              <a:rPr lang="en-US" u="sng" dirty="0" smtClean="0"/>
              <a:t>Class </a:t>
            </a:r>
            <a:r>
              <a:rPr lang="en-US" u="sng" dirty="0"/>
              <a:t>structure</a:t>
            </a:r>
            <a:r>
              <a:rPr lang="en-US" dirty="0"/>
              <a:t>: </a:t>
            </a:r>
          </a:p>
          <a:p>
            <a:pPr lvl="2">
              <a:buFont typeface="Arial" panose="020B0604020202020204" pitchFamily="34" charset="0"/>
              <a:buChar char="•"/>
            </a:pPr>
            <a:r>
              <a:rPr lang="en-US" dirty="0" smtClean="0"/>
              <a:t>Part 1: interactive </a:t>
            </a:r>
            <a:r>
              <a:rPr lang="en-US" dirty="0"/>
              <a:t>lecture covering an introduction to the philosophical basis of research with a special focus on Ontological </a:t>
            </a:r>
            <a:r>
              <a:rPr lang="en-US" dirty="0" smtClean="0"/>
              <a:t>Realism.</a:t>
            </a:r>
            <a:endParaRPr lang="en-US" dirty="0"/>
          </a:p>
          <a:p>
            <a:pPr lvl="2">
              <a:buFont typeface="Arial" panose="020B0604020202020204" pitchFamily="34" charset="0"/>
              <a:buChar char="•"/>
            </a:pPr>
            <a:r>
              <a:rPr lang="en-US" dirty="0" smtClean="0"/>
              <a:t>Part 2: application </a:t>
            </a:r>
            <a:r>
              <a:rPr lang="en-US" dirty="0"/>
              <a:t>of the previous through a guided discussion on what counts as ‘mental </a:t>
            </a:r>
            <a:r>
              <a:rPr lang="en-US" dirty="0" smtClean="0"/>
              <a:t>disease’.</a:t>
            </a:r>
          </a:p>
          <a:p>
            <a:pPr lvl="2">
              <a:buFont typeface="Arial" panose="020B0604020202020204" pitchFamily="34" charset="0"/>
              <a:buChar char="•"/>
            </a:pPr>
            <a:r>
              <a:rPr lang="en-US" dirty="0" smtClean="0"/>
              <a:t>in-class </a:t>
            </a:r>
            <a:r>
              <a:rPr lang="en-US" dirty="0"/>
              <a:t>application </a:t>
            </a:r>
            <a:r>
              <a:rPr lang="en-US" dirty="0" smtClean="0"/>
              <a:t>test.</a:t>
            </a:r>
            <a:endParaRPr lang="en-US" dirty="0"/>
          </a:p>
          <a:p>
            <a:pPr>
              <a:buFont typeface="Arial" panose="020B0604020202020204" pitchFamily="34" charset="0"/>
              <a:buChar char="•"/>
            </a:pPr>
            <a:r>
              <a:rPr lang="en-US" u="sng" dirty="0" smtClean="0"/>
              <a:t>Post-class </a:t>
            </a:r>
            <a:r>
              <a:rPr lang="en-US" u="sng" dirty="0"/>
              <a:t>assignment</a:t>
            </a:r>
            <a:r>
              <a:rPr lang="en-US" dirty="0"/>
              <a:t>:</a:t>
            </a:r>
          </a:p>
          <a:p>
            <a:pPr lvl="2">
              <a:buFont typeface="Arial" panose="020B0604020202020204" pitchFamily="34" charset="0"/>
              <a:buChar char="•"/>
            </a:pPr>
            <a:r>
              <a:rPr lang="en-US" dirty="0" smtClean="0"/>
              <a:t>Write </a:t>
            </a:r>
            <a:r>
              <a:rPr lang="en-US" dirty="0"/>
              <a:t>a 2-page essay </a:t>
            </a:r>
            <a:r>
              <a:rPr lang="en-US" u="sng" dirty="0"/>
              <a:t>on </a:t>
            </a:r>
            <a:r>
              <a:rPr lang="en-US" u="sng" dirty="0" smtClean="0"/>
              <a:t>one or other position </a:t>
            </a:r>
            <a:r>
              <a:rPr lang="en-US" dirty="0" smtClean="0"/>
              <a:t>taken (or defended) by </a:t>
            </a:r>
            <a:r>
              <a:rPr lang="en-US" dirty="0" err="1" smtClean="0"/>
              <a:t>Kirsti</a:t>
            </a:r>
            <a:r>
              <a:rPr lang="en-US" dirty="0" smtClean="0"/>
              <a:t> </a:t>
            </a:r>
            <a:r>
              <a:rPr lang="en-US" dirty="0" err="1" smtClean="0"/>
              <a:t>Malterud</a:t>
            </a:r>
            <a:r>
              <a:rPr lang="en-US" dirty="0" smtClean="0"/>
              <a:t> in the </a:t>
            </a:r>
            <a:r>
              <a:rPr lang="en-US" dirty="0"/>
              <a:t>paper, </a:t>
            </a:r>
            <a:r>
              <a:rPr lang="en-US" b="1" i="1" dirty="0" smtClean="0"/>
              <a:t>Theory </a:t>
            </a:r>
            <a:r>
              <a:rPr lang="en-US" b="1" i="1" dirty="0"/>
              <a:t>and interpretation in qualitative studies from general practice: Why and how</a:t>
            </a:r>
            <a:r>
              <a:rPr lang="en-US" b="1" i="1" dirty="0" smtClean="0"/>
              <a:t>?</a:t>
            </a:r>
            <a:r>
              <a:rPr lang="en-US" b="1" dirty="0" smtClean="0"/>
              <a:t>,</a:t>
            </a:r>
            <a:r>
              <a:rPr lang="en-US" dirty="0" smtClean="0"/>
              <a:t> </a:t>
            </a:r>
            <a:r>
              <a:rPr lang="en-US" u="sng" dirty="0" smtClean="0"/>
              <a:t>with which you disagree</a:t>
            </a:r>
            <a:r>
              <a:rPr lang="en-US" dirty="0" smtClean="0"/>
              <a:t> and </a:t>
            </a:r>
            <a:r>
              <a:rPr lang="en-US" u="sng" dirty="0" smtClean="0"/>
              <a:t>build up an argumentation</a:t>
            </a:r>
            <a:r>
              <a:rPr lang="en-US" dirty="0" smtClean="0"/>
              <a:t> in </a:t>
            </a:r>
            <a:r>
              <a:rPr lang="en-US" dirty="0"/>
              <a:t>light of what you learned in classes 1 and </a:t>
            </a:r>
            <a:r>
              <a:rPr lang="en-US" dirty="0" smtClean="0"/>
              <a:t>2 and/or additional literature. Deadline: </a:t>
            </a:r>
            <a:r>
              <a:rPr lang="en-US" dirty="0" smtClean="0">
                <a:solidFill>
                  <a:srgbClr val="FFFF00"/>
                </a:solidFill>
              </a:rPr>
              <a:t>March 1, noon</a:t>
            </a:r>
            <a:r>
              <a:rPr lang="en-US" dirty="0" smtClean="0"/>
              <a:t>.</a:t>
            </a:r>
            <a:endParaRPr lang="en-US" dirty="0"/>
          </a:p>
        </p:txBody>
      </p:sp>
    </p:spTree>
    <p:extLst>
      <p:ext uri="{BB962C8B-B14F-4D97-AF65-F5344CB8AC3E}">
        <p14:creationId xmlns:p14="http://schemas.microsoft.com/office/powerpoint/2010/main" val="4054202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of ‘</a:t>
            </a:r>
            <a:r>
              <a:rPr lang="en-US" dirty="0"/>
              <a:t>science</a:t>
            </a:r>
            <a:r>
              <a:rPr lang="en-US" dirty="0" smtClean="0"/>
              <a:t>’ (1)</a:t>
            </a:r>
            <a:endParaRPr lang="en-US" dirty="0"/>
          </a:p>
        </p:txBody>
      </p:sp>
      <p:sp>
        <p:nvSpPr>
          <p:cNvPr id="3" name="Content Placeholder 2"/>
          <p:cNvSpPr>
            <a:spLocks noGrp="1"/>
          </p:cNvSpPr>
          <p:nvPr>
            <p:ph idx="1"/>
          </p:nvPr>
        </p:nvSpPr>
        <p:spPr>
          <a:xfrm>
            <a:off x="228600" y="1676400"/>
            <a:ext cx="8686800" cy="3657600"/>
          </a:xfrm>
        </p:spPr>
        <p:txBody>
          <a:bodyPr/>
          <a:lstStyle/>
          <a:p>
            <a:pPr marL="0" indent="0"/>
            <a:r>
              <a:rPr lang="en-US" sz="2800" i="1" dirty="0" smtClean="0"/>
              <a:t>3a</a:t>
            </a:r>
            <a:r>
              <a:rPr lang="en-US" sz="2800" dirty="0" smtClean="0"/>
              <a:t> </a:t>
            </a:r>
            <a:r>
              <a:rPr lang="en-US" sz="2800" dirty="0"/>
              <a:t>:  </a:t>
            </a:r>
            <a:r>
              <a:rPr lang="en-US" sz="2800" dirty="0">
                <a:solidFill>
                  <a:srgbClr val="FFFF00"/>
                </a:solidFill>
              </a:rPr>
              <a:t>knowledge</a:t>
            </a:r>
            <a:r>
              <a:rPr lang="en-US" sz="2800" dirty="0"/>
              <a:t> or a system of knowledge covering general </a:t>
            </a:r>
            <a:r>
              <a:rPr lang="en-US" sz="2800" dirty="0">
                <a:solidFill>
                  <a:srgbClr val="FFFF00"/>
                </a:solidFill>
              </a:rPr>
              <a:t>truths</a:t>
            </a:r>
            <a:r>
              <a:rPr lang="en-US" sz="2800" dirty="0"/>
              <a:t> or the operation of general </a:t>
            </a:r>
            <a:r>
              <a:rPr lang="en-US" sz="2800" dirty="0">
                <a:solidFill>
                  <a:srgbClr val="FFFF00"/>
                </a:solidFill>
              </a:rPr>
              <a:t>laws</a:t>
            </a:r>
            <a:r>
              <a:rPr lang="en-US" sz="2800" dirty="0"/>
              <a:t> especially as obtained and tested through </a:t>
            </a:r>
            <a:r>
              <a:rPr lang="en-US" sz="2800" dirty="0">
                <a:solidFill>
                  <a:srgbClr val="FFFF00"/>
                </a:solidFill>
              </a:rPr>
              <a:t>scientific</a:t>
            </a:r>
            <a:r>
              <a:rPr lang="en-US" sz="2800" dirty="0"/>
              <a:t> </a:t>
            </a:r>
            <a:r>
              <a:rPr lang="en-US" sz="2800" dirty="0" smtClean="0">
                <a:solidFill>
                  <a:srgbClr val="FFFF00"/>
                </a:solidFill>
              </a:rPr>
              <a:t>method</a:t>
            </a:r>
          </a:p>
          <a:p>
            <a:pPr marL="0" indent="0"/>
            <a:r>
              <a:rPr lang="en-US" sz="2800" i="1" dirty="0"/>
              <a:t>	</a:t>
            </a:r>
            <a:endParaRPr lang="en-US" sz="2800" i="1" dirty="0" smtClean="0"/>
          </a:p>
          <a:p>
            <a:pPr marL="0" indent="0"/>
            <a:r>
              <a:rPr lang="en-US" sz="2800" i="1" dirty="0" smtClean="0"/>
              <a:t>3b</a:t>
            </a:r>
            <a:r>
              <a:rPr lang="en-US" sz="2800" dirty="0" smtClean="0"/>
              <a:t> </a:t>
            </a:r>
            <a:r>
              <a:rPr lang="en-US" sz="2800" dirty="0"/>
              <a:t>:  such knowledge or such a system of knowledge concerned with the physical world and its </a:t>
            </a:r>
            <a:r>
              <a:rPr lang="en-US" sz="2800" dirty="0" smtClean="0"/>
              <a:t>phenomena:</a:t>
            </a:r>
            <a:r>
              <a:rPr lang="en-US" sz="2800" dirty="0"/>
              <a:t>  natural science</a:t>
            </a:r>
          </a:p>
        </p:txBody>
      </p:sp>
      <p:sp>
        <p:nvSpPr>
          <p:cNvPr id="4" name="Rectangle 3"/>
          <p:cNvSpPr/>
          <p:nvPr/>
        </p:nvSpPr>
        <p:spPr>
          <a:xfrm>
            <a:off x="2514600" y="6019800"/>
            <a:ext cx="6324600" cy="338554"/>
          </a:xfrm>
          <a:prstGeom prst="rect">
            <a:avLst/>
          </a:prstGeom>
        </p:spPr>
        <p:txBody>
          <a:bodyPr wrap="square">
            <a:spAutoFit/>
          </a:bodyPr>
          <a:lstStyle/>
          <a:p>
            <a:r>
              <a:rPr lang="en-US" sz="1600" dirty="0">
                <a:solidFill>
                  <a:schemeClr val="bg1"/>
                </a:solidFill>
              </a:rPr>
              <a:t>http://www.merriam-webster.com/dictionary/science</a:t>
            </a:r>
          </a:p>
        </p:txBody>
      </p:sp>
    </p:spTree>
    <p:extLst>
      <p:ext uri="{BB962C8B-B14F-4D97-AF65-F5344CB8AC3E}">
        <p14:creationId xmlns:p14="http://schemas.microsoft.com/office/powerpoint/2010/main" val="31809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(2)</a:t>
            </a:r>
            <a:endParaRPr lang="en-US" dirty="0"/>
          </a:p>
        </p:txBody>
      </p:sp>
      <p:sp>
        <p:nvSpPr>
          <p:cNvPr id="3" name="Content Placeholder 2"/>
          <p:cNvSpPr>
            <a:spLocks noGrp="1"/>
          </p:cNvSpPr>
          <p:nvPr>
            <p:ph idx="1"/>
          </p:nvPr>
        </p:nvSpPr>
        <p:spPr/>
        <p:txBody>
          <a:bodyPr/>
          <a:lstStyle/>
          <a:p>
            <a:pPr algn="ctr"/>
            <a:r>
              <a:rPr lang="en-US" i="1" dirty="0"/>
              <a:t>Science is a </a:t>
            </a:r>
            <a:r>
              <a:rPr lang="en-US" i="1" dirty="0">
                <a:solidFill>
                  <a:srgbClr val="FFFF00"/>
                </a:solidFill>
              </a:rPr>
              <a:t>systematic</a:t>
            </a:r>
            <a:r>
              <a:rPr lang="en-US" i="1" dirty="0"/>
              <a:t> search for knowledge whose </a:t>
            </a:r>
            <a:r>
              <a:rPr lang="en-US" i="1" dirty="0">
                <a:solidFill>
                  <a:srgbClr val="FFFF00"/>
                </a:solidFill>
              </a:rPr>
              <a:t>validity</a:t>
            </a:r>
            <a:r>
              <a:rPr lang="en-US" i="1" dirty="0"/>
              <a:t> does not depend on the particular individual but is open for anyone to check or </a:t>
            </a:r>
            <a:r>
              <a:rPr lang="en-US" i="1" dirty="0">
                <a:solidFill>
                  <a:srgbClr val="FFFF00"/>
                </a:solidFill>
              </a:rPr>
              <a:t>rediscover</a:t>
            </a:r>
            <a:r>
              <a:rPr lang="en-US" i="1" dirty="0"/>
              <a:t>.</a:t>
            </a:r>
            <a:endParaRPr lang="en-US" dirty="0"/>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Tree>
    <p:extLst>
      <p:ext uri="{BB962C8B-B14F-4D97-AF65-F5344CB8AC3E}">
        <p14:creationId xmlns:p14="http://schemas.microsoft.com/office/powerpoint/2010/main" val="2555070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of ‘science’ </a:t>
            </a:r>
            <a:r>
              <a:rPr lang="en-US" dirty="0" smtClean="0"/>
              <a:t>(3)</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Science is the pursuit and application of </a:t>
            </a:r>
            <a:r>
              <a:rPr lang="en-US" dirty="0">
                <a:solidFill>
                  <a:srgbClr val="FFFF00"/>
                </a:solidFill>
              </a:rPr>
              <a:t>knowledge</a:t>
            </a:r>
            <a:r>
              <a:rPr lang="en-US" dirty="0"/>
              <a:t> and </a:t>
            </a:r>
            <a:r>
              <a:rPr lang="en-US" dirty="0">
                <a:solidFill>
                  <a:srgbClr val="FFFF00"/>
                </a:solidFill>
              </a:rPr>
              <a:t>understanding</a:t>
            </a:r>
            <a:r>
              <a:rPr lang="en-US" dirty="0"/>
              <a:t> of the natural and social world following a </a:t>
            </a:r>
            <a:r>
              <a:rPr lang="en-US" dirty="0">
                <a:solidFill>
                  <a:srgbClr val="FFFF00"/>
                </a:solidFill>
              </a:rPr>
              <a:t>systematic</a:t>
            </a:r>
            <a:r>
              <a:rPr lang="en-US" dirty="0"/>
              <a:t> </a:t>
            </a:r>
            <a:r>
              <a:rPr lang="en-US" dirty="0">
                <a:solidFill>
                  <a:srgbClr val="FFFF00"/>
                </a:solidFill>
              </a:rPr>
              <a:t>methodology</a:t>
            </a:r>
            <a:r>
              <a:rPr lang="en-US" dirty="0"/>
              <a:t> based on </a:t>
            </a:r>
            <a:r>
              <a:rPr lang="en-US" dirty="0">
                <a:solidFill>
                  <a:srgbClr val="FFFF00"/>
                </a:solidFill>
              </a:rPr>
              <a:t>evidence</a:t>
            </a:r>
            <a:r>
              <a:rPr lang="en-US" dirty="0" smtClean="0"/>
              <a:t>.</a:t>
            </a:r>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3367302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t>Empiricism</a:t>
            </a:r>
          </a:p>
          <a:p>
            <a:pPr>
              <a:spcBef>
                <a:spcPts val="0"/>
              </a:spcBef>
            </a:pPr>
            <a:r>
              <a:rPr lang="en-US" sz="1800" dirty="0" smtClean="0"/>
              <a:t>Logical </a:t>
            </a:r>
            <a:r>
              <a:rPr lang="en-US" sz="1800" dirty="0"/>
              <a:t>Positivism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t>Holism</a:t>
            </a:r>
            <a:endParaRPr lang="en-US" sz="1800" dirty="0"/>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Postmodernism,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t>Scientific </a:t>
            </a:r>
            <a:r>
              <a:rPr lang="en-US" sz="1800" kern="0" dirty="0"/>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t>Realism </a:t>
            </a:r>
            <a:r>
              <a:rPr lang="en-US" sz="1800" kern="0" dirty="0"/>
              <a:t>and Naturalism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6" name="Rectangle 5"/>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Tree>
    <p:extLst>
      <p:ext uri="{BB962C8B-B14F-4D97-AF65-F5344CB8AC3E}">
        <p14:creationId xmlns:p14="http://schemas.microsoft.com/office/powerpoint/2010/main" val="35149146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(2)</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chemeClr val="accent6">
                    <a:lumMod val="60000"/>
                    <a:lumOff val="40000"/>
                  </a:schemeClr>
                </a:solidFill>
              </a:rPr>
              <a:t>What exactly is science? </a:t>
            </a:r>
            <a:r>
              <a:rPr lang="en-US" sz="2000" dirty="0" smtClean="0"/>
              <a:t>How to differentiate from pseudo-science?</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363068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key principles in how to do science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smtClean="0"/>
              <a:t>Objective </a:t>
            </a:r>
            <a:r>
              <a:rPr lang="en-US" u="sng" dirty="0"/>
              <a:t>observation</a:t>
            </a:r>
            <a:r>
              <a:rPr lang="en-US" dirty="0"/>
              <a:t>: </a:t>
            </a:r>
            <a:r>
              <a:rPr lang="en-US" dirty="0" smtClean="0"/>
              <a:t>measurement </a:t>
            </a:r>
            <a:r>
              <a:rPr lang="en-US" dirty="0"/>
              <a:t>and data (possibly although not necessarily using mathematics as a tool</a:t>
            </a:r>
            <a:r>
              <a:rPr lang="en-US" dirty="0" smtClean="0"/>
              <a:t>),</a:t>
            </a:r>
            <a:endParaRPr lang="en-US" dirty="0"/>
          </a:p>
          <a:p>
            <a:pPr>
              <a:buFont typeface="Arial" panose="020B0604020202020204" pitchFamily="34" charset="0"/>
              <a:buChar char="•"/>
            </a:pPr>
            <a:r>
              <a:rPr lang="en-US" u="sng" dirty="0" smtClean="0"/>
              <a:t>Evidence</a:t>
            </a:r>
            <a:r>
              <a:rPr lang="en-US" dirty="0" smtClean="0"/>
              <a:t>,</a:t>
            </a:r>
            <a:endParaRPr lang="en-US" dirty="0"/>
          </a:p>
          <a:p>
            <a:pPr>
              <a:buFont typeface="Arial" panose="020B0604020202020204" pitchFamily="34" charset="0"/>
              <a:buChar char="•"/>
            </a:pPr>
            <a:r>
              <a:rPr lang="en-US" u="sng" dirty="0"/>
              <a:t>Experiment and/or observation </a:t>
            </a:r>
            <a:r>
              <a:rPr lang="en-US" dirty="0"/>
              <a:t>as benchmarks for testing </a:t>
            </a:r>
            <a:r>
              <a:rPr lang="en-US" dirty="0" smtClean="0"/>
              <a:t>hypotheses,</a:t>
            </a:r>
            <a:endParaRPr lang="en-US" dirty="0"/>
          </a:p>
          <a:p>
            <a:pPr>
              <a:buFont typeface="Arial" panose="020B0604020202020204" pitchFamily="34" charset="0"/>
              <a:buChar char="•"/>
            </a:pPr>
            <a:r>
              <a:rPr lang="en-US" u="sng" dirty="0"/>
              <a:t>Induction</a:t>
            </a:r>
            <a:r>
              <a:rPr lang="en-US" dirty="0"/>
              <a:t>: reasoning to establish general rules or conclusions drawn from facts or </a:t>
            </a:r>
            <a:r>
              <a:rPr lang="en-US" dirty="0" smtClean="0"/>
              <a:t>examples,</a:t>
            </a:r>
            <a:endParaRPr lang="en-US" dirty="0"/>
          </a:p>
          <a:p>
            <a:pPr>
              <a:buFont typeface="Arial" panose="020B0604020202020204" pitchFamily="34" charset="0"/>
              <a:buChar char="•"/>
            </a:pPr>
            <a:r>
              <a:rPr lang="en-US" u="sng" dirty="0" smtClean="0"/>
              <a:t>Repetition</a:t>
            </a:r>
            <a:r>
              <a:rPr lang="en-US" dirty="0" smtClean="0"/>
              <a:t>,</a:t>
            </a:r>
            <a:endParaRPr lang="en-US" dirty="0"/>
          </a:p>
          <a:p>
            <a:pPr>
              <a:buFont typeface="Arial" panose="020B0604020202020204" pitchFamily="34" charset="0"/>
              <a:buChar char="•"/>
            </a:pPr>
            <a:r>
              <a:rPr lang="en-US" u="sng" dirty="0"/>
              <a:t>Critical </a:t>
            </a:r>
            <a:r>
              <a:rPr lang="en-US" u="sng" dirty="0" smtClean="0"/>
              <a:t>analysis</a:t>
            </a:r>
            <a:r>
              <a:rPr lang="en-US" dirty="0" smtClean="0"/>
              <a:t>,</a:t>
            </a:r>
            <a:endParaRPr lang="en-US" dirty="0"/>
          </a:p>
          <a:p>
            <a:pPr>
              <a:buFont typeface="Arial" panose="020B0604020202020204" pitchFamily="34" charset="0"/>
              <a:buChar char="•"/>
            </a:pPr>
            <a:r>
              <a:rPr lang="en-US" u="sng" dirty="0"/>
              <a:t>Verification and testing</a:t>
            </a:r>
            <a:r>
              <a:rPr lang="en-US" dirty="0"/>
              <a:t>: critical exposure to scrutiny, peer review and </a:t>
            </a:r>
            <a:r>
              <a:rPr lang="en-US" dirty="0" smtClean="0"/>
              <a:t>assessment.</a:t>
            </a:r>
            <a:endParaRPr lang="en-US" dirty="0"/>
          </a:p>
          <a:p>
            <a:pPr lvl="1">
              <a:buFont typeface="Arial" panose="020B0604020202020204" pitchFamily="34" charset="0"/>
              <a:buChar char="•"/>
            </a:pPr>
            <a:endParaRPr lang="en-US" sz="1800" dirty="0"/>
          </a:p>
        </p:txBody>
      </p:sp>
      <p:sp>
        <p:nvSpPr>
          <p:cNvPr id="4" name="Rectangle 3"/>
          <p:cNvSpPr/>
          <p:nvPr/>
        </p:nvSpPr>
        <p:spPr>
          <a:xfrm>
            <a:off x="4572000" y="6474023"/>
            <a:ext cx="4572000" cy="307777"/>
          </a:xfrm>
          <a:prstGeom prst="rect">
            <a:avLst/>
          </a:prstGeom>
        </p:spPr>
        <p:txBody>
          <a:bodyPr>
            <a:spAutoFit/>
          </a:bodyPr>
          <a:lstStyle/>
          <a:p>
            <a:r>
              <a:rPr lang="en-US" sz="1400" b="0" dirty="0">
                <a:solidFill>
                  <a:schemeClr val="bg1"/>
                </a:solidFill>
              </a:rPr>
              <a:t>http://sciencecouncil.org/about-us/our-definition-of-science/</a:t>
            </a:r>
          </a:p>
        </p:txBody>
      </p:sp>
    </p:spTree>
    <p:extLst>
      <p:ext uri="{BB962C8B-B14F-4D97-AF65-F5344CB8AC3E}">
        <p14:creationId xmlns:p14="http://schemas.microsoft.com/office/powerpoint/2010/main" val="29256099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200" dirty="0" smtClean="0"/>
              <a:t>Identifying pseudoscience</a:t>
            </a:r>
            <a:endParaRPr lang="en-US" sz="3200"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sz="2000" i="1" u="sng" dirty="0"/>
              <a:t>Belief in authority</a:t>
            </a:r>
            <a:r>
              <a:rPr lang="en-US" sz="2000" dirty="0"/>
              <a:t>: It is contended that some </a:t>
            </a:r>
            <a:r>
              <a:rPr lang="en-US" sz="2000" dirty="0" smtClean="0"/>
              <a:t>have </a:t>
            </a:r>
            <a:r>
              <a:rPr lang="en-US" sz="2000" dirty="0"/>
              <a:t>a special ability to determine what is true or false. Others </a:t>
            </a:r>
            <a:r>
              <a:rPr lang="en-US" sz="2000" dirty="0" smtClean="0"/>
              <a:t>must accept </a:t>
            </a:r>
            <a:r>
              <a:rPr lang="en-US" sz="2000" dirty="0"/>
              <a:t>their judgments.</a:t>
            </a:r>
          </a:p>
          <a:p>
            <a:pPr>
              <a:buFont typeface="Arial" panose="020B0604020202020204" pitchFamily="34" charset="0"/>
              <a:buChar char="•"/>
            </a:pPr>
            <a:r>
              <a:rPr lang="en-US" sz="2000" i="1" u="sng" dirty="0"/>
              <a:t>Unrepeatable experiments</a:t>
            </a:r>
            <a:r>
              <a:rPr lang="en-US" sz="2000" dirty="0"/>
              <a:t>: Reliance is put on experiments that cannot be repeated by others with the same outcome.</a:t>
            </a:r>
          </a:p>
          <a:p>
            <a:pPr>
              <a:buFont typeface="Arial" panose="020B0604020202020204" pitchFamily="34" charset="0"/>
              <a:buChar char="•"/>
            </a:pPr>
            <a:r>
              <a:rPr lang="en-US" sz="2000" i="1" u="sng" dirty="0"/>
              <a:t>Handpicked examples</a:t>
            </a:r>
            <a:r>
              <a:rPr lang="en-US" sz="2000" dirty="0"/>
              <a:t>: </a:t>
            </a:r>
            <a:r>
              <a:rPr lang="en-US" sz="2000" dirty="0" smtClean="0"/>
              <a:t>are </a:t>
            </a:r>
            <a:r>
              <a:rPr lang="en-US" sz="2000" dirty="0"/>
              <a:t>used although they are not representative of the general category that the investigation refers to.</a:t>
            </a:r>
          </a:p>
          <a:p>
            <a:pPr>
              <a:buFont typeface="Arial" panose="020B0604020202020204" pitchFamily="34" charset="0"/>
              <a:buChar char="•"/>
            </a:pPr>
            <a:r>
              <a:rPr lang="en-US" sz="2000" i="1" u="sng" dirty="0"/>
              <a:t>Unwillingness to test</a:t>
            </a:r>
            <a:r>
              <a:rPr lang="en-US" sz="2000" dirty="0"/>
              <a:t>: A theory is not tested although it </a:t>
            </a:r>
            <a:r>
              <a:rPr lang="en-US" sz="2000" dirty="0" smtClean="0"/>
              <a:t>can be.</a:t>
            </a:r>
            <a:endParaRPr lang="en-US" sz="2000" dirty="0"/>
          </a:p>
          <a:p>
            <a:pPr>
              <a:buFont typeface="Arial" panose="020B0604020202020204" pitchFamily="34" charset="0"/>
              <a:buChar char="•"/>
            </a:pPr>
            <a:r>
              <a:rPr lang="en-US" sz="2000" i="1" u="sng" dirty="0"/>
              <a:t>Disregard of refuting information</a:t>
            </a:r>
            <a:r>
              <a:rPr lang="en-US" sz="2000" dirty="0"/>
              <a:t>: Observations or experiments that conflict with a theory are neglected.</a:t>
            </a:r>
          </a:p>
          <a:p>
            <a:pPr>
              <a:buFont typeface="Arial" panose="020B0604020202020204" pitchFamily="34" charset="0"/>
              <a:buChar char="•"/>
            </a:pPr>
            <a:r>
              <a:rPr lang="en-US" sz="2000" i="1" u="sng" dirty="0"/>
              <a:t>Built-in subterfuge</a:t>
            </a:r>
            <a:r>
              <a:rPr lang="en-US" sz="2000" dirty="0"/>
              <a:t>: The testing of a theory is so arranged that the theory can only be confirmed, never disconfirmed, by the outcome.</a:t>
            </a:r>
          </a:p>
          <a:p>
            <a:pPr>
              <a:buFont typeface="Arial" panose="020B0604020202020204" pitchFamily="34" charset="0"/>
              <a:buChar char="•"/>
            </a:pPr>
            <a:r>
              <a:rPr lang="en-US" sz="2000" i="1" u="sng" dirty="0"/>
              <a:t>Explanations are abandoned without replacement</a:t>
            </a:r>
            <a:r>
              <a:rPr lang="en-US" sz="2000" dirty="0"/>
              <a:t>. Tenable explanations are given up without being replaced, so that the new theory leaves much more unexplained than the previous one. </a:t>
            </a:r>
          </a:p>
        </p:txBody>
      </p:sp>
      <p:sp>
        <p:nvSpPr>
          <p:cNvPr id="4" name="Rectangle 3"/>
          <p:cNvSpPr/>
          <p:nvPr/>
        </p:nvSpPr>
        <p:spPr>
          <a:xfrm>
            <a:off x="304800" y="6304300"/>
            <a:ext cx="8839200" cy="523220"/>
          </a:xfrm>
          <a:prstGeom prst="rect">
            <a:avLst/>
          </a:prstGeom>
        </p:spPr>
        <p:txBody>
          <a:bodyPr wrap="square">
            <a:spAutoFit/>
          </a:bodyPr>
          <a:lstStyle/>
          <a:p>
            <a:pPr algn="r"/>
            <a:r>
              <a:rPr lang="en-US" sz="1400" b="0" dirty="0">
                <a:solidFill>
                  <a:schemeClr val="bg1"/>
                </a:solidFill>
              </a:rPr>
              <a:t>Hansson, Sven Ove, "Science and Pseudo-Science", </a:t>
            </a:r>
            <a:r>
              <a:rPr lang="en-US" sz="1400" b="0" i="1" dirty="0">
                <a:solidFill>
                  <a:schemeClr val="bg1"/>
                </a:solidFill>
              </a:rPr>
              <a:t>The Stanford Encyclopedia of Philosophy </a:t>
            </a:r>
            <a:r>
              <a:rPr lang="en-US" sz="1400" b="0" dirty="0">
                <a:solidFill>
                  <a:schemeClr val="bg1"/>
                </a:solidFill>
              </a:rPr>
              <a:t>(Spring 2015 Edition), Edward N. </a:t>
            </a:r>
            <a:r>
              <a:rPr lang="en-US" sz="1400" b="0" dirty="0" err="1">
                <a:solidFill>
                  <a:schemeClr val="bg1"/>
                </a:solidFill>
              </a:rPr>
              <a:t>Zalta</a:t>
            </a:r>
            <a:r>
              <a:rPr lang="en-US" sz="1400" b="0" dirty="0">
                <a:solidFill>
                  <a:schemeClr val="bg1"/>
                </a:solidFill>
              </a:rPr>
              <a:t> (ed</a:t>
            </a:r>
            <a:r>
              <a:rPr lang="en-US" sz="1400" b="0" dirty="0" smtClean="0">
                <a:solidFill>
                  <a:schemeClr val="bg1"/>
                </a:solidFill>
              </a:rPr>
              <a:t>.). https</a:t>
            </a:r>
            <a:r>
              <a:rPr lang="en-US" sz="1400" b="0" dirty="0">
                <a:solidFill>
                  <a:schemeClr val="bg1"/>
                </a:solidFill>
              </a:rPr>
              <a:t>://plato.stanford.edu/archives/spr2015/entries/pseudo-science</a:t>
            </a:r>
            <a:r>
              <a:rPr lang="en-US" sz="1400" b="0" dirty="0" smtClean="0">
                <a:solidFill>
                  <a:schemeClr val="bg1"/>
                </a:solidFill>
              </a:rPr>
              <a:t>/. </a:t>
            </a:r>
            <a:endParaRPr lang="en-US" sz="1400" b="0" dirty="0">
              <a:solidFill>
                <a:schemeClr val="bg1"/>
              </a:solidFill>
            </a:endParaRPr>
          </a:p>
        </p:txBody>
      </p:sp>
    </p:spTree>
    <p:extLst>
      <p:ext uri="{BB962C8B-B14F-4D97-AF65-F5344CB8AC3E}">
        <p14:creationId xmlns:p14="http://schemas.microsoft.com/office/powerpoint/2010/main" val="416155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List Of Fallacious Arguments</a:t>
            </a:r>
          </a:p>
        </p:txBody>
      </p:sp>
      <p:sp>
        <p:nvSpPr>
          <p:cNvPr id="3" name="Content Placeholder 2"/>
          <p:cNvSpPr>
            <a:spLocks noGrp="1"/>
          </p:cNvSpPr>
          <p:nvPr>
            <p:ph idx="1"/>
          </p:nvPr>
        </p:nvSpPr>
        <p:spPr>
          <a:xfrm>
            <a:off x="228600" y="2057400"/>
            <a:ext cx="8686800" cy="4572000"/>
          </a:xfrm>
        </p:spPr>
        <p:txBody>
          <a:bodyPr/>
          <a:lstStyle/>
          <a:p>
            <a:r>
              <a:rPr lang="en-US" dirty="0"/>
              <a:t>E.g.: False Compromise: </a:t>
            </a:r>
          </a:p>
          <a:p>
            <a:pPr>
              <a:spcBef>
                <a:spcPts val="1800"/>
              </a:spcBef>
              <a:buFont typeface="Arial" panose="020B0604020202020204" pitchFamily="34" charset="0"/>
              <a:buChar char="•"/>
            </a:pPr>
            <a:r>
              <a:rPr lang="en-US" sz="2000" dirty="0" smtClean="0"/>
              <a:t>if </a:t>
            </a:r>
            <a:r>
              <a:rPr lang="en-US" sz="2000" dirty="0"/>
              <a:t>one does not understand a debate, it must be "fair" to split the difference, and agree on a compromise between the opinions. (But one side is very possibly wrong, and in any case one could simply suspend judgment.) Journalists often invoke this fallacy in the name of "balanced" coverage. </a:t>
            </a:r>
          </a:p>
          <a:p>
            <a:pPr>
              <a:spcBef>
                <a:spcPts val="1800"/>
              </a:spcBef>
              <a:buFont typeface="Arial" panose="020B0604020202020204" pitchFamily="34" charset="0"/>
              <a:buChar char="•"/>
            </a:pPr>
            <a:r>
              <a:rPr lang="en-US" sz="2000" dirty="0" smtClean="0"/>
              <a:t>"</a:t>
            </a:r>
            <a:r>
              <a:rPr lang="en-US" sz="2000" dirty="0"/>
              <a:t>Some say the sun rises in the east, some say it rises in the west; the truth lies probably somewhere in between." </a:t>
            </a:r>
          </a:p>
          <a:p>
            <a:pPr>
              <a:spcBef>
                <a:spcPts val="1800"/>
              </a:spcBef>
              <a:buFont typeface="Arial" panose="020B0604020202020204" pitchFamily="34" charset="0"/>
              <a:buChar char="•"/>
            </a:pPr>
            <a:r>
              <a:rPr lang="en-US" sz="2000" dirty="0" smtClean="0"/>
              <a:t>Television </a:t>
            </a:r>
            <a:r>
              <a:rPr lang="en-US" sz="2000" dirty="0"/>
              <a:t>reporters like balanced coverage so much that they may give half of their report to a view held by a small minority of the people in question. There are many possible reasons for this, some of them good. However, viewers need to be aware of this tendency. </a:t>
            </a:r>
          </a:p>
          <a:p>
            <a:pPr>
              <a:buFont typeface="Arial" panose="020B0604020202020204" pitchFamily="34" charset="0"/>
              <a:buChar char="•"/>
            </a:pPr>
            <a:endParaRPr lang="en-US" sz="2000" dirty="0"/>
          </a:p>
        </p:txBody>
      </p:sp>
      <p:sp>
        <p:nvSpPr>
          <p:cNvPr id="4" name="Rectangle 3"/>
          <p:cNvSpPr/>
          <p:nvPr/>
        </p:nvSpPr>
        <p:spPr>
          <a:xfrm>
            <a:off x="762000" y="1428690"/>
            <a:ext cx="7543800" cy="400110"/>
          </a:xfrm>
          <a:prstGeom prst="rect">
            <a:avLst/>
          </a:prstGeom>
        </p:spPr>
        <p:txBody>
          <a:bodyPr wrap="square">
            <a:spAutoFit/>
          </a:bodyPr>
          <a:lstStyle/>
          <a:p>
            <a:r>
              <a:rPr lang="en-US" sz="2000" dirty="0">
                <a:solidFill>
                  <a:schemeClr val="bg1"/>
                </a:solidFill>
                <a:hlinkClick r:id="rId2"/>
              </a:rPr>
              <a:t>http://</a:t>
            </a:r>
            <a:r>
              <a:rPr lang="en-US" sz="2000" dirty="0" smtClean="0">
                <a:solidFill>
                  <a:schemeClr val="bg1"/>
                </a:solidFill>
                <a:hlinkClick r:id="rId2"/>
              </a:rPr>
              <a:t>www.don-lindsay-archive.org/skeptic/arguments.html</a:t>
            </a:r>
            <a:endParaRPr lang="en-US" sz="2000" dirty="0" smtClean="0">
              <a:solidFill>
                <a:schemeClr val="bg1"/>
              </a:solidFill>
            </a:endParaRPr>
          </a:p>
        </p:txBody>
      </p:sp>
    </p:spTree>
    <p:extLst>
      <p:ext uri="{BB962C8B-B14F-4D97-AF65-F5344CB8AC3E}">
        <p14:creationId xmlns:p14="http://schemas.microsoft.com/office/powerpoint/2010/main" val="4278381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715" y="1828800"/>
            <a:ext cx="4826000" cy="4953000"/>
          </a:xfrm>
        </p:spPr>
        <p:txBody>
          <a:bodyPr/>
          <a:lstStyle/>
          <a:p>
            <a:pPr>
              <a:spcBef>
                <a:spcPts val="0"/>
              </a:spcBef>
            </a:pPr>
            <a:r>
              <a:rPr lang="en-US" sz="1800" dirty="0" smtClean="0"/>
              <a:t>Science </a:t>
            </a:r>
            <a:r>
              <a:rPr lang="en-US" sz="1800" dirty="0"/>
              <a:t>and Philosophy</a:t>
            </a:r>
          </a:p>
          <a:p>
            <a:pPr>
              <a:spcBef>
                <a:spcPts val="0"/>
              </a:spcBef>
            </a:pPr>
            <a:r>
              <a:rPr lang="en-US" sz="1800" dirty="0" smtClean="0"/>
              <a:t>Popper </a:t>
            </a:r>
            <a:r>
              <a:rPr lang="en-US" sz="1800" dirty="0"/>
              <a:t>and the Problem of Demarcation</a:t>
            </a:r>
          </a:p>
          <a:p>
            <a:pPr>
              <a:spcBef>
                <a:spcPts val="0"/>
              </a:spcBef>
            </a:pPr>
            <a:r>
              <a:rPr lang="en-US" sz="1800" dirty="0" smtClean="0"/>
              <a:t>Further </a:t>
            </a:r>
            <a:r>
              <a:rPr lang="en-US" sz="1800" dirty="0"/>
              <a:t>Thoughts on Demarcation</a:t>
            </a:r>
          </a:p>
          <a:p>
            <a:pPr>
              <a:spcBef>
                <a:spcPts val="0"/>
              </a:spcBef>
            </a:pPr>
            <a:r>
              <a:rPr lang="en-US" sz="1800" dirty="0" smtClean="0"/>
              <a:t>Einstein</a:t>
            </a:r>
            <a:r>
              <a:rPr lang="en-US" sz="1800" dirty="0"/>
              <a:t>, </a:t>
            </a:r>
            <a:r>
              <a:rPr lang="en-US" sz="1800" dirty="0">
                <a:solidFill>
                  <a:srgbClr val="FFFF00"/>
                </a:solidFill>
              </a:rPr>
              <a:t>Measurement</a:t>
            </a:r>
            <a:r>
              <a:rPr lang="en-US" sz="1800" dirty="0"/>
              <a:t>, and </a:t>
            </a:r>
            <a:r>
              <a:rPr lang="en-US" sz="1800" dirty="0">
                <a:solidFill>
                  <a:srgbClr val="FFFF00"/>
                </a:solidFill>
              </a:rPr>
              <a:t>Meaning</a:t>
            </a:r>
          </a:p>
          <a:p>
            <a:pPr>
              <a:spcBef>
                <a:spcPts val="0"/>
              </a:spcBef>
            </a:pPr>
            <a:r>
              <a:rPr lang="en-US" sz="1800" dirty="0" smtClean="0"/>
              <a:t>Classical </a:t>
            </a:r>
            <a:r>
              <a:rPr lang="en-US" sz="1800" dirty="0">
                <a:solidFill>
                  <a:srgbClr val="FF6600"/>
                </a:solidFill>
              </a:rPr>
              <a:t>Empiricism</a:t>
            </a:r>
          </a:p>
          <a:p>
            <a:pPr>
              <a:spcBef>
                <a:spcPts val="0"/>
              </a:spcBef>
            </a:pPr>
            <a:r>
              <a:rPr lang="en-US" sz="1800" dirty="0" smtClean="0"/>
              <a:t>Logical </a:t>
            </a:r>
            <a:r>
              <a:rPr lang="en-US" sz="1800" dirty="0">
                <a:solidFill>
                  <a:srgbClr val="FF6600"/>
                </a:solidFill>
              </a:rPr>
              <a:t>Positivism</a:t>
            </a:r>
            <a:r>
              <a:rPr lang="en-US" sz="1800" dirty="0"/>
              <a:t> and </a:t>
            </a:r>
            <a:r>
              <a:rPr lang="en-US" sz="1800" dirty="0">
                <a:solidFill>
                  <a:srgbClr val="FFFF00"/>
                </a:solidFill>
              </a:rPr>
              <a:t>Verifiability</a:t>
            </a:r>
          </a:p>
          <a:p>
            <a:pPr>
              <a:spcBef>
                <a:spcPts val="0"/>
              </a:spcBef>
            </a:pPr>
            <a:r>
              <a:rPr lang="en-US" sz="1800" dirty="0" smtClean="0"/>
              <a:t>Logical </a:t>
            </a:r>
            <a:r>
              <a:rPr lang="en-US" sz="1800" dirty="0"/>
              <a:t>Positivism, Science, and Meaning</a:t>
            </a:r>
          </a:p>
          <a:p>
            <a:pPr>
              <a:spcBef>
                <a:spcPts val="0"/>
              </a:spcBef>
            </a:pPr>
            <a:r>
              <a:rPr lang="en-US" sz="1800" dirty="0" smtClean="0">
                <a:solidFill>
                  <a:srgbClr val="FF6600"/>
                </a:solidFill>
              </a:rPr>
              <a:t>Holism</a:t>
            </a:r>
            <a:endParaRPr lang="en-US" sz="1800" dirty="0">
              <a:solidFill>
                <a:srgbClr val="FF6600"/>
              </a:solidFill>
            </a:endParaRPr>
          </a:p>
          <a:p>
            <a:pPr>
              <a:spcBef>
                <a:spcPts val="0"/>
              </a:spcBef>
            </a:pPr>
            <a:r>
              <a:rPr lang="en-US" sz="1800" dirty="0" smtClean="0">
                <a:solidFill>
                  <a:srgbClr val="FFFF00"/>
                </a:solidFill>
              </a:rPr>
              <a:t>Discovery</a:t>
            </a:r>
            <a:r>
              <a:rPr lang="en-US" sz="1800" dirty="0" smtClean="0"/>
              <a:t> </a:t>
            </a:r>
            <a:r>
              <a:rPr lang="en-US" sz="1800" dirty="0"/>
              <a:t>and </a:t>
            </a:r>
            <a:r>
              <a:rPr lang="en-US" sz="1800" dirty="0">
                <a:solidFill>
                  <a:srgbClr val="FFFF00"/>
                </a:solidFill>
              </a:rPr>
              <a:t>Justification</a:t>
            </a:r>
          </a:p>
          <a:p>
            <a:pPr>
              <a:spcBef>
                <a:spcPts val="0"/>
              </a:spcBef>
            </a:pPr>
            <a:r>
              <a:rPr lang="en-US" sz="1800" dirty="0" smtClean="0"/>
              <a:t>Induction </a:t>
            </a:r>
            <a:r>
              <a:rPr lang="en-US" sz="1800" dirty="0"/>
              <a:t>as Illegitimate</a:t>
            </a:r>
          </a:p>
          <a:p>
            <a:pPr>
              <a:spcBef>
                <a:spcPts val="0"/>
              </a:spcBef>
            </a:pPr>
            <a:r>
              <a:rPr lang="en-US" sz="1800" dirty="0" smtClean="0"/>
              <a:t>Some </a:t>
            </a:r>
            <a:r>
              <a:rPr lang="en-US" sz="1800" dirty="0"/>
              <a:t>Solutions and a New Riddle</a:t>
            </a:r>
          </a:p>
          <a:p>
            <a:pPr>
              <a:spcBef>
                <a:spcPts val="0"/>
              </a:spcBef>
            </a:pPr>
            <a:r>
              <a:rPr lang="en-US" sz="1800" dirty="0" smtClean="0"/>
              <a:t>Instances </a:t>
            </a:r>
            <a:r>
              <a:rPr lang="en-US" sz="1800" dirty="0"/>
              <a:t>and Consequences</a:t>
            </a:r>
          </a:p>
          <a:p>
            <a:pPr>
              <a:spcBef>
                <a:spcPts val="0"/>
              </a:spcBef>
            </a:pPr>
            <a:r>
              <a:rPr lang="en-US" sz="1800" dirty="0" smtClean="0"/>
              <a:t>Kuhn </a:t>
            </a:r>
            <a:r>
              <a:rPr lang="en-US" sz="1800" dirty="0"/>
              <a:t>and the Challenge of History</a:t>
            </a:r>
          </a:p>
          <a:p>
            <a:pPr>
              <a:spcBef>
                <a:spcPts val="0"/>
              </a:spcBef>
            </a:pPr>
            <a:r>
              <a:rPr lang="en-US" sz="1800" dirty="0" smtClean="0"/>
              <a:t>Revolutions </a:t>
            </a:r>
            <a:r>
              <a:rPr lang="en-US" sz="1800" dirty="0"/>
              <a:t>and </a:t>
            </a:r>
            <a:r>
              <a:rPr lang="en-US" sz="1800" dirty="0">
                <a:solidFill>
                  <a:srgbClr val="FFFF00"/>
                </a:solidFill>
              </a:rPr>
              <a:t>Rationality</a:t>
            </a:r>
          </a:p>
          <a:p>
            <a:pPr>
              <a:spcBef>
                <a:spcPts val="0"/>
              </a:spcBef>
            </a:pPr>
            <a:r>
              <a:rPr lang="en-US" sz="1800" dirty="0" smtClean="0"/>
              <a:t>Assessment </a:t>
            </a:r>
            <a:r>
              <a:rPr lang="en-US" sz="1800" dirty="0"/>
              <a:t>of Kuhn</a:t>
            </a:r>
          </a:p>
          <a:p>
            <a:pPr>
              <a:spcBef>
                <a:spcPts val="0"/>
              </a:spcBef>
            </a:pPr>
            <a:r>
              <a:rPr lang="en-US" sz="1800" dirty="0" smtClean="0"/>
              <a:t>For </a:t>
            </a:r>
            <a:r>
              <a:rPr lang="en-US" sz="1800" dirty="0"/>
              <a:t>and Against Method</a:t>
            </a:r>
          </a:p>
          <a:p>
            <a:pPr>
              <a:spcBef>
                <a:spcPts val="0"/>
              </a:spcBef>
            </a:pPr>
            <a:r>
              <a:rPr lang="en-US" sz="1800" dirty="0" smtClean="0"/>
              <a:t>Sociology</a:t>
            </a:r>
            <a:r>
              <a:rPr lang="en-US" sz="1800" dirty="0"/>
              <a:t>, </a:t>
            </a:r>
            <a:r>
              <a:rPr lang="en-US" sz="1800" dirty="0">
                <a:solidFill>
                  <a:srgbClr val="FF6600"/>
                </a:solidFill>
              </a:rPr>
              <a:t>Postmodernism</a:t>
            </a:r>
            <a:r>
              <a:rPr lang="en-US" sz="1800" dirty="0"/>
              <a:t>, and Science Wars</a:t>
            </a:r>
          </a:p>
          <a:p>
            <a:pPr>
              <a:spcBef>
                <a:spcPts val="0"/>
              </a:spcBef>
            </a:pPr>
            <a:r>
              <a:rPr lang="en-US" sz="1800" dirty="0" smtClean="0"/>
              <a:t>(</a:t>
            </a:r>
            <a:r>
              <a:rPr lang="en-US" sz="1800" dirty="0"/>
              <a:t>How) Does Science </a:t>
            </a:r>
            <a:r>
              <a:rPr lang="en-US" sz="1800" dirty="0">
                <a:solidFill>
                  <a:srgbClr val="FFFF00"/>
                </a:solidFill>
              </a:rPr>
              <a:t>Explain</a:t>
            </a:r>
            <a:r>
              <a:rPr lang="en-US" sz="1800" dirty="0"/>
              <a:t>? </a:t>
            </a:r>
          </a:p>
          <a:p>
            <a:pPr>
              <a:spcBef>
                <a:spcPts val="0"/>
              </a:spcBef>
            </a:pPr>
            <a:endParaRPr lang="en-US" sz="1800" dirty="0"/>
          </a:p>
        </p:txBody>
      </p:sp>
      <p:sp>
        <p:nvSpPr>
          <p:cNvPr id="4" name="Content Placeholder 2"/>
          <p:cNvSpPr txBox="1">
            <a:spLocks/>
          </p:cNvSpPr>
          <p:nvPr/>
        </p:nvSpPr>
        <p:spPr>
          <a:xfrm>
            <a:off x="4820285" y="1828800"/>
            <a:ext cx="4343400" cy="495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spcBef>
                <a:spcPts val="0"/>
              </a:spcBef>
            </a:pPr>
            <a:r>
              <a:rPr lang="en-US" sz="1800" kern="0" dirty="0" smtClean="0"/>
              <a:t>Putting </a:t>
            </a:r>
            <a:r>
              <a:rPr lang="en-US" sz="1800" kern="0" dirty="0"/>
              <a:t>the </a:t>
            </a:r>
            <a:r>
              <a:rPr lang="en-US" sz="1800" kern="0" dirty="0">
                <a:solidFill>
                  <a:srgbClr val="FFFF00"/>
                </a:solidFill>
              </a:rPr>
              <a:t>Cause</a:t>
            </a:r>
            <a:r>
              <a:rPr lang="en-US" sz="1800" kern="0" dirty="0"/>
              <a:t> Back in "Because"</a:t>
            </a:r>
          </a:p>
          <a:p>
            <a:pPr>
              <a:spcBef>
                <a:spcPts val="0"/>
              </a:spcBef>
            </a:pPr>
            <a:r>
              <a:rPr lang="en-US" sz="1800" kern="0" dirty="0" smtClean="0">
                <a:solidFill>
                  <a:srgbClr val="FFFF00"/>
                </a:solidFill>
              </a:rPr>
              <a:t>Probability</a:t>
            </a:r>
            <a:r>
              <a:rPr lang="en-US" sz="1800" kern="0" dirty="0"/>
              <a:t>, Pragmatics, and Unification</a:t>
            </a:r>
          </a:p>
          <a:p>
            <a:pPr>
              <a:spcBef>
                <a:spcPts val="0"/>
              </a:spcBef>
            </a:pPr>
            <a:r>
              <a:rPr lang="en-US" sz="1800" kern="0" dirty="0" smtClean="0">
                <a:solidFill>
                  <a:srgbClr val="FFFF00"/>
                </a:solidFill>
              </a:rPr>
              <a:t>Laws</a:t>
            </a:r>
            <a:r>
              <a:rPr lang="en-US" sz="1800" kern="0" dirty="0" smtClean="0"/>
              <a:t> </a:t>
            </a:r>
            <a:r>
              <a:rPr lang="en-US" sz="1800" kern="0" dirty="0"/>
              <a:t>and </a:t>
            </a:r>
            <a:r>
              <a:rPr lang="en-US" sz="1800" kern="0" dirty="0">
                <a:solidFill>
                  <a:srgbClr val="FFFF00"/>
                </a:solidFill>
              </a:rPr>
              <a:t>Regularities</a:t>
            </a:r>
          </a:p>
          <a:p>
            <a:pPr>
              <a:spcBef>
                <a:spcPts val="0"/>
              </a:spcBef>
            </a:pPr>
            <a:r>
              <a:rPr lang="en-US" sz="1800" kern="0" dirty="0" smtClean="0"/>
              <a:t>Laws </a:t>
            </a:r>
            <a:r>
              <a:rPr lang="en-US" sz="1800" kern="0" dirty="0"/>
              <a:t>and </a:t>
            </a:r>
            <a:r>
              <a:rPr lang="en-US" sz="1800" kern="0" dirty="0">
                <a:solidFill>
                  <a:srgbClr val="FFFF00"/>
                </a:solidFill>
              </a:rPr>
              <a:t>Necessity</a:t>
            </a:r>
          </a:p>
          <a:p>
            <a:pPr>
              <a:spcBef>
                <a:spcPts val="0"/>
              </a:spcBef>
            </a:pPr>
            <a:r>
              <a:rPr lang="en-US" sz="1800" kern="0" dirty="0" smtClean="0"/>
              <a:t>Reduction </a:t>
            </a:r>
            <a:r>
              <a:rPr lang="en-US" sz="1800" kern="0" dirty="0"/>
              <a:t>and Progress </a:t>
            </a:r>
          </a:p>
          <a:p>
            <a:pPr>
              <a:spcBef>
                <a:spcPts val="0"/>
              </a:spcBef>
            </a:pPr>
            <a:r>
              <a:rPr lang="en-US" sz="1800" kern="0" dirty="0" smtClean="0"/>
              <a:t>Reduction </a:t>
            </a:r>
            <a:r>
              <a:rPr lang="en-US" sz="1800" kern="0" dirty="0"/>
              <a:t>and </a:t>
            </a:r>
            <a:r>
              <a:rPr lang="en-US" sz="1800" kern="0" dirty="0">
                <a:solidFill>
                  <a:srgbClr val="FF6600"/>
                </a:solidFill>
              </a:rPr>
              <a:t>Physicalism</a:t>
            </a:r>
          </a:p>
          <a:p>
            <a:pPr>
              <a:spcBef>
                <a:spcPts val="0"/>
              </a:spcBef>
            </a:pPr>
            <a:r>
              <a:rPr lang="en-US" sz="1800" kern="0" dirty="0" smtClean="0"/>
              <a:t>New </a:t>
            </a:r>
            <a:r>
              <a:rPr lang="en-US" sz="1800" kern="0" dirty="0"/>
              <a:t>Views of Meaning and </a:t>
            </a:r>
            <a:r>
              <a:rPr lang="en-US" sz="1800" kern="0" dirty="0">
                <a:solidFill>
                  <a:srgbClr val="FFFF00"/>
                </a:solidFill>
              </a:rPr>
              <a:t>Reference</a:t>
            </a:r>
          </a:p>
          <a:p>
            <a:pPr>
              <a:spcBef>
                <a:spcPts val="0"/>
              </a:spcBef>
            </a:pPr>
            <a:r>
              <a:rPr lang="en-US" sz="1800" kern="0" dirty="0" smtClean="0">
                <a:solidFill>
                  <a:srgbClr val="FF6600"/>
                </a:solidFill>
              </a:rPr>
              <a:t>Scientific </a:t>
            </a:r>
            <a:r>
              <a:rPr lang="en-US" sz="1800" kern="0" dirty="0">
                <a:solidFill>
                  <a:srgbClr val="FF6600"/>
                </a:solidFill>
              </a:rPr>
              <a:t>Realism </a:t>
            </a:r>
          </a:p>
          <a:p>
            <a:pPr>
              <a:spcBef>
                <a:spcPts val="0"/>
              </a:spcBef>
            </a:pPr>
            <a:r>
              <a:rPr lang="en-US" sz="1800" kern="0" dirty="0" smtClean="0"/>
              <a:t>Success</a:t>
            </a:r>
            <a:r>
              <a:rPr lang="en-US" sz="1800" kern="0" dirty="0"/>
              <a:t>, </a:t>
            </a:r>
            <a:r>
              <a:rPr lang="en-US" sz="1800" kern="0" dirty="0">
                <a:solidFill>
                  <a:srgbClr val="FFFF00"/>
                </a:solidFill>
              </a:rPr>
              <a:t>Experience</a:t>
            </a:r>
            <a:r>
              <a:rPr lang="en-US" sz="1800" kern="0" dirty="0"/>
              <a:t>, and </a:t>
            </a:r>
            <a:r>
              <a:rPr lang="en-US" sz="1800" kern="0" dirty="0">
                <a:solidFill>
                  <a:srgbClr val="FFFF00"/>
                </a:solidFill>
              </a:rPr>
              <a:t>Explanation</a:t>
            </a:r>
          </a:p>
          <a:p>
            <a:pPr>
              <a:spcBef>
                <a:spcPts val="0"/>
              </a:spcBef>
            </a:pPr>
            <a:r>
              <a:rPr lang="en-US" sz="1800" kern="0" dirty="0" smtClean="0">
                <a:solidFill>
                  <a:srgbClr val="FF6600"/>
                </a:solidFill>
              </a:rPr>
              <a:t>Realism</a:t>
            </a:r>
            <a:r>
              <a:rPr lang="en-US" sz="1800" kern="0" dirty="0" smtClean="0"/>
              <a:t> </a:t>
            </a:r>
            <a:r>
              <a:rPr lang="en-US" sz="1800" kern="0" dirty="0"/>
              <a:t>and </a:t>
            </a:r>
            <a:r>
              <a:rPr lang="en-US" sz="1800" kern="0" dirty="0">
                <a:solidFill>
                  <a:srgbClr val="FF6600"/>
                </a:solidFill>
              </a:rPr>
              <a:t>Naturalism</a:t>
            </a:r>
            <a:r>
              <a:rPr lang="en-US" sz="1800" kern="0" dirty="0"/>
              <a:t> </a:t>
            </a:r>
          </a:p>
          <a:p>
            <a:pPr>
              <a:spcBef>
                <a:spcPts val="0"/>
              </a:spcBef>
            </a:pPr>
            <a:r>
              <a:rPr lang="en-US" sz="1800" kern="0" dirty="0" smtClean="0">
                <a:solidFill>
                  <a:srgbClr val="FFFF00"/>
                </a:solidFill>
              </a:rPr>
              <a:t>Values</a:t>
            </a:r>
            <a:r>
              <a:rPr lang="en-US" sz="1800" kern="0" dirty="0" smtClean="0"/>
              <a:t> </a:t>
            </a:r>
            <a:r>
              <a:rPr lang="en-US" sz="1800" kern="0" dirty="0"/>
              <a:t>and </a:t>
            </a:r>
            <a:r>
              <a:rPr lang="en-US" sz="1800" kern="0" dirty="0">
                <a:solidFill>
                  <a:srgbClr val="FFFF00"/>
                </a:solidFill>
              </a:rPr>
              <a:t>Objectivity</a:t>
            </a:r>
          </a:p>
          <a:p>
            <a:pPr>
              <a:spcBef>
                <a:spcPts val="0"/>
              </a:spcBef>
            </a:pPr>
            <a:r>
              <a:rPr lang="en-US" sz="1800" kern="0" dirty="0" smtClean="0"/>
              <a:t>Probability</a:t>
            </a:r>
            <a:endParaRPr lang="en-US" sz="1800" kern="0" dirty="0"/>
          </a:p>
          <a:p>
            <a:pPr>
              <a:spcBef>
                <a:spcPts val="0"/>
              </a:spcBef>
            </a:pPr>
            <a:r>
              <a:rPr lang="en-US" sz="1800" kern="0" dirty="0" err="1" smtClean="0"/>
              <a:t>Bayesianism</a:t>
            </a:r>
            <a:endParaRPr lang="en-US" sz="1800" kern="0" dirty="0"/>
          </a:p>
          <a:p>
            <a:pPr>
              <a:spcBef>
                <a:spcPts val="0"/>
              </a:spcBef>
            </a:pPr>
            <a:r>
              <a:rPr lang="en-US" sz="1800" kern="0" dirty="0" smtClean="0"/>
              <a:t>Problems </a:t>
            </a:r>
            <a:r>
              <a:rPr lang="en-US" sz="1800" kern="0" dirty="0"/>
              <a:t>with </a:t>
            </a:r>
            <a:r>
              <a:rPr lang="en-US" sz="1800" kern="0" dirty="0" err="1"/>
              <a:t>Bayesianism</a:t>
            </a:r>
            <a:endParaRPr lang="en-US" sz="1800" kern="0" dirty="0"/>
          </a:p>
          <a:p>
            <a:pPr>
              <a:spcBef>
                <a:spcPts val="0"/>
              </a:spcBef>
            </a:pPr>
            <a:r>
              <a:rPr lang="en-US" sz="1800" kern="0" dirty="0" smtClean="0"/>
              <a:t>Entropy </a:t>
            </a:r>
            <a:r>
              <a:rPr lang="en-US" sz="1800" kern="0" dirty="0"/>
              <a:t>and Explanation</a:t>
            </a:r>
          </a:p>
          <a:p>
            <a:pPr>
              <a:spcBef>
                <a:spcPts val="0"/>
              </a:spcBef>
            </a:pPr>
            <a:r>
              <a:rPr lang="en-US" sz="1800" kern="0" dirty="0" smtClean="0"/>
              <a:t>Species </a:t>
            </a:r>
            <a:r>
              <a:rPr lang="en-US" sz="1800" kern="0" dirty="0"/>
              <a:t>and </a:t>
            </a:r>
            <a:r>
              <a:rPr lang="en-US" sz="1800" kern="0" dirty="0">
                <a:solidFill>
                  <a:srgbClr val="FFFF00"/>
                </a:solidFill>
              </a:rPr>
              <a:t>Reality</a:t>
            </a:r>
          </a:p>
          <a:p>
            <a:pPr>
              <a:spcBef>
                <a:spcPts val="0"/>
              </a:spcBef>
            </a:pPr>
            <a:r>
              <a:rPr lang="en-US" sz="1800" kern="0" dirty="0" smtClean="0"/>
              <a:t>The </a:t>
            </a:r>
            <a:r>
              <a:rPr lang="en-US" sz="1800" kern="0" dirty="0"/>
              <a:t>Elimination of Persons?</a:t>
            </a:r>
          </a:p>
          <a:p>
            <a:pPr>
              <a:spcBef>
                <a:spcPts val="0"/>
              </a:spcBef>
            </a:pPr>
            <a:r>
              <a:rPr lang="en-US" sz="1800" kern="0" dirty="0" smtClean="0"/>
              <a:t>Philosophy </a:t>
            </a:r>
            <a:r>
              <a:rPr lang="en-US" sz="1800" kern="0" dirty="0"/>
              <a:t>and Science</a:t>
            </a:r>
          </a:p>
          <a:p>
            <a:pPr>
              <a:spcBef>
                <a:spcPts val="0"/>
              </a:spcBef>
            </a:pPr>
            <a:endParaRPr lang="en-US" sz="1800" kern="0" dirty="0"/>
          </a:p>
        </p:txBody>
      </p:sp>
      <p:pic>
        <p:nvPicPr>
          <p:cNvPr id="5" name="Picture 4"/>
          <p:cNvPicPr>
            <a:picLocks noChangeAspect="1"/>
          </p:cNvPicPr>
          <p:nvPr/>
        </p:nvPicPr>
        <p:blipFill>
          <a:blip r:embed="rId3"/>
          <a:stretch>
            <a:fillRect/>
          </a:stretch>
        </p:blipFill>
        <p:spPr>
          <a:xfrm>
            <a:off x="9525" y="1"/>
            <a:ext cx="9124950" cy="1828800"/>
          </a:xfrm>
          <a:prstGeom prst="rect">
            <a:avLst/>
          </a:prstGeom>
        </p:spPr>
      </p:pic>
      <p:sp>
        <p:nvSpPr>
          <p:cNvPr id="7" name="Rectangle 6"/>
          <p:cNvSpPr/>
          <p:nvPr/>
        </p:nvSpPr>
        <p:spPr>
          <a:xfrm>
            <a:off x="2895600" y="838200"/>
            <a:ext cx="4876800" cy="707886"/>
          </a:xfrm>
          <a:prstGeom prst="rect">
            <a:avLst/>
          </a:prstGeom>
        </p:spPr>
        <p:txBody>
          <a:bodyPr wrap="square">
            <a:spAutoFit/>
          </a:bodyPr>
          <a:lstStyle/>
          <a:p>
            <a:r>
              <a:rPr lang="en-US" sz="2000" b="0" dirty="0">
                <a:solidFill>
                  <a:srgbClr val="FF0000"/>
                </a:solidFill>
              </a:rPr>
              <a:t>W</a:t>
            </a:r>
            <a:r>
              <a:rPr lang="en-US" sz="2000" b="0" dirty="0" smtClean="0">
                <a:solidFill>
                  <a:srgbClr val="FF0000"/>
                </a:solidFill>
              </a:rPr>
              <a:t>hat sort of question is asked for which these keywords are part of adequate answers? </a:t>
            </a:r>
            <a:endParaRPr lang="en-US" sz="2000" b="0" dirty="0">
              <a:solidFill>
                <a:srgbClr val="FF0000"/>
              </a:solidFill>
            </a:endParaRPr>
          </a:p>
        </p:txBody>
      </p:sp>
    </p:spTree>
    <p:extLst>
      <p:ext uri="{BB962C8B-B14F-4D97-AF65-F5344CB8AC3E}">
        <p14:creationId xmlns:p14="http://schemas.microsoft.com/office/powerpoint/2010/main" val="1639192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(3)</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78876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In-class </a:t>
            </a:r>
            <a:r>
              <a:rPr lang="en-US" dirty="0"/>
              <a:t>application test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S</a:t>
            </a:r>
            <a:r>
              <a:rPr lang="en-US" dirty="0" smtClean="0"/>
              <a:t>tudents </a:t>
            </a:r>
            <a:r>
              <a:rPr lang="en-US" dirty="0"/>
              <a:t>will be presented with three evolving scenarios about behaviors in some populations. Each scenario will add some more observations about the populations.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Students </a:t>
            </a:r>
            <a:r>
              <a:rPr lang="en-US" dirty="0"/>
              <a:t>will be asked to suggest for each scenario hypotheses about the observed behaviors and specify a research method and analysis procedure for each hypothesis. </a:t>
            </a:r>
            <a:endParaRPr lang="en-US" dirty="0" smtClean="0"/>
          </a:p>
          <a:p>
            <a:pPr>
              <a:buFont typeface="Arial" panose="020B0604020202020204" pitchFamily="34" charset="0"/>
              <a:buChar char="•"/>
            </a:pPr>
            <a:endParaRPr lang="en-US" sz="1400" dirty="0" smtClean="0"/>
          </a:p>
          <a:p>
            <a:pPr>
              <a:buFont typeface="Arial" panose="020B0604020202020204" pitchFamily="34" charset="0"/>
              <a:buChar char="•"/>
            </a:pPr>
            <a:r>
              <a:rPr lang="en-US" dirty="0" smtClean="0"/>
              <a:t>For </a:t>
            </a:r>
            <a:r>
              <a:rPr lang="en-US" dirty="0"/>
              <a:t>the 2nd and 3rd scenario, they will also need to indicate which hypotheses from the previous scenario(s), if any at all, can be ruled out on the basis of the new observations.</a:t>
            </a:r>
          </a:p>
        </p:txBody>
      </p:sp>
    </p:spTree>
    <p:extLst>
      <p:ext uri="{BB962C8B-B14F-4D97-AF65-F5344CB8AC3E}">
        <p14:creationId xmlns:p14="http://schemas.microsoft.com/office/powerpoint/2010/main" val="710425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or more?</a:t>
            </a:r>
            <a:endParaRPr lang="en-US" dirty="0"/>
          </a:p>
        </p:txBody>
      </p:sp>
      <p:sp>
        <p:nvSpPr>
          <p:cNvPr id="5" name="Content Placeholder 4"/>
          <p:cNvSpPr>
            <a:spLocks noGrp="1"/>
          </p:cNvSpPr>
          <p:nvPr>
            <p:ph idx="1"/>
          </p:nvPr>
        </p:nvSpPr>
        <p:spPr/>
        <p:txBody>
          <a:bodyPr/>
          <a:lstStyle/>
          <a:p>
            <a:pPr algn="ctr"/>
            <a:r>
              <a:rPr lang="en-US" sz="4400" dirty="0" smtClean="0"/>
              <a:t>Philoso</a:t>
            </a:r>
            <a:r>
              <a:rPr lang="en-US" sz="4400" b="1" i="1" u="sng" dirty="0" smtClean="0"/>
              <a:t>phy</a:t>
            </a:r>
            <a:r>
              <a:rPr lang="en-US" sz="4400" dirty="0" smtClean="0"/>
              <a:t> of Science (</a:t>
            </a:r>
            <a:r>
              <a:rPr lang="en-US" sz="4400" dirty="0" err="1" smtClean="0"/>
              <a:t>PhyS</a:t>
            </a:r>
            <a:r>
              <a:rPr lang="en-US" sz="4400" dirty="0" smtClean="0"/>
              <a:t>)</a:t>
            </a:r>
          </a:p>
          <a:p>
            <a:pPr algn="ctr"/>
            <a:endParaRPr lang="en-US" dirty="0"/>
          </a:p>
          <a:p>
            <a:pPr algn="ctr"/>
            <a:r>
              <a:rPr lang="en-US" dirty="0" smtClean="0"/>
              <a:t>versus</a:t>
            </a:r>
          </a:p>
          <a:p>
            <a:pPr algn="ctr"/>
            <a:endParaRPr lang="en-US" dirty="0"/>
          </a:p>
          <a:p>
            <a:pPr algn="ctr"/>
            <a:r>
              <a:rPr lang="en-US" sz="4400" dirty="0" smtClean="0"/>
              <a:t>Philoso</a:t>
            </a:r>
            <a:r>
              <a:rPr lang="en-US" sz="4400" b="1" i="1" u="sng" dirty="0" smtClean="0"/>
              <a:t>phies</a:t>
            </a:r>
            <a:r>
              <a:rPr lang="en-US" sz="4400" dirty="0" smtClean="0"/>
              <a:t> of Science (</a:t>
            </a:r>
            <a:r>
              <a:rPr lang="en-US" sz="4400" dirty="0" err="1" smtClean="0"/>
              <a:t>PhieS</a:t>
            </a:r>
            <a:r>
              <a:rPr lang="en-US" sz="4400" dirty="0" smtClean="0"/>
              <a:t>)</a:t>
            </a:r>
            <a:endParaRPr lang="en-US" sz="4400" dirty="0"/>
          </a:p>
        </p:txBody>
      </p:sp>
    </p:spTree>
    <p:extLst>
      <p:ext uri="{BB962C8B-B14F-4D97-AF65-F5344CB8AC3E}">
        <p14:creationId xmlns:p14="http://schemas.microsoft.com/office/powerpoint/2010/main" val="4231246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philosophies of science</a:t>
            </a:r>
            <a:endParaRPr lang="en-US" dirty="0"/>
          </a:p>
        </p:txBody>
      </p:sp>
      <p:sp>
        <p:nvSpPr>
          <p:cNvPr id="3" name="Content Placeholder 2"/>
          <p:cNvSpPr>
            <a:spLocks noGrp="1"/>
          </p:cNvSpPr>
          <p:nvPr>
            <p:ph idx="1"/>
          </p:nvPr>
        </p:nvSpPr>
        <p:spPr/>
        <p:txBody>
          <a:bodyPr/>
          <a:lstStyle/>
          <a:p>
            <a:endParaRPr lang="en-US" dirty="0"/>
          </a:p>
        </p:txBody>
      </p:sp>
      <p:pic>
        <p:nvPicPr>
          <p:cNvPr id="10" name="Picture 9"/>
          <p:cNvPicPr>
            <a:picLocks noChangeAspect="1"/>
          </p:cNvPicPr>
          <p:nvPr/>
        </p:nvPicPr>
        <p:blipFill>
          <a:blip r:embed="rId2"/>
          <a:stretch>
            <a:fillRect/>
          </a:stretch>
        </p:blipFill>
        <p:spPr>
          <a:xfrm>
            <a:off x="-3975" y="1632380"/>
            <a:ext cx="9147975" cy="4616020"/>
          </a:xfrm>
          <a:prstGeom prst="rect">
            <a:avLst/>
          </a:prstGeom>
        </p:spPr>
      </p:pic>
      <p:sp>
        <p:nvSpPr>
          <p:cNvPr id="11" name="Rectangle 10"/>
          <p:cNvSpPr/>
          <p:nvPr/>
        </p:nvSpPr>
        <p:spPr>
          <a:xfrm>
            <a:off x="3048000" y="6477000"/>
            <a:ext cx="6096000" cy="307777"/>
          </a:xfrm>
          <a:prstGeom prst="rect">
            <a:avLst/>
          </a:prstGeom>
        </p:spPr>
        <p:txBody>
          <a:bodyPr wrap="square">
            <a:spAutoFit/>
          </a:bodyPr>
          <a:lstStyle/>
          <a:p>
            <a:r>
              <a:rPr lang="en-US" sz="1400" b="0" dirty="0">
                <a:solidFill>
                  <a:schemeClr val="bg1"/>
                </a:solidFill>
              </a:rPr>
              <a:t>https://plato.stanford.edu/search/search?query=%22Philosophy+of+Science%22</a:t>
            </a:r>
          </a:p>
        </p:txBody>
      </p:sp>
    </p:spTree>
    <p:extLst>
      <p:ext uri="{BB962C8B-B14F-4D97-AF65-F5344CB8AC3E}">
        <p14:creationId xmlns:p14="http://schemas.microsoft.com/office/powerpoint/2010/main" val="3642076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addressed in </a:t>
            </a:r>
            <a:r>
              <a:rPr lang="en-US" dirty="0" err="1" smtClean="0"/>
              <a:t>PhyS</a:t>
            </a:r>
            <a:r>
              <a:rPr lang="en-US" dirty="0" smtClean="0"/>
              <a:t> </a:t>
            </a:r>
            <a:r>
              <a:rPr lang="en-US" dirty="0" smtClean="0"/>
              <a:t>(4)</a:t>
            </a:r>
            <a:endParaRPr lang="en-US" dirty="0"/>
          </a:p>
        </p:txBody>
      </p:sp>
      <p:sp>
        <p:nvSpPr>
          <p:cNvPr id="3" name="Content Placeholder 2"/>
          <p:cNvSpPr>
            <a:spLocks noGrp="1"/>
          </p:cNvSpPr>
          <p:nvPr>
            <p:ph idx="1"/>
          </p:nvPr>
        </p:nvSpPr>
        <p:spPr/>
        <p:txBody>
          <a:bodyPr/>
          <a:lstStyle/>
          <a:p>
            <a:r>
              <a:rPr lang="en-US" sz="2000" dirty="0"/>
              <a:t>•	</a:t>
            </a:r>
            <a:r>
              <a:rPr lang="en-US" sz="2000" dirty="0">
                <a:solidFill>
                  <a:srgbClr val="0070C0"/>
                </a:solidFill>
              </a:rPr>
              <a:t>What exactly is science? </a:t>
            </a:r>
            <a:r>
              <a:rPr lang="en-US" sz="2000" dirty="0" smtClean="0">
                <a:solidFill>
                  <a:srgbClr val="0070C0"/>
                </a:solidFill>
              </a:rPr>
              <a:t>How to differentiate from pseudo-science?</a:t>
            </a:r>
          </a:p>
          <a:p>
            <a:r>
              <a:rPr lang="en-US" sz="2000" dirty="0" smtClean="0"/>
              <a:t>•</a:t>
            </a:r>
            <a:r>
              <a:rPr lang="en-US" sz="2000" dirty="0"/>
              <a:t>	</a:t>
            </a:r>
            <a:r>
              <a:rPr lang="en-US" sz="2000" dirty="0" smtClean="0">
                <a:solidFill>
                  <a:srgbClr val="0070C0"/>
                </a:solidFill>
              </a:rPr>
              <a:t>Is </a:t>
            </a:r>
            <a:r>
              <a:rPr lang="en-US" sz="2000" dirty="0">
                <a:solidFill>
                  <a:srgbClr val="0070C0"/>
                </a:solidFill>
              </a:rPr>
              <a:t>there a single basic method of </a:t>
            </a:r>
            <a:r>
              <a:rPr lang="en-US" sz="2000" dirty="0" smtClean="0">
                <a:solidFill>
                  <a:srgbClr val="0070C0"/>
                </a:solidFill>
              </a:rPr>
              <a:t>science? If </a:t>
            </a:r>
            <a:r>
              <a:rPr lang="en-US" sz="2000" dirty="0">
                <a:solidFill>
                  <a:srgbClr val="0070C0"/>
                </a:solidFill>
              </a:rPr>
              <a:t>there are </a:t>
            </a:r>
            <a:r>
              <a:rPr lang="en-US" sz="2000" dirty="0" smtClean="0">
                <a:solidFill>
                  <a:srgbClr val="0070C0"/>
                </a:solidFill>
              </a:rPr>
              <a:t>several, </a:t>
            </a:r>
            <a:r>
              <a:rPr lang="en-US" sz="2000" dirty="0">
                <a:solidFill>
                  <a:srgbClr val="0070C0"/>
                </a:solidFill>
              </a:rPr>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26580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What is a scientific theory? How should scientists decide which among competing theories to accept?</a:t>
            </a:r>
          </a:p>
          <a:p>
            <a:r>
              <a:rPr lang="en-US" sz="2000" dirty="0"/>
              <a:t>•	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31449694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questions addressed in </a:t>
            </a:r>
            <a:r>
              <a:rPr lang="en-US" dirty="0" err="1" smtClean="0"/>
              <a:t>PhyS</a:t>
            </a:r>
            <a:r>
              <a:rPr lang="en-US" dirty="0" smtClean="0"/>
              <a:t> </a:t>
            </a:r>
            <a:r>
              <a:rPr lang="en-US" dirty="0"/>
              <a:t>should scientists </a:t>
            </a:r>
            <a:r>
              <a:rPr lang="en-US" dirty="0" smtClean="0"/>
              <a:t>deeply care about?</a:t>
            </a:r>
            <a:endParaRPr lang="en-US" dirty="0"/>
          </a:p>
        </p:txBody>
      </p:sp>
      <p:sp>
        <p:nvSpPr>
          <p:cNvPr id="3" name="Content Placeholder 2"/>
          <p:cNvSpPr>
            <a:spLocks noGrp="1"/>
          </p:cNvSpPr>
          <p:nvPr>
            <p:ph idx="1"/>
          </p:nvPr>
        </p:nvSpPr>
        <p:spPr>
          <a:xfrm>
            <a:off x="228600" y="2133600"/>
            <a:ext cx="8686800" cy="4495800"/>
          </a:xfrm>
        </p:spPr>
        <p:txBody>
          <a:bodyPr/>
          <a:lstStyle/>
          <a:p>
            <a:r>
              <a:rPr lang="en-US" sz="2000" dirty="0"/>
              <a:t>•	What exactly is science? </a:t>
            </a:r>
            <a:r>
              <a:rPr lang="en-US" sz="2000" dirty="0" smtClean="0">
                <a:solidFill>
                  <a:srgbClr val="FFFF00"/>
                </a:solidFill>
              </a:rPr>
              <a:t>How to differentiate from pseudo-science?</a:t>
            </a:r>
          </a:p>
          <a:p>
            <a:r>
              <a:rPr lang="en-US" sz="2000" dirty="0" smtClean="0"/>
              <a:t>•</a:t>
            </a:r>
            <a:r>
              <a:rPr lang="en-US" sz="2000" dirty="0"/>
              <a:t>	</a:t>
            </a:r>
            <a:r>
              <a:rPr lang="en-US" sz="2000" dirty="0" smtClean="0"/>
              <a:t>Is </a:t>
            </a:r>
            <a:r>
              <a:rPr lang="en-US" sz="2000" dirty="0"/>
              <a:t>there a single basic method of </a:t>
            </a:r>
            <a:r>
              <a:rPr lang="en-US" sz="2000" dirty="0" smtClean="0"/>
              <a:t>science? If </a:t>
            </a:r>
            <a:r>
              <a:rPr lang="en-US" sz="2000" dirty="0"/>
              <a:t>there are </a:t>
            </a:r>
            <a:r>
              <a:rPr lang="en-US" sz="2000" dirty="0" smtClean="0"/>
              <a:t>several, </a:t>
            </a:r>
            <a:r>
              <a:rPr lang="en-US" sz="2000" dirty="0"/>
              <a:t>what makes them all "scientific</a:t>
            </a:r>
            <a:r>
              <a:rPr lang="en-US" sz="2000" dirty="0" smtClean="0"/>
              <a:t>"? </a:t>
            </a:r>
            <a:r>
              <a:rPr lang="en-US" sz="2000" dirty="0" smtClean="0">
                <a:solidFill>
                  <a:srgbClr val="FFFF00"/>
                </a:solidFill>
                <a:sym typeface="Wingdings" panose="05000000000000000000" pitchFamily="2" charset="2"/>
              </a:rPr>
              <a:t> What makes your approach scientific?</a:t>
            </a:r>
            <a:endParaRPr lang="en-US" sz="2000" dirty="0">
              <a:solidFill>
                <a:srgbClr val="FFFF00"/>
              </a:solidFill>
            </a:endParaRPr>
          </a:p>
          <a:p>
            <a:r>
              <a:rPr lang="en-US" sz="2000" dirty="0"/>
              <a:t>•	Is science the best way to know about the world? </a:t>
            </a:r>
          </a:p>
          <a:p>
            <a:r>
              <a:rPr lang="en-US" sz="2000" dirty="0"/>
              <a:t>•	Is science compatible with religion, or do they conflict? If they conflict, which one should we believe?</a:t>
            </a:r>
          </a:p>
          <a:p>
            <a:r>
              <a:rPr lang="en-US" sz="2000" dirty="0"/>
              <a:t>•	</a:t>
            </a:r>
            <a:r>
              <a:rPr lang="en-US" sz="2000" dirty="0">
                <a:solidFill>
                  <a:srgbClr val="FFFF00"/>
                </a:solidFill>
              </a:rPr>
              <a:t>What is a scientific theory? How should scientists decide which among competing theories to accept?</a:t>
            </a:r>
          </a:p>
          <a:p>
            <a:r>
              <a:rPr lang="en-US" sz="2000" dirty="0"/>
              <a:t>•	</a:t>
            </a:r>
            <a:r>
              <a:rPr lang="en-US" sz="2000" dirty="0">
                <a:solidFill>
                  <a:srgbClr val="FFFF00"/>
                </a:solidFill>
              </a:rPr>
              <a:t>Why do scientists sometimes disagree with each other, even when they have the same data? Could fully rational scientists have such disagreements?</a:t>
            </a:r>
          </a:p>
          <a:p>
            <a:r>
              <a:rPr lang="en-US" sz="2000" dirty="0"/>
              <a:t>•	What is scientific progress? Does it really exist? Is science getting us closer and closer to the Truth?</a:t>
            </a:r>
          </a:p>
          <a:p>
            <a:endParaRPr lang="en-US" sz="2000"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www.hu.mtu.edu/~tlockha/h3700qst.doc</a:t>
            </a:r>
            <a:endParaRPr lang="en-US" sz="1400" dirty="0">
              <a:solidFill>
                <a:schemeClr val="bg1"/>
              </a:solidFill>
            </a:endParaRPr>
          </a:p>
        </p:txBody>
      </p:sp>
    </p:spTree>
    <p:extLst>
      <p:ext uri="{BB962C8B-B14F-4D97-AF65-F5344CB8AC3E}">
        <p14:creationId xmlns:p14="http://schemas.microsoft.com/office/powerpoint/2010/main" val="21480611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key notions from </a:t>
            </a:r>
            <a:r>
              <a:rPr lang="en-US" dirty="0" err="1" smtClean="0"/>
              <a:t>PhyS</a:t>
            </a:r>
            <a:r>
              <a:rPr lang="en-US" dirty="0" smtClean="0"/>
              <a:t> useful for (future) scientists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813565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‘Ontology’</a:t>
            </a:r>
            <a:endParaRPr lang="en-US" sz="9600" dirty="0"/>
          </a:p>
        </p:txBody>
      </p:sp>
      <p:sp>
        <p:nvSpPr>
          <p:cNvPr id="3" name="Subtitle 2"/>
          <p:cNvSpPr>
            <a:spLocks noGrp="1"/>
          </p:cNvSpPr>
          <p:nvPr>
            <p:ph type="subTitle" idx="1"/>
          </p:nvPr>
        </p:nvSpPr>
        <p:spPr/>
        <p:txBody>
          <a:bodyPr/>
          <a:lstStyle/>
          <a:p>
            <a:r>
              <a:rPr lang="en-US" dirty="0" smtClean="0"/>
              <a:t>Helps scientists to determine and describe what sorts of entities their research is intended to be directed at.</a:t>
            </a:r>
            <a:endParaRPr lang="en-US" dirty="0"/>
          </a:p>
        </p:txBody>
      </p:sp>
    </p:spTree>
    <p:extLst>
      <p:ext uri="{BB962C8B-B14F-4D97-AF65-F5344CB8AC3E}">
        <p14:creationId xmlns:p14="http://schemas.microsoft.com/office/powerpoint/2010/main" val="176419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‘ontology’ as a study</a:t>
            </a:r>
            <a:endParaRPr lang="en-US" dirty="0"/>
          </a:p>
        </p:txBody>
      </p:sp>
      <p:sp>
        <p:nvSpPr>
          <p:cNvPr id="3" name="Content Placeholder 2"/>
          <p:cNvSpPr>
            <a:spLocks noGrp="1"/>
          </p:cNvSpPr>
          <p:nvPr>
            <p:ph idx="1"/>
          </p:nvPr>
        </p:nvSpPr>
        <p:spPr>
          <a:xfrm>
            <a:off x="228600" y="1676400"/>
            <a:ext cx="8686800" cy="4419600"/>
          </a:xfrm>
        </p:spPr>
        <p:txBody>
          <a:bodyPr/>
          <a:lstStyle/>
          <a:p>
            <a:pPr marL="803275" indent="-803275"/>
            <a:r>
              <a:rPr lang="en-US" dirty="0"/>
              <a:t>(</a:t>
            </a:r>
            <a:r>
              <a:rPr lang="en-US" dirty="0" smtClean="0"/>
              <a:t>O1)	the </a:t>
            </a:r>
            <a:r>
              <a:rPr lang="en-US" dirty="0"/>
              <a:t>study of ontological commitment, i.e. what we or others are committed to,</a:t>
            </a:r>
          </a:p>
          <a:p>
            <a:pPr marL="803275" indent="-803275"/>
            <a:r>
              <a:rPr lang="en-US" dirty="0"/>
              <a:t>(O2) </a:t>
            </a:r>
            <a:r>
              <a:rPr lang="en-US" dirty="0" smtClean="0"/>
              <a:t>	the </a:t>
            </a:r>
            <a:r>
              <a:rPr lang="en-US" dirty="0"/>
              <a:t>study of what there is,</a:t>
            </a:r>
          </a:p>
          <a:p>
            <a:pPr marL="803275" indent="-803275"/>
            <a:r>
              <a:rPr lang="en-US" dirty="0"/>
              <a:t>(O3) </a:t>
            </a:r>
            <a:r>
              <a:rPr lang="en-US" dirty="0" smtClean="0"/>
              <a:t>	the </a:t>
            </a:r>
            <a:r>
              <a:rPr lang="en-US" dirty="0"/>
              <a:t>study of the most general features of what there is, and how the things there are relate to each other in the metaphysically most general ways,</a:t>
            </a:r>
          </a:p>
          <a:p>
            <a:pPr marL="803275" indent="-803275"/>
            <a:r>
              <a:rPr lang="en-US" dirty="0"/>
              <a:t>(O4) </a:t>
            </a:r>
            <a:r>
              <a:rPr lang="en-US" dirty="0" smtClean="0"/>
              <a:t>	the </a:t>
            </a:r>
            <a:r>
              <a:rPr lang="en-US" dirty="0"/>
              <a:t>study of meta-ontology, i.e. saying what task it is that the discipline of ontology should aim to accomplish, if any, how the questions it aims to answer should be understood, and with what methodology they can be answered.</a:t>
            </a:r>
          </a:p>
          <a:p>
            <a:endParaRPr lang="en-US" dirty="0"/>
          </a:p>
        </p:txBody>
      </p:sp>
      <p:sp>
        <p:nvSpPr>
          <p:cNvPr id="4" name="Rectangle 3"/>
          <p:cNvSpPr/>
          <p:nvPr/>
        </p:nvSpPr>
        <p:spPr>
          <a:xfrm>
            <a:off x="3886200" y="6400800"/>
            <a:ext cx="5410200" cy="307777"/>
          </a:xfrm>
          <a:prstGeom prst="rect">
            <a:avLst/>
          </a:prstGeom>
        </p:spPr>
        <p:txBody>
          <a:bodyPr wrap="square">
            <a:spAutoFit/>
          </a:bodyPr>
          <a:lstStyle/>
          <a:p>
            <a:r>
              <a:rPr lang="en-US" sz="1400" dirty="0">
                <a:solidFill>
                  <a:schemeClr val="bg1"/>
                </a:solidFill>
              </a:rPr>
              <a:t>http://plato.stanford.edu/entries/logic-ontology/#DifConOnt</a:t>
            </a:r>
          </a:p>
        </p:txBody>
      </p:sp>
    </p:spTree>
    <p:extLst>
      <p:ext uri="{BB962C8B-B14F-4D97-AF65-F5344CB8AC3E}">
        <p14:creationId xmlns:p14="http://schemas.microsoft.com/office/powerpoint/2010/main" val="293427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Realism</a:t>
            </a:r>
            <a:endParaRPr lang="en-US" dirty="0"/>
          </a:p>
        </p:txBody>
      </p:sp>
      <p:sp>
        <p:nvSpPr>
          <p:cNvPr id="3" name="Content Placeholder 2"/>
          <p:cNvSpPr>
            <a:spLocks noGrp="1"/>
          </p:cNvSpPr>
          <p:nvPr>
            <p:ph idx="1"/>
          </p:nvPr>
        </p:nvSpPr>
        <p:spPr>
          <a:xfrm>
            <a:off x="228600" y="1676400"/>
            <a:ext cx="8686800" cy="3733800"/>
          </a:xfrm>
        </p:spPr>
        <p:txBody>
          <a:bodyPr/>
          <a:lstStyle/>
          <a:p>
            <a:r>
              <a:rPr lang="en-US" b="1" dirty="0"/>
              <a:t>Generic </a:t>
            </a:r>
            <a:r>
              <a:rPr lang="en-US" b="1" dirty="0" smtClean="0"/>
              <a:t>Realism (on some subject matter)</a:t>
            </a:r>
            <a:r>
              <a:rPr lang="en-US" dirty="0" smtClean="0"/>
              <a:t>: </a:t>
            </a:r>
          </a:p>
          <a:p>
            <a:r>
              <a:rPr lang="en-US" dirty="0"/>
              <a:t/>
            </a:r>
            <a:br>
              <a:rPr lang="en-US" dirty="0"/>
            </a:br>
            <a:r>
              <a:rPr lang="en-US" i="1" dirty="0"/>
              <a:t>a</a:t>
            </a:r>
            <a:r>
              <a:rPr lang="en-US" dirty="0"/>
              <a:t>, </a:t>
            </a:r>
            <a:r>
              <a:rPr lang="en-US" i="1" dirty="0"/>
              <a:t>b</a:t>
            </a:r>
            <a:r>
              <a:rPr lang="en-US" dirty="0"/>
              <a:t>, and </a:t>
            </a:r>
            <a:r>
              <a:rPr lang="en-US" i="1" dirty="0"/>
              <a:t>c</a:t>
            </a:r>
            <a:r>
              <a:rPr lang="en-US" dirty="0"/>
              <a:t> and so on exist, </a:t>
            </a:r>
            <a:endParaRPr lang="en-US" dirty="0" smtClean="0"/>
          </a:p>
          <a:p>
            <a:r>
              <a:rPr lang="en-US" dirty="0"/>
              <a:t>	</a:t>
            </a:r>
            <a:r>
              <a:rPr lang="en-US" dirty="0" smtClean="0"/>
              <a:t>and </a:t>
            </a:r>
            <a:r>
              <a:rPr lang="en-US" dirty="0"/>
              <a:t>the fact that they exist and have properties such as </a:t>
            </a:r>
            <a:r>
              <a:rPr lang="en-US" i="1" dirty="0"/>
              <a:t>F-ness</a:t>
            </a:r>
            <a:r>
              <a:rPr lang="en-US" dirty="0"/>
              <a:t>, </a:t>
            </a:r>
            <a:r>
              <a:rPr lang="en-US" i="1" dirty="0"/>
              <a:t>G-ness</a:t>
            </a:r>
            <a:r>
              <a:rPr lang="en-US" dirty="0"/>
              <a:t>, and </a:t>
            </a:r>
            <a:r>
              <a:rPr lang="en-US" i="1" dirty="0"/>
              <a:t>H-ness</a:t>
            </a:r>
            <a:r>
              <a:rPr lang="en-US" dirty="0"/>
              <a:t> is (apart from mundane empirical dependencies of the sort sometimes encountered in everyday life) </a:t>
            </a:r>
            <a:r>
              <a:rPr lang="en-US" dirty="0">
                <a:solidFill>
                  <a:srgbClr val="AAE600"/>
                </a:solidFill>
              </a:rPr>
              <a:t>independent of anyone's beliefs, linguistic practices, conceptual schemes, and so on</a:t>
            </a:r>
            <a:r>
              <a:rPr lang="en-US" dirty="0"/>
              <a:t>. </a:t>
            </a:r>
          </a:p>
        </p:txBody>
      </p:sp>
      <p:sp>
        <p:nvSpPr>
          <p:cNvPr id="4" name="Rectangle 3"/>
          <p:cNvSpPr/>
          <p:nvPr/>
        </p:nvSpPr>
        <p:spPr>
          <a:xfrm>
            <a:off x="4495800" y="6248400"/>
            <a:ext cx="4572000" cy="307777"/>
          </a:xfrm>
          <a:prstGeom prst="rect">
            <a:avLst/>
          </a:prstGeom>
        </p:spPr>
        <p:txBody>
          <a:bodyPr>
            <a:spAutoFit/>
          </a:bodyPr>
          <a:lstStyle/>
          <a:p>
            <a:pPr algn="r"/>
            <a:r>
              <a:rPr lang="en-US" sz="1400" dirty="0">
                <a:solidFill>
                  <a:schemeClr val="bg1"/>
                </a:solidFill>
              </a:rPr>
              <a:t>http://plato.stanford.edu/entries/realism/</a:t>
            </a:r>
          </a:p>
        </p:txBody>
      </p:sp>
    </p:spTree>
    <p:extLst>
      <p:ext uri="{BB962C8B-B14F-4D97-AF65-F5344CB8AC3E}">
        <p14:creationId xmlns:p14="http://schemas.microsoft.com/office/powerpoint/2010/main" val="26413009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UDF-777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AutoShape 5"/>
          <p:cNvSpPr>
            <a:spLocks noGrp="1" noChangeArrowheads="1"/>
          </p:cNvSpPr>
          <p:nvPr>
            <p:ph type="title"/>
          </p:nvPr>
        </p:nvSpPr>
        <p:spPr/>
        <p:txBody>
          <a:bodyPr/>
          <a:lstStyle/>
          <a:p>
            <a:r>
              <a:rPr lang="en-US" altLang="en-US" dirty="0" smtClean="0"/>
              <a:t>The basis of Ontological Realism (O.R.)</a:t>
            </a:r>
          </a:p>
        </p:txBody>
      </p:sp>
      <p:sp>
        <p:nvSpPr>
          <p:cNvPr id="30723" name="Rectangle 3"/>
          <p:cNvSpPr>
            <a:spLocks noGrp="1" noChangeArrowheads="1"/>
          </p:cNvSpPr>
          <p:nvPr>
            <p:ph idx="1"/>
          </p:nvPr>
        </p:nvSpPr>
        <p:spPr>
          <a:xfrm>
            <a:off x="3124200" y="1676400"/>
            <a:ext cx="5791200" cy="4953000"/>
          </a:xfrm>
          <a:solidFill>
            <a:srgbClr val="000000">
              <a:alpha val="50195"/>
            </a:srgbClr>
          </a:solidFill>
          <a:ln>
            <a:solidFill>
              <a:schemeClr val="tx1"/>
            </a:solidFill>
            <a:miter lim="800000"/>
            <a:headEnd/>
            <a:tailEnd/>
          </a:ln>
        </p:spPr>
        <p:txBody>
          <a:bodyPr/>
          <a:lstStyle/>
          <a:p>
            <a:pPr marL="533400" indent="-533400">
              <a:buFontTx/>
              <a:buAutoNum type="arabicPeriod"/>
            </a:pPr>
            <a:r>
              <a:rPr lang="en-US" altLang="en-US" sz="2800" dirty="0" smtClean="0"/>
              <a:t>There is an external reality which is ‘objectively’ the way it is;</a:t>
            </a:r>
          </a:p>
          <a:p>
            <a:pPr marL="533400" indent="-533400">
              <a:buFontTx/>
              <a:buAutoNum type="arabicPeriod"/>
            </a:pPr>
            <a:r>
              <a:rPr lang="en-US" altLang="en-US" sz="2800" dirty="0" smtClean="0"/>
              <a:t>That reality is accessible to us;</a:t>
            </a:r>
          </a:p>
          <a:p>
            <a:pPr marL="533400" indent="-533400">
              <a:buFontTx/>
              <a:buAutoNum type="arabicPeriod"/>
            </a:pPr>
            <a:r>
              <a:rPr lang="en-US" altLang="en-US" sz="2800" dirty="0" smtClean="0"/>
              <a:t>We build in our brains cognitive representations of  reality; </a:t>
            </a:r>
          </a:p>
          <a:p>
            <a:pPr marL="533400" indent="-533400">
              <a:buFontTx/>
              <a:buAutoNum type="arabicPeriod"/>
            </a:pPr>
            <a:r>
              <a:rPr lang="en-US" altLang="en-US" sz="2800" dirty="0" smtClean="0"/>
              <a:t>We communicate with others about what is there, and what we believe there is there.</a:t>
            </a:r>
          </a:p>
        </p:txBody>
      </p:sp>
      <p:pic>
        <p:nvPicPr>
          <p:cNvPr id="23556" name="Picture 4" descr="gl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243840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6"/>
          <p:cNvSpPr>
            <a:spLocks noChangeArrowheads="1"/>
          </p:cNvSpPr>
          <p:nvPr/>
        </p:nvSpPr>
        <p:spPr bwMode="auto">
          <a:xfrm>
            <a:off x="388938" y="6400800"/>
            <a:ext cx="875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Smith B, Kusnierczyk W, Schober D, Ceusters W. Towards a Reference Terminology for Ontology Research and Development in the Biomedical Domain. Proceedings of KR-MED 2006, Biomedical Ontology in Action, November 8, 2006, Baltimore MD, USA</a:t>
            </a:r>
            <a:r>
              <a:rPr lang="en-US" altLang="en-US" sz="1200">
                <a:solidFill>
                  <a:schemeClr val="bg1"/>
                </a:solidFill>
              </a:rPr>
              <a:t> </a:t>
            </a:r>
          </a:p>
        </p:txBody>
      </p:sp>
    </p:spTree>
    <p:extLst>
      <p:ext uri="{BB962C8B-B14F-4D97-AF65-F5344CB8AC3E}">
        <p14:creationId xmlns:p14="http://schemas.microsoft.com/office/powerpoint/2010/main" val="1623283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723">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48920" y="3373120"/>
            <a:ext cx="4429125"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a:xfrm>
            <a:off x="0" y="762000"/>
            <a:ext cx="9144000" cy="762000"/>
          </a:xfrm>
        </p:spPr>
        <p:txBody>
          <a:bodyPr/>
          <a:lstStyle/>
          <a:p>
            <a:r>
              <a:rPr lang="en-US" sz="3400" dirty="0" smtClean="0"/>
              <a:t>A planet with tribal humanoids is discovered</a:t>
            </a:r>
            <a:endParaRPr lang="en-US" sz="3400" dirty="0"/>
          </a:p>
        </p:txBody>
      </p:sp>
      <p:sp>
        <p:nvSpPr>
          <p:cNvPr id="3" name="Content Placeholder 2"/>
          <p:cNvSpPr>
            <a:spLocks noGrp="1"/>
          </p:cNvSpPr>
          <p:nvPr>
            <p:ph idx="1"/>
          </p:nvPr>
        </p:nvSpPr>
        <p:spPr>
          <a:xfrm>
            <a:off x="228600" y="1524000"/>
            <a:ext cx="8686800" cy="4953000"/>
          </a:xfrm>
        </p:spPr>
        <p:txBody>
          <a:bodyPr/>
          <a:lstStyle/>
          <a:p>
            <a:r>
              <a:rPr lang="en-US" sz="1800" dirty="0"/>
              <a:t>O</a:t>
            </a:r>
            <a:r>
              <a:rPr lang="en-US" sz="1800" dirty="0" smtClean="0"/>
              <a:t>1: we are told about a tribe T1 on one side of a planet. We are told that when a humanoid of that tribe slaps another one in the face, (1) the other one often slaps back, (2) rarely the 2</a:t>
            </a:r>
            <a:r>
              <a:rPr lang="en-US" sz="1800" baseline="30000" dirty="0" smtClean="0"/>
              <a:t>nd</a:t>
            </a:r>
            <a:r>
              <a:rPr lang="en-US" sz="1800" dirty="0" smtClean="0"/>
              <a:t> one spits the slapper </a:t>
            </a:r>
            <a:r>
              <a:rPr lang="en-US" sz="1800" dirty="0"/>
              <a:t>in the face, </a:t>
            </a:r>
            <a:r>
              <a:rPr lang="en-US" sz="1800" dirty="0" smtClean="0"/>
              <a:t>and (3) nobody spits first. We want to find out why, jump in our spacecraft and start to observe the tribe. We are able to see all they do outside, but have no means to interact with them.</a:t>
            </a:r>
          </a:p>
          <a:p>
            <a:r>
              <a:rPr lang="en-US" dirty="0"/>
              <a:t>	</a:t>
            </a:r>
            <a:endParaRPr lang="en-US" dirty="0" smtClean="0"/>
          </a:p>
          <a:p>
            <a:endParaRPr lang="en-US" dirty="0" smtClean="0"/>
          </a:p>
          <a:p>
            <a:r>
              <a:rPr lang="en-US" dirty="0"/>
              <a:t>	</a:t>
            </a:r>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352800"/>
            <a:ext cx="4352925" cy="3185317"/>
          </a:xfrm>
          <a:prstGeom prst="rect">
            <a:avLst/>
          </a:prstGeom>
        </p:spPr>
      </p:pic>
      <p:sp>
        <p:nvSpPr>
          <p:cNvPr id="6" name="TextBox 5"/>
          <p:cNvSpPr txBox="1"/>
          <p:nvPr/>
        </p:nvSpPr>
        <p:spPr>
          <a:xfrm>
            <a:off x="4800600" y="4280118"/>
            <a:ext cx="4020588" cy="1815882"/>
          </a:xfrm>
          <a:prstGeom prst="rect">
            <a:avLst/>
          </a:prstGeom>
          <a:noFill/>
        </p:spPr>
        <p:txBody>
          <a:bodyPr wrap="none" rtlCol="0">
            <a:spAutoFit/>
          </a:bodyPr>
          <a:lstStyle/>
          <a:p>
            <a:pPr marL="514350" indent="-514350" algn="l">
              <a:buFont typeface="+mj-lt"/>
              <a:buAutoNum type="alphaUcPeriod"/>
            </a:pPr>
            <a:r>
              <a:rPr lang="en-US" sz="2800" dirty="0" smtClean="0">
                <a:solidFill>
                  <a:schemeClr val="bg1"/>
                </a:solidFill>
              </a:rPr>
              <a:t>Interesting questions:</a:t>
            </a:r>
          </a:p>
          <a:p>
            <a:pPr marL="514350" indent="-514350" algn="l">
              <a:buFont typeface="+mj-lt"/>
              <a:buAutoNum type="alphaUcPeriod"/>
            </a:pPr>
            <a:r>
              <a:rPr lang="en-US" sz="2800" dirty="0" smtClean="0">
                <a:solidFill>
                  <a:schemeClr val="bg1"/>
                </a:solidFill>
              </a:rPr>
              <a:t>Hypotheses:</a:t>
            </a:r>
          </a:p>
          <a:p>
            <a:pPr marL="514350" indent="-514350" algn="l">
              <a:buFont typeface="+mj-lt"/>
              <a:buAutoNum type="alphaUcPeriod"/>
            </a:pPr>
            <a:r>
              <a:rPr lang="en-US" sz="2800" dirty="0" smtClean="0">
                <a:solidFill>
                  <a:schemeClr val="bg1"/>
                </a:solidFill>
              </a:rPr>
              <a:t>Testable predictions:</a:t>
            </a:r>
          </a:p>
          <a:p>
            <a:pPr marL="514350" indent="-514350" algn="l">
              <a:buFont typeface="+mj-lt"/>
              <a:buAutoNum type="alphaUcPeriod"/>
            </a:pPr>
            <a:r>
              <a:rPr lang="en-US" sz="2800" dirty="0" smtClean="0">
                <a:solidFill>
                  <a:schemeClr val="bg1"/>
                </a:solidFill>
              </a:rPr>
              <a:t>What data to gather?</a:t>
            </a:r>
            <a:endParaRPr lang="en-US" sz="2800" dirty="0">
              <a:solidFill>
                <a:schemeClr val="bg1"/>
              </a:solidFill>
            </a:endParaRPr>
          </a:p>
        </p:txBody>
      </p:sp>
    </p:spTree>
    <p:extLst>
      <p:ext uri="{BB962C8B-B14F-4D97-AF65-F5344CB8AC3E}">
        <p14:creationId xmlns:p14="http://schemas.microsoft.com/office/powerpoint/2010/main" val="24110011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15129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pPr eaLnBrk="1" hangingPunct="1"/>
            <a:endParaRPr lang="en-US" altLang="en-US" smtClean="0"/>
          </a:p>
        </p:txBody>
      </p:sp>
      <p:pic>
        <p:nvPicPr>
          <p:cNvPr id="26627" name="Picture 2" descr="http://3.bp.blogspot.com/_2cxvSmlPoaM/Ss-JdUAcxwI/AAAAAAAADM4/fOmasxsNiCg/s800/rembrand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8"/>
          <p:cNvSpPr>
            <a:spLocks noChangeArrowheads="1"/>
          </p:cNvSpPr>
          <p:nvPr/>
        </p:nvSpPr>
        <p:spPr bwMode="auto">
          <a:xfrm>
            <a:off x="0" y="47244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nvGrpSpPr>
          <p:cNvPr id="26629" name="Group 22"/>
          <p:cNvGrpSpPr>
            <a:grpSpLocks/>
          </p:cNvGrpSpPr>
          <p:nvPr/>
        </p:nvGrpSpPr>
        <p:grpSpPr bwMode="auto">
          <a:xfrm>
            <a:off x="0" y="0"/>
            <a:ext cx="9144000" cy="1143000"/>
            <a:chOff x="-1" y="0"/>
            <a:chExt cx="9144001" cy="1143000"/>
          </a:xfrm>
        </p:grpSpPr>
        <p:pic>
          <p:nvPicPr>
            <p:cNvPr id="266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Rectangle 21"/>
            <p:cNvSpPr>
              <a:spLocks noChangeArrowheads="1"/>
            </p:cNvSpPr>
            <p:nvPr/>
          </p:nvSpPr>
          <p:spPr bwMode="auto">
            <a:xfrm>
              <a:off x="0" y="990600"/>
              <a:ext cx="9144000" cy="152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med" len="med"/>
                </a14:hiddenLine>
              </a:ext>
            </a:extLst>
          </p:spPr>
          <p:txBody>
            <a:bodyPr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sp>
        <p:nvSpPr>
          <p:cNvPr id="26630" name="TextBox 24"/>
          <p:cNvSpPr txBox="1">
            <a:spLocks noChangeArrowheads="1"/>
          </p:cNvSpPr>
          <p:nvPr/>
        </p:nvSpPr>
        <p:spPr bwMode="auto">
          <a:xfrm>
            <a:off x="106363" y="6096000"/>
            <a:ext cx="755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L1</a:t>
            </a:r>
            <a:r>
              <a:rPr lang="en-US" altLang="en-US" baseline="30000">
                <a:solidFill>
                  <a:schemeClr val="bg1"/>
                </a:solidFill>
              </a:rPr>
              <a:t>-</a:t>
            </a:r>
          </a:p>
        </p:txBody>
      </p:sp>
      <p:sp>
        <p:nvSpPr>
          <p:cNvPr id="26631" name="TextBox 25"/>
          <p:cNvSpPr txBox="1">
            <a:spLocks noChangeArrowheads="1"/>
          </p:cNvSpPr>
          <p:nvPr/>
        </p:nvSpPr>
        <p:spPr bwMode="auto">
          <a:xfrm>
            <a:off x="152400" y="1371600"/>
            <a:ext cx="663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L2</a:t>
            </a:r>
          </a:p>
        </p:txBody>
      </p:sp>
      <p:sp>
        <p:nvSpPr>
          <p:cNvPr id="26632" name="TextBox 27"/>
          <p:cNvSpPr txBox="1">
            <a:spLocks noChangeArrowheads="1"/>
          </p:cNvSpPr>
          <p:nvPr/>
        </p:nvSpPr>
        <p:spPr bwMode="auto">
          <a:xfrm>
            <a:off x="152400" y="152400"/>
            <a:ext cx="66357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chemeClr val="bg1"/>
                </a:solidFill>
              </a:rPr>
              <a:t>L3</a:t>
            </a:r>
          </a:p>
        </p:txBody>
      </p:sp>
      <p:sp>
        <p:nvSpPr>
          <p:cNvPr id="26634" name="Rectangle 11"/>
          <p:cNvSpPr>
            <a:spLocks noChangeArrowheads="1"/>
          </p:cNvSpPr>
          <p:nvPr/>
        </p:nvSpPr>
        <p:spPr bwMode="auto">
          <a:xfrm>
            <a:off x="914400" y="152400"/>
            <a:ext cx="8229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t>Linguistic representations </a:t>
            </a:r>
            <a:r>
              <a:rPr lang="en-US" altLang="en-US" i="1"/>
              <a:t>about</a:t>
            </a:r>
            <a:r>
              <a:rPr lang="en-US" altLang="en-US"/>
              <a:t> (L1</a:t>
            </a:r>
            <a:r>
              <a:rPr lang="en-US" altLang="en-US" baseline="30000"/>
              <a:t>-</a:t>
            </a:r>
            <a:r>
              <a:rPr lang="en-US" altLang="en-US"/>
              <a:t>), (L2) or (L3) </a:t>
            </a:r>
          </a:p>
        </p:txBody>
      </p:sp>
      <p:sp>
        <p:nvSpPr>
          <p:cNvPr id="26635" name="Rectangle 12"/>
          <p:cNvSpPr>
            <a:spLocks noChangeArrowheads="1"/>
          </p:cNvSpPr>
          <p:nvPr/>
        </p:nvSpPr>
        <p:spPr bwMode="auto">
          <a:xfrm>
            <a:off x="914400" y="1371600"/>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FFFF"/>
                </a:solidFill>
              </a:rPr>
              <a:t>Beliefs </a:t>
            </a:r>
            <a:r>
              <a:rPr lang="en-US" altLang="en-US" i="1">
                <a:solidFill>
                  <a:srgbClr val="FFFFFF"/>
                </a:solidFill>
              </a:rPr>
              <a:t>about</a:t>
            </a:r>
            <a:r>
              <a:rPr lang="en-US" altLang="en-US">
                <a:solidFill>
                  <a:srgbClr val="FFFFFF"/>
                </a:solidFill>
              </a:rPr>
              <a:t> (1) </a:t>
            </a:r>
            <a:endParaRPr lang="en-US" altLang="en-US"/>
          </a:p>
        </p:txBody>
      </p:sp>
      <p:sp>
        <p:nvSpPr>
          <p:cNvPr id="26636" name="Rectangle 13"/>
          <p:cNvSpPr>
            <a:spLocks noChangeArrowheads="1"/>
          </p:cNvSpPr>
          <p:nvPr/>
        </p:nvSpPr>
        <p:spPr bwMode="auto">
          <a:xfrm>
            <a:off x="1066800" y="5562600"/>
            <a:ext cx="8077200" cy="1077913"/>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FFFFFF"/>
                </a:solidFill>
              </a:rPr>
              <a:t>Entities (particular or generic) with objective existence which are </a:t>
            </a:r>
            <a:r>
              <a:rPr lang="en-US" altLang="en-US" i="1">
                <a:solidFill>
                  <a:srgbClr val="FFFFFF"/>
                </a:solidFill>
              </a:rPr>
              <a:t>not about anything</a:t>
            </a:r>
            <a:endParaRPr lang="en-US" altLang="en-US"/>
          </a:p>
        </p:txBody>
      </p:sp>
      <p:sp>
        <p:nvSpPr>
          <p:cNvPr id="26637" name="Text Box 4"/>
          <p:cNvSpPr txBox="1">
            <a:spLocks noChangeArrowheads="1"/>
          </p:cNvSpPr>
          <p:nvPr/>
        </p:nvSpPr>
        <p:spPr bwMode="auto">
          <a:xfrm rot="2140383">
            <a:off x="5680075" y="1354138"/>
            <a:ext cx="3005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Representations</a:t>
            </a:r>
          </a:p>
        </p:txBody>
      </p:sp>
      <p:sp>
        <p:nvSpPr>
          <p:cNvPr id="26638" name="Text Box 5"/>
          <p:cNvSpPr txBox="1">
            <a:spLocks noChangeArrowheads="1"/>
          </p:cNvSpPr>
          <p:nvPr/>
        </p:nvSpPr>
        <p:spPr bwMode="auto">
          <a:xfrm>
            <a:off x="5486400" y="4953000"/>
            <a:ext cx="3548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00CC99"/>
                </a:solidFill>
              </a:rPr>
              <a:t>First Order Reality</a:t>
            </a:r>
          </a:p>
        </p:txBody>
      </p:sp>
    </p:spTree>
    <p:extLst>
      <p:ext uri="{BB962C8B-B14F-4D97-AF65-F5344CB8AC3E}">
        <p14:creationId xmlns:p14="http://schemas.microsoft.com/office/powerpoint/2010/main" val="15595211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a:t>
            </a:r>
          </a:p>
          <a:p>
            <a:pPr>
              <a:buFont typeface="Arial" panose="020B0604020202020204" pitchFamily="34" charset="0"/>
              <a:buChar char="•"/>
            </a:pPr>
            <a:endParaRPr lang="en-US" b="1" u="sng" dirty="0"/>
          </a:p>
          <a:p>
            <a:pPr>
              <a:buFont typeface="Arial" panose="020B0604020202020204" pitchFamily="34" charset="0"/>
              <a:buChar char="•"/>
            </a:pPr>
            <a:r>
              <a:rPr lang="en-US" b="1" u="sng" dirty="0" smtClean="0"/>
              <a:t>Semantically</a:t>
            </a:r>
            <a:r>
              <a:rPr lang="en-US" dirty="0" smtClean="0"/>
              <a:t>: </a:t>
            </a:r>
          </a:p>
          <a:p>
            <a:pPr>
              <a:buFont typeface="Arial" panose="020B0604020202020204" pitchFamily="34" charset="0"/>
              <a:buChar char="•"/>
            </a:pPr>
            <a:endParaRPr lang="en-US" b="1" u="sng" dirty="0"/>
          </a:p>
          <a:p>
            <a:pPr>
              <a:buFont typeface="Arial" panose="020B0604020202020204" pitchFamily="34" charset="0"/>
              <a:buChar char="•"/>
            </a:pPr>
            <a:r>
              <a:rPr lang="en-US" b="1" u="sng" dirty="0" smtClean="0"/>
              <a:t>Epistemologically</a:t>
            </a:r>
            <a:r>
              <a:rPr lang="en-US" dirty="0" smtClean="0"/>
              <a:t>:</a:t>
            </a:r>
            <a:endParaRPr lang="en-US" dirty="0"/>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10338461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endParaRPr lang="en-US" altLang="en-US" sz="2000" dirty="0" smtClean="0">
              <a:solidFill>
                <a:srgbClr val="FFFF00"/>
              </a:solidFill>
            </a:endParaRPr>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p>
          <a:p>
            <a:pPr lvl="2">
              <a:lnSpc>
                <a:spcPct val="90000"/>
              </a:lnSpc>
            </a:pPr>
            <a:endParaRPr lang="en-US" altLang="en-US" dirty="0" smtClean="0"/>
          </a:p>
          <a:p>
            <a:pPr lvl="3">
              <a:lnSpc>
                <a:spcPct val="90000"/>
              </a:lnSpc>
            </a:pPr>
            <a:r>
              <a:rPr lang="en-US" altLang="en-US" b="1" i="1" u="sng" dirty="0" smtClean="0">
                <a:solidFill>
                  <a:srgbClr val="FFFF00"/>
                </a:solidFill>
              </a:rPr>
              <a:t>ontology</a:t>
            </a:r>
            <a:endParaRPr lang="en-US" altLang="en-US" dirty="0" smtClean="0">
              <a:solidFill>
                <a:srgbClr val="FFFF00"/>
              </a:solidFill>
            </a:endParaRPr>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p>
          <a:p>
            <a:pPr lvl="2">
              <a:lnSpc>
                <a:spcPct val="90000"/>
              </a:lnSpc>
            </a:pP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a:t>
            </a:r>
          </a:p>
          <a:p>
            <a:pPr>
              <a:lnSpc>
                <a:spcPct val="90000"/>
              </a:lnSpc>
              <a:buFont typeface="Arial" panose="020B0604020202020204" pitchFamily="34" charset="0"/>
              <a:buChar char="•"/>
            </a:pPr>
            <a:endParaRPr lang="en-US" altLang="en-US" sz="2000"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a:t>
            </a:r>
          </a:p>
        </p:txBody>
      </p:sp>
    </p:spTree>
    <p:extLst>
      <p:ext uri="{BB962C8B-B14F-4D97-AF65-F5344CB8AC3E}">
        <p14:creationId xmlns:p14="http://schemas.microsoft.com/office/powerpoint/2010/main" val="13156222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p:txBody>
          <a:bodyPr/>
          <a:lstStyle/>
          <a:p>
            <a:pPr eaLnBrk="1" hangingPunct="1"/>
            <a:r>
              <a:rPr lang="en-US" altLang="en-US" dirty="0" smtClean="0"/>
              <a:t>Relevant disciplines and theories</a:t>
            </a:r>
          </a:p>
        </p:txBody>
      </p:sp>
      <p:sp>
        <p:nvSpPr>
          <p:cNvPr id="10243" name="Rectangle 3"/>
          <p:cNvSpPr>
            <a:spLocks noGrp="1" noChangeArrowheads="1"/>
          </p:cNvSpPr>
          <p:nvPr>
            <p:ph idx="1"/>
          </p:nvPr>
        </p:nvSpPr>
        <p:spPr>
          <a:xfrm>
            <a:off x="228600" y="1524000"/>
            <a:ext cx="8686800" cy="4953000"/>
          </a:xfrm>
        </p:spPr>
        <p:txBody>
          <a:bodyPr/>
          <a:lstStyle/>
          <a:p>
            <a:pPr>
              <a:lnSpc>
                <a:spcPct val="90000"/>
              </a:lnSpc>
              <a:buFont typeface="Arial" panose="020B0604020202020204" pitchFamily="34" charset="0"/>
              <a:buChar char="•"/>
            </a:pPr>
            <a:r>
              <a:rPr lang="en-US" altLang="en-US" sz="2000" b="1" i="1" u="sng" dirty="0" smtClean="0">
                <a:solidFill>
                  <a:srgbClr val="FFFF00"/>
                </a:solidFill>
              </a:rPr>
              <a:t>Ontology</a:t>
            </a:r>
            <a:r>
              <a:rPr lang="en-US" altLang="en-US" sz="2000" dirty="0" smtClean="0"/>
              <a:t> (no plural) is the study of what entities exist and how they relate to each other;</a:t>
            </a:r>
          </a:p>
          <a:p>
            <a:pPr>
              <a:lnSpc>
                <a:spcPct val="90000"/>
              </a:lnSpc>
              <a:buFont typeface="Arial" panose="020B0604020202020204" pitchFamily="34" charset="0"/>
              <a:buChar char="•"/>
            </a:pPr>
            <a:r>
              <a:rPr lang="en-US" altLang="en-US" sz="2000" dirty="0" smtClean="0"/>
              <a:t>by some philosophers taken to be synonymous with ‘</a:t>
            </a:r>
            <a:r>
              <a:rPr lang="en-US" altLang="en-US" sz="2000" b="1" i="1" u="sng" dirty="0" smtClean="0"/>
              <a:t>metaphysics</a:t>
            </a:r>
            <a:r>
              <a:rPr lang="en-US" altLang="en-US" sz="2000" dirty="0" smtClean="0"/>
              <a:t>’ while others draw distinctions in many distinct ways but almost agreeing on the following classification:</a:t>
            </a:r>
          </a:p>
          <a:p>
            <a:pPr lvl="1">
              <a:lnSpc>
                <a:spcPct val="90000"/>
              </a:lnSpc>
            </a:pPr>
            <a:r>
              <a:rPr lang="en-US" altLang="en-US" sz="2000" b="1" i="1" u="sng" dirty="0" smtClean="0">
                <a:solidFill>
                  <a:srgbClr val="FFFF00"/>
                </a:solidFill>
              </a:rPr>
              <a:t>metaphysics</a:t>
            </a:r>
            <a:r>
              <a:rPr lang="en-US" altLang="en-US" sz="2000" dirty="0" smtClean="0"/>
              <a:t> </a:t>
            </a:r>
            <a:r>
              <a:rPr lang="en-US" altLang="en-US" sz="2000" dirty="0" smtClean="0">
                <a:sym typeface="Wingdings" panose="05000000000000000000" pitchFamily="2" charset="2"/>
              </a:rPr>
              <a:t> studies ‘</a:t>
            </a:r>
            <a:r>
              <a:rPr lang="en-US" altLang="en-US" sz="2000" i="1" dirty="0" smtClean="0">
                <a:sym typeface="Wingdings" panose="05000000000000000000" pitchFamily="2" charset="2"/>
              </a:rPr>
              <a:t>how</a:t>
            </a:r>
            <a:r>
              <a:rPr lang="en-US" altLang="en-US" sz="2000" dirty="0" smtClean="0">
                <a:sym typeface="Wingdings" panose="05000000000000000000" pitchFamily="2" charset="2"/>
              </a:rPr>
              <a:t> is the world?’</a:t>
            </a:r>
            <a:endParaRPr lang="en-US" altLang="en-US" sz="2000" dirty="0" smtClean="0"/>
          </a:p>
          <a:p>
            <a:pPr lvl="2">
              <a:lnSpc>
                <a:spcPct val="90000"/>
              </a:lnSpc>
            </a:pPr>
            <a:r>
              <a:rPr lang="en-US" altLang="en-US" b="1" u="sng" dirty="0" smtClean="0">
                <a:solidFill>
                  <a:srgbClr val="FFFF00"/>
                </a:solidFill>
              </a:rPr>
              <a:t>general</a:t>
            </a:r>
            <a:r>
              <a:rPr lang="en-US" altLang="en-US" b="1" u="sng" dirty="0" smtClean="0"/>
              <a:t> </a:t>
            </a:r>
            <a:r>
              <a:rPr lang="en-US" altLang="en-US" b="1" u="sng" dirty="0" smtClean="0">
                <a:solidFill>
                  <a:srgbClr val="FFFF00"/>
                </a:solidFill>
              </a:rPr>
              <a:t>metaphysics</a:t>
            </a:r>
            <a:r>
              <a:rPr lang="en-US" altLang="en-US" b="1" u="sng" dirty="0" smtClean="0"/>
              <a:t> </a:t>
            </a:r>
            <a:r>
              <a:rPr lang="en-US" altLang="en-US" dirty="0" smtClean="0">
                <a:sym typeface="Wingdings" panose="05000000000000000000" pitchFamily="2" charset="2"/>
              </a:rPr>
              <a:t> studies general principles and ‘laws’ about the world</a:t>
            </a:r>
            <a:endParaRPr lang="en-US" altLang="en-US" dirty="0" smtClean="0"/>
          </a:p>
          <a:p>
            <a:pPr lvl="3">
              <a:lnSpc>
                <a:spcPct val="90000"/>
              </a:lnSpc>
            </a:pPr>
            <a:r>
              <a:rPr lang="en-US" altLang="en-US" b="1" i="1" u="sng" dirty="0" smtClean="0">
                <a:solidFill>
                  <a:srgbClr val="FFFF00"/>
                </a:solidFill>
              </a:rPr>
              <a:t>ontology</a:t>
            </a:r>
            <a:r>
              <a:rPr lang="en-US" altLang="en-US" dirty="0" smtClean="0"/>
              <a:t> </a:t>
            </a:r>
            <a:r>
              <a:rPr lang="en-US" altLang="en-US" dirty="0" smtClean="0">
                <a:sym typeface="Wingdings" panose="05000000000000000000" pitchFamily="2" charset="2"/>
              </a:rPr>
              <a:t> studies what type of entities exist in the world</a:t>
            </a:r>
            <a:endParaRPr lang="en-US" altLang="en-US" dirty="0" smtClean="0"/>
          </a:p>
          <a:p>
            <a:pPr lvl="2">
              <a:lnSpc>
                <a:spcPct val="90000"/>
              </a:lnSpc>
            </a:pPr>
            <a:r>
              <a:rPr lang="en-US" altLang="en-US" b="1" i="1" u="sng" dirty="0" smtClean="0">
                <a:solidFill>
                  <a:srgbClr val="FFFF00"/>
                </a:solidFill>
              </a:rPr>
              <a:t>special</a:t>
            </a:r>
            <a:r>
              <a:rPr lang="en-US" altLang="en-US" b="1" i="1" u="sng" dirty="0" smtClean="0"/>
              <a:t> </a:t>
            </a:r>
            <a:r>
              <a:rPr lang="en-US" altLang="en-US" b="1" i="1" u="sng" dirty="0" smtClean="0">
                <a:solidFill>
                  <a:srgbClr val="FFFF00"/>
                </a:solidFill>
              </a:rPr>
              <a:t>metaphysics</a:t>
            </a:r>
            <a:r>
              <a:rPr lang="en-US" altLang="en-US" b="1" i="1" u="sng" dirty="0" smtClean="0"/>
              <a:t> </a:t>
            </a:r>
            <a:r>
              <a:rPr lang="en-US" altLang="en-US" dirty="0" smtClean="0">
                <a:sym typeface="Wingdings" panose="05000000000000000000" pitchFamily="2" charset="2"/>
              </a:rPr>
              <a:t> focuses on specific principles and entities </a:t>
            </a:r>
            <a:endParaRPr lang="en-US" altLang="en-US" dirty="0" smtClean="0"/>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epistemology</a:t>
            </a:r>
            <a:r>
              <a:rPr lang="en-US" altLang="en-US" sz="2000" dirty="0" smtClean="0"/>
              <a:t>’: the study of how we can come to know about what exists.</a:t>
            </a:r>
          </a:p>
          <a:p>
            <a:pPr>
              <a:lnSpc>
                <a:spcPct val="90000"/>
              </a:lnSpc>
              <a:buFont typeface="Arial" panose="020B0604020202020204" pitchFamily="34" charset="0"/>
              <a:buChar char="•"/>
            </a:pPr>
            <a:r>
              <a:rPr lang="en-US" altLang="en-US" sz="2000" dirty="0" smtClean="0"/>
              <a:t>‘</a:t>
            </a:r>
            <a:r>
              <a:rPr lang="en-US" altLang="en-US" sz="2000" b="1" i="1" u="sng" dirty="0" smtClean="0">
                <a:solidFill>
                  <a:srgbClr val="FFFF00"/>
                </a:solidFill>
              </a:rPr>
              <a:t>terminology</a:t>
            </a:r>
            <a:r>
              <a:rPr lang="en-US" altLang="en-US" sz="2000" dirty="0" smtClean="0"/>
              <a:t>’ (as part of ‘</a:t>
            </a:r>
            <a:r>
              <a:rPr lang="en-US" altLang="en-US" sz="2000" i="1" dirty="0" smtClean="0"/>
              <a:t>semantics</a:t>
            </a:r>
            <a:r>
              <a:rPr lang="en-US" altLang="en-US" sz="2000" dirty="0" smtClean="0"/>
              <a:t>’): the study of what terms mean and how to name things.</a:t>
            </a:r>
          </a:p>
        </p:txBody>
      </p:sp>
    </p:spTree>
    <p:extLst>
      <p:ext uri="{BB962C8B-B14F-4D97-AF65-F5344CB8AC3E}">
        <p14:creationId xmlns:p14="http://schemas.microsoft.com/office/powerpoint/2010/main" val="10973280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smtClean="0"/>
              <a:t>Distinct questions. What type are they of?</a:t>
            </a:r>
          </a:p>
        </p:txBody>
      </p:sp>
      <p:sp>
        <p:nvSpPr>
          <p:cNvPr id="53251" name="Content Placeholder 2"/>
          <p:cNvSpPr>
            <a:spLocks noGrp="1"/>
          </p:cNvSpPr>
          <p:nvPr>
            <p:ph idx="1"/>
          </p:nvPr>
        </p:nvSpPr>
        <p:spPr/>
        <p:txBody>
          <a:bodyPr>
            <a:normAutofit/>
          </a:bodyPr>
          <a:lstStyle/>
          <a:p>
            <a:pPr>
              <a:defRPr/>
            </a:pPr>
            <a:r>
              <a:rPr lang="en-US" dirty="0" smtClean="0">
                <a:solidFill>
                  <a:schemeClr val="bg1"/>
                </a:solidFill>
              </a:rPr>
              <a:t>Terminological: </a:t>
            </a:r>
          </a:p>
          <a:p>
            <a:pPr lvl="1">
              <a:defRPr/>
            </a:pPr>
            <a:r>
              <a:rPr lang="en-US" i="1" dirty="0" smtClean="0">
                <a:solidFill>
                  <a:schemeClr val="bg1"/>
                </a:solidFill>
              </a:rPr>
              <a:t>what does ‘pain’ mean ?</a:t>
            </a:r>
          </a:p>
          <a:p>
            <a:pPr>
              <a:defRPr/>
            </a:pPr>
            <a:r>
              <a:rPr lang="en-US" dirty="0" smtClean="0">
                <a:solidFill>
                  <a:schemeClr val="bg1"/>
                </a:solidFill>
              </a:rPr>
              <a:t>Metaphysical: </a:t>
            </a:r>
          </a:p>
          <a:p>
            <a:pPr lvl="1">
              <a:defRPr/>
            </a:pPr>
            <a:r>
              <a:rPr lang="en-US" i="1" dirty="0" smtClean="0">
                <a:solidFill>
                  <a:schemeClr val="bg1"/>
                </a:solidFill>
              </a:rPr>
              <a:t>what have all pains in common in virtue of which they are pains?</a:t>
            </a:r>
          </a:p>
          <a:p>
            <a:pPr>
              <a:defRPr/>
            </a:pPr>
            <a:r>
              <a:rPr lang="en-US" dirty="0" smtClean="0">
                <a:solidFill>
                  <a:schemeClr val="bg1"/>
                </a:solidFill>
              </a:rPr>
              <a:t>Ontological: </a:t>
            </a:r>
          </a:p>
          <a:p>
            <a:pPr lvl="1">
              <a:defRPr/>
            </a:pPr>
            <a:r>
              <a:rPr lang="en-US" i="1" dirty="0" smtClean="0">
                <a:solidFill>
                  <a:schemeClr val="bg1"/>
                </a:solidFill>
              </a:rPr>
              <a:t>what type of entity is pain?</a:t>
            </a:r>
          </a:p>
          <a:p>
            <a:pPr>
              <a:defRPr/>
            </a:pPr>
            <a:r>
              <a:rPr lang="en-US" dirty="0" smtClean="0">
                <a:solidFill>
                  <a:schemeClr val="bg1"/>
                </a:solidFill>
              </a:rPr>
              <a:t>Onto-terminological:</a:t>
            </a:r>
          </a:p>
          <a:p>
            <a:pPr lvl="1">
              <a:defRPr/>
            </a:pPr>
            <a:r>
              <a:rPr lang="en-US" i="1" dirty="0" smtClean="0">
                <a:solidFill>
                  <a:schemeClr val="bg1"/>
                </a:solidFill>
              </a:rPr>
              <a:t>what, if anything at all, does ‘pain’ denote?</a:t>
            </a:r>
          </a:p>
          <a:p>
            <a:pPr>
              <a:defRPr/>
            </a:pPr>
            <a:r>
              <a:rPr lang="en-US" dirty="0" smtClean="0">
                <a:solidFill>
                  <a:schemeClr val="bg1"/>
                </a:solidFill>
              </a:rPr>
              <a:t>Epistemological: </a:t>
            </a:r>
          </a:p>
          <a:p>
            <a:pPr lvl="1">
              <a:defRPr/>
            </a:pPr>
            <a:r>
              <a:rPr lang="en-US" i="1" dirty="0" smtClean="0">
                <a:solidFill>
                  <a:schemeClr val="bg1"/>
                </a:solidFill>
              </a:rPr>
              <a:t>how can we find out whether something is pain?</a:t>
            </a:r>
          </a:p>
        </p:txBody>
      </p:sp>
      <p:sp>
        <p:nvSpPr>
          <p:cNvPr id="57348" name="Slide Number Placeholder 3"/>
          <p:cNvSpPr>
            <a:spLocks noGrp="1"/>
          </p:cNvSpPr>
          <p:nvPr>
            <p:ph type="sldNum" sz="quarter" idx="4294967295"/>
          </p:nvPr>
        </p:nvSpPr>
        <p:spPr>
          <a:xfrm>
            <a:off x="0" y="6553200"/>
            <a:ext cx="614363"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373800-A605-43FC-892D-97443D025EEC}" type="slidenum">
              <a:rPr lang="en-US" altLang="en-US" sz="1400" b="0">
                <a:solidFill>
                  <a:schemeClr val="bg1"/>
                </a:solidFill>
              </a:rPr>
              <a:pPr eaLnBrk="1" hangingPunct="1"/>
              <a:t>45</a:t>
            </a:fld>
            <a:endParaRPr lang="en-US" altLang="en-US" sz="1400" b="0">
              <a:solidFill>
                <a:schemeClr val="bg1"/>
              </a:solidFill>
            </a:endParaRPr>
          </a:p>
        </p:txBody>
      </p:sp>
    </p:spTree>
    <p:extLst>
      <p:ext uri="{BB962C8B-B14F-4D97-AF65-F5344CB8AC3E}">
        <p14:creationId xmlns:p14="http://schemas.microsoft.com/office/powerpoint/2010/main" val="3015966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51">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51">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51">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51">
                                            <p:txEl>
                                              <p:pRg st="9" end="9"/>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325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p:txBody>
          <a:bodyPr/>
          <a:lstStyle/>
          <a:p>
            <a:r>
              <a:rPr lang="en-US" dirty="0" smtClean="0"/>
              <a:t>Three dimensions:</a:t>
            </a:r>
          </a:p>
          <a:p>
            <a:pPr>
              <a:buFont typeface="Arial" panose="020B0604020202020204" pitchFamily="34" charset="0"/>
              <a:buChar char="•"/>
            </a:pPr>
            <a:r>
              <a:rPr lang="en-US" b="1" u="sng" dirty="0" smtClean="0"/>
              <a:t>Metaphysically</a:t>
            </a:r>
            <a:r>
              <a:rPr lang="en-US" dirty="0" smtClean="0"/>
              <a:t>: commits </a:t>
            </a:r>
            <a:r>
              <a:rPr lang="en-US" dirty="0"/>
              <a:t>to the mind-independent existence of the world investigated by the sciences</a:t>
            </a:r>
            <a:r>
              <a:rPr lang="en-US" dirty="0" smtClean="0"/>
              <a:t>.</a:t>
            </a:r>
          </a:p>
          <a:p>
            <a:pPr>
              <a:buFont typeface="Arial" panose="020B0604020202020204" pitchFamily="34" charset="0"/>
              <a:buChar char="•"/>
            </a:pPr>
            <a:r>
              <a:rPr lang="en-US" b="1" u="sng" dirty="0" smtClean="0"/>
              <a:t>Semantically</a:t>
            </a:r>
            <a:r>
              <a:rPr lang="en-US" dirty="0" smtClean="0"/>
              <a:t>: commits </a:t>
            </a:r>
            <a:r>
              <a:rPr lang="en-US" dirty="0"/>
              <a:t>to a literal interpretation of scientific claims about the world. </a:t>
            </a:r>
            <a:r>
              <a:rPr lang="en-US" dirty="0" smtClean="0"/>
              <a:t>Claims </a:t>
            </a:r>
            <a:r>
              <a:rPr lang="en-US" dirty="0"/>
              <a:t>about scientific entities, processes, properties, and relations, whether they be observable or unobservable, should be construed literally as having truth values, whether true or false. </a:t>
            </a:r>
            <a:endParaRPr lang="en-US" dirty="0" smtClean="0"/>
          </a:p>
          <a:p>
            <a:pPr>
              <a:buFont typeface="Arial" panose="020B0604020202020204" pitchFamily="34" charset="0"/>
              <a:buChar char="•"/>
            </a:pPr>
            <a:r>
              <a:rPr lang="en-US" b="1" u="sng" dirty="0" smtClean="0"/>
              <a:t>Epistemologically</a:t>
            </a:r>
            <a:r>
              <a:rPr lang="en-US" dirty="0" smtClean="0"/>
              <a:t>: commits </a:t>
            </a:r>
            <a:r>
              <a:rPr lang="en-US" dirty="0"/>
              <a:t>to the idea that theoretical claims (interpreted literally as describing a mind-independent reality) constitute knowledge of the world. </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4115482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Realism</a:t>
            </a:r>
            <a:endParaRPr lang="en-US" dirty="0"/>
          </a:p>
        </p:txBody>
      </p:sp>
      <p:sp>
        <p:nvSpPr>
          <p:cNvPr id="3" name="Content Placeholder 2"/>
          <p:cNvSpPr>
            <a:spLocks noGrp="1"/>
          </p:cNvSpPr>
          <p:nvPr>
            <p:ph idx="1"/>
          </p:nvPr>
        </p:nvSpPr>
        <p:spPr>
          <a:xfrm>
            <a:off x="228600" y="2514600"/>
            <a:ext cx="8686800" cy="4114800"/>
          </a:xfrm>
        </p:spPr>
        <p:txBody>
          <a:bodyPr/>
          <a:lstStyle/>
          <a:p>
            <a:pPr marL="0" indent="0" algn="ctr"/>
            <a:r>
              <a:rPr lang="en-US" sz="2800" dirty="0" smtClean="0"/>
              <a:t>Our </a:t>
            </a:r>
            <a:r>
              <a:rPr lang="en-US" sz="2800" dirty="0"/>
              <a:t>best scientific theories give true or approximately true descriptions of observable and unobservable aspects of a mind-independent world.</a:t>
            </a:r>
          </a:p>
        </p:txBody>
      </p:sp>
      <p:sp>
        <p:nvSpPr>
          <p:cNvPr id="4" name="Rectangle 3"/>
          <p:cNvSpPr/>
          <p:nvPr/>
        </p:nvSpPr>
        <p:spPr>
          <a:xfrm>
            <a:off x="3449320" y="6336863"/>
            <a:ext cx="5486400" cy="307777"/>
          </a:xfrm>
          <a:prstGeom prst="rect">
            <a:avLst/>
          </a:prstGeom>
        </p:spPr>
        <p:txBody>
          <a:bodyPr wrap="square">
            <a:spAutoFit/>
          </a:bodyPr>
          <a:lstStyle/>
          <a:p>
            <a:pPr algn="r"/>
            <a:r>
              <a:rPr lang="en-US" sz="1400" dirty="0">
                <a:solidFill>
                  <a:schemeClr val="bg1"/>
                </a:solidFill>
              </a:rPr>
              <a:t>http://plato.stanford.edu/entries/scientific-realism/#WhaSciRea</a:t>
            </a:r>
          </a:p>
        </p:txBody>
      </p:sp>
    </p:spTree>
    <p:extLst>
      <p:ext uri="{BB962C8B-B14F-4D97-AF65-F5344CB8AC3E}">
        <p14:creationId xmlns:p14="http://schemas.microsoft.com/office/powerpoint/2010/main" val="22920174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‘Research’</a:t>
            </a:r>
            <a:endParaRPr lang="en-US" sz="9600" dirty="0"/>
          </a:p>
        </p:txBody>
      </p:sp>
      <p:sp>
        <p:nvSpPr>
          <p:cNvPr id="3" name="Subtitle 2"/>
          <p:cNvSpPr>
            <a:spLocks noGrp="1"/>
          </p:cNvSpPr>
          <p:nvPr>
            <p:ph type="subTitle" idx="1"/>
          </p:nvPr>
        </p:nvSpPr>
        <p:spPr/>
        <p:txBody>
          <a:bodyPr/>
          <a:lstStyle/>
          <a:p>
            <a:r>
              <a:rPr lang="en-US" dirty="0" smtClean="0"/>
              <a:t>What researchers do when realizing their roles as scientists</a:t>
            </a:r>
            <a:endParaRPr lang="en-US" dirty="0"/>
          </a:p>
        </p:txBody>
      </p:sp>
    </p:spTree>
    <p:extLst>
      <p:ext uri="{BB962C8B-B14F-4D97-AF65-F5344CB8AC3E}">
        <p14:creationId xmlns:p14="http://schemas.microsoft.com/office/powerpoint/2010/main" val="26113084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Tree>
    <p:extLst>
      <p:ext uri="{BB962C8B-B14F-4D97-AF65-F5344CB8AC3E}">
        <p14:creationId xmlns:p14="http://schemas.microsoft.com/office/powerpoint/2010/main" val="3925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a:t>
            </a:r>
            <a:endParaRPr lang="en-US" dirty="0"/>
          </a:p>
        </p:txBody>
      </p:sp>
      <p:sp>
        <p:nvSpPr>
          <p:cNvPr id="3" name="Content Placeholder 2"/>
          <p:cNvSpPr>
            <a:spLocks noGrp="1"/>
          </p:cNvSpPr>
          <p:nvPr>
            <p:ph idx="1"/>
          </p:nvPr>
        </p:nvSpPr>
        <p:spPr/>
        <p:txBody>
          <a:bodyPr/>
          <a:lstStyle/>
          <a:p>
            <a:pPr marL="0" indent="0"/>
            <a:r>
              <a:rPr lang="en-US" sz="2000" dirty="0" smtClean="0"/>
              <a:t>10%:	Contribution of - and balance between - imagination and personal 	human zoo experiences in raising sufficiently distinct questions, 	hypotheses, proposed observables and testable predictions;</a:t>
            </a:r>
          </a:p>
          <a:p>
            <a:pPr marL="0" indent="0"/>
            <a:r>
              <a:rPr lang="en-US" sz="2000" dirty="0"/>
              <a:t>1</a:t>
            </a:r>
            <a:r>
              <a:rPr lang="en-US" sz="2000" dirty="0" smtClean="0"/>
              <a:t>0%:	The degree to which the predictions that would confirm the 	hypotheses are documented to be testable; </a:t>
            </a:r>
          </a:p>
          <a:p>
            <a:pPr marL="0" indent="0"/>
            <a:r>
              <a:rPr lang="en-US" sz="2000" dirty="0" smtClean="0"/>
              <a:t>20%:	The quality of the argument(s) used to assert the testability of 	the predictions;</a:t>
            </a:r>
          </a:p>
          <a:p>
            <a:pPr marL="0" indent="0"/>
            <a:r>
              <a:rPr lang="en-US" sz="2000" dirty="0" smtClean="0"/>
              <a:t>20%:	The extend to which observables proposed for testing predictions 	are described in terms of objective and interpretative features;</a:t>
            </a:r>
          </a:p>
          <a:p>
            <a:pPr marL="0" indent="0"/>
            <a:r>
              <a:rPr lang="en-US" sz="2000" dirty="0" smtClean="0"/>
              <a:t>20%:	The argumentation used to assess the plausibility of hypotheses 	forwarded in previous scenarios in light of new observations in 	later scenarios.</a:t>
            </a:r>
          </a:p>
          <a:p>
            <a:pPr marL="0" indent="0"/>
            <a:r>
              <a:rPr lang="en-US" sz="2000" dirty="0" smtClean="0"/>
              <a:t>20%:	The quality of the conclusion in terms of the most plausible 	hypothesis for the behavior of humanoids of the two distinct 	tribes and suggestions for future work.</a:t>
            </a:r>
            <a:endParaRPr lang="en-US" sz="2000" dirty="0"/>
          </a:p>
        </p:txBody>
      </p:sp>
    </p:spTree>
    <p:extLst>
      <p:ext uri="{BB962C8B-B14F-4D97-AF65-F5344CB8AC3E}">
        <p14:creationId xmlns:p14="http://schemas.microsoft.com/office/powerpoint/2010/main" val="338475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t>discovery and interpretation of facts, </a:t>
            </a:r>
            <a:endParaRPr lang="en-US" dirty="0" smtClean="0"/>
          </a:p>
          <a:p>
            <a:pPr marL="0" indent="0"/>
            <a:r>
              <a:rPr lang="en-US" dirty="0"/>
              <a:t>	</a:t>
            </a:r>
            <a:r>
              <a:rPr lang="en-US" dirty="0" smtClean="0"/>
              <a:t>	- revision </a:t>
            </a:r>
            <a:r>
              <a:rPr lang="en-US" dirty="0"/>
              <a:t>of accepted theories or laws in the </a:t>
            </a:r>
            <a:r>
              <a:rPr lang="en-US" dirty="0" smtClean="0"/>
              <a:t>			  light </a:t>
            </a:r>
            <a:r>
              <a:rPr lang="en-US" dirty="0"/>
              <a:t>of new facts, </a:t>
            </a:r>
            <a:endParaRPr lang="en-US" dirty="0" smtClean="0"/>
          </a:p>
          <a:p>
            <a:pPr marL="0" indent="0"/>
            <a:r>
              <a:rPr lang="en-US" dirty="0"/>
              <a:t>	</a:t>
            </a:r>
            <a:r>
              <a:rPr lang="en-US" dirty="0" smtClean="0"/>
              <a:t>	- or </a:t>
            </a:r>
            <a:r>
              <a:rPr lang="en-US" dirty="0"/>
              <a:t>practical application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6709723" y="1282124"/>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35646490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 of ‘research’</a:t>
            </a:r>
            <a:endParaRPr lang="en-US" dirty="0"/>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smtClean="0"/>
              <a:t>careful </a:t>
            </a:r>
            <a:r>
              <a:rPr lang="en-US" dirty="0"/>
              <a:t>or diligent search</a:t>
            </a:r>
          </a:p>
          <a:p>
            <a:pPr marL="457200" indent="-457200">
              <a:buFont typeface="+mj-lt"/>
              <a:buAutoNum type="arabicPeriod"/>
            </a:pPr>
            <a:r>
              <a:rPr lang="en-US" dirty="0" smtClean="0"/>
              <a:t>studious </a:t>
            </a:r>
            <a:r>
              <a:rPr lang="en-US" dirty="0"/>
              <a:t>inquiry or examination; </a:t>
            </a:r>
            <a:r>
              <a:rPr lang="en-US" i="1" dirty="0"/>
              <a:t>especially</a:t>
            </a:r>
            <a:r>
              <a:rPr lang="en-US" dirty="0"/>
              <a:t> : </a:t>
            </a:r>
            <a:endParaRPr lang="en-US" dirty="0" smtClean="0"/>
          </a:p>
          <a:p>
            <a:pPr marL="0" indent="0"/>
            <a:r>
              <a:rPr lang="en-US" dirty="0"/>
              <a:t>	</a:t>
            </a:r>
            <a:r>
              <a:rPr lang="en-US" dirty="0" smtClean="0"/>
              <a:t>investigation </a:t>
            </a:r>
            <a:r>
              <a:rPr lang="en-US" dirty="0"/>
              <a:t>or experimentation </a:t>
            </a:r>
            <a:endParaRPr lang="en-US" dirty="0" smtClean="0"/>
          </a:p>
          <a:p>
            <a:pPr marL="0" indent="0"/>
            <a:r>
              <a:rPr lang="en-US" dirty="0"/>
              <a:t>	</a:t>
            </a:r>
            <a:r>
              <a:rPr lang="en-US" dirty="0" smtClean="0"/>
              <a:t>aimed </a:t>
            </a:r>
            <a:r>
              <a:rPr lang="en-US" dirty="0"/>
              <a:t>at </a:t>
            </a:r>
            <a:endParaRPr lang="en-US" dirty="0" smtClean="0"/>
          </a:p>
          <a:p>
            <a:pPr marL="0" indent="0"/>
            <a:r>
              <a:rPr lang="en-US" dirty="0"/>
              <a:t>	</a:t>
            </a:r>
            <a:r>
              <a:rPr lang="en-US" dirty="0" smtClean="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endParaRPr lang="en-US" dirty="0" smtClean="0"/>
          </a:p>
          <a:p>
            <a:pPr marL="0" indent="0"/>
            <a:r>
              <a:rPr lang="en-US" dirty="0"/>
              <a:t>	</a:t>
            </a:r>
            <a:r>
              <a:rPr lang="en-US" dirty="0" smtClean="0"/>
              <a:t>	- revision </a:t>
            </a:r>
            <a:r>
              <a:rPr lang="en-US" dirty="0"/>
              <a:t>of accepted </a:t>
            </a:r>
            <a:r>
              <a:rPr lang="en-US" dirty="0">
                <a:solidFill>
                  <a:srgbClr val="1FE115"/>
                </a:solidFill>
              </a:rPr>
              <a:t>theories</a:t>
            </a:r>
            <a:r>
              <a:rPr lang="en-US" dirty="0"/>
              <a:t> or </a:t>
            </a:r>
            <a:r>
              <a:rPr lang="en-US" dirty="0">
                <a:solidFill>
                  <a:srgbClr val="1FE115"/>
                </a:solidFill>
              </a:rPr>
              <a:t>laws</a:t>
            </a:r>
            <a:r>
              <a:rPr lang="en-US" dirty="0"/>
              <a:t> in the </a:t>
            </a:r>
            <a:r>
              <a:rPr lang="en-US" dirty="0" smtClean="0"/>
              <a:t>			  light </a:t>
            </a:r>
            <a:r>
              <a:rPr lang="en-US" dirty="0"/>
              <a:t>of </a:t>
            </a:r>
            <a:r>
              <a:rPr lang="en-US" dirty="0">
                <a:solidFill>
                  <a:srgbClr val="1FE115"/>
                </a:solidFill>
              </a:rPr>
              <a:t>new facts</a:t>
            </a:r>
            <a:r>
              <a:rPr lang="en-US" dirty="0"/>
              <a:t>, </a:t>
            </a:r>
            <a:endParaRPr lang="en-US" dirty="0" smtClean="0"/>
          </a:p>
          <a:p>
            <a:pPr marL="0" indent="0"/>
            <a:r>
              <a:rPr lang="en-US" dirty="0"/>
              <a:t>	</a:t>
            </a:r>
            <a:r>
              <a:rPr lang="en-US" dirty="0" smtClean="0"/>
              <a:t>	- or </a:t>
            </a:r>
            <a:r>
              <a:rPr lang="en-US" dirty="0"/>
              <a:t>practical </a:t>
            </a:r>
            <a:r>
              <a:rPr lang="en-US" dirty="0">
                <a:solidFill>
                  <a:srgbClr val="1FE115"/>
                </a:solidFill>
              </a:rPr>
              <a:t>application</a:t>
            </a:r>
            <a:r>
              <a:rPr lang="en-US" dirty="0"/>
              <a:t> of such new or revised </a:t>
            </a:r>
            <a:r>
              <a:rPr lang="en-US" dirty="0" smtClean="0"/>
              <a:t>		  theories </a:t>
            </a:r>
            <a:r>
              <a:rPr lang="en-US" dirty="0"/>
              <a:t>or laws</a:t>
            </a:r>
          </a:p>
          <a:p>
            <a:pPr marL="457200" indent="-457200">
              <a:buFont typeface="+mj-lt"/>
              <a:buAutoNum type="arabicPeriod" startAt="3"/>
            </a:pPr>
            <a:r>
              <a:rPr lang="en-US" dirty="0" smtClean="0"/>
              <a:t>the </a:t>
            </a:r>
            <a:r>
              <a:rPr lang="en-US" dirty="0"/>
              <a:t>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10897796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its existence.</a:t>
            </a:r>
          </a:p>
          <a:p>
            <a:pPr lvl="1">
              <a:buFont typeface="Arial" panose="020B0604020202020204" pitchFamily="34" charset="0"/>
              <a:buChar char="•"/>
            </a:pPr>
            <a:r>
              <a:rPr lang="en-US" sz="2000" dirty="0" smtClean="0"/>
              <a:t>D2: There is something we come to know we didn’t know before</a:t>
            </a:r>
          </a:p>
        </p:txBody>
      </p:sp>
    </p:spTree>
    <p:extLst>
      <p:ext uri="{BB962C8B-B14F-4D97-AF65-F5344CB8AC3E}">
        <p14:creationId xmlns:p14="http://schemas.microsoft.com/office/powerpoint/2010/main" val="3851029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a:t>
            </a:r>
          </a:p>
          <a:p>
            <a:pPr lvl="1">
              <a:buFont typeface="Arial" panose="020B0604020202020204" pitchFamily="34" charset="0"/>
              <a:buChar char="•"/>
            </a:pPr>
            <a:r>
              <a:rPr lang="en-US" sz="2000" dirty="0" smtClean="0"/>
              <a:t>F2: ‘I am currently teaching’</a:t>
            </a:r>
          </a:p>
          <a:p>
            <a:pPr lvl="1">
              <a:buFont typeface="Arial" panose="020B0604020202020204" pitchFamily="34" charset="0"/>
              <a:buChar char="•"/>
            </a:pPr>
            <a:r>
              <a:rPr lang="en-US" sz="2000" dirty="0" smtClean="0"/>
              <a:t>F3: 2 + 2 = 4</a:t>
            </a:r>
          </a:p>
        </p:txBody>
      </p:sp>
    </p:spTree>
    <p:extLst>
      <p:ext uri="{BB962C8B-B14F-4D97-AF65-F5344CB8AC3E}">
        <p14:creationId xmlns:p14="http://schemas.microsoft.com/office/powerpoint/2010/main" val="2518116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a:t>
            </a:r>
          </a:p>
          <a:p>
            <a:pPr lvl="1">
              <a:buFont typeface="Arial" panose="020B0604020202020204" pitchFamily="34" charset="0"/>
              <a:buChar char="•"/>
            </a:pPr>
            <a:r>
              <a:rPr lang="en-US" sz="2000" dirty="0" smtClean="0"/>
              <a:t>F2: ‘I am currently teaching’</a:t>
            </a:r>
          </a:p>
          <a:p>
            <a:pPr lvl="1">
              <a:buFont typeface="Arial" panose="020B0604020202020204" pitchFamily="34" charset="0"/>
              <a:buChar char="•"/>
            </a:pPr>
            <a:r>
              <a:rPr lang="en-US" sz="2000" dirty="0" smtClean="0"/>
              <a:t>F3: 2 + 2 = 4</a:t>
            </a:r>
          </a:p>
          <a:p>
            <a:pPr lvl="1">
              <a:buFont typeface="Arial" panose="020B0604020202020204" pitchFamily="34" charset="0"/>
              <a:buChar char="•"/>
            </a:pPr>
            <a:endParaRPr lang="en-US" sz="2000" dirty="0"/>
          </a:p>
          <a:p>
            <a:pPr lvl="1">
              <a:buFont typeface="Arial" panose="020B0604020202020204" pitchFamily="34" charset="0"/>
              <a:buChar char="•"/>
            </a:pPr>
            <a:r>
              <a:rPr lang="en-US" sz="3200" dirty="0" smtClean="0">
                <a:solidFill>
                  <a:srgbClr val="FFFF00"/>
                </a:solidFill>
              </a:rPr>
              <a:t>How do F1, F2, resp. F3, relate to D1, D2?</a:t>
            </a:r>
          </a:p>
        </p:txBody>
      </p:sp>
    </p:spTree>
    <p:extLst>
      <p:ext uri="{BB962C8B-B14F-4D97-AF65-F5344CB8AC3E}">
        <p14:creationId xmlns:p14="http://schemas.microsoft.com/office/powerpoint/2010/main" val="18043510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a:t>
            </a:r>
            <a:endParaRPr lang="en-US" sz="2000" dirty="0" smtClean="0"/>
          </a:p>
        </p:txBody>
      </p:sp>
    </p:spTree>
    <p:extLst>
      <p:ext uri="{BB962C8B-B14F-4D97-AF65-F5344CB8AC3E}">
        <p14:creationId xmlns:p14="http://schemas.microsoft.com/office/powerpoint/2010/main" val="11169410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a:t>
            </a:r>
          </a:p>
          <a:p>
            <a:pPr lvl="1">
              <a:buFont typeface="Arial" panose="020B0604020202020204" pitchFamily="34" charset="0"/>
              <a:buChar char="•"/>
            </a:pPr>
            <a:endParaRPr lang="en-US" sz="2000" dirty="0">
              <a:sym typeface="Wingdings" panose="05000000000000000000" pitchFamily="2" charset="2"/>
            </a:endParaRPr>
          </a:p>
          <a:p>
            <a:pPr lvl="1">
              <a:buFont typeface="Arial" panose="020B0604020202020204" pitchFamily="34" charset="0"/>
              <a:buChar char="•"/>
            </a:pPr>
            <a:endParaRPr lang="en-US" sz="2000" dirty="0" smtClean="0">
              <a:sym typeface="Wingdings" panose="05000000000000000000" pitchFamily="2" charset="2"/>
            </a:endParaRPr>
          </a:p>
          <a:p>
            <a:pPr marL="457200" lvl="1" indent="0">
              <a:buNone/>
            </a:pPr>
            <a:r>
              <a:rPr lang="en-US" sz="2800" dirty="0">
                <a:solidFill>
                  <a:srgbClr val="FFFF00"/>
                </a:solidFill>
              </a:rPr>
              <a:t>How do F1, F2, resp. F3, relate to </a:t>
            </a:r>
            <a:r>
              <a:rPr lang="en-US" sz="2800" dirty="0" smtClean="0">
                <a:solidFill>
                  <a:srgbClr val="FFFF00"/>
                </a:solidFill>
              </a:rPr>
              <a:t>L1-, L2, L3?</a:t>
            </a:r>
            <a:endParaRPr lang="en-US" sz="2800" dirty="0">
              <a:solidFill>
                <a:srgbClr val="FFFF00"/>
              </a:solidFill>
            </a:endParaRPr>
          </a:p>
          <a:p>
            <a:pPr marL="457200" lvl="1" indent="0">
              <a:buNone/>
            </a:pPr>
            <a:endParaRPr lang="en-US" sz="2000" dirty="0" smtClean="0"/>
          </a:p>
        </p:txBody>
      </p:sp>
    </p:spTree>
    <p:extLst>
      <p:ext uri="{BB962C8B-B14F-4D97-AF65-F5344CB8AC3E}">
        <p14:creationId xmlns:p14="http://schemas.microsoft.com/office/powerpoint/2010/main" val="2698335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smtClean="0"/>
              <a:t>F1: I am currently teaching    	</a:t>
            </a:r>
            <a:r>
              <a:rPr lang="en-US" sz="2000" dirty="0" smtClean="0">
                <a:sym typeface="Wingdings" panose="05000000000000000000" pitchFamily="2" charset="2"/>
              </a:rPr>
              <a:t> D1			L1</a:t>
            </a:r>
            <a:r>
              <a:rPr lang="en-US" sz="2000" baseline="30000" dirty="0" smtClean="0">
                <a:sym typeface="Wingdings" panose="05000000000000000000" pitchFamily="2" charset="2"/>
              </a:rPr>
              <a:t>-</a:t>
            </a:r>
            <a:endParaRPr lang="en-US" sz="2000" baseline="30000" dirty="0" smtClean="0"/>
          </a:p>
          <a:p>
            <a:pPr lvl="1">
              <a:buFont typeface="Arial" panose="020B0604020202020204" pitchFamily="34" charset="0"/>
              <a:buChar char="•"/>
            </a:pPr>
            <a:r>
              <a:rPr lang="en-US" sz="2000" dirty="0" smtClean="0"/>
              <a:t>F2: ‘I am currently teaching’      	</a:t>
            </a:r>
            <a:r>
              <a:rPr lang="en-US" sz="2000" dirty="0" smtClean="0">
                <a:sym typeface="Wingdings" panose="05000000000000000000" pitchFamily="2" charset="2"/>
              </a:rPr>
              <a:t> D1 &amp; D2		L3 / L1</a:t>
            </a:r>
            <a:r>
              <a:rPr lang="en-US" sz="2000" baseline="30000" dirty="0" smtClean="0">
                <a:sym typeface="Wingdings" panose="05000000000000000000" pitchFamily="2" charset="2"/>
              </a:rPr>
              <a:t>-</a:t>
            </a:r>
            <a:endParaRPr lang="en-US" sz="2000" dirty="0" smtClean="0"/>
          </a:p>
          <a:p>
            <a:pPr lvl="1">
              <a:buFont typeface="Arial" panose="020B0604020202020204" pitchFamily="34" charset="0"/>
              <a:buChar char="•"/>
            </a:pPr>
            <a:r>
              <a:rPr lang="en-US" sz="2000" dirty="0" smtClean="0"/>
              <a:t>F3: 2 + 2 = 4			</a:t>
            </a:r>
            <a:r>
              <a:rPr lang="en-US" sz="2000" dirty="0" smtClean="0">
                <a:sym typeface="Wingdings" panose="05000000000000000000" pitchFamily="2" charset="2"/>
              </a:rPr>
              <a:t> D2			L3 </a:t>
            </a:r>
            <a:r>
              <a:rPr lang="en-US" sz="2000" dirty="0">
                <a:sym typeface="Wingdings" panose="05000000000000000000" pitchFamily="2" charset="2"/>
              </a:rPr>
              <a:t>(/ </a:t>
            </a:r>
            <a:r>
              <a:rPr lang="en-US" sz="2000" dirty="0" smtClean="0">
                <a:sym typeface="Wingdings" panose="05000000000000000000" pitchFamily="2" charset="2"/>
              </a:rPr>
              <a:t>L1</a:t>
            </a:r>
            <a:r>
              <a:rPr lang="en-US" sz="2000" baseline="30000" dirty="0" smtClean="0">
                <a:sym typeface="Wingdings" panose="05000000000000000000" pitchFamily="2" charset="2"/>
              </a:rPr>
              <a:t>-</a:t>
            </a:r>
            <a:r>
              <a:rPr lang="en-US" sz="2000" dirty="0" smtClean="0">
                <a:sym typeface="Wingdings" panose="05000000000000000000" pitchFamily="2" charset="2"/>
              </a:rPr>
              <a:t>?)</a:t>
            </a:r>
            <a:endParaRPr lang="en-US" sz="2000" dirty="0" smtClean="0"/>
          </a:p>
        </p:txBody>
      </p:sp>
    </p:spTree>
    <p:extLst>
      <p:ext uri="{BB962C8B-B14F-4D97-AF65-F5344CB8AC3E}">
        <p14:creationId xmlns:p14="http://schemas.microsoft.com/office/powerpoint/2010/main" val="1306269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Keywords in research</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solidFill>
                  <a:srgbClr val="FFFF00"/>
                </a:solidFill>
              </a:rPr>
              <a:t>Discovery</a:t>
            </a:r>
            <a:r>
              <a:rPr lang="en-US" sz="2000" dirty="0" smtClean="0"/>
              <a:t>: </a:t>
            </a:r>
          </a:p>
          <a:p>
            <a:pPr lvl="1">
              <a:buFont typeface="Arial" panose="020B0604020202020204" pitchFamily="34" charset="0"/>
              <a:buChar char="•"/>
            </a:pPr>
            <a:r>
              <a:rPr lang="en-US" sz="2000" dirty="0" smtClean="0"/>
              <a:t>D1: there is something existing which is prior to our knowing about it.</a:t>
            </a:r>
          </a:p>
          <a:p>
            <a:pPr lvl="1">
              <a:buFont typeface="Arial" panose="020B0604020202020204" pitchFamily="34" charset="0"/>
              <a:buChar char="•"/>
            </a:pPr>
            <a:r>
              <a:rPr lang="en-US" sz="2000" dirty="0" smtClean="0"/>
              <a:t>D2: There is something we come to know we didn’t know before</a:t>
            </a:r>
          </a:p>
          <a:p>
            <a:pPr>
              <a:buFont typeface="Arial" panose="020B0604020202020204" pitchFamily="34" charset="0"/>
              <a:buChar char="•"/>
            </a:pPr>
            <a:r>
              <a:rPr lang="en-US" sz="2000" dirty="0" smtClean="0">
                <a:solidFill>
                  <a:srgbClr val="FFFF00"/>
                </a:solidFill>
              </a:rPr>
              <a:t>Facts</a:t>
            </a:r>
            <a:r>
              <a:rPr lang="en-US" sz="2000" dirty="0" smtClean="0"/>
              <a:t>: </a:t>
            </a:r>
          </a:p>
          <a:p>
            <a:pPr lvl="1">
              <a:buFont typeface="Arial" panose="020B0604020202020204" pitchFamily="34" charset="0"/>
              <a:buChar char="•"/>
            </a:pPr>
            <a:r>
              <a:rPr lang="en-US" sz="2000" dirty="0"/>
              <a:t>F1: I am currently teaching    	</a:t>
            </a:r>
            <a:r>
              <a:rPr lang="en-US" sz="2000" dirty="0">
                <a:sym typeface="Wingdings" panose="05000000000000000000" pitchFamily="2" charset="2"/>
              </a:rPr>
              <a:t> D1			</a:t>
            </a:r>
            <a:r>
              <a:rPr lang="en-US" sz="2000" dirty="0" smtClean="0">
                <a:sym typeface="Wingdings" panose="05000000000000000000" pitchFamily="2" charset="2"/>
              </a:rPr>
              <a:t>L1</a:t>
            </a:r>
            <a:r>
              <a:rPr lang="en-US" sz="2000" baseline="30000" dirty="0">
                <a:sym typeface="Wingdings" panose="05000000000000000000" pitchFamily="2" charset="2"/>
              </a:rPr>
              <a:t>-</a:t>
            </a:r>
            <a:endParaRPr lang="en-US" sz="2000" dirty="0"/>
          </a:p>
          <a:p>
            <a:pPr lvl="1">
              <a:buFont typeface="Arial" panose="020B0604020202020204" pitchFamily="34" charset="0"/>
              <a:buChar char="•"/>
            </a:pPr>
            <a:r>
              <a:rPr lang="en-US" sz="2000" dirty="0"/>
              <a:t>F2: ‘I am currently teaching’      	</a:t>
            </a:r>
            <a:r>
              <a:rPr lang="en-US" sz="2000" dirty="0">
                <a:sym typeface="Wingdings" panose="05000000000000000000" pitchFamily="2" charset="2"/>
              </a:rPr>
              <a:t> D1 &amp; D2		</a:t>
            </a:r>
            <a:r>
              <a:rPr lang="en-US" sz="2000" dirty="0" smtClean="0">
                <a:sym typeface="Wingdings" panose="05000000000000000000" pitchFamily="2" charset="2"/>
              </a:rPr>
              <a:t>L3 / L1</a:t>
            </a:r>
            <a:r>
              <a:rPr lang="en-US" sz="2000" baseline="30000" dirty="0" smtClean="0">
                <a:sym typeface="Wingdings" panose="05000000000000000000" pitchFamily="2" charset="2"/>
              </a:rPr>
              <a:t>-</a:t>
            </a:r>
            <a:endParaRPr lang="en-US" sz="2000" dirty="0"/>
          </a:p>
          <a:p>
            <a:pPr lvl="1">
              <a:buFont typeface="Arial" panose="020B0604020202020204" pitchFamily="34" charset="0"/>
              <a:buChar char="•"/>
            </a:pPr>
            <a:r>
              <a:rPr lang="en-US" sz="2000" dirty="0"/>
              <a:t>F3: 2 + 2 = 4			</a:t>
            </a:r>
            <a:r>
              <a:rPr lang="en-US" sz="2000" dirty="0">
                <a:sym typeface="Wingdings" panose="05000000000000000000" pitchFamily="2" charset="2"/>
              </a:rPr>
              <a:t> D2			L3 (/ L1</a:t>
            </a:r>
            <a:r>
              <a:rPr lang="en-US" sz="2000" baseline="30000" dirty="0">
                <a:sym typeface="Wingdings" panose="05000000000000000000" pitchFamily="2" charset="2"/>
              </a:rPr>
              <a:t>-</a:t>
            </a:r>
            <a:r>
              <a:rPr lang="en-US" sz="2000" dirty="0">
                <a:sym typeface="Wingdings" panose="05000000000000000000" pitchFamily="2" charset="2"/>
              </a:rPr>
              <a:t>?)</a:t>
            </a:r>
            <a:endParaRPr lang="en-US" sz="2000" dirty="0"/>
          </a:p>
          <a:p>
            <a:pPr>
              <a:buFont typeface="Arial" panose="020B0604020202020204" pitchFamily="34" charset="0"/>
              <a:buChar char="•"/>
            </a:pPr>
            <a:r>
              <a:rPr lang="en-US" sz="2000" dirty="0" smtClean="0">
                <a:solidFill>
                  <a:srgbClr val="FFFF00"/>
                </a:solidFill>
              </a:rPr>
              <a:t>Interpretation</a:t>
            </a:r>
            <a:r>
              <a:rPr lang="en-US" sz="2000" dirty="0" smtClean="0"/>
              <a:t>:</a:t>
            </a:r>
          </a:p>
          <a:p>
            <a:pPr lvl="1">
              <a:buFont typeface="Arial" panose="020B0604020202020204" pitchFamily="34" charset="0"/>
              <a:buChar char="•"/>
            </a:pPr>
            <a:r>
              <a:rPr lang="en-US" sz="2000" dirty="0" smtClean="0"/>
              <a:t>F1 is truth-maker for F2 when F2 is uttered when F1 is happening</a:t>
            </a:r>
          </a:p>
          <a:p>
            <a:pPr lvl="1">
              <a:buFont typeface="Arial" panose="020B0604020202020204" pitchFamily="34" charset="0"/>
              <a:buChar char="•"/>
            </a:pPr>
            <a:r>
              <a:rPr lang="en-US" sz="2000" dirty="0" smtClean="0"/>
              <a:t>F1 is truth-maker for ‘I was teaching’ when uttered after F1 ceased to be the case.</a:t>
            </a:r>
          </a:p>
          <a:p>
            <a:pPr lvl="1">
              <a:buFont typeface="Arial" panose="020B0604020202020204" pitchFamily="34" charset="0"/>
              <a:buChar char="•"/>
            </a:pPr>
            <a:r>
              <a:rPr lang="en-US" sz="2000" dirty="0" smtClean="0"/>
              <a:t>What is the truth-maker for F3?</a:t>
            </a:r>
            <a:endParaRPr lang="en-US" sz="2000" dirty="0"/>
          </a:p>
        </p:txBody>
      </p:sp>
    </p:spTree>
    <p:extLst>
      <p:ext uri="{BB962C8B-B14F-4D97-AF65-F5344CB8AC3E}">
        <p14:creationId xmlns:p14="http://schemas.microsoft.com/office/powerpoint/2010/main" val="28231349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dirty="0" smtClean="0"/>
              <a:t>‘Logic’</a:t>
            </a:r>
            <a:endParaRPr lang="en-US" sz="9600" dirty="0"/>
          </a:p>
        </p:txBody>
      </p:sp>
      <p:sp>
        <p:nvSpPr>
          <p:cNvPr id="3" name="Subtitle 2"/>
          <p:cNvSpPr>
            <a:spLocks noGrp="1"/>
          </p:cNvSpPr>
          <p:nvPr>
            <p:ph type="subTitle" idx="1"/>
          </p:nvPr>
        </p:nvSpPr>
        <p:spPr/>
        <p:txBody>
          <a:bodyPr/>
          <a:lstStyle/>
          <a:p>
            <a:r>
              <a:rPr lang="en-US" dirty="0" smtClean="0"/>
              <a:t>helps scientists to build arguments for the correctness of their conclusions</a:t>
            </a:r>
            <a:endParaRPr lang="en-US" dirty="0"/>
          </a:p>
        </p:txBody>
      </p:sp>
    </p:spTree>
    <p:extLst>
      <p:ext uri="{BB962C8B-B14F-4D97-AF65-F5344CB8AC3E}">
        <p14:creationId xmlns:p14="http://schemas.microsoft.com/office/powerpoint/2010/main" val="4201461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1</a:t>
            </a:r>
            <a:br>
              <a:rPr lang="en-US" dirty="0" smtClean="0"/>
            </a:br>
            <a:r>
              <a:rPr lang="en-US" sz="4800" dirty="0" smtClean="0"/>
              <a:t>Philosophical basis</a:t>
            </a:r>
            <a:endParaRPr lang="en-US" sz="4800"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68928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notions of Logic</a:t>
            </a:r>
            <a:endParaRPr lang="en-US" dirty="0"/>
          </a:p>
        </p:txBody>
      </p:sp>
      <p:sp>
        <p:nvSpPr>
          <p:cNvPr id="3" name="Content Placeholder 2"/>
          <p:cNvSpPr>
            <a:spLocks noGrp="1"/>
          </p:cNvSpPr>
          <p:nvPr>
            <p:ph idx="1"/>
          </p:nvPr>
        </p:nvSpPr>
        <p:spPr/>
        <p:txBody>
          <a:bodyPr/>
          <a:lstStyle/>
          <a:p>
            <a:pPr marL="914400" indent="-914400"/>
            <a:r>
              <a:rPr lang="en-US" dirty="0"/>
              <a:t>(</a:t>
            </a:r>
            <a:r>
              <a:rPr lang="en-US" dirty="0" smtClean="0"/>
              <a:t>L1)	The </a:t>
            </a:r>
            <a:r>
              <a:rPr lang="en-US" dirty="0"/>
              <a:t>study of artificial formal </a:t>
            </a:r>
            <a:r>
              <a:rPr lang="en-US" dirty="0" smtClean="0"/>
              <a:t>languages; </a:t>
            </a:r>
          </a:p>
          <a:p>
            <a:pPr marL="914400" indent="-914400"/>
            <a:r>
              <a:rPr lang="en-US" dirty="0" smtClean="0"/>
              <a:t>	  </a:t>
            </a:r>
            <a:r>
              <a:rPr lang="en-US" sz="1800" dirty="0" smtClean="0">
                <a:sym typeface="Wingdings" panose="05000000000000000000" pitchFamily="2" charset="2"/>
              </a:rPr>
              <a:t> e.g. properties of predicate logic studied in model theory.</a:t>
            </a:r>
            <a:endParaRPr lang="en-US" sz="1800" dirty="0"/>
          </a:p>
          <a:p>
            <a:pPr marL="914400" indent="-914400"/>
            <a:r>
              <a:rPr lang="en-US" dirty="0"/>
              <a:t>(</a:t>
            </a:r>
            <a:r>
              <a:rPr lang="en-US" dirty="0" smtClean="0"/>
              <a:t>L2)	The </a:t>
            </a:r>
            <a:r>
              <a:rPr lang="en-US" dirty="0"/>
              <a:t>study of formally valid inferences and logical </a:t>
            </a:r>
            <a:r>
              <a:rPr lang="en-US" dirty="0" smtClean="0"/>
              <a:t>consequence;</a:t>
            </a:r>
          </a:p>
          <a:p>
            <a:pPr marL="914400" indent="-914400"/>
            <a:r>
              <a:rPr lang="en-US" dirty="0"/>
              <a:t>	  </a:t>
            </a:r>
            <a:r>
              <a:rPr lang="en-US" sz="2000" dirty="0">
                <a:sym typeface="Wingdings" panose="05000000000000000000" pitchFamily="2" charset="2"/>
              </a:rPr>
              <a:t> e.g. </a:t>
            </a:r>
            <a:r>
              <a:rPr lang="en-US" sz="2000" dirty="0" smtClean="0">
                <a:sym typeface="Wingdings" panose="05000000000000000000" pitchFamily="2" charset="2"/>
              </a:rPr>
              <a:t>IF A then B: </a:t>
            </a:r>
          </a:p>
          <a:p>
            <a:pPr marL="914400" indent="-914400"/>
            <a:r>
              <a:rPr lang="en-US" sz="2000" dirty="0">
                <a:sym typeface="Wingdings" panose="05000000000000000000" pitchFamily="2" charset="2"/>
              </a:rPr>
              <a:t>	</a:t>
            </a:r>
            <a:r>
              <a:rPr lang="en-US" sz="2000" dirty="0" smtClean="0">
                <a:sym typeface="Wingdings" panose="05000000000000000000" pitchFamily="2" charset="2"/>
              </a:rPr>
              <a:t>		A, therefor: B</a:t>
            </a:r>
            <a:endParaRPr lang="en-US" sz="2000" dirty="0"/>
          </a:p>
          <a:p>
            <a:pPr marL="914400" indent="-914400"/>
            <a:r>
              <a:rPr lang="en-US" dirty="0" smtClean="0"/>
              <a:t>			</a:t>
            </a:r>
            <a:r>
              <a:rPr lang="en-US" sz="2000" dirty="0" smtClean="0"/>
              <a:t>not B, therefor: not A</a:t>
            </a:r>
          </a:p>
          <a:p>
            <a:pPr marL="914400" indent="-914400"/>
            <a:r>
              <a:rPr lang="en-US" dirty="0" smtClean="0"/>
              <a:t>(L3)	The </a:t>
            </a:r>
            <a:r>
              <a:rPr lang="en-US" dirty="0"/>
              <a:t>study of logical </a:t>
            </a:r>
            <a:r>
              <a:rPr lang="en-US" dirty="0" smtClean="0"/>
              <a:t>truths;</a:t>
            </a:r>
          </a:p>
          <a:p>
            <a:pPr marL="914400" indent="-914400"/>
            <a:r>
              <a:rPr lang="en-US" sz="2000" dirty="0" smtClean="0"/>
              <a:t>	the </a:t>
            </a:r>
            <a:r>
              <a:rPr lang="en-US" sz="2000" dirty="0"/>
              <a:t>most general truths, ones that are contained in any other body of truths that any other science aims to </a:t>
            </a:r>
            <a:r>
              <a:rPr lang="en-US" sz="2000" dirty="0" smtClean="0"/>
              <a:t>describe.</a:t>
            </a:r>
            <a:endParaRPr lang="en-US" sz="2000" dirty="0"/>
          </a:p>
          <a:p>
            <a:pPr marL="914400" indent="-914400"/>
            <a:r>
              <a:rPr lang="en-US" dirty="0"/>
              <a:t>(</a:t>
            </a:r>
            <a:r>
              <a:rPr lang="en-US" dirty="0" smtClean="0"/>
              <a:t>L4)	The </a:t>
            </a:r>
            <a:r>
              <a:rPr lang="en-US" dirty="0"/>
              <a:t>study of the general features, or form, of </a:t>
            </a:r>
            <a:r>
              <a:rPr lang="en-US" dirty="0" smtClean="0"/>
              <a:t>judgements (Kant).</a:t>
            </a:r>
            <a:endParaRPr lang="en-US" dirty="0"/>
          </a:p>
          <a:p>
            <a:endParaRPr lang="en-US" dirty="0"/>
          </a:p>
        </p:txBody>
      </p:sp>
    </p:spTree>
    <p:extLst>
      <p:ext uri="{BB962C8B-B14F-4D97-AF65-F5344CB8AC3E}">
        <p14:creationId xmlns:p14="http://schemas.microsoft.com/office/powerpoint/2010/main" val="133406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a:t>
            </a:r>
            <a:r>
              <a:rPr lang="en-US" b="1" u="sng" dirty="0"/>
              <a:t>deductive argument</a:t>
            </a:r>
            <a:r>
              <a:rPr lang="en-US" dirty="0"/>
              <a:t> is an argument that is intended by the arguer to be (deductively) valid, that is, to provide a guarantee of the truth of the conclusion provided that the argument's premises (assumptions) are true</a:t>
            </a:r>
            <a:r>
              <a:rPr lang="en-US" dirty="0" smtClean="0"/>
              <a:t>.</a:t>
            </a:r>
          </a:p>
          <a:p>
            <a:pPr marL="0" indent="0"/>
            <a:endParaRPr lang="en-US" dirty="0" smtClean="0"/>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Tree>
    <p:extLst>
      <p:ext uri="{BB962C8B-B14F-4D97-AF65-F5344CB8AC3E}">
        <p14:creationId xmlns:p14="http://schemas.microsoft.com/office/powerpoint/2010/main" val="39887592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and sound (deductive) arguments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a:buFont typeface="Arial" panose="020B0604020202020204" pitchFamily="34" charset="0"/>
              <a:buChar char="•"/>
            </a:pPr>
            <a:r>
              <a:rPr lang="en-US" b="1" u="sng" dirty="0"/>
              <a:t>A deductive argument is </a:t>
            </a:r>
            <a:r>
              <a:rPr lang="en-US" b="1" i="1" u="sng" dirty="0"/>
              <a:t>sound</a:t>
            </a:r>
            <a:r>
              <a:rPr lang="en-US" b="1" u="sng" dirty="0"/>
              <a:t> if and only if </a:t>
            </a:r>
            <a:r>
              <a:rPr lang="en-US" dirty="0"/>
              <a:t>it is both valid, and all of its premises are actually true. Otherwise, a deductive argument is unsound.</a:t>
            </a:r>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Tree>
    <p:extLst>
      <p:ext uri="{BB962C8B-B14F-4D97-AF65-F5344CB8AC3E}">
        <p14:creationId xmlns:p14="http://schemas.microsoft.com/office/powerpoint/2010/main" val="40418214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a:t>A deductive argument is said to be </a:t>
            </a:r>
            <a:r>
              <a:rPr lang="en-US" b="1" i="1" u="sng" dirty="0"/>
              <a:t>valid</a:t>
            </a:r>
            <a:r>
              <a:rPr lang="en-US" b="1" u="sng" dirty="0"/>
              <a:t> if and only </a:t>
            </a:r>
            <a:r>
              <a:rPr lang="en-US" dirty="0"/>
              <a:t>if it takes a form that makes it impossible for the premises to be true and the conclusion nevertheless to be false. Otherwise, a deductive argument is said to be invalid.</a:t>
            </a:r>
          </a:p>
          <a:p>
            <a:pPr>
              <a:buFont typeface="Arial" panose="020B0604020202020204" pitchFamily="34" charset="0"/>
              <a:buChar char="•"/>
            </a:pPr>
            <a:endParaRPr lang="en-US" dirty="0"/>
          </a:p>
          <a:p>
            <a:pPr marL="0" indent="0"/>
            <a:r>
              <a:rPr lang="en-US" dirty="0" smtClean="0">
                <a:solidFill>
                  <a:srgbClr val="FFFF00"/>
                </a:solidFill>
              </a:rPr>
              <a:t>Patients always consult a doctor and follow the advice given.</a:t>
            </a:r>
          </a:p>
          <a:p>
            <a:pPr marL="0" indent="0"/>
            <a:r>
              <a:rPr lang="en-US" dirty="0" smtClean="0">
                <a:solidFill>
                  <a:srgbClr val="FFFF00"/>
                </a:solidFill>
              </a:rPr>
              <a:t>Doctors’ advices are always such that when they are followed, patients get better.</a:t>
            </a:r>
          </a:p>
          <a:p>
            <a:pPr marL="0" indent="0"/>
            <a:r>
              <a:rPr lang="en-US" dirty="0" smtClean="0">
                <a:solidFill>
                  <a:srgbClr val="FFFF00"/>
                </a:solidFill>
              </a:rPr>
              <a:t>Therefore, patients always get better.</a:t>
            </a:r>
            <a:endParaRPr lang="en-US" dirty="0">
              <a:solidFill>
                <a:srgbClr val="FFFF00"/>
              </a:solidFill>
            </a:endParaRPr>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Tree>
    <p:extLst>
      <p:ext uri="{BB962C8B-B14F-4D97-AF65-F5344CB8AC3E}">
        <p14:creationId xmlns:p14="http://schemas.microsoft.com/office/powerpoint/2010/main" val="23871643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argument?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A </a:t>
            </a:r>
            <a:r>
              <a:rPr lang="en-US" b="1" u="sng" dirty="0"/>
              <a:t>deductive argument is </a:t>
            </a:r>
            <a:r>
              <a:rPr lang="en-US" b="1" i="1" u="sng" dirty="0"/>
              <a:t>sound</a:t>
            </a:r>
            <a:r>
              <a:rPr lang="en-US" b="1" u="sng" dirty="0"/>
              <a:t> if and only if </a:t>
            </a:r>
            <a:r>
              <a:rPr lang="en-US" dirty="0"/>
              <a:t>it is both valid, and all of its premises are actually true. Otherwise, a deductive argument is unsound</a:t>
            </a:r>
            <a:r>
              <a:rPr lang="en-US" dirty="0" smtClean="0"/>
              <a:t>.</a:t>
            </a:r>
          </a:p>
          <a:p>
            <a:pPr>
              <a:buFont typeface="Arial" panose="020B0604020202020204" pitchFamily="34" charset="0"/>
              <a:buChar char="•"/>
            </a:pPr>
            <a:endParaRPr lang="en-US" dirty="0"/>
          </a:p>
          <a:p>
            <a:pPr marL="0" indent="0"/>
            <a:r>
              <a:rPr lang="en-US" dirty="0" smtClean="0">
                <a:solidFill>
                  <a:srgbClr val="FFFF00"/>
                </a:solidFill>
              </a:rPr>
              <a:t>If I get stuck in a traffic jam, I come home late.</a:t>
            </a:r>
          </a:p>
          <a:p>
            <a:pPr marL="0" indent="0"/>
            <a:r>
              <a:rPr lang="en-US" dirty="0" smtClean="0">
                <a:solidFill>
                  <a:srgbClr val="FFFF00"/>
                </a:solidFill>
              </a:rPr>
              <a:t>If I come home late, I eat late.</a:t>
            </a:r>
          </a:p>
          <a:p>
            <a:pPr marL="0" indent="0"/>
            <a:r>
              <a:rPr lang="en-US" dirty="0" smtClean="0">
                <a:solidFill>
                  <a:srgbClr val="FFFF00"/>
                </a:solidFill>
              </a:rPr>
              <a:t>If I eat late, I eat.</a:t>
            </a:r>
          </a:p>
          <a:p>
            <a:pPr marL="0" indent="0"/>
            <a:r>
              <a:rPr lang="en-US" dirty="0" smtClean="0">
                <a:solidFill>
                  <a:srgbClr val="FFFF00"/>
                </a:solidFill>
              </a:rPr>
              <a:t>Yesterday, I got stuck in a traffic jam.</a:t>
            </a:r>
          </a:p>
          <a:p>
            <a:pPr marL="0" indent="0"/>
            <a:r>
              <a:rPr lang="en-US" dirty="0" smtClean="0">
                <a:solidFill>
                  <a:srgbClr val="FFFF00"/>
                </a:solidFill>
              </a:rPr>
              <a:t>Therefore, I ate.</a:t>
            </a:r>
          </a:p>
          <a:p>
            <a:pPr marL="0" indent="0"/>
            <a:endParaRPr lang="en-US" dirty="0">
              <a:solidFill>
                <a:srgbClr val="FFFF00"/>
              </a:solidFill>
            </a:endParaRP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Rectangle 3"/>
          <p:cNvSpPr/>
          <p:nvPr/>
        </p:nvSpPr>
        <p:spPr>
          <a:xfrm>
            <a:off x="5943600" y="6245423"/>
            <a:ext cx="2819400" cy="307777"/>
          </a:xfrm>
          <a:prstGeom prst="rect">
            <a:avLst/>
          </a:prstGeom>
        </p:spPr>
        <p:txBody>
          <a:bodyPr wrap="square">
            <a:spAutoFit/>
          </a:bodyPr>
          <a:lstStyle/>
          <a:p>
            <a:r>
              <a:rPr lang="en-US" sz="1400" dirty="0">
                <a:solidFill>
                  <a:schemeClr val="bg1"/>
                </a:solidFill>
              </a:rPr>
              <a:t>http://www.iep.utm.edu/val-snd/</a:t>
            </a:r>
          </a:p>
        </p:txBody>
      </p:sp>
    </p:spTree>
    <p:extLst>
      <p:ext uri="{BB962C8B-B14F-4D97-AF65-F5344CB8AC3E}">
        <p14:creationId xmlns:p14="http://schemas.microsoft.com/office/powerpoint/2010/main" val="113075472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Deduction and induction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solidFill>
                  <a:srgbClr val="0070C0"/>
                </a:solidFill>
              </a:rPr>
              <a:t>A </a:t>
            </a:r>
            <a:r>
              <a:rPr lang="en-US" b="1" u="sng" dirty="0">
                <a:solidFill>
                  <a:srgbClr val="0070C0"/>
                </a:solidFill>
              </a:rPr>
              <a:t>deductive argument</a:t>
            </a:r>
            <a:r>
              <a:rPr lang="en-US" dirty="0">
                <a:solidFill>
                  <a:srgbClr val="0070C0"/>
                </a:solidFill>
              </a:rPr>
              <a:t> is an argument that is intended by the arguer to be (deductively) valid, that is, to provide a guarantee of the truth of the conclusion provided that the argument's premises (assumptions) are true</a:t>
            </a:r>
            <a:r>
              <a:rPr lang="en-US" dirty="0" smtClean="0">
                <a:solidFill>
                  <a:srgbClr val="0070C0"/>
                </a:solidFill>
              </a:rPr>
              <a:t>.</a:t>
            </a:r>
          </a:p>
          <a:p>
            <a:pPr marL="0" indent="0"/>
            <a:endParaRPr lang="en-US" dirty="0" smtClean="0"/>
          </a:p>
          <a:p>
            <a:pPr>
              <a:buFont typeface="Arial" panose="020B0604020202020204" pitchFamily="34" charset="0"/>
              <a:buChar char="•"/>
            </a:pPr>
            <a:r>
              <a:rPr lang="en-US" dirty="0"/>
              <a:t>An </a:t>
            </a:r>
            <a:r>
              <a:rPr lang="en-US" b="1" u="sng" dirty="0"/>
              <a:t>inductive argument</a:t>
            </a:r>
            <a:r>
              <a:rPr lang="en-US" dirty="0"/>
              <a:t> is an argument that is intended by the arguer merely to establish or increase the probability of its conclusion. In an inductive argument, the premises are intended only to be so strong that, if they were true, then it would be unlikely that the conclusion is false. </a:t>
            </a:r>
          </a:p>
        </p:txBody>
      </p:sp>
      <p:sp>
        <p:nvSpPr>
          <p:cNvPr id="4" name="Rectangle 3"/>
          <p:cNvSpPr/>
          <p:nvPr/>
        </p:nvSpPr>
        <p:spPr>
          <a:xfrm>
            <a:off x="4541520" y="6474023"/>
            <a:ext cx="4572000" cy="307777"/>
          </a:xfrm>
          <a:prstGeom prst="rect">
            <a:avLst/>
          </a:prstGeom>
        </p:spPr>
        <p:txBody>
          <a:bodyPr>
            <a:spAutoFit/>
          </a:bodyPr>
          <a:lstStyle/>
          <a:p>
            <a:pPr algn="r"/>
            <a:r>
              <a:rPr lang="en-US" sz="1400" dirty="0">
                <a:solidFill>
                  <a:schemeClr val="bg1"/>
                </a:solidFill>
              </a:rPr>
              <a:t>http://www.iep.utm.edu/ded-ind/</a:t>
            </a:r>
          </a:p>
        </p:txBody>
      </p:sp>
    </p:spTree>
    <p:extLst>
      <p:ext uri="{BB962C8B-B14F-4D97-AF65-F5344CB8AC3E}">
        <p14:creationId xmlns:p14="http://schemas.microsoft.com/office/powerpoint/2010/main" val="20495964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t>‘The Scientific Method’</a:t>
            </a:r>
            <a:endParaRPr lang="en-US" sz="5400" dirty="0"/>
          </a:p>
        </p:txBody>
      </p:sp>
      <p:sp>
        <p:nvSpPr>
          <p:cNvPr id="3" name="Subtitle 2"/>
          <p:cNvSpPr>
            <a:spLocks noGrp="1"/>
          </p:cNvSpPr>
          <p:nvPr>
            <p:ph type="subTitle" idx="1"/>
          </p:nvPr>
        </p:nvSpPr>
        <p:spPr/>
        <p:txBody>
          <a:bodyPr/>
          <a:lstStyle/>
          <a:p>
            <a:r>
              <a:rPr lang="en-US" dirty="0" smtClean="0"/>
              <a:t>A name for a quite generally accepted scientific method</a:t>
            </a:r>
            <a:endParaRPr lang="en-US" dirty="0"/>
          </a:p>
        </p:txBody>
      </p:sp>
    </p:spTree>
    <p:extLst>
      <p:ext uri="{BB962C8B-B14F-4D97-AF65-F5344CB8AC3E}">
        <p14:creationId xmlns:p14="http://schemas.microsoft.com/office/powerpoint/2010/main" val="10886827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systematic pursuit of knowledge </a:t>
            </a:r>
            <a:r>
              <a:rPr lang="en-US" sz="2800" dirty="0" smtClean="0"/>
              <a:t>involving:</a:t>
            </a:r>
          </a:p>
          <a:p>
            <a:pPr lvl="1">
              <a:buFont typeface="Arial" panose="020B0604020202020204" pitchFamily="34" charset="0"/>
              <a:buChar char="•"/>
            </a:pPr>
            <a:r>
              <a:rPr lang="en-US" sz="2800" dirty="0" smtClean="0"/>
              <a:t>the </a:t>
            </a:r>
            <a:r>
              <a:rPr lang="en-US" sz="2800" dirty="0"/>
              <a:t>recognition and formulation of a problem</a:t>
            </a:r>
            <a:r>
              <a:rPr lang="en-US" sz="2800" dirty="0" smtClean="0"/>
              <a:t>,</a:t>
            </a:r>
          </a:p>
          <a:p>
            <a:pPr lvl="1">
              <a:buFont typeface="Arial" panose="020B0604020202020204" pitchFamily="34" charset="0"/>
              <a:buChar char="•"/>
            </a:pPr>
            <a:r>
              <a:rPr lang="en-US" sz="2800" dirty="0" smtClean="0"/>
              <a:t>the </a:t>
            </a:r>
            <a:r>
              <a:rPr lang="en-US" sz="2800" dirty="0"/>
              <a:t>collection of data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t>hypotheses.</a:t>
            </a:r>
            <a:endParaRPr lang="en-US" sz="2800" dirty="0"/>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TextBox 4"/>
          <p:cNvSpPr txBox="1"/>
          <p:nvPr/>
        </p:nvSpPr>
        <p:spPr>
          <a:xfrm>
            <a:off x="6324600" y="1524000"/>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9560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Scientific </a:t>
            </a:r>
            <a:r>
              <a:rPr lang="en-US" dirty="0"/>
              <a:t>M</a:t>
            </a:r>
            <a:r>
              <a:rPr lang="en-US" dirty="0" smtClean="0"/>
              <a:t>ethod</a:t>
            </a:r>
            <a:endParaRPr lang="en-US" dirty="0"/>
          </a:p>
        </p:txBody>
      </p:sp>
      <p:sp>
        <p:nvSpPr>
          <p:cNvPr id="3" name="Content Placeholder 2"/>
          <p:cNvSpPr>
            <a:spLocks noGrp="1"/>
          </p:cNvSpPr>
          <p:nvPr>
            <p:ph idx="1"/>
          </p:nvPr>
        </p:nvSpPr>
        <p:spPr>
          <a:xfrm>
            <a:off x="228600" y="2362200"/>
            <a:ext cx="8686800" cy="2362200"/>
          </a:xfrm>
        </p:spPr>
        <p:txBody>
          <a:bodyPr/>
          <a:lstStyle/>
          <a:p>
            <a:pPr>
              <a:buFont typeface="Arial" panose="020B0604020202020204" pitchFamily="34" charset="0"/>
              <a:buChar char="•"/>
            </a:pPr>
            <a:r>
              <a:rPr lang="en-US" sz="2800" dirty="0"/>
              <a:t>principles and procedures for the </a:t>
            </a:r>
            <a:r>
              <a:rPr lang="en-US" sz="2800" dirty="0">
                <a:solidFill>
                  <a:srgbClr val="1FE115"/>
                </a:solidFill>
              </a:rPr>
              <a:t>systematic</a:t>
            </a:r>
            <a:r>
              <a:rPr lang="en-US" sz="2800" dirty="0"/>
              <a:t> pursuit of knowledge </a:t>
            </a:r>
            <a:r>
              <a:rPr lang="en-US" sz="2800" dirty="0" smtClean="0"/>
              <a:t>involving:</a:t>
            </a:r>
          </a:p>
          <a:p>
            <a:pPr lvl="1">
              <a:buFont typeface="Arial" panose="020B0604020202020204" pitchFamily="34" charset="0"/>
              <a:buChar char="•"/>
            </a:pPr>
            <a:r>
              <a:rPr lang="en-US" sz="2800" dirty="0" smtClean="0"/>
              <a:t>the </a:t>
            </a:r>
            <a:r>
              <a:rPr lang="en-US" sz="2800" dirty="0">
                <a:solidFill>
                  <a:srgbClr val="1FE115"/>
                </a:solidFill>
              </a:rPr>
              <a:t>recognition</a:t>
            </a:r>
            <a:r>
              <a:rPr lang="en-US" sz="2800" dirty="0"/>
              <a:t> and </a:t>
            </a:r>
            <a:r>
              <a:rPr lang="en-US" sz="2800" dirty="0">
                <a:solidFill>
                  <a:srgbClr val="1FE115"/>
                </a:solidFill>
              </a:rPr>
              <a:t>formulation</a:t>
            </a:r>
            <a:r>
              <a:rPr lang="en-US" sz="2800" dirty="0"/>
              <a:t> of a </a:t>
            </a:r>
            <a:r>
              <a:rPr lang="en-US" sz="2800" dirty="0">
                <a:solidFill>
                  <a:srgbClr val="1FE115"/>
                </a:solidFill>
              </a:rPr>
              <a:t>problem</a:t>
            </a:r>
            <a:r>
              <a:rPr lang="en-US" sz="2800" dirty="0" smtClean="0"/>
              <a:t>,</a:t>
            </a:r>
          </a:p>
          <a:p>
            <a:pPr lvl="1">
              <a:buFont typeface="Arial" panose="020B0604020202020204" pitchFamily="34" charset="0"/>
              <a:buChar char="•"/>
            </a:pPr>
            <a:r>
              <a:rPr lang="en-US" sz="2800" dirty="0" smtClean="0"/>
              <a:t>the </a:t>
            </a:r>
            <a:r>
              <a:rPr lang="en-US" sz="2800" dirty="0"/>
              <a:t>collection of </a:t>
            </a:r>
            <a:r>
              <a:rPr lang="en-US" sz="2800" dirty="0">
                <a:solidFill>
                  <a:srgbClr val="1FE115"/>
                </a:solidFill>
              </a:rPr>
              <a:t>data</a:t>
            </a:r>
            <a:r>
              <a:rPr lang="en-US" sz="2800" dirty="0"/>
              <a:t> through observation and experiment, and </a:t>
            </a:r>
            <a:endParaRPr lang="en-US" sz="2800" dirty="0" smtClean="0"/>
          </a:p>
          <a:p>
            <a:pPr lvl="1">
              <a:buFont typeface="Arial" panose="020B0604020202020204" pitchFamily="34" charset="0"/>
              <a:buChar char="•"/>
            </a:pPr>
            <a:r>
              <a:rPr lang="en-US" sz="2800" dirty="0" smtClean="0"/>
              <a:t>the </a:t>
            </a:r>
            <a:r>
              <a:rPr lang="en-US" sz="2800" dirty="0"/>
              <a:t>formulation and testing of </a:t>
            </a:r>
            <a:r>
              <a:rPr lang="en-US" sz="2800" dirty="0" smtClean="0">
                <a:solidFill>
                  <a:srgbClr val="1FE115"/>
                </a:solidFill>
              </a:rPr>
              <a:t>hypotheses.</a:t>
            </a:r>
            <a:endParaRPr lang="en-US" sz="2800" dirty="0">
              <a:solidFill>
                <a:srgbClr val="1FE115"/>
              </a:solidFill>
            </a:endParaRPr>
          </a:p>
        </p:txBody>
      </p:sp>
      <p:sp>
        <p:nvSpPr>
          <p:cNvPr id="4" name="Rectangle 3"/>
          <p:cNvSpPr/>
          <p:nvPr/>
        </p:nvSpPr>
        <p:spPr>
          <a:xfrm>
            <a:off x="4495800" y="5715000"/>
            <a:ext cx="4572000" cy="584775"/>
          </a:xfrm>
          <a:prstGeom prst="rect">
            <a:avLst/>
          </a:prstGeom>
        </p:spPr>
        <p:txBody>
          <a:bodyPr>
            <a:spAutoFit/>
          </a:bodyPr>
          <a:lstStyle/>
          <a:p>
            <a:r>
              <a:rPr lang="en-US" sz="1600" dirty="0">
                <a:solidFill>
                  <a:schemeClr val="bg1"/>
                </a:solidFill>
              </a:rPr>
              <a:t>http://www.merriam-webster.com/dictionary/scientific%20method</a:t>
            </a:r>
          </a:p>
        </p:txBody>
      </p:sp>
      <p:sp>
        <p:nvSpPr>
          <p:cNvPr id="5" name="TextBox 4"/>
          <p:cNvSpPr txBox="1"/>
          <p:nvPr/>
        </p:nvSpPr>
        <p:spPr>
          <a:xfrm>
            <a:off x="6324600" y="1524000"/>
            <a:ext cx="2169184" cy="584775"/>
          </a:xfrm>
          <a:prstGeom prst="rect">
            <a:avLst/>
          </a:prstGeom>
          <a:noFill/>
        </p:spPr>
        <p:txBody>
          <a:bodyPr wrap="none" rtlCol="0">
            <a:spAutoFit/>
          </a:bodyPr>
          <a:lstStyle/>
          <a:p>
            <a:r>
              <a:rPr lang="en-US" dirty="0" smtClean="0">
                <a:solidFill>
                  <a:srgbClr val="1FE115"/>
                </a:solidFill>
              </a:rPr>
              <a:t>Keywords?</a:t>
            </a:r>
            <a:endParaRPr lang="en-US" dirty="0">
              <a:solidFill>
                <a:srgbClr val="1FE115"/>
              </a:solidFill>
            </a:endParaRPr>
          </a:p>
        </p:txBody>
      </p:sp>
    </p:spTree>
    <p:extLst>
      <p:ext uri="{BB962C8B-B14F-4D97-AF65-F5344CB8AC3E}">
        <p14:creationId xmlns:p14="http://schemas.microsoft.com/office/powerpoint/2010/main" val="2451833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609600"/>
          </a:xfrm>
          <a:solidFill>
            <a:schemeClr val="bg1"/>
          </a:solidFill>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875" y="838200"/>
            <a:ext cx="8096250" cy="5924550"/>
          </a:xfrm>
          <a:prstGeom prst="rect">
            <a:avLst/>
          </a:prstGeom>
        </p:spPr>
      </p:pic>
      <p:sp>
        <p:nvSpPr>
          <p:cNvPr id="5" name="Rectangle 4"/>
          <p:cNvSpPr/>
          <p:nvPr/>
        </p:nvSpPr>
        <p:spPr>
          <a:xfrm>
            <a:off x="228600" y="6590863"/>
            <a:ext cx="8839200" cy="276999"/>
          </a:xfrm>
          <a:prstGeom prst="rect">
            <a:avLst/>
          </a:prstGeom>
        </p:spPr>
        <p:txBody>
          <a:bodyPr wrap="square">
            <a:spAutoFit/>
          </a:bodyPr>
          <a:lstStyle/>
          <a:p>
            <a:pPr algn="r"/>
            <a:r>
              <a:rPr lang="en-US" sz="1200" dirty="0">
                <a:solidFill>
                  <a:schemeClr val="bg1"/>
                </a:solidFill>
              </a:rPr>
              <a:t>By </a:t>
            </a:r>
            <a:r>
              <a:rPr lang="en-US" sz="1200" dirty="0" err="1">
                <a:solidFill>
                  <a:schemeClr val="bg1"/>
                </a:solidFill>
              </a:rPr>
              <a:t>ArchonMagnus</a:t>
            </a:r>
            <a:r>
              <a:rPr lang="en-US" sz="1200" dirty="0">
                <a:solidFill>
                  <a:schemeClr val="bg1"/>
                </a:solidFill>
              </a:rPr>
              <a:t> - Own work, CC BY-SA 4.0, https://commons.wikimedia.org/w/index.php?curid=42164616</a:t>
            </a:r>
          </a:p>
        </p:txBody>
      </p:sp>
    </p:spTree>
    <p:extLst>
      <p:ext uri="{BB962C8B-B14F-4D97-AF65-F5344CB8AC3E}">
        <p14:creationId xmlns:p14="http://schemas.microsoft.com/office/powerpoint/2010/main" val="2052182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5"/>
          <p:cNvPicPr>
            <a:picLocks noChangeAspect="1"/>
          </p:cNvPicPr>
          <p:nvPr/>
        </p:nvPicPr>
        <p:blipFill>
          <a:blip r:embed="rId2"/>
          <a:stretch>
            <a:fillRect/>
          </a:stretch>
        </p:blipFill>
        <p:spPr>
          <a:xfrm>
            <a:off x="0" y="609600"/>
            <a:ext cx="9144000" cy="6248399"/>
          </a:xfrm>
          <a:prstGeom prst="rect">
            <a:avLst/>
          </a:prstGeom>
        </p:spPr>
      </p:pic>
      <p:sp>
        <p:nvSpPr>
          <p:cNvPr id="7" name="Rectangle 6"/>
          <p:cNvSpPr/>
          <p:nvPr/>
        </p:nvSpPr>
        <p:spPr>
          <a:xfrm>
            <a:off x="5715000" y="5943600"/>
            <a:ext cx="3352800" cy="830997"/>
          </a:xfrm>
          <a:prstGeom prst="rect">
            <a:avLst/>
          </a:prstGeom>
        </p:spPr>
        <p:txBody>
          <a:bodyPr wrap="square">
            <a:spAutoFit/>
          </a:bodyPr>
          <a:lstStyle/>
          <a:p>
            <a:r>
              <a:rPr lang="en-US" sz="1200" dirty="0" smtClean="0"/>
              <a:t>Roughly: https</a:t>
            </a:r>
            <a:r>
              <a:rPr lang="en-US" sz="1200" dirty="0"/>
              <a:t>://blogs.scientificamerican.com/doing-good-science/what-is-philosophy-of-science-and-should-scientists-care/</a:t>
            </a:r>
          </a:p>
        </p:txBody>
      </p:sp>
      <p:sp>
        <p:nvSpPr>
          <p:cNvPr id="2" name="Rectangle 1"/>
          <p:cNvSpPr/>
          <p:nvPr/>
        </p:nvSpPr>
        <p:spPr bwMode="auto">
          <a:xfrm>
            <a:off x="304800" y="3886200"/>
            <a:ext cx="8382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638800" y="5410199"/>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971800" y="5717540"/>
            <a:ext cx="3352800" cy="35696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339952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research</a:t>
            </a:r>
            <a:endParaRPr lang="en-US" dirty="0"/>
          </a:p>
        </p:txBody>
      </p:sp>
      <p:sp>
        <p:nvSpPr>
          <p:cNvPr id="3" name="Content Placeholder 2"/>
          <p:cNvSpPr>
            <a:spLocks noGrp="1"/>
          </p:cNvSpPr>
          <p:nvPr>
            <p:ph idx="1"/>
          </p:nvPr>
        </p:nvSpPr>
        <p:spPr>
          <a:xfrm>
            <a:off x="228600" y="1676400"/>
            <a:ext cx="8686800" cy="1143000"/>
          </a:xfrm>
        </p:spPr>
        <p:txBody>
          <a:bodyPr/>
          <a:lstStyle/>
          <a:p>
            <a:r>
              <a:rPr lang="en-US" dirty="0"/>
              <a:t>In natural sciences and social sciences, </a:t>
            </a:r>
            <a:r>
              <a:rPr lang="en-US" b="1" dirty="0"/>
              <a:t>quantitative research</a:t>
            </a:r>
            <a:r>
              <a:rPr lang="en-US" dirty="0"/>
              <a:t> is the systematic empirical investigation of observable phenomena via </a:t>
            </a:r>
            <a:r>
              <a:rPr lang="en-US" dirty="0">
                <a:solidFill>
                  <a:srgbClr val="AAE600"/>
                </a:solidFill>
              </a:rPr>
              <a:t>statistical, mathematical or computational techniques</a:t>
            </a:r>
            <a:r>
              <a:rPr lang="en-US" dirty="0"/>
              <a:t>.</a:t>
            </a:r>
          </a:p>
        </p:txBody>
      </p:sp>
      <p:sp>
        <p:nvSpPr>
          <p:cNvPr id="4" name="Title 1"/>
          <p:cNvSpPr txBox="1">
            <a:spLocks/>
          </p:cNvSpPr>
          <p:nvPr/>
        </p:nvSpPr>
        <p:spPr>
          <a:xfrm>
            <a:off x="228600" y="3810000"/>
            <a:ext cx="8686800" cy="762000"/>
          </a:xfrm>
          <a:prstGeom prst="rect">
            <a:avLst/>
          </a:prstGeom>
        </p:spPr>
        <p:txBody>
          <a:bodyPr/>
          <a:lstStyle>
            <a:lvl1pPr algn="ctr" rtl="0" eaLnBrk="1" fontAlgn="base" hangingPunct="1">
              <a:spcBef>
                <a:spcPct val="0"/>
              </a:spcBef>
              <a:spcAft>
                <a:spcPct val="0"/>
              </a:spcAft>
              <a:defRPr sz="3600" b="0" i="0">
                <a:solidFill>
                  <a:schemeClr val="bg1"/>
                </a:solidFill>
                <a:latin typeface="Georgia"/>
                <a:ea typeface="ＭＳ Ｐゴシック" pitchFamily="122" charset="-128"/>
                <a:cs typeface="Georgia"/>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a:lstStyle>
          <a:p>
            <a:r>
              <a:rPr lang="en-US" kern="0" dirty="0" smtClean="0"/>
              <a:t>Qualitative research</a:t>
            </a:r>
            <a:endParaRPr lang="en-US" kern="0" dirty="0"/>
          </a:p>
        </p:txBody>
      </p:sp>
      <p:sp>
        <p:nvSpPr>
          <p:cNvPr id="5" name="Content Placeholder 2"/>
          <p:cNvSpPr txBox="1">
            <a:spLocks/>
          </p:cNvSpPr>
          <p:nvPr/>
        </p:nvSpPr>
        <p:spPr>
          <a:xfrm>
            <a:off x="228600" y="4648200"/>
            <a:ext cx="8686800" cy="1143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b="1" dirty="0"/>
              <a:t>Qualitative Research</a:t>
            </a:r>
            <a:r>
              <a:rPr lang="en-US" dirty="0"/>
              <a:t> is primarily </a:t>
            </a:r>
            <a:r>
              <a:rPr lang="en-US" dirty="0">
                <a:solidFill>
                  <a:srgbClr val="AAE600"/>
                </a:solidFill>
              </a:rPr>
              <a:t>exploratory</a:t>
            </a:r>
            <a:r>
              <a:rPr lang="en-US" dirty="0"/>
              <a:t> </a:t>
            </a:r>
            <a:r>
              <a:rPr lang="en-US" b="1" dirty="0" smtClean="0"/>
              <a:t>research</a:t>
            </a:r>
            <a:r>
              <a:rPr lang="en-US" dirty="0" smtClean="0"/>
              <a:t> </a:t>
            </a:r>
            <a:r>
              <a:rPr lang="en-US" dirty="0"/>
              <a:t>used to gain an understanding of </a:t>
            </a:r>
            <a:r>
              <a:rPr lang="en-US" dirty="0">
                <a:solidFill>
                  <a:srgbClr val="AAE600"/>
                </a:solidFill>
              </a:rPr>
              <a:t>underlying reasons, opinions, and motivations</a:t>
            </a:r>
            <a:r>
              <a:rPr lang="en-US" dirty="0"/>
              <a:t>. It provides insights into the problem or helps to develop ideas or hypotheses for potential quantitative </a:t>
            </a:r>
            <a:r>
              <a:rPr lang="en-US" b="1" dirty="0" smtClean="0"/>
              <a:t>research.</a:t>
            </a:r>
            <a:endParaRPr lang="en-US" kern="0" dirty="0"/>
          </a:p>
        </p:txBody>
      </p:sp>
      <p:sp>
        <p:nvSpPr>
          <p:cNvPr id="6" name="Rectangle 5"/>
          <p:cNvSpPr/>
          <p:nvPr/>
        </p:nvSpPr>
        <p:spPr>
          <a:xfrm>
            <a:off x="4038600" y="3124200"/>
            <a:ext cx="4572000" cy="276999"/>
          </a:xfrm>
          <a:prstGeom prst="rect">
            <a:avLst/>
          </a:prstGeom>
        </p:spPr>
        <p:txBody>
          <a:bodyPr>
            <a:spAutoFit/>
          </a:bodyPr>
          <a:lstStyle/>
          <a:p>
            <a:r>
              <a:rPr lang="en-US" sz="1200" b="0" i="1" dirty="0">
                <a:solidFill>
                  <a:schemeClr val="bg1"/>
                </a:solidFill>
              </a:rPr>
              <a:t>https://</a:t>
            </a:r>
            <a:r>
              <a:rPr lang="en-US" sz="1200" dirty="0">
                <a:solidFill>
                  <a:schemeClr val="bg1"/>
                </a:solidFill>
              </a:rPr>
              <a:t>en.wikipedia.org/wiki/Quantitative_research</a:t>
            </a:r>
          </a:p>
        </p:txBody>
      </p:sp>
      <p:sp>
        <p:nvSpPr>
          <p:cNvPr id="7" name="Rectangle 6"/>
          <p:cNvSpPr/>
          <p:nvPr/>
        </p:nvSpPr>
        <p:spPr>
          <a:xfrm>
            <a:off x="4358640" y="6248400"/>
            <a:ext cx="4572000" cy="461665"/>
          </a:xfrm>
          <a:prstGeom prst="rect">
            <a:avLst/>
          </a:prstGeom>
        </p:spPr>
        <p:txBody>
          <a:bodyPr>
            <a:spAutoFit/>
          </a:bodyPr>
          <a:lstStyle/>
          <a:p>
            <a:r>
              <a:rPr lang="en-US" sz="1200" dirty="0">
                <a:solidFill>
                  <a:schemeClr val="bg1"/>
                </a:solidFill>
              </a:rPr>
              <a:t>http://www.snapsurveys.com/blog/what-is-the-difference-between-qualitative-research-and-quantitative-research/</a:t>
            </a:r>
          </a:p>
        </p:txBody>
      </p:sp>
    </p:spTree>
    <p:extLst>
      <p:ext uri="{BB962C8B-B14F-4D97-AF65-F5344CB8AC3E}">
        <p14:creationId xmlns:p14="http://schemas.microsoft.com/office/powerpoint/2010/main" val="404751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vs. quantitative research</a:t>
            </a:r>
            <a:endParaRPr lang="en-US" dirty="0"/>
          </a:p>
        </p:txBody>
      </p:sp>
      <p:sp>
        <p:nvSpPr>
          <p:cNvPr id="3" name="Content Placeholder 2"/>
          <p:cNvSpPr>
            <a:spLocks noGrp="1"/>
          </p:cNvSpPr>
          <p:nvPr>
            <p:ph idx="1"/>
          </p:nvPr>
        </p:nvSpPr>
        <p:spPr/>
        <p:txBody>
          <a:bodyPr/>
          <a:lstStyle/>
          <a:p>
            <a:pPr>
              <a:spcBef>
                <a:spcPts val="1800"/>
              </a:spcBef>
              <a:buFont typeface="Arial" panose="020B0604020202020204" pitchFamily="34" charset="0"/>
              <a:buChar char="•"/>
            </a:pPr>
            <a:r>
              <a:rPr lang="en-US" dirty="0" smtClean="0"/>
              <a:t>Qualitative research </a:t>
            </a:r>
            <a:r>
              <a:rPr lang="en-US" dirty="0"/>
              <a:t>emphasizes the importance of looking at variables in the </a:t>
            </a:r>
            <a:r>
              <a:rPr lang="en-US" dirty="0">
                <a:solidFill>
                  <a:srgbClr val="AAE600"/>
                </a:solidFill>
              </a:rPr>
              <a:t>natural setting </a:t>
            </a:r>
            <a:r>
              <a:rPr lang="en-US" dirty="0"/>
              <a:t>in which they are found. Interaction between variables is important. </a:t>
            </a:r>
            <a:endParaRPr lang="en-US" dirty="0" smtClean="0"/>
          </a:p>
          <a:p>
            <a:pPr>
              <a:spcBef>
                <a:spcPts val="1800"/>
              </a:spcBef>
              <a:buFont typeface="Arial" panose="020B0604020202020204" pitchFamily="34" charset="0"/>
              <a:buChar char="•"/>
            </a:pPr>
            <a:r>
              <a:rPr lang="en-US" dirty="0" smtClean="0"/>
              <a:t>Detailed </a:t>
            </a:r>
            <a:r>
              <a:rPr lang="en-US" dirty="0"/>
              <a:t>data is gathered through open ended questions that provide direct quotations. </a:t>
            </a:r>
            <a:r>
              <a:rPr lang="en-US" dirty="0">
                <a:solidFill>
                  <a:srgbClr val="AAE600"/>
                </a:solidFill>
              </a:rPr>
              <a:t>The interviewer is an integral part of the investigation</a:t>
            </a:r>
            <a:r>
              <a:rPr lang="en-US" dirty="0"/>
              <a:t> (Jacob, 1988). </a:t>
            </a:r>
            <a:endParaRPr lang="en-US" dirty="0" smtClean="0"/>
          </a:p>
          <a:p>
            <a:pPr>
              <a:spcBef>
                <a:spcPts val="1800"/>
              </a:spcBef>
              <a:buFont typeface="Arial" panose="020B0604020202020204" pitchFamily="34" charset="0"/>
              <a:buChar char="•"/>
            </a:pPr>
            <a:r>
              <a:rPr lang="en-US" dirty="0" smtClean="0"/>
              <a:t>This </a:t>
            </a:r>
            <a:r>
              <a:rPr lang="en-US" dirty="0"/>
              <a:t>differs from quantitative research which attempts to gather data by </a:t>
            </a:r>
            <a:r>
              <a:rPr lang="en-US" dirty="0">
                <a:solidFill>
                  <a:srgbClr val="AAE600"/>
                </a:solidFill>
              </a:rPr>
              <a:t>objective</a:t>
            </a:r>
            <a:r>
              <a:rPr lang="en-US" dirty="0"/>
              <a:t> methods to provide information about relations, comparisons, and predictions and attempts to </a:t>
            </a:r>
            <a:r>
              <a:rPr lang="en-US" dirty="0">
                <a:solidFill>
                  <a:srgbClr val="AAE600"/>
                </a:solidFill>
              </a:rPr>
              <a:t>remove the investigator from the investigation</a:t>
            </a:r>
            <a:r>
              <a:rPr lang="en-US" dirty="0"/>
              <a:t> (Smith, 1983).</a:t>
            </a:r>
          </a:p>
        </p:txBody>
      </p:sp>
      <p:sp>
        <p:nvSpPr>
          <p:cNvPr id="4" name="Rectangle 3"/>
          <p:cNvSpPr/>
          <p:nvPr/>
        </p:nvSpPr>
        <p:spPr>
          <a:xfrm>
            <a:off x="3429000" y="6504801"/>
            <a:ext cx="5715000" cy="276999"/>
          </a:xfrm>
          <a:prstGeom prst="rect">
            <a:avLst/>
          </a:prstGeom>
        </p:spPr>
        <p:txBody>
          <a:bodyPr wrap="square">
            <a:spAutoFit/>
          </a:bodyPr>
          <a:lstStyle/>
          <a:p>
            <a:r>
              <a:rPr lang="en-US" sz="1200" dirty="0">
                <a:solidFill>
                  <a:schemeClr val="bg1"/>
                </a:solidFill>
              </a:rPr>
              <a:t>http://www.okstate.edu/ag/agedcm4h/academic/aged5980a/5980/newpage21.htm</a:t>
            </a:r>
          </a:p>
        </p:txBody>
      </p:sp>
    </p:spTree>
    <p:extLst>
      <p:ext uri="{BB962C8B-B14F-4D97-AF65-F5344CB8AC3E}">
        <p14:creationId xmlns:p14="http://schemas.microsoft.com/office/powerpoint/2010/main" val="10162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qualitative research</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65252531"/>
              </p:ext>
            </p:extLst>
          </p:nvPr>
        </p:nvGraphicFramePr>
        <p:xfrm>
          <a:off x="228600" y="1524000"/>
          <a:ext cx="8610600" cy="4937760"/>
        </p:xfrm>
        <a:graphic>
          <a:graphicData uri="http://schemas.openxmlformats.org/drawingml/2006/table">
            <a:tbl>
              <a:tblPr firstRow="1" firstCol="1" bandRow="1">
                <a:tableStyleId>{5C22544A-7EE6-4342-B048-85BDC9FD1C3A}</a:tableStyleId>
              </a:tblPr>
              <a:tblGrid>
                <a:gridCol w="2133600"/>
                <a:gridCol w="6477000"/>
              </a:tblGrid>
              <a:tr h="0">
                <a:tc>
                  <a:txBody>
                    <a:bodyPr/>
                    <a:lstStyle/>
                    <a:p>
                      <a:pPr marL="0" marR="0" algn="l">
                        <a:spcBef>
                          <a:spcPts val="0"/>
                        </a:spcBef>
                        <a:spcAft>
                          <a:spcPts val="500"/>
                        </a:spcAft>
                      </a:pPr>
                      <a:r>
                        <a:rPr lang="en-US" sz="1800" dirty="0">
                          <a:effectLst/>
                        </a:rPr>
                        <a:t>Purpose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b="0" u="sng" dirty="0" smtClean="0">
                          <a:effectLst/>
                        </a:rPr>
                        <a:t>Understanding</a:t>
                      </a:r>
                      <a:r>
                        <a:rPr lang="en-US" sz="1800" b="0" dirty="0" smtClean="0">
                          <a:effectLst/>
                        </a:rPr>
                        <a:t> </a:t>
                      </a:r>
                      <a:r>
                        <a:rPr lang="en-US" sz="1800" b="0" dirty="0">
                          <a:effectLst/>
                        </a:rPr>
                        <a:t>- Seeks to understand people’s interpretations.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Reality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Dynamic</a:t>
                      </a:r>
                      <a:r>
                        <a:rPr lang="en-US" sz="1800" dirty="0" smtClean="0">
                          <a:solidFill>
                            <a:schemeClr val="bg1"/>
                          </a:solidFill>
                          <a:effectLst/>
                        </a:rPr>
                        <a:t> </a:t>
                      </a:r>
                      <a:r>
                        <a:rPr lang="en-US" sz="1800" dirty="0">
                          <a:solidFill>
                            <a:schemeClr val="bg1"/>
                          </a:solidFill>
                          <a:effectLst/>
                        </a:rPr>
                        <a:t>- Reality changes with changes in people’s perceptions.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Viewpoint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Insider</a:t>
                      </a:r>
                      <a:r>
                        <a:rPr lang="en-US" sz="1800" dirty="0" smtClean="0">
                          <a:solidFill>
                            <a:schemeClr val="bg1"/>
                          </a:solidFill>
                          <a:effectLst/>
                        </a:rPr>
                        <a:t> </a:t>
                      </a:r>
                      <a:r>
                        <a:rPr lang="en-US" sz="1800" dirty="0">
                          <a:solidFill>
                            <a:schemeClr val="bg1"/>
                          </a:solidFill>
                          <a:effectLst/>
                        </a:rPr>
                        <a:t>- Reality is what people perceive it to be.</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dirty="0">
                          <a:effectLst/>
                        </a:rPr>
                        <a:t>Values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Value </a:t>
                      </a:r>
                      <a:r>
                        <a:rPr lang="en-US" sz="1800" u="sng" dirty="0">
                          <a:solidFill>
                            <a:schemeClr val="bg1"/>
                          </a:solidFill>
                          <a:effectLst/>
                        </a:rPr>
                        <a:t>bound </a:t>
                      </a:r>
                      <a:r>
                        <a:rPr lang="en-US" sz="1800" dirty="0">
                          <a:solidFill>
                            <a:schemeClr val="bg1"/>
                          </a:solidFill>
                          <a:effectLst/>
                        </a:rPr>
                        <a:t>- Values will have an impact and should be understood and taken into account when conducting and reporting research.</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Focus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Holistic</a:t>
                      </a:r>
                      <a:r>
                        <a:rPr lang="en-US" sz="1800" dirty="0" smtClean="0">
                          <a:solidFill>
                            <a:schemeClr val="bg1"/>
                          </a:solidFill>
                          <a:effectLst/>
                        </a:rPr>
                        <a:t> </a:t>
                      </a:r>
                      <a:r>
                        <a:rPr lang="en-US" sz="1800" dirty="0">
                          <a:solidFill>
                            <a:schemeClr val="bg1"/>
                          </a:solidFill>
                          <a:effectLst/>
                        </a:rPr>
                        <a:t>- A total or complete picture is sought.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Orientation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Discovery</a:t>
                      </a:r>
                      <a:r>
                        <a:rPr lang="en-US" sz="1800" dirty="0" smtClean="0">
                          <a:solidFill>
                            <a:schemeClr val="bg1"/>
                          </a:solidFill>
                          <a:effectLst/>
                        </a:rPr>
                        <a:t> </a:t>
                      </a:r>
                      <a:r>
                        <a:rPr lang="en-US" sz="1800" dirty="0">
                          <a:solidFill>
                            <a:schemeClr val="bg1"/>
                          </a:solidFill>
                          <a:effectLst/>
                        </a:rPr>
                        <a:t>- Theories and hypotheses are evolved from data as collected.</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Data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Subjective</a:t>
                      </a:r>
                      <a:r>
                        <a:rPr lang="en-US" sz="1800" dirty="0" smtClean="0">
                          <a:solidFill>
                            <a:schemeClr val="bg1"/>
                          </a:solidFill>
                          <a:effectLst/>
                        </a:rPr>
                        <a:t> </a:t>
                      </a:r>
                      <a:r>
                        <a:rPr lang="en-US" sz="1800" dirty="0">
                          <a:solidFill>
                            <a:schemeClr val="bg1"/>
                          </a:solidFill>
                          <a:effectLst/>
                        </a:rPr>
                        <a:t>- Data are perceptions of the people in the environment.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Instrumentation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Human</a:t>
                      </a:r>
                      <a:r>
                        <a:rPr lang="en-US" sz="1800" dirty="0" smtClean="0">
                          <a:solidFill>
                            <a:schemeClr val="bg1"/>
                          </a:solidFill>
                          <a:effectLst/>
                        </a:rPr>
                        <a:t> </a:t>
                      </a:r>
                      <a:r>
                        <a:rPr lang="en-US" sz="1800" dirty="0">
                          <a:solidFill>
                            <a:schemeClr val="bg1"/>
                          </a:solidFill>
                          <a:effectLst/>
                        </a:rPr>
                        <a:t>- The human person is the primary collection instrument.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l">
                        <a:spcBef>
                          <a:spcPts val="0"/>
                        </a:spcBef>
                        <a:spcAft>
                          <a:spcPts val="500"/>
                        </a:spcAft>
                      </a:pPr>
                      <a:r>
                        <a:rPr lang="en-US" sz="1800">
                          <a:effectLst/>
                        </a:rPr>
                        <a:t>Conditions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spcBef>
                          <a:spcPts val="0"/>
                        </a:spcBef>
                        <a:spcAft>
                          <a:spcPts val="500"/>
                        </a:spcAft>
                      </a:pPr>
                      <a:r>
                        <a:rPr lang="en-US" sz="1800" u="sng" dirty="0" smtClean="0">
                          <a:solidFill>
                            <a:schemeClr val="bg1"/>
                          </a:solidFill>
                          <a:effectLst/>
                        </a:rPr>
                        <a:t>Naturalistic</a:t>
                      </a:r>
                      <a:r>
                        <a:rPr lang="en-US" sz="1800" dirty="0" smtClean="0">
                          <a:solidFill>
                            <a:schemeClr val="bg1"/>
                          </a:solidFill>
                          <a:effectLst/>
                        </a:rPr>
                        <a:t> </a:t>
                      </a:r>
                      <a:r>
                        <a:rPr lang="en-US" sz="1800" dirty="0">
                          <a:solidFill>
                            <a:schemeClr val="bg1"/>
                          </a:solidFill>
                          <a:effectLst/>
                        </a:rPr>
                        <a:t>- Investigations are conducted under natural conditions.</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algn="just">
                        <a:spcBef>
                          <a:spcPts val="0"/>
                        </a:spcBef>
                        <a:spcAft>
                          <a:spcPts val="0"/>
                        </a:spcAft>
                      </a:pPr>
                      <a:r>
                        <a:rPr lang="en-US" sz="1800">
                          <a:effectLst/>
                        </a:rPr>
                        <a:t>Results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just">
                        <a:spcBef>
                          <a:spcPts val="0"/>
                        </a:spcBef>
                        <a:spcAft>
                          <a:spcPts val="0"/>
                        </a:spcAft>
                      </a:pPr>
                      <a:r>
                        <a:rPr lang="en-US" sz="1800" u="sng" dirty="0" smtClean="0">
                          <a:solidFill>
                            <a:schemeClr val="bg1"/>
                          </a:solidFill>
                          <a:effectLst/>
                        </a:rPr>
                        <a:t>Valid</a:t>
                      </a:r>
                      <a:r>
                        <a:rPr lang="en-US" sz="1800" dirty="0" smtClean="0">
                          <a:solidFill>
                            <a:schemeClr val="bg1"/>
                          </a:solidFill>
                          <a:effectLst/>
                        </a:rPr>
                        <a:t> </a:t>
                      </a:r>
                      <a:r>
                        <a:rPr lang="en-US" sz="1800" dirty="0">
                          <a:solidFill>
                            <a:schemeClr val="bg1"/>
                          </a:solidFill>
                          <a:effectLst/>
                        </a:rPr>
                        <a:t>- The focus is on design and procedures to gain "real," "rich," and "deep" data.</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Rectangle 10"/>
          <p:cNvSpPr/>
          <p:nvPr/>
        </p:nvSpPr>
        <p:spPr>
          <a:xfrm>
            <a:off x="3429000" y="6504801"/>
            <a:ext cx="5715000" cy="276999"/>
          </a:xfrm>
          <a:prstGeom prst="rect">
            <a:avLst/>
          </a:prstGeom>
        </p:spPr>
        <p:txBody>
          <a:bodyPr wrap="square">
            <a:spAutoFit/>
          </a:bodyPr>
          <a:lstStyle/>
          <a:p>
            <a:r>
              <a:rPr lang="en-US" sz="1200" dirty="0">
                <a:solidFill>
                  <a:schemeClr val="bg1"/>
                </a:solidFill>
              </a:rPr>
              <a:t>http://www.okstate.edu/ag/agedcm4h/academic/aged5980a/5980/newpage21.htm</a:t>
            </a:r>
          </a:p>
        </p:txBody>
      </p:sp>
    </p:spTree>
    <p:extLst>
      <p:ext uri="{BB962C8B-B14F-4D97-AF65-F5344CB8AC3E}">
        <p14:creationId xmlns:p14="http://schemas.microsoft.com/office/powerpoint/2010/main" val="40697283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Objectivity (1)</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Objectivity </a:t>
            </a:r>
            <a:r>
              <a:rPr lang="en-US" dirty="0"/>
              <a:t>as Faithfulness to </a:t>
            </a:r>
            <a:r>
              <a:rPr lang="en-US" dirty="0" smtClean="0"/>
              <a:t>Facts</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Objectivity </a:t>
            </a:r>
            <a:r>
              <a:rPr lang="en-US" dirty="0"/>
              <a:t>as Absence of Normative Commitments and the Value-Free </a:t>
            </a:r>
            <a:r>
              <a:rPr lang="en-US" dirty="0" smtClean="0"/>
              <a:t>Ideal</a:t>
            </a:r>
          </a:p>
          <a:p>
            <a:pPr>
              <a:buFont typeface="Arial" panose="020B0604020202020204" pitchFamily="34" charset="0"/>
              <a:buChar char="•"/>
            </a:pPr>
            <a:endParaRPr lang="en-US" dirty="0"/>
          </a:p>
          <a:p>
            <a:pPr>
              <a:buFont typeface="Arial" panose="020B0604020202020204" pitchFamily="34" charset="0"/>
              <a:buChar char="•"/>
            </a:pPr>
            <a:r>
              <a:rPr lang="en-US" dirty="0" smtClean="0"/>
              <a:t>Objectivity </a:t>
            </a:r>
            <a:r>
              <a:rPr lang="en-US" dirty="0"/>
              <a:t>as Freedom from Personal Biases </a:t>
            </a:r>
            <a:endParaRPr lang="en-US" dirty="0" smtClean="0"/>
          </a:p>
          <a:p>
            <a:pPr lvl="1">
              <a:buFont typeface="Arial" panose="020B0604020202020204" pitchFamily="34" charset="0"/>
              <a:buChar char="•"/>
            </a:pPr>
            <a:r>
              <a:rPr lang="en-US" dirty="0" smtClean="0"/>
              <a:t>Measurement </a:t>
            </a:r>
            <a:r>
              <a:rPr lang="en-US" dirty="0"/>
              <a:t>and Quantification</a:t>
            </a:r>
          </a:p>
          <a:p>
            <a:pPr lvl="1">
              <a:buFont typeface="Arial" panose="020B0604020202020204" pitchFamily="34" charset="0"/>
              <a:buChar char="•"/>
            </a:pPr>
            <a:r>
              <a:rPr lang="en-US" dirty="0" smtClean="0"/>
              <a:t>Inductive </a:t>
            </a:r>
            <a:r>
              <a:rPr lang="en-US" dirty="0"/>
              <a:t>and Statistical Inference </a:t>
            </a:r>
          </a:p>
          <a:p>
            <a:endParaRPr lang="en-US" dirty="0"/>
          </a:p>
          <a:p>
            <a:endParaRPr lang="en-US" dirty="0"/>
          </a:p>
        </p:txBody>
      </p:sp>
    </p:spTree>
    <p:extLst>
      <p:ext uri="{BB962C8B-B14F-4D97-AF65-F5344CB8AC3E}">
        <p14:creationId xmlns:p14="http://schemas.microsoft.com/office/powerpoint/2010/main" val="196828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Scientific Objectivity </a:t>
            </a:r>
            <a:r>
              <a:rPr lang="en-US" dirty="0" smtClean="0"/>
              <a:t>(2)</a:t>
            </a:r>
            <a:endParaRPr lang="en-US" dirty="0"/>
          </a:p>
        </p:txBody>
      </p:sp>
      <p:sp>
        <p:nvSpPr>
          <p:cNvPr id="3" name="Content Placeholder 2"/>
          <p:cNvSpPr>
            <a:spLocks noGrp="1"/>
          </p:cNvSpPr>
          <p:nvPr>
            <p:ph idx="1"/>
          </p:nvPr>
        </p:nvSpPr>
        <p:spPr>
          <a:xfrm>
            <a:off x="228600" y="1676400"/>
            <a:ext cx="8686800" cy="4572000"/>
          </a:xfrm>
        </p:spPr>
        <p:txBody>
          <a:bodyPr/>
          <a:lstStyle/>
          <a:p>
            <a:pPr marL="0" indent="0"/>
            <a:r>
              <a:rPr lang="en-US" dirty="0"/>
              <a:t>S</a:t>
            </a:r>
            <a:r>
              <a:rPr lang="en-US" dirty="0" smtClean="0"/>
              <a:t>cience </a:t>
            </a:r>
            <a:r>
              <a:rPr lang="en-US" dirty="0"/>
              <a:t>is objective in that, or to the extent </a:t>
            </a:r>
            <a:r>
              <a:rPr lang="en-US" dirty="0" smtClean="0"/>
              <a:t>that: </a:t>
            </a:r>
          </a:p>
          <a:p>
            <a:pPr>
              <a:buFont typeface="Arial" panose="020B0604020202020204" pitchFamily="34" charset="0"/>
              <a:buChar char="•"/>
            </a:pPr>
            <a:r>
              <a:rPr lang="en-US" dirty="0" smtClean="0"/>
              <a:t>its </a:t>
            </a:r>
            <a:r>
              <a:rPr lang="en-US" dirty="0"/>
              <a:t>products—theories, laws, experimental results and observations—constitute accurate representations of the external world. The products of science are not tainted by human desires, goals, capabilities or experience. </a:t>
            </a:r>
            <a:endParaRPr lang="en-US" dirty="0" smtClean="0"/>
          </a:p>
          <a:p>
            <a:pPr lvl="1">
              <a:buFont typeface="Wingdings" panose="05000000000000000000" pitchFamily="2" charset="2"/>
              <a:buChar char="à"/>
            </a:pPr>
            <a:r>
              <a:rPr lang="en-US" b="1" dirty="0" smtClean="0"/>
              <a:t>product objectivity</a:t>
            </a:r>
          </a:p>
          <a:p>
            <a:pPr marL="457200" lvl="1" indent="0">
              <a:buNone/>
            </a:pPr>
            <a:endParaRPr lang="en-US" dirty="0"/>
          </a:p>
          <a:p>
            <a:pPr>
              <a:buFont typeface="Arial" panose="020B0604020202020204" pitchFamily="34" charset="0"/>
              <a:buChar char="•"/>
            </a:pPr>
            <a:r>
              <a:rPr lang="en-US" dirty="0" smtClean="0"/>
              <a:t>the </a:t>
            </a:r>
            <a:r>
              <a:rPr lang="en-US" dirty="0"/>
              <a:t>processes and methods that characterize it neither depend on contingent social and ethical values, nor on the individual bias of a </a:t>
            </a:r>
            <a:r>
              <a:rPr lang="en-US" dirty="0" smtClean="0"/>
              <a:t>scientist</a:t>
            </a:r>
          </a:p>
          <a:p>
            <a:pPr marL="400050" lvl="1" indent="0">
              <a:buNone/>
            </a:pPr>
            <a:r>
              <a:rPr lang="en-US" b="1" dirty="0" smtClean="0">
                <a:sym typeface="Wingdings" panose="05000000000000000000" pitchFamily="2" charset="2"/>
              </a:rPr>
              <a:t> </a:t>
            </a:r>
            <a:r>
              <a:rPr lang="en-US" b="1" dirty="0" smtClean="0"/>
              <a:t>process </a:t>
            </a:r>
            <a:r>
              <a:rPr lang="en-US" b="1" dirty="0"/>
              <a:t>objectivity</a:t>
            </a:r>
            <a:r>
              <a:rPr lang="en-US" dirty="0"/>
              <a:t>. </a:t>
            </a:r>
          </a:p>
        </p:txBody>
      </p:sp>
      <p:sp>
        <p:nvSpPr>
          <p:cNvPr id="4" name="Rectangle 3"/>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05272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a:xfrm>
            <a:off x="228600" y="1676400"/>
            <a:ext cx="8686800" cy="1752600"/>
          </a:xfrm>
        </p:spPr>
        <p:txBody>
          <a:bodyPr/>
          <a:lstStyle/>
          <a:p>
            <a:r>
              <a:rPr lang="en-US" dirty="0"/>
              <a:t>There </a:t>
            </a:r>
            <a:r>
              <a:rPr lang="en-US" dirty="0" smtClean="0"/>
              <a:t>are </a:t>
            </a:r>
            <a:r>
              <a:rPr lang="en-US" dirty="0"/>
              <a:t>two kinds of qualities: ones that vary with the perspective one has or takes, and ones that remain constant through changes of perspective. The latter are the objective properties. </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566160"/>
            <a:ext cx="2857500" cy="2457450"/>
          </a:xfrm>
          <a:prstGeom prst="rect">
            <a:avLst/>
          </a:prstGeom>
        </p:spPr>
      </p:pic>
      <p:sp>
        <p:nvSpPr>
          <p:cNvPr id="5" name="AutoShape 2" descr="Image result for different perspectives"/>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3545785"/>
            <a:ext cx="4953000" cy="2493065"/>
          </a:xfrm>
          <a:prstGeom prst="rect">
            <a:avLst/>
          </a:prstGeom>
        </p:spPr>
      </p:pic>
      <p:sp>
        <p:nvSpPr>
          <p:cNvPr id="7" name="Rectangle 6"/>
          <p:cNvSpPr/>
          <p:nvPr/>
        </p:nvSpPr>
        <p:spPr>
          <a:xfrm>
            <a:off x="1295400" y="63246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6115415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from nowhere</a:t>
            </a:r>
            <a:endParaRPr lang="en-US" dirty="0"/>
          </a:p>
        </p:txBody>
      </p:sp>
      <p:sp>
        <p:nvSpPr>
          <p:cNvPr id="3" name="Content Placeholder 2"/>
          <p:cNvSpPr>
            <a:spLocks noGrp="1"/>
          </p:cNvSpPr>
          <p:nvPr>
            <p:ph idx="1"/>
          </p:nvPr>
        </p:nvSpPr>
        <p:spPr/>
        <p:txBody>
          <a:bodyPr/>
          <a:lstStyle/>
          <a:p>
            <a:r>
              <a:rPr lang="en-US" dirty="0" smtClean="0"/>
              <a:t>Nagel’s 3-step conception:</a:t>
            </a:r>
          </a:p>
          <a:p>
            <a:pPr marL="457200" indent="-457200">
              <a:buFont typeface="+mj-lt"/>
              <a:buAutoNum type="arabicPeriod"/>
            </a:pPr>
            <a:r>
              <a:rPr lang="en-US" dirty="0" smtClean="0"/>
              <a:t>realize </a:t>
            </a:r>
            <a:r>
              <a:rPr lang="en-US" dirty="0"/>
              <a:t>(or postulate) that our perceptions are caused by the actions of things on us, through their effects on our bodies. </a:t>
            </a:r>
            <a:endParaRPr lang="en-US" dirty="0" smtClean="0"/>
          </a:p>
          <a:p>
            <a:pPr marL="457200" indent="-457200">
              <a:buFont typeface="+mj-lt"/>
              <a:buAutoNum type="arabicPeriod"/>
            </a:pPr>
            <a:r>
              <a:rPr lang="en-US" dirty="0" smtClean="0"/>
              <a:t>realize </a:t>
            </a:r>
            <a:r>
              <a:rPr lang="en-US" dirty="0"/>
              <a:t>(or postulate) that since the same properties that cause perceptions in us also have effects on other things and can exist without causing any perceptions at all, their true nature must be detachable from their perspectival appearance and need not resemble it. </a:t>
            </a:r>
            <a:endParaRPr lang="en-US" dirty="0" smtClean="0"/>
          </a:p>
          <a:p>
            <a:pPr marL="457200" indent="-457200">
              <a:buFont typeface="+mj-lt"/>
              <a:buAutoNum type="arabicPeriod"/>
            </a:pPr>
            <a:r>
              <a:rPr lang="en-US" dirty="0" smtClean="0"/>
              <a:t>form </a:t>
            </a:r>
            <a:r>
              <a:rPr lang="en-US" dirty="0"/>
              <a:t>a conception of that “true nature” independently of any perspective.</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
        <p:nvSpPr>
          <p:cNvPr id="5" name="Rectangle 4"/>
          <p:cNvSpPr/>
          <p:nvPr/>
        </p:nvSpPr>
        <p:spPr>
          <a:xfrm>
            <a:off x="2438400" y="6489263"/>
            <a:ext cx="6705600" cy="307777"/>
          </a:xfrm>
          <a:prstGeom prst="rect">
            <a:avLst/>
          </a:prstGeom>
        </p:spPr>
        <p:txBody>
          <a:bodyPr wrap="square">
            <a:spAutoFit/>
          </a:bodyPr>
          <a:lstStyle/>
          <a:p>
            <a:r>
              <a:rPr lang="en-US" sz="1400" dirty="0">
                <a:solidFill>
                  <a:schemeClr val="bg1"/>
                </a:solidFill>
              </a:rPr>
              <a:t>Nagel, T., 1986, </a:t>
            </a:r>
            <a:r>
              <a:rPr lang="en-US" sz="1400" i="1" dirty="0">
                <a:solidFill>
                  <a:schemeClr val="bg1"/>
                </a:solidFill>
              </a:rPr>
              <a:t>The View From Nowhere</a:t>
            </a:r>
            <a:r>
              <a:rPr lang="en-US" sz="1400" dirty="0">
                <a:solidFill>
                  <a:schemeClr val="bg1"/>
                </a:solidFill>
              </a:rPr>
              <a:t>, New York, NY: Oxford University Press.</a:t>
            </a:r>
          </a:p>
        </p:txBody>
      </p:sp>
    </p:spTree>
    <p:extLst>
      <p:ext uri="{BB962C8B-B14F-4D97-AF65-F5344CB8AC3E}">
        <p14:creationId xmlns:p14="http://schemas.microsoft.com/office/powerpoint/2010/main" val="169570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value(s) on science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a:t>
            </a:r>
            <a:r>
              <a:rPr lang="en-US" dirty="0"/>
              <a:t>choice of a scientific research problem; </a:t>
            </a:r>
            <a:endParaRPr lang="en-US" dirty="0" smtClean="0"/>
          </a:p>
          <a:p>
            <a:pPr marL="514350" indent="-514350">
              <a:buFont typeface="+mj-lt"/>
              <a:buAutoNum type="arabicPeriod"/>
            </a:pPr>
            <a:r>
              <a:rPr lang="en-US" dirty="0" smtClean="0"/>
              <a:t>the </a:t>
            </a:r>
            <a:r>
              <a:rPr lang="en-US" dirty="0"/>
              <a:t>gathering of evidence in relation to the problem; </a:t>
            </a:r>
            <a:endParaRPr lang="en-US" dirty="0" smtClean="0"/>
          </a:p>
          <a:p>
            <a:pPr marL="514350" indent="-514350">
              <a:buFont typeface="+mj-lt"/>
              <a:buAutoNum type="arabicPeriod"/>
            </a:pPr>
            <a:r>
              <a:rPr lang="en-US" dirty="0" smtClean="0"/>
              <a:t>the </a:t>
            </a:r>
            <a:r>
              <a:rPr lang="en-US" dirty="0"/>
              <a:t>acceptance of a scientific hypothesis or theory as an adequate answer to the problem on the basis of the evidence; </a:t>
            </a:r>
            <a:endParaRPr lang="en-US" dirty="0" smtClean="0"/>
          </a:p>
          <a:p>
            <a:pPr marL="514350" indent="-514350">
              <a:buFont typeface="+mj-lt"/>
              <a:buAutoNum type="arabicPeriod"/>
            </a:pPr>
            <a:r>
              <a:rPr lang="en-US" dirty="0" smtClean="0"/>
              <a:t>the </a:t>
            </a:r>
            <a:r>
              <a:rPr lang="en-US" dirty="0"/>
              <a:t>proliferation and application of scientific research </a:t>
            </a:r>
            <a:r>
              <a:rPr lang="en-US" dirty="0" smtClean="0"/>
              <a:t>results. </a:t>
            </a:r>
          </a:p>
          <a:p>
            <a:pPr marL="0" indent="0"/>
            <a:endParaRPr lang="en-US" dirty="0"/>
          </a:p>
          <a:p>
            <a:pPr marL="0" indent="0"/>
            <a:r>
              <a:rPr lang="en-US" dirty="0" smtClean="0"/>
              <a:t>				(</a:t>
            </a:r>
            <a:r>
              <a:rPr lang="en-US" dirty="0"/>
              <a:t>Weber 1917 [1988]).</a:t>
            </a:r>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368241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Scientific values</a:t>
            </a:r>
            <a:r>
              <a:rPr lang="en-US" b="1" dirty="0" smtClean="0"/>
              <a:t>:</a:t>
            </a:r>
          </a:p>
          <a:p>
            <a:pPr lvl="1">
              <a:buFont typeface="Arial" panose="020B0604020202020204" pitchFamily="34" charset="0"/>
              <a:buChar char="•"/>
            </a:pPr>
            <a:r>
              <a:rPr lang="en-US" dirty="0" smtClean="0"/>
              <a:t>Accuracy, simplicity, …</a:t>
            </a:r>
          </a:p>
          <a:p>
            <a:pPr>
              <a:buFont typeface="Arial" panose="020B0604020202020204" pitchFamily="34" charset="0"/>
              <a:buChar char="•"/>
            </a:pPr>
            <a:r>
              <a:rPr lang="en-US" b="1" u="sng" dirty="0"/>
              <a:t>Epistemic (or 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predictive </a:t>
            </a:r>
            <a:r>
              <a:rPr lang="en-US" dirty="0"/>
              <a:t>accuracy, scope, unification, explanatory power, </a:t>
            </a:r>
            <a:r>
              <a:rPr lang="en-US" dirty="0" smtClean="0"/>
              <a:t>coherence </a:t>
            </a:r>
            <a:r>
              <a:rPr lang="en-US" dirty="0"/>
              <a:t>with other accepted </a:t>
            </a:r>
            <a:r>
              <a:rPr lang="en-US" dirty="0" smtClean="0"/>
              <a:t>theories, …</a:t>
            </a:r>
          </a:p>
          <a:p>
            <a:pPr>
              <a:buFont typeface="Arial" panose="020B0604020202020204" pitchFamily="34" charset="0"/>
              <a:buChar char="•"/>
            </a:pPr>
            <a:r>
              <a:rPr lang="en-US" b="1" u="sng" dirty="0" smtClean="0"/>
              <a:t>Contextual </a:t>
            </a:r>
            <a:r>
              <a:rPr lang="en-US" b="1" u="sng" dirty="0"/>
              <a:t>(non-cognitive) </a:t>
            </a:r>
            <a:r>
              <a:rPr lang="en-US" b="1" u="sng" dirty="0" smtClean="0"/>
              <a:t>values</a:t>
            </a:r>
            <a:r>
              <a:rPr lang="en-US" b="1" dirty="0" smtClean="0"/>
              <a:t>:</a:t>
            </a:r>
            <a:r>
              <a:rPr lang="en-US" dirty="0" smtClean="0"/>
              <a:t> </a:t>
            </a:r>
          </a:p>
          <a:p>
            <a:pPr lvl="1">
              <a:buFont typeface="Arial" panose="020B0604020202020204" pitchFamily="34" charset="0"/>
              <a:buChar char="•"/>
            </a:pPr>
            <a:r>
              <a:rPr lang="en-US" dirty="0" smtClean="0"/>
              <a:t>moral</a:t>
            </a:r>
            <a:r>
              <a:rPr lang="en-US" dirty="0"/>
              <a:t>, personal, social, political and cultural values such as pleasure, justice and equality, conservation of the natural </a:t>
            </a:r>
            <a:r>
              <a:rPr lang="en-US" dirty="0" smtClean="0"/>
              <a:t>environment, diversity, …</a:t>
            </a:r>
            <a:endParaRPr lang="en-US" dirty="0"/>
          </a:p>
        </p:txBody>
      </p:sp>
      <p:sp>
        <p:nvSpPr>
          <p:cNvPr id="4" name="Rectangle 3"/>
          <p:cNvSpPr/>
          <p:nvPr/>
        </p:nvSpPr>
        <p:spPr>
          <a:xfrm>
            <a:off x="1295400" y="6248400"/>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1712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theses</a:t>
            </a:r>
            <a:endParaRPr lang="en-US" dirty="0"/>
          </a:p>
        </p:txBody>
      </p:sp>
      <p:sp>
        <p:nvSpPr>
          <p:cNvPr id="3" name="Content Placeholder 2"/>
          <p:cNvSpPr>
            <a:spLocks noGrp="1"/>
          </p:cNvSpPr>
          <p:nvPr>
            <p:ph idx="1"/>
          </p:nvPr>
        </p:nvSpPr>
        <p:spPr>
          <a:xfrm>
            <a:off x="228600" y="1371600"/>
            <a:ext cx="8686800" cy="4953000"/>
          </a:xfrm>
        </p:spPr>
        <p:txBody>
          <a:bodyPr/>
          <a:lstStyle/>
          <a:p>
            <a:pPr>
              <a:buFont typeface="Arial" panose="020B0604020202020204" pitchFamily="34" charset="0"/>
              <a:buChar char="•"/>
            </a:pPr>
            <a:r>
              <a:rPr lang="en-US" dirty="0" smtClean="0"/>
              <a:t>Value-Free </a:t>
            </a:r>
            <a:r>
              <a:rPr lang="en-US" dirty="0"/>
              <a:t>Ideal (VFI): </a:t>
            </a:r>
            <a:endParaRPr lang="en-US" dirty="0" smtClean="0"/>
          </a:p>
          <a:p>
            <a:pPr lvl="2">
              <a:buFont typeface="Arial" panose="020B0604020202020204" pitchFamily="34" charset="0"/>
              <a:buChar char="•"/>
            </a:pPr>
            <a:r>
              <a:rPr lang="en-US" dirty="0" smtClean="0"/>
              <a:t>Scientists </a:t>
            </a:r>
            <a:r>
              <a:rPr lang="en-US" dirty="0"/>
              <a:t>should strive to minimize the influence of contextual values on scientific reasoning, e.g., in gathering evidence and assessing/accepting scientific theories.</a:t>
            </a:r>
          </a:p>
          <a:p>
            <a:pPr lvl="2">
              <a:buFont typeface="Arial" panose="020B0604020202020204" pitchFamily="34" charset="0"/>
              <a:buChar char="•"/>
            </a:pPr>
            <a:r>
              <a:rPr lang="en-US" dirty="0" smtClean="0"/>
              <a:t>scientific </a:t>
            </a:r>
            <a:r>
              <a:rPr lang="en-US" dirty="0"/>
              <a:t>objectivity is characterized by absence of contextual values and by exclusive commitment to epistemic values in scientific </a:t>
            </a:r>
            <a:r>
              <a:rPr lang="en-US" dirty="0" smtClean="0"/>
              <a:t>reasoning.</a:t>
            </a:r>
            <a:endParaRPr lang="en-US" dirty="0"/>
          </a:p>
          <a:p>
            <a:pPr>
              <a:buFont typeface="Arial" panose="020B0604020202020204" pitchFamily="34" charset="0"/>
              <a:buChar char="•"/>
            </a:pPr>
            <a:r>
              <a:rPr lang="en-US" dirty="0" smtClean="0"/>
              <a:t>Value-Neutrality </a:t>
            </a:r>
            <a:r>
              <a:rPr lang="en-US" dirty="0"/>
              <a:t>Thesis (VNT): </a:t>
            </a:r>
            <a:endParaRPr lang="en-US" dirty="0" smtClean="0"/>
          </a:p>
          <a:p>
            <a:pPr lvl="2">
              <a:buFont typeface="Arial" panose="020B0604020202020204" pitchFamily="34" charset="0"/>
              <a:buChar char="•"/>
            </a:pPr>
            <a:r>
              <a:rPr lang="en-US" dirty="0" smtClean="0"/>
              <a:t>Scientists </a:t>
            </a:r>
            <a:r>
              <a:rPr lang="en-US" dirty="0"/>
              <a:t>can—at least in principle—gather evidence and assess/accept theories without making contextual value judgments.</a:t>
            </a:r>
          </a:p>
          <a:p>
            <a:pPr>
              <a:buFont typeface="Arial" panose="020B0604020202020204" pitchFamily="34" charset="0"/>
              <a:buChar char="•"/>
            </a:pPr>
            <a:r>
              <a:rPr lang="en-US" dirty="0" smtClean="0"/>
              <a:t>Value-Laden </a:t>
            </a:r>
            <a:r>
              <a:rPr lang="en-US" dirty="0"/>
              <a:t>Thesis (VLT): </a:t>
            </a:r>
            <a:endParaRPr lang="en-US" dirty="0" smtClean="0"/>
          </a:p>
          <a:p>
            <a:pPr lvl="2">
              <a:buFont typeface="Arial" panose="020B0604020202020204" pitchFamily="34" charset="0"/>
              <a:buChar char="•"/>
            </a:pPr>
            <a:r>
              <a:rPr lang="en-US" dirty="0" smtClean="0"/>
              <a:t>Scientists </a:t>
            </a:r>
            <a:r>
              <a:rPr lang="en-US" dirty="0"/>
              <a:t>cannot gather evidence and assess/accept theories without making contextual value judgments.</a:t>
            </a:r>
          </a:p>
          <a:p>
            <a:pPr>
              <a:buFont typeface="Arial" panose="020B0604020202020204" pitchFamily="34" charset="0"/>
              <a:buChar char="•"/>
            </a:pPr>
            <a:endParaRPr lang="en-US" sz="1800" dirty="0"/>
          </a:p>
        </p:txBody>
      </p:sp>
      <p:sp>
        <p:nvSpPr>
          <p:cNvPr id="5" name="Rectangle 4"/>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2332680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t>rigorous academic study that deals specifically with what science is, how it works, and the logic through which we build 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understand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claims made about science, and </a:t>
            </a:r>
            <a:r>
              <a:rPr lang="en-US" sz="2200" dirty="0" smtClean="0"/>
              <a:t>should help </a:t>
            </a:r>
            <a:r>
              <a:rPr lang="en-US" sz="2200" dirty="0"/>
              <a:t>us make informed judgments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Tree>
    <p:extLst>
      <p:ext uri="{BB962C8B-B14F-4D97-AF65-F5344CB8AC3E}">
        <p14:creationId xmlns:p14="http://schemas.microsoft.com/office/powerpoint/2010/main" val="327321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Evidence-based medicine de-emphasizes intuition, unsystematic clinical experience, and pathophysiological rationale as sufficient grounds for clinical decision making and stresses the examination of evidence from clinical research</a:t>
            </a:r>
            <a:r>
              <a:rPr lang="en-US" dirty="0" smtClean="0"/>
              <a:t>.</a:t>
            </a:r>
          </a:p>
          <a:p>
            <a:pPr>
              <a:buFont typeface="Arial" panose="020B0604020202020204" pitchFamily="34" charset="0"/>
              <a:buChar char="•"/>
            </a:pPr>
            <a:r>
              <a:rPr lang="en-US" dirty="0" smtClean="0"/>
              <a:t>‘Evidence’ = analyses </a:t>
            </a:r>
            <a:r>
              <a:rPr lang="en-US" dirty="0"/>
              <a:t>of the results of randomized controlled trials (RCTs</a:t>
            </a:r>
            <a:r>
              <a:rPr lang="en-US" dirty="0" smtClean="0"/>
              <a:t>) which attempt to eliminate selection bias. </a:t>
            </a:r>
          </a:p>
          <a:p>
            <a:pPr>
              <a:buFont typeface="Arial" panose="020B0604020202020204" pitchFamily="34" charset="0"/>
              <a:buChar char="•"/>
            </a:pPr>
            <a:r>
              <a:rPr lang="en-US" dirty="0" smtClean="0"/>
              <a:t>Judgment still required to assess the extent to which a patient is similar to the study subjects</a:t>
            </a:r>
            <a:endParaRPr lang="en-US" dirty="0"/>
          </a:p>
        </p:txBody>
      </p:sp>
      <p:sp>
        <p:nvSpPr>
          <p:cNvPr id="4" name="Rectangle 3"/>
          <p:cNvSpPr/>
          <p:nvPr/>
        </p:nvSpPr>
        <p:spPr>
          <a:xfrm>
            <a:off x="1295400" y="6443246"/>
            <a:ext cx="7696200" cy="338554"/>
          </a:xfrm>
          <a:prstGeom prst="rect">
            <a:avLst/>
          </a:prstGeom>
        </p:spPr>
        <p:txBody>
          <a:bodyPr wrap="square">
            <a:spAutoFit/>
          </a:bodyPr>
          <a:lstStyle/>
          <a:p>
            <a:pPr algn="r"/>
            <a:r>
              <a:rPr lang="en-US" sz="1600" dirty="0">
                <a:solidFill>
                  <a:schemeClr val="bg1"/>
                </a:solidFill>
              </a:rPr>
              <a:t>http://</a:t>
            </a:r>
            <a:r>
              <a:rPr lang="en-US" sz="1600" dirty="0" smtClean="0">
                <a:solidFill>
                  <a:schemeClr val="bg1"/>
                </a:solidFill>
              </a:rPr>
              <a:t>plato.stanford.edu/entries/scientific-objectivity</a:t>
            </a:r>
            <a:endParaRPr lang="en-US" sz="1600" dirty="0">
              <a:solidFill>
                <a:schemeClr val="bg1"/>
              </a:solidFill>
            </a:endParaRPr>
          </a:p>
        </p:txBody>
      </p:sp>
    </p:spTree>
    <p:extLst>
      <p:ext uri="{BB962C8B-B14F-4D97-AF65-F5344CB8AC3E}">
        <p14:creationId xmlns:p14="http://schemas.microsoft.com/office/powerpoint/2010/main" val="1913680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Part 2.</a:t>
            </a:r>
            <a:br>
              <a:rPr lang="en-US" dirty="0" smtClean="0"/>
            </a:br>
            <a:r>
              <a:rPr lang="en-US" sz="5400" dirty="0" smtClean="0"/>
              <a:t>Application</a:t>
            </a:r>
            <a:endParaRPr lang="en-US" sz="5400" dirty="0"/>
          </a:p>
        </p:txBody>
      </p:sp>
      <p:sp>
        <p:nvSpPr>
          <p:cNvPr id="5" name="Subtitle 4"/>
          <p:cNvSpPr>
            <a:spLocks noGrp="1"/>
          </p:cNvSpPr>
          <p:nvPr>
            <p:ph type="subTitle" idx="1"/>
          </p:nvPr>
        </p:nvSpPr>
        <p:spPr>
          <a:xfrm>
            <a:off x="381000" y="3886200"/>
            <a:ext cx="8229600" cy="1752600"/>
          </a:xfrm>
        </p:spPr>
        <p:txBody>
          <a:bodyPr/>
          <a:lstStyle/>
          <a:p>
            <a:r>
              <a:rPr lang="en-US" sz="7200" dirty="0"/>
              <a:t>‘Mental disease’</a:t>
            </a:r>
          </a:p>
          <a:p>
            <a:endParaRPr lang="en-US" dirty="0"/>
          </a:p>
        </p:txBody>
      </p:sp>
    </p:spTree>
    <p:extLst>
      <p:ext uri="{BB962C8B-B14F-4D97-AF65-F5344CB8AC3E}">
        <p14:creationId xmlns:p14="http://schemas.microsoft.com/office/powerpoint/2010/main" val="34548601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r>
              <a:rPr lang="nl-BE" altLang="en-US" dirty="0" smtClean="0"/>
              <a:t>Does </a:t>
            </a:r>
            <a:r>
              <a:rPr lang="nl-BE" altLang="en-US" dirty="0" err="1" smtClean="0"/>
              <a:t>mental</a:t>
            </a:r>
            <a:r>
              <a:rPr lang="nl-BE" altLang="en-US" dirty="0" smtClean="0"/>
              <a:t> </a:t>
            </a:r>
            <a:r>
              <a:rPr lang="nl-BE" altLang="en-US" dirty="0" err="1" smtClean="0"/>
              <a:t>illness</a:t>
            </a:r>
            <a:r>
              <a:rPr lang="nl-BE" altLang="en-US" dirty="0" smtClean="0"/>
              <a:t> </a:t>
            </a:r>
            <a:r>
              <a:rPr lang="nl-BE" altLang="en-US" dirty="0" err="1" smtClean="0"/>
              <a:t>exist</a:t>
            </a:r>
            <a:r>
              <a:rPr lang="nl-BE" altLang="en-US" dirty="0" smtClean="0"/>
              <a:t>?</a:t>
            </a:r>
            <a:endParaRPr lang="en-US" altLang="en-US" dirty="0" smtClean="0"/>
          </a:p>
        </p:txBody>
      </p:sp>
      <p:sp>
        <p:nvSpPr>
          <p:cNvPr id="409603" name="Rectangle 3"/>
          <p:cNvSpPr>
            <a:spLocks noGrp="1" noChangeArrowheads="1"/>
          </p:cNvSpPr>
          <p:nvPr>
            <p:ph idx="1"/>
          </p:nvPr>
        </p:nvSpPr>
        <p:spPr>
          <a:xfrm>
            <a:off x="3429000" y="1828800"/>
            <a:ext cx="5562600" cy="4705350"/>
          </a:xfrm>
        </p:spPr>
        <p:txBody>
          <a:bodyPr/>
          <a:lstStyle/>
          <a:p>
            <a:pPr marL="187325" indent="-187325">
              <a:lnSpc>
                <a:spcPct val="90000"/>
              </a:lnSpc>
            </a:pPr>
            <a:r>
              <a:rPr lang="nl-BE" altLang="en-US" sz="2800" dirty="0" err="1" smtClean="0"/>
              <a:t>Their</a:t>
            </a:r>
            <a:r>
              <a:rPr lang="nl-BE" altLang="en-US" sz="2800" dirty="0" smtClean="0"/>
              <a:t> </a:t>
            </a:r>
            <a:r>
              <a:rPr lang="nl-BE" altLang="en-US" sz="2800" dirty="0" err="1" smtClean="0"/>
              <a:t>answer</a:t>
            </a:r>
            <a:r>
              <a:rPr lang="nl-BE" altLang="en-US" sz="2800" dirty="0" smtClean="0"/>
              <a:t>:</a:t>
            </a:r>
          </a:p>
          <a:p>
            <a:pPr marL="690563" lvl="1" indent="-214313" algn="just">
              <a:lnSpc>
                <a:spcPct val="90000"/>
              </a:lnSpc>
              <a:spcBef>
                <a:spcPts val="1200"/>
              </a:spcBef>
            </a:pPr>
            <a:r>
              <a:rPr lang="nl-BE" altLang="en-US" sz="2000" i="1" dirty="0" smtClean="0"/>
              <a:t>‘</a:t>
            </a:r>
            <a:r>
              <a:rPr lang="en-US" altLang="en-US" sz="2000" i="1" dirty="0" smtClean="0"/>
              <a:t>there are no biological abnormalities responsible for so-called mental illness, mental disease, or mental disorder, therefore </a:t>
            </a:r>
            <a:r>
              <a:rPr lang="en-US" altLang="en-US" sz="2000" b="1" i="1" u="sng" dirty="0" smtClean="0"/>
              <a:t>mental illness has no biological existence</a:t>
            </a:r>
            <a:r>
              <a:rPr lang="en-US" altLang="en-US" sz="2000" i="1" dirty="0" smtClean="0"/>
              <a:t>.  </a:t>
            </a:r>
            <a:endParaRPr lang="nl-BE" altLang="en-US" sz="2000" i="1" dirty="0" smtClean="0"/>
          </a:p>
          <a:p>
            <a:pPr marL="690563" lvl="1" indent="-214313" algn="just">
              <a:lnSpc>
                <a:spcPct val="90000"/>
              </a:lnSpc>
              <a:spcBef>
                <a:spcPts val="1200"/>
              </a:spcBef>
            </a:pPr>
            <a:r>
              <a:rPr lang="en-US" altLang="en-US" sz="2000" i="1" dirty="0" smtClean="0"/>
              <a:t>Perhaps more importantly, however, </a:t>
            </a:r>
            <a:r>
              <a:rPr lang="en-US" altLang="en-US" sz="2000" b="1" i="1" u="sng" dirty="0" smtClean="0"/>
              <a:t>mental illness also has no non-biological existence</a:t>
            </a:r>
            <a:r>
              <a:rPr lang="nl-BE" altLang="en-US" sz="2000" dirty="0" smtClean="0"/>
              <a:t>,</a:t>
            </a:r>
            <a:r>
              <a:rPr lang="en-US" altLang="en-US" sz="2000" dirty="0" smtClean="0"/>
              <a:t> </a:t>
            </a:r>
            <a:endParaRPr lang="nl-BE" altLang="en-US" sz="2000" dirty="0" smtClean="0"/>
          </a:p>
          <a:p>
            <a:pPr marL="690563" lvl="1" indent="-214313" algn="just">
              <a:lnSpc>
                <a:spcPct val="90000"/>
              </a:lnSpc>
              <a:spcBef>
                <a:spcPts val="1200"/>
              </a:spcBef>
            </a:pPr>
            <a:r>
              <a:rPr lang="en-US" altLang="en-US" sz="2000" i="1" dirty="0" smtClean="0"/>
              <a:t>except in the sense that the term is used to </a:t>
            </a:r>
            <a:r>
              <a:rPr lang="en-US" altLang="en-US" sz="2000" b="1" i="1" dirty="0" smtClean="0"/>
              <a:t>indicate disapproval of some aspect of a person's mentality</a:t>
            </a:r>
            <a:r>
              <a:rPr lang="en-US" altLang="en-US" sz="2000" dirty="0" smtClean="0"/>
              <a:t>.</a:t>
            </a:r>
            <a:r>
              <a:rPr lang="nl-BE" altLang="en-US" sz="2000" dirty="0" smtClean="0"/>
              <a:t>’</a:t>
            </a:r>
          </a:p>
          <a:p>
            <a:pPr marL="476250" lvl="1" indent="3175">
              <a:lnSpc>
                <a:spcPct val="90000"/>
              </a:lnSpc>
              <a:spcBef>
                <a:spcPts val="1200"/>
              </a:spcBef>
              <a:buFontTx/>
              <a:buNone/>
            </a:pPr>
            <a:r>
              <a:rPr lang="nl-BE" altLang="en-US" sz="2000" dirty="0" smtClean="0"/>
              <a:t>		</a:t>
            </a:r>
            <a:r>
              <a:rPr lang="en-US" altLang="en-US" sz="2000" dirty="0" smtClean="0"/>
              <a:t>Lawrence Stevens, J.D</a:t>
            </a:r>
            <a:r>
              <a:rPr lang="nl-BE" altLang="en-US" sz="2000" dirty="0" smtClean="0"/>
              <a:t>, 1999</a:t>
            </a:r>
            <a:endParaRPr lang="en-US" altLang="en-US" sz="2000" dirty="0" smtClean="0"/>
          </a:p>
        </p:txBody>
      </p:sp>
      <p:grpSp>
        <p:nvGrpSpPr>
          <p:cNvPr id="2" name="Group 12"/>
          <p:cNvGrpSpPr>
            <a:grpSpLocks/>
          </p:cNvGrpSpPr>
          <p:nvPr/>
        </p:nvGrpSpPr>
        <p:grpSpPr bwMode="auto">
          <a:xfrm>
            <a:off x="152400" y="1981200"/>
            <a:ext cx="3086100" cy="4754563"/>
            <a:chOff x="96" y="1248"/>
            <a:chExt cx="1944" cy="2995"/>
          </a:xfrm>
        </p:grpSpPr>
        <p:pic>
          <p:nvPicPr>
            <p:cNvPr id="12294" name="Picture 9" descr="inkb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248"/>
              <a:ext cx="1944"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Rectangle 11"/>
            <p:cNvSpPr>
              <a:spLocks noChangeArrowheads="1"/>
            </p:cNvSpPr>
            <p:nvPr/>
          </p:nvSpPr>
          <p:spPr bwMode="auto">
            <a:xfrm>
              <a:off x="144" y="3264"/>
              <a:ext cx="1776"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eaLnBrk="1" hangingPunct="1"/>
              <a:r>
                <a:rPr lang="en-US" altLang="en-US">
                  <a:solidFill>
                    <a:srgbClr val="EBE6FC"/>
                  </a:solidFill>
                </a:rPr>
                <a:t>The</a:t>
              </a:r>
              <a:br>
                <a:rPr lang="en-US" altLang="en-US">
                  <a:solidFill>
                    <a:srgbClr val="EBE6FC"/>
                  </a:solidFill>
                </a:rPr>
              </a:br>
              <a:r>
                <a:rPr lang="en-US" altLang="en-US">
                  <a:solidFill>
                    <a:srgbClr val="EBE6FC"/>
                  </a:solidFill>
                </a:rPr>
                <a:t>Antipsychiatry</a:t>
              </a:r>
              <a:br>
                <a:rPr lang="en-US" altLang="en-US">
                  <a:solidFill>
                    <a:srgbClr val="EBE6FC"/>
                  </a:solidFill>
                </a:rPr>
              </a:br>
              <a:r>
                <a:rPr lang="en-US" altLang="en-US">
                  <a:solidFill>
                    <a:srgbClr val="EBE6FC"/>
                  </a:solidFill>
                </a:rPr>
                <a:t>Coalition</a:t>
              </a:r>
            </a:p>
          </p:txBody>
        </p:sp>
      </p:grpSp>
    </p:spTree>
    <p:extLst>
      <p:ext uri="{BB962C8B-B14F-4D97-AF65-F5344CB8AC3E}">
        <p14:creationId xmlns:p14="http://schemas.microsoft.com/office/powerpoint/2010/main" val="303567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0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40960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40960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09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09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03"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228600" y="685800"/>
            <a:ext cx="8683625" cy="1174750"/>
          </a:xfrm>
        </p:spPr>
        <p:txBody>
          <a:bodyPr/>
          <a:lstStyle/>
          <a:p>
            <a:r>
              <a:rPr lang="nl-BE" altLang="en-US" smtClean="0"/>
              <a:t>Their argument is based on the (narrow ?) definitions for </a:t>
            </a:r>
            <a:r>
              <a:rPr lang="nl-BE" altLang="en-US" i="1" smtClean="0"/>
              <a:t>disease</a:t>
            </a:r>
            <a:r>
              <a:rPr lang="nl-BE" altLang="en-US" smtClean="0"/>
              <a:t>.</a:t>
            </a:r>
            <a:endParaRPr lang="en-US" altLang="en-US" smtClean="0"/>
          </a:p>
        </p:txBody>
      </p:sp>
      <p:sp>
        <p:nvSpPr>
          <p:cNvPr id="13315" name="Rectangle 3"/>
          <p:cNvSpPr>
            <a:spLocks noGrp="1" noChangeArrowheads="1"/>
          </p:cNvSpPr>
          <p:nvPr>
            <p:ph type="body" idx="1"/>
          </p:nvPr>
        </p:nvSpPr>
        <p:spPr>
          <a:xfrm>
            <a:off x="152400" y="2057400"/>
            <a:ext cx="8839200" cy="4648200"/>
          </a:xfrm>
        </p:spPr>
        <p:txBody>
          <a:bodyPr/>
          <a:lstStyle/>
          <a:p>
            <a:r>
              <a:rPr lang="nl-BE" altLang="en-US" sz="2800" smtClean="0"/>
              <a:t>Most attempts refer to bodily issues:</a:t>
            </a:r>
          </a:p>
          <a:p>
            <a:pPr lvl="1"/>
            <a:r>
              <a:rPr lang="nl-BE" altLang="en-US" sz="2400" smtClean="0"/>
              <a:t>STEDMAN (27th edition):</a:t>
            </a:r>
          </a:p>
          <a:p>
            <a:pPr lvl="2"/>
            <a:r>
              <a:rPr lang="en-US" altLang="en-US" sz="2000" smtClean="0"/>
              <a:t>An interruption, cessation, or disorder of </a:t>
            </a:r>
            <a:r>
              <a:rPr lang="en-US" altLang="en-US" sz="2000" b="1" u="sng" smtClean="0"/>
              <a:t>body </a:t>
            </a:r>
            <a:r>
              <a:rPr lang="en-US" altLang="en-US" sz="2000" smtClean="0"/>
              <a:t>function, system, or organ. Syn: illness, morbus, sickness </a:t>
            </a:r>
          </a:p>
          <a:p>
            <a:pPr lvl="2"/>
            <a:r>
              <a:rPr lang="en-US" altLang="en-US" sz="2000" smtClean="0"/>
              <a:t>A morbid entity characterized usually by at least two of these criteria: recognized etiologic agent(s), identifiable group of signs and symptoms, or consistent </a:t>
            </a:r>
            <a:r>
              <a:rPr lang="en-US" altLang="en-US" sz="2000" b="1" u="sng" smtClean="0"/>
              <a:t>anatomic</a:t>
            </a:r>
            <a:r>
              <a:rPr lang="en-US" altLang="en-US" sz="2000" smtClean="0"/>
              <a:t> alterations. </a:t>
            </a:r>
            <a:endParaRPr lang="nl-BE" altLang="en-US" sz="2000" smtClean="0"/>
          </a:p>
          <a:p>
            <a:pPr lvl="1"/>
            <a:r>
              <a:rPr lang="nl-BE" altLang="en-US" sz="2400" smtClean="0"/>
              <a:t>DORLAND</a:t>
            </a:r>
          </a:p>
          <a:p>
            <a:pPr lvl="2"/>
            <a:r>
              <a:rPr lang="en-US" altLang="en-US" sz="2000" smtClean="0"/>
              <a:t>any deviation from or interruption of the normal structure or function of a part, organ, or system of the </a:t>
            </a:r>
            <a:r>
              <a:rPr lang="en-US" altLang="en-US" sz="2000" b="1" u="sng" smtClean="0"/>
              <a:t>body</a:t>
            </a:r>
            <a:r>
              <a:rPr lang="en-US" altLang="en-US" sz="2000" smtClean="0"/>
              <a:t> as manifested by characteristic symptoms and signs; the etiology, pathology, and prognosis may be known or unknown. </a:t>
            </a:r>
          </a:p>
        </p:txBody>
      </p:sp>
    </p:spTree>
    <p:extLst>
      <p:ext uri="{BB962C8B-B14F-4D97-AF65-F5344CB8AC3E}">
        <p14:creationId xmlns:p14="http://schemas.microsoft.com/office/powerpoint/2010/main" val="30824968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p:txBody>
          <a:bodyPr/>
          <a:lstStyle/>
          <a:p>
            <a:r>
              <a:rPr lang="nl-BE" altLang="en-US" smtClean="0"/>
              <a:t>Latest WHO definition</a:t>
            </a:r>
            <a:endParaRPr lang="en-US" altLang="en-US" smtClean="0"/>
          </a:p>
        </p:txBody>
      </p:sp>
      <p:sp>
        <p:nvSpPr>
          <p:cNvPr id="14339" name="Rectangle 3"/>
          <p:cNvSpPr>
            <a:spLocks noGrp="1" noChangeArrowheads="1"/>
          </p:cNvSpPr>
          <p:nvPr>
            <p:ph idx="1"/>
          </p:nvPr>
        </p:nvSpPr>
        <p:spPr/>
        <p:txBody>
          <a:bodyPr/>
          <a:lstStyle/>
          <a:p>
            <a:r>
              <a:rPr lang="en-US" altLang="en-US" sz="2800" dirty="0" smtClean="0"/>
              <a:t>A disease is: </a:t>
            </a:r>
          </a:p>
          <a:p>
            <a:pPr lvl="1"/>
            <a:r>
              <a:rPr lang="en-US" altLang="en-US" sz="2400" dirty="0" smtClean="0"/>
              <a:t>an interconnected set of one or more dysfunctions in one or more </a:t>
            </a:r>
            <a:r>
              <a:rPr lang="en-US" altLang="en-US" sz="2400" b="1" u="sng" dirty="0" smtClean="0"/>
              <a:t>body</a:t>
            </a:r>
            <a:r>
              <a:rPr lang="en-US" altLang="en-US" sz="2400" dirty="0" smtClean="0"/>
              <a:t> systems including: </a:t>
            </a:r>
          </a:p>
          <a:p>
            <a:pPr lvl="2"/>
            <a:r>
              <a:rPr lang="en-US" altLang="en-US" sz="2000" dirty="0" smtClean="0"/>
              <a:t>a pattern of signs, symptoms and findings (symptomatology - manifestations), </a:t>
            </a:r>
          </a:p>
          <a:p>
            <a:pPr lvl="2"/>
            <a:r>
              <a:rPr lang="en-US" altLang="en-US" sz="2000" dirty="0" smtClean="0"/>
              <a:t>a pattern or patterns of development over time (course and outcome), </a:t>
            </a:r>
          </a:p>
          <a:p>
            <a:pPr lvl="2"/>
            <a:r>
              <a:rPr lang="en-US" altLang="en-US" sz="2000" dirty="0" smtClean="0"/>
              <a:t>a common underlying causal mechanism (etiology). </a:t>
            </a:r>
          </a:p>
          <a:p>
            <a:pPr lvl="1"/>
            <a:r>
              <a:rPr lang="en-US" altLang="en-US" sz="2400" dirty="0" smtClean="0"/>
              <a:t>linking to underling </a:t>
            </a:r>
            <a:r>
              <a:rPr lang="en-US" altLang="en-US" sz="2400" b="1" dirty="0" smtClean="0"/>
              <a:t>genetic factors</a:t>
            </a:r>
            <a:r>
              <a:rPr lang="en-US" altLang="en-US" sz="2400" dirty="0" smtClean="0"/>
              <a:t> (genotypes, phenotypes and </a:t>
            </a:r>
            <a:r>
              <a:rPr lang="en-US" altLang="en-US" sz="2400" dirty="0" err="1" smtClean="0"/>
              <a:t>endophenotypes</a:t>
            </a:r>
            <a:r>
              <a:rPr lang="en-US" altLang="en-US" sz="2400" dirty="0" smtClean="0"/>
              <a:t>) and to interacting </a:t>
            </a:r>
            <a:r>
              <a:rPr lang="en-US" altLang="en-US" sz="2400" b="1" dirty="0" smtClean="0"/>
              <a:t>environmental factors,</a:t>
            </a:r>
            <a:r>
              <a:rPr lang="en-US" altLang="en-US" sz="2400" dirty="0" smtClean="0"/>
              <a:t> </a:t>
            </a:r>
          </a:p>
          <a:p>
            <a:pPr lvl="1"/>
            <a:r>
              <a:rPr lang="en-US" altLang="en-US" sz="2400" dirty="0" smtClean="0"/>
              <a:t>and possibly: to a pattern or patterns of </a:t>
            </a:r>
            <a:r>
              <a:rPr lang="en-US" altLang="en-US" sz="2400" b="1" dirty="0" smtClean="0"/>
              <a:t>response to interventions</a:t>
            </a:r>
            <a:r>
              <a:rPr lang="en-US" altLang="en-US" sz="2400" dirty="0" smtClean="0"/>
              <a:t> (treatment response)</a:t>
            </a:r>
            <a:r>
              <a:rPr lang="nl-BE" altLang="en-US" sz="2400" dirty="0" smtClean="0"/>
              <a:t>.</a:t>
            </a:r>
            <a:endParaRPr lang="en-US" altLang="en-US" sz="2400" dirty="0" smtClean="0"/>
          </a:p>
        </p:txBody>
      </p:sp>
    </p:spTree>
    <p:extLst>
      <p:ext uri="{BB962C8B-B14F-4D97-AF65-F5344CB8AC3E}">
        <p14:creationId xmlns:p14="http://schemas.microsoft.com/office/powerpoint/2010/main" val="168462752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r>
              <a:rPr lang="nl-BE" altLang="en-US" smtClean="0"/>
              <a:t>WHO constitution</a:t>
            </a:r>
            <a:endParaRPr lang="en-US" altLang="en-US" smtClean="0"/>
          </a:p>
        </p:txBody>
      </p:sp>
      <p:sp>
        <p:nvSpPr>
          <p:cNvPr id="15363" name="Rectangle 3"/>
          <p:cNvSpPr>
            <a:spLocks noGrp="1" noChangeArrowheads="1"/>
          </p:cNvSpPr>
          <p:nvPr>
            <p:ph idx="1"/>
          </p:nvPr>
        </p:nvSpPr>
        <p:spPr/>
        <p:txBody>
          <a:bodyPr/>
          <a:lstStyle/>
          <a:p>
            <a:r>
              <a:rPr lang="nl-BE" altLang="en-US" i="1" smtClean="0"/>
              <a:t>The State Parties to this Constitution declare, in conformity with the Charter of the United Nations, that the following principles are basic to the happiness, harmonious relations and security of all peoples:</a:t>
            </a:r>
          </a:p>
          <a:p>
            <a:pPr lvl="1"/>
            <a:r>
              <a:rPr lang="en-US" altLang="en-US" b="1" i="1" u="sng" smtClean="0"/>
              <a:t>Health</a:t>
            </a:r>
            <a:r>
              <a:rPr lang="en-US" altLang="en-US" b="1" i="1" smtClean="0"/>
              <a:t> is a state of complete </a:t>
            </a:r>
            <a:r>
              <a:rPr lang="en-US" altLang="en-US" b="1" i="1" smtClean="0">
                <a:solidFill>
                  <a:srgbClr val="FFFF00"/>
                </a:solidFill>
              </a:rPr>
              <a:t>physical, mental and social well-being</a:t>
            </a:r>
            <a:r>
              <a:rPr lang="en-US" altLang="en-US" b="1" i="1" smtClean="0"/>
              <a:t> and not merely the absence of disease or infirmity.</a:t>
            </a:r>
            <a:endParaRPr lang="nl-BE" altLang="en-US" b="1" i="1" smtClean="0"/>
          </a:p>
          <a:p>
            <a:pPr lvl="1"/>
            <a:r>
              <a:rPr lang="nl-BE" altLang="en-US" smtClean="0"/>
              <a:t>…</a:t>
            </a:r>
            <a:endParaRPr lang="en-US" altLang="en-US" smtClean="0"/>
          </a:p>
        </p:txBody>
      </p:sp>
    </p:spTree>
    <p:extLst>
      <p:ext uri="{BB962C8B-B14F-4D97-AF65-F5344CB8AC3E}">
        <p14:creationId xmlns:p14="http://schemas.microsoft.com/office/powerpoint/2010/main" val="7837542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What is a mental disorder ?</a:t>
            </a:r>
          </a:p>
        </p:txBody>
      </p:sp>
      <p:sp>
        <p:nvSpPr>
          <p:cNvPr id="3" name="Content Placeholder 2"/>
          <p:cNvSpPr>
            <a:spLocks noGrp="1"/>
          </p:cNvSpPr>
          <p:nvPr>
            <p:ph idx="1"/>
          </p:nvPr>
        </p:nvSpPr>
        <p:spPr/>
        <p:txBody>
          <a:bodyPr/>
          <a:lstStyle/>
          <a:p>
            <a:pPr>
              <a:defRPr/>
            </a:pPr>
            <a:r>
              <a:rPr lang="en-US" sz="2800" dirty="0" smtClean="0"/>
              <a:t>The social-constructivist position: </a:t>
            </a:r>
          </a:p>
          <a:p>
            <a:pPr lvl="1">
              <a:defRPr/>
            </a:pPr>
            <a:r>
              <a:rPr lang="en-US" sz="2400" dirty="0" smtClean="0"/>
              <a:t>mental disorder is a value-laden social construct with no counterpart in biomedical reality.</a:t>
            </a:r>
          </a:p>
          <a:p>
            <a:pPr>
              <a:defRPr/>
            </a:pPr>
            <a:r>
              <a:rPr lang="en-US" sz="2800" dirty="0" smtClean="0"/>
              <a:t>The objectivist position: </a:t>
            </a:r>
          </a:p>
          <a:p>
            <a:pPr lvl="1">
              <a:defRPr/>
            </a:pPr>
            <a:r>
              <a:rPr lang="en-US" sz="2400" dirty="0" smtClean="0"/>
              <a:t>mental disorders are natural entities that could be understood in biological terms. </a:t>
            </a:r>
          </a:p>
          <a:p>
            <a:pPr>
              <a:defRPr/>
            </a:pPr>
            <a:r>
              <a:rPr lang="en-US" sz="2800" dirty="0" smtClean="0"/>
              <a:t>The hybrid position:</a:t>
            </a:r>
          </a:p>
          <a:p>
            <a:pPr lvl="1">
              <a:defRPr/>
            </a:pPr>
            <a:r>
              <a:rPr lang="en-US" sz="2400" dirty="0" smtClean="0"/>
              <a:t>Mental disorder is harmful dysfunction. </a:t>
            </a:r>
          </a:p>
          <a:p>
            <a:pPr lvl="2">
              <a:defRPr/>
            </a:pPr>
            <a:r>
              <a:rPr lang="en-US" sz="2000" dirty="0" smtClean="0"/>
              <a:t>the social definition of "harm" is counterbalanced by a factual component of a malfunctioning internal mechanism causing objective dysfunction. </a:t>
            </a:r>
          </a:p>
          <a:p>
            <a:pPr marL="0" indent="0" algn="r">
              <a:buFontTx/>
              <a:buNone/>
              <a:defRPr/>
            </a:pPr>
            <a:endParaRPr lang="en-GB" sz="1200" dirty="0" smtClean="0"/>
          </a:p>
          <a:p>
            <a:pPr marL="0" indent="0" algn="r">
              <a:buFontTx/>
              <a:buNone/>
              <a:defRPr/>
            </a:pPr>
            <a:r>
              <a:rPr lang="en-GB" sz="1200" dirty="0" err="1" smtClean="0"/>
              <a:t>Jablensky</a:t>
            </a:r>
            <a:r>
              <a:rPr lang="en-GB" sz="1200" dirty="0" smtClean="0"/>
              <a:t> A: </a:t>
            </a:r>
            <a:r>
              <a:rPr lang="en-GB" sz="1200" b="1" dirty="0" smtClean="0"/>
              <a:t>Does psychiatry need an overarching concept of "mental disorder"?</a:t>
            </a:r>
            <a:r>
              <a:rPr lang="en-GB" sz="1200" dirty="0" smtClean="0"/>
              <a:t> </a:t>
            </a:r>
            <a:r>
              <a:rPr lang="en-GB" sz="1200" i="1" dirty="0" smtClean="0"/>
              <a:t>World Psychiatry </a:t>
            </a:r>
            <a:r>
              <a:rPr lang="en-GB" sz="1200" dirty="0" smtClean="0"/>
              <a:t>2007, </a:t>
            </a:r>
            <a:r>
              <a:rPr lang="en-GB" sz="1200" b="1" dirty="0" smtClean="0"/>
              <a:t>6:</a:t>
            </a:r>
            <a:r>
              <a:rPr lang="en-GB" sz="1200" dirty="0" smtClean="0"/>
              <a:t>157-158</a:t>
            </a:r>
            <a:r>
              <a:rPr lang="en-GB" sz="1400" dirty="0" smtClean="0"/>
              <a:t>.</a:t>
            </a:r>
            <a:endParaRPr lang="en-US" sz="1400" dirty="0" smtClean="0"/>
          </a:p>
        </p:txBody>
      </p:sp>
    </p:spTree>
    <p:extLst>
      <p:ext uri="{BB962C8B-B14F-4D97-AF65-F5344CB8AC3E}">
        <p14:creationId xmlns:p14="http://schemas.microsoft.com/office/powerpoint/2010/main" val="2756341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762000"/>
            <a:ext cx="9144000" cy="762000"/>
          </a:xfrm>
        </p:spPr>
        <p:txBody>
          <a:bodyPr/>
          <a:lstStyle/>
          <a:p>
            <a:pPr eaLnBrk="1" hangingPunct="1"/>
            <a:r>
              <a:rPr lang="en-US" altLang="en-US" sz="3200" dirty="0" smtClean="0"/>
              <a:t>A terminological and ontological problem (1)</a:t>
            </a:r>
          </a:p>
        </p:txBody>
      </p:sp>
      <p:sp>
        <p:nvSpPr>
          <p:cNvPr id="6147" name="Content Placeholder 2"/>
          <p:cNvSpPr>
            <a:spLocks noGrp="1"/>
          </p:cNvSpPr>
          <p:nvPr>
            <p:ph idx="1"/>
          </p:nvPr>
        </p:nvSpPr>
        <p:spPr/>
        <p:txBody>
          <a:bodyPr/>
          <a:lstStyle/>
          <a:p>
            <a:pPr marL="342900" lvl="1" indent="-342900" eaLnBrk="1" hangingPunct="1">
              <a:buFontTx/>
              <a:buChar char="•"/>
              <a:defRPr/>
            </a:pPr>
            <a:r>
              <a:rPr lang="en-GB" sz="3200" dirty="0" smtClean="0">
                <a:solidFill>
                  <a:schemeClr val="bg1"/>
                </a:solidFill>
              </a:rPr>
              <a:t>WHO: </a:t>
            </a:r>
            <a:r>
              <a:rPr lang="en-GB" sz="3200" i="1" dirty="0" smtClean="0">
                <a:solidFill>
                  <a:schemeClr val="bg1"/>
                </a:solidFill>
              </a:rPr>
              <a:t>Lexicon of psychiatric and mental health terms.</a:t>
            </a:r>
            <a:r>
              <a:rPr lang="en-GB" sz="3200" dirty="0" smtClean="0">
                <a:solidFill>
                  <a:schemeClr val="bg1"/>
                </a:solidFill>
              </a:rPr>
              <a:t> Second </a:t>
            </a:r>
            <a:r>
              <a:rPr lang="en-GB" sz="3200" dirty="0" err="1" smtClean="0">
                <a:solidFill>
                  <a:schemeClr val="bg1"/>
                </a:solidFill>
              </a:rPr>
              <a:t>edn</a:t>
            </a:r>
            <a:r>
              <a:rPr lang="en-GB" sz="3200" dirty="0" smtClean="0">
                <a:solidFill>
                  <a:schemeClr val="bg1"/>
                </a:solidFill>
              </a:rPr>
              <a:t>. Geneva: WHO; 1994.</a:t>
            </a:r>
            <a:r>
              <a:rPr lang="en-US" sz="3200" dirty="0" smtClean="0"/>
              <a:t> </a:t>
            </a:r>
          </a:p>
          <a:p>
            <a:pPr lvl="1" eaLnBrk="1" hangingPunct="1">
              <a:defRPr/>
            </a:pPr>
            <a:r>
              <a:rPr lang="en-US" sz="2400" dirty="0" smtClean="0"/>
              <a:t>‘</a:t>
            </a:r>
            <a:r>
              <a:rPr lang="en-US" sz="2400" u="sng" dirty="0" smtClean="0"/>
              <a:t>mental disorder’</a:t>
            </a:r>
            <a:r>
              <a:rPr lang="en-US" sz="2400" dirty="0" smtClean="0"/>
              <a:t>: </a:t>
            </a:r>
            <a:r>
              <a:rPr lang="en-US" sz="2400" i="1" dirty="0" smtClean="0"/>
              <a:t>an imprecise term designating any disorder of the mind, acquired or congenital</a:t>
            </a:r>
          </a:p>
          <a:p>
            <a:pPr lvl="1" eaLnBrk="1" hangingPunct="1">
              <a:defRPr/>
            </a:pPr>
            <a:r>
              <a:rPr lang="en-US" sz="2400" u="sng" dirty="0" smtClean="0"/>
              <a:t>organic mental disorder</a:t>
            </a:r>
            <a:r>
              <a:rPr lang="en-US" sz="2400" dirty="0" smtClean="0"/>
              <a:t>: </a:t>
            </a:r>
            <a:r>
              <a:rPr lang="en-US" sz="2400" i="1" dirty="0" smtClean="0"/>
              <a:t>a range of mental disorders grouped together on the basis of their having in common a demonstrable etiology in cerebral disease, brain injury, or other insult, leading to cerebral dysfunction</a:t>
            </a:r>
            <a:r>
              <a:rPr lang="en-US" sz="2400" dirty="0" smtClean="0"/>
              <a:t>.</a:t>
            </a:r>
          </a:p>
          <a:p>
            <a:pPr eaLnBrk="1" hangingPunct="1">
              <a:defRPr/>
            </a:pPr>
            <a:r>
              <a:rPr lang="en-US" dirty="0" smtClean="0"/>
              <a:t>Does WHO rule out the existence of mental disorders which are not due to brain disorder?</a:t>
            </a:r>
          </a:p>
        </p:txBody>
      </p:sp>
    </p:spTree>
    <p:extLst>
      <p:ext uri="{BB962C8B-B14F-4D97-AF65-F5344CB8AC3E}">
        <p14:creationId xmlns:p14="http://schemas.microsoft.com/office/powerpoint/2010/main" val="27245152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0" y="762000"/>
            <a:ext cx="9144000" cy="762000"/>
          </a:xfrm>
        </p:spPr>
        <p:txBody>
          <a:bodyPr/>
          <a:lstStyle/>
          <a:p>
            <a:r>
              <a:rPr lang="nl-BE" altLang="en-US" sz="3200" dirty="0" smtClean="0"/>
              <a:t>The </a:t>
            </a:r>
            <a:r>
              <a:rPr lang="nl-BE" altLang="en-US" sz="3200" dirty="0" err="1" smtClean="0"/>
              <a:t>old</a:t>
            </a:r>
            <a:r>
              <a:rPr lang="nl-BE" altLang="en-US" sz="3200" dirty="0" smtClean="0"/>
              <a:t> </a:t>
            </a:r>
            <a:r>
              <a:rPr lang="nl-BE" altLang="en-US" sz="3200" dirty="0" err="1" smtClean="0"/>
              <a:t>debate</a:t>
            </a:r>
            <a:r>
              <a:rPr lang="nl-BE" altLang="en-US" sz="3200" dirty="0" smtClean="0"/>
              <a:t> on </a:t>
            </a:r>
            <a:r>
              <a:rPr lang="nl-BE" altLang="en-US" sz="3200" dirty="0" err="1" smtClean="0"/>
              <a:t>the</a:t>
            </a:r>
            <a:r>
              <a:rPr lang="nl-BE" altLang="en-US" sz="3200" dirty="0" smtClean="0"/>
              <a:t> “</a:t>
            </a:r>
            <a:r>
              <a:rPr lang="nl-BE" altLang="en-US" sz="3200" i="1" dirty="0" smtClean="0"/>
              <a:t>body-mind </a:t>
            </a:r>
            <a:r>
              <a:rPr lang="nl-BE" altLang="en-US" sz="3200" i="1" dirty="0" err="1" smtClean="0"/>
              <a:t>problem</a:t>
            </a:r>
            <a:r>
              <a:rPr lang="nl-BE" altLang="en-US" sz="3200" dirty="0" smtClean="0"/>
              <a:t>”…</a:t>
            </a:r>
            <a:endParaRPr lang="en-US" altLang="en-US" sz="3200" dirty="0" smtClean="0"/>
          </a:p>
        </p:txBody>
      </p:sp>
      <p:sp>
        <p:nvSpPr>
          <p:cNvPr id="18435" name="Rectangle 3"/>
          <p:cNvSpPr>
            <a:spLocks noGrp="1" noChangeArrowheads="1"/>
          </p:cNvSpPr>
          <p:nvPr>
            <p:ph idx="1"/>
          </p:nvPr>
        </p:nvSpPr>
        <p:spPr/>
        <p:txBody>
          <a:bodyPr/>
          <a:lstStyle/>
          <a:p>
            <a:pPr>
              <a:lnSpc>
                <a:spcPct val="90000"/>
              </a:lnSpc>
            </a:pPr>
            <a:r>
              <a:rPr lang="en-US" altLang="en-US" sz="2800" b="1" i="1" smtClean="0"/>
              <a:t>Dualis</a:t>
            </a:r>
            <a:r>
              <a:rPr lang="nl-BE" altLang="en-US" sz="2800" b="1" i="1" smtClean="0"/>
              <a:t>tic views in Philosophy of Mind</a:t>
            </a:r>
            <a:r>
              <a:rPr lang="nl-BE" altLang="en-US" sz="2800" smtClean="0"/>
              <a:t>:</a:t>
            </a:r>
          </a:p>
          <a:p>
            <a:pPr lvl="1">
              <a:lnSpc>
                <a:spcPct val="90000"/>
              </a:lnSpc>
            </a:pPr>
            <a:r>
              <a:rPr lang="en-US" altLang="en-US" sz="2400" smtClean="0"/>
              <a:t>asserts the separate existence of mind and body</a:t>
            </a:r>
            <a:endParaRPr lang="nl-BE" altLang="en-US" sz="2400" smtClean="0"/>
          </a:p>
          <a:p>
            <a:pPr lvl="1">
              <a:lnSpc>
                <a:spcPct val="90000"/>
              </a:lnSpc>
            </a:pPr>
            <a:r>
              <a:rPr lang="nl-BE" altLang="en-US" sz="2400" smtClean="0"/>
              <a:t>comes in various flavours:</a:t>
            </a:r>
          </a:p>
          <a:p>
            <a:pPr lvl="2">
              <a:lnSpc>
                <a:spcPct val="90000"/>
              </a:lnSpc>
            </a:pPr>
            <a:r>
              <a:rPr lang="en-US" altLang="en-US" sz="2000" smtClean="0"/>
              <a:t>Ontological dualism </a:t>
            </a:r>
            <a:endParaRPr lang="nl-BE" altLang="en-US" sz="2000" smtClean="0"/>
          </a:p>
          <a:p>
            <a:pPr lvl="3">
              <a:lnSpc>
                <a:spcPct val="90000"/>
              </a:lnSpc>
              <a:spcBef>
                <a:spcPct val="10000"/>
              </a:spcBef>
            </a:pPr>
            <a:r>
              <a:rPr lang="en-US" altLang="en-US" sz="1800" smtClean="0"/>
              <a:t>Substance dualism </a:t>
            </a:r>
            <a:endParaRPr lang="nl-BE" altLang="en-US" sz="1800" smtClean="0"/>
          </a:p>
          <a:p>
            <a:pPr lvl="3">
              <a:lnSpc>
                <a:spcPct val="90000"/>
              </a:lnSpc>
              <a:spcBef>
                <a:spcPct val="10000"/>
              </a:spcBef>
            </a:pPr>
            <a:r>
              <a:rPr lang="nl-BE" altLang="en-US" sz="1800" smtClean="0"/>
              <a:t>P</a:t>
            </a:r>
            <a:r>
              <a:rPr lang="en-US" altLang="en-US" sz="1800" smtClean="0"/>
              <a:t>roperty dualism </a:t>
            </a:r>
            <a:endParaRPr lang="nl-BE" altLang="en-US" sz="1800" smtClean="0"/>
          </a:p>
          <a:p>
            <a:pPr lvl="3">
              <a:lnSpc>
                <a:spcPct val="90000"/>
              </a:lnSpc>
              <a:spcBef>
                <a:spcPct val="10000"/>
              </a:spcBef>
            </a:pPr>
            <a:r>
              <a:rPr lang="nl-BE" altLang="en-US" sz="1800" smtClean="0"/>
              <a:t>P</a:t>
            </a:r>
            <a:r>
              <a:rPr lang="en-US" altLang="en-US" sz="1800" smtClean="0"/>
              <a:t>redicate dualism</a:t>
            </a:r>
            <a:endParaRPr lang="nl-BE" altLang="en-US" sz="1800" smtClean="0"/>
          </a:p>
          <a:p>
            <a:pPr lvl="2">
              <a:lnSpc>
                <a:spcPct val="90000"/>
              </a:lnSpc>
            </a:pPr>
            <a:r>
              <a:rPr lang="nl-BE" altLang="en-US" sz="2000" smtClean="0"/>
              <a:t>Interaction dualism</a:t>
            </a:r>
          </a:p>
          <a:p>
            <a:pPr>
              <a:lnSpc>
                <a:spcPct val="90000"/>
              </a:lnSpc>
            </a:pPr>
            <a:r>
              <a:rPr lang="nl-BE" altLang="en-US" sz="2800" smtClean="0"/>
              <a:t>Monistic </a:t>
            </a:r>
            <a:r>
              <a:rPr lang="nl-BE" altLang="en-US" sz="2800" b="1" i="1" smtClean="0"/>
              <a:t>views in Philosophy of Mind</a:t>
            </a:r>
            <a:r>
              <a:rPr lang="nl-BE" altLang="en-US" sz="2800" smtClean="0"/>
              <a:t>:</a:t>
            </a:r>
          </a:p>
          <a:p>
            <a:pPr lvl="2">
              <a:lnSpc>
                <a:spcPct val="90000"/>
              </a:lnSpc>
              <a:spcBef>
                <a:spcPct val="10000"/>
              </a:spcBef>
            </a:pPr>
            <a:r>
              <a:rPr lang="nl-BE" altLang="en-US" sz="2000" smtClean="0"/>
              <a:t>Behaviourism</a:t>
            </a:r>
          </a:p>
          <a:p>
            <a:pPr lvl="2">
              <a:lnSpc>
                <a:spcPct val="90000"/>
              </a:lnSpc>
              <a:spcBef>
                <a:spcPct val="10000"/>
              </a:spcBef>
            </a:pPr>
            <a:r>
              <a:rPr lang="nl-BE" altLang="en-US" sz="2000" smtClean="0"/>
              <a:t>Identity theory</a:t>
            </a:r>
          </a:p>
          <a:p>
            <a:pPr lvl="2">
              <a:lnSpc>
                <a:spcPct val="90000"/>
              </a:lnSpc>
              <a:spcBef>
                <a:spcPct val="10000"/>
              </a:spcBef>
            </a:pPr>
            <a:r>
              <a:rPr lang="nl-BE" altLang="en-US" sz="2000" smtClean="0"/>
              <a:t>Functionalism</a:t>
            </a:r>
          </a:p>
          <a:p>
            <a:pPr lvl="2">
              <a:lnSpc>
                <a:spcPct val="90000"/>
              </a:lnSpc>
              <a:spcBef>
                <a:spcPct val="10000"/>
              </a:spcBef>
            </a:pPr>
            <a:r>
              <a:rPr lang="nl-BE" altLang="en-US" sz="2000" smtClean="0"/>
              <a:t>Non-reductive physicalism</a:t>
            </a:r>
          </a:p>
          <a:p>
            <a:pPr>
              <a:lnSpc>
                <a:spcPct val="90000"/>
              </a:lnSpc>
              <a:spcBef>
                <a:spcPct val="10000"/>
              </a:spcBef>
            </a:pPr>
            <a:r>
              <a:rPr lang="nl-BE" altLang="en-US" sz="2800" smtClean="0"/>
              <a:t>… </a:t>
            </a:r>
            <a:endParaRPr lang="en-US" altLang="en-US" sz="2800" smtClean="0"/>
          </a:p>
        </p:txBody>
      </p:sp>
    </p:spTree>
    <p:extLst>
      <p:ext uri="{BB962C8B-B14F-4D97-AF65-F5344CB8AC3E}">
        <p14:creationId xmlns:p14="http://schemas.microsoft.com/office/powerpoint/2010/main" val="318921391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Grp="1" noChangeArrowheads="1"/>
          </p:cNvSpPr>
          <p:nvPr>
            <p:ph type="title"/>
          </p:nvPr>
        </p:nvSpPr>
        <p:spPr/>
        <p:txBody>
          <a:bodyPr/>
          <a:lstStyle/>
          <a:p>
            <a:r>
              <a:rPr lang="nl-BE" altLang="en-US" smtClean="0"/>
              <a:t>… and its impact on Psychiatry</a:t>
            </a:r>
            <a:endParaRPr lang="en-US" altLang="en-US" smtClean="0"/>
          </a:p>
        </p:txBody>
      </p:sp>
      <p:sp>
        <p:nvSpPr>
          <p:cNvPr id="19459" name="Rectangle 3"/>
          <p:cNvSpPr>
            <a:spLocks noGrp="1" noChangeArrowheads="1"/>
          </p:cNvSpPr>
          <p:nvPr>
            <p:ph idx="1"/>
          </p:nvPr>
        </p:nvSpPr>
        <p:spPr/>
        <p:txBody>
          <a:bodyPr/>
          <a:lstStyle/>
          <a:p>
            <a:pPr marL="187325" indent="-187325" algn="just"/>
            <a:r>
              <a:rPr lang="en-US" altLang="en-US" sz="2000" i="1" dirty="0" smtClean="0"/>
              <a:t>Mental health professionals</a:t>
            </a:r>
            <a:r>
              <a:rPr lang="nl-BE" altLang="en-US" sz="2000" i="1" dirty="0" smtClean="0"/>
              <a:t> </a:t>
            </a:r>
            <a:r>
              <a:rPr lang="en-US" altLang="en-US" sz="2000" i="1" dirty="0" smtClean="0"/>
              <a:t>continue to employ a mind-brain dichotomy</a:t>
            </a:r>
            <a:r>
              <a:rPr lang="nl-BE" altLang="en-US" sz="2000" i="1" dirty="0" smtClean="0"/>
              <a:t> </a:t>
            </a:r>
            <a:r>
              <a:rPr lang="en-US" altLang="en-US" sz="2000" i="1" dirty="0" smtClean="0"/>
              <a:t>when reasoning about clinical</a:t>
            </a:r>
            <a:r>
              <a:rPr lang="nl-BE" altLang="en-US" sz="2000" i="1" dirty="0" smtClean="0"/>
              <a:t> </a:t>
            </a:r>
            <a:r>
              <a:rPr lang="en-US" altLang="en-US" sz="2000" i="1" dirty="0" smtClean="0"/>
              <a:t>cases. </a:t>
            </a:r>
            <a:endParaRPr lang="nl-BE" altLang="en-US" sz="2000" i="1" dirty="0" smtClean="0"/>
          </a:p>
          <a:p>
            <a:pPr marL="187325" indent="-187325" algn="just"/>
            <a:r>
              <a:rPr lang="en-US" altLang="en-US" sz="2000" i="1" dirty="0" smtClean="0"/>
              <a:t>The more a behavioral problem is</a:t>
            </a:r>
            <a:r>
              <a:rPr lang="nl-BE" altLang="en-US" sz="2000" i="1" dirty="0" smtClean="0"/>
              <a:t> </a:t>
            </a:r>
            <a:r>
              <a:rPr lang="en-US" altLang="en-US" sz="2000" i="1" dirty="0" smtClean="0"/>
              <a:t>seen as originating in “psychological”</a:t>
            </a:r>
            <a:r>
              <a:rPr lang="nl-BE" altLang="en-US" sz="2000" i="1" dirty="0" smtClean="0"/>
              <a:t> </a:t>
            </a:r>
            <a:r>
              <a:rPr lang="en-US" altLang="en-US" sz="2000" i="1" dirty="0" smtClean="0"/>
              <a:t>processes, the more a patient tends to be</a:t>
            </a:r>
            <a:r>
              <a:rPr lang="nl-BE" altLang="en-US" sz="2000" i="1" dirty="0" smtClean="0"/>
              <a:t> </a:t>
            </a:r>
            <a:r>
              <a:rPr lang="en-US" altLang="en-US" sz="2000" i="1" dirty="0" smtClean="0"/>
              <a:t>viewed as responsible and blameworthy</a:t>
            </a:r>
            <a:r>
              <a:rPr lang="nl-BE" altLang="en-US" sz="2000" i="1" dirty="0" smtClean="0"/>
              <a:t> </a:t>
            </a:r>
            <a:r>
              <a:rPr lang="en-US" altLang="en-US" sz="2000" i="1" dirty="0" smtClean="0"/>
              <a:t>for his or her symptoms; </a:t>
            </a:r>
            <a:endParaRPr lang="nl-BE" altLang="en-US" sz="2000" i="1" dirty="0" smtClean="0"/>
          </a:p>
          <a:p>
            <a:pPr marL="187325" indent="-187325" algn="just"/>
            <a:r>
              <a:rPr lang="en-US" altLang="en-US" sz="2000" i="1" dirty="0" smtClean="0"/>
              <a:t>conversely, the</a:t>
            </a:r>
            <a:r>
              <a:rPr lang="nl-BE" altLang="en-US" sz="2000" i="1" dirty="0" smtClean="0"/>
              <a:t> </a:t>
            </a:r>
            <a:r>
              <a:rPr lang="en-US" altLang="en-US" sz="2000" i="1" dirty="0" smtClean="0"/>
              <a:t>more behaviors are attributed to neurobiological</a:t>
            </a:r>
            <a:r>
              <a:rPr lang="nl-BE" altLang="en-US" sz="2000" i="1" dirty="0" smtClean="0"/>
              <a:t> </a:t>
            </a:r>
            <a:r>
              <a:rPr lang="en-US" altLang="en-US" sz="2000" i="1" dirty="0" smtClean="0"/>
              <a:t>causes, the less likely patients</a:t>
            </a:r>
            <a:r>
              <a:rPr lang="nl-BE" altLang="en-US" sz="2000" i="1" dirty="0" smtClean="0"/>
              <a:t> </a:t>
            </a:r>
            <a:r>
              <a:rPr lang="en-US" altLang="en-US" sz="2000" i="1" dirty="0" smtClean="0"/>
              <a:t>are to be viewed as responsible and</a:t>
            </a:r>
            <a:r>
              <a:rPr lang="nl-BE" altLang="en-US" sz="2000" i="1" dirty="0" smtClean="0"/>
              <a:t> </a:t>
            </a:r>
            <a:r>
              <a:rPr lang="en-US" altLang="en-US" sz="2000" i="1" dirty="0" smtClean="0"/>
              <a:t>blameworthy.</a:t>
            </a:r>
          </a:p>
        </p:txBody>
      </p:sp>
      <p:sp>
        <p:nvSpPr>
          <p:cNvPr id="19460" name="Rectangle 4"/>
          <p:cNvSpPr>
            <a:spLocks noChangeArrowheads="1"/>
          </p:cNvSpPr>
          <p:nvPr/>
        </p:nvSpPr>
        <p:spPr bwMode="auto">
          <a:xfrm>
            <a:off x="228600" y="4267200"/>
            <a:ext cx="86868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600">
                <a:solidFill>
                  <a:schemeClr val="bg1"/>
                </a:solidFill>
              </a:rPr>
              <a:t>Miresco</a:t>
            </a:r>
            <a:r>
              <a:rPr lang="nl-BE" altLang="en-US" sz="1600">
                <a:solidFill>
                  <a:schemeClr val="bg1"/>
                </a:solidFill>
              </a:rPr>
              <a:t> MJ</a:t>
            </a:r>
            <a:r>
              <a:rPr lang="en-US" altLang="en-US" sz="1600">
                <a:solidFill>
                  <a:schemeClr val="bg1"/>
                </a:solidFill>
              </a:rPr>
              <a:t>, Kirmayer</a:t>
            </a:r>
            <a:r>
              <a:rPr lang="nl-BE" altLang="en-US" sz="1600">
                <a:solidFill>
                  <a:schemeClr val="bg1"/>
                </a:solidFill>
              </a:rPr>
              <a:t> LJ.</a:t>
            </a:r>
          </a:p>
          <a:p>
            <a:pPr algn="r" eaLnBrk="1" hangingPunct="1"/>
            <a:r>
              <a:rPr lang="en-US" altLang="en-US" sz="1600">
                <a:solidFill>
                  <a:schemeClr val="bg1"/>
                </a:solidFill>
              </a:rPr>
              <a:t>The Persistence of Mind-Brain Dualism in Psychiatric</a:t>
            </a:r>
            <a:r>
              <a:rPr lang="nl-BE" altLang="en-US" sz="1600">
                <a:solidFill>
                  <a:schemeClr val="bg1"/>
                </a:solidFill>
              </a:rPr>
              <a:t> </a:t>
            </a:r>
            <a:r>
              <a:rPr lang="en-US" altLang="en-US" sz="1600">
                <a:solidFill>
                  <a:schemeClr val="bg1"/>
                </a:solidFill>
              </a:rPr>
              <a:t>Reasoning About Clinical Scenarios</a:t>
            </a:r>
            <a:r>
              <a:rPr lang="nl-BE" altLang="en-US" sz="1600">
                <a:solidFill>
                  <a:schemeClr val="bg1"/>
                </a:solidFill>
              </a:rPr>
              <a:t>. </a:t>
            </a:r>
          </a:p>
          <a:p>
            <a:pPr algn="r" eaLnBrk="1" hangingPunct="1"/>
            <a:r>
              <a:rPr lang="en-US" altLang="en-US" sz="1600">
                <a:solidFill>
                  <a:schemeClr val="bg1"/>
                </a:solidFill>
              </a:rPr>
              <a:t>Am J Psychiatry 2006; 163:913–918</a:t>
            </a:r>
          </a:p>
        </p:txBody>
      </p:sp>
      <p:sp>
        <p:nvSpPr>
          <p:cNvPr id="423941" name="Rectangle 5"/>
          <p:cNvSpPr>
            <a:spLocks noChangeArrowheads="1"/>
          </p:cNvSpPr>
          <p:nvPr/>
        </p:nvSpPr>
        <p:spPr bwMode="auto">
          <a:xfrm>
            <a:off x="304800" y="4953000"/>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b="1">
                <a:solidFill>
                  <a:srgbClr val="000066"/>
                </a:solidFill>
                <a:latin typeface="Times New Roman" panose="02020603050405020304" pitchFamily="18" charset="0"/>
              </a:defRPr>
            </a:lvl1pPr>
            <a:lvl2pPr marL="765175"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just" eaLnBrk="1" hangingPunct="1">
              <a:lnSpc>
                <a:spcPct val="90000"/>
              </a:lnSpc>
              <a:spcBef>
                <a:spcPct val="20000"/>
              </a:spcBef>
              <a:buFontTx/>
              <a:buChar char="•"/>
            </a:pPr>
            <a:r>
              <a:rPr lang="nl-BE" altLang="en-US" sz="2400" b="0">
                <a:solidFill>
                  <a:srgbClr val="EBE6FC"/>
                </a:solidFill>
              </a:rPr>
              <a:t>  But:</a:t>
            </a:r>
          </a:p>
          <a:p>
            <a:pPr lvl="1" algn="just" eaLnBrk="1" hangingPunct="1">
              <a:lnSpc>
                <a:spcPct val="90000"/>
              </a:lnSpc>
              <a:spcBef>
                <a:spcPct val="20000"/>
              </a:spcBef>
              <a:buFontTx/>
              <a:buChar char="•"/>
            </a:pPr>
            <a:r>
              <a:rPr lang="nl-BE" altLang="en-US" sz="2400" b="0">
                <a:solidFill>
                  <a:srgbClr val="EBE6FC"/>
                </a:solidFill>
              </a:rPr>
              <a:t>Conducted in one institution</a:t>
            </a:r>
          </a:p>
          <a:p>
            <a:pPr lvl="1" algn="just" eaLnBrk="1" hangingPunct="1">
              <a:lnSpc>
                <a:spcPct val="90000"/>
              </a:lnSpc>
              <a:spcBef>
                <a:spcPct val="20000"/>
              </a:spcBef>
              <a:buFontTx/>
              <a:buChar char="•"/>
            </a:pPr>
            <a:r>
              <a:rPr lang="nl-BE" altLang="en-US" sz="2400" b="0">
                <a:solidFill>
                  <a:srgbClr val="EBE6FC"/>
                </a:solidFill>
              </a:rPr>
              <a:t>Based on a questionnaire with voluntary submission</a:t>
            </a:r>
          </a:p>
          <a:p>
            <a:pPr algn="just" eaLnBrk="1" hangingPunct="1">
              <a:lnSpc>
                <a:spcPct val="90000"/>
              </a:lnSpc>
              <a:spcBef>
                <a:spcPct val="20000"/>
              </a:spcBef>
              <a:buFontTx/>
              <a:buChar char="•"/>
            </a:pPr>
            <a:r>
              <a:rPr lang="nl-BE" altLang="en-US" sz="2400" b="0">
                <a:solidFill>
                  <a:srgbClr val="EBE6FC"/>
                </a:solidFill>
              </a:rPr>
              <a:t>  Thus risk for major bias</a:t>
            </a:r>
          </a:p>
        </p:txBody>
      </p:sp>
    </p:spTree>
    <p:extLst>
      <p:ext uri="{BB962C8B-B14F-4D97-AF65-F5344CB8AC3E}">
        <p14:creationId xmlns:p14="http://schemas.microsoft.com/office/powerpoint/2010/main" val="1955602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3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4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Philosophy of Science (</a:t>
            </a:r>
            <a:r>
              <a:rPr lang="en-US" dirty="0" err="1"/>
              <a:t>PhyS</a:t>
            </a:r>
            <a:r>
              <a:rPr lang="en-US" dirty="0" smtClean="0"/>
              <a:t>) ?</a:t>
            </a:r>
            <a:endParaRPr lang="en-US" dirty="0"/>
          </a:p>
        </p:txBody>
      </p:sp>
      <p:sp>
        <p:nvSpPr>
          <p:cNvPr id="5" name="Content Placeholder 4"/>
          <p:cNvSpPr>
            <a:spLocks noGrp="1"/>
          </p:cNvSpPr>
          <p:nvPr>
            <p:ph idx="1"/>
          </p:nvPr>
        </p:nvSpPr>
        <p:spPr/>
        <p:txBody>
          <a:bodyPr/>
          <a:lstStyle/>
          <a:p>
            <a:pPr>
              <a:buFont typeface="Arial" panose="020B0604020202020204" pitchFamily="34" charset="0"/>
              <a:buChar char="•"/>
            </a:pPr>
            <a:r>
              <a:rPr lang="en-US" sz="2200" dirty="0" smtClean="0"/>
              <a:t>a </a:t>
            </a:r>
            <a:r>
              <a:rPr lang="en-US" sz="2200" dirty="0"/>
              <a:t>rigorous academic study that deals specifically with what science is, how it works, and the logic through which we build scientific knowledge</a:t>
            </a:r>
            <a:r>
              <a:rPr lang="en-US" sz="2200" dirty="0" smtClean="0"/>
              <a:t>.</a:t>
            </a:r>
          </a:p>
          <a:p>
            <a:pPr lvl="2">
              <a:buFont typeface="Arial" panose="020B0604020202020204" pitchFamily="34" charset="0"/>
              <a:buChar char="•"/>
            </a:pPr>
            <a:r>
              <a:rPr lang="en-US" sz="1400" dirty="0">
                <a:hlinkClick r:id="rId2"/>
              </a:rPr>
              <a:t>http://</a:t>
            </a:r>
            <a:r>
              <a:rPr lang="en-US" sz="1400" dirty="0" smtClean="0">
                <a:hlinkClick r:id="rId2"/>
              </a:rPr>
              <a:t>undsci.berkeley.edu/article/philosophy</a:t>
            </a:r>
            <a:endParaRPr lang="en-US" sz="1400" dirty="0" smtClean="0"/>
          </a:p>
          <a:p>
            <a:pPr lvl="2">
              <a:buFont typeface="Arial" panose="020B0604020202020204" pitchFamily="34" charset="0"/>
              <a:buChar char="•"/>
            </a:pPr>
            <a:endParaRPr lang="en-US" sz="1400" dirty="0" smtClean="0"/>
          </a:p>
          <a:p>
            <a:pPr>
              <a:buFont typeface="Arial" panose="020B0604020202020204" pitchFamily="34" charset="0"/>
              <a:buChar char="•"/>
            </a:pPr>
            <a:r>
              <a:rPr lang="en-US" sz="2200" dirty="0" smtClean="0"/>
              <a:t>a </a:t>
            </a:r>
            <a:r>
              <a:rPr lang="en-US" sz="2200" dirty="0"/>
              <a:t>general philosophy of science seeks to describe </a:t>
            </a:r>
            <a:r>
              <a:rPr lang="en-US" sz="2200" dirty="0" smtClean="0"/>
              <a:t>and understand </a:t>
            </a:r>
            <a:r>
              <a:rPr lang="en-US" sz="2200" dirty="0"/>
              <a:t>how science works within a wide range of sciences</a:t>
            </a:r>
            <a:r>
              <a:rPr lang="en-US" sz="2200" dirty="0" smtClean="0"/>
              <a:t>.</a:t>
            </a:r>
          </a:p>
          <a:p>
            <a:pPr lvl="2">
              <a:buFont typeface="Arial" panose="020B0604020202020204" pitchFamily="34" charset="0"/>
              <a:buChar char="•"/>
            </a:pPr>
            <a:r>
              <a:rPr lang="en-US" sz="1400" dirty="0"/>
              <a:t>Malcolm </a:t>
            </a:r>
            <a:r>
              <a:rPr lang="en-US" sz="1400" dirty="0" smtClean="0"/>
              <a:t>Forster. An </a:t>
            </a:r>
            <a:r>
              <a:rPr lang="en-US" sz="1400" dirty="0"/>
              <a:t>Introduction to Philosophy of </a:t>
            </a:r>
            <a:r>
              <a:rPr lang="en-US" sz="1400" dirty="0" smtClean="0"/>
              <a:t>Science, </a:t>
            </a:r>
            <a:r>
              <a:rPr lang="en-US" sz="1400" dirty="0"/>
              <a:t>2004</a:t>
            </a:r>
            <a:r>
              <a:rPr lang="en-US" sz="1400" dirty="0" smtClean="0"/>
              <a:t>.</a:t>
            </a:r>
          </a:p>
          <a:p>
            <a:pPr lvl="2">
              <a:buFont typeface="Arial" panose="020B0604020202020204" pitchFamily="34" charset="0"/>
              <a:buChar char="•"/>
            </a:pPr>
            <a:endParaRPr lang="en-US" sz="1800" dirty="0"/>
          </a:p>
          <a:p>
            <a:pPr>
              <a:buFont typeface="Arial" panose="020B0604020202020204" pitchFamily="34" charset="0"/>
              <a:buChar char="•"/>
            </a:pPr>
            <a:r>
              <a:rPr lang="en-US" sz="2200" dirty="0" smtClean="0"/>
              <a:t>philosophy </a:t>
            </a:r>
            <a:r>
              <a:rPr lang="en-US" sz="2200" dirty="0"/>
              <a:t>of science should help us look at claims made within science, and claims made about science, and </a:t>
            </a:r>
            <a:r>
              <a:rPr lang="en-US" sz="2200" dirty="0" smtClean="0"/>
              <a:t>should help </a:t>
            </a:r>
            <a:r>
              <a:rPr lang="en-US" sz="2200" dirty="0"/>
              <a:t>us make informed judgments about how and what </a:t>
            </a:r>
            <a:r>
              <a:rPr lang="en-US" sz="2200" dirty="0" smtClean="0"/>
              <a:t>we are </a:t>
            </a:r>
            <a:r>
              <a:rPr lang="en-US" sz="2200" dirty="0"/>
              <a:t>to think about each case</a:t>
            </a:r>
            <a:r>
              <a:rPr lang="en-US" sz="2200" dirty="0" smtClean="0"/>
              <a:t>.</a:t>
            </a:r>
          </a:p>
          <a:p>
            <a:pPr lvl="2">
              <a:buFont typeface="Arial" panose="020B0604020202020204" pitchFamily="34" charset="0"/>
              <a:buChar char="•"/>
            </a:pPr>
            <a:r>
              <a:rPr lang="en-US" sz="1400" dirty="0">
                <a:hlinkClick r:id="rId3"/>
              </a:rPr>
              <a:t>http://www.thegreatcourses.com/professors/jeffrey-l-kasser</a:t>
            </a:r>
            <a:r>
              <a:rPr lang="en-US" sz="1400" dirty="0" smtClean="0">
                <a:hlinkClick r:id="rId3"/>
              </a:rPr>
              <a:t>/</a:t>
            </a:r>
            <a:endParaRPr lang="en-US" sz="1400" dirty="0" smtClean="0"/>
          </a:p>
          <a:p>
            <a:pPr lvl="2">
              <a:buFont typeface="Arial" panose="020B0604020202020204" pitchFamily="34" charset="0"/>
              <a:buChar char="•"/>
            </a:pPr>
            <a:endParaRPr lang="en-US" sz="1800" dirty="0" smtClean="0"/>
          </a:p>
          <a:p>
            <a:pPr lvl="2">
              <a:buFont typeface="Arial" panose="020B0604020202020204" pitchFamily="34" charset="0"/>
              <a:buChar char="•"/>
            </a:pPr>
            <a:endParaRPr lang="en-US" sz="1800" dirty="0" smtClean="0"/>
          </a:p>
          <a:p>
            <a:pPr>
              <a:buFont typeface="Arial" panose="020B0604020202020204" pitchFamily="34" charset="0"/>
              <a:buChar char="•"/>
            </a:pPr>
            <a:endParaRPr lang="en-US" dirty="0" smtClean="0"/>
          </a:p>
        </p:txBody>
      </p:sp>
      <p:sp>
        <p:nvSpPr>
          <p:cNvPr id="2" name="TextBox 1"/>
          <p:cNvSpPr txBox="1"/>
          <p:nvPr/>
        </p:nvSpPr>
        <p:spPr>
          <a:xfrm>
            <a:off x="6858000" y="6172200"/>
            <a:ext cx="2169184" cy="584775"/>
          </a:xfrm>
          <a:prstGeom prst="rect">
            <a:avLst/>
          </a:prstGeom>
          <a:noFill/>
        </p:spPr>
        <p:txBody>
          <a:bodyPr wrap="none" rtlCol="0">
            <a:spAutoFit/>
          </a:bodyPr>
          <a:lstStyle/>
          <a:p>
            <a:r>
              <a:rPr lang="en-US" dirty="0" smtClean="0">
                <a:solidFill>
                  <a:srgbClr val="FFFF00"/>
                </a:solidFill>
              </a:rPr>
              <a:t>Keywords?</a:t>
            </a:r>
            <a:endParaRPr lang="en-US" dirty="0">
              <a:solidFill>
                <a:srgbClr val="FFFF00"/>
              </a:solidFill>
            </a:endParaRPr>
          </a:p>
        </p:txBody>
      </p:sp>
    </p:spTree>
    <p:extLst>
      <p:ext uri="{BB962C8B-B14F-4D97-AF65-F5344CB8AC3E}">
        <p14:creationId xmlns:p14="http://schemas.microsoft.com/office/powerpoint/2010/main" val="408930117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A terminological and ontological problem (2)</a:t>
            </a:r>
          </a:p>
        </p:txBody>
      </p:sp>
      <p:sp>
        <p:nvSpPr>
          <p:cNvPr id="20483" name="Content Placeholder 2"/>
          <p:cNvSpPr>
            <a:spLocks noGrp="1"/>
          </p:cNvSpPr>
          <p:nvPr>
            <p:ph idx="1"/>
          </p:nvPr>
        </p:nvSpPr>
        <p:spPr>
          <a:xfrm>
            <a:off x="228600" y="2438400"/>
            <a:ext cx="8686800" cy="4191000"/>
          </a:xfrm>
        </p:spPr>
        <p:txBody>
          <a:bodyPr/>
          <a:lstStyle/>
          <a:p>
            <a:pPr eaLnBrk="1" hangingPunct="1"/>
            <a:r>
              <a:rPr lang="en-US" altLang="en-US" dirty="0" smtClean="0"/>
              <a:t>Szasz: ‘</a:t>
            </a:r>
            <a:r>
              <a:rPr lang="en-US" altLang="en-US" u="sng" dirty="0" smtClean="0"/>
              <a:t>mental illness</a:t>
            </a:r>
            <a:r>
              <a:rPr lang="en-US" altLang="en-US" dirty="0" smtClean="0"/>
              <a:t> </a:t>
            </a:r>
            <a:r>
              <a:rPr lang="en-US" altLang="en-US" i="1" dirty="0" smtClean="0"/>
              <a:t>is a myth whose function it is to disguise and thus render more palatable the bitter pill of moral conflicts in human relations</a:t>
            </a:r>
            <a:r>
              <a:rPr lang="en-US" altLang="en-US" dirty="0" smtClean="0"/>
              <a:t>’</a:t>
            </a:r>
          </a:p>
          <a:p>
            <a:pPr lvl="1" eaLnBrk="1" hangingPunct="1"/>
            <a:endParaRPr lang="en-GB" altLang="en-US" sz="1400" dirty="0" smtClean="0">
              <a:solidFill>
                <a:schemeClr val="bg1"/>
              </a:solidFill>
            </a:endParaRPr>
          </a:p>
          <a:p>
            <a:pPr lvl="1" eaLnBrk="1" hangingPunct="1"/>
            <a:r>
              <a:rPr lang="en-GB" altLang="en-US" sz="2400" dirty="0" smtClean="0">
                <a:solidFill>
                  <a:schemeClr val="bg1"/>
                </a:solidFill>
              </a:rPr>
              <a:t>Szasz TS: The Myth of Mental Illness. </a:t>
            </a:r>
            <a:r>
              <a:rPr lang="en-GB" altLang="en-US" sz="2400" i="1" dirty="0" smtClean="0">
                <a:solidFill>
                  <a:schemeClr val="bg1"/>
                </a:solidFill>
              </a:rPr>
              <a:t>American Psychologist </a:t>
            </a:r>
            <a:r>
              <a:rPr lang="en-GB" altLang="en-US" sz="2400" dirty="0" smtClean="0">
                <a:solidFill>
                  <a:schemeClr val="bg1"/>
                </a:solidFill>
              </a:rPr>
              <a:t>1960, 15:113-118.</a:t>
            </a:r>
            <a:endParaRPr lang="en-US" altLang="en-US" sz="2400" dirty="0" smtClean="0">
              <a:solidFill>
                <a:schemeClr val="bg1"/>
              </a:solidFill>
            </a:endParaRPr>
          </a:p>
        </p:txBody>
      </p:sp>
    </p:spTree>
    <p:extLst>
      <p:ext uri="{BB962C8B-B14F-4D97-AF65-F5344CB8AC3E}">
        <p14:creationId xmlns:p14="http://schemas.microsoft.com/office/powerpoint/2010/main" val="34945146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p:txBody>
          <a:bodyPr/>
          <a:lstStyle/>
          <a:p>
            <a:r>
              <a:rPr lang="nl-BE" altLang="en-US" smtClean="0"/>
              <a:t>The “M</a:t>
            </a:r>
            <a:r>
              <a:rPr lang="en-US" altLang="en-US" smtClean="0"/>
              <a:t>yth of </a:t>
            </a:r>
            <a:r>
              <a:rPr lang="nl-BE" altLang="en-US" smtClean="0"/>
              <a:t>M</a:t>
            </a:r>
            <a:r>
              <a:rPr lang="en-US" altLang="en-US" smtClean="0"/>
              <a:t>ental </a:t>
            </a:r>
            <a:r>
              <a:rPr lang="nl-BE" altLang="en-US" smtClean="0"/>
              <a:t>I</a:t>
            </a:r>
            <a:r>
              <a:rPr lang="en-US" altLang="en-US" smtClean="0"/>
              <a:t>llness</a:t>
            </a:r>
            <a:r>
              <a:rPr lang="nl-BE" altLang="en-US" smtClean="0"/>
              <a:t>”</a:t>
            </a:r>
            <a:endParaRPr lang="en-US" altLang="en-US" smtClean="0"/>
          </a:p>
        </p:txBody>
      </p:sp>
      <p:sp>
        <p:nvSpPr>
          <p:cNvPr id="21507" name="Rectangle 3"/>
          <p:cNvSpPr>
            <a:spLocks noGrp="1" noChangeArrowheads="1"/>
          </p:cNvSpPr>
          <p:nvPr>
            <p:ph idx="1"/>
          </p:nvPr>
        </p:nvSpPr>
        <p:spPr/>
        <p:txBody>
          <a:bodyPr/>
          <a:lstStyle/>
          <a:p>
            <a:r>
              <a:rPr lang="nl-BE" altLang="en-US" sz="2400" i="1" smtClean="0"/>
              <a:t>“</a:t>
            </a:r>
            <a:r>
              <a:rPr lang="en-US" altLang="en-US" sz="2400" i="1" smtClean="0"/>
              <a:t>I maintain</a:t>
            </a:r>
            <a:r>
              <a:rPr lang="en-US" altLang="en-US" sz="2800" i="1" smtClean="0"/>
              <a:t> </a:t>
            </a:r>
            <a:endParaRPr lang="nl-BE" altLang="en-US" sz="2800" i="1" smtClean="0"/>
          </a:p>
          <a:p>
            <a:pPr lvl="1"/>
            <a:r>
              <a:rPr lang="en-US" altLang="en-US" sz="2400" i="1" smtClean="0"/>
              <a:t>that the mind is not the brain, </a:t>
            </a:r>
            <a:endParaRPr lang="nl-BE" altLang="en-US" sz="2400" i="1" smtClean="0"/>
          </a:p>
          <a:p>
            <a:pPr lvl="1"/>
            <a:r>
              <a:rPr lang="en-US" altLang="en-US" sz="2400" i="1" smtClean="0"/>
              <a:t>that mental functions are not reducible to brain functions, and</a:t>
            </a:r>
            <a:endParaRPr lang="nl-BE" altLang="en-US" sz="2400" i="1" smtClean="0"/>
          </a:p>
          <a:p>
            <a:pPr lvl="1"/>
            <a:r>
              <a:rPr lang="en-US" altLang="en-US" sz="2400" i="1" smtClean="0"/>
              <a:t>that mental diseases are not brain diseases</a:t>
            </a:r>
            <a:r>
              <a:rPr lang="nl-BE" altLang="en-US" sz="2400" i="1" smtClean="0"/>
              <a:t>, </a:t>
            </a:r>
          </a:p>
          <a:p>
            <a:pPr lvl="1"/>
            <a:r>
              <a:rPr lang="en-US" altLang="en-US" sz="2400" i="1" smtClean="0"/>
              <a:t>indeed, that mental diseases are not diseases at all. </a:t>
            </a:r>
          </a:p>
          <a:p>
            <a:r>
              <a:rPr lang="en-US" altLang="en-US" sz="2400" i="1" smtClean="0"/>
              <a:t>When I assert the latter, I do not imply that distressing personal experiences and deviant behaviors do not exist. Anxiety, depression, and conflict do exist--in fact, are intrinsic to the human condition--but they are not diseases in the pathological sense.</a:t>
            </a:r>
            <a:r>
              <a:rPr lang="nl-BE" altLang="en-US" sz="2400" i="1" smtClean="0"/>
              <a:t>”</a:t>
            </a:r>
            <a:endParaRPr lang="en-US" altLang="en-US" sz="2400" i="1" smtClean="0"/>
          </a:p>
        </p:txBody>
      </p:sp>
      <p:sp>
        <p:nvSpPr>
          <p:cNvPr id="21508" name="Rectangle 4"/>
          <p:cNvSpPr>
            <a:spLocks noChangeArrowheads="1"/>
          </p:cNvSpPr>
          <p:nvPr/>
        </p:nvSpPr>
        <p:spPr bwMode="auto">
          <a:xfrm>
            <a:off x="3124200" y="6216650"/>
            <a:ext cx="601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000066"/>
                </a:solidFill>
                <a:latin typeface="Times New Roman" panose="02020603050405020304" pitchFamily="18" charset="0"/>
              </a:defRPr>
            </a:lvl1pPr>
            <a:lvl2pPr marL="742950" indent="-285750" eaLnBrk="0" hangingPunct="0">
              <a:defRPr sz="3200" b="1">
                <a:solidFill>
                  <a:srgbClr val="000066"/>
                </a:solidFill>
                <a:latin typeface="Times New Roman" panose="02020603050405020304" pitchFamily="18" charset="0"/>
              </a:defRPr>
            </a:lvl2pPr>
            <a:lvl3pPr marL="1143000" indent="-228600" eaLnBrk="0" hangingPunct="0">
              <a:defRPr sz="3200" b="1">
                <a:solidFill>
                  <a:srgbClr val="000066"/>
                </a:solidFill>
                <a:latin typeface="Times New Roman" panose="02020603050405020304" pitchFamily="18" charset="0"/>
              </a:defRPr>
            </a:lvl3pPr>
            <a:lvl4pPr marL="1600200" indent="-228600" eaLnBrk="0" hangingPunct="0">
              <a:defRPr sz="3200" b="1">
                <a:solidFill>
                  <a:srgbClr val="000066"/>
                </a:solidFill>
                <a:latin typeface="Times New Roman" panose="02020603050405020304" pitchFamily="18" charset="0"/>
              </a:defRPr>
            </a:lvl4pPr>
            <a:lvl5pPr marL="2057400" indent="-228600" eaLnBrk="0" hangingPunct="0">
              <a:defRPr sz="3200" b="1">
                <a:solidFill>
                  <a:srgbClr val="000066"/>
                </a:solidFill>
                <a:latin typeface="Times New Roman" panose="02020603050405020304" pitchFamily="18" charset="0"/>
              </a:defRPr>
            </a:lvl5pPr>
            <a:lvl6pPr marL="2514600" indent="-228600" algn="ctr" eaLnBrk="0" fontAlgn="base" hangingPunct="0">
              <a:spcBef>
                <a:spcPct val="0"/>
              </a:spcBef>
              <a:spcAft>
                <a:spcPct val="0"/>
              </a:spcAft>
              <a:defRPr sz="3200" b="1">
                <a:solidFill>
                  <a:srgbClr val="000066"/>
                </a:solidFill>
                <a:latin typeface="Times New Roman" panose="02020603050405020304" pitchFamily="18" charset="0"/>
              </a:defRPr>
            </a:lvl6pPr>
            <a:lvl7pPr marL="2971800" indent="-228600" algn="ctr" eaLnBrk="0" fontAlgn="base" hangingPunct="0">
              <a:spcBef>
                <a:spcPct val="0"/>
              </a:spcBef>
              <a:spcAft>
                <a:spcPct val="0"/>
              </a:spcAft>
              <a:defRPr sz="3200" b="1">
                <a:solidFill>
                  <a:srgbClr val="000066"/>
                </a:solidFill>
                <a:latin typeface="Times New Roman" panose="02020603050405020304" pitchFamily="18" charset="0"/>
              </a:defRPr>
            </a:lvl7pPr>
            <a:lvl8pPr marL="3429000" indent="-228600" algn="ctr" eaLnBrk="0" fontAlgn="base" hangingPunct="0">
              <a:spcBef>
                <a:spcPct val="0"/>
              </a:spcBef>
              <a:spcAft>
                <a:spcPct val="0"/>
              </a:spcAft>
              <a:defRPr sz="3200" b="1">
                <a:solidFill>
                  <a:srgbClr val="000066"/>
                </a:solidFill>
                <a:latin typeface="Times New Roman" panose="02020603050405020304" pitchFamily="18" charset="0"/>
              </a:defRPr>
            </a:lvl8pPr>
            <a:lvl9pPr marL="3886200" indent="-228600" algn="ctr" eaLnBrk="0" fontAlgn="base" hangingPunct="0">
              <a:spcBef>
                <a:spcPct val="0"/>
              </a:spcBef>
              <a:spcAft>
                <a:spcPct val="0"/>
              </a:spcAft>
              <a:defRPr sz="3200" b="1">
                <a:solidFill>
                  <a:srgbClr val="000066"/>
                </a:solidFill>
                <a:latin typeface="Times New Roman" panose="02020603050405020304" pitchFamily="18" charset="0"/>
              </a:defRPr>
            </a:lvl9pPr>
          </a:lstStyle>
          <a:p>
            <a:pPr algn="r" eaLnBrk="1" hangingPunct="1"/>
            <a:r>
              <a:rPr lang="en-US" altLang="en-US" sz="1800">
                <a:solidFill>
                  <a:srgbClr val="EBE6FC"/>
                </a:solidFill>
              </a:rPr>
              <a:t>Thomas S. Szasz</a:t>
            </a:r>
            <a:r>
              <a:rPr lang="nl-BE" altLang="en-US" sz="1800">
                <a:solidFill>
                  <a:srgbClr val="EBE6FC"/>
                </a:solidFill>
              </a:rPr>
              <a:t> (MD)</a:t>
            </a:r>
            <a:r>
              <a:rPr lang="en-US" altLang="en-US" sz="1800">
                <a:solidFill>
                  <a:srgbClr val="EBE6FC"/>
                </a:solidFill>
              </a:rPr>
              <a:t>, Mental Disorders Are Not Diseases</a:t>
            </a:r>
            <a:r>
              <a:rPr lang="nl-BE" altLang="en-US" sz="1800">
                <a:solidFill>
                  <a:srgbClr val="EBE6FC"/>
                </a:solidFill>
              </a:rPr>
              <a:t>.</a:t>
            </a:r>
          </a:p>
          <a:p>
            <a:pPr algn="r" eaLnBrk="1" hangingPunct="1"/>
            <a:r>
              <a:rPr lang="en-US" altLang="en-US" sz="1800">
                <a:solidFill>
                  <a:srgbClr val="EBE6FC"/>
                </a:solidFill>
              </a:rPr>
              <a:t>USA Today (Magazine) January 2000</a:t>
            </a:r>
          </a:p>
        </p:txBody>
      </p:sp>
    </p:spTree>
    <p:extLst>
      <p:ext uri="{BB962C8B-B14F-4D97-AF65-F5344CB8AC3E}">
        <p14:creationId xmlns:p14="http://schemas.microsoft.com/office/powerpoint/2010/main" val="326333278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Our interpretation of Szasz (1)</a:t>
            </a:r>
          </a:p>
        </p:txBody>
      </p:sp>
      <p:sp>
        <p:nvSpPr>
          <p:cNvPr id="22531" name="Content Placeholder 2"/>
          <p:cNvSpPr>
            <a:spLocks noGrp="1"/>
          </p:cNvSpPr>
          <p:nvPr>
            <p:ph idx="1"/>
          </p:nvPr>
        </p:nvSpPr>
        <p:spPr/>
        <p:txBody>
          <a:bodyPr/>
          <a:lstStyle/>
          <a:p>
            <a:r>
              <a:rPr lang="en-US" altLang="en-US" sz="2800" smtClean="0"/>
              <a:t>the group of persons ‘</a:t>
            </a:r>
            <a:r>
              <a:rPr lang="en-US" altLang="en-US" sz="2800" i="1" smtClean="0"/>
              <a:t>known to manifest various peculiarities or disorders of thinking and behavior</a:t>
            </a:r>
            <a:r>
              <a:rPr lang="en-US" altLang="en-US" sz="2800" smtClean="0"/>
              <a:t>’ and about which </a:t>
            </a:r>
            <a:r>
              <a:rPr lang="en-US" altLang="en-US" sz="2800" u="sng" smtClean="0"/>
              <a:t>it is therefore said</a:t>
            </a:r>
            <a:r>
              <a:rPr lang="en-US" altLang="en-US" sz="2800" smtClean="0"/>
              <a:t> that they have a mental illness, consists of two subgroups: </a:t>
            </a:r>
          </a:p>
          <a:p>
            <a:pPr lvl="1"/>
            <a:r>
              <a:rPr lang="en-US" altLang="en-US" smtClean="0"/>
              <a:t>(1) those for which there is an underlying </a:t>
            </a:r>
            <a:r>
              <a:rPr lang="en-US" altLang="en-US" i="1" smtClean="0"/>
              <a:t>brain disorder</a:t>
            </a:r>
            <a:r>
              <a:rPr lang="en-US" altLang="en-US" smtClean="0"/>
              <a:t> perhaps not yet discoverable by what the state of the art is able to offer; and </a:t>
            </a:r>
          </a:p>
          <a:p>
            <a:pPr lvl="1"/>
            <a:r>
              <a:rPr lang="en-US" altLang="en-US" smtClean="0"/>
              <a:t>(2) those who exhibit in their behavior a ‘</a:t>
            </a:r>
            <a:r>
              <a:rPr lang="en-US" altLang="en-US" i="1" smtClean="0"/>
              <a:t>deviance … from certain psychosocial, ethical, or legal norms</a:t>
            </a:r>
            <a:r>
              <a:rPr lang="en-US" altLang="en-US" smtClean="0"/>
              <a:t>’ as judged by themselves, by clinicians, or by others. </a:t>
            </a:r>
          </a:p>
          <a:p>
            <a:pPr>
              <a:buFontTx/>
              <a:buNone/>
            </a:pPr>
            <a:endParaRPr lang="en-US" altLang="en-US" smtClean="0"/>
          </a:p>
        </p:txBody>
      </p:sp>
    </p:spTree>
    <p:extLst>
      <p:ext uri="{BB962C8B-B14F-4D97-AF65-F5344CB8AC3E}">
        <p14:creationId xmlns:p14="http://schemas.microsoft.com/office/powerpoint/2010/main" val="1454528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smtClean="0"/>
              <a:t>Our interpretation of Szasz (2)</a:t>
            </a:r>
          </a:p>
        </p:txBody>
      </p:sp>
      <p:sp>
        <p:nvSpPr>
          <p:cNvPr id="12291" name="Content Placeholder 2"/>
          <p:cNvSpPr>
            <a:spLocks noGrp="1"/>
          </p:cNvSpPr>
          <p:nvPr>
            <p:ph idx="1"/>
          </p:nvPr>
        </p:nvSpPr>
        <p:spPr/>
        <p:txBody>
          <a:bodyPr/>
          <a:lstStyle/>
          <a:p>
            <a:pPr marL="342900" lvl="1" indent="-342900">
              <a:buFontTx/>
              <a:buChar char="•"/>
              <a:defRPr/>
            </a:pPr>
            <a:r>
              <a:rPr lang="en-US" sz="2800" dirty="0" smtClean="0"/>
              <a:t>those for which there is an underlying </a:t>
            </a:r>
            <a:r>
              <a:rPr lang="en-US" sz="2800" i="1" dirty="0" smtClean="0"/>
              <a:t>brain disorder</a:t>
            </a:r>
            <a:r>
              <a:rPr lang="en-US" sz="2800" dirty="0" smtClean="0"/>
              <a:t> perhaps not yet discoverable by what the state of the art is able to offer</a:t>
            </a:r>
          </a:p>
          <a:p>
            <a:pPr lvl="1">
              <a:defRPr/>
            </a:pPr>
            <a:r>
              <a:rPr lang="en-US" sz="2400" dirty="0" smtClean="0"/>
              <a:t>would be better described as </a:t>
            </a:r>
            <a:r>
              <a:rPr lang="en-US" sz="2400" u="sng" dirty="0" smtClean="0"/>
              <a:t>having a brain disorder</a:t>
            </a:r>
            <a:r>
              <a:rPr lang="en-US" sz="2400" dirty="0" smtClean="0"/>
              <a:t>, </a:t>
            </a:r>
          </a:p>
          <a:p>
            <a:pPr marL="457200" indent="-457200">
              <a:buFont typeface="Arial" panose="020B0604020202020204" pitchFamily="34" charset="0"/>
              <a:buChar char="•"/>
              <a:defRPr/>
            </a:pPr>
            <a:r>
              <a:rPr lang="en-US" sz="2800" dirty="0" smtClean="0"/>
              <a:t>those who exhibit in their behavior a ‘</a:t>
            </a:r>
            <a:r>
              <a:rPr lang="en-US" sz="2800" i="1" dirty="0" smtClean="0"/>
              <a:t>deviance … from certain psychosocial, ethical, or legal norms</a:t>
            </a:r>
            <a:r>
              <a:rPr lang="en-US" sz="2800" dirty="0" smtClean="0"/>
              <a:t>’ as judged by themselves, by clinicians, or by others</a:t>
            </a:r>
          </a:p>
          <a:p>
            <a:pPr lvl="1">
              <a:defRPr/>
            </a:pPr>
            <a:r>
              <a:rPr lang="en-US" sz="2400" dirty="0" smtClean="0"/>
              <a:t>while they might indeed have ‘</a:t>
            </a:r>
            <a:r>
              <a:rPr lang="en-US" sz="2400" i="1" dirty="0" smtClean="0"/>
              <a:t>problems of living</a:t>
            </a:r>
            <a:r>
              <a:rPr lang="en-US" sz="2400" dirty="0" smtClean="0"/>
              <a:t>’, and thus be suffering, are not suffering because of some disorder of a special, mental kind. </a:t>
            </a:r>
          </a:p>
        </p:txBody>
      </p:sp>
    </p:spTree>
    <p:extLst>
      <p:ext uri="{BB962C8B-B14F-4D97-AF65-F5344CB8AC3E}">
        <p14:creationId xmlns:p14="http://schemas.microsoft.com/office/powerpoint/2010/main" val="33782513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Our interpretation of Szasz (3)</a:t>
            </a:r>
          </a:p>
        </p:txBody>
      </p:sp>
      <p:sp>
        <p:nvSpPr>
          <p:cNvPr id="24579" name="Content Placeholder 2"/>
          <p:cNvSpPr>
            <a:spLocks noGrp="1"/>
          </p:cNvSpPr>
          <p:nvPr>
            <p:ph idx="1"/>
          </p:nvPr>
        </p:nvSpPr>
        <p:spPr/>
        <p:txBody>
          <a:bodyPr/>
          <a:lstStyle/>
          <a:p>
            <a:r>
              <a:rPr lang="en-US" altLang="en-US" smtClean="0"/>
              <a:t>Szasz hereby rejects as fallacious the view which regards social intercourse</a:t>
            </a:r>
            <a:r>
              <a:rPr lang="en-US" altLang="en-US" i="1" smtClean="0"/>
              <a:t> </a:t>
            </a:r>
            <a:r>
              <a:rPr lang="en-US" altLang="en-US" smtClean="0"/>
              <a:t>‘</a:t>
            </a:r>
            <a:r>
              <a:rPr lang="en-US" altLang="en-US" i="1" smtClean="0"/>
              <a:t>as something inherently harmonious, its disturbance being due solely to the presence of “mental illness” in many people</a:t>
            </a:r>
            <a:r>
              <a:rPr lang="en-US" altLang="en-US" smtClean="0"/>
              <a:t>’.</a:t>
            </a:r>
          </a:p>
        </p:txBody>
      </p:sp>
    </p:spTree>
    <p:extLst>
      <p:ext uri="{BB962C8B-B14F-4D97-AF65-F5344CB8AC3E}">
        <p14:creationId xmlns:p14="http://schemas.microsoft.com/office/powerpoint/2010/main" val="395675190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mtClean="0"/>
              <a:t>A terminological and ontological problem (3)</a:t>
            </a:r>
          </a:p>
        </p:txBody>
      </p:sp>
      <p:sp>
        <p:nvSpPr>
          <p:cNvPr id="25603" name="Content Placeholder 2"/>
          <p:cNvSpPr>
            <a:spLocks noGrp="1"/>
          </p:cNvSpPr>
          <p:nvPr>
            <p:ph idx="1"/>
          </p:nvPr>
        </p:nvSpPr>
        <p:spPr>
          <a:xfrm>
            <a:off x="228600" y="2209800"/>
            <a:ext cx="8686800" cy="4419600"/>
          </a:xfrm>
        </p:spPr>
        <p:txBody>
          <a:bodyPr/>
          <a:lstStyle/>
          <a:p>
            <a:r>
              <a:rPr lang="en-US" altLang="en-US" i="1" dirty="0" smtClean="0"/>
              <a:t>Adoption of a generic, presumably universal, definition of "mental disorder" would be premature. It may cause more harm than good to psychiatry</a:t>
            </a:r>
            <a:r>
              <a:rPr lang="en-US" altLang="en-US" dirty="0" smtClean="0"/>
              <a:t>.</a:t>
            </a:r>
          </a:p>
          <a:p>
            <a:pPr lvl="1"/>
            <a:r>
              <a:rPr lang="en-GB" altLang="en-US" dirty="0" err="1" smtClean="0"/>
              <a:t>Jablensky</a:t>
            </a:r>
            <a:r>
              <a:rPr lang="en-GB" altLang="en-US" dirty="0" smtClean="0"/>
              <a:t> A: </a:t>
            </a:r>
            <a:r>
              <a:rPr lang="en-GB" altLang="en-US" b="1" dirty="0" smtClean="0"/>
              <a:t>Does psychiatry need an overarching concept of "mental disorder"?</a:t>
            </a:r>
            <a:r>
              <a:rPr lang="en-GB" altLang="en-US" dirty="0" smtClean="0"/>
              <a:t> </a:t>
            </a:r>
            <a:r>
              <a:rPr lang="en-GB" altLang="en-US" i="1" dirty="0" smtClean="0"/>
              <a:t>World Psychiatry </a:t>
            </a:r>
            <a:r>
              <a:rPr lang="en-GB" altLang="en-US" dirty="0" smtClean="0"/>
              <a:t>2007, </a:t>
            </a:r>
            <a:r>
              <a:rPr lang="en-GB" altLang="en-US" b="1" dirty="0" smtClean="0"/>
              <a:t>6:</a:t>
            </a:r>
            <a:r>
              <a:rPr lang="en-GB" altLang="en-US" dirty="0" smtClean="0"/>
              <a:t>157-158.</a:t>
            </a:r>
            <a:endParaRPr lang="en-US" altLang="en-US" dirty="0" smtClean="0"/>
          </a:p>
        </p:txBody>
      </p:sp>
    </p:spTree>
    <p:extLst>
      <p:ext uri="{BB962C8B-B14F-4D97-AF65-F5344CB8AC3E}">
        <p14:creationId xmlns:p14="http://schemas.microsoft.com/office/powerpoint/2010/main" val="239144873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Jablensky’s arguments (1)</a:t>
            </a:r>
          </a:p>
        </p:txBody>
      </p:sp>
      <p:sp>
        <p:nvSpPr>
          <p:cNvPr id="14339" name="Content Placeholder 2"/>
          <p:cNvSpPr>
            <a:spLocks noGrp="1"/>
          </p:cNvSpPr>
          <p:nvPr>
            <p:ph idx="1"/>
          </p:nvPr>
        </p:nvSpPr>
        <p:spPr/>
        <p:txBody>
          <a:bodyPr/>
          <a:lstStyle/>
          <a:p>
            <a:pPr>
              <a:spcBef>
                <a:spcPct val="0"/>
              </a:spcBef>
            </a:pPr>
            <a:r>
              <a:rPr lang="en-US" altLang="en-US" sz="2800" smtClean="0"/>
              <a:t>A terminological argument</a:t>
            </a:r>
          </a:p>
          <a:p>
            <a:pPr lvl="1">
              <a:spcBef>
                <a:spcPct val="0"/>
              </a:spcBef>
            </a:pPr>
            <a:r>
              <a:rPr lang="en-US" altLang="en-US" sz="2400" i="1" smtClean="0"/>
              <a:t>Neither disease nor health has ever been strictly and unambiguously defined in terms of finite sets of observable referential phenomena. </a:t>
            </a:r>
          </a:p>
          <a:p>
            <a:pPr>
              <a:spcBef>
                <a:spcPct val="0"/>
              </a:spcBef>
            </a:pPr>
            <a:r>
              <a:rPr lang="en-US" altLang="en-US" sz="2800" smtClean="0"/>
              <a:t>Arguments of utility:</a:t>
            </a:r>
          </a:p>
          <a:p>
            <a:pPr lvl="1">
              <a:spcBef>
                <a:spcPct val="0"/>
              </a:spcBef>
            </a:pPr>
            <a:r>
              <a:rPr lang="en-US" altLang="en-US" sz="2400" i="1" smtClean="0"/>
              <a:t>the medical person is least concerned with what healthy and sick mean in general ... we do not need the concept of ‘illness in general’ at all </a:t>
            </a:r>
          </a:p>
          <a:p>
            <a:pPr lvl="2">
              <a:spcBef>
                <a:spcPct val="0"/>
              </a:spcBef>
            </a:pPr>
            <a:r>
              <a:rPr lang="en-US" altLang="en-US" sz="1400" smtClean="0"/>
              <a:t>Jaspers K. </a:t>
            </a:r>
            <a:r>
              <a:rPr lang="en-US" altLang="en-US" sz="1400" i="1" smtClean="0"/>
              <a:t>General psychopathology. </a:t>
            </a:r>
            <a:r>
              <a:rPr lang="en-US" altLang="en-US" sz="1400" smtClean="0"/>
              <a:t>Birmingham: Birmingham University Press; 1963. </a:t>
            </a:r>
          </a:p>
          <a:p>
            <a:pPr lvl="1">
              <a:spcBef>
                <a:spcPct val="0"/>
              </a:spcBef>
            </a:pPr>
            <a:r>
              <a:rPr lang="en-US" altLang="en-US" sz="2400" i="1" smtClean="0"/>
              <a:t>doctors do not concern themselves with maximizing the evolutionary advantages of the human race as a whole, but with aiding individuals</a:t>
            </a:r>
          </a:p>
          <a:p>
            <a:pPr lvl="2">
              <a:spcBef>
                <a:spcPct val="0"/>
              </a:spcBef>
            </a:pPr>
            <a:r>
              <a:rPr lang="en-US" altLang="en-US" sz="1400" smtClean="0"/>
              <a:t>Toon PD. Defining "disease" - classification must be distinguished from evaluation. </a:t>
            </a:r>
            <a:r>
              <a:rPr lang="en-US" altLang="en-US" sz="1400" i="1" smtClean="0"/>
              <a:t>J Med Ethics. </a:t>
            </a:r>
            <a:r>
              <a:rPr lang="en-US" altLang="en-US" sz="1400" smtClean="0"/>
              <a:t>1981;7:197–201.</a:t>
            </a:r>
            <a:endParaRPr lang="en-US" altLang="en-US" smtClean="0"/>
          </a:p>
        </p:txBody>
      </p:sp>
    </p:spTree>
    <p:extLst>
      <p:ext uri="{BB962C8B-B14F-4D97-AF65-F5344CB8AC3E}">
        <p14:creationId xmlns:p14="http://schemas.microsoft.com/office/powerpoint/2010/main" val="37866828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Jablensky’s arguments (2)</a:t>
            </a:r>
          </a:p>
        </p:txBody>
      </p:sp>
      <p:sp>
        <p:nvSpPr>
          <p:cNvPr id="15363" name="Content Placeholder 2"/>
          <p:cNvSpPr>
            <a:spLocks noGrp="1"/>
          </p:cNvSpPr>
          <p:nvPr>
            <p:ph idx="1"/>
          </p:nvPr>
        </p:nvSpPr>
        <p:spPr/>
        <p:txBody>
          <a:bodyPr/>
          <a:lstStyle/>
          <a:p>
            <a:r>
              <a:rPr lang="en-US" altLang="en-US" smtClean="0"/>
              <a:t>Ontological argument:</a:t>
            </a:r>
          </a:p>
          <a:p>
            <a:pPr lvl="1"/>
            <a:r>
              <a:rPr lang="en-US" altLang="en-US" sz="2400" i="1" smtClean="0"/>
              <a:t>we now </a:t>
            </a:r>
            <a:r>
              <a:rPr lang="en-US" altLang="en-US" sz="2400" b="1" i="1" u="sng" smtClean="0"/>
              <a:t>know</a:t>
            </a:r>
            <a:r>
              <a:rPr lang="en-US" altLang="en-US" sz="2400" i="1" smtClean="0"/>
              <a:t> that no such general and uniform concept exists</a:t>
            </a:r>
            <a:r>
              <a:rPr lang="en-US" altLang="en-US" sz="2400" smtClean="0"/>
              <a:t>. </a:t>
            </a:r>
          </a:p>
          <a:p>
            <a:pPr lvl="2"/>
            <a:r>
              <a:rPr lang="en-US" altLang="en-US" sz="1400" smtClean="0"/>
              <a:t>Jaspers K. </a:t>
            </a:r>
            <a:r>
              <a:rPr lang="en-US" altLang="en-US" sz="1400" i="1" smtClean="0"/>
              <a:t>General psychopathology ,</a:t>
            </a:r>
            <a:r>
              <a:rPr lang="en-US" altLang="en-US" sz="1400" smtClean="0"/>
              <a:t>Birmingham: Birmingham University Press; 1963..</a:t>
            </a:r>
          </a:p>
          <a:p>
            <a:r>
              <a:rPr lang="en-US" altLang="en-US" smtClean="0"/>
              <a:t>Epistemological argument:</a:t>
            </a:r>
          </a:p>
          <a:p>
            <a:pPr lvl="1"/>
            <a:r>
              <a:rPr lang="en-US" altLang="en-US" sz="2400" i="1" smtClean="0"/>
              <a:t>the emergence of molecular genetic classifications of large groups of diseases, and the concomitant availability of genetic diagnostic tests, raise the possibility that the entire taxonomy of human disease may eventually be revised.</a:t>
            </a:r>
          </a:p>
          <a:p>
            <a:pPr lvl="1">
              <a:buFontTx/>
              <a:buNone/>
            </a:pPr>
            <a:endParaRPr lang="en-US" altLang="en-US" sz="2400" i="1" smtClean="0"/>
          </a:p>
          <a:p>
            <a:pPr lvl="2"/>
            <a:endParaRPr lang="en-US" altLang="en-US" smtClean="0"/>
          </a:p>
        </p:txBody>
      </p:sp>
    </p:spTree>
    <p:extLst>
      <p:ext uri="{BB962C8B-B14F-4D97-AF65-F5344CB8AC3E}">
        <p14:creationId xmlns:p14="http://schemas.microsoft.com/office/powerpoint/2010/main" val="430323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8600" y="5105400"/>
            <a:ext cx="8686800" cy="1524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674" name="Title 1"/>
          <p:cNvSpPr>
            <a:spLocks noGrp="1"/>
          </p:cNvSpPr>
          <p:nvPr>
            <p:ph type="title"/>
          </p:nvPr>
        </p:nvSpPr>
        <p:spPr/>
        <p:txBody>
          <a:bodyPr/>
          <a:lstStyle/>
          <a:p>
            <a:pPr eaLnBrk="1" hangingPunct="1"/>
            <a:r>
              <a:rPr lang="en-US" altLang="en-US" smtClean="0"/>
              <a:t>Missing the nail</a:t>
            </a:r>
          </a:p>
        </p:txBody>
      </p:sp>
      <p:sp>
        <p:nvSpPr>
          <p:cNvPr id="16387" name="Content Placeholder 2"/>
          <p:cNvSpPr>
            <a:spLocks noGrp="1"/>
          </p:cNvSpPr>
          <p:nvPr>
            <p:ph idx="1"/>
          </p:nvPr>
        </p:nvSpPr>
        <p:spPr/>
        <p:txBody>
          <a:bodyPr/>
          <a:lstStyle/>
          <a:p>
            <a:pPr eaLnBrk="1" hangingPunct="1"/>
            <a:r>
              <a:rPr lang="en-US" altLang="en-US" sz="2800" dirty="0" smtClean="0"/>
              <a:t>A definition of ‘mental disorder’ should be such </a:t>
            </a:r>
          </a:p>
          <a:p>
            <a:pPr lvl="1" eaLnBrk="1" hangingPunct="1"/>
            <a:r>
              <a:rPr lang="en-US" altLang="en-US" sz="2400" dirty="0" smtClean="0"/>
              <a:t>(a) that it ‘</a:t>
            </a:r>
            <a:r>
              <a:rPr lang="en-US" altLang="en-US" sz="2400" i="1" dirty="0" smtClean="0"/>
              <a:t>can be used as a criterion for assessing potential candidates for inclusion in the classification, and deletions from it</a:t>
            </a:r>
            <a:r>
              <a:rPr lang="en-US" altLang="en-US" sz="2400" dirty="0" smtClean="0"/>
              <a:t>’ and </a:t>
            </a:r>
          </a:p>
          <a:p>
            <a:pPr lvl="1" eaLnBrk="1" hangingPunct="1"/>
            <a:r>
              <a:rPr lang="en-US" altLang="en-US" sz="2400" dirty="0" smtClean="0"/>
              <a:t>(b) that there should be ‘</a:t>
            </a:r>
            <a:r>
              <a:rPr lang="en-US" altLang="en-US" sz="2400" i="1" dirty="0" smtClean="0"/>
              <a:t>at least no ambiguity about the reason that individual candidate diagnoses are included or excluded</a:t>
            </a:r>
            <a:r>
              <a:rPr lang="en-US" altLang="en-US" sz="2400" dirty="0" smtClean="0"/>
              <a:t>’.</a:t>
            </a:r>
          </a:p>
          <a:p>
            <a:pPr lvl="2" eaLnBrk="1" hangingPunct="1"/>
            <a:r>
              <a:rPr lang="en-GB" altLang="en-US" sz="1000" dirty="0" err="1" smtClean="0"/>
              <a:t>Kupfer</a:t>
            </a:r>
            <a:r>
              <a:rPr lang="en-GB" altLang="en-US" sz="1000" dirty="0" smtClean="0"/>
              <a:t> D, First M, </a:t>
            </a:r>
            <a:r>
              <a:rPr lang="en-GB" altLang="en-US" sz="1000" dirty="0" err="1" smtClean="0"/>
              <a:t>Regier</a:t>
            </a:r>
            <a:r>
              <a:rPr lang="en-GB" altLang="en-US" sz="1000" dirty="0" smtClean="0"/>
              <a:t> D (Eds.): </a:t>
            </a:r>
            <a:r>
              <a:rPr lang="en-GB" altLang="en-US" sz="1000" b="1" i="1" dirty="0" smtClean="0"/>
              <a:t>A Research Agenda for DSM-V</a:t>
            </a:r>
            <a:r>
              <a:rPr lang="en-GB" altLang="en-US" sz="1000" b="1" dirty="0" smtClean="0"/>
              <a:t>,</a:t>
            </a:r>
            <a:r>
              <a:rPr lang="en-GB" altLang="en-US" sz="1000" dirty="0" smtClean="0"/>
              <a:t> American Psychiatric Association; 2002.</a:t>
            </a:r>
            <a:r>
              <a:rPr lang="en-US" altLang="en-US" sz="1000" dirty="0" smtClean="0"/>
              <a:t> </a:t>
            </a:r>
          </a:p>
          <a:p>
            <a:pPr eaLnBrk="1" hangingPunct="1"/>
            <a:endParaRPr lang="en-US" altLang="en-US" sz="2800" dirty="0" smtClean="0">
              <a:solidFill>
                <a:srgbClr val="FF0000"/>
              </a:solidFill>
            </a:endParaRPr>
          </a:p>
          <a:p>
            <a:pPr eaLnBrk="1" hangingPunct="1"/>
            <a:r>
              <a:rPr lang="en-US" altLang="en-US" sz="2800" dirty="0" smtClean="0">
                <a:solidFill>
                  <a:srgbClr val="FF0000"/>
                </a:solidFill>
              </a:rPr>
              <a:t>This doesn’t address at all what candidate mental disorders have in common, i.e. what differentiates them from other, non-mental disorders.</a:t>
            </a:r>
          </a:p>
        </p:txBody>
      </p:sp>
    </p:spTree>
    <p:extLst>
      <p:ext uri="{BB962C8B-B14F-4D97-AF65-F5344CB8AC3E}">
        <p14:creationId xmlns:p14="http://schemas.microsoft.com/office/powerpoint/2010/main" val="1309252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04800" y="4495800"/>
            <a:ext cx="8686800" cy="1295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698" name="Title 1"/>
          <p:cNvSpPr>
            <a:spLocks noGrp="1"/>
          </p:cNvSpPr>
          <p:nvPr>
            <p:ph type="title"/>
          </p:nvPr>
        </p:nvSpPr>
        <p:spPr/>
        <p:txBody>
          <a:bodyPr/>
          <a:lstStyle/>
          <a:p>
            <a:r>
              <a:rPr lang="en-US" altLang="en-US" smtClean="0"/>
              <a:t>ICD-10 Mental disease guidelines</a:t>
            </a:r>
          </a:p>
        </p:txBody>
      </p:sp>
      <p:sp>
        <p:nvSpPr>
          <p:cNvPr id="17411" name="Content Placeholder 2"/>
          <p:cNvSpPr>
            <a:spLocks noGrp="1"/>
          </p:cNvSpPr>
          <p:nvPr>
            <p:ph idx="1"/>
          </p:nvPr>
        </p:nvSpPr>
        <p:spPr/>
        <p:txBody>
          <a:bodyPr/>
          <a:lstStyle/>
          <a:p>
            <a:r>
              <a:rPr lang="en-US" altLang="en-US" smtClean="0"/>
              <a:t>Two distinct ones:</a:t>
            </a:r>
          </a:p>
          <a:p>
            <a:pPr lvl="1"/>
            <a:r>
              <a:rPr lang="en-GB" altLang="en-US" sz="2400" i="1" smtClean="0"/>
              <a:t>The ICD-10 Classification of Mental and Behavioural Disorders: </a:t>
            </a:r>
            <a:r>
              <a:rPr lang="en-GB" altLang="en-US" b="1" i="1" u="sng" smtClean="0"/>
              <a:t>Clinical</a:t>
            </a:r>
            <a:r>
              <a:rPr lang="en-GB" altLang="en-US" b="1" i="1" smtClean="0"/>
              <a:t> descriptions and diagnostic guidelines</a:t>
            </a:r>
            <a:r>
              <a:rPr lang="en-GB" altLang="en-US" i="1" smtClean="0"/>
              <a:t>.</a:t>
            </a:r>
            <a:r>
              <a:rPr lang="en-GB" altLang="en-US" smtClean="0"/>
              <a:t> </a:t>
            </a:r>
            <a:r>
              <a:rPr lang="en-GB" altLang="en-US" sz="2400" smtClean="0"/>
              <a:t>Geneva: World Health Organization; 1992</a:t>
            </a:r>
            <a:r>
              <a:rPr lang="en-GB" altLang="en-US" smtClean="0"/>
              <a:t>.</a:t>
            </a:r>
            <a:endParaRPr lang="en-US" altLang="en-US" smtClean="0"/>
          </a:p>
          <a:p>
            <a:pPr lvl="1"/>
            <a:r>
              <a:rPr lang="en-GB" altLang="en-US" sz="2400" i="1" smtClean="0"/>
              <a:t>The ICD-10 Classification of Mental and Behavioural Disorders: </a:t>
            </a:r>
            <a:r>
              <a:rPr lang="en-GB" altLang="en-US" b="1" i="1" smtClean="0"/>
              <a:t>Diagnostic criteria </a:t>
            </a:r>
            <a:r>
              <a:rPr lang="en-GB" altLang="en-US" b="1" i="1" u="sng" smtClean="0"/>
              <a:t>for research</a:t>
            </a:r>
            <a:r>
              <a:rPr lang="en-GB" altLang="en-US" i="1" smtClean="0"/>
              <a:t>.</a:t>
            </a:r>
            <a:r>
              <a:rPr lang="en-GB" altLang="en-US" smtClean="0"/>
              <a:t> </a:t>
            </a:r>
            <a:r>
              <a:rPr lang="en-GB" altLang="en-US" sz="2400" smtClean="0"/>
              <a:t>Geneva: World Health Organization; 1993.</a:t>
            </a:r>
            <a:endParaRPr lang="en-US" altLang="en-US" sz="2400" smtClean="0"/>
          </a:p>
          <a:p>
            <a:r>
              <a:rPr lang="en-US" altLang="en-US" smtClean="0">
                <a:solidFill>
                  <a:srgbClr val="FF0000"/>
                </a:solidFill>
              </a:rPr>
              <a:t>Yet, an individual entity, such as a mental disorder in a specific patient, does not change when looked at from distinct perspectives. </a:t>
            </a:r>
          </a:p>
        </p:txBody>
      </p:sp>
    </p:spTree>
    <p:extLst>
      <p:ext uri="{BB962C8B-B14F-4D97-AF65-F5344CB8AC3E}">
        <p14:creationId xmlns:p14="http://schemas.microsoft.com/office/powerpoint/2010/main" val="1103131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24915</TotalTime>
  <Words>8298</Words>
  <Application>Microsoft Office PowerPoint</Application>
  <PresentationFormat>On-screen Show (4:3)</PresentationFormat>
  <Paragraphs>922</Paragraphs>
  <Slides>129</Slides>
  <Notes>31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129</vt:i4>
      </vt:variant>
    </vt:vector>
  </HeadingPairs>
  <TitlesOfParts>
    <vt:vector size="142" baseType="lpstr">
      <vt:lpstr>Arial Unicode MS</vt:lpstr>
      <vt:lpstr>Batang</vt:lpstr>
      <vt:lpstr>ＭＳ Ｐゴシック</vt:lpstr>
      <vt:lpstr>Arial</vt:lpstr>
      <vt:lpstr>Calibri</vt:lpstr>
      <vt:lpstr>Georgia</vt:lpstr>
      <vt:lpstr>Times</vt:lpstr>
      <vt:lpstr>Times New Roman</vt:lpstr>
      <vt:lpstr>Trebuchet MS</vt:lpstr>
      <vt:lpstr>Verdana</vt:lpstr>
      <vt:lpstr>Wingdings</vt:lpstr>
      <vt:lpstr>2014-Indianapolis</vt:lpstr>
      <vt:lpstr>Photo Editor-foto</vt:lpstr>
      <vt:lpstr>Statistical data analysis and research methods BMI504 Course 22903 – Spring 2017 </vt:lpstr>
      <vt:lpstr>C2. Philosophy of science and ontology </vt:lpstr>
      <vt:lpstr>In-class application test</vt:lpstr>
      <vt:lpstr>A planet with tribal humanoids is discovered</vt:lpstr>
      <vt:lpstr>Scoring</vt:lpstr>
      <vt:lpstr>Part 1 Philosophical basis</vt:lpstr>
      <vt:lpstr>PowerPoint Presentation</vt:lpstr>
      <vt:lpstr>Philosophy of Science (PhyS) ?</vt:lpstr>
      <vt:lpstr>Philosophy of Science (PhyS) ?</vt:lpstr>
      <vt:lpstr>Philosophy of Science (PhyS) ?</vt:lpstr>
      <vt:lpstr>Philosophy of Science (PhyS) ?</vt:lpstr>
      <vt:lpstr>Topics in PhyS</vt:lpstr>
      <vt:lpstr>PowerPoint Presentation</vt:lpstr>
      <vt:lpstr>Philosophy of science: use(ful/less)?</vt:lpstr>
      <vt:lpstr>Philosophy of science: use(ful/less)?</vt:lpstr>
      <vt:lpstr>A scientist reviewer about:</vt:lpstr>
      <vt:lpstr>A philosopher reviewer about:</vt:lpstr>
      <vt:lpstr>Another scientist reviewer:</vt:lpstr>
      <vt:lpstr>Questions addressed in PhyS (1)</vt:lpstr>
      <vt:lpstr>Definitions of ‘science’ (1)</vt:lpstr>
      <vt:lpstr>Definitions of ‘science’ (2)</vt:lpstr>
      <vt:lpstr>Definitions of ‘science’ (3)</vt:lpstr>
      <vt:lpstr>PowerPoint Presentation</vt:lpstr>
      <vt:lpstr>Questions addressed in PhyS (2)</vt:lpstr>
      <vt:lpstr>Some key principles in how to do science</vt:lpstr>
      <vt:lpstr>Identifying pseudoscience</vt:lpstr>
      <vt:lpstr>A List Of Fallacious Arguments</vt:lpstr>
      <vt:lpstr>PowerPoint Presentation</vt:lpstr>
      <vt:lpstr>Questions addressed in PhyS (3)</vt:lpstr>
      <vt:lpstr>One or more?</vt:lpstr>
      <vt:lpstr>Many philosophies of science</vt:lpstr>
      <vt:lpstr>Questions addressed in PhyS (4)</vt:lpstr>
      <vt:lpstr>Which questions addressed in PhyS should scientists deeply care about?</vt:lpstr>
      <vt:lpstr>Which questions addressed in PhyS should scientists deeply care about?</vt:lpstr>
      <vt:lpstr>Some key notions from PhyS useful for (future) scientists</vt:lpstr>
      <vt:lpstr>‘Ontology’</vt:lpstr>
      <vt:lpstr>Four notions of ‘ontology’ as a study</vt:lpstr>
      <vt:lpstr>Realism</vt:lpstr>
      <vt:lpstr>The basis of Ontological Realism (O.R.)</vt:lpstr>
      <vt:lpstr>PowerPoint Presentation</vt:lpstr>
      <vt:lpstr>PowerPoint Presentation</vt:lpstr>
      <vt:lpstr>Scientific Realism</vt:lpstr>
      <vt:lpstr>Relevant disciplines and theories</vt:lpstr>
      <vt:lpstr>Relevant disciplines and theories</vt:lpstr>
      <vt:lpstr>Distinct questions. What type are they of?</vt:lpstr>
      <vt:lpstr>Scientific Realism</vt:lpstr>
      <vt:lpstr>Scientific Realism</vt:lpstr>
      <vt:lpstr>‘Research’</vt:lpstr>
      <vt:lpstr>Definition of ‘research’</vt:lpstr>
      <vt:lpstr>Definition of ‘research’</vt:lpstr>
      <vt:lpstr>Definition of ‘research’</vt:lpstr>
      <vt:lpstr>Keywords in research</vt:lpstr>
      <vt:lpstr>Keywords in research</vt:lpstr>
      <vt:lpstr>Keywords in research</vt:lpstr>
      <vt:lpstr>Keywords in research</vt:lpstr>
      <vt:lpstr>Keywords in research</vt:lpstr>
      <vt:lpstr>Keywords in research</vt:lpstr>
      <vt:lpstr>Keywords in research</vt:lpstr>
      <vt:lpstr>‘Logic’</vt:lpstr>
      <vt:lpstr>Four notions of Logic</vt:lpstr>
      <vt:lpstr>Deduction and induction (1)</vt:lpstr>
      <vt:lpstr>Valid and sound (deductive) arguments</vt:lpstr>
      <vt:lpstr>Valid argument?</vt:lpstr>
      <vt:lpstr>Sound argument?</vt:lpstr>
      <vt:lpstr>Deduction and induction (2)</vt:lpstr>
      <vt:lpstr>‘The Scientific Method’</vt:lpstr>
      <vt:lpstr>The Scientific Method</vt:lpstr>
      <vt:lpstr>The Scientific Method</vt:lpstr>
      <vt:lpstr>PowerPoint Presentation</vt:lpstr>
      <vt:lpstr>Quantitative research</vt:lpstr>
      <vt:lpstr>Qualitative vs. quantitative research</vt:lpstr>
      <vt:lpstr>Characteristics of qualitative research</vt:lpstr>
      <vt:lpstr>Scientific Objectivity (1)</vt:lpstr>
      <vt:lpstr>Scientific Objectivity (2)</vt:lpstr>
      <vt:lpstr>The view from nowhere</vt:lpstr>
      <vt:lpstr>The view from nowhere</vt:lpstr>
      <vt:lpstr>Impact of value(s) on science</vt:lpstr>
      <vt:lpstr>Value types</vt:lpstr>
      <vt:lpstr>Three theses</vt:lpstr>
      <vt:lpstr>Evidence-based medicine</vt:lpstr>
      <vt:lpstr>Part 2. Application</vt:lpstr>
      <vt:lpstr>Does mental illness exist?</vt:lpstr>
      <vt:lpstr>Their argument is based on the (narrow ?) definitions for disease.</vt:lpstr>
      <vt:lpstr>Latest WHO definition</vt:lpstr>
      <vt:lpstr>WHO constitution</vt:lpstr>
      <vt:lpstr>What is a mental disorder ?</vt:lpstr>
      <vt:lpstr>A terminological and ontological problem (1)</vt:lpstr>
      <vt:lpstr>The old debate on the “body-mind problem”…</vt:lpstr>
      <vt:lpstr>… and its impact on Psychiatry</vt:lpstr>
      <vt:lpstr>A terminological and ontological problem (2)</vt:lpstr>
      <vt:lpstr>The “Myth of Mental Illness”</vt:lpstr>
      <vt:lpstr>Our interpretation of Szasz (1)</vt:lpstr>
      <vt:lpstr>Our interpretation of Szasz (2)</vt:lpstr>
      <vt:lpstr>Our interpretation of Szasz (3)</vt:lpstr>
      <vt:lpstr>A terminological and ontological problem (3)</vt:lpstr>
      <vt:lpstr>Jablensky’s arguments (1)</vt:lpstr>
      <vt:lpstr>Jablensky’s arguments (2)</vt:lpstr>
      <vt:lpstr>Missing the nail</vt:lpstr>
      <vt:lpstr>ICD-10 Mental disease guidelines</vt:lpstr>
      <vt:lpstr>The ‘categorical – dimensional’ debate on the classification of mental disorders</vt:lpstr>
      <vt:lpstr>The categorical view</vt:lpstr>
      <vt:lpstr>Evolution of the DSM (1)</vt:lpstr>
      <vt:lpstr>Evolution of the DSM (2)</vt:lpstr>
      <vt:lpstr>DSM under fire (1)</vt:lpstr>
      <vt:lpstr>DSM under fire (2)</vt:lpstr>
      <vt:lpstr>The Dimensional Approach (1)</vt:lpstr>
      <vt:lpstr>The Dimensional Approach (2)</vt:lpstr>
      <vt:lpstr>Is there empirical evidence for this boundary ?</vt:lpstr>
      <vt:lpstr>Then also these guys would be from the same species</vt:lpstr>
      <vt:lpstr>Attempts to resolve the problem (1)</vt:lpstr>
      <vt:lpstr>Basis: ‘epistemic value commitments’</vt:lpstr>
      <vt:lpstr>Most recent evolution</vt:lpstr>
      <vt:lpstr>RDoC Matrix for the Cognitive domain</vt:lpstr>
      <vt:lpstr>Cognitive Systems &gt; Auditory Perception </vt:lpstr>
      <vt:lpstr>Cognitive Systems &gt; Auditory Perception </vt:lpstr>
      <vt:lpstr>Brain Derived Neurotrophic Factor (BDNF) </vt:lpstr>
      <vt:lpstr>Acetylcholine</vt:lpstr>
      <vt:lpstr>Cross-modal interactions</vt:lpstr>
      <vt:lpstr>Next week</vt:lpstr>
      <vt:lpstr>C3. Qualitative research methods: theory and data collection methods </vt:lpstr>
      <vt:lpstr>Part 3. Application test</vt:lpstr>
      <vt:lpstr>In-class application test</vt:lpstr>
      <vt:lpstr>Scoring</vt:lpstr>
      <vt:lpstr>PowerPoint Presentation</vt:lpstr>
      <vt:lpstr>A planet with tribal humanoids is discovered</vt:lpstr>
      <vt:lpstr>PowerPoint Presentation</vt:lpstr>
      <vt:lpstr>A planet with tribal humanoids is discovered</vt:lpstr>
      <vt:lpstr>PowerPoint Presentation</vt:lpstr>
      <vt:lpstr>A planet with tribal humanoids is discovered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1112</cp:revision>
  <dcterms:created xsi:type="dcterms:W3CDTF">1601-01-01T00:00:00Z</dcterms:created>
  <dcterms:modified xsi:type="dcterms:W3CDTF">2017-02-08T17:36:00Z</dcterms:modified>
</cp:coreProperties>
</file>