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26" r:id="rId1"/>
    <p:sldMasterId id="2147484037" r:id="rId2"/>
  </p:sldMasterIdLst>
  <p:notesMasterIdLst>
    <p:notesMasterId r:id="rId141"/>
  </p:notesMasterIdLst>
  <p:sldIdLst>
    <p:sldId id="692" r:id="rId3"/>
    <p:sldId id="1820" r:id="rId4"/>
    <p:sldId id="1715" r:id="rId5"/>
    <p:sldId id="1819" r:id="rId6"/>
    <p:sldId id="1720" r:id="rId7"/>
    <p:sldId id="1726" r:id="rId8"/>
    <p:sldId id="1721" r:id="rId9"/>
    <p:sldId id="1719" r:id="rId10"/>
    <p:sldId id="1722" r:id="rId11"/>
    <p:sldId id="1723" r:id="rId12"/>
    <p:sldId id="1727" r:id="rId13"/>
    <p:sldId id="1725" r:id="rId14"/>
    <p:sldId id="1692" r:id="rId15"/>
    <p:sldId id="1724" r:id="rId16"/>
    <p:sldId id="1729" r:id="rId17"/>
    <p:sldId id="1813" r:id="rId18"/>
    <p:sldId id="1808" r:id="rId19"/>
    <p:sldId id="1091" r:id="rId20"/>
    <p:sldId id="1108" r:id="rId21"/>
    <p:sldId id="1097" r:id="rId22"/>
    <p:sldId id="1098" r:id="rId23"/>
    <p:sldId id="998" r:id="rId24"/>
    <p:sldId id="1812" r:id="rId25"/>
    <p:sldId id="1159" r:id="rId26"/>
    <p:sldId id="1195" r:id="rId27"/>
    <p:sldId id="1130" r:id="rId28"/>
    <p:sldId id="1066" r:id="rId29"/>
    <p:sldId id="1067" r:id="rId30"/>
    <p:sldId id="1068" r:id="rId31"/>
    <p:sldId id="1069" r:id="rId32"/>
    <p:sldId id="1070" r:id="rId33"/>
    <p:sldId id="1818" r:id="rId34"/>
    <p:sldId id="1071" r:id="rId35"/>
    <p:sldId id="764" r:id="rId36"/>
    <p:sldId id="765" r:id="rId37"/>
    <p:sldId id="766" r:id="rId38"/>
    <p:sldId id="767" r:id="rId39"/>
    <p:sldId id="768" r:id="rId40"/>
    <p:sldId id="1710" r:id="rId41"/>
    <p:sldId id="1699" r:id="rId42"/>
    <p:sldId id="1711" r:id="rId43"/>
    <p:sldId id="1072" r:id="rId44"/>
    <p:sldId id="1562" r:id="rId45"/>
    <p:sldId id="1074" r:id="rId46"/>
    <p:sldId id="1075" r:id="rId47"/>
    <p:sldId id="1077" r:id="rId48"/>
    <p:sldId id="1670" r:id="rId49"/>
    <p:sldId id="1674" r:id="rId50"/>
    <p:sldId id="1676" r:id="rId51"/>
    <p:sldId id="1642" r:id="rId52"/>
    <p:sldId id="1665" r:id="rId53"/>
    <p:sldId id="1712" r:id="rId54"/>
    <p:sldId id="1713" r:id="rId55"/>
    <p:sldId id="1641" r:id="rId56"/>
    <p:sldId id="1814" r:id="rId57"/>
    <p:sldId id="1677" r:id="rId58"/>
    <p:sldId id="1694" r:id="rId59"/>
    <p:sldId id="1684" r:id="rId60"/>
    <p:sldId id="1682" r:id="rId61"/>
    <p:sldId id="1689" r:id="rId62"/>
    <p:sldId id="1679" r:id="rId63"/>
    <p:sldId id="1687" r:id="rId64"/>
    <p:sldId id="1680" r:id="rId65"/>
    <p:sldId id="1688" r:id="rId66"/>
    <p:sldId id="1683" r:id="rId67"/>
    <p:sldId id="1685" r:id="rId68"/>
    <p:sldId id="1681" r:id="rId69"/>
    <p:sldId id="1669" r:id="rId70"/>
    <p:sldId id="1220" r:id="rId71"/>
    <p:sldId id="1222" r:id="rId72"/>
    <p:sldId id="1223" r:id="rId73"/>
    <p:sldId id="1119" r:id="rId74"/>
    <p:sldId id="1118" r:id="rId75"/>
    <p:sldId id="1224" r:id="rId76"/>
    <p:sldId id="1225" r:id="rId77"/>
    <p:sldId id="1822" r:id="rId78"/>
    <p:sldId id="1695" r:id="rId79"/>
    <p:sldId id="1693" r:id="rId80"/>
    <p:sldId id="1690" r:id="rId81"/>
    <p:sldId id="1022" r:id="rId82"/>
    <p:sldId id="1023" r:id="rId83"/>
    <p:sldId id="1089" r:id="rId84"/>
    <p:sldId id="1025" r:id="rId85"/>
    <p:sldId id="1821" r:id="rId86"/>
    <p:sldId id="1026" r:id="rId87"/>
    <p:sldId id="1027" r:id="rId88"/>
    <p:sldId id="1708" r:id="rId89"/>
    <p:sldId id="1815" r:id="rId90"/>
    <p:sldId id="1706" r:id="rId91"/>
    <p:sldId id="1707" r:id="rId92"/>
    <p:sldId id="1709" r:id="rId93"/>
    <p:sldId id="1691" r:id="rId94"/>
    <p:sldId id="1186" r:id="rId95"/>
    <p:sldId id="1203" r:id="rId96"/>
    <p:sldId id="885" r:id="rId97"/>
    <p:sldId id="886" r:id="rId98"/>
    <p:sldId id="1371" r:id="rId99"/>
    <p:sldId id="1373" r:id="rId100"/>
    <p:sldId id="1375" r:id="rId101"/>
    <p:sldId id="1377" r:id="rId102"/>
    <p:sldId id="1374" r:id="rId103"/>
    <p:sldId id="1378" r:id="rId104"/>
    <p:sldId id="1379" r:id="rId105"/>
    <p:sldId id="1381" r:id="rId106"/>
    <p:sldId id="1382" r:id="rId107"/>
    <p:sldId id="1376" r:id="rId108"/>
    <p:sldId id="1389" r:id="rId109"/>
    <p:sldId id="1384" r:id="rId110"/>
    <p:sldId id="1385" r:id="rId111"/>
    <p:sldId id="1386" r:id="rId112"/>
    <p:sldId id="1187" r:id="rId113"/>
    <p:sldId id="1029" r:id="rId114"/>
    <p:sldId id="1226" r:id="rId115"/>
    <p:sldId id="1696" r:id="rId116"/>
    <p:sldId id="1816" r:id="rId117"/>
    <p:sldId id="1205" r:id="rId118"/>
    <p:sldId id="1206" r:id="rId119"/>
    <p:sldId id="1040" r:id="rId120"/>
    <p:sldId id="1207" r:id="rId121"/>
    <p:sldId id="1242" r:id="rId122"/>
    <p:sldId id="1208" r:id="rId123"/>
    <p:sldId id="1210" r:id="rId124"/>
    <p:sldId id="1081" r:id="rId125"/>
    <p:sldId id="1083" r:id="rId126"/>
    <p:sldId id="1697" r:id="rId127"/>
    <p:sldId id="1147" r:id="rId128"/>
    <p:sldId id="1086" r:id="rId129"/>
    <p:sldId id="1238" r:id="rId130"/>
    <p:sldId id="1239" r:id="rId131"/>
    <p:sldId id="1714" r:id="rId132"/>
    <p:sldId id="1698" r:id="rId133"/>
    <p:sldId id="1212" r:id="rId134"/>
    <p:sldId id="1213" r:id="rId135"/>
    <p:sldId id="1214" r:id="rId136"/>
    <p:sldId id="1044" r:id="rId137"/>
    <p:sldId id="1042" r:id="rId138"/>
    <p:sldId id="1243" r:id="rId139"/>
    <p:sldId id="1823" r:id="rId140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3300"/>
    <a:srgbClr val="FF0000"/>
    <a:srgbClr val="1FE115"/>
    <a:srgbClr val="A6A6A6"/>
    <a:srgbClr val="000000"/>
    <a:srgbClr val="16165D"/>
    <a:srgbClr val="FF6600"/>
    <a:srgbClr val="9933FF"/>
    <a:srgbClr val="A2CC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67" autoAdjust="0"/>
    <p:restoredTop sz="95268" autoAdjust="0"/>
  </p:normalViewPr>
  <p:slideViewPr>
    <p:cSldViewPr>
      <p:cViewPr varScale="1">
        <p:scale>
          <a:sx n="100" d="100"/>
          <a:sy n="100" d="100"/>
        </p:scale>
        <p:origin x="105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4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5" d="100"/>
        <a:sy n="95" d="100"/>
      </p:scale>
      <p:origin x="0" y="-147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presProps" Target="presProps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image" Target="../media/image96.png"/><Relationship Id="rId4" Type="http://schemas.openxmlformats.org/officeDocument/2006/relationships/image" Target="../media/image9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/>
              <a:t>Klik om de opmaakprofielen van de modeltekst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305ACA9-A27D-4159-B806-94BE96EB6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982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8028D2-F1DD-4CEF-968C-AED73AC5BD14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1850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72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86161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73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01079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804133-091A-4437-A5DF-A0ECC9AE1AB8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313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804133-091A-4437-A5DF-A0ECC9AE1AB8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20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804133-091A-4437-A5DF-A0ECC9AE1AB8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2844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101FC1B-8C43-4A8C-8055-1C40F99A4577}" type="slidenum">
              <a:rPr lang="en-US" altLang="en-US"/>
              <a:pPr>
                <a:spcBef>
                  <a:spcPct val="0"/>
                </a:spcBef>
              </a:pPr>
              <a:t>80</a:t>
            </a:fld>
            <a:endParaRPr lang="en-US" alt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6359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57BDE75-5194-4EF3-915D-27607D9C0FBD}" type="slidenum">
              <a:rPr lang="en-US" altLang="en-US"/>
              <a:pPr>
                <a:spcBef>
                  <a:spcPct val="0"/>
                </a:spcBef>
              </a:pPr>
              <a:t>81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4184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45018EC8-5EC4-4F6C-BA29-7C37F5503103}" type="slidenum">
              <a:rPr lang="en-US" altLang="en-US" sz="1200" b="0"/>
              <a:pPr eaLnBrk="1" hangingPunct="1"/>
              <a:t>82</a:t>
            </a:fld>
            <a:endParaRPr lang="en-US" altLang="en-US" sz="1200" b="0"/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79967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5B43CB3-0153-4DEE-A44F-D124207E3381}" type="slidenum">
              <a:rPr lang="en-US" altLang="en-US"/>
              <a:pPr>
                <a:spcBef>
                  <a:spcPct val="0"/>
                </a:spcBef>
              </a:pPr>
              <a:t>83</a:t>
            </a:fld>
            <a:endParaRPr lang="en-US" alt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27238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B09DCEE-7D5C-4F86-A46D-32518BF406A0}" type="slidenum">
              <a:rPr lang="en-US" altLang="en-US" sz="1200" b="0"/>
              <a:pPr eaLnBrk="1" hangingPunct="1"/>
              <a:t>113</a:t>
            </a:fld>
            <a:endParaRPr lang="en-US" altLang="en-US" sz="1200" b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9821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DB781C13-2740-43BC-BD9F-45CCD0B46B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D44E019-5A83-4CF2-A8AB-0C76719B9FA6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970F5C2A-98D1-482E-BDB1-47A5190AF8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CDA3EA94-7166-4434-BE9F-507D8991F2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01BB810-17B8-4591-B961-426FD7CE2952}" type="slidenum">
              <a:rPr lang="en-US" altLang="en-US"/>
              <a:pPr>
                <a:spcBef>
                  <a:spcPct val="0"/>
                </a:spcBef>
              </a:pPr>
              <a:t>118</a:t>
            </a:fld>
            <a:endParaRPr lang="en-US" alt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5276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A9E115B-57DE-445D-975E-E06EC92ED251}" type="slidenum">
              <a:rPr lang="en-US" altLang="en-US"/>
              <a:pPr>
                <a:spcBef>
                  <a:spcPct val="0"/>
                </a:spcBef>
              </a:pPr>
              <a:t>135</a:t>
            </a:fld>
            <a:endParaRPr lang="en-US" alt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8674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F28BC05-590F-4DA3-9EDF-F895ADA0C194}" type="slidenum">
              <a:rPr lang="en-US" altLang="en-US"/>
              <a:pPr>
                <a:spcBef>
                  <a:spcPct val="0"/>
                </a:spcBef>
              </a:pPr>
              <a:t>136</a:t>
            </a:fld>
            <a:endParaRPr lang="en-US" alt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88364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F28BC05-590F-4DA3-9EDF-F895ADA0C194}" type="slidenum">
              <a:rPr lang="en-US" altLang="en-US"/>
              <a:pPr>
                <a:spcBef>
                  <a:spcPct val="0"/>
                </a:spcBef>
              </a:pPr>
              <a:t>137</a:t>
            </a:fld>
            <a:endParaRPr lang="en-US" alt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797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A88A3428-EFF4-47DB-A9EA-EC2D9A0C5D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7F7383B-98A7-466B-B33E-971B450C05F5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D5D751C5-7B3D-469E-8EF9-DFFA0171FC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1A3ED640-7CC2-4489-8024-7BEC6AE566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id="{0B3A5231-43CF-4B2C-800D-F7D49C8326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EFD6846-2C93-4CD9-B2D9-E1115D67116C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E7102445-1946-4342-BEA3-6BF398B348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id="{8C4884C0-6889-4F10-B20F-E81E691E16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id="{B8E626B1-D946-4675-9B86-7EEB0FB2D2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15C00B3-9B58-403C-AA83-F41F0BF014A9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id="{235AFDB0-7B2E-48FB-B9EF-D925385867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79F3DF9E-F7C2-4568-83D1-954467876C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BEABB69-9D76-4D0A-AD57-F2537EE99BEC}" type="slidenum">
              <a:rPr lang="en-US" altLang="en-US" sz="1200" b="0"/>
              <a:pPr eaLnBrk="1" hangingPunct="1"/>
              <a:t>26</a:t>
            </a:fld>
            <a:endParaRPr lang="en-US" altLang="en-US" sz="1200" b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695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69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98465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70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61927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71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45341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04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2825"/>
            <a:ext cx="8686800" cy="117475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-225425" y="6553200"/>
            <a:ext cx="614363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BEA95-32AA-4590-842A-1C067E2AA6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1020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313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Trebuchet MS"/>
                <a:cs typeface="Trebuchet M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405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0"/>
          <p:cNvCxnSpPr>
            <a:cxnSpLocks noChangeShapeType="1"/>
          </p:cNvCxnSpPr>
          <p:nvPr/>
        </p:nvCxnSpPr>
        <p:spPr bwMode="auto">
          <a:xfrm>
            <a:off x="762000" y="3733800"/>
            <a:ext cx="7772400" cy="1588"/>
          </a:xfrm>
          <a:prstGeom prst="line">
            <a:avLst/>
          </a:prstGeom>
          <a:noFill/>
          <a:ln w="9525">
            <a:solidFill>
              <a:schemeClr val="bg1"/>
            </a:solidFill>
            <a:prstDash val="dot"/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4332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43138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latin typeface="Trebuchet MS"/>
                <a:cs typeface="Trebuchet M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258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  <a:prstGeom prst="rect">
            <a:avLst/>
          </a:prstGeom>
        </p:spPr>
        <p:txBody>
          <a:bodyPr/>
          <a:lstStyle>
            <a:lvl1pPr algn="ctr">
              <a:defRPr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953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defRPr b="0" i="1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0" y="6477000"/>
            <a:ext cx="304800" cy="2961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7C5DB68A-9D44-4073-920F-D08D647C06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676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048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599"/>
            <a:ext cx="8229600" cy="100647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15376"/>
            <a:ext cx="4040188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5601"/>
            <a:ext cx="4040188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 b="0" i="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buFontTx/>
              <a:buNone/>
              <a:defRPr sz="1600" b="0" i="1">
                <a:solidFill>
                  <a:schemeClr val="bg1"/>
                </a:solidFill>
                <a:latin typeface="Trebuchet MS"/>
                <a:cs typeface="Trebuchet M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15376"/>
            <a:ext cx="4041775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95601"/>
            <a:ext cx="4041775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FontTx/>
              <a:buNone/>
              <a:defRPr sz="1600" i="1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554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1295400"/>
          </a:xfrm>
          <a:prstGeom prst="rect">
            <a:avLst/>
          </a:prstGeom>
          <a:solidFill>
            <a:srgbClr val="E59C00"/>
          </a:solidFill>
        </p:spPr>
        <p:txBody>
          <a:bodyPr anchor="b"/>
          <a:lstStyle>
            <a:lvl1pPr algn="l">
              <a:defRPr sz="2000" b="1" i="0">
                <a:latin typeface="Trebuchet MS"/>
                <a:cs typeface="Trebuchet M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1"/>
            <a:ext cx="5111750" cy="49530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buClrTx/>
              <a:buFont typeface="Arial"/>
              <a:buChar char="•"/>
              <a:defRPr sz="28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2000" b="0" i="1">
                <a:latin typeface="Trebuchet MS"/>
                <a:cs typeface="Trebuchet M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14600"/>
            <a:ext cx="3008313" cy="350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51038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572000"/>
            <a:ext cx="5334000" cy="566738"/>
          </a:xfrm>
          <a:prstGeom prst="rect">
            <a:avLst/>
          </a:prstGeom>
        </p:spPr>
        <p:txBody>
          <a:bodyPr anchor="b"/>
          <a:lstStyle>
            <a:lvl1pPr algn="ctr">
              <a:defRPr sz="2000"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143000"/>
            <a:ext cx="5334000" cy="3429000"/>
          </a:xfrm>
          <a:prstGeom prst="rect">
            <a:avLst/>
          </a:prstGeom>
          <a:solidFill>
            <a:schemeClr val="bg2"/>
          </a:solidFill>
          <a:ln w="5080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52400" dist="101600" dir="2700000">
              <a:schemeClr val="tx1">
                <a:alpha val="31000"/>
              </a:schemeClr>
            </a:outerShdw>
          </a:effectLst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138738"/>
            <a:ext cx="5334000" cy="804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3440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2825"/>
            <a:ext cx="8686800" cy="117475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F41BC1FE-425B-4D41-9768-47500E60C2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0891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Trebuchet MS"/>
                <a:cs typeface="Trebuchet M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82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0"/>
          <p:cNvCxnSpPr>
            <a:cxnSpLocks noChangeShapeType="1"/>
          </p:cNvCxnSpPr>
          <p:nvPr/>
        </p:nvCxnSpPr>
        <p:spPr bwMode="auto">
          <a:xfrm>
            <a:off x="762000" y="3733800"/>
            <a:ext cx="7772400" cy="1588"/>
          </a:xfrm>
          <a:prstGeom prst="line">
            <a:avLst/>
          </a:prstGeom>
          <a:noFill/>
          <a:ln w="9525">
            <a:solidFill>
              <a:schemeClr val="bg1"/>
            </a:solidFill>
            <a:prstDash val="dot"/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4332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43138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latin typeface="Trebuchet MS"/>
                <a:cs typeface="Trebuchet M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41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  <a:prstGeom prst="rect">
            <a:avLst/>
          </a:prstGeom>
        </p:spPr>
        <p:txBody>
          <a:bodyPr/>
          <a:lstStyle>
            <a:lvl1pPr algn="ctr">
              <a:defRPr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953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defRPr b="0" i="1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-76200" y="6491968"/>
            <a:ext cx="457200" cy="365125"/>
          </a:xfrm>
        </p:spPr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66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43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599"/>
            <a:ext cx="8229600" cy="100647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15376"/>
            <a:ext cx="4040188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5601"/>
            <a:ext cx="4040188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 b="0" i="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buFontTx/>
              <a:buNone/>
              <a:defRPr sz="1600" b="0" i="1">
                <a:solidFill>
                  <a:schemeClr val="bg1"/>
                </a:solidFill>
                <a:latin typeface="Trebuchet MS"/>
                <a:cs typeface="Trebuchet M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15376"/>
            <a:ext cx="4041775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95601"/>
            <a:ext cx="4041775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FontTx/>
              <a:buNone/>
              <a:defRPr sz="1600" i="1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77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1295400"/>
          </a:xfrm>
          <a:prstGeom prst="rect">
            <a:avLst/>
          </a:prstGeom>
          <a:solidFill>
            <a:srgbClr val="E59C00"/>
          </a:solidFill>
        </p:spPr>
        <p:txBody>
          <a:bodyPr anchor="b"/>
          <a:lstStyle>
            <a:lvl1pPr algn="l">
              <a:defRPr sz="2000" b="1" i="0">
                <a:latin typeface="Trebuchet MS"/>
                <a:cs typeface="Trebuchet M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1"/>
            <a:ext cx="5111750" cy="49530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buClrTx/>
              <a:buFont typeface="Arial"/>
              <a:buChar char="•"/>
              <a:defRPr sz="28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2000" b="0" i="1">
                <a:latin typeface="Trebuchet MS"/>
                <a:cs typeface="Trebuchet M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14600"/>
            <a:ext cx="3008313" cy="350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53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572000"/>
            <a:ext cx="5334000" cy="566738"/>
          </a:xfrm>
          <a:prstGeom prst="rect">
            <a:avLst/>
          </a:prstGeom>
        </p:spPr>
        <p:txBody>
          <a:bodyPr anchor="b"/>
          <a:lstStyle>
            <a:lvl1pPr algn="ctr">
              <a:defRPr sz="2000"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143000"/>
            <a:ext cx="5334000" cy="3429000"/>
          </a:xfrm>
          <a:prstGeom prst="rect">
            <a:avLst/>
          </a:prstGeom>
          <a:solidFill>
            <a:schemeClr val="bg2"/>
          </a:solidFill>
          <a:ln w="5080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52400" dist="101600" dir="2700000">
              <a:schemeClr val="tx1">
                <a:alpha val="31000"/>
              </a:schemeClr>
            </a:outerShdw>
          </a:effectLst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138738"/>
            <a:ext cx="5334000" cy="804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gradFill rotWithShape="0">
            <a:gsLst>
              <a:gs pos="0">
                <a:srgbClr val="000042"/>
              </a:gs>
              <a:gs pos="100000">
                <a:srgbClr val="151555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solidFill>
            <a:srgbClr val="00004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gradFill rotWithShape="0">
            <a:gsLst>
              <a:gs pos="0">
                <a:srgbClr val="000042"/>
              </a:gs>
              <a:gs pos="100000">
                <a:srgbClr val="151555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8" name="Object 6"/>
          <p:cNvGraphicFramePr>
            <a:graphicFrameLocks noChangeAspect="1"/>
          </p:cNvGraphicFramePr>
          <p:nvPr/>
        </p:nvGraphicFramePr>
        <p:xfrm>
          <a:off x="0" y="0"/>
          <a:ext cx="91440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858" name="Photo Editor-foto" r:id="rId3" imgW="7621064" imgH="1009791" progId="MSPhotoEd.3">
                  <p:embed/>
                </p:oleObj>
              </mc:Choice>
              <mc:Fallback>
                <p:oleObj name="Photo Editor-foto" r:id="rId3" imgW="7621064" imgH="10097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828800" y="71438"/>
            <a:ext cx="41910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New York State </a:t>
            </a:r>
          </a:p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Center of Excellence in Bioinformatics &amp; Life Sciences</a:t>
            </a:r>
          </a:p>
          <a:p>
            <a:pPr algn="l">
              <a:defRPr/>
            </a:pPr>
            <a:endParaRPr lang="nl-BE" sz="800">
              <a:solidFill>
                <a:schemeClr val="bg1"/>
              </a:solidFill>
              <a:latin typeface="Batang" pitchFamily="18" charset="-127"/>
            </a:endParaRP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152400" y="152400"/>
            <a:ext cx="1752600" cy="838200"/>
            <a:chOff x="720" y="1440"/>
            <a:chExt cx="1104" cy="576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820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1123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1424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AutoShape 12"/>
            <p:cNvSpPr>
              <a:spLocks noChangeArrowheads="1"/>
            </p:cNvSpPr>
            <p:nvPr/>
          </p:nvSpPr>
          <p:spPr bwMode="auto">
            <a:xfrm>
              <a:off x="720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AutoShape 13"/>
            <p:cNvSpPr>
              <a:spLocks noChangeArrowheads="1"/>
            </p:cNvSpPr>
            <p:nvPr/>
          </p:nvSpPr>
          <p:spPr bwMode="auto">
            <a:xfrm>
              <a:off x="1021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AutoShape 14"/>
            <p:cNvSpPr>
              <a:spLocks noChangeArrowheads="1"/>
            </p:cNvSpPr>
            <p:nvPr/>
          </p:nvSpPr>
          <p:spPr bwMode="auto">
            <a:xfrm>
              <a:off x="1324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2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864" y="1440"/>
              <a:ext cx="96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R  </a:t>
              </a:r>
              <a:r>
                <a:rPr lang="nl-BE" sz="1600">
                  <a:solidFill>
                    <a:srgbClr val="153C8B"/>
                  </a:solidFill>
                  <a:latin typeface="Verdana" pitchFamily="34" charset="0"/>
                </a:rPr>
                <a:t> </a:t>
              </a: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T  U</a:t>
              </a:r>
              <a:endParaRPr lang="en-US">
                <a:solidFill>
                  <a:srgbClr val="153C8B"/>
                </a:solidFill>
                <a:latin typeface="Verdana" pitchFamily="34" charset="0"/>
              </a:endParaRPr>
            </a:p>
          </p:txBody>
        </p:sp>
      </p:grp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19" name="Object 20"/>
          <p:cNvGraphicFramePr>
            <a:graphicFrameLocks noChangeAspect="1"/>
          </p:cNvGraphicFramePr>
          <p:nvPr/>
        </p:nvGraphicFramePr>
        <p:xfrm>
          <a:off x="0" y="0"/>
          <a:ext cx="91440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859" name="Photo Editor-foto" r:id="rId5" imgW="7621064" imgH="1009791" progId="MSPhotoEd.3">
                  <p:embed/>
                </p:oleObj>
              </mc:Choice>
              <mc:Fallback>
                <p:oleObj name="Photo Editor-foto" r:id="rId5" imgW="7621064" imgH="10097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1828800" y="71438"/>
            <a:ext cx="41910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New York State </a:t>
            </a:r>
          </a:p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Center of Excellence in Bioinformatics &amp; Life Sciences</a:t>
            </a:r>
          </a:p>
          <a:p>
            <a:pPr algn="l">
              <a:defRPr/>
            </a:pPr>
            <a:endParaRPr lang="nl-BE" sz="800">
              <a:solidFill>
                <a:schemeClr val="bg1"/>
              </a:solidFill>
              <a:latin typeface="Batang" pitchFamily="18" charset="-127"/>
            </a:endParaRPr>
          </a:p>
        </p:txBody>
      </p:sp>
      <p:grpSp>
        <p:nvGrpSpPr>
          <p:cNvPr id="21" name="Group 22"/>
          <p:cNvGrpSpPr>
            <a:grpSpLocks/>
          </p:cNvGrpSpPr>
          <p:nvPr/>
        </p:nvGrpSpPr>
        <p:grpSpPr bwMode="auto">
          <a:xfrm>
            <a:off x="152400" y="152400"/>
            <a:ext cx="1752600" cy="838200"/>
            <a:chOff x="720" y="1440"/>
            <a:chExt cx="1104" cy="576"/>
          </a:xfrm>
        </p:grpSpPr>
        <p:sp>
          <p:nvSpPr>
            <p:cNvPr id="22" name="AutoShape 23"/>
            <p:cNvSpPr>
              <a:spLocks noChangeArrowheads="1"/>
            </p:cNvSpPr>
            <p:nvPr/>
          </p:nvSpPr>
          <p:spPr bwMode="auto">
            <a:xfrm>
              <a:off x="820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AutoShape 24"/>
            <p:cNvSpPr>
              <a:spLocks noChangeArrowheads="1"/>
            </p:cNvSpPr>
            <p:nvPr/>
          </p:nvSpPr>
          <p:spPr bwMode="auto">
            <a:xfrm>
              <a:off x="1123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AutoShape 25"/>
            <p:cNvSpPr>
              <a:spLocks noChangeArrowheads="1"/>
            </p:cNvSpPr>
            <p:nvPr/>
          </p:nvSpPr>
          <p:spPr bwMode="auto">
            <a:xfrm>
              <a:off x="1424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AutoShape 26"/>
            <p:cNvSpPr>
              <a:spLocks noChangeArrowheads="1"/>
            </p:cNvSpPr>
            <p:nvPr/>
          </p:nvSpPr>
          <p:spPr bwMode="auto">
            <a:xfrm>
              <a:off x="720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AutoShape 27"/>
            <p:cNvSpPr>
              <a:spLocks noChangeArrowheads="1"/>
            </p:cNvSpPr>
            <p:nvPr/>
          </p:nvSpPr>
          <p:spPr bwMode="auto">
            <a:xfrm>
              <a:off x="1021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AutoShape 28"/>
            <p:cNvSpPr>
              <a:spLocks noChangeArrowheads="1"/>
            </p:cNvSpPr>
            <p:nvPr/>
          </p:nvSpPr>
          <p:spPr bwMode="auto">
            <a:xfrm>
              <a:off x="1324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2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Rectangle 29"/>
            <p:cNvSpPr>
              <a:spLocks noChangeArrowheads="1"/>
            </p:cNvSpPr>
            <p:nvPr/>
          </p:nvSpPr>
          <p:spPr bwMode="auto">
            <a:xfrm>
              <a:off x="864" y="1440"/>
              <a:ext cx="96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R  </a:t>
              </a:r>
              <a:r>
                <a:rPr lang="nl-BE" sz="1600">
                  <a:solidFill>
                    <a:srgbClr val="153C8B"/>
                  </a:solidFill>
                  <a:latin typeface="Verdana" pitchFamily="34" charset="0"/>
                </a:rPr>
                <a:t> </a:t>
              </a: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T  U</a:t>
              </a:r>
              <a:endParaRPr lang="en-US">
                <a:solidFill>
                  <a:srgbClr val="153C8B"/>
                </a:solidFill>
                <a:latin typeface="Verdana" pitchFamily="34" charset="0"/>
              </a:endParaRPr>
            </a:p>
          </p:txBody>
        </p:sp>
      </p:grpSp>
      <p:sp>
        <p:nvSpPr>
          <p:cNvPr id="29" name="Line 30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2825"/>
            <a:ext cx="8686800" cy="117475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2400" y="1981200"/>
            <a:ext cx="8839200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3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B4125-E3D1-4ED8-8187-4993DEAD49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83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town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 userDrawn="1"/>
        </p:nvSpPr>
        <p:spPr bwMode="auto">
          <a:xfrm>
            <a:off x="0" y="609600"/>
            <a:ext cx="9144000" cy="6248400"/>
          </a:xfrm>
          <a:prstGeom prst="rect">
            <a:avLst/>
          </a:prstGeom>
          <a:solidFill>
            <a:srgbClr val="00206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491968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5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pitchFamily="122" charset="-128"/>
          <a:cs typeface="ＭＳ Ｐゴシック" pitchFamily="122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defRPr sz="2400">
          <a:solidFill>
            <a:schemeClr val="bg1"/>
          </a:solidFill>
          <a:latin typeface="+mn-lt"/>
          <a:ea typeface="ＭＳ Ｐゴシック" pitchFamily="122" charset="-128"/>
          <a:cs typeface="ＭＳ Ｐゴシック" pitchFamily="122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6633"/>
        </a:buClr>
        <a:buSzPct val="80000"/>
        <a:buFont typeface="Times" charset="0"/>
        <a:buChar char="•"/>
        <a:defRPr sz="2400">
          <a:solidFill>
            <a:schemeClr val="bg1"/>
          </a:solidFill>
          <a:latin typeface="+mn-lt"/>
          <a:ea typeface="ＭＳ Ｐゴシック" pitchFamily="12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SzPct val="95000"/>
        <a:buFont typeface="Times" charset="0"/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town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 bwMode="auto">
          <a:xfrm>
            <a:off x="0" y="609600"/>
            <a:ext cx="9144000" cy="6248400"/>
          </a:xfrm>
          <a:prstGeom prst="rect">
            <a:avLst/>
          </a:prstGeom>
          <a:solidFill>
            <a:srgbClr val="00206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28755" y="6477000"/>
            <a:ext cx="428445" cy="3063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C5DB68A-9D44-4073-920F-D08D647C06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65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pitchFamily="122" charset="-128"/>
          <a:cs typeface="ＭＳ Ｐゴシック" pitchFamily="122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defRPr sz="2400">
          <a:solidFill>
            <a:schemeClr val="bg1"/>
          </a:solidFill>
          <a:latin typeface="+mn-lt"/>
          <a:ea typeface="ＭＳ Ｐゴシック" pitchFamily="122" charset="-128"/>
          <a:cs typeface="ＭＳ Ｐゴシック" pitchFamily="122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6633"/>
        </a:buClr>
        <a:buSzPct val="80000"/>
        <a:buFont typeface="Times" charset="0"/>
        <a:buChar char="•"/>
        <a:defRPr sz="2400">
          <a:solidFill>
            <a:schemeClr val="bg1"/>
          </a:solidFill>
          <a:latin typeface="+mn-lt"/>
          <a:ea typeface="ＭＳ Ｐゴシック" pitchFamily="12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SzPct val="95000"/>
        <a:buFont typeface="Times" charset="0"/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freepik.com/free-photo/happy-beautiful-asian-woman-smiling-drinking-cup-coffee-tea-near-window-bedroom-young-latin-girl-open-curtains-relax-morning-lifestyle-lady-home_6141980.htm#query=open%20window&amp;position=9&amp;from_view=keyword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artanddesigninspiration.com/classic-salvador-dali-figure-at-the-window/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mathonline.wikidot.com/the-laws-of-propositional-logic#toc0" TargetMode="External"/><Relationship Id="rId2" Type="http://schemas.openxmlformats.org/officeDocument/2006/relationships/hyperlink" Target="https://math.stackexchange.com/questions/1449866/catalogue-of-propositional-logic-laws" TargetMode="External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hyperlink" Target="https://genomebiology.biomedcentral.com/articles/10.1186/gb-2005-6-5-r46" TargetMode="External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emf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hyperlink" Target="http://www.google.com/imgres?num=10&amp;hl=en&amp;safe=off&amp;tbo=d&amp;biw=1680&amp;bih=858&amp;tbm=isch&amp;tbnid=IHXX8pOeP7darM:&amp;imgrefurl=http://collider.com/jonathan-nolan-person-of-interest-dark-knight-rises-interview/137379/&amp;docid=hw5ZwkaLbYH0xM&amp;imgurl=http://collider.com/wp-content/uploads/person-of-interest-taraji-p-henson-4.jpg&amp;w=540&amp;h=720&amp;ei=EzbvUOTBAbO10AGGq4G4BQ&amp;zoom=1" TargetMode="External"/><Relationship Id="rId7" Type="http://schemas.openxmlformats.org/officeDocument/2006/relationships/hyperlink" Target="http://www.google.com/imgres?num=10&amp;hl=en&amp;safe=off&amp;tbo=d&amp;biw=1680&amp;bih=858&amp;tbm=isch&amp;tbnid=GWR3fBGcpQvbjM:&amp;imgrefurl=http://www.tvscoop.tv/2008/04/can_a_person_ha.html&amp;docid=skeNrvquM8D3hM&amp;imgurl=http://www.tvscoop.tv/76495669.jpg&amp;w=2003&amp;h=3000&amp;ei=EzbvUOTBAbO10AGGq4G4BQ&amp;zoom=1" TargetMode="External"/><Relationship Id="rId12" Type="http://schemas.openxmlformats.org/officeDocument/2006/relationships/image" Target="../media/image93.jpeg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jpeg"/><Relationship Id="rId11" Type="http://schemas.openxmlformats.org/officeDocument/2006/relationships/hyperlink" Target="http://www.google.com/imgres?num=10&amp;hl=en&amp;safe=off&amp;tbo=d&amp;biw=1680&amp;bih=858&amp;tbm=isch&amp;tbnid=uzHegijBDrVCxM:&amp;imgrefurl=http://tlceyeopener.blogspot.com/2012/09/tlc-eyecare-laser-centers-welcomes-new.html&amp;docid=72rk70VQwzyM6M&amp;imgurl=http://4.bp.blogspot.com/-_Q3A00CnIl4/UFnzN1sxk2I/AAAAAAAAALA/LkL6Cv3JP5I/s1600/Erica_Person_MD.jpg&amp;w=1143&amp;h=1600&amp;ei=EzbvUOTBAbO10AGGq4G4BQ&amp;zoom=1" TargetMode="External"/><Relationship Id="rId5" Type="http://schemas.openxmlformats.org/officeDocument/2006/relationships/hyperlink" Target="http://www.google.com/imgres?num=10&amp;hl=en&amp;safe=off&amp;tbo=d&amp;biw=1680&amp;bih=858&amp;tbm=isch&amp;tbnid=tWS1VoR2oxomXM:&amp;imgrefurl=http://perezhilton.com/2011-12-15-ryan-gosling-is-named-time-magazines-coolest-person-of-the-year&amp;docid=MO35ynEp_HhFdM&amp;imgurl=http://img.perezhilton.com/wp-content/uploads/2011/12/ryan-gosling-is-coolest-person-of-the-year__oPt.jpg&amp;w=450&amp;h=639&amp;ei=EzbvUOTBAbO10AGGq4G4BQ&amp;zoom=1" TargetMode="External"/><Relationship Id="rId10" Type="http://schemas.openxmlformats.org/officeDocument/2006/relationships/image" Target="../media/image92.jpeg"/><Relationship Id="rId4" Type="http://schemas.openxmlformats.org/officeDocument/2006/relationships/image" Target="../media/image89.jpeg"/><Relationship Id="rId9" Type="http://schemas.openxmlformats.org/officeDocument/2006/relationships/hyperlink" Target="http://www.google.com/imgres?num=10&amp;hl=en&amp;safe=off&amp;tbo=d&amp;biw=1680&amp;bih=858&amp;tbm=isch&amp;tbnid=NQXySzMWyLA96M:&amp;imgrefurl=http://www.fanpop.com/clubs/david-henrie/images/26183003/title/david-henrie-aim-high-party-person-photo&amp;docid=xeljz3CV4-c0VM&amp;imgurl=http://images5.fanpop.com/image/photos/26100000/David-Henrie-Aim-High-Party-Person-david-henrie-26183003-940-1222.jpg&amp;w=940&amp;h=1222&amp;ei=EzbvUOTBAbO10AGGq4G4BQ&amp;zoom=1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hyperlink" Target="http://www.google.com/imgres?num=10&amp;hl=en&amp;safe=off&amp;tbo=d&amp;biw=1680&amp;bih=858&amp;tbm=isch&amp;tbnid=IHXX8pOeP7darM:&amp;imgrefurl=http://collider.com/jonathan-nolan-person-of-interest-dark-knight-rises-interview/137379/&amp;docid=hw5ZwkaLbYH0xM&amp;imgurl=http://collider.com/wp-content/uploads/person-of-interest-taraji-p-henson-4.jpg&amp;w=540&amp;h=720&amp;ei=EzbvUOTBAbO10AGGq4G4BQ&amp;zoom=1" TargetMode="External"/><Relationship Id="rId7" Type="http://schemas.openxmlformats.org/officeDocument/2006/relationships/hyperlink" Target="http://www.google.com/imgres?num=10&amp;hl=en&amp;safe=off&amp;tbo=d&amp;biw=1680&amp;bih=858&amp;tbm=isch&amp;tbnid=GWR3fBGcpQvbjM:&amp;imgrefurl=http://www.tvscoop.tv/2008/04/can_a_person_ha.html&amp;docid=skeNrvquM8D3hM&amp;imgurl=http://www.tvscoop.tv/76495669.jpg&amp;w=2003&amp;h=3000&amp;ei=EzbvUOTBAbO10AGGq4G4BQ&amp;zoom=1" TargetMode="External"/><Relationship Id="rId12" Type="http://schemas.openxmlformats.org/officeDocument/2006/relationships/image" Target="../media/image93.jpeg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jpeg"/><Relationship Id="rId11" Type="http://schemas.openxmlformats.org/officeDocument/2006/relationships/hyperlink" Target="http://www.google.com/imgres?num=10&amp;hl=en&amp;safe=off&amp;tbo=d&amp;biw=1680&amp;bih=858&amp;tbm=isch&amp;tbnid=uzHegijBDrVCxM:&amp;imgrefurl=http://tlceyeopener.blogspot.com/2012/09/tlc-eyecare-laser-centers-welcomes-new.html&amp;docid=72rk70VQwzyM6M&amp;imgurl=http://4.bp.blogspot.com/-_Q3A00CnIl4/UFnzN1sxk2I/AAAAAAAAALA/LkL6Cv3JP5I/s1600/Erica_Person_MD.jpg&amp;w=1143&amp;h=1600&amp;ei=EzbvUOTBAbO10AGGq4G4BQ&amp;zoom=1" TargetMode="External"/><Relationship Id="rId5" Type="http://schemas.openxmlformats.org/officeDocument/2006/relationships/hyperlink" Target="http://www.google.com/imgres?num=10&amp;hl=en&amp;safe=off&amp;tbo=d&amp;biw=1680&amp;bih=858&amp;tbm=isch&amp;tbnid=tWS1VoR2oxomXM:&amp;imgrefurl=http://perezhilton.com/2011-12-15-ryan-gosling-is-named-time-magazines-coolest-person-of-the-year&amp;docid=MO35ynEp_HhFdM&amp;imgurl=http://img.perezhilton.com/wp-content/uploads/2011/12/ryan-gosling-is-coolest-person-of-the-year__oPt.jpg&amp;w=450&amp;h=639&amp;ei=EzbvUOTBAbO10AGGq4G4BQ&amp;zoom=1" TargetMode="External"/><Relationship Id="rId10" Type="http://schemas.openxmlformats.org/officeDocument/2006/relationships/image" Target="../media/image92.jpeg"/><Relationship Id="rId4" Type="http://schemas.openxmlformats.org/officeDocument/2006/relationships/image" Target="../media/image89.jpeg"/><Relationship Id="rId9" Type="http://schemas.openxmlformats.org/officeDocument/2006/relationships/hyperlink" Target="http://www.google.com/imgres?num=10&amp;hl=en&amp;safe=off&amp;tbo=d&amp;biw=1680&amp;bih=858&amp;tbm=isch&amp;tbnid=NQXySzMWyLA96M:&amp;imgrefurl=http://www.fanpop.com/clubs/david-henrie/images/26183003/title/david-henrie-aim-high-party-person-photo&amp;docid=xeljz3CV4-c0VM&amp;imgurl=http://images5.fanpop.com/image/photos/26100000/David-Henrie-Aim-High-Party-Person-david-henrie-26183003-940-1222.jpg&amp;w=940&amp;h=1222&amp;ei=EzbvUOTBAbO10AGGq4G4BQ&amp;zoom=1" TargetMode="Externa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num=10&amp;hl=en&amp;safe=off&amp;tbo=d&amp;biw=1680&amp;bih=858&amp;tbm=isch&amp;tbnid=GWR3fBGcpQvbjM:&amp;imgrefurl=http://www.tvscoop.tv/2008/04/can_a_person_ha.html&amp;docid=skeNrvquM8D3hM&amp;imgurl=http://www.tvscoop.tv/76495669.jpg&amp;w=2003&amp;h=3000&amp;ei=EzbvUOTBAbO10AGGq4G4BQ&amp;zoom=1" TargetMode="External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num=10&amp;hl=en&amp;safe=off&amp;tbo=d&amp;biw=1680&amp;bih=858&amp;tbm=isch&amp;tbnid=GWR3fBGcpQvbjM:&amp;imgrefurl=http://www.tvscoop.tv/2008/04/can_a_person_ha.html&amp;docid=skeNrvquM8D3hM&amp;imgurl=http://www.tvscoop.tv/76495669.jpg&amp;w=2003&amp;h=3000&amp;ei=EzbvUOTBAbO10AGGq4G4BQ&amp;zoom=1" TargetMode="External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jpe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hyperlink" Target="http://browser.ihtsdotools.org/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99.png"/><Relationship Id="rId5" Type="http://schemas.openxmlformats.org/officeDocument/2006/relationships/image" Target="../media/image96.png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98.pn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ceur-ws.org/Vol-518/terra09_submission_9.pdf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ontology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books.google.com/ngrams/graph?year_start=1800&amp;year_end=2019&amp;corpus=26&amp;smoothing=7&amp;case_insensitive=on&amp;content=ontology&amp;direct_url=t4%3B%2Contology%3B%2Cc0%3B%2Cs0%3B%3Bontology%3B%2Cc0%3B%3BOntology%3B%2Cc0%3B%3BONTOLOGY%3B%2Cc0#t4%3B%2Contology%3B%2Cc0%3B%2Cs0%3B%3Bontology%3B%2Cc0%3B%3BOntology%3B%2Cc0%3B%3BONTOLOGY%3B%2Cc0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protege.stanford.edu/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protegewiki.stanford.edu/wiki/WebProtegeUsersGuide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hyperlink" Target="https://plato.stanford.edu/archives/spr2021/entries/logic-classical/" TargetMode="External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Grp="1" noChangeArrowheads="1"/>
          </p:cNvSpPr>
          <p:nvPr>
            <p:ph type="ctrTitle"/>
          </p:nvPr>
        </p:nvSpPr>
        <p:spPr>
          <a:xfrm>
            <a:off x="609600" y="990600"/>
            <a:ext cx="7999413" cy="2043113"/>
          </a:xfrm>
        </p:spPr>
        <p:txBody>
          <a:bodyPr/>
          <a:lstStyle/>
          <a:p>
            <a:pPr>
              <a:tabLst>
                <a:tab pos="5376863" algn="l"/>
              </a:tabLst>
            </a:pPr>
            <a:r>
              <a:rPr lang="en-US" sz="3200" dirty="0"/>
              <a:t>Biomedical Ontology</a:t>
            </a:r>
            <a:br>
              <a:rPr lang="en-US" sz="3200" dirty="0"/>
            </a:br>
            <a:r>
              <a:rPr lang="en-US" sz="3200" dirty="0"/>
              <a:t>for Biomedical </a:t>
            </a:r>
            <a:r>
              <a:rPr lang="en-US" sz="3200" dirty="0" err="1"/>
              <a:t>Informaticists</a:t>
            </a:r>
            <a:r>
              <a:rPr lang="en-US" sz="3200" dirty="0"/>
              <a:t>.</a:t>
            </a:r>
            <a:br>
              <a:rPr lang="en-US" sz="3200" dirty="0"/>
            </a:br>
            <a:br>
              <a:rPr lang="en-US" sz="3200" dirty="0"/>
            </a:b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in BMI501: </a:t>
            </a:r>
            <a:r>
              <a:rPr lang="en-GB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Survey of Biomedical Informatics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Oct 17, 2024</a:t>
            </a:r>
            <a:b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Biomedical Informatics,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at Buffalo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191000"/>
            <a:ext cx="9144000" cy="1600200"/>
          </a:xfrm>
        </p:spPr>
        <p:txBody>
          <a:bodyPr/>
          <a:lstStyle/>
          <a:p>
            <a:pPr defTabSz="566738" eaLnBrk="1" hangingPunct="1">
              <a:lnSpc>
                <a:spcPct val="80000"/>
              </a:lnSpc>
            </a:pPr>
            <a:r>
              <a:rPr lang="en-GB" altLang="ja-JP" sz="2800" b="1" dirty="0">
                <a:ea typeface="ＭＳ 明朝" pitchFamily="49" charset="-128"/>
              </a:rPr>
              <a:t>Werner CEUSTERS, MD</a:t>
            </a:r>
            <a:endParaRPr lang="en-GB" altLang="ja-JP" sz="2800" b="1" baseline="30000" dirty="0">
              <a:ea typeface="ＭＳ 明朝" pitchFamily="49" charset="-128"/>
            </a:endParaRPr>
          </a:p>
          <a:p>
            <a:pPr defTabSz="566738">
              <a:spcBef>
                <a:spcPts val="1200"/>
              </a:spcBef>
            </a:pPr>
            <a:r>
              <a:rPr lang="en-GB" altLang="ja-JP" sz="2800" b="1" baseline="30000" dirty="0">
                <a:ea typeface="ＭＳ 明朝" pitchFamily="49" charset="-128"/>
              </a:rPr>
              <a:t>wceusters@gmail.com</a:t>
            </a:r>
          </a:p>
          <a:p>
            <a:pPr defTabSz="566738" eaLnBrk="1" hangingPunct="1">
              <a:lnSpc>
                <a:spcPct val="120000"/>
              </a:lnSpc>
            </a:pPr>
            <a:endParaRPr lang="en-US" altLang="ja-JP" sz="1800" b="1" dirty="0">
              <a:ea typeface="ＭＳ 明朝" pitchFamily="49" charset="-128"/>
            </a:endParaRP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>
                <a:ea typeface="ＭＳ 明朝" pitchFamily="49" charset="-128"/>
              </a:rPr>
              <a:t>Ontology Research Group, </a:t>
            </a:r>
            <a:r>
              <a:rPr lang="en-GB" altLang="ja-JP" sz="1800" i="1" dirty="0" err="1">
                <a:ea typeface="ＭＳ 明朝" pitchFamily="49" charset="-128"/>
              </a:rPr>
              <a:t>Center</a:t>
            </a:r>
            <a:r>
              <a:rPr lang="en-GB" altLang="ja-JP" sz="1800" i="1" dirty="0">
                <a:ea typeface="ＭＳ 明朝" pitchFamily="49" charset="-128"/>
              </a:rPr>
              <a:t> of Excellence in Bioinformatics and Life Sciences,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>
                <a:ea typeface="ＭＳ 明朝" pitchFamily="49" charset="-128"/>
              </a:rPr>
              <a:t>Departments of Biomedical Informatics and Psychiatry, 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>
                <a:ea typeface="ＭＳ 明朝" pitchFamily="49" charset="-128"/>
              </a:rPr>
              <a:t>University at Buffalo, NY, USA</a:t>
            </a:r>
          </a:p>
          <a:p>
            <a:pPr defTabSz="566738" eaLnBrk="1" hangingPunct="1">
              <a:lnSpc>
                <a:spcPct val="80000"/>
              </a:lnSpc>
            </a:pPr>
            <a:endParaRPr lang="en-US" altLang="ja-JP" sz="2000" i="1" dirty="0">
              <a:ea typeface="ＭＳ 明朝" pitchFamily="49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686A5-C739-450B-914F-1C7C29D15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4579A8-0BC5-4C6F-91EC-02FCC1F568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C7710F-5B4E-4D2E-BE58-3B52BF9034E2}"/>
              </a:ext>
            </a:extLst>
          </p:cNvPr>
          <p:cNvSpPr/>
          <p:nvPr/>
        </p:nvSpPr>
        <p:spPr>
          <a:xfrm>
            <a:off x="304800" y="6214969"/>
            <a:ext cx="2667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Proxima Nova"/>
                <a:hlinkClick r:id="rId2"/>
              </a:rPr>
              <a:t>Image by </a:t>
            </a:r>
            <a:r>
              <a:rPr lang="en-US" sz="1200" dirty="0" err="1">
                <a:solidFill>
                  <a:schemeClr val="bg1"/>
                </a:solidFill>
                <a:latin typeface="Proxima Nova"/>
                <a:hlinkClick r:id="rId2"/>
              </a:rPr>
              <a:t>tirachardz</a:t>
            </a:r>
            <a:r>
              <a:rPr lang="en-US" sz="1200" dirty="0">
                <a:solidFill>
                  <a:schemeClr val="bg1"/>
                </a:solidFill>
                <a:latin typeface="Proxima Nova"/>
                <a:hlinkClick r:id="rId2"/>
              </a:rPr>
              <a:t> on </a:t>
            </a:r>
            <a:r>
              <a:rPr lang="en-US" sz="1200" dirty="0" err="1">
                <a:solidFill>
                  <a:schemeClr val="bg1"/>
                </a:solidFill>
                <a:latin typeface="Proxima Nova"/>
                <a:hlinkClick r:id="rId2"/>
              </a:rPr>
              <a:t>Freepik</a:t>
            </a:r>
            <a:r>
              <a:rPr lang="en-US" sz="1200" dirty="0">
                <a:solidFill>
                  <a:schemeClr val="bg1"/>
                </a:solidFill>
                <a:latin typeface="Proxima Nova"/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A8FF72-37BF-4468-B48A-D1E74FEFF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047155"/>
            <a:ext cx="2923046" cy="40488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D047C7-81FE-478A-AF00-AC0130044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2047155"/>
            <a:ext cx="2820264" cy="40488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993735-BFA1-4EE2-A230-7F4D548954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290" y="2047155"/>
            <a:ext cx="2554110" cy="40488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634562B-BBC4-4218-8A9C-73DB78D22EC7}"/>
              </a:ext>
            </a:extLst>
          </p:cNvPr>
          <p:cNvSpPr/>
          <p:nvPr/>
        </p:nvSpPr>
        <p:spPr>
          <a:xfrm>
            <a:off x="3887064" y="615131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hlinkClick r:id="rId6"/>
              </a:rPr>
              <a:t>https://artanddesigninspiration.com/classic-salvador-dali-figure-at-the-window/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3D8A81-0F4C-4D5D-BB06-AAFDAC3466FB}"/>
              </a:ext>
            </a:extLst>
          </p:cNvPr>
          <p:cNvSpPr txBox="1"/>
          <p:nvPr/>
        </p:nvSpPr>
        <p:spPr>
          <a:xfrm>
            <a:off x="533400" y="1539632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</a:rPr>
              <a:t>‘woman in window’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000DF3-4E34-47CE-87DF-2712760E4FB2}"/>
              </a:ext>
            </a:extLst>
          </p:cNvPr>
          <p:cNvSpPr txBox="1"/>
          <p:nvPr/>
        </p:nvSpPr>
        <p:spPr>
          <a:xfrm>
            <a:off x="3658027" y="1539632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</a:rPr>
              <a:t>‘woman in window’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8169A5-2839-4FDB-8EA6-B451F00E3EBF}"/>
              </a:ext>
            </a:extLst>
          </p:cNvPr>
          <p:cNvSpPr txBox="1"/>
          <p:nvPr/>
        </p:nvSpPr>
        <p:spPr>
          <a:xfrm>
            <a:off x="6629827" y="1539632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</a:rPr>
              <a:t>‘woman in window’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69F2F509-F0EB-40A9-872A-1360535287E2}"/>
              </a:ext>
            </a:extLst>
          </p:cNvPr>
          <p:cNvSpPr/>
          <p:nvPr/>
        </p:nvSpPr>
        <p:spPr bwMode="auto">
          <a:xfrm rot="1146394">
            <a:off x="144553" y="3444892"/>
            <a:ext cx="9057833" cy="1066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" pitchFamily="122" charset="0"/>
              </a:rPr>
              <a:t>Scientific </a:t>
            </a:r>
            <a:r>
              <a:rPr lang="en-US" sz="2400" dirty="0">
                <a:solidFill>
                  <a:srgbClr val="00B050"/>
                </a:solidFill>
                <a:latin typeface="Times" pitchFamily="122" charset="0"/>
              </a:rPr>
              <a:t>R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" pitchFamily="122" charset="0"/>
              </a:rPr>
              <a:t>ealism                  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Times" pitchFamily="122" charset="0"/>
              </a:rPr>
              <a:t>Empiricism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               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" pitchFamily="122" charset="0"/>
              </a:rPr>
              <a:t>Postmodernism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645734-3DE2-4CB0-9410-2728C1DD4889}"/>
              </a:ext>
            </a:extLst>
          </p:cNvPr>
          <p:cNvSpPr txBox="1"/>
          <p:nvPr/>
        </p:nvSpPr>
        <p:spPr>
          <a:xfrm>
            <a:off x="10042234" y="99060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13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3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98F4A-9B8E-4A64-A595-8D02889ED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PL laws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E89D4-A62B-411E-948F-3EE9DDF70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Truth tables can be used to prove laws, e.g.: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dirty="0"/>
              <a:t>a Λ (b V c) = (a Λ b) V (a Λ c)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dirty="0"/>
              <a:t>¬ (a Λ b) = ¬ a V ¬b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(a </a:t>
            </a:r>
            <a:r>
              <a:rPr lang="el-GR" dirty="0"/>
              <a:t>Λ (</a:t>
            </a:r>
            <a:r>
              <a:rPr lang="en-US" dirty="0"/>
              <a:t>a → b)) → b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(a→ b) </a:t>
            </a:r>
            <a:r>
              <a:rPr lang="el-GR" dirty="0"/>
              <a:t>Λ ¬</a:t>
            </a:r>
            <a:r>
              <a:rPr lang="en-US" dirty="0"/>
              <a:t>b) → ¬a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((a V b) </a:t>
            </a:r>
            <a:r>
              <a:rPr lang="el-GR" dirty="0"/>
              <a:t>Λ ¬</a:t>
            </a:r>
            <a:r>
              <a:rPr lang="en-US" dirty="0"/>
              <a:t>a) → b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((a → b) </a:t>
            </a:r>
            <a:r>
              <a:rPr lang="el-GR" dirty="0"/>
              <a:t>Λ (</a:t>
            </a:r>
            <a:r>
              <a:rPr lang="en-US" dirty="0"/>
              <a:t>b → c)) → (a → c)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More examples: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200" dirty="0">
                <a:hlinkClick r:id="rId2"/>
              </a:rPr>
              <a:t>https://math.stackexchange.com/questions/1449866/catalogue-of-propositional-logic-laws</a:t>
            </a:r>
            <a:r>
              <a:rPr lang="en-US" sz="1200" dirty="0"/>
              <a:t>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200" dirty="0">
                <a:hlinkClick r:id="rId3"/>
              </a:rPr>
              <a:t>http://mathonline.wikidot.com/the-laws-of-propositional-logic#toc0</a:t>
            </a:r>
            <a:r>
              <a:rPr lang="en-US" sz="12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Both truth tables and laws can be used to solve puzzles.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B5F995-18AE-40B1-A2D6-3F56555FD5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72698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4C20A-67F2-41B3-8A59-934F6F53D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cs typeface="Times" panose="02020603050405020304" pitchFamily="18" charset="0"/>
              </a:rPr>
              <a:t>Exercise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D81A7-8A6E-4EF6-8C5C-0F2E015957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  <a:cs typeface="Times" panose="02020603050405020304" pitchFamily="18" charset="0"/>
              </a:rPr>
              <a:t>Given</a:t>
            </a:r>
            <a:r>
              <a:rPr lang="en-US" dirty="0">
                <a:latin typeface="+mj-lt"/>
                <a:cs typeface="Times" panose="02020603050405020304" pitchFamily="18" charset="0"/>
              </a:rPr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cs typeface="Times" panose="02020603050405020304" pitchFamily="18" charset="0"/>
              </a:rPr>
              <a:t>If John eats too much, then he does not have a normal BMI.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cs typeface="Times" panose="02020603050405020304" pitchFamily="18" charset="0"/>
              </a:rPr>
              <a:t>If John is not careful, then he eats too much.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cs typeface="Times" panose="02020603050405020304" pitchFamily="18" charset="0"/>
              </a:rPr>
              <a:t>John has a normal BMI.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  <a:cs typeface="Times" panose="02020603050405020304" pitchFamily="18" charset="0"/>
              </a:rPr>
              <a:t>Question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cs typeface="Times" panose="02020603050405020304" pitchFamily="18" charset="0"/>
              </a:rPr>
              <a:t>Is John careful?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089911-0BFD-4B37-A978-E78D0561C8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33324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3D74C-D9DA-4176-ABCD-82E28D0C8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Translate sentences into PL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796D361-C502-4884-B7C1-2875D2AEBEE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28600" y="1617980"/>
          <a:ext cx="8686801" cy="4495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160813621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3272064503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325922809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63544257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326329668"/>
                    </a:ext>
                  </a:extLst>
                </a:gridCol>
                <a:gridCol w="533401">
                  <a:extLst>
                    <a:ext uri="{9D8B030D-6E8A-4147-A177-3AD203B41FA5}">
                      <a16:colId xmlns:a16="http://schemas.microsoft.com/office/drawing/2014/main" val="4167293868"/>
                    </a:ext>
                  </a:extLst>
                </a:gridCol>
              </a:tblGrid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Propositions</a:t>
                      </a:r>
                      <a:endParaRPr lang="en-US" sz="1800" b="1" i="0" u="sng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999684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John eats too much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a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7224113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John has a normal BMI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b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8059550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John is careful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c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526666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9716477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Given</a:t>
                      </a:r>
                      <a:endParaRPr lang="en-US" sz="1800" b="1" i="0" u="sng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978960"/>
                  </a:ext>
                </a:extLst>
              </a:tr>
              <a:tr h="37465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If John eats too much, then he does not have a normal BMI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a 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sym typeface="Symbol" panose="05050102010706020507" pitchFamily="18" charset="2"/>
                        </a:rPr>
                        <a:t> 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6293549"/>
                  </a:ext>
                </a:extLst>
              </a:tr>
              <a:tr h="37465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If John is not careful, then he eats too much.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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 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 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2485977"/>
                  </a:ext>
                </a:extLst>
              </a:tr>
              <a:tr h="3746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John has a normal BMI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b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9249185"/>
                  </a:ext>
                </a:extLst>
              </a:tr>
              <a:tr h="374650">
                <a:tc gridSpan="2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0248651"/>
                  </a:ext>
                </a:extLst>
              </a:tr>
              <a:tr h="3746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b="1" i="0" u="sng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Determine the truth value of: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 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b) 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∧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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 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 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a) 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∧ 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6950322"/>
                  </a:ext>
                </a:extLst>
              </a:tr>
              <a:tr h="374650">
                <a:tc gridSpan="2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0161973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19625D-C044-49B1-9DF5-D0D1BFC402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1758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3D74C-D9DA-4176-ABCD-82E28D0C8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dirty="0"/>
              <a:t>Apply PL’s laws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796D361-C502-4884-B7C1-2875D2AEBEE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28600" y="1617980"/>
          <a:ext cx="8686801" cy="4495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23344">
                  <a:extLst>
                    <a:ext uri="{9D8B030D-6E8A-4147-A177-3AD203B41FA5}">
                      <a16:colId xmlns:a16="http://schemas.microsoft.com/office/drawing/2014/main" val="1608136212"/>
                    </a:ext>
                  </a:extLst>
                </a:gridCol>
                <a:gridCol w="3125056">
                  <a:extLst>
                    <a:ext uri="{9D8B030D-6E8A-4147-A177-3AD203B41FA5}">
                      <a16:colId xmlns:a16="http://schemas.microsoft.com/office/drawing/2014/main" val="327899853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63544257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326329668"/>
                    </a:ext>
                  </a:extLst>
                </a:gridCol>
                <a:gridCol w="533401">
                  <a:extLst>
                    <a:ext uri="{9D8B030D-6E8A-4147-A177-3AD203B41FA5}">
                      <a16:colId xmlns:a16="http://schemas.microsoft.com/office/drawing/2014/main" val="4167293868"/>
                    </a:ext>
                  </a:extLst>
                </a:gridCol>
              </a:tblGrid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Propositions</a:t>
                      </a:r>
                      <a:endParaRPr lang="en-US" sz="1800" b="1" i="0" u="sng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999684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John eats too much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a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7224113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John has a normal BMI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b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8059550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John is careful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c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526666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9716477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Given</a:t>
                      </a:r>
                      <a:endParaRPr lang="en-US" sz="1800" b="1" i="0" u="sng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978960"/>
                  </a:ext>
                </a:extLst>
              </a:tr>
              <a:tr h="3746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If John eats too much, then he does not have a normal BMI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a 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sym typeface="Symbol" panose="05050102010706020507" pitchFamily="18" charset="2"/>
                        </a:rPr>
                        <a:t> 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g1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6293549"/>
                  </a:ext>
                </a:extLst>
              </a:tr>
              <a:tr h="3746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If John is not careful, then he eats too much.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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 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 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g2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2485977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John has a normal BMI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b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g3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9249185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0248651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sng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Rule application</a:t>
                      </a:r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: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(x→ y) </a:t>
                      </a:r>
                      <a:r>
                        <a:rPr lang="el-GR" dirty="0">
                          <a:solidFill>
                            <a:schemeClr val="bg1"/>
                          </a:solidFill>
                        </a:rPr>
                        <a:t>Λ ¬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y) → ¬x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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g3/g1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g4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6950322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(x→ y) </a:t>
                      </a:r>
                      <a:r>
                        <a:rPr lang="el-GR" dirty="0">
                          <a:solidFill>
                            <a:schemeClr val="bg1"/>
                          </a:solidFill>
                        </a:rPr>
                        <a:t>Λ ¬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y) → ¬x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c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g2/g4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0161973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934FB3-0A04-4715-A79E-4580A5512C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8456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91D27-FB8E-42ED-B5C8-9E15D8EA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776FC-7938-40AB-AE50-FA19390A3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Solve this puzzle with propositional logic: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Given: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Everybody who eats too much, does not have a normal BMI.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Everybody who is not careful, eats too much.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Everybody has a normal BMI.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Question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Is everybody careful?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Same as before: yes.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cs typeface="Times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Note: the argument is </a:t>
            </a:r>
            <a:r>
              <a:rPr lang="en-US" b="1" i="1" dirty="0">
                <a:cs typeface="Times" panose="02020603050405020304" pitchFamily="18" charset="0"/>
              </a:rPr>
              <a:t>valid</a:t>
            </a:r>
            <a:r>
              <a:rPr lang="en-US" dirty="0">
                <a:cs typeface="Times" panose="02020603050405020304" pitchFamily="18" charset="0"/>
              </a:rPr>
              <a:t> (follows the logical rules correctly) but is not </a:t>
            </a:r>
            <a:r>
              <a:rPr lang="en-US" b="1" i="1" dirty="0">
                <a:cs typeface="Times" panose="02020603050405020304" pitchFamily="18" charset="0"/>
              </a:rPr>
              <a:t>sound</a:t>
            </a:r>
            <a:r>
              <a:rPr lang="en-US" dirty="0">
                <a:cs typeface="Times" panose="02020603050405020304" pitchFamily="18" charset="0"/>
              </a:rPr>
              <a:t> (not all premises are true)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1B015C-5C67-4AC3-BE19-A83B6D0142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60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91D27-FB8E-42ED-B5C8-9E15D8EA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this one?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776FC-7938-40AB-AE50-FA19390A3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Solve this puzzle with propositional logic 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Given: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Everybody who eats too much, does not have a normal BMI.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Everybody who is not careful, eats too much.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John has a normal BMI.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Question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Is John careful?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Can not be done with propositional logic!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There is no way to create propositions (within the syntax and semantics of propositional logic) so that ‘everybody’ or ‘John’ can be represented or related.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B8ED2B-3A3D-4648-AAB6-9E523B0B20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4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925F1-BAB9-44D6-A95F-ABA4815B2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First-order logic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F00FF-EB50-4A45-93DC-86C7702B6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Propositional logic with predicates, variables and quantifiers.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Predicate: a proposition that some property holds for some entity, or a relation between entities.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Prop.L</a:t>
            </a:r>
            <a:r>
              <a:rPr lang="en-US" dirty="0"/>
              <a:t>. : 	A = ‘everybody eats too much’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FOL: 		A = ‘eats too much’ 	A(x)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Quantifiers: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‘all’	</a:t>
            </a:r>
            <a:r>
              <a:rPr lang="en-US" dirty="0">
                <a:sym typeface="Symbol" panose="05050102010706020507" pitchFamily="18" charset="2"/>
              </a:rPr>
              <a:t>	 </a:t>
            </a:r>
            <a:r>
              <a:rPr lang="en-US" dirty="0" err="1">
                <a:sym typeface="Symbol" panose="05050102010706020507" pitchFamily="18" charset="2"/>
              </a:rPr>
              <a:t>x.A</a:t>
            </a:r>
            <a:r>
              <a:rPr lang="en-US" dirty="0">
                <a:sym typeface="Symbol" panose="05050102010706020507" pitchFamily="18" charset="2"/>
              </a:rPr>
              <a:t>(x)	everything eats too much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‘some’		 </a:t>
            </a:r>
            <a:r>
              <a:rPr lang="en-US" dirty="0" err="1">
                <a:sym typeface="Symbol" panose="05050102010706020507" pitchFamily="18" charset="2"/>
              </a:rPr>
              <a:t>x.A</a:t>
            </a:r>
            <a:r>
              <a:rPr lang="en-US" dirty="0">
                <a:sym typeface="Symbol" panose="05050102010706020507" pitchFamily="18" charset="2"/>
              </a:rPr>
              <a:t>(x)	something eats too much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‘everybody eats too much’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</a:t>
            </a:r>
            <a:r>
              <a:rPr lang="en-US" dirty="0" err="1">
                <a:sym typeface="Symbol" panose="05050102010706020507" pitchFamily="18" charset="2"/>
              </a:rPr>
              <a:t>x.person</a:t>
            </a:r>
            <a:r>
              <a:rPr lang="en-US" dirty="0">
                <a:sym typeface="Symbol" panose="05050102010706020507" pitchFamily="18" charset="2"/>
              </a:rPr>
              <a:t>(x)  A(x)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F76C72-5AC1-4794-9B69-BB9888DFE9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1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23ABD-D5BA-4BC1-B67F-31456B60E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Truth values of quantifiers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54A507B-5B5A-4555-AC71-BFD4B88D46DA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28600" y="1676400"/>
          <a:ext cx="8686800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3846161895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35207563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3319809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Statement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True when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False when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0084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ym typeface="Symbol" panose="05050102010706020507" pitchFamily="18" charset="2"/>
                        </a:rPr>
                        <a:t></a:t>
                      </a:r>
                      <a:r>
                        <a:rPr lang="en-US" sz="2400" dirty="0" err="1">
                          <a:sym typeface="Symbol" panose="05050102010706020507" pitchFamily="18" charset="2"/>
                        </a:rPr>
                        <a:t>x.A</a:t>
                      </a:r>
                      <a:r>
                        <a:rPr lang="en-US" sz="2400" dirty="0">
                          <a:sym typeface="Symbol" panose="05050102010706020507" pitchFamily="18" charset="2"/>
                        </a:rPr>
                        <a:t>(x)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A(x) is true for every x.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There is an x for which A(x) is false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3295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ym typeface="Symbol" panose="05050102010706020507" pitchFamily="18" charset="2"/>
                        </a:rPr>
                        <a:t></a:t>
                      </a:r>
                      <a:r>
                        <a:rPr lang="en-US" sz="2400" dirty="0" err="1">
                          <a:sym typeface="Symbol" panose="05050102010706020507" pitchFamily="18" charset="2"/>
                        </a:rPr>
                        <a:t>x.A</a:t>
                      </a:r>
                      <a:r>
                        <a:rPr lang="en-US" sz="2400" dirty="0">
                          <a:sym typeface="Symbol" panose="05050102010706020507" pitchFamily="18" charset="2"/>
                        </a:rPr>
                        <a:t>(x)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There is an x for which A(x) is true.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A(x) is false for every x.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1994323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0AB7B934-05C4-4ECB-894F-FBF7D910E0AC}"/>
              </a:ext>
            </a:extLst>
          </p:cNvPr>
          <p:cNvSpPr/>
          <p:nvPr/>
        </p:nvSpPr>
        <p:spPr bwMode="auto">
          <a:xfrm>
            <a:off x="2057400" y="4419600"/>
            <a:ext cx="4876800" cy="2103120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4801248-351F-4B0A-9A01-CFEFA932A8F8}"/>
              </a:ext>
            </a:extLst>
          </p:cNvPr>
          <p:cNvSpPr/>
          <p:nvPr/>
        </p:nvSpPr>
        <p:spPr bwMode="auto">
          <a:xfrm>
            <a:off x="2438400" y="5029200"/>
            <a:ext cx="2438400" cy="1188720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3E924D-DB01-4355-977E-33E61C189130}"/>
              </a:ext>
            </a:extLst>
          </p:cNvPr>
          <p:cNvSpPr txBox="1"/>
          <p:nvPr/>
        </p:nvSpPr>
        <p:spPr>
          <a:xfrm>
            <a:off x="6586863" y="4419600"/>
            <a:ext cx="1370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Reality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569023-28EB-4F9B-9419-AEAB5114FB32}"/>
              </a:ext>
            </a:extLst>
          </p:cNvPr>
          <p:cNvSpPr txBox="1"/>
          <p:nvPr/>
        </p:nvSpPr>
        <p:spPr>
          <a:xfrm>
            <a:off x="4724400" y="5862935"/>
            <a:ext cx="2667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chemeClr val="bg1"/>
                </a:solidFill>
              </a:rPr>
              <a:t>Represented Reality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8808C2-DBAB-4CBE-939F-471D0048FFCC}"/>
              </a:ext>
            </a:extLst>
          </p:cNvPr>
          <p:cNvSpPr txBox="1"/>
          <p:nvPr/>
        </p:nvSpPr>
        <p:spPr>
          <a:xfrm>
            <a:off x="175098" y="3851255"/>
            <a:ext cx="3139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chemeClr val="bg1"/>
                </a:solidFill>
              </a:rPr>
              <a:t>Open or Closed World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42B2BA-8454-4597-A5F7-EE55481112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55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0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83B92-FCCA-46DD-A14E-D42165F4F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Flexibility in predicate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46042-F8F0-4A20-9B6E-F52311D27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Some people eat too much: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x (person(x) </a:t>
            </a:r>
            <a:r>
              <a:rPr lang="el-GR" dirty="0"/>
              <a:t>Λ </a:t>
            </a:r>
            <a:r>
              <a:rPr lang="en-US" dirty="0" err="1">
                <a:sym typeface="Symbol" panose="05050102010706020507" pitchFamily="18" charset="2"/>
              </a:rPr>
              <a:t>eats_too_much</a:t>
            </a:r>
            <a:r>
              <a:rPr lang="en-US" dirty="0">
                <a:sym typeface="Symbol" panose="05050102010706020507" pitchFamily="18" charset="2"/>
              </a:rPr>
              <a:t>(x))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x (person(x) </a:t>
            </a:r>
            <a:r>
              <a:rPr lang="el-GR" dirty="0"/>
              <a:t>Λ </a:t>
            </a:r>
            <a:r>
              <a:rPr lang="en-US" dirty="0">
                <a:sym typeface="Symbol" panose="05050102010706020507" pitchFamily="18" charset="2"/>
              </a:rPr>
              <a:t>eats(x, ‘too much’))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x y (person(x) </a:t>
            </a:r>
            <a:r>
              <a:rPr lang="el-GR" dirty="0"/>
              <a:t>Λ </a:t>
            </a:r>
            <a:r>
              <a:rPr lang="en-US" dirty="0">
                <a:sym typeface="Symbol" panose="05050102010706020507" pitchFamily="18" charset="2"/>
              </a:rPr>
              <a:t>eats(x, y) </a:t>
            </a:r>
            <a:r>
              <a:rPr lang="el-GR" dirty="0"/>
              <a:t>Λ</a:t>
            </a:r>
            <a:r>
              <a:rPr lang="en-US" dirty="0"/>
              <a:t> quantity(y, ‘too much’))</a:t>
            </a:r>
            <a:r>
              <a:rPr lang="en-US" dirty="0">
                <a:sym typeface="Symbol" panose="05050102010706020507" pitchFamily="18" charset="2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However: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Are not equivalent,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Are based on a different ontology.</a:t>
            </a:r>
          </a:p>
          <a:p>
            <a:pPr marL="0" indent="0"/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B77D03-8610-4280-804A-518338D927AD}"/>
              </a:ext>
            </a:extLst>
          </p:cNvPr>
          <p:cNvSpPr/>
          <p:nvPr/>
        </p:nvSpPr>
        <p:spPr>
          <a:xfrm>
            <a:off x="3048000" y="6444814"/>
            <a:ext cx="5943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tx1"/>
                </a:solidFill>
                <a:hlinkClick r:id="rId2"/>
              </a:rPr>
              <a:t>https://genomebiology.biomedcentral.com/articles/10.1186/gb-2005-6-5-r46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7134E27-0F53-493C-9134-F7BBAB3DE1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8133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06CF8-F9B8-47B6-AF97-5123BD000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careful with quantifiers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A4BD4-C626-4D89-AC22-3D646F5F3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Order is important!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x y </a:t>
            </a:r>
            <a:r>
              <a:rPr lang="en-US" dirty="0" err="1">
                <a:sym typeface="Symbol" panose="05050102010706020507" pitchFamily="18" charset="2"/>
              </a:rPr>
              <a:t>symptomOf</a:t>
            </a:r>
            <a:r>
              <a:rPr lang="en-US" dirty="0">
                <a:sym typeface="Symbol" panose="05050102010706020507" pitchFamily="18" charset="2"/>
              </a:rPr>
              <a:t>(x, y)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For all x, there exist some y such that x is a symptom of y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Every symptom originates from some disease;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Does not exclude that there is only one disease, and that all symptoms come from that one disease.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y x </a:t>
            </a:r>
            <a:r>
              <a:rPr lang="en-US" dirty="0" err="1">
                <a:sym typeface="Symbol" panose="05050102010706020507" pitchFamily="18" charset="2"/>
              </a:rPr>
              <a:t>symptomOf</a:t>
            </a:r>
            <a:r>
              <a:rPr lang="en-US" dirty="0">
                <a:sym typeface="Symbol" panose="05050102010706020507" pitchFamily="18" charset="2"/>
              </a:rPr>
              <a:t>(x, y)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There exist some y, such that for all x, x is a symptom of y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There is a disease which is the cause of all symptoms that exist.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44AE1C-5118-41DF-B17D-0981FE29EC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4579A8-0BC5-4C6F-91EC-02FCC1F568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645734-3DE2-4CB0-9410-2728C1DD4889}"/>
              </a:ext>
            </a:extLst>
          </p:cNvPr>
          <p:cNvSpPr txBox="1"/>
          <p:nvPr/>
        </p:nvSpPr>
        <p:spPr>
          <a:xfrm>
            <a:off x="10042234" y="99060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9A8D6F-E9FB-4CE0-8055-4D8E96DFF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1"/>
            <a:ext cx="9144000" cy="624749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102B21F2-7CD7-4693-9873-3ED764070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AE27B07-8859-494D-9748-43976F28A113}"/>
              </a:ext>
            </a:extLst>
          </p:cNvPr>
          <p:cNvSpPr/>
          <p:nvPr/>
        </p:nvSpPr>
        <p:spPr bwMode="auto">
          <a:xfrm>
            <a:off x="2667000" y="4744278"/>
            <a:ext cx="1676400" cy="6858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49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0DD93-985C-4741-A949-089A3EE3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aware of ambiguities in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68712-A4F7-40A5-A083-295EBAFB90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‘Every patient has some provider’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Can mean: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x y </a:t>
            </a:r>
            <a:r>
              <a:rPr lang="en-US" dirty="0" err="1">
                <a:sym typeface="Symbol" panose="05050102010706020507" pitchFamily="18" charset="2"/>
              </a:rPr>
              <a:t>patientOf</a:t>
            </a:r>
            <a:r>
              <a:rPr lang="en-US" dirty="0">
                <a:sym typeface="Symbol" panose="05050102010706020507" pitchFamily="18" charset="2"/>
              </a:rPr>
              <a:t>(x, y)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For all x, there exist some y such that x is a patient of y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Every patient has some provider. </a:t>
            </a:r>
          </a:p>
          <a:p>
            <a:pPr lvl="4">
              <a:buFont typeface="Arial" panose="020B0604020202020204" pitchFamily="34" charset="0"/>
              <a:buChar char="•"/>
            </a:pPr>
            <a:endParaRPr lang="en-US" dirty="0">
              <a:sym typeface="Symbol" panose="05050102010706020507" pitchFamily="18" charset="2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y x </a:t>
            </a:r>
            <a:r>
              <a:rPr lang="en-US" dirty="0" err="1">
                <a:sym typeface="Symbol" panose="05050102010706020507" pitchFamily="18" charset="2"/>
              </a:rPr>
              <a:t>patientOf</a:t>
            </a:r>
            <a:r>
              <a:rPr lang="en-US" dirty="0">
                <a:sym typeface="Symbol" panose="05050102010706020507" pitchFamily="18" charset="2"/>
              </a:rPr>
              <a:t>(x, y)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There exist some y, such that for all x, x is a patient of y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There is some provider that provides for all patients.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F66206-F07C-48C9-AB15-6D0A0C3B85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1861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762000"/>
          </a:xfrm>
        </p:spPr>
        <p:txBody>
          <a:bodyPr/>
          <a:lstStyle/>
          <a:p>
            <a:r>
              <a:rPr lang="en-US" dirty="0"/>
              <a:t>Additional Goals of </a:t>
            </a:r>
            <a:r>
              <a:rPr lang="en-US" b="1" u="sng" dirty="0">
                <a:solidFill>
                  <a:srgbClr val="92D050"/>
                </a:solidFill>
              </a:rPr>
              <a:t>Realism-based</a:t>
            </a:r>
            <a:r>
              <a:rPr lang="en-US" dirty="0"/>
              <a:t> Biomedical Ontology in HIT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667000"/>
            <a:ext cx="6781800" cy="3810000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supporting the identification of what sorts of </a:t>
            </a:r>
            <a:r>
              <a:rPr lang="en-US" dirty="0">
                <a:solidFill>
                  <a:srgbClr val="FFFF00"/>
                </a:solidFill>
              </a:rPr>
              <a:t>biomedical entities</a:t>
            </a:r>
            <a:r>
              <a:rPr lang="en-US" dirty="0"/>
              <a:t> exist, how they relate to each other and how they are best represented.</a:t>
            </a:r>
          </a:p>
          <a:p>
            <a:pPr marL="1147763" indent="-1147763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B3D204-BC66-40BB-95CC-A5F98F1EE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919516"/>
            <a:ext cx="8153400" cy="475501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E85269-696F-409B-BE12-F3356A0AE6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00321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" descr="glo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179638"/>
            <a:ext cx="4329113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Philosophical approach to ontology</a:t>
            </a: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2205038"/>
            <a:ext cx="78105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567213" y="1424127"/>
            <a:ext cx="80095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u="sng" dirty="0">
                <a:solidFill>
                  <a:schemeClr val="bg1"/>
                </a:solidFill>
              </a:rPr>
              <a:t>Ontological Realism</a:t>
            </a:r>
            <a:r>
              <a:rPr lang="en-US" altLang="en-US" sz="2000" dirty="0">
                <a:solidFill>
                  <a:schemeClr val="bg1"/>
                </a:solidFill>
              </a:rPr>
              <a:t>: </a:t>
            </a:r>
            <a:r>
              <a:rPr lang="en-US" altLang="en-US" sz="2000" b="0" dirty="0">
                <a:solidFill>
                  <a:schemeClr val="bg1"/>
                </a:solidFill>
              </a:rPr>
              <a:t>uses ontology as philosophical discipline to build ontologies as faithful representations of reality.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6B3A68-5832-4857-9AEE-F50E9A350E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4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01378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111E-6 L 0.11945 -0.06528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2" y="-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Realism-based Ontology (RBO)</a:t>
            </a:r>
          </a:p>
        </p:txBody>
      </p:sp>
      <p:sp>
        <p:nvSpPr>
          <p:cNvPr id="11267" name="Content Placeholder 23"/>
          <p:cNvSpPr>
            <a:spLocks noGrp="1"/>
          </p:cNvSpPr>
          <p:nvPr>
            <p:ph idx="1"/>
          </p:nvPr>
        </p:nvSpPr>
        <p:spPr>
          <a:xfrm>
            <a:off x="228600" y="3200400"/>
            <a:ext cx="2667000" cy="3167062"/>
          </a:xfrm>
        </p:spPr>
        <p:txBody>
          <a:bodyPr/>
          <a:lstStyle/>
          <a:p>
            <a:pPr marL="233363" indent="-233363"/>
            <a:r>
              <a:rPr lang="en-US" altLang="en-US" sz="2400" dirty="0">
                <a:solidFill>
                  <a:srgbClr val="FFFF00"/>
                </a:solidFill>
                <a:latin typeface="+mn-lt"/>
              </a:rPr>
              <a:t>Referents</a:t>
            </a:r>
          </a:p>
          <a:p>
            <a:pPr marL="401638" lvl="1" indent="-233363"/>
            <a:r>
              <a:rPr lang="en-US" altLang="en-US" sz="1600" dirty="0"/>
              <a:t>are (meta-) physically the way they are,</a:t>
            </a:r>
          </a:p>
          <a:p>
            <a:pPr marL="401638" lvl="1" indent="-233363"/>
            <a:r>
              <a:rPr lang="en-US" altLang="en-US" sz="1600" dirty="0"/>
              <a:t>relate to each other in an objective way,</a:t>
            </a:r>
          </a:p>
          <a:p>
            <a:pPr marL="401638" lvl="1" indent="-233363"/>
            <a:r>
              <a:rPr lang="en-US" altLang="en-US" sz="1600" dirty="0"/>
              <a:t>follow ‘laws of nature’.</a:t>
            </a:r>
          </a:p>
        </p:txBody>
      </p:sp>
      <p:sp>
        <p:nvSpPr>
          <p:cNvPr id="25" name="Content Placeholder 24"/>
          <p:cNvSpPr>
            <a:spLocks noGrp="1"/>
          </p:cNvSpPr>
          <p:nvPr>
            <p:ph sz="half" idx="4294967295"/>
          </p:nvPr>
        </p:nvSpPr>
        <p:spPr>
          <a:xfrm>
            <a:off x="5775325" y="3200400"/>
            <a:ext cx="3368675" cy="3282950"/>
          </a:xfrm>
          <a:prstGeom prst="rect">
            <a:avLst/>
          </a:prstGeom>
        </p:spPr>
        <p:txBody>
          <a:bodyPr/>
          <a:lstStyle/>
          <a:p>
            <a:pPr marL="569913" indent="-280988"/>
            <a:r>
              <a:rPr lang="en-US" altLang="en-US" sz="2400" dirty="0">
                <a:solidFill>
                  <a:srgbClr val="FFFF00"/>
                </a:solidFill>
              </a:rPr>
              <a:t>References</a:t>
            </a:r>
          </a:p>
          <a:p>
            <a:pPr marL="457200" lvl="1" indent="-223838"/>
            <a:r>
              <a:rPr lang="en-US" altLang="en-US" sz="1600" dirty="0"/>
              <a:t>follow, ideally, the syntactic-semantic conventions of some representation language,</a:t>
            </a:r>
          </a:p>
          <a:p>
            <a:pPr marL="457200" lvl="1" indent="-223838"/>
            <a:r>
              <a:rPr lang="en-US" altLang="en-US" sz="1600" dirty="0"/>
              <a:t>are restricted by the expressivity of that language,</a:t>
            </a:r>
          </a:p>
          <a:p>
            <a:pPr marL="457200" lvl="1" indent="-223838"/>
            <a:r>
              <a:rPr lang="en-US" altLang="en-US" sz="1600" dirty="0"/>
              <a:t>reference collections need to come, for correct interpretation, with documentation outside the representation.</a:t>
            </a:r>
          </a:p>
        </p:txBody>
      </p:sp>
      <p:grpSp>
        <p:nvGrpSpPr>
          <p:cNvPr id="11269" name="Group 28"/>
          <p:cNvGrpSpPr>
            <a:grpSpLocks/>
          </p:cNvGrpSpPr>
          <p:nvPr/>
        </p:nvGrpSpPr>
        <p:grpSpPr bwMode="auto">
          <a:xfrm>
            <a:off x="177800" y="1752600"/>
            <a:ext cx="8742363" cy="1366838"/>
            <a:chOff x="177283" y="2057400"/>
            <a:chExt cx="8742782" cy="1366935"/>
          </a:xfrm>
        </p:grpSpPr>
        <p:pic>
          <p:nvPicPr>
            <p:cNvPr id="11272" name="Picture 29" descr="skew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83" y="2057400"/>
              <a:ext cx="8742782" cy="1366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3" name="Picture 4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0818" y="2326428"/>
              <a:ext cx="1316631" cy="820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4" name="Line 60"/>
            <p:cNvSpPr>
              <a:spLocks noChangeShapeType="1"/>
            </p:cNvSpPr>
            <p:nvPr/>
          </p:nvSpPr>
          <p:spPr bwMode="auto">
            <a:xfrm flipH="1">
              <a:off x="7051813" y="2438400"/>
              <a:ext cx="448851" cy="13669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6" name="Content Placeholder 24"/>
          <p:cNvSpPr txBox="1">
            <a:spLocks/>
          </p:cNvSpPr>
          <p:nvPr/>
        </p:nvSpPr>
        <p:spPr bwMode="auto">
          <a:xfrm>
            <a:off x="2827338" y="3200400"/>
            <a:ext cx="3051175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0" hangingPunct="0">
              <a:spcBef>
                <a:spcPct val="20000"/>
              </a:spcBef>
              <a:defRPr/>
            </a:pPr>
            <a:r>
              <a:rPr lang="en-US" sz="2400" b="0" kern="0" dirty="0">
                <a:solidFill>
                  <a:srgbClr val="FFFF00"/>
                </a:solidFill>
                <a:latin typeface="+mn-lt"/>
              </a:rPr>
              <a:t>Window on reality</a:t>
            </a:r>
          </a:p>
          <a:p>
            <a:pPr marL="401638" lvl="1" indent="-233363" algn="l" eaLnBrk="0" hangingPunct="0">
              <a:spcBef>
                <a:spcPct val="20000"/>
              </a:spcBef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restricted by:</a:t>
            </a:r>
          </a:p>
          <a:p>
            <a:pPr marL="401638" lvl="1" indent="-233363" algn="l" eaLnBrk="0" hangingPunct="0">
              <a:spcBef>
                <a:spcPct val="20000"/>
              </a:spcBef>
              <a:buFont typeface="Times New Roman" pitchFamily="18" charset="0"/>
              <a:buChar char="−"/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what is physically and technically observable,</a:t>
            </a:r>
          </a:p>
          <a:p>
            <a:pPr marL="401638" lvl="1" indent="-233363" algn="l" eaLnBrk="0" hangingPunct="0">
              <a:spcBef>
                <a:spcPct val="20000"/>
              </a:spcBef>
              <a:buFont typeface="Times New Roman" pitchFamily="18" charset="0"/>
              <a:buChar char="−"/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fit between what is measured and what we think is measured,</a:t>
            </a:r>
          </a:p>
          <a:p>
            <a:pPr marL="401638" lvl="1" indent="-233363" algn="l" eaLnBrk="0" hangingPunct="0">
              <a:spcBef>
                <a:spcPct val="20000"/>
              </a:spcBef>
              <a:buFont typeface="Times New Roman" pitchFamily="18" charset="0"/>
              <a:buChar char="−"/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fit between established knowledge and ‘laws of nature’.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96B90B-F890-4315-8537-4C62857BAA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1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26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should NEVER FORGET !!!</a:t>
            </a:r>
            <a:br>
              <a:rPr lang="en-US" dirty="0"/>
            </a:br>
            <a:r>
              <a:rPr lang="en-US" dirty="0"/>
              <a:t>(major take home message)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419600"/>
          </a:xfrm>
        </p:spPr>
        <p:txBody>
          <a:bodyPr/>
          <a:lstStyle/>
          <a:p>
            <a:pPr algn="ctr"/>
            <a:r>
              <a:rPr lang="en-US" sz="2800" dirty="0"/>
              <a:t>Crucial distinctions made in Ontological Realism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reality  representation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/>
              <a:t>ontology </a:t>
            </a:r>
            <a:r>
              <a:rPr lang="en-US" sz="4800" dirty="0">
                <a:sym typeface="Wingdings" panose="05000000000000000000" pitchFamily="2" charset="2"/>
              </a:rPr>
              <a:t> ontologies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particulars  types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continuants  </a:t>
            </a:r>
            <a:r>
              <a:rPr lang="en-US" sz="4800" dirty="0" err="1">
                <a:sym typeface="Wingdings" panose="05000000000000000000" pitchFamily="2" charset="2"/>
              </a:rPr>
              <a:t>occurrents</a:t>
            </a:r>
            <a:endParaRPr lang="en-US" sz="4800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F8116B-1CA3-438D-BA5F-FC09DB866FDB}"/>
              </a:ext>
            </a:extLst>
          </p:cNvPr>
          <p:cNvSpPr/>
          <p:nvPr/>
        </p:nvSpPr>
        <p:spPr bwMode="auto">
          <a:xfrm>
            <a:off x="152400" y="4572000"/>
            <a:ext cx="8763000" cy="914400"/>
          </a:xfrm>
          <a:prstGeom prst="round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B0B50C-B217-4CEB-9559-DEB5B7662C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80721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EAE02-DD07-4869-AC7D-E45A58C56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703C3-6AAF-4688-88F5-9D9C333BC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F8F868-3820-4299-B367-2061DED4E350}"/>
              </a:ext>
            </a:extLst>
          </p:cNvPr>
          <p:cNvSpPr/>
          <p:nvPr/>
        </p:nvSpPr>
        <p:spPr bwMode="auto">
          <a:xfrm>
            <a:off x="4419600" y="1295400"/>
            <a:ext cx="634862" cy="5562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4604F-0F83-44E5-AE8D-56508D8749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DF9E02-35C6-47F2-82E8-F99E770A5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25" y="1524000"/>
            <a:ext cx="4538870" cy="5333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3CE519-AEF7-40DD-B7F1-958FE890E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" y="1"/>
            <a:ext cx="9144000" cy="152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F65E4-3830-483B-ACB4-36202EE8FA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4462" y="1447799"/>
            <a:ext cx="4092850" cy="540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2137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/>
          <p:cNvCxnSpPr/>
          <p:nvPr/>
        </p:nvCxnSpPr>
        <p:spPr bwMode="auto">
          <a:xfrm flipH="1">
            <a:off x="86360" y="3962400"/>
            <a:ext cx="8981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versus particulars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76200" y="1752600"/>
          <a:ext cx="8991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0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Types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Particulars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6" name="Straight Connector 25"/>
          <p:cNvCxnSpPr/>
          <p:nvPr/>
        </p:nvCxnSpPr>
        <p:spPr bwMode="auto">
          <a:xfrm flipH="1">
            <a:off x="76200" y="2362200"/>
            <a:ext cx="89814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flipH="1">
            <a:off x="2283057" y="1752600"/>
            <a:ext cx="9928" cy="4663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2200275" y="2313653"/>
            <a:ext cx="67716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ea typeface="Times New Roman" panose="02020603050405020304" pitchFamily="18" charset="0"/>
              </a:rPr>
              <a:t>counterparts in reality of (some of) </a:t>
            </a:r>
          </a:p>
          <a:p>
            <a:r>
              <a:rPr lang="en-US" b="0" dirty="0">
                <a:solidFill>
                  <a:schemeClr val="bg1"/>
                </a:solidFill>
                <a:ea typeface="Times New Roman" panose="02020603050405020304" pitchFamily="18" charset="0"/>
              </a:rPr>
              <a:t>the general terms used in the formulation of scientific theories 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6717" y="4698682"/>
            <a:ext cx="67009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ea typeface="Times New Roman" panose="02020603050405020304" pitchFamily="18" charset="0"/>
              </a:rPr>
              <a:t>concrete individual entities </a:t>
            </a:r>
          </a:p>
          <a:p>
            <a:r>
              <a:rPr lang="en-US" b="0" dirty="0">
                <a:solidFill>
                  <a:schemeClr val="bg1"/>
                </a:solidFill>
                <a:ea typeface="Times New Roman" panose="02020603050405020304" pitchFamily="18" charset="0"/>
              </a:rPr>
              <a:t>(entities that exist in space and time and that exist only once)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361" y="6520190"/>
            <a:ext cx="89814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0" dirty="0">
                <a:solidFill>
                  <a:schemeClr val="bg1"/>
                </a:solidFill>
              </a:rPr>
              <a:t>Smith B, Ceusters W. Ontological Realism as a Methodology for Coordinated Evolution of Scientific Ontologies. Applied Ontology, 2010;5(3-4):139-188.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AE86E1-2D25-4879-AA33-24CFEF81AB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903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‘Types’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‘concepts’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‘kinds’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‘universals’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‘categories’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‘classes’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‘prototypes’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 realism-based ontology: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Universals:		human being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Defined classes:	human being in Buffalo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2C6F5-AEE0-4DBA-8934-AB5AD495B8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30746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versus particulars</a:t>
            </a:r>
            <a:endParaRPr lang="en-US" altLang="en-US" dirty="0"/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3294063" y="5511800"/>
            <a:ext cx="2936875" cy="588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some particular</a:t>
            </a:r>
          </a:p>
        </p:txBody>
      </p:sp>
      <p:sp>
        <p:nvSpPr>
          <p:cNvPr id="75781" name="AutoShape 5"/>
          <p:cNvSpPr>
            <a:spLocks noChangeArrowheads="1"/>
          </p:cNvSpPr>
          <p:nvPr/>
        </p:nvSpPr>
        <p:spPr bwMode="auto">
          <a:xfrm>
            <a:off x="3770154" y="2463800"/>
            <a:ext cx="1984693" cy="646986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66"/>
                </a:solidFill>
              </a:rPr>
              <a:t>some type</a:t>
            </a: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4733925" y="40640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…</a:t>
            </a:r>
          </a:p>
        </p:txBody>
      </p:sp>
      <p:cxnSp>
        <p:nvCxnSpPr>
          <p:cNvPr id="75783" name="AutoShape 7"/>
          <p:cNvCxnSpPr>
            <a:cxnSpLocks noChangeShapeType="1"/>
            <a:stCxn id="75780" idx="0"/>
            <a:endCxn id="75781" idx="2"/>
          </p:cNvCxnSpPr>
          <p:nvPr/>
        </p:nvCxnSpPr>
        <p:spPr bwMode="auto">
          <a:xfrm flipV="1">
            <a:off x="4762501" y="3110786"/>
            <a:ext cx="0" cy="2401014"/>
          </a:xfrm>
          <a:prstGeom prst="straightConnector1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5784" name="Rectangle 8"/>
          <p:cNvSpPr>
            <a:spLocks noChangeArrowheads="1"/>
          </p:cNvSpPr>
          <p:nvPr/>
        </p:nvSpPr>
        <p:spPr bwMode="auto">
          <a:xfrm>
            <a:off x="0" y="3987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grpSp>
        <p:nvGrpSpPr>
          <p:cNvPr id="75785" name="Group 9"/>
          <p:cNvGrpSpPr>
            <a:grpSpLocks/>
          </p:cNvGrpSpPr>
          <p:nvPr/>
        </p:nvGrpSpPr>
        <p:grpSpPr bwMode="auto">
          <a:xfrm>
            <a:off x="228600" y="4445000"/>
            <a:ext cx="1292225" cy="1770063"/>
            <a:chOff x="144" y="3120"/>
            <a:chExt cx="814" cy="1115"/>
          </a:xfrm>
        </p:grpSpPr>
        <p:sp>
          <p:nvSpPr>
            <p:cNvPr id="75788" name="Text Box 10"/>
            <p:cNvSpPr txBox="1">
              <a:spLocks noChangeArrowheads="1"/>
            </p:cNvSpPr>
            <p:nvPr/>
          </p:nvSpPr>
          <p:spPr bwMode="auto">
            <a:xfrm>
              <a:off x="144" y="3312"/>
              <a:ext cx="814" cy="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chemeClr val="bg1"/>
                  </a:solidFill>
                </a:rPr>
                <a:t>entities on either site cannot ‘cross’ this boundary</a:t>
              </a:r>
            </a:p>
          </p:txBody>
        </p:sp>
        <p:sp>
          <p:nvSpPr>
            <p:cNvPr id="75789" name="Line 11"/>
            <p:cNvSpPr>
              <a:spLocks noChangeShapeType="1"/>
            </p:cNvSpPr>
            <p:nvPr/>
          </p:nvSpPr>
          <p:spPr bwMode="auto">
            <a:xfrm flipV="1">
              <a:off x="624" y="3120"/>
              <a:ext cx="288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949708" name="Text Box 12"/>
          <p:cNvSpPr txBox="1">
            <a:spLocks noChangeArrowheads="1"/>
          </p:cNvSpPr>
          <p:nvPr/>
        </p:nvSpPr>
        <p:spPr bwMode="auto">
          <a:xfrm>
            <a:off x="7086600" y="4673600"/>
            <a:ext cx="15240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bg1"/>
                </a:solidFill>
              </a:rPr>
              <a:t>every </a:t>
            </a:r>
            <a:r>
              <a:rPr lang="en-US" altLang="en-US" sz="1800" b="0" dirty="0">
                <a:solidFill>
                  <a:schemeClr val="accent1">
                    <a:lumMod val="75000"/>
                  </a:schemeClr>
                </a:solidFill>
              </a:rPr>
              <a:t>particular</a:t>
            </a:r>
            <a:r>
              <a:rPr lang="en-US" altLang="en-US" sz="1800" b="0" dirty="0">
                <a:solidFill>
                  <a:schemeClr val="bg1"/>
                </a:solidFill>
              </a:rPr>
              <a:t> is an instance of at least one </a:t>
            </a:r>
            <a:r>
              <a:rPr lang="en-US" altLang="en-US" sz="1800" b="0" dirty="0">
                <a:solidFill>
                  <a:srgbClr val="FFFF00"/>
                </a:solidFill>
              </a:rPr>
              <a:t>universal</a:t>
            </a:r>
          </a:p>
        </p:txBody>
      </p:sp>
      <p:sp>
        <p:nvSpPr>
          <p:cNvPr id="1949709" name="Text Box 13"/>
          <p:cNvSpPr txBox="1">
            <a:spLocks noChangeArrowheads="1"/>
          </p:cNvSpPr>
          <p:nvPr/>
        </p:nvSpPr>
        <p:spPr bwMode="auto">
          <a:xfrm>
            <a:off x="7162800" y="2235200"/>
            <a:ext cx="15240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bg1"/>
                </a:solidFill>
              </a:rPr>
              <a:t>for every </a:t>
            </a:r>
            <a:r>
              <a:rPr lang="en-US" altLang="en-US" sz="1800" b="0" dirty="0">
                <a:solidFill>
                  <a:srgbClr val="FFFF00"/>
                </a:solidFill>
              </a:rPr>
              <a:t>universal</a:t>
            </a:r>
            <a:r>
              <a:rPr lang="en-US" altLang="en-US" sz="1800" b="0" dirty="0">
                <a:solidFill>
                  <a:schemeClr val="bg1"/>
                </a:solidFill>
              </a:rPr>
              <a:t> there is or has been at least one </a:t>
            </a:r>
            <a:r>
              <a:rPr lang="en-US" altLang="en-US" sz="1800" b="0" dirty="0">
                <a:solidFill>
                  <a:schemeClr val="accent1">
                    <a:lumMod val="75000"/>
                  </a:schemeClr>
                </a:solidFill>
              </a:rPr>
              <a:t>instance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E5C8C7-AFAF-4F4D-BD9C-5EDC4B077D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3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9708" grpId="0"/>
      <p:bldP spid="1949709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versus particulars</a:t>
            </a:r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9314" name="Picture 2" descr="https://encrypted-tbn3.gstatic.com/images?q=tbn:ANd9GcTM-GIh25fYhqb2R2H0pZamjtqZC32MYyKcK9hPdMORwzrD7ATcvCXhhD6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619625"/>
            <a:ext cx="1152525" cy="1533525"/>
          </a:xfrm>
          <a:prstGeom prst="rect">
            <a:avLst/>
          </a:prstGeom>
          <a:noFill/>
        </p:spPr>
      </p:pic>
      <p:pic>
        <p:nvPicPr>
          <p:cNvPr id="269316" name="Picture 4" descr="https://encrypted-tbn1.gstatic.com/images?q=tbn:ANd9GcREsxmdyg7ikvB64eCQMTaZfXmFYQ45ue49r6dHMn72KqdM0E9vrH_O-G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2" y="4595812"/>
            <a:ext cx="1114425" cy="1581150"/>
          </a:xfrm>
          <a:prstGeom prst="rect">
            <a:avLst/>
          </a:prstGeom>
          <a:noFill/>
        </p:spPr>
      </p:pic>
      <p:pic>
        <p:nvPicPr>
          <p:cNvPr id="269318" name="Picture 6" descr="https://encrypted-tbn3.gstatic.com/images?q=tbn:ANd9GcREGJl3rKpefAnc50aGAh0v4K95nJIZrFDWotLNoKlGhj3GcV7U2HlACQXE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71924" y="4572000"/>
            <a:ext cx="1085850" cy="1628775"/>
          </a:xfrm>
          <a:prstGeom prst="rect">
            <a:avLst/>
          </a:prstGeom>
          <a:noFill/>
        </p:spPr>
      </p:pic>
      <p:pic>
        <p:nvPicPr>
          <p:cNvPr id="269320" name="Picture 8" descr="https://encrypted-tbn2.gstatic.com/images?q=tbn:ANd9GcR2RsdemFj41FjhNR6d2koWQJoQHCSjFDadDc2ZY0fYAZ-NEIiaxbAkTas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9762" y="4629150"/>
            <a:ext cx="1162050" cy="1514475"/>
          </a:xfrm>
          <a:prstGeom prst="rect">
            <a:avLst/>
          </a:prstGeom>
          <a:noFill/>
        </p:spPr>
      </p:pic>
      <p:pic>
        <p:nvPicPr>
          <p:cNvPr id="269322" name="Picture 10" descr="https://encrypted-tbn2.gstatic.com/images?q=tbn:ANd9GcR25xibVdlSSSW8NwWFWbLRPKZicAuGjcrQPZ1H0Hlc0OJUw_-4fuCxEyw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43800" y="4600575"/>
            <a:ext cx="1123950" cy="157162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269314" idx="0"/>
            <a:endCxn id="17" idx="2"/>
          </p:cNvCxnSpPr>
          <p:nvPr/>
        </p:nvCxnSpPr>
        <p:spPr bwMode="auto">
          <a:xfrm flipV="1">
            <a:off x="957263" y="2718375"/>
            <a:ext cx="3614384" cy="190125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269316" idx="0"/>
            <a:endCxn id="17" idx="2"/>
          </p:cNvCxnSpPr>
          <p:nvPr/>
        </p:nvCxnSpPr>
        <p:spPr bwMode="auto">
          <a:xfrm flipV="1">
            <a:off x="2752725" y="2718375"/>
            <a:ext cx="1818922" cy="18774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269318" idx="0"/>
            <a:endCxn id="17" idx="2"/>
          </p:cNvCxnSpPr>
          <p:nvPr/>
        </p:nvCxnSpPr>
        <p:spPr bwMode="auto">
          <a:xfrm flipV="1">
            <a:off x="4514849" y="2718375"/>
            <a:ext cx="56798" cy="185362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269320" idx="0"/>
            <a:endCxn id="17" idx="2"/>
          </p:cNvCxnSpPr>
          <p:nvPr/>
        </p:nvCxnSpPr>
        <p:spPr bwMode="auto">
          <a:xfrm flipH="1" flipV="1">
            <a:off x="4571647" y="2718375"/>
            <a:ext cx="1729140" cy="191077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269322" idx="0"/>
            <a:endCxn id="17" idx="2"/>
          </p:cNvCxnSpPr>
          <p:nvPr/>
        </p:nvCxnSpPr>
        <p:spPr bwMode="auto">
          <a:xfrm flipH="1" flipV="1">
            <a:off x="4571647" y="2718375"/>
            <a:ext cx="3534128" cy="188220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289084" y="2133600"/>
            <a:ext cx="2565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Human being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2437" y="2869912"/>
            <a:ext cx="2680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instance of at t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41910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27322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particulars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4E3011-B6B6-4B39-BEF7-E5388F53C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35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1F997-F00C-489A-903E-14B1BA9C5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What have all ‘ontologies’ in common?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BEF72-F4CC-4BD7-904C-77762E78E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419600"/>
          </a:xfrm>
        </p:spPr>
        <p:txBody>
          <a:bodyPr/>
          <a:lstStyle/>
          <a:p>
            <a:pPr algn="ctr"/>
            <a:r>
              <a:rPr lang="en-US" sz="4400" dirty="0"/>
              <a:t>They all exhibit</a:t>
            </a:r>
          </a:p>
          <a:p>
            <a:pPr algn="ctr"/>
            <a:r>
              <a:rPr lang="en-US" sz="7200" dirty="0"/>
              <a:t>one or other sort of networked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3AD08-4363-4B44-B443-92D49E6761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25858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versus particulars</a:t>
            </a:r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9314" name="Picture 2" descr="https://encrypted-tbn3.gstatic.com/images?q=tbn:ANd9GcTM-GIh25fYhqb2R2H0pZamjtqZC32MYyKcK9hPdMORwzrD7ATcvCXhhD6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619625"/>
            <a:ext cx="1152525" cy="1533525"/>
          </a:xfrm>
          <a:prstGeom prst="rect">
            <a:avLst/>
          </a:prstGeom>
          <a:noFill/>
        </p:spPr>
      </p:pic>
      <p:pic>
        <p:nvPicPr>
          <p:cNvPr id="269316" name="Picture 4" descr="https://encrypted-tbn1.gstatic.com/images?q=tbn:ANd9GcREsxmdyg7ikvB64eCQMTaZfXmFYQ45ue49r6dHMn72KqdM0E9vrH_O-G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2" y="4595812"/>
            <a:ext cx="1114425" cy="1581150"/>
          </a:xfrm>
          <a:prstGeom prst="rect">
            <a:avLst/>
          </a:prstGeom>
          <a:noFill/>
        </p:spPr>
      </p:pic>
      <p:pic>
        <p:nvPicPr>
          <p:cNvPr id="269318" name="Picture 6" descr="https://encrypted-tbn3.gstatic.com/images?q=tbn:ANd9GcREGJl3rKpefAnc50aGAh0v4K95nJIZrFDWotLNoKlGhj3GcV7U2HlACQXE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71924" y="4572000"/>
            <a:ext cx="1085850" cy="1628775"/>
          </a:xfrm>
          <a:prstGeom prst="rect">
            <a:avLst/>
          </a:prstGeom>
          <a:noFill/>
        </p:spPr>
      </p:pic>
      <p:pic>
        <p:nvPicPr>
          <p:cNvPr id="269320" name="Picture 8" descr="https://encrypted-tbn2.gstatic.com/images?q=tbn:ANd9GcR2RsdemFj41FjhNR6d2koWQJoQHCSjFDadDc2ZY0fYAZ-NEIiaxbAkTas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9762" y="4629150"/>
            <a:ext cx="1162050" cy="1514475"/>
          </a:xfrm>
          <a:prstGeom prst="rect">
            <a:avLst/>
          </a:prstGeom>
          <a:noFill/>
        </p:spPr>
      </p:pic>
      <p:pic>
        <p:nvPicPr>
          <p:cNvPr id="269322" name="Picture 10" descr="https://encrypted-tbn2.gstatic.com/images?q=tbn:ANd9GcR25xibVdlSSSW8NwWFWbLRPKZicAuGjcrQPZ1H0Hlc0OJUw_-4fuCxEyw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43800" y="4600575"/>
            <a:ext cx="1123950" cy="157162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269314" idx="0"/>
            <a:endCxn id="17" idx="2"/>
          </p:cNvCxnSpPr>
          <p:nvPr/>
        </p:nvCxnSpPr>
        <p:spPr bwMode="auto">
          <a:xfrm flipV="1">
            <a:off x="957263" y="2718375"/>
            <a:ext cx="3614384" cy="190125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269316" idx="0"/>
            <a:endCxn id="17" idx="2"/>
          </p:cNvCxnSpPr>
          <p:nvPr/>
        </p:nvCxnSpPr>
        <p:spPr bwMode="auto">
          <a:xfrm flipV="1">
            <a:off x="2752725" y="2718375"/>
            <a:ext cx="1818922" cy="18774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269318" idx="0"/>
            <a:endCxn id="17" idx="2"/>
          </p:cNvCxnSpPr>
          <p:nvPr/>
        </p:nvCxnSpPr>
        <p:spPr bwMode="auto">
          <a:xfrm flipV="1">
            <a:off x="4514849" y="2718375"/>
            <a:ext cx="56798" cy="185362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269320" idx="0"/>
            <a:endCxn id="17" idx="2"/>
          </p:cNvCxnSpPr>
          <p:nvPr/>
        </p:nvCxnSpPr>
        <p:spPr bwMode="auto">
          <a:xfrm flipH="1" flipV="1">
            <a:off x="4571647" y="2718375"/>
            <a:ext cx="1729140" cy="191077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269322" idx="0"/>
            <a:endCxn id="17" idx="2"/>
          </p:cNvCxnSpPr>
          <p:nvPr/>
        </p:nvCxnSpPr>
        <p:spPr bwMode="auto">
          <a:xfrm flipH="1" flipV="1">
            <a:off x="4571647" y="2718375"/>
            <a:ext cx="3534128" cy="188220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442974" y="2133600"/>
            <a:ext cx="22573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Photograph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2437" y="2869912"/>
            <a:ext cx="2680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instance of at t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41910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27322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particulars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364D5E-6490-4F65-ADA9-BCCDA4220A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43501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Instances are the objects of classification …</a:t>
            </a:r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9318" name="Picture 6" descr="https://encrypted-tbn3.gstatic.com/images?q=tbn:ANd9GcREGJl3rKpefAnc50aGAh0v4K95nJIZrFDWotLNoKlGhj3GcV7U2HlACQX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1924" y="4572000"/>
            <a:ext cx="1085850" cy="162877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269318" idx="0"/>
            <a:endCxn id="18" idx="2"/>
          </p:cNvCxnSpPr>
          <p:nvPr/>
        </p:nvCxnSpPr>
        <p:spPr bwMode="auto">
          <a:xfrm flipH="1" flipV="1">
            <a:off x="3203887" y="2844463"/>
            <a:ext cx="1310962" cy="17275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endCxn id="17" idx="2"/>
          </p:cNvCxnSpPr>
          <p:nvPr/>
        </p:nvCxnSpPr>
        <p:spPr bwMode="auto">
          <a:xfrm flipH="1" flipV="1">
            <a:off x="1706660" y="3550800"/>
            <a:ext cx="2801629" cy="1035488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269318" idx="0"/>
            <a:endCxn id="19" idx="2"/>
          </p:cNvCxnSpPr>
          <p:nvPr/>
        </p:nvCxnSpPr>
        <p:spPr bwMode="auto">
          <a:xfrm flipV="1">
            <a:off x="4514849" y="2259688"/>
            <a:ext cx="542926" cy="2312312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269318" idx="0"/>
            <a:endCxn id="20" idx="2"/>
          </p:cNvCxnSpPr>
          <p:nvPr/>
        </p:nvCxnSpPr>
        <p:spPr bwMode="auto">
          <a:xfrm flipV="1">
            <a:off x="4514849" y="1802198"/>
            <a:ext cx="2652112" cy="2769802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24097" y="2966025"/>
            <a:ext cx="2565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Human being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41910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27322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particulars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14060" y="2259688"/>
            <a:ext cx="1779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Mammal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26499" y="1674913"/>
            <a:ext cx="2062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Vertebrate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96983" y="1217423"/>
            <a:ext cx="1939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Organism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63213" y="4148722"/>
            <a:ext cx="2680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instance of at t</a:t>
            </a:r>
          </a:p>
        </p:txBody>
      </p:sp>
      <p:cxnSp>
        <p:nvCxnSpPr>
          <p:cNvPr id="29" name="Straight Arrow Connector 28"/>
          <p:cNvCxnSpPr>
            <a:stCxn id="17" idx="0"/>
            <a:endCxn id="18" idx="1"/>
          </p:cNvCxnSpPr>
          <p:nvPr/>
        </p:nvCxnSpPr>
        <p:spPr bwMode="auto">
          <a:xfrm flipV="1">
            <a:off x="1706660" y="2552076"/>
            <a:ext cx="607400" cy="413949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>
            <a:stCxn id="18" idx="0"/>
            <a:endCxn id="19" idx="1"/>
          </p:cNvCxnSpPr>
          <p:nvPr/>
        </p:nvCxnSpPr>
        <p:spPr bwMode="auto">
          <a:xfrm flipV="1">
            <a:off x="3203887" y="1967301"/>
            <a:ext cx="822612" cy="292387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>
            <a:stCxn id="19" idx="0"/>
            <a:endCxn id="20" idx="1"/>
          </p:cNvCxnSpPr>
          <p:nvPr/>
        </p:nvCxnSpPr>
        <p:spPr bwMode="auto">
          <a:xfrm flipV="1">
            <a:off x="5057775" y="1509811"/>
            <a:ext cx="1139208" cy="165102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1314834" y="2218153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51229" y="1520250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76941" y="1114523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F0AB08-EF1D-4C00-84E6-A8261CE042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3682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Instances are the objects of classification …</a:t>
            </a:r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9318" name="Picture 6" descr="https://encrypted-tbn3.gstatic.com/images?q=tbn:ANd9GcREGJl3rKpefAnc50aGAh0v4K95nJIZrFDWotLNoKlGhj3GcV7U2HlACQX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1924" y="4572000"/>
            <a:ext cx="1085850" cy="162877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269318" idx="0"/>
            <a:endCxn id="18" idx="2"/>
          </p:cNvCxnSpPr>
          <p:nvPr/>
        </p:nvCxnSpPr>
        <p:spPr bwMode="auto">
          <a:xfrm flipH="1" flipV="1">
            <a:off x="3203887" y="2844463"/>
            <a:ext cx="1310962" cy="17275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endCxn id="17" idx="2"/>
          </p:cNvCxnSpPr>
          <p:nvPr/>
        </p:nvCxnSpPr>
        <p:spPr bwMode="auto">
          <a:xfrm flipH="1" flipV="1">
            <a:off x="1706660" y="3550800"/>
            <a:ext cx="2801629" cy="1035488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269318" idx="0"/>
            <a:endCxn id="19" idx="2"/>
          </p:cNvCxnSpPr>
          <p:nvPr/>
        </p:nvCxnSpPr>
        <p:spPr bwMode="auto">
          <a:xfrm flipV="1">
            <a:off x="4514849" y="2259688"/>
            <a:ext cx="542926" cy="2312312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269318" idx="0"/>
            <a:endCxn id="20" idx="2"/>
          </p:cNvCxnSpPr>
          <p:nvPr/>
        </p:nvCxnSpPr>
        <p:spPr bwMode="auto">
          <a:xfrm flipV="1">
            <a:off x="4514849" y="1802198"/>
            <a:ext cx="2652112" cy="2769802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24097" y="2966025"/>
            <a:ext cx="2565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Human being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41910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27322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particulars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14060" y="2259688"/>
            <a:ext cx="1779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Mammal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26499" y="1674913"/>
            <a:ext cx="2062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Vertebrate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96983" y="1217423"/>
            <a:ext cx="1939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Organism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63213" y="4148722"/>
            <a:ext cx="2680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instance of at t</a:t>
            </a:r>
          </a:p>
        </p:txBody>
      </p:sp>
      <p:cxnSp>
        <p:nvCxnSpPr>
          <p:cNvPr id="29" name="Straight Arrow Connector 28"/>
          <p:cNvCxnSpPr>
            <a:stCxn id="17" idx="0"/>
            <a:endCxn id="18" idx="1"/>
          </p:cNvCxnSpPr>
          <p:nvPr/>
        </p:nvCxnSpPr>
        <p:spPr bwMode="auto">
          <a:xfrm flipV="1">
            <a:off x="1706660" y="2552076"/>
            <a:ext cx="607400" cy="413949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>
            <a:stCxn id="18" idx="0"/>
            <a:endCxn id="19" idx="1"/>
          </p:cNvCxnSpPr>
          <p:nvPr/>
        </p:nvCxnSpPr>
        <p:spPr bwMode="auto">
          <a:xfrm flipV="1">
            <a:off x="3203887" y="1967301"/>
            <a:ext cx="822612" cy="292387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>
            <a:stCxn id="19" idx="0"/>
            <a:endCxn id="20" idx="1"/>
          </p:cNvCxnSpPr>
          <p:nvPr/>
        </p:nvCxnSpPr>
        <p:spPr bwMode="auto">
          <a:xfrm flipV="1">
            <a:off x="5057775" y="1509811"/>
            <a:ext cx="1139208" cy="165102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1314834" y="2218153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51229" y="1520250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76941" y="1114523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" name="Oval 2"/>
          <p:cNvSpPr/>
          <p:nvPr/>
        </p:nvSpPr>
        <p:spPr bwMode="auto">
          <a:xfrm rot="1934683">
            <a:off x="528389" y="2003501"/>
            <a:ext cx="5200592" cy="3528628"/>
          </a:xfrm>
          <a:prstGeom prst="ellipse">
            <a:avLst/>
          </a:prstGeom>
          <a:noFill/>
          <a:ln w="38100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30148" y="2869495"/>
            <a:ext cx="1560104" cy="768661"/>
            <a:chOff x="1930148" y="2869495"/>
            <a:chExt cx="1560104" cy="768661"/>
          </a:xfrm>
          <a:solidFill>
            <a:srgbClr val="1FE115"/>
          </a:solidFill>
        </p:grpSpPr>
        <p:sp>
          <p:nvSpPr>
            <p:cNvPr id="5" name="Bent Arrow 4"/>
            <p:cNvSpPr/>
            <p:nvPr/>
          </p:nvSpPr>
          <p:spPr bwMode="auto">
            <a:xfrm rot="13306324">
              <a:off x="2112149" y="2869495"/>
              <a:ext cx="1378103" cy="551588"/>
            </a:xfrm>
            <a:prstGeom prst="bentArrow">
              <a:avLst/>
            </a:prstGeom>
            <a:grpFill/>
            <a:ln w="9525" cap="flat" cmpd="sng" algn="ctr">
              <a:solidFill>
                <a:srgbClr val="1FE1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25" name="Bent Arrow 24"/>
            <p:cNvSpPr/>
            <p:nvPr/>
          </p:nvSpPr>
          <p:spPr bwMode="auto">
            <a:xfrm rot="13308581" flipV="1">
              <a:off x="1930148" y="3086568"/>
              <a:ext cx="1378103" cy="551588"/>
            </a:xfrm>
            <a:prstGeom prst="bentArrow">
              <a:avLst/>
            </a:prstGeom>
            <a:grpFill/>
            <a:ln w="9525" cap="flat" cmpd="sng" algn="ctr">
              <a:solidFill>
                <a:srgbClr val="1FE1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B789D-99E9-4272-8D18-A9B2C4C1A9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8433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Conceptualism versus Ontological Realism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03200" y="3025775"/>
            <a:ext cx="4125913" cy="2590800"/>
            <a:chOff x="2092504" y="3276600"/>
            <a:chExt cx="5334000" cy="2590800"/>
          </a:xfrm>
        </p:grpSpPr>
        <p:sp>
          <p:nvSpPr>
            <p:cNvPr id="32783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 sz="1600"/>
            </a:p>
          </p:txBody>
        </p:sp>
        <p:sp>
          <p:nvSpPr>
            <p:cNvPr id="32784" name="TextBox 4"/>
            <p:cNvSpPr txBox="1">
              <a:spLocks noChangeArrowheads="1"/>
            </p:cNvSpPr>
            <p:nvPr/>
          </p:nvSpPr>
          <p:spPr bwMode="auto">
            <a:xfrm>
              <a:off x="2475531" y="5410200"/>
              <a:ext cx="785886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32785" name="TextBox 5"/>
            <p:cNvSpPr txBox="1">
              <a:spLocks noChangeArrowheads="1"/>
            </p:cNvSpPr>
            <p:nvPr/>
          </p:nvSpPr>
          <p:spPr bwMode="auto">
            <a:xfrm>
              <a:off x="4196927" y="3729335"/>
              <a:ext cx="1109193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32786" name="TextBox 6"/>
            <p:cNvSpPr txBox="1">
              <a:spLocks noChangeArrowheads="1"/>
            </p:cNvSpPr>
            <p:nvPr/>
          </p:nvSpPr>
          <p:spPr bwMode="auto">
            <a:xfrm>
              <a:off x="5910560" y="5410200"/>
              <a:ext cx="1145171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referent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579938" y="3001963"/>
            <a:ext cx="4333875" cy="2717800"/>
            <a:chOff x="1823372" y="3276600"/>
            <a:chExt cx="5603132" cy="2718308"/>
          </a:xfrm>
        </p:grpSpPr>
        <p:sp>
          <p:nvSpPr>
            <p:cNvPr id="32779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 sz="1600"/>
            </a:p>
          </p:txBody>
        </p:sp>
        <p:sp>
          <p:nvSpPr>
            <p:cNvPr id="32780" name="TextBox 4"/>
            <p:cNvSpPr txBox="1">
              <a:spLocks noChangeArrowheads="1"/>
            </p:cNvSpPr>
            <p:nvPr/>
          </p:nvSpPr>
          <p:spPr bwMode="auto">
            <a:xfrm>
              <a:off x="1823372" y="5410200"/>
              <a:ext cx="2090224" cy="584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representational</a:t>
              </a:r>
            </a:p>
            <a:p>
              <a:r>
                <a:rPr lang="en-US" sz="1600">
                  <a:solidFill>
                    <a:srgbClr val="FFFF00"/>
                  </a:solidFill>
                </a:rPr>
                <a:t>unit</a:t>
              </a:r>
            </a:p>
          </p:txBody>
        </p:sp>
        <p:sp>
          <p:nvSpPr>
            <p:cNvPr id="32781" name="TextBox 5"/>
            <p:cNvSpPr txBox="1">
              <a:spLocks noChangeArrowheads="1"/>
            </p:cNvSpPr>
            <p:nvPr/>
          </p:nvSpPr>
          <p:spPr bwMode="auto">
            <a:xfrm>
              <a:off x="4107813" y="3729335"/>
              <a:ext cx="1287426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universal</a:t>
              </a:r>
            </a:p>
          </p:txBody>
        </p:sp>
        <p:sp>
          <p:nvSpPr>
            <p:cNvPr id="32782" name="TextBox 6"/>
            <p:cNvSpPr txBox="1">
              <a:spLocks noChangeArrowheads="1"/>
            </p:cNvSpPr>
            <p:nvPr/>
          </p:nvSpPr>
          <p:spPr bwMode="auto">
            <a:xfrm>
              <a:off x="5787621" y="5410200"/>
              <a:ext cx="1391051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particular</a:t>
              </a:r>
            </a:p>
          </p:txBody>
        </p:sp>
      </p:grpSp>
      <p:cxnSp>
        <p:nvCxnSpPr>
          <p:cNvPr id="32773" name="Straight Connector 15"/>
          <p:cNvCxnSpPr>
            <a:cxnSpLocks noChangeShapeType="1"/>
          </p:cNvCxnSpPr>
          <p:nvPr/>
        </p:nvCxnSpPr>
        <p:spPr bwMode="auto">
          <a:xfrm>
            <a:off x="4478338" y="3219450"/>
            <a:ext cx="47625" cy="3349625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32774" name="TextBox 17"/>
          <p:cNvSpPr txBox="1">
            <a:spLocks noChangeArrowheads="1"/>
          </p:cNvSpPr>
          <p:nvPr/>
        </p:nvSpPr>
        <p:spPr bwMode="auto">
          <a:xfrm>
            <a:off x="769706" y="5991225"/>
            <a:ext cx="28055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Conceptualism</a:t>
            </a:r>
          </a:p>
        </p:txBody>
      </p:sp>
      <p:sp>
        <p:nvSpPr>
          <p:cNvPr id="32775" name="TextBox 18"/>
          <p:cNvSpPr txBox="1">
            <a:spLocks noChangeArrowheads="1"/>
          </p:cNvSpPr>
          <p:nvPr/>
        </p:nvSpPr>
        <p:spPr bwMode="auto">
          <a:xfrm>
            <a:off x="4986406" y="5991225"/>
            <a:ext cx="37289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Ontological Realism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3116263" y="4805363"/>
            <a:ext cx="1296987" cy="1231900"/>
          </a:xfrm>
          <a:prstGeom prst="ellipse">
            <a:avLst/>
          </a:prstGeom>
          <a:solidFill>
            <a:srgbClr val="00B050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 rot="2860830">
            <a:off x="5565775" y="3713163"/>
            <a:ext cx="3962400" cy="1231900"/>
          </a:xfrm>
          <a:prstGeom prst="ellipse">
            <a:avLst/>
          </a:prstGeom>
          <a:solidFill>
            <a:srgbClr val="00B050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160713" y="2484438"/>
            <a:ext cx="25463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CC33"/>
                </a:solidFill>
              </a:rPr>
              <a:t>First order reality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3373C-A17B-43A1-9BD2-B982DE66AE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8686800" cy="647700"/>
          </a:xfrm>
        </p:spPr>
        <p:txBody>
          <a:bodyPr/>
          <a:lstStyle/>
          <a:p>
            <a:r>
              <a:rPr lang="en-US" sz="2400" dirty="0"/>
              <a:t>Ontological Realism offers three ways of relating, without assigning beliefs (concepts) a central status</a:t>
            </a:r>
          </a:p>
        </p:txBody>
      </p:sp>
      <p:grpSp>
        <p:nvGrpSpPr>
          <p:cNvPr id="37891" name="Group 9"/>
          <p:cNvGrpSpPr>
            <a:grpSpLocks/>
          </p:cNvGrpSpPr>
          <p:nvPr/>
        </p:nvGrpSpPr>
        <p:grpSpPr bwMode="auto">
          <a:xfrm>
            <a:off x="-461963" y="1847850"/>
            <a:ext cx="2976563" cy="1865313"/>
            <a:chOff x="-4463" y="4648200"/>
            <a:chExt cx="2976263" cy="1865531"/>
          </a:xfrm>
        </p:grpSpPr>
        <p:sp>
          <p:nvSpPr>
            <p:cNvPr id="37922" name="Isosceles Triangle 4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23" name="TextBox 8"/>
            <p:cNvSpPr txBox="1">
              <a:spLocks noChangeArrowheads="1"/>
            </p:cNvSpPr>
            <p:nvPr/>
          </p:nvSpPr>
          <p:spPr bwMode="auto">
            <a:xfrm>
              <a:off x="-4463" y="5867400"/>
              <a:ext cx="236475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sz="1800" b="0">
                <a:solidFill>
                  <a:schemeClr val="bg1"/>
                </a:solidFill>
              </a:endParaRPr>
            </a:p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                drapetomania</a:t>
              </a:r>
            </a:p>
          </p:txBody>
        </p:sp>
      </p:grpSp>
      <p:grpSp>
        <p:nvGrpSpPr>
          <p:cNvPr id="37892" name="Group 10"/>
          <p:cNvGrpSpPr>
            <a:grpSpLocks/>
          </p:cNvGrpSpPr>
          <p:nvPr/>
        </p:nvGrpSpPr>
        <p:grpSpPr bwMode="auto">
          <a:xfrm>
            <a:off x="3352800" y="1847850"/>
            <a:ext cx="2362200" cy="1589088"/>
            <a:chOff x="609600" y="4648200"/>
            <a:chExt cx="2362200" cy="1588532"/>
          </a:xfrm>
        </p:grpSpPr>
        <p:sp>
          <p:nvSpPr>
            <p:cNvPr id="37920" name="Isosceles Triangle 11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21" name="TextBox 12"/>
            <p:cNvSpPr txBox="1">
              <a:spLocks noChangeArrowheads="1"/>
            </p:cNvSpPr>
            <p:nvPr/>
          </p:nvSpPr>
          <p:spPr bwMode="auto">
            <a:xfrm>
              <a:off x="848334" y="5867400"/>
              <a:ext cx="65915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slave</a:t>
              </a:r>
            </a:p>
          </p:txBody>
        </p:sp>
      </p:grpSp>
      <p:grpSp>
        <p:nvGrpSpPr>
          <p:cNvPr id="37893" name="Group 13"/>
          <p:cNvGrpSpPr>
            <a:grpSpLocks/>
          </p:cNvGrpSpPr>
          <p:nvPr/>
        </p:nvGrpSpPr>
        <p:grpSpPr bwMode="auto">
          <a:xfrm>
            <a:off x="1371600" y="4210050"/>
            <a:ext cx="2608263" cy="1589088"/>
            <a:chOff x="364228" y="4648200"/>
            <a:chExt cx="2607572" cy="1588532"/>
          </a:xfrm>
        </p:grpSpPr>
        <p:sp>
          <p:nvSpPr>
            <p:cNvPr id="37918" name="Isosceles Triangle 14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19" name="TextBox 15"/>
            <p:cNvSpPr txBox="1">
              <a:spLocks noChangeArrowheads="1"/>
            </p:cNvSpPr>
            <p:nvPr/>
          </p:nvSpPr>
          <p:spPr bwMode="auto">
            <a:xfrm>
              <a:off x="364228" y="5867400"/>
              <a:ext cx="16273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mental disorder</a:t>
              </a:r>
            </a:p>
          </p:txBody>
        </p:sp>
      </p:grpSp>
      <p:grpSp>
        <p:nvGrpSpPr>
          <p:cNvPr id="37894" name="Group 16"/>
          <p:cNvGrpSpPr>
            <a:grpSpLocks/>
          </p:cNvGrpSpPr>
          <p:nvPr/>
        </p:nvGrpSpPr>
        <p:grpSpPr bwMode="auto">
          <a:xfrm>
            <a:off x="6477000" y="2686050"/>
            <a:ext cx="2517775" cy="1589088"/>
            <a:chOff x="453997" y="4648200"/>
            <a:chExt cx="2517803" cy="1588532"/>
          </a:xfrm>
        </p:grpSpPr>
        <p:sp>
          <p:nvSpPr>
            <p:cNvPr id="37916" name="Isosceles Triangle 17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17" name="TextBox 18"/>
            <p:cNvSpPr txBox="1">
              <a:spLocks noChangeArrowheads="1"/>
            </p:cNvSpPr>
            <p:nvPr/>
          </p:nvSpPr>
          <p:spPr bwMode="auto">
            <a:xfrm>
              <a:off x="453997" y="5867400"/>
              <a:ext cx="14478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running away</a:t>
              </a:r>
            </a:p>
          </p:txBody>
        </p:sp>
      </p:grpSp>
      <p:grpSp>
        <p:nvGrpSpPr>
          <p:cNvPr id="37895" name="Group 19"/>
          <p:cNvGrpSpPr>
            <a:grpSpLocks/>
          </p:cNvGrpSpPr>
          <p:nvPr/>
        </p:nvGrpSpPr>
        <p:grpSpPr bwMode="auto">
          <a:xfrm>
            <a:off x="4692650" y="4210050"/>
            <a:ext cx="2373313" cy="1589088"/>
            <a:chOff x="598266" y="4648200"/>
            <a:chExt cx="2373534" cy="1588532"/>
          </a:xfrm>
        </p:grpSpPr>
        <p:sp>
          <p:nvSpPr>
            <p:cNvPr id="37914" name="Isosceles Triangle 20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15" name="TextBox 21"/>
            <p:cNvSpPr txBox="1">
              <a:spLocks noChangeArrowheads="1"/>
            </p:cNvSpPr>
            <p:nvPr/>
          </p:nvSpPr>
          <p:spPr bwMode="auto">
            <a:xfrm>
              <a:off x="598266" y="5867400"/>
              <a:ext cx="115929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propensity</a:t>
              </a:r>
            </a:p>
          </p:txBody>
        </p:sp>
      </p:grpSp>
      <p:grpSp>
        <p:nvGrpSpPr>
          <p:cNvPr id="37896" name="Group 46"/>
          <p:cNvGrpSpPr>
            <a:grpSpLocks/>
          </p:cNvGrpSpPr>
          <p:nvPr/>
        </p:nvGrpSpPr>
        <p:grpSpPr bwMode="auto">
          <a:xfrm>
            <a:off x="1333382" y="1828800"/>
            <a:ext cx="6480306" cy="4820530"/>
            <a:chOff x="1333386" y="2190750"/>
            <a:chExt cx="6480329" cy="4820530"/>
          </a:xfrm>
        </p:grpSpPr>
        <p:grpSp>
          <p:nvGrpSpPr>
            <p:cNvPr id="37907" name="Group 42"/>
            <p:cNvGrpSpPr>
              <a:grpSpLocks/>
            </p:cNvGrpSpPr>
            <p:nvPr/>
          </p:nvGrpSpPr>
          <p:grpSpPr bwMode="auto">
            <a:xfrm>
              <a:off x="1333386" y="2190750"/>
              <a:ext cx="6480329" cy="2362200"/>
              <a:chOff x="1333386" y="2190750"/>
              <a:chExt cx="6480329" cy="2362200"/>
            </a:xfrm>
          </p:grpSpPr>
          <p:cxnSp>
            <p:nvCxnSpPr>
              <p:cNvPr id="37909" name="Straight Arrow Connector 23"/>
              <p:cNvCxnSpPr>
                <a:cxnSpLocks noChangeShapeType="1"/>
              </p:cNvCxnSpPr>
              <p:nvPr/>
            </p:nvCxnSpPr>
            <p:spPr bwMode="auto">
              <a:xfrm>
                <a:off x="1333386" y="2190750"/>
                <a:ext cx="1465074" cy="2362200"/>
              </a:xfrm>
              <a:prstGeom prst="straightConnector1">
                <a:avLst/>
              </a:prstGeom>
              <a:noFill/>
              <a:ln w="38100" algn="ctr">
                <a:solidFill>
                  <a:srgbClr val="FFC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0" name="Straight Arrow Connector 25"/>
              <p:cNvCxnSpPr>
                <a:cxnSpLocks noChangeShapeType="1"/>
              </p:cNvCxnSpPr>
              <p:nvPr/>
            </p:nvCxnSpPr>
            <p:spPr bwMode="auto">
              <a:xfrm flipV="1">
                <a:off x="2798460" y="2190750"/>
                <a:ext cx="1735456" cy="2362200"/>
              </a:xfrm>
              <a:prstGeom prst="straightConnector1">
                <a:avLst/>
              </a:prstGeom>
              <a:noFill/>
              <a:ln w="38100" algn="ctr">
                <a:solidFill>
                  <a:srgbClr val="FFC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1" name="Straight Arrow Connector 27"/>
              <p:cNvCxnSpPr>
                <a:cxnSpLocks noChangeShapeType="1"/>
              </p:cNvCxnSpPr>
              <p:nvPr/>
            </p:nvCxnSpPr>
            <p:spPr bwMode="auto">
              <a:xfrm>
                <a:off x="2798460" y="4552950"/>
                <a:ext cx="3086533" cy="0"/>
              </a:xfrm>
              <a:prstGeom prst="straightConnector1">
                <a:avLst/>
              </a:prstGeom>
              <a:noFill/>
              <a:ln w="38100" algn="ctr">
                <a:solidFill>
                  <a:srgbClr val="FFC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2" name="Straight Arrow Connector 29"/>
              <p:cNvCxnSpPr>
                <a:cxnSpLocks noChangeShapeType="1"/>
              </p:cNvCxnSpPr>
              <p:nvPr/>
            </p:nvCxnSpPr>
            <p:spPr bwMode="auto">
              <a:xfrm>
                <a:off x="4533916" y="2190750"/>
                <a:ext cx="3279799" cy="838200"/>
              </a:xfrm>
              <a:prstGeom prst="straightConnector1">
                <a:avLst/>
              </a:prstGeom>
              <a:noFill/>
              <a:ln w="38100" algn="ctr">
                <a:solidFill>
                  <a:srgbClr val="FFC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3" name="Straight Arrow Connector 31"/>
              <p:cNvCxnSpPr>
                <a:cxnSpLocks noChangeShapeType="1"/>
              </p:cNvCxnSpPr>
              <p:nvPr/>
            </p:nvCxnSpPr>
            <p:spPr bwMode="auto">
              <a:xfrm flipV="1">
                <a:off x="5884993" y="3028950"/>
                <a:ext cx="1928722" cy="1524000"/>
              </a:xfrm>
              <a:prstGeom prst="straightConnector1">
                <a:avLst/>
              </a:prstGeom>
              <a:noFill/>
              <a:ln w="38100" algn="ctr">
                <a:solidFill>
                  <a:srgbClr val="FFC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7908" name="TextBox 44"/>
            <p:cNvSpPr txBox="1">
              <a:spLocks noChangeArrowheads="1"/>
            </p:cNvSpPr>
            <p:nvPr/>
          </p:nvSpPr>
          <p:spPr bwMode="auto">
            <a:xfrm>
              <a:off x="3443777" y="6303394"/>
              <a:ext cx="252044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sz="2000" dirty="0">
                  <a:solidFill>
                    <a:srgbClr val="FFC000"/>
                  </a:solidFill>
                </a:rPr>
                <a:t>How beliefs are / can </a:t>
              </a:r>
            </a:p>
            <a:p>
              <a:pPr algn="l" eaLnBrk="1" hangingPunct="1"/>
              <a:r>
                <a:rPr lang="en-US" sz="2000" dirty="0">
                  <a:solidFill>
                    <a:srgbClr val="FFC000"/>
                  </a:solidFill>
                </a:rPr>
                <a:t>be related</a:t>
              </a:r>
            </a:p>
          </p:txBody>
        </p:sp>
      </p:grp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5715000" y="3067503"/>
            <a:ext cx="3279775" cy="3583983"/>
            <a:chOff x="5714999" y="3429453"/>
            <a:chExt cx="3279477" cy="3583983"/>
          </a:xfrm>
        </p:grpSpPr>
        <p:grpSp>
          <p:nvGrpSpPr>
            <p:cNvPr id="37902" name="Group 43"/>
            <p:cNvGrpSpPr>
              <a:grpSpLocks/>
            </p:cNvGrpSpPr>
            <p:nvPr/>
          </p:nvGrpSpPr>
          <p:grpSpPr bwMode="auto">
            <a:xfrm>
              <a:off x="5714999" y="3429453"/>
              <a:ext cx="3279477" cy="2362200"/>
              <a:chOff x="5714999" y="3429453"/>
              <a:chExt cx="3279477" cy="2362200"/>
            </a:xfrm>
          </p:grpSpPr>
          <p:cxnSp>
            <p:nvCxnSpPr>
              <p:cNvPr id="37904" name="Straight Arrow Connector 32"/>
              <p:cNvCxnSpPr>
                <a:cxnSpLocks noChangeShapeType="1"/>
                <a:stCxn id="37914" idx="4"/>
                <a:endCxn id="37916" idx="4"/>
              </p:cNvCxnSpPr>
              <p:nvPr/>
            </p:nvCxnSpPr>
            <p:spPr bwMode="auto">
              <a:xfrm flipV="1">
                <a:off x="7065839" y="4267653"/>
                <a:ext cx="1928637" cy="1524000"/>
              </a:xfrm>
              <a:prstGeom prst="straightConnector1">
                <a:avLst/>
              </a:prstGeom>
              <a:noFill/>
              <a:ln w="38100" algn="ctr">
                <a:solidFill>
                  <a:srgbClr val="1FE115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05" name="Straight Arrow Connector 36"/>
              <p:cNvCxnSpPr>
                <a:cxnSpLocks noChangeShapeType="1"/>
                <a:stCxn id="37920" idx="4"/>
                <a:endCxn id="37916" idx="4"/>
              </p:cNvCxnSpPr>
              <p:nvPr/>
            </p:nvCxnSpPr>
            <p:spPr bwMode="auto">
              <a:xfrm>
                <a:off x="5714999" y="3429453"/>
                <a:ext cx="3279477" cy="838200"/>
              </a:xfrm>
              <a:prstGeom prst="straightConnector1">
                <a:avLst/>
              </a:prstGeom>
              <a:noFill/>
              <a:ln w="38100" algn="ctr">
                <a:solidFill>
                  <a:srgbClr val="1FE115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06" name="Straight Arrow Connector 39"/>
              <p:cNvCxnSpPr>
                <a:cxnSpLocks noChangeShapeType="1"/>
                <a:stCxn id="37920" idx="4"/>
                <a:endCxn id="37914" idx="4"/>
              </p:cNvCxnSpPr>
              <p:nvPr/>
            </p:nvCxnSpPr>
            <p:spPr bwMode="auto">
              <a:xfrm>
                <a:off x="5714999" y="3429453"/>
                <a:ext cx="1350840" cy="2362200"/>
              </a:xfrm>
              <a:prstGeom prst="straightConnector1">
                <a:avLst/>
              </a:prstGeom>
              <a:noFill/>
              <a:ln w="38100" algn="ctr">
                <a:solidFill>
                  <a:srgbClr val="1FE115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7903" name="TextBox 45"/>
            <p:cNvSpPr txBox="1">
              <a:spLocks noChangeArrowheads="1"/>
            </p:cNvSpPr>
            <p:nvPr/>
          </p:nvSpPr>
          <p:spPr bwMode="auto">
            <a:xfrm>
              <a:off x="6468879" y="6305550"/>
              <a:ext cx="221764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1FE115"/>
                  </a:solidFill>
                </a:rPr>
                <a:t>How referents (in</a:t>
              </a:r>
            </a:p>
            <a:p>
              <a:pPr eaLnBrk="1" hangingPunct="1"/>
              <a:r>
                <a:rPr lang="en-US" sz="2000" dirty="0">
                  <a:solidFill>
                    <a:srgbClr val="1FE115"/>
                  </a:solidFill>
                </a:rPr>
                <a:t>reality) are related</a:t>
              </a:r>
            </a:p>
          </p:txBody>
        </p:sp>
      </p:grpSp>
      <p:grpSp>
        <p:nvGrpSpPr>
          <p:cNvPr id="11" name="Group 57"/>
          <p:cNvGrpSpPr>
            <a:grpSpLocks/>
          </p:cNvGrpSpPr>
          <p:nvPr/>
        </p:nvGrpSpPr>
        <p:grpSpPr bwMode="auto">
          <a:xfrm>
            <a:off x="152400" y="3143251"/>
            <a:ext cx="6477000" cy="3198297"/>
            <a:chOff x="152400" y="3505200"/>
            <a:chExt cx="6477000" cy="3198355"/>
          </a:xfrm>
        </p:grpSpPr>
        <p:cxnSp>
          <p:nvCxnSpPr>
            <p:cNvPr id="37899" name="Straight Arrow Connector 49"/>
            <p:cNvCxnSpPr>
              <a:cxnSpLocks noChangeShapeType="1"/>
            </p:cNvCxnSpPr>
            <p:nvPr/>
          </p:nvCxnSpPr>
          <p:spPr bwMode="auto">
            <a:xfrm>
              <a:off x="152400" y="3505200"/>
              <a:ext cx="6477000" cy="838200"/>
            </a:xfrm>
            <a:prstGeom prst="straightConnector1">
              <a:avLst/>
            </a:prstGeom>
            <a:noFill/>
            <a:ln w="38100" algn="ctr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900" name="Straight Arrow Connector 50"/>
            <p:cNvCxnSpPr>
              <a:cxnSpLocks noChangeShapeType="1"/>
            </p:cNvCxnSpPr>
            <p:nvPr/>
          </p:nvCxnSpPr>
          <p:spPr bwMode="auto">
            <a:xfrm rot="16200000" flipH="1">
              <a:off x="-304800" y="3962400"/>
              <a:ext cx="2362200" cy="1447800"/>
            </a:xfrm>
            <a:prstGeom prst="straightConnector1">
              <a:avLst/>
            </a:prstGeom>
            <a:noFill/>
            <a:ln w="38100" algn="ctr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901" name="TextBox 56"/>
            <p:cNvSpPr txBox="1">
              <a:spLocks noChangeArrowheads="1"/>
            </p:cNvSpPr>
            <p:nvPr/>
          </p:nvSpPr>
          <p:spPr bwMode="auto">
            <a:xfrm>
              <a:off x="228600" y="6303445"/>
              <a:ext cx="262963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00B0F0"/>
                  </a:solidFill>
                </a:rPr>
                <a:t>How terms are related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BB2969-CA9A-462A-BDCB-7FF05B9493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5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9598DB-9C23-4543-8B4A-69AA6016235A}"/>
              </a:ext>
            </a:extLst>
          </p:cNvPr>
          <p:cNvSpPr/>
          <p:nvPr/>
        </p:nvSpPr>
        <p:spPr bwMode="auto">
          <a:xfrm>
            <a:off x="371569" y="4714592"/>
            <a:ext cx="2645261" cy="2067208"/>
          </a:xfrm>
          <a:prstGeom prst="rect">
            <a:avLst/>
          </a:prstGeom>
          <a:solidFill>
            <a:srgbClr val="A6A6A6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B27EC1-0D17-46A4-A270-4D18FF780A38}"/>
              </a:ext>
            </a:extLst>
          </p:cNvPr>
          <p:cNvSpPr/>
          <p:nvPr/>
        </p:nvSpPr>
        <p:spPr bwMode="auto">
          <a:xfrm>
            <a:off x="76200" y="5814528"/>
            <a:ext cx="3124200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Terminological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systems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D6B2EF-C685-43A1-864A-46AC3DB2E526}"/>
              </a:ext>
            </a:extLst>
          </p:cNvPr>
          <p:cNvSpPr/>
          <p:nvPr/>
        </p:nvSpPr>
        <p:spPr bwMode="auto">
          <a:xfrm>
            <a:off x="2675053" y="4714592"/>
            <a:ext cx="4068471" cy="2067208"/>
          </a:xfrm>
          <a:prstGeom prst="rect">
            <a:avLst/>
          </a:prstGeom>
          <a:solidFill>
            <a:srgbClr val="FFFF00">
              <a:alpha val="4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1A2757-FAB8-4D4D-A3E5-F717F7411E4C}"/>
              </a:ext>
            </a:extLst>
          </p:cNvPr>
          <p:cNvSpPr/>
          <p:nvPr/>
        </p:nvSpPr>
        <p:spPr bwMode="auto">
          <a:xfrm>
            <a:off x="3634277" y="5506228"/>
            <a:ext cx="1980318" cy="48337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0" dirty="0">
                <a:solidFill>
                  <a:schemeClr val="tx1"/>
                </a:solidFill>
                <a:latin typeface="Times" pitchFamily="122" charset="0"/>
              </a:rPr>
              <a:t>Knowledge representation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systems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C8E334-B894-43F7-8FD4-C93E1DA75496}"/>
              </a:ext>
            </a:extLst>
          </p:cNvPr>
          <p:cNvSpPr/>
          <p:nvPr/>
        </p:nvSpPr>
        <p:spPr bwMode="auto">
          <a:xfrm>
            <a:off x="6477000" y="4714592"/>
            <a:ext cx="2362200" cy="2067208"/>
          </a:xfrm>
          <a:prstGeom prst="rect">
            <a:avLst/>
          </a:prstGeom>
          <a:solidFill>
            <a:srgbClr val="1FE115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3B72BB-CEE2-4CFD-B50E-1CDEF01839BC}"/>
              </a:ext>
            </a:extLst>
          </p:cNvPr>
          <p:cNvSpPr/>
          <p:nvPr/>
        </p:nvSpPr>
        <p:spPr bwMode="auto">
          <a:xfrm>
            <a:off x="6743524" y="5791202"/>
            <a:ext cx="2019476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Realism-based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Ontologies</a:t>
            </a:r>
          </a:p>
        </p:txBody>
      </p:sp>
      <p:sp>
        <p:nvSpPr>
          <p:cNvPr id="13" name="Isosceles Triangle 4">
            <a:extLst>
              <a:ext uri="{FF2B5EF4-FFF2-40B4-BE49-F238E27FC236}">
                <a16:creationId xmlns:a16="http://schemas.microsoft.com/office/drawing/2014/main" id="{9061BFD1-7758-4C49-BF84-C4965B845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925" y="704850"/>
            <a:ext cx="2362438" cy="1295249"/>
          </a:xfrm>
          <a:prstGeom prst="triangle">
            <a:avLst>
              <a:gd name="adj" fmla="val 50000"/>
            </a:avLst>
          </a:prstGeom>
          <a:solidFill>
            <a:srgbClr val="9933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81DC8E68-546C-4497-9C96-F65EF3536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7200" y="1923908"/>
            <a:ext cx="2364989" cy="64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sz="1800" b="0">
              <a:solidFill>
                <a:schemeClr val="bg1"/>
              </a:solidFill>
            </a:endParaRPr>
          </a:p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                drapetomania</a:t>
            </a:r>
          </a:p>
        </p:txBody>
      </p:sp>
      <p:sp>
        <p:nvSpPr>
          <p:cNvPr id="16" name="Isosceles Triangle 11">
            <a:extLst>
              <a:ext uri="{FF2B5EF4-FFF2-40B4-BE49-F238E27FC236}">
                <a16:creationId xmlns:a16="http://schemas.microsoft.com/office/drawing/2014/main" id="{A356995A-A6A1-4A2C-BBF0-A66AED0F9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7563" y="704850"/>
            <a:ext cx="2362200" cy="1295853"/>
          </a:xfrm>
          <a:prstGeom prst="triangle">
            <a:avLst>
              <a:gd name="adj" fmla="val 50000"/>
            </a:avLst>
          </a:prstGeom>
          <a:solidFill>
            <a:srgbClr val="9933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AEA6F3DD-C121-49BF-9114-1BB8C9581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6297" y="1924477"/>
            <a:ext cx="659155" cy="36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slave</a:t>
            </a:r>
          </a:p>
        </p:txBody>
      </p:sp>
      <p:sp>
        <p:nvSpPr>
          <p:cNvPr id="19" name="Isosceles Triangle 14">
            <a:extLst>
              <a:ext uri="{FF2B5EF4-FFF2-40B4-BE49-F238E27FC236}">
                <a16:creationId xmlns:a16="http://schemas.microsoft.com/office/drawing/2014/main" id="{A0398B9D-B56E-491B-828B-251A5046C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1800" y="3067050"/>
            <a:ext cx="2362826" cy="1295853"/>
          </a:xfrm>
          <a:prstGeom prst="triangle">
            <a:avLst>
              <a:gd name="adj" fmla="val 50000"/>
            </a:avLst>
          </a:prstGeom>
          <a:solidFill>
            <a:srgbClr val="9933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01986BF1-E87F-4B25-9753-8B7582ABA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363" y="4286677"/>
            <a:ext cx="1627801" cy="36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mental disorder</a:t>
            </a:r>
          </a:p>
        </p:txBody>
      </p:sp>
      <p:sp>
        <p:nvSpPr>
          <p:cNvPr id="22" name="Isosceles Triangle 17">
            <a:extLst>
              <a:ext uri="{FF2B5EF4-FFF2-40B4-BE49-F238E27FC236}">
                <a16:creationId xmlns:a16="http://schemas.microsoft.com/office/drawing/2014/main" id="{BDBF039E-6C1B-46E8-8116-28A84CFAE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7364" y="1543050"/>
            <a:ext cx="2362174" cy="1295853"/>
          </a:xfrm>
          <a:prstGeom prst="triangle">
            <a:avLst>
              <a:gd name="adj" fmla="val 50000"/>
            </a:avLst>
          </a:prstGeom>
          <a:solidFill>
            <a:srgbClr val="9933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id="{CC2A9880-1028-48AD-9D22-B63DF3436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63" y="2762677"/>
            <a:ext cx="1447816" cy="36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running away</a:t>
            </a:r>
          </a:p>
        </p:txBody>
      </p:sp>
      <p:sp>
        <p:nvSpPr>
          <p:cNvPr id="25" name="Isosceles Triangle 20">
            <a:extLst>
              <a:ext uri="{FF2B5EF4-FFF2-40B4-BE49-F238E27FC236}">
                <a16:creationId xmlns:a16="http://schemas.microsoft.com/office/drawing/2014/main" id="{7B54B42B-7F43-41D9-AB52-0FAEE23EB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8746" y="3067050"/>
            <a:ext cx="2361980" cy="1295853"/>
          </a:xfrm>
          <a:prstGeom prst="triangle">
            <a:avLst>
              <a:gd name="adj" fmla="val 50000"/>
            </a:avLst>
          </a:prstGeom>
          <a:solidFill>
            <a:srgbClr val="9933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F64FFB47-4DFC-4964-849E-A6982C75A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7413" y="4286677"/>
            <a:ext cx="1159184" cy="36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propensity</a:t>
            </a:r>
          </a:p>
        </p:txBody>
      </p:sp>
      <p:grpSp>
        <p:nvGrpSpPr>
          <p:cNvPr id="28" name="Group 42">
            <a:extLst>
              <a:ext uri="{FF2B5EF4-FFF2-40B4-BE49-F238E27FC236}">
                <a16:creationId xmlns:a16="http://schemas.microsoft.com/office/drawing/2014/main" id="{203D8555-8748-49B9-9A4E-A8458403454C}"/>
              </a:ext>
            </a:extLst>
          </p:cNvPr>
          <p:cNvGrpSpPr>
            <a:grpSpLocks/>
          </p:cNvGrpSpPr>
          <p:nvPr/>
        </p:nvGrpSpPr>
        <p:grpSpPr bwMode="auto">
          <a:xfrm>
            <a:off x="1338145" y="685800"/>
            <a:ext cx="6480306" cy="2362200"/>
            <a:chOff x="1333386" y="2190750"/>
            <a:chExt cx="6480329" cy="2362200"/>
          </a:xfrm>
        </p:grpSpPr>
        <p:cxnSp>
          <p:nvCxnSpPr>
            <p:cNvPr id="30" name="Straight Arrow Connector 23">
              <a:extLst>
                <a:ext uri="{FF2B5EF4-FFF2-40B4-BE49-F238E27FC236}">
                  <a16:creationId xmlns:a16="http://schemas.microsoft.com/office/drawing/2014/main" id="{63EDF503-2789-4798-A283-D1C408D9E39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333386" y="2190750"/>
              <a:ext cx="1465074" cy="2362200"/>
            </a:xfrm>
            <a:prstGeom prst="straightConnector1">
              <a:avLst/>
            </a:prstGeom>
            <a:noFill/>
            <a:ln w="38100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Arrow Connector 25">
              <a:extLst>
                <a:ext uri="{FF2B5EF4-FFF2-40B4-BE49-F238E27FC236}">
                  <a16:creationId xmlns:a16="http://schemas.microsoft.com/office/drawing/2014/main" id="{FA5ADC03-2C92-4B71-BA24-FE96C367856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798460" y="2190750"/>
              <a:ext cx="1735456" cy="2362200"/>
            </a:xfrm>
            <a:prstGeom prst="straightConnector1">
              <a:avLst/>
            </a:prstGeom>
            <a:noFill/>
            <a:ln w="38100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Straight Arrow Connector 27">
              <a:extLst>
                <a:ext uri="{FF2B5EF4-FFF2-40B4-BE49-F238E27FC236}">
                  <a16:creationId xmlns:a16="http://schemas.microsoft.com/office/drawing/2014/main" id="{539BB3AC-6E9F-43E0-90A9-967524B3AF8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798460" y="4552950"/>
              <a:ext cx="3086533" cy="0"/>
            </a:xfrm>
            <a:prstGeom prst="straightConnector1">
              <a:avLst/>
            </a:prstGeom>
            <a:noFill/>
            <a:ln w="38100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Straight Arrow Connector 29">
              <a:extLst>
                <a:ext uri="{FF2B5EF4-FFF2-40B4-BE49-F238E27FC236}">
                  <a16:creationId xmlns:a16="http://schemas.microsoft.com/office/drawing/2014/main" id="{38E44A0C-3C11-49FF-9338-A903E084726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533916" y="2190750"/>
              <a:ext cx="3279799" cy="838200"/>
            </a:xfrm>
            <a:prstGeom prst="straightConnector1">
              <a:avLst/>
            </a:prstGeom>
            <a:noFill/>
            <a:ln w="38100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Straight Arrow Connector 31">
              <a:extLst>
                <a:ext uri="{FF2B5EF4-FFF2-40B4-BE49-F238E27FC236}">
                  <a16:creationId xmlns:a16="http://schemas.microsoft.com/office/drawing/2014/main" id="{30E6254B-9EF5-4A7A-AC79-9B7AD558F4D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884993" y="3028950"/>
              <a:ext cx="1928722" cy="1524000"/>
            </a:xfrm>
            <a:prstGeom prst="straightConnector1">
              <a:avLst/>
            </a:prstGeom>
            <a:noFill/>
            <a:ln w="38100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9" name="TextBox 44">
            <a:extLst>
              <a:ext uri="{FF2B5EF4-FFF2-40B4-BE49-F238E27FC236}">
                <a16:creationId xmlns:a16="http://schemas.microsoft.com/office/drawing/2014/main" id="{E074754E-15FD-4D4E-9E05-32FE75031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220" y="4785694"/>
            <a:ext cx="252043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sz="2000" dirty="0">
                <a:solidFill>
                  <a:srgbClr val="FFC000"/>
                </a:solidFill>
              </a:rPr>
              <a:t>How beliefs are / can </a:t>
            </a:r>
          </a:p>
          <a:p>
            <a:pPr algn="l" eaLnBrk="1" hangingPunct="1"/>
            <a:r>
              <a:rPr lang="en-US" sz="2000" dirty="0">
                <a:solidFill>
                  <a:srgbClr val="FFC000"/>
                </a:solidFill>
              </a:rPr>
              <a:t>be related</a:t>
            </a:r>
          </a:p>
        </p:txBody>
      </p:sp>
      <p:grpSp>
        <p:nvGrpSpPr>
          <p:cNvPr id="36" name="Group 43">
            <a:extLst>
              <a:ext uri="{FF2B5EF4-FFF2-40B4-BE49-F238E27FC236}">
                <a16:creationId xmlns:a16="http://schemas.microsoft.com/office/drawing/2014/main" id="{2FF41372-6859-49CD-82E4-71F4DC152637}"/>
              </a:ext>
            </a:extLst>
          </p:cNvPr>
          <p:cNvGrpSpPr>
            <a:grpSpLocks/>
          </p:cNvGrpSpPr>
          <p:nvPr/>
        </p:nvGrpSpPr>
        <p:grpSpPr bwMode="auto">
          <a:xfrm>
            <a:off x="5719763" y="2000703"/>
            <a:ext cx="3279775" cy="2362200"/>
            <a:chOff x="5719762" y="3505653"/>
            <a:chExt cx="3279477" cy="2362200"/>
          </a:xfrm>
        </p:grpSpPr>
        <p:cxnSp>
          <p:nvCxnSpPr>
            <p:cNvPr id="38" name="Straight Arrow Connector 32">
              <a:extLst>
                <a:ext uri="{FF2B5EF4-FFF2-40B4-BE49-F238E27FC236}">
                  <a16:creationId xmlns:a16="http://schemas.microsoft.com/office/drawing/2014/main" id="{84514A68-74A5-40AA-96CC-E0775F0380E4}"/>
                </a:ext>
              </a:extLst>
            </p:cNvPr>
            <p:cNvCxnSpPr>
              <a:cxnSpLocks noChangeShapeType="1"/>
              <a:stCxn id="25" idx="4"/>
              <a:endCxn id="22" idx="4"/>
            </p:cNvCxnSpPr>
            <p:nvPr/>
          </p:nvCxnSpPr>
          <p:spPr bwMode="auto">
            <a:xfrm flipV="1">
              <a:off x="7070602" y="4343853"/>
              <a:ext cx="1928637" cy="1524000"/>
            </a:xfrm>
            <a:prstGeom prst="straightConnector1">
              <a:avLst/>
            </a:prstGeom>
            <a:noFill/>
            <a:ln w="38100" algn="ctr">
              <a:solidFill>
                <a:srgbClr val="1FE11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Straight Arrow Connector 36">
              <a:extLst>
                <a:ext uri="{FF2B5EF4-FFF2-40B4-BE49-F238E27FC236}">
                  <a16:creationId xmlns:a16="http://schemas.microsoft.com/office/drawing/2014/main" id="{34FC404D-42C0-4738-96DC-E0AB394ACF19}"/>
                </a:ext>
              </a:extLst>
            </p:cNvPr>
            <p:cNvCxnSpPr>
              <a:cxnSpLocks noChangeShapeType="1"/>
              <a:stCxn id="16" idx="4"/>
              <a:endCxn id="22" idx="4"/>
            </p:cNvCxnSpPr>
            <p:nvPr/>
          </p:nvCxnSpPr>
          <p:spPr bwMode="auto">
            <a:xfrm>
              <a:off x="5719762" y="3505653"/>
              <a:ext cx="3279477" cy="838200"/>
            </a:xfrm>
            <a:prstGeom prst="straightConnector1">
              <a:avLst/>
            </a:prstGeom>
            <a:noFill/>
            <a:ln w="38100" algn="ctr">
              <a:solidFill>
                <a:srgbClr val="1FE11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A91682C9-5496-45AD-B4C0-A7735ACC2119}"/>
                </a:ext>
              </a:extLst>
            </p:cNvPr>
            <p:cNvCxnSpPr>
              <a:cxnSpLocks noChangeShapeType="1"/>
              <a:stCxn id="16" idx="4"/>
              <a:endCxn id="25" idx="4"/>
            </p:cNvCxnSpPr>
            <p:nvPr/>
          </p:nvCxnSpPr>
          <p:spPr bwMode="auto">
            <a:xfrm>
              <a:off x="5719762" y="3505653"/>
              <a:ext cx="1350840" cy="2362200"/>
            </a:xfrm>
            <a:prstGeom prst="straightConnector1">
              <a:avLst/>
            </a:prstGeom>
            <a:noFill/>
            <a:ln w="38100" algn="ctr">
              <a:solidFill>
                <a:srgbClr val="1FE11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7" name="TextBox 45">
            <a:extLst>
              <a:ext uri="{FF2B5EF4-FFF2-40B4-BE49-F238E27FC236}">
                <a16:creationId xmlns:a16="http://schemas.microsoft.com/office/drawing/2014/main" id="{CF4A2CFF-20A4-4A3D-90C5-882617658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9449" y="4876800"/>
            <a:ext cx="173355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1FE115"/>
                </a:solidFill>
              </a:rPr>
              <a:t>How referents</a:t>
            </a:r>
          </a:p>
          <a:p>
            <a:pPr eaLnBrk="1" hangingPunct="1"/>
            <a:r>
              <a:rPr lang="en-US" sz="2000" dirty="0">
                <a:solidFill>
                  <a:srgbClr val="1FE115"/>
                </a:solidFill>
              </a:rPr>
              <a:t>(in reality)</a:t>
            </a:r>
          </a:p>
          <a:p>
            <a:pPr eaLnBrk="1" hangingPunct="1"/>
            <a:r>
              <a:rPr lang="en-US" sz="2000" dirty="0">
                <a:solidFill>
                  <a:srgbClr val="1FE115"/>
                </a:solidFill>
              </a:rPr>
              <a:t>are related</a:t>
            </a:r>
          </a:p>
        </p:txBody>
      </p:sp>
      <p:cxnSp>
        <p:nvCxnSpPr>
          <p:cNvPr id="42" name="Straight Arrow Connector 49">
            <a:extLst>
              <a:ext uri="{FF2B5EF4-FFF2-40B4-BE49-F238E27FC236}">
                <a16:creationId xmlns:a16="http://schemas.microsoft.com/office/drawing/2014/main" id="{4877BC36-1504-44FA-A1E1-28AB0CE4BB5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7163" y="2000251"/>
            <a:ext cx="6477000" cy="838185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Straight Arrow Connector 50">
            <a:extLst>
              <a:ext uri="{FF2B5EF4-FFF2-40B4-BE49-F238E27FC236}">
                <a16:creationId xmlns:a16="http://schemas.microsoft.com/office/drawing/2014/main" id="{9A741836-7F57-41D7-85F6-D62649A0F4FA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-300016" y="2457430"/>
            <a:ext cx="2362157" cy="1447800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" name="TextBox 56">
            <a:extLst>
              <a:ext uri="{FF2B5EF4-FFF2-40B4-BE49-F238E27FC236}">
                <a16:creationId xmlns:a16="http://schemas.microsoft.com/office/drawing/2014/main" id="{B7DC7FAB-22D7-4852-9363-63E2AFBAC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790" y="4890521"/>
            <a:ext cx="18022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B0F0"/>
                </a:solidFill>
              </a:rPr>
              <a:t>How terms are</a:t>
            </a:r>
          </a:p>
          <a:p>
            <a:pPr eaLnBrk="1" hangingPunct="1"/>
            <a:r>
              <a:rPr lang="en-US" sz="2000" dirty="0">
                <a:solidFill>
                  <a:srgbClr val="00B0F0"/>
                </a:solidFill>
              </a:rPr>
              <a:t>related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6B38D2-404D-4511-925B-E143952F53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6349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sz="3400" dirty="0"/>
              <a:t>Adequate taxonomy design and classification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524000"/>
            <a:ext cx="8686800" cy="4953000"/>
          </a:xfrm>
        </p:spPr>
        <p:txBody>
          <a:bodyPr/>
          <a:lstStyle/>
          <a:p>
            <a:pPr marL="0" indent="0"/>
            <a:r>
              <a:rPr lang="en-US" sz="2200" b="1" u="sng" dirty="0"/>
              <a:t>Taxonomy design</a:t>
            </a:r>
            <a:r>
              <a:rPr lang="en-US" sz="2200" dirty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Identify examples of </a:t>
            </a:r>
            <a:r>
              <a:rPr lang="en-US" sz="2200" dirty="0">
                <a:solidFill>
                  <a:srgbClr val="FFFF00"/>
                </a:solidFill>
              </a:rPr>
              <a:t>particulars </a:t>
            </a:r>
            <a:r>
              <a:rPr lang="en-US" sz="2200" dirty="0"/>
              <a:t>(‘individuals’, ‘things’, ‘entities’, …) you want to classify;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Identify the various </a:t>
            </a:r>
            <a:r>
              <a:rPr lang="en-US" sz="2200" dirty="0">
                <a:solidFill>
                  <a:srgbClr val="FFFF00"/>
                </a:solidFill>
              </a:rPr>
              <a:t>characteristics</a:t>
            </a:r>
            <a:r>
              <a:rPr lang="en-US" sz="2200" dirty="0"/>
              <a:t> that are possessed by (all or some of) these individual entities;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Identify groups (</a:t>
            </a:r>
            <a:r>
              <a:rPr lang="en-US" sz="2200" dirty="0">
                <a:solidFill>
                  <a:srgbClr val="FFFF00"/>
                </a:solidFill>
              </a:rPr>
              <a:t>classes</a:t>
            </a:r>
            <a:r>
              <a:rPr lang="en-US" sz="2200" dirty="0"/>
              <a:t>) on the basis of combinations of characteristics that co-occur;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Organize the groups </a:t>
            </a:r>
            <a:r>
              <a:rPr lang="en-US" sz="2200" dirty="0">
                <a:solidFill>
                  <a:srgbClr val="FFFF00"/>
                </a:solidFill>
              </a:rPr>
              <a:t>hierarchically</a:t>
            </a:r>
            <a:r>
              <a:rPr lang="en-US" sz="2200" dirty="0"/>
              <a:t> (‘parent-child’) so that characteristics that apply to a ‘parent’ (‘grandparent’,…) group apply to ALL groups beneath it;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Name the groups with </a:t>
            </a:r>
            <a:r>
              <a:rPr lang="en-US" sz="2200" dirty="0">
                <a:solidFill>
                  <a:srgbClr val="FFFF00"/>
                </a:solidFill>
              </a:rPr>
              <a:t>terms that have face value</a:t>
            </a:r>
            <a:r>
              <a:rPr lang="en-US" sz="2200" dirty="0"/>
              <a:t>.</a:t>
            </a:r>
          </a:p>
          <a:p>
            <a:pPr marL="0" indent="0"/>
            <a:r>
              <a:rPr lang="en-US" sz="2200" b="1" u="sng" dirty="0"/>
              <a:t>Classification</a:t>
            </a:r>
            <a:r>
              <a:rPr lang="en-US" sz="2200" dirty="0"/>
              <a:t>:</a:t>
            </a:r>
          </a:p>
          <a:p>
            <a:pPr marL="400050" indent="0"/>
            <a:r>
              <a:rPr lang="en-US" sz="2200" dirty="0">
                <a:solidFill>
                  <a:srgbClr val="FFFF00"/>
                </a:solidFill>
              </a:rPr>
              <a:t>Assign</a:t>
            </a:r>
            <a:r>
              <a:rPr lang="en-US" sz="2200" dirty="0"/>
              <a:t> individual entities to the groups that correspond with the combination of characteristics they exhibit.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63DC8E-1EC4-4DE0-B05D-3FB133C27D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4907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7800"/>
            <a:ext cx="7543800" cy="52871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8077200" cy="762000"/>
          </a:xfrm>
        </p:spPr>
        <p:txBody>
          <a:bodyPr/>
          <a:lstStyle/>
          <a:p>
            <a:pPr algn="l"/>
            <a:r>
              <a:rPr lang="en-US" dirty="0"/>
              <a:t>Error: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28800" y="762000"/>
            <a:ext cx="6781800" cy="762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i="0">
                <a:solidFill>
                  <a:schemeClr val="bg1"/>
                </a:solidFill>
                <a:latin typeface="Georgia"/>
                <a:ea typeface="ＭＳ Ｐゴシック" pitchFamily="122" charset="-128"/>
                <a:cs typeface="Georgi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9pPr>
          </a:lstStyle>
          <a:p>
            <a:pPr algn="l"/>
            <a:r>
              <a:rPr lang="en-US" kern="0" dirty="0"/>
              <a:t> confusing particulars with types</a:t>
            </a:r>
          </a:p>
        </p:txBody>
      </p:sp>
      <p:sp>
        <p:nvSpPr>
          <p:cNvPr id="7" name="Rectangle 6"/>
          <p:cNvSpPr/>
          <p:nvPr/>
        </p:nvSpPr>
        <p:spPr>
          <a:xfrm>
            <a:off x="6324600" y="6172200"/>
            <a:ext cx="274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hlinkClick r:id="rId3"/>
              </a:rPr>
              <a:t>http://browser.ihtsdotools.org/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Oct 14, 2015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64C7BB-D607-4600-9895-1EA8B2DC9C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8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205257" y="599930"/>
            <a:ext cx="8686800" cy="647700"/>
          </a:xfrm>
        </p:spPr>
        <p:txBody>
          <a:bodyPr/>
          <a:lstStyle/>
          <a:p>
            <a:r>
              <a:rPr lang="en-US" altLang="en-US" dirty="0"/>
              <a:t>Do you see the ambiguity ?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152400" y="1981200"/>
            <a:ext cx="8839200" cy="1181100"/>
          </a:xfrm>
        </p:spPr>
        <p:txBody>
          <a:bodyPr/>
          <a:lstStyle/>
          <a:p>
            <a:r>
              <a:rPr lang="en-US" altLang="en-US"/>
              <a:t>‘</a:t>
            </a:r>
            <a:r>
              <a:rPr lang="en-US" altLang="en-US" i="1"/>
              <a:t>Persistent idiopathic facial pain (PIFP)</a:t>
            </a:r>
            <a:r>
              <a:rPr lang="en-US" altLang="en-US"/>
              <a:t>’ </a:t>
            </a:r>
          </a:p>
          <a:p>
            <a:pPr lvl="1">
              <a:buFontTx/>
              <a:buNone/>
            </a:pPr>
            <a:r>
              <a:rPr lang="en-US" altLang="en-US"/>
              <a:t>= ‘</a:t>
            </a:r>
            <a:r>
              <a:rPr lang="en-US" altLang="en-US" i="1"/>
              <a:t>persistent facial pain with varying presentations …’</a:t>
            </a:r>
            <a:endParaRPr lang="en-US" altLang="en-US"/>
          </a:p>
        </p:txBody>
      </p:sp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928688" y="4171950"/>
            <a:ext cx="2366962" cy="2073275"/>
            <a:chOff x="929479" y="4171346"/>
            <a:chExt cx="2366416" cy="2073486"/>
          </a:xfrm>
        </p:grpSpPr>
        <p:cxnSp>
          <p:nvCxnSpPr>
            <p:cNvPr id="32806" name="Straight Arrow Connector 15"/>
            <p:cNvCxnSpPr>
              <a:cxnSpLocks noChangeShapeType="1"/>
              <a:stCxn id="32778" idx="0"/>
              <a:endCxn id="32783" idx="2"/>
            </p:cNvCxnSpPr>
            <p:nvPr/>
          </p:nvCxnSpPr>
          <p:spPr bwMode="auto">
            <a:xfrm flipH="1" flipV="1">
              <a:off x="1305363" y="4171346"/>
              <a:ext cx="195948" cy="1986858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807" name="Straight Arrow Connector 16"/>
            <p:cNvCxnSpPr>
              <a:cxnSpLocks noChangeShapeType="1"/>
              <a:stCxn id="32778" idx="0"/>
              <a:endCxn id="32784" idx="2"/>
            </p:cNvCxnSpPr>
            <p:nvPr/>
          </p:nvCxnSpPr>
          <p:spPr bwMode="auto">
            <a:xfrm flipV="1">
              <a:off x="1501311" y="4171346"/>
              <a:ext cx="1794584" cy="1986858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808" name="TextBox 37"/>
            <p:cNvSpPr txBox="1">
              <a:spLocks noChangeArrowheads="1"/>
            </p:cNvSpPr>
            <p:nvPr/>
          </p:nvSpPr>
          <p:spPr bwMode="auto">
            <a:xfrm>
              <a:off x="929479" y="4572000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809" name="TextBox 38"/>
            <p:cNvSpPr txBox="1">
              <a:spLocks noChangeArrowheads="1"/>
            </p:cNvSpPr>
            <p:nvPr/>
          </p:nvSpPr>
          <p:spPr bwMode="auto">
            <a:xfrm>
              <a:off x="951251" y="4920343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810" name="TextBox 39"/>
            <p:cNvSpPr txBox="1">
              <a:spLocks noChangeArrowheads="1"/>
            </p:cNvSpPr>
            <p:nvPr/>
          </p:nvSpPr>
          <p:spPr bwMode="auto">
            <a:xfrm>
              <a:off x="963691" y="5212702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32811" name="TextBox 40"/>
            <p:cNvSpPr txBox="1">
              <a:spLocks noChangeArrowheads="1"/>
            </p:cNvSpPr>
            <p:nvPr/>
          </p:nvSpPr>
          <p:spPr bwMode="auto">
            <a:xfrm>
              <a:off x="2248205" y="5340221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812" name="TextBox 41"/>
            <p:cNvSpPr txBox="1">
              <a:spLocks noChangeArrowheads="1"/>
            </p:cNvSpPr>
            <p:nvPr/>
          </p:nvSpPr>
          <p:spPr bwMode="auto">
            <a:xfrm>
              <a:off x="1971397" y="5604588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813" name="TextBox 42"/>
            <p:cNvSpPr txBox="1">
              <a:spLocks noChangeArrowheads="1"/>
            </p:cNvSpPr>
            <p:nvPr/>
          </p:nvSpPr>
          <p:spPr bwMode="auto">
            <a:xfrm>
              <a:off x="1694588" y="5906278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1304925" y="4171950"/>
            <a:ext cx="6491288" cy="2025650"/>
            <a:chOff x="1305363" y="4171346"/>
            <a:chExt cx="6490998" cy="2026833"/>
          </a:xfrm>
        </p:grpSpPr>
        <p:cxnSp>
          <p:nvCxnSpPr>
            <p:cNvPr id="32796" name="Straight Arrow Connector 19"/>
            <p:cNvCxnSpPr>
              <a:cxnSpLocks noChangeShapeType="1"/>
              <a:stCxn id="32780" idx="0"/>
              <a:endCxn id="32783" idx="2"/>
            </p:cNvCxnSpPr>
            <p:nvPr/>
          </p:nvCxnSpPr>
          <p:spPr bwMode="auto">
            <a:xfrm flipH="1" flipV="1">
              <a:off x="1305363" y="4171346"/>
              <a:ext cx="3309240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97" name="Straight Arrow Connector 22"/>
            <p:cNvCxnSpPr>
              <a:cxnSpLocks noChangeShapeType="1"/>
              <a:stCxn id="32780" idx="0"/>
              <a:endCxn id="32784" idx="2"/>
            </p:cNvCxnSpPr>
            <p:nvPr/>
          </p:nvCxnSpPr>
          <p:spPr bwMode="auto">
            <a:xfrm flipH="1" flipV="1">
              <a:off x="3295895" y="4171346"/>
              <a:ext cx="1318708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98" name="Straight Arrow Connector 25"/>
            <p:cNvCxnSpPr>
              <a:cxnSpLocks noChangeShapeType="1"/>
              <a:stCxn id="32780" idx="0"/>
              <a:endCxn id="32786" idx="2"/>
            </p:cNvCxnSpPr>
            <p:nvPr/>
          </p:nvCxnSpPr>
          <p:spPr bwMode="auto">
            <a:xfrm flipV="1">
              <a:off x="4614603" y="4171346"/>
              <a:ext cx="926859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99" name="Straight Arrow Connector 28"/>
            <p:cNvCxnSpPr>
              <a:cxnSpLocks noChangeShapeType="1"/>
              <a:stCxn id="32780" idx="0"/>
              <a:endCxn id="32785" idx="2"/>
            </p:cNvCxnSpPr>
            <p:nvPr/>
          </p:nvCxnSpPr>
          <p:spPr bwMode="auto">
            <a:xfrm flipV="1">
              <a:off x="4614603" y="4171346"/>
              <a:ext cx="3181758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800" name="TextBox 43"/>
            <p:cNvSpPr txBox="1">
              <a:spLocks noChangeArrowheads="1"/>
            </p:cNvSpPr>
            <p:nvPr/>
          </p:nvSpPr>
          <p:spPr bwMode="auto">
            <a:xfrm>
              <a:off x="3115952" y="5452188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801" name="TextBox 44"/>
            <p:cNvSpPr txBox="1">
              <a:spLocks noChangeArrowheads="1"/>
            </p:cNvSpPr>
            <p:nvPr/>
          </p:nvSpPr>
          <p:spPr bwMode="auto">
            <a:xfrm>
              <a:off x="3417642" y="5669902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802" name="TextBox 45"/>
            <p:cNvSpPr txBox="1">
              <a:spLocks noChangeArrowheads="1"/>
            </p:cNvSpPr>
            <p:nvPr/>
          </p:nvSpPr>
          <p:spPr bwMode="auto">
            <a:xfrm>
              <a:off x="3710001" y="5859625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32803" name="TextBox 46"/>
            <p:cNvSpPr txBox="1">
              <a:spLocks noChangeArrowheads="1"/>
            </p:cNvSpPr>
            <p:nvPr/>
          </p:nvSpPr>
          <p:spPr bwMode="auto">
            <a:xfrm>
              <a:off x="3744213" y="4447592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804" name="TextBox 47"/>
            <p:cNvSpPr txBox="1">
              <a:spLocks noChangeArrowheads="1"/>
            </p:cNvSpPr>
            <p:nvPr/>
          </p:nvSpPr>
          <p:spPr bwMode="auto">
            <a:xfrm>
              <a:off x="5464156" y="4394719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805" name="TextBox 48"/>
            <p:cNvSpPr txBox="1">
              <a:spLocks noChangeArrowheads="1"/>
            </p:cNvSpPr>
            <p:nvPr/>
          </p:nvSpPr>
          <p:spPr bwMode="auto">
            <a:xfrm>
              <a:off x="6773552" y="4332515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1304925" y="4171950"/>
            <a:ext cx="6773863" cy="2057400"/>
            <a:chOff x="1305363" y="4171346"/>
            <a:chExt cx="6773537" cy="2057935"/>
          </a:xfrm>
        </p:grpSpPr>
        <p:cxnSp>
          <p:nvCxnSpPr>
            <p:cNvPr id="32788" name="Straight Arrow Connector 31"/>
            <p:cNvCxnSpPr>
              <a:cxnSpLocks noChangeShapeType="1"/>
              <a:stCxn id="32779" idx="0"/>
              <a:endCxn id="32783" idx="2"/>
            </p:cNvCxnSpPr>
            <p:nvPr/>
          </p:nvCxnSpPr>
          <p:spPr bwMode="auto">
            <a:xfrm flipH="1" flipV="1">
              <a:off x="1305363" y="4171346"/>
              <a:ext cx="6039999" cy="1986858"/>
            </a:xfrm>
            <a:prstGeom prst="straightConnector1">
              <a:avLst/>
            </a:prstGeom>
            <a:noFill/>
            <a:ln w="28575" algn="ctr">
              <a:solidFill>
                <a:srgbClr val="00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89" name="Straight Arrow Connector 34"/>
            <p:cNvCxnSpPr>
              <a:cxnSpLocks noChangeShapeType="1"/>
              <a:stCxn id="32779" idx="0"/>
              <a:endCxn id="32785" idx="2"/>
            </p:cNvCxnSpPr>
            <p:nvPr/>
          </p:nvCxnSpPr>
          <p:spPr bwMode="auto">
            <a:xfrm flipV="1">
              <a:off x="7345362" y="4171346"/>
              <a:ext cx="450999" cy="1986858"/>
            </a:xfrm>
            <a:prstGeom prst="straightConnector1">
              <a:avLst/>
            </a:prstGeom>
            <a:noFill/>
            <a:ln w="28575" algn="ctr">
              <a:solidFill>
                <a:srgbClr val="00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790" name="TextBox 53"/>
            <p:cNvSpPr txBox="1">
              <a:spLocks noChangeArrowheads="1"/>
            </p:cNvSpPr>
            <p:nvPr/>
          </p:nvSpPr>
          <p:spPr bwMode="auto">
            <a:xfrm>
              <a:off x="5740964" y="5623249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791" name="TextBox 54"/>
            <p:cNvSpPr txBox="1">
              <a:spLocks noChangeArrowheads="1"/>
            </p:cNvSpPr>
            <p:nvPr/>
          </p:nvSpPr>
          <p:spPr bwMode="auto">
            <a:xfrm>
              <a:off x="6051985" y="5766318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792" name="TextBox 55"/>
            <p:cNvSpPr txBox="1">
              <a:spLocks noChangeArrowheads="1"/>
            </p:cNvSpPr>
            <p:nvPr/>
          </p:nvSpPr>
          <p:spPr bwMode="auto">
            <a:xfrm>
              <a:off x="6418988" y="5890727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32793" name="TextBox 56"/>
            <p:cNvSpPr txBox="1">
              <a:spLocks noChangeArrowheads="1"/>
            </p:cNvSpPr>
            <p:nvPr/>
          </p:nvSpPr>
          <p:spPr bwMode="auto">
            <a:xfrm>
              <a:off x="7756376" y="4550229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794" name="TextBox 57"/>
            <p:cNvSpPr txBox="1">
              <a:spLocks noChangeArrowheads="1"/>
            </p:cNvSpPr>
            <p:nvPr/>
          </p:nvSpPr>
          <p:spPr bwMode="auto">
            <a:xfrm>
              <a:off x="7656850" y="4917232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795" name="TextBox 58"/>
            <p:cNvSpPr txBox="1">
              <a:spLocks noChangeArrowheads="1"/>
            </p:cNvSpPr>
            <p:nvPr/>
          </p:nvSpPr>
          <p:spPr bwMode="auto">
            <a:xfrm>
              <a:off x="7585314" y="5274906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5" name="Group 67"/>
          <p:cNvGrpSpPr>
            <a:grpSpLocks/>
          </p:cNvGrpSpPr>
          <p:nvPr/>
        </p:nvGrpSpPr>
        <p:grpSpPr bwMode="auto">
          <a:xfrm>
            <a:off x="114300" y="3340100"/>
            <a:ext cx="8631238" cy="1422400"/>
            <a:chOff x="114992" y="3340349"/>
            <a:chExt cx="8630122" cy="1422728"/>
          </a:xfrm>
        </p:grpSpPr>
        <p:sp>
          <p:nvSpPr>
            <p:cNvPr id="32783" name="TextBox 4"/>
            <p:cNvSpPr txBox="1">
              <a:spLocks noChangeArrowheads="1"/>
            </p:cNvSpPr>
            <p:nvPr/>
          </p:nvSpPr>
          <p:spPr bwMode="auto">
            <a:xfrm>
              <a:off x="525342" y="3340349"/>
              <a:ext cx="1560042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persistent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facial pain</a:t>
              </a:r>
            </a:p>
          </p:txBody>
        </p:sp>
        <p:sp>
          <p:nvSpPr>
            <p:cNvPr id="32784" name="TextBox 5"/>
            <p:cNvSpPr txBox="1">
              <a:spLocks noChangeArrowheads="1"/>
            </p:cNvSpPr>
            <p:nvPr/>
          </p:nvSpPr>
          <p:spPr bwMode="auto">
            <a:xfrm>
              <a:off x="2347141" y="3340349"/>
              <a:ext cx="1897507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presentation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type1</a:t>
              </a:r>
            </a:p>
          </p:txBody>
        </p:sp>
        <p:sp>
          <p:nvSpPr>
            <p:cNvPr id="32785" name="TextBox 6"/>
            <p:cNvSpPr txBox="1">
              <a:spLocks noChangeArrowheads="1"/>
            </p:cNvSpPr>
            <p:nvPr/>
          </p:nvSpPr>
          <p:spPr bwMode="auto">
            <a:xfrm>
              <a:off x="6847607" y="3340349"/>
              <a:ext cx="1897507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presentation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type3</a:t>
              </a:r>
            </a:p>
          </p:txBody>
        </p:sp>
        <p:sp>
          <p:nvSpPr>
            <p:cNvPr id="32786" name="TextBox 7"/>
            <p:cNvSpPr txBox="1">
              <a:spLocks noChangeArrowheads="1"/>
            </p:cNvSpPr>
            <p:nvPr/>
          </p:nvSpPr>
          <p:spPr bwMode="auto">
            <a:xfrm>
              <a:off x="4592708" y="3340349"/>
              <a:ext cx="1897507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presentation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type2</a:t>
              </a:r>
            </a:p>
          </p:txBody>
        </p:sp>
        <p:sp>
          <p:nvSpPr>
            <p:cNvPr id="32787" name="TextBox 65"/>
            <p:cNvSpPr txBox="1">
              <a:spLocks noChangeArrowheads="1"/>
            </p:cNvSpPr>
            <p:nvPr/>
          </p:nvSpPr>
          <p:spPr bwMode="auto">
            <a:xfrm>
              <a:off x="114992" y="4301412"/>
              <a:ext cx="8691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types</a:t>
              </a:r>
            </a:p>
          </p:txBody>
        </p:sp>
      </p:grpSp>
      <p:grpSp>
        <p:nvGrpSpPr>
          <p:cNvPr id="6" name="Group 68"/>
          <p:cNvGrpSpPr>
            <a:grpSpLocks/>
          </p:cNvGrpSpPr>
          <p:nvPr/>
        </p:nvGrpSpPr>
        <p:grpSpPr bwMode="auto">
          <a:xfrm>
            <a:off x="0" y="5291138"/>
            <a:ext cx="8882063" cy="1328737"/>
            <a:chOff x="0" y="5290457"/>
            <a:chExt cx="8882743" cy="1329412"/>
          </a:xfrm>
        </p:grpSpPr>
        <p:sp>
          <p:nvSpPr>
            <p:cNvPr id="32778" name="TextBox 11"/>
            <p:cNvSpPr txBox="1">
              <a:spLocks noChangeArrowheads="1"/>
            </p:cNvSpPr>
            <p:nvPr/>
          </p:nvSpPr>
          <p:spPr bwMode="auto">
            <a:xfrm>
              <a:off x="874376" y="6158204"/>
              <a:ext cx="125386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my pain</a:t>
              </a:r>
            </a:p>
          </p:txBody>
        </p:sp>
        <p:sp>
          <p:nvSpPr>
            <p:cNvPr id="32779" name="TextBox 12"/>
            <p:cNvSpPr txBox="1">
              <a:spLocks noChangeArrowheads="1"/>
            </p:cNvSpPr>
            <p:nvPr/>
          </p:nvSpPr>
          <p:spPr bwMode="auto">
            <a:xfrm>
              <a:off x="6735259" y="6158204"/>
              <a:ext cx="122020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his pain</a:t>
              </a:r>
            </a:p>
          </p:txBody>
        </p:sp>
        <p:sp>
          <p:nvSpPr>
            <p:cNvPr id="32780" name="TextBox 13"/>
            <p:cNvSpPr txBox="1">
              <a:spLocks noChangeArrowheads="1"/>
            </p:cNvSpPr>
            <p:nvPr/>
          </p:nvSpPr>
          <p:spPr bwMode="auto">
            <a:xfrm>
              <a:off x="3973626" y="6158204"/>
              <a:ext cx="12819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her pain</a:t>
              </a:r>
            </a:p>
          </p:txBody>
        </p:sp>
        <p:cxnSp>
          <p:nvCxnSpPr>
            <p:cNvPr id="32781" name="Straight Connector 63"/>
            <p:cNvCxnSpPr>
              <a:cxnSpLocks noChangeShapeType="1"/>
            </p:cNvCxnSpPr>
            <p:nvPr/>
          </p:nvCxnSpPr>
          <p:spPr bwMode="auto">
            <a:xfrm>
              <a:off x="205273" y="5290457"/>
              <a:ext cx="8677470" cy="47889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782" name="TextBox 66"/>
            <p:cNvSpPr txBox="1">
              <a:spLocks noChangeArrowheads="1"/>
            </p:cNvSpPr>
            <p:nvPr/>
          </p:nvSpPr>
          <p:spPr bwMode="auto">
            <a:xfrm>
              <a:off x="0" y="5508171"/>
              <a:ext cx="98777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parti-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culars</a:t>
              </a:r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701BAC2-6088-4284-8464-CDF4289DD37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61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152400" y="1981200"/>
            <a:ext cx="8839200" cy="4737100"/>
          </a:xfrm>
        </p:spPr>
        <p:txBody>
          <a:bodyPr/>
          <a:lstStyle/>
          <a:p>
            <a:r>
              <a:rPr lang="en-US" altLang="en-US" dirty="0"/>
              <a:t>‘</a:t>
            </a:r>
            <a:r>
              <a:rPr lang="en-US" altLang="en-US" i="1" dirty="0"/>
              <a:t>Persistent idiopathic facial pain (PIFP)</a:t>
            </a:r>
            <a:r>
              <a:rPr lang="en-US" altLang="en-US" dirty="0"/>
              <a:t>’ </a:t>
            </a:r>
          </a:p>
          <a:p>
            <a:pPr lvl="1">
              <a:buFontTx/>
              <a:buNone/>
            </a:pPr>
            <a:r>
              <a:rPr lang="en-US" altLang="en-US" dirty="0"/>
              <a:t>= ‘</a:t>
            </a:r>
            <a:r>
              <a:rPr lang="en-US" altLang="en-US" i="1" dirty="0"/>
              <a:t>persistent facial pain with varying presentations …’</a:t>
            </a:r>
          </a:p>
          <a:p>
            <a:pPr lvl="1">
              <a:buFontTx/>
              <a:buNone/>
            </a:pPr>
            <a:endParaRPr lang="en-US" altLang="en-US" i="1" dirty="0"/>
          </a:p>
          <a:p>
            <a:pPr lvl="1">
              <a:buFontTx/>
              <a:buNone/>
            </a:pPr>
            <a:endParaRPr lang="en-US" altLang="en-US" i="1" dirty="0"/>
          </a:p>
          <a:p>
            <a:pPr lvl="1">
              <a:buFontTx/>
              <a:buNone/>
            </a:pPr>
            <a:endParaRPr lang="en-US" altLang="en-US" i="1" dirty="0"/>
          </a:p>
          <a:p>
            <a:pPr lvl="1">
              <a:buFontTx/>
              <a:buNone/>
            </a:pPr>
            <a:endParaRPr lang="en-US" altLang="en-US" i="1" dirty="0"/>
          </a:p>
          <a:p>
            <a:pPr lvl="1">
              <a:buFontTx/>
              <a:buNone/>
            </a:pPr>
            <a:endParaRPr lang="en-US" altLang="en-US" i="1" dirty="0"/>
          </a:p>
          <a:p>
            <a:pPr lvl="1"/>
            <a:r>
              <a:rPr lang="en-US" altLang="en-US" sz="2400" i="1" dirty="0"/>
              <a:t>if the description is about types, then the </a:t>
            </a:r>
            <a:r>
              <a:rPr lang="en-US" altLang="en-US" sz="2400" i="1" dirty="0">
                <a:solidFill>
                  <a:srgbClr val="FF0000"/>
                </a:solidFill>
              </a:rPr>
              <a:t>three</a:t>
            </a:r>
            <a:r>
              <a:rPr lang="en-US" altLang="en-US" sz="2400" i="1" dirty="0"/>
              <a:t> </a:t>
            </a:r>
            <a:r>
              <a:rPr lang="en-US" altLang="en-US" sz="2400" i="1" dirty="0">
                <a:solidFill>
                  <a:srgbClr val="FFC000"/>
                </a:solidFill>
              </a:rPr>
              <a:t>particular</a:t>
            </a:r>
            <a:r>
              <a:rPr lang="en-US" altLang="en-US" sz="2400" i="1" dirty="0"/>
              <a:t> </a:t>
            </a:r>
            <a:r>
              <a:rPr lang="en-US" altLang="en-US" sz="2400" i="1" dirty="0">
                <a:solidFill>
                  <a:srgbClr val="00FF00"/>
                </a:solidFill>
              </a:rPr>
              <a:t>pains</a:t>
            </a:r>
            <a:r>
              <a:rPr lang="en-US" altLang="en-US" sz="2400" i="1" dirty="0"/>
              <a:t> fall under PIFP.</a:t>
            </a:r>
          </a:p>
          <a:p>
            <a:pPr lvl="1"/>
            <a:r>
              <a:rPr lang="en-US" altLang="en-US" sz="2400" i="1" dirty="0"/>
              <a:t>if the description is about (arbitrary) particulars, then only </a:t>
            </a:r>
            <a:r>
              <a:rPr lang="en-US" altLang="en-US" sz="2400" i="1" dirty="0">
                <a:solidFill>
                  <a:srgbClr val="FFC000"/>
                </a:solidFill>
              </a:rPr>
              <a:t>her pain</a:t>
            </a:r>
            <a:r>
              <a:rPr lang="en-US" altLang="en-US" sz="2400" i="1" dirty="0"/>
              <a:t> falls under PIFP.</a:t>
            </a:r>
            <a:endParaRPr lang="en-US" altLang="en-US" sz="2400" dirty="0"/>
          </a:p>
        </p:txBody>
      </p:sp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3211513"/>
            <a:ext cx="4799012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05257" y="599930"/>
            <a:ext cx="8686800" cy="6477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i="0">
                <a:solidFill>
                  <a:schemeClr val="bg1"/>
                </a:solidFill>
                <a:latin typeface="Georgia"/>
                <a:ea typeface="ＭＳ Ｐゴシック" pitchFamily="122" charset="-128"/>
                <a:cs typeface="Georgi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ＭＳ Ｐゴシック" pitchFamily="122" charset="-128"/>
              </a:rPr>
              <a:t>Make it clear whether assertions are about particulars or types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ＭＳ Ｐゴシック" pitchFamily="122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9D89C3-8F0E-43B7-A0D4-2E85B35ADD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341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E4865-3A62-4BAC-B3B4-DDFDD647C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Google’s ‘image’ view on ‘ontology’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FAAE6-48CE-42D8-872E-CAA1C3901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430E4E-0FB7-48FD-848A-ED4B8B849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541020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42AD7D6-C97F-4F1C-8C25-7522D50433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1803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B63C3-F28D-4A14-A946-BEE2CA058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</a:t>
            </a:r>
            <a:br>
              <a:rPr lang="en-US" dirty="0"/>
            </a:br>
            <a:r>
              <a:rPr lang="en-US" sz="2600" dirty="0"/>
              <a:t>Use the distinction between universals and particulars to disambiguate (where needed) these sentences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5891A-3B8E-4D58-9619-E064EF115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514600"/>
            <a:ext cx="8686800" cy="4114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A sore throat is a shared symptom of many illnesses.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The first symptom of COVID-19 is fever.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Difficulty swallowing, facial weakness or numbness, or double vision is a symptom of a tumor in the brain stem.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Fatigue is a disabling, multifaceted symptom that is highly prevalent and stubbornly persistent in fibromyalgia.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Actor Alan </a:t>
            </a:r>
            <a:r>
              <a:rPr lang="en-US" i="1" dirty="0" err="1"/>
              <a:t>Alda</a:t>
            </a:r>
            <a:r>
              <a:rPr lang="en-US" i="1" dirty="0"/>
              <a:t> went for a brain scan after experiencing this early sign (acting out dreams), eventually leading to his Parkinson's diagnosis.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EC8FEB-96BB-48F0-ABCD-A8F2E3F66F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41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should NEVER FORGET !!!</a:t>
            </a:r>
            <a:br>
              <a:rPr lang="en-US" dirty="0"/>
            </a:br>
            <a:r>
              <a:rPr lang="en-US" dirty="0"/>
              <a:t>(major take home message)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419600"/>
          </a:xfrm>
        </p:spPr>
        <p:txBody>
          <a:bodyPr/>
          <a:lstStyle/>
          <a:p>
            <a:pPr algn="ctr"/>
            <a:r>
              <a:rPr lang="en-US" sz="2800" dirty="0"/>
              <a:t>Crucial distinctions made in Ontological Realism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reality  representation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/>
              <a:t>ontology </a:t>
            </a:r>
            <a:r>
              <a:rPr lang="en-US" sz="4800" dirty="0">
                <a:sym typeface="Wingdings" panose="05000000000000000000" pitchFamily="2" charset="2"/>
              </a:rPr>
              <a:t> ontologies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particulars  types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continuants  </a:t>
            </a:r>
            <a:r>
              <a:rPr lang="en-US" sz="4800" dirty="0" err="1">
                <a:sym typeface="Wingdings" panose="05000000000000000000" pitchFamily="2" charset="2"/>
              </a:rPr>
              <a:t>occurrents</a:t>
            </a:r>
            <a:endParaRPr lang="en-US" sz="4800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F8116B-1CA3-438D-BA5F-FC09DB866FDB}"/>
              </a:ext>
            </a:extLst>
          </p:cNvPr>
          <p:cNvSpPr/>
          <p:nvPr/>
        </p:nvSpPr>
        <p:spPr bwMode="auto">
          <a:xfrm>
            <a:off x="152400" y="5410200"/>
            <a:ext cx="8763000" cy="914400"/>
          </a:xfrm>
          <a:prstGeom prst="round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E2BD8A-B48B-4E4B-B248-BF9B28C4A2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2940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Continuants </a:t>
            </a:r>
            <a:r>
              <a:rPr lang="en-US" dirty="0">
                <a:sym typeface="Wingdings" panose="05000000000000000000" pitchFamily="2" charset="2"/>
              </a:rPr>
              <a:t> </a:t>
            </a:r>
            <a:r>
              <a:rPr lang="en-US" dirty="0" err="1">
                <a:sym typeface="Wingdings" panose="05000000000000000000" pitchFamily="2" charset="2"/>
              </a:rPr>
              <a:t>Occurrents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6200" y="1752600"/>
          <a:ext cx="8991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0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Continuant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Occurrent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6" name="Straight Connector 25"/>
          <p:cNvCxnSpPr/>
          <p:nvPr/>
        </p:nvCxnSpPr>
        <p:spPr bwMode="auto">
          <a:xfrm flipH="1">
            <a:off x="2321560" y="2362200"/>
            <a:ext cx="673608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H="1">
            <a:off x="2283057" y="1752600"/>
            <a:ext cx="9928" cy="4663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10270834" y="129540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2343150" y="2644170"/>
            <a:ext cx="3124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Entities that at any time they exist, </a:t>
            </a:r>
          </a:p>
          <a:p>
            <a:r>
              <a:rPr lang="en-US" dirty="0">
                <a:solidFill>
                  <a:schemeClr val="bg1"/>
                </a:solidFill>
              </a:rPr>
              <a:t>exist </a:t>
            </a:r>
          </a:p>
          <a:p>
            <a:r>
              <a:rPr lang="en-US" i="1" u="sng" dirty="0">
                <a:solidFill>
                  <a:schemeClr val="bg1"/>
                </a:solidFill>
              </a:rPr>
              <a:t>in total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753100" y="2638425"/>
            <a:ext cx="3124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Entities that at any time they exist, </a:t>
            </a:r>
          </a:p>
          <a:p>
            <a:r>
              <a:rPr lang="en-US" dirty="0">
                <a:solidFill>
                  <a:schemeClr val="bg1"/>
                </a:solidFill>
              </a:rPr>
              <a:t>exist only </a:t>
            </a:r>
          </a:p>
          <a:p>
            <a:r>
              <a:rPr lang="en-US" i="1" u="sng" dirty="0">
                <a:solidFill>
                  <a:schemeClr val="bg1"/>
                </a:solidFill>
              </a:rPr>
              <a:t>partially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6361" y="6520190"/>
            <a:ext cx="89814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0" dirty="0">
                <a:solidFill>
                  <a:schemeClr val="bg1"/>
                </a:solidFill>
              </a:rPr>
              <a:t>Smith B, Ceusters W. Ontological Realism as a Methodology for Coordinated Evolution of Scientific Ontologies. Applied Ontology, 2010;5(3-4):139-188.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7A75C1-8795-411D-8D07-D8531EDA59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1658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6324600" y="5334000"/>
            <a:ext cx="1981200" cy="990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514600" y="5334000"/>
            <a:ext cx="2895600" cy="990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5867400" y="2667000"/>
            <a:ext cx="2895600" cy="838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819400" y="2667000"/>
            <a:ext cx="2133600" cy="838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ontological square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76200" y="1752600"/>
          <a:ext cx="8991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0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Continuant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Occurrent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Types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Tooth</a:t>
                      </a: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Teeth grinding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Particulars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My left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</a:rPr>
                        <a:t> maxillary first molar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My teeth</a:t>
                      </a: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grinding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6" name="Straight Connector 25"/>
          <p:cNvCxnSpPr/>
          <p:nvPr/>
        </p:nvCxnSpPr>
        <p:spPr bwMode="auto">
          <a:xfrm flipH="1">
            <a:off x="76200" y="2362200"/>
            <a:ext cx="89814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86360" y="3962400"/>
            <a:ext cx="8981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2283057" y="1752600"/>
            <a:ext cx="9928" cy="4663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F095DE-D9B5-48A7-8F97-A38BC0609C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2821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6324600" y="5334000"/>
            <a:ext cx="1981200" cy="990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514600" y="5334000"/>
            <a:ext cx="2895600" cy="990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5867400" y="2667000"/>
            <a:ext cx="2895600" cy="838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819400" y="2667000"/>
            <a:ext cx="2133600" cy="838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ontological square (BFO2020)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6200" y="1752600"/>
          <a:ext cx="8991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0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Continuant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Occurrent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Types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Tooth</a:t>
                      </a: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Teeth grinding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Particulars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My left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</a:rPr>
                        <a:t> maxillary first molar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My teeth</a:t>
                      </a: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grinding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6" name="Straight Arrow Connector 15"/>
          <p:cNvCxnSpPr/>
          <p:nvPr/>
        </p:nvCxnSpPr>
        <p:spPr bwMode="auto">
          <a:xfrm flipV="1">
            <a:off x="3962400" y="3505200"/>
            <a:ext cx="0" cy="1828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7315200" y="3505200"/>
            <a:ext cx="0" cy="1828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2341880" y="4028182"/>
            <a:ext cx="17700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Instance </a:t>
            </a:r>
          </a:p>
          <a:p>
            <a:r>
              <a:rPr lang="en-US" dirty="0">
                <a:solidFill>
                  <a:schemeClr val="bg1"/>
                </a:solidFill>
              </a:rPr>
              <a:t>of </a:t>
            </a:r>
            <a:r>
              <a:rPr lang="en-US" i="1" u="sng" dirty="0">
                <a:solidFill>
                  <a:schemeClr val="bg1"/>
                </a:solidFill>
              </a:rPr>
              <a:t>at 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69476" y="4028182"/>
            <a:ext cx="17700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Instance </a:t>
            </a:r>
          </a:p>
          <a:p>
            <a:r>
              <a:rPr lang="en-US" dirty="0">
                <a:solidFill>
                  <a:schemeClr val="bg1"/>
                </a:solidFill>
              </a:rPr>
              <a:t>of</a:t>
            </a:r>
            <a:r>
              <a:rPr lang="en-US" i="1" u="sng" dirty="0">
                <a:solidFill>
                  <a:schemeClr val="bg1"/>
                </a:solidFill>
              </a:rPr>
              <a:t> at t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 flipH="1">
            <a:off x="76200" y="2362200"/>
            <a:ext cx="89814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86360" y="3962400"/>
            <a:ext cx="8981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2283057" y="1752600"/>
            <a:ext cx="9928" cy="4663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DFBB95-09EB-471A-A338-431C420553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9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943600" y="1219200"/>
            <a:ext cx="2362200" cy="2209800"/>
            <a:chOff x="3744" y="768"/>
            <a:chExt cx="1488" cy="1392"/>
          </a:xfrm>
        </p:grpSpPr>
        <p:sp>
          <p:nvSpPr>
            <p:cNvPr id="84000" name="Rectangle 3"/>
            <p:cNvSpPr>
              <a:spLocks noChangeArrowheads="1"/>
            </p:cNvSpPr>
            <p:nvPr/>
          </p:nvSpPr>
          <p:spPr bwMode="auto">
            <a:xfrm>
              <a:off x="3744" y="768"/>
              <a:ext cx="1488" cy="13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graphicFrame>
          <p:nvGraphicFramePr>
            <p:cNvPr id="84001" name="Object 4"/>
            <p:cNvGraphicFramePr>
              <a:graphicFrameLocks noChangeAspect="1"/>
            </p:cNvGraphicFramePr>
            <p:nvPr/>
          </p:nvGraphicFramePr>
          <p:xfrm>
            <a:off x="3936" y="864"/>
            <a:ext cx="1140" cy="1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1366" name="Photo Editor-foto" r:id="rId4" imgW="5447619" imgH="5304762" progId="MSPhotoEd.3">
                    <p:embed/>
                  </p:oleObj>
                </mc:Choice>
                <mc:Fallback>
                  <p:oleObj name="Photo Editor-foto" r:id="rId4" imgW="5447619" imgH="5304762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6" y="864"/>
                          <a:ext cx="1140" cy="111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276600" y="1219200"/>
            <a:ext cx="2362200" cy="2209800"/>
            <a:chOff x="2064" y="768"/>
            <a:chExt cx="1488" cy="1392"/>
          </a:xfrm>
        </p:grpSpPr>
        <p:sp>
          <p:nvSpPr>
            <p:cNvPr id="83998" name="Rectangle 6"/>
            <p:cNvSpPr>
              <a:spLocks noChangeArrowheads="1"/>
            </p:cNvSpPr>
            <p:nvPr/>
          </p:nvSpPr>
          <p:spPr bwMode="auto">
            <a:xfrm>
              <a:off x="2064" y="768"/>
              <a:ext cx="1488" cy="13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solidFill>
                  <a:srgbClr val="000066"/>
                </a:solidFill>
              </a:endParaRPr>
            </a:p>
          </p:txBody>
        </p:sp>
        <p:graphicFrame>
          <p:nvGraphicFramePr>
            <p:cNvPr id="83999" name="Object 7"/>
            <p:cNvGraphicFramePr>
              <a:graphicFrameLocks noChangeAspect="1"/>
            </p:cNvGraphicFramePr>
            <p:nvPr/>
          </p:nvGraphicFramePr>
          <p:xfrm>
            <a:off x="2208" y="864"/>
            <a:ext cx="1200" cy="11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1367" name="Photo Editor-foto" r:id="rId6" imgW="6428571" imgH="6133333" progId="MSPhotoEd.3">
                    <p:embed/>
                  </p:oleObj>
                </mc:Choice>
                <mc:Fallback>
                  <p:oleObj name="Photo Editor-foto" r:id="rId6" imgW="6428571" imgH="6133333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8" y="864"/>
                          <a:ext cx="1200" cy="1146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3973" name="AutoShape 8"/>
          <p:cNvSpPr>
            <a:spLocks noGrp="1" noChangeArrowheads="1"/>
          </p:cNvSpPr>
          <p:nvPr>
            <p:ph type="title"/>
          </p:nvPr>
        </p:nvSpPr>
        <p:spPr>
          <a:xfrm>
            <a:off x="309563" y="461963"/>
            <a:ext cx="8434387" cy="631825"/>
          </a:xfrm>
        </p:spPr>
        <p:txBody>
          <a:bodyPr/>
          <a:lstStyle/>
          <a:p>
            <a:pPr eaLnBrk="1" hangingPunct="1"/>
            <a:r>
              <a:rPr lang="nl-BE" altLang="en-US"/>
              <a:t>Continuants preserve identity while changing</a:t>
            </a:r>
            <a:endParaRPr lang="nl-NL" altLang="en-US"/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981200" y="4114800"/>
            <a:ext cx="6324600" cy="2524125"/>
            <a:chOff x="1248" y="2592"/>
            <a:chExt cx="3984" cy="1590"/>
          </a:xfrm>
        </p:grpSpPr>
        <p:grpSp>
          <p:nvGrpSpPr>
            <p:cNvPr id="83989" name="Group 10"/>
            <p:cNvGrpSpPr>
              <a:grpSpLocks/>
            </p:cNvGrpSpPr>
            <p:nvPr/>
          </p:nvGrpSpPr>
          <p:grpSpPr bwMode="auto">
            <a:xfrm>
              <a:off x="2064" y="2592"/>
              <a:ext cx="1488" cy="1392"/>
              <a:chOff x="2064" y="2592"/>
              <a:chExt cx="1488" cy="1392"/>
            </a:xfrm>
          </p:grpSpPr>
          <p:sp>
            <p:nvSpPr>
              <p:cNvPr id="83996" name="Rectangle 11"/>
              <p:cNvSpPr>
                <a:spLocks noChangeArrowheads="1"/>
              </p:cNvSpPr>
              <p:nvPr/>
            </p:nvSpPr>
            <p:spPr bwMode="auto">
              <a:xfrm>
                <a:off x="2064" y="2592"/>
                <a:ext cx="1488" cy="139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graphicFrame>
            <p:nvGraphicFramePr>
              <p:cNvPr id="83997" name="Object 12"/>
              <p:cNvGraphicFramePr>
                <a:graphicFrameLocks noChangeAspect="1"/>
              </p:cNvGraphicFramePr>
              <p:nvPr/>
            </p:nvGraphicFramePr>
            <p:xfrm>
              <a:off x="2208" y="2688"/>
              <a:ext cx="1200" cy="112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1368" name="Photo Editor-foto" r:id="rId8" imgW="1352381" imgH="1267002" progId="MSPhotoEd.3">
                      <p:embed/>
                    </p:oleObj>
                  </mc:Choice>
                  <mc:Fallback>
                    <p:oleObj name="Photo Editor-foto" r:id="rId8" imgW="1352381" imgH="1267002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08" y="2688"/>
                            <a:ext cx="1200" cy="1124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83990" name="Group 13"/>
            <p:cNvGrpSpPr>
              <a:grpSpLocks/>
            </p:cNvGrpSpPr>
            <p:nvPr/>
          </p:nvGrpSpPr>
          <p:grpSpPr bwMode="auto">
            <a:xfrm>
              <a:off x="3744" y="2592"/>
              <a:ext cx="1488" cy="1392"/>
              <a:chOff x="3744" y="2592"/>
              <a:chExt cx="1488" cy="1392"/>
            </a:xfrm>
          </p:grpSpPr>
          <p:sp>
            <p:nvSpPr>
              <p:cNvPr id="83994" name="Rectangle 14"/>
              <p:cNvSpPr>
                <a:spLocks noChangeArrowheads="1"/>
              </p:cNvSpPr>
              <p:nvPr/>
            </p:nvSpPr>
            <p:spPr bwMode="auto">
              <a:xfrm>
                <a:off x="3744" y="2592"/>
                <a:ext cx="1488" cy="139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graphicFrame>
            <p:nvGraphicFramePr>
              <p:cNvPr id="83995" name="Object 15"/>
              <p:cNvGraphicFramePr>
                <a:graphicFrameLocks noChangeAspect="1"/>
              </p:cNvGraphicFramePr>
              <p:nvPr/>
            </p:nvGraphicFramePr>
            <p:xfrm>
              <a:off x="3883" y="2688"/>
              <a:ext cx="1200" cy="11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1369" name="Photo Editor-foto" r:id="rId10" imgW="1324160" imgH="1267002" progId="MSPhotoEd.3">
                      <p:embed/>
                    </p:oleObj>
                  </mc:Choice>
                  <mc:Fallback>
                    <p:oleObj name="Photo Editor-foto" r:id="rId10" imgW="1324160" imgH="1267002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83" y="2688"/>
                            <a:ext cx="1200" cy="114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83991" name="Text Box 16"/>
            <p:cNvSpPr txBox="1">
              <a:spLocks noChangeArrowheads="1"/>
            </p:cNvSpPr>
            <p:nvPr/>
          </p:nvSpPr>
          <p:spPr bwMode="auto">
            <a:xfrm>
              <a:off x="2352" y="3888"/>
              <a:ext cx="984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caterpillar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92" name="Text Box 17"/>
            <p:cNvSpPr txBox="1">
              <a:spLocks noChangeArrowheads="1"/>
            </p:cNvSpPr>
            <p:nvPr/>
          </p:nvSpPr>
          <p:spPr bwMode="auto">
            <a:xfrm>
              <a:off x="4128" y="3888"/>
              <a:ext cx="937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butterfly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93" name="Text Box 18"/>
            <p:cNvSpPr txBox="1">
              <a:spLocks noChangeArrowheads="1"/>
            </p:cNvSpPr>
            <p:nvPr/>
          </p:nvSpPr>
          <p:spPr bwMode="auto">
            <a:xfrm>
              <a:off x="1248" y="3072"/>
              <a:ext cx="687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animal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304800" y="2133600"/>
            <a:ext cx="8458200" cy="2203450"/>
            <a:chOff x="192" y="1344"/>
            <a:chExt cx="5328" cy="1388"/>
          </a:xfrm>
        </p:grpSpPr>
        <p:sp>
          <p:nvSpPr>
            <p:cNvPr id="83985" name="Line 20"/>
            <p:cNvSpPr>
              <a:spLocks noChangeShapeType="1"/>
            </p:cNvSpPr>
            <p:nvPr/>
          </p:nvSpPr>
          <p:spPr bwMode="auto">
            <a:xfrm>
              <a:off x="1968" y="2496"/>
              <a:ext cx="3552" cy="0"/>
            </a:xfrm>
            <a:prstGeom prst="line">
              <a:avLst/>
            </a:prstGeom>
            <a:noFill/>
            <a:ln w="76200">
              <a:solidFill>
                <a:srgbClr val="00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86" name="Text Box 21"/>
            <p:cNvSpPr txBox="1">
              <a:spLocks noChangeArrowheads="1"/>
            </p:cNvSpPr>
            <p:nvPr/>
          </p:nvSpPr>
          <p:spPr bwMode="auto">
            <a:xfrm>
              <a:off x="5232" y="1940"/>
              <a:ext cx="22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4000">
                  <a:solidFill>
                    <a:srgbClr val="0099FF"/>
                  </a:solidFill>
                  <a:cs typeface="Times New Roman" panose="02020603050405020304" pitchFamily="18" charset="0"/>
                </a:rPr>
                <a:t>t</a:t>
              </a:r>
              <a:endParaRPr lang="nl-NL" altLang="en-US" sz="4000">
                <a:solidFill>
                  <a:srgbClr val="0099FF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87" name="Text Box 22"/>
            <p:cNvSpPr txBox="1">
              <a:spLocks noChangeArrowheads="1"/>
            </p:cNvSpPr>
            <p:nvPr/>
          </p:nvSpPr>
          <p:spPr bwMode="auto">
            <a:xfrm>
              <a:off x="1248" y="1344"/>
              <a:ext cx="699" cy="5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human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 being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88" name="Text Box 23"/>
            <p:cNvSpPr txBox="1">
              <a:spLocks noChangeArrowheads="1"/>
            </p:cNvSpPr>
            <p:nvPr/>
          </p:nvSpPr>
          <p:spPr bwMode="auto">
            <a:xfrm>
              <a:off x="192" y="2208"/>
              <a:ext cx="814" cy="5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living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creature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2819400" y="3124200"/>
            <a:ext cx="2132013" cy="869950"/>
            <a:chOff x="1776" y="1968"/>
            <a:chExt cx="1343" cy="548"/>
          </a:xfrm>
        </p:grpSpPr>
        <p:sp>
          <p:nvSpPr>
            <p:cNvPr id="83981" name="Text Box 25"/>
            <p:cNvSpPr txBox="1">
              <a:spLocks noChangeArrowheads="1"/>
            </p:cNvSpPr>
            <p:nvPr/>
          </p:nvSpPr>
          <p:spPr bwMode="auto">
            <a:xfrm>
              <a:off x="2064" y="1968"/>
              <a:ext cx="3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me</a:t>
              </a:r>
            </a:p>
          </p:txBody>
        </p:sp>
        <p:grpSp>
          <p:nvGrpSpPr>
            <p:cNvPr id="83982" name="Group 26"/>
            <p:cNvGrpSpPr>
              <a:grpSpLocks/>
            </p:cNvGrpSpPr>
            <p:nvPr/>
          </p:nvGrpSpPr>
          <p:grpSpPr bwMode="auto">
            <a:xfrm>
              <a:off x="1776" y="2064"/>
              <a:ext cx="1343" cy="452"/>
              <a:chOff x="1776" y="2064"/>
              <a:chExt cx="1343" cy="452"/>
            </a:xfrm>
          </p:grpSpPr>
          <p:sp>
            <p:nvSpPr>
              <p:cNvPr id="83983" name="Text Box 27"/>
              <p:cNvSpPr txBox="1">
                <a:spLocks noChangeArrowheads="1"/>
              </p:cNvSpPr>
              <p:nvPr/>
            </p:nvSpPr>
            <p:spPr bwMode="auto">
              <a:xfrm>
                <a:off x="2592" y="2064"/>
                <a:ext cx="527" cy="29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nl-BE" altLang="en-US" sz="2400">
                    <a:solidFill>
                      <a:schemeClr val="accent2"/>
                    </a:solidFill>
                    <a:cs typeface="Times New Roman" panose="02020603050405020304" pitchFamily="18" charset="0"/>
                  </a:rPr>
                  <a:t>child</a:t>
                </a:r>
                <a:endParaRPr lang="nl-NL" altLang="en-US" sz="2400">
                  <a:solidFill>
                    <a:schemeClr val="accent2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83984" name="Text Box 28"/>
              <p:cNvSpPr txBox="1">
                <a:spLocks noChangeArrowheads="1"/>
              </p:cNvSpPr>
              <p:nvPr/>
            </p:nvSpPr>
            <p:spPr bwMode="auto">
              <a:xfrm>
                <a:off x="1776" y="2112"/>
                <a:ext cx="846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</a:rPr>
                  <a:t>Instance-of                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</a:rPr>
                  <a:t>in 1960  </a:t>
                </a:r>
              </a:p>
            </p:txBody>
          </p:sp>
        </p:grpSp>
      </p:grpSp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5638800" y="3124200"/>
            <a:ext cx="2090738" cy="869950"/>
            <a:chOff x="3552" y="1968"/>
            <a:chExt cx="1317" cy="548"/>
          </a:xfrm>
        </p:grpSpPr>
        <p:sp>
          <p:nvSpPr>
            <p:cNvPr id="83978" name="Text Box 30"/>
            <p:cNvSpPr txBox="1">
              <a:spLocks noChangeArrowheads="1"/>
            </p:cNvSpPr>
            <p:nvPr/>
          </p:nvSpPr>
          <p:spPr bwMode="auto">
            <a:xfrm>
              <a:off x="4320" y="2064"/>
              <a:ext cx="549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adult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79" name="Text Box 31"/>
            <p:cNvSpPr txBox="1">
              <a:spLocks noChangeArrowheads="1"/>
            </p:cNvSpPr>
            <p:nvPr/>
          </p:nvSpPr>
          <p:spPr bwMode="auto">
            <a:xfrm>
              <a:off x="3744" y="1968"/>
              <a:ext cx="3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me</a:t>
              </a:r>
            </a:p>
          </p:txBody>
        </p:sp>
        <p:sp>
          <p:nvSpPr>
            <p:cNvPr id="83980" name="Text Box 32"/>
            <p:cNvSpPr txBox="1">
              <a:spLocks noChangeArrowheads="1"/>
            </p:cNvSpPr>
            <p:nvPr/>
          </p:nvSpPr>
          <p:spPr bwMode="auto">
            <a:xfrm>
              <a:off x="3552" y="2112"/>
              <a:ext cx="84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Instance-of               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since 1980  </a:t>
              </a: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EBF5C-38F6-4639-BB5C-724B82726C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BEA95-32AA-4590-842A-1C067E2AA681}" type="slidenum">
              <a:rPr lang="en-US" altLang="en-US" smtClean="0"/>
              <a:pPr>
                <a:defRPr/>
              </a:pPr>
              <a:t>135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409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8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importance of temporal indexing</a:t>
            </a:r>
          </a:p>
        </p:txBody>
      </p:sp>
      <p:sp>
        <p:nvSpPr>
          <p:cNvPr id="79875" name="Text Box 2"/>
          <p:cNvSpPr txBox="1">
            <a:spLocks noChangeArrowheads="1"/>
          </p:cNvSpPr>
          <p:nvPr/>
        </p:nvSpPr>
        <p:spPr bwMode="auto">
          <a:xfrm>
            <a:off x="3562350" y="4648200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6" name="Text Box 3"/>
          <p:cNvSpPr txBox="1">
            <a:spLocks noChangeArrowheads="1"/>
          </p:cNvSpPr>
          <p:nvPr/>
        </p:nvSpPr>
        <p:spPr bwMode="auto">
          <a:xfrm>
            <a:off x="7162800" y="4738688"/>
            <a:ext cx="1695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79877" name="Text Box 4"/>
          <p:cNvSpPr txBox="1">
            <a:spLocks noChangeArrowheads="1"/>
          </p:cNvSpPr>
          <p:nvPr/>
        </p:nvSpPr>
        <p:spPr bwMode="auto">
          <a:xfrm>
            <a:off x="7162800" y="441007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9" name="Text Box 6"/>
          <p:cNvSpPr txBox="1">
            <a:spLocks noChangeArrowheads="1"/>
          </p:cNvSpPr>
          <p:nvPr/>
        </p:nvSpPr>
        <p:spPr bwMode="auto">
          <a:xfrm>
            <a:off x="5715000" y="5943600"/>
            <a:ext cx="2655888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this-1’s stomach</a:t>
            </a:r>
          </a:p>
        </p:txBody>
      </p:sp>
      <p:sp>
        <p:nvSpPr>
          <p:cNvPr id="79880" name="AutoShape 7"/>
          <p:cNvSpPr>
            <a:spLocks noChangeArrowheads="1"/>
          </p:cNvSpPr>
          <p:nvPr/>
        </p:nvSpPr>
        <p:spPr bwMode="auto">
          <a:xfrm>
            <a:off x="1122363" y="2757488"/>
            <a:ext cx="131445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benign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sp>
        <p:nvSpPr>
          <p:cNvPr id="79881" name="Text Box 8"/>
          <p:cNvSpPr txBox="1">
            <a:spLocks noChangeArrowheads="1"/>
          </p:cNvSpPr>
          <p:nvPr/>
        </p:nvSpPr>
        <p:spPr bwMode="auto">
          <a:xfrm>
            <a:off x="371475" y="464502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cxnSp>
        <p:nvCxnSpPr>
          <p:cNvPr id="79882" name="AutoShape 9"/>
          <p:cNvCxnSpPr>
            <a:cxnSpLocks noChangeShapeType="1"/>
            <a:stCxn id="79879" idx="0"/>
            <a:endCxn id="79888" idx="2"/>
          </p:cNvCxnSpPr>
          <p:nvPr/>
        </p:nvCxnSpPr>
        <p:spPr bwMode="auto">
          <a:xfrm flipV="1">
            <a:off x="7043738" y="3622675"/>
            <a:ext cx="33337" cy="2320925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3" name="Rectangle 10"/>
          <p:cNvSpPr>
            <a:spLocks noChangeArrowheads="1"/>
          </p:cNvSpPr>
          <p:nvPr/>
        </p:nvSpPr>
        <p:spPr bwMode="auto">
          <a:xfrm>
            <a:off x="0" y="4495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9884" name="Text Box 11"/>
          <p:cNvSpPr txBox="1">
            <a:spLocks noChangeArrowheads="1"/>
          </p:cNvSpPr>
          <p:nvPr/>
        </p:nvSpPr>
        <p:spPr bwMode="auto">
          <a:xfrm>
            <a:off x="2286000" y="5943600"/>
            <a:ext cx="1044575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this-4</a:t>
            </a:r>
          </a:p>
        </p:txBody>
      </p:sp>
      <p:sp>
        <p:nvSpPr>
          <p:cNvPr id="79885" name="AutoShape 12"/>
          <p:cNvSpPr>
            <a:spLocks noChangeArrowheads="1"/>
          </p:cNvSpPr>
          <p:nvPr/>
        </p:nvSpPr>
        <p:spPr bwMode="auto">
          <a:xfrm>
            <a:off x="3200400" y="2755900"/>
            <a:ext cx="182880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malignant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cxnSp>
        <p:nvCxnSpPr>
          <p:cNvPr id="79886" name="AutoShape 13"/>
          <p:cNvCxnSpPr>
            <a:cxnSpLocks noChangeShapeType="1"/>
            <a:stCxn id="79884" idx="0"/>
            <a:endCxn id="79885" idx="2"/>
          </p:cNvCxnSpPr>
          <p:nvPr/>
        </p:nvCxnSpPr>
        <p:spPr bwMode="auto">
          <a:xfrm flipV="1">
            <a:off x="2808288" y="3803650"/>
            <a:ext cx="1306512" cy="2139950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7" name="Text Box 14"/>
          <p:cNvSpPr txBox="1">
            <a:spLocks noChangeArrowheads="1"/>
          </p:cNvSpPr>
          <p:nvPr/>
        </p:nvSpPr>
        <p:spPr bwMode="auto">
          <a:xfrm>
            <a:off x="3886200" y="5715000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FF3300"/>
                </a:solidFill>
              </a:rPr>
              <a:t>partOf </a:t>
            </a:r>
            <a:r>
              <a:rPr lang="en-US" altLang="en-US" sz="1800">
                <a:solidFill>
                  <a:srgbClr val="FF3300"/>
                </a:solidFill>
              </a:rPr>
              <a:t>at t</a:t>
            </a:r>
            <a:r>
              <a:rPr lang="en-US" altLang="en-US" sz="1800" baseline="-2500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79888" name="AutoShape 15"/>
          <p:cNvSpPr>
            <a:spLocks noChangeArrowheads="1"/>
          </p:cNvSpPr>
          <p:nvPr/>
        </p:nvSpPr>
        <p:spPr bwMode="auto">
          <a:xfrm>
            <a:off x="6324600" y="3048000"/>
            <a:ext cx="1504950" cy="5746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stomach</a:t>
            </a:r>
          </a:p>
        </p:txBody>
      </p:sp>
      <p:cxnSp>
        <p:nvCxnSpPr>
          <p:cNvPr id="79889" name="AutoShape 16"/>
          <p:cNvCxnSpPr>
            <a:cxnSpLocks noChangeShapeType="1"/>
            <a:stCxn id="79884" idx="3"/>
            <a:endCxn id="79879" idx="1"/>
          </p:cNvCxnSpPr>
          <p:nvPr/>
        </p:nvCxnSpPr>
        <p:spPr bwMode="auto">
          <a:xfrm>
            <a:off x="3330575" y="6208713"/>
            <a:ext cx="2384425" cy="0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90" name="Text Box 17"/>
          <p:cNvSpPr txBox="1">
            <a:spLocks noChangeArrowheads="1"/>
          </p:cNvSpPr>
          <p:nvPr/>
        </p:nvSpPr>
        <p:spPr bwMode="auto">
          <a:xfrm>
            <a:off x="3886200" y="6324600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FF3300"/>
                </a:solidFill>
              </a:rPr>
              <a:t>partOf </a:t>
            </a:r>
            <a:r>
              <a:rPr lang="en-US" altLang="en-US" sz="1800">
                <a:solidFill>
                  <a:srgbClr val="FF3300"/>
                </a:solidFill>
              </a:rPr>
              <a:t>at t</a:t>
            </a:r>
            <a:r>
              <a:rPr lang="en-US" altLang="en-US" sz="1800" baseline="-25000">
                <a:solidFill>
                  <a:srgbClr val="FF3300"/>
                </a:solidFill>
              </a:rPr>
              <a:t>2</a:t>
            </a:r>
          </a:p>
        </p:txBody>
      </p:sp>
      <p:cxnSp>
        <p:nvCxnSpPr>
          <p:cNvPr id="79891" name="AutoShape 18"/>
          <p:cNvCxnSpPr>
            <a:cxnSpLocks noChangeShapeType="1"/>
            <a:stCxn id="79884" idx="0"/>
            <a:endCxn id="79880" idx="2"/>
          </p:cNvCxnSpPr>
          <p:nvPr/>
        </p:nvCxnSpPr>
        <p:spPr bwMode="auto">
          <a:xfrm flipH="1" flipV="1">
            <a:off x="1779588" y="3805238"/>
            <a:ext cx="1028700" cy="2138362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A2C546-3A20-4BD9-B58C-4F97151D5F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6077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8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importance of temporal indexing</a:t>
            </a:r>
          </a:p>
        </p:txBody>
      </p:sp>
      <p:sp>
        <p:nvSpPr>
          <p:cNvPr id="79875" name="Text Box 2"/>
          <p:cNvSpPr txBox="1">
            <a:spLocks noChangeArrowheads="1"/>
          </p:cNvSpPr>
          <p:nvPr/>
        </p:nvSpPr>
        <p:spPr bwMode="auto">
          <a:xfrm>
            <a:off x="3562350" y="4648200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6" name="Text Box 3"/>
          <p:cNvSpPr txBox="1">
            <a:spLocks noChangeArrowheads="1"/>
          </p:cNvSpPr>
          <p:nvPr/>
        </p:nvSpPr>
        <p:spPr bwMode="auto">
          <a:xfrm>
            <a:off x="7162800" y="4738688"/>
            <a:ext cx="1695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79877" name="Text Box 4"/>
          <p:cNvSpPr txBox="1">
            <a:spLocks noChangeArrowheads="1"/>
          </p:cNvSpPr>
          <p:nvPr/>
        </p:nvSpPr>
        <p:spPr bwMode="auto">
          <a:xfrm>
            <a:off x="7162800" y="441007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9" name="Text Box 6"/>
          <p:cNvSpPr txBox="1">
            <a:spLocks noChangeArrowheads="1"/>
          </p:cNvSpPr>
          <p:nvPr/>
        </p:nvSpPr>
        <p:spPr bwMode="auto">
          <a:xfrm>
            <a:off x="5715794" y="5795962"/>
            <a:ext cx="2655888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this-1’s stomach</a:t>
            </a:r>
          </a:p>
        </p:txBody>
      </p:sp>
      <p:sp>
        <p:nvSpPr>
          <p:cNvPr id="79880" name="AutoShape 7"/>
          <p:cNvSpPr>
            <a:spLocks noChangeArrowheads="1"/>
          </p:cNvSpPr>
          <p:nvPr/>
        </p:nvSpPr>
        <p:spPr bwMode="auto">
          <a:xfrm>
            <a:off x="742950" y="2757488"/>
            <a:ext cx="131445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benign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sp>
        <p:nvSpPr>
          <p:cNvPr id="79881" name="Text Box 8"/>
          <p:cNvSpPr txBox="1">
            <a:spLocks noChangeArrowheads="1"/>
          </p:cNvSpPr>
          <p:nvPr/>
        </p:nvSpPr>
        <p:spPr bwMode="auto">
          <a:xfrm>
            <a:off x="371475" y="464502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cxnSp>
        <p:nvCxnSpPr>
          <p:cNvPr id="79882" name="AutoShape 9"/>
          <p:cNvCxnSpPr>
            <a:cxnSpLocks noChangeShapeType="1"/>
            <a:stCxn id="79879" idx="0"/>
            <a:endCxn id="79888" idx="2"/>
          </p:cNvCxnSpPr>
          <p:nvPr/>
        </p:nvCxnSpPr>
        <p:spPr bwMode="auto">
          <a:xfrm flipV="1">
            <a:off x="7043738" y="3622675"/>
            <a:ext cx="0" cy="2173287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3" name="Rectangle 10"/>
          <p:cNvSpPr>
            <a:spLocks noChangeArrowheads="1"/>
          </p:cNvSpPr>
          <p:nvPr/>
        </p:nvSpPr>
        <p:spPr bwMode="auto">
          <a:xfrm>
            <a:off x="0" y="4495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9884" name="Text Box 11"/>
          <p:cNvSpPr txBox="1">
            <a:spLocks noChangeArrowheads="1"/>
          </p:cNvSpPr>
          <p:nvPr/>
        </p:nvSpPr>
        <p:spPr bwMode="auto">
          <a:xfrm>
            <a:off x="877888" y="5334000"/>
            <a:ext cx="1044575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this-4</a:t>
            </a:r>
          </a:p>
        </p:txBody>
      </p:sp>
      <p:sp>
        <p:nvSpPr>
          <p:cNvPr id="79885" name="AutoShape 12"/>
          <p:cNvSpPr>
            <a:spLocks noChangeArrowheads="1"/>
          </p:cNvSpPr>
          <p:nvPr/>
        </p:nvSpPr>
        <p:spPr bwMode="auto">
          <a:xfrm>
            <a:off x="3200400" y="2755900"/>
            <a:ext cx="182880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malignant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cxnSp>
        <p:nvCxnSpPr>
          <p:cNvPr id="79886" name="AutoShape 13"/>
          <p:cNvCxnSpPr>
            <a:cxnSpLocks noChangeShapeType="1"/>
            <a:stCxn id="20" idx="0"/>
            <a:endCxn id="79885" idx="2"/>
          </p:cNvCxnSpPr>
          <p:nvPr/>
        </p:nvCxnSpPr>
        <p:spPr bwMode="auto">
          <a:xfrm flipH="1" flipV="1">
            <a:off x="4114800" y="3803650"/>
            <a:ext cx="1" cy="2328069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7" name="Text Box 14"/>
          <p:cNvSpPr txBox="1">
            <a:spLocks noChangeArrowheads="1"/>
          </p:cNvSpPr>
          <p:nvPr/>
        </p:nvSpPr>
        <p:spPr bwMode="auto">
          <a:xfrm>
            <a:off x="2332038" y="5279232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err="1">
                <a:solidFill>
                  <a:srgbClr val="FF3300"/>
                </a:solidFill>
              </a:rPr>
              <a:t>partOf</a:t>
            </a:r>
            <a:r>
              <a:rPr lang="en-US" altLang="en-US" sz="1800" b="0" dirty="0">
                <a:solidFill>
                  <a:srgbClr val="FF3300"/>
                </a:solidFill>
              </a:rPr>
              <a:t> </a:t>
            </a:r>
            <a:r>
              <a:rPr lang="en-US" altLang="en-US" sz="1800" dirty="0">
                <a:solidFill>
                  <a:srgbClr val="FF3300"/>
                </a:solidFill>
              </a:rPr>
              <a:t>at t</a:t>
            </a:r>
            <a:r>
              <a:rPr lang="en-US" altLang="en-US" sz="1800" baseline="-25000" dirty="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79888" name="AutoShape 15"/>
          <p:cNvSpPr>
            <a:spLocks noChangeArrowheads="1"/>
          </p:cNvSpPr>
          <p:nvPr/>
        </p:nvSpPr>
        <p:spPr bwMode="auto">
          <a:xfrm>
            <a:off x="6291263" y="3048000"/>
            <a:ext cx="1504950" cy="5746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stomach</a:t>
            </a:r>
          </a:p>
        </p:txBody>
      </p:sp>
      <p:cxnSp>
        <p:nvCxnSpPr>
          <p:cNvPr id="79889" name="AutoShape 16"/>
          <p:cNvCxnSpPr>
            <a:cxnSpLocks noChangeShapeType="1"/>
            <a:stCxn id="79884" idx="3"/>
            <a:endCxn id="79879" idx="1"/>
          </p:cNvCxnSpPr>
          <p:nvPr/>
        </p:nvCxnSpPr>
        <p:spPr bwMode="auto">
          <a:xfrm>
            <a:off x="1922463" y="5598319"/>
            <a:ext cx="3793331" cy="461962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90" name="Text Box 17"/>
          <p:cNvSpPr txBox="1">
            <a:spLocks noChangeArrowheads="1"/>
          </p:cNvSpPr>
          <p:nvPr/>
        </p:nvSpPr>
        <p:spPr bwMode="auto">
          <a:xfrm>
            <a:off x="4876800" y="6408737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err="1">
                <a:solidFill>
                  <a:srgbClr val="FF3300"/>
                </a:solidFill>
              </a:rPr>
              <a:t>partOf</a:t>
            </a:r>
            <a:r>
              <a:rPr lang="en-US" altLang="en-US" sz="1800" b="0" dirty="0">
                <a:solidFill>
                  <a:srgbClr val="FF3300"/>
                </a:solidFill>
              </a:rPr>
              <a:t> </a:t>
            </a:r>
            <a:r>
              <a:rPr lang="en-US" altLang="en-US" sz="1800" dirty="0">
                <a:solidFill>
                  <a:srgbClr val="FF3300"/>
                </a:solidFill>
              </a:rPr>
              <a:t>at t</a:t>
            </a:r>
            <a:r>
              <a:rPr lang="en-US" altLang="en-US" sz="1800" baseline="-25000" dirty="0">
                <a:solidFill>
                  <a:srgbClr val="FF3300"/>
                </a:solidFill>
              </a:rPr>
              <a:t>2</a:t>
            </a:r>
          </a:p>
        </p:txBody>
      </p:sp>
      <p:cxnSp>
        <p:nvCxnSpPr>
          <p:cNvPr id="79891" name="AutoShape 18"/>
          <p:cNvCxnSpPr>
            <a:cxnSpLocks noChangeShapeType="1"/>
          </p:cNvCxnSpPr>
          <p:nvPr/>
        </p:nvCxnSpPr>
        <p:spPr bwMode="auto">
          <a:xfrm flipH="1" flipV="1">
            <a:off x="1400175" y="3805238"/>
            <a:ext cx="1" cy="1747837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3592862" y="6131719"/>
            <a:ext cx="1043877" cy="52322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</a:rPr>
              <a:t>this-5</a:t>
            </a:r>
          </a:p>
        </p:txBody>
      </p:sp>
      <p:cxnSp>
        <p:nvCxnSpPr>
          <p:cNvPr id="29" name="AutoShape 16"/>
          <p:cNvCxnSpPr>
            <a:cxnSpLocks noChangeShapeType="1"/>
            <a:stCxn id="20" idx="3"/>
            <a:endCxn id="79879" idx="1"/>
          </p:cNvCxnSpPr>
          <p:nvPr/>
        </p:nvCxnSpPr>
        <p:spPr bwMode="auto">
          <a:xfrm flipV="1">
            <a:off x="4636739" y="6060281"/>
            <a:ext cx="1079055" cy="333048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A20889-F2E7-4BA0-850B-26FEC2BD9E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4729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0E163-044B-4AAD-BFF3-B198CAEAF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623433"/>
            <a:ext cx="8686800" cy="762000"/>
          </a:xfrm>
        </p:spPr>
        <p:txBody>
          <a:bodyPr/>
          <a:lstStyle/>
          <a:p>
            <a:r>
              <a:rPr lang="en-US" dirty="0"/>
              <a:t>Flaws in EHRs: ‘show only’ the types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impossible to see the correct picture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8705B3-64FF-4230-A453-286A6C9310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8ED757-5BF2-4379-8E2E-C3CC3FEC7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9144000" cy="2365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2CF5CA-79C5-4C12-966F-131A4449F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7159"/>
            <a:ext cx="9144000" cy="22213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A0DFC9E-6B95-47E0-9470-4D950829FB31}"/>
              </a:ext>
            </a:extLst>
          </p:cNvPr>
          <p:cNvSpPr/>
          <p:nvPr/>
        </p:nvSpPr>
        <p:spPr bwMode="auto">
          <a:xfrm>
            <a:off x="0" y="4191000"/>
            <a:ext cx="9144000" cy="16759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708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36EB8-A5A6-4603-BC82-B444CD622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what ‘ontologies’ tend to differ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14C5F-E635-444E-AA11-4B10A799E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200" y="1596888"/>
            <a:ext cx="67056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What it is in reality that exists;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What it is that is/should be represented;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degree to which the representation is faithful to reality according to the chosen worldview;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60F8C-923A-4962-8D16-38898D8913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ED2F3E-BE73-4F4C-9072-C88D450E4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91" y="1513024"/>
            <a:ext cx="1964454" cy="24129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4C9956-F676-4276-88E2-DEC32E883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91" y="4065725"/>
            <a:ext cx="1964454" cy="250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0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BF383-958C-43DA-80E3-3951B25B8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2000"/>
            <a:ext cx="8060637" cy="762000"/>
          </a:xfrm>
        </p:spPr>
        <p:txBody>
          <a:bodyPr/>
          <a:lstStyle/>
          <a:p>
            <a:pPr algn="l"/>
            <a:r>
              <a:rPr lang="en-US" dirty="0"/>
              <a:t>     Aristoteles     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BA40F-A4AA-4968-8CE6-302BCC53A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656" y="4800600"/>
            <a:ext cx="3568144" cy="1828800"/>
          </a:xfrm>
        </p:spPr>
        <p:txBody>
          <a:bodyPr/>
          <a:lstStyle/>
          <a:p>
            <a:r>
              <a:rPr lang="en-US" dirty="0"/>
              <a:t> “To say of what is that it is, or of what is not that it is not, is true.”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D834E0-58AD-49E8-8AB0-3D4931E03B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2" descr="Aristotle Altemps Inv8575.jpg">
            <a:extLst>
              <a:ext uri="{FF2B5EF4-FFF2-40B4-BE49-F238E27FC236}">
                <a16:creationId xmlns:a16="http://schemas.microsoft.com/office/drawing/2014/main" id="{890D4AD3-905F-4C8D-88AB-6AE773BDA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56522"/>
            <a:ext cx="20955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5570" name="Picture 2" descr="Mediocrates">
            <a:extLst>
              <a:ext uri="{FF2B5EF4-FFF2-40B4-BE49-F238E27FC236}">
                <a16:creationId xmlns:a16="http://schemas.microsoft.com/office/drawing/2014/main" id="{C979ACD6-23FD-4AFF-8597-692B4BA27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024" y="1656522"/>
            <a:ext cx="20955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BBF80CF-08A7-4DCB-9DBF-589C4201A386}"/>
              </a:ext>
            </a:extLst>
          </p:cNvPr>
          <p:cNvSpPr txBox="1">
            <a:spLocks/>
          </p:cNvSpPr>
          <p:nvPr/>
        </p:nvSpPr>
        <p:spPr>
          <a:xfrm>
            <a:off x="5562600" y="4800600"/>
            <a:ext cx="3200400" cy="18288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Times" charset="0"/>
              <a:buChar char="•"/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95000"/>
              <a:buFont typeface="Times" charset="0"/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 b="0" i="1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r>
              <a:rPr lang="en-US" kern="0" dirty="0"/>
              <a:t> “Meh, good enough” 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F33B81-E639-49B7-9F2A-2C0C12435AC4}"/>
              </a:ext>
            </a:extLst>
          </p:cNvPr>
          <p:cNvSpPr txBox="1">
            <a:spLocks/>
          </p:cNvSpPr>
          <p:nvPr/>
        </p:nvSpPr>
        <p:spPr>
          <a:xfrm>
            <a:off x="5685183" y="762000"/>
            <a:ext cx="2743201" cy="762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i="0">
                <a:solidFill>
                  <a:schemeClr val="bg1"/>
                </a:solidFill>
                <a:latin typeface="Georgia"/>
                <a:ea typeface="ＭＳ Ｐゴシック" pitchFamily="122" charset="-128"/>
                <a:cs typeface="Georgi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9pPr>
          </a:lstStyle>
          <a:p>
            <a:pPr algn="l"/>
            <a:r>
              <a:rPr lang="en-US" kern="0" dirty="0" err="1"/>
              <a:t>Mediocrates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99710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36EB8-A5A6-4603-BC82-B444CD622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what tend ‘ontologies’ to differ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14C5F-E635-444E-AA11-4B10A799E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200" y="1596888"/>
            <a:ext cx="67056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What it is in reality that exists;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What it is that is/should be represented;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The degree to which the representation is faithful to reality according to the chosen worldview;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Choice of representation language;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Extent to which they are developed using an environment that checks for consistency;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Whether all allowed (consistent) models are indeed desired models;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What the purpose/functionality is;</a:t>
            </a:r>
          </a:p>
          <a:p>
            <a:pPr marL="0" indent="0"/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60F8C-923A-4962-8D16-38898D8913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ED2F3E-BE73-4F4C-9072-C88D450E4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91" y="1513024"/>
            <a:ext cx="1964454" cy="24129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4C9956-F676-4276-88E2-DEC32E883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91" y="4065725"/>
            <a:ext cx="1964454" cy="250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4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A62E5-789F-4A7B-A259-F7299CC5F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Stated goals and purposes of ontologies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0A54B-AD3C-4413-AE18-61338054B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5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dirty="0"/>
              <a:t>Investigating a domain,</a:t>
            </a:r>
          </a:p>
          <a:p>
            <a:pPr marL="457200" indent="-457200">
              <a:lnSpc>
                <a:spcPct val="15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dirty="0"/>
              <a:t>Representing a domain,</a:t>
            </a:r>
          </a:p>
          <a:p>
            <a:pPr marL="457200" indent="-457200">
              <a:lnSpc>
                <a:spcPct val="15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dirty="0"/>
              <a:t>Enhancing collaboration,</a:t>
            </a:r>
          </a:p>
          <a:p>
            <a:pPr marL="457200" indent="-457200">
              <a:lnSpc>
                <a:spcPct val="15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dirty="0"/>
              <a:t>Supporting data-related processing</a:t>
            </a:r>
          </a:p>
          <a:p>
            <a:pPr lvl="1" indent="-342900">
              <a:spcBef>
                <a:spcPts val="300"/>
              </a:spcBef>
            </a:pPr>
            <a:r>
              <a:rPr lang="en-US" sz="2000" dirty="0"/>
              <a:t>annotating, searching, indexing, merging, comparing, …,</a:t>
            </a:r>
          </a:p>
          <a:p>
            <a:pPr marL="457200" indent="-457200">
              <a:lnSpc>
                <a:spcPct val="15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dirty="0"/>
              <a:t>Supporting ontology-related process</a:t>
            </a:r>
          </a:p>
          <a:p>
            <a:pPr lvl="1" indent="-342900">
              <a:spcBef>
                <a:spcPts val="300"/>
              </a:spcBef>
            </a:pPr>
            <a:r>
              <a:rPr lang="en-US" sz="2000" dirty="0"/>
              <a:t>comparing, merging, (re-)using, aligning, emulating, …,</a:t>
            </a:r>
          </a:p>
          <a:p>
            <a:pPr marL="457200" indent="-457200">
              <a:lnSpc>
                <a:spcPct val="15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dirty="0"/>
              <a:t>Providing reasoning facilities for specific applications.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4159DB-5E24-4651-B2E2-4F94FD3A0E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EF93C7-D0AB-41D7-8C62-1F8A9E33AE23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8002B8-0356-4FFB-B086-A52700201CF7}"/>
              </a:ext>
            </a:extLst>
          </p:cNvPr>
          <p:cNvSpPr/>
          <p:nvPr/>
        </p:nvSpPr>
        <p:spPr>
          <a:xfrm>
            <a:off x="1295400" y="5943600"/>
            <a:ext cx="777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Towards modelling the intended purpose of ontologies: A case study in geography.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R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Denaux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, AG Cohn, V Dimitrova, G Hart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Proceedings of the Terra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Cognita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Workshop in conjunction with the 8th International Semantic Web Conference, CEUR-WS. Org. 2009.          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  <a:hlinkClick r:id="rId2"/>
              </a:rPr>
              <a:t>http://ceur-ws.org/Vol-518/terra09_submission_9.pdf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9856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>
            <a:extLst>
              <a:ext uri="{FF2B5EF4-FFF2-40B4-BE49-F238E27FC236}">
                <a16:creationId xmlns:a16="http://schemas.microsoft.com/office/drawing/2014/main" id="{9649718F-1CFD-4340-8735-02F869A73B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Most common: annotating biomedical data repositories </a:t>
            </a:r>
          </a:p>
        </p:txBody>
      </p:sp>
      <p:sp>
        <p:nvSpPr>
          <p:cNvPr id="29699" name="Text Box 90">
            <a:extLst>
              <a:ext uri="{FF2B5EF4-FFF2-40B4-BE49-F238E27FC236}">
                <a16:creationId xmlns:a16="http://schemas.microsoft.com/office/drawing/2014/main" id="{6B7158CE-8999-4319-8803-E64D99A7C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0" y="6278563"/>
            <a:ext cx="21018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phenotypic</a:t>
            </a:r>
          </a:p>
        </p:txBody>
      </p:sp>
      <p:sp>
        <p:nvSpPr>
          <p:cNvPr id="29700" name="Text Box 91">
            <a:extLst>
              <a:ext uri="{FF2B5EF4-FFF2-40B4-BE49-F238E27FC236}">
                <a16:creationId xmlns:a16="http://schemas.microsoft.com/office/drawing/2014/main" id="{9B23CA7A-1F9F-4DE1-B154-E64C51CB0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6278563"/>
            <a:ext cx="1854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genotypic</a:t>
            </a:r>
          </a:p>
        </p:txBody>
      </p:sp>
      <p:sp>
        <p:nvSpPr>
          <p:cNvPr id="29701" name="AutoShape 93">
            <a:extLst>
              <a:ext uri="{FF2B5EF4-FFF2-40B4-BE49-F238E27FC236}">
                <a16:creationId xmlns:a16="http://schemas.microsoft.com/office/drawing/2014/main" id="{605E8F1F-83F1-4BBF-A978-1DBDEB525A7F}"/>
              </a:ext>
            </a:extLst>
          </p:cNvPr>
          <p:cNvSpPr>
            <a:spLocks/>
          </p:cNvSpPr>
          <p:nvPr/>
        </p:nvSpPr>
        <p:spPr bwMode="auto">
          <a:xfrm rot="5400000" flipV="1">
            <a:off x="3514725" y="4970463"/>
            <a:ext cx="155575" cy="2406650"/>
          </a:xfrm>
          <a:prstGeom prst="rightBrace">
            <a:avLst>
              <a:gd name="adj1" fmla="val 149896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9702" name="AutoShape 94">
            <a:extLst>
              <a:ext uri="{FF2B5EF4-FFF2-40B4-BE49-F238E27FC236}">
                <a16:creationId xmlns:a16="http://schemas.microsoft.com/office/drawing/2014/main" id="{5D947AD9-DD40-4F70-BCE3-3DB658405684}"/>
              </a:ext>
            </a:extLst>
          </p:cNvPr>
          <p:cNvSpPr>
            <a:spLocks/>
          </p:cNvSpPr>
          <p:nvPr/>
        </p:nvSpPr>
        <p:spPr bwMode="auto">
          <a:xfrm rot="5400000" flipV="1">
            <a:off x="6326187" y="4646613"/>
            <a:ext cx="201613" cy="3100388"/>
          </a:xfrm>
          <a:prstGeom prst="rightBrace">
            <a:avLst>
              <a:gd name="adj1" fmla="val 200482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pic>
        <p:nvPicPr>
          <p:cNvPr id="29703" name="Picture 3">
            <a:extLst>
              <a:ext uri="{FF2B5EF4-FFF2-40B4-BE49-F238E27FC236}">
                <a16:creationId xmlns:a16="http://schemas.microsoft.com/office/drawing/2014/main" id="{2111BD74-9B95-406E-A9CF-7591F343E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2941638"/>
            <a:ext cx="6683375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Rectangle 10">
            <a:extLst>
              <a:ext uri="{FF2B5EF4-FFF2-40B4-BE49-F238E27FC236}">
                <a16:creationId xmlns:a16="http://schemas.microsoft.com/office/drawing/2014/main" id="{592B7E7C-5EA5-4702-8579-26BA4CAED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" y="1944688"/>
            <a:ext cx="86217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A huge matrix with data representing patient cases in one dimension and patient characteristics in the other dimension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1371CD-B235-4E32-A8BE-E061F277AE9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/>
      <p:bldP spid="29700" grpId="0"/>
      <p:bldP spid="29701" grpId="0" animBg="1"/>
      <p:bldP spid="29702" grpId="0" animBg="1"/>
      <p:bldP spid="2970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>
            <a:extLst>
              <a:ext uri="{FF2B5EF4-FFF2-40B4-BE49-F238E27FC236}">
                <a16:creationId xmlns:a16="http://schemas.microsoft.com/office/drawing/2014/main" id="{1FBCF76A-F918-437F-9FC9-F31A3F2D57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Goal of research data: analysis</a:t>
            </a:r>
          </a:p>
        </p:txBody>
      </p:sp>
      <p:sp>
        <p:nvSpPr>
          <p:cNvPr id="31747" name="Text Box 90">
            <a:extLst>
              <a:ext uri="{FF2B5EF4-FFF2-40B4-BE49-F238E27FC236}">
                <a16:creationId xmlns:a16="http://schemas.microsoft.com/office/drawing/2014/main" id="{6AED8E1B-F6B1-48C5-AA09-C2898158B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0" y="6278563"/>
            <a:ext cx="21018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phenotypic</a:t>
            </a:r>
          </a:p>
        </p:txBody>
      </p:sp>
      <p:sp>
        <p:nvSpPr>
          <p:cNvPr id="31748" name="Text Box 91">
            <a:extLst>
              <a:ext uri="{FF2B5EF4-FFF2-40B4-BE49-F238E27FC236}">
                <a16:creationId xmlns:a16="http://schemas.microsoft.com/office/drawing/2014/main" id="{6757656E-7F59-4171-B369-D009A8651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6278563"/>
            <a:ext cx="1854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genotypic</a:t>
            </a:r>
          </a:p>
        </p:txBody>
      </p:sp>
      <p:sp>
        <p:nvSpPr>
          <p:cNvPr id="31749" name="AutoShape 93">
            <a:extLst>
              <a:ext uri="{FF2B5EF4-FFF2-40B4-BE49-F238E27FC236}">
                <a16:creationId xmlns:a16="http://schemas.microsoft.com/office/drawing/2014/main" id="{0D5B43CE-0522-430D-A731-4C4889C9CEF8}"/>
              </a:ext>
            </a:extLst>
          </p:cNvPr>
          <p:cNvSpPr>
            <a:spLocks/>
          </p:cNvSpPr>
          <p:nvPr/>
        </p:nvSpPr>
        <p:spPr bwMode="auto">
          <a:xfrm rot="5400000" flipV="1">
            <a:off x="3514725" y="4970463"/>
            <a:ext cx="155575" cy="2406650"/>
          </a:xfrm>
          <a:prstGeom prst="rightBrace">
            <a:avLst>
              <a:gd name="adj1" fmla="val 149896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31750" name="AutoShape 94">
            <a:extLst>
              <a:ext uri="{FF2B5EF4-FFF2-40B4-BE49-F238E27FC236}">
                <a16:creationId xmlns:a16="http://schemas.microsoft.com/office/drawing/2014/main" id="{E59099B6-DBC1-4D18-8B54-0C93350B1564}"/>
              </a:ext>
            </a:extLst>
          </p:cNvPr>
          <p:cNvSpPr>
            <a:spLocks/>
          </p:cNvSpPr>
          <p:nvPr/>
        </p:nvSpPr>
        <p:spPr bwMode="auto">
          <a:xfrm rot="5400000" flipV="1">
            <a:off x="6326187" y="4646613"/>
            <a:ext cx="201613" cy="3100388"/>
          </a:xfrm>
          <a:prstGeom prst="rightBrace">
            <a:avLst>
              <a:gd name="adj1" fmla="val 200482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pic>
        <p:nvPicPr>
          <p:cNvPr id="31751" name="Picture 3">
            <a:extLst>
              <a:ext uri="{FF2B5EF4-FFF2-40B4-BE49-F238E27FC236}">
                <a16:creationId xmlns:a16="http://schemas.microsoft.com/office/drawing/2014/main" id="{F108EA83-9D1C-428A-B29C-BB9D3A83C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2941638"/>
            <a:ext cx="6683375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Rectangle 10">
            <a:extLst>
              <a:ext uri="{FF2B5EF4-FFF2-40B4-BE49-F238E27FC236}">
                <a16:creationId xmlns:a16="http://schemas.microsoft.com/office/drawing/2014/main" id="{D73351CE-E415-4BCD-B094-01ADC731B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" y="1600200"/>
            <a:ext cx="86217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Standard approach: use statistical correlation techniques to find associations between characteristics and (dis)similarities between cases</a:t>
            </a:r>
          </a:p>
        </p:txBody>
      </p:sp>
      <p:sp>
        <p:nvSpPr>
          <p:cNvPr id="31753" name="AutoShape 354">
            <a:extLst>
              <a:ext uri="{FF2B5EF4-FFF2-40B4-BE49-F238E27FC236}">
                <a16:creationId xmlns:a16="http://schemas.microsoft.com/office/drawing/2014/main" id="{51A6D289-F033-4421-8B71-086BF0A33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3810000"/>
            <a:ext cx="3275013" cy="379413"/>
          </a:xfrm>
          <a:prstGeom prst="curvedUpArrow">
            <a:avLst>
              <a:gd name="adj1" fmla="val 80883"/>
              <a:gd name="adj2" fmla="val 192936"/>
              <a:gd name="adj3" fmla="val 33333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grpSp>
        <p:nvGrpSpPr>
          <p:cNvPr id="31754" name="Group 356">
            <a:extLst>
              <a:ext uri="{FF2B5EF4-FFF2-40B4-BE49-F238E27FC236}">
                <a16:creationId xmlns:a16="http://schemas.microsoft.com/office/drawing/2014/main" id="{12CA97AB-13B6-4774-97AF-A280F8D43BD2}"/>
              </a:ext>
            </a:extLst>
          </p:cNvPr>
          <p:cNvGrpSpPr>
            <a:grpSpLocks/>
          </p:cNvGrpSpPr>
          <p:nvPr/>
        </p:nvGrpSpPr>
        <p:grpSpPr bwMode="auto">
          <a:xfrm>
            <a:off x="4198938" y="3810000"/>
            <a:ext cx="3268662" cy="381000"/>
            <a:chOff x="2016" y="2736"/>
            <a:chExt cx="2688" cy="240"/>
          </a:xfrm>
        </p:grpSpPr>
        <p:sp>
          <p:nvSpPr>
            <p:cNvPr id="31760" name="AutoShape 354">
              <a:extLst>
                <a:ext uri="{FF2B5EF4-FFF2-40B4-BE49-F238E27FC236}">
                  <a16:creationId xmlns:a16="http://schemas.microsoft.com/office/drawing/2014/main" id="{6AC81FFE-D4FC-4107-8FDD-2AAFC850BF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736"/>
              <a:ext cx="1344" cy="240"/>
            </a:xfrm>
            <a:prstGeom prst="curvedUpArrow">
              <a:avLst>
                <a:gd name="adj1" fmla="val 80915"/>
                <a:gd name="adj2" fmla="val 192915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1761" name="AutoShape 355">
              <a:extLst>
                <a:ext uri="{FF2B5EF4-FFF2-40B4-BE49-F238E27FC236}">
                  <a16:creationId xmlns:a16="http://schemas.microsoft.com/office/drawing/2014/main" id="{A8DE2D13-CC22-46A1-99C9-3428831300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736"/>
              <a:ext cx="2688" cy="240"/>
            </a:xfrm>
            <a:prstGeom prst="curvedUpArrow">
              <a:avLst>
                <a:gd name="adj1" fmla="val 79956"/>
                <a:gd name="adj2" fmla="val 196622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</p:grpSp>
      <p:grpSp>
        <p:nvGrpSpPr>
          <p:cNvPr id="31755" name="Group 361">
            <a:extLst>
              <a:ext uri="{FF2B5EF4-FFF2-40B4-BE49-F238E27FC236}">
                <a16:creationId xmlns:a16="http://schemas.microsoft.com/office/drawing/2014/main" id="{6A9961F3-1DE8-45E3-98FA-DFD7F9E41ED5}"/>
              </a:ext>
            </a:extLst>
          </p:cNvPr>
          <p:cNvGrpSpPr>
            <a:grpSpLocks/>
          </p:cNvGrpSpPr>
          <p:nvPr/>
        </p:nvGrpSpPr>
        <p:grpSpPr bwMode="auto">
          <a:xfrm>
            <a:off x="1031875" y="3848100"/>
            <a:ext cx="304800" cy="2362200"/>
            <a:chOff x="192" y="2448"/>
            <a:chExt cx="192" cy="1488"/>
          </a:xfrm>
        </p:grpSpPr>
        <p:sp>
          <p:nvSpPr>
            <p:cNvPr id="31756" name="Line 357">
              <a:extLst>
                <a:ext uri="{FF2B5EF4-FFF2-40B4-BE49-F238E27FC236}">
                  <a16:creationId xmlns:a16="http://schemas.microsoft.com/office/drawing/2014/main" id="{8D880837-DC17-4222-93CB-3AE55379B1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2448"/>
              <a:ext cx="0" cy="14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1757" name="Line 358">
              <a:extLst>
                <a:ext uri="{FF2B5EF4-FFF2-40B4-BE49-F238E27FC236}">
                  <a16:creationId xmlns:a16="http://schemas.microsoft.com/office/drawing/2014/main" id="{31C046A7-655A-4FD4-AD41-71B7ED8368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2460"/>
              <a:ext cx="192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1758" name="Line 359">
              <a:extLst>
                <a:ext uri="{FF2B5EF4-FFF2-40B4-BE49-F238E27FC236}">
                  <a16:creationId xmlns:a16="http://schemas.microsoft.com/office/drawing/2014/main" id="{152FF2F2-AAF4-4456-9A71-409905BD80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2928"/>
              <a:ext cx="192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1759" name="Line 360">
              <a:extLst>
                <a:ext uri="{FF2B5EF4-FFF2-40B4-BE49-F238E27FC236}">
                  <a16:creationId xmlns:a16="http://schemas.microsoft.com/office/drawing/2014/main" id="{0DF28C58-2BFF-4B16-AED1-AFCC0AABBF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3696"/>
              <a:ext cx="192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66AC0D-F499-433B-A8D0-AB26AF9825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19</a:t>
            </a:fld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A7678A0-F09D-40F0-AB3F-E344564ED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‘Ontology’? – Ask Google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5B3EC97-14D0-4367-A95A-905303EC3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4468A-EB68-486B-A893-D48D2717BA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C083D3-BE05-4A6D-B74B-33907B4AC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1"/>
            <a:ext cx="9144000" cy="536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55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AutoShape 2">
            <a:extLst>
              <a:ext uri="{FF2B5EF4-FFF2-40B4-BE49-F238E27FC236}">
                <a16:creationId xmlns:a16="http://schemas.microsoft.com/office/drawing/2014/main" id="{851490F5-E905-4614-B64D-FB4D3804E8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Using ontologies to cross-map distinct data repositories</a:t>
            </a:r>
          </a:p>
        </p:txBody>
      </p:sp>
      <p:pic>
        <p:nvPicPr>
          <p:cNvPr id="75779" name="Picture 4">
            <a:extLst>
              <a:ext uri="{FF2B5EF4-FFF2-40B4-BE49-F238E27FC236}">
                <a16:creationId xmlns:a16="http://schemas.microsoft.com/office/drawing/2014/main" id="{B037C218-CF2B-4CF6-A6A5-2645DE931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3962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5">
            <a:extLst>
              <a:ext uri="{FF2B5EF4-FFF2-40B4-BE49-F238E27FC236}">
                <a16:creationId xmlns:a16="http://schemas.microsoft.com/office/drawing/2014/main" id="{657DC6BF-EA45-4801-8FD8-AF2308FA8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33600"/>
            <a:ext cx="4038600" cy="22098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1" name="Picture 7">
            <a:extLst>
              <a:ext uri="{FF2B5EF4-FFF2-40B4-BE49-F238E27FC236}">
                <a16:creationId xmlns:a16="http://schemas.microsoft.com/office/drawing/2014/main" id="{F9B150D4-54E2-4812-B58E-75E758F4B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648200"/>
            <a:ext cx="4038600" cy="19050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2" name="Picture 8">
            <a:extLst>
              <a:ext uri="{FF2B5EF4-FFF2-40B4-BE49-F238E27FC236}">
                <a16:creationId xmlns:a16="http://schemas.microsoft.com/office/drawing/2014/main" id="{2FECD6A9-3552-4112-A8DC-0DA90C405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48200"/>
            <a:ext cx="3962400" cy="19050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6425" name="Line 9">
            <a:extLst>
              <a:ext uri="{FF2B5EF4-FFF2-40B4-BE49-F238E27FC236}">
                <a16:creationId xmlns:a16="http://schemas.microsoft.com/office/drawing/2014/main" id="{11EAF0C3-4D0A-4CF5-9264-D841957263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19200" y="4267200"/>
            <a:ext cx="914400" cy="685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56426" name="Line 10">
            <a:extLst>
              <a:ext uri="{FF2B5EF4-FFF2-40B4-BE49-F238E27FC236}">
                <a16:creationId xmlns:a16="http://schemas.microsoft.com/office/drawing/2014/main" id="{153FA8B4-FA92-4DC7-9DEE-BFA5A91702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90800" y="3124200"/>
            <a:ext cx="228600" cy="1828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56427" name="Line 11">
            <a:extLst>
              <a:ext uri="{FF2B5EF4-FFF2-40B4-BE49-F238E27FC236}">
                <a16:creationId xmlns:a16="http://schemas.microsoft.com/office/drawing/2014/main" id="{7027C52A-B4F7-4E7D-8315-5E46B5531CB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57600" y="4038600"/>
            <a:ext cx="1828800" cy="9144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56428" name="Line 12">
            <a:extLst>
              <a:ext uri="{FF2B5EF4-FFF2-40B4-BE49-F238E27FC236}">
                <a16:creationId xmlns:a16="http://schemas.microsoft.com/office/drawing/2014/main" id="{816007C8-E072-49D6-96B5-328A022F587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895600" y="3657600"/>
            <a:ext cx="3200400" cy="12954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56429" name="Line 13">
            <a:extLst>
              <a:ext uri="{FF2B5EF4-FFF2-40B4-BE49-F238E27FC236}">
                <a16:creationId xmlns:a16="http://schemas.microsoft.com/office/drawing/2014/main" id="{DD427809-FEB3-4BA7-916D-EBC45808133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52800" y="2819400"/>
            <a:ext cx="4267200" cy="21336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56430" name="Line 14">
            <a:extLst>
              <a:ext uri="{FF2B5EF4-FFF2-40B4-BE49-F238E27FC236}">
                <a16:creationId xmlns:a16="http://schemas.microsoft.com/office/drawing/2014/main" id="{BA19AD6B-0A13-4C23-BA04-42CBC2CA212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29000" y="2514600"/>
            <a:ext cx="2057400" cy="228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56431" name="Line 15">
            <a:extLst>
              <a:ext uri="{FF2B5EF4-FFF2-40B4-BE49-F238E27FC236}">
                <a16:creationId xmlns:a16="http://schemas.microsoft.com/office/drawing/2014/main" id="{7A39EEA6-0C23-48F7-8F7F-0EFE722891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71800" y="2514600"/>
            <a:ext cx="4572000" cy="1447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B52626-9E18-4E3F-B2FD-0C9A43C0CD1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20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56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56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56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56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56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56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56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AutoShape 2">
            <a:extLst>
              <a:ext uri="{FF2B5EF4-FFF2-40B4-BE49-F238E27FC236}">
                <a16:creationId xmlns:a16="http://schemas.microsoft.com/office/drawing/2014/main" id="{E9C521CA-17E4-463F-8BC3-3E6498AB93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The positive effects of appropriate mappings</a:t>
            </a:r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257BACA1-22C7-4773-952B-D51D31B8B0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13274" y="2133600"/>
            <a:ext cx="4302126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/>
              <a:t>more precise and comparable semantics of what data items in distinct data collections denote;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/>
              <a:t>identification of ontological relations prior to statistical correlation: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rgbClr val="FF3300"/>
                </a:solidFill>
              </a:rPr>
              <a:t>ch1</a:t>
            </a:r>
            <a:r>
              <a:rPr lang="en-US" altLang="en-US" sz="2000" dirty="0"/>
              <a:t> and </a:t>
            </a:r>
            <a:r>
              <a:rPr lang="en-US" altLang="en-US" sz="2000" dirty="0">
                <a:solidFill>
                  <a:srgbClr val="FF3300"/>
                </a:solidFill>
              </a:rPr>
              <a:t>ch4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rgbClr val="FFFF00"/>
                </a:solidFill>
              </a:rPr>
              <a:t>ch1</a:t>
            </a:r>
            <a:r>
              <a:rPr lang="en-US" altLang="en-US" sz="2000" dirty="0"/>
              <a:t> and </a:t>
            </a:r>
            <a:r>
              <a:rPr lang="en-US" altLang="en-US" sz="2000" dirty="0">
                <a:solidFill>
                  <a:srgbClr val="FFFF00"/>
                </a:solidFill>
              </a:rPr>
              <a:t>ch5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rgbClr val="FF3300"/>
                </a:solidFill>
              </a:rPr>
              <a:t>ch1</a:t>
            </a:r>
            <a:r>
              <a:rPr lang="en-US" altLang="en-US" sz="2000" dirty="0">
                <a:solidFill>
                  <a:schemeClr val="bg1"/>
                </a:solidFill>
              </a:rPr>
              <a:t> and </a:t>
            </a:r>
            <a:r>
              <a:rPr lang="en-US" altLang="en-US" sz="2000" dirty="0">
                <a:solidFill>
                  <a:schemeClr val="accent1"/>
                </a:solidFill>
              </a:rPr>
              <a:t>ch2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77828" name="Picture 4">
            <a:extLst>
              <a:ext uri="{FF2B5EF4-FFF2-40B4-BE49-F238E27FC236}">
                <a16:creationId xmlns:a16="http://schemas.microsoft.com/office/drawing/2014/main" id="{82E65C98-898D-49EE-9989-BC13F64E8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1200"/>
            <a:ext cx="43021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FA9348-B003-4D7A-B579-12719C2642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21</a:t>
            </a:fld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However …</a:t>
            </a:r>
          </a:p>
        </p:txBody>
      </p:sp>
      <p:sp>
        <p:nvSpPr>
          <p:cNvPr id="7171" name="Content Placeholder 4"/>
          <p:cNvSpPr>
            <a:spLocks noGrp="1"/>
          </p:cNvSpPr>
          <p:nvPr>
            <p:ph idx="1"/>
          </p:nvPr>
        </p:nvSpPr>
        <p:spPr>
          <a:xfrm>
            <a:off x="228600" y="1524000"/>
            <a:ext cx="8686800" cy="4953000"/>
          </a:xfrm>
        </p:spPr>
        <p:txBody>
          <a:bodyPr/>
          <a:lstStyle/>
          <a:p>
            <a:pPr defTabSz="1431925"/>
            <a:r>
              <a:rPr lang="en-US" altLang="en-US" sz="2800" dirty="0"/>
              <a:t>Mainstream ontology design approaches fail in achieving their objectives: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dirty="0"/>
              <a:t>various sorts of mistakes in ontologies, 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dirty="0"/>
              <a:t>inability to use ontologies adequately in information systems, 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dirty="0"/>
              <a:t>failure to integrate data repositories even if these ontologies are appropriately designed. </a:t>
            </a:r>
          </a:p>
          <a:p>
            <a:pPr defTabSz="1431925"/>
            <a:r>
              <a:rPr lang="en-US" altLang="en-US" sz="2800" b="1" u="sng" dirty="0"/>
              <a:t>Root causes</a:t>
            </a:r>
            <a:r>
              <a:rPr lang="en-US" altLang="en-US" sz="2800" dirty="0"/>
              <a:t>: </a:t>
            </a:r>
          </a:p>
          <a:p>
            <a:pPr lvl="1" defTabSz="1431925"/>
            <a:r>
              <a:rPr lang="en-US" altLang="en-US" sz="2000" dirty="0"/>
              <a:t>inadequacy of their conceptual semantic foundations, </a:t>
            </a:r>
          </a:p>
          <a:p>
            <a:pPr lvl="1" defTabSz="1431925"/>
            <a:r>
              <a:rPr lang="en-US" altLang="en-US" sz="2000" dirty="0"/>
              <a:t>lack of knowledge about ontology as a philosophical discipline. </a:t>
            </a:r>
          </a:p>
          <a:p>
            <a:pPr defTabSz="1431925"/>
            <a:r>
              <a:rPr lang="en-US" altLang="en-US" sz="2800" b="1" u="sng" dirty="0"/>
              <a:t>Proposed solution</a:t>
            </a:r>
            <a:r>
              <a:rPr lang="en-US" altLang="en-US" sz="2800" dirty="0"/>
              <a:t>: 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dirty="0"/>
              <a:t>Better education in and use of ontology (the philosophical discipline) to design ontologies (specific sorts of representational artifacts) and integrate them in information systems.</a:t>
            </a:r>
          </a:p>
          <a:p>
            <a:pPr defTabSz="1431925"/>
            <a:endParaRPr lang="en-US" alt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CE418A-BDD8-4A10-89F9-64481C578A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7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EE776-0D70-434E-9B0C-7D2E03A4D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BMI courses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34C1-8E56-4A60-8B00-4325A177A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BMI 508: introduction to biomedical ontology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BMI 708: advanced topics in biomedical ontology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BMI 714: Referent Tracking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BMI 521: Logical Programming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Special topic labs: BMI 610 / BMI 698 / BMI 699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2CBAF-1C2A-4325-BDBB-F0F9998127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44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take home message for this class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686800" cy="51054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Crucial distinctions made in Ontological Realism</a:t>
            </a:r>
          </a:p>
          <a:p>
            <a:pPr algn="ctr"/>
            <a:endParaRPr lang="en-US" sz="2800" dirty="0"/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reality  representation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/>
              <a:t>ontology </a:t>
            </a:r>
            <a:r>
              <a:rPr lang="en-US" sz="4800" dirty="0">
                <a:sym typeface="Wingdings" panose="05000000000000000000" pitchFamily="2" charset="2"/>
              </a:rPr>
              <a:t> ontologies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particulars  types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continuants  </a:t>
            </a:r>
            <a:r>
              <a:rPr lang="en-US" sz="4800" dirty="0" err="1">
                <a:sym typeface="Wingdings" panose="05000000000000000000" pitchFamily="2" charset="2"/>
              </a:rPr>
              <a:t>occurrents</a:t>
            </a:r>
            <a:endParaRPr lang="en-US" sz="4800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F8116B-1CA3-438D-BA5F-FC09DB866FDB}"/>
              </a:ext>
            </a:extLst>
          </p:cNvPr>
          <p:cNvSpPr/>
          <p:nvPr/>
        </p:nvSpPr>
        <p:spPr bwMode="auto">
          <a:xfrm>
            <a:off x="152400" y="2687381"/>
            <a:ext cx="8458200" cy="762000"/>
          </a:xfrm>
          <a:prstGeom prst="round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DE81A3-704B-4886-97F8-17C78BAF3F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25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Reality </a:t>
            </a:r>
            <a:r>
              <a:rPr lang="en-US" dirty="0">
                <a:sym typeface="Wingdings" panose="05000000000000000000" pitchFamily="2" charset="2"/>
              </a:rPr>
              <a:t> 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775" y="1940624"/>
            <a:ext cx="4817625" cy="3536921"/>
          </a:xfrm>
          <a:prstGeom prst="rect">
            <a:avLst/>
          </a:prstGeom>
          <a:scene3d>
            <a:camera prst="perspectiveContrastingRightFacing" fov="4500000">
              <a:rot lat="639963" lon="18658966" rev="157485"/>
            </a:camera>
            <a:lightRig rig="threePt" dir="t"/>
          </a:scene3d>
        </p:spPr>
      </p:pic>
      <p:pic>
        <p:nvPicPr>
          <p:cNvPr id="6" name="Picture 2" descr="https://www.statnews.com/wp-content/uploads/2016/03/PHILLIPS_14-1024x6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05745"/>
            <a:ext cx="4711084" cy="3133055"/>
          </a:xfrm>
          <a:prstGeom prst="rect">
            <a:avLst/>
          </a:prstGeom>
          <a:noFill/>
          <a:scene3d>
            <a:camera prst="perspectiveContrastingRightFacing" fov="4500000">
              <a:rot lat="639963" lon="18658966" rev="157485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789CED-FA8B-4B3D-A88D-3525868B4F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938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Reality </a:t>
            </a:r>
            <a:r>
              <a:rPr lang="en-US" dirty="0">
                <a:sym typeface="Wingdings" panose="05000000000000000000" pitchFamily="2" charset="2"/>
              </a:rPr>
              <a:t> Representation</a:t>
            </a:r>
            <a:endParaRPr lang="en-US" altLang="en-US" dirty="0"/>
          </a:p>
        </p:txBody>
      </p:sp>
      <p:grpSp>
        <p:nvGrpSpPr>
          <p:cNvPr id="7171" name="Group 9"/>
          <p:cNvGrpSpPr>
            <a:grpSpLocks/>
          </p:cNvGrpSpPr>
          <p:nvPr/>
        </p:nvGrpSpPr>
        <p:grpSpPr bwMode="auto">
          <a:xfrm>
            <a:off x="5715000" y="2392363"/>
            <a:ext cx="2743200" cy="3771900"/>
            <a:chOff x="3120" y="816"/>
            <a:chExt cx="2334" cy="3048"/>
          </a:xfrm>
        </p:grpSpPr>
        <p:pic>
          <p:nvPicPr>
            <p:cNvPr id="717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64"/>
              <a:ext cx="2328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16"/>
              <a:ext cx="2334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/>
          <p:cNvSpPr/>
          <p:nvPr/>
        </p:nvSpPr>
        <p:spPr bwMode="auto">
          <a:xfrm>
            <a:off x="5638800" y="1676400"/>
            <a:ext cx="3048000" cy="4876800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95519" y="6089303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Descriptions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28600" y="1524000"/>
            <a:ext cx="8610600" cy="51054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068" y="6091535"/>
            <a:ext cx="2973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Beings &amp; happenings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00854" y="1778298"/>
            <a:ext cx="2164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(research) data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9877" y="1769647"/>
            <a:ext cx="2574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(research) domain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333" y="2265546"/>
            <a:ext cx="2545893" cy="379175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C5580-DF87-4B74-89FC-A082FEB605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935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view</a:t>
            </a:r>
          </a:p>
        </p:txBody>
      </p:sp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943" y="2010500"/>
            <a:ext cx="7830752" cy="461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AAE37F-A13F-4610-BA6F-A885DDE48A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255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060" y="1993857"/>
            <a:ext cx="7814109" cy="4626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8CA99F-4D8A-44AB-9373-432FE08F6B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930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382" y="2019159"/>
            <a:ext cx="7839074" cy="461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overlay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8901B9-4D9B-4078-82B0-64B7962FF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39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A24D6-BBA3-4943-93C5-284D4AAEA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‘Ontology’? – Ask Google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E4995-2B14-40D9-9F1B-308F2215AC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6BC05A-C251-4A4D-802D-CBFE94C87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2641"/>
            <a:ext cx="5819775" cy="51244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525849-E86B-4770-B14F-E1B655982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6428468"/>
            <a:ext cx="952500" cy="390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CBF6C5-27F3-4D89-AF78-9F43C39D2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775" y="1733550"/>
            <a:ext cx="3324225" cy="51244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4368AE-D144-49F5-869E-447ECFADE339}"/>
              </a:ext>
            </a:extLst>
          </p:cNvPr>
          <p:cNvSpPr txBox="1"/>
          <p:nvPr/>
        </p:nvSpPr>
        <p:spPr>
          <a:xfrm>
            <a:off x="1833180" y="3886200"/>
            <a:ext cx="3910395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highlight>
                  <a:srgbClr val="FF0000"/>
                </a:highlight>
              </a:rPr>
              <a:t>All essential elements for correct understanding and use are here!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0980369-013D-4660-B1F1-78DFAE403780}"/>
              </a:ext>
            </a:extLst>
          </p:cNvPr>
          <p:cNvSpPr/>
          <p:nvPr/>
        </p:nvSpPr>
        <p:spPr bwMode="auto">
          <a:xfrm>
            <a:off x="304800" y="5324475"/>
            <a:ext cx="3276600" cy="228600"/>
          </a:xfrm>
          <a:prstGeom prst="roundRect">
            <a:avLst/>
          </a:prstGeom>
          <a:noFill/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CDCD1AF-7CAE-4D48-9DFE-C3976BC2DC57}"/>
              </a:ext>
            </a:extLst>
          </p:cNvPr>
          <p:cNvSpPr/>
          <p:nvPr/>
        </p:nvSpPr>
        <p:spPr bwMode="auto">
          <a:xfrm>
            <a:off x="511776" y="5553074"/>
            <a:ext cx="4974623" cy="314325"/>
          </a:xfrm>
          <a:prstGeom prst="roundRect">
            <a:avLst/>
          </a:prstGeom>
          <a:noFill/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BBA2AE9-82E5-48CF-96C5-C40E77F863BB}"/>
              </a:ext>
            </a:extLst>
          </p:cNvPr>
          <p:cNvSpPr/>
          <p:nvPr/>
        </p:nvSpPr>
        <p:spPr bwMode="auto">
          <a:xfrm>
            <a:off x="5819775" y="2337933"/>
            <a:ext cx="3324225" cy="2986542"/>
          </a:xfrm>
          <a:prstGeom prst="roundRect">
            <a:avLst>
              <a:gd name="adj" fmla="val 6461"/>
            </a:avLst>
          </a:prstGeom>
          <a:noFill/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8E39C1A-A73F-4BBC-8D79-E2920DDB3B71}"/>
              </a:ext>
            </a:extLst>
          </p:cNvPr>
          <p:cNvSpPr/>
          <p:nvPr/>
        </p:nvSpPr>
        <p:spPr bwMode="auto">
          <a:xfrm>
            <a:off x="511777" y="5867398"/>
            <a:ext cx="4441224" cy="208642"/>
          </a:xfrm>
          <a:prstGeom prst="roundRect">
            <a:avLst/>
          </a:prstGeom>
          <a:noFill/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89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</a:t>
            </a:r>
            <a:r>
              <a:rPr lang="en-US" dirty="0">
                <a:sym typeface="Wingdings" pitchFamily="2" charset="2"/>
              </a:rPr>
              <a:t> Reality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2205642"/>
            <a:ext cx="5943600" cy="4423758"/>
          </a:xfrm>
        </p:spPr>
        <p:txBody>
          <a:bodyPr/>
          <a:lstStyle/>
          <a:p>
            <a:r>
              <a:rPr lang="en-US" dirty="0"/>
              <a:t>A message to map makers: “</a:t>
            </a:r>
            <a:r>
              <a:rPr lang="en-US" b="1" i="1" dirty="0"/>
              <a:t>Highways are not painted red, rivers don’t have county lines running down the middle, and you can’t see contour lines on a mountain</a:t>
            </a:r>
            <a:r>
              <a:rPr lang="en-US" dirty="0"/>
              <a:t>”</a:t>
            </a:r>
          </a:p>
          <a:p>
            <a:r>
              <a:rPr lang="en-US" dirty="0"/>
              <a:t>W. Kent. Data and Reality. North-Holland, Amsterdam, the Netherlands, 1978.</a:t>
            </a:r>
          </a:p>
        </p:txBody>
      </p:sp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133599"/>
            <a:ext cx="2362200" cy="442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4FB0A-D25F-4237-9176-8C1525DDD7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8258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data </a:t>
            </a:r>
            <a:r>
              <a:rPr lang="en-US" dirty="0">
                <a:sym typeface="Wingdings" pitchFamily="2" charset="2"/>
              </a:rPr>
              <a:t> reality </a:t>
            </a:r>
            <a:r>
              <a:rPr lang="en-US" dirty="0"/>
              <a:t>views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err="1"/>
              <a:t>Nominalism</a:t>
            </a:r>
            <a:r>
              <a:rPr lang="en-US" dirty="0"/>
              <a:t>:</a:t>
            </a:r>
          </a:p>
          <a:p>
            <a:pPr lvl="1"/>
            <a:r>
              <a:rPr lang="en-US" sz="2400" dirty="0"/>
              <a:t>there are no generic entities in reality: there is no personhood, there are only individual persons.</a:t>
            </a:r>
          </a:p>
          <a:p>
            <a:r>
              <a:rPr lang="en-US" b="1" u="sng" dirty="0"/>
              <a:t>Conceptualism</a:t>
            </a:r>
            <a:r>
              <a:rPr lang="en-US" dirty="0"/>
              <a:t>:</a:t>
            </a:r>
          </a:p>
          <a:p>
            <a:pPr lvl="1"/>
            <a:r>
              <a:rPr lang="en-US" sz="2400" dirty="0"/>
              <a:t>generalizations are in our ‘minds’. </a:t>
            </a:r>
            <a:r>
              <a:rPr lang="en-US" dirty="0"/>
              <a:t>P</a:t>
            </a:r>
            <a:r>
              <a:rPr lang="en-US" sz="2400" dirty="0"/>
              <a:t>ersonhood is a concept construed in our ‘mind’ that allows us to reason about </a:t>
            </a:r>
            <a:r>
              <a:rPr lang="en-US" dirty="0"/>
              <a:t>persons without </a:t>
            </a:r>
            <a:r>
              <a:rPr lang="en-US" sz="2400" dirty="0"/>
              <a:t>any particular person in mind.</a:t>
            </a:r>
          </a:p>
          <a:p>
            <a:r>
              <a:rPr lang="en-US" b="1" u="sng" dirty="0"/>
              <a:t>Realism</a:t>
            </a:r>
            <a:r>
              <a:rPr lang="en-US" dirty="0"/>
              <a:t>:</a:t>
            </a:r>
          </a:p>
          <a:p>
            <a:pPr lvl="1"/>
            <a:r>
              <a:rPr lang="en-US" sz="2400" dirty="0"/>
              <a:t>generic entities do exist and are called ‘universals’. Each particular person is an instance of the universal we call ‘person’.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48574-BEFE-4A54-843C-EF19CA72C9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8490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1E0A3-FEA7-4E12-9355-661834EB2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886FC-864C-4EAF-B2F8-EDED63E21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90033-0130-476A-A1CC-5ADA4C59D6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32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3E92B7F-4169-4D55-B7D4-40F63B287E73}"/>
              </a:ext>
            </a:extLst>
          </p:cNvPr>
          <p:cNvGrpSpPr/>
          <p:nvPr/>
        </p:nvGrpSpPr>
        <p:grpSpPr>
          <a:xfrm>
            <a:off x="-38100" y="0"/>
            <a:ext cx="9182100" cy="6858000"/>
            <a:chOff x="-38100" y="0"/>
            <a:chExt cx="91821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DB3774E-213A-47C0-965C-A8829C9CF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8100" y="2092817"/>
              <a:ext cx="9182100" cy="476518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E74A482-C511-4263-A28B-D27509645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8100" y="0"/>
              <a:ext cx="9182100" cy="325364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ED84235-8571-446A-9C53-569BE8537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21996" y="1"/>
              <a:ext cx="2222004" cy="325364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D205B89-46D0-49DB-9297-4F1E3E4166AF}"/>
                </a:ext>
              </a:extLst>
            </p:cNvPr>
            <p:cNvSpPr/>
            <p:nvPr/>
          </p:nvSpPr>
          <p:spPr bwMode="auto">
            <a:xfrm>
              <a:off x="1524000" y="5562600"/>
              <a:ext cx="7429500" cy="1143000"/>
            </a:xfrm>
            <a:prstGeom prst="rect">
              <a:avLst/>
            </a:prstGeom>
            <a:solidFill>
              <a:srgbClr val="FF3300">
                <a:alpha val="27059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A4CC43-63AB-418E-AF9C-3A6EBFB58C5D}"/>
                </a:ext>
              </a:extLst>
            </p:cNvPr>
            <p:cNvSpPr/>
            <p:nvPr/>
          </p:nvSpPr>
          <p:spPr bwMode="auto">
            <a:xfrm>
              <a:off x="0" y="5923151"/>
              <a:ext cx="1524000" cy="782449"/>
            </a:xfrm>
            <a:prstGeom prst="rect">
              <a:avLst/>
            </a:prstGeom>
            <a:solidFill>
              <a:srgbClr val="FF3300">
                <a:alpha val="27059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3836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data </a:t>
            </a:r>
            <a:r>
              <a:rPr lang="en-US" dirty="0">
                <a:sym typeface="Wingdings" pitchFamily="2" charset="2"/>
              </a:rPr>
              <a:t> reality </a:t>
            </a:r>
            <a:r>
              <a:rPr lang="en-US" dirty="0"/>
              <a:t>views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err="1"/>
              <a:t>Nominalism</a:t>
            </a:r>
            <a:r>
              <a:rPr lang="en-US" dirty="0"/>
              <a:t>:</a:t>
            </a:r>
          </a:p>
          <a:p>
            <a:pPr lvl="1"/>
            <a:r>
              <a:rPr lang="en-US" sz="2400" dirty="0"/>
              <a:t>there are no generic entities in reality: there is no personhood, there are only individual persons.</a:t>
            </a:r>
          </a:p>
          <a:p>
            <a:r>
              <a:rPr lang="en-US" b="1" u="sng" dirty="0"/>
              <a:t>Conceptualism</a:t>
            </a:r>
            <a:r>
              <a:rPr lang="en-US" dirty="0"/>
              <a:t>:    </a:t>
            </a:r>
            <a:r>
              <a:rPr lang="en-US" b="1" dirty="0">
                <a:solidFill>
                  <a:srgbClr val="FFC000"/>
                </a:solidFill>
                <a:sym typeface="Wingdings" pitchFamily="2" charset="2"/>
              </a:rPr>
              <a:t> mainstream approach</a:t>
            </a:r>
            <a:endParaRPr lang="en-US" b="1" dirty="0">
              <a:solidFill>
                <a:srgbClr val="FFC000"/>
              </a:solidFill>
            </a:endParaRPr>
          </a:p>
          <a:p>
            <a:pPr lvl="1"/>
            <a:r>
              <a:rPr lang="en-US" sz="2400" dirty="0"/>
              <a:t>generalizations are in our ‘minds’. Personhood is a concept construed in our ‘mind’ that allows us to reason about persons without any particular person in mind.</a:t>
            </a:r>
          </a:p>
          <a:p>
            <a:r>
              <a:rPr lang="en-US" b="1" u="sng" dirty="0"/>
              <a:t>Realism</a:t>
            </a:r>
            <a:r>
              <a:rPr lang="en-US" dirty="0"/>
              <a:t>:		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b="1" dirty="0">
                <a:solidFill>
                  <a:srgbClr val="1FE115"/>
                </a:solidFill>
                <a:sym typeface="Wingdings" pitchFamily="2" charset="2"/>
              </a:rPr>
              <a:t> our approach</a:t>
            </a:r>
            <a:endParaRPr lang="en-US" dirty="0">
              <a:solidFill>
                <a:srgbClr val="1FE115"/>
              </a:solidFill>
            </a:endParaRPr>
          </a:p>
          <a:p>
            <a:pPr lvl="1"/>
            <a:r>
              <a:rPr lang="en-US" sz="2400" dirty="0"/>
              <a:t>generic entities do exist and are called ‘universals’. Each particular person is an instance of the universal we call ‘person’.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01801B-C585-43A2-B33B-4C511C2392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730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Canonical case: faithful representation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495800" y="1676400"/>
            <a:ext cx="0" cy="4953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582792" y="2286000"/>
            <a:ext cx="1438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Reality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4974" y="2286000"/>
            <a:ext cx="2844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Representation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58428" y="2980372"/>
            <a:ext cx="1827743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‘Earth’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‘</a:t>
            </a:r>
            <a:r>
              <a:rPr lang="en-US" b="0" dirty="0" err="1">
                <a:solidFill>
                  <a:schemeClr val="bg1"/>
                </a:solidFill>
              </a:rPr>
              <a:t>Aarde</a:t>
            </a:r>
            <a:r>
              <a:rPr lang="en-US" b="0" dirty="0">
                <a:solidFill>
                  <a:schemeClr val="bg1"/>
                </a:solidFill>
              </a:rPr>
              <a:t>’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‘La Terre’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12" name="Picture 4" descr="glo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69" y="30861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>
            <a:endCxn id="12" idx="3"/>
          </p:cNvCxnSpPr>
          <p:nvPr/>
        </p:nvCxnSpPr>
        <p:spPr bwMode="auto">
          <a:xfrm flipH="1">
            <a:off x="3444769" y="3352800"/>
            <a:ext cx="2613659" cy="9525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/>
          <p:cNvCxnSpPr>
            <a:endCxn id="12" idx="3"/>
          </p:cNvCxnSpPr>
          <p:nvPr/>
        </p:nvCxnSpPr>
        <p:spPr bwMode="auto">
          <a:xfrm flipH="1">
            <a:off x="3444769" y="4280475"/>
            <a:ext cx="2613659" cy="248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>
            <a:endCxn id="12" idx="3"/>
          </p:cNvCxnSpPr>
          <p:nvPr/>
        </p:nvCxnSpPr>
        <p:spPr bwMode="auto">
          <a:xfrm flipH="1" flipV="1">
            <a:off x="3444769" y="4305300"/>
            <a:ext cx="2616941" cy="94107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3503024" y="4923215"/>
            <a:ext cx="20982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denotes</a:t>
            </a:r>
          </a:p>
          <a:p>
            <a:r>
              <a:rPr lang="en-US" dirty="0">
                <a:solidFill>
                  <a:srgbClr val="FFC000"/>
                </a:solidFill>
              </a:rPr>
              <a:t>means</a:t>
            </a:r>
          </a:p>
          <a:p>
            <a:r>
              <a:rPr lang="en-US" dirty="0">
                <a:solidFill>
                  <a:srgbClr val="FFC000"/>
                </a:solidFill>
              </a:rPr>
              <a:t>represents 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A6D736F-AA12-4F0B-AF73-57EC8E325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04C7F-AC9E-4C0A-B4DD-94CD46A88F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6876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Delusions, fantasies, imaginations, …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495800" y="1676400"/>
            <a:ext cx="0" cy="4953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582792" y="2286000"/>
            <a:ext cx="1438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Reality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4974" y="2286000"/>
            <a:ext cx="2844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Representation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16936" y="2980372"/>
            <a:ext cx="171072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‘unicorn’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3444769" y="4280475"/>
            <a:ext cx="2613659" cy="248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9" name="Group 18"/>
          <p:cNvGrpSpPr/>
          <p:nvPr/>
        </p:nvGrpSpPr>
        <p:grpSpPr>
          <a:xfrm>
            <a:off x="4123504" y="3937575"/>
            <a:ext cx="744592" cy="685800"/>
            <a:chOff x="838200" y="4724400"/>
            <a:chExt cx="1676400" cy="1676400"/>
          </a:xfrm>
        </p:grpSpPr>
        <p:cxnSp>
          <p:nvCxnSpPr>
            <p:cNvPr id="8" name="Straight Connector 7"/>
            <p:cNvCxnSpPr/>
            <p:nvPr/>
          </p:nvCxnSpPr>
          <p:spPr bwMode="auto">
            <a:xfrm flipH="1"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293C245-E929-4684-A1BC-9804BAE64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0A9B9-EF8E-495B-B5E7-1E32FEB96A8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1680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Delusions, fantasies, imaginations, …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495800" y="1676400"/>
            <a:ext cx="0" cy="4953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582792" y="2286000"/>
            <a:ext cx="1438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Reality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4974" y="2286000"/>
            <a:ext cx="2844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Representation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16936" y="2980372"/>
            <a:ext cx="171072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‘unicorn’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3444769" y="4280475"/>
            <a:ext cx="2613659" cy="248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9" name="Group 18"/>
          <p:cNvGrpSpPr/>
          <p:nvPr/>
        </p:nvGrpSpPr>
        <p:grpSpPr>
          <a:xfrm>
            <a:off x="4123504" y="3937575"/>
            <a:ext cx="744592" cy="685800"/>
            <a:chOff x="838200" y="4724400"/>
            <a:chExt cx="1676400" cy="1676400"/>
          </a:xfrm>
        </p:grpSpPr>
        <p:cxnSp>
          <p:nvCxnSpPr>
            <p:cNvPr id="8" name="Straight Connector 7"/>
            <p:cNvCxnSpPr/>
            <p:nvPr/>
          </p:nvCxnSpPr>
          <p:spPr bwMode="auto">
            <a:xfrm flipH="1"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42" y="3227516"/>
            <a:ext cx="1967706" cy="2552700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211DB1C8-EAA5-4F90-A6ED-C14264626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A27DF-1093-4F4D-BEFC-86A98EE9D4B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0522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Delusions, fantasies, imaginations, …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800600" y="1676400"/>
            <a:ext cx="4343400" cy="4953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Times" charset="0"/>
              <a:buChar char="•"/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95000"/>
              <a:buFont typeface="Times" charset="0"/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 b="0" i="1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pPr algn="ctr"/>
            <a:r>
              <a:rPr lang="en-US" u="sng" kern="0" dirty="0"/>
              <a:t>Terminology</a:t>
            </a:r>
          </a:p>
          <a:p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sz="1600" kern="0" dirty="0"/>
          </a:p>
          <a:p>
            <a:endParaRPr lang="en-US" kern="0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495800" y="1676400"/>
            <a:ext cx="0" cy="4953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582792" y="2286000"/>
            <a:ext cx="1438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Reality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4974" y="2286000"/>
            <a:ext cx="2844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Representation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16937" y="2980372"/>
            <a:ext cx="1710725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‘unicorn’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sz="2400" b="0" u="sng" kern="0" dirty="0">
                <a:solidFill>
                  <a:schemeClr val="bg1"/>
                </a:solidFill>
                <a:latin typeface="Trebuchet MS" panose="020B0603020202020204" pitchFamily="34" charset="0"/>
              </a:rPr>
              <a:t>Graphics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3444769" y="4280475"/>
            <a:ext cx="2613659" cy="248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9" name="Group 18"/>
          <p:cNvGrpSpPr/>
          <p:nvPr/>
        </p:nvGrpSpPr>
        <p:grpSpPr>
          <a:xfrm>
            <a:off x="4123504" y="3937575"/>
            <a:ext cx="744592" cy="685800"/>
            <a:chOff x="838200" y="4724400"/>
            <a:chExt cx="1676400" cy="1676400"/>
          </a:xfrm>
        </p:grpSpPr>
        <p:cxnSp>
          <p:nvCxnSpPr>
            <p:cNvPr id="8" name="Straight Connector 7"/>
            <p:cNvCxnSpPr/>
            <p:nvPr/>
          </p:nvCxnSpPr>
          <p:spPr bwMode="auto">
            <a:xfrm flipH="1"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232" y="5486400"/>
            <a:ext cx="1168134" cy="129540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 bwMode="auto">
          <a:xfrm flipH="1">
            <a:off x="3451860" y="6057900"/>
            <a:ext cx="2613659" cy="248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6" name="Group 15"/>
          <p:cNvGrpSpPr/>
          <p:nvPr/>
        </p:nvGrpSpPr>
        <p:grpSpPr>
          <a:xfrm>
            <a:off x="4130595" y="5715000"/>
            <a:ext cx="744592" cy="685800"/>
            <a:chOff x="838200" y="4724400"/>
            <a:chExt cx="1676400" cy="1676400"/>
          </a:xfrm>
        </p:grpSpPr>
        <p:cxnSp>
          <p:nvCxnSpPr>
            <p:cNvPr id="17" name="Straight Connector 16"/>
            <p:cNvCxnSpPr/>
            <p:nvPr/>
          </p:nvCxnSpPr>
          <p:spPr bwMode="auto">
            <a:xfrm flipH="1"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2" name="Oval 21"/>
          <p:cNvSpPr/>
          <p:nvPr/>
        </p:nvSpPr>
        <p:spPr bwMode="auto">
          <a:xfrm>
            <a:off x="7650480" y="5105400"/>
            <a:ext cx="228600" cy="2286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720F925B-B3BA-416B-B9C1-8884A4DA6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A7E98-D053-4B20-B86C-6F6293F42C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37</a:t>
            </a:fld>
            <a:endParaRPr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7913370" y="1797666"/>
            <a:ext cx="228600" cy="2286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cxnSp>
        <p:nvCxnSpPr>
          <p:cNvPr id="24" name="Elbow Connector 23"/>
          <p:cNvCxnSpPr>
            <a:stCxn id="21" idx="6"/>
            <a:endCxn id="22" idx="6"/>
          </p:cNvCxnSpPr>
          <p:nvPr/>
        </p:nvCxnSpPr>
        <p:spPr bwMode="auto">
          <a:xfrm flipH="1">
            <a:off x="7879080" y="1911966"/>
            <a:ext cx="262890" cy="3307734"/>
          </a:xfrm>
          <a:prstGeom prst="bentConnector3">
            <a:avLst>
              <a:gd name="adj1" fmla="val -226087"/>
            </a:avLst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685CBD3-3817-49BC-947C-FE820B67BBDA}"/>
              </a:ext>
            </a:extLst>
          </p:cNvPr>
          <p:cNvCxnSpPr/>
          <p:nvPr/>
        </p:nvCxnSpPr>
        <p:spPr bwMode="auto">
          <a:xfrm flipH="1">
            <a:off x="8257308" y="2590800"/>
            <a:ext cx="4572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2939029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Delusions, fantasies, imaginations, …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676400"/>
            <a:ext cx="4114800" cy="4953000"/>
          </a:xfrm>
        </p:spPr>
        <p:txBody>
          <a:bodyPr/>
          <a:lstStyle/>
          <a:p>
            <a:pPr algn="ctr"/>
            <a:r>
              <a:rPr lang="en-US" b="1" u="sng" dirty="0"/>
              <a:t>Conceptualism</a:t>
            </a:r>
          </a:p>
          <a:p>
            <a:endParaRPr lang="en-US" dirty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800600" y="1676400"/>
            <a:ext cx="4343400" cy="4953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Times" charset="0"/>
              <a:buChar char="•"/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95000"/>
              <a:buFont typeface="Times" charset="0"/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 b="0" i="1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pPr algn="ctr"/>
            <a:r>
              <a:rPr lang="en-US" u="sng" kern="0" dirty="0"/>
              <a:t>Terminology</a:t>
            </a:r>
          </a:p>
          <a:p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sz="1600" kern="0" dirty="0"/>
          </a:p>
          <a:p>
            <a:endParaRPr lang="en-US" kern="0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495800" y="1676400"/>
            <a:ext cx="0" cy="4953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138761" y="2286000"/>
            <a:ext cx="23262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Reality </a:t>
            </a:r>
            <a:r>
              <a:rPr lang="en-US" dirty="0">
                <a:solidFill>
                  <a:srgbClr val="FFC000"/>
                </a:solidFill>
              </a:rPr>
              <a:t>or</a:t>
            </a:r>
          </a:p>
          <a:p>
            <a:r>
              <a:rPr lang="en-US" dirty="0">
                <a:solidFill>
                  <a:srgbClr val="FFC000"/>
                </a:solidFill>
              </a:rPr>
              <a:t>Imagination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4974" y="2286000"/>
            <a:ext cx="2844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Representation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16937" y="2980372"/>
            <a:ext cx="1710725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‘unicorn’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sz="2400" b="0" u="sng" kern="0" dirty="0">
                <a:solidFill>
                  <a:schemeClr val="bg1"/>
                </a:solidFill>
                <a:latin typeface="Trebuchet MS" panose="020B0603020202020204" pitchFamily="34" charset="0"/>
              </a:rPr>
              <a:t>Graphics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rot="20950503" flipH="1">
            <a:off x="3427064" y="4622481"/>
            <a:ext cx="2613659" cy="248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232" y="5486400"/>
            <a:ext cx="1168134" cy="129540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 bwMode="auto">
          <a:xfrm flipH="1" flipV="1">
            <a:off x="3465040" y="5334000"/>
            <a:ext cx="2600480" cy="7239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Cloud Callout 13"/>
          <p:cNvSpPr/>
          <p:nvPr/>
        </p:nvSpPr>
        <p:spPr bwMode="auto">
          <a:xfrm>
            <a:off x="1047884" y="4349217"/>
            <a:ext cx="2210719" cy="14822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609785 w 1985439"/>
              <a:gd name="connsiteY0" fmla="*/ 1243013 h 1104900"/>
              <a:gd name="connsiteX1" fmla="*/ 579093 w 1985439"/>
              <a:gd name="connsiteY1" fmla="*/ 1273705 h 1104900"/>
              <a:gd name="connsiteX2" fmla="*/ 548401 w 1985439"/>
              <a:gd name="connsiteY2" fmla="*/ 1243013 h 1104900"/>
              <a:gd name="connsiteX3" fmla="*/ 579093 w 1985439"/>
              <a:gd name="connsiteY3" fmla="*/ 1212321 h 1104900"/>
              <a:gd name="connsiteX4" fmla="*/ 609785 w 1985439"/>
              <a:gd name="connsiteY4" fmla="*/ 1243013 h 1104900"/>
              <a:gd name="connsiteX0" fmla="*/ 663198 w 1985439"/>
              <a:gd name="connsiteY0" fmla="*/ 1205079 h 1104900"/>
              <a:gd name="connsiteX1" fmla="*/ 601815 w 1985439"/>
              <a:gd name="connsiteY1" fmla="*/ 1266462 h 1104900"/>
              <a:gd name="connsiteX2" fmla="*/ 540432 w 1985439"/>
              <a:gd name="connsiteY2" fmla="*/ 1205079 h 1104900"/>
              <a:gd name="connsiteX3" fmla="*/ 601815 w 1985439"/>
              <a:gd name="connsiteY3" fmla="*/ 1143696 h 1104900"/>
              <a:gd name="connsiteX4" fmla="*/ 663198 w 1985439"/>
              <a:gd name="connsiteY4" fmla="*/ 1205079 h 1104900"/>
              <a:gd name="connsiteX0" fmla="*/ 748152 w 1985439"/>
              <a:gd name="connsiteY0" fmla="*/ 1114485 h 1104900"/>
              <a:gd name="connsiteX1" fmla="*/ 656077 w 1985439"/>
              <a:gd name="connsiteY1" fmla="*/ 1206560 h 1104900"/>
              <a:gd name="connsiteX2" fmla="*/ 564002 w 1985439"/>
              <a:gd name="connsiteY2" fmla="*/ 1114485 h 1104900"/>
              <a:gd name="connsiteX3" fmla="*/ 656077 w 1985439"/>
              <a:gd name="connsiteY3" fmla="*/ 1022410 h 1104900"/>
              <a:gd name="connsiteX4" fmla="*/ 748152 w 1985439"/>
              <a:gd name="connsiteY4" fmla="*/ 1114485 h 11049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603470 w 1988013"/>
              <a:gd name="connsiteY1" fmla="*/ 126285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760602 w 1988013"/>
              <a:gd name="connsiteY1" fmla="*/ 1202954 h 1270099"/>
              <a:gd name="connsiteX2" fmla="*/ 565657 w 1988013"/>
              <a:gd name="connsiteY2" fmla="*/ 111087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603470 w 1988013"/>
              <a:gd name="connsiteY1" fmla="*/ 126285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657732 w 1988013"/>
              <a:gd name="connsiteY1" fmla="*/ 1134374 h 1270099"/>
              <a:gd name="connsiteX2" fmla="*/ 565657 w 1988013"/>
              <a:gd name="connsiteY2" fmla="*/ 111087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603470 w 1988013"/>
              <a:gd name="connsiteY1" fmla="*/ 126285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657732 w 1988013"/>
              <a:gd name="connsiteY1" fmla="*/ 1134374 h 1270099"/>
              <a:gd name="connsiteX2" fmla="*/ 497077 w 1988013"/>
              <a:gd name="connsiteY2" fmla="*/ 123660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603470 w 1988013"/>
              <a:gd name="connsiteY1" fmla="*/ 126285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657732 w 1988013"/>
              <a:gd name="connsiteY1" fmla="*/ 1134374 h 1270099"/>
              <a:gd name="connsiteX2" fmla="*/ 439927 w 1988013"/>
              <a:gd name="connsiteY2" fmla="*/ 105372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866360 w 1988013"/>
              <a:gd name="connsiteY1" fmla="*/ 104568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657732 w 1988013"/>
              <a:gd name="connsiteY1" fmla="*/ 1134374 h 1270099"/>
              <a:gd name="connsiteX2" fmla="*/ 439927 w 1988013"/>
              <a:gd name="connsiteY2" fmla="*/ 105372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50068"/>
              <a:gd name="connsiteX1" fmla="*/ 5659 w 43256"/>
              <a:gd name="connsiteY1" fmla="*/ 6766 h 50068"/>
              <a:gd name="connsiteX2" fmla="*/ 14041 w 43256"/>
              <a:gd name="connsiteY2" fmla="*/ 5061 h 50068"/>
              <a:gd name="connsiteX3" fmla="*/ 22492 w 43256"/>
              <a:gd name="connsiteY3" fmla="*/ 3291 h 50068"/>
              <a:gd name="connsiteX4" fmla="*/ 25785 w 43256"/>
              <a:gd name="connsiteY4" fmla="*/ 59 h 50068"/>
              <a:gd name="connsiteX5" fmla="*/ 29869 w 43256"/>
              <a:gd name="connsiteY5" fmla="*/ 2340 h 50068"/>
              <a:gd name="connsiteX6" fmla="*/ 35499 w 43256"/>
              <a:gd name="connsiteY6" fmla="*/ 549 h 50068"/>
              <a:gd name="connsiteX7" fmla="*/ 38354 w 43256"/>
              <a:gd name="connsiteY7" fmla="*/ 5435 h 50068"/>
              <a:gd name="connsiteX8" fmla="*/ 42018 w 43256"/>
              <a:gd name="connsiteY8" fmla="*/ 10177 h 50068"/>
              <a:gd name="connsiteX9" fmla="*/ 41854 w 43256"/>
              <a:gd name="connsiteY9" fmla="*/ 15319 h 50068"/>
              <a:gd name="connsiteX10" fmla="*/ 43052 w 43256"/>
              <a:gd name="connsiteY10" fmla="*/ 23181 h 50068"/>
              <a:gd name="connsiteX11" fmla="*/ 37440 w 43256"/>
              <a:gd name="connsiteY11" fmla="*/ 30063 h 50068"/>
              <a:gd name="connsiteX12" fmla="*/ 35431 w 43256"/>
              <a:gd name="connsiteY12" fmla="*/ 35960 h 50068"/>
              <a:gd name="connsiteX13" fmla="*/ 28591 w 43256"/>
              <a:gd name="connsiteY13" fmla="*/ 36674 h 50068"/>
              <a:gd name="connsiteX14" fmla="*/ 23703 w 43256"/>
              <a:gd name="connsiteY14" fmla="*/ 42965 h 50068"/>
              <a:gd name="connsiteX15" fmla="*/ 16516 w 43256"/>
              <a:gd name="connsiteY15" fmla="*/ 39125 h 50068"/>
              <a:gd name="connsiteX16" fmla="*/ 5840 w 43256"/>
              <a:gd name="connsiteY16" fmla="*/ 35331 h 50068"/>
              <a:gd name="connsiteX17" fmla="*/ 1146 w 43256"/>
              <a:gd name="connsiteY17" fmla="*/ 31109 h 50068"/>
              <a:gd name="connsiteX18" fmla="*/ 2149 w 43256"/>
              <a:gd name="connsiteY18" fmla="*/ 25410 h 50068"/>
              <a:gd name="connsiteX19" fmla="*/ 31 w 43256"/>
              <a:gd name="connsiteY19" fmla="*/ 19563 h 50068"/>
              <a:gd name="connsiteX20" fmla="*/ 3899 w 43256"/>
              <a:gd name="connsiteY20" fmla="*/ 14366 h 50068"/>
              <a:gd name="connsiteX21" fmla="*/ 3936 w 43256"/>
              <a:gd name="connsiteY21" fmla="*/ 14229 h 50068"/>
              <a:gd name="connsiteX0" fmla="*/ 508570 w 1988013"/>
              <a:gd name="connsiteY0" fmla="*/ 1056527 h 1280549"/>
              <a:gd name="connsiteX1" fmla="*/ 580748 w 1988013"/>
              <a:gd name="connsiteY1" fmla="*/ 1270099 h 1280549"/>
              <a:gd name="connsiteX2" fmla="*/ 550056 w 1988013"/>
              <a:gd name="connsiteY2" fmla="*/ 1239407 h 1280549"/>
              <a:gd name="connsiteX3" fmla="*/ 580748 w 1988013"/>
              <a:gd name="connsiteY3" fmla="*/ 1208715 h 1280549"/>
              <a:gd name="connsiteX4" fmla="*/ 508570 w 1988013"/>
              <a:gd name="connsiteY4" fmla="*/ 1056527 h 1280549"/>
              <a:gd name="connsiteX0" fmla="*/ 664853 w 1988013"/>
              <a:gd name="connsiteY0" fmla="*/ 1201473 h 1280549"/>
              <a:gd name="connsiteX1" fmla="*/ 866360 w 1988013"/>
              <a:gd name="connsiteY1" fmla="*/ 1045686 h 1280549"/>
              <a:gd name="connsiteX2" fmla="*/ 542087 w 1988013"/>
              <a:gd name="connsiteY2" fmla="*/ 1201473 h 1280549"/>
              <a:gd name="connsiteX3" fmla="*/ 603470 w 1988013"/>
              <a:gd name="connsiteY3" fmla="*/ 1140090 h 1280549"/>
              <a:gd name="connsiteX4" fmla="*/ 664853 w 1988013"/>
              <a:gd name="connsiteY4" fmla="*/ 1201473 h 1280549"/>
              <a:gd name="connsiteX0" fmla="*/ 749807 w 1988013"/>
              <a:gd name="connsiteY0" fmla="*/ 1110879 h 1280549"/>
              <a:gd name="connsiteX1" fmla="*/ 657732 w 1988013"/>
              <a:gd name="connsiteY1" fmla="*/ 1134374 h 1280549"/>
              <a:gd name="connsiteX2" fmla="*/ 439927 w 1988013"/>
              <a:gd name="connsiteY2" fmla="*/ 1053729 h 1280549"/>
              <a:gd name="connsiteX3" fmla="*/ 657732 w 1988013"/>
              <a:gd name="connsiteY3" fmla="*/ 1018804 h 1280549"/>
              <a:gd name="connsiteX4" fmla="*/ 749807 w 1988013"/>
              <a:gd name="connsiteY4" fmla="*/ 1110879 h 1280549"/>
              <a:gd name="connsiteX0" fmla="*/ 4729 w 43256"/>
              <a:gd name="connsiteY0" fmla="*/ 26036 h 50068"/>
              <a:gd name="connsiteX1" fmla="*/ 2196 w 43256"/>
              <a:gd name="connsiteY1" fmla="*/ 25239 h 50068"/>
              <a:gd name="connsiteX2" fmla="*/ 6964 w 43256"/>
              <a:gd name="connsiteY2" fmla="*/ 34758 h 50068"/>
              <a:gd name="connsiteX3" fmla="*/ 5856 w 43256"/>
              <a:gd name="connsiteY3" fmla="*/ 35139 h 50068"/>
              <a:gd name="connsiteX4" fmla="*/ 16514 w 43256"/>
              <a:gd name="connsiteY4" fmla="*/ 38949 h 50068"/>
              <a:gd name="connsiteX5" fmla="*/ 15846 w 43256"/>
              <a:gd name="connsiteY5" fmla="*/ 37209 h 50068"/>
              <a:gd name="connsiteX6" fmla="*/ 28863 w 43256"/>
              <a:gd name="connsiteY6" fmla="*/ 34610 h 50068"/>
              <a:gd name="connsiteX7" fmla="*/ 28596 w 43256"/>
              <a:gd name="connsiteY7" fmla="*/ 36519 h 50068"/>
              <a:gd name="connsiteX8" fmla="*/ 34165 w 43256"/>
              <a:gd name="connsiteY8" fmla="*/ 22813 h 50068"/>
              <a:gd name="connsiteX9" fmla="*/ 37416 w 43256"/>
              <a:gd name="connsiteY9" fmla="*/ 29949 h 50068"/>
              <a:gd name="connsiteX10" fmla="*/ 41834 w 43256"/>
              <a:gd name="connsiteY10" fmla="*/ 15213 h 50068"/>
              <a:gd name="connsiteX11" fmla="*/ 40386 w 43256"/>
              <a:gd name="connsiteY11" fmla="*/ 17889 h 50068"/>
              <a:gd name="connsiteX12" fmla="*/ 38360 w 43256"/>
              <a:gd name="connsiteY12" fmla="*/ 5285 h 50068"/>
              <a:gd name="connsiteX13" fmla="*/ 38436 w 43256"/>
              <a:gd name="connsiteY13" fmla="*/ 6549 h 50068"/>
              <a:gd name="connsiteX14" fmla="*/ 29114 w 43256"/>
              <a:gd name="connsiteY14" fmla="*/ 3811 h 50068"/>
              <a:gd name="connsiteX15" fmla="*/ 29856 w 43256"/>
              <a:gd name="connsiteY15" fmla="*/ 2199 h 50068"/>
              <a:gd name="connsiteX16" fmla="*/ 22177 w 43256"/>
              <a:gd name="connsiteY16" fmla="*/ 4579 h 50068"/>
              <a:gd name="connsiteX17" fmla="*/ 22536 w 43256"/>
              <a:gd name="connsiteY17" fmla="*/ 3189 h 50068"/>
              <a:gd name="connsiteX18" fmla="*/ 14036 w 43256"/>
              <a:gd name="connsiteY18" fmla="*/ 5051 h 50068"/>
              <a:gd name="connsiteX19" fmla="*/ 15336 w 43256"/>
              <a:gd name="connsiteY19" fmla="*/ 6399 h 50068"/>
              <a:gd name="connsiteX20" fmla="*/ 4163 w 43256"/>
              <a:gd name="connsiteY20" fmla="*/ 15648 h 50068"/>
              <a:gd name="connsiteX21" fmla="*/ 3936 w 43256"/>
              <a:gd name="connsiteY21" fmla="*/ 14229 h 50068"/>
              <a:gd name="connsiteX0" fmla="*/ 3936 w 43256"/>
              <a:gd name="connsiteY0" fmla="*/ 14229 h 48515"/>
              <a:gd name="connsiteX1" fmla="*/ 5659 w 43256"/>
              <a:gd name="connsiteY1" fmla="*/ 6766 h 48515"/>
              <a:gd name="connsiteX2" fmla="*/ 14041 w 43256"/>
              <a:gd name="connsiteY2" fmla="*/ 5061 h 48515"/>
              <a:gd name="connsiteX3" fmla="*/ 22492 w 43256"/>
              <a:gd name="connsiteY3" fmla="*/ 3291 h 48515"/>
              <a:gd name="connsiteX4" fmla="*/ 25785 w 43256"/>
              <a:gd name="connsiteY4" fmla="*/ 59 h 48515"/>
              <a:gd name="connsiteX5" fmla="*/ 29869 w 43256"/>
              <a:gd name="connsiteY5" fmla="*/ 2340 h 48515"/>
              <a:gd name="connsiteX6" fmla="*/ 35499 w 43256"/>
              <a:gd name="connsiteY6" fmla="*/ 549 h 48515"/>
              <a:gd name="connsiteX7" fmla="*/ 38354 w 43256"/>
              <a:gd name="connsiteY7" fmla="*/ 5435 h 48515"/>
              <a:gd name="connsiteX8" fmla="*/ 42018 w 43256"/>
              <a:gd name="connsiteY8" fmla="*/ 10177 h 48515"/>
              <a:gd name="connsiteX9" fmla="*/ 41854 w 43256"/>
              <a:gd name="connsiteY9" fmla="*/ 15319 h 48515"/>
              <a:gd name="connsiteX10" fmla="*/ 43052 w 43256"/>
              <a:gd name="connsiteY10" fmla="*/ 23181 h 48515"/>
              <a:gd name="connsiteX11" fmla="*/ 37440 w 43256"/>
              <a:gd name="connsiteY11" fmla="*/ 30063 h 48515"/>
              <a:gd name="connsiteX12" fmla="*/ 35431 w 43256"/>
              <a:gd name="connsiteY12" fmla="*/ 35960 h 48515"/>
              <a:gd name="connsiteX13" fmla="*/ 28591 w 43256"/>
              <a:gd name="connsiteY13" fmla="*/ 36674 h 48515"/>
              <a:gd name="connsiteX14" fmla="*/ 23703 w 43256"/>
              <a:gd name="connsiteY14" fmla="*/ 42965 h 48515"/>
              <a:gd name="connsiteX15" fmla="*/ 16516 w 43256"/>
              <a:gd name="connsiteY15" fmla="*/ 39125 h 48515"/>
              <a:gd name="connsiteX16" fmla="*/ 5840 w 43256"/>
              <a:gd name="connsiteY16" fmla="*/ 35331 h 48515"/>
              <a:gd name="connsiteX17" fmla="*/ 1146 w 43256"/>
              <a:gd name="connsiteY17" fmla="*/ 31109 h 48515"/>
              <a:gd name="connsiteX18" fmla="*/ 2149 w 43256"/>
              <a:gd name="connsiteY18" fmla="*/ 25410 h 48515"/>
              <a:gd name="connsiteX19" fmla="*/ 31 w 43256"/>
              <a:gd name="connsiteY19" fmla="*/ 19563 h 48515"/>
              <a:gd name="connsiteX20" fmla="*/ 3899 w 43256"/>
              <a:gd name="connsiteY20" fmla="*/ 14366 h 48515"/>
              <a:gd name="connsiteX21" fmla="*/ 3936 w 43256"/>
              <a:gd name="connsiteY21" fmla="*/ 14229 h 48515"/>
              <a:gd name="connsiteX0" fmla="*/ 508570 w 1988013"/>
              <a:gd name="connsiteY0" fmla="*/ 1056527 h 1240837"/>
              <a:gd name="connsiteX1" fmla="*/ 797918 w 1988013"/>
              <a:gd name="connsiteY1" fmla="*/ 1087219 h 1240837"/>
              <a:gd name="connsiteX2" fmla="*/ 550056 w 1988013"/>
              <a:gd name="connsiteY2" fmla="*/ 1239407 h 1240837"/>
              <a:gd name="connsiteX3" fmla="*/ 580748 w 1988013"/>
              <a:gd name="connsiteY3" fmla="*/ 1208715 h 1240837"/>
              <a:gd name="connsiteX4" fmla="*/ 508570 w 1988013"/>
              <a:gd name="connsiteY4" fmla="*/ 1056527 h 1240837"/>
              <a:gd name="connsiteX0" fmla="*/ 664853 w 1988013"/>
              <a:gd name="connsiteY0" fmla="*/ 1201473 h 1240837"/>
              <a:gd name="connsiteX1" fmla="*/ 866360 w 1988013"/>
              <a:gd name="connsiteY1" fmla="*/ 1045686 h 1240837"/>
              <a:gd name="connsiteX2" fmla="*/ 542087 w 1988013"/>
              <a:gd name="connsiteY2" fmla="*/ 1201473 h 1240837"/>
              <a:gd name="connsiteX3" fmla="*/ 603470 w 1988013"/>
              <a:gd name="connsiteY3" fmla="*/ 1140090 h 1240837"/>
              <a:gd name="connsiteX4" fmla="*/ 664853 w 1988013"/>
              <a:gd name="connsiteY4" fmla="*/ 1201473 h 1240837"/>
              <a:gd name="connsiteX0" fmla="*/ 749807 w 1988013"/>
              <a:gd name="connsiteY0" fmla="*/ 1110879 h 1240837"/>
              <a:gd name="connsiteX1" fmla="*/ 657732 w 1988013"/>
              <a:gd name="connsiteY1" fmla="*/ 1134374 h 1240837"/>
              <a:gd name="connsiteX2" fmla="*/ 439927 w 1988013"/>
              <a:gd name="connsiteY2" fmla="*/ 1053729 h 1240837"/>
              <a:gd name="connsiteX3" fmla="*/ 657732 w 1988013"/>
              <a:gd name="connsiteY3" fmla="*/ 1018804 h 1240837"/>
              <a:gd name="connsiteX4" fmla="*/ 749807 w 1988013"/>
              <a:gd name="connsiteY4" fmla="*/ 1110879 h 1240837"/>
              <a:gd name="connsiteX0" fmla="*/ 4729 w 43256"/>
              <a:gd name="connsiteY0" fmla="*/ 26036 h 48515"/>
              <a:gd name="connsiteX1" fmla="*/ 2196 w 43256"/>
              <a:gd name="connsiteY1" fmla="*/ 25239 h 48515"/>
              <a:gd name="connsiteX2" fmla="*/ 6964 w 43256"/>
              <a:gd name="connsiteY2" fmla="*/ 34758 h 48515"/>
              <a:gd name="connsiteX3" fmla="*/ 5856 w 43256"/>
              <a:gd name="connsiteY3" fmla="*/ 35139 h 48515"/>
              <a:gd name="connsiteX4" fmla="*/ 16514 w 43256"/>
              <a:gd name="connsiteY4" fmla="*/ 38949 h 48515"/>
              <a:gd name="connsiteX5" fmla="*/ 15846 w 43256"/>
              <a:gd name="connsiteY5" fmla="*/ 37209 h 48515"/>
              <a:gd name="connsiteX6" fmla="*/ 28863 w 43256"/>
              <a:gd name="connsiteY6" fmla="*/ 34610 h 48515"/>
              <a:gd name="connsiteX7" fmla="*/ 28596 w 43256"/>
              <a:gd name="connsiteY7" fmla="*/ 36519 h 48515"/>
              <a:gd name="connsiteX8" fmla="*/ 34165 w 43256"/>
              <a:gd name="connsiteY8" fmla="*/ 22813 h 48515"/>
              <a:gd name="connsiteX9" fmla="*/ 37416 w 43256"/>
              <a:gd name="connsiteY9" fmla="*/ 29949 h 48515"/>
              <a:gd name="connsiteX10" fmla="*/ 41834 w 43256"/>
              <a:gd name="connsiteY10" fmla="*/ 15213 h 48515"/>
              <a:gd name="connsiteX11" fmla="*/ 40386 w 43256"/>
              <a:gd name="connsiteY11" fmla="*/ 17889 h 48515"/>
              <a:gd name="connsiteX12" fmla="*/ 38360 w 43256"/>
              <a:gd name="connsiteY12" fmla="*/ 5285 h 48515"/>
              <a:gd name="connsiteX13" fmla="*/ 38436 w 43256"/>
              <a:gd name="connsiteY13" fmla="*/ 6549 h 48515"/>
              <a:gd name="connsiteX14" fmla="*/ 29114 w 43256"/>
              <a:gd name="connsiteY14" fmla="*/ 3811 h 48515"/>
              <a:gd name="connsiteX15" fmla="*/ 29856 w 43256"/>
              <a:gd name="connsiteY15" fmla="*/ 2199 h 48515"/>
              <a:gd name="connsiteX16" fmla="*/ 22177 w 43256"/>
              <a:gd name="connsiteY16" fmla="*/ 4579 h 48515"/>
              <a:gd name="connsiteX17" fmla="*/ 22536 w 43256"/>
              <a:gd name="connsiteY17" fmla="*/ 3189 h 48515"/>
              <a:gd name="connsiteX18" fmla="*/ 14036 w 43256"/>
              <a:gd name="connsiteY18" fmla="*/ 5051 h 48515"/>
              <a:gd name="connsiteX19" fmla="*/ 15336 w 43256"/>
              <a:gd name="connsiteY19" fmla="*/ 6399 h 48515"/>
              <a:gd name="connsiteX20" fmla="*/ 4163 w 43256"/>
              <a:gd name="connsiteY20" fmla="*/ 15648 h 48515"/>
              <a:gd name="connsiteX21" fmla="*/ 3936 w 43256"/>
              <a:gd name="connsiteY21" fmla="*/ 14229 h 48515"/>
              <a:gd name="connsiteX0" fmla="*/ 3936 w 43256"/>
              <a:gd name="connsiteY0" fmla="*/ 14229 h 48515"/>
              <a:gd name="connsiteX1" fmla="*/ 5659 w 43256"/>
              <a:gd name="connsiteY1" fmla="*/ 6766 h 48515"/>
              <a:gd name="connsiteX2" fmla="*/ 14041 w 43256"/>
              <a:gd name="connsiteY2" fmla="*/ 5061 h 48515"/>
              <a:gd name="connsiteX3" fmla="*/ 22492 w 43256"/>
              <a:gd name="connsiteY3" fmla="*/ 3291 h 48515"/>
              <a:gd name="connsiteX4" fmla="*/ 25785 w 43256"/>
              <a:gd name="connsiteY4" fmla="*/ 59 h 48515"/>
              <a:gd name="connsiteX5" fmla="*/ 29869 w 43256"/>
              <a:gd name="connsiteY5" fmla="*/ 2340 h 48515"/>
              <a:gd name="connsiteX6" fmla="*/ 35499 w 43256"/>
              <a:gd name="connsiteY6" fmla="*/ 549 h 48515"/>
              <a:gd name="connsiteX7" fmla="*/ 38354 w 43256"/>
              <a:gd name="connsiteY7" fmla="*/ 5435 h 48515"/>
              <a:gd name="connsiteX8" fmla="*/ 42018 w 43256"/>
              <a:gd name="connsiteY8" fmla="*/ 10177 h 48515"/>
              <a:gd name="connsiteX9" fmla="*/ 41854 w 43256"/>
              <a:gd name="connsiteY9" fmla="*/ 15319 h 48515"/>
              <a:gd name="connsiteX10" fmla="*/ 43052 w 43256"/>
              <a:gd name="connsiteY10" fmla="*/ 23181 h 48515"/>
              <a:gd name="connsiteX11" fmla="*/ 37440 w 43256"/>
              <a:gd name="connsiteY11" fmla="*/ 30063 h 48515"/>
              <a:gd name="connsiteX12" fmla="*/ 35431 w 43256"/>
              <a:gd name="connsiteY12" fmla="*/ 35960 h 48515"/>
              <a:gd name="connsiteX13" fmla="*/ 28591 w 43256"/>
              <a:gd name="connsiteY13" fmla="*/ 36674 h 48515"/>
              <a:gd name="connsiteX14" fmla="*/ 23703 w 43256"/>
              <a:gd name="connsiteY14" fmla="*/ 42965 h 48515"/>
              <a:gd name="connsiteX15" fmla="*/ 16516 w 43256"/>
              <a:gd name="connsiteY15" fmla="*/ 39125 h 48515"/>
              <a:gd name="connsiteX16" fmla="*/ 5840 w 43256"/>
              <a:gd name="connsiteY16" fmla="*/ 35331 h 48515"/>
              <a:gd name="connsiteX17" fmla="*/ 1146 w 43256"/>
              <a:gd name="connsiteY17" fmla="*/ 31109 h 48515"/>
              <a:gd name="connsiteX18" fmla="*/ 2149 w 43256"/>
              <a:gd name="connsiteY18" fmla="*/ 25410 h 48515"/>
              <a:gd name="connsiteX19" fmla="*/ 31 w 43256"/>
              <a:gd name="connsiteY19" fmla="*/ 19563 h 48515"/>
              <a:gd name="connsiteX20" fmla="*/ 3899 w 43256"/>
              <a:gd name="connsiteY20" fmla="*/ 14366 h 48515"/>
              <a:gd name="connsiteX21" fmla="*/ 3936 w 43256"/>
              <a:gd name="connsiteY21" fmla="*/ 14229 h 48515"/>
              <a:gd name="connsiteX0" fmla="*/ 508570 w 1988013"/>
              <a:gd name="connsiteY0" fmla="*/ 1056527 h 1240837"/>
              <a:gd name="connsiteX1" fmla="*/ 797918 w 1988013"/>
              <a:gd name="connsiteY1" fmla="*/ 1087219 h 1240837"/>
              <a:gd name="connsiteX2" fmla="*/ 550056 w 1988013"/>
              <a:gd name="connsiteY2" fmla="*/ 1239407 h 1240837"/>
              <a:gd name="connsiteX3" fmla="*/ 580748 w 1988013"/>
              <a:gd name="connsiteY3" fmla="*/ 1208715 h 1240837"/>
              <a:gd name="connsiteX4" fmla="*/ 508570 w 1988013"/>
              <a:gd name="connsiteY4" fmla="*/ 1056527 h 1240837"/>
              <a:gd name="connsiteX0" fmla="*/ 493403 w 1988013"/>
              <a:gd name="connsiteY0" fmla="*/ 1098603 h 1240837"/>
              <a:gd name="connsiteX1" fmla="*/ 866360 w 1988013"/>
              <a:gd name="connsiteY1" fmla="*/ 1045686 h 1240837"/>
              <a:gd name="connsiteX2" fmla="*/ 542087 w 1988013"/>
              <a:gd name="connsiteY2" fmla="*/ 1201473 h 1240837"/>
              <a:gd name="connsiteX3" fmla="*/ 603470 w 1988013"/>
              <a:gd name="connsiteY3" fmla="*/ 1140090 h 1240837"/>
              <a:gd name="connsiteX4" fmla="*/ 493403 w 1988013"/>
              <a:gd name="connsiteY4" fmla="*/ 1098603 h 1240837"/>
              <a:gd name="connsiteX0" fmla="*/ 749807 w 1988013"/>
              <a:gd name="connsiteY0" fmla="*/ 1110879 h 1240837"/>
              <a:gd name="connsiteX1" fmla="*/ 657732 w 1988013"/>
              <a:gd name="connsiteY1" fmla="*/ 1134374 h 1240837"/>
              <a:gd name="connsiteX2" fmla="*/ 439927 w 1988013"/>
              <a:gd name="connsiteY2" fmla="*/ 1053729 h 1240837"/>
              <a:gd name="connsiteX3" fmla="*/ 657732 w 1988013"/>
              <a:gd name="connsiteY3" fmla="*/ 1018804 h 1240837"/>
              <a:gd name="connsiteX4" fmla="*/ 749807 w 1988013"/>
              <a:gd name="connsiteY4" fmla="*/ 1110879 h 1240837"/>
              <a:gd name="connsiteX0" fmla="*/ 4729 w 43256"/>
              <a:gd name="connsiteY0" fmla="*/ 26036 h 48515"/>
              <a:gd name="connsiteX1" fmla="*/ 2196 w 43256"/>
              <a:gd name="connsiteY1" fmla="*/ 25239 h 48515"/>
              <a:gd name="connsiteX2" fmla="*/ 6964 w 43256"/>
              <a:gd name="connsiteY2" fmla="*/ 34758 h 48515"/>
              <a:gd name="connsiteX3" fmla="*/ 5856 w 43256"/>
              <a:gd name="connsiteY3" fmla="*/ 35139 h 48515"/>
              <a:gd name="connsiteX4" fmla="*/ 16514 w 43256"/>
              <a:gd name="connsiteY4" fmla="*/ 38949 h 48515"/>
              <a:gd name="connsiteX5" fmla="*/ 15846 w 43256"/>
              <a:gd name="connsiteY5" fmla="*/ 37209 h 48515"/>
              <a:gd name="connsiteX6" fmla="*/ 28863 w 43256"/>
              <a:gd name="connsiteY6" fmla="*/ 34610 h 48515"/>
              <a:gd name="connsiteX7" fmla="*/ 28596 w 43256"/>
              <a:gd name="connsiteY7" fmla="*/ 36519 h 48515"/>
              <a:gd name="connsiteX8" fmla="*/ 34165 w 43256"/>
              <a:gd name="connsiteY8" fmla="*/ 22813 h 48515"/>
              <a:gd name="connsiteX9" fmla="*/ 37416 w 43256"/>
              <a:gd name="connsiteY9" fmla="*/ 29949 h 48515"/>
              <a:gd name="connsiteX10" fmla="*/ 41834 w 43256"/>
              <a:gd name="connsiteY10" fmla="*/ 15213 h 48515"/>
              <a:gd name="connsiteX11" fmla="*/ 40386 w 43256"/>
              <a:gd name="connsiteY11" fmla="*/ 17889 h 48515"/>
              <a:gd name="connsiteX12" fmla="*/ 38360 w 43256"/>
              <a:gd name="connsiteY12" fmla="*/ 5285 h 48515"/>
              <a:gd name="connsiteX13" fmla="*/ 38436 w 43256"/>
              <a:gd name="connsiteY13" fmla="*/ 6549 h 48515"/>
              <a:gd name="connsiteX14" fmla="*/ 29114 w 43256"/>
              <a:gd name="connsiteY14" fmla="*/ 3811 h 48515"/>
              <a:gd name="connsiteX15" fmla="*/ 29856 w 43256"/>
              <a:gd name="connsiteY15" fmla="*/ 2199 h 48515"/>
              <a:gd name="connsiteX16" fmla="*/ 22177 w 43256"/>
              <a:gd name="connsiteY16" fmla="*/ 4579 h 48515"/>
              <a:gd name="connsiteX17" fmla="*/ 22536 w 43256"/>
              <a:gd name="connsiteY17" fmla="*/ 3189 h 48515"/>
              <a:gd name="connsiteX18" fmla="*/ 14036 w 43256"/>
              <a:gd name="connsiteY18" fmla="*/ 5051 h 48515"/>
              <a:gd name="connsiteX19" fmla="*/ 15336 w 43256"/>
              <a:gd name="connsiteY19" fmla="*/ 6399 h 48515"/>
              <a:gd name="connsiteX20" fmla="*/ 4163 w 43256"/>
              <a:gd name="connsiteY20" fmla="*/ 15648 h 48515"/>
              <a:gd name="connsiteX21" fmla="*/ 3936 w 43256"/>
              <a:gd name="connsiteY21" fmla="*/ 14229 h 48515"/>
              <a:gd name="connsiteX0" fmla="*/ 3936 w 43256"/>
              <a:gd name="connsiteY0" fmla="*/ 14229 h 48515"/>
              <a:gd name="connsiteX1" fmla="*/ 5659 w 43256"/>
              <a:gd name="connsiteY1" fmla="*/ 6766 h 48515"/>
              <a:gd name="connsiteX2" fmla="*/ 14041 w 43256"/>
              <a:gd name="connsiteY2" fmla="*/ 5061 h 48515"/>
              <a:gd name="connsiteX3" fmla="*/ 22492 w 43256"/>
              <a:gd name="connsiteY3" fmla="*/ 3291 h 48515"/>
              <a:gd name="connsiteX4" fmla="*/ 25785 w 43256"/>
              <a:gd name="connsiteY4" fmla="*/ 59 h 48515"/>
              <a:gd name="connsiteX5" fmla="*/ 29869 w 43256"/>
              <a:gd name="connsiteY5" fmla="*/ 2340 h 48515"/>
              <a:gd name="connsiteX6" fmla="*/ 35499 w 43256"/>
              <a:gd name="connsiteY6" fmla="*/ 549 h 48515"/>
              <a:gd name="connsiteX7" fmla="*/ 38354 w 43256"/>
              <a:gd name="connsiteY7" fmla="*/ 5435 h 48515"/>
              <a:gd name="connsiteX8" fmla="*/ 42018 w 43256"/>
              <a:gd name="connsiteY8" fmla="*/ 10177 h 48515"/>
              <a:gd name="connsiteX9" fmla="*/ 41854 w 43256"/>
              <a:gd name="connsiteY9" fmla="*/ 15319 h 48515"/>
              <a:gd name="connsiteX10" fmla="*/ 43052 w 43256"/>
              <a:gd name="connsiteY10" fmla="*/ 23181 h 48515"/>
              <a:gd name="connsiteX11" fmla="*/ 37440 w 43256"/>
              <a:gd name="connsiteY11" fmla="*/ 30063 h 48515"/>
              <a:gd name="connsiteX12" fmla="*/ 35431 w 43256"/>
              <a:gd name="connsiteY12" fmla="*/ 35960 h 48515"/>
              <a:gd name="connsiteX13" fmla="*/ 28591 w 43256"/>
              <a:gd name="connsiteY13" fmla="*/ 36674 h 48515"/>
              <a:gd name="connsiteX14" fmla="*/ 23703 w 43256"/>
              <a:gd name="connsiteY14" fmla="*/ 42965 h 48515"/>
              <a:gd name="connsiteX15" fmla="*/ 16516 w 43256"/>
              <a:gd name="connsiteY15" fmla="*/ 39125 h 48515"/>
              <a:gd name="connsiteX16" fmla="*/ 5840 w 43256"/>
              <a:gd name="connsiteY16" fmla="*/ 35331 h 48515"/>
              <a:gd name="connsiteX17" fmla="*/ 1146 w 43256"/>
              <a:gd name="connsiteY17" fmla="*/ 31109 h 48515"/>
              <a:gd name="connsiteX18" fmla="*/ 2149 w 43256"/>
              <a:gd name="connsiteY18" fmla="*/ 25410 h 48515"/>
              <a:gd name="connsiteX19" fmla="*/ 31 w 43256"/>
              <a:gd name="connsiteY19" fmla="*/ 19563 h 48515"/>
              <a:gd name="connsiteX20" fmla="*/ 3899 w 43256"/>
              <a:gd name="connsiteY20" fmla="*/ 14366 h 48515"/>
              <a:gd name="connsiteX21" fmla="*/ 3936 w 43256"/>
              <a:gd name="connsiteY21" fmla="*/ 14229 h 48515"/>
              <a:gd name="connsiteX0" fmla="*/ 508570 w 1988013"/>
              <a:gd name="connsiteY0" fmla="*/ 1056527 h 1240837"/>
              <a:gd name="connsiteX1" fmla="*/ 797918 w 1988013"/>
              <a:gd name="connsiteY1" fmla="*/ 1087219 h 1240837"/>
              <a:gd name="connsiteX2" fmla="*/ 550056 w 1988013"/>
              <a:gd name="connsiteY2" fmla="*/ 1239407 h 1240837"/>
              <a:gd name="connsiteX3" fmla="*/ 580748 w 1988013"/>
              <a:gd name="connsiteY3" fmla="*/ 1208715 h 1240837"/>
              <a:gd name="connsiteX4" fmla="*/ 508570 w 1988013"/>
              <a:gd name="connsiteY4" fmla="*/ 1056527 h 1240837"/>
              <a:gd name="connsiteX0" fmla="*/ 493403 w 1988013"/>
              <a:gd name="connsiteY0" fmla="*/ 1098603 h 1240837"/>
              <a:gd name="connsiteX1" fmla="*/ 866360 w 1988013"/>
              <a:gd name="connsiteY1" fmla="*/ 1045686 h 1240837"/>
              <a:gd name="connsiteX2" fmla="*/ 542087 w 1988013"/>
              <a:gd name="connsiteY2" fmla="*/ 1201473 h 1240837"/>
              <a:gd name="connsiteX3" fmla="*/ 752060 w 1988013"/>
              <a:gd name="connsiteY3" fmla="*/ 1082940 h 1240837"/>
              <a:gd name="connsiteX4" fmla="*/ 493403 w 1988013"/>
              <a:gd name="connsiteY4" fmla="*/ 1098603 h 1240837"/>
              <a:gd name="connsiteX0" fmla="*/ 749807 w 1988013"/>
              <a:gd name="connsiteY0" fmla="*/ 1110879 h 1240837"/>
              <a:gd name="connsiteX1" fmla="*/ 657732 w 1988013"/>
              <a:gd name="connsiteY1" fmla="*/ 1134374 h 1240837"/>
              <a:gd name="connsiteX2" fmla="*/ 439927 w 1988013"/>
              <a:gd name="connsiteY2" fmla="*/ 1053729 h 1240837"/>
              <a:gd name="connsiteX3" fmla="*/ 657732 w 1988013"/>
              <a:gd name="connsiteY3" fmla="*/ 1018804 h 1240837"/>
              <a:gd name="connsiteX4" fmla="*/ 749807 w 1988013"/>
              <a:gd name="connsiteY4" fmla="*/ 1110879 h 1240837"/>
              <a:gd name="connsiteX0" fmla="*/ 4729 w 43256"/>
              <a:gd name="connsiteY0" fmla="*/ 26036 h 48515"/>
              <a:gd name="connsiteX1" fmla="*/ 2196 w 43256"/>
              <a:gd name="connsiteY1" fmla="*/ 25239 h 48515"/>
              <a:gd name="connsiteX2" fmla="*/ 6964 w 43256"/>
              <a:gd name="connsiteY2" fmla="*/ 34758 h 48515"/>
              <a:gd name="connsiteX3" fmla="*/ 5856 w 43256"/>
              <a:gd name="connsiteY3" fmla="*/ 35139 h 48515"/>
              <a:gd name="connsiteX4" fmla="*/ 16514 w 43256"/>
              <a:gd name="connsiteY4" fmla="*/ 38949 h 48515"/>
              <a:gd name="connsiteX5" fmla="*/ 15846 w 43256"/>
              <a:gd name="connsiteY5" fmla="*/ 37209 h 48515"/>
              <a:gd name="connsiteX6" fmla="*/ 28863 w 43256"/>
              <a:gd name="connsiteY6" fmla="*/ 34610 h 48515"/>
              <a:gd name="connsiteX7" fmla="*/ 28596 w 43256"/>
              <a:gd name="connsiteY7" fmla="*/ 36519 h 48515"/>
              <a:gd name="connsiteX8" fmla="*/ 34165 w 43256"/>
              <a:gd name="connsiteY8" fmla="*/ 22813 h 48515"/>
              <a:gd name="connsiteX9" fmla="*/ 37416 w 43256"/>
              <a:gd name="connsiteY9" fmla="*/ 29949 h 48515"/>
              <a:gd name="connsiteX10" fmla="*/ 41834 w 43256"/>
              <a:gd name="connsiteY10" fmla="*/ 15213 h 48515"/>
              <a:gd name="connsiteX11" fmla="*/ 40386 w 43256"/>
              <a:gd name="connsiteY11" fmla="*/ 17889 h 48515"/>
              <a:gd name="connsiteX12" fmla="*/ 38360 w 43256"/>
              <a:gd name="connsiteY12" fmla="*/ 5285 h 48515"/>
              <a:gd name="connsiteX13" fmla="*/ 38436 w 43256"/>
              <a:gd name="connsiteY13" fmla="*/ 6549 h 48515"/>
              <a:gd name="connsiteX14" fmla="*/ 29114 w 43256"/>
              <a:gd name="connsiteY14" fmla="*/ 3811 h 48515"/>
              <a:gd name="connsiteX15" fmla="*/ 29856 w 43256"/>
              <a:gd name="connsiteY15" fmla="*/ 2199 h 48515"/>
              <a:gd name="connsiteX16" fmla="*/ 22177 w 43256"/>
              <a:gd name="connsiteY16" fmla="*/ 4579 h 48515"/>
              <a:gd name="connsiteX17" fmla="*/ 22536 w 43256"/>
              <a:gd name="connsiteY17" fmla="*/ 3189 h 48515"/>
              <a:gd name="connsiteX18" fmla="*/ 14036 w 43256"/>
              <a:gd name="connsiteY18" fmla="*/ 5051 h 48515"/>
              <a:gd name="connsiteX19" fmla="*/ 15336 w 43256"/>
              <a:gd name="connsiteY19" fmla="*/ 6399 h 48515"/>
              <a:gd name="connsiteX20" fmla="*/ 4163 w 43256"/>
              <a:gd name="connsiteY20" fmla="*/ 15648 h 48515"/>
              <a:gd name="connsiteX21" fmla="*/ 3936 w 43256"/>
              <a:gd name="connsiteY21" fmla="*/ 14229 h 48515"/>
              <a:gd name="connsiteX0" fmla="*/ 3936 w 43256"/>
              <a:gd name="connsiteY0" fmla="*/ 14229 h 47293"/>
              <a:gd name="connsiteX1" fmla="*/ 5659 w 43256"/>
              <a:gd name="connsiteY1" fmla="*/ 6766 h 47293"/>
              <a:gd name="connsiteX2" fmla="*/ 14041 w 43256"/>
              <a:gd name="connsiteY2" fmla="*/ 5061 h 47293"/>
              <a:gd name="connsiteX3" fmla="*/ 22492 w 43256"/>
              <a:gd name="connsiteY3" fmla="*/ 3291 h 47293"/>
              <a:gd name="connsiteX4" fmla="*/ 25785 w 43256"/>
              <a:gd name="connsiteY4" fmla="*/ 59 h 47293"/>
              <a:gd name="connsiteX5" fmla="*/ 29869 w 43256"/>
              <a:gd name="connsiteY5" fmla="*/ 2340 h 47293"/>
              <a:gd name="connsiteX6" fmla="*/ 35499 w 43256"/>
              <a:gd name="connsiteY6" fmla="*/ 549 h 47293"/>
              <a:gd name="connsiteX7" fmla="*/ 38354 w 43256"/>
              <a:gd name="connsiteY7" fmla="*/ 5435 h 47293"/>
              <a:gd name="connsiteX8" fmla="*/ 42018 w 43256"/>
              <a:gd name="connsiteY8" fmla="*/ 10177 h 47293"/>
              <a:gd name="connsiteX9" fmla="*/ 41854 w 43256"/>
              <a:gd name="connsiteY9" fmla="*/ 15319 h 47293"/>
              <a:gd name="connsiteX10" fmla="*/ 43052 w 43256"/>
              <a:gd name="connsiteY10" fmla="*/ 23181 h 47293"/>
              <a:gd name="connsiteX11" fmla="*/ 37440 w 43256"/>
              <a:gd name="connsiteY11" fmla="*/ 30063 h 47293"/>
              <a:gd name="connsiteX12" fmla="*/ 35431 w 43256"/>
              <a:gd name="connsiteY12" fmla="*/ 35960 h 47293"/>
              <a:gd name="connsiteX13" fmla="*/ 28591 w 43256"/>
              <a:gd name="connsiteY13" fmla="*/ 36674 h 47293"/>
              <a:gd name="connsiteX14" fmla="*/ 23703 w 43256"/>
              <a:gd name="connsiteY14" fmla="*/ 42965 h 47293"/>
              <a:gd name="connsiteX15" fmla="*/ 16516 w 43256"/>
              <a:gd name="connsiteY15" fmla="*/ 39125 h 47293"/>
              <a:gd name="connsiteX16" fmla="*/ 5840 w 43256"/>
              <a:gd name="connsiteY16" fmla="*/ 35331 h 47293"/>
              <a:gd name="connsiteX17" fmla="*/ 1146 w 43256"/>
              <a:gd name="connsiteY17" fmla="*/ 31109 h 47293"/>
              <a:gd name="connsiteX18" fmla="*/ 2149 w 43256"/>
              <a:gd name="connsiteY18" fmla="*/ 25410 h 47293"/>
              <a:gd name="connsiteX19" fmla="*/ 31 w 43256"/>
              <a:gd name="connsiteY19" fmla="*/ 19563 h 47293"/>
              <a:gd name="connsiteX20" fmla="*/ 3899 w 43256"/>
              <a:gd name="connsiteY20" fmla="*/ 14366 h 47293"/>
              <a:gd name="connsiteX21" fmla="*/ 3936 w 43256"/>
              <a:gd name="connsiteY21" fmla="*/ 14229 h 47293"/>
              <a:gd name="connsiteX0" fmla="*/ 508570 w 1988013"/>
              <a:gd name="connsiteY0" fmla="*/ 1056527 h 1209578"/>
              <a:gd name="connsiteX1" fmla="*/ 797918 w 1988013"/>
              <a:gd name="connsiteY1" fmla="*/ 1087219 h 1209578"/>
              <a:gd name="connsiteX2" fmla="*/ 378606 w 1988013"/>
              <a:gd name="connsiteY2" fmla="*/ 976517 h 1209578"/>
              <a:gd name="connsiteX3" fmla="*/ 580748 w 1988013"/>
              <a:gd name="connsiteY3" fmla="*/ 1208715 h 1209578"/>
              <a:gd name="connsiteX4" fmla="*/ 508570 w 1988013"/>
              <a:gd name="connsiteY4" fmla="*/ 1056527 h 1209578"/>
              <a:gd name="connsiteX0" fmla="*/ 493403 w 1988013"/>
              <a:gd name="connsiteY0" fmla="*/ 1098603 h 1209578"/>
              <a:gd name="connsiteX1" fmla="*/ 866360 w 1988013"/>
              <a:gd name="connsiteY1" fmla="*/ 1045686 h 1209578"/>
              <a:gd name="connsiteX2" fmla="*/ 542087 w 1988013"/>
              <a:gd name="connsiteY2" fmla="*/ 1201473 h 1209578"/>
              <a:gd name="connsiteX3" fmla="*/ 752060 w 1988013"/>
              <a:gd name="connsiteY3" fmla="*/ 1082940 h 1209578"/>
              <a:gd name="connsiteX4" fmla="*/ 493403 w 1988013"/>
              <a:gd name="connsiteY4" fmla="*/ 1098603 h 1209578"/>
              <a:gd name="connsiteX0" fmla="*/ 749807 w 1988013"/>
              <a:gd name="connsiteY0" fmla="*/ 1110879 h 1209578"/>
              <a:gd name="connsiteX1" fmla="*/ 657732 w 1988013"/>
              <a:gd name="connsiteY1" fmla="*/ 1134374 h 1209578"/>
              <a:gd name="connsiteX2" fmla="*/ 439927 w 1988013"/>
              <a:gd name="connsiteY2" fmla="*/ 1053729 h 1209578"/>
              <a:gd name="connsiteX3" fmla="*/ 657732 w 1988013"/>
              <a:gd name="connsiteY3" fmla="*/ 1018804 h 1209578"/>
              <a:gd name="connsiteX4" fmla="*/ 749807 w 1988013"/>
              <a:gd name="connsiteY4" fmla="*/ 1110879 h 1209578"/>
              <a:gd name="connsiteX0" fmla="*/ 4729 w 43256"/>
              <a:gd name="connsiteY0" fmla="*/ 26036 h 47293"/>
              <a:gd name="connsiteX1" fmla="*/ 2196 w 43256"/>
              <a:gd name="connsiteY1" fmla="*/ 25239 h 47293"/>
              <a:gd name="connsiteX2" fmla="*/ 6964 w 43256"/>
              <a:gd name="connsiteY2" fmla="*/ 34758 h 47293"/>
              <a:gd name="connsiteX3" fmla="*/ 5856 w 43256"/>
              <a:gd name="connsiteY3" fmla="*/ 35139 h 47293"/>
              <a:gd name="connsiteX4" fmla="*/ 16514 w 43256"/>
              <a:gd name="connsiteY4" fmla="*/ 38949 h 47293"/>
              <a:gd name="connsiteX5" fmla="*/ 15846 w 43256"/>
              <a:gd name="connsiteY5" fmla="*/ 37209 h 47293"/>
              <a:gd name="connsiteX6" fmla="*/ 28863 w 43256"/>
              <a:gd name="connsiteY6" fmla="*/ 34610 h 47293"/>
              <a:gd name="connsiteX7" fmla="*/ 28596 w 43256"/>
              <a:gd name="connsiteY7" fmla="*/ 36519 h 47293"/>
              <a:gd name="connsiteX8" fmla="*/ 34165 w 43256"/>
              <a:gd name="connsiteY8" fmla="*/ 22813 h 47293"/>
              <a:gd name="connsiteX9" fmla="*/ 37416 w 43256"/>
              <a:gd name="connsiteY9" fmla="*/ 29949 h 47293"/>
              <a:gd name="connsiteX10" fmla="*/ 41834 w 43256"/>
              <a:gd name="connsiteY10" fmla="*/ 15213 h 47293"/>
              <a:gd name="connsiteX11" fmla="*/ 40386 w 43256"/>
              <a:gd name="connsiteY11" fmla="*/ 17889 h 47293"/>
              <a:gd name="connsiteX12" fmla="*/ 38360 w 43256"/>
              <a:gd name="connsiteY12" fmla="*/ 5285 h 47293"/>
              <a:gd name="connsiteX13" fmla="*/ 38436 w 43256"/>
              <a:gd name="connsiteY13" fmla="*/ 6549 h 47293"/>
              <a:gd name="connsiteX14" fmla="*/ 29114 w 43256"/>
              <a:gd name="connsiteY14" fmla="*/ 3811 h 47293"/>
              <a:gd name="connsiteX15" fmla="*/ 29856 w 43256"/>
              <a:gd name="connsiteY15" fmla="*/ 2199 h 47293"/>
              <a:gd name="connsiteX16" fmla="*/ 22177 w 43256"/>
              <a:gd name="connsiteY16" fmla="*/ 4579 h 47293"/>
              <a:gd name="connsiteX17" fmla="*/ 22536 w 43256"/>
              <a:gd name="connsiteY17" fmla="*/ 3189 h 47293"/>
              <a:gd name="connsiteX18" fmla="*/ 14036 w 43256"/>
              <a:gd name="connsiteY18" fmla="*/ 5051 h 47293"/>
              <a:gd name="connsiteX19" fmla="*/ 15336 w 43256"/>
              <a:gd name="connsiteY19" fmla="*/ 6399 h 47293"/>
              <a:gd name="connsiteX20" fmla="*/ 4163 w 43256"/>
              <a:gd name="connsiteY20" fmla="*/ 15648 h 47293"/>
              <a:gd name="connsiteX21" fmla="*/ 3936 w 43256"/>
              <a:gd name="connsiteY21" fmla="*/ 14229 h 47293"/>
              <a:gd name="connsiteX0" fmla="*/ 3936 w 43256"/>
              <a:gd name="connsiteY0" fmla="*/ 14229 h 47293"/>
              <a:gd name="connsiteX1" fmla="*/ 5659 w 43256"/>
              <a:gd name="connsiteY1" fmla="*/ 6766 h 47293"/>
              <a:gd name="connsiteX2" fmla="*/ 14041 w 43256"/>
              <a:gd name="connsiteY2" fmla="*/ 5061 h 47293"/>
              <a:gd name="connsiteX3" fmla="*/ 22492 w 43256"/>
              <a:gd name="connsiteY3" fmla="*/ 3291 h 47293"/>
              <a:gd name="connsiteX4" fmla="*/ 25785 w 43256"/>
              <a:gd name="connsiteY4" fmla="*/ 59 h 47293"/>
              <a:gd name="connsiteX5" fmla="*/ 29869 w 43256"/>
              <a:gd name="connsiteY5" fmla="*/ 2340 h 47293"/>
              <a:gd name="connsiteX6" fmla="*/ 35499 w 43256"/>
              <a:gd name="connsiteY6" fmla="*/ 549 h 47293"/>
              <a:gd name="connsiteX7" fmla="*/ 38354 w 43256"/>
              <a:gd name="connsiteY7" fmla="*/ 5435 h 47293"/>
              <a:gd name="connsiteX8" fmla="*/ 42018 w 43256"/>
              <a:gd name="connsiteY8" fmla="*/ 10177 h 47293"/>
              <a:gd name="connsiteX9" fmla="*/ 41854 w 43256"/>
              <a:gd name="connsiteY9" fmla="*/ 15319 h 47293"/>
              <a:gd name="connsiteX10" fmla="*/ 43052 w 43256"/>
              <a:gd name="connsiteY10" fmla="*/ 23181 h 47293"/>
              <a:gd name="connsiteX11" fmla="*/ 37440 w 43256"/>
              <a:gd name="connsiteY11" fmla="*/ 30063 h 47293"/>
              <a:gd name="connsiteX12" fmla="*/ 35431 w 43256"/>
              <a:gd name="connsiteY12" fmla="*/ 35960 h 47293"/>
              <a:gd name="connsiteX13" fmla="*/ 28591 w 43256"/>
              <a:gd name="connsiteY13" fmla="*/ 36674 h 47293"/>
              <a:gd name="connsiteX14" fmla="*/ 23703 w 43256"/>
              <a:gd name="connsiteY14" fmla="*/ 42965 h 47293"/>
              <a:gd name="connsiteX15" fmla="*/ 16516 w 43256"/>
              <a:gd name="connsiteY15" fmla="*/ 39125 h 47293"/>
              <a:gd name="connsiteX16" fmla="*/ 5840 w 43256"/>
              <a:gd name="connsiteY16" fmla="*/ 35331 h 47293"/>
              <a:gd name="connsiteX17" fmla="*/ 1146 w 43256"/>
              <a:gd name="connsiteY17" fmla="*/ 31109 h 47293"/>
              <a:gd name="connsiteX18" fmla="*/ 2149 w 43256"/>
              <a:gd name="connsiteY18" fmla="*/ 25410 h 47293"/>
              <a:gd name="connsiteX19" fmla="*/ 31 w 43256"/>
              <a:gd name="connsiteY19" fmla="*/ 19563 h 47293"/>
              <a:gd name="connsiteX20" fmla="*/ 3899 w 43256"/>
              <a:gd name="connsiteY20" fmla="*/ 14366 h 47293"/>
              <a:gd name="connsiteX21" fmla="*/ 3936 w 43256"/>
              <a:gd name="connsiteY21" fmla="*/ 14229 h 47293"/>
              <a:gd name="connsiteX0" fmla="*/ 508570 w 1988013"/>
              <a:gd name="connsiteY0" fmla="*/ 1056527 h 1209578"/>
              <a:gd name="connsiteX1" fmla="*/ 797918 w 1988013"/>
              <a:gd name="connsiteY1" fmla="*/ 1087219 h 1209578"/>
              <a:gd name="connsiteX2" fmla="*/ 378606 w 1988013"/>
              <a:gd name="connsiteY2" fmla="*/ 976517 h 1209578"/>
              <a:gd name="connsiteX3" fmla="*/ 580748 w 1988013"/>
              <a:gd name="connsiteY3" fmla="*/ 1208715 h 1209578"/>
              <a:gd name="connsiteX4" fmla="*/ 508570 w 1988013"/>
              <a:gd name="connsiteY4" fmla="*/ 1056527 h 1209578"/>
              <a:gd name="connsiteX0" fmla="*/ 493403 w 1988013"/>
              <a:gd name="connsiteY0" fmla="*/ 1098603 h 1209578"/>
              <a:gd name="connsiteX1" fmla="*/ 866360 w 1988013"/>
              <a:gd name="connsiteY1" fmla="*/ 1045686 h 1209578"/>
              <a:gd name="connsiteX2" fmla="*/ 713537 w 1988013"/>
              <a:gd name="connsiteY2" fmla="*/ 1087173 h 1209578"/>
              <a:gd name="connsiteX3" fmla="*/ 752060 w 1988013"/>
              <a:gd name="connsiteY3" fmla="*/ 1082940 h 1209578"/>
              <a:gd name="connsiteX4" fmla="*/ 493403 w 1988013"/>
              <a:gd name="connsiteY4" fmla="*/ 1098603 h 1209578"/>
              <a:gd name="connsiteX0" fmla="*/ 749807 w 1988013"/>
              <a:gd name="connsiteY0" fmla="*/ 1110879 h 1209578"/>
              <a:gd name="connsiteX1" fmla="*/ 657732 w 1988013"/>
              <a:gd name="connsiteY1" fmla="*/ 1134374 h 1209578"/>
              <a:gd name="connsiteX2" fmla="*/ 439927 w 1988013"/>
              <a:gd name="connsiteY2" fmla="*/ 1053729 h 1209578"/>
              <a:gd name="connsiteX3" fmla="*/ 657732 w 1988013"/>
              <a:gd name="connsiteY3" fmla="*/ 1018804 h 1209578"/>
              <a:gd name="connsiteX4" fmla="*/ 749807 w 1988013"/>
              <a:gd name="connsiteY4" fmla="*/ 1110879 h 1209578"/>
              <a:gd name="connsiteX0" fmla="*/ 4729 w 43256"/>
              <a:gd name="connsiteY0" fmla="*/ 26036 h 47293"/>
              <a:gd name="connsiteX1" fmla="*/ 2196 w 43256"/>
              <a:gd name="connsiteY1" fmla="*/ 25239 h 47293"/>
              <a:gd name="connsiteX2" fmla="*/ 6964 w 43256"/>
              <a:gd name="connsiteY2" fmla="*/ 34758 h 47293"/>
              <a:gd name="connsiteX3" fmla="*/ 5856 w 43256"/>
              <a:gd name="connsiteY3" fmla="*/ 35139 h 47293"/>
              <a:gd name="connsiteX4" fmla="*/ 16514 w 43256"/>
              <a:gd name="connsiteY4" fmla="*/ 38949 h 47293"/>
              <a:gd name="connsiteX5" fmla="*/ 15846 w 43256"/>
              <a:gd name="connsiteY5" fmla="*/ 37209 h 47293"/>
              <a:gd name="connsiteX6" fmla="*/ 28863 w 43256"/>
              <a:gd name="connsiteY6" fmla="*/ 34610 h 47293"/>
              <a:gd name="connsiteX7" fmla="*/ 28596 w 43256"/>
              <a:gd name="connsiteY7" fmla="*/ 36519 h 47293"/>
              <a:gd name="connsiteX8" fmla="*/ 34165 w 43256"/>
              <a:gd name="connsiteY8" fmla="*/ 22813 h 47293"/>
              <a:gd name="connsiteX9" fmla="*/ 37416 w 43256"/>
              <a:gd name="connsiteY9" fmla="*/ 29949 h 47293"/>
              <a:gd name="connsiteX10" fmla="*/ 41834 w 43256"/>
              <a:gd name="connsiteY10" fmla="*/ 15213 h 47293"/>
              <a:gd name="connsiteX11" fmla="*/ 40386 w 43256"/>
              <a:gd name="connsiteY11" fmla="*/ 17889 h 47293"/>
              <a:gd name="connsiteX12" fmla="*/ 38360 w 43256"/>
              <a:gd name="connsiteY12" fmla="*/ 5285 h 47293"/>
              <a:gd name="connsiteX13" fmla="*/ 38436 w 43256"/>
              <a:gd name="connsiteY13" fmla="*/ 6549 h 47293"/>
              <a:gd name="connsiteX14" fmla="*/ 29114 w 43256"/>
              <a:gd name="connsiteY14" fmla="*/ 3811 h 47293"/>
              <a:gd name="connsiteX15" fmla="*/ 29856 w 43256"/>
              <a:gd name="connsiteY15" fmla="*/ 2199 h 47293"/>
              <a:gd name="connsiteX16" fmla="*/ 22177 w 43256"/>
              <a:gd name="connsiteY16" fmla="*/ 4579 h 47293"/>
              <a:gd name="connsiteX17" fmla="*/ 22536 w 43256"/>
              <a:gd name="connsiteY17" fmla="*/ 3189 h 47293"/>
              <a:gd name="connsiteX18" fmla="*/ 14036 w 43256"/>
              <a:gd name="connsiteY18" fmla="*/ 5051 h 47293"/>
              <a:gd name="connsiteX19" fmla="*/ 15336 w 43256"/>
              <a:gd name="connsiteY19" fmla="*/ 6399 h 47293"/>
              <a:gd name="connsiteX20" fmla="*/ 4163 w 43256"/>
              <a:gd name="connsiteY20" fmla="*/ 15648 h 47293"/>
              <a:gd name="connsiteX21" fmla="*/ 3936 w 43256"/>
              <a:gd name="connsiteY21" fmla="*/ 14229 h 47293"/>
              <a:gd name="connsiteX0" fmla="*/ 3936 w 43256"/>
              <a:gd name="connsiteY0" fmla="*/ 14229 h 44474"/>
              <a:gd name="connsiteX1" fmla="*/ 5659 w 43256"/>
              <a:gd name="connsiteY1" fmla="*/ 6766 h 44474"/>
              <a:gd name="connsiteX2" fmla="*/ 14041 w 43256"/>
              <a:gd name="connsiteY2" fmla="*/ 5061 h 44474"/>
              <a:gd name="connsiteX3" fmla="*/ 22492 w 43256"/>
              <a:gd name="connsiteY3" fmla="*/ 3291 h 44474"/>
              <a:gd name="connsiteX4" fmla="*/ 25785 w 43256"/>
              <a:gd name="connsiteY4" fmla="*/ 59 h 44474"/>
              <a:gd name="connsiteX5" fmla="*/ 29869 w 43256"/>
              <a:gd name="connsiteY5" fmla="*/ 2340 h 44474"/>
              <a:gd name="connsiteX6" fmla="*/ 35499 w 43256"/>
              <a:gd name="connsiteY6" fmla="*/ 549 h 44474"/>
              <a:gd name="connsiteX7" fmla="*/ 38354 w 43256"/>
              <a:gd name="connsiteY7" fmla="*/ 5435 h 44474"/>
              <a:gd name="connsiteX8" fmla="*/ 42018 w 43256"/>
              <a:gd name="connsiteY8" fmla="*/ 10177 h 44474"/>
              <a:gd name="connsiteX9" fmla="*/ 41854 w 43256"/>
              <a:gd name="connsiteY9" fmla="*/ 15319 h 44474"/>
              <a:gd name="connsiteX10" fmla="*/ 43052 w 43256"/>
              <a:gd name="connsiteY10" fmla="*/ 23181 h 44474"/>
              <a:gd name="connsiteX11" fmla="*/ 37440 w 43256"/>
              <a:gd name="connsiteY11" fmla="*/ 30063 h 44474"/>
              <a:gd name="connsiteX12" fmla="*/ 35431 w 43256"/>
              <a:gd name="connsiteY12" fmla="*/ 35960 h 44474"/>
              <a:gd name="connsiteX13" fmla="*/ 28591 w 43256"/>
              <a:gd name="connsiteY13" fmla="*/ 36674 h 44474"/>
              <a:gd name="connsiteX14" fmla="*/ 23703 w 43256"/>
              <a:gd name="connsiteY14" fmla="*/ 42965 h 44474"/>
              <a:gd name="connsiteX15" fmla="*/ 16516 w 43256"/>
              <a:gd name="connsiteY15" fmla="*/ 39125 h 44474"/>
              <a:gd name="connsiteX16" fmla="*/ 5840 w 43256"/>
              <a:gd name="connsiteY16" fmla="*/ 35331 h 44474"/>
              <a:gd name="connsiteX17" fmla="*/ 1146 w 43256"/>
              <a:gd name="connsiteY17" fmla="*/ 31109 h 44474"/>
              <a:gd name="connsiteX18" fmla="*/ 2149 w 43256"/>
              <a:gd name="connsiteY18" fmla="*/ 25410 h 44474"/>
              <a:gd name="connsiteX19" fmla="*/ 31 w 43256"/>
              <a:gd name="connsiteY19" fmla="*/ 19563 h 44474"/>
              <a:gd name="connsiteX20" fmla="*/ 3899 w 43256"/>
              <a:gd name="connsiteY20" fmla="*/ 14366 h 44474"/>
              <a:gd name="connsiteX21" fmla="*/ 3936 w 43256"/>
              <a:gd name="connsiteY21" fmla="*/ 14229 h 44474"/>
              <a:gd name="connsiteX0" fmla="*/ 508570 w 1988013"/>
              <a:gd name="connsiteY0" fmla="*/ 1056527 h 1137469"/>
              <a:gd name="connsiteX1" fmla="*/ 797918 w 1988013"/>
              <a:gd name="connsiteY1" fmla="*/ 1087219 h 1137469"/>
              <a:gd name="connsiteX2" fmla="*/ 378606 w 1988013"/>
              <a:gd name="connsiteY2" fmla="*/ 976517 h 1137469"/>
              <a:gd name="connsiteX3" fmla="*/ 855068 w 1988013"/>
              <a:gd name="connsiteY3" fmla="*/ 1105845 h 1137469"/>
              <a:gd name="connsiteX4" fmla="*/ 508570 w 1988013"/>
              <a:gd name="connsiteY4" fmla="*/ 1056527 h 1137469"/>
              <a:gd name="connsiteX0" fmla="*/ 493403 w 1988013"/>
              <a:gd name="connsiteY0" fmla="*/ 1098603 h 1137469"/>
              <a:gd name="connsiteX1" fmla="*/ 866360 w 1988013"/>
              <a:gd name="connsiteY1" fmla="*/ 1045686 h 1137469"/>
              <a:gd name="connsiteX2" fmla="*/ 713537 w 1988013"/>
              <a:gd name="connsiteY2" fmla="*/ 1087173 h 1137469"/>
              <a:gd name="connsiteX3" fmla="*/ 752060 w 1988013"/>
              <a:gd name="connsiteY3" fmla="*/ 1082940 h 1137469"/>
              <a:gd name="connsiteX4" fmla="*/ 493403 w 1988013"/>
              <a:gd name="connsiteY4" fmla="*/ 1098603 h 1137469"/>
              <a:gd name="connsiteX0" fmla="*/ 749807 w 1988013"/>
              <a:gd name="connsiteY0" fmla="*/ 1110879 h 1137469"/>
              <a:gd name="connsiteX1" fmla="*/ 657732 w 1988013"/>
              <a:gd name="connsiteY1" fmla="*/ 1134374 h 1137469"/>
              <a:gd name="connsiteX2" fmla="*/ 439927 w 1988013"/>
              <a:gd name="connsiteY2" fmla="*/ 1053729 h 1137469"/>
              <a:gd name="connsiteX3" fmla="*/ 657732 w 1988013"/>
              <a:gd name="connsiteY3" fmla="*/ 1018804 h 1137469"/>
              <a:gd name="connsiteX4" fmla="*/ 749807 w 1988013"/>
              <a:gd name="connsiteY4" fmla="*/ 1110879 h 1137469"/>
              <a:gd name="connsiteX0" fmla="*/ 4729 w 43256"/>
              <a:gd name="connsiteY0" fmla="*/ 26036 h 44474"/>
              <a:gd name="connsiteX1" fmla="*/ 2196 w 43256"/>
              <a:gd name="connsiteY1" fmla="*/ 25239 h 44474"/>
              <a:gd name="connsiteX2" fmla="*/ 6964 w 43256"/>
              <a:gd name="connsiteY2" fmla="*/ 34758 h 44474"/>
              <a:gd name="connsiteX3" fmla="*/ 5856 w 43256"/>
              <a:gd name="connsiteY3" fmla="*/ 35139 h 44474"/>
              <a:gd name="connsiteX4" fmla="*/ 16514 w 43256"/>
              <a:gd name="connsiteY4" fmla="*/ 38949 h 44474"/>
              <a:gd name="connsiteX5" fmla="*/ 15846 w 43256"/>
              <a:gd name="connsiteY5" fmla="*/ 37209 h 44474"/>
              <a:gd name="connsiteX6" fmla="*/ 28863 w 43256"/>
              <a:gd name="connsiteY6" fmla="*/ 34610 h 44474"/>
              <a:gd name="connsiteX7" fmla="*/ 28596 w 43256"/>
              <a:gd name="connsiteY7" fmla="*/ 36519 h 44474"/>
              <a:gd name="connsiteX8" fmla="*/ 34165 w 43256"/>
              <a:gd name="connsiteY8" fmla="*/ 22813 h 44474"/>
              <a:gd name="connsiteX9" fmla="*/ 37416 w 43256"/>
              <a:gd name="connsiteY9" fmla="*/ 29949 h 44474"/>
              <a:gd name="connsiteX10" fmla="*/ 41834 w 43256"/>
              <a:gd name="connsiteY10" fmla="*/ 15213 h 44474"/>
              <a:gd name="connsiteX11" fmla="*/ 40386 w 43256"/>
              <a:gd name="connsiteY11" fmla="*/ 17889 h 44474"/>
              <a:gd name="connsiteX12" fmla="*/ 38360 w 43256"/>
              <a:gd name="connsiteY12" fmla="*/ 5285 h 44474"/>
              <a:gd name="connsiteX13" fmla="*/ 38436 w 43256"/>
              <a:gd name="connsiteY13" fmla="*/ 6549 h 44474"/>
              <a:gd name="connsiteX14" fmla="*/ 29114 w 43256"/>
              <a:gd name="connsiteY14" fmla="*/ 3811 h 44474"/>
              <a:gd name="connsiteX15" fmla="*/ 29856 w 43256"/>
              <a:gd name="connsiteY15" fmla="*/ 2199 h 44474"/>
              <a:gd name="connsiteX16" fmla="*/ 22177 w 43256"/>
              <a:gd name="connsiteY16" fmla="*/ 4579 h 44474"/>
              <a:gd name="connsiteX17" fmla="*/ 22536 w 43256"/>
              <a:gd name="connsiteY17" fmla="*/ 3189 h 44474"/>
              <a:gd name="connsiteX18" fmla="*/ 14036 w 43256"/>
              <a:gd name="connsiteY18" fmla="*/ 5051 h 44474"/>
              <a:gd name="connsiteX19" fmla="*/ 15336 w 43256"/>
              <a:gd name="connsiteY19" fmla="*/ 6399 h 44474"/>
              <a:gd name="connsiteX20" fmla="*/ 4163 w 43256"/>
              <a:gd name="connsiteY20" fmla="*/ 15648 h 44474"/>
              <a:gd name="connsiteX21" fmla="*/ 3936 w 43256"/>
              <a:gd name="connsiteY21" fmla="*/ 14229 h 4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44474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1988013" h="1137469">
                <a:moveTo>
                  <a:pt x="508570" y="1056527"/>
                </a:moveTo>
                <a:cubicBezTo>
                  <a:pt x="499045" y="1053423"/>
                  <a:pt x="819579" y="1100554"/>
                  <a:pt x="797918" y="1087219"/>
                </a:cubicBezTo>
                <a:cubicBezTo>
                  <a:pt x="776257" y="1073884"/>
                  <a:pt x="378606" y="993468"/>
                  <a:pt x="378606" y="976517"/>
                </a:cubicBezTo>
                <a:cubicBezTo>
                  <a:pt x="378606" y="959566"/>
                  <a:pt x="833407" y="1092510"/>
                  <a:pt x="855068" y="1105845"/>
                </a:cubicBezTo>
                <a:cubicBezTo>
                  <a:pt x="876729" y="1119180"/>
                  <a:pt x="518095" y="1059631"/>
                  <a:pt x="508570" y="1056527"/>
                </a:cubicBezTo>
                <a:close/>
              </a:path>
              <a:path w="1988013" h="1137469">
                <a:moveTo>
                  <a:pt x="493403" y="1098603"/>
                </a:moveTo>
                <a:cubicBezTo>
                  <a:pt x="512453" y="1092394"/>
                  <a:pt x="829671" y="1047591"/>
                  <a:pt x="866360" y="1045686"/>
                </a:cubicBezTo>
                <a:cubicBezTo>
                  <a:pt x="903049" y="1043781"/>
                  <a:pt x="713537" y="1121074"/>
                  <a:pt x="713537" y="1087173"/>
                </a:cubicBezTo>
                <a:cubicBezTo>
                  <a:pt x="713537" y="1053272"/>
                  <a:pt x="788749" y="1081035"/>
                  <a:pt x="752060" y="1082940"/>
                </a:cubicBezTo>
                <a:cubicBezTo>
                  <a:pt x="715371" y="1084845"/>
                  <a:pt x="474353" y="1104812"/>
                  <a:pt x="493403" y="1098603"/>
                </a:cubicBezTo>
                <a:close/>
              </a:path>
              <a:path w="1988013" h="1137469">
                <a:moveTo>
                  <a:pt x="749807" y="1110879"/>
                </a:moveTo>
                <a:cubicBezTo>
                  <a:pt x="749807" y="1130141"/>
                  <a:pt x="709379" y="1143899"/>
                  <a:pt x="657732" y="1134374"/>
                </a:cubicBezTo>
                <a:cubicBezTo>
                  <a:pt x="606085" y="1124849"/>
                  <a:pt x="439927" y="1104581"/>
                  <a:pt x="439927" y="1053729"/>
                </a:cubicBezTo>
                <a:cubicBezTo>
                  <a:pt x="439927" y="1002877"/>
                  <a:pt x="606085" y="1009279"/>
                  <a:pt x="657732" y="1018804"/>
                </a:cubicBezTo>
                <a:cubicBezTo>
                  <a:pt x="709379" y="1028329"/>
                  <a:pt x="749807" y="1091617"/>
                  <a:pt x="749807" y="1110879"/>
                </a:cubicBezTo>
                <a:close/>
              </a:path>
              <a:path w="43256" h="44474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b="0" dirty="0">
              <a:solidFill>
                <a:schemeClr val="tx1"/>
              </a:solidFill>
              <a:latin typeface="Times" pitchFamily="122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tx1"/>
                </a:solidFill>
                <a:latin typeface="Times" pitchFamily="122" charset="0"/>
              </a:rPr>
              <a:t>u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nicorn concept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77855-DFF1-4D69-97ED-5695E5D32D2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6052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Delusions, fantasies, imaginations, …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676400"/>
            <a:ext cx="4114800" cy="4953000"/>
          </a:xfrm>
        </p:spPr>
        <p:txBody>
          <a:bodyPr/>
          <a:lstStyle/>
          <a:p>
            <a:pPr algn="ctr"/>
            <a:r>
              <a:rPr lang="en-US" b="1" u="sng" dirty="0"/>
              <a:t>Conceptualism</a:t>
            </a:r>
          </a:p>
          <a:p>
            <a:endParaRPr lang="en-US" dirty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800600" y="1676400"/>
            <a:ext cx="4343400" cy="4953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Times" charset="0"/>
              <a:buChar char="•"/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95000"/>
              <a:buFont typeface="Times" charset="0"/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 b="0" i="1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pPr algn="ctr"/>
            <a:r>
              <a:rPr lang="en-US" u="sng" kern="0" dirty="0"/>
              <a:t>Terminology</a:t>
            </a:r>
          </a:p>
          <a:p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sz="1600" kern="0" dirty="0"/>
          </a:p>
          <a:p>
            <a:endParaRPr lang="en-US" kern="0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495800" y="1676400"/>
            <a:ext cx="0" cy="4953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138761" y="2286000"/>
            <a:ext cx="23262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Reality </a:t>
            </a:r>
            <a:r>
              <a:rPr lang="en-US" dirty="0">
                <a:solidFill>
                  <a:srgbClr val="FFC000"/>
                </a:solidFill>
              </a:rPr>
              <a:t>or</a:t>
            </a:r>
          </a:p>
          <a:p>
            <a:r>
              <a:rPr lang="en-US" dirty="0">
                <a:solidFill>
                  <a:srgbClr val="FFC000"/>
                </a:solidFill>
              </a:rPr>
              <a:t>Imagination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4974" y="2286000"/>
            <a:ext cx="2844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Representation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31587" y="2980372"/>
            <a:ext cx="2274213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‘miasma’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‘something</a:t>
            </a:r>
          </a:p>
          <a:p>
            <a:r>
              <a:rPr lang="en-US" b="0" dirty="0">
                <a:solidFill>
                  <a:schemeClr val="bg1"/>
                </a:solidFill>
              </a:rPr>
              <a:t>in the water’</a:t>
            </a:r>
          </a:p>
          <a:p>
            <a:endParaRPr lang="en-US" b="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rot="20950503" flipH="1">
            <a:off x="3427064" y="4622481"/>
            <a:ext cx="2613659" cy="248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3465040" y="5334000"/>
            <a:ext cx="2600480" cy="7239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Cloud Callout 13"/>
          <p:cNvSpPr/>
          <p:nvPr/>
        </p:nvSpPr>
        <p:spPr bwMode="auto">
          <a:xfrm>
            <a:off x="1047884" y="4349217"/>
            <a:ext cx="2210719" cy="14822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609785 w 1985439"/>
              <a:gd name="connsiteY0" fmla="*/ 1243013 h 1104900"/>
              <a:gd name="connsiteX1" fmla="*/ 579093 w 1985439"/>
              <a:gd name="connsiteY1" fmla="*/ 1273705 h 1104900"/>
              <a:gd name="connsiteX2" fmla="*/ 548401 w 1985439"/>
              <a:gd name="connsiteY2" fmla="*/ 1243013 h 1104900"/>
              <a:gd name="connsiteX3" fmla="*/ 579093 w 1985439"/>
              <a:gd name="connsiteY3" fmla="*/ 1212321 h 1104900"/>
              <a:gd name="connsiteX4" fmla="*/ 609785 w 1985439"/>
              <a:gd name="connsiteY4" fmla="*/ 1243013 h 1104900"/>
              <a:gd name="connsiteX0" fmla="*/ 663198 w 1985439"/>
              <a:gd name="connsiteY0" fmla="*/ 1205079 h 1104900"/>
              <a:gd name="connsiteX1" fmla="*/ 601815 w 1985439"/>
              <a:gd name="connsiteY1" fmla="*/ 1266462 h 1104900"/>
              <a:gd name="connsiteX2" fmla="*/ 540432 w 1985439"/>
              <a:gd name="connsiteY2" fmla="*/ 1205079 h 1104900"/>
              <a:gd name="connsiteX3" fmla="*/ 601815 w 1985439"/>
              <a:gd name="connsiteY3" fmla="*/ 1143696 h 1104900"/>
              <a:gd name="connsiteX4" fmla="*/ 663198 w 1985439"/>
              <a:gd name="connsiteY4" fmla="*/ 1205079 h 1104900"/>
              <a:gd name="connsiteX0" fmla="*/ 748152 w 1985439"/>
              <a:gd name="connsiteY0" fmla="*/ 1114485 h 1104900"/>
              <a:gd name="connsiteX1" fmla="*/ 656077 w 1985439"/>
              <a:gd name="connsiteY1" fmla="*/ 1206560 h 1104900"/>
              <a:gd name="connsiteX2" fmla="*/ 564002 w 1985439"/>
              <a:gd name="connsiteY2" fmla="*/ 1114485 h 1104900"/>
              <a:gd name="connsiteX3" fmla="*/ 656077 w 1985439"/>
              <a:gd name="connsiteY3" fmla="*/ 1022410 h 1104900"/>
              <a:gd name="connsiteX4" fmla="*/ 748152 w 1985439"/>
              <a:gd name="connsiteY4" fmla="*/ 1114485 h 11049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603470 w 1988013"/>
              <a:gd name="connsiteY1" fmla="*/ 126285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760602 w 1988013"/>
              <a:gd name="connsiteY1" fmla="*/ 1202954 h 1270099"/>
              <a:gd name="connsiteX2" fmla="*/ 565657 w 1988013"/>
              <a:gd name="connsiteY2" fmla="*/ 111087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603470 w 1988013"/>
              <a:gd name="connsiteY1" fmla="*/ 126285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657732 w 1988013"/>
              <a:gd name="connsiteY1" fmla="*/ 1134374 h 1270099"/>
              <a:gd name="connsiteX2" fmla="*/ 565657 w 1988013"/>
              <a:gd name="connsiteY2" fmla="*/ 111087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603470 w 1988013"/>
              <a:gd name="connsiteY1" fmla="*/ 126285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657732 w 1988013"/>
              <a:gd name="connsiteY1" fmla="*/ 1134374 h 1270099"/>
              <a:gd name="connsiteX2" fmla="*/ 497077 w 1988013"/>
              <a:gd name="connsiteY2" fmla="*/ 123660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603470 w 1988013"/>
              <a:gd name="connsiteY1" fmla="*/ 126285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657732 w 1988013"/>
              <a:gd name="connsiteY1" fmla="*/ 1134374 h 1270099"/>
              <a:gd name="connsiteX2" fmla="*/ 439927 w 1988013"/>
              <a:gd name="connsiteY2" fmla="*/ 105372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866360 w 1988013"/>
              <a:gd name="connsiteY1" fmla="*/ 104568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657732 w 1988013"/>
              <a:gd name="connsiteY1" fmla="*/ 1134374 h 1270099"/>
              <a:gd name="connsiteX2" fmla="*/ 439927 w 1988013"/>
              <a:gd name="connsiteY2" fmla="*/ 105372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50068"/>
              <a:gd name="connsiteX1" fmla="*/ 5659 w 43256"/>
              <a:gd name="connsiteY1" fmla="*/ 6766 h 50068"/>
              <a:gd name="connsiteX2" fmla="*/ 14041 w 43256"/>
              <a:gd name="connsiteY2" fmla="*/ 5061 h 50068"/>
              <a:gd name="connsiteX3" fmla="*/ 22492 w 43256"/>
              <a:gd name="connsiteY3" fmla="*/ 3291 h 50068"/>
              <a:gd name="connsiteX4" fmla="*/ 25785 w 43256"/>
              <a:gd name="connsiteY4" fmla="*/ 59 h 50068"/>
              <a:gd name="connsiteX5" fmla="*/ 29869 w 43256"/>
              <a:gd name="connsiteY5" fmla="*/ 2340 h 50068"/>
              <a:gd name="connsiteX6" fmla="*/ 35499 w 43256"/>
              <a:gd name="connsiteY6" fmla="*/ 549 h 50068"/>
              <a:gd name="connsiteX7" fmla="*/ 38354 w 43256"/>
              <a:gd name="connsiteY7" fmla="*/ 5435 h 50068"/>
              <a:gd name="connsiteX8" fmla="*/ 42018 w 43256"/>
              <a:gd name="connsiteY8" fmla="*/ 10177 h 50068"/>
              <a:gd name="connsiteX9" fmla="*/ 41854 w 43256"/>
              <a:gd name="connsiteY9" fmla="*/ 15319 h 50068"/>
              <a:gd name="connsiteX10" fmla="*/ 43052 w 43256"/>
              <a:gd name="connsiteY10" fmla="*/ 23181 h 50068"/>
              <a:gd name="connsiteX11" fmla="*/ 37440 w 43256"/>
              <a:gd name="connsiteY11" fmla="*/ 30063 h 50068"/>
              <a:gd name="connsiteX12" fmla="*/ 35431 w 43256"/>
              <a:gd name="connsiteY12" fmla="*/ 35960 h 50068"/>
              <a:gd name="connsiteX13" fmla="*/ 28591 w 43256"/>
              <a:gd name="connsiteY13" fmla="*/ 36674 h 50068"/>
              <a:gd name="connsiteX14" fmla="*/ 23703 w 43256"/>
              <a:gd name="connsiteY14" fmla="*/ 42965 h 50068"/>
              <a:gd name="connsiteX15" fmla="*/ 16516 w 43256"/>
              <a:gd name="connsiteY15" fmla="*/ 39125 h 50068"/>
              <a:gd name="connsiteX16" fmla="*/ 5840 w 43256"/>
              <a:gd name="connsiteY16" fmla="*/ 35331 h 50068"/>
              <a:gd name="connsiteX17" fmla="*/ 1146 w 43256"/>
              <a:gd name="connsiteY17" fmla="*/ 31109 h 50068"/>
              <a:gd name="connsiteX18" fmla="*/ 2149 w 43256"/>
              <a:gd name="connsiteY18" fmla="*/ 25410 h 50068"/>
              <a:gd name="connsiteX19" fmla="*/ 31 w 43256"/>
              <a:gd name="connsiteY19" fmla="*/ 19563 h 50068"/>
              <a:gd name="connsiteX20" fmla="*/ 3899 w 43256"/>
              <a:gd name="connsiteY20" fmla="*/ 14366 h 50068"/>
              <a:gd name="connsiteX21" fmla="*/ 3936 w 43256"/>
              <a:gd name="connsiteY21" fmla="*/ 14229 h 50068"/>
              <a:gd name="connsiteX0" fmla="*/ 508570 w 1988013"/>
              <a:gd name="connsiteY0" fmla="*/ 1056527 h 1280549"/>
              <a:gd name="connsiteX1" fmla="*/ 580748 w 1988013"/>
              <a:gd name="connsiteY1" fmla="*/ 1270099 h 1280549"/>
              <a:gd name="connsiteX2" fmla="*/ 550056 w 1988013"/>
              <a:gd name="connsiteY2" fmla="*/ 1239407 h 1280549"/>
              <a:gd name="connsiteX3" fmla="*/ 580748 w 1988013"/>
              <a:gd name="connsiteY3" fmla="*/ 1208715 h 1280549"/>
              <a:gd name="connsiteX4" fmla="*/ 508570 w 1988013"/>
              <a:gd name="connsiteY4" fmla="*/ 1056527 h 1280549"/>
              <a:gd name="connsiteX0" fmla="*/ 664853 w 1988013"/>
              <a:gd name="connsiteY0" fmla="*/ 1201473 h 1280549"/>
              <a:gd name="connsiteX1" fmla="*/ 866360 w 1988013"/>
              <a:gd name="connsiteY1" fmla="*/ 1045686 h 1280549"/>
              <a:gd name="connsiteX2" fmla="*/ 542087 w 1988013"/>
              <a:gd name="connsiteY2" fmla="*/ 1201473 h 1280549"/>
              <a:gd name="connsiteX3" fmla="*/ 603470 w 1988013"/>
              <a:gd name="connsiteY3" fmla="*/ 1140090 h 1280549"/>
              <a:gd name="connsiteX4" fmla="*/ 664853 w 1988013"/>
              <a:gd name="connsiteY4" fmla="*/ 1201473 h 1280549"/>
              <a:gd name="connsiteX0" fmla="*/ 749807 w 1988013"/>
              <a:gd name="connsiteY0" fmla="*/ 1110879 h 1280549"/>
              <a:gd name="connsiteX1" fmla="*/ 657732 w 1988013"/>
              <a:gd name="connsiteY1" fmla="*/ 1134374 h 1280549"/>
              <a:gd name="connsiteX2" fmla="*/ 439927 w 1988013"/>
              <a:gd name="connsiteY2" fmla="*/ 1053729 h 1280549"/>
              <a:gd name="connsiteX3" fmla="*/ 657732 w 1988013"/>
              <a:gd name="connsiteY3" fmla="*/ 1018804 h 1280549"/>
              <a:gd name="connsiteX4" fmla="*/ 749807 w 1988013"/>
              <a:gd name="connsiteY4" fmla="*/ 1110879 h 1280549"/>
              <a:gd name="connsiteX0" fmla="*/ 4729 w 43256"/>
              <a:gd name="connsiteY0" fmla="*/ 26036 h 50068"/>
              <a:gd name="connsiteX1" fmla="*/ 2196 w 43256"/>
              <a:gd name="connsiteY1" fmla="*/ 25239 h 50068"/>
              <a:gd name="connsiteX2" fmla="*/ 6964 w 43256"/>
              <a:gd name="connsiteY2" fmla="*/ 34758 h 50068"/>
              <a:gd name="connsiteX3" fmla="*/ 5856 w 43256"/>
              <a:gd name="connsiteY3" fmla="*/ 35139 h 50068"/>
              <a:gd name="connsiteX4" fmla="*/ 16514 w 43256"/>
              <a:gd name="connsiteY4" fmla="*/ 38949 h 50068"/>
              <a:gd name="connsiteX5" fmla="*/ 15846 w 43256"/>
              <a:gd name="connsiteY5" fmla="*/ 37209 h 50068"/>
              <a:gd name="connsiteX6" fmla="*/ 28863 w 43256"/>
              <a:gd name="connsiteY6" fmla="*/ 34610 h 50068"/>
              <a:gd name="connsiteX7" fmla="*/ 28596 w 43256"/>
              <a:gd name="connsiteY7" fmla="*/ 36519 h 50068"/>
              <a:gd name="connsiteX8" fmla="*/ 34165 w 43256"/>
              <a:gd name="connsiteY8" fmla="*/ 22813 h 50068"/>
              <a:gd name="connsiteX9" fmla="*/ 37416 w 43256"/>
              <a:gd name="connsiteY9" fmla="*/ 29949 h 50068"/>
              <a:gd name="connsiteX10" fmla="*/ 41834 w 43256"/>
              <a:gd name="connsiteY10" fmla="*/ 15213 h 50068"/>
              <a:gd name="connsiteX11" fmla="*/ 40386 w 43256"/>
              <a:gd name="connsiteY11" fmla="*/ 17889 h 50068"/>
              <a:gd name="connsiteX12" fmla="*/ 38360 w 43256"/>
              <a:gd name="connsiteY12" fmla="*/ 5285 h 50068"/>
              <a:gd name="connsiteX13" fmla="*/ 38436 w 43256"/>
              <a:gd name="connsiteY13" fmla="*/ 6549 h 50068"/>
              <a:gd name="connsiteX14" fmla="*/ 29114 w 43256"/>
              <a:gd name="connsiteY14" fmla="*/ 3811 h 50068"/>
              <a:gd name="connsiteX15" fmla="*/ 29856 w 43256"/>
              <a:gd name="connsiteY15" fmla="*/ 2199 h 50068"/>
              <a:gd name="connsiteX16" fmla="*/ 22177 w 43256"/>
              <a:gd name="connsiteY16" fmla="*/ 4579 h 50068"/>
              <a:gd name="connsiteX17" fmla="*/ 22536 w 43256"/>
              <a:gd name="connsiteY17" fmla="*/ 3189 h 50068"/>
              <a:gd name="connsiteX18" fmla="*/ 14036 w 43256"/>
              <a:gd name="connsiteY18" fmla="*/ 5051 h 50068"/>
              <a:gd name="connsiteX19" fmla="*/ 15336 w 43256"/>
              <a:gd name="connsiteY19" fmla="*/ 6399 h 50068"/>
              <a:gd name="connsiteX20" fmla="*/ 4163 w 43256"/>
              <a:gd name="connsiteY20" fmla="*/ 15648 h 50068"/>
              <a:gd name="connsiteX21" fmla="*/ 3936 w 43256"/>
              <a:gd name="connsiteY21" fmla="*/ 14229 h 50068"/>
              <a:gd name="connsiteX0" fmla="*/ 3936 w 43256"/>
              <a:gd name="connsiteY0" fmla="*/ 14229 h 48515"/>
              <a:gd name="connsiteX1" fmla="*/ 5659 w 43256"/>
              <a:gd name="connsiteY1" fmla="*/ 6766 h 48515"/>
              <a:gd name="connsiteX2" fmla="*/ 14041 w 43256"/>
              <a:gd name="connsiteY2" fmla="*/ 5061 h 48515"/>
              <a:gd name="connsiteX3" fmla="*/ 22492 w 43256"/>
              <a:gd name="connsiteY3" fmla="*/ 3291 h 48515"/>
              <a:gd name="connsiteX4" fmla="*/ 25785 w 43256"/>
              <a:gd name="connsiteY4" fmla="*/ 59 h 48515"/>
              <a:gd name="connsiteX5" fmla="*/ 29869 w 43256"/>
              <a:gd name="connsiteY5" fmla="*/ 2340 h 48515"/>
              <a:gd name="connsiteX6" fmla="*/ 35499 w 43256"/>
              <a:gd name="connsiteY6" fmla="*/ 549 h 48515"/>
              <a:gd name="connsiteX7" fmla="*/ 38354 w 43256"/>
              <a:gd name="connsiteY7" fmla="*/ 5435 h 48515"/>
              <a:gd name="connsiteX8" fmla="*/ 42018 w 43256"/>
              <a:gd name="connsiteY8" fmla="*/ 10177 h 48515"/>
              <a:gd name="connsiteX9" fmla="*/ 41854 w 43256"/>
              <a:gd name="connsiteY9" fmla="*/ 15319 h 48515"/>
              <a:gd name="connsiteX10" fmla="*/ 43052 w 43256"/>
              <a:gd name="connsiteY10" fmla="*/ 23181 h 48515"/>
              <a:gd name="connsiteX11" fmla="*/ 37440 w 43256"/>
              <a:gd name="connsiteY11" fmla="*/ 30063 h 48515"/>
              <a:gd name="connsiteX12" fmla="*/ 35431 w 43256"/>
              <a:gd name="connsiteY12" fmla="*/ 35960 h 48515"/>
              <a:gd name="connsiteX13" fmla="*/ 28591 w 43256"/>
              <a:gd name="connsiteY13" fmla="*/ 36674 h 48515"/>
              <a:gd name="connsiteX14" fmla="*/ 23703 w 43256"/>
              <a:gd name="connsiteY14" fmla="*/ 42965 h 48515"/>
              <a:gd name="connsiteX15" fmla="*/ 16516 w 43256"/>
              <a:gd name="connsiteY15" fmla="*/ 39125 h 48515"/>
              <a:gd name="connsiteX16" fmla="*/ 5840 w 43256"/>
              <a:gd name="connsiteY16" fmla="*/ 35331 h 48515"/>
              <a:gd name="connsiteX17" fmla="*/ 1146 w 43256"/>
              <a:gd name="connsiteY17" fmla="*/ 31109 h 48515"/>
              <a:gd name="connsiteX18" fmla="*/ 2149 w 43256"/>
              <a:gd name="connsiteY18" fmla="*/ 25410 h 48515"/>
              <a:gd name="connsiteX19" fmla="*/ 31 w 43256"/>
              <a:gd name="connsiteY19" fmla="*/ 19563 h 48515"/>
              <a:gd name="connsiteX20" fmla="*/ 3899 w 43256"/>
              <a:gd name="connsiteY20" fmla="*/ 14366 h 48515"/>
              <a:gd name="connsiteX21" fmla="*/ 3936 w 43256"/>
              <a:gd name="connsiteY21" fmla="*/ 14229 h 48515"/>
              <a:gd name="connsiteX0" fmla="*/ 508570 w 1988013"/>
              <a:gd name="connsiteY0" fmla="*/ 1056527 h 1240837"/>
              <a:gd name="connsiteX1" fmla="*/ 797918 w 1988013"/>
              <a:gd name="connsiteY1" fmla="*/ 1087219 h 1240837"/>
              <a:gd name="connsiteX2" fmla="*/ 550056 w 1988013"/>
              <a:gd name="connsiteY2" fmla="*/ 1239407 h 1240837"/>
              <a:gd name="connsiteX3" fmla="*/ 580748 w 1988013"/>
              <a:gd name="connsiteY3" fmla="*/ 1208715 h 1240837"/>
              <a:gd name="connsiteX4" fmla="*/ 508570 w 1988013"/>
              <a:gd name="connsiteY4" fmla="*/ 1056527 h 1240837"/>
              <a:gd name="connsiteX0" fmla="*/ 664853 w 1988013"/>
              <a:gd name="connsiteY0" fmla="*/ 1201473 h 1240837"/>
              <a:gd name="connsiteX1" fmla="*/ 866360 w 1988013"/>
              <a:gd name="connsiteY1" fmla="*/ 1045686 h 1240837"/>
              <a:gd name="connsiteX2" fmla="*/ 542087 w 1988013"/>
              <a:gd name="connsiteY2" fmla="*/ 1201473 h 1240837"/>
              <a:gd name="connsiteX3" fmla="*/ 603470 w 1988013"/>
              <a:gd name="connsiteY3" fmla="*/ 1140090 h 1240837"/>
              <a:gd name="connsiteX4" fmla="*/ 664853 w 1988013"/>
              <a:gd name="connsiteY4" fmla="*/ 1201473 h 1240837"/>
              <a:gd name="connsiteX0" fmla="*/ 749807 w 1988013"/>
              <a:gd name="connsiteY0" fmla="*/ 1110879 h 1240837"/>
              <a:gd name="connsiteX1" fmla="*/ 657732 w 1988013"/>
              <a:gd name="connsiteY1" fmla="*/ 1134374 h 1240837"/>
              <a:gd name="connsiteX2" fmla="*/ 439927 w 1988013"/>
              <a:gd name="connsiteY2" fmla="*/ 1053729 h 1240837"/>
              <a:gd name="connsiteX3" fmla="*/ 657732 w 1988013"/>
              <a:gd name="connsiteY3" fmla="*/ 1018804 h 1240837"/>
              <a:gd name="connsiteX4" fmla="*/ 749807 w 1988013"/>
              <a:gd name="connsiteY4" fmla="*/ 1110879 h 1240837"/>
              <a:gd name="connsiteX0" fmla="*/ 4729 w 43256"/>
              <a:gd name="connsiteY0" fmla="*/ 26036 h 48515"/>
              <a:gd name="connsiteX1" fmla="*/ 2196 w 43256"/>
              <a:gd name="connsiteY1" fmla="*/ 25239 h 48515"/>
              <a:gd name="connsiteX2" fmla="*/ 6964 w 43256"/>
              <a:gd name="connsiteY2" fmla="*/ 34758 h 48515"/>
              <a:gd name="connsiteX3" fmla="*/ 5856 w 43256"/>
              <a:gd name="connsiteY3" fmla="*/ 35139 h 48515"/>
              <a:gd name="connsiteX4" fmla="*/ 16514 w 43256"/>
              <a:gd name="connsiteY4" fmla="*/ 38949 h 48515"/>
              <a:gd name="connsiteX5" fmla="*/ 15846 w 43256"/>
              <a:gd name="connsiteY5" fmla="*/ 37209 h 48515"/>
              <a:gd name="connsiteX6" fmla="*/ 28863 w 43256"/>
              <a:gd name="connsiteY6" fmla="*/ 34610 h 48515"/>
              <a:gd name="connsiteX7" fmla="*/ 28596 w 43256"/>
              <a:gd name="connsiteY7" fmla="*/ 36519 h 48515"/>
              <a:gd name="connsiteX8" fmla="*/ 34165 w 43256"/>
              <a:gd name="connsiteY8" fmla="*/ 22813 h 48515"/>
              <a:gd name="connsiteX9" fmla="*/ 37416 w 43256"/>
              <a:gd name="connsiteY9" fmla="*/ 29949 h 48515"/>
              <a:gd name="connsiteX10" fmla="*/ 41834 w 43256"/>
              <a:gd name="connsiteY10" fmla="*/ 15213 h 48515"/>
              <a:gd name="connsiteX11" fmla="*/ 40386 w 43256"/>
              <a:gd name="connsiteY11" fmla="*/ 17889 h 48515"/>
              <a:gd name="connsiteX12" fmla="*/ 38360 w 43256"/>
              <a:gd name="connsiteY12" fmla="*/ 5285 h 48515"/>
              <a:gd name="connsiteX13" fmla="*/ 38436 w 43256"/>
              <a:gd name="connsiteY13" fmla="*/ 6549 h 48515"/>
              <a:gd name="connsiteX14" fmla="*/ 29114 w 43256"/>
              <a:gd name="connsiteY14" fmla="*/ 3811 h 48515"/>
              <a:gd name="connsiteX15" fmla="*/ 29856 w 43256"/>
              <a:gd name="connsiteY15" fmla="*/ 2199 h 48515"/>
              <a:gd name="connsiteX16" fmla="*/ 22177 w 43256"/>
              <a:gd name="connsiteY16" fmla="*/ 4579 h 48515"/>
              <a:gd name="connsiteX17" fmla="*/ 22536 w 43256"/>
              <a:gd name="connsiteY17" fmla="*/ 3189 h 48515"/>
              <a:gd name="connsiteX18" fmla="*/ 14036 w 43256"/>
              <a:gd name="connsiteY18" fmla="*/ 5051 h 48515"/>
              <a:gd name="connsiteX19" fmla="*/ 15336 w 43256"/>
              <a:gd name="connsiteY19" fmla="*/ 6399 h 48515"/>
              <a:gd name="connsiteX20" fmla="*/ 4163 w 43256"/>
              <a:gd name="connsiteY20" fmla="*/ 15648 h 48515"/>
              <a:gd name="connsiteX21" fmla="*/ 3936 w 43256"/>
              <a:gd name="connsiteY21" fmla="*/ 14229 h 48515"/>
              <a:gd name="connsiteX0" fmla="*/ 3936 w 43256"/>
              <a:gd name="connsiteY0" fmla="*/ 14229 h 48515"/>
              <a:gd name="connsiteX1" fmla="*/ 5659 w 43256"/>
              <a:gd name="connsiteY1" fmla="*/ 6766 h 48515"/>
              <a:gd name="connsiteX2" fmla="*/ 14041 w 43256"/>
              <a:gd name="connsiteY2" fmla="*/ 5061 h 48515"/>
              <a:gd name="connsiteX3" fmla="*/ 22492 w 43256"/>
              <a:gd name="connsiteY3" fmla="*/ 3291 h 48515"/>
              <a:gd name="connsiteX4" fmla="*/ 25785 w 43256"/>
              <a:gd name="connsiteY4" fmla="*/ 59 h 48515"/>
              <a:gd name="connsiteX5" fmla="*/ 29869 w 43256"/>
              <a:gd name="connsiteY5" fmla="*/ 2340 h 48515"/>
              <a:gd name="connsiteX6" fmla="*/ 35499 w 43256"/>
              <a:gd name="connsiteY6" fmla="*/ 549 h 48515"/>
              <a:gd name="connsiteX7" fmla="*/ 38354 w 43256"/>
              <a:gd name="connsiteY7" fmla="*/ 5435 h 48515"/>
              <a:gd name="connsiteX8" fmla="*/ 42018 w 43256"/>
              <a:gd name="connsiteY8" fmla="*/ 10177 h 48515"/>
              <a:gd name="connsiteX9" fmla="*/ 41854 w 43256"/>
              <a:gd name="connsiteY9" fmla="*/ 15319 h 48515"/>
              <a:gd name="connsiteX10" fmla="*/ 43052 w 43256"/>
              <a:gd name="connsiteY10" fmla="*/ 23181 h 48515"/>
              <a:gd name="connsiteX11" fmla="*/ 37440 w 43256"/>
              <a:gd name="connsiteY11" fmla="*/ 30063 h 48515"/>
              <a:gd name="connsiteX12" fmla="*/ 35431 w 43256"/>
              <a:gd name="connsiteY12" fmla="*/ 35960 h 48515"/>
              <a:gd name="connsiteX13" fmla="*/ 28591 w 43256"/>
              <a:gd name="connsiteY13" fmla="*/ 36674 h 48515"/>
              <a:gd name="connsiteX14" fmla="*/ 23703 w 43256"/>
              <a:gd name="connsiteY14" fmla="*/ 42965 h 48515"/>
              <a:gd name="connsiteX15" fmla="*/ 16516 w 43256"/>
              <a:gd name="connsiteY15" fmla="*/ 39125 h 48515"/>
              <a:gd name="connsiteX16" fmla="*/ 5840 w 43256"/>
              <a:gd name="connsiteY16" fmla="*/ 35331 h 48515"/>
              <a:gd name="connsiteX17" fmla="*/ 1146 w 43256"/>
              <a:gd name="connsiteY17" fmla="*/ 31109 h 48515"/>
              <a:gd name="connsiteX18" fmla="*/ 2149 w 43256"/>
              <a:gd name="connsiteY18" fmla="*/ 25410 h 48515"/>
              <a:gd name="connsiteX19" fmla="*/ 31 w 43256"/>
              <a:gd name="connsiteY19" fmla="*/ 19563 h 48515"/>
              <a:gd name="connsiteX20" fmla="*/ 3899 w 43256"/>
              <a:gd name="connsiteY20" fmla="*/ 14366 h 48515"/>
              <a:gd name="connsiteX21" fmla="*/ 3936 w 43256"/>
              <a:gd name="connsiteY21" fmla="*/ 14229 h 48515"/>
              <a:gd name="connsiteX0" fmla="*/ 508570 w 1988013"/>
              <a:gd name="connsiteY0" fmla="*/ 1056527 h 1240837"/>
              <a:gd name="connsiteX1" fmla="*/ 797918 w 1988013"/>
              <a:gd name="connsiteY1" fmla="*/ 1087219 h 1240837"/>
              <a:gd name="connsiteX2" fmla="*/ 550056 w 1988013"/>
              <a:gd name="connsiteY2" fmla="*/ 1239407 h 1240837"/>
              <a:gd name="connsiteX3" fmla="*/ 580748 w 1988013"/>
              <a:gd name="connsiteY3" fmla="*/ 1208715 h 1240837"/>
              <a:gd name="connsiteX4" fmla="*/ 508570 w 1988013"/>
              <a:gd name="connsiteY4" fmla="*/ 1056527 h 1240837"/>
              <a:gd name="connsiteX0" fmla="*/ 493403 w 1988013"/>
              <a:gd name="connsiteY0" fmla="*/ 1098603 h 1240837"/>
              <a:gd name="connsiteX1" fmla="*/ 866360 w 1988013"/>
              <a:gd name="connsiteY1" fmla="*/ 1045686 h 1240837"/>
              <a:gd name="connsiteX2" fmla="*/ 542087 w 1988013"/>
              <a:gd name="connsiteY2" fmla="*/ 1201473 h 1240837"/>
              <a:gd name="connsiteX3" fmla="*/ 603470 w 1988013"/>
              <a:gd name="connsiteY3" fmla="*/ 1140090 h 1240837"/>
              <a:gd name="connsiteX4" fmla="*/ 493403 w 1988013"/>
              <a:gd name="connsiteY4" fmla="*/ 1098603 h 1240837"/>
              <a:gd name="connsiteX0" fmla="*/ 749807 w 1988013"/>
              <a:gd name="connsiteY0" fmla="*/ 1110879 h 1240837"/>
              <a:gd name="connsiteX1" fmla="*/ 657732 w 1988013"/>
              <a:gd name="connsiteY1" fmla="*/ 1134374 h 1240837"/>
              <a:gd name="connsiteX2" fmla="*/ 439927 w 1988013"/>
              <a:gd name="connsiteY2" fmla="*/ 1053729 h 1240837"/>
              <a:gd name="connsiteX3" fmla="*/ 657732 w 1988013"/>
              <a:gd name="connsiteY3" fmla="*/ 1018804 h 1240837"/>
              <a:gd name="connsiteX4" fmla="*/ 749807 w 1988013"/>
              <a:gd name="connsiteY4" fmla="*/ 1110879 h 1240837"/>
              <a:gd name="connsiteX0" fmla="*/ 4729 w 43256"/>
              <a:gd name="connsiteY0" fmla="*/ 26036 h 48515"/>
              <a:gd name="connsiteX1" fmla="*/ 2196 w 43256"/>
              <a:gd name="connsiteY1" fmla="*/ 25239 h 48515"/>
              <a:gd name="connsiteX2" fmla="*/ 6964 w 43256"/>
              <a:gd name="connsiteY2" fmla="*/ 34758 h 48515"/>
              <a:gd name="connsiteX3" fmla="*/ 5856 w 43256"/>
              <a:gd name="connsiteY3" fmla="*/ 35139 h 48515"/>
              <a:gd name="connsiteX4" fmla="*/ 16514 w 43256"/>
              <a:gd name="connsiteY4" fmla="*/ 38949 h 48515"/>
              <a:gd name="connsiteX5" fmla="*/ 15846 w 43256"/>
              <a:gd name="connsiteY5" fmla="*/ 37209 h 48515"/>
              <a:gd name="connsiteX6" fmla="*/ 28863 w 43256"/>
              <a:gd name="connsiteY6" fmla="*/ 34610 h 48515"/>
              <a:gd name="connsiteX7" fmla="*/ 28596 w 43256"/>
              <a:gd name="connsiteY7" fmla="*/ 36519 h 48515"/>
              <a:gd name="connsiteX8" fmla="*/ 34165 w 43256"/>
              <a:gd name="connsiteY8" fmla="*/ 22813 h 48515"/>
              <a:gd name="connsiteX9" fmla="*/ 37416 w 43256"/>
              <a:gd name="connsiteY9" fmla="*/ 29949 h 48515"/>
              <a:gd name="connsiteX10" fmla="*/ 41834 w 43256"/>
              <a:gd name="connsiteY10" fmla="*/ 15213 h 48515"/>
              <a:gd name="connsiteX11" fmla="*/ 40386 w 43256"/>
              <a:gd name="connsiteY11" fmla="*/ 17889 h 48515"/>
              <a:gd name="connsiteX12" fmla="*/ 38360 w 43256"/>
              <a:gd name="connsiteY12" fmla="*/ 5285 h 48515"/>
              <a:gd name="connsiteX13" fmla="*/ 38436 w 43256"/>
              <a:gd name="connsiteY13" fmla="*/ 6549 h 48515"/>
              <a:gd name="connsiteX14" fmla="*/ 29114 w 43256"/>
              <a:gd name="connsiteY14" fmla="*/ 3811 h 48515"/>
              <a:gd name="connsiteX15" fmla="*/ 29856 w 43256"/>
              <a:gd name="connsiteY15" fmla="*/ 2199 h 48515"/>
              <a:gd name="connsiteX16" fmla="*/ 22177 w 43256"/>
              <a:gd name="connsiteY16" fmla="*/ 4579 h 48515"/>
              <a:gd name="connsiteX17" fmla="*/ 22536 w 43256"/>
              <a:gd name="connsiteY17" fmla="*/ 3189 h 48515"/>
              <a:gd name="connsiteX18" fmla="*/ 14036 w 43256"/>
              <a:gd name="connsiteY18" fmla="*/ 5051 h 48515"/>
              <a:gd name="connsiteX19" fmla="*/ 15336 w 43256"/>
              <a:gd name="connsiteY19" fmla="*/ 6399 h 48515"/>
              <a:gd name="connsiteX20" fmla="*/ 4163 w 43256"/>
              <a:gd name="connsiteY20" fmla="*/ 15648 h 48515"/>
              <a:gd name="connsiteX21" fmla="*/ 3936 w 43256"/>
              <a:gd name="connsiteY21" fmla="*/ 14229 h 48515"/>
              <a:gd name="connsiteX0" fmla="*/ 3936 w 43256"/>
              <a:gd name="connsiteY0" fmla="*/ 14229 h 48515"/>
              <a:gd name="connsiteX1" fmla="*/ 5659 w 43256"/>
              <a:gd name="connsiteY1" fmla="*/ 6766 h 48515"/>
              <a:gd name="connsiteX2" fmla="*/ 14041 w 43256"/>
              <a:gd name="connsiteY2" fmla="*/ 5061 h 48515"/>
              <a:gd name="connsiteX3" fmla="*/ 22492 w 43256"/>
              <a:gd name="connsiteY3" fmla="*/ 3291 h 48515"/>
              <a:gd name="connsiteX4" fmla="*/ 25785 w 43256"/>
              <a:gd name="connsiteY4" fmla="*/ 59 h 48515"/>
              <a:gd name="connsiteX5" fmla="*/ 29869 w 43256"/>
              <a:gd name="connsiteY5" fmla="*/ 2340 h 48515"/>
              <a:gd name="connsiteX6" fmla="*/ 35499 w 43256"/>
              <a:gd name="connsiteY6" fmla="*/ 549 h 48515"/>
              <a:gd name="connsiteX7" fmla="*/ 38354 w 43256"/>
              <a:gd name="connsiteY7" fmla="*/ 5435 h 48515"/>
              <a:gd name="connsiteX8" fmla="*/ 42018 w 43256"/>
              <a:gd name="connsiteY8" fmla="*/ 10177 h 48515"/>
              <a:gd name="connsiteX9" fmla="*/ 41854 w 43256"/>
              <a:gd name="connsiteY9" fmla="*/ 15319 h 48515"/>
              <a:gd name="connsiteX10" fmla="*/ 43052 w 43256"/>
              <a:gd name="connsiteY10" fmla="*/ 23181 h 48515"/>
              <a:gd name="connsiteX11" fmla="*/ 37440 w 43256"/>
              <a:gd name="connsiteY11" fmla="*/ 30063 h 48515"/>
              <a:gd name="connsiteX12" fmla="*/ 35431 w 43256"/>
              <a:gd name="connsiteY12" fmla="*/ 35960 h 48515"/>
              <a:gd name="connsiteX13" fmla="*/ 28591 w 43256"/>
              <a:gd name="connsiteY13" fmla="*/ 36674 h 48515"/>
              <a:gd name="connsiteX14" fmla="*/ 23703 w 43256"/>
              <a:gd name="connsiteY14" fmla="*/ 42965 h 48515"/>
              <a:gd name="connsiteX15" fmla="*/ 16516 w 43256"/>
              <a:gd name="connsiteY15" fmla="*/ 39125 h 48515"/>
              <a:gd name="connsiteX16" fmla="*/ 5840 w 43256"/>
              <a:gd name="connsiteY16" fmla="*/ 35331 h 48515"/>
              <a:gd name="connsiteX17" fmla="*/ 1146 w 43256"/>
              <a:gd name="connsiteY17" fmla="*/ 31109 h 48515"/>
              <a:gd name="connsiteX18" fmla="*/ 2149 w 43256"/>
              <a:gd name="connsiteY18" fmla="*/ 25410 h 48515"/>
              <a:gd name="connsiteX19" fmla="*/ 31 w 43256"/>
              <a:gd name="connsiteY19" fmla="*/ 19563 h 48515"/>
              <a:gd name="connsiteX20" fmla="*/ 3899 w 43256"/>
              <a:gd name="connsiteY20" fmla="*/ 14366 h 48515"/>
              <a:gd name="connsiteX21" fmla="*/ 3936 w 43256"/>
              <a:gd name="connsiteY21" fmla="*/ 14229 h 48515"/>
              <a:gd name="connsiteX0" fmla="*/ 508570 w 1988013"/>
              <a:gd name="connsiteY0" fmla="*/ 1056527 h 1240837"/>
              <a:gd name="connsiteX1" fmla="*/ 797918 w 1988013"/>
              <a:gd name="connsiteY1" fmla="*/ 1087219 h 1240837"/>
              <a:gd name="connsiteX2" fmla="*/ 550056 w 1988013"/>
              <a:gd name="connsiteY2" fmla="*/ 1239407 h 1240837"/>
              <a:gd name="connsiteX3" fmla="*/ 580748 w 1988013"/>
              <a:gd name="connsiteY3" fmla="*/ 1208715 h 1240837"/>
              <a:gd name="connsiteX4" fmla="*/ 508570 w 1988013"/>
              <a:gd name="connsiteY4" fmla="*/ 1056527 h 1240837"/>
              <a:gd name="connsiteX0" fmla="*/ 493403 w 1988013"/>
              <a:gd name="connsiteY0" fmla="*/ 1098603 h 1240837"/>
              <a:gd name="connsiteX1" fmla="*/ 866360 w 1988013"/>
              <a:gd name="connsiteY1" fmla="*/ 1045686 h 1240837"/>
              <a:gd name="connsiteX2" fmla="*/ 542087 w 1988013"/>
              <a:gd name="connsiteY2" fmla="*/ 1201473 h 1240837"/>
              <a:gd name="connsiteX3" fmla="*/ 752060 w 1988013"/>
              <a:gd name="connsiteY3" fmla="*/ 1082940 h 1240837"/>
              <a:gd name="connsiteX4" fmla="*/ 493403 w 1988013"/>
              <a:gd name="connsiteY4" fmla="*/ 1098603 h 1240837"/>
              <a:gd name="connsiteX0" fmla="*/ 749807 w 1988013"/>
              <a:gd name="connsiteY0" fmla="*/ 1110879 h 1240837"/>
              <a:gd name="connsiteX1" fmla="*/ 657732 w 1988013"/>
              <a:gd name="connsiteY1" fmla="*/ 1134374 h 1240837"/>
              <a:gd name="connsiteX2" fmla="*/ 439927 w 1988013"/>
              <a:gd name="connsiteY2" fmla="*/ 1053729 h 1240837"/>
              <a:gd name="connsiteX3" fmla="*/ 657732 w 1988013"/>
              <a:gd name="connsiteY3" fmla="*/ 1018804 h 1240837"/>
              <a:gd name="connsiteX4" fmla="*/ 749807 w 1988013"/>
              <a:gd name="connsiteY4" fmla="*/ 1110879 h 1240837"/>
              <a:gd name="connsiteX0" fmla="*/ 4729 w 43256"/>
              <a:gd name="connsiteY0" fmla="*/ 26036 h 48515"/>
              <a:gd name="connsiteX1" fmla="*/ 2196 w 43256"/>
              <a:gd name="connsiteY1" fmla="*/ 25239 h 48515"/>
              <a:gd name="connsiteX2" fmla="*/ 6964 w 43256"/>
              <a:gd name="connsiteY2" fmla="*/ 34758 h 48515"/>
              <a:gd name="connsiteX3" fmla="*/ 5856 w 43256"/>
              <a:gd name="connsiteY3" fmla="*/ 35139 h 48515"/>
              <a:gd name="connsiteX4" fmla="*/ 16514 w 43256"/>
              <a:gd name="connsiteY4" fmla="*/ 38949 h 48515"/>
              <a:gd name="connsiteX5" fmla="*/ 15846 w 43256"/>
              <a:gd name="connsiteY5" fmla="*/ 37209 h 48515"/>
              <a:gd name="connsiteX6" fmla="*/ 28863 w 43256"/>
              <a:gd name="connsiteY6" fmla="*/ 34610 h 48515"/>
              <a:gd name="connsiteX7" fmla="*/ 28596 w 43256"/>
              <a:gd name="connsiteY7" fmla="*/ 36519 h 48515"/>
              <a:gd name="connsiteX8" fmla="*/ 34165 w 43256"/>
              <a:gd name="connsiteY8" fmla="*/ 22813 h 48515"/>
              <a:gd name="connsiteX9" fmla="*/ 37416 w 43256"/>
              <a:gd name="connsiteY9" fmla="*/ 29949 h 48515"/>
              <a:gd name="connsiteX10" fmla="*/ 41834 w 43256"/>
              <a:gd name="connsiteY10" fmla="*/ 15213 h 48515"/>
              <a:gd name="connsiteX11" fmla="*/ 40386 w 43256"/>
              <a:gd name="connsiteY11" fmla="*/ 17889 h 48515"/>
              <a:gd name="connsiteX12" fmla="*/ 38360 w 43256"/>
              <a:gd name="connsiteY12" fmla="*/ 5285 h 48515"/>
              <a:gd name="connsiteX13" fmla="*/ 38436 w 43256"/>
              <a:gd name="connsiteY13" fmla="*/ 6549 h 48515"/>
              <a:gd name="connsiteX14" fmla="*/ 29114 w 43256"/>
              <a:gd name="connsiteY14" fmla="*/ 3811 h 48515"/>
              <a:gd name="connsiteX15" fmla="*/ 29856 w 43256"/>
              <a:gd name="connsiteY15" fmla="*/ 2199 h 48515"/>
              <a:gd name="connsiteX16" fmla="*/ 22177 w 43256"/>
              <a:gd name="connsiteY16" fmla="*/ 4579 h 48515"/>
              <a:gd name="connsiteX17" fmla="*/ 22536 w 43256"/>
              <a:gd name="connsiteY17" fmla="*/ 3189 h 48515"/>
              <a:gd name="connsiteX18" fmla="*/ 14036 w 43256"/>
              <a:gd name="connsiteY18" fmla="*/ 5051 h 48515"/>
              <a:gd name="connsiteX19" fmla="*/ 15336 w 43256"/>
              <a:gd name="connsiteY19" fmla="*/ 6399 h 48515"/>
              <a:gd name="connsiteX20" fmla="*/ 4163 w 43256"/>
              <a:gd name="connsiteY20" fmla="*/ 15648 h 48515"/>
              <a:gd name="connsiteX21" fmla="*/ 3936 w 43256"/>
              <a:gd name="connsiteY21" fmla="*/ 14229 h 48515"/>
              <a:gd name="connsiteX0" fmla="*/ 3936 w 43256"/>
              <a:gd name="connsiteY0" fmla="*/ 14229 h 47293"/>
              <a:gd name="connsiteX1" fmla="*/ 5659 w 43256"/>
              <a:gd name="connsiteY1" fmla="*/ 6766 h 47293"/>
              <a:gd name="connsiteX2" fmla="*/ 14041 w 43256"/>
              <a:gd name="connsiteY2" fmla="*/ 5061 h 47293"/>
              <a:gd name="connsiteX3" fmla="*/ 22492 w 43256"/>
              <a:gd name="connsiteY3" fmla="*/ 3291 h 47293"/>
              <a:gd name="connsiteX4" fmla="*/ 25785 w 43256"/>
              <a:gd name="connsiteY4" fmla="*/ 59 h 47293"/>
              <a:gd name="connsiteX5" fmla="*/ 29869 w 43256"/>
              <a:gd name="connsiteY5" fmla="*/ 2340 h 47293"/>
              <a:gd name="connsiteX6" fmla="*/ 35499 w 43256"/>
              <a:gd name="connsiteY6" fmla="*/ 549 h 47293"/>
              <a:gd name="connsiteX7" fmla="*/ 38354 w 43256"/>
              <a:gd name="connsiteY7" fmla="*/ 5435 h 47293"/>
              <a:gd name="connsiteX8" fmla="*/ 42018 w 43256"/>
              <a:gd name="connsiteY8" fmla="*/ 10177 h 47293"/>
              <a:gd name="connsiteX9" fmla="*/ 41854 w 43256"/>
              <a:gd name="connsiteY9" fmla="*/ 15319 h 47293"/>
              <a:gd name="connsiteX10" fmla="*/ 43052 w 43256"/>
              <a:gd name="connsiteY10" fmla="*/ 23181 h 47293"/>
              <a:gd name="connsiteX11" fmla="*/ 37440 w 43256"/>
              <a:gd name="connsiteY11" fmla="*/ 30063 h 47293"/>
              <a:gd name="connsiteX12" fmla="*/ 35431 w 43256"/>
              <a:gd name="connsiteY12" fmla="*/ 35960 h 47293"/>
              <a:gd name="connsiteX13" fmla="*/ 28591 w 43256"/>
              <a:gd name="connsiteY13" fmla="*/ 36674 h 47293"/>
              <a:gd name="connsiteX14" fmla="*/ 23703 w 43256"/>
              <a:gd name="connsiteY14" fmla="*/ 42965 h 47293"/>
              <a:gd name="connsiteX15" fmla="*/ 16516 w 43256"/>
              <a:gd name="connsiteY15" fmla="*/ 39125 h 47293"/>
              <a:gd name="connsiteX16" fmla="*/ 5840 w 43256"/>
              <a:gd name="connsiteY16" fmla="*/ 35331 h 47293"/>
              <a:gd name="connsiteX17" fmla="*/ 1146 w 43256"/>
              <a:gd name="connsiteY17" fmla="*/ 31109 h 47293"/>
              <a:gd name="connsiteX18" fmla="*/ 2149 w 43256"/>
              <a:gd name="connsiteY18" fmla="*/ 25410 h 47293"/>
              <a:gd name="connsiteX19" fmla="*/ 31 w 43256"/>
              <a:gd name="connsiteY19" fmla="*/ 19563 h 47293"/>
              <a:gd name="connsiteX20" fmla="*/ 3899 w 43256"/>
              <a:gd name="connsiteY20" fmla="*/ 14366 h 47293"/>
              <a:gd name="connsiteX21" fmla="*/ 3936 w 43256"/>
              <a:gd name="connsiteY21" fmla="*/ 14229 h 47293"/>
              <a:gd name="connsiteX0" fmla="*/ 508570 w 1988013"/>
              <a:gd name="connsiteY0" fmla="*/ 1056527 h 1209578"/>
              <a:gd name="connsiteX1" fmla="*/ 797918 w 1988013"/>
              <a:gd name="connsiteY1" fmla="*/ 1087219 h 1209578"/>
              <a:gd name="connsiteX2" fmla="*/ 378606 w 1988013"/>
              <a:gd name="connsiteY2" fmla="*/ 976517 h 1209578"/>
              <a:gd name="connsiteX3" fmla="*/ 580748 w 1988013"/>
              <a:gd name="connsiteY3" fmla="*/ 1208715 h 1209578"/>
              <a:gd name="connsiteX4" fmla="*/ 508570 w 1988013"/>
              <a:gd name="connsiteY4" fmla="*/ 1056527 h 1209578"/>
              <a:gd name="connsiteX0" fmla="*/ 493403 w 1988013"/>
              <a:gd name="connsiteY0" fmla="*/ 1098603 h 1209578"/>
              <a:gd name="connsiteX1" fmla="*/ 866360 w 1988013"/>
              <a:gd name="connsiteY1" fmla="*/ 1045686 h 1209578"/>
              <a:gd name="connsiteX2" fmla="*/ 542087 w 1988013"/>
              <a:gd name="connsiteY2" fmla="*/ 1201473 h 1209578"/>
              <a:gd name="connsiteX3" fmla="*/ 752060 w 1988013"/>
              <a:gd name="connsiteY3" fmla="*/ 1082940 h 1209578"/>
              <a:gd name="connsiteX4" fmla="*/ 493403 w 1988013"/>
              <a:gd name="connsiteY4" fmla="*/ 1098603 h 1209578"/>
              <a:gd name="connsiteX0" fmla="*/ 749807 w 1988013"/>
              <a:gd name="connsiteY0" fmla="*/ 1110879 h 1209578"/>
              <a:gd name="connsiteX1" fmla="*/ 657732 w 1988013"/>
              <a:gd name="connsiteY1" fmla="*/ 1134374 h 1209578"/>
              <a:gd name="connsiteX2" fmla="*/ 439927 w 1988013"/>
              <a:gd name="connsiteY2" fmla="*/ 1053729 h 1209578"/>
              <a:gd name="connsiteX3" fmla="*/ 657732 w 1988013"/>
              <a:gd name="connsiteY3" fmla="*/ 1018804 h 1209578"/>
              <a:gd name="connsiteX4" fmla="*/ 749807 w 1988013"/>
              <a:gd name="connsiteY4" fmla="*/ 1110879 h 1209578"/>
              <a:gd name="connsiteX0" fmla="*/ 4729 w 43256"/>
              <a:gd name="connsiteY0" fmla="*/ 26036 h 47293"/>
              <a:gd name="connsiteX1" fmla="*/ 2196 w 43256"/>
              <a:gd name="connsiteY1" fmla="*/ 25239 h 47293"/>
              <a:gd name="connsiteX2" fmla="*/ 6964 w 43256"/>
              <a:gd name="connsiteY2" fmla="*/ 34758 h 47293"/>
              <a:gd name="connsiteX3" fmla="*/ 5856 w 43256"/>
              <a:gd name="connsiteY3" fmla="*/ 35139 h 47293"/>
              <a:gd name="connsiteX4" fmla="*/ 16514 w 43256"/>
              <a:gd name="connsiteY4" fmla="*/ 38949 h 47293"/>
              <a:gd name="connsiteX5" fmla="*/ 15846 w 43256"/>
              <a:gd name="connsiteY5" fmla="*/ 37209 h 47293"/>
              <a:gd name="connsiteX6" fmla="*/ 28863 w 43256"/>
              <a:gd name="connsiteY6" fmla="*/ 34610 h 47293"/>
              <a:gd name="connsiteX7" fmla="*/ 28596 w 43256"/>
              <a:gd name="connsiteY7" fmla="*/ 36519 h 47293"/>
              <a:gd name="connsiteX8" fmla="*/ 34165 w 43256"/>
              <a:gd name="connsiteY8" fmla="*/ 22813 h 47293"/>
              <a:gd name="connsiteX9" fmla="*/ 37416 w 43256"/>
              <a:gd name="connsiteY9" fmla="*/ 29949 h 47293"/>
              <a:gd name="connsiteX10" fmla="*/ 41834 w 43256"/>
              <a:gd name="connsiteY10" fmla="*/ 15213 h 47293"/>
              <a:gd name="connsiteX11" fmla="*/ 40386 w 43256"/>
              <a:gd name="connsiteY11" fmla="*/ 17889 h 47293"/>
              <a:gd name="connsiteX12" fmla="*/ 38360 w 43256"/>
              <a:gd name="connsiteY12" fmla="*/ 5285 h 47293"/>
              <a:gd name="connsiteX13" fmla="*/ 38436 w 43256"/>
              <a:gd name="connsiteY13" fmla="*/ 6549 h 47293"/>
              <a:gd name="connsiteX14" fmla="*/ 29114 w 43256"/>
              <a:gd name="connsiteY14" fmla="*/ 3811 h 47293"/>
              <a:gd name="connsiteX15" fmla="*/ 29856 w 43256"/>
              <a:gd name="connsiteY15" fmla="*/ 2199 h 47293"/>
              <a:gd name="connsiteX16" fmla="*/ 22177 w 43256"/>
              <a:gd name="connsiteY16" fmla="*/ 4579 h 47293"/>
              <a:gd name="connsiteX17" fmla="*/ 22536 w 43256"/>
              <a:gd name="connsiteY17" fmla="*/ 3189 h 47293"/>
              <a:gd name="connsiteX18" fmla="*/ 14036 w 43256"/>
              <a:gd name="connsiteY18" fmla="*/ 5051 h 47293"/>
              <a:gd name="connsiteX19" fmla="*/ 15336 w 43256"/>
              <a:gd name="connsiteY19" fmla="*/ 6399 h 47293"/>
              <a:gd name="connsiteX20" fmla="*/ 4163 w 43256"/>
              <a:gd name="connsiteY20" fmla="*/ 15648 h 47293"/>
              <a:gd name="connsiteX21" fmla="*/ 3936 w 43256"/>
              <a:gd name="connsiteY21" fmla="*/ 14229 h 47293"/>
              <a:gd name="connsiteX0" fmla="*/ 3936 w 43256"/>
              <a:gd name="connsiteY0" fmla="*/ 14229 h 47293"/>
              <a:gd name="connsiteX1" fmla="*/ 5659 w 43256"/>
              <a:gd name="connsiteY1" fmla="*/ 6766 h 47293"/>
              <a:gd name="connsiteX2" fmla="*/ 14041 w 43256"/>
              <a:gd name="connsiteY2" fmla="*/ 5061 h 47293"/>
              <a:gd name="connsiteX3" fmla="*/ 22492 w 43256"/>
              <a:gd name="connsiteY3" fmla="*/ 3291 h 47293"/>
              <a:gd name="connsiteX4" fmla="*/ 25785 w 43256"/>
              <a:gd name="connsiteY4" fmla="*/ 59 h 47293"/>
              <a:gd name="connsiteX5" fmla="*/ 29869 w 43256"/>
              <a:gd name="connsiteY5" fmla="*/ 2340 h 47293"/>
              <a:gd name="connsiteX6" fmla="*/ 35499 w 43256"/>
              <a:gd name="connsiteY6" fmla="*/ 549 h 47293"/>
              <a:gd name="connsiteX7" fmla="*/ 38354 w 43256"/>
              <a:gd name="connsiteY7" fmla="*/ 5435 h 47293"/>
              <a:gd name="connsiteX8" fmla="*/ 42018 w 43256"/>
              <a:gd name="connsiteY8" fmla="*/ 10177 h 47293"/>
              <a:gd name="connsiteX9" fmla="*/ 41854 w 43256"/>
              <a:gd name="connsiteY9" fmla="*/ 15319 h 47293"/>
              <a:gd name="connsiteX10" fmla="*/ 43052 w 43256"/>
              <a:gd name="connsiteY10" fmla="*/ 23181 h 47293"/>
              <a:gd name="connsiteX11" fmla="*/ 37440 w 43256"/>
              <a:gd name="connsiteY11" fmla="*/ 30063 h 47293"/>
              <a:gd name="connsiteX12" fmla="*/ 35431 w 43256"/>
              <a:gd name="connsiteY12" fmla="*/ 35960 h 47293"/>
              <a:gd name="connsiteX13" fmla="*/ 28591 w 43256"/>
              <a:gd name="connsiteY13" fmla="*/ 36674 h 47293"/>
              <a:gd name="connsiteX14" fmla="*/ 23703 w 43256"/>
              <a:gd name="connsiteY14" fmla="*/ 42965 h 47293"/>
              <a:gd name="connsiteX15" fmla="*/ 16516 w 43256"/>
              <a:gd name="connsiteY15" fmla="*/ 39125 h 47293"/>
              <a:gd name="connsiteX16" fmla="*/ 5840 w 43256"/>
              <a:gd name="connsiteY16" fmla="*/ 35331 h 47293"/>
              <a:gd name="connsiteX17" fmla="*/ 1146 w 43256"/>
              <a:gd name="connsiteY17" fmla="*/ 31109 h 47293"/>
              <a:gd name="connsiteX18" fmla="*/ 2149 w 43256"/>
              <a:gd name="connsiteY18" fmla="*/ 25410 h 47293"/>
              <a:gd name="connsiteX19" fmla="*/ 31 w 43256"/>
              <a:gd name="connsiteY19" fmla="*/ 19563 h 47293"/>
              <a:gd name="connsiteX20" fmla="*/ 3899 w 43256"/>
              <a:gd name="connsiteY20" fmla="*/ 14366 h 47293"/>
              <a:gd name="connsiteX21" fmla="*/ 3936 w 43256"/>
              <a:gd name="connsiteY21" fmla="*/ 14229 h 47293"/>
              <a:gd name="connsiteX0" fmla="*/ 508570 w 1988013"/>
              <a:gd name="connsiteY0" fmla="*/ 1056527 h 1209578"/>
              <a:gd name="connsiteX1" fmla="*/ 797918 w 1988013"/>
              <a:gd name="connsiteY1" fmla="*/ 1087219 h 1209578"/>
              <a:gd name="connsiteX2" fmla="*/ 378606 w 1988013"/>
              <a:gd name="connsiteY2" fmla="*/ 976517 h 1209578"/>
              <a:gd name="connsiteX3" fmla="*/ 580748 w 1988013"/>
              <a:gd name="connsiteY3" fmla="*/ 1208715 h 1209578"/>
              <a:gd name="connsiteX4" fmla="*/ 508570 w 1988013"/>
              <a:gd name="connsiteY4" fmla="*/ 1056527 h 1209578"/>
              <a:gd name="connsiteX0" fmla="*/ 493403 w 1988013"/>
              <a:gd name="connsiteY0" fmla="*/ 1098603 h 1209578"/>
              <a:gd name="connsiteX1" fmla="*/ 866360 w 1988013"/>
              <a:gd name="connsiteY1" fmla="*/ 1045686 h 1209578"/>
              <a:gd name="connsiteX2" fmla="*/ 713537 w 1988013"/>
              <a:gd name="connsiteY2" fmla="*/ 1087173 h 1209578"/>
              <a:gd name="connsiteX3" fmla="*/ 752060 w 1988013"/>
              <a:gd name="connsiteY3" fmla="*/ 1082940 h 1209578"/>
              <a:gd name="connsiteX4" fmla="*/ 493403 w 1988013"/>
              <a:gd name="connsiteY4" fmla="*/ 1098603 h 1209578"/>
              <a:gd name="connsiteX0" fmla="*/ 749807 w 1988013"/>
              <a:gd name="connsiteY0" fmla="*/ 1110879 h 1209578"/>
              <a:gd name="connsiteX1" fmla="*/ 657732 w 1988013"/>
              <a:gd name="connsiteY1" fmla="*/ 1134374 h 1209578"/>
              <a:gd name="connsiteX2" fmla="*/ 439927 w 1988013"/>
              <a:gd name="connsiteY2" fmla="*/ 1053729 h 1209578"/>
              <a:gd name="connsiteX3" fmla="*/ 657732 w 1988013"/>
              <a:gd name="connsiteY3" fmla="*/ 1018804 h 1209578"/>
              <a:gd name="connsiteX4" fmla="*/ 749807 w 1988013"/>
              <a:gd name="connsiteY4" fmla="*/ 1110879 h 1209578"/>
              <a:gd name="connsiteX0" fmla="*/ 4729 w 43256"/>
              <a:gd name="connsiteY0" fmla="*/ 26036 h 47293"/>
              <a:gd name="connsiteX1" fmla="*/ 2196 w 43256"/>
              <a:gd name="connsiteY1" fmla="*/ 25239 h 47293"/>
              <a:gd name="connsiteX2" fmla="*/ 6964 w 43256"/>
              <a:gd name="connsiteY2" fmla="*/ 34758 h 47293"/>
              <a:gd name="connsiteX3" fmla="*/ 5856 w 43256"/>
              <a:gd name="connsiteY3" fmla="*/ 35139 h 47293"/>
              <a:gd name="connsiteX4" fmla="*/ 16514 w 43256"/>
              <a:gd name="connsiteY4" fmla="*/ 38949 h 47293"/>
              <a:gd name="connsiteX5" fmla="*/ 15846 w 43256"/>
              <a:gd name="connsiteY5" fmla="*/ 37209 h 47293"/>
              <a:gd name="connsiteX6" fmla="*/ 28863 w 43256"/>
              <a:gd name="connsiteY6" fmla="*/ 34610 h 47293"/>
              <a:gd name="connsiteX7" fmla="*/ 28596 w 43256"/>
              <a:gd name="connsiteY7" fmla="*/ 36519 h 47293"/>
              <a:gd name="connsiteX8" fmla="*/ 34165 w 43256"/>
              <a:gd name="connsiteY8" fmla="*/ 22813 h 47293"/>
              <a:gd name="connsiteX9" fmla="*/ 37416 w 43256"/>
              <a:gd name="connsiteY9" fmla="*/ 29949 h 47293"/>
              <a:gd name="connsiteX10" fmla="*/ 41834 w 43256"/>
              <a:gd name="connsiteY10" fmla="*/ 15213 h 47293"/>
              <a:gd name="connsiteX11" fmla="*/ 40386 w 43256"/>
              <a:gd name="connsiteY11" fmla="*/ 17889 h 47293"/>
              <a:gd name="connsiteX12" fmla="*/ 38360 w 43256"/>
              <a:gd name="connsiteY12" fmla="*/ 5285 h 47293"/>
              <a:gd name="connsiteX13" fmla="*/ 38436 w 43256"/>
              <a:gd name="connsiteY13" fmla="*/ 6549 h 47293"/>
              <a:gd name="connsiteX14" fmla="*/ 29114 w 43256"/>
              <a:gd name="connsiteY14" fmla="*/ 3811 h 47293"/>
              <a:gd name="connsiteX15" fmla="*/ 29856 w 43256"/>
              <a:gd name="connsiteY15" fmla="*/ 2199 h 47293"/>
              <a:gd name="connsiteX16" fmla="*/ 22177 w 43256"/>
              <a:gd name="connsiteY16" fmla="*/ 4579 h 47293"/>
              <a:gd name="connsiteX17" fmla="*/ 22536 w 43256"/>
              <a:gd name="connsiteY17" fmla="*/ 3189 h 47293"/>
              <a:gd name="connsiteX18" fmla="*/ 14036 w 43256"/>
              <a:gd name="connsiteY18" fmla="*/ 5051 h 47293"/>
              <a:gd name="connsiteX19" fmla="*/ 15336 w 43256"/>
              <a:gd name="connsiteY19" fmla="*/ 6399 h 47293"/>
              <a:gd name="connsiteX20" fmla="*/ 4163 w 43256"/>
              <a:gd name="connsiteY20" fmla="*/ 15648 h 47293"/>
              <a:gd name="connsiteX21" fmla="*/ 3936 w 43256"/>
              <a:gd name="connsiteY21" fmla="*/ 14229 h 47293"/>
              <a:gd name="connsiteX0" fmla="*/ 3936 w 43256"/>
              <a:gd name="connsiteY0" fmla="*/ 14229 h 44474"/>
              <a:gd name="connsiteX1" fmla="*/ 5659 w 43256"/>
              <a:gd name="connsiteY1" fmla="*/ 6766 h 44474"/>
              <a:gd name="connsiteX2" fmla="*/ 14041 w 43256"/>
              <a:gd name="connsiteY2" fmla="*/ 5061 h 44474"/>
              <a:gd name="connsiteX3" fmla="*/ 22492 w 43256"/>
              <a:gd name="connsiteY3" fmla="*/ 3291 h 44474"/>
              <a:gd name="connsiteX4" fmla="*/ 25785 w 43256"/>
              <a:gd name="connsiteY4" fmla="*/ 59 h 44474"/>
              <a:gd name="connsiteX5" fmla="*/ 29869 w 43256"/>
              <a:gd name="connsiteY5" fmla="*/ 2340 h 44474"/>
              <a:gd name="connsiteX6" fmla="*/ 35499 w 43256"/>
              <a:gd name="connsiteY6" fmla="*/ 549 h 44474"/>
              <a:gd name="connsiteX7" fmla="*/ 38354 w 43256"/>
              <a:gd name="connsiteY7" fmla="*/ 5435 h 44474"/>
              <a:gd name="connsiteX8" fmla="*/ 42018 w 43256"/>
              <a:gd name="connsiteY8" fmla="*/ 10177 h 44474"/>
              <a:gd name="connsiteX9" fmla="*/ 41854 w 43256"/>
              <a:gd name="connsiteY9" fmla="*/ 15319 h 44474"/>
              <a:gd name="connsiteX10" fmla="*/ 43052 w 43256"/>
              <a:gd name="connsiteY10" fmla="*/ 23181 h 44474"/>
              <a:gd name="connsiteX11" fmla="*/ 37440 w 43256"/>
              <a:gd name="connsiteY11" fmla="*/ 30063 h 44474"/>
              <a:gd name="connsiteX12" fmla="*/ 35431 w 43256"/>
              <a:gd name="connsiteY12" fmla="*/ 35960 h 44474"/>
              <a:gd name="connsiteX13" fmla="*/ 28591 w 43256"/>
              <a:gd name="connsiteY13" fmla="*/ 36674 h 44474"/>
              <a:gd name="connsiteX14" fmla="*/ 23703 w 43256"/>
              <a:gd name="connsiteY14" fmla="*/ 42965 h 44474"/>
              <a:gd name="connsiteX15" fmla="*/ 16516 w 43256"/>
              <a:gd name="connsiteY15" fmla="*/ 39125 h 44474"/>
              <a:gd name="connsiteX16" fmla="*/ 5840 w 43256"/>
              <a:gd name="connsiteY16" fmla="*/ 35331 h 44474"/>
              <a:gd name="connsiteX17" fmla="*/ 1146 w 43256"/>
              <a:gd name="connsiteY17" fmla="*/ 31109 h 44474"/>
              <a:gd name="connsiteX18" fmla="*/ 2149 w 43256"/>
              <a:gd name="connsiteY18" fmla="*/ 25410 h 44474"/>
              <a:gd name="connsiteX19" fmla="*/ 31 w 43256"/>
              <a:gd name="connsiteY19" fmla="*/ 19563 h 44474"/>
              <a:gd name="connsiteX20" fmla="*/ 3899 w 43256"/>
              <a:gd name="connsiteY20" fmla="*/ 14366 h 44474"/>
              <a:gd name="connsiteX21" fmla="*/ 3936 w 43256"/>
              <a:gd name="connsiteY21" fmla="*/ 14229 h 44474"/>
              <a:gd name="connsiteX0" fmla="*/ 508570 w 1988013"/>
              <a:gd name="connsiteY0" fmla="*/ 1056527 h 1137469"/>
              <a:gd name="connsiteX1" fmla="*/ 797918 w 1988013"/>
              <a:gd name="connsiteY1" fmla="*/ 1087219 h 1137469"/>
              <a:gd name="connsiteX2" fmla="*/ 378606 w 1988013"/>
              <a:gd name="connsiteY2" fmla="*/ 976517 h 1137469"/>
              <a:gd name="connsiteX3" fmla="*/ 855068 w 1988013"/>
              <a:gd name="connsiteY3" fmla="*/ 1105845 h 1137469"/>
              <a:gd name="connsiteX4" fmla="*/ 508570 w 1988013"/>
              <a:gd name="connsiteY4" fmla="*/ 1056527 h 1137469"/>
              <a:gd name="connsiteX0" fmla="*/ 493403 w 1988013"/>
              <a:gd name="connsiteY0" fmla="*/ 1098603 h 1137469"/>
              <a:gd name="connsiteX1" fmla="*/ 866360 w 1988013"/>
              <a:gd name="connsiteY1" fmla="*/ 1045686 h 1137469"/>
              <a:gd name="connsiteX2" fmla="*/ 713537 w 1988013"/>
              <a:gd name="connsiteY2" fmla="*/ 1087173 h 1137469"/>
              <a:gd name="connsiteX3" fmla="*/ 752060 w 1988013"/>
              <a:gd name="connsiteY3" fmla="*/ 1082940 h 1137469"/>
              <a:gd name="connsiteX4" fmla="*/ 493403 w 1988013"/>
              <a:gd name="connsiteY4" fmla="*/ 1098603 h 1137469"/>
              <a:gd name="connsiteX0" fmla="*/ 749807 w 1988013"/>
              <a:gd name="connsiteY0" fmla="*/ 1110879 h 1137469"/>
              <a:gd name="connsiteX1" fmla="*/ 657732 w 1988013"/>
              <a:gd name="connsiteY1" fmla="*/ 1134374 h 1137469"/>
              <a:gd name="connsiteX2" fmla="*/ 439927 w 1988013"/>
              <a:gd name="connsiteY2" fmla="*/ 1053729 h 1137469"/>
              <a:gd name="connsiteX3" fmla="*/ 657732 w 1988013"/>
              <a:gd name="connsiteY3" fmla="*/ 1018804 h 1137469"/>
              <a:gd name="connsiteX4" fmla="*/ 749807 w 1988013"/>
              <a:gd name="connsiteY4" fmla="*/ 1110879 h 1137469"/>
              <a:gd name="connsiteX0" fmla="*/ 4729 w 43256"/>
              <a:gd name="connsiteY0" fmla="*/ 26036 h 44474"/>
              <a:gd name="connsiteX1" fmla="*/ 2196 w 43256"/>
              <a:gd name="connsiteY1" fmla="*/ 25239 h 44474"/>
              <a:gd name="connsiteX2" fmla="*/ 6964 w 43256"/>
              <a:gd name="connsiteY2" fmla="*/ 34758 h 44474"/>
              <a:gd name="connsiteX3" fmla="*/ 5856 w 43256"/>
              <a:gd name="connsiteY3" fmla="*/ 35139 h 44474"/>
              <a:gd name="connsiteX4" fmla="*/ 16514 w 43256"/>
              <a:gd name="connsiteY4" fmla="*/ 38949 h 44474"/>
              <a:gd name="connsiteX5" fmla="*/ 15846 w 43256"/>
              <a:gd name="connsiteY5" fmla="*/ 37209 h 44474"/>
              <a:gd name="connsiteX6" fmla="*/ 28863 w 43256"/>
              <a:gd name="connsiteY6" fmla="*/ 34610 h 44474"/>
              <a:gd name="connsiteX7" fmla="*/ 28596 w 43256"/>
              <a:gd name="connsiteY7" fmla="*/ 36519 h 44474"/>
              <a:gd name="connsiteX8" fmla="*/ 34165 w 43256"/>
              <a:gd name="connsiteY8" fmla="*/ 22813 h 44474"/>
              <a:gd name="connsiteX9" fmla="*/ 37416 w 43256"/>
              <a:gd name="connsiteY9" fmla="*/ 29949 h 44474"/>
              <a:gd name="connsiteX10" fmla="*/ 41834 w 43256"/>
              <a:gd name="connsiteY10" fmla="*/ 15213 h 44474"/>
              <a:gd name="connsiteX11" fmla="*/ 40386 w 43256"/>
              <a:gd name="connsiteY11" fmla="*/ 17889 h 44474"/>
              <a:gd name="connsiteX12" fmla="*/ 38360 w 43256"/>
              <a:gd name="connsiteY12" fmla="*/ 5285 h 44474"/>
              <a:gd name="connsiteX13" fmla="*/ 38436 w 43256"/>
              <a:gd name="connsiteY13" fmla="*/ 6549 h 44474"/>
              <a:gd name="connsiteX14" fmla="*/ 29114 w 43256"/>
              <a:gd name="connsiteY14" fmla="*/ 3811 h 44474"/>
              <a:gd name="connsiteX15" fmla="*/ 29856 w 43256"/>
              <a:gd name="connsiteY15" fmla="*/ 2199 h 44474"/>
              <a:gd name="connsiteX16" fmla="*/ 22177 w 43256"/>
              <a:gd name="connsiteY16" fmla="*/ 4579 h 44474"/>
              <a:gd name="connsiteX17" fmla="*/ 22536 w 43256"/>
              <a:gd name="connsiteY17" fmla="*/ 3189 h 44474"/>
              <a:gd name="connsiteX18" fmla="*/ 14036 w 43256"/>
              <a:gd name="connsiteY18" fmla="*/ 5051 h 44474"/>
              <a:gd name="connsiteX19" fmla="*/ 15336 w 43256"/>
              <a:gd name="connsiteY19" fmla="*/ 6399 h 44474"/>
              <a:gd name="connsiteX20" fmla="*/ 4163 w 43256"/>
              <a:gd name="connsiteY20" fmla="*/ 15648 h 44474"/>
              <a:gd name="connsiteX21" fmla="*/ 3936 w 43256"/>
              <a:gd name="connsiteY21" fmla="*/ 14229 h 4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44474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1988013" h="1137469">
                <a:moveTo>
                  <a:pt x="508570" y="1056527"/>
                </a:moveTo>
                <a:cubicBezTo>
                  <a:pt x="499045" y="1053423"/>
                  <a:pt x="819579" y="1100554"/>
                  <a:pt x="797918" y="1087219"/>
                </a:cubicBezTo>
                <a:cubicBezTo>
                  <a:pt x="776257" y="1073884"/>
                  <a:pt x="378606" y="993468"/>
                  <a:pt x="378606" y="976517"/>
                </a:cubicBezTo>
                <a:cubicBezTo>
                  <a:pt x="378606" y="959566"/>
                  <a:pt x="833407" y="1092510"/>
                  <a:pt x="855068" y="1105845"/>
                </a:cubicBezTo>
                <a:cubicBezTo>
                  <a:pt x="876729" y="1119180"/>
                  <a:pt x="518095" y="1059631"/>
                  <a:pt x="508570" y="1056527"/>
                </a:cubicBezTo>
                <a:close/>
              </a:path>
              <a:path w="1988013" h="1137469">
                <a:moveTo>
                  <a:pt x="493403" y="1098603"/>
                </a:moveTo>
                <a:cubicBezTo>
                  <a:pt x="512453" y="1092394"/>
                  <a:pt x="829671" y="1047591"/>
                  <a:pt x="866360" y="1045686"/>
                </a:cubicBezTo>
                <a:cubicBezTo>
                  <a:pt x="903049" y="1043781"/>
                  <a:pt x="713537" y="1121074"/>
                  <a:pt x="713537" y="1087173"/>
                </a:cubicBezTo>
                <a:cubicBezTo>
                  <a:pt x="713537" y="1053272"/>
                  <a:pt x="788749" y="1081035"/>
                  <a:pt x="752060" y="1082940"/>
                </a:cubicBezTo>
                <a:cubicBezTo>
                  <a:pt x="715371" y="1084845"/>
                  <a:pt x="474353" y="1104812"/>
                  <a:pt x="493403" y="1098603"/>
                </a:cubicBezTo>
                <a:close/>
              </a:path>
              <a:path w="1988013" h="1137469">
                <a:moveTo>
                  <a:pt x="749807" y="1110879"/>
                </a:moveTo>
                <a:cubicBezTo>
                  <a:pt x="749807" y="1130141"/>
                  <a:pt x="709379" y="1143899"/>
                  <a:pt x="657732" y="1134374"/>
                </a:cubicBezTo>
                <a:cubicBezTo>
                  <a:pt x="606085" y="1124849"/>
                  <a:pt x="439927" y="1104581"/>
                  <a:pt x="439927" y="1053729"/>
                </a:cubicBezTo>
                <a:cubicBezTo>
                  <a:pt x="439927" y="1002877"/>
                  <a:pt x="606085" y="1009279"/>
                  <a:pt x="657732" y="1018804"/>
                </a:cubicBezTo>
                <a:cubicBezTo>
                  <a:pt x="709379" y="1028329"/>
                  <a:pt x="749807" y="1091617"/>
                  <a:pt x="749807" y="1110879"/>
                </a:cubicBezTo>
                <a:close/>
              </a:path>
              <a:path w="43256" h="44474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b="0" dirty="0">
              <a:solidFill>
                <a:schemeClr val="tx1"/>
              </a:solidFill>
              <a:latin typeface="Times" pitchFamily="12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19285" y="2017599"/>
            <a:ext cx="3066915" cy="3734591"/>
            <a:chOff x="838200" y="4724400"/>
            <a:chExt cx="1676400" cy="1676400"/>
          </a:xfrm>
        </p:grpSpPr>
        <p:cxnSp>
          <p:nvCxnSpPr>
            <p:cNvPr id="24" name="Straight Connector 23"/>
            <p:cNvCxnSpPr/>
            <p:nvPr/>
          </p:nvCxnSpPr>
          <p:spPr bwMode="auto">
            <a:xfrm flipH="1"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B588849-0F3F-4BF2-A622-711E8E0915CA}"/>
              </a:ext>
            </a:extLst>
          </p:cNvPr>
          <p:cNvSpPr/>
          <p:nvPr/>
        </p:nvSpPr>
        <p:spPr bwMode="auto">
          <a:xfrm>
            <a:off x="2731098" y="3383545"/>
            <a:ext cx="3294595" cy="914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What is real and what is imagined?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975595F-D297-422D-9F1C-8EB41C384E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54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FDAEF-E925-4A7C-8BAC-85B3EE423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A504E-6DD9-4FD1-A9E3-5F5EAB0BB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63FCAE-2656-4D31-98A0-24073443C0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3D24C1-78F8-4363-A791-7CF00249A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9839"/>
            <a:ext cx="9144000" cy="60844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C0292C-3DF9-440A-AFE7-510FD9F40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244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5712A4-ADBA-48F4-990F-740A50C90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88"/>
            <a:ext cx="3248025" cy="44767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0286213-ECC5-46B7-95F1-7C174E0C3A4D}"/>
              </a:ext>
            </a:extLst>
          </p:cNvPr>
          <p:cNvSpPr/>
          <p:nvPr/>
        </p:nvSpPr>
        <p:spPr bwMode="auto">
          <a:xfrm>
            <a:off x="228600" y="1467758"/>
            <a:ext cx="1600200" cy="208642"/>
          </a:xfrm>
          <a:prstGeom prst="roundRect">
            <a:avLst/>
          </a:prstGeom>
          <a:noFill/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E84D18-007C-4AB3-9616-C77B08166FA2}"/>
              </a:ext>
            </a:extLst>
          </p:cNvPr>
          <p:cNvSpPr/>
          <p:nvPr/>
        </p:nvSpPr>
        <p:spPr bwMode="auto">
          <a:xfrm>
            <a:off x="1257300" y="1467758"/>
            <a:ext cx="4305300" cy="208642"/>
          </a:xfrm>
          <a:prstGeom prst="roundRect">
            <a:avLst/>
          </a:prstGeom>
          <a:noFill/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0ED16C-CDB9-4FE9-9D57-3149A7C6E9A7}"/>
              </a:ext>
            </a:extLst>
          </p:cNvPr>
          <p:cNvSpPr txBox="1"/>
          <p:nvPr/>
        </p:nvSpPr>
        <p:spPr>
          <a:xfrm>
            <a:off x="3505200" y="481417"/>
            <a:ext cx="2579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LLM at work</a:t>
            </a:r>
          </a:p>
        </p:txBody>
      </p:sp>
    </p:spTree>
    <p:extLst>
      <p:ext uri="{BB962C8B-B14F-4D97-AF65-F5344CB8AC3E}">
        <p14:creationId xmlns:p14="http://schemas.microsoft.com/office/powerpoint/2010/main" val="297879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37433-E652-4781-BC08-AA6401BBE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dirty="0"/>
              <a:t>‘Unicorns’ in modern medicine: ICD-10-CM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9AB18D6-ECE5-4BC8-81C5-3D5637C3C0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241288"/>
              </p:ext>
            </p:extLst>
          </p:nvPr>
        </p:nvGraphicFramePr>
        <p:xfrm>
          <a:off x="152399" y="1912582"/>
          <a:ext cx="8839197" cy="884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6801">
                  <a:extLst>
                    <a:ext uri="{9D8B030D-6E8A-4147-A177-3AD203B41FA5}">
                      <a16:colId xmlns:a16="http://schemas.microsoft.com/office/drawing/2014/main" val="37867907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56003325"/>
                    </a:ext>
                  </a:extLst>
                </a:gridCol>
                <a:gridCol w="5943596">
                  <a:extLst>
                    <a:ext uri="{9D8B030D-6E8A-4147-A177-3AD203B41FA5}">
                      <a16:colId xmlns:a16="http://schemas.microsoft.com/office/drawing/2014/main" val="2618304415"/>
                    </a:ext>
                  </a:extLst>
                </a:gridCol>
              </a:tblGrid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H8141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Vertigo of central origin, right ear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281440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H8142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Vertigo of central origin, left ear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471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H8143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Vertigo of central origin, bilateral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127752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H8149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Vertigo of central origin, unspecified ear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82314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B62A177-8C9E-4E2E-B5FF-D6D251B2F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551131"/>
              </p:ext>
            </p:extLst>
          </p:nvPr>
        </p:nvGraphicFramePr>
        <p:xfrm>
          <a:off x="152400" y="1457421"/>
          <a:ext cx="8839197" cy="4423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4029">
                  <a:extLst>
                    <a:ext uri="{9D8B030D-6E8A-4147-A177-3AD203B41FA5}">
                      <a16:colId xmlns:a16="http://schemas.microsoft.com/office/drawing/2014/main" val="675004210"/>
                    </a:ext>
                  </a:extLst>
                </a:gridCol>
                <a:gridCol w="597820">
                  <a:extLst>
                    <a:ext uri="{9D8B030D-6E8A-4147-A177-3AD203B41FA5}">
                      <a16:colId xmlns:a16="http://schemas.microsoft.com/office/drawing/2014/main" val="2954884488"/>
                    </a:ext>
                  </a:extLst>
                </a:gridCol>
                <a:gridCol w="597820">
                  <a:extLst>
                    <a:ext uri="{9D8B030D-6E8A-4147-A177-3AD203B41FA5}">
                      <a16:colId xmlns:a16="http://schemas.microsoft.com/office/drawing/2014/main" val="858570940"/>
                    </a:ext>
                  </a:extLst>
                </a:gridCol>
                <a:gridCol w="683223">
                  <a:extLst>
                    <a:ext uri="{9D8B030D-6E8A-4147-A177-3AD203B41FA5}">
                      <a16:colId xmlns:a16="http://schemas.microsoft.com/office/drawing/2014/main" val="745824947"/>
                    </a:ext>
                  </a:extLst>
                </a:gridCol>
                <a:gridCol w="75988">
                  <a:extLst>
                    <a:ext uri="{9D8B030D-6E8A-4147-A177-3AD203B41FA5}">
                      <a16:colId xmlns:a16="http://schemas.microsoft.com/office/drawing/2014/main" val="2394967352"/>
                    </a:ext>
                  </a:extLst>
                </a:gridCol>
                <a:gridCol w="6030317">
                  <a:extLst>
                    <a:ext uri="{9D8B030D-6E8A-4147-A177-3AD203B41FA5}">
                      <a16:colId xmlns:a16="http://schemas.microsoft.com/office/drawing/2014/main" val="3198982377"/>
                    </a:ext>
                  </a:extLst>
                </a:gridCol>
              </a:tblGrid>
              <a:tr h="156689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Row in version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extLst>
                  <a:ext uri="{0D108BD9-81ED-4DB2-BD59-A6C34878D82A}">
                    <a16:rowId xmlns:a16="http://schemas.microsoft.com/office/drawing/2014/main" val="3585643208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CID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V2014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V2017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V2021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extLst>
                  <a:ext uri="{0D108BD9-81ED-4DB2-BD59-A6C34878D82A}">
                    <a16:rowId xmlns:a16="http://schemas.microsoft.com/office/drawing/2014/main" val="126179408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26D83F7-F5A8-4A1B-9546-53519E6319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032585"/>
              </p:ext>
            </p:extLst>
          </p:nvPr>
        </p:nvGraphicFramePr>
        <p:xfrm>
          <a:off x="152400" y="2806411"/>
          <a:ext cx="8839196" cy="17382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298738526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074999652"/>
                    </a:ext>
                  </a:extLst>
                </a:gridCol>
                <a:gridCol w="5943596">
                  <a:extLst>
                    <a:ext uri="{9D8B030D-6E8A-4147-A177-3AD203B41FA5}">
                      <a16:colId xmlns:a16="http://schemas.microsoft.com/office/drawing/2014/main" val="2745335034"/>
                    </a:ext>
                  </a:extLst>
                </a:gridCol>
              </a:tblGrid>
              <a:tr h="28360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S060X7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N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Concussion with loss of consciousness of any duration with death due to brain injury prior to regaining consciousness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542609"/>
                  </a:ext>
                </a:extLst>
              </a:tr>
              <a:tr h="3418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S060X7A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N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Concussion with loss of consciousness of any duration with death due to brain injury prior to regaining consciousness, initial encounter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126470"/>
                  </a:ext>
                </a:extLst>
              </a:tr>
              <a:tr h="28360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S060X7D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N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Concussion with loss of consciousness of any duration with death due to brain injury prior to regaining consciousness, subsequent encounter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3017"/>
                  </a:ext>
                </a:extLst>
              </a:tr>
              <a:tr h="28360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S060X7S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N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Concussion with loss of consciousness of any duration with death due to brain injury prior to regaining consciousness, sequela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238622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FB56050-11BD-4BD5-8A60-0B458E8AB1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275995"/>
              </p:ext>
            </p:extLst>
          </p:nvPr>
        </p:nvGraphicFramePr>
        <p:xfrm>
          <a:off x="152400" y="4544627"/>
          <a:ext cx="8839197" cy="21884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253100971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685060952"/>
                    </a:ext>
                  </a:extLst>
                </a:gridCol>
                <a:gridCol w="5943597">
                  <a:extLst>
                    <a:ext uri="{9D8B030D-6E8A-4147-A177-3AD203B41FA5}">
                      <a16:colId xmlns:a16="http://schemas.microsoft.com/office/drawing/2014/main" val="2332967642"/>
                    </a:ext>
                  </a:extLst>
                </a:gridCol>
              </a:tblGrid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S63136A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Dislocation of proximal interphalangeal joint of unspecified thumb, initial encounter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192122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S63136D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Dislocation of proximal interphalangeal joint of unspecified thumb, subsequent encounter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417209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S63136S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Dislocation of proximal interphalangeal joint of unspecified thumb, sequela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477095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S6314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Subluxation and dislocation of distal interphalangeal joint of thumb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217657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S63141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Subluxation of distal interphalangeal joint of right thumb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157057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S63141A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Subluxation of distal interphalangeal joint of right thumb, initial encounter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7764997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S63141D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Subluxation of distal interphalangeal joint of right thumb, subsequent encounter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170000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F4E13D-34E4-4BBE-89AA-FB6239D6C0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8045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B864C-D18C-43B8-8EF0-6EF3F180C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Peter </a:t>
            </a:r>
            <a:r>
              <a:rPr lang="en-US" dirty="0" err="1"/>
              <a:t>Hendler’s</a:t>
            </a:r>
            <a:r>
              <a:rPr lang="en-US" dirty="0"/>
              <a:t> philosophical nonsense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C022C-98F6-4619-87FF-B7A0A7769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76400"/>
            <a:ext cx="8839200" cy="4953000"/>
          </a:xfrm>
        </p:spPr>
        <p:txBody>
          <a:bodyPr/>
          <a:lstStyle/>
          <a:p>
            <a:pPr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‘</a:t>
            </a:r>
            <a:r>
              <a:rPr lang="en-US" i="1" dirty="0"/>
              <a:t>Past, current, and future medical science can never know "things in the real world". All of the historical "diseases" that no longer exist because of subsequent scientific studies prove that.</a:t>
            </a:r>
            <a:r>
              <a:rPr lang="en-US" dirty="0"/>
              <a:t>’</a:t>
            </a:r>
          </a:p>
          <a:p>
            <a:pPr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‘</a:t>
            </a:r>
            <a:r>
              <a:rPr lang="en-US" i="1" dirty="0"/>
              <a:t>A good example today is the "concept" of "Systemic Lupus </a:t>
            </a:r>
            <a:r>
              <a:rPr lang="en-US" i="1" dirty="0" err="1"/>
              <a:t>Erythematosis</a:t>
            </a:r>
            <a:r>
              <a:rPr lang="en-US" i="1" dirty="0"/>
              <a:t>". This term is quite useful and necessary today. But is </a:t>
            </a:r>
            <a:r>
              <a:rPr lang="en-US" i="1" dirty="0" err="1"/>
              <a:t>is</a:t>
            </a:r>
            <a:r>
              <a:rPr lang="en-US" i="1" dirty="0"/>
              <a:t> only a concept. It is NOT something in the real world</a:t>
            </a:r>
            <a:r>
              <a:rPr lang="en-US" dirty="0"/>
              <a:t>.’</a:t>
            </a:r>
          </a:p>
          <a:p>
            <a:pPr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‘</a:t>
            </a:r>
            <a:r>
              <a:rPr lang="en-US" i="1" dirty="0"/>
              <a:t>We might in the future discover that </a:t>
            </a:r>
            <a:r>
              <a:rPr lang="en-US" i="1" dirty="0" err="1"/>
              <a:t>Sjogrens</a:t>
            </a:r>
            <a:r>
              <a:rPr lang="en-US" i="1" dirty="0"/>
              <a:t>, and perhaps other diseases should in fact all be given a new concept name and grouped together</a:t>
            </a:r>
            <a:r>
              <a:rPr lang="en-US" dirty="0"/>
              <a:t>.’</a:t>
            </a:r>
            <a:br>
              <a:rPr lang="en-US" dirty="0"/>
            </a:b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09DF9D-EDFD-4956-B38B-B332F1448962}"/>
              </a:ext>
            </a:extLst>
          </p:cNvPr>
          <p:cNvSpPr/>
          <p:nvPr/>
        </p:nvSpPr>
        <p:spPr>
          <a:xfrm>
            <a:off x="2819400" y="6465397"/>
            <a:ext cx="6248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0" dirty="0">
                <a:solidFill>
                  <a:schemeClr val="bg1"/>
                </a:solidFill>
              </a:rPr>
              <a:t>https://confluence.ihtsdotools.org/mag/discussions/bfo-and-snomed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17EE70-E305-459B-AE45-5A31F3CE4FFC}"/>
              </a:ext>
            </a:extLst>
          </p:cNvPr>
          <p:cNvSpPr/>
          <p:nvPr/>
        </p:nvSpPr>
        <p:spPr>
          <a:xfrm>
            <a:off x="523038" y="1323201"/>
            <a:ext cx="81247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dirty="0" err="1">
                <a:solidFill>
                  <a:schemeClr val="bg1"/>
                </a:solidFill>
                <a:latin typeface="Arial" panose="020B0604020202020204" pitchFamily="34" charset="0"/>
              </a:rPr>
              <a:t>Snomed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 Ct’s </a:t>
            </a:r>
            <a:r>
              <a:rPr lang="en-US" sz="1200" b="0" i="1" dirty="0">
                <a:solidFill>
                  <a:schemeClr val="bg1"/>
                </a:solidFill>
                <a:latin typeface="Arial" panose="020B0604020202020204" pitchFamily="34" charset="0"/>
              </a:rPr>
              <a:t>Clinical Engagement Lead 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for the US                                                                            2019-07-15 10:02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DEA106-CD2A-4938-BE75-88DA360C162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8622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semantic/semiotic triangle:</a:t>
            </a:r>
            <a:br>
              <a:rPr lang="en-US" dirty="0"/>
            </a:br>
            <a:r>
              <a:rPr lang="en-US" sz="2400" dirty="0"/>
              <a:t>(the sandbox of the conceptualist)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3559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3560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3561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3562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pic>
        <p:nvPicPr>
          <p:cNvPr id="244738" name="Picture 2" descr="http://www.kunstderfuge.com/images/beethoven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4419600"/>
            <a:ext cx="135413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9"/>
          <p:cNvSpPr txBox="1">
            <a:spLocks noChangeArrowheads="1"/>
          </p:cNvSpPr>
          <p:nvPr/>
        </p:nvSpPr>
        <p:spPr bwMode="auto">
          <a:xfrm>
            <a:off x="708025" y="6096000"/>
            <a:ext cx="22367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‘</a:t>
            </a:r>
            <a:r>
              <a:rPr lang="en-US" i="1" dirty="0">
                <a:solidFill>
                  <a:schemeClr val="bg1"/>
                </a:solidFill>
              </a:rPr>
              <a:t>Beethoven</a:t>
            </a:r>
            <a:r>
              <a:rPr lang="en-US" dirty="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524000" y="2133600"/>
            <a:ext cx="711765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Ludwig van Beethoven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that great German composer that became deaf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5A8FCD-830B-4174-BD8C-5CF902DE25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426" name="Picture 2" descr="beethoven dog from movie">
            <a:extLst>
              <a:ext uri="{FF2B5EF4-FFF2-40B4-BE49-F238E27FC236}">
                <a16:creationId xmlns:a16="http://schemas.microsoft.com/office/drawing/2014/main" id="{D1324C53-1BB0-4064-86F3-1D3B8DB91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168" y="4850729"/>
            <a:ext cx="3193380" cy="173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semantic/</a:t>
            </a:r>
            <a:r>
              <a:rPr lang="en-US"/>
              <a:t>semiotic triangle:</a:t>
            </a:r>
            <a:br>
              <a:rPr lang="en-US" dirty="0"/>
            </a:br>
            <a:endParaRPr lang="en-US" sz="2400" dirty="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3559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3560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3561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3562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3557" name="TextBox 9"/>
          <p:cNvSpPr txBox="1">
            <a:spLocks noChangeArrowheads="1"/>
          </p:cNvSpPr>
          <p:nvPr/>
        </p:nvSpPr>
        <p:spPr bwMode="auto">
          <a:xfrm>
            <a:off x="708025" y="6096000"/>
            <a:ext cx="22367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‘</a:t>
            </a:r>
            <a:r>
              <a:rPr lang="en-US" i="1" dirty="0">
                <a:solidFill>
                  <a:schemeClr val="bg1"/>
                </a:solidFill>
              </a:rPr>
              <a:t>Beethoven</a:t>
            </a:r>
            <a:r>
              <a:rPr lang="en-US" dirty="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524000" y="2133600"/>
            <a:ext cx="585185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 dirty="0">
                <a:solidFill>
                  <a:schemeClr val="bg1"/>
                </a:solidFill>
              </a:rPr>
              <a:t>The dog from the ‘Beethoven’ movie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F28C18-303E-4207-A1C1-A1D76B99F8E7}"/>
              </a:ext>
            </a:extLst>
          </p:cNvPr>
          <p:cNvSpPr/>
          <p:nvPr/>
        </p:nvSpPr>
        <p:spPr>
          <a:xfrm>
            <a:off x="5048252" y="6569038"/>
            <a:ext cx="40957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0" dirty="0">
                <a:solidFill>
                  <a:schemeClr val="bg1"/>
                </a:solidFill>
              </a:rPr>
              <a:t>https://celebritydogwatcher.com/2019/02/most-famous-movie-dogs/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A2D5C2-90C1-4C19-B3F7-5B7CA00B24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043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Sometimes the semantic triangle fails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5609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5610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5611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5612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5604" name="TextBox 9"/>
          <p:cNvSpPr txBox="1">
            <a:spLocks noChangeArrowheads="1"/>
          </p:cNvSpPr>
          <p:nvPr/>
        </p:nvSpPr>
        <p:spPr bwMode="auto">
          <a:xfrm>
            <a:off x="476250" y="6019800"/>
            <a:ext cx="3559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Beethoven's Symphony No. 11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295400" y="2514600"/>
            <a:ext cx="62134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the symphony Beethoven wrote after the tenth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…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 rot="2700000">
            <a:off x="6886575" y="5286375"/>
            <a:ext cx="1238250" cy="1238250"/>
            <a:chOff x="6477000" y="3352800"/>
            <a:chExt cx="1828800" cy="1828800"/>
          </a:xfrm>
        </p:grpSpPr>
        <p:cxnSp>
          <p:nvCxnSpPr>
            <p:cNvPr id="25607" name="Straight Connector 16"/>
            <p:cNvCxnSpPr>
              <a:cxnSpLocks noChangeShapeType="1"/>
            </p:cNvCxnSpPr>
            <p:nvPr/>
          </p:nvCxnSpPr>
          <p:spPr bwMode="auto">
            <a:xfrm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25608" name="Straight Connector 17"/>
            <p:cNvCxnSpPr>
              <a:cxnSpLocks noChangeShapeType="1"/>
            </p:cNvCxnSpPr>
            <p:nvPr/>
          </p:nvCxnSpPr>
          <p:spPr bwMode="auto">
            <a:xfrm rot="5400000"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B1DC51-0205-4C3D-AFEE-D66452518F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9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Sometimes the semantic triangle fails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6634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635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6636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6637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6628" name="TextBox 9"/>
          <p:cNvSpPr txBox="1">
            <a:spLocks noChangeArrowheads="1"/>
          </p:cNvSpPr>
          <p:nvPr/>
        </p:nvSpPr>
        <p:spPr bwMode="auto">
          <a:xfrm>
            <a:off x="476250" y="6019800"/>
            <a:ext cx="3559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Beethoven's Symphony No. 11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26629" name="TextBox 11"/>
          <p:cNvSpPr txBox="1">
            <a:spLocks noChangeArrowheads="1"/>
          </p:cNvSpPr>
          <p:nvPr/>
        </p:nvSpPr>
        <p:spPr bwMode="auto">
          <a:xfrm>
            <a:off x="1295400" y="2514600"/>
            <a:ext cx="62134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the symphony Beethoven wrote after the tenth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…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 rot="2700000">
            <a:off x="6886575" y="5286375"/>
            <a:ext cx="1238250" cy="1238250"/>
            <a:chOff x="6477000" y="3352800"/>
            <a:chExt cx="1828800" cy="1828800"/>
          </a:xfrm>
        </p:grpSpPr>
        <p:cxnSp>
          <p:nvCxnSpPr>
            <p:cNvPr id="26632" name="Straight Connector 16"/>
            <p:cNvCxnSpPr>
              <a:cxnSpLocks noChangeShapeType="1"/>
            </p:cNvCxnSpPr>
            <p:nvPr/>
          </p:nvCxnSpPr>
          <p:spPr bwMode="auto">
            <a:xfrm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26633" name="Straight Connector 17"/>
            <p:cNvCxnSpPr>
              <a:cxnSpLocks noChangeShapeType="1"/>
            </p:cNvCxnSpPr>
            <p:nvPr/>
          </p:nvCxnSpPr>
          <p:spPr bwMode="auto">
            <a:xfrm rot="5400000"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13" name="TextBox 12"/>
          <p:cNvSpPr txBox="1"/>
          <p:nvPr/>
        </p:nvSpPr>
        <p:spPr>
          <a:xfrm>
            <a:off x="228600" y="3657600"/>
            <a:ext cx="2497138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some hold this term has meaning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A4EE9-FA88-4D0F-B284-9728D0800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227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Prehistoric ‘psychiatry’: </a:t>
            </a:r>
            <a:r>
              <a:rPr lang="en-US" i="1"/>
              <a:t>drapetomania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8680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8681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8682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8683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8676" name="TextBox 9"/>
          <p:cNvSpPr txBox="1">
            <a:spLocks noChangeArrowheads="1"/>
          </p:cNvSpPr>
          <p:nvPr/>
        </p:nvSpPr>
        <p:spPr bwMode="auto">
          <a:xfrm>
            <a:off x="1346200" y="6019800"/>
            <a:ext cx="1819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drapetomania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33400" y="2286000"/>
            <a:ext cx="8382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disease which causes slaves to suffer from an unexplainable propensity to run away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275458" name="Picture 2" descr="A Ride for Liberty: The Fugitive Slav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4648200"/>
            <a:ext cx="15240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080250" y="5867400"/>
            <a:ext cx="1752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painting by Eastman Johnson. </a:t>
            </a:r>
            <a:r>
              <a:rPr lang="en-US" sz="1200" b="0" i="1">
                <a:solidFill>
                  <a:schemeClr val="bg1"/>
                </a:solidFill>
              </a:rPr>
              <a:t>A Ride for Liberty: The Fugitive Slaves. </a:t>
            </a:r>
            <a:r>
              <a:rPr lang="en-US" sz="1200" b="0">
                <a:solidFill>
                  <a:schemeClr val="bg1"/>
                </a:solidFill>
              </a:rPr>
              <a:t>1860.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66EA3F-3B6E-4386-8B7A-7069CCB414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8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CA825-CF64-46BD-B33F-A2F11D5BA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066800"/>
            <a:ext cx="7772400" cy="1470025"/>
          </a:xfrm>
        </p:spPr>
        <p:txBody>
          <a:bodyPr/>
          <a:lstStyle/>
          <a:p>
            <a:r>
              <a:rPr lang="en-US" dirty="0"/>
              <a:t>A must read paper: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1C3406-C9CC-423E-A9AD-532692B0F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057400"/>
            <a:ext cx="9067800" cy="1752600"/>
          </a:xfrm>
        </p:spPr>
        <p:txBody>
          <a:bodyPr/>
          <a:lstStyle/>
          <a:p>
            <a:r>
              <a:rPr lang="en-US" sz="3600" dirty="0"/>
              <a:t>Cimino, J.J., </a:t>
            </a:r>
          </a:p>
          <a:p>
            <a:r>
              <a:rPr lang="en-US" sz="3600" dirty="0"/>
              <a:t>Desiderata for controlled medical vocabularies in the twenty-first century. </a:t>
            </a:r>
          </a:p>
          <a:p>
            <a:r>
              <a:rPr lang="en-US" sz="3200" dirty="0"/>
              <a:t>Methods Inf Med, 1998. 37(4-5): p. 394-403.</a:t>
            </a:r>
          </a:p>
          <a:p>
            <a:endParaRPr lang="en-US" sz="3200" dirty="0"/>
          </a:p>
          <a:p>
            <a:r>
              <a:rPr lang="en-US" dirty="0"/>
              <a:t>Written in a (futile) attempt to do something about the stupidities in prevailing representations at that time.</a:t>
            </a:r>
          </a:p>
          <a:p>
            <a:r>
              <a:rPr lang="en-US" dirty="0"/>
              <a:t>(‘futile’ because not much has changed) </a:t>
            </a:r>
          </a:p>
          <a:p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B293A-0EC7-4532-BC53-40B8614E41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491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F65EE-5854-4089-885D-3BAE1565E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Cimino’s desiderata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8CFB9-693E-4F3B-8081-8022DA7A5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Content has adequate coverage for intended purposes.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Concept-orientation which guarantees: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Non-vagueness: 	one term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u="sng" dirty="0">
                <a:sym typeface="Wingdings" panose="05000000000000000000" pitchFamily="2" charset="2"/>
              </a:rPr>
              <a:t>at least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one meaning</a:t>
            </a:r>
            <a:endParaRPr lang="en-US" dirty="0"/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Non-ambiguity: 	one term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u="sng" dirty="0">
                <a:sym typeface="Wingdings" panose="05000000000000000000" pitchFamily="2" charset="2"/>
              </a:rPr>
              <a:t>only</a:t>
            </a:r>
            <a:r>
              <a:rPr lang="en-US" dirty="0">
                <a:sym typeface="Wingdings" panose="05000000000000000000" pitchFamily="2" charset="2"/>
              </a:rPr>
              <a:t> one meaning</a:t>
            </a:r>
            <a:endParaRPr lang="en-US" dirty="0"/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Non-redundancy: 	</a:t>
            </a:r>
            <a:r>
              <a:rPr lang="en-US" dirty="0">
                <a:sym typeface="Wingdings" panose="05000000000000000000" pitchFamily="2" charset="2"/>
              </a:rPr>
              <a:t>one meaning  </a:t>
            </a:r>
            <a:r>
              <a:rPr lang="en-US" b="1" u="sng" dirty="0">
                <a:sym typeface="Wingdings" panose="05000000000000000000" pitchFamily="2" charset="2"/>
              </a:rPr>
              <a:t>only</a:t>
            </a:r>
            <a:r>
              <a:rPr lang="en-US" dirty="0">
                <a:sym typeface="Wingdings" panose="05000000000000000000" pitchFamily="2" charset="2"/>
              </a:rPr>
              <a:t> one term</a:t>
            </a:r>
            <a:endParaRPr lang="en-US" dirty="0"/>
          </a:p>
          <a:p>
            <a:pPr marL="857250" lvl="1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54B9A9EB-3C3D-45DF-A9EE-2FC65C8DFC56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4114800"/>
            <a:ext cx="5791200" cy="2440581"/>
            <a:chOff x="2092504" y="3276600"/>
            <a:chExt cx="5334000" cy="2595265"/>
          </a:xfrm>
        </p:grpSpPr>
        <p:sp>
          <p:nvSpPr>
            <p:cNvPr id="6" name="Isosceles Triangle 3">
              <a:extLst>
                <a:ext uri="{FF2B5EF4-FFF2-40B4-BE49-F238E27FC236}">
                  <a16:creationId xmlns:a16="http://schemas.microsoft.com/office/drawing/2014/main" id="{31AB9C53-5465-41F1-9085-2A92F6B8C9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5C3E86C1-2D06-45FC-970D-57F19DDAC8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term</a:t>
              </a:r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42CE9154-FF8A-4E4C-BDCA-EC2625A921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2383" y="3729335"/>
              <a:ext cx="3198286" cy="621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rgbClr val="FFFF00"/>
                  </a:solidFill>
                </a:rPr>
                <a:t>c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oncept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= meaning</a:t>
              </a: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15699C3B-BE00-47CD-91C4-8CE6E4B9EE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referent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85849E1-025C-413A-AE08-479F8C6BFBE3}"/>
              </a:ext>
            </a:extLst>
          </p:cNvPr>
          <p:cNvSpPr/>
          <p:nvPr/>
        </p:nvSpPr>
        <p:spPr bwMode="auto">
          <a:xfrm rot="20289779">
            <a:off x="1681067" y="4423453"/>
            <a:ext cx="4765818" cy="1763864"/>
          </a:xfrm>
          <a:prstGeom prst="roundRect">
            <a:avLst>
              <a:gd name="adj" fmla="val 42580"/>
            </a:avLst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F2952-E9B9-46C8-899E-43263E838E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419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F65EE-5854-4089-885D-3BAE1565E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Cimino’s desiderata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8CFB9-693E-4F3B-8081-8022DA7A5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Content has adequate coverage for intended purposes.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Concept-orientation which guarantees: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Non-vagueness: 	one term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u="sng" dirty="0">
                <a:sym typeface="Wingdings" panose="05000000000000000000" pitchFamily="2" charset="2"/>
              </a:rPr>
              <a:t>at least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one meaning</a:t>
            </a:r>
            <a:endParaRPr lang="en-US" dirty="0"/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Non-ambiguity: 	one term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u="sng" dirty="0">
                <a:sym typeface="Wingdings" panose="05000000000000000000" pitchFamily="2" charset="2"/>
              </a:rPr>
              <a:t>only</a:t>
            </a:r>
            <a:r>
              <a:rPr lang="en-US" dirty="0">
                <a:sym typeface="Wingdings" panose="05000000000000000000" pitchFamily="2" charset="2"/>
              </a:rPr>
              <a:t> one meaning</a:t>
            </a:r>
            <a:endParaRPr lang="en-US" dirty="0"/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Non-redundancy: 	</a:t>
            </a:r>
            <a:r>
              <a:rPr lang="en-US" dirty="0">
                <a:sym typeface="Wingdings" panose="05000000000000000000" pitchFamily="2" charset="2"/>
              </a:rPr>
              <a:t>one meaning  </a:t>
            </a:r>
            <a:r>
              <a:rPr lang="en-US" b="1" u="sng" dirty="0">
                <a:sym typeface="Wingdings" panose="05000000000000000000" pitchFamily="2" charset="2"/>
              </a:rPr>
              <a:t>only</a:t>
            </a:r>
            <a:r>
              <a:rPr lang="en-US" dirty="0">
                <a:sym typeface="Wingdings" panose="05000000000000000000" pitchFamily="2" charset="2"/>
              </a:rPr>
              <a:t> one term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Concept-permanence: meaning should remain constant at all times (through versions),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Non-semantic concept identifier: meanings must be given an ID which by itself does not reflect anything about the meaning.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Taxonomic organization of concepts.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857250" lvl="1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BFC2D-7CCC-4A12-93C5-DA8B24BFC7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49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827252-471F-4FEE-91B1-6F80BBAF630B}"/>
              </a:ext>
            </a:extLst>
          </p:cNvPr>
          <p:cNvGrpSpPr/>
          <p:nvPr/>
        </p:nvGrpSpPr>
        <p:grpSpPr>
          <a:xfrm>
            <a:off x="228600" y="2971800"/>
            <a:ext cx="8534400" cy="3404175"/>
            <a:chOff x="228600" y="2971800"/>
            <a:chExt cx="8534400" cy="340417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60BB95E-5C99-4048-BEBC-19D23EB5E151}"/>
                </a:ext>
              </a:extLst>
            </p:cNvPr>
            <p:cNvSpPr/>
            <p:nvPr/>
          </p:nvSpPr>
          <p:spPr bwMode="auto">
            <a:xfrm>
              <a:off x="228600" y="2971800"/>
              <a:ext cx="8534400" cy="2819400"/>
            </a:xfrm>
            <a:prstGeom prst="roundRect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D5E7DDA-F4C0-4C19-AA22-DA68F0B1208B}"/>
                </a:ext>
              </a:extLst>
            </p:cNvPr>
            <p:cNvSpPr txBox="1"/>
            <p:nvPr/>
          </p:nvSpPr>
          <p:spPr>
            <a:xfrm>
              <a:off x="7924800" y="5791200"/>
              <a:ext cx="38985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951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CD1CD-8594-4905-A647-094955EF6C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03C10A-8E8B-454E-A975-AA812A6469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EFFB49-95DA-4630-84C2-F4EC1EF090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5506CE-1FF8-481F-BF9E-AF8F35E7E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6122E3-B824-4343-A4D0-59FDB9BAEEEC}"/>
              </a:ext>
            </a:extLst>
          </p:cNvPr>
          <p:cNvSpPr/>
          <p:nvPr/>
        </p:nvSpPr>
        <p:spPr>
          <a:xfrm>
            <a:off x="152400" y="6457890"/>
            <a:ext cx="2743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https://www.sciencedirect.com/science/article/pii/S2590177X19300010?via%3Dihub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65DF39-A15E-4FF7-BB01-2ED29F101942}"/>
              </a:ext>
            </a:extLst>
          </p:cNvPr>
          <p:cNvSpPr txBox="1"/>
          <p:nvPr/>
        </p:nvSpPr>
        <p:spPr>
          <a:xfrm>
            <a:off x="228600" y="5540514"/>
            <a:ext cx="2667000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highlight>
                  <a:srgbClr val="FF0000"/>
                </a:highlight>
              </a:rPr>
              <a:t>Most caveats are discussed here!</a:t>
            </a:r>
          </a:p>
        </p:txBody>
      </p:sp>
    </p:spTree>
    <p:extLst>
      <p:ext uri="{BB962C8B-B14F-4D97-AF65-F5344CB8AC3E}">
        <p14:creationId xmlns:p14="http://schemas.microsoft.com/office/powerpoint/2010/main" val="22541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2FED-1C64-41ED-9B08-2FF9B50A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Taxonomic tree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462EF8-2257-4E5D-B5F1-920375613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4081" y="2819400"/>
            <a:ext cx="4683718" cy="3581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All </a:t>
            </a:r>
            <a:r>
              <a:rPr lang="en-US" dirty="0">
                <a:solidFill>
                  <a:srgbClr val="FFFF00"/>
                </a:solidFill>
              </a:rPr>
              <a:t>nodes</a:t>
            </a:r>
            <a:r>
              <a:rPr lang="en-US" dirty="0"/>
              <a:t> represent groups (X, Y, …) the members of which have something (</a:t>
            </a:r>
            <a:r>
              <a:rPr lang="en-US" dirty="0" err="1"/>
              <a:t>S</a:t>
            </a:r>
            <a:r>
              <a:rPr lang="en-US" baseline="-25000" dirty="0" err="1"/>
              <a:t>x</a:t>
            </a:r>
            <a:r>
              <a:rPr lang="en-US" dirty="0"/>
              <a:t>, S</a:t>
            </a:r>
            <a:r>
              <a:rPr lang="en-US" baseline="-25000" dirty="0"/>
              <a:t>y, …</a:t>
            </a:r>
            <a:r>
              <a:rPr lang="en-US" dirty="0"/>
              <a:t>) similar in some way.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All </a:t>
            </a:r>
            <a:r>
              <a:rPr lang="en-US" dirty="0">
                <a:solidFill>
                  <a:srgbClr val="1FE115"/>
                </a:solidFill>
              </a:rPr>
              <a:t>edges</a:t>
            </a:r>
            <a:r>
              <a:rPr lang="en-US" dirty="0"/>
              <a:t> represent the </a:t>
            </a:r>
            <a:r>
              <a:rPr lang="en-US" b="1" i="1" dirty="0"/>
              <a:t>same</a:t>
            </a:r>
            <a:r>
              <a:rPr lang="en-US" dirty="0"/>
              <a:t> relation r which expresses some classificatory principle which is such that if X r Y holds, then the members of X have similarities </a:t>
            </a:r>
            <a:r>
              <a:rPr lang="en-US" dirty="0" err="1"/>
              <a:t>S</a:t>
            </a:r>
            <a:r>
              <a:rPr lang="en-US" baseline="-25000" dirty="0" err="1"/>
              <a:t>x</a:t>
            </a:r>
            <a:r>
              <a:rPr lang="en-US" baseline="-25000" dirty="0"/>
              <a:t> </a:t>
            </a:r>
            <a:r>
              <a:rPr lang="en-US" dirty="0"/>
              <a:t>and S</a:t>
            </a:r>
            <a:r>
              <a:rPr lang="en-US" baseline="-25000" dirty="0"/>
              <a:t>y</a:t>
            </a:r>
            <a:r>
              <a:rPr lang="en-US" dirty="0"/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B2A1DB-4D91-4C17-93AD-3991D4114D22}"/>
              </a:ext>
            </a:extLst>
          </p:cNvPr>
          <p:cNvSpPr txBox="1"/>
          <p:nvPr/>
        </p:nvSpPr>
        <p:spPr>
          <a:xfrm>
            <a:off x="4642320" y="1557307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E6283-BC8A-4EF9-AEA2-FDE4D4E59749}"/>
              </a:ext>
            </a:extLst>
          </p:cNvPr>
          <p:cNvSpPr txBox="1"/>
          <p:nvPr/>
        </p:nvSpPr>
        <p:spPr>
          <a:xfrm>
            <a:off x="2736438" y="2667000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4C644-45DA-4C2C-A7DA-C2FB1486EB52}"/>
              </a:ext>
            </a:extLst>
          </p:cNvPr>
          <p:cNvSpPr txBox="1"/>
          <p:nvPr/>
        </p:nvSpPr>
        <p:spPr>
          <a:xfrm>
            <a:off x="1454201" y="3848252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ABBB7-2437-41A7-93C4-BC4070DEDBAC}"/>
              </a:ext>
            </a:extLst>
          </p:cNvPr>
          <p:cNvSpPr txBox="1"/>
          <p:nvPr/>
        </p:nvSpPr>
        <p:spPr>
          <a:xfrm>
            <a:off x="3809725" y="3848252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3D00B6-8AC5-40D8-8F3F-FAF7C6DE7D95}"/>
              </a:ext>
            </a:extLst>
          </p:cNvPr>
          <p:cNvSpPr txBox="1"/>
          <p:nvPr/>
        </p:nvSpPr>
        <p:spPr>
          <a:xfrm>
            <a:off x="52217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C396E4-F046-4DCD-A62C-6EE05EC19D93}"/>
              </a:ext>
            </a:extLst>
          </p:cNvPr>
          <p:cNvSpPr txBox="1"/>
          <p:nvPr/>
        </p:nvSpPr>
        <p:spPr>
          <a:xfrm>
            <a:off x="219778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12951D-6D36-4B27-8A8A-B82F9525A7E3}"/>
              </a:ext>
            </a:extLst>
          </p:cNvPr>
          <p:cNvSpPr txBox="1"/>
          <p:nvPr/>
        </p:nvSpPr>
        <p:spPr>
          <a:xfrm>
            <a:off x="3866632" y="5178993"/>
            <a:ext cx="344966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70CE850-F1EA-4276-BCFE-D72CD560B2E6}"/>
              </a:ext>
            </a:extLst>
          </p:cNvPr>
          <p:cNvCxnSpPr>
            <a:cxnSpLocks/>
            <a:stCxn id="7" idx="0"/>
            <a:endCxn id="6" idx="2"/>
          </p:cNvCxnSpPr>
          <p:nvPr/>
        </p:nvCxnSpPr>
        <p:spPr bwMode="auto">
          <a:xfrm flipV="1">
            <a:off x="2965828" y="2142082"/>
            <a:ext cx="1917103" cy="5249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30B1161-D0AD-468F-8D6B-A0CFBB86E61B}"/>
              </a:ext>
            </a:extLst>
          </p:cNvPr>
          <p:cNvCxnSpPr>
            <a:cxnSpLocks/>
            <a:endCxn id="6" idx="2"/>
          </p:cNvCxnSpPr>
          <p:nvPr/>
        </p:nvCxnSpPr>
        <p:spPr bwMode="auto">
          <a:xfrm flipH="1" flipV="1">
            <a:off x="4882931" y="2142082"/>
            <a:ext cx="2088461" cy="48625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016372D-882F-49C6-B89B-F962F1F99507}"/>
              </a:ext>
            </a:extLst>
          </p:cNvPr>
          <p:cNvCxnSpPr>
            <a:cxnSpLocks/>
            <a:stCxn id="9" idx="0"/>
            <a:endCxn id="7" idx="2"/>
          </p:cNvCxnSpPr>
          <p:nvPr/>
        </p:nvCxnSpPr>
        <p:spPr bwMode="auto">
          <a:xfrm flipV="1">
            <a:off x="1694812" y="3251775"/>
            <a:ext cx="1271016" cy="5964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9967A02-7577-4FBD-BA19-B8F9DF2618B0}"/>
              </a:ext>
            </a:extLst>
          </p:cNvPr>
          <p:cNvCxnSpPr>
            <a:cxnSpLocks/>
            <a:stCxn id="10" idx="0"/>
            <a:endCxn id="7" idx="2"/>
          </p:cNvCxnSpPr>
          <p:nvPr/>
        </p:nvCxnSpPr>
        <p:spPr bwMode="auto">
          <a:xfrm flipH="1" flipV="1">
            <a:off x="2965828" y="3251775"/>
            <a:ext cx="1073287" cy="5964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2BC005B-526A-4038-ABA8-13D9E1CCF60B}"/>
              </a:ext>
            </a:extLst>
          </p:cNvPr>
          <p:cNvCxnSpPr>
            <a:cxnSpLocks/>
            <a:stCxn id="12" idx="0"/>
            <a:endCxn id="9" idx="2"/>
          </p:cNvCxnSpPr>
          <p:nvPr/>
        </p:nvCxnSpPr>
        <p:spPr bwMode="auto">
          <a:xfrm flipV="1">
            <a:off x="774011" y="4433027"/>
            <a:ext cx="920801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65E7F58-CFC2-4174-83EF-96C518ACF7A4}"/>
              </a:ext>
            </a:extLst>
          </p:cNvPr>
          <p:cNvCxnSpPr>
            <a:cxnSpLocks/>
            <a:stCxn id="13" idx="0"/>
            <a:endCxn id="9" idx="2"/>
          </p:cNvCxnSpPr>
          <p:nvPr/>
        </p:nvCxnSpPr>
        <p:spPr bwMode="auto">
          <a:xfrm flipH="1" flipV="1">
            <a:off x="1694812" y="4433027"/>
            <a:ext cx="754809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2C07256-BA99-4807-9DC6-5DAF328E99F2}"/>
              </a:ext>
            </a:extLst>
          </p:cNvPr>
          <p:cNvCxnSpPr>
            <a:cxnSpLocks/>
            <a:endCxn id="10" idx="2"/>
          </p:cNvCxnSpPr>
          <p:nvPr/>
        </p:nvCxnSpPr>
        <p:spPr bwMode="auto">
          <a:xfrm flipV="1">
            <a:off x="4039115" y="4433027"/>
            <a:ext cx="0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D769D24-E84E-4AE7-97BE-10E4F4196012}"/>
              </a:ext>
            </a:extLst>
          </p:cNvPr>
          <p:cNvSpPr txBox="1"/>
          <p:nvPr/>
        </p:nvSpPr>
        <p:spPr>
          <a:xfrm>
            <a:off x="7193715" y="220980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617168-C2F7-4DDA-8C24-CB60A983D3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0481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2FED-1C64-41ED-9B08-2FF9B50A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Taxonomic tree as sets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B2A1DB-4D91-4C17-93AD-3991D4114D22}"/>
              </a:ext>
            </a:extLst>
          </p:cNvPr>
          <p:cNvSpPr txBox="1"/>
          <p:nvPr/>
        </p:nvSpPr>
        <p:spPr>
          <a:xfrm>
            <a:off x="6013920" y="1557307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E6283-BC8A-4EF9-AEA2-FDE4D4E59749}"/>
              </a:ext>
            </a:extLst>
          </p:cNvPr>
          <p:cNvSpPr txBox="1"/>
          <p:nvPr/>
        </p:nvSpPr>
        <p:spPr>
          <a:xfrm>
            <a:off x="4108038" y="2667000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4C644-45DA-4C2C-A7DA-C2FB1486EB52}"/>
              </a:ext>
            </a:extLst>
          </p:cNvPr>
          <p:cNvSpPr txBox="1"/>
          <p:nvPr/>
        </p:nvSpPr>
        <p:spPr>
          <a:xfrm>
            <a:off x="2825801" y="3848252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ABBB7-2437-41A7-93C4-BC4070DEDBAC}"/>
              </a:ext>
            </a:extLst>
          </p:cNvPr>
          <p:cNvSpPr txBox="1"/>
          <p:nvPr/>
        </p:nvSpPr>
        <p:spPr>
          <a:xfrm>
            <a:off x="5181325" y="3848252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3D00B6-8AC5-40D8-8F3F-FAF7C6DE7D95}"/>
              </a:ext>
            </a:extLst>
          </p:cNvPr>
          <p:cNvSpPr txBox="1"/>
          <p:nvPr/>
        </p:nvSpPr>
        <p:spPr>
          <a:xfrm>
            <a:off x="189377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C396E4-F046-4DCD-A62C-6EE05EC19D93}"/>
              </a:ext>
            </a:extLst>
          </p:cNvPr>
          <p:cNvSpPr txBox="1"/>
          <p:nvPr/>
        </p:nvSpPr>
        <p:spPr>
          <a:xfrm>
            <a:off x="356938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12951D-6D36-4B27-8A8A-B82F9525A7E3}"/>
              </a:ext>
            </a:extLst>
          </p:cNvPr>
          <p:cNvSpPr txBox="1"/>
          <p:nvPr/>
        </p:nvSpPr>
        <p:spPr>
          <a:xfrm>
            <a:off x="5238232" y="5178993"/>
            <a:ext cx="344966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5F91D45-72B9-4278-BEF8-D0D3D2EB49F3}"/>
              </a:ext>
            </a:extLst>
          </p:cNvPr>
          <p:cNvSpPr/>
          <p:nvPr/>
        </p:nvSpPr>
        <p:spPr bwMode="auto">
          <a:xfrm>
            <a:off x="990600" y="1447800"/>
            <a:ext cx="6400800" cy="5181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97C2921-0718-493E-84D4-D3B845EA8E5F}"/>
              </a:ext>
            </a:extLst>
          </p:cNvPr>
          <p:cNvSpPr/>
          <p:nvPr/>
        </p:nvSpPr>
        <p:spPr bwMode="auto">
          <a:xfrm>
            <a:off x="1295400" y="2362200"/>
            <a:ext cx="5257800" cy="4129768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4592EDC-48E2-432B-857A-4D917C103A2F}"/>
              </a:ext>
            </a:extLst>
          </p:cNvPr>
          <p:cNvSpPr/>
          <p:nvPr/>
        </p:nvSpPr>
        <p:spPr bwMode="auto">
          <a:xfrm>
            <a:off x="4829080" y="3581400"/>
            <a:ext cx="1184839" cy="2514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B6379CD-69B6-43E6-8BEE-86903267B1CE}"/>
              </a:ext>
            </a:extLst>
          </p:cNvPr>
          <p:cNvSpPr/>
          <p:nvPr/>
        </p:nvSpPr>
        <p:spPr bwMode="auto">
          <a:xfrm>
            <a:off x="1524000" y="3581400"/>
            <a:ext cx="2765799" cy="26670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8F9E5FE-3430-4356-A3C8-3C9B8F5384E3}"/>
              </a:ext>
            </a:extLst>
          </p:cNvPr>
          <p:cNvSpPr/>
          <p:nvPr/>
        </p:nvSpPr>
        <p:spPr bwMode="auto">
          <a:xfrm>
            <a:off x="4981481" y="4953000"/>
            <a:ext cx="809720" cy="990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CBE7E21-534F-4307-89F4-ADCD25196B42}"/>
              </a:ext>
            </a:extLst>
          </p:cNvPr>
          <p:cNvSpPr/>
          <p:nvPr/>
        </p:nvSpPr>
        <p:spPr bwMode="auto">
          <a:xfrm>
            <a:off x="3381280" y="4953000"/>
            <a:ext cx="809720" cy="990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B873CDC-A46C-44EA-A040-5D3D33E736A4}"/>
              </a:ext>
            </a:extLst>
          </p:cNvPr>
          <p:cNvSpPr/>
          <p:nvPr/>
        </p:nvSpPr>
        <p:spPr bwMode="auto">
          <a:xfrm>
            <a:off x="1752600" y="4953000"/>
            <a:ext cx="809720" cy="990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36089C-6651-41F8-81C9-7CE7542A1B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553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2FED-1C64-41ED-9B08-2FF9B50A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Directed Acyclic Graph (DAG)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B2A1DB-4D91-4C17-93AD-3991D4114D22}"/>
              </a:ext>
            </a:extLst>
          </p:cNvPr>
          <p:cNvSpPr txBox="1"/>
          <p:nvPr/>
        </p:nvSpPr>
        <p:spPr>
          <a:xfrm>
            <a:off x="4642320" y="1557307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E6283-BC8A-4EF9-AEA2-FDE4D4E59749}"/>
              </a:ext>
            </a:extLst>
          </p:cNvPr>
          <p:cNvSpPr txBox="1"/>
          <p:nvPr/>
        </p:nvSpPr>
        <p:spPr>
          <a:xfrm>
            <a:off x="2736438" y="2667000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4C644-45DA-4C2C-A7DA-C2FB1486EB52}"/>
              </a:ext>
            </a:extLst>
          </p:cNvPr>
          <p:cNvSpPr txBox="1"/>
          <p:nvPr/>
        </p:nvSpPr>
        <p:spPr>
          <a:xfrm>
            <a:off x="1454201" y="3848252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ABBB7-2437-41A7-93C4-BC4070DEDBAC}"/>
              </a:ext>
            </a:extLst>
          </p:cNvPr>
          <p:cNvSpPr txBox="1"/>
          <p:nvPr/>
        </p:nvSpPr>
        <p:spPr>
          <a:xfrm>
            <a:off x="3809725" y="3848252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3D00B6-8AC5-40D8-8F3F-FAF7C6DE7D95}"/>
              </a:ext>
            </a:extLst>
          </p:cNvPr>
          <p:cNvSpPr txBox="1"/>
          <p:nvPr/>
        </p:nvSpPr>
        <p:spPr>
          <a:xfrm>
            <a:off x="52217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C396E4-F046-4DCD-A62C-6EE05EC19D93}"/>
              </a:ext>
            </a:extLst>
          </p:cNvPr>
          <p:cNvSpPr txBox="1"/>
          <p:nvPr/>
        </p:nvSpPr>
        <p:spPr>
          <a:xfrm>
            <a:off x="219778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12951D-6D36-4B27-8A8A-B82F9525A7E3}"/>
              </a:ext>
            </a:extLst>
          </p:cNvPr>
          <p:cNvSpPr txBox="1"/>
          <p:nvPr/>
        </p:nvSpPr>
        <p:spPr>
          <a:xfrm>
            <a:off x="3866632" y="5178993"/>
            <a:ext cx="344966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70CE850-F1EA-4276-BCFE-D72CD560B2E6}"/>
              </a:ext>
            </a:extLst>
          </p:cNvPr>
          <p:cNvCxnSpPr>
            <a:cxnSpLocks/>
            <a:stCxn id="7" idx="0"/>
            <a:endCxn id="6" idx="2"/>
          </p:cNvCxnSpPr>
          <p:nvPr/>
        </p:nvCxnSpPr>
        <p:spPr bwMode="auto">
          <a:xfrm flipV="1">
            <a:off x="2965828" y="2142082"/>
            <a:ext cx="1917103" cy="5249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30B1161-D0AD-468F-8D6B-A0CFBB86E61B}"/>
              </a:ext>
            </a:extLst>
          </p:cNvPr>
          <p:cNvCxnSpPr>
            <a:cxnSpLocks/>
            <a:endCxn id="6" idx="2"/>
          </p:cNvCxnSpPr>
          <p:nvPr/>
        </p:nvCxnSpPr>
        <p:spPr bwMode="auto">
          <a:xfrm flipH="1" flipV="1">
            <a:off x="4882931" y="2142082"/>
            <a:ext cx="2088461" cy="48625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016372D-882F-49C6-B89B-F962F1F99507}"/>
              </a:ext>
            </a:extLst>
          </p:cNvPr>
          <p:cNvCxnSpPr>
            <a:cxnSpLocks/>
            <a:stCxn id="9" idx="0"/>
            <a:endCxn id="7" idx="2"/>
          </p:cNvCxnSpPr>
          <p:nvPr/>
        </p:nvCxnSpPr>
        <p:spPr bwMode="auto">
          <a:xfrm flipV="1">
            <a:off x="1694812" y="3251775"/>
            <a:ext cx="1271016" cy="5964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9967A02-7577-4FBD-BA19-B8F9DF2618B0}"/>
              </a:ext>
            </a:extLst>
          </p:cNvPr>
          <p:cNvCxnSpPr>
            <a:cxnSpLocks/>
            <a:stCxn id="10" idx="0"/>
            <a:endCxn id="7" idx="2"/>
          </p:cNvCxnSpPr>
          <p:nvPr/>
        </p:nvCxnSpPr>
        <p:spPr bwMode="auto">
          <a:xfrm flipH="1" flipV="1">
            <a:off x="2965828" y="3251775"/>
            <a:ext cx="1073287" cy="5964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2BC005B-526A-4038-ABA8-13D9E1CCF60B}"/>
              </a:ext>
            </a:extLst>
          </p:cNvPr>
          <p:cNvCxnSpPr>
            <a:cxnSpLocks/>
            <a:stCxn id="12" idx="0"/>
            <a:endCxn id="9" idx="2"/>
          </p:cNvCxnSpPr>
          <p:nvPr/>
        </p:nvCxnSpPr>
        <p:spPr bwMode="auto">
          <a:xfrm flipV="1">
            <a:off x="774011" y="4433027"/>
            <a:ext cx="920801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65E7F58-CFC2-4174-83EF-96C518ACF7A4}"/>
              </a:ext>
            </a:extLst>
          </p:cNvPr>
          <p:cNvCxnSpPr>
            <a:cxnSpLocks/>
            <a:stCxn id="13" idx="0"/>
            <a:endCxn id="9" idx="2"/>
          </p:cNvCxnSpPr>
          <p:nvPr/>
        </p:nvCxnSpPr>
        <p:spPr bwMode="auto">
          <a:xfrm flipH="1" flipV="1">
            <a:off x="1694812" y="4433027"/>
            <a:ext cx="754809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2C07256-BA99-4807-9DC6-5DAF328E99F2}"/>
              </a:ext>
            </a:extLst>
          </p:cNvPr>
          <p:cNvCxnSpPr>
            <a:cxnSpLocks/>
            <a:endCxn id="10" idx="2"/>
          </p:cNvCxnSpPr>
          <p:nvPr/>
        </p:nvCxnSpPr>
        <p:spPr bwMode="auto">
          <a:xfrm flipV="1">
            <a:off x="4039115" y="4433027"/>
            <a:ext cx="0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D769D24-E84E-4AE7-97BE-10E4F4196012}"/>
              </a:ext>
            </a:extLst>
          </p:cNvPr>
          <p:cNvSpPr txBox="1"/>
          <p:nvPr/>
        </p:nvSpPr>
        <p:spPr>
          <a:xfrm>
            <a:off x="7193715" y="220980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…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A1B1E79-6F7F-4941-A058-88D6EADDD38A}"/>
              </a:ext>
            </a:extLst>
          </p:cNvPr>
          <p:cNvCxnSpPr>
            <a:cxnSpLocks/>
            <a:stCxn id="13" idx="0"/>
            <a:endCxn id="10" idx="2"/>
          </p:cNvCxnSpPr>
          <p:nvPr/>
        </p:nvCxnSpPr>
        <p:spPr bwMode="auto">
          <a:xfrm flipV="1">
            <a:off x="2449621" y="4433027"/>
            <a:ext cx="1589494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F79DB3-EFE7-4C5C-B2C3-85E2760AC4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FA724391-53DC-4ECD-A5F6-D78ED8C4399C}"/>
              </a:ext>
            </a:extLst>
          </p:cNvPr>
          <p:cNvSpPr txBox="1">
            <a:spLocks/>
          </p:cNvSpPr>
          <p:nvPr/>
        </p:nvSpPr>
        <p:spPr>
          <a:xfrm>
            <a:off x="4384081" y="2819400"/>
            <a:ext cx="4683718" cy="35814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Times" charset="0"/>
              <a:buChar char="•"/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95000"/>
              <a:buFont typeface="Times" charset="0"/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 b="0" i="1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kern="0"/>
              <a:t>All </a:t>
            </a:r>
            <a:r>
              <a:rPr lang="en-US" kern="0">
                <a:solidFill>
                  <a:srgbClr val="FFFF00"/>
                </a:solidFill>
              </a:rPr>
              <a:t>nodes</a:t>
            </a:r>
            <a:r>
              <a:rPr lang="en-US" kern="0"/>
              <a:t> represent groups (X, Y, …) the members of which have something (S</a:t>
            </a:r>
            <a:r>
              <a:rPr lang="en-US" kern="0" baseline="-25000"/>
              <a:t>x</a:t>
            </a:r>
            <a:r>
              <a:rPr lang="en-US" kern="0"/>
              <a:t>, S</a:t>
            </a:r>
            <a:r>
              <a:rPr lang="en-US" kern="0" baseline="-25000"/>
              <a:t>y, …</a:t>
            </a:r>
            <a:r>
              <a:rPr lang="en-US" kern="0"/>
              <a:t>) similar in some way.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kern="0"/>
              <a:t>All </a:t>
            </a:r>
            <a:r>
              <a:rPr lang="en-US" kern="0">
                <a:solidFill>
                  <a:srgbClr val="1FE115"/>
                </a:solidFill>
              </a:rPr>
              <a:t>edges</a:t>
            </a:r>
            <a:r>
              <a:rPr lang="en-US" kern="0"/>
              <a:t> represent the </a:t>
            </a:r>
            <a:r>
              <a:rPr lang="en-US" b="1" i="1" kern="0"/>
              <a:t>same</a:t>
            </a:r>
            <a:r>
              <a:rPr lang="en-US" kern="0"/>
              <a:t> relation r which expresses some classificatory principle which is such that if X r Y holds, then the members of X have similarities S</a:t>
            </a:r>
            <a:r>
              <a:rPr lang="en-US" kern="0" baseline="-25000"/>
              <a:t>x </a:t>
            </a:r>
            <a:r>
              <a:rPr lang="en-US" kern="0"/>
              <a:t>and S</a:t>
            </a:r>
            <a:r>
              <a:rPr lang="en-US" kern="0" baseline="-25000"/>
              <a:t>y</a:t>
            </a:r>
            <a:r>
              <a:rPr lang="en-US" kern="0"/>
              <a:t>. 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84781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2FED-1C64-41ED-9B08-2FF9B50A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Directed Acyclic Graph (DAG)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B2A1DB-4D91-4C17-93AD-3991D4114D22}"/>
              </a:ext>
            </a:extLst>
          </p:cNvPr>
          <p:cNvSpPr txBox="1"/>
          <p:nvPr/>
        </p:nvSpPr>
        <p:spPr>
          <a:xfrm>
            <a:off x="6013920" y="1557307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E6283-BC8A-4EF9-AEA2-FDE4D4E59749}"/>
              </a:ext>
            </a:extLst>
          </p:cNvPr>
          <p:cNvSpPr txBox="1"/>
          <p:nvPr/>
        </p:nvSpPr>
        <p:spPr>
          <a:xfrm>
            <a:off x="4108038" y="2667000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4C644-45DA-4C2C-A7DA-C2FB1486EB52}"/>
              </a:ext>
            </a:extLst>
          </p:cNvPr>
          <p:cNvSpPr txBox="1"/>
          <p:nvPr/>
        </p:nvSpPr>
        <p:spPr>
          <a:xfrm>
            <a:off x="2825801" y="3848252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ABBB7-2437-41A7-93C4-BC4070DEDBAC}"/>
              </a:ext>
            </a:extLst>
          </p:cNvPr>
          <p:cNvSpPr txBox="1"/>
          <p:nvPr/>
        </p:nvSpPr>
        <p:spPr>
          <a:xfrm>
            <a:off x="5181325" y="3848252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3D00B6-8AC5-40D8-8F3F-FAF7C6DE7D95}"/>
              </a:ext>
            </a:extLst>
          </p:cNvPr>
          <p:cNvSpPr txBox="1"/>
          <p:nvPr/>
        </p:nvSpPr>
        <p:spPr>
          <a:xfrm>
            <a:off x="189377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C396E4-F046-4DCD-A62C-6EE05EC19D93}"/>
              </a:ext>
            </a:extLst>
          </p:cNvPr>
          <p:cNvSpPr txBox="1"/>
          <p:nvPr/>
        </p:nvSpPr>
        <p:spPr>
          <a:xfrm>
            <a:off x="356938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12951D-6D36-4B27-8A8A-B82F9525A7E3}"/>
              </a:ext>
            </a:extLst>
          </p:cNvPr>
          <p:cNvSpPr txBox="1"/>
          <p:nvPr/>
        </p:nvSpPr>
        <p:spPr>
          <a:xfrm>
            <a:off x="5238232" y="5178993"/>
            <a:ext cx="344966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5F91D45-72B9-4278-BEF8-D0D3D2EB49F3}"/>
              </a:ext>
            </a:extLst>
          </p:cNvPr>
          <p:cNvSpPr/>
          <p:nvPr/>
        </p:nvSpPr>
        <p:spPr bwMode="auto">
          <a:xfrm>
            <a:off x="990600" y="1447800"/>
            <a:ext cx="6400800" cy="5181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97C2921-0718-493E-84D4-D3B845EA8E5F}"/>
              </a:ext>
            </a:extLst>
          </p:cNvPr>
          <p:cNvSpPr/>
          <p:nvPr/>
        </p:nvSpPr>
        <p:spPr bwMode="auto">
          <a:xfrm>
            <a:off x="1295400" y="2362200"/>
            <a:ext cx="5257800" cy="4129768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B6379CD-69B6-43E6-8BEE-86903267B1CE}"/>
              </a:ext>
            </a:extLst>
          </p:cNvPr>
          <p:cNvSpPr/>
          <p:nvPr/>
        </p:nvSpPr>
        <p:spPr bwMode="auto">
          <a:xfrm>
            <a:off x="1524000" y="3581400"/>
            <a:ext cx="2765799" cy="26670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8F9E5FE-3430-4356-A3C8-3C9B8F5384E3}"/>
              </a:ext>
            </a:extLst>
          </p:cNvPr>
          <p:cNvSpPr/>
          <p:nvPr/>
        </p:nvSpPr>
        <p:spPr bwMode="auto">
          <a:xfrm>
            <a:off x="4981481" y="4953000"/>
            <a:ext cx="809720" cy="990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B873CDC-A46C-44EA-A040-5D3D33E736A4}"/>
              </a:ext>
            </a:extLst>
          </p:cNvPr>
          <p:cNvSpPr/>
          <p:nvPr/>
        </p:nvSpPr>
        <p:spPr bwMode="auto">
          <a:xfrm>
            <a:off x="1752600" y="4953000"/>
            <a:ext cx="809720" cy="990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E0BF7F3-0064-461A-9849-E1ABAD138AC1}"/>
              </a:ext>
            </a:extLst>
          </p:cNvPr>
          <p:cNvSpPr/>
          <p:nvPr/>
        </p:nvSpPr>
        <p:spPr bwMode="auto">
          <a:xfrm>
            <a:off x="3325091" y="3685308"/>
            <a:ext cx="2761673" cy="2382982"/>
          </a:xfrm>
          <a:custGeom>
            <a:avLst/>
            <a:gdLst>
              <a:gd name="connsiteX0" fmla="*/ 1459345 w 2761673"/>
              <a:gd name="connsiteY0" fmla="*/ 0 h 2382982"/>
              <a:gd name="connsiteX1" fmla="*/ 1459345 w 2761673"/>
              <a:gd name="connsiteY1" fmla="*/ 1043709 h 2382982"/>
              <a:gd name="connsiteX2" fmla="*/ 0 w 2761673"/>
              <a:gd name="connsiteY2" fmla="*/ 1043709 h 2382982"/>
              <a:gd name="connsiteX3" fmla="*/ 0 w 2761673"/>
              <a:gd name="connsiteY3" fmla="*/ 2382982 h 2382982"/>
              <a:gd name="connsiteX4" fmla="*/ 2761673 w 2761673"/>
              <a:gd name="connsiteY4" fmla="*/ 2382982 h 2382982"/>
              <a:gd name="connsiteX5" fmla="*/ 2761673 w 2761673"/>
              <a:gd name="connsiteY5" fmla="*/ 9236 h 2382982"/>
              <a:gd name="connsiteX6" fmla="*/ 1468582 w 2761673"/>
              <a:gd name="connsiteY6" fmla="*/ 9236 h 2382982"/>
              <a:gd name="connsiteX7" fmla="*/ 1459345 w 2761673"/>
              <a:gd name="connsiteY7" fmla="*/ 0 h 23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1673" h="2382982">
                <a:moveTo>
                  <a:pt x="1459345" y="0"/>
                </a:moveTo>
                <a:lnTo>
                  <a:pt x="1459345" y="1043709"/>
                </a:lnTo>
                <a:lnTo>
                  <a:pt x="0" y="1043709"/>
                </a:lnTo>
                <a:lnTo>
                  <a:pt x="0" y="2382982"/>
                </a:lnTo>
                <a:lnTo>
                  <a:pt x="2761673" y="2382982"/>
                </a:lnTo>
                <a:lnTo>
                  <a:pt x="2761673" y="9236"/>
                </a:lnTo>
                <a:lnTo>
                  <a:pt x="1468582" y="9236"/>
                </a:lnTo>
                <a:lnTo>
                  <a:pt x="1459345" y="0"/>
                </a:lnTo>
                <a:close/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C4C9BD-9C40-4444-9672-238EC9B56A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678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2FED-1C64-41ED-9B08-2FF9B50A4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sz="3400" dirty="0"/>
              <a:t>Taxonomic tree with </a:t>
            </a:r>
            <a:r>
              <a:rPr lang="en-US" sz="3400" dirty="0">
                <a:solidFill>
                  <a:srgbClr val="1FE115"/>
                </a:solidFill>
              </a:rPr>
              <a:t>non-taxonomic relations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B2A1DB-4D91-4C17-93AD-3991D4114D22}"/>
              </a:ext>
            </a:extLst>
          </p:cNvPr>
          <p:cNvSpPr txBox="1"/>
          <p:nvPr/>
        </p:nvSpPr>
        <p:spPr>
          <a:xfrm>
            <a:off x="4642320" y="1557307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E6283-BC8A-4EF9-AEA2-FDE4D4E59749}"/>
              </a:ext>
            </a:extLst>
          </p:cNvPr>
          <p:cNvSpPr txBox="1"/>
          <p:nvPr/>
        </p:nvSpPr>
        <p:spPr>
          <a:xfrm>
            <a:off x="2736438" y="2667000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BE26A9-A6C5-425E-AAA4-54F0557FC3E2}"/>
              </a:ext>
            </a:extLst>
          </p:cNvPr>
          <p:cNvSpPr txBox="1"/>
          <p:nvPr/>
        </p:nvSpPr>
        <p:spPr>
          <a:xfrm>
            <a:off x="6730781" y="2628341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4C644-45DA-4C2C-A7DA-C2FB1486EB52}"/>
              </a:ext>
            </a:extLst>
          </p:cNvPr>
          <p:cNvSpPr txBox="1"/>
          <p:nvPr/>
        </p:nvSpPr>
        <p:spPr>
          <a:xfrm>
            <a:off x="1454201" y="3848252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ABBB7-2437-41A7-93C4-BC4070DEDBAC}"/>
              </a:ext>
            </a:extLst>
          </p:cNvPr>
          <p:cNvSpPr txBox="1"/>
          <p:nvPr/>
        </p:nvSpPr>
        <p:spPr>
          <a:xfrm>
            <a:off x="3809725" y="3848252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0D1B1D-3767-48DA-96C0-2CFCB5BAA408}"/>
              </a:ext>
            </a:extLst>
          </p:cNvPr>
          <p:cNvSpPr txBox="1"/>
          <p:nvPr/>
        </p:nvSpPr>
        <p:spPr>
          <a:xfrm>
            <a:off x="6754025" y="3848252"/>
            <a:ext cx="43473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3D00B6-8AC5-40D8-8F3F-FAF7C6DE7D95}"/>
              </a:ext>
            </a:extLst>
          </p:cNvPr>
          <p:cNvSpPr txBox="1"/>
          <p:nvPr/>
        </p:nvSpPr>
        <p:spPr>
          <a:xfrm>
            <a:off x="52217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C396E4-F046-4DCD-A62C-6EE05EC19D93}"/>
              </a:ext>
            </a:extLst>
          </p:cNvPr>
          <p:cNvSpPr txBox="1"/>
          <p:nvPr/>
        </p:nvSpPr>
        <p:spPr>
          <a:xfrm>
            <a:off x="219778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12951D-6D36-4B27-8A8A-B82F9525A7E3}"/>
              </a:ext>
            </a:extLst>
          </p:cNvPr>
          <p:cNvSpPr txBox="1"/>
          <p:nvPr/>
        </p:nvSpPr>
        <p:spPr>
          <a:xfrm>
            <a:off x="3866632" y="5178993"/>
            <a:ext cx="344966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22906D-10F4-40E5-A590-6D57F163E3AE}"/>
              </a:ext>
            </a:extLst>
          </p:cNvPr>
          <p:cNvSpPr txBox="1"/>
          <p:nvPr/>
        </p:nvSpPr>
        <p:spPr>
          <a:xfrm>
            <a:off x="5123542" y="5178993"/>
            <a:ext cx="38985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67D3AA-312B-4138-906F-1B498DC4F64D}"/>
              </a:ext>
            </a:extLst>
          </p:cNvPr>
          <p:cNvSpPr txBox="1"/>
          <p:nvPr/>
        </p:nvSpPr>
        <p:spPr>
          <a:xfrm>
            <a:off x="6719560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30861D-3110-42EE-84E1-161A76721CDC}"/>
              </a:ext>
            </a:extLst>
          </p:cNvPr>
          <p:cNvSpPr txBox="1"/>
          <p:nvPr/>
        </p:nvSpPr>
        <p:spPr>
          <a:xfrm>
            <a:off x="8199686" y="5178993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70CE850-F1EA-4276-BCFE-D72CD560B2E6}"/>
              </a:ext>
            </a:extLst>
          </p:cNvPr>
          <p:cNvCxnSpPr>
            <a:cxnSpLocks/>
            <a:stCxn id="7" idx="0"/>
            <a:endCxn id="6" idx="2"/>
          </p:cNvCxnSpPr>
          <p:nvPr/>
        </p:nvCxnSpPr>
        <p:spPr bwMode="auto">
          <a:xfrm flipV="1">
            <a:off x="2965828" y="2142082"/>
            <a:ext cx="1917103" cy="5249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30B1161-D0AD-468F-8D6B-A0CFBB86E61B}"/>
              </a:ext>
            </a:extLst>
          </p:cNvPr>
          <p:cNvCxnSpPr>
            <a:cxnSpLocks/>
            <a:stCxn id="8" idx="0"/>
            <a:endCxn id="6" idx="2"/>
          </p:cNvCxnSpPr>
          <p:nvPr/>
        </p:nvCxnSpPr>
        <p:spPr bwMode="auto">
          <a:xfrm flipH="1" flipV="1">
            <a:off x="4882931" y="2142082"/>
            <a:ext cx="2088461" cy="48625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016372D-882F-49C6-B89B-F962F1F99507}"/>
              </a:ext>
            </a:extLst>
          </p:cNvPr>
          <p:cNvCxnSpPr>
            <a:cxnSpLocks/>
            <a:stCxn id="9" idx="0"/>
            <a:endCxn id="7" idx="2"/>
          </p:cNvCxnSpPr>
          <p:nvPr/>
        </p:nvCxnSpPr>
        <p:spPr bwMode="auto">
          <a:xfrm flipV="1">
            <a:off x="1694812" y="3251775"/>
            <a:ext cx="1271016" cy="5964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9967A02-7577-4FBD-BA19-B8F9DF2618B0}"/>
              </a:ext>
            </a:extLst>
          </p:cNvPr>
          <p:cNvCxnSpPr>
            <a:cxnSpLocks/>
            <a:stCxn id="10" idx="0"/>
            <a:endCxn id="7" idx="2"/>
          </p:cNvCxnSpPr>
          <p:nvPr/>
        </p:nvCxnSpPr>
        <p:spPr bwMode="auto">
          <a:xfrm flipH="1" flipV="1">
            <a:off x="2965828" y="3251775"/>
            <a:ext cx="1073287" cy="5964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B074F62-E822-4538-BFB0-14EE17ADA610}"/>
              </a:ext>
            </a:extLst>
          </p:cNvPr>
          <p:cNvCxnSpPr>
            <a:cxnSpLocks/>
          </p:cNvCxnSpPr>
          <p:nvPr/>
        </p:nvCxnSpPr>
        <p:spPr bwMode="auto">
          <a:xfrm flipV="1">
            <a:off x="6971392" y="3213116"/>
            <a:ext cx="0" cy="58477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2BC005B-526A-4038-ABA8-13D9E1CCF60B}"/>
              </a:ext>
            </a:extLst>
          </p:cNvPr>
          <p:cNvCxnSpPr>
            <a:cxnSpLocks/>
            <a:stCxn id="12" idx="0"/>
            <a:endCxn id="9" idx="2"/>
          </p:cNvCxnSpPr>
          <p:nvPr/>
        </p:nvCxnSpPr>
        <p:spPr bwMode="auto">
          <a:xfrm flipV="1">
            <a:off x="774011" y="4433027"/>
            <a:ext cx="920801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65E7F58-CFC2-4174-83EF-96C518ACF7A4}"/>
              </a:ext>
            </a:extLst>
          </p:cNvPr>
          <p:cNvCxnSpPr>
            <a:cxnSpLocks/>
            <a:stCxn id="13" idx="0"/>
            <a:endCxn id="9" idx="2"/>
          </p:cNvCxnSpPr>
          <p:nvPr/>
        </p:nvCxnSpPr>
        <p:spPr bwMode="auto">
          <a:xfrm flipH="1" flipV="1">
            <a:off x="1694812" y="4433027"/>
            <a:ext cx="754809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2C07256-BA99-4807-9DC6-5DAF328E99F2}"/>
              </a:ext>
            </a:extLst>
          </p:cNvPr>
          <p:cNvCxnSpPr>
            <a:cxnSpLocks/>
          </p:cNvCxnSpPr>
          <p:nvPr/>
        </p:nvCxnSpPr>
        <p:spPr bwMode="auto">
          <a:xfrm flipV="1">
            <a:off x="4039115" y="4483388"/>
            <a:ext cx="0" cy="69560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89A029F-5F56-4DEB-A3B4-5DBAB0FF1ADD}"/>
              </a:ext>
            </a:extLst>
          </p:cNvPr>
          <p:cNvCxnSpPr>
            <a:cxnSpLocks/>
            <a:stCxn id="15" idx="0"/>
            <a:endCxn id="11" idx="2"/>
          </p:cNvCxnSpPr>
          <p:nvPr/>
        </p:nvCxnSpPr>
        <p:spPr bwMode="auto">
          <a:xfrm flipV="1">
            <a:off x="5318467" y="4433027"/>
            <a:ext cx="1652925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EE42074-6E63-478A-8C75-EF31A35939CD}"/>
              </a:ext>
            </a:extLst>
          </p:cNvPr>
          <p:cNvCxnSpPr>
            <a:cxnSpLocks/>
          </p:cNvCxnSpPr>
          <p:nvPr/>
        </p:nvCxnSpPr>
        <p:spPr bwMode="auto">
          <a:xfrm flipV="1">
            <a:off x="6971392" y="4382666"/>
            <a:ext cx="0" cy="79632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C2571EC-32D4-45B4-91FF-6786E16D6D8D}"/>
              </a:ext>
            </a:extLst>
          </p:cNvPr>
          <p:cNvCxnSpPr>
            <a:cxnSpLocks/>
            <a:stCxn id="17" idx="0"/>
            <a:endCxn id="11" idx="2"/>
          </p:cNvCxnSpPr>
          <p:nvPr/>
        </p:nvCxnSpPr>
        <p:spPr bwMode="auto">
          <a:xfrm flipH="1" flipV="1">
            <a:off x="6971392" y="4433027"/>
            <a:ext cx="1457684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195E6B0-77D4-4DB1-88D5-BB8FC0CF9D3B}"/>
              </a:ext>
            </a:extLst>
          </p:cNvPr>
          <p:cNvCxnSpPr>
            <a:cxnSpLocks/>
          </p:cNvCxnSpPr>
          <p:nvPr/>
        </p:nvCxnSpPr>
        <p:spPr bwMode="auto">
          <a:xfrm>
            <a:off x="4268505" y="4140639"/>
            <a:ext cx="248552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7A27ACA-1FB4-4469-8E10-4CEBAA819143}"/>
              </a:ext>
            </a:extLst>
          </p:cNvPr>
          <p:cNvCxnSpPr>
            <a:cxnSpLocks/>
          </p:cNvCxnSpPr>
          <p:nvPr/>
        </p:nvCxnSpPr>
        <p:spPr bwMode="auto">
          <a:xfrm>
            <a:off x="2701453" y="5471380"/>
            <a:ext cx="1165179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66AC8-619D-40FE-A216-F9398B0FD9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804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BCF4A-1DB2-4331-9E31-9CD72381D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29F6A-840B-4BF1-9B15-F0682DA78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69F78-0BA5-40A3-A1A1-11F276364F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B402B3-B076-4AE4-88F9-07056FD12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599"/>
            <a:ext cx="9144000" cy="62474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E29167-DF8B-428D-B228-13B78A2F1CFA}"/>
              </a:ext>
            </a:extLst>
          </p:cNvPr>
          <p:cNvSpPr/>
          <p:nvPr/>
        </p:nvSpPr>
        <p:spPr>
          <a:xfrm>
            <a:off x="-28575" y="6496050"/>
            <a:ext cx="5514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b="0" dirty="0">
                <a:solidFill>
                  <a:srgbClr val="333333"/>
                </a:solidFill>
                <a:latin typeface="Arial" panose="020B0604020202020204" pitchFamily="34" charset="0"/>
              </a:rPr>
              <a:t>Hastings J, Ceusters W, Smith B, Mulligan K. The Emotion Ontology: enabling interdisciplinary research in the affective sciences. Lecture Notes in Artificial Intelligence 6967;119-123.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064728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BBC61-3770-4817-95F8-C6B9359C1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Cimino’s desiderata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555FC-865C-4506-AC75-CD3E70130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6"/>
            </a:pPr>
            <a:r>
              <a:rPr lang="en-US" dirty="0"/>
              <a:t>Meanings should have formal definitions in terms of already defined meaning.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/>
              <a:t>‘Not elsewhere classified’ should not be part of a meaning or definition thereof.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/>
              <a:t>Meanings need to be specified at multiple granularities</a:t>
            </a:r>
          </a:p>
          <a:p>
            <a:pPr marL="800100" lvl="2" indent="0">
              <a:buNone/>
            </a:pPr>
            <a:r>
              <a:rPr lang="en-US" dirty="0">
                <a:sym typeface="Wingdings" panose="05000000000000000000" pitchFamily="2" charset="2"/>
              </a:rPr>
              <a:t> depending on purpose, taxonomy can be cut or extended at the bottom.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/>
              <a:t>Offer multiple consistent views on the taxonomy.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>
                <a:sym typeface="Wingdings" panose="05000000000000000000" pitchFamily="2" charset="2"/>
              </a:rPr>
              <a:t>Evolve gracefully ensuring that new versions don’t violate the posited desiderata.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/>
              <a:t>Offer mechanisms to represent context.</a:t>
            </a:r>
          </a:p>
          <a:p>
            <a:pPr marL="800100" lvl="2" indent="0">
              <a:buNone/>
            </a:pPr>
            <a:r>
              <a:rPr lang="en-US" dirty="0">
                <a:sym typeface="Wingdings" panose="05000000000000000000" pitchFamily="2" charset="2"/>
              </a:rPr>
              <a:t>E.g. ‘covid-19’ versus ‘history of covid-19’ versus ‘covid-19 in household member’.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E9D87B-4CF4-46B2-9B30-3092C044CA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415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59224-89CB-4895-A093-3F7719285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Still today, many terminological systems do not follow Cimino’s desiderata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B311A-019E-4D99-952A-C81EA603D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819400"/>
            <a:ext cx="8686800" cy="3810000"/>
          </a:xfrm>
        </p:spPr>
        <p:txBody>
          <a:bodyPr/>
          <a:lstStyle/>
          <a:p>
            <a:r>
              <a:rPr lang="en-US" dirty="0"/>
              <a:t>Most notoriously: ICD !</a:t>
            </a:r>
          </a:p>
          <a:p>
            <a:endParaRPr lang="en-US" dirty="0"/>
          </a:p>
          <a:p>
            <a:r>
              <a:rPr lang="en-US" dirty="0"/>
              <a:t>An exercise 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59A5D9-CED3-446D-BF12-98F9CF1ACB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955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CB96E-FC99-4C99-A009-9944A15BE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5800"/>
            <a:ext cx="9144000" cy="762000"/>
          </a:xfrm>
        </p:spPr>
        <p:txBody>
          <a:bodyPr/>
          <a:lstStyle/>
          <a:p>
            <a:r>
              <a:rPr lang="en-US" sz="3100" dirty="0">
                <a:sym typeface="Wingdings" panose="05000000000000000000" pitchFamily="2" charset="2"/>
              </a:rPr>
              <a:t>Mistake type 6: use of semantic concept identifiers</a:t>
            </a:r>
            <a:endParaRPr lang="en-US" sz="3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C9EC7-4642-4070-BE2E-833CA0F5C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C910A9-0527-44C8-BC54-1F80E3571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3" y="1484940"/>
            <a:ext cx="8670034" cy="51444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D6375-E76C-4910-8EF1-085763BF09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5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472A1-1931-48DD-AB44-A3CF15488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Mistake type 4: redundancy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386E8-C40E-4FF6-A820-6C973D3D5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3429000"/>
            <a:ext cx="3810000" cy="3200400"/>
          </a:xfrm>
        </p:spPr>
        <p:txBody>
          <a:bodyPr/>
          <a:lstStyle/>
          <a:p>
            <a:r>
              <a:rPr lang="en-US" dirty="0"/>
              <a:t>‘carrier of viral hepatitis’: some have hepatitis.</a:t>
            </a:r>
          </a:p>
          <a:p>
            <a:r>
              <a:rPr lang="en-US" dirty="0"/>
              <a:t>‘chronic viral hepatitis’: all of them are carriers.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B0818EA-6FD5-4946-874C-2B07AAD681B9}"/>
              </a:ext>
            </a:extLst>
          </p:cNvPr>
          <p:cNvGrpSpPr/>
          <p:nvPr/>
        </p:nvGrpSpPr>
        <p:grpSpPr>
          <a:xfrm>
            <a:off x="275992" y="1485870"/>
            <a:ext cx="5440059" cy="1702547"/>
            <a:chOff x="228600" y="1515812"/>
            <a:chExt cx="5440059" cy="170254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B73C6A8-BD5D-43EF-A9EE-D7EC73BBF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" y="1515812"/>
              <a:ext cx="5438775" cy="145489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84C318F-D22F-4923-9EFF-0652C16EE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9884" y="2970709"/>
              <a:ext cx="5438775" cy="24765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85FF29-C4B9-4169-AB35-47580DFEB0CE}"/>
              </a:ext>
            </a:extLst>
          </p:cNvPr>
          <p:cNvGrpSpPr/>
          <p:nvPr/>
        </p:nvGrpSpPr>
        <p:grpSpPr>
          <a:xfrm>
            <a:off x="4305066" y="3276600"/>
            <a:ext cx="4660237" cy="3537095"/>
            <a:chOff x="4305066" y="2943071"/>
            <a:chExt cx="4660237" cy="353709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8D2F9FB-A748-4023-903F-5C627E883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05067" y="2943071"/>
              <a:ext cx="4657725" cy="332422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440369D-2623-4D3C-97FC-6009FD6E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05066" y="6269808"/>
              <a:ext cx="4660237" cy="210358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BC07B84-5277-42EC-BEF6-A0572253E2D1}"/>
              </a:ext>
            </a:extLst>
          </p:cNvPr>
          <p:cNvSpPr/>
          <p:nvPr/>
        </p:nvSpPr>
        <p:spPr bwMode="auto">
          <a:xfrm>
            <a:off x="3428999" y="1905000"/>
            <a:ext cx="533401" cy="1035767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278FF1-0E56-4BA9-AC6C-AD9CBBA0D6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BD32F4-D959-4D93-BC70-B4930F0BC640}"/>
              </a:ext>
            </a:extLst>
          </p:cNvPr>
          <p:cNvSpPr/>
          <p:nvPr/>
        </p:nvSpPr>
        <p:spPr bwMode="auto">
          <a:xfrm>
            <a:off x="275992" y="1485870"/>
            <a:ext cx="5438775" cy="1715437"/>
          </a:xfrm>
          <a:prstGeom prst="rect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78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B1501-D194-48C9-8214-38E227078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dirty="0"/>
              <a:t>Confusions and misunderstandings</a:t>
            </a:r>
            <a:br>
              <a:rPr lang="en-US" dirty="0"/>
            </a:br>
            <a:r>
              <a:rPr lang="en-US" dirty="0"/>
              <a:t>about and/or because of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E5DA9-0D8F-4CBD-811F-4476ED4CA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4196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Ambiguous language;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079B0-2897-4617-AE33-F46A2880C5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268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883E5-7E42-4EA0-AFBF-A6EB6E7AE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Mistake type 9: meanings not always at sufficient levels of granularity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485B5-7901-44B0-A103-F6131B1A9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867400"/>
            <a:ext cx="8686800" cy="762000"/>
          </a:xfrm>
        </p:spPr>
        <p:txBody>
          <a:bodyPr/>
          <a:lstStyle/>
          <a:p>
            <a:pPr marL="0" indent="0"/>
            <a:r>
              <a:rPr lang="en-US" dirty="0"/>
              <a:t>The addition of subclasses of D848 in V2021 demonstrates that there was not enough granularity in 2014.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F3C4CF-28BD-4075-AF45-FEE8B7A7D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057400"/>
            <a:ext cx="8535066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215D6F-3C2D-414D-83EC-208CFBD96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448719"/>
            <a:ext cx="5505450" cy="31432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5242913-2CFF-4E8F-B814-9C3BD53DC057}"/>
              </a:ext>
            </a:extLst>
          </p:cNvPr>
          <p:cNvSpPr/>
          <p:nvPr/>
        </p:nvSpPr>
        <p:spPr bwMode="auto">
          <a:xfrm>
            <a:off x="191756" y="3589155"/>
            <a:ext cx="8686800" cy="1326164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00E712-6399-4596-8CBE-73DECA6B75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92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0CEA3-1275-4D5C-A2C0-7A2AF275E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Mistake type 1: inadequate content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6AE685-07CD-4756-A67A-ACEFD864B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18" y="1538820"/>
            <a:ext cx="8472503" cy="455718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8F84A14-729E-499E-9ED7-4A795AD363D9}"/>
              </a:ext>
            </a:extLst>
          </p:cNvPr>
          <p:cNvSpPr/>
          <p:nvPr/>
        </p:nvSpPr>
        <p:spPr bwMode="auto">
          <a:xfrm>
            <a:off x="228600" y="3810000"/>
            <a:ext cx="8511521" cy="167531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51AB7E-FE0D-416C-B72E-14167D327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80" y="6096000"/>
            <a:ext cx="5553075" cy="2857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F806E-DEBB-4E12-A901-112A3B33FF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1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EDB77-8046-4CCE-A301-0B8C17904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Mistake type 8: </a:t>
            </a:r>
            <a:br>
              <a:rPr lang="en-US" dirty="0"/>
            </a:br>
            <a:r>
              <a:rPr lang="en-US" dirty="0"/>
              <a:t>use of ‘not elsewhere classified’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C72EFE-1DC7-427B-A761-FC04D7E35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78" y="2514599"/>
            <a:ext cx="8815254" cy="17630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D7CD93-6572-4CFA-9A17-D35D0EAC5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78" y="4287174"/>
            <a:ext cx="8815254" cy="43722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9133E71-70CA-4CCA-BB39-D7E8C2B639A9}"/>
              </a:ext>
            </a:extLst>
          </p:cNvPr>
          <p:cNvSpPr/>
          <p:nvPr/>
        </p:nvSpPr>
        <p:spPr bwMode="auto">
          <a:xfrm>
            <a:off x="3200400" y="3810000"/>
            <a:ext cx="3177838" cy="39145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1A327-3746-4981-BF26-1AB1BDDC15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1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A83A0-8E24-4B21-97A9-055059351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Mistake type 2: vagueness</a:t>
            </a:r>
            <a:br>
              <a:rPr lang="en-US" dirty="0"/>
            </a:br>
            <a:r>
              <a:rPr lang="en-US" dirty="0"/>
              <a:t>(there must be at least one meaning)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DB8C88D-A184-4104-89CF-837665ABC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715000"/>
            <a:ext cx="8686800" cy="914400"/>
          </a:xfrm>
        </p:spPr>
        <p:txBody>
          <a:bodyPr/>
          <a:lstStyle/>
          <a:p>
            <a:r>
              <a:rPr lang="en-US" dirty="0"/>
              <a:t>‘Vertigo of central origin in an ear’ does not exist, thus this concept does not have a meaning in Cimino’s sense!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EA528A-69DE-43B6-8CEF-1CCD6D16F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46" y="1905000"/>
            <a:ext cx="8558288" cy="3212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263CCC-7EF1-4118-B757-ACB9492AC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46" y="5117960"/>
            <a:ext cx="8100785" cy="44464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CBB2C44-71D6-4F97-9D02-BDE25E981113}"/>
              </a:ext>
            </a:extLst>
          </p:cNvPr>
          <p:cNvSpPr/>
          <p:nvPr/>
        </p:nvSpPr>
        <p:spPr bwMode="auto">
          <a:xfrm>
            <a:off x="228600" y="3886200"/>
            <a:ext cx="8511521" cy="123176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114EC5-0A8B-426C-BAAC-47A4770071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058A7-AB54-471A-8249-17FE9BFE0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Mistake type 10: no graceful evolution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032ADC-6B59-41CB-9042-F1CE0BC2EE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226" y="1501391"/>
            <a:ext cx="3771900" cy="1428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0150A7-F8B4-4787-BAAD-2D9BD6AAB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930142"/>
            <a:ext cx="3771900" cy="2016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53C9BD-691E-44BD-BA6D-ED486B82C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9374" y="1498049"/>
            <a:ext cx="4724400" cy="5038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16B2E7-7999-4D9F-AB4F-AB720F2B6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9375" y="6547846"/>
            <a:ext cx="4724400" cy="25382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6FD6D84-4BDA-49F8-81B6-B92020570E1A}"/>
              </a:ext>
            </a:extLst>
          </p:cNvPr>
          <p:cNvSpPr/>
          <p:nvPr/>
        </p:nvSpPr>
        <p:spPr bwMode="auto">
          <a:xfrm>
            <a:off x="76200" y="1917629"/>
            <a:ext cx="3771900" cy="288925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2A35073-873B-4AC6-AC1D-6B134E1670B2}"/>
              </a:ext>
            </a:extLst>
          </p:cNvPr>
          <p:cNvSpPr/>
          <p:nvPr/>
        </p:nvSpPr>
        <p:spPr bwMode="auto">
          <a:xfrm>
            <a:off x="4170904" y="5522408"/>
            <a:ext cx="4724400" cy="288925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054869-54B6-4A08-9494-24F6A0B630F0}"/>
              </a:ext>
            </a:extLst>
          </p:cNvPr>
          <p:cNvSpPr txBox="1"/>
          <p:nvPr/>
        </p:nvSpPr>
        <p:spPr>
          <a:xfrm>
            <a:off x="665877" y="3404988"/>
            <a:ext cx="28805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Same ‘meaning’ received in 2017 a different identifier than in 2014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7F842B-8818-4166-A5EA-1D0ADB7BC3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4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  <p:bldP spid="1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7F660-61E7-419E-8837-92AACCE26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762000"/>
            <a:ext cx="2743200" cy="762000"/>
          </a:xfrm>
        </p:spPr>
        <p:txBody>
          <a:bodyPr/>
          <a:lstStyle/>
          <a:p>
            <a:r>
              <a:rPr lang="en-US" dirty="0"/>
              <a:t>Mistake type 5: non-permanence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70945-5862-4CAE-AC2F-7E6E3732A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3295710"/>
            <a:ext cx="2362200" cy="3333690"/>
          </a:xfrm>
        </p:spPr>
        <p:txBody>
          <a:bodyPr/>
          <a:lstStyle/>
          <a:p>
            <a:pPr marL="0" indent="0"/>
            <a:r>
              <a:rPr lang="en-US" dirty="0"/>
              <a:t>Insertion of an </a:t>
            </a:r>
            <a:r>
              <a:rPr lang="en-US" dirty="0">
                <a:solidFill>
                  <a:srgbClr val="FFFF00"/>
                </a:solidFill>
              </a:rPr>
              <a:t>extra term </a:t>
            </a:r>
            <a:r>
              <a:rPr lang="en-US" dirty="0"/>
              <a:t>in a subhierarchy changes the meaning of the </a:t>
            </a:r>
            <a:r>
              <a:rPr lang="en-US" dirty="0">
                <a:solidFill>
                  <a:srgbClr val="FF0000"/>
                </a:solidFill>
                <a:highlight>
                  <a:srgbClr val="AAE600"/>
                </a:highlight>
              </a:rPr>
              <a:t>‘other’ collector concept</a:t>
            </a:r>
            <a:r>
              <a:rPr lang="en-US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5B713D-C649-4748-81CC-DA3A60587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837"/>
            <a:ext cx="6429375" cy="2143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F25D15-D142-46E4-AA66-62F76F871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73" y="2759171"/>
            <a:ext cx="5514975" cy="295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04A228-B6A2-4F30-9185-B2892B190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5575" y="3295710"/>
            <a:ext cx="6372225" cy="2924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C8EE62-14D6-4585-9EA0-B52B2C68BF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3221" y="6219885"/>
            <a:ext cx="5476875" cy="2667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DE6F372-EDB6-4184-9545-A251872234A0}"/>
              </a:ext>
            </a:extLst>
          </p:cNvPr>
          <p:cNvSpPr/>
          <p:nvPr/>
        </p:nvSpPr>
        <p:spPr bwMode="auto">
          <a:xfrm>
            <a:off x="3267338" y="5631945"/>
            <a:ext cx="1295400" cy="201072"/>
          </a:xfrm>
          <a:prstGeom prst="round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20CF41F-4289-4822-BA9A-D12746A842DC}"/>
              </a:ext>
            </a:extLst>
          </p:cNvPr>
          <p:cNvSpPr/>
          <p:nvPr/>
        </p:nvSpPr>
        <p:spPr bwMode="auto">
          <a:xfrm>
            <a:off x="3267338" y="5803907"/>
            <a:ext cx="5800462" cy="201072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86F08BA-AC4B-4511-94BD-3D7139DCC452}"/>
              </a:ext>
            </a:extLst>
          </p:cNvPr>
          <p:cNvSpPr/>
          <p:nvPr/>
        </p:nvSpPr>
        <p:spPr bwMode="auto">
          <a:xfrm>
            <a:off x="633021" y="2357898"/>
            <a:ext cx="5800462" cy="201072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842471-5BD3-4086-A066-B8EB75BEF2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14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 animBg="1"/>
      <p:bldP spid="10" grpId="0" animBg="1"/>
      <p:bldP spid="1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CFDF3-2C8A-4D6D-8D58-1725B0D8B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Mistake type 7: no formal 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37B3C-BD6E-48D8-97BA-80B24F224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096000"/>
            <a:ext cx="8686800" cy="533400"/>
          </a:xfrm>
        </p:spPr>
        <p:txBody>
          <a:bodyPr/>
          <a:lstStyle/>
          <a:p>
            <a:r>
              <a:rPr lang="en-US" dirty="0"/>
              <a:t>Limited inference possible.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331F42E-EC4D-4E90-B9A7-F21373C47B4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90600" y="1488168"/>
          <a:ext cx="7010400" cy="44554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568727855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1372871592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4009372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A00 Cholera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7519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  <a:latin typeface="+mn-lt"/>
                        </a:rPr>
                        <a:t>A00.0 Cholera due to Vibrio cholerae 01, biovar cholerae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5226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r>
                        <a:rPr lang="it-IT" sz="1600" u="none" strike="noStrike">
                          <a:effectLst/>
                          <a:latin typeface="+mn-lt"/>
                        </a:rPr>
                        <a:t>A00.1 Cholera due to Vibrio cholerae 01, biovar eltor</a:t>
                      </a:r>
                      <a:endParaRPr lang="en-US" sz="1600"/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22584401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A00.9 Cholera, unspecified</a:t>
                      </a:r>
                      <a:endParaRPr lang="en-US" sz="1600" dirty="0"/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3833840877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 Typhoid and paratyphoid fevers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57305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A01.0 Typhoid fever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4024160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A01.00 Typhoid fever, unspecified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19018370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A01.01 Typhoid meningitis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31006754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A01.02 Typhoid fever with heart involvement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38861333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A01.03 Typhoid pneumonia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34932229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A01.04 Typhoid arthritis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9911841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A01.05 Typhoid osteomyelitis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871588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A01.09 Typhoid fever with other complications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16196598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A01.1 Paratyphoid fever 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41789723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A01.2 Paratyphoid fever B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19342286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A01.3 Paratyphoid fever 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34661223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A01.4 Paratyphoid fever, unspecified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1560473975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A02 Other salmonella infections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575926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3BF3A-ADA9-43A0-8282-125B3C4CE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861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6AC25-C671-4421-AE83-6F9A1D79B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Mistake type 3: ambiguity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33068-3661-434B-9F79-E8820AF5E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029200"/>
            <a:ext cx="8686800" cy="1600200"/>
          </a:xfrm>
        </p:spPr>
        <p:txBody>
          <a:bodyPr/>
          <a:lstStyle/>
          <a:p>
            <a:r>
              <a:rPr lang="en-US" dirty="0"/>
              <a:t>‘Toxoplasmosis with other organ involvement’ has two different meanings (there are two distinct CIDs).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CAA7D-910D-400B-9F1C-27DD7EE85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1709737"/>
            <a:ext cx="8536407" cy="2252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AD6D4D-8195-413A-B969-72894F4CC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3969343"/>
            <a:ext cx="8438688" cy="45025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D532B4A-6897-4BC5-A217-5CC8E16876A5}"/>
              </a:ext>
            </a:extLst>
          </p:cNvPr>
          <p:cNvSpPr/>
          <p:nvPr/>
        </p:nvSpPr>
        <p:spPr bwMode="auto">
          <a:xfrm>
            <a:off x="228600" y="2481351"/>
            <a:ext cx="8511521" cy="261849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7106CFE-167D-4CDE-8B92-D9147932FA5C}"/>
              </a:ext>
            </a:extLst>
          </p:cNvPr>
          <p:cNvSpPr/>
          <p:nvPr/>
        </p:nvSpPr>
        <p:spPr bwMode="auto">
          <a:xfrm>
            <a:off x="244512" y="3429000"/>
            <a:ext cx="8511521" cy="261849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FAEFDD-01A7-4E31-ABAE-4B8458582D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36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animBg="1"/>
      <p:bldP spid="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 interpretation of the </a:t>
            </a:r>
            <a:br>
              <a:rPr lang="en-US" dirty="0"/>
            </a:br>
            <a:r>
              <a:rPr lang="en-US" dirty="0"/>
              <a:t>semantic/semiotic triangle:</a:t>
            </a:r>
            <a:br>
              <a:rPr lang="en-US" dirty="0"/>
            </a:br>
            <a:endParaRPr lang="en-US" sz="2400" dirty="0"/>
          </a:p>
        </p:txBody>
      </p:sp>
      <p:sp>
        <p:nvSpPr>
          <p:cNvPr id="23559" name="Isosceles Triangle 3"/>
          <p:cNvSpPr>
            <a:spLocks noChangeArrowheads="1"/>
          </p:cNvSpPr>
          <p:nvPr/>
        </p:nvSpPr>
        <p:spPr bwMode="auto">
          <a:xfrm>
            <a:off x="1752600" y="3352800"/>
            <a:ext cx="5334000" cy="2591097"/>
          </a:xfrm>
          <a:prstGeom prst="triangle">
            <a:avLst>
              <a:gd name="adj" fmla="val 50000"/>
            </a:avLst>
          </a:prstGeom>
          <a:solidFill>
            <a:srgbClr val="9933FF"/>
          </a:solidFill>
          <a:ln w="9525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74D4EF7-B1C9-4846-A543-D98DA2FE1BD7}"/>
              </a:ext>
            </a:extLst>
          </p:cNvPr>
          <p:cNvGrpSpPr/>
          <p:nvPr/>
        </p:nvGrpSpPr>
        <p:grpSpPr>
          <a:xfrm>
            <a:off x="5374083" y="4870231"/>
            <a:ext cx="3191721" cy="1232350"/>
            <a:chOff x="5374083" y="4870231"/>
            <a:chExt cx="3191721" cy="1232350"/>
          </a:xfrm>
        </p:grpSpPr>
        <p:sp>
          <p:nvSpPr>
            <p:cNvPr id="23562" name="TextBox 6"/>
            <p:cNvSpPr txBox="1">
              <a:spLocks noChangeArrowheads="1"/>
            </p:cNvSpPr>
            <p:nvPr/>
          </p:nvSpPr>
          <p:spPr bwMode="auto">
            <a:xfrm>
              <a:off x="5527496" y="5486645"/>
              <a:ext cx="1231492" cy="461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referent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38AABC8-3362-44C3-A888-ED705F48B1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3396" y="4963425"/>
              <a:ext cx="121860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tabLst>
                  <a:tab pos="339725" algn="l"/>
                </a:tabLst>
              </a:pPr>
              <a:r>
                <a:rPr lang="en-US" sz="2800" b="0" dirty="0">
                  <a:solidFill>
                    <a:srgbClr val="1FE115"/>
                  </a:solidFill>
                </a:rPr>
                <a:t>entities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40BFE80-E32D-4F93-82F2-CD774B4FB929}"/>
                </a:ext>
              </a:extLst>
            </p:cNvPr>
            <p:cNvSpPr/>
            <p:nvPr/>
          </p:nvSpPr>
          <p:spPr bwMode="auto">
            <a:xfrm rot="20155901">
              <a:off x="5374083" y="4870231"/>
              <a:ext cx="3191721" cy="1232350"/>
            </a:xfrm>
            <a:prstGeom prst="roundRect">
              <a:avLst/>
            </a:prstGeom>
            <a:noFill/>
            <a:ln w="38100" cap="flat" cmpd="sng" algn="ctr">
              <a:solidFill>
                <a:srgbClr val="1FE1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C8D982B-A41E-4AC1-A7F5-B0856A56B10A}"/>
              </a:ext>
            </a:extLst>
          </p:cNvPr>
          <p:cNvGrpSpPr/>
          <p:nvPr/>
        </p:nvGrpSpPr>
        <p:grpSpPr>
          <a:xfrm>
            <a:off x="2125496" y="2120450"/>
            <a:ext cx="4571999" cy="2305102"/>
            <a:chOff x="2125496" y="2120450"/>
            <a:chExt cx="4571999" cy="2305102"/>
          </a:xfrm>
        </p:grpSpPr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2125496" y="2143226"/>
              <a:ext cx="4571999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tabLst>
                  <a:tab pos="339725" algn="l"/>
                </a:tabLst>
              </a:pPr>
              <a:r>
                <a:rPr lang="en-US" sz="2400" b="0" dirty="0">
                  <a:solidFill>
                    <a:schemeClr val="bg1"/>
                  </a:solidFill>
                </a:rPr>
                <a:t>What we believe</a:t>
              </a:r>
            </a:p>
            <a:p>
              <a:pPr>
                <a:tabLst>
                  <a:tab pos="339725" algn="l"/>
                </a:tabLst>
              </a:pPr>
              <a:r>
                <a:rPr lang="en-US" sz="2400" b="0" dirty="0">
                  <a:solidFill>
                    <a:schemeClr val="bg1"/>
                  </a:solidFill>
                </a:rPr>
                <a:t>through evidence about </a:t>
              </a:r>
            </a:p>
            <a:p>
              <a:pPr>
                <a:tabLst>
                  <a:tab pos="339725" algn="l"/>
                </a:tabLst>
              </a:pPr>
              <a:r>
                <a:rPr lang="en-US" sz="2400" b="0" dirty="0">
                  <a:solidFill>
                    <a:schemeClr val="bg1"/>
                  </a:solidFill>
                </a:rPr>
                <a:t>such </a:t>
              </a:r>
              <a:r>
                <a:rPr lang="en-US" sz="2400" b="0" dirty="0">
                  <a:solidFill>
                    <a:srgbClr val="1FE115"/>
                  </a:solidFill>
                </a:rPr>
                <a:t>entities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D0B4317-0365-4010-8848-95AFD4BADB48}"/>
                </a:ext>
              </a:extLst>
            </p:cNvPr>
            <p:cNvGrpSpPr/>
            <p:nvPr/>
          </p:nvGrpSpPr>
          <p:grpSpPr>
            <a:xfrm>
              <a:off x="2828079" y="2120450"/>
              <a:ext cx="3191721" cy="2305102"/>
              <a:chOff x="2828079" y="2120450"/>
              <a:chExt cx="3191721" cy="2305102"/>
            </a:xfrm>
          </p:grpSpPr>
          <p:sp>
            <p:nvSpPr>
              <p:cNvPr id="23561" name="TextBox 5"/>
              <p:cNvSpPr txBox="1">
                <a:spLocks noChangeArrowheads="1"/>
              </p:cNvSpPr>
              <p:nvPr/>
            </p:nvSpPr>
            <p:spPr bwMode="auto">
              <a:xfrm>
                <a:off x="3148343" y="3348334"/>
                <a:ext cx="2723374" cy="10772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cognitive</a:t>
                </a:r>
              </a:p>
              <a:p>
                <a:r>
                  <a:rPr lang="en-US" dirty="0">
                    <a:solidFill>
                      <a:srgbClr val="FFFF00"/>
                    </a:solidFill>
                  </a:rPr>
                  <a:t>representation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DF8F2826-C53C-4507-988C-472F27B537CD}"/>
                  </a:ext>
                </a:extLst>
              </p:cNvPr>
              <p:cNvSpPr/>
              <p:nvPr/>
            </p:nvSpPr>
            <p:spPr bwMode="auto">
              <a:xfrm>
                <a:off x="2828079" y="2120450"/>
                <a:ext cx="3191721" cy="123235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1FE11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368F1ED-944F-496E-A95B-87CA523900F1}"/>
              </a:ext>
            </a:extLst>
          </p:cNvPr>
          <p:cNvGrpSpPr/>
          <p:nvPr/>
        </p:nvGrpSpPr>
        <p:grpSpPr>
          <a:xfrm>
            <a:off x="258915" y="3831892"/>
            <a:ext cx="2865285" cy="2426875"/>
            <a:chOff x="258915" y="3831892"/>
            <a:chExt cx="2865285" cy="242687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4F5578-C9EA-463B-BF11-4246A69ABD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4101650"/>
              <a:ext cx="1951997" cy="1815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tabLst>
                  <a:tab pos="339725" algn="l"/>
                </a:tabLst>
              </a:pPr>
              <a:r>
                <a:rPr lang="en-US" sz="2800" b="0" dirty="0">
                  <a:solidFill>
                    <a:schemeClr val="bg1"/>
                  </a:solidFill>
                </a:rPr>
                <a:t>What terms we (should) use for such </a:t>
              </a:r>
              <a:r>
                <a:rPr lang="en-US" sz="2800" b="0" dirty="0">
                  <a:solidFill>
                    <a:srgbClr val="1FE115"/>
                  </a:solidFill>
                </a:rPr>
                <a:t>entities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37B972D-2429-42E5-830C-90487DADD1F8}"/>
                </a:ext>
              </a:extLst>
            </p:cNvPr>
            <p:cNvGrpSpPr/>
            <p:nvPr/>
          </p:nvGrpSpPr>
          <p:grpSpPr>
            <a:xfrm>
              <a:off x="258915" y="3831892"/>
              <a:ext cx="2865285" cy="2426875"/>
              <a:chOff x="258915" y="3831892"/>
              <a:chExt cx="2865285" cy="2426875"/>
            </a:xfrm>
          </p:grpSpPr>
          <p:sp>
            <p:nvSpPr>
              <p:cNvPr id="23560" name="TextBox 4"/>
              <p:cNvSpPr txBox="1">
                <a:spLocks noChangeArrowheads="1"/>
              </p:cNvSpPr>
              <p:nvPr/>
            </p:nvSpPr>
            <p:spPr bwMode="auto">
              <a:xfrm>
                <a:off x="2120447" y="5486645"/>
                <a:ext cx="816249" cy="4617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term</a:t>
                </a: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65AB9B4F-1AAF-4BD2-B5D8-25306110D310}"/>
                  </a:ext>
                </a:extLst>
              </p:cNvPr>
              <p:cNvSpPr/>
              <p:nvPr/>
            </p:nvSpPr>
            <p:spPr bwMode="auto">
              <a:xfrm>
                <a:off x="258915" y="3831892"/>
                <a:ext cx="2865285" cy="2426875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1FE11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endParaRPr>
              </a:p>
            </p:txBody>
          </p:sp>
        </p:grpSp>
      </p:grpSp>
      <p:sp>
        <p:nvSpPr>
          <p:cNvPr id="24" name="TextBox 4">
            <a:extLst>
              <a:ext uri="{FF2B5EF4-FFF2-40B4-BE49-F238E27FC236}">
                <a16:creationId xmlns:a16="http://schemas.microsoft.com/office/drawing/2014/main" id="{B04CF056-0432-4A78-AAC3-83A43296F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552" y="5486400"/>
            <a:ext cx="816249" cy="461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term</a:t>
            </a: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64976C24-0556-4672-863D-C04D07CC9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0212" y="5486400"/>
            <a:ext cx="1231492" cy="461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referent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D3D9E1-6EFE-4D9C-A78A-9FB7166945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67A6BEC1-73A4-4C52-AB36-7B46BA608E7D}"/>
              </a:ext>
            </a:extLst>
          </p:cNvPr>
          <p:cNvSpPr/>
          <p:nvPr/>
        </p:nvSpPr>
        <p:spPr bwMode="auto">
          <a:xfrm rot="14725766">
            <a:off x="5638800" y="3920034"/>
            <a:ext cx="1600200" cy="288322"/>
          </a:xfrm>
          <a:prstGeom prst="rightArrow">
            <a:avLst/>
          </a:prstGeom>
          <a:solidFill>
            <a:srgbClr val="1FE11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94B494EF-0B4C-47E0-8D04-637CCBF1901B}"/>
              </a:ext>
            </a:extLst>
          </p:cNvPr>
          <p:cNvSpPr/>
          <p:nvPr/>
        </p:nvSpPr>
        <p:spPr bwMode="auto">
          <a:xfrm rot="8824836">
            <a:off x="1241481" y="3136274"/>
            <a:ext cx="1600200" cy="288322"/>
          </a:xfrm>
          <a:prstGeom prst="rightArrow">
            <a:avLst/>
          </a:prstGeom>
          <a:solidFill>
            <a:srgbClr val="1FE11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6" name="TextBox 4">
            <a:extLst>
              <a:ext uri="{FF2B5EF4-FFF2-40B4-BE49-F238E27FC236}">
                <a16:creationId xmlns:a16="http://schemas.microsoft.com/office/drawing/2014/main" id="{26E0C78E-B5E7-458F-98BA-7A62CA5F7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4733" y="6302081"/>
            <a:ext cx="95891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412630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2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366963"/>
            <a:chOff x="576" y="2496"/>
            <a:chExt cx="5088" cy="1491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867"/>
              <a:chOff x="576" y="3120"/>
              <a:chExt cx="5088" cy="867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713" y="3696"/>
                <a:ext cx="3312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>
                    <a:solidFill>
                      <a:schemeClr val="bg1"/>
                    </a:solidFill>
                  </a:rPr>
                  <a:t>What is there on the side of the 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/>
              <a:t>Where</a:t>
            </a:r>
            <a:r>
              <a:rPr lang="nl-BE" altLang="en-US" dirty="0"/>
              <a:t> do data </a:t>
            </a:r>
            <a:r>
              <a:rPr lang="nl-BE" altLang="en-US" dirty="0" err="1"/>
              <a:t>come</a:t>
            </a:r>
            <a:r>
              <a:rPr lang="nl-BE" altLang="en-US" dirty="0"/>
              <a:t> </a:t>
            </a:r>
            <a:r>
              <a:rPr lang="nl-BE" altLang="en-US" dirty="0" err="1"/>
              <a:t>from</a:t>
            </a:r>
            <a:r>
              <a:rPr lang="nl-BE" altLang="en-US" dirty="0"/>
              <a:t>?</a:t>
            </a:r>
            <a:endParaRPr lang="en-GB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7400986" y="5739825"/>
            <a:ext cx="14382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nl-BE" altLang="en-US" dirty="0">
                <a:solidFill>
                  <a:srgbClr val="FFFF00"/>
                </a:solidFill>
              </a:rPr>
              <a:t>Reality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5994574" y="3304779"/>
            <a:ext cx="28446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nl-BE" altLang="en-US" dirty="0">
                <a:solidFill>
                  <a:srgbClr val="FFFF00"/>
                </a:solidFill>
              </a:rPr>
              <a:t>Representation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B9C333-1D7B-4165-A8CB-19401B2160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BEA95-32AA-4590-842A-1C067E2AA681}" type="slidenum">
              <a:rPr lang="en-US" altLang="en-US" smtClean="0"/>
              <a:pPr>
                <a:defRPr/>
              </a:pPr>
              <a:t>69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2422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D995A-DA0A-4669-AC5E-36FC4BA4F5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CD367F-114A-4BF9-9652-6631A667A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762000"/>
            <a:ext cx="5767039" cy="5486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0BC59B3-06C7-49C0-94CD-B012FF39F40C}"/>
              </a:ext>
            </a:extLst>
          </p:cNvPr>
          <p:cNvSpPr/>
          <p:nvPr/>
        </p:nvSpPr>
        <p:spPr>
          <a:xfrm>
            <a:off x="2197719" y="629159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0" dirty="0">
                <a:solidFill>
                  <a:schemeClr val="bg1"/>
                </a:solidFill>
                <a:latin typeface="Verdana" panose="020B0604030504040204" pitchFamily="34" charset="0"/>
              </a:rPr>
              <a:t>From 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Through the Looking Glass</a:t>
            </a:r>
            <a:r>
              <a:rPr lang="en-US" sz="1400" b="0" dirty="0">
                <a:solidFill>
                  <a:schemeClr val="bg1"/>
                </a:solidFill>
                <a:latin typeface="Verdana" panose="020B0604030504040204" pitchFamily="34" charset="0"/>
              </a:rPr>
              <a:t> </a:t>
            </a:r>
          </a:p>
          <a:p>
            <a:r>
              <a:rPr lang="en-US" sz="1400" b="0" dirty="0">
                <a:solidFill>
                  <a:schemeClr val="bg1"/>
                </a:solidFill>
                <a:latin typeface="Verdana" panose="020B0604030504040204" pitchFamily="34" charset="0"/>
              </a:rPr>
              <a:t>by Lewis Carroll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7397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066800" y="3741738"/>
            <a:ext cx="7410450" cy="2049463"/>
            <a:chOff x="672" y="2357"/>
            <a:chExt cx="4668" cy="1291"/>
          </a:xfrm>
        </p:grpSpPr>
        <p:grpSp>
          <p:nvGrpSpPr>
            <p:cNvPr id="9227" name="Group 27"/>
            <p:cNvGrpSpPr>
              <a:grpSpLocks/>
            </p:cNvGrpSpPr>
            <p:nvPr/>
          </p:nvGrpSpPr>
          <p:grpSpPr bwMode="auto">
            <a:xfrm>
              <a:off x="672" y="2544"/>
              <a:ext cx="1248" cy="1104"/>
              <a:chOff x="672" y="2544"/>
              <a:chExt cx="1248" cy="1104"/>
            </a:xfrm>
          </p:grpSpPr>
          <p:sp>
            <p:nvSpPr>
              <p:cNvPr id="9229" name="Oval 24"/>
              <p:cNvSpPr>
                <a:spLocks noChangeArrowheads="1"/>
              </p:cNvSpPr>
              <p:nvPr/>
            </p:nvSpPr>
            <p:spPr bwMode="auto">
              <a:xfrm>
                <a:off x="672" y="2544"/>
                <a:ext cx="1200" cy="768"/>
              </a:xfrm>
              <a:prstGeom prst="ellipse">
                <a:avLst/>
              </a:prstGeom>
              <a:solidFill>
                <a:srgbClr val="8EA0CC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230" name="Oval 25"/>
              <p:cNvSpPr>
                <a:spLocks noChangeArrowheads="1"/>
              </p:cNvSpPr>
              <p:nvPr/>
            </p:nvSpPr>
            <p:spPr bwMode="auto">
              <a:xfrm>
                <a:off x="672" y="2832"/>
                <a:ext cx="1248" cy="816"/>
              </a:xfrm>
              <a:prstGeom prst="ellipse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9228" name="Text Box 26"/>
            <p:cNvSpPr txBox="1">
              <a:spLocks noChangeArrowheads="1"/>
            </p:cNvSpPr>
            <p:nvPr/>
          </p:nvSpPr>
          <p:spPr bwMode="auto">
            <a:xfrm>
              <a:off x="1980" y="2357"/>
              <a:ext cx="3360" cy="1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81000" indent="-3810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nl-BE" altLang="en-US" dirty="0" err="1">
                  <a:solidFill>
                    <a:schemeClr val="bg1"/>
                  </a:solidFill>
                </a:rPr>
                <a:t>Questions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often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enough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asked</a:t>
              </a:r>
              <a:r>
                <a:rPr lang="nl-BE" altLang="en-US" dirty="0">
                  <a:solidFill>
                    <a:schemeClr val="bg1"/>
                  </a:solidFill>
                </a:rPr>
                <a:t>:</a:t>
              </a:r>
            </a:p>
            <a:p>
              <a:pPr algn="l" eaLnBrk="1" hangingPunct="1">
                <a:buFontTx/>
                <a:buChar char="•"/>
              </a:pPr>
              <a:r>
                <a:rPr lang="nl-BE" altLang="en-US" sz="2000" b="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parts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of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data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correspond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with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something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out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there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in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?</a:t>
              </a:r>
            </a:p>
            <a:p>
              <a:pPr algn="l" eaLnBrk="1" hangingPunct="1">
                <a:buFontTx/>
                <a:buChar char="•"/>
              </a:pPr>
              <a:endParaRPr lang="nl-BE" altLang="en-US" sz="2000" dirty="0">
                <a:solidFill>
                  <a:schemeClr val="bg1"/>
                </a:solidFill>
              </a:endParaRPr>
            </a:p>
            <a:p>
              <a:pPr algn="l" eaLnBrk="1" hangingPunct="1">
                <a:buFontTx/>
                <a:buChar char="•"/>
              </a:pPr>
              <a:r>
                <a:rPr lang="nl-BE" altLang="en-US" sz="2000" b="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parts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of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are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captured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by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data, but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should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because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they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are relevant ?</a:t>
              </a:r>
              <a:endParaRPr lang="en-GB" altLang="en-US" sz="2000" b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735263"/>
            <a:chOff x="576" y="2496"/>
            <a:chExt cx="5088" cy="1723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1099"/>
              <a:chOff x="576" y="3120"/>
              <a:chExt cx="5088" cy="1099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816" y="3696"/>
                <a:ext cx="3105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Reality</a:t>
                </a:r>
                <a:endParaRPr lang="nl-BE" altLang="en-US" dirty="0">
                  <a:solidFill>
                    <a:schemeClr val="bg1"/>
                  </a:solidFill>
                </a:endParaRPr>
              </a:p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What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is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there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on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side of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/>
              <a:t>Where</a:t>
            </a:r>
            <a:r>
              <a:rPr lang="nl-BE" altLang="en-US" dirty="0"/>
              <a:t> do data </a:t>
            </a:r>
            <a:r>
              <a:rPr lang="nl-BE" altLang="en-US" dirty="0" err="1"/>
              <a:t>come</a:t>
            </a:r>
            <a:r>
              <a:rPr lang="nl-BE" altLang="en-US" dirty="0"/>
              <a:t> </a:t>
            </a:r>
            <a:r>
              <a:rPr lang="nl-BE" altLang="en-US" dirty="0" err="1"/>
              <a:t>from</a:t>
            </a:r>
            <a:r>
              <a:rPr lang="nl-BE" altLang="en-US" dirty="0"/>
              <a:t>?</a:t>
            </a:r>
            <a:endParaRPr lang="en-GB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EB2133-A444-41A3-A685-48E335F022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BEA95-32AA-4590-842A-1C067E2AA681}" type="slidenum">
              <a:rPr lang="en-US" altLang="en-US" smtClean="0"/>
              <a:pPr>
                <a:defRPr/>
              </a:pPr>
              <a:t>70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5748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066800" y="3741738"/>
            <a:ext cx="7410450" cy="2049463"/>
            <a:chOff x="672" y="2357"/>
            <a:chExt cx="4668" cy="1291"/>
          </a:xfrm>
        </p:grpSpPr>
        <p:grpSp>
          <p:nvGrpSpPr>
            <p:cNvPr id="9227" name="Group 27"/>
            <p:cNvGrpSpPr>
              <a:grpSpLocks/>
            </p:cNvGrpSpPr>
            <p:nvPr/>
          </p:nvGrpSpPr>
          <p:grpSpPr bwMode="auto">
            <a:xfrm>
              <a:off x="672" y="2544"/>
              <a:ext cx="1248" cy="1104"/>
              <a:chOff x="672" y="2544"/>
              <a:chExt cx="1248" cy="1104"/>
            </a:xfrm>
          </p:grpSpPr>
          <p:sp>
            <p:nvSpPr>
              <p:cNvPr id="9229" name="Oval 24"/>
              <p:cNvSpPr>
                <a:spLocks noChangeArrowheads="1"/>
              </p:cNvSpPr>
              <p:nvPr/>
            </p:nvSpPr>
            <p:spPr bwMode="auto">
              <a:xfrm>
                <a:off x="672" y="2544"/>
                <a:ext cx="1200" cy="768"/>
              </a:xfrm>
              <a:prstGeom prst="ellipse">
                <a:avLst/>
              </a:prstGeom>
              <a:solidFill>
                <a:srgbClr val="8EA0CC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230" name="Oval 25"/>
              <p:cNvSpPr>
                <a:spLocks noChangeArrowheads="1"/>
              </p:cNvSpPr>
              <p:nvPr/>
            </p:nvSpPr>
            <p:spPr bwMode="auto">
              <a:xfrm>
                <a:off x="672" y="2832"/>
                <a:ext cx="1248" cy="816"/>
              </a:xfrm>
              <a:prstGeom prst="ellipse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9228" name="Text Box 26"/>
            <p:cNvSpPr txBox="1">
              <a:spLocks noChangeArrowheads="1"/>
            </p:cNvSpPr>
            <p:nvPr/>
          </p:nvSpPr>
          <p:spPr bwMode="auto">
            <a:xfrm>
              <a:off x="1980" y="2357"/>
              <a:ext cx="3360" cy="1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81000" indent="-3810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nl-BE" altLang="en-US" dirty="0" err="1">
                  <a:solidFill>
                    <a:schemeClr val="bg1"/>
                  </a:solidFill>
                </a:rPr>
                <a:t>Questions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often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enough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asked</a:t>
              </a:r>
              <a:r>
                <a:rPr lang="nl-BE" altLang="en-US" dirty="0">
                  <a:solidFill>
                    <a:schemeClr val="bg1"/>
                  </a:solidFill>
                </a:rPr>
                <a:t>:</a:t>
              </a:r>
            </a:p>
            <a:p>
              <a:pPr algn="l" eaLnBrk="1" hangingPunct="1">
                <a:buFontTx/>
                <a:buChar char="•"/>
              </a:pPr>
              <a:r>
                <a:rPr lang="nl-BE" altLang="en-US" sz="2000" b="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parts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of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data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correspond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with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something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out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there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in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?</a:t>
              </a:r>
            </a:p>
            <a:p>
              <a:pPr algn="l" eaLnBrk="1" hangingPunct="1">
                <a:buFontTx/>
                <a:buChar char="•"/>
              </a:pPr>
              <a:endParaRPr lang="nl-BE" altLang="en-US" sz="2000" dirty="0">
                <a:solidFill>
                  <a:schemeClr val="bg1"/>
                </a:solidFill>
              </a:endParaRPr>
            </a:p>
            <a:p>
              <a:pPr algn="l" eaLnBrk="1" hangingPunct="1">
                <a:buFontTx/>
                <a:buChar char="•"/>
              </a:pPr>
              <a:r>
                <a:rPr lang="nl-BE" altLang="en-US" sz="2000" b="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parts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of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are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captured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by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data, but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should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because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they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are relevant ?</a:t>
              </a:r>
              <a:endParaRPr lang="en-GB" altLang="en-US" sz="2000" b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735263"/>
            <a:chOff x="576" y="2496"/>
            <a:chExt cx="5088" cy="1723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1099"/>
              <a:chOff x="576" y="3120"/>
              <a:chExt cx="5088" cy="1099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816" y="3696"/>
                <a:ext cx="3105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Reality</a:t>
                </a:r>
                <a:endParaRPr lang="nl-BE" altLang="en-US" dirty="0">
                  <a:solidFill>
                    <a:schemeClr val="bg1"/>
                  </a:solidFill>
                </a:endParaRPr>
              </a:p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What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is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there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on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side of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/>
              <a:t>Where</a:t>
            </a:r>
            <a:r>
              <a:rPr lang="nl-BE" altLang="en-US" dirty="0"/>
              <a:t> do data </a:t>
            </a:r>
            <a:r>
              <a:rPr lang="nl-BE" altLang="en-US" dirty="0" err="1"/>
              <a:t>come</a:t>
            </a:r>
            <a:r>
              <a:rPr lang="nl-BE" altLang="en-US" dirty="0"/>
              <a:t> </a:t>
            </a:r>
            <a:r>
              <a:rPr lang="nl-BE" altLang="en-US" dirty="0" err="1"/>
              <a:t>from</a:t>
            </a:r>
            <a:r>
              <a:rPr lang="nl-BE" altLang="en-US" dirty="0"/>
              <a:t>?</a:t>
            </a:r>
            <a:endParaRPr lang="en-GB" altLang="en-US" dirty="0"/>
          </a:p>
        </p:txBody>
      </p:sp>
      <p:sp>
        <p:nvSpPr>
          <p:cNvPr id="18" name="Rectangle 17"/>
          <p:cNvSpPr/>
          <p:nvPr/>
        </p:nvSpPr>
        <p:spPr bwMode="auto">
          <a:xfrm>
            <a:off x="342900" y="5918381"/>
            <a:ext cx="8458200" cy="787217"/>
          </a:xfrm>
          <a:prstGeom prst="rect">
            <a:avLst/>
          </a:prstGeom>
          <a:noFill/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9" name="Text Box 39"/>
          <p:cNvSpPr txBox="1">
            <a:spLocks noChangeArrowheads="1"/>
          </p:cNvSpPr>
          <p:nvPr/>
        </p:nvSpPr>
        <p:spPr bwMode="auto">
          <a:xfrm>
            <a:off x="396564" y="5867401"/>
            <a:ext cx="1398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1FE115"/>
                </a:solidFill>
              </a:rPr>
              <a:t>Ontology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F18547-ACA3-4F5E-A7AE-0CADBB63B0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BEA95-32AA-4590-842A-1C067E2AA681}" type="slidenum">
              <a:rPr lang="en-US" altLang="en-US" smtClean="0"/>
              <a:pPr>
                <a:defRPr/>
              </a:pPr>
              <a:t>71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38790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27" name="Group 27"/>
          <p:cNvGrpSpPr>
            <a:grpSpLocks/>
          </p:cNvGrpSpPr>
          <p:nvPr/>
        </p:nvGrpSpPr>
        <p:grpSpPr bwMode="auto">
          <a:xfrm>
            <a:off x="1066800" y="4038600"/>
            <a:ext cx="1981200" cy="1752600"/>
            <a:chOff x="672" y="2544"/>
            <a:chExt cx="1248" cy="1104"/>
          </a:xfrm>
        </p:grpSpPr>
        <p:sp>
          <p:nvSpPr>
            <p:cNvPr id="9229" name="Oval 24"/>
            <p:cNvSpPr>
              <a:spLocks noChangeArrowheads="1"/>
            </p:cNvSpPr>
            <p:nvPr/>
          </p:nvSpPr>
          <p:spPr bwMode="auto">
            <a:xfrm>
              <a:off x="672" y="2544"/>
              <a:ext cx="1200" cy="768"/>
            </a:xfrm>
            <a:prstGeom prst="ellipse">
              <a:avLst/>
            </a:prstGeom>
            <a:solidFill>
              <a:srgbClr val="8EA0CC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30" name="Oval 25"/>
            <p:cNvSpPr>
              <a:spLocks noChangeArrowheads="1"/>
            </p:cNvSpPr>
            <p:nvPr/>
          </p:nvSpPr>
          <p:spPr bwMode="auto">
            <a:xfrm>
              <a:off x="672" y="2832"/>
              <a:ext cx="1248" cy="816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735263"/>
            <a:chOff x="576" y="2496"/>
            <a:chExt cx="5088" cy="1723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1099"/>
              <a:chOff x="576" y="3120"/>
              <a:chExt cx="5088" cy="1099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816" y="3696"/>
                <a:ext cx="3105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Reality</a:t>
                </a:r>
                <a:endParaRPr lang="nl-BE" altLang="en-US" dirty="0">
                  <a:solidFill>
                    <a:schemeClr val="bg1"/>
                  </a:solidFill>
                </a:endParaRPr>
              </a:p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What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is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there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on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side of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 Box 40"/>
          <p:cNvSpPr txBox="1">
            <a:spLocks noChangeArrowheads="1"/>
          </p:cNvSpPr>
          <p:nvPr/>
        </p:nvSpPr>
        <p:spPr bwMode="auto">
          <a:xfrm>
            <a:off x="476250" y="1934036"/>
            <a:ext cx="1612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References</a:t>
            </a:r>
          </a:p>
        </p:txBody>
      </p: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6946106" y="6221847"/>
            <a:ext cx="1443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Referents</a:t>
            </a:r>
          </a:p>
        </p:txBody>
      </p: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/>
              <a:t>Where</a:t>
            </a:r>
            <a:r>
              <a:rPr lang="nl-BE" altLang="en-US" dirty="0"/>
              <a:t> do data </a:t>
            </a:r>
            <a:r>
              <a:rPr lang="nl-BE" altLang="en-US" dirty="0" err="1"/>
              <a:t>come</a:t>
            </a:r>
            <a:r>
              <a:rPr lang="nl-BE" altLang="en-US" dirty="0"/>
              <a:t> </a:t>
            </a:r>
            <a:r>
              <a:rPr lang="nl-BE" altLang="en-US" dirty="0" err="1"/>
              <a:t>from</a:t>
            </a:r>
            <a:r>
              <a:rPr lang="nl-BE" altLang="en-US" dirty="0"/>
              <a:t>?</a:t>
            </a:r>
            <a:endParaRPr lang="en-GB" altLang="en-US" dirty="0"/>
          </a:p>
        </p:txBody>
      </p:sp>
      <p:sp>
        <p:nvSpPr>
          <p:cNvPr id="26" name="Rectangle 25"/>
          <p:cNvSpPr/>
          <p:nvPr/>
        </p:nvSpPr>
        <p:spPr bwMode="auto">
          <a:xfrm>
            <a:off x="342900" y="5918381"/>
            <a:ext cx="8458200" cy="787217"/>
          </a:xfrm>
          <a:prstGeom prst="rect">
            <a:avLst/>
          </a:prstGeom>
          <a:noFill/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8" name="Text Box 39"/>
          <p:cNvSpPr txBox="1">
            <a:spLocks noChangeArrowheads="1"/>
          </p:cNvSpPr>
          <p:nvPr/>
        </p:nvSpPr>
        <p:spPr bwMode="auto">
          <a:xfrm>
            <a:off x="396564" y="5867401"/>
            <a:ext cx="1398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1FE115"/>
                </a:solidFill>
              </a:rPr>
              <a:t>Ontology</a:t>
            </a: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4268785" y="5842644"/>
            <a:ext cx="22670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nl-BE" altLang="en-US" b="1" dirty="0">
                <a:solidFill>
                  <a:srgbClr val="1FE115"/>
                </a:solidFill>
              </a:rPr>
              <a:t>- </a:t>
            </a:r>
            <a:r>
              <a:rPr lang="nl-BE" altLang="en-US" b="1" dirty="0" err="1">
                <a:solidFill>
                  <a:srgbClr val="1FE115"/>
                </a:solidFill>
              </a:rPr>
              <a:t>representation</a:t>
            </a:r>
            <a:endParaRPr lang="en-GB" altLang="en-US" b="1" dirty="0">
              <a:solidFill>
                <a:srgbClr val="1FE115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3AF18-824A-48F5-B649-F2714AA69A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BEA95-32AA-4590-842A-1C067E2AA681}" type="slidenum">
              <a:rPr lang="en-US" altLang="en-US" smtClean="0"/>
              <a:pPr>
                <a:defRPr/>
              </a:pPr>
              <a:t>72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37484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27" name="Group 27"/>
          <p:cNvGrpSpPr>
            <a:grpSpLocks/>
          </p:cNvGrpSpPr>
          <p:nvPr/>
        </p:nvGrpSpPr>
        <p:grpSpPr bwMode="auto">
          <a:xfrm>
            <a:off x="1066800" y="4038600"/>
            <a:ext cx="1981200" cy="1752600"/>
            <a:chOff x="672" y="2544"/>
            <a:chExt cx="1248" cy="1104"/>
          </a:xfrm>
        </p:grpSpPr>
        <p:sp>
          <p:nvSpPr>
            <p:cNvPr id="9229" name="Oval 24"/>
            <p:cNvSpPr>
              <a:spLocks noChangeArrowheads="1"/>
            </p:cNvSpPr>
            <p:nvPr/>
          </p:nvSpPr>
          <p:spPr bwMode="auto">
            <a:xfrm>
              <a:off x="672" y="2544"/>
              <a:ext cx="1200" cy="768"/>
            </a:xfrm>
            <a:prstGeom prst="ellipse">
              <a:avLst/>
            </a:prstGeom>
            <a:solidFill>
              <a:srgbClr val="8EA0CC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30" name="Oval 25"/>
            <p:cNvSpPr>
              <a:spLocks noChangeArrowheads="1"/>
            </p:cNvSpPr>
            <p:nvPr/>
          </p:nvSpPr>
          <p:spPr bwMode="auto">
            <a:xfrm>
              <a:off x="672" y="2832"/>
              <a:ext cx="1248" cy="816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735263"/>
            <a:chOff x="576" y="2496"/>
            <a:chExt cx="5088" cy="1723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1099"/>
              <a:chOff x="576" y="3120"/>
              <a:chExt cx="5088" cy="1099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816" y="3696"/>
                <a:ext cx="3105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Reality</a:t>
                </a:r>
                <a:endParaRPr lang="nl-BE" altLang="en-US" dirty="0">
                  <a:solidFill>
                    <a:schemeClr val="bg1"/>
                  </a:solidFill>
                </a:endParaRPr>
              </a:p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What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is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there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on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side of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 Box 40"/>
          <p:cNvSpPr txBox="1">
            <a:spLocks noChangeArrowheads="1"/>
          </p:cNvSpPr>
          <p:nvPr/>
        </p:nvSpPr>
        <p:spPr bwMode="auto">
          <a:xfrm>
            <a:off x="476250" y="1934036"/>
            <a:ext cx="1612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References</a:t>
            </a:r>
          </a:p>
        </p:txBody>
      </p: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6946106" y="6221847"/>
            <a:ext cx="1443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Referents</a:t>
            </a:r>
          </a:p>
        </p:txBody>
      </p: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/>
              <a:t>Also</a:t>
            </a:r>
            <a:r>
              <a:rPr lang="nl-BE" altLang="en-US" dirty="0"/>
              <a:t> </a:t>
            </a:r>
            <a:r>
              <a:rPr lang="nl-BE" altLang="en-US" dirty="0" err="1"/>
              <a:t>representations</a:t>
            </a:r>
            <a:r>
              <a:rPr lang="nl-BE" altLang="en-US" dirty="0"/>
              <a:t> are real!</a:t>
            </a:r>
            <a:endParaRPr lang="en-GB" altLang="en-US" dirty="0"/>
          </a:p>
        </p:txBody>
      </p:sp>
      <p:sp>
        <p:nvSpPr>
          <p:cNvPr id="26" name="Rectangle 25"/>
          <p:cNvSpPr/>
          <p:nvPr/>
        </p:nvSpPr>
        <p:spPr bwMode="auto">
          <a:xfrm>
            <a:off x="342900" y="1600201"/>
            <a:ext cx="8458200" cy="5105398"/>
          </a:xfrm>
          <a:prstGeom prst="rect">
            <a:avLst/>
          </a:prstGeom>
          <a:noFill/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8" name="Text Box 39"/>
          <p:cNvSpPr txBox="1">
            <a:spLocks noChangeArrowheads="1"/>
          </p:cNvSpPr>
          <p:nvPr/>
        </p:nvSpPr>
        <p:spPr bwMode="auto">
          <a:xfrm>
            <a:off x="396564" y="5867401"/>
            <a:ext cx="1398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1FE115"/>
                </a:solidFill>
              </a:rPr>
              <a:t>Ontology</a:t>
            </a: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4268785" y="5842644"/>
            <a:ext cx="22670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nl-BE" altLang="en-US" b="1" dirty="0">
                <a:solidFill>
                  <a:srgbClr val="1FE115"/>
                </a:solidFill>
              </a:rPr>
              <a:t>- </a:t>
            </a:r>
            <a:r>
              <a:rPr lang="nl-BE" altLang="en-US" b="1" dirty="0" err="1">
                <a:solidFill>
                  <a:srgbClr val="1FE115"/>
                </a:solidFill>
              </a:rPr>
              <a:t>representation</a:t>
            </a:r>
            <a:endParaRPr lang="en-GB" altLang="en-US" b="1" dirty="0">
              <a:solidFill>
                <a:srgbClr val="1FE115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B8D461-A618-49A2-9CE5-11E1E4E978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BEA95-32AA-4590-842A-1C067E2AA681}" type="slidenum">
              <a:rPr lang="en-US" altLang="en-US" smtClean="0"/>
              <a:pPr>
                <a:defRPr/>
              </a:pPr>
              <a:t>73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992304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Generalization: data generation and use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06850" y="2090738"/>
            <a:ext cx="1077913" cy="1262062"/>
            <a:chOff x="3170" y="2938"/>
            <a:chExt cx="679" cy="795"/>
          </a:xfrm>
        </p:grpSpPr>
        <p:sp>
          <p:nvSpPr>
            <p:cNvPr id="7444" name="Oval 4"/>
            <p:cNvSpPr>
              <a:spLocks noChangeArrowheads="1"/>
            </p:cNvSpPr>
            <p:nvPr/>
          </p:nvSpPr>
          <p:spPr bwMode="auto">
            <a:xfrm flipH="1">
              <a:off x="3170" y="300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5" name="Oval 5"/>
            <p:cNvSpPr>
              <a:spLocks noChangeArrowheads="1"/>
            </p:cNvSpPr>
            <p:nvPr/>
          </p:nvSpPr>
          <p:spPr bwMode="auto">
            <a:xfrm flipH="1">
              <a:off x="3267" y="310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6" name="Oval 6"/>
            <p:cNvSpPr>
              <a:spLocks noChangeArrowheads="1"/>
            </p:cNvSpPr>
            <p:nvPr/>
          </p:nvSpPr>
          <p:spPr bwMode="auto">
            <a:xfrm flipH="1">
              <a:off x="3412" y="315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7" name="Oval 7"/>
            <p:cNvSpPr>
              <a:spLocks noChangeArrowheads="1"/>
            </p:cNvSpPr>
            <p:nvPr/>
          </p:nvSpPr>
          <p:spPr bwMode="auto">
            <a:xfrm flipH="1">
              <a:off x="3218" y="329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8" name="Oval 8"/>
            <p:cNvSpPr>
              <a:spLocks noChangeArrowheads="1"/>
            </p:cNvSpPr>
            <p:nvPr/>
          </p:nvSpPr>
          <p:spPr bwMode="auto">
            <a:xfrm flipH="1">
              <a:off x="3558" y="3442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9" name="Oval 9"/>
            <p:cNvSpPr>
              <a:spLocks noChangeArrowheads="1"/>
            </p:cNvSpPr>
            <p:nvPr/>
          </p:nvSpPr>
          <p:spPr bwMode="auto">
            <a:xfrm flipH="1">
              <a:off x="3655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0" name="Oval 10"/>
            <p:cNvSpPr>
              <a:spLocks noChangeArrowheads="1"/>
            </p:cNvSpPr>
            <p:nvPr/>
          </p:nvSpPr>
          <p:spPr bwMode="auto">
            <a:xfrm flipH="1">
              <a:off x="3461" y="339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1" name="Oval 11"/>
            <p:cNvSpPr>
              <a:spLocks noChangeArrowheads="1"/>
            </p:cNvSpPr>
            <p:nvPr/>
          </p:nvSpPr>
          <p:spPr bwMode="auto">
            <a:xfrm flipH="1">
              <a:off x="3558" y="305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2" name="Oval 12"/>
            <p:cNvSpPr>
              <a:spLocks noChangeArrowheads="1"/>
            </p:cNvSpPr>
            <p:nvPr/>
          </p:nvSpPr>
          <p:spPr bwMode="auto">
            <a:xfrm flipH="1">
              <a:off x="3267" y="310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3" name="Oval 13"/>
            <p:cNvSpPr>
              <a:spLocks noChangeArrowheads="1"/>
            </p:cNvSpPr>
            <p:nvPr/>
          </p:nvSpPr>
          <p:spPr bwMode="auto">
            <a:xfrm flipH="1">
              <a:off x="3364" y="3200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4" name="Oval 14"/>
            <p:cNvSpPr>
              <a:spLocks noChangeArrowheads="1"/>
            </p:cNvSpPr>
            <p:nvPr/>
          </p:nvSpPr>
          <p:spPr bwMode="auto">
            <a:xfrm flipH="1">
              <a:off x="3509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5" name="Oval 15"/>
            <p:cNvSpPr>
              <a:spLocks noChangeArrowheads="1"/>
            </p:cNvSpPr>
            <p:nvPr/>
          </p:nvSpPr>
          <p:spPr bwMode="auto">
            <a:xfrm flipH="1">
              <a:off x="3315" y="339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6" name="Oval 16"/>
            <p:cNvSpPr>
              <a:spLocks noChangeArrowheads="1"/>
            </p:cNvSpPr>
            <p:nvPr/>
          </p:nvSpPr>
          <p:spPr bwMode="auto">
            <a:xfrm flipH="1">
              <a:off x="3655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7" name="Oval 17"/>
            <p:cNvSpPr>
              <a:spLocks noChangeArrowheads="1"/>
            </p:cNvSpPr>
            <p:nvPr/>
          </p:nvSpPr>
          <p:spPr bwMode="auto">
            <a:xfrm flipH="1">
              <a:off x="3655" y="3442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8" name="Oval 18"/>
            <p:cNvSpPr>
              <a:spLocks noChangeArrowheads="1"/>
            </p:cNvSpPr>
            <p:nvPr/>
          </p:nvSpPr>
          <p:spPr bwMode="auto">
            <a:xfrm flipH="1">
              <a:off x="3266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9" name="Oval 19"/>
            <p:cNvSpPr>
              <a:spLocks noChangeArrowheads="1"/>
            </p:cNvSpPr>
            <p:nvPr/>
          </p:nvSpPr>
          <p:spPr bwMode="auto">
            <a:xfrm flipH="1">
              <a:off x="3655" y="315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0" name="Oval 20"/>
            <p:cNvSpPr>
              <a:spLocks noChangeArrowheads="1"/>
            </p:cNvSpPr>
            <p:nvPr/>
          </p:nvSpPr>
          <p:spPr bwMode="auto">
            <a:xfrm flipH="1">
              <a:off x="3364" y="3200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1" name="Oval 21"/>
            <p:cNvSpPr>
              <a:spLocks noChangeArrowheads="1"/>
            </p:cNvSpPr>
            <p:nvPr/>
          </p:nvSpPr>
          <p:spPr bwMode="auto">
            <a:xfrm flipH="1">
              <a:off x="3461" y="329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2" name="Oval 22"/>
            <p:cNvSpPr>
              <a:spLocks noChangeArrowheads="1"/>
            </p:cNvSpPr>
            <p:nvPr/>
          </p:nvSpPr>
          <p:spPr bwMode="auto">
            <a:xfrm flipH="1">
              <a:off x="3606" y="3345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3" name="Oval 23"/>
            <p:cNvSpPr>
              <a:spLocks noChangeArrowheads="1"/>
            </p:cNvSpPr>
            <p:nvPr/>
          </p:nvSpPr>
          <p:spPr bwMode="auto">
            <a:xfrm flipH="1">
              <a:off x="3412" y="349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4" name="Oval 24"/>
            <p:cNvSpPr>
              <a:spLocks noChangeArrowheads="1"/>
            </p:cNvSpPr>
            <p:nvPr/>
          </p:nvSpPr>
          <p:spPr bwMode="auto">
            <a:xfrm flipH="1">
              <a:off x="3752" y="363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5" name="Oval 25"/>
            <p:cNvSpPr>
              <a:spLocks noChangeArrowheads="1"/>
            </p:cNvSpPr>
            <p:nvPr/>
          </p:nvSpPr>
          <p:spPr bwMode="auto">
            <a:xfrm flipH="1">
              <a:off x="3752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6" name="Oval 26"/>
            <p:cNvSpPr>
              <a:spLocks noChangeArrowheads="1"/>
            </p:cNvSpPr>
            <p:nvPr/>
          </p:nvSpPr>
          <p:spPr bwMode="auto">
            <a:xfrm flipH="1">
              <a:off x="3655" y="358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7" name="Oval 27"/>
            <p:cNvSpPr>
              <a:spLocks noChangeArrowheads="1"/>
            </p:cNvSpPr>
            <p:nvPr/>
          </p:nvSpPr>
          <p:spPr bwMode="auto">
            <a:xfrm flipH="1">
              <a:off x="3752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8" name="Oval 28"/>
            <p:cNvSpPr>
              <a:spLocks noChangeArrowheads="1"/>
            </p:cNvSpPr>
            <p:nvPr/>
          </p:nvSpPr>
          <p:spPr bwMode="auto">
            <a:xfrm flipH="1">
              <a:off x="3315" y="293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9" name="Oval 29"/>
            <p:cNvSpPr>
              <a:spLocks noChangeArrowheads="1"/>
            </p:cNvSpPr>
            <p:nvPr/>
          </p:nvSpPr>
          <p:spPr bwMode="auto">
            <a:xfrm flipH="1">
              <a:off x="3412" y="3035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0" name="Oval 30"/>
            <p:cNvSpPr>
              <a:spLocks noChangeArrowheads="1"/>
            </p:cNvSpPr>
            <p:nvPr/>
          </p:nvSpPr>
          <p:spPr bwMode="auto">
            <a:xfrm flipH="1">
              <a:off x="3557" y="308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1" name="Oval 31"/>
            <p:cNvSpPr>
              <a:spLocks noChangeArrowheads="1"/>
            </p:cNvSpPr>
            <p:nvPr/>
          </p:nvSpPr>
          <p:spPr bwMode="auto">
            <a:xfrm flipH="1">
              <a:off x="3363" y="322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2" name="Oval 32"/>
            <p:cNvSpPr>
              <a:spLocks noChangeArrowheads="1"/>
            </p:cNvSpPr>
            <p:nvPr/>
          </p:nvSpPr>
          <p:spPr bwMode="auto">
            <a:xfrm flipH="1">
              <a:off x="3703" y="337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3" name="Oval 33"/>
            <p:cNvSpPr>
              <a:spLocks noChangeArrowheads="1"/>
            </p:cNvSpPr>
            <p:nvPr/>
          </p:nvSpPr>
          <p:spPr bwMode="auto">
            <a:xfrm flipH="1">
              <a:off x="3703" y="327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4" name="Oval 34"/>
            <p:cNvSpPr>
              <a:spLocks noChangeArrowheads="1"/>
            </p:cNvSpPr>
            <p:nvPr/>
          </p:nvSpPr>
          <p:spPr bwMode="auto">
            <a:xfrm flipH="1">
              <a:off x="3606" y="332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5" name="Oval 35"/>
            <p:cNvSpPr>
              <a:spLocks noChangeArrowheads="1"/>
            </p:cNvSpPr>
            <p:nvPr/>
          </p:nvSpPr>
          <p:spPr bwMode="auto">
            <a:xfrm flipH="1">
              <a:off x="3703" y="298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55780" name="Text Box 36"/>
          <p:cNvSpPr txBox="1">
            <a:spLocks noChangeArrowheads="1"/>
          </p:cNvSpPr>
          <p:nvPr/>
        </p:nvSpPr>
        <p:spPr bwMode="auto">
          <a:xfrm>
            <a:off x="685800" y="3413125"/>
            <a:ext cx="1727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observation &amp;</a:t>
            </a:r>
          </a:p>
          <a:p>
            <a:r>
              <a:rPr lang="en-US" sz="2000">
                <a:solidFill>
                  <a:schemeClr val="bg1"/>
                </a:solidFill>
              </a:rPr>
              <a:t>measurement</a:t>
            </a:r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5057775" y="1916113"/>
            <a:ext cx="3849688" cy="1187450"/>
            <a:chOff x="3186" y="1207"/>
            <a:chExt cx="2425" cy="748"/>
          </a:xfrm>
        </p:grpSpPr>
        <p:sp>
          <p:nvSpPr>
            <p:cNvPr id="7408" name="AutoShape 38"/>
            <p:cNvSpPr>
              <a:spLocks noChangeArrowheads="1"/>
            </p:cNvSpPr>
            <p:nvPr/>
          </p:nvSpPr>
          <p:spPr bwMode="auto">
            <a:xfrm>
              <a:off x="4136" y="1301"/>
              <a:ext cx="1475" cy="654"/>
            </a:xfrm>
            <a:prstGeom prst="cube">
              <a:avLst>
                <a:gd name="adj" fmla="val 75843"/>
              </a:avLst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" name="Group 39"/>
            <p:cNvGrpSpPr>
              <a:grpSpLocks/>
            </p:cNvGrpSpPr>
            <p:nvPr/>
          </p:nvGrpSpPr>
          <p:grpSpPr bwMode="auto">
            <a:xfrm>
              <a:off x="4308" y="1360"/>
              <a:ext cx="1233" cy="468"/>
              <a:chOff x="3968" y="1662"/>
              <a:chExt cx="1233" cy="748"/>
            </a:xfrm>
          </p:grpSpPr>
          <p:sp>
            <p:nvSpPr>
              <p:cNvPr id="7412" name="Oval 40"/>
              <p:cNvSpPr>
                <a:spLocks noChangeArrowheads="1"/>
              </p:cNvSpPr>
              <p:nvPr/>
            </p:nvSpPr>
            <p:spPr bwMode="auto">
              <a:xfrm flipH="1">
                <a:off x="4017" y="1857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3" name="Oval 41"/>
              <p:cNvSpPr>
                <a:spLocks noChangeArrowheads="1"/>
              </p:cNvSpPr>
              <p:nvPr/>
            </p:nvSpPr>
            <p:spPr bwMode="auto">
              <a:xfrm flipH="1">
                <a:off x="4211" y="182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4" name="Oval 42"/>
              <p:cNvSpPr>
                <a:spLocks noChangeArrowheads="1"/>
              </p:cNvSpPr>
              <p:nvPr/>
            </p:nvSpPr>
            <p:spPr bwMode="auto">
              <a:xfrm flipH="1">
                <a:off x="4356" y="187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5" name="Oval 43"/>
              <p:cNvSpPr>
                <a:spLocks noChangeArrowheads="1"/>
              </p:cNvSpPr>
              <p:nvPr/>
            </p:nvSpPr>
            <p:spPr bwMode="auto">
              <a:xfrm flipH="1">
                <a:off x="4162" y="198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6" name="Oval 44"/>
              <p:cNvSpPr>
                <a:spLocks noChangeArrowheads="1"/>
              </p:cNvSpPr>
              <p:nvPr/>
            </p:nvSpPr>
            <p:spPr bwMode="auto">
              <a:xfrm flipH="1">
                <a:off x="4355" y="219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7" name="Oval 45"/>
              <p:cNvSpPr>
                <a:spLocks noChangeArrowheads="1"/>
              </p:cNvSpPr>
              <p:nvPr/>
            </p:nvSpPr>
            <p:spPr bwMode="auto">
              <a:xfrm flipH="1">
                <a:off x="4599" y="197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8" name="Oval 46"/>
              <p:cNvSpPr>
                <a:spLocks noChangeArrowheads="1"/>
              </p:cNvSpPr>
              <p:nvPr/>
            </p:nvSpPr>
            <p:spPr bwMode="auto">
              <a:xfrm flipH="1">
                <a:off x="4405" y="211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9" name="Oval 47"/>
              <p:cNvSpPr>
                <a:spLocks noChangeArrowheads="1"/>
              </p:cNvSpPr>
              <p:nvPr/>
            </p:nvSpPr>
            <p:spPr bwMode="auto">
              <a:xfrm flipH="1">
                <a:off x="4550" y="172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0" name="Oval 48"/>
              <p:cNvSpPr>
                <a:spLocks noChangeArrowheads="1"/>
              </p:cNvSpPr>
              <p:nvPr/>
            </p:nvSpPr>
            <p:spPr bwMode="auto">
              <a:xfrm flipH="1">
                <a:off x="4211" y="182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1" name="Oval 49"/>
              <p:cNvSpPr>
                <a:spLocks noChangeArrowheads="1"/>
              </p:cNvSpPr>
              <p:nvPr/>
            </p:nvSpPr>
            <p:spPr bwMode="auto">
              <a:xfrm flipH="1">
                <a:off x="4308" y="1925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2" name="Oval 50"/>
              <p:cNvSpPr>
                <a:spLocks noChangeArrowheads="1"/>
              </p:cNvSpPr>
              <p:nvPr/>
            </p:nvSpPr>
            <p:spPr bwMode="auto">
              <a:xfrm flipH="1">
                <a:off x="4453" y="197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3" name="Oval 51"/>
              <p:cNvSpPr>
                <a:spLocks noChangeArrowheads="1"/>
              </p:cNvSpPr>
              <p:nvPr/>
            </p:nvSpPr>
            <p:spPr bwMode="auto">
              <a:xfrm flipH="1">
                <a:off x="4259" y="211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4" name="Oval 52"/>
              <p:cNvSpPr>
                <a:spLocks noChangeArrowheads="1"/>
              </p:cNvSpPr>
              <p:nvPr/>
            </p:nvSpPr>
            <p:spPr bwMode="auto">
              <a:xfrm flipH="1">
                <a:off x="4599" y="2264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5" name="Oval 53"/>
              <p:cNvSpPr>
                <a:spLocks noChangeArrowheads="1"/>
              </p:cNvSpPr>
              <p:nvPr/>
            </p:nvSpPr>
            <p:spPr bwMode="auto">
              <a:xfrm flipH="1">
                <a:off x="4550" y="219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6" name="Oval 54"/>
              <p:cNvSpPr>
                <a:spLocks noChangeArrowheads="1"/>
              </p:cNvSpPr>
              <p:nvPr/>
            </p:nvSpPr>
            <p:spPr bwMode="auto">
              <a:xfrm flipH="1">
                <a:off x="3968" y="217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7" name="Oval 55"/>
              <p:cNvSpPr>
                <a:spLocks noChangeArrowheads="1"/>
              </p:cNvSpPr>
              <p:nvPr/>
            </p:nvSpPr>
            <p:spPr bwMode="auto">
              <a:xfrm flipH="1">
                <a:off x="4599" y="187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8" name="Oval 56"/>
              <p:cNvSpPr>
                <a:spLocks noChangeArrowheads="1"/>
              </p:cNvSpPr>
              <p:nvPr/>
            </p:nvSpPr>
            <p:spPr bwMode="auto">
              <a:xfrm flipH="1">
                <a:off x="4308" y="1925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9" name="Oval 57"/>
              <p:cNvSpPr>
                <a:spLocks noChangeArrowheads="1"/>
              </p:cNvSpPr>
              <p:nvPr/>
            </p:nvSpPr>
            <p:spPr bwMode="auto">
              <a:xfrm flipH="1">
                <a:off x="4405" y="202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0" name="Oval 58"/>
              <p:cNvSpPr>
                <a:spLocks noChangeArrowheads="1"/>
              </p:cNvSpPr>
              <p:nvPr/>
            </p:nvSpPr>
            <p:spPr bwMode="auto">
              <a:xfrm flipH="1">
                <a:off x="4550" y="2070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1" name="Oval 59"/>
              <p:cNvSpPr>
                <a:spLocks noChangeArrowheads="1"/>
              </p:cNvSpPr>
              <p:nvPr/>
            </p:nvSpPr>
            <p:spPr bwMode="auto">
              <a:xfrm flipH="1">
                <a:off x="4162" y="222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2" name="Oval 60"/>
              <p:cNvSpPr>
                <a:spLocks noChangeArrowheads="1"/>
              </p:cNvSpPr>
              <p:nvPr/>
            </p:nvSpPr>
            <p:spPr bwMode="auto">
              <a:xfrm flipH="1">
                <a:off x="5104" y="188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3" name="Oval 61"/>
              <p:cNvSpPr>
                <a:spLocks noChangeArrowheads="1"/>
              </p:cNvSpPr>
              <p:nvPr/>
            </p:nvSpPr>
            <p:spPr bwMode="auto">
              <a:xfrm flipH="1">
                <a:off x="4890" y="212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4" name="Oval 62"/>
              <p:cNvSpPr>
                <a:spLocks noChangeArrowheads="1"/>
              </p:cNvSpPr>
              <p:nvPr/>
            </p:nvSpPr>
            <p:spPr bwMode="auto">
              <a:xfrm flipH="1">
                <a:off x="4599" y="231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5" name="Oval 63"/>
              <p:cNvSpPr>
                <a:spLocks noChangeArrowheads="1"/>
              </p:cNvSpPr>
              <p:nvPr/>
            </p:nvSpPr>
            <p:spPr bwMode="auto">
              <a:xfrm flipH="1">
                <a:off x="4890" y="183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6" name="Oval 64"/>
              <p:cNvSpPr>
                <a:spLocks noChangeArrowheads="1"/>
              </p:cNvSpPr>
              <p:nvPr/>
            </p:nvSpPr>
            <p:spPr bwMode="auto">
              <a:xfrm flipH="1">
                <a:off x="4259" y="169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7" name="Oval 65"/>
              <p:cNvSpPr>
                <a:spLocks noChangeArrowheads="1"/>
              </p:cNvSpPr>
              <p:nvPr/>
            </p:nvSpPr>
            <p:spPr bwMode="auto">
              <a:xfrm flipH="1">
                <a:off x="4452" y="1770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8" name="Oval 66"/>
              <p:cNvSpPr>
                <a:spLocks noChangeArrowheads="1"/>
              </p:cNvSpPr>
              <p:nvPr/>
            </p:nvSpPr>
            <p:spPr bwMode="auto">
              <a:xfrm flipH="1">
                <a:off x="4744" y="176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9" name="Oval 67"/>
              <p:cNvSpPr>
                <a:spLocks noChangeArrowheads="1"/>
              </p:cNvSpPr>
              <p:nvPr/>
            </p:nvSpPr>
            <p:spPr bwMode="auto">
              <a:xfrm flipH="1">
                <a:off x="4017" y="201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0" name="Oval 68"/>
              <p:cNvSpPr>
                <a:spLocks noChangeArrowheads="1"/>
              </p:cNvSpPr>
              <p:nvPr/>
            </p:nvSpPr>
            <p:spPr bwMode="auto">
              <a:xfrm flipH="1">
                <a:off x="4647" y="209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1" name="Oval 69"/>
              <p:cNvSpPr>
                <a:spLocks noChangeArrowheads="1"/>
              </p:cNvSpPr>
              <p:nvPr/>
            </p:nvSpPr>
            <p:spPr bwMode="auto">
              <a:xfrm flipH="1">
                <a:off x="4793" y="191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2" name="Oval 70"/>
              <p:cNvSpPr>
                <a:spLocks noChangeArrowheads="1"/>
              </p:cNvSpPr>
              <p:nvPr/>
            </p:nvSpPr>
            <p:spPr bwMode="auto">
              <a:xfrm flipH="1">
                <a:off x="4550" y="2051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3" name="Oval 71"/>
              <p:cNvSpPr>
                <a:spLocks noChangeArrowheads="1"/>
              </p:cNvSpPr>
              <p:nvPr/>
            </p:nvSpPr>
            <p:spPr bwMode="auto">
              <a:xfrm flipH="1">
                <a:off x="4696" y="166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10" name="AutoShape 72"/>
            <p:cNvSpPr>
              <a:spLocks noChangeArrowheads="1"/>
            </p:cNvSpPr>
            <p:nvPr/>
          </p:nvSpPr>
          <p:spPr bwMode="auto">
            <a:xfrm>
              <a:off x="3411" y="1635"/>
              <a:ext cx="629" cy="311"/>
            </a:xfrm>
            <a:prstGeom prst="rightArrow">
              <a:avLst>
                <a:gd name="adj1" fmla="val 50000"/>
                <a:gd name="adj2" fmla="val 50563"/>
              </a:avLst>
            </a:prstGeom>
            <a:gradFill rotWithShape="1">
              <a:gsLst>
                <a:gs pos="0">
                  <a:srgbClr val="FF9933"/>
                </a:gs>
                <a:gs pos="100000">
                  <a:srgbClr val="FF33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1" name="Text Box 73"/>
            <p:cNvSpPr txBox="1">
              <a:spLocks noChangeArrowheads="1"/>
            </p:cNvSpPr>
            <p:nvPr/>
          </p:nvSpPr>
          <p:spPr bwMode="auto">
            <a:xfrm>
              <a:off x="3186" y="1207"/>
              <a:ext cx="977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data</a:t>
              </a:r>
            </a:p>
            <a:p>
              <a:r>
                <a:rPr lang="en-US" sz="2000">
                  <a:solidFill>
                    <a:schemeClr val="bg1"/>
                  </a:solidFill>
                </a:rPr>
                <a:t>organization</a:t>
              </a:r>
            </a:p>
          </p:txBody>
        </p:sp>
      </p:grpSp>
      <p:grpSp>
        <p:nvGrpSpPr>
          <p:cNvPr id="5" name="Group 74"/>
          <p:cNvGrpSpPr>
            <a:grpSpLocks/>
          </p:cNvGrpSpPr>
          <p:nvPr/>
        </p:nvGrpSpPr>
        <p:grpSpPr bwMode="auto">
          <a:xfrm>
            <a:off x="6992938" y="3044825"/>
            <a:ext cx="2149475" cy="1670050"/>
            <a:chOff x="4405" y="1918"/>
            <a:chExt cx="1354" cy="1052"/>
          </a:xfrm>
        </p:grpSpPr>
        <p:grpSp>
          <p:nvGrpSpPr>
            <p:cNvPr id="6" name="Group 75"/>
            <p:cNvGrpSpPr>
              <a:grpSpLocks/>
            </p:cNvGrpSpPr>
            <p:nvPr/>
          </p:nvGrpSpPr>
          <p:grpSpPr bwMode="auto">
            <a:xfrm>
              <a:off x="4405" y="2498"/>
              <a:ext cx="746" cy="472"/>
              <a:chOff x="4136" y="2679"/>
              <a:chExt cx="1191" cy="943"/>
            </a:xfrm>
          </p:grpSpPr>
          <p:sp>
            <p:nvSpPr>
              <p:cNvPr id="7395" name="AutoShape 76"/>
              <p:cNvSpPr>
                <a:spLocks noChangeArrowheads="1"/>
              </p:cNvSpPr>
              <p:nvPr/>
            </p:nvSpPr>
            <p:spPr bwMode="auto">
              <a:xfrm>
                <a:off x="4226" y="2955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6" name="AutoShape 77"/>
              <p:cNvSpPr>
                <a:spLocks noChangeArrowheads="1"/>
              </p:cNvSpPr>
              <p:nvPr/>
            </p:nvSpPr>
            <p:spPr bwMode="auto">
              <a:xfrm>
                <a:off x="4307" y="3456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7" name="AutoShape 78"/>
              <p:cNvSpPr>
                <a:spLocks noChangeArrowheads="1"/>
              </p:cNvSpPr>
              <p:nvPr/>
            </p:nvSpPr>
            <p:spPr bwMode="auto">
              <a:xfrm>
                <a:off x="4436" y="320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8" name="AutoShape 79"/>
              <p:cNvSpPr>
                <a:spLocks noChangeArrowheads="1"/>
              </p:cNvSpPr>
              <p:nvPr/>
            </p:nvSpPr>
            <p:spPr bwMode="auto">
              <a:xfrm>
                <a:off x="4711" y="3456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9" name="AutoShape 80"/>
              <p:cNvSpPr>
                <a:spLocks noChangeArrowheads="1"/>
              </p:cNvSpPr>
              <p:nvPr/>
            </p:nvSpPr>
            <p:spPr bwMode="auto">
              <a:xfrm>
                <a:off x="4889" y="320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0" name="AutoShape 81"/>
              <p:cNvSpPr>
                <a:spLocks noChangeArrowheads="1"/>
              </p:cNvSpPr>
              <p:nvPr/>
            </p:nvSpPr>
            <p:spPr bwMode="auto">
              <a:xfrm>
                <a:off x="4645" y="302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401" name="AutoShape 82"/>
              <p:cNvCxnSpPr>
                <a:cxnSpLocks noChangeShapeType="1"/>
                <a:stCxn id="7395" idx="2"/>
                <a:endCxn id="7397" idx="0"/>
              </p:cNvCxnSpPr>
              <p:nvPr/>
            </p:nvCxnSpPr>
            <p:spPr bwMode="auto">
              <a:xfrm>
                <a:off x="4307" y="3051"/>
                <a:ext cx="210" cy="150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2" name="AutoShape 83"/>
              <p:cNvCxnSpPr>
                <a:cxnSpLocks noChangeShapeType="1"/>
                <a:stCxn id="7400" idx="2"/>
                <a:endCxn id="7397" idx="0"/>
              </p:cNvCxnSpPr>
              <p:nvPr/>
            </p:nvCxnSpPr>
            <p:spPr bwMode="auto">
              <a:xfrm flipH="1">
                <a:off x="4517" y="3117"/>
                <a:ext cx="209" cy="8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3" name="AutoShape 84"/>
              <p:cNvCxnSpPr>
                <a:cxnSpLocks noChangeShapeType="1"/>
                <a:stCxn id="7398" idx="0"/>
                <a:endCxn id="7397" idx="2"/>
              </p:cNvCxnSpPr>
              <p:nvPr/>
            </p:nvCxnSpPr>
            <p:spPr bwMode="auto">
              <a:xfrm flipH="1" flipV="1">
                <a:off x="4517" y="3297"/>
                <a:ext cx="275" cy="15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4" name="AutoShape 85"/>
              <p:cNvCxnSpPr>
                <a:cxnSpLocks noChangeShapeType="1"/>
                <a:stCxn id="7396" idx="0"/>
                <a:endCxn id="7395" idx="2"/>
              </p:cNvCxnSpPr>
              <p:nvPr/>
            </p:nvCxnSpPr>
            <p:spPr bwMode="auto">
              <a:xfrm flipH="1" flipV="1">
                <a:off x="4307" y="3051"/>
                <a:ext cx="81" cy="40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5" name="AutoShape 86"/>
              <p:cNvCxnSpPr>
                <a:cxnSpLocks noChangeShapeType="1"/>
                <a:stCxn id="7398" idx="0"/>
                <a:endCxn id="7400" idx="2"/>
              </p:cNvCxnSpPr>
              <p:nvPr/>
            </p:nvCxnSpPr>
            <p:spPr bwMode="auto">
              <a:xfrm flipH="1" flipV="1">
                <a:off x="4726" y="3117"/>
                <a:ext cx="66" cy="33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6" name="AutoShape 87"/>
              <p:cNvCxnSpPr>
                <a:cxnSpLocks noChangeShapeType="1"/>
                <a:stCxn id="7399" idx="0"/>
                <a:endCxn id="7400" idx="3"/>
              </p:cNvCxnSpPr>
              <p:nvPr/>
            </p:nvCxnSpPr>
            <p:spPr bwMode="auto">
              <a:xfrm flipH="1" flipV="1">
                <a:off x="4807" y="3069"/>
                <a:ext cx="163" cy="132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407" name="AutoShape 88"/>
              <p:cNvSpPr>
                <a:spLocks noChangeArrowheads="1"/>
              </p:cNvSpPr>
              <p:nvPr/>
            </p:nvSpPr>
            <p:spPr bwMode="auto">
              <a:xfrm>
                <a:off x="4136" y="2679"/>
                <a:ext cx="1191" cy="943"/>
              </a:xfrm>
              <a:prstGeom prst="cube">
                <a:avLst>
                  <a:gd name="adj" fmla="val 25000"/>
                </a:avLst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393" name="AutoShape 89"/>
            <p:cNvSpPr>
              <a:spLocks noChangeArrowheads="1"/>
            </p:cNvSpPr>
            <p:nvPr/>
          </p:nvSpPr>
          <p:spPr bwMode="auto">
            <a:xfrm rot="5400000">
              <a:off x="4499" y="2087"/>
              <a:ext cx="455" cy="311"/>
            </a:xfrm>
            <a:prstGeom prst="rightArrow">
              <a:avLst>
                <a:gd name="adj1" fmla="val 50000"/>
                <a:gd name="adj2" fmla="val 36576"/>
              </a:avLst>
            </a:prstGeom>
            <a:gradFill rotWithShape="1">
              <a:gsLst>
                <a:gs pos="0">
                  <a:srgbClr val="FF3300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4" name="Text Box 90"/>
            <p:cNvSpPr txBox="1">
              <a:spLocks noChangeArrowheads="1"/>
            </p:cNvSpPr>
            <p:nvPr/>
          </p:nvSpPr>
          <p:spPr bwMode="auto">
            <a:xfrm>
              <a:off x="4770" y="1918"/>
              <a:ext cx="98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model development</a:t>
              </a:r>
            </a:p>
          </p:txBody>
        </p:sp>
      </p:grpSp>
      <p:grpSp>
        <p:nvGrpSpPr>
          <p:cNvPr id="7" name="Group 91"/>
          <p:cNvGrpSpPr>
            <a:grpSpLocks/>
          </p:cNvGrpSpPr>
          <p:nvPr/>
        </p:nvGrpSpPr>
        <p:grpSpPr bwMode="auto">
          <a:xfrm>
            <a:off x="6661150" y="4738688"/>
            <a:ext cx="2482850" cy="2098675"/>
            <a:chOff x="4196" y="2985"/>
            <a:chExt cx="1564" cy="1322"/>
          </a:xfrm>
        </p:grpSpPr>
        <p:grpSp>
          <p:nvGrpSpPr>
            <p:cNvPr id="8" name="Group 92"/>
            <p:cNvGrpSpPr>
              <a:grpSpLocks/>
            </p:cNvGrpSpPr>
            <p:nvPr/>
          </p:nvGrpSpPr>
          <p:grpSpPr bwMode="auto">
            <a:xfrm>
              <a:off x="4739" y="3600"/>
              <a:ext cx="464" cy="406"/>
              <a:chOff x="2745" y="3092"/>
              <a:chExt cx="464" cy="406"/>
            </a:xfrm>
          </p:grpSpPr>
          <p:sp>
            <p:nvSpPr>
              <p:cNvPr id="7367" name="AutoShape 93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8" name="AutoShape 94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9" name="AutoShape 95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0" name="AutoShape 96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1" name="AutoShape 97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2" name="AutoShape 98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3" name="AutoShape 99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74" name="AutoShape 100"/>
              <p:cNvCxnSpPr>
                <a:cxnSpLocks noChangeShapeType="1"/>
                <a:stCxn id="7368" idx="2"/>
                <a:endCxn id="737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5" name="AutoShape 101"/>
              <p:cNvCxnSpPr>
                <a:cxnSpLocks noChangeShapeType="1"/>
                <a:stCxn id="7373" idx="2"/>
                <a:endCxn id="737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6" name="AutoShape 102"/>
              <p:cNvCxnSpPr>
                <a:cxnSpLocks noChangeShapeType="1"/>
                <a:stCxn id="7371" idx="0"/>
                <a:endCxn id="737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7" name="AutoShape 103"/>
              <p:cNvCxnSpPr>
                <a:cxnSpLocks noChangeShapeType="1"/>
                <a:stCxn id="7369" idx="0"/>
                <a:endCxn id="736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8" name="AutoShape 104"/>
              <p:cNvCxnSpPr>
                <a:cxnSpLocks noChangeShapeType="1"/>
                <a:stCxn id="7371" idx="0"/>
                <a:endCxn id="737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9" name="AutoShape 105"/>
              <p:cNvCxnSpPr>
                <a:cxnSpLocks noChangeShapeType="1"/>
                <a:stCxn id="7372" idx="0"/>
                <a:endCxn id="737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80" name="AutoShape 106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1" name="AutoShape 107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2" name="AutoShape 108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3" name="AutoShape 109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4" name="AutoShape 110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5" name="AutoShape 111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86" name="AutoShape 112"/>
              <p:cNvCxnSpPr>
                <a:cxnSpLocks noChangeShapeType="1"/>
                <a:stCxn id="7380" idx="2"/>
                <a:endCxn id="738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7" name="AutoShape 113"/>
              <p:cNvCxnSpPr>
                <a:cxnSpLocks noChangeShapeType="1"/>
                <a:stCxn id="7385" idx="2"/>
                <a:endCxn id="738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8" name="AutoShape 114"/>
              <p:cNvCxnSpPr>
                <a:cxnSpLocks noChangeShapeType="1"/>
                <a:stCxn id="7383" idx="0"/>
                <a:endCxn id="738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9" name="AutoShape 115"/>
              <p:cNvCxnSpPr>
                <a:cxnSpLocks noChangeShapeType="1"/>
                <a:stCxn id="7381" idx="0"/>
                <a:endCxn id="738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90" name="AutoShape 116"/>
              <p:cNvCxnSpPr>
                <a:cxnSpLocks noChangeShapeType="1"/>
                <a:stCxn id="7383" idx="0"/>
                <a:endCxn id="738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91" name="AutoShape 117"/>
              <p:cNvCxnSpPr>
                <a:cxnSpLocks noChangeShapeType="1"/>
                <a:stCxn id="7384" idx="0"/>
                <a:endCxn id="738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9" name="Group 118"/>
            <p:cNvGrpSpPr>
              <a:grpSpLocks/>
            </p:cNvGrpSpPr>
            <p:nvPr/>
          </p:nvGrpSpPr>
          <p:grpSpPr bwMode="auto">
            <a:xfrm>
              <a:off x="4410" y="3522"/>
              <a:ext cx="464" cy="406"/>
              <a:chOff x="2745" y="3092"/>
              <a:chExt cx="464" cy="406"/>
            </a:xfrm>
          </p:grpSpPr>
          <p:sp>
            <p:nvSpPr>
              <p:cNvPr id="7342" name="AutoShape 119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3" name="AutoShape 120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4" name="AutoShape 121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5" name="AutoShape 122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6" name="AutoShape 123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7" name="AutoShape 124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8" name="AutoShape 125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49" name="AutoShape 126"/>
              <p:cNvCxnSpPr>
                <a:cxnSpLocks noChangeShapeType="1"/>
                <a:stCxn id="7343" idx="2"/>
                <a:endCxn id="734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0" name="AutoShape 127"/>
              <p:cNvCxnSpPr>
                <a:cxnSpLocks noChangeShapeType="1"/>
                <a:stCxn id="7348" idx="2"/>
                <a:endCxn id="734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1" name="AutoShape 128"/>
              <p:cNvCxnSpPr>
                <a:cxnSpLocks noChangeShapeType="1"/>
                <a:stCxn id="7346" idx="0"/>
                <a:endCxn id="734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2" name="AutoShape 129"/>
              <p:cNvCxnSpPr>
                <a:cxnSpLocks noChangeShapeType="1"/>
                <a:stCxn id="7344" idx="0"/>
                <a:endCxn id="734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3" name="AutoShape 130"/>
              <p:cNvCxnSpPr>
                <a:cxnSpLocks noChangeShapeType="1"/>
                <a:stCxn id="7346" idx="0"/>
                <a:endCxn id="734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4" name="AutoShape 131"/>
              <p:cNvCxnSpPr>
                <a:cxnSpLocks noChangeShapeType="1"/>
                <a:stCxn id="7347" idx="0"/>
                <a:endCxn id="734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55" name="AutoShape 132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6" name="AutoShape 133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7" name="AutoShape 134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8" name="AutoShape 135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9" name="AutoShape 136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0" name="AutoShape 137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61" name="AutoShape 138"/>
              <p:cNvCxnSpPr>
                <a:cxnSpLocks noChangeShapeType="1"/>
                <a:stCxn id="7355" idx="2"/>
                <a:endCxn id="735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2" name="AutoShape 139"/>
              <p:cNvCxnSpPr>
                <a:cxnSpLocks noChangeShapeType="1"/>
                <a:stCxn id="7360" idx="2"/>
                <a:endCxn id="735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3" name="AutoShape 140"/>
              <p:cNvCxnSpPr>
                <a:cxnSpLocks noChangeShapeType="1"/>
                <a:stCxn id="7358" idx="0"/>
                <a:endCxn id="735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4" name="AutoShape 141"/>
              <p:cNvCxnSpPr>
                <a:cxnSpLocks noChangeShapeType="1"/>
                <a:stCxn id="7356" idx="0"/>
                <a:endCxn id="735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5" name="AutoShape 142"/>
              <p:cNvCxnSpPr>
                <a:cxnSpLocks noChangeShapeType="1"/>
                <a:stCxn id="7358" idx="0"/>
                <a:endCxn id="736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6" name="AutoShape 143"/>
              <p:cNvCxnSpPr>
                <a:cxnSpLocks noChangeShapeType="1"/>
                <a:stCxn id="7359" idx="0"/>
                <a:endCxn id="736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4507" y="3619"/>
              <a:ext cx="464" cy="387"/>
              <a:chOff x="2745" y="3092"/>
              <a:chExt cx="464" cy="406"/>
            </a:xfrm>
          </p:grpSpPr>
          <p:sp>
            <p:nvSpPr>
              <p:cNvPr id="7317" name="AutoShape 145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8" name="AutoShape 146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9" name="AutoShape 147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0" name="AutoShape 148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1" name="AutoShape 149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2" name="AutoShape 150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3" name="AutoShape 151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24" name="AutoShape 152"/>
              <p:cNvCxnSpPr>
                <a:cxnSpLocks noChangeShapeType="1"/>
                <a:stCxn id="7318" idx="2"/>
                <a:endCxn id="732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5" name="AutoShape 153"/>
              <p:cNvCxnSpPr>
                <a:cxnSpLocks noChangeShapeType="1"/>
                <a:stCxn id="7323" idx="2"/>
                <a:endCxn id="732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6" name="AutoShape 154"/>
              <p:cNvCxnSpPr>
                <a:cxnSpLocks noChangeShapeType="1"/>
                <a:stCxn id="7321" idx="0"/>
                <a:endCxn id="732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7" name="AutoShape 155"/>
              <p:cNvCxnSpPr>
                <a:cxnSpLocks noChangeShapeType="1"/>
                <a:stCxn id="7319" idx="0"/>
                <a:endCxn id="731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8" name="AutoShape 156"/>
              <p:cNvCxnSpPr>
                <a:cxnSpLocks noChangeShapeType="1"/>
                <a:stCxn id="7321" idx="0"/>
                <a:endCxn id="732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9" name="AutoShape 157"/>
              <p:cNvCxnSpPr>
                <a:cxnSpLocks noChangeShapeType="1"/>
                <a:stCxn id="7322" idx="0"/>
                <a:endCxn id="732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30" name="AutoShape 158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1" name="AutoShape 159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2" name="AutoShape 160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3" name="AutoShape 161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4" name="AutoShape 162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5" name="AutoShape 163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36" name="AutoShape 164"/>
              <p:cNvCxnSpPr>
                <a:cxnSpLocks noChangeShapeType="1"/>
                <a:stCxn id="7330" idx="2"/>
                <a:endCxn id="733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7" name="AutoShape 165"/>
              <p:cNvCxnSpPr>
                <a:cxnSpLocks noChangeShapeType="1"/>
                <a:stCxn id="7335" idx="2"/>
                <a:endCxn id="733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8" name="AutoShape 166"/>
              <p:cNvCxnSpPr>
                <a:cxnSpLocks noChangeShapeType="1"/>
                <a:stCxn id="7333" idx="0"/>
                <a:endCxn id="733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9" name="AutoShape 167"/>
              <p:cNvCxnSpPr>
                <a:cxnSpLocks noChangeShapeType="1"/>
                <a:stCxn id="7331" idx="0"/>
                <a:endCxn id="733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40" name="AutoShape 168"/>
              <p:cNvCxnSpPr>
                <a:cxnSpLocks noChangeShapeType="1"/>
                <a:stCxn id="7333" idx="0"/>
                <a:endCxn id="733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41" name="AutoShape 169"/>
              <p:cNvCxnSpPr>
                <a:cxnSpLocks noChangeShapeType="1"/>
                <a:stCxn id="7334" idx="0"/>
                <a:endCxn id="733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1" name="Group 170"/>
            <p:cNvGrpSpPr>
              <a:grpSpLocks/>
            </p:cNvGrpSpPr>
            <p:nvPr/>
          </p:nvGrpSpPr>
          <p:grpSpPr bwMode="auto">
            <a:xfrm>
              <a:off x="4196" y="3750"/>
              <a:ext cx="464" cy="406"/>
              <a:chOff x="2745" y="3092"/>
              <a:chExt cx="464" cy="406"/>
            </a:xfrm>
          </p:grpSpPr>
          <p:sp>
            <p:nvSpPr>
              <p:cNvPr id="7292" name="AutoShape 171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3" name="AutoShape 172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4" name="AutoShape 173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5" name="AutoShape 174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6" name="AutoShape 175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7" name="AutoShape 176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8" name="AutoShape 177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99" name="AutoShape 178"/>
              <p:cNvCxnSpPr>
                <a:cxnSpLocks noChangeShapeType="1"/>
                <a:stCxn id="7293" idx="2"/>
                <a:endCxn id="729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0" name="AutoShape 179"/>
              <p:cNvCxnSpPr>
                <a:cxnSpLocks noChangeShapeType="1"/>
                <a:stCxn id="7298" idx="2"/>
                <a:endCxn id="729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1" name="AutoShape 180"/>
              <p:cNvCxnSpPr>
                <a:cxnSpLocks noChangeShapeType="1"/>
                <a:stCxn id="7296" idx="0"/>
                <a:endCxn id="729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2" name="AutoShape 181"/>
              <p:cNvCxnSpPr>
                <a:cxnSpLocks noChangeShapeType="1"/>
                <a:stCxn id="7294" idx="0"/>
                <a:endCxn id="729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3" name="AutoShape 182"/>
              <p:cNvCxnSpPr>
                <a:cxnSpLocks noChangeShapeType="1"/>
                <a:stCxn id="7296" idx="0"/>
                <a:endCxn id="729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4" name="AutoShape 183"/>
              <p:cNvCxnSpPr>
                <a:cxnSpLocks noChangeShapeType="1"/>
                <a:stCxn id="7297" idx="0"/>
                <a:endCxn id="729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05" name="AutoShape 184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6" name="AutoShape 185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7" name="AutoShape 186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8" name="AutoShape 187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9" name="AutoShape 188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0" name="AutoShape 189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11" name="AutoShape 190"/>
              <p:cNvCxnSpPr>
                <a:cxnSpLocks noChangeShapeType="1"/>
                <a:stCxn id="7305" idx="2"/>
                <a:endCxn id="730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2" name="AutoShape 191"/>
              <p:cNvCxnSpPr>
                <a:cxnSpLocks noChangeShapeType="1"/>
                <a:stCxn id="7310" idx="2"/>
                <a:endCxn id="730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3" name="AutoShape 192"/>
              <p:cNvCxnSpPr>
                <a:cxnSpLocks noChangeShapeType="1"/>
                <a:stCxn id="7308" idx="0"/>
                <a:endCxn id="730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4" name="AutoShape 193"/>
              <p:cNvCxnSpPr>
                <a:cxnSpLocks noChangeShapeType="1"/>
                <a:stCxn id="7306" idx="0"/>
                <a:endCxn id="730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5" name="AutoShape 194"/>
              <p:cNvCxnSpPr>
                <a:cxnSpLocks noChangeShapeType="1"/>
                <a:stCxn id="7308" idx="0"/>
                <a:endCxn id="731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6" name="AutoShape 195"/>
              <p:cNvCxnSpPr>
                <a:cxnSpLocks noChangeShapeType="1"/>
                <a:stCxn id="7309" idx="0"/>
                <a:endCxn id="731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2" name="Group 196"/>
            <p:cNvGrpSpPr>
              <a:grpSpLocks/>
            </p:cNvGrpSpPr>
            <p:nvPr/>
          </p:nvGrpSpPr>
          <p:grpSpPr bwMode="auto">
            <a:xfrm>
              <a:off x="4464" y="3563"/>
              <a:ext cx="464" cy="406"/>
              <a:chOff x="2745" y="3092"/>
              <a:chExt cx="464" cy="406"/>
            </a:xfrm>
          </p:grpSpPr>
          <p:sp>
            <p:nvSpPr>
              <p:cNvPr id="7267" name="AutoShape 197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8" name="AutoShape 198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9" name="AutoShape 199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0" name="AutoShape 200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1" name="AutoShape 201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" name="AutoShape 202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3" name="AutoShape 203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74" name="AutoShape 204"/>
              <p:cNvCxnSpPr>
                <a:cxnSpLocks noChangeShapeType="1"/>
                <a:stCxn id="7268" idx="2"/>
                <a:endCxn id="727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5" name="AutoShape 205"/>
              <p:cNvCxnSpPr>
                <a:cxnSpLocks noChangeShapeType="1"/>
                <a:stCxn id="7273" idx="2"/>
                <a:endCxn id="727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6" name="AutoShape 206"/>
              <p:cNvCxnSpPr>
                <a:cxnSpLocks noChangeShapeType="1"/>
                <a:stCxn id="7271" idx="0"/>
                <a:endCxn id="727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7" name="AutoShape 207"/>
              <p:cNvCxnSpPr>
                <a:cxnSpLocks noChangeShapeType="1"/>
                <a:stCxn id="7269" idx="0"/>
                <a:endCxn id="726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8" name="AutoShape 208"/>
              <p:cNvCxnSpPr>
                <a:cxnSpLocks noChangeShapeType="1"/>
                <a:stCxn id="7271" idx="0"/>
                <a:endCxn id="727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9" name="AutoShape 209"/>
              <p:cNvCxnSpPr>
                <a:cxnSpLocks noChangeShapeType="1"/>
                <a:stCxn id="7272" idx="0"/>
                <a:endCxn id="727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80" name="AutoShape 210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1" name="AutoShape 211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2" name="AutoShape 212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3" name="AutoShape 213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4" name="AutoShape 214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5" name="AutoShape 215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86" name="AutoShape 216"/>
              <p:cNvCxnSpPr>
                <a:cxnSpLocks noChangeShapeType="1"/>
                <a:stCxn id="7280" idx="2"/>
                <a:endCxn id="728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7" name="AutoShape 217"/>
              <p:cNvCxnSpPr>
                <a:cxnSpLocks noChangeShapeType="1"/>
                <a:stCxn id="7285" idx="2"/>
                <a:endCxn id="728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8" name="AutoShape 218"/>
              <p:cNvCxnSpPr>
                <a:cxnSpLocks noChangeShapeType="1"/>
                <a:stCxn id="7283" idx="0"/>
                <a:endCxn id="728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9" name="AutoShape 219"/>
              <p:cNvCxnSpPr>
                <a:cxnSpLocks noChangeShapeType="1"/>
                <a:stCxn id="7281" idx="0"/>
                <a:endCxn id="728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90" name="AutoShape 220"/>
              <p:cNvCxnSpPr>
                <a:cxnSpLocks noChangeShapeType="1"/>
                <a:stCxn id="7283" idx="0"/>
                <a:endCxn id="728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91" name="AutoShape 221"/>
              <p:cNvCxnSpPr>
                <a:cxnSpLocks noChangeShapeType="1"/>
                <a:stCxn id="7284" idx="0"/>
                <a:endCxn id="728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3" name="Group 222"/>
            <p:cNvGrpSpPr>
              <a:grpSpLocks/>
            </p:cNvGrpSpPr>
            <p:nvPr/>
          </p:nvGrpSpPr>
          <p:grpSpPr bwMode="auto">
            <a:xfrm>
              <a:off x="4761" y="3768"/>
              <a:ext cx="464" cy="406"/>
              <a:chOff x="2745" y="3092"/>
              <a:chExt cx="464" cy="406"/>
            </a:xfrm>
          </p:grpSpPr>
          <p:sp>
            <p:nvSpPr>
              <p:cNvPr id="7242" name="AutoShape 223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3" name="AutoShape 224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4" name="AutoShape 225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5" name="AutoShape 226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6" name="AutoShape 227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7" name="AutoShape 228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8" name="AutoShape 229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49" name="AutoShape 230"/>
              <p:cNvCxnSpPr>
                <a:cxnSpLocks noChangeShapeType="1"/>
                <a:stCxn id="7243" idx="2"/>
                <a:endCxn id="724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0" name="AutoShape 231"/>
              <p:cNvCxnSpPr>
                <a:cxnSpLocks noChangeShapeType="1"/>
                <a:stCxn id="7248" idx="2"/>
                <a:endCxn id="724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1" name="AutoShape 232"/>
              <p:cNvCxnSpPr>
                <a:cxnSpLocks noChangeShapeType="1"/>
                <a:stCxn id="7246" idx="0"/>
                <a:endCxn id="724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2" name="AutoShape 233"/>
              <p:cNvCxnSpPr>
                <a:cxnSpLocks noChangeShapeType="1"/>
                <a:stCxn id="7244" idx="0"/>
                <a:endCxn id="724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3" name="AutoShape 234"/>
              <p:cNvCxnSpPr>
                <a:cxnSpLocks noChangeShapeType="1"/>
                <a:stCxn id="7246" idx="0"/>
                <a:endCxn id="724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4" name="AutoShape 235"/>
              <p:cNvCxnSpPr>
                <a:cxnSpLocks noChangeShapeType="1"/>
                <a:stCxn id="7247" idx="0"/>
                <a:endCxn id="724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55" name="AutoShape 236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6" name="AutoShape 237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7" name="AutoShape 238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8" name="AutoShape 239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9" name="AutoShape 240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0" name="AutoShape 241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61" name="AutoShape 242"/>
              <p:cNvCxnSpPr>
                <a:cxnSpLocks noChangeShapeType="1"/>
                <a:stCxn id="7255" idx="2"/>
                <a:endCxn id="725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2" name="AutoShape 243"/>
              <p:cNvCxnSpPr>
                <a:cxnSpLocks noChangeShapeType="1"/>
                <a:stCxn id="7260" idx="2"/>
                <a:endCxn id="725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3" name="AutoShape 244"/>
              <p:cNvCxnSpPr>
                <a:cxnSpLocks noChangeShapeType="1"/>
                <a:stCxn id="7258" idx="0"/>
                <a:endCxn id="725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4" name="AutoShape 245"/>
              <p:cNvCxnSpPr>
                <a:cxnSpLocks noChangeShapeType="1"/>
                <a:stCxn id="7256" idx="0"/>
                <a:endCxn id="725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5" name="AutoShape 246"/>
              <p:cNvCxnSpPr>
                <a:cxnSpLocks noChangeShapeType="1"/>
                <a:stCxn id="7258" idx="0"/>
                <a:endCxn id="726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6" name="AutoShape 247"/>
              <p:cNvCxnSpPr>
                <a:cxnSpLocks noChangeShapeType="1"/>
                <a:stCxn id="7259" idx="0"/>
                <a:endCxn id="726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4" name="Group 248"/>
            <p:cNvGrpSpPr>
              <a:grpSpLocks/>
            </p:cNvGrpSpPr>
            <p:nvPr/>
          </p:nvGrpSpPr>
          <p:grpSpPr bwMode="auto">
            <a:xfrm>
              <a:off x="4475" y="3901"/>
              <a:ext cx="464" cy="406"/>
              <a:chOff x="2745" y="3092"/>
              <a:chExt cx="464" cy="406"/>
            </a:xfrm>
          </p:grpSpPr>
          <p:sp>
            <p:nvSpPr>
              <p:cNvPr id="7217" name="AutoShape 249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8" name="AutoShape 250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9" name="AutoShape 251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0" name="AutoShape 252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1" name="AutoShape 253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2" name="AutoShape 254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3" name="AutoShape 255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24" name="AutoShape 256"/>
              <p:cNvCxnSpPr>
                <a:cxnSpLocks noChangeShapeType="1"/>
                <a:stCxn id="7218" idx="2"/>
                <a:endCxn id="722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5" name="AutoShape 257"/>
              <p:cNvCxnSpPr>
                <a:cxnSpLocks noChangeShapeType="1"/>
                <a:stCxn id="7223" idx="2"/>
                <a:endCxn id="722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6" name="AutoShape 258"/>
              <p:cNvCxnSpPr>
                <a:cxnSpLocks noChangeShapeType="1"/>
                <a:stCxn id="7221" idx="0"/>
                <a:endCxn id="722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7" name="AutoShape 259"/>
              <p:cNvCxnSpPr>
                <a:cxnSpLocks noChangeShapeType="1"/>
                <a:stCxn id="7219" idx="0"/>
                <a:endCxn id="721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8" name="AutoShape 260"/>
              <p:cNvCxnSpPr>
                <a:cxnSpLocks noChangeShapeType="1"/>
                <a:stCxn id="7221" idx="0"/>
                <a:endCxn id="722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9" name="AutoShape 261"/>
              <p:cNvCxnSpPr>
                <a:cxnSpLocks noChangeShapeType="1"/>
                <a:stCxn id="7222" idx="0"/>
                <a:endCxn id="722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30" name="AutoShape 262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1" name="AutoShape 263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2" name="AutoShape 264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3" name="AutoShape 265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4" name="AutoShape 266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5" name="AutoShape 267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36" name="AutoShape 268"/>
              <p:cNvCxnSpPr>
                <a:cxnSpLocks noChangeShapeType="1"/>
                <a:stCxn id="7230" idx="2"/>
                <a:endCxn id="723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7" name="AutoShape 269"/>
              <p:cNvCxnSpPr>
                <a:cxnSpLocks noChangeShapeType="1"/>
                <a:stCxn id="7235" idx="2"/>
                <a:endCxn id="723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8" name="AutoShape 270"/>
              <p:cNvCxnSpPr>
                <a:cxnSpLocks noChangeShapeType="1"/>
                <a:stCxn id="7233" idx="0"/>
                <a:endCxn id="723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9" name="AutoShape 271"/>
              <p:cNvCxnSpPr>
                <a:cxnSpLocks noChangeShapeType="1"/>
                <a:stCxn id="7231" idx="0"/>
                <a:endCxn id="723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40" name="AutoShape 272"/>
              <p:cNvCxnSpPr>
                <a:cxnSpLocks noChangeShapeType="1"/>
                <a:stCxn id="7233" idx="0"/>
                <a:endCxn id="723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41" name="AutoShape 273"/>
              <p:cNvCxnSpPr>
                <a:cxnSpLocks noChangeShapeType="1"/>
                <a:stCxn id="7234" idx="0"/>
                <a:endCxn id="723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sp>
          <p:nvSpPr>
            <p:cNvPr id="7213" name="AutoShape 274"/>
            <p:cNvSpPr>
              <a:spLocks noChangeArrowheads="1"/>
            </p:cNvSpPr>
            <p:nvPr/>
          </p:nvSpPr>
          <p:spPr bwMode="auto">
            <a:xfrm rot="5400000">
              <a:off x="4872" y="3086"/>
              <a:ext cx="462" cy="311"/>
            </a:xfrm>
            <a:prstGeom prst="rightArrow">
              <a:avLst>
                <a:gd name="adj1" fmla="val 50000"/>
                <a:gd name="adj2" fmla="val 37138"/>
              </a:avLst>
            </a:prstGeom>
            <a:gradFill rotWithShape="1">
              <a:gsLst>
                <a:gs pos="0">
                  <a:schemeClr val="hlink"/>
                </a:gs>
                <a:gs pos="100000">
                  <a:srgbClr val="FFFF99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000"/>
                <a:t>use</a:t>
              </a:r>
            </a:p>
          </p:txBody>
        </p:sp>
        <p:sp>
          <p:nvSpPr>
            <p:cNvPr id="7214" name="AutoShape 275"/>
            <p:cNvSpPr>
              <a:spLocks noChangeArrowheads="1"/>
            </p:cNvSpPr>
            <p:nvPr/>
          </p:nvSpPr>
          <p:spPr bwMode="auto">
            <a:xfrm rot="-5400000">
              <a:off x="4258" y="3060"/>
              <a:ext cx="462" cy="311"/>
            </a:xfrm>
            <a:prstGeom prst="rightArrow">
              <a:avLst>
                <a:gd name="adj1" fmla="val 50000"/>
                <a:gd name="adj2" fmla="val 37138"/>
              </a:avLst>
            </a:prstGeom>
            <a:gradFill rotWithShape="1">
              <a:gsLst>
                <a:gs pos="0">
                  <a:srgbClr val="FFFF99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r>
                <a:rPr lang="en-US" sz="2000"/>
                <a:t>add</a:t>
              </a:r>
            </a:p>
          </p:txBody>
        </p:sp>
        <p:sp>
          <p:nvSpPr>
            <p:cNvPr id="7215" name="Text Box 276"/>
            <p:cNvSpPr txBox="1">
              <a:spLocks noChangeArrowheads="1"/>
            </p:cNvSpPr>
            <p:nvPr/>
          </p:nvSpPr>
          <p:spPr bwMode="auto">
            <a:xfrm>
              <a:off x="5156" y="3413"/>
              <a:ext cx="60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99"/>
                  </a:solidFill>
                </a:rPr>
                <a:t>Generic</a:t>
              </a:r>
            </a:p>
            <a:p>
              <a:r>
                <a:rPr lang="en-US" sz="1800">
                  <a:solidFill>
                    <a:srgbClr val="FFFF99"/>
                  </a:solidFill>
                </a:rPr>
                <a:t>beliefs</a:t>
              </a:r>
            </a:p>
          </p:txBody>
        </p:sp>
        <p:sp>
          <p:nvSpPr>
            <p:cNvPr id="7216" name="AutoShape 277"/>
            <p:cNvSpPr>
              <a:spLocks noChangeArrowheads="1"/>
            </p:cNvSpPr>
            <p:nvPr/>
          </p:nvSpPr>
          <p:spPr bwMode="auto">
            <a:xfrm rot="-5400000">
              <a:off x="4560" y="3070"/>
              <a:ext cx="481" cy="311"/>
            </a:xfrm>
            <a:prstGeom prst="leftRightArrow">
              <a:avLst>
                <a:gd name="adj1" fmla="val 49843"/>
                <a:gd name="adj2" fmla="val 35895"/>
              </a:avLst>
            </a:prstGeom>
            <a:gradFill rotWithShape="1">
              <a:gsLst>
                <a:gs pos="0">
                  <a:srgbClr val="FFFF99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r>
                <a:rPr lang="en-US" sz="2000"/>
                <a:t>verify</a:t>
              </a:r>
            </a:p>
          </p:txBody>
        </p:sp>
      </p:grpSp>
      <p:sp>
        <p:nvSpPr>
          <p:cNvPr id="7205" name="AutoShape 280"/>
          <p:cNvSpPr>
            <a:spLocks noChangeArrowheads="1"/>
          </p:cNvSpPr>
          <p:nvPr/>
        </p:nvSpPr>
        <p:spPr bwMode="auto">
          <a:xfrm rot="10800000">
            <a:off x="3849688" y="4165600"/>
            <a:ext cx="2187575" cy="493713"/>
          </a:xfrm>
          <a:prstGeom prst="rightArrow">
            <a:avLst>
              <a:gd name="adj1" fmla="val 46630"/>
              <a:gd name="adj2" fmla="val 57245"/>
            </a:avLst>
          </a:prstGeom>
          <a:gradFill rotWithShape="1">
            <a:gsLst>
              <a:gs pos="0">
                <a:schemeClr val="hlink"/>
              </a:gs>
              <a:gs pos="100000">
                <a:srgbClr val="00006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" name="Group 281"/>
          <p:cNvGrpSpPr>
            <a:grpSpLocks/>
          </p:cNvGrpSpPr>
          <p:nvPr/>
        </p:nvGrpSpPr>
        <p:grpSpPr bwMode="auto">
          <a:xfrm>
            <a:off x="2913063" y="5713413"/>
            <a:ext cx="3189287" cy="792162"/>
            <a:chOff x="1835" y="3599"/>
            <a:chExt cx="2309" cy="499"/>
          </a:xfrm>
        </p:grpSpPr>
        <p:sp>
          <p:nvSpPr>
            <p:cNvPr id="7202" name="AutoShape 282"/>
            <p:cNvSpPr>
              <a:spLocks noChangeArrowheads="1"/>
            </p:cNvSpPr>
            <p:nvPr/>
          </p:nvSpPr>
          <p:spPr bwMode="auto">
            <a:xfrm rot="10800000">
              <a:off x="1835" y="3599"/>
              <a:ext cx="2309" cy="311"/>
            </a:xfrm>
            <a:prstGeom prst="rightArrow">
              <a:avLst>
                <a:gd name="adj1" fmla="val 46630"/>
                <a:gd name="adj2" fmla="val 68951"/>
              </a:avLst>
            </a:prstGeom>
            <a:gradFill rotWithShape="1">
              <a:gsLst>
                <a:gs pos="0">
                  <a:srgbClr val="FFFF99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Text Box 283"/>
            <p:cNvSpPr txBox="1">
              <a:spLocks noChangeArrowheads="1"/>
            </p:cNvSpPr>
            <p:nvPr/>
          </p:nvSpPr>
          <p:spPr bwMode="auto">
            <a:xfrm>
              <a:off x="2682" y="3848"/>
              <a:ext cx="87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application</a:t>
              </a:r>
            </a:p>
          </p:txBody>
        </p:sp>
      </p:grpSp>
      <p:grpSp>
        <p:nvGrpSpPr>
          <p:cNvPr id="17" name="Group 284"/>
          <p:cNvGrpSpPr>
            <a:grpSpLocks/>
          </p:cNvGrpSpPr>
          <p:nvPr/>
        </p:nvGrpSpPr>
        <p:grpSpPr bwMode="auto">
          <a:xfrm>
            <a:off x="255588" y="3905250"/>
            <a:ext cx="2743200" cy="2743200"/>
            <a:chOff x="161" y="2460"/>
            <a:chExt cx="1728" cy="1728"/>
          </a:xfrm>
        </p:grpSpPr>
        <p:pic>
          <p:nvPicPr>
            <p:cNvPr id="7200" name="Picture 285" descr="glob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1" y="2460"/>
              <a:ext cx="1728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01" name="Oval 286"/>
            <p:cNvSpPr>
              <a:spLocks noChangeArrowheads="1"/>
            </p:cNvSpPr>
            <p:nvPr/>
          </p:nvSpPr>
          <p:spPr bwMode="auto">
            <a:xfrm>
              <a:off x="257" y="2546"/>
              <a:ext cx="1524" cy="1524"/>
            </a:xfrm>
            <a:prstGeom prst="ellipse">
              <a:avLst/>
            </a:prstGeom>
            <a:solidFill>
              <a:srgbClr val="B2B2B2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287"/>
          <p:cNvGrpSpPr>
            <a:grpSpLocks/>
          </p:cNvGrpSpPr>
          <p:nvPr/>
        </p:nvGrpSpPr>
        <p:grpSpPr bwMode="auto">
          <a:xfrm>
            <a:off x="254000" y="3911600"/>
            <a:ext cx="2743200" cy="2743200"/>
            <a:chOff x="1332" y="1845"/>
            <a:chExt cx="1728" cy="1728"/>
          </a:xfrm>
        </p:grpSpPr>
        <p:pic>
          <p:nvPicPr>
            <p:cNvPr id="7198" name="Picture 288" descr="glob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2" y="1845"/>
              <a:ext cx="1728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99" name="Freeform 289"/>
            <p:cNvSpPr>
              <a:spLocks/>
            </p:cNvSpPr>
            <p:nvPr/>
          </p:nvSpPr>
          <p:spPr bwMode="auto">
            <a:xfrm>
              <a:off x="1428" y="1918"/>
              <a:ext cx="1475" cy="1579"/>
            </a:xfrm>
            <a:custGeom>
              <a:avLst/>
              <a:gdLst>
                <a:gd name="T0" fmla="*/ 1472 w 1475"/>
                <a:gd name="T1" fmla="*/ 494 h 1579"/>
                <a:gd name="T2" fmla="*/ 77 w 1475"/>
                <a:gd name="T3" fmla="*/ 1076 h 1579"/>
                <a:gd name="T4" fmla="*/ 60 w 1475"/>
                <a:gd name="T5" fmla="*/ 1032 h 1579"/>
                <a:gd name="T6" fmla="*/ 38 w 1475"/>
                <a:gd name="T7" fmla="*/ 939 h 1579"/>
                <a:gd name="T8" fmla="*/ 22 w 1475"/>
                <a:gd name="T9" fmla="*/ 890 h 1579"/>
                <a:gd name="T10" fmla="*/ 77 w 1475"/>
                <a:gd name="T11" fmla="*/ 467 h 1579"/>
                <a:gd name="T12" fmla="*/ 115 w 1475"/>
                <a:gd name="T13" fmla="*/ 407 h 1579"/>
                <a:gd name="T14" fmla="*/ 142 w 1475"/>
                <a:gd name="T15" fmla="*/ 357 h 1579"/>
                <a:gd name="T16" fmla="*/ 170 w 1475"/>
                <a:gd name="T17" fmla="*/ 324 h 1579"/>
                <a:gd name="T18" fmla="*/ 208 w 1475"/>
                <a:gd name="T19" fmla="*/ 253 h 1579"/>
                <a:gd name="T20" fmla="*/ 258 w 1475"/>
                <a:gd name="T21" fmla="*/ 220 h 1579"/>
                <a:gd name="T22" fmla="*/ 324 w 1475"/>
                <a:gd name="T23" fmla="*/ 165 h 1579"/>
                <a:gd name="T24" fmla="*/ 367 w 1475"/>
                <a:gd name="T25" fmla="*/ 122 h 1579"/>
                <a:gd name="T26" fmla="*/ 499 w 1475"/>
                <a:gd name="T27" fmla="*/ 56 h 1579"/>
                <a:gd name="T28" fmla="*/ 548 w 1475"/>
                <a:gd name="T29" fmla="*/ 34 h 1579"/>
                <a:gd name="T30" fmla="*/ 1097 w 1475"/>
                <a:gd name="T31" fmla="*/ 61 h 1579"/>
                <a:gd name="T32" fmla="*/ 1163 w 1475"/>
                <a:gd name="T33" fmla="*/ 116 h 1579"/>
                <a:gd name="T34" fmla="*/ 1174 w 1475"/>
                <a:gd name="T35" fmla="*/ 132 h 1579"/>
                <a:gd name="T36" fmla="*/ 1256 w 1475"/>
                <a:gd name="T37" fmla="*/ 165 h 1579"/>
                <a:gd name="T38" fmla="*/ 1322 w 1475"/>
                <a:gd name="T39" fmla="*/ 215 h 1579"/>
                <a:gd name="T40" fmla="*/ 1366 w 1475"/>
                <a:gd name="T41" fmla="*/ 259 h 1579"/>
                <a:gd name="T42" fmla="*/ 1410 w 1475"/>
                <a:gd name="T43" fmla="*/ 368 h 1579"/>
                <a:gd name="T44" fmla="*/ 1448 w 1475"/>
                <a:gd name="T45" fmla="*/ 445 h 1579"/>
                <a:gd name="T46" fmla="*/ 1454 w 1475"/>
                <a:gd name="T47" fmla="*/ 500 h 1579"/>
                <a:gd name="T48" fmla="*/ 1470 w 1475"/>
                <a:gd name="T49" fmla="*/ 511 h 1579"/>
                <a:gd name="T50" fmla="*/ 1472 w 1475"/>
                <a:gd name="T51" fmla="*/ 494 h 157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75"/>
                <a:gd name="T79" fmla="*/ 0 h 1579"/>
                <a:gd name="T80" fmla="*/ 1475 w 1475"/>
                <a:gd name="T81" fmla="*/ 1579 h 157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75" h="1579">
                  <a:moveTo>
                    <a:pt x="1472" y="494"/>
                  </a:moveTo>
                  <a:cubicBezTo>
                    <a:pt x="1009" y="694"/>
                    <a:pt x="57" y="1579"/>
                    <a:pt x="77" y="1076"/>
                  </a:cubicBezTo>
                  <a:cubicBezTo>
                    <a:pt x="78" y="1055"/>
                    <a:pt x="70" y="1047"/>
                    <a:pt x="60" y="1032"/>
                  </a:cubicBezTo>
                  <a:cubicBezTo>
                    <a:pt x="50" y="1000"/>
                    <a:pt x="58" y="967"/>
                    <a:pt x="38" y="939"/>
                  </a:cubicBezTo>
                  <a:cubicBezTo>
                    <a:pt x="33" y="922"/>
                    <a:pt x="27" y="906"/>
                    <a:pt x="22" y="890"/>
                  </a:cubicBezTo>
                  <a:cubicBezTo>
                    <a:pt x="25" y="759"/>
                    <a:pt x="0" y="587"/>
                    <a:pt x="77" y="467"/>
                  </a:cubicBezTo>
                  <a:cubicBezTo>
                    <a:pt x="85" y="440"/>
                    <a:pt x="91" y="423"/>
                    <a:pt x="115" y="407"/>
                  </a:cubicBezTo>
                  <a:cubicBezTo>
                    <a:pt x="125" y="391"/>
                    <a:pt x="130" y="371"/>
                    <a:pt x="142" y="357"/>
                  </a:cubicBezTo>
                  <a:cubicBezTo>
                    <a:pt x="183" y="307"/>
                    <a:pt x="138" y="373"/>
                    <a:pt x="170" y="324"/>
                  </a:cubicBezTo>
                  <a:cubicBezTo>
                    <a:pt x="176" y="297"/>
                    <a:pt x="187" y="272"/>
                    <a:pt x="208" y="253"/>
                  </a:cubicBezTo>
                  <a:cubicBezTo>
                    <a:pt x="223" y="240"/>
                    <a:pt x="244" y="234"/>
                    <a:pt x="258" y="220"/>
                  </a:cubicBezTo>
                  <a:cubicBezTo>
                    <a:pt x="300" y="178"/>
                    <a:pt x="278" y="196"/>
                    <a:pt x="324" y="165"/>
                  </a:cubicBezTo>
                  <a:cubicBezTo>
                    <a:pt x="343" y="153"/>
                    <a:pt x="348" y="134"/>
                    <a:pt x="367" y="122"/>
                  </a:cubicBezTo>
                  <a:cubicBezTo>
                    <a:pt x="393" y="81"/>
                    <a:pt x="455" y="71"/>
                    <a:pt x="499" y="56"/>
                  </a:cubicBezTo>
                  <a:cubicBezTo>
                    <a:pt x="517" y="50"/>
                    <a:pt x="530" y="40"/>
                    <a:pt x="548" y="34"/>
                  </a:cubicBezTo>
                  <a:cubicBezTo>
                    <a:pt x="892" y="38"/>
                    <a:pt x="902" y="0"/>
                    <a:pt x="1097" y="61"/>
                  </a:cubicBezTo>
                  <a:cubicBezTo>
                    <a:pt x="1123" y="78"/>
                    <a:pt x="1143" y="93"/>
                    <a:pt x="1163" y="116"/>
                  </a:cubicBezTo>
                  <a:cubicBezTo>
                    <a:pt x="1167" y="121"/>
                    <a:pt x="1169" y="128"/>
                    <a:pt x="1174" y="132"/>
                  </a:cubicBezTo>
                  <a:cubicBezTo>
                    <a:pt x="1195" y="149"/>
                    <a:pt x="1230" y="157"/>
                    <a:pt x="1256" y="165"/>
                  </a:cubicBezTo>
                  <a:cubicBezTo>
                    <a:pt x="1281" y="181"/>
                    <a:pt x="1294" y="205"/>
                    <a:pt x="1322" y="215"/>
                  </a:cubicBezTo>
                  <a:cubicBezTo>
                    <a:pt x="1335" y="234"/>
                    <a:pt x="1347" y="247"/>
                    <a:pt x="1366" y="259"/>
                  </a:cubicBezTo>
                  <a:cubicBezTo>
                    <a:pt x="1389" y="292"/>
                    <a:pt x="1387" y="335"/>
                    <a:pt x="1410" y="368"/>
                  </a:cubicBezTo>
                  <a:cubicBezTo>
                    <a:pt x="1415" y="398"/>
                    <a:pt x="1422" y="427"/>
                    <a:pt x="1448" y="445"/>
                  </a:cubicBezTo>
                  <a:cubicBezTo>
                    <a:pt x="1450" y="463"/>
                    <a:pt x="1448" y="483"/>
                    <a:pt x="1454" y="500"/>
                  </a:cubicBezTo>
                  <a:cubicBezTo>
                    <a:pt x="1456" y="506"/>
                    <a:pt x="1464" y="513"/>
                    <a:pt x="1470" y="511"/>
                  </a:cubicBezTo>
                  <a:cubicBezTo>
                    <a:pt x="1475" y="509"/>
                    <a:pt x="1471" y="500"/>
                    <a:pt x="1472" y="494"/>
                  </a:cubicBezTo>
                  <a:close/>
                </a:path>
              </a:pathLst>
            </a:custGeom>
            <a:solidFill>
              <a:srgbClr val="B2B2B2">
                <a:alpha val="50195"/>
              </a:srgbClr>
            </a:solid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056034" name="AutoShape 290"/>
          <p:cNvSpPr>
            <a:spLocks noChangeArrowheads="1"/>
          </p:cNvSpPr>
          <p:nvPr/>
        </p:nvSpPr>
        <p:spPr bwMode="auto">
          <a:xfrm rot="-2434525">
            <a:off x="1944688" y="3862388"/>
            <a:ext cx="1322387" cy="606425"/>
          </a:xfrm>
          <a:prstGeom prst="rightArrow">
            <a:avLst>
              <a:gd name="adj1" fmla="val 50000"/>
              <a:gd name="adj2" fmla="val 54516"/>
            </a:avLst>
          </a:prstGeom>
          <a:gradFill rotWithShape="1">
            <a:gsLst>
              <a:gs pos="0">
                <a:schemeClr val="accent1"/>
              </a:gs>
              <a:gs pos="100000">
                <a:srgbClr val="FF9933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" name="Group 291"/>
          <p:cNvGrpSpPr>
            <a:grpSpLocks/>
          </p:cNvGrpSpPr>
          <p:nvPr/>
        </p:nvGrpSpPr>
        <p:grpSpPr bwMode="auto">
          <a:xfrm rot="-7712767">
            <a:off x="1909763" y="3219450"/>
            <a:ext cx="2590800" cy="914400"/>
            <a:chOff x="2688" y="2640"/>
            <a:chExt cx="1632" cy="576"/>
          </a:xfrm>
        </p:grpSpPr>
        <p:sp>
          <p:nvSpPr>
            <p:cNvPr id="7187" name="AutoShape 292"/>
            <p:cNvSpPr>
              <a:spLocks noChangeArrowheads="1"/>
            </p:cNvSpPr>
            <p:nvPr/>
          </p:nvSpPr>
          <p:spPr bwMode="auto">
            <a:xfrm>
              <a:off x="2688" y="2640"/>
              <a:ext cx="1632" cy="5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8" name="Line 293"/>
            <p:cNvSpPr>
              <a:spLocks noChangeShapeType="1"/>
            </p:cNvSpPr>
            <p:nvPr/>
          </p:nvSpPr>
          <p:spPr bwMode="auto">
            <a:xfrm>
              <a:off x="2880" y="2640"/>
              <a:ext cx="28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9" name="Line 294"/>
            <p:cNvSpPr>
              <a:spLocks noChangeShapeType="1"/>
            </p:cNvSpPr>
            <p:nvPr/>
          </p:nvSpPr>
          <p:spPr bwMode="auto">
            <a:xfrm>
              <a:off x="3120" y="2640"/>
              <a:ext cx="144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0" name="Line 295"/>
            <p:cNvSpPr>
              <a:spLocks noChangeShapeType="1"/>
            </p:cNvSpPr>
            <p:nvPr/>
          </p:nvSpPr>
          <p:spPr bwMode="auto">
            <a:xfrm>
              <a:off x="3312" y="2640"/>
              <a:ext cx="4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1" name="Line 296"/>
            <p:cNvSpPr>
              <a:spLocks noChangeShapeType="1"/>
            </p:cNvSpPr>
            <p:nvPr/>
          </p:nvSpPr>
          <p:spPr bwMode="auto">
            <a:xfrm>
              <a:off x="3456" y="2640"/>
              <a:ext cx="0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2" name="Line 297"/>
            <p:cNvSpPr>
              <a:spLocks noChangeShapeType="1"/>
            </p:cNvSpPr>
            <p:nvPr/>
          </p:nvSpPr>
          <p:spPr bwMode="auto">
            <a:xfrm flipV="1">
              <a:off x="3552" y="2640"/>
              <a:ext cx="144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3" name="Line 298"/>
            <p:cNvSpPr>
              <a:spLocks noChangeShapeType="1"/>
            </p:cNvSpPr>
            <p:nvPr/>
          </p:nvSpPr>
          <p:spPr bwMode="auto">
            <a:xfrm flipV="1">
              <a:off x="3648" y="2640"/>
              <a:ext cx="192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4" name="Line 299"/>
            <p:cNvSpPr>
              <a:spLocks noChangeShapeType="1"/>
            </p:cNvSpPr>
            <p:nvPr/>
          </p:nvSpPr>
          <p:spPr bwMode="auto">
            <a:xfrm flipV="1">
              <a:off x="3792" y="2640"/>
              <a:ext cx="28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5" name="Line 300"/>
            <p:cNvSpPr>
              <a:spLocks noChangeShapeType="1"/>
            </p:cNvSpPr>
            <p:nvPr/>
          </p:nvSpPr>
          <p:spPr bwMode="auto">
            <a:xfrm>
              <a:off x="2790" y="2784"/>
              <a:ext cx="143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6" name="Line 301"/>
            <p:cNvSpPr>
              <a:spLocks noChangeShapeType="1"/>
            </p:cNvSpPr>
            <p:nvPr/>
          </p:nvSpPr>
          <p:spPr bwMode="auto">
            <a:xfrm>
              <a:off x="2892" y="2928"/>
              <a:ext cx="123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7" name="Line 302"/>
            <p:cNvSpPr>
              <a:spLocks noChangeShapeType="1"/>
            </p:cNvSpPr>
            <p:nvPr/>
          </p:nvSpPr>
          <p:spPr bwMode="auto">
            <a:xfrm>
              <a:off x="2992" y="3072"/>
              <a:ext cx="1025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056047" name="AutoShape 303"/>
          <p:cNvSpPr>
            <a:spLocks noChangeArrowheads="1"/>
          </p:cNvSpPr>
          <p:nvPr/>
        </p:nvSpPr>
        <p:spPr bwMode="auto">
          <a:xfrm rot="-2435325">
            <a:off x="3243263" y="2963863"/>
            <a:ext cx="844550" cy="536575"/>
          </a:xfrm>
          <a:prstGeom prst="rightArrow">
            <a:avLst>
              <a:gd name="adj1" fmla="val 54574"/>
              <a:gd name="adj2" fmla="val 41222"/>
            </a:avLst>
          </a:prstGeom>
          <a:gradFill rotWithShape="1">
            <a:gsLst>
              <a:gs pos="0">
                <a:srgbClr val="FF9933"/>
              </a:gs>
              <a:gs pos="100000">
                <a:srgbClr val="764718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" name="Group 304"/>
          <p:cNvGrpSpPr>
            <a:grpSpLocks/>
          </p:cNvGrpSpPr>
          <p:nvPr/>
        </p:nvGrpSpPr>
        <p:grpSpPr bwMode="auto">
          <a:xfrm>
            <a:off x="606425" y="4727575"/>
            <a:ext cx="1836738" cy="1127125"/>
            <a:chOff x="382" y="2978"/>
            <a:chExt cx="1157" cy="710"/>
          </a:xfrm>
        </p:grpSpPr>
        <p:sp>
          <p:nvSpPr>
            <p:cNvPr id="7185" name="AutoShape 305"/>
            <p:cNvSpPr>
              <a:spLocks noChangeArrowheads="1"/>
            </p:cNvSpPr>
            <p:nvPr/>
          </p:nvSpPr>
          <p:spPr bwMode="auto">
            <a:xfrm rot="4039054">
              <a:off x="1027" y="3176"/>
              <a:ext cx="710" cy="314"/>
            </a:xfrm>
            <a:prstGeom prst="leftRightArrow">
              <a:avLst>
                <a:gd name="adj1" fmla="val 50000"/>
                <a:gd name="adj2" fmla="val 45223"/>
              </a:avLst>
            </a:prstGeom>
            <a:solidFill>
              <a:srgbClr val="000000">
                <a:alpha val="7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6" name="AutoShape 306"/>
            <p:cNvSpPr>
              <a:spLocks noChangeArrowheads="1"/>
            </p:cNvSpPr>
            <p:nvPr/>
          </p:nvSpPr>
          <p:spPr bwMode="auto">
            <a:xfrm>
              <a:off x="382" y="3186"/>
              <a:ext cx="732" cy="479"/>
            </a:xfrm>
            <a:prstGeom prst="roundRect">
              <a:avLst>
                <a:gd name="adj" fmla="val 16667"/>
              </a:avLst>
            </a:prstGeom>
            <a:solidFill>
              <a:srgbClr val="000000">
                <a:alpha val="76862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l-GR">
                  <a:solidFill>
                    <a:schemeClr val="bg1"/>
                  </a:solidFill>
                  <a:cs typeface="Times New Roman" pitchFamily="18" charset="0"/>
                </a:rPr>
                <a:t>Δ</a:t>
              </a:r>
              <a:r>
                <a:rPr lang="nl-BE">
                  <a:solidFill>
                    <a:schemeClr val="bg1"/>
                  </a:solidFill>
                  <a:cs typeface="Times New Roman" pitchFamily="18" charset="0"/>
                </a:rPr>
                <a:t> </a:t>
              </a:r>
              <a:r>
                <a:rPr lang="en-US" sz="1800">
                  <a:solidFill>
                    <a:schemeClr val="bg1"/>
                  </a:solidFill>
                </a:rPr>
                <a:t>= outcome</a:t>
              </a:r>
            </a:p>
          </p:txBody>
        </p:sp>
      </p:grpSp>
      <p:sp>
        <p:nvSpPr>
          <p:cNvPr id="309" name="Left Brace 308"/>
          <p:cNvSpPr>
            <a:spLocks/>
          </p:cNvSpPr>
          <p:nvPr/>
        </p:nvSpPr>
        <p:spPr bwMode="auto">
          <a:xfrm>
            <a:off x="6018213" y="3844925"/>
            <a:ext cx="541337" cy="2900363"/>
          </a:xfrm>
          <a:prstGeom prst="leftBrace">
            <a:avLst>
              <a:gd name="adj1" fmla="val 58291"/>
              <a:gd name="adj2" fmla="val 46463"/>
            </a:avLst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Text Box 279"/>
          <p:cNvSpPr txBox="1">
            <a:spLocks noChangeArrowheads="1"/>
          </p:cNvSpPr>
          <p:nvPr/>
        </p:nvSpPr>
        <p:spPr bwMode="auto">
          <a:xfrm>
            <a:off x="4343400" y="3429000"/>
            <a:ext cx="1161686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further R&amp;D</a:t>
            </a:r>
          </a:p>
          <a:p>
            <a:r>
              <a:rPr lang="en-US" sz="1200" dirty="0">
                <a:solidFill>
                  <a:schemeClr val="bg1"/>
                </a:solidFill>
              </a:rPr>
              <a:t>(instrument and</a:t>
            </a:r>
          </a:p>
          <a:p>
            <a:r>
              <a:rPr lang="en-US" sz="1200" dirty="0">
                <a:solidFill>
                  <a:schemeClr val="bg1"/>
                </a:solidFill>
              </a:rPr>
              <a:t>study optimization)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1ACFAF2-C569-40E9-8893-1E754434F7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6874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Reality as benchmark for data organization and representation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06850" y="2090738"/>
            <a:ext cx="1077913" cy="1262062"/>
            <a:chOff x="3170" y="2938"/>
            <a:chExt cx="679" cy="795"/>
          </a:xfrm>
        </p:grpSpPr>
        <p:sp>
          <p:nvSpPr>
            <p:cNvPr id="7444" name="Oval 4"/>
            <p:cNvSpPr>
              <a:spLocks noChangeArrowheads="1"/>
            </p:cNvSpPr>
            <p:nvPr/>
          </p:nvSpPr>
          <p:spPr bwMode="auto">
            <a:xfrm flipH="1">
              <a:off x="3170" y="300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5" name="Oval 5"/>
            <p:cNvSpPr>
              <a:spLocks noChangeArrowheads="1"/>
            </p:cNvSpPr>
            <p:nvPr/>
          </p:nvSpPr>
          <p:spPr bwMode="auto">
            <a:xfrm flipH="1">
              <a:off x="3267" y="310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6" name="Oval 6"/>
            <p:cNvSpPr>
              <a:spLocks noChangeArrowheads="1"/>
            </p:cNvSpPr>
            <p:nvPr/>
          </p:nvSpPr>
          <p:spPr bwMode="auto">
            <a:xfrm flipH="1">
              <a:off x="3412" y="315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7" name="Oval 7"/>
            <p:cNvSpPr>
              <a:spLocks noChangeArrowheads="1"/>
            </p:cNvSpPr>
            <p:nvPr/>
          </p:nvSpPr>
          <p:spPr bwMode="auto">
            <a:xfrm flipH="1">
              <a:off x="3218" y="329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8" name="Oval 8"/>
            <p:cNvSpPr>
              <a:spLocks noChangeArrowheads="1"/>
            </p:cNvSpPr>
            <p:nvPr/>
          </p:nvSpPr>
          <p:spPr bwMode="auto">
            <a:xfrm flipH="1">
              <a:off x="3558" y="3442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9" name="Oval 9"/>
            <p:cNvSpPr>
              <a:spLocks noChangeArrowheads="1"/>
            </p:cNvSpPr>
            <p:nvPr/>
          </p:nvSpPr>
          <p:spPr bwMode="auto">
            <a:xfrm flipH="1">
              <a:off x="3655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0" name="Oval 10"/>
            <p:cNvSpPr>
              <a:spLocks noChangeArrowheads="1"/>
            </p:cNvSpPr>
            <p:nvPr/>
          </p:nvSpPr>
          <p:spPr bwMode="auto">
            <a:xfrm flipH="1">
              <a:off x="3461" y="339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1" name="Oval 11"/>
            <p:cNvSpPr>
              <a:spLocks noChangeArrowheads="1"/>
            </p:cNvSpPr>
            <p:nvPr/>
          </p:nvSpPr>
          <p:spPr bwMode="auto">
            <a:xfrm flipH="1">
              <a:off x="3558" y="305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2" name="Oval 12"/>
            <p:cNvSpPr>
              <a:spLocks noChangeArrowheads="1"/>
            </p:cNvSpPr>
            <p:nvPr/>
          </p:nvSpPr>
          <p:spPr bwMode="auto">
            <a:xfrm flipH="1">
              <a:off x="3267" y="310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3" name="Oval 13"/>
            <p:cNvSpPr>
              <a:spLocks noChangeArrowheads="1"/>
            </p:cNvSpPr>
            <p:nvPr/>
          </p:nvSpPr>
          <p:spPr bwMode="auto">
            <a:xfrm flipH="1">
              <a:off x="3364" y="3200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4" name="Oval 14"/>
            <p:cNvSpPr>
              <a:spLocks noChangeArrowheads="1"/>
            </p:cNvSpPr>
            <p:nvPr/>
          </p:nvSpPr>
          <p:spPr bwMode="auto">
            <a:xfrm flipH="1">
              <a:off x="3509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5" name="Oval 15"/>
            <p:cNvSpPr>
              <a:spLocks noChangeArrowheads="1"/>
            </p:cNvSpPr>
            <p:nvPr/>
          </p:nvSpPr>
          <p:spPr bwMode="auto">
            <a:xfrm flipH="1">
              <a:off x="3315" y="339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6" name="Oval 16"/>
            <p:cNvSpPr>
              <a:spLocks noChangeArrowheads="1"/>
            </p:cNvSpPr>
            <p:nvPr/>
          </p:nvSpPr>
          <p:spPr bwMode="auto">
            <a:xfrm flipH="1">
              <a:off x="3655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7" name="Oval 17"/>
            <p:cNvSpPr>
              <a:spLocks noChangeArrowheads="1"/>
            </p:cNvSpPr>
            <p:nvPr/>
          </p:nvSpPr>
          <p:spPr bwMode="auto">
            <a:xfrm flipH="1">
              <a:off x="3655" y="3442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8" name="Oval 18"/>
            <p:cNvSpPr>
              <a:spLocks noChangeArrowheads="1"/>
            </p:cNvSpPr>
            <p:nvPr/>
          </p:nvSpPr>
          <p:spPr bwMode="auto">
            <a:xfrm flipH="1">
              <a:off x="3266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9" name="Oval 19"/>
            <p:cNvSpPr>
              <a:spLocks noChangeArrowheads="1"/>
            </p:cNvSpPr>
            <p:nvPr/>
          </p:nvSpPr>
          <p:spPr bwMode="auto">
            <a:xfrm flipH="1">
              <a:off x="3655" y="315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0" name="Oval 20"/>
            <p:cNvSpPr>
              <a:spLocks noChangeArrowheads="1"/>
            </p:cNvSpPr>
            <p:nvPr/>
          </p:nvSpPr>
          <p:spPr bwMode="auto">
            <a:xfrm flipH="1">
              <a:off x="3364" y="3200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1" name="Oval 21"/>
            <p:cNvSpPr>
              <a:spLocks noChangeArrowheads="1"/>
            </p:cNvSpPr>
            <p:nvPr/>
          </p:nvSpPr>
          <p:spPr bwMode="auto">
            <a:xfrm flipH="1">
              <a:off x="3461" y="329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2" name="Oval 22"/>
            <p:cNvSpPr>
              <a:spLocks noChangeArrowheads="1"/>
            </p:cNvSpPr>
            <p:nvPr/>
          </p:nvSpPr>
          <p:spPr bwMode="auto">
            <a:xfrm flipH="1">
              <a:off x="3606" y="3345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3" name="Oval 23"/>
            <p:cNvSpPr>
              <a:spLocks noChangeArrowheads="1"/>
            </p:cNvSpPr>
            <p:nvPr/>
          </p:nvSpPr>
          <p:spPr bwMode="auto">
            <a:xfrm flipH="1">
              <a:off x="3412" y="349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4" name="Oval 24"/>
            <p:cNvSpPr>
              <a:spLocks noChangeArrowheads="1"/>
            </p:cNvSpPr>
            <p:nvPr/>
          </p:nvSpPr>
          <p:spPr bwMode="auto">
            <a:xfrm flipH="1">
              <a:off x="3752" y="363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5" name="Oval 25"/>
            <p:cNvSpPr>
              <a:spLocks noChangeArrowheads="1"/>
            </p:cNvSpPr>
            <p:nvPr/>
          </p:nvSpPr>
          <p:spPr bwMode="auto">
            <a:xfrm flipH="1">
              <a:off x="3752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6" name="Oval 26"/>
            <p:cNvSpPr>
              <a:spLocks noChangeArrowheads="1"/>
            </p:cNvSpPr>
            <p:nvPr/>
          </p:nvSpPr>
          <p:spPr bwMode="auto">
            <a:xfrm flipH="1">
              <a:off x="3655" y="358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7" name="Oval 27"/>
            <p:cNvSpPr>
              <a:spLocks noChangeArrowheads="1"/>
            </p:cNvSpPr>
            <p:nvPr/>
          </p:nvSpPr>
          <p:spPr bwMode="auto">
            <a:xfrm flipH="1">
              <a:off x="3752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8" name="Oval 28"/>
            <p:cNvSpPr>
              <a:spLocks noChangeArrowheads="1"/>
            </p:cNvSpPr>
            <p:nvPr/>
          </p:nvSpPr>
          <p:spPr bwMode="auto">
            <a:xfrm flipH="1">
              <a:off x="3315" y="293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9" name="Oval 29"/>
            <p:cNvSpPr>
              <a:spLocks noChangeArrowheads="1"/>
            </p:cNvSpPr>
            <p:nvPr/>
          </p:nvSpPr>
          <p:spPr bwMode="auto">
            <a:xfrm flipH="1">
              <a:off x="3412" y="3035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0" name="Oval 30"/>
            <p:cNvSpPr>
              <a:spLocks noChangeArrowheads="1"/>
            </p:cNvSpPr>
            <p:nvPr/>
          </p:nvSpPr>
          <p:spPr bwMode="auto">
            <a:xfrm flipH="1">
              <a:off x="3557" y="308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1" name="Oval 31"/>
            <p:cNvSpPr>
              <a:spLocks noChangeArrowheads="1"/>
            </p:cNvSpPr>
            <p:nvPr/>
          </p:nvSpPr>
          <p:spPr bwMode="auto">
            <a:xfrm flipH="1">
              <a:off x="3363" y="322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2" name="Oval 32"/>
            <p:cNvSpPr>
              <a:spLocks noChangeArrowheads="1"/>
            </p:cNvSpPr>
            <p:nvPr/>
          </p:nvSpPr>
          <p:spPr bwMode="auto">
            <a:xfrm flipH="1">
              <a:off x="3703" y="337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3" name="Oval 33"/>
            <p:cNvSpPr>
              <a:spLocks noChangeArrowheads="1"/>
            </p:cNvSpPr>
            <p:nvPr/>
          </p:nvSpPr>
          <p:spPr bwMode="auto">
            <a:xfrm flipH="1">
              <a:off x="3703" y="327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4" name="Oval 34"/>
            <p:cNvSpPr>
              <a:spLocks noChangeArrowheads="1"/>
            </p:cNvSpPr>
            <p:nvPr/>
          </p:nvSpPr>
          <p:spPr bwMode="auto">
            <a:xfrm flipH="1">
              <a:off x="3606" y="332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5" name="Oval 35"/>
            <p:cNvSpPr>
              <a:spLocks noChangeArrowheads="1"/>
            </p:cNvSpPr>
            <p:nvPr/>
          </p:nvSpPr>
          <p:spPr bwMode="auto">
            <a:xfrm flipH="1">
              <a:off x="3703" y="298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55780" name="Text Box 36"/>
          <p:cNvSpPr txBox="1">
            <a:spLocks noChangeArrowheads="1"/>
          </p:cNvSpPr>
          <p:nvPr/>
        </p:nvSpPr>
        <p:spPr bwMode="auto">
          <a:xfrm>
            <a:off x="685800" y="3413125"/>
            <a:ext cx="1727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observation &amp;</a:t>
            </a:r>
          </a:p>
          <a:p>
            <a:r>
              <a:rPr lang="en-US" sz="2000">
                <a:solidFill>
                  <a:schemeClr val="bg1"/>
                </a:solidFill>
              </a:rPr>
              <a:t>measurement</a:t>
            </a:r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5057775" y="1916113"/>
            <a:ext cx="3849688" cy="1187450"/>
            <a:chOff x="3186" y="1207"/>
            <a:chExt cx="2425" cy="748"/>
          </a:xfrm>
        </p:grpSpPr>
        <p:sp>
          <p:nvSpPr>
            <p:cNvPr id="7408" name="AutoShape 38"/>
            <p:cNvSpPr>
              <a:spLocks noChangeArrowheads="1"/>
            </p:cNvSpPr>
            <p:nvPr/>
          </p:nvSpPr>
          <p:spPr bwMode="auto">
            <a:xfrm>
              <a:off x="4136" y="1301"/>
              <a:ext cx="1475" cy="654"/>
            </a:xfrm>
            <a:prstGeom prst="cube">
              <a:avLst>
                <a:gd name="adj" fmla="val 75843"/>
              </a:avLst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" name="Group 39"/>
            <p:cNvGrpSpPr>
              <a:grpSpLocks/>
            </p:cNvGrpSpPr>
            <p:nvPr/>
          </p:nvGrpSpPr>
          <p:grpSpPr bwMode="auto">
            <a:xfrm>
              <a:off x="4308" y="1360"/>
              <a:ext cx="1233" cy="468"/>
              <a:chOff x="3968" y="1662"/>
              <a:chExt cx="1233" cy="748"/>
            </a:xfrm>
          </p:grpSpPr>
          <p:sp>
            <p:nvSpPr>
              <p:cNvPr id="7412" name="Oval 40"/>
              <p:cNvSpPr>
                <a:spLocks noChangeArrowheads="1"/>
              </p:cNvSpPr>
              <p:nvPr/>
            </p:nvSpPr>
            <p:spPr bwMode="auto">
              <a:xfrm flipH="1">
                <a:off x="4017" y="1857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3" name="Oval 41"/>
              <p:cNvSpPr>
                <a:spLocks noChangeArrowheads="1"/>
              </p:cNvSpPr>
              <p:nvPr/>
            </p:nvSpPr>
            <p:spPr bwMode="auto">
              <a:xfrm flipH="1">
                <a:off x="4211" y="182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4" name="Oval 42"/>
              <p:cNvSpPr>
                <a:spLocks noChangeArrowheads="1"/>
              </p:cNvSpPr>
              <p:nvPr/>
            </p:nvSpPr>
            <p:spPr bwMode="auto">
              <a:xfrm flipH="1">
                <a:off x="4356" y="187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5" name="Oval 43"/>
              <p:cNvSpPr>
                <a:spLocks noChangeArrowheads="1"/>
              </p:cNvSpPr>
              <p:nvPr/>
            </p:nvSpPr>
            <p:spPr bwMode="auto">
              <a:xfrm flipH="1">
                <a:off x="4162" y="198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6" name="Oval 44"/>
              <p:cNvSpPr>
                <a:spLocks noChangeArrowheads="1"/>
              </p:cNvSpPr>
              <p:nvPr/>
            </p:nvSpPr>
            <p:spPr bwMode="auto">
              <a:xfrm flipH="1">
                <a:off x="4355" y="219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7" name="Oval 45"/>
              <p:cNvSpPr>
                <a:spLocks noChangeArrowheads="1"/>
              </p:cNvSpPr>
              <p:nvPr/>
            </p:nvSpPr>
            <p:spPr bwMode="auto">
              <a:xfrm flipH="1">
                <a:off x="4599" y="197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8" name="Oval 46"/>
              <p:cNvSpPr>
                <a:spLocks noChangeArrowheads="1"/>
              </p:cNvSpPr>
              <p:nvPr/>
            </p:nvSpPr>
            <p:spPr bwMode="auto">
              <a:xfrm flipH="1">
                <a:off x="4405" y="211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9" name="Oval 47"/>
              <p:cNvSpPr>
                <a:spLocks noChangeArrowheads="1"/>
              </p:cNvSpPr>
              <p:nvPr/>
            </p:nvSpPr>
            <p:spPr bwMode="auto">
              <a:xfrm flipH="1">
                <a:off x="4550" y="172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0" name="Oval 48"/>
              <p:cNvSpPr>
                <a:spLocks noChangeArrowheads="1"/>
              </p:cNvSpPr>
              <p:nvPr/>
            </p:nvSpPr>
            <p:spPr bwMode="auto">
              <a:xfrm flipH="1">
                <a:off x="4211" y="182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1" name="Oval 49"/>
              <p:cNvSpPr>
                <a:spLocks noChangeArrowheads="1"/>
              </p:cNvSpPr>
              <p:nvPr/>
            </p:nvSpPr>
            <p:spPr bwMode="auto">
              <a:xfrm flipH="1">
                <a:off x="4308" y="1925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2" name="Oval 50"/>
              <p:cNvSpPr>
                <a:spLocks noChangeArrowheads="1"/>
              </p:cNvSpPr>
              <p:nvPr/>
            </p:nvSpPr>
            <p:spPr bwMode="auto">
              <a:xfrm flipH="1">
                <a:off x="4453" y="197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3" name="Oval 51"/>
              <p:cNvSpPr>
                <a:spLocks noChangeArrowheads="1"/>
              </p:cNvSpPr>
              <p:nvPr/>
            </p:nvSpPr>
            <p:spPr bwMode="auto">
              <a:xfrm flipH="1">
                <a:off x="4259" y="211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4" name="Oval 52"/>
              <p:cNvSpPr>
                <a:spLocks noChangeArrowheads="1"/>
              </p:cNvSpPr>
              <p:nvPr/>
            </p:nvSpPr>
            <p:spPr bwMode="auto">
              <a:xfrm flipH="1">
                <a:off x="4599" y="2264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5" name="Oval 53"/>
              <p:cNvSpPr>
                <a:spLocks noChangeArrowheads="1"/>
              </p:cNvSpPr>
              <p:nvPr/>
            </p:nvSpPr>
            <p:spPr bwMode="auto">
              <a:xfrm flipH="1">
                <a:off x="4550" y="219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6" name="Oval 54"/>
              <p:cNvSpPr>
                <a:spLocks noChangeArrowheads="1"/>
              </p:cNvSpPr>
              <p:nvPr/>
            </p:nvSpPr>
            <p:spPr bwMode="auto">
              <a:xfrm flipH="1">
                <a:off x="3968" y="217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7" name="Oval 55"/>
              <p:cNvSpPr>
                <a:spLocks noChangeArrowheads="1"/>
              </p:cNvSpPr>
              <p:nvPr/>
            </p:nvSpPr>
            <p:spPr bwMode="auto">
              <a:xfrm flipH="1">
                <a:off x="4599" y="187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8" name="Oval 56"/>
              <p:cNvSpPr>
                <a:spLocks noChangeArrowheads="1"/>
              </p:cNvSpPr>
              <p:nvPr/>
            </p:nvSpPr>
            <p:spPr bwMode="auto">
              <a:xfrm flipH="1">
                <a:off x="4308" y="1925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9" name="Oval 57"/>
              <p:cNvSpPr>
                <a:spLocks noChangeArrowheads="1"/>
              </p:cNvSpPr>
              <p:nvPr/>
            </p:nvSpPr>
            <p:spPr bwMode="auto">
              <a:xfrm flipH="1">
                <a:off x="4405" y="202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0" name="Oval 58"/>
              <p:cNvSpPr>
                <a:spLocks noChangeArrowheads="1"/>
              </p:cNvSpPr>
              <p:nvPr/>
            </p:nvSpPr>
            <p:spPr bwMode="auto">
              <a:xfrm flipH="1">
                <a:off x="4550" y="2070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1" name="Oval 59"/>
              <p:cNvSpPr>
                <a:spLocks noChangeArrowheads="1"/>
              </p:cNvSpPr>
              <p:nvPr/>
            </p:nvSpPr>
            <p:spPr bwMode="auto">
              <a:xfrm flipH="1">
                <a:off x="4162" y="222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2" name="Oval 60"/>
              <p:cNvSpPr>
                <a:spLocks noChangeArrowheads="1"/>
              </p:cNvSpPr>
              <p:nvPr/>
            </p:nvSpPr>
            <p:spPr bwMode="auto">
              <a:xfrm flipH="1">
                <a:off x="5104" y="188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3" name="Oval 61"/>
              <p:cNvSpPr>
                <a:spLocks noChangeArrowheads="1"/>
              </p:cNvSpPr>
              <p:nvPr/>
            </p:nvSpPr>
            <p:spPr bwMode="auto">
              <a:xfrm flipH="1">
                <a:off x="4890" y="212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4" name="Oval 62"/>
              <p:cNvSpPr>
                <a:spLocks noChangeArrowheads="1"/>
              </p:cNvSpPr>
              <p:nvPr/>
            </p:nvSpPr>
            <p:spPr bwMode="auto">
              <a:xfrm flipH="1">
                <a:off x="4599" y="231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5" name="Oval 63"/>
              <p:cNvSpPr>
                <a:spLocks noChangeArrowheads="1"/>
              </p:cNvSpPr>
              <p:nvPr/>
            </p:nvSpPr>
            <p:spPr bwMode="auto">
              <a:xfrm flipH="1">
                <a:off x="4890" y="183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6" name="Oval 64"/>
              <p:cNvSpPr>
                <a:spLocks noChangeArrowheads="1"/>
              </p:cNvSpPr>
              <p:nvPr/>
            </p:nvSpPr>
            <p:spPr bwMode="auto">
              <a:xfrm flipH="1">
                <a:off x="4259" y="169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7" name="Oval 65"/>
              <p:cNvSpPr>
                <a:spLocks noChangeArrowheads="1"/>
              </p:cNvSpPr>
              <p:nvPr/>
            </p:nvSpPr>
            <p:spPr bwMode="auto">
              <a:xfrm flipH="1">
                <a:off x="4452" y="1770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8" name="Oval 66"/>
              <p:cNvSpPr>
                <a:spLocks noChangeArrowheads="1"/>
              </p:cNvSpPr>
              <p:nvPr/>
            </p:nvSpPr>
            <p:spPr bwMode="auto">
              <a:xfrm flipH="1">
                <a:off x="4744" y="176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9" name="Oval 67"/>
              <p:cNvSpPr>
                <a:spLocks noChangeArrowheads="1"/>
              </p:cNvSpPr>
              <p:nvPr/>
            </p:nvSpPr>
            <p:spPr bwMode="auto">
              <a:xfrm flipH="1">
                <a:off x="4017" y="201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0" name="Oval 68"/>
              <p:cNvSpPr>
                <a:spLocks noChangeArrowheads="1"/>
              </p:cNvSpPr>
              <p:nvPr/>
            </p:nvSpPr>
            <p:spPr bwMode="auto">
              <a:xfrm flipH="1">
                <a:off x="4647" y="209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1" name="Oval 69"/>
              <p:cNvSpPr>
                <a:spLocks noChangeArrowheads="1"/>
              </p:cNvSpPr>
              <p:nvPr/>
            </p:nvSpPr>
            <p:spPr bwMode="auto">
              <a:xfrm flipH="1">
                <a:off x="4793" y="191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2" name="Oval 70"/>
              <p:cNvSpPr>
                <a:spLocks noChangeArrowheads="1"/>
              </p:cNvSpPr>
              <p:nvPr/>
            </p:nvSpPr>
            <p:spPr bwMode="auto">
              <a:xfrm flipH="1">
                <a:off x="4550" y="2051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3" name="Oval 71"/>
              <p:cNvSpPr>
                <a:spLocks noChangeArrowheads="1"/>
              </p:cNvSpPr>
              <p:nvPr/>
            </p:nvSpPr>
            <p:spPr bwMode="auto">
              <a:xfrm flipH="1">
                <a:off x="4696" y="166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10" name="AutoShape 72"/>
            <p:cNvSpPr>
              <a:spLocks noChangeArrowheads="1"/>
            </p:cNvSpPr>
            <p:nvPr/>
          </p:nvSpPr>
          <p:spPr bwMode="auto">
            <a:xfrm>
              <a:off x="3411" y="1635"/>
              <a:ext cx="629" cy="311"/>
            </a:xfrm>
            <a:prstGeom prst="rightArrow">
              <a:avLst>
                <a:gd name="adj1" fmla="val 50000"/>
                <a:gd name="adj2" fmla="val 50563"/>
              </a:avLst>
            </a:prstGeom>
            <a:gradFill rotWithShape="1">
              <a:gsLst>
                <a:gs pos="0">
                  <a:srgbClr val="FF9933"/>
                </a:gs>
                <a:gs pos="100000">
                  <a:srgbClr val="FF33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1" name="Text Box 73"/>
            <p:cNvSpPr txBox="1">
              <a:spLocks noChangeArrowheads="1"/>
            </p:cNvSpPr>
            <p:nvPr/>
          </p:nvSpPr>
          <p:spPr bwMode="auto">
            <a:xfrm>
              <a:off x="3186" y="1207"/>
              <a:ext cx="977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data</a:t>
              </a:r>
            </a:p>
            <a:p>
              <a:r>
                <a:rPr lang="en-US" sz="2000">
                  <a:solidFill>
                    <a:schemeClr val="bg1"/>
                  </a:solidFill>
                </a:rPr>
                <a:t>organization</a:t>
              </a:r>
            </a:p>
          </p:txBody>
        </p:sp>
      </p:grpSp>
      <p:grpSp>
        <p:nvGrpSpPr>
          <p:cNvPr id="5" name="Group 74"/>
          <p:cNvGrpSpPr>
            <a:grpSpLocks/>
          </p:cNvGrpSpPr>
          <p:nvPr/>
        </p:nvGrpSpPr>
        <p:grpSpPr bwMode="auto">
          <a:xfrm>
            <a:off x="6992938" y="3044825"/>
            <a:ext cx="2149475" cy="1670050"/>
            <a:chOff x="4405" y="1918"/>
            <a:chExt cx="1354" cy="1052"/>
          </a:xfrm>
        </p:grpSpPr>
        <p:grpSp>
          <p:nvGrpSpPr>
            <p:cNvPr id="6" name="Group 75"/>
            <p:cNvGrpSpPr>
              <a:grpSpLocks/>
            </p:cNvGrpSpPr>
            <p:nvPr/>
          </p:nvGrpSpPr>
          <p:grpSpPr bwMode="auto">
            <a:xfrm>
              <a:off x="4405" y="2498"/>
              <a:ext cx="746" cy="472"/>
              <a:chOff x="4136" y="2679"/>
              <a:chExt cx="1191" cy="943"/>
            </a:xfrm>
          </p:grpSpPr>
          <p:sp>
            <p:nvSpPr>
              <p:cNvPr id="7395" name="AutoShape 76"/>
              <p:cNvSpPr>
                <a:spLocks noChangeArrowheads="1"/>
              </p:cNvSpPr>
              <p:nvPr/>
            </p:nvSpPr>
            <p:spPr bwMode="auto">
              <a:xfrm>
                <a:off x="4226" y="2955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6" name="AutoShape 77"/>
              <p:cNvSpPr>
                <a:spLocks noChangeArrowheads="1"/>
              </p:cNvSpPr>
              <p:nvPr/>
            </p:nvSpPr>
            <p:spPr bwMode="auto">
              <a:xfrm>
                <a:off x="4307" y="3456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7" name="AutoShape 78"/>
              <p:cNvSpPr>
                <a:spLocks noChangeArrowheads="1"/>
              </p:cNvSpPr>
              <p:nvPr/>
            </p:nvSpPr>
            <p:spPr bwMode="auto">
              <a:xfrm>
                <a:off x="4436" y="320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8" name="AutoShape 79"/>
              <p:cNvSpPr>
                <a:spLocks noChangeArrowheads="1"/>
              </p:cNvSpPr>
              <p:nvPr/>
            </p:nvSpPr>
            <p:spPr bwMode="auto">
              <a:xfrm>
                <a:off x="4711" y="3456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9" name="AutoShape 80"/>
              <p:cNvSpPr>
                <a:spLocks noChangeArrowheads="1"/>
              </p:cNvSpPr>
              <p:nvPr/>
            </p:nvSpPr>
            <p:spPr bwMode="auto">
              <a:xfrm>
                <a:off x="4889" y="320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0" name="AutoShape 81"/>
              <p:cNvSpPr>
                <a:spLocks noChangeArrowheads="1"/>
              </p:cNvSpPr>
              <p:nvPr/>
            </p:nvSpPr>
            <p:spPr bwMode="auto">
              <a:xfrm>
                <a:off x="4645" y="302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401" name="AutoShape 82"/>
              <p:cNvCxnSpPr>
                <a:cxnSpLocks noChangeShapeType="1"/>
                <a:stCxn id="7395" idx="2"/>
                <a:endCxn id="7397" idx="0"/>
              </p:cNvCxnSpPr>
              <p:nvPr/>
            </p:nvCxnSpPr>
            <p:spPr bwMode="auto">
              <a:xfrm>
                <a:off x="4307" y="3051"/>
                <a:ext cx="210" cy="150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2" name="AutoShape 83"/>
              <p:cNvCxnSpPr>
                <a:cxnSpLocks noChangeShapeType="1"/>
                <a:stCxn id="7400" idx="2"/>
                <a:endCxn id="7397" idx="0"/>
              </p:cNvCxnSpPr>
              <p:nvPr/>
            </p:nvCxnSpPr>
            <p:spPr bwMode="auto">
              <a:xfrm flipH="1">
                <a:off x="4517" y="3117"/>
                <a:ext cx="209" cy="8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3" name="AutoShape 84"/>
              <p:cNvCxnSpPr>
                <a:cxnSpLocks noChangeShapeType="1"/>
                <a:stCxn id="7398" idx="0"/>
                <a:endCxn id="7397" idx="2"/>
              </p:cNvCxnSpPr>
              <p:nvPr/>
            </p:nvCxnSpPr>
            <p:spPr bwMode="auto">
              <a:xfrm flipH="1" flipV="1">
                <a:off x="4517" y="3297"/>
                <a:ext cx="275" cy="15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4" name="AutoShape 85"/>
              <p:cNvCxnSpPr>
                <a:cxnSpLocks noChangeShapeType="1"/>
                <a:stCxn id="7396" idx="0"/>
                <a:endCxn id="7395" idx="2"/>
              </p:cNvCxnSpPr>
              <p:nvPr/>
            </p:nvCxnSpPr>
            <p:spPr bwMode="auto">
              <a:xfrm flipH="1" flipV="1">
                <a:off x="4307" y="3051"/>
                <a:ext cx="81" cy="40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5" name="AutoShape 86"/>
              <p:cNvCxnSpPr>
                <a:cxnSpLocks noChangeShapeType="1"/>
                <a:stCxn id="7398" idx="0"/>
                <a:endCxn id="7400" idx="2"/>
              </p:cNvCxnSpPr>
              <p:nvPr/>
            </p:nvCxnSpPr>
            <p:spPr bwMode="auto">
              <a:xfrm flipH="1" flipV="1">
                <a:off x="4726" y="3117"/>
                <a:ext cx="66" cy="33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6" name="AutoShape 87"/>
              <p:cNvCxnSpPr>
                <a:cxnSpLocks noChangeShapeType="1"/>
                <a:stCxn id="7399" idx="0"/>
                <a:endCxn id="7400" idx="3"/>
              </p:cNvCxnSpPr>
              <p:nvPr/>
            </p:nvCxnSpPr>
            <p:spPr bwMode="auto">
              <a:xfrm flipH="1" flipV="1">
                <a:off x="4807" y="3069"/>
                <a:ext cx="163" cy="132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407" name="AutoShape 88"/>
              <p:cNvSpPr>
                <a:spLocks noChangeArrowheads="1"/>
              </p:cNvSpPr>
              <p:nvPr/>
            </p:nvSpPr>
            <p:spPr bwMode="auto">
              <a:xfrm>
                <a:off x="4136" y="2679"/>
                <a:ext cx="1191" cy="943"/>
              </a:xfrm>
              <a:prstGeom prst="cube">
                <a:avLst>
                  <a:gd name="adj" fmla="val 25000"/>
                </a:avLst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393" name="AutoShape 89"/>
            <p:cNvSpPr>
              <a:spLocks noChangeArrowheads="1"/>
            </p:cNvSpPr>
            <p:nvPr/>
          </p:nvSpPr>
          <p:spPr bwMode="auto">
            <a:xfrm rot="5400000">
              <a:off x="4499" y="2087"/>
              <a:ext cx="455" cy="311"/>
            </a:xfrm>
            <a:prstGeom prst="rightArrow">
              <a:avLst>
                <a:gd name="adj1" fmla="val 50000"/>
                <a:gd name="adj2" fmla="val 36576"/>
              </a:avLst>
            </a:prstGeom>
            <a:gradFill rotWithShape="1">
              <a:gsLst>
                <a:gs pos="0">
                  <a:srgbClr val="FF3300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4" name="Text Box 90"/>
            <p:cNvSpPr txBox="1">
              <a:spLocks noChangeArrowheads="1"/>
            </p:cNvSpPr>
            <p:nvPr/>
          </p:nvSpPr>
          <p:spPr bwMode="auto">
            <a:xfrm>
              <a:off x="4770" y="1918"/>
              <a:ext cx="98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model development</a:t>
              </a:r>
            </a:p>
          </p:txBody>
        </p:sp>
      </p:grpSp>
      <p:grpSp>
        <p:nvGrpSpPr>
          <p:cNvPr id="7" name="Group 91"/>
          <p:cNvGrpSpPr>
            <a:grpSpLocks/>
          </p:cNvGrpSpPr>
          <p:nvPr/>
        </p:nvGrpSpPr>
        <p:grpSpPr bwMode="auto">
          <a:xfrm>
            <a:off x="6661150" y="4738688"/>
            <a:ext cx="2482850" cy="2098675"/>
            <a:chOff x="4196" y="2985"/>
            <a:chExt cx="1564" cy="1322"/>
          </a:xfrm>
        </p:grpSpPr>
        <p:grpSp>
          <p:nvGrpSpPr>
            <p:cNvPr id="8" name="Group 92"/>
            <p:cNvGrpSpPr>
              <a:grpSpLocks/>
            </p:cNvGrpSpPr>
            <p:nvPr/>
          </p:nvGrpSpPr>
          <p:grpSpPr bwMode="auto">
            <a:xfrm>
              <a:off x="4739" y="3600"/>
              <a:ext cx="464" cy="406"/>
              <a:chOff x="2745" y="3092"/>
              <a:chExt cx="464" cy="406"/>
            </a:xfrm>
          </p:grpSpPr>
          <p:sp>
            <p:nvSpPr>
              <p:cNvPr id="7367" name="AutoShape 93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8" name="AutoShape 94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9" name="AutoShape 95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0" name="AutoShape 96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1" name="AutoShape 97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2" name="AutoShape 98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3" name="AutoShape 99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74" name="AutoShape 100"/>
              <p:cNvCxnSpPr>
                <a:cxnSpLocks noChangeShapeType="1"/>
                <a:stCxn id="7368" idx="2"/>
                <a:endCxn id="737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5" name="AutoShape 101"/>
              <p:cNvCxnSpPr>
                <a:cxnSpLocks noChangeShapeType="1"/>
                <a:stCxn id="7373" idx="2"/>
                <a:endCxn id="737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6" name="AutoShape 102"/>
              <p:cNvCxnSpPr>
                <a:cxnSpLocks noChangeShapeType="1"/>
                <a:stCxn id="7371" idx="0"/>
                <a:endCxn id="737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7" name="AutoShape 103"/>
              <p:cNvCxnSpPr>
                <a:cxnSpLocks noChangeShapeType="1"/>
                <a:stCxn id="7369" idx="0"/>
                <a:endCxn id="736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8" name="AutoShape 104"/>
              <p:cNvCxnSpPr>
                <a:cxnSpLocks noChangeShapeType="1"/>
                <a:stCxn id="7371" idx="0"/>
                <a:endCxn id="737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9" name="AutoShape 105"/>
              <p:cNvCxnSpPr>
                <a:cxnSpLocks noChangeShapeType="1"/>
                <a:stCxn id="7372" idx="0"/>
                <a:endCxn id="737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80" name="AutoShape 106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1" name="AutoShape 107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2" name="AutoShape 108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3" name="AutoShape 109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4" name="AutoShape 110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5" name="AutoShape 111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86" name="AutoShape 112"/>
              <p:cNvCxnSpPr>
                <a:cxnSpLocks noChangeShapeType="1"/>
                <a:stCxn id="7380" idx="2"/>
                <a:endCxn id="738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7" name="AutoShape 113"/>
              <p:cNvCxnSpPr>
                <a:cxnSpLocks noChangeShapeType="1"/>
                <a:stCxn id="7385" idx="2"/>
                <a:endCxn id="738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8" name="AutoShape 114"/>
              <p:cNvCxnSpPr>
                <a:cxnSpLocks noChangeShapeType="1"/>
                <a:stCxn id="7383" idx="0"/>
                <a:endCxn id="738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9" name="AutoShape 115"/>
              <p:cNvCxnSpPr>
                <a:cxnSpLocks noChangeShapeType="1"/>
                <a:stCxn id="7381" idx="0"/>
                <a:endCxn id="738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90" name="AutoShape 116"/>
              <p:cNvCxnSpPr>
                <a:cxnSpLocks noChangeShapeType="1"/>
                <a:stCxn id="7383" idx="0"/>
                <a:endCxn id="738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91" name="AutoShape 117"/>
              <p:cNvCxnSpPr>
                <a:cxnSpLocks noChangeShapeType="1"/>
                <a:stCxn id="7384" idx="0"/>
                <a:endCxn id="738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9" name="Group 118"/>
            <p:cNvGrpSpPr>
              <a:grpSpLocks/>
            </p:cNvGrpSpPr>
            <p:nvPr/>
          </p:nvGrpSpPr>
          <p:grpSpPr bwMode="auto">
            <a:xfrm>
              <a:off x="4410" y="3522"/>
              <a:ext cx="464" cy="406"/>
              <a:chOff x="2745" y="3092"/>
              <a:chExt cx="464" cy="406"/>
            </a:xfrm>
          </p:grpSpPr>
          <p:sp>
            <p:nvSpPr>
              <p:cNvPr id="7342" name="AutoShape 119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3" name="AutoShape 120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4" name="AutoShape 121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5" name="AutoShape 122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6" name="AutoShape 123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7" name="AutoShape 124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8" name="AutoShape 125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49" name="AutoShape 126"/>
              <p:cNvCxnSpPr>
                <a:cxnSpLocks noChangeShapeType="1"/>
                <a:stCxn id="7343" idx="2"/>
                <a:endCxn id="734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0" name="AutoShape 127"/>
              <p:cNvCxnSpPr>
                <a:cxnSpLocks noChangeShapeType="1"/>
                <a:stCxn id="7348" idx="2"/>
                <a:endCxn id="734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1" name="AutoShape 128"/>
              <p:cNvCxnSpPr>
                <a:cxnSpLocks noChangeShapeType="1"/>
                <a:stCxn id="7346" idx="0"/>
                <a:endCxn id="734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2" name="AutoShape 129"/>
              <p:cNvCxnSpPr>
                <a:cxnSpLocks noChangeShapeType="1"/>
                <a:stCxn id="7344" idx="0"/>
                <a:endCxn id="734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3" name="AutoShape 130"/>
              <p:cNvCxnSpPr>
                <a:cxnSpLocks noChangeShapeType="1"/>
                <a:stCxn id="7346" idx="0"/>
                <a:endCxn id="734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4" name="AutoShape 131"/>
              <p:cNvCxnSpPr>
                <a:cxnSpLocks noChangeShapeType="1"/>
                <a:stCxn id="7347" idx="0"/>
                <a:endCxn id="734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55" name="AutoShape 132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6" name="AutoShape 133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7" name="AutoShape 134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8" name="AutoShape 135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9" name="AutoShape 136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0" name="AutoShape 137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61" name="AutoShape 138"/>
              <p:cNvCxnSpPr>
                <a:cxnSpLocks noChangeShapeType="1"/>
                <a:stCxn id="7355" idx="2"/>
                <a:endCxn id="735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2" name="AutoShape 139"/>
              <p:cNvCxnSpPr>
                <a:cxnSpLocks noChangeShapeType="1"/>
                <a:stCxn id="7360" idx="2"/>
                <a:endCxn id="735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3" name="AutoShape 140"/>
              <p:cNvCxnSpPr>
                <a:cxnSpLocks noChangeShapeType="1"/>
                <a:stCxn id="7358" idx="0"/>
                <a:endCxn id="735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4" name="AutoShape 141"/>
              <p:cNvCxnSpPr>
                <a:cxnSpLocks noChangeShapeType="1"/>
                <a:stCxn id="7356" idx="0"/>
                <a:endCxn id="735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5" name="AutoShape 142"/>
              <p:cNvCxnSpPr>
                <a:cxnSpLocks noChangeShapeType="1"/>
                <a:stCxn id="7358" idx="0"/>
                <a:endCxn id="736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6" name="AutoShape 143"/>
              <p:cNvCxnSpPr>
                <a:cxnSpLocks noChangeShapeType="1"/>
                <a:stCxn id="7359" idx="0"/>
                <a:endCxn id="736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4507" y="3619"/>
              <a:ext cx="464" cy="387"/>
              <a:chOff x="2745" y="3092"/>
              <a:chExt cx="464" cy="406"/>
            </a:xfrm>
          </p:grpSpPr>
          <p:sp>
            <p:nvSpPr>
              <p:cNvPr id="7317" name="AutoShape 145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8" name="AutoShape 146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9" name="AutoShape 147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0" name="AutoShape 148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1" name="AutoShape 149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2" name="AutoShape 150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3" name="AutoShape 151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24" name="AutoShape 152"/>
              <p:cNvCxnSpPr>
                <a:cxnSpLocks noChangeShapeType="1"/>
                <a:stCxn id="7318" idx="2"/>
                <a:endCxn id="732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5" name="AutoShape 153"/>
              <p:cNvCxnSpPr>
                <a:cxnSpLocks noChangeShapeType="1"/>
                <a:stCxn id="7323" idx="2"/>
                <a:endCxn id="732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6" name="AutoShape 154"/>
              <p:cNvCxnSpPr>
                <a:cxnSpLocks noChangeShapeType="1"/>
                <a:stCxn id="7321" idx="0"/>
                <a:endCxn id="732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7" name="AutoShape 155"/>
              <p:cNvCxnSpPr>
                <a:cxnSpLocks noChangeShapeType="1"/>
                <a:stCxn id="7319" idx="0"/>
                <a:endCxn id="731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8" name="AutoShape 156"/>
              <p:cNvCxnSpPr>
                <a:cxnSpLocks noChangeShapeType="1"/>
                <a:stCxn id="7321" idx="0"/>
                <a:endCxn id="732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9" name="AutoShape 157"/>
              <p:cNvCxnSpPr>
                <a:cxnSpLocks noChangeShapeType="1"/>
                <a:stCxn id="7322" idx="0"/>
                <a:endCxn id="732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30" name="AutoShape 158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1" name="AutoShape 159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2" name="AutoShape 160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3" name="AutoShape 161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4" name="AutoShape 162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5" name="AutoShape 163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36" name="AutoShape 164"/>
              <p:cNvCxnSpPr>
                <a:cxnSpLocks noChangeShapeType="1"/>
                <a:stCxn id="7330" idx="2"/>
                <a:endCxn id="733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7" name="AutoShape 165"/>
              <p:cNvCxnSpPr>
                <a:cxnSpLocks noChangeShapeType="1"/>
                <a:stCxn id="7335" idx="2"/>
                <a:endCxn id="733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8" name="AutoShape 166"/>
              <p:cNvCxnSpPr>
                <a:cxnSpLocks noChangeShapeType="1"/>
                <a:stCxn id="7333" idx="0"/>
                <a:endCxn id="733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9" name="AutoShape 167"/>
              <p:cNvCxnSpPr>
                <a:cxnSpLocks noChangeShapeType="1"/>
                <a:stCxn id="7331" idx="0"/>
                <a:endCxn id="733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40" name="AutoShape 168"/>
              <p:cNvCxnSpPr>
                <a:cxnSpLocks noChangeShapeType="1"/>
                <a:stCxn id="7333" idx="0"/>
                <a:endCxn id="733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41" name="AutoShape 169"/>
              <p:cNvCxnSpPr>
                <a:cxnSpLocks noChangeShapeType="1"/>
                <a:stCxn id="7334" idx="0"/>
                <a:endCxn id="733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1" name="Group 170"/>
            <p:cNvGrpSpPr>
              <a:grpSpLocks/>
            </p:cNvGrpSpPr>
            <p:nvPr/>
          </p:nvGrpSpPr>
          <p:grpSpPr bwMode="auto">
            <a:xfrm>
              <a:off x="4196" y="3750"/>
              <a:ext cx="464" cy="406"/>
              <a:chOff x="2745" y="3092"/>
              <a:chExt cx="464" cy="406"/>
            </a:xfrm>
          </p:grpSpPr>
          <p:sp>
            <p:nvSpPr>
              <p:cNvPr id="7292" name="AutoShape 171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3" name="AutoShape 172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4" name="AutoShape 173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5" name="AutoShape 174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6" name="AutoShape 175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7" name="AutoShape 176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8" name="AutoShape 177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99" name="AutoShape 178"/>
              <p:cNvCxnSpPr>
                <a:cxnSpLocks noChangeShapeType="1"/>
                <a:stCxn id="7293" idx="2"/>
                <a:endCxn id="729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0" name="AutoShape 179"/>
              <p:cNvCxnSpPr>
                <a:cxnSpLocks noChangeShapeType="1"/>
                <a:stCxn id="7298" idx="2"/>
                <a:endCxn id="729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1" name="AutoShape 180"/>
              <p:cNvCxnSpPr>
                <a:cxnSpLocks noChangeShapeType="1"/>
                <a:stCxn id="7296" idx="0"/>
                <a:endCxn id="729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2" name="AutoShape 181"/>
              <p:cNvCxnSpPr>
                <a:cxnSpLocks noChangeShapeType="1"/>
                <a:stCxn id="7294" idx="0"/>
                <a:endCxn id="729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3" name="AutoShape 182"/>
              <p:cNvCxnSpPr>
                <a:cxnSpLocks noChangeShapeType="1"/>
                <a:stCxn id="7296" idx="0"/>
                <a:endCxn id="729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4" name="AutoShape 183"/>
              <p:cNvCxnSpPr>
                <a:cxnSpLocks noChangeShapeType="1"/>
                <a:stCxn id="7297" idx="0"/>
                <a:endCxn id="729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05" name="AutoShape 184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6" name="AutoShape 185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7" name="AutoShape 186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8" name="AutoShape 187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9" name="AutoShape 188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0" name="AutoShape 189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11" name="AutoShape 190"/>
              <p:cNvCxnSpPr>
                <a:cxnSpLocks noChangeShapeType="1"/>
                <a:stCxn id="7305" idx="2"/>
                <a:endCxn id="730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2" name="AutoShape 191"/>
              <p:cNvCxnSpPr>
                <a:cxnSpLocks noChangeShapeType="1"/>
                <a:stCxn id="7310" idx="2"/>
                <a:endCxn id="730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3" name="AutoShape 192"/>
              <p:cNvCxnSpPr>
                <a:cxnSpLocks noChangeShapeType="1"/>
                <a:stCxn id="7308" idx="0"/>
                <a:endCxn id="730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4" name="AutoShape 193"/>
              <p:cNvCxnSpPr>
                <a:cxnSpLocks noChangeShapeType="1"/>
                <a:stCxn id="7306" idx="0"/>
                <a:endCxn id="730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5" name="AutoShape 194"/>
              <p:cNvCxnSpPr>
                <a:cxnSpLocks noChangeShapeType="1"/>
                <a:stCxn id="7308" idx="0"/>
                <a:endCxn id="731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6" name="AutoShape 195"/>
              <p:cNvCxnSpPr>
                <a:cxnSpLocks noChangeShapeType="1"/>
                <a:stCxn id="7309" idx="0"/>
                <a:endCxn id="731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2" name="Group 196"/>
            <p:cNvGrpSpPr>
              <a:grpSpLocks/>
            </p:cNvGrpSpPr>
            <p:nvPr/>
          </p:nvGrpSpPr>
          <p:grpSpPr bwMode="auto">
            <a:xfrm>
              <a:off x="4464" y="3563"/>
              <a:ext cx="464" cy="406"/>
              <a:chOff x="2745" y="3092"/>
              <a:chExt cx="464" cy="406"/>
            </a:xfrm>
          </p:grpSpPr>
          <p:sp>
            <p:nvSpPr>
              <p:cNvPr id="7267" name="AutoShape 197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8" name="AutoShape 198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9" name="AutoShape 199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0" name="AutoShape 200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1" name="AutoShape 201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" name="AutoShape 202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3" name="AutoShape 203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74" name="AutoShape 204"/>
              <p:cNvCxnSpPr>
                <a:cxnSpLocks noChangeShapeType="1"/>
                <a:stCxn id="7268" idx="2"/>
                <a:endCxn id="727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5" name="AutoShape 205"/>
              <p:cNvCxnSpPr>
                <a:cxnSpLocks noChangeShapeType="1"/>
                <a:stCxn id="7273" idx="2"/>
                <a:endCxn id="727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6" name="AutoShape 206"/>
              <p:cNvCxnSpPr>
                <a:cxnSpLocks noChangeShapeType="1"/>
                <a:stCxn id="7271" idx="0"/>
                <a:endCxn id="727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7" name="AutoShape 207"/>
              <p:cNvCxnSpPr>
                <a:cxnSpLocks noChangeShapeType="1"/>
                <a:stCxn id="7269" idx="0"/>
                <a:endCxn id="726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8" name="AutoShape 208"/>
              <p:cNvCxnSpPr>
                <a:cxnSpLocks noChangeShapeType="1"/>
                <a:stCxn id="7271" idx="0"/>
                <a:endCxn id="727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9" name="AutoShape 209"/>
              <p:cNvCxnSpPr>
                <a:cxnSpLocks noChangeShapeType="1"/>
                <a:stCxn id="7272" idx="0"/>
                <a:endCxn id="727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80" name="AutoShape 210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1" name="AutoShape 211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2" name="AutoShape 212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3" name="AutoShape 213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4" name="AutoShape 214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5" name="AutoShape 215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86" name="AutoShape 216"/>
              <p:cNvCxnSpPr>
                <a:cxnSpLocks noChangeShapeType="1"/>
                <a:stCxn id="7280" idx="2"/>
                <a:endCxn id="728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7" name="AutoShape 217"/>
              <p:cNvCxnSpPr>
                <a:cxnSpLocks noChangeShapeType="1"/>
                <a:stCxn id="7285" idx="2"/>
                <a:endCxn id="728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8" name="AutoShape 218"/>
              <p:cNvCxnSpPr>
                <a:cxnSpLocks noChangeShapeType="1"/>
                <a:stCxn id="7283" idx="0"/>
                <a:endCxn id="728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9" name="AutoShape 219"/>
              <p:cNvCxnSpPr>
                <a:cxnSpLocks noChangeShapeType="1"/>
                <a:stCxn id="7281" idx="0"/>
                <a:endCxn id="728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90" name="AutoShape 220"/>
              <p:cNvCxnSpPr>
                <a:cxnSpLocks noChangeShapeType="1"/>
                <a:stCxn id="7283" idx="0"/>
                <a:endCxn id="728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91" name="AutoShape 221"/>
              <p:cNvCxnSpPr>
                <a:cxnSpLocks noChangeShapeType="1"/>
                <a:stCxn id="7284" idx="0"/>
                <a:endCxn id="728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3" name="Group 222"/>
            <p:cNvGrpSpPr>
              <a:grpSpLocks/>
            </p:cNvGrpSpPr>
            <p:nvPr/>
          </p:nvGrpSpPr>
          <p:grpSpPr bwMode="auto">
            <a:xfrm>
              <a:off x="4761" y="3768"/>
              <a:ext cx="464" cy="406"/>
              <a:chOff x="2745" y="3092"/>
              <a:chExt cx="464" cy="406"/>
            </a:xfrm>
          </p:grpSpPr>
          <p:sp>
            <p:nvSpPr>
              <p:cNvPr id="7242" name="AutoShape 223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3" name="AutoShape 224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4" name="AutoShape 225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5" name="AutoShape 226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6" name="AutoShape 227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7" name="AutoShape 228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8" name="AutoShape 229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49" name="AutoShape 230"/>
              <p:cNvCxnSpPr>
                <a:cxnSpLocks noChangeShapeType="1"/>
                <a:stCxn id="7243" idx="2"/>
                <a:endCxn id="724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0" name="AutoShape 231"/>
              <p:cNvCxnSpPr>
                <a:cxnSpLocks noChangeShapeType="1"/>
                <a:stCxn id="7248" idx="2"/>
                <a:endCxn id="724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1" name="AutoShape 232"/>
              <p:cNvCxnSpPr>
                <a:cxnSpLocks noChangeShapeType="1"/>
                <a:stCxn id="7246" idx="0"/>
                <a:endCxn id="724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2" name="AutoShape 233"/>
              <p:cNvCxnSpPr>
                <a:cxnSpLocks noChangeShapeType="1"/>
                <a:stCxn id="7244" idx="0"/>
                <a:endCxn id="724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3" name="AutoShape 234"/>
              <p:cNvCxnSpPr>
                <a:cxnSpLocks noChangeShapeType="1"/>
                <a:stCxn id="7246" idx="0"/>
                <a:endCxn id="724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4" name="AutoShape 235"/>
              <p:cNvCxnSpPr>
                <a:cxnSpLocks noChangeShapeType="1"/>
                <a:stCxn id="7247" idx="0"/>
                <a:endCxn id="724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55" name="AutoShape 236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6" name="AutoShape 237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7" name="AutoShape 238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8" name="AutoShape 239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9" name="AutoShape 240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0" name="AutoShape 241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61" name="AutoShape 242"/>
              <p:cNvCxnSpPr>
                <a:cxnSpLocks noChangeShapeType="1"/>
                <a:stCxn id="7255" idx="2"/>
                <a:endCxn id="725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2" name="AutoShape 243"/>
              <p:cNvCxnSpPr>
                <a:cxnSpLocks noChangeShapeType="1"/>
                <a:stCxn id="7260" idx="2"/>
                <a:endCxn id="725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3" name="AutoShape 244"/>
              <p:cNvCxnSpPr>
                <a:cxnSpLocks noChangeShapeType="1"/>
                <a:stCxn id="7258" idx="0"/>
                <a:endCxn id="725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4" name="AutoShape 245"/>
              <p:cNvCxnSpPr>
                <a:cxnSpLocks noChangeShapeType="1"/>
                <a:stCxn id="7256" idx="0"/>
                <a:endCxn id="725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5" name="AutoShape 246"/>
              <p:cNvCxnSpPr>
                <a:cxnSpLocks noChangeShapeType="1"/>
                <a:stCxn id="7258" idx="0"/>
                <a:endCxn id="726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6" name="AutoShape 247"/>
              <p:cNvCxnSpPr>
                <a:cxnSpLocks noChangeShapeType="1"/>
                <a:stCxn id="7259" idx="0"/>
                <a:endCxn id="726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4" name="Group 248"/>
            <p:cNvGrpSpPr>
              <a:grpSpLocks/>
            </p:cNvGrpSpPr>
            <p:nvPr/>
          </p:nvGrpSpPr>
          <p:grpSpPr bwMode="auto">
            <a:xfrm>
              <a:off x="4475" y="3901"/>
              <a:ext cx="464" cy="406"/>
              <a:chOff x="2745" y="3092"/>
              <a:chExt cx="464" cy="406"/>
            </a:xfrm>
          </p:grpSpPr>
          <p:sp>
            <p:nvSpPr>
              <p:cNvPr id="7217" name="AutoShape 249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8" name="AutoShape 250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9" name="AutoShape 251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0" name="AutoShape 252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1" name="AutoShape 253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2" name="AutoShape 254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3" name="AutoShape 255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24" name="AutoShape 256"/>
              <p:cNvCxnSpPr>
                <a:cxnSpLocks noChangeShapeType="1"/>
                <a:stCxn id="7218" idx="2"/>
                <a:endCxn id="722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5" name="AutoShape 257"/>
              <p:cNvCxnSpPr>
                <a:cxnSpLocks noChangeShapeType="1"/>
                <a:stCxn id="7223" idx="2"/>
                <a:endCxn id="722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6" name="AutoShape 258"/>
              <p:cNvCxnSpPr>
                <a:cxnSpLocks noChangeShapeType="1"/>
                <a:stCxn id="7221" idx="0"/>
                <a:endCxn id="722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7" name="AutoShape 259"/>
              <p:cNvCxnSpPr>
                <a:cxnSpLocks noChangeShapeType="1"/>
                <a:stCxn id="7219" idx="0"/>
                <a:endCxn id="721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8" name="AutoShape 260"/>
              <p:cNvCxnSpPr>
                <a:cxnSpLocks noChangeShapeType="1"/>
                <a:stCxn id="7221" idx="0"/>
                <a:endCxn id="722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9" name="AutoShape 261"/>
              <p:cNvCxnSpPr>
                <a:cxnSpLocks noChangeShapeType="1"/>
                <a:stCxn id="7222" idx="0"/>
                <a:endCxn id="722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30" name="AutoShape 262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1" name="AutoShape 263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2" name="AutoShape 264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3" name="AutoShape 265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4" name="AutoShape 266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5" name="AutoShape 267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36" name="AutoShape 268"/>
              <p:cNvCxnSpPr>
                <a:cxnSpLocks noChangeShapeType="1"/>
                <a:stCxn id="7230" idx="2"/>
                <a:endCxn id="723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7" name="AutoShape 269"/>
              <p:cNvCxnSpPr>
                <a:cxnSpLocks noChangeShapeType="1"/>
                <a:stCxn id="7235" idx="2"/>
                <a:endCxn id="723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8" name="AutoShape 270"/>
              <p:cNvCxnSpPr>
                <a:cxnSpLocks noChangeShapeType="1"/>
                <a:stCxn id="7233" idx="0"/>
                <a:endCxn id="723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9" name="AutoShape 271"/>
              <p:cNvCxnSpPr>
                <a:cxnSpLocks noChangeShapeType="1"/>
                <a:stCxn id="7231" idx="0"/>
                <a:endCxn id="723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40" name="AutoShape 272"/>
              <p:cNvCxnSpPr>
                <a:cxnSpLocks noChangeShapeType="1"/>
                <a:stCxn id="7233" idx="0"/>
                <a:endCxn id="723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41" name="AutoShape 273"/>
              <p:cNvCxnSpPr>
                <a:cxnSpLocks noChangeShapeType="1"/>
                <a:stCxn id="7234" idx="0"/>
                <a:endCxn id="723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sp>
          <p:nvSpPr>
            <p:cNvPr id="7213" name="AutoShape 274"/>
            <p:cNvSpPr>
              <a:spLocks noChangeArrowheads="1"/>
            </p:cNvSpPr>
            <p:nvPr/>
          </p:nvSpPr>
          <p:spPr bwMode="auto">
            <a:xfrm rot="5400000">
              <a:off x="4872" y="3086"/>
              <a:ext cx="462" cy="311"/>
            </a:xfrm>
            <a:prstGeom prst="rightArrow">
              <a:avLst>
                <a:gd name="adj1" fmla="val 50000"/>
                <a:gd name="adj2" fmla="val 37138"/>
              </a:avLst>
            </a:prstGeom>
            <a:gradFill rotWithShape="1">
              <a:gsLst>
                <a:gs pos="0">
                  <a:schemeClr val="hlink"/>
                </a:gs>
                <a:gs pos="100000">
                  <a:srgbClr val="FFFF99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000"/>
                <a:t>use</a:t>
              </a:r>
            </a:p>
          </p:txBody>
        </p:sp>
        <p:sp>
          <p:nvSpPr>
            <p:cNvPr id="7214" name="AutoShape 275"/>
            <p:cNvSpPr>
              <a:spLocks noChangeArrowheads="1"/>
            </p:cNvSpPr>
            <p:nvPr/>
          </p:nvSpPr>
          <p:spPr bwMode="auto">
            <a:xfrm rot="-5400000">
              <a:off x="4258" y="3060"/>
              <a:ext cx="462" cy="311"/>
            </a:xfrm>
            <a:prstGeom prst="rightArrow">
              <a:avLst>
                <a:gd name="adj1" fmla="val 50000"/>
                <a:gd name="adj2" fmla="val 37138"/>
              </a:avLst>
            </a:prstGeom>
            <a:gradFill rotWithShape="1">
              <a:gsLst>
                <a:gs pos="0">
                  <a:srgbClr val="FFFF99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r>
                <a:rPr lang="en-US" sz="2000"/>
                <a:t>add</a:t>
              </a:r>
            </a:p>
          </p:txBody>
        </p:sp>
        <p:sp>
          <p:nvSpPr>
            <p:cNvPr id="7215" name="Text Box 276"/>
            <p:cNvSpPr txBox="1">
              <a:spLocks noChangeArrowheads="1"/>
            </p:cNvSpPr>
            <p:nvPr/>
          </p:nvSpPr>
          <p:spPr bwMode="auto">
            <a:xfrm>
              <a:off x="5156" y="3413"/>
              <a:ext cx="60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99"/>
                  </a:solidFill>
                </a:rPr>
                <a:t>Generic</a:t>
              </a:r>
            </a:p>
            <a:p>
              <a:r>
                <a:rPr lang="en-US" sz="1800">
                  <a:solidFill>
                    <a:srgbClr val="FFFF99"/>
                  </a:solidFill>
                </a:rPr>
                <a:t>beliefs</a:t>
              </a:r>
            </a:p>
          </p:txBody>
        </p:sp>
        <p:sp>
          <p:nvSpPr>
            <p:cNvPr id="7216" name="AutoShape 277"/>
            <p:cNvSpPr>
              <a:spLocks noChangeArrowheads="1"/>
            </p:cNvSpPr>
            <p:nvPr/>
          </p:nvSpPr>
          <p:spPr bwMode="auto">
            <a:xfrm rot="-5400000">
              <a:off x="4560" y="3070"/>
              <a:ext cx="481" cy="311"/>
            </a:xfrm>
            <a:prstGeom prst="leftRightArrow">
              <a:avLst>
                <a:gd name="adj1" fmla="val 49843"/>
                <a:gd name="adj2" fmla="val 35895"/>
              </a:avLst>
            </a:prstGeom>
            <a:gradFill rotWithShape="1">
              <a:gsLst>
                <a:gs pos="0">
                  <a:srgbClr val="FFFF00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r>
                <a:rPr lang="en-US" sz="2000" dirty="0"/>
                <a:t>verify</a:t>
              </a:r>
            </a:p>
          </p:txBody>
        </p:sp>
      </p:grpSp>
      <p:sp>
        <p:nvSpPr>
          <p:cNvPr id="7204" name="Text Box 279"/>
          <p:cNvSpPr txBox="1">
            <a:spLocks noChangeArrowheads="1"/>
          </p:cNvSpPr>
          <p:nvPr/>
        </p:nvSpPr>
        <p:spPr bwMode="auto">
          <a:xfrm>
            <a:off x="4343400" y="3429000"/>
            <a:ext cx="1161686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further R&amp;D</a:t>
            </a:r>
          </a:p>
          <a:p>
            <a:r>
              <a:rPr lang="en-US" sz="1200" dirty="0">
                <a:solidFill>
                  <a:schemeClr val="bg1"/>
                </a:solidFill>
              </a:rPr>
              <a:t>(instrument and</a:t>
            </a:r>
          </a:p>
          <a:p>
            <a:r>
              <a:rPr lang="en-US" sz="1200" dirty="0">
                <a:solidFill>
                  <a:schemeClr val="bg1"/>
                </a:solidFill>
              </a:rPr>
              <a:t>study optimization)</a:t>
            </a:r>
          </a:p>
        </p:txBody>
      </p:sp>
      <p:sp>
        <p:nvSpPr>
          <p:cNvPr id="7205" name="AutoShape 280"/>
          <p:cNvSpPr>
            <a:spLocks noChangeArrowheads="1"/>
          </p:cNvSpPr>
          <p:nvPr/>
        </p:nvSpPr>
        <p:spPr bwMode="auto">
          <a:xfrm rot="10800000">
            <a:off x="3849688" y="4165600"/>
            <a:ext cx="2187575" cy="493713"/>
          </a:xfrm>
          <a:prstGeom prst="rightArrow">
            <a:avLst>
              <a:gd name="adj1" fmla="val 46630"/>
              <a:gd name="adj2" fmla="val 57245"/>
            </a:avLst>
          </a:prstGeom>
          <a:gradFill rotWithShape="1">
            <a:gsLst>
              <a:gs pos="0">
                <a:schemeClr val="hlink"/>
              </a:gs>
              <a:gs pos="100000">
                <a:srgbClr val="00006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" name="Group 281"/>
          <p:cNvGrpSpPr>
            <a:grpSpLocks/>
          </p:cNvGrpSpPr>
          <p:nvPr/>
        </p:nvGrpSpPr>
        <p:grpSpPr bwMode="auto">
          <a:xfrm>
            <a:off x="2913063" y="5713413"/>
            <a:ext cx="3189287" cy="792162"/>
            <a:chOff x="1835" y="3599"/>
            <a:chExt cx="2309" cy="499"/>
          </a:xfrm>
        </p:grpSpPr>
        <p:sp>
          <p:nvSpPr>
            <p:cNvPr id="7202" name="AutoShape 282"/>
            <p:cNvSpPr>
              <a:spLocks noChangeArrowheads="1"/>
            </p:cNvSpPr>
            <p:nvPr/>
          </p:nvSpPr>
          <p:spPr bwMode="auto">
            <a:xfrm rot="10800000">
              <a:off x="1835" y="3599"/>
              <a:ext cx="2309" cy="311"/>
            </a:xfrm>
            <a:prstGeom prst="rightArrow">
              <a:avLst>
                <a:gd name="adj1" fmla="val 46630"/>
                <a:gd name="adj2" fmla="val 68951"/>
              </a:avLst>
            </a:prstGeom>
            <a:gradFill rotWithShape="1">
              <a:gsLst>
                <a:gs pos="0">
                  <a:srgbClr val="FFFF99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Text Box 283"/>
            <p:cNvSpPr txBox="1">
              <a:spLocks noChangeArrowheads="1"/>
            </p:cNvSpPr>
            <p:nvPr/>
          </p:nvSpPr>
          <p:spPr bwMode="auto">
            <a:xfrm>
              <a:off x="2682" y="3848"/>
              <a:ext cx="87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application</a:t>
              </a:r>
            </a:p>
          </p:txBody>
        </p:sp>
      </p:grpSp>
      <p:grpSp>
        <p:nvGrpSpPr>
          <p:cNvPr id="17" name="Group 284"/>
          <p:cNvGrpSpPr>
            <a:grpSpLocks/>
          </p:cNvGrpSpPr>
          <p:nvPr/>
        </p:nvGrpSpPr>
        <p:grpSpPr bwMode="auto">
          <a:xfrm>
            <a:off x="255588" y="3905250"/>
            <a:ext cx="2743200" cy="2743200"/>
            <a:chOff x="161" y="2460"/>
            <a:chExt cx="1728" cy="1728"/>
          </a:xfrm>
        </p:grpSpPr>
        <p:pic>
          <p:nvPicPr>
            <p:cNvPr id="7200" name="Picture 285" descr="glob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1" y="2460"/>
              <a:ext cx="1728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01" name="Oval 286"/>
            <p:cNvSpPr>
              <a:spLocks noChangeArrowheads="1"/>
            </p:cNvSpPr>
            <p:nvPr/>
          </p:nvSpPr>
          <p:spPr bwMode="auto">
            <a:xfrm>
              <a:off x="257" y="2546"/>
              <a:ext cx="1524" cy="1524"/>
            </a:xfrm>
            <a:prstGeom prst="ellipse">
              <a:avLst/>
            </a:prstGeom>
            <a:solidFill>
              <a:srgbClr val="B2B2B2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287"/>
          <p:cNvGrpSpPr>
            <a:grpSpLocks/>
          </p:cNvGrpSpPr>
          <p:nvPr/>
        </p:nvGrpSpPr>
        <p:grpSpPr bwMode="auto">
          <a:xfrm>
            <a:off x="254000" y="3911600"/>
            <a:ext cx="2743200" cy="2743200"/>
            <a:chOff x="1332" y="1845"/>
            <a:chExt cx="1728" cy="1728"/>
          </a:xfrm>
        </p:grpSpPr>
        <p:pic>
          <p:nvPicPr>
            <p:cNvPr id="7198" name="Picture 288" descr="glob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2" y="1845"/>
              <a:ext cx="1728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99" name="Freeform 289"/>
            <p:cNvSpPr>
              <a:spLocks/>
            </p:cNvSpPr>
            <p:nvPr/>
          </p:nvSpPr>
          <p:spPr bwMode="auto">
            <a:xfrm>
              <a:off x="1428" y="1918"/>
              <a:ext cx="1475" cy="1579"/>
            </a:xfrm>
            <a:custGeom>
              <a:avLst/>
              <a:gdLst>
                <a:gd name="T0" fmla="*/ 1472 w 1475"/>
                <a:gd name="T1" fmla="*/ 494 h 1579"/>
                <a:gd name="T2" fmla="*/ 77 w 1475"/>
                <a:gd name="T3" fmla="*/ 1076 h 1579"/>
                <a:gd name="T4" fmla="*/ 60 w 1475"/>
                <a:gd name="T5" fmla="*/ 1032 h 1579"/>
                <a:gd name="T6" fmla="*/ 38 w 1475"/>
                <a:gd name="T7" fmla="*/ 939 h 1579"/>
                <a:gd name="T8" fmla="*/ 22 w 1475"/>
                <a:gd name="T9" fmla="*/ 890 h 1579"/>
                <a:gd name="T10" fmla="*/ 77 w 1475"/>
                <a:gd name="T11" fmla="*/ 467 h 1579"/>
                <a:gd name="T12" fmla="*/ 115 w 1475"/>
                <a:gd name="T13" fmla="*/ 407 h 1579"/>
                <a:gd name="T14" fmla="*/ 142 w 1475"/>
                <a:gd name="T15" fmla="*/ 357 h 1579"/>
                <a:gd name="T16" fmla="*/ 170 w 1475"/>
                <a:gd name="T17" fmla="*/ 324 h 1579"/>
                <a:gd name="T18" fmla="*/ 208 w 1475"/>
                <a:gd name="T19" fmla="*/ 253 h 1579"/>
                <a:gd name="T20" fmla="*/ 258 w 1475"/>
                <a:gd name="T21" fmla="*/ 220 h 1579"/>
                <a:gd name="T22" fmla="*/ 324 w 1475"/>
                <a:gd name="T23" fmla="*/ 165 h 1579"/>
                <a:gd name="T24" fmla="*/ 367 w 1475"/>
                <a:gd name="T25" fmla="*/ 122 h 1579"/>
                <a:gd name="T26" fmla="*/ 499 w 1475"/>
                <a:gd name="T27" fmla="*/ 56 h 1579"/>
                <a:gd name="T28" fmla="*/ 548 w 1475"/>
                <a:gd name="T29" fmla="*/ 34 h 1579"/>
                <a:gd name="T30" fmla="*/ 1097 w 1475"/>
                <a:gd name="T31" fmla="*/ 61 h 1579"/>
                <a:gd name="T32" fmla="*/ 1163 w 1475"/>
                <a:gd name="T33" fmla="*/ 116 h 1579"/>
                <a:gd name="T34" fmla="*/ 1174 w 1475"/>
                <a:gd name="T35" fmla="*/ 132 h 1579"/>
                <a:gd name="T36" fmla="*/ 1256 w 1475"/>
                <a:gd name="T37" fmla="*/ 165 h 1579"/>
                <a:gd name="T38" fmla="*/ 1322 w 1475"/>
                <a:gd name="T39" fmla="*/ 215 h 1579"/>
                <a:gd name="T40" fmla="*/ 1366 w 1475"/>
                <a:gd name="T41" fmla="*/ 259 h 1579"/>
                <a:gd name="T42" fmla="*/ 1410 w 1475"/>
                <a:gd name="T43" fmla="*/ 368 h 1579"/>
                <a:gd name="T44" fmla="*/ 1448 w 1475"/>
                <a:gd name="T45" fmla="*/ 445 h 1579"/>
                <a:gd name="T46" fmla="*/ 1454 w 1475"/>
                <a:gd name="T47" fmla="*/ 500 h 1579"/>
                <a:gd name="T48" fmla="*/ 1470 w 1475"/>
                <a:gd name="T49" fmla="*/ 511 h 1579"/>
                <a:gd name="T50" fmla="*/ 1472 w 1475"/>
                <a:gd name="T51" fmla="*/ 494 h 157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75"/>
                <a:gd name="T79" fmla="*/ 0 h 1579"/>
                <a:gd name="T80" fmla="*/ 1475 w 1475"/>
                <a:gd name="T81" fmla="*/ 1579 h 157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75" h="1579">
                  <a:moveTo>
                    <a:pt x="1472" y="494"/>
                  </a:moveTo>
                  <a:cubicBezTo>
                    <a:pt x="1009" y="694"/>
                    <a:pt x="57" y="1579"/>
                    <a:pt x="77" y="1076"/>
                  </a:cubicBezTo>
                  <a:cubicBezTo>
                    <a:pt x="78" y="1055"/>
                    <a:pt x="70" y="1047"/>
                    <a:pt x="60" y="1032"/>
                  </a:cubicBezTo>
                  <a:cubicBezTo>
                    <a:pt x="50" y="1000"/>
                    <a:pt x="58" y="967"/>
                    <a:pt x="38" y="939"/>
                  </a:cubicBezTo>
                  <a:cubicBezTo>
                    <a:pt x="33" y="922"/>
                    <a:pt x="27" y="906"/>
                    <a:pt x="22" y="890"/>
                  </a:cubicBezTo>
                  <a:cubicBezTo>
                    <a:pt x="25" y="759"/>
                    <a:pt x="0" y="587"/>
                    <a:pt x="77" y="467"/>
                  </a:cubicBezTo>
                  <a:cubicBezTo>
                    <a:pt x="85" y="440"/>
                    <a:pt x="91" y="423"/>
                    <a:pt x="115" y="407"/>
                  </a:cubicBezTo>
                  <a:cubicBezTo>
                    <a:pt x="125" y="391"/>
                    <a:pt x="130" y="371"/>
                    <a:pt x="142" y="357"/>
                  </a:cubicBezTo>
                  <a:cubicBezTo>
                    <a:pt x="183" y="307"/>
                    <a:pt x="138" y="373"/>
                    <a:pt x="170" y="324"/>
                  </a:cubicBezTo>
                  <a:cubicBezTo>
                    <a:pt x="176" y="297"/>
                    <a:pt x="187" y="272"/>
                    <a:pt x="208" y="253"/>
                  </a:cubicBezTo>
                  <a:cubicBezTo>
                    <a:pt x="223" y="240"/>
                    <a:pt x="244" y="234"/>
                    <a:pt x="258" y="220"/>
                  </a:cubicBezTo>
                  <a:cubicBezTo>
                    <a:pt x="300" y="178"/>
                    <a:pt x="278" y="196"/>
                    <a:pt x="324" y="165"/>
                  </a:cubicBezTo>
                  <a:cubicBezTo>
                    <a:pt x="343" y="153"/>
                    <a:pt x="348" y="134"/>
                    <a:pt x="367" y="122"/>
                  </a:cubicBezTo>
                  <a:cubicBezTo>
                    <a:pt x="393" y="81"/>
                    <a:pt x="455" y="71"/>
                    <a:pt x="499" y="56"/>
                  </a:cubicBezTo>
                  <a:cubicBezTo>
                    <a:pt x="517" y="50"/>
                    <a:pt x="530" y="40"/>
                    <a:pt x="548" y="34"/>
                  </a:cubicBezTo>
                  <a:cubicBezTo>
                    <a:pt x="892" y="38"/>
                    <a:pt x="902" y="0"/>
                    <a:pt x="1097" y="61"/>
                  </a:cubicBezTo>
                  <a:cubicBezTo>
                    <a:pt x="1123" y="78"/>
                    <a:pt x="1143" y="93"/>
                    <a:pt x="1163" y="116"/>
                  </a:cubicBezTo>
                  <a:cubicBezTo>
                    <a:pt x="1167" y="121"/>
                    <a:pt x="1169" y="128"/>
                    <a:pt x="1174" y="132"/>
                  </a:cubicBezTo>
                  <a:cubicBezTo>
                    <a:pt x="1195" y="149"/>
                    <a:pt x="1230" y="157"/>
                    <a:pt x="1256" y="165"/>
                  </a:cubicBezTo>
                  <a:cubicBezTo>
                    <a:pt x="1281" y="181"/>
                    <a:pt x="1294" y="205"/>
                    <a:pt x="1322" y="215"/>
                  </a:cubicBezTo>
                  <a:cubicBezTo>
                    <a:pt x="1335" y="234"/>
                    <a:pt x="1347" y="247"/>
                    <a:pt x="1366" y="259"/>
                  </a:cubicBezTo>
                  <a:cubicBezTo>
                    <a:pt x="1389" y="292"/>
                    <a:pt x="1387" y="335"/>
                    <a:pt x="1410" y="368"/>
                  </a:cubicBezTo>
                  <a:cubicBezTo>
                    <a:pt x="1415" y="398"/>
                    <a:pt x="1422" y="427"/>
                    <a:pt x="1448" y="445"/>
                  </a:cubicBezTo>
                  <a:cubicBezTo>
                    <a:pt x="1450" y="463"/>
                    <a:pt x="1448" y="483"/>
                    <a:pt x="1454" y="500"/>
                  </a:cubicBezTo>
                  <a:cubicBezTo>
                    <a:pt x="1456" y="506"/>
                    <a:pt x="1464" y="513"/>
                    <a:pt x="1470" y="511"/>
                  </a:cubicBezTo>
                  <a:cubicBezTo>
                    <a:pt x="1475" y="509"/>
                    <a:pt x="1471" y="500"/>
                    <a:pt x="1472" y="494"/>
                  </a:cubicBezTo>
                  <a:close/>
                </a:path>
              </a:pathLst>
            </a:custGeom>
            <a:solidFill>
              <a:srgbClr val="B2B2B2">
                <a:alpha val="50195"/>
              </a:srgbClr>
            </a:solid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056034" name="AutoShape 290"/>
          <p:cNvSpPr>
            <a:spLocks noChangeArrowheads="1"/>
          </p:cNvSpPr>
          <p:nvPr/>
        </p:nvSpPr>
        <p:spPr bwMode="auto">
          <a:xfrm rot="-2434525">
            <a:off x="1944688" y="3862388"/>
            <a:ext cx="1322387" cy="606425"/>
          </a:xfrm>
          <a:prstGeom prst="rightArrow">
            <a:avLst>
              <a:gd name="adj1" fmla="val 50000"/>
              <a:gd name="adj2" fmla="val 54516"/>
            </a:avLst>
          </a:prstGeom>
          <a:gradFill rotWithShape="1">
            <a:gsLst>
              <a:gs pos="0">
                <a:schemeClr val="accent1"/>
              </a:gs>
              <a:gs pos="100000">
                <a:srgbClr val="FF9933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" name="Group 291"/>
          <p:cNvGrpSpPr>
            <a:grpSpLocks/>
          </p:cNvGrpSpPr>
          <p:nvPr/>
        </p:nvGrpSpPr>
        <p:grpSpPr bwMode="auto">
          <a:xfrm rot="-7712767">
            <a:off x="1909763" y="3219450"/>
            <a:ext cx="2590800" cy="914400"/>
            <a:chOff x="2688" y="2640"/>
            <a:chExt cx="1632" cy="576"/>
          </a:xfrm>
        </p:grpSpPr>
        <p:sp>
          <p:nvSpPr>
            <p:cNvPr id="7187" name="AutoShape 292"/>
            <p:cNvSpPr>
              <a:spLocks noChangeArrowheads="1"/>
            </p:cNvSpPr>
            <p:nvPr/>
          </p:nvSpPr>
          <p:spPr bwMode="auto">
            <a:xfrm>
              <a:off x="2688" y="2640"/>
              <a:ext cx="1632" cy="5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8" name="Line 293"/>
            <p:cNvSpPr>
              <a:spLocks noChangeShapeType="1"/>
            </p:cNvSpPr>
            <p:nvPr/>
          </p:nvSpPr>
          <p:spPr bwMode="auto">
            <a:xfrm>
              <a:off x="2880" y="2640"/>
              <a:ext cx="28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9" name="Line 294"/>
            <p:cNvSpPr>
              <a:spLocks noChangeShapeType="1"/>
            </p:cNvSpPr>
            <p:nvPr/>
          </p:nvSpPr>
          <p:spPr bwMode="auto">
            <a:xfrm>
              <a:off x="3120" y="2640"/>
              <a:ext cx="144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0" name="Line 295"/>
            <p:cNvSpPr>
              <a:spLocks noChangeShapeType="1"/>
            </p:cNvSpPr>
            <p:nvPr/>
          </p:nvSpPr>
          <p:spPr bwMode="auto">
            <a:xfrm>
              <a:off x="3312" y="2640"/>
              <a:ext cx="4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1" name="Line 296"/>
            <p:cNvSpPr>
              <a:spLocks noChangeShapeType="1"/>
            </p:cNvSpPr>
            <p:nvPr/>
          </p:nvSpPr>
          <p:spPr bwMode="auto">
            <a:xfrm>
              <a:off x="3456" y="2640"/>
              <a:ext cx="0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2" name="Line 297"/>
            <p:cNvSpPr>
              <a:spLocks noChangeShapeType="1"/>
            </p:cNvSpPr>
            <p:nvPr/>
          </p:nvSpPr>
          <p:spPr bwMode="auto">
            <a:xfrm flipV="1">
              <a:off x="3552" y="2640"/>
              <a:ext cx="144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3" name="Line 298"/>
            <p:cNvSpPr>
              <a:spLocks noChangeShapeType="1"/>
            </p:cNvSpPr>
            <p:nvPr/>
          </p:nvSpPr>
          <p:spPr bwMode="auto">
            <a:xfrm flipV="1">
              <a:off x="3648" y="2640"/>
              <a:ext cx="192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4" name="Line 299"/>
            <p:cNvSpPr>
              <a:spLocks noChangeShapeType="1"/>
            </p:cNvSpPr>
            <p:nvPr/>
          </p:nvSpPr>
          <p:spPr bwMode="auto">
            <a:xfrm flipV="1">
              <a:off x="3792" y="2640"/>
              <a:ext cx="28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5" name="Line 300"/>
            <p:cNvSpPr>
              <a:spLocks noChangeShapeType="1"/>
            </p:cNvSpPr>
            <p:nvPr/>
          </p:nvSpPr>
          <p:spPr bwMode="auto">
            <a:xfrm>
              <a:off x="2790" y="2784"/>
              <a:ext cx="143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6" name="Line 301"/>
            <p:cNvSpPr>
              <a:spLocks noChangeShapeType="1"/>
            </p:cNvSpPr>
            <p:nvPr/>
          </p:nvSpPr>
          <p:spPr bwMode="auto">
            <a:xfrm>
              <a:off x="2892" y="2928"/>
              <a:ext cx="123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7" name="Line 302"/>
            <p:cNvSpPr>
              <a:spLocks noChangeShapeType="1"/>
            </p:cNvSpPr>
            <p:nvPr/>
          </p:nvSpPr>
          <p:spPr bwMode="auto">
            <a:xfrm>
              <a:off x="2992" y="3072"/>
              <a:ext cx="1025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056047" name="AutoShape 303"/>
          <p:cNvSpPr>
            <a:spLocks noChangeArrowheads="1"/>
          </p:cNvSpPr>
          <p:nvPr/>
        </p:nvSpPr>
        <p:spPr bwMode="auto">
          <a:xfrm rot="-2435325">
            <a:off x="3243263" y="2963863"/>
            <a:ext cx="844550" cy="536575"/>
          </a:xfrm>
          <a:prstGeom prst="rightArrow">
            <a:avLst>
              <a:gd name="adj1" fmla="val 54574"/>
              <a:gd name="adj2" fmla="val 41222"/>
            </a:avLst>
          </a:prstGeom>
          <a:gradFill rotWithShape="1">
            <a:gsLst>
              <a:gs pos="0">
                <a:srgbClr val="FF9933"/>
              </a:gs>
              <a:gs pos="100000">
                <a:srgbClr val="764718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" name="Group 304"/>
          <p:cNvGrpSpPr>
            <a:grpSpLocks/>
          </p:cNvGrpSpPr>
          <p:nvPr/>
        </p:nvGrpSpPr>
        <p:grpSpPr bwMode="auto">
          <a:xfrm>
            <a:off x="606425" y="4727575"/>
            <a:ext cx="1836738" cy="1127125"/>
            <a:chOff x="382" y="2978"/>
            <a:chExt cx="1157" cy="710"/>
          </a:xfrm>
        </p:grpSpPr>
        <p:sp>
          <p:nvSpPr>
            <p:cNvPr id="7185" name="AutoShape 305"/>
            <p:cNvSpPr>
              <a:spLocks noChangeArrowheads="1"/>
            </p:cNvSpPr>
            <p:nvPr/>
          </p:nvSpPr>
          <p:spPr bwMode="auto">
            <a:xfrm rot="4039054">
              <a:off x="1027" y="3176"/>
              <a:ext cx="710" cy="314"/>
            </a:xfrm>
            <a:prstGeom prst="leftRightArrow">
              <a:avLst>
                <a:gd name="adj1" fmla="val 50000"/>
                <a:gd name="adj2" fmla="val 45223"/>
              </a:avLst>
            </a:prstGeom>
            <a:solidFill>
              <a:srgbClr val="000000">
                <a:alpha val="7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6" name="AutoShape 306"/>
            <p:cNvSpPr>
              <a:spLocks noChangeArrowheads="1"/>
            </p:cNvSpPr>
            <p:nvPr/>
          </p:nvSpPr>
          <p:spPr bwMode="auto">
            <a:xfrm>
              <a:off x="382" y="3186"/>
              <a:ext cx="732" cy="479"/>
            </a:xfrm>
            <a:prstGeom prst="roundRect">
              <a:avLst>
                <a:gd name="adj" fmla="val 16667"/>
              </a:avLst>
            </a:prstGeom>
            <a:solidFill>
              <a:srgbClr val="000000">
                <a:alpha val="76862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l-GR">
                  <a:solidFill>
                    <a:schemeClr val="bg1"/>
                  </a:solidFill>
                  <a:cs typeface="Times New Roman" pitchFamily="18" charset="0"/>
                </a:rPr>
                <a:t>Δ</a:t>
              </a:r>
              <a:r>
                <a:rPr lang="nl-BE">
                  <a:solidFill>
                    <a:schemeClr val="bg1"/>
                  </a:solidFill>
                  <a:cs typeface="Times New Roman" pitchFamily="18" charset="0"/>
                </a:rPr>
                <a:t> </a:t>
              </a:r>
              <a:r>
                <a:rPr lang="en-US" sz="1800">
                  <a:solidFill>
                    <a:schemeClr val="bg1"/>
                  </a:solidFill>
                </a:rPr>
                <a:t>= outcome</a:t>
              </a:r>
            </a:p>
          </p:txBody>
        </p:sp>
      </p:grpSp>
      <p:sp>
        <p:nvSpPr>
          <p:cNvPr id="309" name="Left Brace 308"/>
          <p:cNvSpPr>
            <a:spLocks/>
          </p:cNvSpPr>
          <p:nvPr/>
        </p:nvSpPr>
        <p:spPr bwMode="auto">
          <a:xfrm>
            <a:off x="6018213" y="3844925"/>
            <a:ext cx="541337" cy="2900363"/>
          </a:xfrm>
          <a:prstGeom prst="leftBrace">
            <a:avLst>
              <a:gd name="adj1" fmla="val 58291"/>
              <a:gd name="adj2" fmla="val 46463"/>
            </a:avLst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280"/>
          <p:cNvSpPr>
            <a:spLocks noChangeArrowheads="1"/>
          </p:cNvSpPr>
          <p:nvPr/>
        </p:nvSpPr>
        <p:spPr bwMode="auto">
          <a:xfrm rot="17685397">
            <a:off x="4688432" y="3982086"/>
            <a:ext cx="2206118" cy="493713"/>
          </a:xfrm>
          <a:prstGeom prst="rightArrow">
            <a:avLst>
              <a:gd name="adj1" fmla="val 46630"/>
              <a:gd name="adj2" fmla="val 57245"/>
            </a:avLst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AutoShape 280"/>
          <p:cNvSpPr>
            <a:spLocks noChangeArrowheads="1"/>
          </p:cNvSpPr>
          <p:nvPr/>
        </p:nvSpPr>
        <p:spPr bwMode="auto">
          <a:xfrm rot="19056791">
            <a:off x="5019581" y="4074467"/>
            <a:ext cx="2512982" cy="493713"/>
          </a:xfrm>
          <a:prstGeom prst="rightArrow">
            <a:avLst>
              <a:gd name="adj1" fmla="val 46630"/>
              <a:gd name="adj2" fmla="val 57245"/>
            </a:avLst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2" name="AutoShape 280"/>
          <p:cNvSpPr>
            <a:spLocks noChangeArrowheads="1"/>
          </p:cNvSpPr>
          <p:nvPr/>
        </p:nvSpPr>
        <p:spPr bwMode="auto">
          <a:xfrm rot="1384625">
            <a:off x="5217606" y="5154638"/>
            <a:ext cx="1518447" cy="493713"/>
          </a:xfrm>
          <a:prstGeom prst="rightArrow">
            <a:avLst>
              <a:gd name="adj1" fmla="val 46630"/>
              <a:gd name="adj2" fmla="val 57245"/>
            </a:avLst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4" name="Rectangle 313"/>
          <p:cNvSpPr/>
          <p:nvPr/>
        </p:nvSpPr>
        <p:spPr bwMode="auto">
          <a:xfrm rot="10800000" flipV="1">
            <a:off x="2971800" y="5018809"/>
            <a:ext cx="2514600" cy="304800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2E79DA6-5BDA-4C08-AEBD-0294EC2EF3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2475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/>
              <a:t>Major flaw in Machine Learning Approaches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06850" y="2090738"/>
            <a:ext cx="1077913" cy="1262062"/>
            <a:chOff x="3170" y="2938"/>
            <a:chExt cx="679" cy="795"/>
          </a:xfrm>
        </p:grpSpPr>
        <p:sp>
          <p:nvSpPr>
            <p:cNvPr id="7444" name="Oval 4"/>
            <p:cNvSpPr>
              <a:spLocks noChangeArrowheads="1"/>
            </p:cNvSpPr>
            <p:nvPr/>
          </p:nvSpPr>
          <p:spPr bwMode="auto">
            <a:xfrm flipH="1">
              <a:off x="3170" y="300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5" name="Oval 5"/>
            <p:cNvSpPr>
              <a:spLocks noChangeArrowheads="1"/>
            </p:cNvSpPr>
            <p:nvPr/>
          </p:nvSpPr>
          <p:spPr bwMode="auto">
            <a:xfrm flipH="1">
              <a:off x="3267" y="310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6" name="Oval 6"/>
            <p:cNvSpPr>
              <a:spLocks noChangeArrowheads="1"/>
            </p:cNvSpPr>
            <p:nvPr/>
          </p:nvSpPr>
          <p:spPr bwMode="auto">
            <a:xfrm flipH="1">
              <a:off x="3412" y="315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7" name="Oval 7"/>
            <p:cNvSpPr>
              <a:spLocks noChangeArrowheads="1"/>
            </p:cNvSpPr>
            <p:nvPr/>
          </p:nvSpPr>
          <p:spPr bwMode="auto">
            <a:xfrm flipH="1">
              <a:off x="3218" y="329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8" name="Oval 8"/>
            <p:cNvSpPr>
              <a:spLocks noChangeArrowheads="1"/>
            </p:cNvSpPr>
            <p:nvPr/>
          </p:nvSpPr>
          <p:spPr bwMode="auto">
            <a:xfrm flipH="1">
              <a:off x="3558" y="3442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9" name="Oval 9"/>
            <p:cNvSpPr>
              <a:spLocks noChangeArrowheads="1"/>
            </p:cNvSpPr>
            <p:nvPr/>
          </p:nvSpPr>
          <p:spPr bwMode="auto">
            <a:xfrm flipH="1">
              <a:off x="3655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0" name="Oval 10"/>
            <p:cNvSpPr>
              <a:spLocks noChangeArrowheads="1"/>
            </p:cNvSpPr>
            <p:nvPr/>
          </p:nvSpPr>
          <p:spPr bwMode="auto">
            <a:xfrm flipH="1">
              <a:off x="3461" y="339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1" name="Oval 11"/>
            <p:cNvSpPr>
              <a:spLocks noChangeArrowheads="1"/>
            </p:cNvSpPr>
            <p:nvPr/>
          </p:nvSpPr>
          <p:spPr bwMode="auto">
            <a:xfrm flipH="1">
              <a:off x="3558" y="305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2" name="Oval 12"/>
            <p:cNvSpPr>
              <a:spLocks noChangeArrowheads="1"/>
            </p:cNvSpPr>
            <p:nvPr/>
          </p:nvSpPr>
          <p:spPr bwMode="auto">
            <a:xfrm flipH="1">
              <a:off x="3267" y="310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3" name="Oval 13"/>
            <p:cNvSpPr>
              <a:spLocks noChangeArrowheads="1"/>
            </p:cNvSpPr>
            <p:nvPr/>
          </p:nvSpPr>
          <p:spPr bwMode="auto">
            <a:xfrm flipH="1">
              <a:off x="3364" y="3200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4" name="Oval 14"/>
            <p:cNvSpPr>
              <a:spLocks noChangeArrowheads="1"/>
            </p:cNvSpPr>
            <p:nvPr/>
          </p:nvSpPr>
          <p:spPr bwMode="auto">
            <a:xfrm flipH="1">
              <a:off x="3509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5" name="Oval 15"/>
            <p:cNvSpPr>
              <a:spLocks noChangeArrowheads="1"/>
            </p:cNvSpPr>
            <p:nvPr/>
          </p:nvSpPr>
          <p:spPr bwMode="auto">
            <a:xfrm flipH="1">
              <a:off x="3315" y="339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6" name="Oval 16"/>
            <p:cNvSpPr>
              <a:spLocks noChangeArrowheads="1"/>
            </p:cNvSpPr>
            <p:nvPr/>
          </p:nvSpPr>
          <p:spPr bwMode="auto">
            <a:xfrm flipH="1">
              <a:off x="3655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7" name="Oval 17"/>
            <p:cNvSpPr>
              <a:spLocks noChangeArrowheads="1"/>
            </p:cNvSpPr>
            <p:nvPr/>
          </p:nvSpPr>
          <p:spPr bwMode="auto">
            <a:xfrm flipH="1">
              <a:off x="3655" y="3442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8" name="Oval 18"/>
            <p:cNvSpPr>
              <a:spLocks noChangeArrowheads="1"/>
            </p:cNvSpPr>
            <p:nvPr/>
          </p:nvSpPr>
          <p:spPr bwMode="auto">
            <a:xfrm flipH="1">
              <a:off x="3266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9" name="Oval 19"/>
            <p:cNvSpPr>
              <a:spLocks noChangeArrowheads="1"/>
            </p:cNvSpPr>
            <p:nvPr/>
          </p:nvSpPr>
          <p:spPr bwMode="auto">
            <a:xfrm flipH="1">
              <a:off x="3655" y="315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0" name="Oval 20"/>
            <p:cNvSpPr>
              <a:spLocks noChangeArrowheads="1"/>
            </p:cNvSpPr>
            <p:nvPr/>
          </p:nvSpPr>
          <p:spPr bwMode="auto">
            <a:xfrm flipH="1">
              <a:off x="3364" y="3200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1" name="Oval 21"/>
            <p:cNvSpPr>
              <a:spLocks noChangeArrowheads="1"/>
            </p:cNvSpPr>
            <p:nvPr/>
          </p:nvSpPr>
          <p:spPr bwMode="auto">
            <a:xfrm flipH="1">
              <a:off x="3461" y="329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2" name="Oval 22"/>
            <p:cNvSpPr>
              <a:spLocks noChangeArrowheads="1"/>
            </p:cNvSpPr>
            <p:nvPr/>
          </p:nvSpPr>
          <p:spPr bwMode="auto">
            <a:xfrm flipH="1">
              <a:off x="3606" y="3345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3" name="Oval 23"/>
            <p:cNvSpPr>
              <a:spLocks noChangeArrowheads="1"/>
            </p:cNvSpPr>
            <p:nvPr/>
          </p:nvSpPr>
          <p:spPr bwMode="auto">
            <a:xfrm flipH="1">
              <a:off x="3412" y="349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4" name="Oval 24"/>
            <p:cNvSpPr>
              <a:spLocks noChangeArrowheads="1"/>
            </p:cNvSpPr>
            <p:nvPr/>
          </p:nvSpPr>
          <p:spPr bwMode="auto">
            <a:xfrm flipH="1">
              <a:off x="3752" y="363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5" name="Oval 25"/>
            <p:cNvSpPr>
              <a:spLocks noChangeArrowheads="1"/>
            </p:cNvSpPr>
            <p:nvPr/>
          </p:nvSpPr>
          <p:spPr bwMode="auto">
            <a:xfrm flipH="1">
              <a:off x="3752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6" name="Oval 26"/>
            <p:cNvSpPr>
              <a:spLocks noChangeArrowheads="1"/>
            </p:cNvSpPr>
            <p:nvPr/>
          </p:nvSpPr>
          <p:spPr bwMode="auto">
            <a:xfrm flipH="1">
              <a:off x="3655" y="358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7" name="Oval 27"/>
            <p:cNvSpPr>
              <a:spLocks noChangeArrowheads="1"/>
            </p:cNvSpPr>
            <p:nvPr/>
          </p:nvSpPr>
          <p:spPr bwMode="auto">
            <a:xfrm flipH="1">
              <a:off x="3752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8" name="Oval 28"/>
            <p:cNvSpPr>
              <a:spLocks noChangeArrowheads="1"/>
            </p:cNvSpPr>
            <p:nvPr/>
          </p:nvSpPr>
          <p:spPr bwMode="auto">
            <a:xfrm flipH="1">
              <a:off x="3315" y="293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9" name="Oval 29"/>
            <p:cNvSpPr>
              <a:spLocks noChangeArrowheads="1"/>
            </p:cNvSpPr>
            <p:nvPr/>
          </p:nvSpPr>
          <p:spPr bwMode="auto">
            <a:xfrm flipH="1">
              <a:off x="3412" y="3035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0" name="Oval 30"/>
            <p:cNvSpPr>
              <a:spLocks noChangeArrowheads="1"/>
            </p:cNvSpPr>
            <p:nvPr/>
          </p:nvSpPr>
          <p:spPr bwMode="auto">
            <a:xfrm flipH="1">
              <a:off x="3557" y="308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1" name="Oval 31"/>
            <p:cNvSpPr>
              <a:spLocks noChangeArrowheads="1"/>
            </p:cNvSpPr>
            <p:nvPr/>
          </p:nvSpPr>
          <p:spPr bwMode="auto">
            <a:xfrm flipH="1">
              <a:off x="3363" y="322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2" name="Oval 32"/>
            <p:cNvSpPr>
              <a:spLocks noChangeArrowheads="1"/>
            </p:cNvSpPr>
            <p:nvPr/>
          </p:nvSpPr>
          <p:spPr bwMode="auto">
            <a:xfrm flipH="1">
              <a:off x="3703" y="337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3" name="Oval 33"/>
            <p:cNvSpPr>
              <a:spLocks noChangeArrowheads="1"/>
            </p:cNvSpPr>
            <p:nvPr/>
          </p:nvSpPr>
          <p:spPr bwMode="auto">
            <a:xfrm flipH="1">
              <a:off x="3703" y="327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4" name="Oval 34"/>
            <p:cNvSpPr>
              <a:spLocks noChangeArrowheads="1"/>
            </p:cNvSpPr>
            <p:nvPr/>
          </p:nvSpPr>
          <p:spPr bwMode="auto">
            <a:xfrm flipH="1">
              <a:off x="3606" y="332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5" name="Oval 35"/>
            <p:cNvSpPr>
              <a:spLocks noChangeArrowheads="1"/>
            </p:cNvSpPr>
            <p:nvPr/>
          </p:nvSpPr>
          <p:spPr bwMode="auto">
            <a:xfrm flipH="1">
              <a:off x="3703" y="298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5057775" y="1916113"/>
            <a:ext cx="3849688" cy="1187450"/>
            <a:chOff x="3186" y="1207"/>
            <a:chExt cx="2425" cy="748"/>
          </a:xfrm>
        </p:grpSpPr>
        <p:sp>
          <p:nvSpPr>
            <p:cNvPr id="7408" name="AutoShape 38"/>
            <p:cNvSpPr>
              <a:spLocks noChangeArrowheads="1"/>
            </p:cNvSpPr>
            <p:nvPr/>
          </p:nvSpPr>
          <p:spPr bwMode="auto">
            <a:xfrm>
              <a:off x="4136" y="1301"/>
              <a:ext cx="1475" cy="654"/>
            </a:xfrm>
            <a:prstGeom prst="cube">
              <a:avLst>
                <a:gd name="adj" fmla="val 75843"/>
              </a:avLst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" name="Group 39"/>
            <p:cNvGrpSpPr>
              <a:grpSpLocks/>
            </p:cNvGrpSpPr>
            <p:nvPr/>
          </p:nvGrpSpPr>
          <p:grpSpPr bwMode="auto">
            <a:xfrm>
              <a:off x="4308" y="1360"/>
              <a:ext cx="1233" cy="468"/>
              <a:chOff x="3968" y="1662"/>
              <a:chExt cx="1233" cy="748"/>
            </a:xfrm>
          </p:grpSpPr>
          <p:sp>
            <p:nvSpPr>
              <p:cNvPr id="7412" name="Oval 40"/>
              <p:cNvSpPr>
                <a:spLocks noChangeArrowheads="1"/>
              </p:cNvSpPr>
              <p:nvPr/>
            </p:nvSpPr>
            <p:spPr bwMode="auto">
              <a:xfrm flipH="1">
                <a:off x="4017" y="1857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3" name="Oval 41"/>
              <p:cNvSpPr>
                <a:spLocks noChangeArrowheads="1"/>
              </p:cNvSpPr>
              <p:nvPr/>
            </p:nvSpPr>
            <p:spPr bwMode="auto">
              <a:xfrm flipH="1">
                <a:off x="4211" y="182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4" name="Oval 42"/>
              <p:cNvSpPr>
                <a:spLocks noChangeArrowheads="1"/>
              </p:cNvSpPr>
              <p:nvPr/>
            </p:nvSpPr>
            <p:spPr bwMode="auto">
              <a:xfrm flipH="1">
                <a:off x="4356" y="187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5" name="Oval 43"/>
              <p:cNvSpPr>
                <a:spLocks noChangeArrowheads="1"/>
              </p:cNvSpPr>
              <p:nvPr/>
            </p:nvSpPr>
            <p:spPr bwMode="auto">
              <a:xfrm flipH="1">
                <a:off x="4162" y="198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6" name="Oval 44"/>
              <p:cNvSpPr>
                <a:spLocks noChangeArrowheads="1"/>
              </p:cNvSpPr>
              <p:nvPr/>
            </p:nvSpPr>
            <p:spPr bwMode="auto">
              <a:xfrm flipH="1">
                <a:off x="4355" y="219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7" name="Oval 45"/>
              <p:cNvSpPr>
                <a:spLocks noChangeArrowheads="1"/>
              </p:cNvSpPr>
              <p:nvPr/>
            </p:nvSpPr>
            <p:spPr bwMode="auto">
              <a:xfrm flipH="1">
                <a:off x="4599" y="197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8" name="Oval 46"/>
              <p:cNvSpPr>
                <a:spLocks noChangeArrowheads="1"/>
              </p:cNvSpPr>
              <p:nvPr/>
            </p:nvSpPr>
            <p:spPr bwMode="auto">
              <a:xfrm flipH="1">
                <a:off x="4405" y="211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9" name="Oval 47"/>
              <p:cNvSpPr>
                <a:spLocks noChangeArrowheads="1"/>
              </p:cNvSpPr>
              <p:nvPr/>
            </p:nvSpPr>
            <p:spPr bwMode="auto">
              <a:xfrm flipH="1">
                <a:off x="4550" y="172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0" name="Oval 48"/>
              <p:cNvSpPr>
                <a:spLocks noChangeArrowheads="1"/>
              </p:cNvSpPr>
              <p:nvPr/>
            </p:nvSpPr>
            <p:spPr bwMode="auto">
              <a:xfrm flipH="1">
                <a:off x="4211" y="182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1" name="Oval 49"/>
              <p:cNvSpPr>
                <a:spLocks noChangeArrowheads="1"/>
              </p:cNvSpPr>
              <p:nvPr/>
            </p:nvSpPr>
            <p:spPr bwMode="auto">
              <a:xfrm flipH="1">
                <a:off x="4308" y="1925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2" name="Oval 50"/>
              <p:cNvSpPr>
                <a:spLocks noChangeArrowheads="1"/>
              </p:cNvSpPr>
              <p:nvPr/>
            </p:nvSpPr>
            <p:spPr bwMode="auto">
              <a:xfrm flipH="1">
                <a:off x="4453" y="197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3" name="Oval 51"/>
              <p:cNvSpPr>
                <a:spLocks noChangeArrowheads="1"/>
              </p:cNvSpPr>
              <p:nvPr/>
            </p:nvSpPr>
            <p:spPr bwMode="auto">
              <a:xfrm flipH="1">
                <a:off x="4259" y="211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4" name="Oval 52"/>
              <p:cNvSpPr>
                <a:spLocks noChangeArrowheads="1"/>
              </p:cNvSpPr>
              <p:nvPr/>
            </p:nvSpPr>
            <p:spPr bwMode="auto">
              <a:xfrm flipH="1">
                <a:off x="4599" y="2264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5" name="Oval 53"/>
              <p:cNvSpPr>
                <a:spLocks noChangeArrowheads="1"/>
              </p:cNvSpPr>
              <p:nvPr/>
            </p:nvSpPr>
            <p:spPr bwMode="auto">
              <a:xfrm flipH="1">
                <a:off x="4550" y="219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6" name="Oval 54"/>
              <p:cNvSpPr>
                <a:spLocks noChangeArrowheads="1"/>
              </p:cNvSpPr>
              <p:nvPr/>
            </p:nvSpPr>
            <p:spPr bwMode="auto">
              <a:xfrm flipH="1">
                <a:off x="3968" y="217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7" name="Oval 55"/>
              <p:cNvSpPr>
                <a:spLocks noChangeArrowheads="1"/>
              </p:cNvSpPr>
              <p:nvPr/>
            </p:nvSpPr>
            <p:spPr bwMode="auto">
              <a:xfrm flipH="1">
                <a:off x="4599" y="187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8" name="Oval 56"/>
              <p:cNvSpPr>
                <a:spLocks noChangeArrowheads="1"/>
              </p:cNvSpPr>
              <p:nvPr/>
            </p:nvSpPr>
            <p:spPr bwMode="auto">
              <a:xfrm flipH="1">
                <a:off x="4308" y="1925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9" name="Oval 57"/>
              <p:cNvSpPr>
                <a:spLocks noChangeArrowheads="1"/>
              </p:cNvSpPr>
              <p:nvPr/>
            </p:nvSpPr>
            <p:spPr bwMode="auto">
              <a:xfrm flipH="1">
                <a:off x="4405" y="202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0" name="Oval 58"/>
              <p:cNvSpPr>
                <a:spLocks noChangeArrowheads="1"/>
              </p:cNvSpPr>
              <p:nvPr/>
            </p:nvSpPr>
            <p:spPr bwMode="auto">
              <a:xfrm flipH="1">
                <a:off x="4550" y="2070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1" name="Oval 59"/>
              <p:cNvSpPr>
                <a:spLocks noChangeArrowheads="1"/>
              </p:cNvSpPr>
              <p:nvPr/>
            </p:nvSpPr>
            <p:spPr bwMode="auto">
              <a:xfrm flipH="1">
                <a:off x="4162" y="222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2" name="Oval 60"/>
              <p:cNvSpPr>
                <a:spLocks noChangeArrowheads="1"/>
              </p:cNvSpPr>
              <p:nvPr/>
            </p:nvSpPr>
            <p:spPr bwMode="auto">
              <a:xfrm flipH="1">
                <a:off x="5104" y="188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3" name="Oval 61"/>
              <p:cNvSpPr>
                <a:spLocks noChangeArrowheads="1"/>
              </p:cNvSpPr>
              <p:nvPr/>
            </p:nvSpPr>
            <p:spPr bwMode="auto">
              <a:xfrm flipH="1">
                <a:off x="4890" y="212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4" name="Oval 62"/>
              <p:cNvSpPr>
                <a:spLocks noChangeArrowheads="1"/>
              </p:cNvSpPr>
              <p:nvPr/>
            </p:nvSpPr>
            <p:spPr bwMode="auto">
              <a:xfrm flipH="1">
                <a:off x="4599" y="231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5" name="Oval 63"/>
              <p:cNvSpPr>
                <a:spLocks noChangeArrowheads="1"/>
              </p:cNvSpPr>
              <p:nvPr/>
            </p:nvSpPr>
            <p:spPr bwMode="auto">
              <a:xfrm flipH="1">
                <a:off x="4890" y="183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6" name="Oval 64"/>
              <p:cNvSpPr>
                <a:spLocks noChangeArrowheads="1"/>
              </p:cNvSpPr>
              <p:nvPr/>
            </p:nvSpPr>
            <p:spPr bwMode="auto">
              <a:xfrm flipH="1">
                <a:off x="4259" y="169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7" name="Oval 65"/>
              <p:cNvSpPr>
                <a:spLocks noChangeArrowheads="1"/>
              </p:cNvSpPr>
              <p:nvPr/>
            </p:nvSpPr>
            <p:spPr bwMode="auto">
              <a:xfrm flipH="1">
                <a:off x="4452" y="1770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8" name="Oval 66"/>
              <p:cNvSpPr>
                <a:spLocks noChangeArrowheads="1"/>
              </p:cNvSpPr>
              <p:nvPr/>
            </p:nvSpPr>
            <p:spPr bwMode="auto">
              <a:xfrm flipH="1">
                <a:off x="4744" y="176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9" name="Oval 67"/>
              <p:cNvSpPr>
                <a:spLocks noChangeArrowheads="1"/>
              </p:cNvSpPr>
              <p:nvPr/>
            </p:nvSpPr>
            <p:spPr bwMode="auto">
              <a:xfrm flipH="1">
                <a:off x="4017" y="201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0" name="Oval 68"/>
              <p:cNvSpPr>
                <a:spLocks noChangeArrowheads="1"/>
              </p:cNvSpPr>
              <p:nvPr/>
            </p:nvSpPr>
            <p:spPr bwMode="auto">
              <a:xfrm flipH="1">
                <a:off x="4647" y="209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1" name="Oval 69"/>
              <p:cNvSpPr>
                <a:spLocks noChangeArrowheads="1"/>
              </p:cNvSpPr>
              <p:nvPr/>
            </p:nvSpPr>
            <p:spPr bwMode="auto">
              <a:xfrm flipH="1">
                <a:off x="4793" y="191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2" name="Oval 70"/>
              <p:cNvSpPr>
                <a:spLocks noChangeArrowheads="1"/>
              </p:cNvSpPr>
              <p:nvPr/>
            </p:nvSpPr>
            <p:spPr bwMode="auto">
              <a:xfrm flipH="1">
                <a:off x="4550" y="2051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3" name="Oval 71"/>
              <p:cNvSpPr>
                <a:spLocks noChangeArrowheads="1"/>
              </p:cNvSpPr>
              <p:nvPr/>
            </p:nvSpPr>
            <p:spPr bwMode="auto">
              <a:xfrm flipH="1">
                <a:off x="4696" y="166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10" name="AutoShape 72"/>
            <p:cNvSpPr>
              <a:spLocks noChangeArrowheads="1"/>
            </p:cNvSpPr>
            <p:nvPr/>
          </p:nvSpPr>
          <p:spPr bwMode="auto">
            <a:xfrm>
              <a:off x="3411" y="1635"/>
              <a:ext cx="629" cy="311"/>
            </a:xfrm>
            <a:prstGeom prst="rightArrow">
              <a:avLst>
                <a:gd name="adj1" fmla="val 50000"/>
                <a:gd name="adj2" fmla="val 50563"/>
              </a:avLst>
            </a:prstGeom>
            <a:gradFill rotWithShape="1">
              <a:gsLst>
                <a:gs pos="0">
                  <a:srgbClr val="FF9933"/>
                </a:gs>
                <a:gs pos="100000">
                  <a:srgbClr val="FF33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1" name="Text Box 73"/>
            <p:cNvSpPr txBox="1">
              <a:spLocks noChangeArrowheads="1"/>
            </p:cNvSpPr>
            <p:nvPr/>
          </p:nvSpPr>
          <p:spPr bwMode="auto">
            <a:xfrm>
              <a:off x="3186" y="1207"/>
              <a:ext cx="977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data</a:t>
              </a:r>
            </a:p>
            <a:p>
              <a:r>
                <a:rPr lang="en-US" sz="2000">
                  <a:solidFill>
                    <a:schemeClr val="bg1"/>
                  </a:solidFill>
                </a:rPr>
                <a:t>organization</a:t>
              </a:r>
            </a:p>
          </p:txBody>
        </p:sp>
      </p:grpSp>
      <p:grpSp>
        <p:nvGrpSpPr>
          <p:cNvPr id="5" name="Group 74"/>
          <p:cNvGrpSpPr>
            <a:grpSpLocks/>
          </p:cNvGrpSpPr>
          <p:nvPr/>
        </p:nvGrpSpPr>
        <p:grpSpPr bwMode="auto">
          <a:xfrm>
            <a:off x="6992938" y="3044825"/>
            <a:ext cx="2149475" cy="1670050"/>
            <a:chOff x="4405" y="1918"/>
            <a:chExt cx="1354" cy="1052"/>
          </a:xfrm>
        </p:grpSpPr>
        <p:grpSp>
          <p:nvGrpSpPr>
            <p:cNvPr id="6" name="Group 75"/>
            <p:cNvGrpSpPr>
              <a:grpSpLocks/>
            </p:cNvGrpSpPr>
            <p:nvPr/>
          </p:nvGrpSpPr>
          <p:grpSpPr bwMode="auto">
            <a:xfrm>
              <a:off x="4405" y="2498"/>
              <a:ext cx="746" cy="472"/>
              <a:chOff x="4136" y="2679"/>
              <a:chExt cx="1191" cy="943"/>
            </a:xfrm>
          </p:grpSpPr>
          <p:sp>
            <p:nvSpPr>
              <p:cNvPr id="7395" name="AutoShape 76"/>
              <p:cNvSpPr>
                <a:spLocks noChangeArrowheads="1"/>
              </p:cNvSpPr>
              <p:nvPr/>
            </p:nvSpPr>
            <p:spPr bwMode="auto">
              <a:xfrm>
                <a:off x="4226" y="2955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6" name="AutoShape 77"/>
              <p:cNvSpPr>
                <a:spLocks noChangeArrowheads="1"/>
              </p:cNvSpPr>
              <p:nvPr/>
            </p:nvSpPr>
            <p:spPr bwMode="auto">
              <a:xfrm>
                <a:off x="4307" y="3456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7" name="AutoShape 78"/>
              <p:cNvSpPr>
                <a:spLocks noChangeArrowheads="1"/>
              </p:cNvSpPr>
              <p:nvPr/>
            </p:nvSpPr>
            <p:spPr bwMode="auto">
              <a:xfrm>
                <a:off x="4436" y="320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8" name="AutoShape 79"/>
              <p:cNvSpPr>
                <a:spLocks noChangeArrowheads="1"/>
              </p:cNvSpPr>
              <p:nvPr/>
            </p:nvSpPr>
            <p:spPr bwMode="auto">
              <a:xfrm>
                <a:off x="4711" y="3456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9" name="AutoShape 80"/>
              <p:cNvSpPr>
                <a:spLocks noChangeArrowheads="1"/>
              </p:cNvSpPr>
              <p:nvPr/>
            </p:nvSpPr>
            <p:spPr bwMode="auto">
              <a:xfrm>
                <a:off x="4889" y="320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0" name="AutoShape 81"/>
              <p:cNvSpPr>
                <a:spLocks noChangeArrowheads="1"/>
              </p:cNvSpPr>
              <p:nvPr/>
            </p:nvSpPr>
            <p:spPr bwMode="auto">
              <a:xfrm>
                <a:off x="4645" y="302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401" name="AutoShape 82"/>
              <p:cNvCxnSpPr>
                <a:cxnSpLocks noChangeShapeType="1"/>
                <a:stCxn id="7395" idx="2"/>
                <a:endCxn id="7397" idx="0"/>
              </p:cNvCxnSpPr>
              <p:nvPr/>
            </p:nvCxnSpPr>
            <p:spPr bwMode="auto">
              <a:xfrm>
                <a:off x="4307" y="3051"/>
                <a:ext cx="210" cy="150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2" name="AutoShape 83"/>
              <p:cNvCxnSpPr>
                <a:cxnSpLocks noChangeShapeType="1"/>
                <a:stCxn id="7400" idx="2"/>
                <a:endCxn id="7397" idx="0"/>
              </p:cNvCxnSpPr>
              <p:nvPr/>
            </p:nvCxnSpPr>
            <p:spPr bwMode="auto">
              <a:xfrm flipH="1">
                <a:off x="4517" y="3117"/>
                <a:ext cx="209" cy="8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3" name="AutoShape 84"/>
              <p:cNvCxnSpPr>
                <a:cxnSpLocks noChangeShapeType="1"/>
                <a:stCxn id="7398" idx="0"/>
                <a:endCxn id="7397" idx="2"/>
              </p:cNvCxnSpPr>
              <p:nvPr/>
            </p:nvCxnSpPr>
            <p:spPr bwMode="auto">
              <a:xfrm flipH="1" flipV="1">
                <a:off x="4517" y="3297"/>
                <a:ext cx="275" cy="15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4" name="AutoShape 85"/>
              <p:cNvCxnSpPr>
                <a:cxnSpLocks noChangeShapeType="1"/>
                <a:stCxn id="7396" idx="0"/>
                <a:endCxn id="7395" idx="2"/>
              </p:cNvCxnSpPr>
              <p:nvPr/>
            </p:nvCxnSpPr>
            <p:spPr bwMode="auto">
              <a:xfrm flipH="1" flipV="1">
                <a:off x="4307" y="3051"/>
                <a:ext cx="81" cy="40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5" name="AutoShape 86"/>
              <p:cNvCxnSpPr>
                <a:cxnSpLocks noChangeShapeType="1"/>
                <a:stCxn id="7398" idx="0"/>
                <a:endCxn id="7400" idx="2"/>
              </p:cNvCxnSpPr>
              <p:nvPr/>
            </p:nvCxnSpPr>
            <p:spPr bwMode="auto">
              <a:xfrm flipH="1" flipV="1">
                <a:off x="4726" y="3117"/>
                <a:ext cx="66" cy="33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6" name="AutoShape 87"/>
              <p:cNvCxnSpPr>
                <a:cxnSpLocks noChangeShapeType="1"/>
                <a:stCxn id="7399" idx="0"/>
                <a:endCxn id="7400" idx="3"/>
              </p:cNvCxnSpPr>
              <p:nvPr/>
            </p:nvCxnSpPr>
            <p:spPr bwMode="auto">
              <a:xfrm flipH="1" flipV="1">
                <a:off x="4807" y="3069"/>
                <a:ext cx="163" cy="132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407" name="AutoShape 88"/>
              <p:cNvSpPr>
                <a:spLocks noChangeArrowheads="1"/>
              </p:cNvSpPr>
              <p:nvPr/>
            </p:nvSpPr>
            <p:spPr bwMode="auto">
              <a:xfrm>
                <a:off x="4136" y="2679"/>
                <a:ext cx="1191" cy="943"/>
              </a:xfrm>
              <a:prstGeom prst="cube">
                <a:avLst>
                  <a:gd name="adj" fmla="val 25000"/>
                </a:avLst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393" name="AutoShape 89"/>
            <p:cNvSpPr>
              <a:spLocks noChangeArrowheads="1"/>
            </p:cNvSpPr>
            <p:nvPr/>
          </p:nvSpPr>
          <p:spPr bwMode="auto">
            <a:xfrm rot="5400000">
              <a:off x="4499" y="2087"/>
              <a:ext cx="455" cy="311"/>
            </a:xfrm>
            <a:prstGeom prst="rightArrow">
              <a:avLst>
                <a:gd name="adj1" fmla="val 50000"/>
                <a:gd name="adj2" fmla="val 36576"/>
              </a:avLst>
            </a:prstGeom>
            <a:gradFill rotWithShape="1">
              <a:gsLst>
                <a:gs pos="0">
                  <a:srgbClr val="FF3300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4" name="Text Box 90"/>
            <p:cNvSpPr txBox="1">
              <a:spLocks noChangeArrowheads="1"/>
            </p:cNvSpPr>
            <p:nvPr/>
          </p:nvSpPr>
          <p:spPr bwMode="auto">
            <a:xfrm>
              <a:off x="4770" y="1918"/>
              <a:ext cx="98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model development</a:t>
              </a:r>
            </a:p>
          </p:txBody>
        </p:sp>
      </p:grpSp>
      <p:grpSp>
        <p:nvGrpSpPr>
          <p:cNvPr id="7" name="Group 91"/>
          <p:cNvGrpSpPr>
            <a:grpSpLocks/>
          </p:cNvGrpSpPr>
          <p:nvPr/>
        </p:nvGrpSpPr>
        <p:grpSpPr bwMode="auto">
          <a:xfrm>
            <a:off x="6661150" y="4738688"/>
            <a:ext cx="2482850" cy="2098675"/>
            <a:chOff x="4196" y="2985"/>
            <a:chExt cx="1564" cy="1322"/>
          </a:xfrm>
        </p:grpSpPr>
        <p:grpSp>
          <p:nvGrpSpPr>
            <p:cNvPr id="8" name="Group 92"/>
            <p:cNvGrpSpPr>
              <a:grpSpLocks/>
            </p:cNvGrpSpPr>
            <p:nvPr/>
          </p:nvGrpSpPr>
          <p:grpSpPr bwMode="auto">
            <a:xfrm>
              <a:off x="4739" y="3600"/>
              <a:ext cx="464" cy="406"/>
              <a:chOff x="2745" y="3092"/>
              <a:chExt cx="464" cy="406"/>
            </a:xfrm>
          </p:grpSpPr>
          <p:sp>
            <p:nvSpPr>
              <p:cNvPr id="7367" name="AutoShape 93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8" name="AutoShape 94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9" name="AutoShape 95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0" name="AutoShape 96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1" name="AutoShape 97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2" name="AutoShape 98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3" name="AutoShape 99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74" name="AutoShape 100"/>
              <p:cNvCxnSpPr>
                <a:cxnSpLocks noChangeShapeType="1"/>
                <a:stCxn id="7368" idx="2"/>
                <a:endCxn id="737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5" name="AutoShape 101"/>
              <p:cNvCxnSpPr>
                <a:cxnSpLocks noChangeShapeType="1"/>
                <a:stCxn id="7373" idx="2"/>
                <a:endCxn id="737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6" name="AutoShape 102"/>
              <p:cNvCxnSpPr>
                <a:cxnSpLocks noChangeShapeType="1"/>
                <a:stCxn id="7371" idx="0"/>
                <a:endCxn id="737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7" name="AutoShape 103"/>
              <p:cNvCxnSpPr>
                <a:cxnSpLocks noChangeShapeType="1"/>
                <a:stCxn id="7369" idx="0"/>
                <a:endCxn id="736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8" name="AutoShape 104"/>
              <p:cNvCxnSpPr>
                <a:cxnSpLocks noChangeShapeType="1"/>
                <a:stCxn id="7371" idx="0"/>
                <a:endCxn id="737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9" name="AutoShape 105"/>
              <p:cNvCxnSpPr>
                <a:cxnSpLocks noChangeShapeType="1"/>
                <a:stCxn id="7372" idx="0"/>
                <a:endCxn id="737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80" name="AutoShape 106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1" name="AutoShape 107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2" name="AutoShape 108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3" name="AutoShape 109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4" name="AutoShape 110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5" name="AutoShape 111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86" name="AutoShape 112"/>
              <p:cNvCxnSpPr>
                <a:cxnSpLocks noChangeShapeType="1"/>
                <a:stCxn id="7380" idx="2"/>
                <a:endCxn id="738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7" name="AutoShape 113"/>
              <p:cNvCxnSpPr>
                <a:cxnSpLocks noChangeShapeType="1"/>
                <a:stCxn id="7385" idx="2"/>
                <a:endCxn id="738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8" name="AutoShape 114"/>
              <p:cNvCxnSpPr>
                <a:cxnSpLocks noChangeShapeType="1"/>
                <a:stCxn id="7383" idx="0"/>
                <a:endCxn id="738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9" name="AutoShape 115"/>
              <p:cNvCxnSpPr>
                <a:cxnSpLocks noChangeShapeType="1"/>
                <a:stCxn id="7381" idx="0"/>
                <a:endCxn id="738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90" name="AutoShape 116"/>
              <p:cNvCxnSpPr>
                <a:cxnSpLocks noChangeShapeType="1"/>
                <a:stCxn id="7383" idx="0"/>
                <a:endCxn id="738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91" name="AutoShape 117"/>
              <p:cNvCxnSpPr>
                <a:cxnSpLocks noChangeShapeType="1"/>
                <a:stCxn id="7384" idx="0"/>
                <a:endCxn id="738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9" name="Group 118"/>
            <p:cNvGrpSpPr>
              <a:grpSpLocks/>
            </p:cNvGrpSpPr>
            <p:nvPr/>
          </p:nvGrpSpPr>
          <p:grpSpPr bwMode="auto">
            <a:xfrm>
              <a:off x="4410" y="3522"/>
              <a:ext cx="464" cy="406"/>
              <a:chOff x="2745" y="3092"/>
              <a:chExt cx="464" cy="406"/>
            </a:xfrm>
          </p:grpSpPr>
          <p:sp>
            <p:nvSpPr>
              <p:cNvPr id="7342" name="AutoShape 119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3" name="AutoShape 120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4" name="AutoShape 121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5" name="AutoShape 122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6" name="AutoShape 123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7" name="AutoShape 124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8" name="AutoShape 125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49" name="AutoShape 126"/>
              <p:cNvCxnSpPr>
                <a:cxnSpLocks noChangeShapeType="1"/>
                <a:stCxn id="7343" idx="2"/>
                <a:endCxn id="734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0" name="AutoShape 127"/>
              <p:cNvCxnSpPr>
                <a:cxnSpLocks noChangeShapeType="1"/>
                <a:stCxn id="7348" idx="2"/>
                <a:endCxn id="734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1" name="AutoShape 128"/>
              <p:cNvCxnSpPr>
                <a:cxnSpLocks noChangeShapeType="1"/>
                <a:stCxn id="7346" idx="0"/>
                <a:endCxn id="734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2" name="AutoShape 129"/>
              <p:cNvCxnSpPr>
                <a:cxnSpLocks noChangeShapeType="1"/>
                <a:stCxn id="7344" idx="0"/>
                <a:endCxn id="734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3" name="AutoShape 130"/>
              <p:cNvCxnSpPr>
                <a:cxnSpLocks noChangeShapeType="1"/>
                <a:stCxn id="7346" idx="0"/>
                <a:endCxn id="734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4" name="AutoShape 131"/>
              <p:cNvCxnSpPr>
                <a:cxnSpLocks noChangeShapeType="1"/>
                <a:stCxn id="7347" idx="0"/>
                <a:endCxn id="734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55" name="AutoShape 132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6" name="AutoShape 133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7" name="AutoShape 134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8" name="AutoShape 135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9" name="AutoShape 136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0" name="AutoShape 137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61" name="AutoShape 138"/>
              <p:cNvCxnSpPr>
                <a:cxnSpLocks noChangeShapeType="1"/>
                <a:stCxn id="7355" idx="2"/>
                <a:endCxn id="735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2" name="AutoShape 139"/>
              <p:cNvCxnSpPr>
                <a:cxnSpLocks noChangeShapeType="1"/>
                <a:stCxn id="7360" idx="2"/>
                <a:endCxn id="735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3" name="AutoShape 140"/>
              <p:cNvCxnSpPr>
                <a:cxnSpLocks noChangeShapeType="1"/>
                <a:stCxn id="7358" idx="0"/>
                <a:endCxn id="735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4" name="AutoShape 141"/>
              <p:cNvCxnSpPr>
                <a:cxnSpLocks noChangeShapeType="1"/>
                <a:stCxn id="7356" idx="0"/>
                <a:endCxn id="735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5" name="AutoShape 142"/>
              <p:cNvCxnSpPr>
                <a:cxnSpLocks noChangeShapeType="1"/>
                <a:stCxn id="7358" idx="0"/>
                <a:endCxn id="736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6" name="AutoShape 143"/>
              <p:cNvCxnSpPr>
                <a:cxnSpLocks noChangeShapeType="1"/>
                <a:stCxn id="7359" idx="0"/>
                <a:endCxn id="736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4507" y="3619"/>
              <a:ext cx="464" cy="387"/>
              <a:chOff x="2745" y="3092"/>
              <a:chExt cx="464" cy="406"/>
            </a:xfrm>
          </p:grpSpPr>
          <p:sp>
            <p:nvSpPr>
              <p:cNvPr id="7317" name="AutoShape 145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8" name="AutoShape 146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9" name="AutoShape 147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0" name="AutoShape 148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1" name="AutoShape 149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2" name="AutoShape 150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3" name="AutoShape 151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24" name="AutoShape 152"/>
              <p:cNvCxnSpPr>
                <a:cxnSpLocks noChangeShapeType="1"/>
                <a:stCxn id="7318" idx="2"/>
                <a:endCxn id="732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5" name="AutoShape 153"/>
              <p:cNvCxnSpPr>
                <a:cxnSpLocks noChangeShapeType="1"/>
                <a:stCxn id="7323" idx="2"/>
                <a:endCxn id="732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6" name="AutoShape 154"/>
              <p:cNvCxnSpPr>
                <a:cxnSpLocks noChangeShapeType="1"/>
                <a:stCxn id="7321" idx="0"/>
                <a:endCxn id="732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7" name="AutoShape 155"/>
              <p:cNvCxnSpPr>
                <a:cxnSpLocks noChangeShapeType="1"/>
                <a:stCxn id="7319" idx="0"/>
                <a:endCxn id="731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8" name="AutoShape 156"/>
              <p:cNvCxnSpPr>
                <a:cxnSpLocks noChangeShapeType="1"/>
                <a:stCxn id="7321" idx="0"/>
                <a:endCxn id="732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9" name="AutoShape 157"/>
              <p:cNvCxnSpPr>
                <a:cxnSpLocks noChangeShapeType="1"/>
                <a:stCxn id="7322" idx="0"/>
                <a:endCxn id="732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30" name="AutoShape 158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1" name="AutoShape 159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2" name="AutoShape 160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3" name="AutoShape 161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4" name="AutoShape 162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5" name="AutoShape 163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36" name="AutoShape 164"/>
              <p:cNvCxnSpPr>
                <a:cxnSpLocks noChangeShapeType="1"/>
                <a:stCxn id="7330" idx="2"/>
                <a:endCxn id="733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7" name="AutoShape 165"/>
              <p:cNvCxnSpPr>
                <a:cxnSpLocks noChangeShapeType="1"/>
                <a:stCxn id="7335" idx="2"/>
                <a:endCxn id="733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8" name="AutoShape 166"/>
              <p:cNvCxnSpPr>
                <a:cxnSpLocks noChangeShapeType="1"/>
                <a:stCxn id="7333" idx="0"/>
                <a:endCxn id="733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9" name="AutoShape 167"/>
              <p:cNvCxnSpPr>
                <a:cxnSpLocks noChangeShapeType="1"/>
                <a:stCxn id="7331" idx="0"/>
                <a:endCxn id="733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40" name="AutoShape 168"/>
              <p:cNvCxnSpPr>
                <a:cxnSpLocks noChangeShapeType="1"/>
                <a:stCxn id="7333" idx="0"/>
                <a:endCxn id="733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41" name="AutoShape 169"/>
              <p:cNvCxnSpPr>
                <a:cxnSpLocks noChangeShapeType="1"/>
                <a:stCxn id="7334" idx="0"/>
                <a:endCxn id="733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1" name="Group 170"/>
            <p:cNvGrpSpPr>
              <a:grpSpLocks/>
            </p:cNvGrpSpPr>
            <p:nvPr/>
          </p:nvGrpSpPr>
          <p:grpSpPr bwMode="auto">
            <a:xfrm>
              <a:off x="4196" y="3750"/>
              <a:ext cx="464" cy="406"/>
              <a:chOff x="2745" y="3092"/>
              <a:chExt cx="464" cy="406"/>
            </a:xfrm>
          </p:grpSpPr>
          <p:sp>
            <p:nvSpPr>
              <p:cNvPr id="7292" name="AutoShape 171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3" name="AutoShape 172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4" name="AutoShape 173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5" name="AutoShape 174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6" name="AutoShape 175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7" name="AutoShape 176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8" name="AutoShape 177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99" name="AutoShape 178"/>
              <p:cNvCxnSpPr>
                <a:cxnSpLocks noChangeShapeType="1"/>
                <a:stCxn id="7293" idx="2"/>
                <a:endCxn id="729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0" name="AutoShape 179"/>
              <p:cNvCxnSpPr>
                <a:cxnSpLocks noChangeShapeType="1"/>
                <a:stCxn id="7298" idx="2"/>
                <a:endCxn id="729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1" name="AutoShape 180"/>
              <p:cNvCxnSpPr>
                <a:cxnSpLocks noChangeShapeType="1"/>
                <a:stCxn id="7296" idx="0"/>
                <a:endCxn id="729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2" name="AutoShape 181"/>
              <p:cNvCxnSpPr>
                <a:cxnSpLocks noChangeShapeType="1"/>
                <a:stCxn id="7294" idx="0"/>
                <a:endCxn id="729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3" name="AutoShape 182"/>
              <p:cNvCxnSpPr>
                <a:cxnSpLocks noChangeShapeType="1"/>
                <a:stCxn id="7296" idx="0"/>
                <a:endCxn id="729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4" name="AutoShape 183"/>
              <p:cNvCxnSpPr>
                <a:cxnSpLocks noChangeShapeType="1"/>
                <a:stCxn id="7297" idx="0"/>
                <a:endCxn id="729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05" name="AutoShape 184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6" name="AutoShape 185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7" name="AutoShape 186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8" name="AutoShape 187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9" name="AutoShape 188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0" name="AutoShape 189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11" name="AutoShape 190"/>
              <p:cNvCxnSpPr>
                <a:cxnSpLocks noChangeShapeType="1"/>
                <a:stCxn id="7305" idx="2"/>
                <a:endCxn id="730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2" name="AutoShape 191"/>
              <p:cNvCxnSpPr>
                <a:cxnSpLocks noChangeShapeType="1"/>
                <a:stCxn id="7310" idx="2"/>
                <a:endCxn id="730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3" name="AutoShape 192"/>
              <p:cNvCxnSpPr>
                <a:cxnSpLocks noChangeShapeType="1"/>
                <a:stCxn id="7308" idx="0"/>
                <a:endCxn id="730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4" name="AutoShape 193"/>
              <p:cNvCxnSpPr>
                <a:cxnSpLocks noChangeShapeType="1"/>
                <a:stCxn id="7306" idx="0"/>
                <a:endCxn id="730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5" name="AutoShape 194"/>
              <p:cNvCxnSpPr>
                <a:cxnSpLocks noChangeShapeType="1"/>
                <a:stCxn id="7308" idx="0"/>
                <a:endCxn id="731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6" name="AutoShape 195"/>
              <p:cNvCxnSpPr>
                <a:cxnSpLocks noChangeShapeType="1"/>
                <a:stCxn id="7309" idx="0"/>
                <a:endCxn id="731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2" name="Group 196"/>
            <p:cNvGrpSpPr>
              <a:grpSpLocks/>
            </p:cNvGrpSpPr>
            <p:nvPr/>
          </p:nvGrpSpPr>
          <p:grpSpPr bwMode="auto">
            <a:xfrm>
              <a:off x="4464" y="3563"/>
              <a:ext cx="464" cy="406"/>
              <a:chOff x="2745" y="3092"/>
              <a:chExt cx="464" cy="406"/>
            </a:xfrm>
          </p:grpSpPr>
          <p:sp>
            <p:nvSpPr>
              <p:cNvPr id="7267" name="AutoShape 197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8" name="AutoShape 198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9" name="AutoShape 199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0" name="AutoShape 200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1" name="AutoShape 201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" name="AutoShape 202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3" name="AutoShape 203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74" name="AutoShape 204"/>
              <p:cNvCxnSpPr>
                <a:cxnSpLocks noChangeShapeType="1"/>
                <a:stCxn id="7268" idx="2"/>
                <a:endCxn id="727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5" name="AutoShape 205"/>
              <p:cNvCxnSpPr>
                <a:cxnSpLocks noChangeShapeType="1"/>
                <a:stCxn id="7273" idx="2"/>
                <a:endCxn id="727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6" name="AutoShape 206"/>
              <p:cNvCxnSpPr>
                <a:cxnSpLocks noChangeShapeType="1"/>
                <a:stCxn id="7271" idx="0"/>
                <a:endCxn id="727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7" name="AutoShape 207"/>
              <p:cNvCxnSpPr>
                <a:cxnSpLocks noChangeShapeType="1"/>
                <a:stCxn id="7269" idx="0"/>
                <a:endCxn id="726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8" name="AutoShape 208"/>
              <p:cNvCxnSpPr>
                <a:cxnSpLocks noChangeShapeType="1"/>
                <a:stCxn id="7271" idx="0"/>
                <a:endCxn id="727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9" name="AutoShape 209"/>
              <p:cNvCxnSpPr>
                <a:cxnSpLocks noChangeShapeType="1"/>
                <a:stCxn id="7272" idx="0"/>
                <a:endCxn id="727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80" name="AutoShape 210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1" name="AutoShape 211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2" name="AutoShape 212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3" name="AutoShape 213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4" name="AutoShape 214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5" name="AutoShape 215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86" name="AutoShape 216"/>
              <p:cNvCxnSpPr>
                <a:cxnSpLocks noChangeShapeType="1"/>
                <a:stCxn id="7280" idx="2"/>
                <a:endCxn id="728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7" name="AutoShape 217"/>
              <p:cNvCxnSpPr>
                <a:cxnSpLocks noChangeShapeType="1"/>
                <a:stCxn id="7285" idx="2"/>
                <a:endCxn id="728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8" name="AutoShape 218"/>
              <p:cNvCxnSpPr>
                <a:cxnSpLocks noChangeShapeType="1"/>
                <a:stCxn id="7283" idx="0"/>
                <a:endCxn id="728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9" name="AutoShape 219"/>
              <p:cNvCxnSpPr>
                <a:cxnSpLocks noChangeShapeType="1"/>
                <a:stCxn id="7281" idx="0"/>
                <a:endCxn id="728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90" name="AutoShape 220"/>
              <p:cNvCxnSpPr>
                <a:cxnSpLocks noChangeShapeType="1"/>
                <a:stCxn id="7283" idx="0"/>
                <a:endCxn id="728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91" name="AutoShape 221"/>
              <p:cNvCxnSpPr>
                <a:cxnSpLocks noChangeShapeType="1"/>
                <a:stCxn id="7284" idx="0"/>
                <a:endCxn id="728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3" name="Group 222"/>
            <p:cNvGrpSpPr>
              <a:grpSpLocks/>
            </p:cNvGrpSpPr>
            <p:nvPr/>
          </p:nvGrpSpPr>
          <p:grpSpPr bwMode="auto">
            <a:xfrm>
              <a:off x="4761" y="3768"/>
              <a:ext cx="464" cy="406"/>
              <a:chOff x="2745" y="3092"/>
              <a:chExt cx="464" cy="406"/>
            </a:xfrm>
          </p:grpSpPr>
          <p:sp>
            <p:nvSpPr>
              <p:cNvPr id="7242" name="AutoShape 223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3" name="AutoShape 224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4" name="AutoShape 225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5" name="AutoShape 226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6" name="AutoShape 227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7" name="AutoShape 228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8" name="AutoShape 229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49" name="AutoShape 230"/>
              <p:cNvCxnSpPr>
                <a:cxnSpLocks noChangeShapeType="1"/>
                <a:stCxn id="7243" idx="2"/>
                <a:endCxn id="724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0" name="AutoShape 231"/>
              <p:cNvCxnSpPr>
                <a:cxnSpLocks noChangeShapeType="1"/>
                <a:stCxn id="7248" idx="2"/>
                <a:endCxn id="724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1" name="AutoShape 232"/>
              <p:cNvCxnSpPr>
                <a:cxnSpLocks noChangeShapeType="1"/>
                <a:stCxn id="7246" idx="0"/>
                <a:endCxn id="724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2" name="AutoShape 233"/>
              <p:cNvCxnSpPr>
                <a:cxnSpLocks noChangeShapeType="1"/>
                <a:stCxn id="7244" idx="0"/>
                <a:endCxn id="724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3" name="AutoShape 234"/>
              <p:cNvCxnSpPr>
                <a:cxnSpLocks noChangeShapeType="1"/>
                <a:stCxn id="7246" idx="0"/>
                <a:endCxn id="724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4" name="AutoShape 235"/>
              <p:cNvCxnSpPr>
                <a:cxnSpLocks noChangeShapeType="1"/>
                <a:stCxn id="7247" idx="0"/>
                <a:endCxn id="724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55" name="AutoShape 236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6" name="AutoShape 237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7" name="AutoShape 238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8" name="AutoShape 239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9" name="AutoShape 240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0" name="AutoShape 241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61" name="AutoShape 242"/>
              <p:cNvCxnSpPr>
                <a:cxnSpLocks noChangeShapeType="1"/>
                <a:stCxn id="7255" idx="2"/>
                <a:endCxn id="725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2" name="AutoShape 243"/>
              <p:cNvCxnSpPr>
                <a:cxnSpLocks noChangeShapeType="1"/>
                <a:stCxn id="7260" idx="2"/>
                <a:endCxn id="725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3" name="AutoShape 244"/>
              <p:cNvCxnSpPr>
                <a:cxnSpLocks noChangeShapeType="1"/>
                <a:stCxn id="7258" idx="0"/>
                <a:endCxn id="725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4" name="AutoShape 245"/>
              <p:cNvCxnSpPr>
                <a:cxnSpLocks noChangeShapeType="1"/>
                <a:stCxn id="7256" idx="0"/>
                <a:endCxn id="725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5" name="AutoShape 246"/>
              <p:cNvCxnSpPr>
                <a:cxnSpLocks noChangeShapeType="1"/>
                <a:stCxn id="7258" idx="0"/>
                <a:endCxn id="726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6" name="AutoShape 247"/>
              <p:cNvCxnSpPr>
                <a:cxnSpLocks noChangeShapeType="1"/>
                <a:stCxn id="7259" idx="0"/>
                <a:endCxn id="726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4" name="Group 248"/>
            <p:cNvGrpSpPr>
              <a:grpSpLocks/>
            </p:cNvGrpSpPr>
            <p:nvPr/>
          </p:nvGrpSpPr>
          <p:grpSpPr bwMode="auto">
            <a:xfrm>
              <a:off x="4475" y="3901"/>
              <a:ext cx="464" cy="406"/>
              <a:chOff x="2745" y="3092"/>
              <a:chExt cx="464" cy="406"/>
            </a:xfrm>
          </p:grpSpPr>
          <p:sp>
            <p:nvSpPr>
              <p:cNvPr id="7217" name="AutoShape 249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8" name="AutoShape 250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9" name="AutoShape 251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0" name="AutoShape 252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1" name="AutoShape 253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2" name="AutoShape 254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3" name="AutoShape 255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24" name="AutoShape 256"/>
              <p:cNvCxnSpPr>
                <a:cxnSpLocks noChangeShapeType="1"/>
                <a:stCxn id="7218" idx="2"/>
                <a:endCxn id="722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5" name="AutoShape 257"/>
              <p:cNvCxnSpPr>
                <a:cxnSpLocks noChangeShapeType="1"/>
                <a:stCxn id="7223" idx="2"/>
                <a:endCxn id="722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6" name="AutoShape 258"/>
              <p:cNvCxnSpPr>
                <a:cxnSpLocks noChangeShapeType="1"/>
                <a:stCxn id="7221" idx="0"/>
                <a:endCxn id="722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7" name="AutoShape 259"/>
              <p:cNvCxnSpPr>
                <a:cxnSpLocks noChangeShapeType="1"/>
                <a:stCxn id="7219" idx="0"/>
                <a:endCxn id="721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8" name="AutoShape 260"/>
              <p:cNvCxnSpPr>
                <a:cxnSpLocks noChangeShapeType="1"/>
                <a:stCxn id="7221" idx="0"/>
                <a:endCxn id="722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9" name="AutoShape 261"/>
              <p:cNvCxnSpPr>
                <a:cxnSpLocks noChangeShapeType="1"/>
                <a:stCxn id="7222" idx="0"/>
                <a:endCxn id="722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30" name="AutoShape 262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1" name="AutoShape 263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2" name="AutoShape 264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3" name="AutoShape 265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4" name="AutoShape 266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5" name="AutoShape 267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36" name="AutoShape 268"/>
              <p:cNvCxnSpPr>
                <a:cxnSpLocks noChangeShapeType="1"/>
                <a:stCxn id="7230" idx="2"/>
                <a:endCxn id="723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7" name="AutoShape 269"/>
              <p:cNvCxnSpPr>
                <a:cxnSpLocks noChangeShapeType="1"/>
                <a:stCxn id="7235" idx="2"/>
                <a:endCxn id="723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8" name="AutoShape 270"/>
              <p:cNvCxnSpPr>
                <a:cxnSpLocks noChangeShapeType="1"/>
                <a:stCxn id="7233" idx="0"/>
                <a:endCxn id="723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9" name="AutoShape 271"/>
              <p:cNvCxnSpPr>
                <a:cxnSpLocks noChangeShapeType="1"/>
                <a:stCxn id="7231" idx="0"/>
                <a:endCxn id="723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40" name="AutoShape 272"/>
              <p:cNvCxnSpPr>
                <a:cxnSpLocks noChangeShapeType="1"/>
                <a:stCxn id="7233" idx="0"/>
                <a:endCxn id="723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41" name="AutoShape 273"/>
              <p:cNvCxnSpPr>
                <a:cxnSpLocks noChangeShapeType="1"/>
                <a:stCxn id="7234" idx="0"/>
                <a:endCxn id="723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sp>
          <p:nvSpPr>
            <p:cNvPr id="7213" name="AutoShape 274"/>
            <p:cNvSpPr>
              <a:spLocks noChangeArrowheads="1"/>
            </p:cNvSpPr>
            <p:nvPr/>
          </p:nvSpPr>
          <p:spPr bwMode="auto">
            <a:xfrm rot="5400000">
              <a:off x="4872" y="3086"/>
              <a:ext cx="462" cy="311"/>
            </a:xfrm>
            <a:prstGeom prst="rightArrow">
              <a:avLst>
                <a:gd name="adj1" fmla="val 50000"/>
                <a:gd name="adj2" fmla="val 37138"/>
              </a:avLst>
            </a:prstGeom>
            <a:gradFill rotWithShape="1">
              <a:gsLst>
                <a:gs pos="0">
                  <a:schemeClr val="hlink"/>
                </a:gs>
                <a:gs pos="100000">
                  <a:srgbClr val="FFFF99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000"/>
                <a:t>use</a:t>
              </a:r>
            </a:p>
          </p:txBody>
        </p:sp>
        <p:sp>
          <p:nvSpPr>
            <p:cNvPr id="7214" name="AutoShape 275"/>
            <p:cNvSpPr>
              <a:spLocks noChangeArrowheads="1"/>
            </p:cNvSpPr>
            <p:nvPr/>
          </p:nvSpPr>
          <p:spPr bwMode="auto">
            <a:xfrm rot="-5400000">
              <a:off x="4258" y="3060"/>
              <a:ext cx="462" cy="311"/>
            </a:xfrm>
            <a:prstGeom prst="rightArrow">
              <a:avLst>
                <a:gd name="adj1" fmla="val 50000"/>
                <a:gd name="adj2" fmla="val 37138"/>
              </a:avLst>
            </a:prstGeom>
            <a:gradFill rotWithShape="1">
              <a:gsLst>
                <a:gs pos="0">
                  <a:srgbClr val="FFFF99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r>
                <a:rPr lang="en-US" sz="2000"/>
                <a:t>add</a:t>
              </a:r>
            </a:p>
          </p:txBody>
        </p:sp>
        <p:sp>
          <p:nvSpPr>
            <p:cNvPr id="7215" name="Text Box 276"/>
            <p:cNvSpPr txBox="1">
              <a:spLocks noChangeArrowheads="1"/>
            </p:cNvSpPr>
            <p:nvPr/>
          </p:nvSpPr>
          <p:spPr bwMode="auto">
            <a:xfrm>
              <a:off x="5156" y="3413"/>
              <a:ext cx="60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99"/>
                  </a:solidFill>
                </a:rPr>
                <a:t>Generic</a:t>
              </a:r>
            </a:p>
            <a:p>
              <a:r>
                <a:rPr lang="en-US" sz="1800">
                  <a:solidFill>
                    <a:srgbClr val="FFFF99"/>
                  </a:solidFill>
                </a:rPr>
                <a:t>beliefs</a:t>
              </a:r>
            </a:p>
          </p:txBody>
        </p:sp>
        <p:sp>
          <p:nvSpPr>
            <p:cNvPr id="7216" name="AutoShape 277"/>
            <p:cNvSpPr>
              <a:spLocks noChangeArrowheads="1"/>
            </p:cNvSpPr>
            <p:nvPr/>
          </p:nvSpPr>
          <p:spPr bwMode="auto">
            <a:xfrm rot="-5400000">
              <a:off x="4560" y="3070"/>
              <a:ext cx="481" cy="311"/>
            </a:xfrm>
            <a:prstGeom prst="leftRightArrow">
              <a:avLst>
                <a:gd name="adj1" fmla="val 49843"/>
                <a:gd name="adj2" fmla="val 35895"/>
              </a:avLst>
            </a:prstGeom>
            <a:gradFill rotWithShape="1">
              <a:gsLst>
                <a:gs pos="0">
                  <a:srgbClr val="FFFF00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r>
                <a:rPr lang="en-US" sz="2000" dirty="0"/>
                <a:t>verify</a:t>
              </a:r>
            </a:p>
          </p:txBody>
        </p:sp>
      </p:grpSp>
      <p:sp>
        <p:nvSpPr>
          <p:cNvPr id="311" name="AutoShape 280"/>
          <p:cNvSpPr>
            <a:spLocks noChangeArrowheads="1"/>
          </p:cNvSpPr>
          <p:nvPr/>
        </p:nvSpPr>
        <p:spPr bwMode="auto">
          <a:xfrm rot="12171737">
            <a:off x="5857197" y="3930147"/>
            <a:ext cx="1984993" cy="577104"/>
          </a:xfrm>
          <a:prstGeom prst="rightArrow">
            <a:avLst>
              <a:gd name="adj1" fmla="val 46630"/>
              <a:gd name="adj2" fmla="val 57245"/>
            </a:avLst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2" name="AutoShape 280"/>
          <p:cNvSpPr>
            <a:spLocks noChangeArrowheads="1"/>
          </p:cNvSpPr>
          <p:nvPr/>
        </p:nvSpPr>
        <p:spPr bwMode="auto">
          <a:xfrm rot="14253671">
            <a:off x="5409969" y="4417688"/>
            <a:ext cx="2312259" cy="493713"/>
          </a:xfrm>
          <a:prstGeom prst="rightArrow">
            <a:avLst>
              <a:gd name="adj1" fmla="val 46630"/>
              <a:gd name="adj2" fmla="val 57245"/>
            </a:avLst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4" name="Rectangle 313"/>
          <p:cNvSpPr/>
          <p:nvPr/>
        </p:nvSpPr>
        <p:spPr bwMode="auto">
          <a:xfrm rot="7592132" flipV="1">
            <a:off x="5655459" y="3141872"/>
            <a:ext cx="1692463" cy="304800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2E79DA6-5BDA-4C08-AEBD-0294EC2EF3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310" name="AutoShape 280"/>
          <p:cNvSpPr>
            <a:spLocks noChangeArrowheads="1"/>
          </p:cNvSpPr>
          <p:nvPr/>
        </p:nvSpPr>
        <p:spPr bwMode="auto">
          <a:xfrm rot="13010502">
            <a:off x="4266237" y="3004292"/>
            <a:ext cx="2139062" cy="771690"/>
          </a:xfrm>
          <a:prstGeom prst="rightArrow">
            <a:avLst>
              <a:gd name="adj1" fmla="val 46630"/>
              <a:gd name="adj2" fmla="val 57245"/>
            </a:avLst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5115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should NEVER FORGET !!!</a:t>
            </a:r>
            <a:br>
              <a:rPr lang="en-US" dirty="0"/>
            </a:br>
            <a:r>
              <a:rPr lang="en-US" dirty="0"/>
              <a:t>(major take home message)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419600"/>
          </a:xfrm>
        </p:spPr>
        <p:txBody>
          <a:bodyPr/>
          <a:lstStyle/>
          <a:p>
            <a:pPr algn="ctr"/>
            <a:r>
              <a:rPr lang="en-US" sz="2800" dirty="0"/>
              <a:t>Crucial distinctions made in Ontological Realism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reality  representation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/>
              <a:t>ontology </a:t>
            </a:r>
            <a:r>
              <a:rPr lang="en-US" sz="4800" dirty="0">
                <a:sym typeface="Wingdings" panose="05000000000000000000" pitchFamily="2" charset="2"/>
              </a:rPr>
              <a:t> ontologies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particulars  types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continuants  </a:t>
            </a:r>
            <a:r>
              <a:rPr lang="en-US" sz="4800" dirty="0" err="1">
                <a:sym typeface="Wingdings" panose="05000000000000000000" pitchFamily="2" charset="2"/>
              </a:rPr>
              <a:t>occurrents</a:t>
            </a:r>
            <a:endParaRPr lang="en-US" sz="4800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F8116B-1CA3-438D-BA5F-FC09DB866FDB}"/>
              </a:ext>
            </a:extLst>
          </p:cNvPr>
          <p:cNvSpPr/>
          <p:nvPr/>
        </p:nvSpPr>
        <p:spPr bwMode="auto">
          <a:xfrm>
            <a:off x="152400" y="3657600"/>
            <a:ext cx="8763000" cy="914400"/>
          </a:xfrm>
          <a:prstGeom prst="round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5F4A04-5428-4229-863C-109D9BABCD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706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E4865-3A62-4BAC-B3B4-DDFDD647C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biased view on ‘ontology’ images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CC048CD-CC54-4256-9462-D012520AB7AA}"/>
              </a:ext>
            </a:extLst>
          </p:cNvPr>
          <p:cNvGrpSpPr/>
          <p:nvPr/>
        </p:nvGrpSpPr>
        <p:grpSpPr>
          <a:xfrm>
            <a:off x="0" y="1447800"/>
            <a:ext cx="9144000" cy="5410200"/>
            <a:chOff x="0" y="1447800"/>
            <a:chExt cx="9144000" cy="5410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5430E4E-0FB7-48FD-848A-ED4B8B849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447800"/>
              <a:ext cx="9144000" cy="54102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BF9771-3074-44F1-A3C9-EEEAB28744BC}"/>
                </a:ext>
              </a:extLst>
            </p:cNvPr>
            <p:cNvSpPr/>
            <p:nvPr/>
          </p:nvSpPr>
          <p:spPr bwMode="auto">
            <a:xfrm>
              <a:off x="228600" y="3276600"/>
              <a:ext cx="8686800" cy="1371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2875B25-F974-4D7E-AE0E-1E767B90A291}"/>
                </a:ext>
              </a:extLst>
            </p:cNvPr>
            <p:cNvSpPr/>
            <p:nvPr/>
          </p:nvSpPr>
          <p:spPr bwMode="auto">
            <a:xfrm>
              <a:off x="457200" y="1981200"/>
              <a:ext cx="3276600" cy="381000"/>
            </a:xfrm>
            <a:prstGeom prst="roundRect">
              <a:avLst>
                <a:gd name="adj" fmla="val 0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1CF89B0-4883-456E-ADEF-A6C5E67AF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0" y="3429000"/>
              <a:ext cx="8382000" cy="1060934"/>
            </a:xfrm>
            <a:prstGeom prst="rect">
              <a:avLst/>
            </a:prstGeom>
          </p:spPr>
        </p:pic>
      </p:grpSp>
      <p:sp>
        <p:nvSpPr>
          <p:cNvPr id="10" name="Arrow: Down 9">
            <a:extLst>
              <a:ext uri="{FF2B5EF4-FFF2-40B4-BE49-F238E27FC236}">
                <a16:creationId xmlns:a16="http://schemas.microsoft.com/office/drawing/2014/main" id="{E73B57A6-2C82-4F1A-AA2E-C87CC44373BC}"/>
              </a:ext>
            </a:extLst>
          </p:cNvPr>
          <p:cNvSpPr/>
          <p:nvPr/>
        </p:nvSpPr>
        <p:spPr bwMode="auto">
          <a:xfrm>
            <a:off x="2209800" y="2362200"/>
            <a:ext cx="533400" cy="1060934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48D34D-8E66-4268-A1DC-0088C6593D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3096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355D98-5F81-40BA-9133-A7AC001CE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1524000"/>
            <a:ext cx="8696325" cy="51806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DAD82A-9095-4F7C-B5D0-94A9917CA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</a:t>
            </a:r>
            <a:r>
              <a:rPr lang="en-US" i="1" dirty="0"/>
              <a:t>Ontology</a:t>
            </a:r>
            <a:r>
              <a:rPr lang="en-US" dirty="0"/>
              <a:t>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F416F-A1B4-4B32-8478-F669A230C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1600200"/>
            <a:ext cx="4800600" cy="381000"/>
          </a:xfrm>
        </p:spPr>
        <p:txBody>
          <a:bodyPr/>
          <a:lstStyle/>
          <a:p>
            <a:pPr algn="r"/>
            <a:r>
              <a:rPr lang="en-US" sz="1600" dirty="0"/>
              <a:t>	</a:t>
            </a:r>
            <a:r>
              <a:rPr lang="en-US" sz="1600" dirty="0">
                <a:hlinkClick r:id="rId3"/>
              </a:rPr>
              <a:t>https://www.google.com/search?q=ontology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740D2C-E97B-41B8-8884-690B4EBF06AA}"/>
              </a:ext>
            </a:extLst>
          </p:cNvPr>
          <p:cNvSpPr txBox="1"/>
          <p:nvPr/>
        </p:nvSpPr>
        <p:spPr>
          <a:xfrm>
            <a:off x="5486400" y="5018782"/>
            <a:ext cx="32227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Click for</a:t>
            </a:r>
          </a:p>
          <a:p>
            <a:r>
              <a:rPr lang="en-US" dirty="0">
                <a:hlinkClick r:id="rId4"/>
              </a:rPr>
              <a:t>Word occurrence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A370A-C676-4D5C-9920-D58A14C16F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85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B1501-D194-48C9-8214-38E227078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dirty="0"/>
              <a:t>Confusions and misunderstandings</a:t>
            </a:r>
            <a:br>
              <a:rPr lang="en-US" dirty="0"/>
            </a:br>
            <a:r>
              <a:rPr lang="en-US" dirty="0"/>
              <a:t>about and/or because of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E5DA9-0D8F-4CBD-811F-4476ED4CA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4196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Ambiguous language;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Roles, required competencies, and abilities of humans and machines in their development, management and use;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Human variability in world-views, what constitutes reality, what counts as science, what is allowed to be represented and how matters should be represented;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Limitations of software and representation languages and the extent to which they are based on logic versus statistics;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Hypes, dogmas, peer-pressure,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079B0-2897-4617-AE33-F46A2880C5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‘</a:t>
            </a:r>
            <a:r>
              <a:rPr lang="en-US" altLang="en-US" i="1"/>
              <a:t>Ontology</a:t>
            </a:r>
            <a:r>
              <a:rPr lang="en-US" altLang="en-US"/>
              <a:t>’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/>
              <a:t>In philosophy: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>
                <a:solidFill>
                  <a:srgbClr val="FFFF00"/>
                </a:solidFill>
              </a:rPr>
              <a:t>Ontology</a:t>
            </a:r>
            <a:r>
              <a:rPr lang="en-US" altLang="en-US" sz="2400"/>
              <a:t> </a:t>
            </a:r>
            <a:r>
              <a:rPr lang="en-US" altLang="en-US" sz="1600"/>
              <a:t>(no plural)</a:t>
            </a:r>
            <a:r>
              <a:rPr lang="en-US" altLang="en-US" sz="2400"/>
              <a:t> is the study of what entities exist and how they relate to each other;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FBF87B-70C1-4C40-9C7C-68D8A22404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8982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‘</a:t>
            </a:r>
            <a:r>
              <a:rPr lang="en-US" altLang="en-US" i="1"/>
              <a:t>Ontology</a:t>
            </a:r>
            <a:r>
              <a:rPr lang="en-US" altLang="en-US"/>
              <a:t>’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/>
              <a:t>In philosophy: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>
                <a:solidFill>
                  <a:srgbClr val="FFFF00"/>
                </a:solidFill>
              </a:rPr>
              <a:t>Ontology</a:t>
            </a:r>
            <a:r>
              <a:rPr lang="en-US" altLang="en-US" sz="2400"/>
              <a:t> </a:t>
            </a:r>
            <a:r>
              <a:rPr lang="en-US" altLang="en-US" sz="1600"/>
              <a:t>(no plural)</a:t>
            </a:r>
            <a:r>
              <a:rPr lang="en-US" altLang="en-US" sz="2400"/>
              <a:t> is the study of what entities exist and how they relate to each other;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/>
              <a:t>by some philosophers taken to be synonymous with </a:t>
            </a:r>
            <a:r>
              <a:rPr lang="en-US" altLang="en-US" sz="2400"/>
              <a:t>‘</a:t>
            </a:r>
            <a:r>
              <a:rPr lang="en-US" altLang="en-US" sz="2400" b="1" i="1" u="sng">
                <a:solidFill>
                  <a:srgbClr val="00B050"/>
                </a:solidFill>
              </a:rPr>
              <a:t>metaphysics</a:t>
            </a:r>
            <a:r>
              <a:rPr lang="en-US" altLang="en-US" sz="2400"/>
              <a:t>’ </a:t>
            </a:r>
            <a:r>
              <a:rPr lang="en-US" altLang="en-US" sz="2000"/>
              <a:t>while others draw distinctions in many distinct ways</a:t>
            </a:r>
            <a:r>
              <a:rPr lang="en-US" altLang="en-US" sz="2400"/>
              <a:t> </a:t>
            </a:r>
            <a:r>
              <a:rPr lang="en-US" altLang="en-US" sz="1200"/>
              <a:t>(the distinctions being irrelevant for this talk)</a:t>
            </a:r>
            <a:r>
              <a:rPr lang="en-US" altLang="en-US" sz="2400"/>
              <a:t>, </a:t>
            </a:r>
            <a:r>
              <a:rPr lang="en-US" altLang="en-US" sz="2000"/>
              <a:t>but almost agreeing on the following classification: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>
                <a:solidFill>
                  <a:srgbClr val="00B050"/>
                </a:solidFill>
              </a:rPr>
              <a:t>metaphysics </a:t>
            </a:r>
            <a:r>
              <a:rPr lang="en-US" altLang="en-US" sz="2000">
                <a:solidFill>
                  <a:schemeClr val="bg1"/>
                </a:solidFill>
                <a:sym typeface="Wingdings" panose="05000000000000000000" pitchFamily="2" charset="2"/>
              </a:rPr>
              <a:t> studies ‘</a:t>
            </a:r>
            <a:r>
              <a:rPr lang="en-US" altLang="en-US" sz="2000" i="1">
                <a:solidFill>
                  <a:schemeClr val="bg1"/>
                </a:solidFill>
                <a:sym typeface="Wingdings" panose="05000000000000000000" pitchFamily="2" charset="2"/>
              </a:rPr>
              <a:t>how</a:t>
            </a:r>
            <a:r>
              <a:rPr lang="en-US" altLang="en-US" sz="2000">
                <a:solidFill>
                  <a:schemeClr val="bg1"/>
                </a:solidFill>
                <a:sym typeface="Wingdings" panose="05000000000000000000" pitchFamily="2" charset="2"/>
              </a:rPr>
              <a:t> is the world?’</a:t>
            </a:r>
            <a:endParaRPr lang="en-US" altLang="en-US" sz="2000">
              <a:solidFill>
                <a:schemeClr val="bg1"/>
              </a:solidFill>
            </a:endParaRPr>
          </a:p>
          <a:p>
            <a:pPr lvl="3" eaLnBrk="1" hangingPunct="1">
              <a:lnSpc>
                <a:spcPct val="90000"/>
              </a:lnSpc>
            </a:pPr>
            <a:r>
              <a:rPr lang="en-US" altLang="en-US" sz="1600">
                <a:solidFill>
                  <a:srgbClr val="00B050"/>
                </a:solidFill>
              </a:rPr>
              <a:t>general metaphysics </a:t>
            </a:r>
            <a:r>
              <a:rPr lang="en-US" altLang="en-US" sz="1600">
                <a:solidFill>
                  <a:schemeClr val="bg1"/>
                </a:solidFill>
                <a:sym typeface="Wingdings" panose="05000000000000000000" pitchFamily="2" charset="2"/>
              </a:rPr>
              <a:t> studies general principles and ‘laws’ about the world</a:t>
            </a:r>
            <a:endParaRPr lang="en-US" altLang="en-US" sz="1600">
              <a:solidFill>
                <a:schemeClr val="bg1"/>
              </a:solidFill>
            </a:endParaRPr>
          </a:p>
          <a:p>
            <a:pPr lvl="4" eaLnBrk="1" hangingPunct="1">
              <a:lnSpc>
                <a:spcPct val="90000"/>
              </a:lnSpc>
            </a:pPr>
            <a:r>
              <a:rPr lang="en-US" altLang="en-US" sz="1600">
                <a:solidFill>
                  <a:srgbClr val="FFFF00"/>
                </a:solidFill>
              </a:rPr>
              <a:t>ontology </a:t>
            </a:r>
            <a:r>
              <a:rPr lang="en-US" altLang="en-US" sz="1600">
                <a:solidFill>
                  <a:schemeClr val="bg1"/>
                </a:solidFill>
                <a:sym typeface="Wingdings" panose="05000000000000000000" pitchFamily="2" charset="2"/>
              </a:rPr>
              <a:t> studies what type of entities exist in the world</a:t>
            </a:r>
            <a:endParaRPr lang="en-US" altLang="en-US" sz="1600">
              <a:solidFill>
                <a:schemeClr val="bg1"/>
              </a:solidFill>
            </a:endParaRPr>
          </a:p>
          <a:p>
            <a:pPr lvl="3" eaLnBrk="1" hangingPunct="1">
              <a:lnSpc>
                <a:spcPct val="90000"/>
              </a:lnSpc>
            </a:pPr>
            <a:r>
              <a:rPr lang="en-US" altLang="en-US" sz="1600">
                <a:solidFill>
                  <a:srgbClr val="00B050"/>
                </a:solidFill>
              </a:rPr>
              <a:t>special metaphysics </a:t>
            </a:r>
            <a:r>
              <a:rPr lang="en-US" altLang="en-US" sz="1600">
                <a:solidFill>
                  <a:schemeClr val="bg1"/>
                </a:solidFill>
                <a:sym typeface="Wingdings" panose="05000000000000000000" pitchFamily="2" charset="2"/>
              </a:rPr>
              <a:t> focuses on specific principles and entities </a:t>
            </a:r>
            <a:endParaRPr lang="en-US" altLang="en-US" sz="160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/>
              <a:t>distinct from ‘</a:t>
            </a:r>
            <a:r>
              <a:rPr lang="en-US" altLang="en-US" sz="2000" b="1" i="1" u="sng">
                <a:solidFill>
                  <a:srgbClr val="00B050"/>
                </a:solidFill>
              </a:rPr>
              <a:t>epistemology</a:t>
            </a:r>
            <a:r>
              <a:rPr lang="en-US" altLang="en-US" sz="2000"/>
              <a:t>’ which is the study of how we can come to know about what exists.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/>
              <a:t>distinct from ‘</a:t>
            </a:r>
            <a:r>
              <a:rPr lang="en-US" altLang="en-US" sz="2000" b="1" i="1" u="sng">
                <a:solidFill>
                  <a:srgbClr val="00CC99"/>
                </a:solidFill>
              </a:rPr>
              <a:t>terminology</a:t>
            </a:r>
            <a:r>
              <a:rPr lang="en-US" altLang="en-US" sz="2000"/>
              <a:t>’ which is the study of what terms mean and how to name things.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87D94D-677A-4E97-9381-D89C5157DE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777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Terminology / Ontology divide</a:t>
            </a:r>
          </a:p>
        </p:txBody>
      </p:sp>
      <p:sp>
        <p:nvSpPr>
          <p:cNvPr id="1806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 b="1" dirty="0"/>
              <a:t>Terminology: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400" dirty="0"/>
              <a:t>solves certain issues related to </a:t>
            </a:r>
            <a:r>
              <a:rPr lang="en-US" altLang="en-US" sz="2400" i="1" u="sng" dirty="0"/>
              <a:t>language use</a:t>
            </a:r>
            <a:r>
              <a:rPr lang="en-US" altLang="en-US" sz="2400" dirty="0"/>
              <a:t>, i.e. with respect to </a:t>
            </a:r>
            <a:r>
              <a:rPr lang="en-US" altLang="en-US" sz="2400" i="1" u="sng" dirty="0"/>
              <a:t>how</a:t>
            </a:r>
            <a:r>
              <a:rPr lang="en-US" altLang="en-US" sz="2400" dirty="0"/>
              <a:t> we talk about entities in reality (if any);</a:t>
            </a:r>
          </a:p>
          <a:p>
            <a:pPr lvl="2" eaLnBrk="1" hangingPunct="1"/>
            <a:r>
              <a:rPr lang="en-US" altLang="en-US" sz="2000" i="1" dirty="0"/>
              <a:t>Relations between terms / ‘concepts’</a:t>
            </a:r>
          </a:p>
          <a:p>
            <a:pPr lvl="1" eaLnBrk="1" hangingPunct="1"/>
            <a:r>
              <a:rPr lang="en-US" altLang="en-US" sz="2400" dirty="0"/>
              <a:t>does not provide an adequate means to represent independent of use </a:t>
            </a:r>
            <a:r>
              <a:rPr lang="en-US" altLang="en-US" sz="2400" i="1" u="sng" dirty="0"/>
              <a:t>what</a:t>
            </a:r>
            <a:r>
              <a:rPr lang="en-US" altLang="en-US" sz="2400" dirty="0"/>
              <a:t> we talk about, i.e. how reality is structured;</a:t>
            </a:r>
          </a:p>
          <a:p>
            <a:pPr lvl="2" eaLnBrk="1" hangingPunct="1"/>
            <a:r>
              <a:rPr lang="en-US" altLang="en-US" sz="2000" dirty="0"/>
              <a:t>Women, Fire and Dangerous Things (</a:t>
            </a:r>
            <a:r>
              <a:rPr lang="en-US" altLang="en-US" sz="2000" dirty="0" err="1"/>
              <a:t>Lakoff</a:t>
            </a:r>
            <a:r>
              <a:rPr lang="en-US" altLang="en-US" sz="2000" dirty="0"/>
              <a:t>).</a:t>
            </a:r>
          </a:p>
          <a:p>
            <a:pPr eaLnBrk="1" hangingPunct="1">
              <a:spcBef>
                <a:spcPct val="40000"/>
              </a:spcBef>
            </a:pPr>
            <a:r>
              <a:rPr lang="en-US" altLang="en-US" sz="2800" b="1" dirty="0"/>
              <a:t>Ontology </a:t>
            </a:r>
            <a:r>
              <a:rPr lang="en-US" altLang="en-US" sz="1600" b="1" dirty="0"/>
              <a:t>(of the right sort)</a:t>
            </a:r>
            <a:r>
              <a:rPr lang="en-US" altLang="en-US" sz="2800" b="1" dirty="0"/>
              <a:t>: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400" dirty="0"/>
              <a:t>Language and perception neutral view on reality.</a:t>
            </a:r>
          </a:p>
          <a:p>
            <a:pPr lvl="2" eaLnBrk="1" hangingPunct="1"/>
            <a:r>
              <a:rPr lang="en-US" altLang="en-US" sz="2000" i="1" dirty="0"/>
              <a:t>Relations between entities in first-order reality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E74FD1-7D81-416C-9862-36E5BFDB94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3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6339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Unfortunately, ‘</a:t>
            </a:r>
            <a:r>
              <a:rPr lang="en-US" altLang="en-US" i="1"/>
              <a:t>ontology</a:t>
            </a:r>
            <a:r>
              <a:rPr lang="en-US" altLang="en-US"/>
              <a:t>’ denotes ambiguously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In philosophy: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 dirty="0">
                <a:solidFill>
                  <a:srgbClr val="FFFF00"/>
                </a:solidFill>
              </a:rPr>
              <a:t>Ontology</a:t>
            </a:r>
            <a:r>
              <a:rPr lang="en-US" altLang="en-US" sz="2400" dirty="0"/>
              <a:t> </a:t>
            </a:r>
            <a:r>
              <a:rPr lang="en-US" altLang="en-US" sz="1600" dirty="0"/>
              <a:t>(no plural)</a:t>
            </a:r>
            <a:r>
              <a:rPr lang="en-US" altLang="en-US" sz="2400" dirty="0"/>
              <a:t> is the study of what entities exist and how they relate to each other;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In computer science and many biomedical informatics applications: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 dirty="0">
                <a:solidFill>
                  <a:schemeClr val="accent1"/>
                </a:solidFill>
              </a:rPr>
              <a:t>An ontology</a:t>
            </a:r>
            <a:r>
              <a:rPr lang="en-US" altLang="en-US" sz="2400" dirty="0"/>
              <a:t> </a:t>
            </a:r>
            <a:r>
              <a:rPr lang="en-US" altLang="en-US" sz="1600" dirty="0"/>
              <a:t>(plural: </a:t>
            </a:r>
            <a:r>
              <a:rPr lang="en-US" altLang="en-US" sz="1600" i="1" dirty="0"/>
              <a:t>ontologies</a:t>
            </a:r>
            <a:r>
              <a:rPr lang="en-US" altLang="en-US" sz="1600" dirty="0"/>
              <a:t>)</a:t>
            </a:r>
            <a:r>
              <a:rPr lang="en-US" altLang="en-US" sz="2400" dirty="0"/>
              <a:t> is a shared and agreed upon </a:t>
            </a:r>
            <a:r>
              <a:rPr lang="en-US" altLang="en-US" sz="2400" b="1" i="1" dirty="0">
                <a:solidFill>
                  <a:srgbClr val="FFC000"/>
                </a:solidFill>
              </a:rPr>
              <a:t>conceptualization</a:t>
            </a:r>
            <a:r>
              <a:rPr lang="en-US" altLang="en-US" sz="2400" dirty="0"/>
              <a:t> of a domain;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547C36-0FA2-422D-BCA9-6A3D314676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1461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FDAEF-E925-4A7C-8BAC-85B3EE423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A504E-6DD9-4FD1-A9E3-5F5EAB0BB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63FCAE-2656-4D31-98A0-24073443C0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3D24C1-78F8-4363-A791-7CF00249A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9839"/>
            <a:ext cx="9144000" cy="60844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C0292C-3DF9-440A-AFE7-510FD9F40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244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5712A4-ADBA-48F4-990F-740A50C90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88"/>
            <a:ext cx="3248025" cy="447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BC4EF1-5DD7-4F45-BBB7-4EEBE3170F54}"/>
              </a:ext>
            </a:extLst>
          </p:cNvPr>
          <p:cNvSpPr txBox="1"/>
          <p:nvPr/>
        </p:nvSpPr>
        <p:spPr>
          <a:xfrm>
            <a:off x="2667000" y="595502"/>
            <a:ext cx="5997155" cy="5847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New thoughts about this answer?</a:t>
            </a:r>
          </a:p>
        </p:txBody>
      </p:sp>
    </p:spTree>
    <p:extLst>
      <p:ext uri="{BB962C8B-B14F-4D97-AF65-F5344CB8AC3E}">
        <p14:creationId xmlns:p14="http://schemas.microsoft.com/office/powerpoint/2010/main" val="70004346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048000" y="3810000"/>
            <a:ext cx="5334000" cy="2743200"/>
            <a:chOff x="1295400" y="3810000"/>
            <a:chExt cx="6858000" cy="2743200"/>
          </a:xfrm>
        </p:grpSpPr>
        <p:sp>
          <p:nvSpPr>
            <p:cNvPr id="56334" name="Rounded Rectangle 14"/>
            <p:cNvSpPr>
              <a:spLocks noChangeArrowheads="1"/>
            </p:cNvSpPr>
            <p:nvPr/>
          </p:nvSpPr>
          <p:spPr bwMode="auto">
            <a:xfrm>
              <a:off x="1295400" y="38100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92D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6335" name="Rounded Rectangle 12"/>
            <p:cNvSpPr>
              <a:spLocks noChangeArrowheads="1"/>
            </p:cNvSpPr>
            <p:nvPr/>
          </p:nvSpPr>
          <p:spPr bwMode="auto">
            <a:xfrm>
              <a:off x="5181600" y="5257800"/>
              <a:ext cx="2590800" cy="919401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Semantic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Applications</a:t>
              </a:r>
            </a:p>
          </p:txBody>
        </p:sp>
        <p:sp>
          <p:nvSpPr>
            <p:cNvPr id="56336" name="TextBox 16"/>
            <p:cNvSpPr txBox="1">
              <a:spLocks noChangeArrowheads="1"/>
            </p:cNvSpPr>
            <p:nvPr/>
          </p:nvSpPr>
          <p:spPr bwMode="auto">
            <a:xfrm>
              <a:off x="2514600" y="5486400"/>
              <a:ext cx="7553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use</a:t>
              </a:r>
            </a:p>
          </p:txBody>
        </p:sp>
      </p:grpSp>
      <p:sp>
        <p:nvSpPr>
          <p:cNvPr id="563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Computer science approach to ontology</a:t>
            </a:r>
          </a:p>
        </p:txBody>
      </p:sp>
      <p:grpSp>
        <p:nvGrpSpPr>
          <p:cNvPr id="56324" name="Group 21"/>
          <p:cNvGrpSpPr>
            <a:grpSpLocks/>
          </p:cNvGrpSpPr>
          <p:nvPr/>
        </p:nvGrpSpPr>
        <p:grpSpPr bwMode="auto">
          <a:xfrm>
            <a:off x="3048000" y="2209800"/>
            <a:ext cx="5334000" cy="2743200"/>
            <a:chOff x="1295400" y="2209800"/>
            <a:chExt cx="6858000" cy="2743200"/>
          </a:xfrm>
        </p:grpSpPr>
        <p:sp>
          <p:nvSpPr>
            <p:cNvPr id="56330" name="Rounded Rectangle 13"/>
            <p:cNvSpPr>
              <a:spLocks noChangeArrowheads="1"/>
            </p:cNvSpPr>
            <p:nvPr/>
          </p:nvSpPr>
          <p:spPr bwMode="auto">
            <a:xfrm>
              <a:off x="1295400" y="22098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6331" name="Rounded Rectangle 8"/>
            <p:cNvSpPr>
              <a:spLocks noChangeArrowheads="1"/>
            </p:cNvSpPr>
            <p:nvPr/>
          </p:nvSpPr>
          <p:spPr bwMode="auto">
            <a:xfrm>
              <a:off x="1752600" y="2362200"/>
              <a:ext cx="2209800" cy="1328023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Ontology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Authoring  Tools</a:t>
              </a:r>
            </a:p>
          </p:txBody>
        </p:sp>
        <p:sp>
          <p:nvSpPr>
            <p:cNvPr id="56332" name="Rounded Rectangle 9"/>
            <p:cNvSpPr>
              <a:spLocks noChangeArrowheads="1"/>
            </p:cNvSpPr>
            <p:nvPr/>
          </p:nvSpPr>
          <p:spPr bwMode="auto">
            <a:xfrm>
              <a:off x="5372100" y="4191000"/>
              <a:ext cx="2209800" cy="510778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Reasoners</a:t>
              </a:r>
            </a:p>
          </p:txBody>
        </p:sp>
        <p:sp>
          <p:nvSpPr>
            <p:cNvPr id="56333" name="TextBox 15"/>
            <p:cNvSpPr txBox="1">
              <a:spLocks noChangeArrowheads="1"/>
            </p:cNvSpPr>
            <p:nvPr/>
          </p:nvSpPr>
          <p:spPr bwMode="auto">
            <a:xfrm>
              <a:off x="6019800" y="2590800"/>
              <a:ext cx="124963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create</a:t>
              </a:r>
            </a:p>
          </p:txBody>
        </p:sp>
      </p:grpSp>
      <p:grpSp>
        <p:nvGrpSpPr>
          <p:cNvPr id="56325" name="Group 30"/>
          <p:cNvGrpSpPr>
            <a:grpSpLocks/>
          </p:cNvGrpSpPr>
          <p:nvPr/>
        </p:nvGrpSpPr>
        <p:grpSpPr bwMode="auto">
          <a:xfrm>
            <a:off x="590550" y="4005263"/>
            <a:ext cx="4800600" cy="914400"/>
            <a:chOff x="590939" y="4005457"/>
            <a:chExt cx="4800600" cy="914766"/>
          </a:xfrm>
        </p:grpSpPr>
        <p:grpSp>
          <p:nvGrpSpPr>
            <p:cNvPr id="56326" name="Group 26"/>
            <p:cNvGrpSpPr>
              <a:grpSpLocks/>
            </p:cNvGrpSpPr>
            <p:nvPr/>
          </p:nvGrpSpPr>
          <p:grpSpPr bwMode="auto">
            <a:xfrm>
              <a:off x="590939" y="4005457"/>
              <a:ext cx="4800600" cy="914766"/>
              <a:chOff x="381000" y="4015152"/>
              <a:chExt cx="4800600" cy="914400"/>
            </a:xfrm>
          </p:grpSpPr>
          <p:sp>
            <p:nvSpPr>
              <p:cNvPr id="56328" name="Rounded Rectangle 25"/>
              <p:cNvSpPr>
                <a:spLocks noChangeArrowheads="1"/>
              </p:cNvSpPr>
              <p:nvPr/>
            </p:nvSpPr>
            <p:spPr bwMode="auto">
              <a:xfrm>
                <a:off x="381000" y="4015152"/>
                <a:ext cx="4800600" cy="914400"/>
              </a:xfrm>
              <a:prstGeom prst="roundRect">
                <a:avLst>
                  <a:gd name="adj" fmla="val 37819"/>
                </a:avLst>
              </a:prstGeom>
              <a:solidFill>
                <a:srgbClr val="FF5050">
                  <a:alpha val="50195"/>
                </a:srgbClr>
              </a:solidFill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56329" name="Rounded Rectangle 23"/>
              <p:cNvSpPr>
                <a:spLocks noChangeArrowheads="1"/>
              </p:cNvSpPr>
              <p:nvPr/>
            </p:nvSpPr>
            <p:spPr bwMode="auto">
              <a:xfrm>
                <a:off x="719667" y="4217376"/>
                <a:ext cx="1718733" cy="510778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bg1"/>
                    </a:solidFill>
                  </a:rPr>
                  <a:t>Domain</a:t>
                </a:r>
              </a:p>
            </p:txBody>
          </p:sp>
        </p:grpSp>
        <p:sp>
          <p:nvSpPr>
            <p:cNvPr id="56327" name="Rounded Rectangle 7"/>
            <p:cNvSpPr>
              <a:spLocks noChangeArrowheads="1"/>
            </p:cNvSpPr>
            <p:nvPr/>
          </p:nvSpPr>
          <p:spPr bwMode="auto">
            <a:xfrm>
              <a:off x="3462867" y="4217789"/>
              <a:ext cx="1718733" cy="51077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</a:rPr>
                <a:t>Ontologies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F680C5-45B1-4CF9-8C22-E0DA71508F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76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22"/>
          <p:cNvGrpSpPr>
            <a:grpSpLocks/>
          </p:cNvGrpSpPr>
          <p:nvPr/>
        </p:nvGrpSpPr>
        <p:grpSpPr bwMode="auto">
          <a:xfrm>
            <a:off x="3048000" y="3810000"/>
            <a:ext cx="5334000" cy="2743200"/>
            <a:chOff x="1295400" y="3810000"/>
            <a:chExt cx="6858000" cy="2743200"/>
          </a:xfrm>
        </p:grpSpPr>
        <p:sp>
          <p:nvSpPr>
            <p:cNvPr id="57359" name="Rounded Rectangle 14"/>
            <p:cNvSpPr>
              <a:spLocks noChangeArrowheads="1"/>
            </p:cNvSpPr>
            <p:nvPr/>
          </p:nvSpPr>
          <p:spPr bwMode="auto">
            <a:xfrm>
              <a:off x="1295400" y="38100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92D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7360" name="Rounded Rectangle 12"/>
            <p:cNvSpPr>
              <a:spLocks noChangeArrowheads="1"/>
            </p:cNvSpPr>
            <p:nvPr/>
          </p:nvSpPr>
          <p:spPr bwMode="auto">
            <a:xfrm>
              <a:off x="5181600" y="5257800"/>
              <a:ext cx="2590800" cy="919401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Semantic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Applications</a:t>
              </a:r>
            </a:p>
          </p:txBody>
        </p:sp>
        <p:sp>
          <p:nvSpPr>
            <p:cNvPr id="57361" name="TextBox 16"/>
            <p:cNvSpPr txBox="1">
              <a:spLocks noChangeArrowheads="1"/>
            </p:cNvSpPr>
            <p:nvPr/>
          </p:nvSpPr>
          <p:spPr bwMode="auto">
            <a:xfrm>
              <a:off x="2514600" y="5486400"/>
              <a:ext cx="7553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use</a:t>
              </a:r>
            </a:p>
          </p:txBody>
        </p:sp>
      </p:grpSp>
      <p:sp>
        <p:nvSpPr>
          <p:cNvPr id="573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Computer science approach to ontology</a:t>
            </a:r>
          </a:p>
        </p:txBody>
      </p:sp>
      <p:grpSp>
        <p:nvGrpSpPr>
          <p:cNvPr id="57348" name="Group 21"/>
          <p:cNvGrpSpPr>
            <a:grpSpLocks/>
          </p:cNvGrpSpPr>
          <p:nvPr/>
        </p:nvGrpSpPr>
        <p:grpSpPr bwMode="auto">
          <a:xfrm>
            <a:off x="3048000" y="2209800"/>
            <a:ext cx="5334000" cy="2743200"/>
            <a:chOff x="1295400" y="2209800"/>
            <a:chExt cx="6858000" cy="2743200"/>
          </a:xfrm>
        </p:grpSpPr>
        <p:sp>
          <p:nvSpPr>
            <p:cNvPr id="57355" name="Rounded Rectangle 13"/>
            <p:cNvSpPr>
              <a:spLocks noChangeArrowheads="1"/>
            </p:cNvSpPr>
            <p:nvPr/>
          </p:nvSpPr>
          <p:spPr bwMode="auto">
            <a:xfrm>
              <a:off x="1295400" y="22098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7356" name="Rounded Rectangle 8"/>
            <p:cNvSpPr>
              <a:spLocks noChangeArrowheads="1"/>
            </p:cNvSpPr>
            <p:nvPr/>
          </p:nvSpPr>
          <p:spPr bwMode="auto">
            <a:xfrm>
              <a:off x="1752600" y="2362200"/>
              <a:ext cx="2209800" cy="1328023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Ontology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Authoring  Tools</a:t>
              </a:r>
            </a:p>
          </p:txBody>
        </p:sp>
        <p:sp>
          <p:nvSpPr>
            <p:cNvPr id="57357" name="Rounded Rectangle 9"/>
            <p:cNvSpPr>
              <a:spLocks noChangeArrowheads="1"/>
            </p:cNvSpPr>
            <p:nvPr/>
          </p:nvSpPr>
          <p:spPr bwMode="auto">
            <a:xfrm>
              <a:off x="5372100" y="4191000"/>
              <a:ext cx="2209800" cy="510778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Reasoners</a:t>
              </a:r>
            </a:p>
          </p:txBody>
        </p:sp>
        <p:sp>
          <p:nvSpPr>
            <p:cNvPr id="57358" name="TextBox 15"/>
            <p:cNvSpPr txBox="1">
              <a:spLocks noChangeArrowheads="1"/>
            </p:cNvSpPr>
            <p:nvPr/>
          </p:nvSpPr>
          <p:spPr bwMode="auto">
            <a:xfrm>
              <a:off x="6019800" y="2590800"/>
              <a:ext cx="124963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create</a:t>
              </a:r>
            </a:p>
          </p:txBody>
        </p:sp>
      </p:grpSp>
      <p:grpSp>
        <p:nvGrpSpPr>
          <p:cNvPr id="57349" name="Group 30"/>
          <p:cNvGrpSpPr>
            <a:grpSpLocks/>
          </p:cNvGrpSpPr>
          <p:nvPr/>
        </p:nvGrpSpPr>
        <p:grpSpPr bwMode="auto">
          <a:xfrm>
            <a:off x="590550" y="4005263"/>
            <a:ext cx="4800600" cy="914400"/>
            <a:chOff x="590939" y="4005457"/>
            <a:chExt cx="4800600" cy="914766"/>
          </a:xfrm>
        </p:grpSpPr>
        <p:grpSp>
          <p:nvGrpSpPr>
            <p:cNvPr id="57351" name="Group 26"/>
            <p:cNvGrpSpPr>
              <a:grpSpLocks/>
            </p:cNvGrpSpPr>
            <p:nvPr/>
          </p:nvGrpSpPr>
          <p:grpSpPr bwMode="auto">
            <a:xfrm>
              <a:off x="590939" y="4005457"/>
              <a:ext cx="4800600" cy="914766"/>
              <a:chOff x="381000" y="4015152"/>
              <a:chExt cx="4800600" cy="914400"/>
            </a:xfrm>
          </p:grpSpPr>
          <p:sp>
            <p:nvSpPr>
              <p:cNvPr id="57353" name="Rounded Rectangle 25"/>
              <p:cNvSpPr>
                <a:spLocks noChangeArrowheads="1"/>
              </p:cNvSpPr>
              <p:nvPr/>
            </p:nvSpPr>
            <p:spPr bwMode="auto">
              <a:xfrm>
                <a:off x="381000" y="4015152"/>
                <a:ext cx="4800600" cy="914400"/>
              </a:xfrm>
              <a:prstGeom prst="roundRect">
                <a:avLst>
                  <a:gd name="adj" fmla="val 37819"/>
                </a:avLst>
              </a:prstGeom>
              <a:solidFill>
                <a:srgbClr val="FF5050">
                  <a:alpha val="50195"/>
                </a:srgbClr>
              </a:solidFill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57354" name="Rounded Rectangle 23"/>
              <p:cNvSpPr>
                <a:spLocks noChangeArrowheads="1"/>
              </p:cNvSpPr>
              <p:nvPr/>
            </p:nvSpPr>
            <p:spPr bwMode="auto">
              <a:xfrm>
                <a:off x="719667" y="4217376"/>
                <a:ext cx="1718733" cy="510778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bg1"/>
                    </a:solidFill>
                  </a:rPr>
                  <a:t>Domain</a:t>
                </a:r>
              </a:p>
            </p:txBody>
          </p:sp>
        </p:grpSp>
        <p:sp>
          <p:nvSpPr>
            <p:cNvPr id="57352" name="Rounded Rectangle 7"/>
            <p:cNvSpPr>
              <a:spLocks noChangeArrowheads="1"/>
            </p:cNvSpPr>
            <p:nvPr/>
          </p:nvSpPr>
          <p:spPr bwMode="auto">
            <a:xfrm>
              <a:off x="3462867" y="4217789"/>
              <a:ext cx="1718733" cy="51077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</a:rPr>
                <a:t>Ontologies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61938" y="2630488"/>
            <a:ext cx="2640012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800" dirty="0">
                <a:solidFill>
                  <a:schemeClr val="bg1"/>
                </a:solidFill>
              </a:rPr>
              <a:t>the logic in </a:t>
            </a:r>
            <a:r>
              <a:rPr lang="en-US" sz="1800" dirty="0" err="1">
                <a:solidFill>
                  <a:schemeClr val="bg1"/>
                </a:solidFill>
              </a:rPr>
              <a:t>reasoners</a:t>
            </a:r>
            <a:r>
              <a:rPr lang="en-US" sz="1800" dirty="0">
                <a:solidFill>
                  <a:schemeClr val="bg1"/>
                </a:solidFill>
              </a:rPr>
              <a:t>:</a:t>
            </a:r>
          </a:p>
          <a:p>
            <a:pPr eaLnBrk="1" hangingPunct="1"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00FF00"/>
                </a:solidFill>
              </a:rPr>
              <a:t>guarantees</a:t>
            </a:r>
            <a:r>
              <a:rPr lang="en-US" sz="1800" b="0" dirty="0">
                <a:solidFill>
                  <a:srgbClr val="00FF00"/>
                </a:solidFill>
              </a:rPr>
              <a:t> consistent reasoning</a:t>
            </a:r>
            <a:r>
              <a:rPr lang="en-US" sz="1800" b="0" dirty="0">
                <a:solidFill>
                  <a:schemeClr val="bg1"/>
                </a:solidFill>
              </a:rPr>
              <a:t>, </a:t>
            </a: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FFC000"/>
                </a:solidFill>
              </a:rPr>
              <a:t>does not guarantee </a:t>
            </a:r>
            <a:r>
              <a:rPr lang="en-US" sz="1800" b="0" dirty="0">
                <a:solidFill>
                  <a:srgbClr val="FFC000"/>
                </a:solidFill>
              </a:rPr>
              <a:t>the faithfulness of the representation.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D76B8F-4607-4017-B2A4-445236A104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8857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CD235-674C-411C-A893-88F30B39C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0E580-4806-44D1-B109-CEEEECA1E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5F18E1-7B77-4059-BC4A-D7FF707FF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8684"/>
            <a:ext cx="9144000" cy="628931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CC8AAA8-4F57-495D-88F6-496225B7CC28}"/>
              </a:ext>
            </a:extLst>
          </p:cNvPr>
          <p:cNvSpPr/>
          <p:nvPr/>
        </p:nvSpPr>
        <p:spPr bwMode="auto">
          <a:xfrm>
            <a:off x="0" y="6055084"/>
            <a:ext cx="3352800" cy="57431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677E67-3EAA-492E-84AD-AACBE2753875}"/>
              </a:ext>
            </a:extLst>
          </p:cNvPr>
          <p:cNvSpPr/>
          <p:nvPr/>
        </p:nvSpPr>
        <p:spPr bwMode="auto">
          <a:xfrm>
            <a:off x="3029528" y="5294744"/>
            <a:ext cx="4876800" cy="9144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pitchFamily="122" charset="0"/>
              </a:rPr>
              <a:t>But probably not more than 84 users can be trusted to use it appropriately!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4F0ED-8E39-45C4-9212-3B45754423A2}"/>
              </a:ext>
            </a:extLst>
          </p:cNvPr>
          <p:cNvSpPr/>
          <p:nvPr/>
        </p:nvSpPr>
        <p:spPr>
          <a:xfrm>
            <a:off x="6276101" y="6458648"/>
            <a:ext cx="2781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  <a:hlinkClick r:id="rId3"/>
              </a:rPr>
              <a:t>https://protege.stanford.edu/</a:t>
            </a:r>
            <a:r>
              <a:rPr lang="en-US" sz="1800" b="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B3064C-822A-4C1A-885A-6A229349FF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6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4C82B-94C1-4CA4-BB58-83462DF74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597160"/>
            <a:ext cx="8686800" cy="762000"/>
          </a:xfrm>
        </p:spPr>
        <p:txBody>
          <a:bodyPr/>
          <a:lstStyle/>
          <a:p>
            <a:r>
              <a:rPr lang="en-US" dirty="0"/>
              <a:t>Abusing Protégé, BFO and OGMS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93BBA-D371-46FA-B6CD-1266710CB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553200"/>
            <a:ext cx="8686800" cy="228600"/>
          </a:xfrm>
        </p:spPr>
        <p:txBody>
          <a:bodyPr/>
          <a:lstStyle/>
          <a:p>
            <a:pPr algn="r"/>
            <a:r>
              <a:rPr lang="en-US" sz="1200" dirty="0"/>
              <a:t>No reference provided due to vicarious embarrassment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7D2F1-A9C4-4FFD-A013-70E8465CB2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EF93C7-D0AB-41D7-8C62-1F8A9E33AE23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63522" name="Picture 2" descr="Fig. 4">
            <a:extLst>
              <a:ext uri="{FF2B5EF4-FFF2-40B4-BE49-F238E27FC236}">
                <a16:creationId xmlns:a16="http://schemas.microsoft.com/office/drawing/2014/main" id="{1DFFAD1F-9E8D-4036-94E8-D1897FB17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3" y="1371601"/>
            <a:ext cx="8985613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20899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2CB2C-A702-407B-8E4E-0AA1159DC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1474" name="Picture 2" descr="https://miro.medium.com/max/625/1*jg-0gAZYnkBYwqywYgX3Hw.png">
            <a:extLst>
              <a:ext uri="{FF2B5EF4-FFF2-40B4-BE49-F238E27FC236}">
                <a16:creationId xmlns:a16="http://schemas.microsoft.com/office/drawing/2014/main" id="{70203F2C-F3C2-45AE-BA4F-2E7EFD246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9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A8E5D6-3B7A-4C98-AF15-EBF7955EE993}"/>
              </a:ext>
            </a:extLst>
          </p:cNvPr>
          <p:cNvSpPr/>
          <p:nvPr/>
        </p:nvSpPr>
        <p:spPr>
          <a:xfrm>
            <a:off x="914400" y="6550223"/>
            <a:ext cx="8077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0" dirty="0"/>
              <a:t>https://medium.com/analytics-vidhya/prot%C3%A9g%C3%A9-d533f024087b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EBEC4E-3311-4926-A39E-E44CE58B6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2514600"/>
            <a:ext cx="4419600" cy="762000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What about this?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5CE85-EB09-49F2-AED9-DD96E9A7A641}"/>
              </a:ext>
            </a:extLst>
          </p:cNvPr>
          <p:cNvSpPr txBox="1"/>
          <p:nvPr/>
        </p:nvSpPr>
        <p:spPr>
          <a:xfrm>
            <a:off x="4679301" y="3133303"/>
            <a:ext cx="4204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Not given any serious thought!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6F94A6-5616-43AD-8AC1-AF5A0A8C49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82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1F997-F00C-489A-903E-14B1BA9C5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What have all ‘ontologies’ in common?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BEF72-F4CC-4BD7-904C-77762E78E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419600"/>
          </a:xfrm>
        </p:spPr>
        <p:txBody>
          <a:bodyPr/>
          <a:lstStyle/>
          <a:p>
            <a:pPr algn="ctr"/>
            <a:r>
              <a:rPr lang="en-US" sz="4400" dirty="0"/>
              <a:t>They are all</a:t>
            </a:r>
          </a:p>
          <a:p>
            <a:pPr algn="ctr"/>
            <a:r>
              <a:rPr lang="en-US" sz="8800" dirty="0"/>
              <a:t>representations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3AD08-4363-4B44-B443-92D49E6761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3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41326-F327-4627-81DE-1C815ACA0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B907B-5CDD-4FC9-8363-0F4E3AFA7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2498" name="Picture 2" descr="https://ars.els-cdn.com/content/image/1-s2.0-S153204641100222X-gr2_lrg.jpg">
            <a:extLst>
              <a:ext uri="{FF2B5EF4-FFF2-40B4-BE49-F238E27FC236}">
                <a16:creationId xmlns:a16="http://schemas.microsoft.com/office/drawing/2014/main" id="{6F871D55-A79C-4737-9CA3-D4E6F8AEC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75"/>
            <a:ext cx="9144000" cy="639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D55061E-3C6B-4136-BFFD-C214DC7F6047}"/>
              </a:ext>
            </a:extLst>
          </p:cNvPr>
          <p:cNvSpPr txBox="1">
            <a:spLocks/>
          </p:cNvSpPr>
          <p:nvPr/>
        </p:nvSpPr>
        <p:spPr>
          <a:xfrm>
            <a:off x="4572000" y="138832"/>
            <a:ext cx="4419600" cy="762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i="0">
                <a:solidFill>
                  <a:schemeClr val="bg1"/>
                </a:solidFill>
                <a:latin typeface="Georgia"/>
                <a:ea typeface="ＭＳ Ｐゴシック" pitchFamily="122" charset="-128"/>
                <a:cs typeface="Georgi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9pPr>
          </a:lstStyle>
          <a:p>
            <a:r>
              <a:rPr lang="en-US" kern="0" dirty="0">
                <a:solidFill>
                  <a:schemeClr val="accent2">
                    <a:lumMod val="75000"/>
                  </a:schemeClr>
                </a:solidFill>
              </a:rPr>
              <a:t>What about this?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A57C95-3A27-4F74-B22F-D7DFB6759C63}"/>
              </a:ext>
            </a:extLst>
          </p:cNvPr>
          <p:cNvSpPr txBox="1"/>
          <p:nvPr/>
        </p:nvSpPr>
        <p:spPr>
          <a:xfrm>
            <a:off x="4572001" y="757535"/>
            <a:ext cx="4419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Not given any serious thought!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A7D2E6-B307-4E4B-8495-3FDB854FFC25}"/>
              </a:ext>
            </a:extLst>
          </p:cNvPr>
          <p:cNvSpPr/>
          <p:nvPr/>
        </p:nvSpPr>
        <p:spPr>
          <a:xfrm>
            <a:off x="2514600" y="6581001"/>
            <a:ext cx="4876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https://www.sciencedirect.com/science/article/pii/S153204641100222X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153535D-8185-4907-B0E0-79443A476F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90</a:t>
            </a:fld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ED0C664-5E71-4E0A-8E00-272750B91C69}"/>
              </a:ext>
            </a:extLst>
          </p:cNvPr>
          <p:cNvSpPr/>
          <p:nvPr/>
        </p:nvSpPr>
        <p:spPr bwMode="auto">
          <a:xfrm>
            <a:off x="5029200" y="3810000"/>
            <a:ext cx="3962400" cy="461665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65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ECFE9-CA2C-4B8A-A8D4-BB3A286B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33EB2-D94C-447A-BE5C-097285750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3522" name="Picture 2" descr="Axiom-annotations-example.png">
            <a:extLst>
              <a:ext uri="{FF2B5EF4-FFF2-40B4-BE49-F238E27FC236}">
                <a16:creationId xmlns:a16="http://schemas.microsoft.com/office/drawing/2014/main" id="{618D60D2-3AE6-4B6D-B474-4BFCF36FA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9601"/>
            <a:ext cx="9190241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23199E-9D72-4056-BC4D-07D778B6A9C9}"/>
              </a:ext>
            </a:extLst>
          </p:cNvPr>
          <p:cNvSpPr/>
          <p:nvPr/>
        </p:nvSpPr>
        <p:spPr>
          <a:xfrm>
            <a:off x="4891780" y="6504801"/>
            <a:ext cx="42522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https://protegewiki.stanford.edu/wiki/WebProtegeUsersGuide</a:t>
            </a:r>
            <a:r>
              <a:rPr lang="en-US" sz="1200" dirty="0"/>
              <a:t>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9DE6771-DB9C-44E0-B044-28F595C88DA0}"/>
              </a:ext>
            </a:extLst>
          </p:cNvPr>
          <p:cNvSpPr txBox="1">
            <a:spLocks/>
          </p:cNvSpPr>
          <p:nvPr/>
        </p:nvSpPr>
        <p:spPr>
          <a:xfrm>
            <a:off x="4572000" y="3733800"/>
            <a:ext cx="4419600" cy="762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i="0">
                <a:solidFill>
                  <a:schemeClr val="bg1"/>
                </a:solidFill>
                <a:latin typeface="Georgia"/>
                <a:ea typeface="ＭＳ Ｐゴシック" pitchFamily="122" charset="-128"/>
                <a:cs typeface="Georgi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9pPr>
          </a:lstStyle>
          <a:p>
            <a:r>
              <a:rPr lang="en-US" kern="0" dirty="0">
                <a:solidFill>
                  <a:schemeClr val="accent2">
                    <a:lumMod val="75000"/>
                  </a:schemeClr>
                </a:solidFill>
              </a:rPr>
              <a:t>What about this?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BD8E8AF-73F7-48AB-AC19-981C6CFAE8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91</a:t>
            </a:fld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993934D-5252-4845-B10D-114B9E6ACF64}"/>
              </a:ext>
            </a:extLst>
          </p:cNvPr>
          <p:cNvSpPr/>
          <p:nvPr/>
        </p:nvSpPr>
        <p:spPr bwMode="auto">
          <a:xfrm>
            <a:off x="457199" y="914400"/>
            <a:ext cx="1676401" cy="2286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0D968E4-B799-414A-BA69-DC1A4554FC21}"/>
              </a:ext>
            </a:extLst>
          </p:cNvPr>
          <p:cNvGrpSpPr/>
          <p:nvPr/>
        </p:nvGrpSpPr>
        <p:grpSpPr>
          <a:xfrm>
            <a:off x="685800" y="1028700"/>
            <a:ext cx="8001000" cy="5790044"/>
            <a:chOff x="685800" y="1028700"/>
            <a:chExt cx="8001000" cy="579004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07B7687-F8AD-4F8C-96C8-BCDC7E16F405}"/>
                </a:ext>
              </a:extLst>
            </p:cNvPr>
            <p:cNvGrpSpPr/>
            <p:nvPr/>
          </p:nvGrpSpPr>
          <p:grpSpPr>
            <a:xfrm>
              <a:off x="685800" y="4343400"/>
              <a:ext cx="8001000" cy="2475344"/>
              <a:chOff x="685800" y="4343400"/>
              <a:chExt cx="8001000" cy="2475344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7670978-0B28-4E07-A008-E67F32ED583F}"/>
                  </a:ext>
                </a:extLst>
              </p:cNvPr>
              <p:cNvSpPr txBox="1"/>
              <p:nvPr/>
            </p:nvSpPr>
            <p:spPr>
              <a:xfrm>
                <a:off x="4267200" y="4343400"/>
                <a:ext cx="4419600" cy="10156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</a:rPr>
                  <a:t>Does not specify these parts have to be parts of that specific instance of which the CNS is a part!</a:t>
                </a: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72AA9924-790D-4CAC-8C31-93D5E13B8957}"/>
                  </a:ext>
                </a:extLst>
              </p:cNvPr>
              <p:cNvSpPr/>
              <p:nvPr/>
            </p:nvSpPr>
            <p:spPr bwMode="auto">
              <a:xfrm>
                <a:off x="685800" y="6285343"/>
                <a:ext cx="3352800" cy="533401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endParaRP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C62A9AE9-C8DD-405F-953F-E0D078B44638}"/>
                  </a:ext>
                </a:extLst>
              </p:cNvPr>
              <p:cNvCxnSpPr>
                <a:cxnSpLocks/>
                <a:stCxn id="6" idx="0"/>
                <a:endCxn id="8" idx="1"/>
              </p:cNvCxnSpPr>
              <p:nvPr/>
            </p:nvCxnSpPr>
            <p:spPr bwMode="auto">
              <a:xfrm flipV="1">
                <a:off x="2362200" y="4851232"/>
                <a:ext cx="1905000" cy="1434111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72B13C4-6960-4DB8-9DF0-41CA2C13E80B}"/>
                </a:ext>
              </a:extLst>
            </p:cNvPr>
            <p:cNvCxnSpPr>
              <a:cxnSpLocks/>
              <a:stCxn id="15" idx="3"/>
              <a:endCxn id="8" idx="1"/>
            </p:cNvCxnSpPr>
            <p:nvPr/>
          </p:nvCxnSpPr>
          <p:spPr bwMode="auto">
            <a:xfrm>
              <a:off x="2133600" y="1028700"/>
              <a:ext cx="2133600" cy="382253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05221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EA6740E-5284-4383-96B8-100FD51FE439}"/>
              </a:ext>
            </a:extLst>
          </p:cNvPr>
          <p:cNvSpPr/>
          <p:nvPr/>
        </p:nvSpPr>
        <p:spPr bwMode="auto">
          <a:xfrm>
            <a:off x="2438400" y="2362201"/>
            <a:ext cx="1752600" cy="3047999"/>
          </a:xfrm>
          <a:prstGeom prst="rect">
            <a:avLst/>
          </a:prstGeom>
          <a:solidFill>
            <a:srgbClr val="A6A6A6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24A23D-E106-4C86-A798-5815D8FD0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Ontologies and ‘ontologies’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3ECA727-334E-41AC-AC74-CC8703CAADE4}"/>
              </a:ext>
            </a:extLst>
          </p:cNvPr>
          <p:cNvGrpSpPr/>
          <p:nvPr/>
        </p:nvGrpSpPr>
        <p:grpSpPr>
          <a:xfrm>
            <a:off x="1778466" y="1838326"/>
            <a:ext cx="7289334" cy="4250210"/>
            <a:chOff x="1778466" y="1838326"/>
            <a:chExt cx="7289334" cy="4250210"/>
          </a:xfrm>
        </p:grpSpPr>
        <p:sp>
          <p:nvSpPr>
            <p:cNvPr id="5" name="Arrow: Down 4">
              <a:extLst>
                <a:ext uri="{FF2B5EF4-FFF2-40B4-BE49-F238E27FC236}">
                  <a16:creationId xmlns:a16="http://schemas.microsoft.com/office/drawing/2014/main" id="{88A27F06-4D0A-4235-93FA-300BD930EE50}"/>
                </a:ext>
              </a:extLst>
            </p:cNvPr>
            <p:cNvSpPr/>
            <p:nvPr/>
          </p:nvSpPr>
          <p:spPr bwMode="auto">
            <a:xfrm flipV="1">
              <a:off x="1778466" y="1838326"/>
              <a:ext cx="838200" cy="4038600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612E44B4-0908-4CC8-8774-05DBD69C3965}"/>
                </a:ext>
              </a:extLst>
            </p:cNvPr>
            <p:cNvSpPr/>
            <p:nvPr/>
          </p:nvSpPr>
          <p:spPr bwMode="auto">
            <a:xfrm rot="5400000" flipV="1">
              <a:off x="5204058" y="2224794"/>
              <a:ext cx="838200" cy="6889284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745E5DE-59FB-41EE-8D86-25A2E4D899AD}"/>
              </a:ext>
            </a:extLst>
          </p:cNvPr>
          <p:cNvSpPr txBox="1"/>
          <p:nvPr/>
        </p:nvSpPr>
        <p:spPr>
          <a:xfrm>
            <a:off x="30028" y="2956454"/>
            <a:ext cx="189667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Direct</a:t>
            </a:r>
          </a:p>
          <a:p>
            <a:r>
              <a:rPr lang="en-US" b="0" dirty="0">
                <a:solidFill>
                  <a:schemeClr val="bg1"/>
                </a:solidFill>
              </a:rPr>
              <a:t>usefulness</a:t>
            </a:r>
          </a:p>
          <a:p>
            <a:r>
              <a:rPr lang="en-US" b="0" dirty="0">
                <a:solidFill>
                  <a:schemeClr val="bg1"/>
                </a:solidFill>
              </a:rPr>
              <a:t>for</a:t>
            </a:r>
          </a:p>
          <a:p>
            <a:r>
              <a:rPr lang="en-US" b="0" dirty="0">
                <a:solidFill>
                  <a:schemeClr val="bg1"/>
                </a:solidFill>
              </a:rPr>
              <a:t>people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F76EC5-3E94-4E67-B5DA-BD18FDAF1778}"/>
              </a:ext>
            </a:extLst>
          </p:cNvPr>
          <p:cNvSpPr txBox="1"/>
          <p:nvPr/>
        </p:nvSpPr>
        <p:spPr>
          <a:xfrm>
            <a:off x="2685323" y="5816025"/>
            <a:ext cx="5418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Direct usefulness for computers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4CC5DC-5F78-4456-A4F0-7A79286B80C6}"/>
              </a:ext>
            </a:extLst>
          </p:cNvPr>
          <p:cNvSpPr/>
          <p:nvPr/>
        </p:nvSpPr>
        <p:spPr bwMode="auto">
          <a:xfrm rot="17920830">
            <a:off x="1569030" y="3590926"/>
            <a:ext cx="3124200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Terminological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systems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C5CFB8-3169-464F-A619-5642A23D604B}"/>
              </a:ext>
            </a:extLst>
          </p:cNvPr>
          <p:cNvSpPr/>
          <p:nvPr/>
        </p:nvSpPr>
        <p:spPr bwMode="auto">
          <a:xfrm>
            <a:off x="3886201" y="3124200"/>
            <a:ext cx="2743200" cy="2285999"/>
          </a:xfrm>
          <a:prstGeom prst="rect">
            <a:avLst/>
          </a:prstGeom>
          <a:solidFill>
            <a:srgbClr val="FFFF00">
              <a:alpha val="4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80A864-AB1C-409C-923B-3275549D60DA}"/>
              </a:ext>
            </a:extLst>
          </p:cNvPr>
          <p:cNvSpPr/>
          <p:nvPr/>
        </p:nvSpPr>
        <p:spPr bwMode="auto">
          <a:xfrm rot="17920830">
            <a:off x="3986222" y="3918228"/>
            <a:ext cx="1980318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0" dirty="0">
                <a:solidFill>
                  <a:schemeClr val="tx1"/>
                </a:solidFill>
                <a:latin typeface="Times" pitchFamily="122" charset="0"/>
              </a:rPr>
              <a:t>Knowledge representation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systems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424493-14BB-4EE9-878C-BF651D0A10FE}"/>
              </a:ext>
            </a:extLst>
          </p:cNvPr>
          <p:cNvSpPr/>
          <p:nvPr/>
        </p:nvSpPr>
        <p:spPr bwMode="auto">
          <a:xfrm>
            <a:off x="6248400" y="4191000"/>
            <a:ext cx="2362200" cy="1219198"/>
          </a:xfrm>
          <a:prstGeom prst="rect">
            <a:avLst/>
          </a:prstGeom>
          <a:solidFill>
            <a:srgbClr val="1FE115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E17625-43A3-4732-8152-7D8DBA7488F6}"/>
              </a:ext>
            </a:extLst>
          </p:cNvPr>
          <p:cNvSpPr/>
          <p:nvPr/>
        </p:nvSpPr>
        <p:spPr bwMode="auto">
          <a:xfrm>
            <a:off x="6514924" y="4419600"/>
            <a:ext cx="2019476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Realism-based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Ontologies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A3C13F47-F00F-41E7-A78F-ED2F5DE812DF}"/>
              </a:ext>
            </a:extLst>
          </p:cNvPr>
          <p:cNvSpPr/>
          <p:nvPr/>
        </p:nvSpPr>
        <p:spPr bwMode="auto">
          <a:xfrm rot="17572265">
            <a:off x="5872201" y="-50269"/>
            <a:ext cx="599999" cy="5597018"/>
          </a:xfrm>
          <a:prstGeom prst="rightBrace">
            <a:avLst>
              <a:gd name="adj1" fmla="val 55217"/>
              <a:gd name="adj2" fmla="val 49208"/>
            </a:avLst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A2E6E5-1492-4E08-BA16-144FCC3494D7}"/>
              </a:ext>
            </a:extLst>
          </p:cNvPr>
          <p:cNvSpPr/>
          <p:nvPr/>
        </p:nvSpPr>
        <p:spPr>
          <a:xfrm>
            <a:off x="6226774" y="1909949"/>
            <a:ext cx="22124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‘ontologies’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25770D-A1C3-405C-81AA-4BE71BA0AE85}"/>
              </a:ext>
            </a:extLst>
          </p:cNvPr>
          <p:cNvSpPr/>
          <p:nvPr/>
        </p:nvSpPr>
        <p:spPr>
          <a:xfrm>
            <a:off x="762000" y="6581001"/>
            <a:ext cx="8305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0" dirty="0">
                <a:solidFill>
                  <a:schemeClr val="bg1"/>
                </a:solidFill>
              </a:rPr>
              <a:t>Inspired by: Rector, A.. “Clinical terminology: why is it so hard?” Methods of information in medicine 38 4-5 (1999): 239-52 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A21C52-E811-43A0-BB78-2D19982B98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8540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762000"/>
          </a:xfrm>
        </p:spPr>
        <p:txBody>
          <a:bodyPr/>
          <a:lstStyle/>
          <a:p>
            <a:r>
              <a:rPr lang="en-US" dirty="0"/>
              <a:t>Early goals of Biomedical Ontology in</a:t>
            </a:r>
            <a:br>
              <a:rPr lang="en-US" dirty="0"/>
            </a:br>
            <a:r>
              <a:rPr lang="en-US" dirty="0"/>
              <a:t>Healthcare Information Technology </a:t>
            </a:r>
            <a:r>
              <a:rPr lang="en-US" sz="2800" dirty="0"/>
              <a:t>(HIT)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2590800"/>
            <a:ext cx="6172200" cy="3886200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supporting the creation and use of adequate biomedical </a:t>
            </a:r>
            <a:r>
              <a:rPr lang="en-US" dirty="0">
                <a:solidFill>
                  <a:srgbClr val="FFFF00"/>
                </a:solidFill>
              </a:rPr>
              <a:t>terminology</a:t>
            </a:r>
            <a:r>
              <a:rPr lang="en-US" dirty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supporting the creation of adequate coding and </a:t>
            </a:r>
            <a:r>
              <a:rPr lang="en-US" dirty="0">
                <a:solidFill>
                  <a:srgbClr val="FFFF00"/>
                </a:solidFill>
              </a:rPr>
              <a:t>classification systems</a:t>
            </a:r>
            <a:r>
              <a:rPr lang="en-US" dirty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 algn="ctr"/>
            <a:r>
              <a:rPr lang="en-US" dirty="0">
                <a:sym typeface="Wingdings" panose="05000000000000000000" pitchFamily="2" charset="2"/>
              </a:rPr>
              <a:t> Terminological systems</a:t>
            </a:r>
            <a:endParaRPr lang="en-US" dirty="0"/>
          </a:p>
          <a:p>
            <a:pPr marL="1147763" indent="-1147763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C98363-E1B0-4F46-A94E-AF1E5F9B5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89" y="2100404"/>
            <a:ext cx="7528712" cy="436452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D68199-3032-46F3-8991-9E57C2F6DD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8553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762000"/>
          </a:xfrm>
        </p:spPr>
        <p:txBody>
          <a:bodyPr/>
          <a:lstStyle/>
          <a:p>
            <a:r>
              <a:rPr lang="en-US" dirty="0"/>
              <a:t>Additional goals of Biomedical Ontology in</a:t>
            </a:r>
            <a:br>
              <a:rPr lang="en-US" dirty="0"/>
            </a:br>
            <a:r>
              <a:rPr lang="en-US" dirty="0"/>
              <a:t>Healthcare Information Technology </a:t>
            </a:r>
            <a:r>
              <a:rPr lang="en-US" sz="2800" dirty="0"/>
              <a:t>(HIT)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876" y="1981200"/>
            <a:ext cx="7588124" cy="4495800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solving the </a:t>
            </a:r>
            <a:r>
              <a:rPr lang="en-US" dirty="0">
                <a:solidFill>
                  <a:srgbClr val="FFFF00"/>
                </a:solidFill>
              </a:rPr>
              <a:t>semantic interoperability </a:t>
            </a:r>
            <a:r>
              <a:rPr lang="en-US" dirty="0"/>
              <a:t>problem for heterogeneous biomedical information systems.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improving biomedical </a:t>
            </a:r>
            <a:r>
              <a:rPr lang="en-US" dirty="0">
                <a:solidFill>
                  <a:srgbClr val="FFFF00"/>
                </a:solidFill>
              </a:rPr>
              <a:t>decision support </a:t>
            </a:r>
            <a:r>
              <a:rPr lang="en-US" dirty="0"/>
              <a:t>applications.</a:t>
            </a:r>
          </a:p>
          <a:p>
            <a:pPr marL="1147763" indent="-1147763">
              <a:buFont typeface="Arial" panose="020B0604020202020204" pitchFamily="34" charset="0"/>
              <a:buChar char="•"/>
            </a:pPr>
            <a:endParaRPr lang="en-US" dirty="0"/>
          </a:p>
          <a:p>
            <a:pPr marL="1147763" indent="-1147763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32B572E-497C-4639-B8A0-984BD17DB8CE}"/>
              </a:ext>
            </a:extLst>
          </p:cNvPr>
          <p:cNvGrpSpPr/>
          <p:nvPr/>
        </p:nvGrpSpPr>
        <p:grpSpPr>
          <a:xfrm>
            <a:off x="349313" y="2605374"/>
            <a:ext cx="7289334" cy="4250210"/>
            <a:chOff x="1778466" y="1838326"/>
            <a:chExt cx="7289334" cy="4250210"/>
          </a:xfrm>
        </p:grpSpPr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EB8E7242-466B-4605-BDF9-B98DFEBDD5B6}"/>
                </a:ext>
              </a:extLst>
            </p:cNvPr>
            <p:cNvSpPr/>
            <p:nvPr/>
          </p:nvSpPr>
          <p:spPr bwMode="auto">
            <a:xfrm flipV="1">
              <a:off x="1778466" y="1838326"/>
              <a:ext cx="838200" cy="4038600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115EFDB6-6F00-47FA-91A3-5B5BE2F5B06E}"/>
                </a:ext>
              </a:extLst>
            </p:cNvPr>
            <p:cNvSpPr/>
            <p:nvPr/>
          </p:nvSpPr>
          <p:spPr bwMode="auto">
            <a:xfrm rot="5400000" flipV="1">
              <a:off x="5204058" y="2224794"/>
              <a:ext cx="838200" cy="6889284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74EEC092-DFB9-41F2-8DF0-C31DD99B64C6}"/>
              </a:ext>
            </a:extLst>
          </p:cNvPr>
          <p:cNvSpPr/>
          <p:nvPr/>
        </p:nvSpPr>
        <p:spPr bwMode="auto">
          <a:xfrm>
            <a:off x="2457048" y="3891248"/>
            <a:ext cx="2743200" cy="2285999"/>
          </a:xfrm>
          <a:prstGeom prst="rect">
            <a:avLst/>
          </a:prstGeom>
          <a:solidFill>
            <a:srgbClr val="FFFF00">
              <a:alpha val="4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ABCB6F-BE8E-4A7D-A278-150B38E78842}"/>
              </a:ext>
            </a:extLst>
          </p:cNvPr>
          <p:cNvSpPr/>
          <p:nvPr/>
        </p:nvSpPr>
        <p:spPr bwMode="auto">
          <a:xfrm rot="17920830">
            <a:off x="2557069" y="4685276"/>
            <a:ext cx="1980318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0" dirty="0">
                <a:solidFill>
                  <a:schemeClr val="tx1"/>
                </a:solidFill>
                <a:latin typeface="Times" pitchFamily="122" charset="0"/>
              </a:rPr>
              <a:t>Knowledge representation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systems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1E6757-BA69-4757-BA60-EC46A025B8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6702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SNOMED CT Defining relationships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600201"/>
            <a:ext cx="8686800" cy="42725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72200" y="6553200"/>
            <a:ext cx="2971800" cy="251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IHTSDO. SNOMED CT Starter Guide July 2014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19CAB9-7D0B-4F03-974C-7822F9E4CD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55107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SNOMED CT’s Description Logic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8441" y="1524000"/>
            <a:ext cx="7547117" cy="4953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72200" y="6553200"/>
            <a:ext cx="2971800" cy="251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IHTSDO. SNOMED CT Starter Guide July 2014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CF785F-51CB-4D8C-8775-2F91119074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976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41710B-57A7-4313-BEEB-9B239B425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‘</a:t>
            </a:r>
            <a:r>
              <a:rPr lang="en-US" i="1" dirty="0"/>
              <a:t>a logic</a:t>
            </a:r>
            <a:r>
              <a:rPr lang="en-US" dirty="0"/>
              <a:t>’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6AD852-89F7-41B2-98D3-E797468A0B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A formal or informal </a:t>
            </a:r>
            <a:r>
              <a:rPr lang="en-US" i="1" u="sng" dirty="0"/>
              <a:t>language</a:t>
            </a:r>
            <a:r>
              <a:rPr lang="en-US" i="1" dirty="0"/>
              <a:t> together with a </a:t>
            </a:r>
            <a:r>
              <a:rPr lang="en-US" i="1" u="sng" dirty="0"/>
              <a:t>deductive system</a:t>
            </a:r>
            <a:r>
              <a:rPr lang="en-US" i="1" dirty="0"/>
              <a:t> and/or a </a:t>
            </a:r>
            <a:r>
              <a:rPr lang="en-US" i="1" u="sng" dirty="0"/>
              <a:t>model-theoretic semantics</a:t>
            </a:r>
            <a:r>
              <a:rPr lang="en-US" i="1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The </a:t>
            </a:r>
            <a:r>
              <a:rPr lang="en-US" i="1" u="sng" dirty="0"/>
              <a:t>language</a:t>
            </a:r>
            <a:r>
              <a:rPr lang="en-US" i="1" dirty="0"/>
              <a:t> has components that correspond to a part of a natural language like English or Greek.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The </a:t>
            </a:r>
            <a:r>
              <a:rPr lang="en-US" i="1" u="sng" dirty="0"/>
              <a:t>deductive system</a:t>
            </a:r>
            <a:r>
              <a:rPr lang="en-US" i="1" dirty="0"/>
              <a:t> is to capture, codify, or simply record arguments that are valid for the given language.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The </a:t>
            </a:r>
            <a:r>
              <a:rPr lang="en-US" i="1" u="sng" dirty="0"/>
              <a:t>semantics</a:t>
            </a:r>
            <a:r>
              <a:rPr lang="en-US" i="1" dirty="0"/>
              <a:t> is to capture, codify, or record the meanings, or truth-conditions for at least part of the language.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D2AB2C-EE9A-422B-825A-B1769005B4F8}"/>
              </a:ext>
            </a:extLst>
          </p:cNvPr>
          <p:cNvSpPr/>
          <p:nvPr/>
        </p:nvSpPr>
        <p:spPr>
          <a:xfrm>
            <a:off x="507460" y="5928025"/>
            <a:ext cx="8610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0" dirty="0">
                <a:solidFill>
                  <a:schemeClr val="bg1"/>
                </a:solidFill>
                <a:latin typeface="Source Sans Pro" panose="020B0503030403020204" pitchFamily="34" charset="0"/>
              </a:rPr>
              <a:t>Shapiro, Stewart and Teresa </a:t>
            </a:r>
            <a:r>
              <a:rPr lang="en-US" sz="1400" b="0" dirty="0" err="1">
                <a:solidFill>
                  <a:schemeClr val="bg1"/>
                </a:solidFill>
                <a:latin typeface="Source Sans Pro" panose="020B0503030403020204" pitchFamily="34" charset="0"/>
              </a:rPr>
              <a:t>Kouri</a:t>
            </a:r>
            <a:r>
              <a:rPr lang="en-US" sz="1400" b="0" dirty="0">
                <a:solidFill>
                  <a:schemeClr val="bg1"/>
                </a:solidFill>
                <a:latin typeface="Source Sans Pro" panose="020B0503030403020204" pitchFamily="34" charset="0"/>
              </a:rPr>
              <a:t> Kissel, "Classical Logic", </a:t>
            </a:r>
          </a:p>
          <a:p>
            <a:pPr algn="r"/>
            <a:r>
              <a:rPr lang="en-US" sz="1400" b="0" i="1" dirty="0">
                <a:solidFill>
                  <a:schemeClr val="bg1"/>
                </a:solidFill>
                <a:latin typeface="Source Sans Pro" panose="020B0503030403020204" pitchFamily="34" charset="0"/>
              </a:rPr>
              <a:t>The Stanford Encyclopedia of Philosophy </a:t>
            </a:r>
            <a:r>
              <a:rPr lang="en-US" sz="1400" b="0" dirty="0">
                <a:solidFill>
                  <a:schemeClr val="bg1"/>
                </a:solidFill>
                <a:latin typeface="Source Sans Pro" panose="020B0503030403020204" pitchFamily="34" charset="0"/>
              </a:rPr>
              <a:t>(Spring 2021 Edition), Edward N. </a:t>
            </a:r>
            <a:r>
              <a:rPr lang="en-US" sz="1400" b="0" dirty="0" err="1">
                <a:solidFill>
                  <a:schemeClr val="bg1"/>
                </a:solidFill>
                <a:latin typeface="Source Sans Pro" panose="020B0503030403020204" pitchFamily="34" charset="0"/>
              </a:rPr>
              <a:t>Zalta</a:t>
            </a:r>
            <a:r>
              <a:rPr lang="en-US" sz="1400" b="0" dirty="0">
                <a:solidFill>
                  <a:schemeClr val="bg1"/>
                </a:solidFill>
                <a:latin typeface="Source Sans Pro" panose="020B0503030403020204" pitchFamily="34" charset="0"/>
              </a:rPr>
              <a:t> (ed.).</a:t>
            </a:r>
          </a:p>
          <a:p>
            <a:pPr algn="r"/>
            <a:r>
              <a:rPr lang="en-US" sz="1400" b="0" dirty="0">
                <a:solidFill>
                  <a:schemeClr val="bg1"/>
                </a:solidFill>
                <a:latin typeface="Source Sans Pro" panose="020B0503030403020204" pitchFamily="34" charset="0"/>
                <a:hlinkClick r:id="rId2"/>
              </a:rPr>
              <a:t>https://plato.stanford.edu/archives/spr2021/entries/logic-classical/</a:t>
            </a:r>
            <a:r>
              <a:rPr lang="en-US" sz="1400" b="0" dirty="0">
                <a:solidFill>
                  <a:schemeClr val="bg1"/>
                </a:solidFill>
                <a:latin typeface="Source Sans Pro" panose="020B0503030403020204" pitchFamily="34" charset="0"/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382A94-E81F-4990-A8CB-EF86C2B0ED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19990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4C20A-67F2-41B3-8A59-934F6F53D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Example: Propositional Logic (PL)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D81A7-8A6E-4EF6-8C5C-0F2E01595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953000"/>
          </a:xfrm>
        </p:spPr>
        <p:txBody>
          <a:bodyPr/>
          <a:lstStyle/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A well-formed formula is either atomic or composed following allowed composition rules.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Atomic formulae stand for propositions that must either be true or false: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Times" panose="02020603050405020304" pitchFamily="18" charset="0"/>
                <a:cs typeface="Times" panose="02020603050405020304" pitchFamily="18" charset="0"/>
              </a:rPr>
              <a:t>A: ‘John eats too much’.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Times" panose="02020603050405020304" pitchFamily="18" charset="0"/>
                <a:cs typeface="Times" panose="02020603050405020304" pitchFamily="18" charset="0"/>
              </a:rPr>
              <a:t>B: ‘John has a normal BMI’.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Times" panose="02020603050405020304" pitchFamily="18" charset="0"/>
                <a:cs typeface="Times" panose="02020603050405020304" pitchFamily="18" charset="0"/>
              </a:rPr>
              <a:t>C: ‘John is careful’.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Formula connectors: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Negation (not):				¬ 	~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Conjunction (and): 			∧ 	&amp; 	∙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Disjunction (or): 			∨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Material implication (if...then): 	→ 	⇒ 	⊃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Biconditional (if and only if): 		↔ 	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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	≡	=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ADA504-4A82-409C-A9C6-06830501D3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87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4C20A-67F2-41B3-8A59-934F6F53D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PL’s Deductive system:  truth tables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2790B0-E8A1-4BA4-AF95-CF372519729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99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C5F859-7641-45CF-8C7C-75EDBEEEF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506" y="1752600"/>
            <a:ext cx="2773959" cy="22945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C80F5C-E21F-4918-A655-C0026F257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687" y="1769723"/>
            <a:ext cx="2739712" cy="22773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14406D-49F9-48C4-856B-D05721A18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506" y="4123309"/>
            <a:ext cx="2773958" cy="2277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6E8A52-4374-4EDC-B6DE-EDB70760F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5688" y="4135766"/>
            <a:ext cx="2739712" cy="22678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1748676-C690-4E49-860C-BB4A4AE91182}"/>
              </a:ext>
            </a:extLst>
          </p:cNvPr>
          <p:cNvSpPr/>
          <p:nvPr/>
        </p:nvSpPr>
        <p:spPr bwMode="auto">
          <a:xfrm>
            <a:off x="3277961" y="5562601"/>
            <a:ext cx="2590800" cy="76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61880F-78A3-484D-9784-75583F2BB8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60" y="1748799"/>
            <a:ext cx="2971800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3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2014-Indianapolis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2014-Indianapolis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29382</TotalTime>
  <Words>6103</Words>
  <Application>Microsoft Office PowerPoint</Application>
  <PresentationFormat>On-screen Show (4:3)</PresentationFormat>
  <Paragraphs>1275</Paragraphs>
  <Slides>138</Slides>
  <Notes>23</Notes>
  <HiddenSlides>13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138</vt:i4>
      </vt:variant>
    </vt:vector>
  </HeadingPairs>
  <TitlesOfParts>
    <vt:vector size="155" baseType="lpstr">
      <vt:lpstr>Batang</vt:lpstr>
      <vt:lpstr>ＭＳ 明朝</vt:lpstr>
      <vt:lpstr>ＭＳ Ｐゴシック</vt:lpstr>
      <vt:lpstr>Arial</vt:lpstr>
      <vt:lpstr>Calibri</vt:lpstr>
      <vt:lpstr>Georgia</vt:lpstr>
      <vt:lpstr>Proxima Nova</vt:lpstr>
      <vt:lpstr>Source Sans Pro</vt:lpstr>
      <vt:lpstr>Symbol</vt:lpstr>
      <vt:lpstr>Times</vt:lpstr>
      <vt:lpstr>Times New Roman</vt:lpstr>
      <vt:lpstr>Trebuchet MS</vt:lpstr>
      <vt:lpstr>Verdana</vt:lpstr>
      <vt:lpstr>Wingdings</vt:lpstr>
      <vt:lpstr>2014-Indianapolis</vt:lpstr>
      <vt:lpstr>1_2014-Indianapolis</vt:lpstr>
      <vt:lpstr>Photo Editor-foto</vt:lpstr>
      <vt:lpstr>Biomedical Ontology for Biomedical Informaticists.  Lecture in BMI501: Survey of Biomedical Informatics – Oct 17, 2024 Department of Biomedical Informatics, University at Buffalo</vt:lpstr>
      <vt:lpstr>‘Ontology’? – Ask Google</vt:lpstr>
      <vt:lpstr>‘Ontology’? – Ask Google</vt:lpstr>
      <vt:lpstr>PowerPoint Presentation</vt:lpstr>
      <vt:lpstr>PowerPoint Presentation</vt:lpstr>
      <vt:lpstr>Confusions and misunderstandings about and/or because of …</vt:lpstr>
      <vt:lpstr>PowerPoint Presentation</vt:lpstr>
      <vt:lpstr>Confusions and misunderstandings about and/or because of …</vt:lpstr>
      <vt:lpstr>What have all ‘ontologies’ in common?</vt:lpstr>
      <vt:lpstr>But …</vt:lpstr>
      <vt:lpstr>PowerPoint Presentation</vt:lpstr>
      <vt:lpstr>What have all ‘ontologies’ in common?</vt:lpstr>
      <vt:lpstr>Google’s ‘image’ view on ‘ontology’</vt:lpstr>
      <vt:lpstr>In what ‘ontologies’ tend to differ</vt:lpstr>
      <vt:lpstr>     Aristoteles         </vt:lpstr>
      <vt:lpstr>In what tend ‘ontologies’ to differ</vt:lpstr>
      <vt:lpstr>Stated goals and purposes of ontologies</vt:lpstr>
      <vt:lpstr>Most common: annotating biomedical data repositories </vt:lpstr>
      <vt:lpstr>Goal of research data: analysis</vt:lpstr>
      <vt:lpstr>Using ontologies to cross-map distinct data repositories</vt:lpstr>
      <vt:lpstr>The positive effects of appropriate mappings</vt:lpstr>
      <vt:lpstr>However …</vt:lpstr>
      <vt:lpstr>Related BMI courses</vt:lpstr>
      <vt:lpstr>Major take home message for this class </vt:lpstr>
      <vt:lpstr>Reality  Representation</vt:lpstr>
      <vt:lpstr>Reality  Representation</vt:lpstr>
      <vt:lpstr>Satellite view</vt:lpstr>
      <vt:lpstr>Map</vt:lpstr>
      <vt:lpstr>Map overlay</vt:lpstr>
      <vt:lpstr>Map  Reality </vt:lpstr>
      <vt:lpstr>Main data  reality views</vt:lpstr>
      <vt:lpstr>PowerPoint Presentation</vt:lpstr>
      <vt:lpstr>Main data  reality views</vt:lpstr>
      <vt:lpstr>Canonical case: faithful representation</vt:lpstr>
      <vt:lpstr>Delusions, fantasies, imaginations, …</vt:lpstr>
      <vt:lpstr>Delusions, fantasies, imaginations, …</vt:lpstr>
      <vt:lpstr>Delusions, fantasies, imaginations, …</vt:lpstr>
      <vt:lpstr>Delusions, fantasies, imaginations, …</vt:lpstr>
      <vt:lpstr>Delusions, fantasies, imaginations, …</vt:lpstr>
      <vt:lpstr>‘Unicorns’ in modern medicine: ICD-10-CM</vt:lpstr>
      <vt:lpstr>Peter Hendler’s philosophical nonsense</vt:lpstr>
      <vt:lpstr>The semantic/semiotic triangle: (the sandbox of the conceptualist)</vt:lpstr>
      <vt:lpstr>The semantic/semiotic triangle: </vt:lpstr>
      <vt:lpstr>Sometimes the semantic triangle fails</vt:lpstr>
      <vt:lpstr>Sometimes the semantic triangle fails</vt:lpstr>
      <vt:lpstr>Prehistoric ‘psychiatry’: drapetomania</vt:lpstr>
      <vt:lpstr>A must read paper:  </vt:lpstr>
      <vt:lpstr>Cimino’s desiderata (1)</vt:lpstr>
      <vt:lpstr>Cimino’s desiderata (1)</vt:lpstr>
      <vt:lpstr>Taxonomic tree</vt:lpstr>
      <vt:lpstr>Taxonomic tree as sets</vt:lpstr>
      <vt:lpstr>Directed Acyclic Graph (DAG)</vt:lpstr>
      <vt:lpstr>Directed Acyclic Graph (DAG)</vt:lpstr>
      <vt:lpstr>Taxonomic tree with non-taxonomic relations</vt:lpstr>
      <vt:lpstr>PowerPoint Presentation</vt:lpstr>
      <vt:lpstr>Cimino’s desiderata (2)</vt:lpstr>
      <vt:lpstr>Still today, many terminological systems do not follow Cimino’s desiderata</vt:lpstr>
      <vt:lpstr>Mistake type 6: use of semantic concept identifiers</vt:lpstr>
      <vt:lpstr>Mistake type 4: redundancy</vt:lpstr>
      <vt:lpstr>Mistake type 9: meanings not always at sufficient levels of granularity</vt:lpstr>
      <vt:lpstr>Mistake type 1: inadequate content</vt:lpstr>
      <vt:lpstr>Mistake type 8:  use of ‘not elsewhere classified’</vt:lpstr>
      <vt:lpstr>Mistake type 2: vagueness (there must be at least one meaning)</vt:lpstr>
      <vt:lpstr>Mistake type 10: no graceful evolution</vt:lpstr>
      <vt:lpstr>Mistake type 5: non-permanence</vt:lpstr>
      <vt:lpstr>Mistake type 7: no formal definitions</vt:lpstr>
      <vt:lpstr>Mistake type 3: ambiguity</vt:lpstr>
      <vt:lpstr>Better interpretation of the  semantic/semiotic triangle: </vt:lpstr>
      <vt:lpstr>Where do data come from?</vt:lpstr>
      <vt:lpstr>Where do data come from?</vt:lpstr>
      <vt:lpstr>Where do data come from?</vt:lpstr>
      <vt:lpstr>Where do data come from?</vt:lpstr>
      <vt:lpstr>Also representations are real!</vt:lpstr>
      <vt:lpstr>Generalization: data generation and use</vt:lpstr>
      <vt:lpstr>Reality as benchmark for data organization and representation</vt:lpstr>
      <vt:lpstr>Major flaw in Machine Learning Approaches</vt:lpstr>
      <vt:lpstr>What you should NEVER FORGET !!! (major take home message)</vt:lpstr>
      <vt:lpstr>A biased view on ‘ontology’ images</vt:lpstr>
      <vt:lpstr>‘Ontology’</vt:lpstr>
      <vt:lpstr>‘Ontology’</vt:lpstr>
      <vt:lpstr>‘Ontology’</vt:lpstr>
      <vt:lpstr>The Terminology / Ontology divide</vt:lpstr>
      <vt:lpstr>Unfortunately, ‘ontology’ denotes ambiguously</vt:lpstr>
      <vt:lpstr>PowerPoint Presentation</vt:lpstr>
      <vt:lpstr>Computer science approach to ontology</vt:lpstr>
      <vt:lpstr>Computer science approach to ontology</vt:lpstr>
      <vt:lpstr>PowerPoint Presentation</vt:lpstr>
      <vt:lpstr>Abusing Protégé, BFO and OGMS</vt:lpstr>
      <vt:lpstr>What about this?</vt:lpstr>
      <vt:lpstr>PowerPoint Presentation</vt:lpstr>
      <vt:lpstr>PowerPoint Presentation</vt:lpstr>
      <vt:lpstr>Ontologies and ‘ontologies’</vt:lpstr>
      <vt:lpstr>Early goals of Biomedical Ontology in Healthcare Information Technology (HIT)</vt:lpstr>
      <vt:lpstr>Additional goals of Biomedical Ontology in Healthcare Information Technology (HIT)</vt:lpstr>
      <vt:lpstr>SNOMED CT Defining relationships</vt:lpstr>
      <vt:lpstr>SNOMED CT’s Description Logic </vt:lpstr>
      <vt:lpstr>What is ‘a logic’</vt:lpstr>
      <vt:lpstr>Example: Propositional Logic (PL)</vt:lpstr>
      <vt:lpstr>PL’s Deductive system:  truth tables</vt:lpstr>
      <vt:lpstr>Some PL laws</vt:lpstr>
      <vt:lpstr>Exercise</vt:lpstr>
      <vt:lpstr>Translate sentences into PL</vt:lpstr>
      <vt:lpstr>Apply PL’s laws</vt:lpstr>
      <vt:lpstr>Another exercise</vt:lpstr>
      <vt:lpstr>What about this one?</vt:lpstr>
      <vt:lpstr>First-order logic</vt:lpstr>
      <vt:lpstr>Truth values of quantifiers</vt:lpstr>
      <vt:lpstr>Flexibility in predicate formation</vt:lpstr>
      <vt:lpstr>Be careful with quantifiers</vt:lpstr>
      <vt:lpstr>Be aware of ambiguities in language</vt:lpstr>
      <vt:lpstr>Additional Goals of Realism-based Biomedical Ontology in HIT</vt:lpstr>
      <vt:lpstr>Philosophical approach to ontology</vt:lpstr>
      <vt:lpstr>Realism-based Ontology (RBO)</vt:lpstr>
      <vt:lpstr>What you should NEVER FORGET !!! (major take home message)</vt:lpstr>
      <vt:lpstr>PowerPoint Presentation</vt:lpstr>
      <vt:lpstr>Types versus particulars</vt:lpstr>
      <vt:lpstr>‘Types’</vt:lpstr>
      <vt:lpstr>Types versus particulars</vt:lpstr>
      <vt:lpstr>Types versus particulars</vt:lpstr>
      <vt:lpstr>Types versus particulars</vt:lpstr>
      <vt:lpstr>Instances are the objects of classification …</vt:lpstr>
      <vt:lpstr>Instances are the objects of classification …</vt:lpstr>
      <vt:lpstr>Conceptualism versus Ontological Realism</vt:lpstr>
      <vt:lpstr>Ontological Realism offers three ways of relating, without assigning beliefs (concepts) a central status</vt:lpstr>
      <vt:lpstr>PowerPoint Presentation</vt:lpstr>
      <vt:lpstr>Adequate taxonomy design and classification</vt:lpstr>
      <vt:lpstr>Error: </vt:lpstr>
      <vt:lpstr>Do you see the ambiguity ?</vt:lpstr>
      <vt:lpstr>PowerPoint Presentation</vt:lpstr>
      <vt:lpstr>Exercise: Use the distinction between universals and particulars to disambiguate (where needed) these sentences</vt:lpstr>
      <vt:lpstr>What you should NEVER FORGET !!! (major take home message)</vt:lpstr>
      <vt:lpstr>Continuants  Occurrents</vt:lpstr>
      <vt:lpstr>An ontological square</vt:lpstr>
      <vt:lpstr>An ontological square (BFO2020)</vt:lpstr>
      <vt:lpstr>Continuants preserve identity while changing</vt:lpstr>
      <vt:lpstr>The importance of temporal indexing</vt:lpstr>
      <vt:lpstr>The importance of temporal indexing</vt:lpstr>
      <vt:lpstr>Flaws in EHRs: ‘show only’ the types  impossible to see the correct picture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seannos</dc:creator>
  <cp:lastModifiedBy>werner ceusters</cp:lastModifiedBy>
  <cp:revision>1173</cp:revision>
  <dcterms:created xsi:type="dcterms:W3CDTF">1601-01-01T00:00:00Z</dcterms:created>
  <dcterms:modified xsi:type="dcterms:W3CDTF">2024-10-17T13:55:49Z</dcterms:modified>
</cp:coreProperties>
</file>