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40"/>
  </p:notesMasterIdLst>
  <p:sldIdLst>
    <p:sldId id="692" r:id="rId3"/>
    <p:sldId id="1718" r:id="rId4"/>
    <p:sldId id="1820" r:id="rId5"/>
    <p:sldId id="1715" r:id="rId6"/>
    <p:sldId id="1819" r:id="rId7"/>
    <p:sldId id="1720" r:id="rId8"/>
    <p:sldId id="1726" r:id="rId9"/>
    <p:sldId id="1721" r:id="rId10"/>
    <p:sldId id="1719" r:id="rId11"/>
    <p:sldId id="1722" r:id="rId12"/>
    <p:sldId id="1723" r:id="rId13"/>
    <p:sldId id="1727" r:id="rId14"/>
    <p:sldId id="1725" r:id="rId15"/>
    <p:sldId id="1692" r:id="rId16"/>
    <p:sldId id="1724" r:id="rId17"/>
    <p:sldId id="1729" r:id="rId18"/>
    <p:sldId id="1813" r:id="rId19"/>
    <p:sldId id="1808" r:id="rId20"/>
    <p:sldId id="1091" r:id="rId21"/>
    <p:sldId id="1108" r:id="rId22"/>
    <p:sldId id="1097" r:id="rId23"/>
    <p:sldId id="1098" r:id="rId24"/>
    <p:sldId id="998" r:id="rId25"/>
    <p:sldId id="1812" r:id="rId26"/>
    <p:sldId id="1159" r:id="rId27"/>
    <p:sldId id="1195" r:id="rId28"/>
    <p:sldId id="1130" r:id="rId29"/>
    <p:sldId id="1066" r:id="rId30"/>
    <p:sldId id="1067" r:id="rId31"/>
    <p:sldId id="1068" r:id="rId32"/>
    <p:sldId id="1069" r:id="rId33"/>
    <p:sldId id="1070" r:id="rId34"/>
    <p:sldId id="1818" r:id="rId35"/>
    <p:sldId id="1071" r:id="rId36"/>
    <p:sldId id="764" r:id="rId37"/>
    <p:sldId id="765" r:id="rId38"/>
    <p:sldId id="766" r:id="rId39"/>
    <p:sldId id="767" r:id="rId40"/>
    <p:sldId id="768" r:id="rId41"/>
    <p:sldId id="1710" r:id="rId42"/>
    <p:sldId id="1699" r:id="rId43"/>
    <p:sldId id="1711" r:id="rId44"/>
    <p:sldId id="1072" r:id="rId45"/>
    <p:sldId id="1562" r:id="rId46"/>
    <p:sldId id="1074" r:id="rId47"/>
    <p:sldId id="1075" r:id="rId48"/>
    <p:sldId id="1077" r:id="rId49"/>
    <p:sldId id="1670" r:id="rId50"/>
    <p:sldId id="1674" r:id="rId51"/>
    <p:sldId id="1676" r:id="rId52"/>
    <p:sldId id="1642" r:id="rId53"/>
    <p:sldId id="1665" r:id="rId54"/>
    <p:sldId id="1712" r:id="rId55"/>
    <p:sldId id="1713" r:id="rId56"/>
    <p:sldId id="1641" r:id="rId57"/>
    <p:sldId id="1814" r:id="rId58"/>
    <p:sldId id="1677" r:id="rId59"/>
    <p:sldId id="1694" r:id="rId60"/>
    <p:sldId id="1684" r:id="rId61"/>
    <p:sldId id="1682" r:id="rId62"/>
    <p:sldId id="1689" r:id="rId63"/>
    <p:sldId id="1679" r:id="rId64"/>
    <p:sldId id="1687" r:id="rId65"/>
    <p:sldId id="1680" r:id="rId66"/>
    <p:sldId id="1688" r:id="rId67"/>
    <p:sldId id="1683" r:id="rId68"/>
    <p:sldId id="1685" r:id="rId69"/>
    <p:sldId id="1681" r:id="rId70"/>
    <p:sldId id="1669" r:id="rId71"/>
    <p:sldId id="1220" r:id="rId72"/>
    <p:sldId id="1222" r:id="rId73"/>
    <p:sldId id="1223" r:id="rId74"/>
    <p:sldId id="1119" r:id="rId75"/>
    <p:sldId id="1118" r:id="rId76"/>
    <p:sldId id="1224" r:id="rId77"/>
    <p:sldId id="1225" r:id="rId78"/>
    <p:sldId id="1695" r:id="rId79"/>
    <p:sldId id="1693" r:id="rId80"/>
    <p:sldId id="1690" r:id="rId81"/>
    <p:sldId id="1022" r:id="rId82"/>
    <p:sldId id="1023" r:id="rId83"/>
    <p:sldId id="1089" r:id="rId84"/>
    <p:sldId id="1025" r:id="rId85"/>
    <p:sldId id="1821" r:id="rId86"/>
    <p:sldId id="1026" r:id="rId87"/>
    <p:sldId id="1027" r:id="rId88"/>
    <p:sldId id="1708" r:id="rId89"/>
    <p:sldId id="1815" r:id="rId90"/>
    <p:sldId id="1706" r:id="rId91"/>
    <p:sldId id="1707" r:id="rId92"/>
    <p:sldId id="1709" r:id="rId93"/>
    <p:sldId id="1691" r:id="rId94"/>
    <p:sldId id="1186" r:id="rId95"/>
    <p:sldId id="1203" r:id="rId96"/>
    <p:sldId id="885" r:id="rId97"/>
    <p:sldId id="886" r:id="rId98"/>
    <p:sldId id="1371" r:id="rId99"/>
    <p:sldId id="1373" r:id="rId100"/>
    <p:sldId id="1375" r:id="rId101"/>
    <p:sldId id="1377" r:id="rId102"/>
    <p:sldId id="1374" r:id="rId103"/>
    <p:sldId id="1378" r:id="rId104"/>
    <p:sldId id="1379" r:id="rId105"/>
    <p:sldId id="1381" r:id="rId106"/>
    <p:sldId id="1382" r:id="rId107"/>
    <p:sldId id="1376" r:id="rId108"/>
    <p:sldId id="1389" r:id="rId109"/>
    <p:sldId id="1384" r:id="rId110"/>
    <p:sldId id="1385" r:id="rId111"/>
    <p:sldId id="1386" r:id="rId112"/>
    <p:sldId id="1187" r:id="rId113"/>
    <p:sldId id="1029" r:id="rId114"/>
    <p:sldId id="1226" r:id="rId115"/>
    <p:sldId id="1696" r:id="rId116"/>
    <p:sldId id="1816" r:id="rId117"/>
    <p:sldId id="1205" r:id="rId118"/>
    <p:sldId id="1206" r:id="rId119"/>
    <p:sldId id="1040" r:id="rId120"/>
    <p:sldId id="1207" r:id="rId121"/>
    <p:sldId id="1242" r:id="rId122"/>
    <p:sldId id="1208" r:id="rId123"/>
    <p:sldId id="1210" r:id="rId124"/>
    <p:sldId id="1081" r:id="rId125"/>
    <p:sldId id="1083" r:id="rId126"/>
    <p:sldId id="1697" r:id="rId127"/>
    <p:sldId id="1147" r:id="rId128"/>
    <p:sldId id="1086" r:id="rId129"/>
    <p:sldId id="1238" r:id="rId130"/>
    <p:sldId id="1239" r:id="rId131"/>
    <p:sldId id="1714" r:id="rId132"/>
    <p:sldId id="1698" r:id="rId133"/>
    <p:sldId id="1212" r:id="rId134"/>
    <p:sldId id="1213" r:id="rId135"/>
    <p:sldId id="1214" r:id="rId136"/>
    <p:sldId id="1044" r:id="rId137"/>
    <p:sldId id="1042" r:id="rId138"/>
    <p:sldId id="1243" r:id="rId1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FF00"/>
    <a:srgbClr val="1FE115"/>
    <a:srgbClr val="A6A6A6"/>
    <a:srgbClr val="000000"/>
    <a:srgbClr val="16165D"/>
    <a:srgbClr val="FF6600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7" autoAdjust="0"/>
    <p:restoredTop sz="95268" autoAdjust="0"/>
  </p:normalViewPr>
  <p:slideViewPr>
    <p:cSldViewPr>
      <p:cViewPr varScale="1">
        <p:scale>
          <a:sx n="100" d="100"/>
          <a:sy n="100" d="100"/>
        </p:scale>
        <p:origin x="15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74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81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82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113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64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135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B781C13-2740-43BC-BD9F-45CCD0B46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44E019-5A83-4CF2-A8AB-0C76719B9FA6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0F5C2A-98D1-482E-BDB1-47A5190AF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DA3EA94-7166-4434-BE9F-507D8991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88A3428-EFF4-47DB-A9EA-EC2D9A0C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7383B-98A7-466B-B33E-971B450C05F5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D751C5-7B3D-469E-8EF9-DFFA0171F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A3ED640-7CC2-4489-8024-7BEC6AE56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B3A5231-43CF-4B2C-800D-F7D49C832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D6846-2C93-4CD9-B2D9-E1115D67116C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7102445-1946-4342-BEA3-6BF398B34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8C4884C0-6889-4F10-B20F-E81E691E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8E626B1-D946-4675-9B86-7EEB0FB2D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5C00B3-9B58-403C-AA83-F41F0BF014A9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35AFDB0-7B2E-48FB-B9EF-D92538586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9F3DF9E-F7C2-4568-83D1-95446787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27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71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4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4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mathonline.wikidot.com/the-laws-of-propositional-logic#toc0" TargetMode="External"/><Relationship Id="rId2" Type="http://schemas.openxmlformats.org/officeDocument/2006/relationships/hyperlink" Target="https://math.stackexchange.com/questions/1449866/catalogue-of-propositional-logic-laws" TargetMode="Externa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s://genomebiology.biomedcentral.com/articles/10.1186/gb-2005-6-5-r46" TargetMode="Externa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reepik.com/free-photo/happy-beautiful-asian-woman-smiling-drinking-cup-coffee-tea-near-window-bedroom-young-latin-girl-open-curtains-relax-morning-lifestyle-lady-home_6141980.htm#query=open%20window&amp;position=9&amp;from_view=keywor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tanddesigninspiration.com/classic-salvador-dali-figure-at-the-window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93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9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93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92.jpeg"/><Relationship Id="rId4" Type="http://schemas.openxmlformats.org/officeDocument/2006/relationships/image" Target="../media/image89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8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ceur-ws.org/Vol-518/terra09_submission_9.pdf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ontology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ooks.google.com/ngrams/graph?year_start=1800&amp;year_end=2019&amp;corpus=26&amp;smoothing=7&amp;case_insensitive=on&amp;content=ontology&amp;direct_url=t4%3B%2Contology%3B%2Cc0%3B%2Cs0%3B%3Bontology%3B%2Cc0%3B%3BOntology%3B%2Cc0%3B%3BONTOLOGY%3B%2Cc0#t4%3B%2Contology%3B%2Cc0%3B%2Cs0%3B%3Bontology%3B%2Cc0%3B%3BOntology%3B%2Cc0%3B%3BONTOLOGY%3B%2Cc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wiki.stanford.edu/wiki/WebProtegeUsersGuide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o.stanford.edu/archives/spr2021/entries/logic-classical/" TargetMode="Externa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Ontology</a:t>
            </a:r>
            <a:br>
              <a:rPr lang="en-US" sz="3200" dirty="0"/>
            </a:br>
            <a:r>
              <a:rPr lang="en-US" sz="3200" dirty="0"/>
              <a:t>for Biomedical </a:t>
            </a:r>
            <a:r>
              <a:rPr lang="en-US" sz="3200" dirty="0" err="1"/>
              <a:t>Informaticists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Oct 12, 2023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>
              <a:spcBef>
                <a:spcPts val="1200"/>
              </a:spcBef>
            </a:pPr>
            <a:r>
              <a:rPr lang="en-GB" altLang="ja-JP" sz="2800" b="1" baseline="30000" dirty="0">
                <a:ea typeface="ＭＳ 明朝" pitchFamily="49" charset="-128"/>
              </a:rPr>
              <a:t>wceusters@gmail.com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are all</a:t>
            </a:r>
          </a:p>
          <a:p>
            <a:pPr algn="ctr"/>
            <a:r>
              <a:rPr lang="en-US" sz="8800" dirty="0"/>
              <a:t>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F4A-9B8E-4A64-A595-8D02889E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PL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E89D4-A62B-411E-948F-3EE9DDF7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Truth tables can be used to prove laws, e.g.: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a Λ (b V c) = (a Λ b) V (a Λ 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¬ (a Λ b) = ¬ a V ¬b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 </a:t>
            </a:r>
            <a:r>
              <a:rPr lang="el-GR" dirty="0"/>
              <a:t>Λ (</a:t>
            </a:r>
            <a:r>
              <a:rPr lang="en-US" dirty="0"/>
              <a:t>a → b))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(a→ b) </a:t>
            </a:r>
            <a:r>
              <a:rPr lang="el-GR" dirty="0"/>
              <a:t>Λ ¬</a:t>
            </a:r>
            <a:r>
              <a:rPr lang="en-US" dirty="0"/>
              <a:t>b) → ¬a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V b) </a:t>
            </a:r>
            <a:r>
              <a:rPr lang="el-GR" dirty="0"/>
              <a:t>Λ ¬</a:t>
            </a:r>
            <a:r>
              <a:rPr lang="en-US" dirty="0"/>
              <a:t>a)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→ b) </a:t>
            </a:r>
            <a:r>
              <a:rPr lang="el-GR" dirty="0"/>
              <a:t>Λ (</a:t>
            </a:r>
            <a:r>
              <a:rPr lang="en-US" dirty="0"/>
              <a:t>b → c)) → (a → c)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examples: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https://math.stackexchange.com/questions/1449866/catalogue-of-propositional-logic-laws</a:t>
            </a:r>
            <a:r>
              <a:rPr lang="en-US" sz="12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http://mathonline.wikidot.com/the-laws-of-propositional-logic#toc0</a:t>
            </a:r>
            <a:r>
              <a:rPr lang="en-US" sz="1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Both truth tables and laws can be used to solve puzzles.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5F995-18AE-40B1-A2D6-3F56555FD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69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cs typeface="Times" panose="02020603050405020304" pitchFamily="18" charset="0"/>
              </a:rPr>
              <a:t>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Given</a:t>
            </a:r>
            <a:r>
              <a:rPr lang="en-US" dirty="0">
                <a:latin typeface="+mj-lt"/>
                <a:cs typeface="Times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eats too much, then he does not have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is not careful, then he eats too much.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John has a normal BMI.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Question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Is John careful?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89911-0BFD-4B37-A978-E78D0561C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32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Translate sentences into PL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2720645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259228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Determine the truth value of: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9625D-C044-49B1-9DF5-D0D1BFC40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75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Apply PL’s laws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3344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125056">
                  <a:extLst>
                    <a:ext uri="{9D8B030D-6E8A-4147-A177-3AD203B41FA5}">
                      <a16:colId xmlns:a16="http://schemas.microsoft.com/office/drawing/2014/main" val="327899853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g1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Rule application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g3/g1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g4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g2/g4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34FB3-0A04-4715-A79E-4580A5512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45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everybody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Same as before: yes.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cs typeface="Times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Note: the argument is </a:t>
            </a:r>
            <a:r>
              <a:rPr lang="en-US" b="1" i="1" dirty="0">
                <a:cs typeface="Times" panose="02020603050405020304" pitchFamily="18" charset="0"/>
              </a:rPr>
              <a:t>valid</a:t>
            </a:r>
            <a:r>
              <a:rPr lang="en-US" dirty="0">
                <a:cs typeface="Times" panose="02020603050405020304" pitchFamily="18" charset="0"/>
              </a:rPr>
              <a:t> (follows the logical rules correctly) but is not </a:t>
            </a:r>
            <a:r>
              <a:rPr lang="en-US" b="1" i="1" dirty="0">
                <a:cs typeface="Times" panose="02020603050405020304" pitchFamily="18" charset="0"/>
              </a:rPr>
              <a:t>sound</a:t>
            </a:r>
            <a:r>
              <a:rPr lang="en-US" dirty="0">
                <a:cs typeface="Times" panose="02020603050405020304" pitchFamily="18" charset="0"/>
              </a:rPr>
              <a:t> (not all premises are true)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B015C-5C67-4AC3-BE19-A83B6D01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this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John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John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Can not be done with propositional logic!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There is no way to create propositions (within the syntax and semantics of propositional logic) so that ‘everybody’ or ‘John’ can be represented or related.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8ED2B-3A3D-4648-AAB6-9E523B0B2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5F1-BAB9-44D6-A95F-ABA4815B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00FF-EB50-4A45-93DC-86C7702B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Propositional logic with predicates, variables and quantifiers.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Predicate: a proposition that some property holds for some entity, or a relation between entities.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Prop.L</a:t>
            </a:r>
            <a:r>
              <a:rPr lang="en-US" dirty="0"/>
              <a:t>. : 	A = 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FOL: 		A = ‘eats too much’ 	A(x)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Quantifiers: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‘all’	</a:t>
            </a:r>
            <a:r>
              <a:rPr lang="en-US" dirty="0">
                <a:sym typeface="Symbol" panose="05050102010706020507" pitchFamily="18" charset="2"/>
              </a:rPr>
              <a:t>	 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everything eats too much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‘some’		 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something eats too much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</a:t>
            </a:r>
            <a:r>
              <a:rPr lang="en-US" dirty="0" err="1">
                <a:sym typeface="Symbol" panose="05050102010706020507" pitchFamily="18" charset="2"/>
              </a:rPr>
              <a:t>x.person</a:t>
            </a:r>
            <a:r>
              <a:rPr lang="en-US" dirty="0">
                <a:sym typeface="Symbol" panose="05050102010706020507" pitchFamily="18" charset="2"/>
              </a:rPr>
              <a:t>(x)  A(x)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6C72-5AC1-4794-9B69-BB9888DF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3ABD-D5BA-4BC1-B67F-31456B60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values of quantifiers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4A507B-5B5A-4555-AC71-BFD4B88D46D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76400"/>
          <a:ext cx="86868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8461618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520756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31980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True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False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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true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29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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true.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false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99432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AB7B934-05C4-4ECB-894F-FBF7D910E0AC}"/>
              </a:ext>
            </a:extLst>
          </p:cNvPr>
          <p:cNvSpPr/>
          <p:nvPr/>
        </p:nvSpPr>
        <p:spPr bwMode="auto">
          <a:xfrm>
            <a:off x="2057400" y="4419600"/>
            <a:ext cx="4876800" cy="21031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01248-351F-4B0A-9A01-CFEFA932A8F8}"/>
              </a:ext>
            </a:extLst>
          </p:cNvPr>
          <p:cNvSpPr/>
          <p:nvPr/>
        </p:nvSpPr>
        <p:spPr bwMode="auto">
          <a:xfrm>
            <a:off x="2438400" y="5029200"/>
            <a:ext cx="2438400" cy="11887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E924D-DB01-4355-977E-33E61C189130}"/>
              </a:ext>
            </a:extLst>
          </p:cNvPr>
          <p:cNvSpPr txBox="1"/>
          <p:nvPr/>
        </p:nvSpPr>
        <p:spPr>
          <a:xfrm>
            <a:off x="6586863" y="44196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69023-28EB-4F9B-9419-AEAB5114FB32}"/>
              </a:ext>
            </a:extLst>
          </p:cNvPr>
          <p:cNvSpPr txBox="1"/>
          <p:nvPr/>
        </p:nvSpPr>
        <p:spPr>
          <a:xfrm>
            <a:off x="4724400" y="5862935"/>
            <a:ext cx="266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Represented Reality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808C2-DBAB-4CBE-939F-471D0048FFCC}"/>
              </a:ext>
            </a:extLst>
          </p:cNvPr>
          <p:cNvSpPr txBox="1"/>
          <p:nvPr/>
        </p:nvSpPr>
        <p:spPr>
          <a:xfrm>
            <a:off x="175098" y="3851255"/>
            <a:ext cx="313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Open or Closed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B2BA-8454-4597-A5F7-EE5548111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3B92-FCCA-46DD-A14E-D42165F4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in predicate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6042-F8F0-4A20-9B6E-F52311D2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people eat too much: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 err="1">
                <a:sym typeface="Symbol" panose="05050102010706020507" pitchFamily="18" charset="2"/>
              </a:rPr>
              <a:t>eats_too_much</a:t>
            </a:r>
            <a:r>
              <a:rPr lang="en-US" dirty="0">
                <a:sym typeface="Symbol" panose="05050102010706020507" pitchFamily="18" charset="2"/>
              </a:rPr>
              <a:t>(x))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‘too much’))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y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y) </a:t>
            </a:r>
            <a:r>
              <a:rPr lang="el-GR" dirty="0"/>
              <a:t>Λ</a:t>
            </a:r>
            <a:r>
              <a:rPr lang="en-US" dirty="0"/>
              <a:t> quantity(y, ‘too much’))</a:t>
            </a:r>
            <a:r>
              <a:rPr lang="en-US" dirty="0">
                <a:sym typeface="Symbol" panose="05050102010706020507" pitchFamily="18" charset="2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However: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not equivalent,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based on a different ontology.</a:t>
            </a:r>
          </a:p>
          <a:p>
            <a:pPr marL="0" indent="0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77D03-8610-4280-804A-518338D927AD}"/>
              </a:ext>
            </a:extLst>
          </p:cNvPr>
          <p:cNvSpPr/>
          <p:nvPr/>
        </p:nvSpPr>
        <p:spPr>
          <a:xfrm>
            <a:off x="3048000" y="6444814"/>
            <a:ext cx="594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hlinkClick r:id="rId2"/>
              </a:rPr>
              <a:t>https://genomebiology.biomedcentral.com/articles/10.1186/gb-2005-6-5-r46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134E27-0F53-493C-9134-F7BBAB3DE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13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CF8-F9B8-47B6-AF97-5123BD00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with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4BD4-C626-4D89-AC22-3D646F5F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Order is important!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symptom originates from some disease;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Does not exclude that there is only one disease, and that all symptoms come from that one disease.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a disease which is the cause of all symptoms that exist.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AE1C-5118-41DF-B17D-0981FE29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86A5-C739-450B-914F-1C7C29D1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7710F-5B4E-4D2E-BE58-3B52BF9034E2}"/>
              </a:ext>
            </a:extLst>
          </p:cNvPr>
          <p:cNvSpPr/>
          <p:nvPr/>
        </p:nvSpPr>
        <p:spPr>
          <a:xfrm>
            <a:off x="304800" y="6214969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Image by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tirachardz</a:t>
            </a:r>
            <a:r>
              <a:rPr lang="en-US" sz="1200" dirty="0">
                <a:solidFill>
                  <a:schemeClr val="bg1"/>
                </a:solidFill>
                <a:latin typeface="Proxima Nova"/>
                <a:hlinkClick r:id="rId2"/>
              </a:rPr>
              <a:t> on </a:t>
            </a:r>
            <a:r>
              <a:rPr lang="en-US" sz="1200" dirty="0" err="1">
                <a:solidFill>
                  <a:schemeClr val="bg1"/>
                </a:solidFill>
                <a:latin typeface="Proxima Nova"/>
                <a:hlinkClick r:id="rId2"/>
              </a:rPr>
              <a:t>Freepik</a:t>
            </a:r>
            <a:r>
              <a:rPr lang="en-US" sz="1200" dirty="0">
                <a:solidFill>
                  <a:schemeClr val="bg1"/>
                </a:solidFill>
                <a:latin typeface="Proxima Nova"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8FF72-37BF-4468-B48A-D1E74FEF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47155"/>
            <a:ext cx="2923046" cy="4048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047C7-81FE-478A-AF00-AC013004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047155"/>
            <a:ext cx="2820264" cy="4048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93735-BFA1-4EE2-A230-7F4D5489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90" y="2047155"/>
            <a:ext cx="2554110" cy="4048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34562B-BBC4-4218-8A9C-73DB78D22EC7}"/>
              </a:ext>
            </a:extLst>
          </p:cNvPr>
          <p:cNvSpPr/>
          <p:nvPr/>
        </p:nvSpPr>
        <p:spPr>
          <a:xfrm>
            <a:off x="3887064" y="61513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6"/>
              </a:rPr>
              <a:t>https://artanddesigninspiration.com/classic-salvador-dali-figure-at-the-window/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D8A81-0F4C-4D5D-BB06-AAFDAC3466FB}"/>
              </a:ext>
            </a:extLst>
          </p:cNvPr>
          <p:cNvSpPr txBox="1"/>
          <p:nvPr/>
        </p:nvSpPr>
        <p:spPr>
          <a:xfrm>
            <a:off x="533400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000DF3-4E34-47CE-87DF-2712760E4FB2}"/>
              </a:ext>
            </a:extLst>
          </p:cNvPr>
          <p:cNvSpPr txBox="1"/>
          <p:nvPr/>
        </p:nvSpPr>
        <p:spPr>
          <a:xfrm>
            <a:off x="36580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169A5-2839-4FDB-8EA6-B451F00E3EBF}"/>
              </a:ext>
            </a:extLst>
          </p:cNvPr>
          <p:cNvSpPr txBox="1"/>
          <p:nvPr/>
        </p:nvSpPr>
        <p:spPr>
          <a:xfrm>
            <a:off x="6629827" y="153963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‘woman in window’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F2F509-F0EB-40A9-872A-1360535287E2}"/>
              </a:ext>
            </a:extLst>
          </p:cNvPr>
          <p:cNvSpPr/>
          <p:nvPr/>
        </p:nvSpPr>
        <p:spPr bwMode="auto">
          <a:xfrm rot="1146394">
            <a:off x="144553" y="3444892"/>
            <a:ext cx="9057833" cy="1066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Scientific </a:t>
            </a:r>
            <a:r>
              <a:rPr lang="en-US" sz="2400" dirty="0">
                <a:solidFill>
                  <a:srgbClr val="00B050"/>
                </a:solidFill>
                <a:latin typeface="Times" pitchFamily="122" charset="0"/>
              </a:rPr>
              <a:t>R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" pitchFamily="122" charset="0"/>
              </a:rPr>
              <a:t>ealism   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" pitchFamily="122" charset="0"/>
              </a:rPr>
              <a:t>Empiricism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              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pitchFamily="122" charset="0"/>
              </a:rPr>
              <a:t>Postmodernism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DD93-985C-4741-A949-089A3EE3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ambiguities in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8712-A4F7-40A5-A083-295EBAFB9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‘Every patient has some provider’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mean: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patient has some provider. 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some provider that provides for all patients.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66206-F07C-48C9-AB15-6D0A0C3B8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86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5269-696F-409B-BE12-F3356A0AE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B3A68-5832-4857-9AEE-F50E9A350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6B90B-F890-4315-8537-4C62857B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45720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0B50C-B217-4CEB-9559-DEB5B7662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72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AE02-DD07-4869-AC7D-E45A58C5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703C3-6AAF-4688-88F5-9D9C333B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F8F868-3820-4299-B367-2061DED4E350}"/>
              </a:ext>
            </a:extLst>
          </p:cNvPr>
          <p:cNvSpPr/>
          <p:nvPr/>
        </p:nvSpPr>
        <p:spPr bwMode="auto">
          <a:xfrm>
            <a:off x="4419600" y="1295400"/>
            <a:ext cx="634862" cy="5562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4604F-0F83-44E5-AE8D-56508D874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F9E02-35C6-47F2-82E8-F99E770A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1524000"/>
            <a:ext cx="4538870" cy="5333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CE519-AEF7-40DD-B7F1-958FE890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" y="1"/>
            <a:ext cx="9144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F65E4-3830-483B-ACB4-36202EE8F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62" y="1447799"/>
            <a:ext cx="4092850" cy="5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13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counterparts in reality of (some of)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the general terms used in the formulation of scientific 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concrete individual entities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(entities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E86E1-2D25-4879-AA33-24CFEF81A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classes:	human being in Buffalo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C6F5-AEE0-4DBA-8934-AB5AD495B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5C8C7-AFAF-4F4D-BD9C-5EDC4B077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E3011-B6B6-4B39-BEF7-E5388F53C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579A8-0BC5-4C6F-91EC-02FCC1F56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45734-3DE2-4CB0-9410-2728C1DD4889}"/>
              </a:ext>
            </a:extLst>
          </p:cNvPr>
          <p:cNvSpPr txBox="1"/>
          <p:nvPr/>
        </p:nvSpPr>
        <p:spPr>
          <a:xfrm>
            <a:off x="10042234" y="9906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A8D6F-E9FB-4CE0-8055-4D8E96DF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74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2B21F2-7CD7-4693-9873-3ED76407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AE27B07-8859-494D-9748-43976F28A113}"/>
              </a:ext>
            </a:extLst>
          </p:cNvPr>
          <p:cNvSpPr/>
          <p:nvPr/>
        </p:nvSpPr>
        <p:spPr bwMode="auto">
          <a:xfrm>
            <a:off x="2667000" y="4744278"/>
            <a:ext cx="1676400" cy="685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64D5E-6490-4F65-ADA9-BCCDA4220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0AB08-EF1D-4C00-84E6-A8261CE04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B789D-99E9-4272-8D18-A9B2C4C1A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373C-A17B-43A1-9BD2-B982DE66A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B2969-CA9A-462A-BDCB-7FF05B949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B38D2-404D-4511-925B-E143952F5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Adequate taxonomy design and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/>
              <a:t>Taxonomy design</a:t>
            </a:r>
            <a:r>
              <a:rPr lang="en-US" sz="2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examples of </a:t>
            </a:r>
            <a:r>
              <a:rPr lang="en-US" sz="2200" dirty="0">
                <a:solidFill>
                  <a:srgbClr val="FFFF00"/>
                </a:solidFill>
              </a:rPr>
              <a:t>particulars </a:t>
            </a:r>
            <a:r>
              <a:rPr lang="en-US" sz="2200" dirty="0"/>
              <a:t>(‘individuals’, ‘things’, ‘entities’, …) you want to classify;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the various </a:t>
            </a:r>
            <a:r>
              <a:rPr lang="en-US" sz="2200" dirty="0">
                <a:solidFill>
                  <a:srgbClr val="FFFF00"/>
                </a:solidFill>
              </a:rPr>
              <a:t>characteristics</a:t>
            </a:r>
            <a:r>
              <a:rPr lang="en-US" sz="2200" dirty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groups (</a:t>
            </a:r>
            <a:r>
              <a:rPr lang="en-US" sz="2200" dirty="0">
                <a:solidFill>
                  <a:srgbClr val="FFFF00"/>
                </a:solidFill>
              </a:rPr>
              <a:t>classes</a:t>
            </a:r>
            <a:r>
              <a:rPr lang="en-US" sz="2200" dirty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Organize the groups </a:t>
            </a:r>
            <a:r>
              <a:rPr lang="en-US" sz="2200" dirty="0">
                <a:solidFill>
                  <a:srgbClr val="FFFF00"/>
                </a:solidFill>
              </a:rPr>
              <a:t>hierarchically</a:t>
            </a:r>
            <a:r>
              <a:rPr lang="en-US" sz="2200" dirty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Name the groups with </a:t>
            </a:r>
            <a:r>
              <a:rPr lang="en-US" sz="2200" dirty="0">
                <a:solidFill>
                  <a:srgbClr val="FFFF00"/>
                </a:solidFill>
              </a:rPr>
              <a:t>terms that have face value</a:t>
            </a:r>
            <a:r>
              <a:rPr lang="en-US" sz="2200" dirty="0"/>
              <a:t>.</a:t>
            </a:r>
          </a:p>
          <a:p>
            <a:pPr marL="0" indent="0"/>
            <a:r>
              <a:rPr lang="en-US" sz="2200" b="1" u="sng" dirty="0"/>
              <a:t>Classification</a:t>
            </a:r>
            <a:r>
              <a:rPr lang="en-US" sz="2200" dirty="0"/>
              <a:t>:</a:t>
            </a:r>
          </a:p>
          <a:p>
            <a:pPr marL="400050" indent="0"/>
            <a:r>
              <a:rPr lang="en-US" sz="2200" dirty="0">
                <a:solidFill>
                  <a:srgbClr val="FFFF00"/>
                </a:solidFill>
              </a:rPr>
              <a:t>Assign</a:t>
            </a:r>
            <a:r>
              <a:rPr lang="en-US" sz="2200" dirty="0"/>
              <a:t> individual entities to the groups that correspond with the combination of characteristics they exhibit.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C8E-1EC4-4DE0-B05D-3FB133C2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/>
              <a:t>Error: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/>
              <a:t> confusing particulars with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http://browser.ihtsdotools.org/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Oct 14,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4C7BB-D607-4600-9895-1EA8B2DC9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01BAC2-6088-4284-8464-CDF4289DD3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89C3-8F0E-43B7-A0D4-2E85B35AD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F997-F00C-489A-903E-14B1BA9C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have all ‘ontologies’ in common?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EF72-F4CC-4BD7-904C-77762E7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4400" dirty="0"/>
              <a:t>They all exhibit</a:t>
            </a:r>
          </a:p>
          <a:p>
            <a:pPr algn="ctr"/>
            <a:r>
              <a:rPr lang="en-US" sz="7200" dirty="0"/>
              <a:t>one or other sort of networked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3AD08-4363-4B44-B443-92D49E676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85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63C3-F28D-4A14-A946-BEE2CA05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</a:t>
            </a:r>
            <a:br>
              <a:rPr lang="en-US" dirty="0"/>
            </a:br>
            <a:r>
              <a:rPr lang="en-US" sz="2800" dirty="0"/>
              <a:t>what parts of these sentences denote universals and which ones particulars?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891A-3B8E-4D58-9619-E064EF11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sore throat is a shared symptom of many illnesses.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first symptom of COVID-19 is fever.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Difficulty swallowing, facial weakness or numbness, or double vision is a symptom of a tumor in the brain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Fatigue is a disabling, multifaceted symptom that is highly prevalent and stubbornly persistent in fibromyalgia.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Actor Alan </a:t>
            </a:r>
            <a:r>
              <a:rPr lang="en-US" i="1" dirty="0" err="1"/>
              <a:t>Alda</a:t>
            </a:r>
            <a:r>
              <a:rPr lang="en-US" i="1" dirty="0"/>
              <a:t> went for a brain scan after experiencing this early sign (acting out dreams), eventually leading to his Parkinson's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8FEB-96BB-48F0-ABCD-A8F2E3F66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54102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2BD8A-B48B-4E4B-B248-BF9B28C4A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94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A75C1-8795-411D-8D07-D8531EDA59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095DE-D9B5-48A7-8F97-A38BC0609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 (BFO2020)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  <a:r>
              <a:rPr lang="en-US" i="1" u="sng" dirty="0">
                <a:solidFill>
                  <a:schemeClr val="bg1"/>
                </a:solidFill>
              </a:rPr>
              <a:t> at 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FBB95-09EB-471A-A338-431C42055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38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339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40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341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BF5C-38F6-4639-BB5C-724B82726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2C546-3A20-4BD9-B58C-4F97151D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20889-F2E7-4BA0-850B-26FEC2BD9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‘image’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AD7D6-C97F-4F1C-8C25-7522D5043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‘ontologies’ tend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F383-958C-43DA-80E3-3951B25B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2000"/>
            <a:ext cx="8060637" cy="762000"/>
          </a:xfrm>
        </p:spPr>
        <p:txBody>
          <a:bodyPr/>
          <a:lstStyle/>
          <a:p>
            <a:pPr algn="l"/>
            <a:r>
              <a:rPr lang="en-US" dirty="0"/>
              <a:t>     Aristoteles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BA40F-A4AA-4968-8CE6-302BCC53A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6" y="4800600"/>
            <a:ext cx="3568144" cy="1828800"/>
          </a:xfrm>
        </p:spPr>
        <p:txBody>
          <a:bodyPr/>
          <a:lstStyle/>
          <a:p>
            <a:r>
              <a:rPr lang="en-US" dirty="0"/>
              <a:t> “To say of what is that it is, or of what is not that it is not, is true.”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34E0-58AD-49E8-8AB0-3D4931E03B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 descr="Aristotle Altemps Inv8575.jpg">
            <a:extLst>
              <a:ext uri="{FF2B5EF4-FFF2-40B4-BE49-F238E27FC236}">
                <a16:creationId xmlns:a16="http://schemas.microsoft.com/office/drawing/2014/main" id="{890D4AD3-905F-4C8D-88AB-6AE773BD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0" name="Picture 2" descr="Mediocrates">
            <a:extLst>
              <a:ext uri="{FF2B5EF4-FFF2-40B4-BE49-F238E27FC236}">
                <a16:creationId xmlns:a16="http://schemas.microsoft.com/office/drawing/2014/main" id="{C979ACD6-23FD-4AFF-8597-692B4BA2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24" y="1656522"/>
            <a:ext cx="2095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BF80CF-08A7-4DCB-9DBF-589C4201A386}"/>
              </a:ext>
            </a:extLst>
          </p:cNvPr>
          <p:cNvSpPr txBox="1">
            <a:spLocks/>
          </p:cNvSpPr>
          <p:nvPr/>
        </p:nvSpPr>
        <p:spPr>
          <a:xfrm>
            <a:off x="5562600" y="4800600"/>
            <a:ext cx="32004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r>
              <a:rPr lang="en-US" kern="0" dirty="0"/>
              <a:t> “Meh, good enough”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F33B81-E639-49B7-9F2A-2C0C12435AC4}"/>
              </a:ext>
            </a:extLst>
          </p:cNvPr>
          <p:cNvSpPr txBox="1">
            <a:spLocks/>
          </p:cNvSpPr>
          <p:nvPr/>
        </p:nvSpPr>
        <p:spPr>
          <a:xfrm>
            <a:off x="5685183" y="762000"/>
            <a:ext cx="2743201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err="1"/>
              <a:t>Mediocrates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971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6EB8-A5A6-4603-BC82-B444CD62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what tend ‘ontologies’ to differ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14C5F-E635-444E-AA11-4B10A799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596888"/>
            <a:ext cx="67056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in reality that exists;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What it is that is/should be represented;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 degree to which the representation is faithful to reality according to the chosen worldview;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Choice of representation language;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Extent to which they are developed using an environment that checks for consistency;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Whether all allowed (consistent) models are indeed desired models;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the purpose/functionality is;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0F8C-923A-4962-8D16-38898D891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D2F3E-BE73-4F4C-9072-C88D450E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513024"/>
            <a:ext cx="1964454" cy="2412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C9956-F676-4276-88E2-DEC32E88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4065725"/>
            <a:ext cx="1964454" cy="2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2E5-789F-4A7B-A259-F7299CC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Stated goals and purposes of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A54B-AD3C-4413-AE18-61338054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Investigating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Representing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Enhancing collaboration,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data-related processing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annotating, searching, indexing, merging, comparing,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ontology-related process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comparing, merging, (re-)using, aligning, emulating,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Providing reasoning facilities for specific applications.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59DB-5E24-4651-B2E2-4F94FD3A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002B8-0356-4FFB-B086-A52700201CF7}"/>
              </a:ext>
            </a:extLst>
          </p:cNvPr>
          <p:cNvSpPr/>
          <p:nvPr/>
        </p:nvSpPr>
        <p:spPr>
          <a:xfrm>
            <a:off x="1295400" y="5943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Towards modelling the intended purpose of ontologies: A case study in geography.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Denaux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, AG Cohn, V Dimitrova, G Hart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Proceedings of the Terra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Cognita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Workshop in conjunction with the 8th International Semantic Web Conference, CEUR-WS. Org. 2009.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2"/>
              </a:rPr>
              <a:t>http://ceur-ws.org/Vol-518/terra09_submission_9.pdf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85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9649718F-1CFD-4340-8735-02F869A7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Most common: annotating biomedical data repositories </a:t>
            </a:r>
          </a:p>
        </p:txBody>
      </p:sp>
      <p:sp>
        <p:nvSpPr>
          <p:cNvPr id="29699" name="Text Box 90">
            <a:extLst>
              <a:ext uri="{FF2B5EF4-FFF2-40B4-BE49-F238E27FC236}">
                <a16:creationId xmlns:a16="http://schemas.microsoft.com/office/drawing/2014/main" id="{6B7158CE-8999-4319-8803-E64D99A7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29700" name="Text Box 91">
            <a:extLst>
              <a:ext uri="{FF2B5EF4-FFF2-40B4-BE49-F238E27FC236}">
                <a16:creationId xmlns:a16="http://schemas.microsoft.com/office/drawing/2014/main" id="{9B23CA7A-1F9F-4DE1-B154-E64C51C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29701" name="AutoShape 93">
            <a:extLst>
              <a:ext uri="{FF2B5EF4-FFF2-40B4-BE49-F238E27FC236}">
                <a16:creationId xmlns:a16="http://schemas.microsoft.com/office/drawing/2014/main" id="{605E8F1F-83F1-4BBF-A978-1DBDEB525A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702" name="AutoShape 94">
            <a:extLst>
              <a:ext uri="{FF2B5EF4-FFF2-40B4-BE49-F238E27FC236}">
                <a16:creationId xmlns:a16="http://schemas.microsoft.com/office/drawing/2014/main" id="{5D947AD9-DD40-4F70-BCE3-3DB6584056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29703" name="Picture 3">
            <a:extLst>
              <a:ext uri="{FF2B5EF4-FFF2-40B4-BE49-F238E27FC236}">
                <a16:creationId xmlns:a16="http://schemas.microsoft.com/office/drawing/2014/main" id="{2111BD74-9B95-406E-A9CF-7591F343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>
            <a:extLst>
              <a:ext uri="{FF2B5EF4-FFF2-40B4-BE49-F238E27FC236}">
                <a16:creationId xmlns:a16="http://schemas.microsoft.com/office/drawing/2014/main" id="{592B7E7C-5EA5-4702-8579-26BA4CAE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944688"/>
            <a:ext cx="8621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huge matrix with data representing patient cases in one dimension and patient characteristics in the other dimension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371CD-B235-4E32-A8BE-E061F277AE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 animBg="1"/>
      <p:bldP spid="29702" grpId="0" animBg="1"/>
      <p:bldP spid="297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</a:t>
            </a:r>
            <a:r>
              <a:rPr lang="en-US" sz="3200" dirty="0">
                <a:solidFill>
                  <a:srgbClr val="FFFF00"/>
                </a:solidFill>
              </a:rPr>
              <a:t>Ontology</a:t>
            </a:r>
            <a:br>
              <a:rPr lang="en-US" sz="3200" dirty="0"/>
            </a:br>
            <a:r>
              <a:rPr lang="en-US" sz="3200" dirty="0"/>
              <a:t>for Biomedical Informaticists.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Oct 12, 2023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</a:p>
          <a:p>
            <a:pPr defTabSz="566738" eaLnBrk="1" hangingPunct="1">
              <a:spcBef>
                <a:spcPts val="1200"/>
              </a:spcBef>
            </a:pPr>
            <a:r>
              <a:rPr lang="en-GB" altLang="ja-JP" sz="2800" b="1" baseline="30000" dirty="0">
                <a:ea typeface="ＭＳ 明朝" pitchFamily="49" charset="-128"/>
              </a:rPr>
              <a:t>wceusters@gmail.com</a:t>
            </a: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F76FA-E304-47AA-8205-BC9FFDA84766}"/>
              </a:ext>
            </a:extLst>
          </p:cNvPr>
          <p:cNvSpPr txBox="1"/>
          <p:nvPr/>
        </p:nvSpPr>
        <p:spPr>
          <a:xfrm>
            <a:off x="6629400" y="914400"/>
            <a:ext cx="7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>
                <a:solidFill>
                  <a:srgbClr val="FFFF00"/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443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1FBCF76A-F918-437F-9FC9-F31A3F2D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Goal of research data: analysis</a:t>
            </a:r>
          </a:p>
        </p:txBody>
      </p:sp>
      <p:sp>
        <p:nvSpPr>
          <p:cNvPr id="31747" name="Text Box 90">
            <a:extLst>
              <a:ext uri="{FF2B5EF4-FFF2-40B4-BE49-F238E27FC236}">
                <a16:creationId xmlns:a16="http://schemas.microsoft.com/office/drawing/2014/main" id="{6AED8E1B-F6B1-48C5-AA09-C2898158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31748" name="Text Box 91">
            <a:extLst>
              <a:ext uri="{FF2B5EF4-FFF2-40B4-BE49-F238E27FC236}">
                <a16:creationId xmlns:a16="http://schemas.microsoft.com/office/drawing/2014/main" id="{6757656E-7F59-4171-B369-D009A865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31749" name="AutoShape 93">
            <a:extLst>
              <a:ext uri="{FF2B5EF4-FFF2-40B4-BE49-F238E27FC236}">
                <a16:creationId xmlns:a16="http://schemas.microsoft.com/office/drawing/2014/main" id="{0D5B43CE-0522-430D-A731-4C4889C9CEF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AutoShape 94">
            <a:extLst>
              <a:ext uri="{FF2B5EF4-FFF2-40B4-BE49-F238E27FC236}">
                <a16:creationId xmlns:a16="http://schemas.microsoft.com/office/drawing/2014/main" id="{E59099B6-DBC1-4D18-8B54-0C93350B15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1751" name="Picture 3">
            <a:extLst>
              <a:ext uri="{FF2B5EF4-FFF2-40B4-BE49-F238E27FC236}">
                <a16:creationId xmlns:a16="http://schemas.microsoft.com/office/drawing/2014/main" id="{F108EA83-9D1C-428A-B29C-BB9D3A8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0">
            <a:extLst>
              <a:ext uri="{FF2B5EF4-FFF2-40B4-BE49-F238E27FC236}">
                <a16:creationId xmlns:a16="http://schemas.microsoft.com/office/drawing/2014/main" id="{D73351CE-E415-4BCD-B094-01ADC731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600200"/>
            <a:ext cx="8621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Standard approach: use statistical correlation techniques to find associations between characteristics and (dis)similarities between cases</a:t>
            </a:r>
          </a:p>
        </p:txBody>
      </p:sp>
      <p:sp>
        <p:nvSpPr>
          <p:cNvPr id="31753" name="AutoShape 354">
            <a:extLst>
              <a:ext uri="{FF2B5EF4-FFF2-40B4-BE49-F238E27FC236}">
                <a16:creationId xmlns:a16="http://schemas.microsoft.com/office/drawing/2014/main" id="{51A6D289-F033-4421-8B71-086BF0A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0"/>
            <a:ext cx="3275013" cy="379413"/>
          </a:xfrm>
          <a:prstGeom prst="curvedUpArrow">
            <a:avLst>
              <a:gd name="adj1" fmla="val 80883"/>
              <a:gd name="adj2" fmla="val 192936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31754" name="Group 356">
            <a:extLst>
              <a:ext uri="{FF2B5EF4-FFF2-40B4-BE49-F238E27FC236}">
                <a16:creationId xmlns:a16="http://schemas.microsoft.com/office/drawing/2014/main" id="{12CA97AB-13B6-4774-97AF-A280F8D43BD2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3810000"/>
            <a:ext cx="3268662" cy="381000"/>
            <a:chOff x="2016" y="2736"/>
            <a:chExt cx="2688" cy="240"/>
          </a:xfrm>
        </p:grpSpPr>
        <p:sp>
          <p:nvSpPr>
            <p:cNvPr id="31760" name="AutoShape 354">
              <a:extLst>
                <a:ext uri="{FF2B5EF4-FFF2-40B4-BE49-F238E27FC236}">
                  <a16:creationId xmlns:a16="http://schemas.microsoft.com/office/drawing/2014/main" id="{6AC81FFE-D4FC-4107-8FDD-2AAFC85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61" name="AutoShape 355">
              <a:extLst>
                <a:ext uri="{FF2B5EF4-FFF2-40B4-BE49-F238E27FC236}">
                  <a16:creationId xmlns:a16="http://schemas.microsoft.com/office/drawing/2014/main" id="{A8DE2D13-CC22-46A1-99C9-34288313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1755" name="Group 361">
            <a:extLst>
              <a:ext uri="{FF2B5EF4-FFF2-40B4-BE49-F238E27FC236}">
                <a16:creationId xmlns:a16="http://schemas.microsoft.com/office/drawing/2014/main" id="{6A9961F3-1DE8-45E3-98FA-DFD7F9E41ED5}"/>
              </a:ext>
            </a:extLst>
          </p:cNvPr>
          <p:cNvGrpSpPr>
            <a:grpSpLocks/>
          </p:cNvGrpSpPr>
          <p:nvPr/>
        </p:nvGrpSpPr>
        <p:grpSpPr bwMode="auto">
          <a:xfrm>
            <a:off x="1031875" y="3848100"/>
            <a:ext cx="304800" cy="2362200"/>
            <a:chOff x="192" y="2448"/>
            <a:chExt cx="192" cy="1488"/>
          </a:xfrm>
        </p:grpSpPr>
        <p:sp>
          <p:nvSpPr>
            <p:cNvPr id="31756" name="Line 357">
              <a:extLst>
                <a:ext uri="{FF2B5EF4-FFF2-40B4-BE49-F238E27FC236}">
                  <a16:creationId xmlns:a16="http://schemas.microsoft.com/office/drawing/2014/main" id="{8D880837-DC17-4222-93CB-3AE55379B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1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7" name="Line 358">
              <a:extLst>
                <a:ext uri="{FF2B5EF4-FFF2-40B4-BE49-F238E27FC236}">
                  <a16:creationId xmlns:a16="http://schemas.microsoft.com/office/drawing/2014/main" id="{31C046A7-655A-4FD4-AD41-71B7ED836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6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359">
              <a:extLst>
                <a:ext uri="{FF2B5EF4-FFF2-40B4-BE49-F238E27FC236}">
                  <a16:creationId xmlns:a16="http://schemas.microsoft.com/office/drawing/2014/main" id="{152FF2F2-AAF4-4456-9A71-409905BD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Line 360">
              <a:extLst>
                <a:ext uri="{FF2B5EF4-FFF2-40B4-BE49-F238E27FC236}">
                  <a16:creationId xmlns:a16="http://schemas.microsoft.com/office/drawing/2014/main" id="{0DF28C58-2BFF-4B16-AED1-AFCC0AABB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696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6AC0D-F499-433B-A8D0-AB26AF982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51490F5-E905-4614-B64D-FB4D380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ontologies to cross-map distinct data repositories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037C218-CF2B-4CF6-A6A5-2645DE93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657DC6BF-EA45-4801-8FD8-AF2308F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>
            <a:extLst>
              <a:ext uri="{FF2B5EF4-FFF2-40B4-BE49-F238E27FC236}">
                <a16:creationId xmlns:a16="http://schemas.microsoft.com/office/drawing/2014/main" id="{F9B150D4-54E2-4812-B58E-75E758F4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4038600" cy="1905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8">
            <a:extLst>
              <a:ext uri="{FF2B5EF4-FFF2-40B4-BE49-F238E27FC236}">
                <a16:creationId xmlns:a16="http://schemas.microsoft.com/office/drawing/2014/main" id="{2FECD6A9-3552-4112-A8DC-0DA90C40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962400" cy="1905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5" name="Line 9">
            <a:extLst>
              <a:ext uri="{FF2B5EF4-FFF2-40B4-BE49-F238E27FC236}">
                <a16:creationId xmlns:a16="http://schemas.microsoft.com/office/drawing/2014/main" id="{11EAF0C3-4D0A-4CF5-9264-D84195726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267200"/>
            <a:ext cx="9144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6" name="Line 10">
            <a:extLst>
              <a:ext uri="{FF2B5EF4-FFF2-40B4-BE49-F238E27FC236}">
                <a16:creationId xmlns:a16="http://schemas.microsoft.com/office/drawing/2014/main" id="{153FA8B4-FA92-4DC7-9DEE-BFA5A91702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124200"/>
            <a:ext cx="2286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7" name="Line 11">
            <a:extLst>
              <a:ext uri="{FF2B5EF4-FFF2-40B4-BE49-F238E27FC236}">
                <a16:creationId xmlns:a16="http://schemas.microsoft.com/office/drawing/2014/main" id="{7027C52A-B4F7-4E7D-8315-5E46B5531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4038600"/>
            <a:ext cx="18288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8" name="Line 12">
            <a:extLst>
              <a:ext uri="{FF2B5EF4-FFF2-40B4-BE49-F238E27FC236}">
                <a16:creationId xmlns:a16="http://schemas.microsoft.com/office/drawing/2014/main" id="{816007C8-E072-49D6-96B5-328A022F58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3657600"/>
            <a:ext cx="3200400" cy="1295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9" name="Line 13">
            <a:extLst>
              <a:ext uri="{FF2B5EF4-FFF2-40B4-BE49-F238E27FC236}">
                <a16:creationId xmlns:a16="http://schemas.microsoft.com/office/drawing/2014/main" id="{DD427809-FEB3-4BA7-916D-EBC4580813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19400"/>
            <a:ext cx="4267200" cy="213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0" name="Line 14">
            <a:extLst>
              <a:ext uri="{FF2B5EF4-FFF2-40B4-BE49-F238E27FC236}">
                <a16:creationId xmlns:a16="http://schemas.microsoft.com/office/drawing/2014/main" id="{BA19AD6B-0A13-4C23-BA04-42CBC2CA2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514600"/>
            <a:ext cx="20574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1" name="Line 15">
            <a:extLst>
              <a:ext uri="{FF2B5EF4-FFF2-40B4-BE49-F238E27FC236}">
                <a16:creationId xmlns:a16="http://schemas.microsoft.com/office/drawing/2014/main" id="{7A39EEA6-0C23-48F7-8F7F-0EFE72289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14600"/>
            <a:ext cx="45720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2626-9E18-4E3F-B2FD-0C9A43C0CD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5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E9C521CA-17E4-463F-8BC3-3E6498AB9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positive effects of appropriate mappings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7BACA1-22C7-4773-952B-D51D31B8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3274" y="2133600"/>
            <a:ext cx="4302126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more precise and comparable semantics of what data items in distinct data collections denote;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identification of ontological relations prior to statistical correlation: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3300"/>
                </a:solidFill>
              </a:rPr>
              <a:t>ch4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FF00"/>
                </a:solidFill>
              </a:rPr>
              <a:t>ch5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>
                <a:solidFill>
                  <a:schemeClr val="bg1"/>
                </a:solidFill>
              </a:rPr>
              <a:t> and </a:t>
            </a:r>
            <a:r>
              <a:rPr lang="en-US" altLang="en-US" sz="2000" dirty="0">
                <a:solidFill>
                  <a:schemeClr val="accent1"/>
                </a:solidFill>
              </a:rPr>
              <a:t>ch2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82E65C98-898D-49EE-9989-BC13F64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02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9348-B003-4D7A-B579-12719C264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 …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dirty="0"/>
              <a:t>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/>
              <a:t>Root causes</a:t>
            </a:r>
            <a:r>
              <a:rPr lang="en-US" altLang="en-US" sz="2800" dirty="0"/>
              <a:t>: </a:t>
            </a:r>
          </a:p>
          <a:p>
            <a:pPr lvl="1" defTabSz="1431925"/>
            <a:r>
              <a:rPr lang="en-US" altLang="en-US" sz="2000" dirty="0"/>
              <a:t>inadequacy of their conceptual semantic foundations, </a:t>
            </a:r>
          </a:p>
          <a:p>
            <a:pPr lvl="1" defTabSz="1431925"/>
            <a:r>
              <a:rPr lang="en-US" altLang="en-US" sz="2000" dirty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/>
              <a:t>Proposed solution</a:t>
            </a:r>
            <a:r>
              <a:rPr lang="en-US" altLang="en-US" sz="2800" dirty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Better education in and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E418A-BDD8-4A10-89F9-64481C578A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E776-0D70-434E-9B0C-7D2E03A4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BMI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34C1-8E56-4A60-8B00-4325A177A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508: introduction to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708: advanced topics in biomedical ontology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714: Referent Tracking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BMI 521: Logical Programming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Special topic labs: BMI 610 / BMI 698 / BMI 699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CBAF-1C2A-4325-BDBB-F0F999812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44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take home message for this class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105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Crucial distinctions made in Ontological Realism</a:t>
            </a:r>
          </a:p>
          <a:p>
            <a:pPr algn="ctr"/>
            <a:endParaRPr lang="en-US" sz="2800" dirty="0"/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2687381"/>
            <a:ext cx="8458200" cy="7620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E81A3-704B-4886-97F8-17C78BAF3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9CED-FA8B-4B3D-A88D-3525868B4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C5580-DF87-4B74-89FC-A082FEB60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AE37F-A13F-4610-BA6F-A885DDE48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CA99F-4D8A-44AB-9373-432FE08F6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7678A0-F09D-40F0-AB3F-E344564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‘Ontology’? – Ask Google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B3EC97-14D0-4367-A95A-905303EC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4468A-EB68-486B-A893-D48D2717BA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083D3-BE05-4A6D-B74B-33907B4A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9144000" cy="53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901B9-4D9B-4078-82B0-64B7962FF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 dirty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5642"/>
            <a:ext cx="5943600" cy="4423758"/>
          </a:xfrm>
        </p:spPr>
        <p:txBody>
          <a:bodyPr/>
          <a:lstStyle/>
          <a:p>
            <a:r>
              <a:rPr lang="en-US" dirty="0"/>
              <a:t>A message to map makers: “</a:t>
            </a:r>
            <a:r>
              <a:rPr lang="en-US" b="1" i="1" dirty="0"/>
              <a:t>Highways are not painted red, rivers don’t have county lines running down the middle, and you can’t see contour lines on a mountain</a:t>
            </a:r>
            <a:r>
              <a:rPr lang="en-US" dirty="0"/>
              <a:t>”</a:t>
            </a:r>
          </a:p>
          <a:p>
            <a:r>
              <a:rPr lang="en-US" dirty="0"/>
              <a:t>W. Kent. Data and Reality. North-Holland, Amsterdam, the Netherlands, 1978.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FB0A-D25F-4237-9176-8C1525DDD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generalizations are in our ‘minds’. </a:t>
            </a:r>
            <a:r>
              <a:rPr lang="en-US" dirty="0"/>
              <a:t>P</a:t>
            </a:r>
            <a:r>
              <a:rPr lang="en-US" sz="2400" dirty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/>
              <a:t>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8574-BEFE-4A54-843C-EF19CA72C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E0A3-FEA7-4E12-9355-661834EB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886FC-864C-4EAF-B2F8-EDED63E21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90033-0130-476A-A1CC-5ADA4C59D6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92B7F-4169-4D55-B7D4-40F63B287E73}"/>
              </a:ext>
            </a:extLst>
          </p:cNvPr>
          <p:cNvGrpSpPr/>
          <p:nvPr/>
        </p:nvGrpSpPr>
        <p:grpSpPr>
          <a:xfrm>
            <a:off x="-38100" y="0"/>
            <a:ext cx="9182100" cy="6858000"/>
            <a:chOff x="-38100" y="0"/>
            <a:chExt cx="91821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B3774E-213A-47C0-965C-A8829C9C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100" y="2092817"/>
              <a:ext cx="9182100" cy="47651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74A482-C511-4263-A28B-D27509645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100" y="0"/>
              <a:ext cx="9182100" cy="32536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D84235-8571-446A-9C53-569BE853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1996" y="1"/>
              <a:ext cx="2222004" cy="32536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205B89-46D0-49DB-9297-4F1E3E4166AF}"/>
                </a:ext>
              </a:extLst>
            </p:cNvPr>
            <p:cNvSpPr/>
            <p:nvPr/>
          </p:nvSpPr>
          <p:spPr bwMode="auto">
            <a:xfrm>
              <a:off x="1524000" y="5562600"/>
              <a:ext cx="7429500" cy="1143000"/>
            </a:xfrm>
            <a:prstGeom prst="rect">
              <a:avLst/>
            </a:prstGeom>
            <a:solidFill>
              <a:srgbClr val="FF3300">
                <a:alpha val="2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A4CC43-63AB-418E-AF9C-3A6EBFB58C5D}"/>
                </a:ext>
              </a:extLst>
            </p:cNvPr>
            <p:cNvSpPr/>
            <p:nvPr/>
          </p:nvSpPr>
          <p:spPr bwMode="auto">
            <a:xfrm>
              <a:off x="0" y="5923151"/>
              <a:ext cx="1524000" cy="782449"/>
            </a:xfrm>
            <a:prstGeom prst="rect">
              <a:avLst/>
            </a:prstGeom>
            <a:solidFill>
              <a:srgbClr val="FF3300">
                <a:alpha val="2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83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801B-C585-43A2-B33B-4C511C239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case: faithful representation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428" y="2980372"/>
            <a:ext cx="1827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‘Earth’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</a:t>
            </a:r>
            <a:r>
              <a:rPr lang="en-US" b="0" dirty="0" err="1">
                <a:solidFill>
                  <a:schemeClr val="bg1"/>
                </a:solidFill>
              </a:rPr>
              <a:t>Aarde</a:t>
            </a:r>
            <a:r>
              <a:rPr lang="en-US" b="0" dirty="0">
                <a:solidFill>
                  <a:schemeClr val="bg1"/>
                </a:solidFill>
              </a:rPr>
              <a:t>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‘La Terre’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2" name="Picture 4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" y="3086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endCxn id="12" idx="3"/>
          </p:cNvCxnSpPr>
          <p:nvPr/>
        </p:nvCxnSpPr>
        <p:spPr bwMode="auto">
          <a:xfrm flipH="1">
            <a:off x="3444769" y="3352800"/>
            <a:ext cx="2613659" cy="952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endCxn id="12" idx="3"/>
          </p:cNvCxnSpPr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 flipV="1">
            <a:off x="3444769" y="4305300"/>
            <a:ext cx="2616941" cy="9410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03024" y="4923215"/>
            <a:ext cx="2098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denotes</a:t>
            </a:r>
          </a:p>
          <a:p>
            <a:r>
              <a:rPr lang="en-US" dirty="0">
                <a:solidFill>
                  <a:srgbClr val="FFC000"/>
                </a:solidFill>
              </a:rPr>
              <a:t>means</a:t>
            </a:r>
          </a:p>
          <a:p>
            <a:r>
              <a:rPr lang="en-US" dirty="0">
                <a:solidFill>
                  <a:srgbClr val="FFC000"/>
                </a:solidFill>
              </a:rPr>
              <a:t>represents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6D736F-AA12-4F0B-AF73-57EC8E32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04C7F-AC9E-4C0A-B4DD-94CD46A88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7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93C245-E929-4684-A1BC-9804BAE6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A9B9-EF8E-495B-B5E7-1E32FEB96A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2" y="3227516"/>
            <a:ext cx="1967706" cy="25527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1DB1C8-EAA5-4F90-A6ED-C142646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7DF-1093-4F4D-BEFC-86A98EE9D4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2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3451860" y="6057900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130595" y="5715000"/>
            <a:ext cx="744592" cy="685800"/>
            <a:chOff x="838200" y="4724400"/>
            <a:chExt cx="1676400" cy="16764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Oval 21"/>
          <p:cNvSpPr/>
          <p:nvPr/>
        </p:nvSpPr>
        <p:spPr bwMode="auto">
          <a:xfrm>
            <a:off x="7650480" y="5105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20F925B-B3BA-416B-B9C1-8884A4DA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7E98-D053-4B20-B86C-6F6293F42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913370" y="1797666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4" name="Elbow Connector 23"/>
          <p:cNvCxnSpPr>
            <a:stCxn id="21" idx="6"/>
            <a:endCxn id="22" idx="6"/>
          </p:cNvCxnSpPr>
          <p:nvPr/>
        </p:nvCxnSpPr>
        <p:spPr bwMode="auto">
          <a:xfrm flipH="1">
            <a:off x="7879080" y="1911966"/>
            <a:ext cx="262890" cy="3307734"/>
          </a:xfrm>
          <a:prstGeom prst="bentConnector3">
            <a:avLst>
              <a:gd name="adj1" fmla="val -226087"/>
            </a:avLst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5CBD3-3817-49BC-947C-FE820B67BBDA}"/>
              </a:ext>
            </a:extLst>
          </p:cNvPr>
          <p:cNvCxnSpPr/>
          <p:nvPr/>
        </p:nvCxnSpPr>
        <p:spPr bwMode="auto">
          <a:xfrm flipH="1">
            <a:off x="8257308" y="2590800"/>
            <a:ext cx="457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3902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22" charset="0"/>
              </a:rPr>
              <a:t>u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nicorn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855-DFF1-4D69-97ED-5695E5D32D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24D6-BBA3-4943-93C5-284D4AAE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‘Ontology’? – Ask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4995-2B14-40D9-9F1B-308F2215A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BC05A-C251-4A4D-802D-CBFE94C8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641"/>
            <a:ext cx="5819775" cy="5124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25849-E86B-4770-B14F-E1B65598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428468"/>
            <a:ext cx="952500" cy="390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BF6C5-27F3-4D89-AF78-9F43C39D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733550"/>
            <a:ext cx="3324225" cy="5124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368AE-D144-49F5-869E-447ECFADE339}"/>
              </a:ext>
            </a:extLst>
          </p:cNvPr>
          <p:cNvSpPr txBox="1"/>
          <p:nvPr/>
        </p:nvSpPr>
        <p:spPr>
          <a:xfrm>
            <a:off x="1833180" y="3886200"/>
            <a:ext cx="391039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All essential elements for correct understanding and use are here!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980369-013D-4660-B1F1-78DFAE403780}"/>
              </a:ext>
            </a:extLst>
          </p:cNvPr>
          <p:cNvSpPr/>
          <p:nvPr/>
        </p:nvSpPr>
        <p:spPr bwMode="auto">
          <a:xfrm>
            <a:off x="304800" y="5324475"/>
            <a:ext cx="3276600" cy="228600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DCD1AF-7CAE-4D48-9DFE-C3976BC2DC57}"/>
              </a:ext>
            </a:extLst>
          </p:cNvPr>
          <p:cNvSpPr/>
          <p:nvPr/>
        </p:nvSpPr>
        <p:spPr bwMode="auto">
          <a:xfrm>
            <a:off x="511776" y="5553074"/>
            <a:ext cx="4974623" cy="314325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BA2AE9-82E5-48CF-96C5-C40E77F863BB}"/>
              </a:ext>
            </a:extLst>
          </p:cNvPr>
          <p:cNvSpPr/>
          <p:nvPr/>
        </p:nvSpPr>
        <p:spPr bwMode="auto">
          <a:xfrm>
            <a:off x="5819775" y="2337933"/>
            <a:ext cx="3324225" cy="2986542"/>
          </a:xfrm>
          <a:prstGeom prst="roundRect">
            <a:avLst>
              <a:gd name="adj" fmla="val 6461"/>
            </a:avLst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E39C1A-A73F-4BBC-8D79-E2920DDB3B71}"/>
              </a:ext>
            </a:extLst>
          </p:cNvPr>
          <p:cNvSpPr/>
          <p:nvPr/>
        </p:nvSpPr>
        <p:spPr bwMode="auto">
          <a:xfrm>
            <a:off x="511777" y="5867398"/>
            <a:ext cx="4441224" cy="20864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587" y="2980372"/>
            <a:ext cx="227421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‘miasma’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‘something</a:t>
            </a:r>
          </a:p>
          <a:p>
            <a:r>
              <a:rPr lang="en-US" b="0" dirty="0">
                <a:solidFill>
                  <a:schemeClr val="bg1"/>
                </a:solidFill>
              </a:rPr>
              <a:t>in the water’</a:t>
            </a: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19285" y="2017599"/>
            <a:ext cx="3066915" cy="3734591"/>
            <a:chOff x="838200" y="4724400"/>
            <a:chExt cx="1676400" cy="16764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588849-0F3F-4BF2-A622-711E8E0915CA}"/>
              </a:ext>
            </a:extLst>
          </p:cNvPr>
          <p:cNvSpPr/>
          <p:nvPr/>
        </p:nvSpPr>
        <p:spPr bwMode="auto">
          <a:xfrm>
            <a:off x="2731098" y="3383545"/>
            <a:ext cx="329459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What is real and what is imagined?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75595F-D297-422D-9F1C-8EB41C384E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7433-E652-4781-BC08-AA6401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‘Unicorns’ in modern medicine: ICD-10-CM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18D6-ECE5-4BC8-81C5-3D5637C3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1288"/>
              </p:ext>
            </p:extLst>
          </p:nvPr>
        </p:nvGraphicFramePr>
        <p:xfrm>
          <a:off x="152399" y="1912582"/>
          <a:ext cx="8839197" cy="88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786790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03325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618304415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right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1440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left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71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bilateral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775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unspecified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31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2A177-8C9E-4E2E-B5FF-D6D251B2F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1131"/>
              </p:ext>
            </p:extLst>
          </p:nvPr>
        </p:nvGraphicFramePr>
        <p:xfrm>
          <a:off x="152400" y="1457421"/>
          <a:ext cx="8839197" cy="44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029">
                  <a:extLst>
                    <a:ext uri="{9D8B030D-6E8A-4147-A177-3AD203B41FA5}">
                      <a16:colId xmlns:a16="http://schemas.microsoft.com/office/drawing/2014/main" val="675004210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2954884488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858570940"/>
                    </a:ext>
                  </a:extLst>
                </a:gridCol>
                <a:gridCol w="683223">
                  <a:extLst>
                    <a:ext uri="{9D8B030D-6E8A-4147-A177-3AD203B41FA5}">
                      <a16:colId xmlns:a16="http://schemas.microsoft.com/office/drawing/2014/main" val="745824947"/>
                    </a:ext>
                  </a:extLst>
                </a:gridCol>
                <a:gridCol w="75988">
                  <a:extLst>
                    <a:ext uri="{9D8B030D-6E8A-4147-A177-3AD203B41FA5}">
                      <a16:colId xmlns:a16="http://schemas.microsoft.com/office/drawing/2014/main" val="2394967352"/>
                    </a:ext>
                  </a:extLst>
                </a:gridCol>
                <a:gridCol w="6030317">
                  <a:extLst>
                    <a:ext uri="{9D8B030D-6E8A-4147-A177-3AD203B41FA5}">
                      <a16:colId xmlns:a16="http://schemas.microsoft.com/office/drawing/2014/main" val="3198982377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Row in version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3585643208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12617940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6D83F7-F5A8-4A1B-9546-53519E63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2585"/>
              </p:ext>
            </p:extLst>
          </p:nvPr>
        </p:nvGraphicFramePr>
        <p:xfrm>
          <a:off x="152400" y="2806411"/>
          <a:ext cx="8839196" cy="173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9873852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74999652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745335034"/>
                    </a:ext>
                  </a:extLst>
                </a:gridCol>
              </a:tblGrid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42609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26470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Concussion with loss of consciousness of any duration with death due to brain injury prior to regaining consciousness,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017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S060X7S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sequela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386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B56050-11BD-4BD5-8A60-0B458E8AB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75995"/>
              </p:ext>
            </p:extLst>
          </p:nvPr>
        </p:nvGraphicFramePr>
        <p:xfrm>
          <a:off x="152400" y="4544627"/>
          <a:ext cx="8839197" cy="218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310097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5060952"/>
                    </a:ext>
                  </a:extLst>
                </a:gridCol>
                <a:gridCol w="5943597">
                  <a:extLst>
                    <a:ext uri="{9D8B030D-6E8A-4147-A177-3AD203B41FA5}">
                      <a16:colId xmlns:a16="http://schemas.microsoft.com/office/drawing/2014/main" val="2332967642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Dislocation of proximal interphalangeal joint of unspecified thumb,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9212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17209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sequela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77095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and dislocation of distal interphalangeal joint of thumb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76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70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of distal interphalangeal joint of right thumb, initial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499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thumb, subsequent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7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4E13D-34E4-4BBE-89AA-FB6239D6C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4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864C-D18C-43B8-8EF0-6EF3F180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Hendler’s</a:t>
            </a:r>
            <a:r>
              <a:rPr lang="en-US" dirty="0"/>
              <a:t> philosophical nonsense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022C-98F6-4619-87FF-B7A0A7769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Past, current, and future medical science can never know "things in the real world". All of the historical "diseases" that no longer exist because of subsequent scientific studies prove that.</a:t>
            </a:r>
            <a:r>
              <a:rPr lang="en-US" dirty="0"/>
              <a:t>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A good example today is the "concept" of "Systemic Lupus </a:t>
            </a:r>
            <a:r>
              <a:rPr lang="en-US" i="1" dirty="0" err="1"/>
              <a:t>Erythematosis</a:t>
            </a:r>
            <a:r>
              <a:rPr lang="en-US" i="1" dirty="0"/>
              <a:t>". This term is quite useful and necessary today. But is </a:t>
            </a:r>
            <a:r>
              <a:rPr lang="en-US" i="1" dirty="0" err="1"/>
              <a:t>is</a:t>
            </a:r>
            <a:r>
              <a:rPr lang="en-US" i="1" dirty="0"/>
              <a:t> only a concept. It is NOT something in the real world</a:t>
            </a:r>
            <a:r>
              <a:rPr lang="en-US" dirty="0"/>
              <a:t>.’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We might in the future discover that </a:t>
            </a:r>
            <a:r>
              <a:rPr lang="en-US" i="1" dirty="0" err="1"/>
              <a:t>Sjogrens</a:t>
            </a:r>
            <a:r>
              <a:rPr lang="en-US" i="1" dirty="0"/>
              <a:t>, and perhaps other diseases should in fact all be given a new concept name and grouped together</a:t>
            </a:r>
            <a:r>
              <a:rPr lang="en-US" dirty="0"/>
              <a:t>.’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9DF9D-EDFD-4956-B38B-B332F1448962}"/>
              </a:ext>
            </a:extLst>
          </p:cNvPr>
          <p:cNvSpPr/>
          <p:nvPr/>
        </p:nvSpPr>
        <p:spPr>
          <a:xfrm>
            <a:off x="2819400" y="646539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https://confluence.ihtsdotools.org/mag/discussions/bfo-and-snomed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7EE70-E305-459B-AE45-5A31F3CE4FFC}"/>
              </a:ext>
            </a:extLst>
          </p:cNvPr>
          <p:cNvSpPr/>
          <p:nvPr/>
        </p:nvSpPr>
        <p:spPr>
          <a:xfrm>
            <a:off x="523038" y="1323201"/>
            <a:ext cx="8124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Snomed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Ct’s 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Clinical Engagement Lead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for the US                                                                            2019-07-15 10:02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EA106-CD2A-4938-BE75-88DA360C1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2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semantic/semiotic triangle:</a:t>
            </a:r>
            <a:br>
              <a:rPr lang="en-US" dirty="0"/>
            </a:br>
            <a:r>
              <a:rPr lang="en-US" sz="2400" dirty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A8FCD-830B-4174-BD8C-5CF902DE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beethoven dog from movie">
            <a:extLst>
              <a:ext uri="{FF2B5EF4-FFF2-40B4-BE49-F238E27FC236}">
                <a16:creationId xmlns:a16="http://schemas.microsoft.com/office/drawing/2014/main" id="{D1324C53-1BB0-4064-86F3-1D3B8DB9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850729"/>
            <a:ext cx="3193380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</a:t>
            </a:r>
            <a:r>
              <a:rPr lang="en-US"/>
              <a:t>semiotic triangle: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5851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The dog from the ‘Beethoven’ movie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28C18-303E-4207-A1C1-A1D76B99F8E7}"/>
              </a:ext>
            </a:extLst>
          </p:cNvPr>
          <p:cNvSpPr/>
          <p:nvPr/>
        </p:nvSpPr>
        <p:spPr>
          <a:xfrm>
            <a:off x="5048252" y="6569038"/>
            <a:ext cx="4095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https://celebritydogwatcher.com/2019/02/most-famous-movie-dogs/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D5C2-90C1-4C19-B3F7-5B7CA00B2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4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DC51-0205-4C3D-AFEE-D66452518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4EE9-FA88-4D0F-B284-9728D0800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Prehistoric ‘psychiatry’: </a:t>
            </a:r>
            <a:r>
              <a:rPr lang="en-US" i="1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6EA3F-3B6E-4386-8B7A-7069CCB41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A825-CF64-46BD-B33F-A2F11D5BA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/>
              <a:t>A must read paper: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C3406-C9CC-423E-A9AD-532692B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067800" cy="1752600"/>
          </a:xfrm>
        </p:spPr>
        <p:txBody>
          <a:bodyPr/>
          <a:lstStyle/>
          <a:p>
            <a:r>
              <a:rPr lang="en-US" sz="3600" dirty="0"/>
              <a:t>Cimino, J.J., </a:t>
            </a:r>
          </a:p>
          <a:p>
            <a:r>
              <a:rPr lang="en-US" sz="3600" dirty="0"/>
              <a:t>Desiderata for controlled medical vocabularies in the twenty-first century. </a:t>
            </a:r>
          </a:p>
          <a:p>
            <a:r>
              <a:rPr lang="en-US" sz="3200" dirty="0"/>
              <a:t>Methods Inf Med, 1998. 37(4-5): p. 394-403.</a:t>
            </a:r>
          </a:p>
          <a:p>
            <a:endParaRPr lang="en-US" sz="3200" dirty="0"/>
          </a:p>
          <a:p>
            <a:r>
              <a:rPr lang="en-US" dirty="0"/>
              <a:t>Written in a (futile) attempt to do something about the stupidities in prevailing representations at that time.</a:t>
            </a:r>
          </a:p>
          <a:p>
            <a:r>
              <a:rPr lang="en-US" dirty="0"/>
              <a:t>(‘futile’ because not much has changed) 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B293A-0EC7-4532-BC53-40B8614E4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9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4B9A9EB-3C3D-45DF-A9EE-2FC65C8DFC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791200" cy="2440581"/>
            <a:chOff x="2092504" y="3276600"/>
            <a:chExt cx="5334000" cy="2595265"/>
          </a:xfrm>
        </p:grpSpPr>
        <p:sp>
          <p:nvSpPr>
            <p:cNvPr id="6" name="Isosceles Triangle 3">
              <a:extLst>
                <a:ext uri="{FF2B5EF4-FFF2-40B4-BE49-F238E27FC236}">
                  <a16:creationId xmlns:a16="http://schemas.microsoft.com/office/drawing/2014/main" id="{31AB9C53-5465-41F1-9085-2A92F6B8C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C3E86C1-2D06-45FC-970D-57F19DDAC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term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CE9154-FF8A-4E4C-BDCA-EC2625A9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383" y="3729335"/>
              <a:ext cx="3198286" cy="6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FF00"/>
                  </a:solidFill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oncept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= meaning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699C3B-BE00-47CD-91C4-8CE6E4B9E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referent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5849E1-025C-413A-AE08-479F8C6BFBE3}"/>
              </a:ext>
            </a:extLst>
          </p:cNvPr>
          <p:cNvSpPr/>
          <p:nvPr/>
        </p:nvSpPr>
        <p:spPr bwMode="auto">
          <a:xfrm rot="20289779">
            <a:off x="1681067" y="4423453"/>
            <a:ext cx="4765818" cy="1763864"/>
          </a:xfrm>
          <a:prstGeom prst="roundRect">
            <a:avLst>
              <a:gd name="adj" fmla="val 4258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F2952-E9B9-46C8-899E-43263E838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AEF-E925-4A7C-8BAC-85B3EE42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504E-6DD9-4FD1-A9E3-5F5EAB0B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3FCAE-2656-4D31-98A0-24073443C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24C1-78F8-4363-A791-7CF00249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839"/>
            <a:ext cx="9144000" cy="608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0292C-3DF9-440A-AFE7-510FD9F4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4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712A4-ADBA-48F4-990F-740A50C90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32480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92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Concept-permanence: meaning should remain constant at all times (through versions),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Non-semantic concept identifier: meanings must be given an ID which by itself does not reflect anything about the meaning.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Taxonomic organization of concepts.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FC2D-7CCC-4A12-93C5-DA8B24BFC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83718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y, …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17168-C2F7-4DDA-8C24-CB60A983D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 as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089C-6651-41F8-81C9-7CE7542A1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1B1E79-6F7F-4941-A058-88D6EADDD38A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 bwMode="auto">
          <a:xfrm flipV="1">
            <a:off x="2449621" y="4433027"/>
            <a:ext cx="158949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F79DB3-EFE7-4C5C-B2C3-85E2760AC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FA724391-53DC-4ECD-A5F6-D78ED8C4399C}"/>
              </a:ext>
            </a:extLst>
          </p:cNvPr>
          <p:cNvSpPr txBox="1">
            <a:spLocks/>
          </p:cNvSpPr>
          <p:nvPr/>
        </p:nvSpPr>
        <p:spPr>
          <a:xfrm>
            <a:off x="4384081" y="2819400"/>
            <a:ext cx="4683718" cy="3581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FFFF00"/>
                </a:solidFill>
              </a:rPr>
              <a:t>nodes</a:t>
            </a:r>
            <a:r>
              <a:rPr lang="en-US" kern="0"/>
              <a:t> represent groups (X, Y, …) the members of which have something (S</a:t>
            </a:r>
            <a:r>
              <a:rPr lang="en-US" kern="0" baseline="-25000"/>
              <a:t>x</a:t>
            </a:r>
            <a:r>
              <a:rPr lang="en-US" kern="0"/>
              <a:t>, S</a:t>
            </a:r>
            <a:r>
              <a:rPr lang="en-US" kern="0" baseline="-25000"/>
              <a:t>y, …</a:t>
            </a:r>
            <a:r>
              <a:rPr lang="en-US" kern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1FE115"/>
                </a:solidFill>
              </a:rPr>
              <a:t>edges</a:t>
            </a:r>
            <a:r>
              <a:rPr lang="en-US" kern="0"/>
              <a:t> represent the </a:t>
            </a:r>
            <a:r>
              <a:rPr lang="en-US" b="1" i="1" kern="0"/>
              <a:t>same</a:t>
            </a:r>
            <a:r>
              <a:rPr lang="en-US" kern="0"/>
              <a:t> relation r which expresses some classificatory principle which is such that if X r Y holds, then the members of X have similarities S</a:t>
            </a:r>
            <a:r>
              <a:rPr lang="en-US" kern="0" baseline="-25000"/>
              <a:t>x </a:t>
            </a:r>
            <a:r>
              <a:rPr lang="en-US" kern="0"/>
              <a:t>and S</a:t>
            </a:r>
            <a:r>
              <a:rPr lang="en-US" kern="0" baseline="-25000"/>
              <a:t>y</a:t>
            </a:r>
            <a:r>
              <a:rPr lang="en-US" kern="0"/>
              <a:t>.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78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E0BF7F3-0064-461A-9849-E1ABAD138AC1}"/>
              </a:ext>
            </a:extLst>
          </p:cNvPr>
          <p:cNvSpPr/>
          <p:nvPr/>
        </p:nvSpPr>
        <p:spPr bwMode="auto">
          <a:xfrm>
            <a:off x="3325091" y="3685308"/>
            <a:ext cx="2761673" cy="2382982"/>
          </a:xfrm>
          <a:custGeom>
            <a:avLst/>
            <a:gdLst>
              <a:gd name="connsiteX0" fmla="*/ 1459345 w 2761673"/>
              <a:gd name="connsiteY0" fmla="*/ 0 h 2382982"/>
              <a:gd name="connsiteX1" fmla="*/ 1459345 w 2761673"/>
              <a:gd name="connsiteY1" fmla="*/ 1043709 h 2382982"/>
              <a:gd name="connsiteX2" fmla="*/ 0 w 2761673"/>
              <a:gd name="connsiteY2" fmla="*/ 1043709 h 2382982"/>
              <a:gd name="connsiteX3" fmla="*/ 0 w 2761673"/>
              <a:gd name="connsiteY3" fmla="*/ 2382982 h 2382982"/>
              <a:gd name="connsiteX4" fmla="*/ 2761673 w 2761673"/>
              <a:gd name="connsiteY4" fmla="*/ 2382982 h 2382982"/>
              <a:gd name="connsiteX5" fmla="*/ 2761673 w 2761673"/>
              <a:gd name="connsiteY5" fmla="*/ 9236 h 2382982"/>
              <a:gd name="connsiteX6" fmla="*/ 1468582 w 2761673"/>
              <a:gd name="connsiteY6" fmla="*/ 9236 h 2382982"/>
              <a:gd name="connsiteX7" fmla="*/ 1459345 w 2761673"/>
              <a:gd name="connsiteY7" fmla="*/ 0 h 23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673" h="2382982">
                <a:moveTo>
                  <a:pt x="1459345" y="0"/>
                </a:moveTo>
                <a:lnTo>
                  <a:pt x="1459345" y="1043709"/>
                </a:lnTo>
                <a:lnTo>
                  <a:pt x="0" y="1043709"/>
                </a:lnTo>
                <a:lnTo>
                  <a:pt x="0" y="2382982"/>
                </a:lnTo>
                <a:lnTo>
                  <a:pt x="2761673" y="2382982"/>
                </a:lnTo>
                <a:lnTo>
                  <a:pt x="2761673" y="9236"/>
                </a:lnTo>
                <a:lnTo>
                  <a:pt x="1468582" y="9236"/>
                </a:lnTo>
                <a:lnTo>
                  <a:pt x="1459345" y="0"/>
                </a:lnTo>
                <a:close/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4C9BD-9C40-4444-9672-238EC9B5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7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6AC8-619D-40FE-A216-F9398B0FD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CF4A-1DB2-4331-9E31-9CD72381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9F6A-840B-4BF1-9B15-F0682DA7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69F78-0BA5-40A3-A1A1-11F276364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402B3-B076-4AE4-88F9-07056FD1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6247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29167-DF8B-428D-B228-13B78A2F1CFA}"/>
              </a:ext>
            </a:extLst>
          </p:cNvPr>
          <p:cNvSpPr/>
          <p:nvPr/>
        </p:nvSpPr>
        <p:spPr>
          <a:xfrm>
            <a:off x="-28575" y="6496050"/>
            <a:ext cx="551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0" dirty="0">
                <a:solidFill>
                  <a:srgbClr val="333333"/>
                </a:solidFill>
                <a:latin typeface="Arial" panose="020B0604020202020204" pitchFamily="34" charset="0"/>
              </a:rPr>
              <a:t>Hastings J, Ceusters W, Smith B, Mulligan K. The Emotion Ontology: enabling interdisciplinary research in the affective sciences. Lecture Notes in Artificial Intelligence 6967;119-123.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6472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C61-3770-4817-95F8-C6B9359C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55FC-865C-4506-AC75-CD3E7013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should have formal definitions in terms of already defined meaning.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‘Not elsewhere classified’ should not be part of a meaning or definition thereof.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need to be specified at multiple granularities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depending on purpose, taxonomy can be cut or extended at the bottom.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multiple consistent views on the taxonomy.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ym typeface="Wingdings" panose="05000000000000000000" pitchFamily="2" charset="2"/>
              </a:rPr>
              <a:t>Evolve gracefully ensuring that new versions don’t violate the posited desiderata.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mechanisms to represent context.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E.g. ‘covid-19’ versus ‘history of covid-19’ versus ‘covid-19 in household member’.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D87B-4CF4-46B2-9B30-3092C044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9224-89CB-4895-A093-3F771928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today, many terminological systems do not follow Cimino’s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311A-019E-4D99-952A-C81EA603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810000"/>
          </a:xfrm>
        </p:spPr>
        <p:txBody>
          <a:bodyPr/>
          <a:lstStyle/>
          <a:p>
            <a:r>
              <a:rPr lang="en-US" dirty="0"/>
              <a:t>Most notoriously: ICD !</a:t>
            </a:r>
          </a:p>
          <a:p>
            <a:endParaRPr lang="en-US" dirty="0"/>
          </a:p>
          <a:p>
            <a:r>
              <a:rPr lang="en-US" dirty="0"/>
              <a:t>An exercise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9A5D9-CED3-446D-BF12-98F9CF1AC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96E-FC99-4C99-A009-9944A15B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r>
              <a:rPr lang="en-US" sz="3100" dirty="0">
                <a:sym typeface="Wingdings" panose="05000000000000000000" pitchFamily="2" charset="2"/>
              </a:rPr>
              <a:t>Mistake type 6: use of semantic concept identifiers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9EC7-4642-4070-BE2E-833CA0F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910A9-0527-44C8-BC54-1F80E357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84940"/>
            <a:ext cx="8670034" cy="51444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6375-E76C-4910-8EF1-085763BF0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D1CD-8594-4905-A647-094955EF6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3C10A-8E8B-454E-A975-AA812A646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FFB49-95DA-4630-84C2-F4EC1EF09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506CE-1FF8-481F-BF9E-AF8F35E7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6122E3-B824-4343-A4D0-59FDB9BAEEEC}"/>
              </a:ext>
            </a:extLst>
          </p:cNvPr>
          <p:cNvSpPr/>
          <p:nvPr/>
        </p:nvSpPr>
        <p:spPr>
          <a:xfrm>
            <a:off x="152400" y="645789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https://www.sciencedirect.com/science/article/pii/S2590177X19300010?via%3Dihub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5DF39-A15E-4FF7-BB01-2ED29F101942}"/>
              </a:ext>
            </a:extLst>
          </p:cNvPr>
          <p:cNvSpPr txBox="1"/>
          <p:nvPr/>
        </p:nvSpPr>
        <p:spPr>
          <a:xfrm>
            <a:off x="228600" y="5540514"/>
            <a:ext cx="2667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Most caveats are discussed here!</a:t>
            </a:r>
          </a:p>
        </p:txBody>
      </p:sp>
    </p:spTree>
    <p:extLst>
      <p:ext uri="{BB962C8B-B14F-4D97-AF65-F5344CB8AC3E}">
        <p14:creationId xmlns:p14="http://schemas.microsoft.com/office/powerpoint/2010/main" val="2254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72A1-1931-48DD-AB44-A3CF1548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4: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86E8-C40E-4FF6-A820-6C973D3D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29000"/>
            <a:ext cx="3810000" cy="3200400"/>
          </a:xfrm>
        </p:spPr>
        <p:txBody>
          <a:bodyPr/>
          <a:lstStyle/>
          <a:p>
            <a:r>
              <a:rPr lang="en-US" dirty="0"/>
              <a:t>‘carrier of viral hepatitis’: some have hepatitis.</a:t>
            </a:r>
          </a:p>
          <a:p>
            <a:r>
              <a:rPr lang="en-US" dirty="0"/>
              <a:t>‘chronic viral hepatitis’: all of them are carriers.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818EA-6FD5-4946-874C-2B07AAD681B9}"/>
              </a:ext>
            </a:extLst>
          </p:cNvPr>
          <p:cNvGrpSpPr/>
          <p:nvPr/>
        </p:nvGrpSpPr>
        <p:grpSpPr>
          <a:xfrm>
            <a:off x="275992" y="1485870"/>
            <a:ext cx="5440059" cy="1702547"/>
            <a:chOff x="228600" y="1515812"/>
            <a:chExt cx="5440059" cy="170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C6A8-BD5D-43EF-A9EE-D7EC73BB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515812"/>
              <a:ext cx="5438775" cy="1454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4C318F-D22F-4923-9EFF-0652C16E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84" y="2970709"/>
              <a:ext cx="5438775" cy="247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5FF29-C4B9-4169-AB35-47580DFEB0CE}"/>
              </a:ext>
            </a:extLst>
          </p:cNvPr>
          <p:cNvGrpSpPr/>
          <p:nvPr/>
        </p:nvGrpSpPr>
        <p:grpSpPr>
          <a:xfrm>
            <a:off x="4305066" y="3276600"/>
            <a:ext cx="4660237" cy="3537095"/>
            <a:chOff x="4305066" y="2943071"/>
            <a:chExt cx="4660237" cy="3537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D2F9FB-A748-4023-903F-5C627E88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067" y="2943071"/>
              <a:ext cx="4657725" cy="3324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40369D-2623-4D3C-97FC-6009FD6E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066" y="6269808"/>
              <a:ext cx="4660237" cy="21035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C07B84-5277-42EC-BEF6-A0572253E2D1}"/>
              </a:ext>
            </a:extLst>
          </p:cNvPr>
          <p:cNvSpPr/>
          <p:nvPr/>
        </p:nvSpPr>
        <p:spPr bwMode="auto">
          <a:xfrm>
            <a:off x="3428999" y="1905000"/>
            <a:ext cx="533401" cy="103576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78FF1-0E56-4BA9-AC6C-AD9CBBA0D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D32F4-D959-4D93-BC70-B4930F0BC640}"/>
              </a:ext>
            </a:extLst>
          </p:cNvPr>
          <p:cNvSpPr/>
          <p:nvPr/>
        </p:nvSpPr>
        <p:spPr bwMode="auto">
          <a:xfrm>
            <a:off x="275992" y="1485870"/>
            <a:ext cx="5438775" cy="171543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83E5-7E42-4EA0-AFBF-A6EB6E7A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9: meanings not always at sufficient levels of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85B5-7901-44B0-A103-F6131B1A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67400"/>
            <a:ext cx="8686800" cy="762000"/>
          </a:xfrm>
        </p:spPr>
        <p:txBody>
          <a:bodyPr/>
          <a:lstStyle/>
          <a:p>
            <a:pPr marL="0" indent="0"/>
            <a:r>
              <a:rPr lang="en-US" dirty="0"/>
              <a:t>The addition of subclasses of D848 in V2021 demonstrates that there was not enough granularity in 2014.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C4CF-28BD-4075-AF45-FEE8B7A7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853506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5D6F-3C2D-414D-83EC-208CFBD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8719"/>
            <a:ext cx="5505450" cy="314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242913-2CFF-4E8F-B814-9C3BD53DC057}"/>
              </a:ext>
            </a:extLst>
          </p:cNvPr>
          <p:cNvSpPr/>
          <p:nvPr/>
        </p:nvSpPr>
        <p:spPr bwMode="auto">
          <a:xfrm>
            <a:off x="191756" y="3589155"/>
            <a:ext cx="8686800" cy="1326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0E712-6399-4596-8CBE-73DECA6B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CEA3-1275-4D5C-A2C0-7A2AF27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1: inadequate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AE685-07CD-4756-A67A-ACEFD864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" y="1538820"/>
            <a:ext cx="8472503" cy="4557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F84A14-729E-499E-9ED7-4A795AD363D9}"/>
              </a:ext>
            </a:extLst>
          </p:cNvPr>
          <p:cNvSpPr/>
          <p:nvPr/>
        </p:nvSpPr>
        <p:spPr bwMode="auto">
          <a:xfrm>
            <a:off x="228600" y="3810000"/>
            <a:ext cx="8511521" cy="167531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1AB7E-FE0D-416C-B72E-14167D3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80" y="6096000"/>
            <a:ext cx="5553075" cy="285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F806E-DEBB-4E12-A901-112A3B33F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B77-8046-4CCE-A301-0B8C179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8: </a:t>
            </a:r>
            <a:br>
              <a:rPr lang="en-US" dirty="0"/>
            </a:br>
            <a:r>
              <a:rPr lang="en-US" dirty="0"/>
              <a:t>use of ‘not elsewhere classified’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72EFE-1DC7-427B-A761-FC04D7E3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8" y="2514599"/>
            <a:ext cx="8815254" cy="176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7CD93-6572-4CFA-9A17-D35D0EAC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" y="4287174"/>
            <a:ext cx="8815254" cy="4372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133E71-70CA-4CCA-BB39-D7E8C2B639A9}"/>
              </a:ext>
            </a:extLst>
          </p:cNvPr>
          <p:cNvSpPr/>
          <p:nvPr/>
        </p:nvSpPr>
        <p:spPr bwMode="auto">
          <a:xfrm>
            <a:off x="3200400" y="3810000"/>
            <a:ext cx="3177838" cy="3914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A327-3746-4981-BF26-1AB1BDDC1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83A0-8E24-4B21-97A9-0550593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2: vagueness</a:t>
            </a:r>
            <a:br>
              <a:rPr lang="en-US" dirty="0"/>
            </a:br>
            <a:r>
              <a:rPr lang="en-US" dirty="0"/>
              <a:t>(there must be at least one meaning)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8C88D-A184-4104-89CF-837665AB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914400"/>
          </a:xfrm>
        </p:spPr>
        <p:txBody>
          <a:bodyPr/>
          <a:lstStyle/>
          <a:p>
            <a:r>
              <a:rPr lang="en-US" dirty="0"/>
              <a:t>‘Vertigo of central origin in an ear’ does not exist, thus this concept does not have a meaning in Cimino’s sense!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528A-69DE-43B6-8CEF-1CCD6D16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6" y="1905000"/>
            <a:ext cx="8558288" cy="321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3CCC-7EF1-4118-B757-ACB9492A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6" y="5117960"/>
            <a:ext cx="8100785" cy="444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B2C44-71D6-4F97-9D02-BDE25E981113}"/>
              </a:ext>
            </a:extLst>
          </p:cNvPr>
          <p:cNvSpPr/>
          <p:nvPr/>
        </p:nvSpPr>
        <p:spPr bwMode="auto">
          <a:xfrm>
            <a:off x="228600" y="3886200"/>
            <a:ext cx="8511521" cy="1231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14EC5-0A8B-426C-BAAC-47A47700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58A7-AB54-471A-8249-17FE9BFE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10: no graceful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32ADC-6B59-41CB-9042-F1CE0BC2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6" y="1501391"/>
            <a:ext cx="377190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150A7-F8B4-4787-BAAD-2D9BD6AA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0142"/>
            <a:ext cx="3771900" cy="20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C9BD-691E-44BD-BA6D-ED486B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4" y="1498049"/>
            <a:ext cx="4724400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6B2E7-7999-4D9F-AB4F-AB720F2B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75" y="6547846"/>
            <a:ext cx="4724400" cy="2538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FD6D84-4BDA-49F8-81B6-B92020570E1A}"/>
              </a:ext>
            </a:extLst>
          </p:cNvPr>
          <p:cNvSpPr/>
          <p:nvPr/>
        </p:nvSpPr>
        <p:spPr bwMode="auto">
          <a:xfrm>
            <a:off x="76200" y="1917629"/>
            <a:ext cx="37719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35073-873B-4AC6-AC1D-6B134E1670B2}"/>
              </a:ext>
            </a:extLst>
          </p:cNvPr>
          <p:cNvSpPr/>
          <p:nvPr/>
        </p:nvSpPr>
        <p:spPr bwMode="auto">
          <a:xfrm>
            <a:off x="4170904" y="5522408"/>
            <a:ext cx="47244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54869-54B6-4A08-9494-24F6A0B630F0}"/>
              </a:ext>
            </a:extLst>
          </p:cNvPr>
          <p:cNvSpPr txBox="1"/>
          <p:nvPr/>
        </p:nvSpPr>
        <p:spPr>
          <a:xfrm>
            <a:off x="665877" y="3404988"/>
            <a:ext cx="2880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Same ‘meaning’ received in 2017 a different identifier than in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F842B-8818-4166-A5EA-1D0ADB7BC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660-61E7-419E-8837-92AACCE2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62000"/>
            <a:ext cx="2743200" cy="762000"/>
          </a:xfrm>
        </p:spPr>
        <p:txBody>
          <a:bodyPr/>
          <a:lstStyle/>
          <a:p>
            <a:r>
              <a:rPr lang="en-US" dirty="0"/>
              <a:t>Mistake type 5: non-permanence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0945-5862-4CAE-AC2F-7E6E3732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95710"/>
            <a:ext cx="2362200" cy="3333690"/>
          </a:xfrm>
        </p:spPr>
        <p:txBody>
          <a:bodyPr/>
          <a:lstStyle/>
          <a:p>
            <a:pPr marL="0" indent="0"/>
            <a:r>
              <a:rPr lang="en-US" dirty="0"/>
              <a:t>Insertion of an </a:t>
            </a:r>
            <a:r>
              <a:rPr lang="en-US" dirty="0">
                <a:solidFill>
                  <a:srgbClr val="FFFF00"/>
                </a:solidFill>
              </a:rPr>
              <a:t>extra term </a:t>
            </a:r>
            <a:r>
              <a:rPr lang="en-US" dirty="0"/>
              <a:t>in a subhierarchy changes the meaning of the </a:t>
            </a:r>
            <a:r>
              <a:rPr lang="en-US" dirty="0">
                <a:solidFill>
                  <a:srgbClr val="FF0000"/>
                </a:solidFill>
                <a:highlight>
                  <a:srgbClr val="AAE600"/>
                </a:highlight>
              </a:rPr>
              <a:t>‘other’ collector concept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713D-C649-4748-81CC-DA3A6058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642937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D15-D142-46E4-AA66-62F76F87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3" y="2759171"/>
            <a:ext cx="551497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4A228-B6A2-4F30-9185-B2892B19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3295710"/>
            <a:ext cx="637222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EE62-14D6-4585-9EA0-B52B2C68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21" y="6219885"/>
            <a:ext cx="5476875" cy="26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6F372-EDB6-4184-9545-A251872234A0}"/>
              </a:ext>
            </a:extLst>
          </p:cNvPr>
          <p:cNvSpPr/>
          <p:nvPr/>
        </p:nvSpPr>
        <p:spPr bwMode="auto">
          <a:xfrm>
            <a:off x="3267338" y="5631945"/>
            <a:ext cx="1295400" cy="201072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CF41F-4289-4822-BA9A-D12746A842DC}"/>
              </a:ext>
            </a:extLst>
          </p:cNvPr>
          <p:cNvSpPr/>
          <p:nvPr/>
        </p:nvSpPr>
        <p:spPr bwMode="auto">
          <a:xfrm>
            <a:off x="3267338" y="5803907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F08BA-AC4B-4511-94BD-3D7139DCC452}"/>
              </a:ext>
            </a:extLst>
          </p:cNvPr>
          <p:cNvSpPr/>
          <p:nvPr/>
        </p:nvSpPr>
        <p:spPr bwMode="auto">
          <a:xfrm>
            <a:off x="633021" y="2357898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42471-5BD3-4086-A066-B8EB75BEF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FDF3-2C8A-4D6D-8D58-1725B0D8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7: no formal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B3C-BD6E-48D8-97BA-80B24F22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0"/>
            <a:ext cx="8686800" cy="533400"/>
          </a:xfrm>
        </p:spPr>
        <p:txBody>
          <a:bodyPr/>
          <a:lstStyle/>
          <a:p>
            <a:r>
              <a:rPr lang="en-US" dirty="0"/>
              <a:t>Limited inference possible.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31F42E-EC4D-4E90-B9A7-F21373C47B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600" y="1488168"/>
          <a:ext cx="7010400" cy="445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6872785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7287159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4009372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A00 Cholera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75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n-lt"/>
                        </a:rPr>
                        <a:t>A00.0 Cholera due to Vibrio cholerae 01, biovar cholerae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2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it-IT" sz="1600" u="none" strike="noStrike">
                          <a:effectLst/>
                          <a:latin typeface="+mn-lt"/>
                        </a:rPr>
                        <a:t>A00.1 Cholera due to Vibrio cholerae 01, biovar eltor</a:t>
                      </a:r>
                      <a:endParaRPr lang="en-US" sz="160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225844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A00.9 Cholera, unspecified</a:t>
                      </a:r>
                      <a:endParaRPr lang="en-US" sz="1600" dirty="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33840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 Typhoid and paratyphoid fevers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3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 Typhoid fever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0241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A01.00 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0183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A01.01 Typhoid meningitis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10067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A01.02 Typhoid fever with heart involvement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8613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A01.03 Typhoid pneumonia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9322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A01.04 Typhoid arthritis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99118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A01.05 Typhoid osteomyelitis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871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A01.09 Typhoid fever with other complications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6196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A01.1 Paratyphoid fever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17897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A01.2 Paratyphoid fever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34228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A01.3 Paratyphoid fever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661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A01.4 Paratyphoid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5604739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A02 Other salmonella infections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592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3BF3A-ADA9-43A0-8282-125B3C4CE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61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AC25-C671-4421-AE83-6F9A1D79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3: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3068-3661-434B-9F79-E8820AF5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686800" cy="1600200"/>
          </a:xfrm>
        </p:spPr>
        <p:txBody>
          <a:bodyPr/>
          <a:lstStyle/>
          <a:p>
            <a:r>
              <a:rPr lang="en-US" dirty="0"/>
              <a:t>‘Toxoplasmosis with other organ involvement’ has two different meanings (there are two distinct CIDs).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AA7D-910D-400B-9F1C-27DD7EE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09737"/>
            <a:ext cx="8536407" cy="225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D6D4D-8195-413A-B969-72894F4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969343"/>
            <a:ext cx="8438688" cy="4502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32B4A-6897-4BC5-A217-5CC8E16876A5}"/>
              </a:ext>
            </a:extLst>
          </p:cNvPr>
          <p:cNvSpPr/>
          <p:nvPr/>
        </p:nvSpPr>
        <p:spPr bwMode="auto">
          <a:xfrm>
            <a:off x="228600" y="2481351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106CFE-167D-4CDE-8B92-D9147932FA5C}"/>
              </a:ext>
            </a:extLst>
          </p:cNvPr>
          <p:cNvSpPr/>
          <p:nvPr/>
        </p:nvSpPr>
        <p:spPr bwMode="auto">
          <a:xfrm>
            <a:off x="244512" y="3429000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AEFDD-01A7-4E31-ABAE-4B8458582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interpretation of the </a:t>
            </a:r>
            <a:br>
              <a:rPr lang="en-US" dirty="0"/>
            </a:br>
            <a:r>
              <a:rPr lang="en-US" dirty="0"/>
              <a:t>semantic/semiotic triangle:</a:t>
            </a:r>
            <a:br>
              <a:rPr lang="en-US" dirty="0"/>
            </a:br>
            <a:endParaRPr lang="en-US" sz="2400" dirty="0"/>
          </a:p>
        </p:txBody>
      </p:sp>
      <p:sp>
        <p:nvSpPr>
          <p:cNvPr id="23559" name="Isosceles Triangle 3"/>
          <p:cNvSpPr>
            <a:spLocks noChangeArrowheads="1"/>
          </p:cNvSpPr>
          <p:nvPr/>
        </p:nvSpPr>
        <p:spPr bwMode="auto">
          <a:xfrm>
            <a:off x="1752600" y="3352800"/>
            <a:ext cx="5334000" cy="2591097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4EF7-B1C9-4846-A543-D98DA2FE1BD7}"/>
              </a:ext>
            </a:extLst>
          </p:cNvPr>
          <p:cNvGrpSpPr/>
          <p:nvPr/>
        </p:nvGrpSpPr>
        <p:grpSpPr>
          <a:xfrm>
            <a:off x="5374083" y="4870231"/>
            <a:ext cx="3191721" cy="1232350"/>
            <a:chOff x="5374083" y="4870231"/>
            <a:chExt cx="3191721" cy="1232350"/>
          </a:xfrm>
        </p:grpSpPr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527496" y="5486645"/>
              <a:ext cx="1231492" cy="46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referent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AABC8-3362-44C3-A888-ED705F48B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396" y="4963425"/>
              <a:ext cx="12186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0BFE80-E32D-4F93-82F2-CD774B4FB929}"/>
                </a:ext>
              </a:extLst>
            </p:cNvPr>
            <p:cNvSpPr/>
            <p:nvPr/>
          </p:nvSpPr>
          <p:spPr bwMode="auto">
            <a:xfrm rot="20155901">
              <a:off x="5374083" y="4870231"/>
              <a:ext cx="3191721" cy="1232350"/>
            </a:xfrm>
            <a:prstGeom prst="roundRect">
              <a:avLst/>
            </a:prstGeom>
            <a:noFill/>
            <a:ln w="38100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D982B-A41E-4AC1-A7F5-B0856A56B10A}"/>
              </a:ext>
            </a:extLst>
          </p:cNvPr>
          <p:cNvGrpSpPr/>
          <p:nvPr/>
        </p:nvGrpSpPr>
        <p:grpSpPr>
          <a:xfrm>
            <a:off x="2125496" y="2120450"/>
            <a:ext cx="4571999" cy="2305102"/>
            <a:chOff x="2125496" y="2120450"/>
            <a:chExt cx="4571999" cy="230510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125496" y="2143226"/>
              <a:ext cx="457199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What we believe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through evidence about 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such </a:t>
              </a:r>
              <a:r>
                <a:rPr lang="en-US" sz="24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B4317-0365-4010-8848-95AFD4BADB48}"/>
                </a:ext>
              </a:extLst>
            </p:cNvPr>
            <p:cNvGrpSpPr/>
            <p:nvPr/>
          </p:nvGrpSpPr>
          <p:grpSpPr>
            <a:xfrm>
              <a:off x="2828079" y="2120450"/>
              <a:ext cx="3191721" cy="2305102"/>
              <a:chOff x="2828079" y="2120450"/>
              <a:chExt cx="3191721" cy="2305102"/>
            </a:xfrm>
          </p:grpSpPr>
          <p:sp>
            <p:nvSpPr>
              <p:cNvPr id="23561" name="TextBox 5"/>
              <p:cNvSpPr txBox="1">
                <a:spLocks noChangeArrowheads="1"/>
              </p:cNvSpPr>
              <p:nvPr/>
            </p:nvSpPr>
            <p:spPr bwMode="auto">
              <a:xfrm>
                <a:off x="3148343" y="3348334"/>
                <a:ext cx="272337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cognitive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representation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8F2826-C53C-4507-988C-472F27B537CD}"/>
                  </a:ext>
                </a:extLst>
              </p:cNvPr>
              <p:cNvSpPr/>
              <p:nvPr/>
            </p:nvSpPr>
            <p:spPr bwMode="auto">
              <a:xfrm>
                <a:off x="2828079" y="2120450"/>
                <a:ext cx="3191721" cy="123235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8F1ED-944F-496E-A95B-87CA523900F1}"/>
              </a:ext>
            </a:extLst>
          </p:cNvPr>
          <p:cNvGrpSpPr/>
          <p:nvPr/>
        </p:nvGrpSpPr>
        <p:grpSpPr>
          <a:xfrm>
            <a:off x="258915" y="3831892"/>
            <a:ext cx="2865285" cy="2426875"/>
            <a:chOff x="258915" y="3831892"/>
            <a:chExt cx="2865285" cy="24268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5578-C9EA-463B-BF11-4246A69AB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101650"/>
              <a:ext cx="1951997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terms we (should) use for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7B972D-2429-42E5-830C-90487DADD1F8}"/>
                </a:ext>
              </a:extLst>
            </p:cNvPr>
            <p:cNvGrpSpPr/>
            <p:nvPr/>
          </p:nvGrpSpPr>
          <p:grpSpPr>
            <a:xfrm>
              <a:off x="258915" y="3831892"/>
              <a:ext cx="2865285" cy="2426875"/>
              <a:chOff x="258915" y="3831892"/>
              <a:chExt cx="2865285" cy="2426875"/>
            </a:xfrm>
          </p:grpSpPr>
          <p:sp>
            <p:nvSpPr>
              <p:cNvPr id="23560" name="TextBox 4"/>
              <p:cNvSpPr txBox="1">
                <a:spLocks noChangeArrowheads="1"/>
              </p:cNvSpPr>
              <p:nvPr/>
            </p:nvSpPr>
            <p:spPr bwMode="auto">
              <a:xfrm>
                <a:off x="2120447" y="5486645"/>
                <a:ext cx="816249" cy="46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term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AB9B4F-1AAF-4BD2-B5D8-25306110D310}"/>
                  </a:ext>
                </a:extLst>
              </p:cNvPr>
              <p:cNvSpPr/>
              <p:nvPr/>
            </p:nvSpPr>
            <p:spPr bwMode="auto">
              <a:xfrm>
                <a:off x="258915" y="3831892"/>
                <a:ext cx="2865285" cy="24268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B04CF056-0432-4A78-AAC3-83A43296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552" y="5486400"/>
            <a:ext cx="816249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4976C24-0556-4672-863D-C04D07CC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12" y="5486400"/>
            <a:ext cx="1231492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3D9E1-6EFE-4D9C-A78A-9FB716694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A6BEC1-73A4-4C52-AB36-7B46BA608E7D}"/>
              </a:ext>
            </a:extLst>
          </p:cNvPr>
          <p:cNvSpPr/>
          <p:nvPr/>
        </p:nvSpPr>
        <p:spPr bwMode="auto">
          <a:xfrm rot="14725766">
            <a:off x="5638800" y="392003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4B494EF-0B4C-47E0-8D04-637CCBF1901B}"/>
              </a:ext>
            </a:extLst>
          </p:cNvPr>
          <p:cNvSpPr/>
          <p:nvPr/>
        </p:nvSpPr>
        <p:spPr bwMode="auto">
          <a:xfrm rot="8824836">
            <a:off x="1241481" y="313627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26E0C78E-B5E7-458F-98BA-7A62CA5F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33" y="6302081"/>
            <a:ext cx="958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263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Ambiguous language;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6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>
                    <a:solidFill>
                      <a:schemeClr val="bg1"/>
                    </a:solidFill>
                  </a:rPr>
                  <a:t>What 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9C333-1D7B-4165-A8CB-19401B216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B2133-A444-41A3-A685-48E335F02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18547-ACA3-4F5E-A7AE-0CADBB63B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3AF18-824A-48F5-B649-F2714AA69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Also</a:t>
            </a:r>
            <a:r>
              <a:rPr lang="nl-BE" altLang="en-US" dirty="0"/>
              <a:t> </a:t>
            </a:r>
            <a:r>
              <a:rPr lang="nl-BE" altLang="en-US" dirty="0" err="1"/>
              <a:t>representations</a:t>
            </a:r>
            <a:r>
              <a:rPr lang="nl-BE" altLang="en-US" dirty="0"/>
              <a:t> are real!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8D461-A618-49A2-9CE5-11E1E4E97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ACFAF2-C569-40E9-8893-1E754434F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E79DA6-5BDA-4C08-AEBD-0294EC2E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36576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F4A04-5428-4229-863C-109D9BABC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06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biased view on ‘ontology’ images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048CD-CC54-4256-9462-D012520AB7AA}"/>
              </a:ext>
            </a:extLst>
          </p:cNvPr>
          <p:cNvGrpSpPr/>
          <p:nvPr/>
        </p:nvGrpSpPr>
        <p:grpSpPr>
          <a:xfrm>
            <a:off x="0" y="1447800"/>
            <a:ext cx="9144000" cy="5410200"/>
            <a:chOff x="0" y="1447800"/>
            <a:chExt cx="9144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430E4E-0FB7-48FD-848A-ED4B8B84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7800"/>
              <a:ext cx="9144000" cy="541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F9771-3074-44F1-A3C9-EEEAB28744BC}"/>
                </a:ext>
              </a:extLst>
            </p:cNvPr>
            <p:cNvSpPr/>
            <p:nvPr/>
          </p:nvSpPr>
          <p:spPr bwMode="auto">
            <a:xfrm>
              <a:off x="228600" y="3276600"/>
              <a:ext cx="86868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75B25-F974-4D7E-AE0E-1E767B90A291}"/>
                </a:ext>
              </a:extLst>
            </p:cNvPr>
            <p:cNvSpPr/>
            <p:nvPr/>
          </p:nvSpPr>
          <p:spPr bwMode="auto">
            <a:xfrm>
              <a:off x="457200" y="1981200"/>
              <a:ext cx="3276600" cy="381000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F89B0-4883-456E-ADEF-A6C5E67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29000"/>
              <a:ext cx="8382000" cy="1060934"/>
            </a:xfrm>
            <a:prstGeom prst="rect">
              <a:avLst/>
            </a:prstGeom>
          </p:spPr>
        </p:pic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E73B57A6-2C82-4F1A-AA2E-C87CC44373BC}"/>
              </a:ext>
            </a:extLst>
          </p:cNvPr>
          <p:cNvSpPr/>
          <p:nvPr/>
        </p:nvSpPr>
        <p:spPr bwMode="auto">
          <a:xfrm>
            <a:off x="2209800" y="2362200"/>
            <a:ext cx="533400" cy="10609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8D34D-8E66-4268-A1DC-0088C6593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9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55D98-5F81-40BA-9133-A7AC001C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524000"/>
            <a:ext cx="8696325" cy="518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AD82A-9095-4F7C-B5D0-94A9917C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Ontology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416F-A1B4-4B32-8478-F669A230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381000"/>
          </a:xfrm>
        </p:spPr>
        <p:txBody>
          <a:bodyPr/>
          <a:lstStyle/>
          <a:p>
            <a:pPr algn="r"/>
            <a:r>
              <a:rPr lang="en-US" sz="1600" dirty="0"/>
              <a:t>	</a:t>
            </a:r>
            <a:r>
              <a:rPr lang="en-US" sz="1600" dirty="0">
                <a:hlinkClick r:id="rId3"/>
              </a:rPr>
              <a:t>https://www.google.com/search?q=ontology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40D2C-E97B-41B8-8884-690B4EBF06AA}"/>
              </a:ext>
            </a:extLst>
          </p:cNvPr>
          <p:cNvSpPr txBox="1"/>
          <p:nvPr/>
        </p:nvSpPr>
        <p:spPr>
          <a:xfrm>
            <a:off x="5486400" y="5018782"/>
            <a:ext cx="3222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Click for</a:t>
            </a:r>
          </a:p>
          <a:p>
            <a:r>
              <a:rPr lang="en-US" dirty="0">
                <a:hlinkClick r:id="rId4"/>
              </a:rPr>
              <a:t>Word occurrence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370A-C676-4D5C-9920-D58A14C1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D995A-DA0A-4669-AC5E-36FC4BA4F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D367F-114A-4BF9-9652-6631A667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0"/>
            <a:ext cx="5767039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C59B3-06C7-49C0-94CD-B012FF39F40C}"/>
              </a:ext>
            </a:extLst>
          </p:cNvPr>
          <p:cNvSpPr/>
          <p:nvPr/>
        </p:nvSpPr>
        <p:spPr>
          <a:xfrm>
            <a:off x="2197719" y="62915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From 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Through the Looking Glass</a:t>
            </a:r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en-US" sz="1400" b="0" dirty="0">
                <a:solidFill>
                  <a:schemeClr val="bg1"/>
                </a:solidFill>
                <a:latin typeface="Verdana" panose="020B0604030504040204" pitchFamily="34" charset="0"/>
              </a:rPr>
              <a:t>by Lewis Carroll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397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BF87B-70C1-4C40-9C7C-68D8A2240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by some philosophers taken to be synonymous with </a:t>
            </a:r>
            <a:r>
              <a:rPr lang="en-US" altLang="en-US" sz="2400"/>
              <a:t>‘</a:t>
            </a:r>
            <a:r>
              <a:rPr lang="en-US" altLang="en-US" sz="2400" b="1" i="1" u="sng">
                <a:solidFill>
                  <a:srgbClr val="00B050"/>
                </a:solidFill>
              </a:rPr>
              <a:t>metaphysics</a:t>
            </a:r>
            <a:r>
              <a:rPr lang="en-US" altLang="en-US" sz="2400"/>
              <a:t>’ </a:t>
            </a:r>
            <a:r>
              <a:rPr lang="en-US" altLang="en-US" sz="2000"/>
              <a:t>while others draw distinctions in many distinct ways</a:t>
            </a:r>
            <a:r>
              <a:rPr lang="en-US" altLang="en-US" sz="2400"/>
              <a:t> </a:t>
            </a:r>
            <a:r>
              <a:rPr lang="en-US" altLang="en-US" sz="1200"/>
              <a:t>(the distinctions being irrelevant for this talk)</a:t>
            </a:r>
            <a:r>
              <a:rPr lang="en-US" altLang="en-US" sz="2400"/>
              <a:t>, </a:t>
            </a:r>
            <a:r>
              <a:rPr lang="en-US" altLang="en-US" sz="200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B050"/>
                </a:solidFill>
              </a:rPr>
              <a:t>metaphysics 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general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FF00"/>
                </a:solidFill>
              </a:rPr>
              <a:t>ontology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special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B050"/>
                </a:solidFill>
              </a:rPr>
              <a:t>epistemology</a:t>
            </a:r>
            <a:r>
              <a:rPr lang="en-US" altLang="en-US" sz="200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CC99"/>
                </a:solidFill>
              </a:rPr>
              <a:t>terminology</a:t>
            </a:r>
            <a:r>
              <a:rPr lang="en-US" altLang="en-US" sz="2000"/>
              <a:t>’ which is the study of what terms mean and how to name things.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7D94D-677A-4E97-9381-D89C5157D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solves certain issues related to </a:t>
            </a:r>
            <a:r>
              <a:rPr lang="en-US" altLang="en-US" sz="2400" i="1" u="sng" dirty="0"/>
              <a:t>language use</a:t>
            </a:r>
            <a:r>
              <a:rPr lang="en-US" altLang="en-US" sz="2400" dirty="0"/>
              <a:t>, i.e. with respect to </a:t>
            </a:r>
            <a:r>
              <a:rPr lang="en-US" altLang="en-US" sz="2400" i="1" u="sng" dirty="0"/>
              <a:t>how</a:t>
            </a:r>
            <a:r>
              <a:rPr lang="en-US" altLang="en-US" sz="2400" dirty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/>
              <a:t>Relations between terms / ‘concepts’</a:t>
            </a:r>
          </a:p>
          <a:p>
            <a:pPr lvl="1" eaLnBrk="1" hangingPunct="1"/>
            <a:r>
              <a:rPr lang="en-US" altLang="en-US" sz="2400" dirty="0"/>
              <a:t>does not provide an adequate means to represent independent of use </a:t>
            </a:r>
            <a:r>
              <a:rPr lang="en-US" altLang="en-US" sz="2400" i="1" u="sng" dirty="0"/>
              <a:t>what</a:t>
            </a:r>
            <a:r>
              <a:rPr lang="en-US" altLang="en-US" sz="2400" dirty="0"/>
              <a:t> we talk about, i.e. how reality is structured;</a:t>
            </a:r>
          </a:p>
          <a:p>
            <a:pPr lvl="2" eaLnBrk="1" hangingPunct="1"/>
            <a:r>
              <a:rPr lang="en-US" altLang="en-US" sz="2000" dirty="0"/>
              <a:t>Women, Fire and Dangerous Things (</a:t>
            </a:r>
            <a:r>
              <a:rPr lang="en-US" altLang="en-US" sz="2000" dirty="0" err="1"/>
              <a:t>Lakoff</a:t>
            </a:r>
            <a:r>
              <a:rPr lang="en-US" altLang="en-US" sz="2000" dirty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/>
              <a:t>Ontology </a:t>
            </a:r>
            <a:r>
              <a:rPr lang="en-US" altLang="en-US" sz="1600" b="1" dirty="0"/>
              <a:t>(of the right sort)</a:t>
            </a:r>
            <a:r>
              <a:rPr lang="en-US" altLang="en-US" sz="2800" b="1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/>
              <a:t>Relations between entities in first-order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74FD1-7D81-416C-9862-36E5BFDB9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Unfortunately, ‘</a:t>
            </a:r>
            <a:r>
              <a:rPr lang="en-US" altLang="en-US" i="1"/>
              <a:t>ontology</a:t>
            </a:r>
            <a:r>
              <a:rPr lang="en-US" altLang="en-US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(no plural)</a:t>
            </a:r>
            <a:r>
              <a:rPr lang="en-US" altLang="en-US" sz="2400" dirty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chemeClr val="accent1"/>
                </a:solidFill>
              </a:rPr>
              <a:t>An 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(plural: </a:t>
            </a:r>
            <a:r>
              <a:rPr lang="en-US" altLang="en-US" sz="1600" i="1" dirty="0"/>
              <a:t>ontologies</a:t>
            </a:r>
            <a:r>
              <a:rPr lang="en-US" altLang="en-US" sz="1600" dirty="0"/>
              <a:t>)</a:t>
            </a:r>
            <a:r>
              <a:rPr lang="en-US" altLang="en-US" sz="2400" dirty="0"/>
              <a:t> is a shared and agreed upon </a:t>
            </a:r>
            <a:r>
              <a:rPr lang="en-US" altLang="en-US" sz="2400" b="1" i="1" dirty="0">
                <a:solidFill>
                  <a:srgbClr val="FFC000"/>
                </a:solidFill>
              </a:rPr>
              <a:t>conceptualization</a:t>
            </a:r>
            <a:r>
              <a:rPr lang="en-US" altLang="en-US" sz="2400" dirty="0"/>
              <a:t> of a domain;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47C36-0FA2-422D-BCA9-6A3D31467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AEF-E925-4A7C-8BAC-85B3EE42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A504E-6DD9-4FD1-A9E3-5F5EAB0BB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3FCAE-2656-4D31-98A0-24073443C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24C1-78F8-4363-A791-7CF00249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839"/>
            <a:ext cx="9144000" cy="608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0292C-3DF9-440A-AFE7-510FD9F4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4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712A4-ADBA-48F4-990F-740A50C90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3248025" cy="44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C4EF1-5DD7-4F45-BBB7-4EEBE3170F54}"/>
              </a:ext>
            </a:extLst>
          </p:cNvPr>
          <p:cNvSpPr txBox="1"/>
          <p:nvPr/>
        </p:nvSpPr>
        <p:spPr>
          <a:xfrm>
            <a:off x="2667000" y="595502"/>
            <a:ext cx="5997155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thoughts about this answer?</a:t>
            </a:r>
          </a:p>
        </p:txBody>
      </p:sp>
    </p:spTree>
    <p:extLst>
      <p:ext uri="{BB962C8B-B14F-4D97-AF65-F5344CB8AC3E}">
        <p14:creationId xmlns:p14="http://schemas.microsoft.com/office/powerpoint/2010/main" val="7000434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680C5-45B1-4CF9-8C22-E0DA71508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76B8F-4607-4017-B2A4-445236A10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D235-674C-411C-A893-88F30B3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E580-4806-44D1-B109-CEEEECA1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F18E1-7B77-4059-BC4A-D7FF707F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84"/>
            <a:ext cx="9144000" cy="62893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C8AAA8-4F57-495D-88F6-496225B7CC28}"/>
              </a:ext>
            </a:extLst>
          </p:cNvPr>
          <p:cNvSpPr/>
          <p:nvPr/>
        </p:nvSpPr>
        <p:spPr bwMode="auto">
          <a:xfrm>
            <a:off x="0" y="6055084"/>
            <a:ext cx="3352800" cy="5743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677E67-3EAA-492E-84AD-AACBE2753875}"/>
              </a:ext>
            </a:extLst>
          </p:cNvPr>
          <p:cNvSpPr/>
          <p:nvPr/>
        </p:nvSpPr>
        <p:spPr bwMode="auto">
          <a:xfrm>
            <a:off x="3029528" y="5294744"/>
            <a:ext cx="4876800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But probably not more than 84 users can be trusted to use it appropriately!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4F0ED-8E39-45C4-9212-3B45754423A2}"/>
              </a:ext>
            </a:extLst>
          </p:cNvPr>
          <p:cNvSpPr/>
          <p:nvPr/>
        </p:nvSpPr>
        <p:spPr>
          <a:xfrm>
            <a:off x="6276101" y="6458648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hlinkClick r:id="rId3"/>
              </a:rPr>
              <a:t>https://protege.stanford.edu/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3064C-822A-4C1A-885A-6A229349F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C82B-94C1-4CA4-BB58-83462DF7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597160"/>
            <a:ext cx="8686800" cy="762000"/>
          </a:xfrm>
        </p:spPr>
        <p:txBody>
          <a:bodyPr/>
          <a:lstStyle/>
          <a:p>
            <a:r>
              <a:rPr lang="en-US" dirty="0"/>
              <a:t>Abusing Protégé, BFO and OGMS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3BBA-D371-46FA-B6CD-1266710C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53200"/>
            <a:ext cx="8686800" cy="228600"/>
          </a:xfrm>
        </p:spPr>
        <p:txBody>
          <a:bodyPr/>
          <a:lstStyle/>
          <a:p>
            <a:pPr algn="r"/>
            <a:r>
              <a:rPr lang="en-US" sz="1200" dirty="0"/>
              <a:t>No reference provided due to vicarious embarrassment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7D2F1-A9C4-4FFD-A013-70E8465CB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63522" name="Picture 2" descr="Fig. 4">
            <a:extLst>
              <a:ext uri="{FF2B5EF4-FFF2-40B4-BE49-F238E27FC236}">
                <a16:creationId xmlns:a16="http://schemas.microsoft.com/office/drawing/2014/main" id="{1DFFAD1F-9E8D-4036-94E8-D1897FB1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" y="1371601"/>
            <a:ext cx="8985613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089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CB2C-A702-407B-8E4E-0AA1159D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1474" name="Picture 2" descr="https://miro.medium.com/max/625/1*jg-0gAZYnkBYwqywYgX3Hw.png">
            <a:extLst>
              <a:ext uri="{FF2B5EF4-FFF2-40B4-BE49-F238E27FC236}">
                <a16:creationId xmlns:a16="http://schemas.microsoft.com/office/drawing/2014/main" id="{70203F2C-F3C2-45AE-BA4F-2E7EFD24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A8E5D6-3B7A-4C98-AF15-EBF7955EE993}"/>
              </a:ext>
            </a:extLst>
          </p:cNvPr>
          <p:cNvSpPr/>
          <p:nvPr/>
        </p:nvSpPr>
        <p:spPr>
          <a:xfrm>
            <a:off x="914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https://medium.com/analytics-vidhya/prot%C3%A9g%C3%A9-d533f024087b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BEC4E-3311-4926-A39E-E44CE58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514600"/>
            <a:ext cx="4419600" cy="762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5CE85-EB09-49F2-AED9-DD96E9A7A641}"/>
              </a:ext>
            </a:extLst>
          </p:cNvPr>
          <p:cNvSpPr txBox="1"/>
          <p:nvPr/>
        </p:nvSpPr>
        <p:spPr>
          <a:xfrm>
            <a:off x="4679301" y="3133303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F94A6-5616-43AD-8AC1-AF5A0A8C4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1501-D194-48C9-8214-38E22707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Confusions and misunderstandings</a:t>
            </a:r>
            <a:br>
              <a:rPr lang="en-US" dirty="0"/>
            </a:br>
            <a:r>
              <a:rPr lang="en-US" dirty="0"/>
              <a:t>about and/or because of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E5DA9-0D8F-4CBD-811F-4476ED4C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Ambiguous language;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Roles, required competencies, and abilities of humans and machines in their development, management and use;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Human variability in world-views, what constitutes reality, what counts as science, what is allowed to be represented and how matters should be represented;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Limitations of software and representation languages and the extent to which they are based on logic versus statistics;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Hypes, dogmas, peer-pressure,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079B0-2897-4617-AE33-F46A2880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1326-F327-4627-81DE-1C815ACA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907B-5CDD-4FC9-8363-0F4E3AFA7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2498" name="Picture 2" descr="https://ars.els-cdn.com/content/image/1-s2.0-S153204641100222X-gr2_lrg.jpg">
            <a:extLst>
              <a:ext uri="{FF2B5EF4-FFF2-40B4-BE49-F238E27FC236}">
                <a16:creationId xmlns:a16="http://schemas.microsoft.com/office/drawing/2014/main" id="{6F871D55-A79C-4737-9CA3-D4E6F8AE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55061E-3C6B-4136-BFFD-C214DC7F6047}"/>
              </a:ext>
            </a:extLst>
          </p:cNvPr>
          <p:cNvSpPr txBox="1">
            <a:spLocks/>
          </p:cNvSpPr>
          <p:nvPr/>
        </p:nvSpPr>
        <p:spPr>
          <a:xfrm>
            <a:off x="4572000" y="138832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57C95-3A27-4F74-B22F-D7DFB6759C63}"/>
              </a:ext>
            </a:extLst>
          </p:cNvPr>
          <p:cNvSpPr txBox="1"/>
          <p:nvPr/>
        </p:nvSpPr>
        <p:spPr>
          <a:xfrm>
            <a:off x="4572001" y="757535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7D2E6-B307-4E4B-8495-3FDB854FFC25}"/>
              </a:ext>
            </a:extLst>
          </p:cNvPr>
          <p:cNvSpPr/>
          <p:nvPr/>
        </p:nvSpPr>
        <p:spPr>
          <a:xfrm>
            <a:off x="2514600" y="6581001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https://www.sciencedirect.com/science/article/pii/S153204641100222X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53535D-8185-4907-B0E0-79443A476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FE9-CA2C-4B8A-A8D4-BB3A286B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33EB2-D94C-447A-BE5C-09728575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3522" name="Picture 2" descr="Axiom-annotations-example.png">
            <a:extLst>
              <a:ext uri="{FF2B5EF4-FFF2-40B4-BE49-F238E27FC236}">
                <a16:creationId xmlns:a16="http://schemas.microsoft.com/office/drawing/2014/main" id="{618D60D2-3AE6-4B6D-B474-4BFCF36F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1"/>
            <a:ext cx="919024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3199E-9D72-4056-BC4D-07D778B6A9C9}"/>
              </a:ext>
            </a:extLst>
          </p:cNvPr>
          <p:cNvSpPr/>
          <p:nvPr/>
        </p:nvSpPr>
        <p:spPr>
          <a:xfrm>
            <a:off x="4891780" y="6504801"/>
            <a:ext cx="4252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https://protegewiki.stanford.edu/wiki/WebProtegeUsersGuide</a:t>
            </a:r>
            <a:r>
              <a:rPr lang="en-US" sz="12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DE6771-DB9C-44E0-B044-28F595C88DA0}"/>
              </a:ext>
            </a:extLst>
          </p:cNvPr>
          <p:cNvSpPr txBox="1">
            <a:spLocks/>
          </p:cNvSpPr>
          <p:nvPr/>
        </p:nvSpPr>
        <p:spPr>
          <a:xfrm>
            <a:off x="4572000" y="3733800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D8E8AF-73F7-48AB-AC19-981C6CFAE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93934D-5252-4845-B10D-114B9E6ACF64}"/>
              </a:ext>
            </a:extLst>
          </p:cNvPr>
          <p:cNvSpPr/>
          <p:nvPr/>
        </p:nvSpPr>
        <p:spPr bwMode="auto">
          <a:xfrm>
            <a:off x="457199" y="914400"/>
            <a:ext cx="1676401" cy="228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68E4-B799-414A-BA69-DC1A4554FC21}"/>
              </a:ext>
            </a:extLst>
          </p:cNvPr>
          <p:cNvGrpSpPr/>
          <p:nvPr/>
        </p:nvGrpSpPr>
        <p:grpSpPr>
          <a:xfrm>
            <a:off x="685800" y="1028700"/>
            <a:ext cx="8001000" cy="5790044"/>
            <a:chOff x="685800" y="1028700"/>
            <a:chExt cx="8001000" cy="57900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7B7687-F8AD-4F8C-96C8-BCDC7E16F405}"/>
                </a:ext>
              </a:extLst>
            </p:cNvPr>
            <p:cNvGrpSpPr/>
            <p:nvPr/>
          </p:nvGrpSpPr>
          <p:grpSpPr>
            <a:xfrm>
              <a:off x="685800" y="4343400"/>
              <a:ext cx="8001000" cy="2475344"/>
              <a:chOff x="685800" y="4343400"/>
              <a:chExt cx="8001000" cy="24753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70978-0B28-4E07-A008-E67F32ED583F}"/>
                  </a:ext>
                </a:extLst>
              </p:cNvPr>
              <p:cNvSpPr txBox="1"/>
              <p:nvPr/>
            </p:nvSpPr>
            <p:spPr>
              <a:xfrm>
                <a:off x="4267200" y="4343400"/>
                <a:ext cx="44196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Does not specify these parts have to be parts of that specific instance of which the CNS is a part!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2AA9924-790D-4CAC-8C31-93D5E13B8957}"/>
                  </a:ext>
                </a:extLst>
              </p:cNvPr>
              <p:cNvSpPr/>
              <p:nvPr/>
            </p:nvSpPr>
            <p:spPr bwMode="auto">
              <a:xfrm>
                <a:off x="685800" y="6285343"/>
                <a:ext cx="3352800" cy="53340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62A9AE9-C8DD-405F-953F-E0D078B44638}"/>
                  </a:ext>
                </a:extLst>
              </p:cNvPr>
              <p:cNvCxnSpPr>
                <a:cxnSpLocks/>
                <a:stCxn id="6" idx="0"/>
                <a:endCxn id="8" idx="1"/>
              </p:cNvCxnSpPr>
              <p:nvPr/>
            </p:nvCxnSpPr>
            <p:spPr bwMode="auto">
              <a:xfrm flipV="1">
                <a:off x="2362200" y="4851232"/>
                <a:ext cx="1905000" cy="143411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2B13C4-6960-4DB8-9DF0-41CA2C13E80B}"/>
                </a:ext>
              </a:extLst>
            </p:cNvPr>
            <p:cNvCxnSpPr>
              <a:cxnSpLocks/>
              <a:stCxn id="15" idx="3"/>
              <a:endCxn id="8" idx="1"/>
            </p:cNvCxnSpPr>
            <p:nvPr/>
          </p:nvCxnSpPr>
          <p:spPr bwMode="auto">
            <a:xfrm>
              <a:off x="2133600" y="1028700"/>
              <a:ext cx="2133600" cy="3822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2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21C52-E811-43A0-BB78-2D19982B9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8199-3032-46F3-8991-9E57C2F6D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E6757-BA69-4757-BA60-EC46A025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 Defining 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1"/>
            <a:ext cx="8686800" cy="4272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9CAB9-7D0B-4F03-974C-7822F9E4C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1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CT’s Description Logic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1" y="1524000"/>
            <a:ext cx="754711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F785F-51CB-4D8C-8775-2F9111907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7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1710B-57A7-4313-BEEB-9B239B42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‘</a:t>
            </a:r>
            <a:r>
              <a:rPr lang="en-US" i="1" dirty="0"/>
              <a:t>a logic</a:t>
            </a:r>
            <a:r>
              <a:rPr lang="en-US" dirty="0"/>
              <a:t>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6AD852-89F7-41B2-98D3-E797468A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formal or informal </a:t>
            </a:r>
            <a:r>
              <a:rPr lang="en-US" i="1" u="sng" dirty="0"/>
              <a:t>language</a:t>
            </a:r>
            <a:r>
              <a:rPr lang="en-US" i="1" dirty="0"/>
              <a:t> together with a </a:t>
            </a:r>
            <a:r>
              <a:rPr lang="en-US" i="1" u="sng" dirty="0"/>
              <a:t>deductive system</a:t>
            </a:r>
            <a:r>
              <a:rPr lang="en-US" i="1" dirty="0"/>
              <a:t> and/or a </a:t>
            </a:r>
            <a:r>
              <a:rPr lang="en-US" i="1" u="sng" dirty="0"/>
              <a:t>model-theoretic semantics</a:t>
            </a:r>
            <a:r>
              <a:rPr lang="en-US" i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language</a:t>
            </a:r>
            <a:r>
              <a:rPr lang="en-US" i="1" dirty="0"/>
              <a:t> has components that correspond to a part of a natural language like English or Greek.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deductive system</a:t>
            </a:r>
            <a:r>
              <a:rPr lang="en-US" i="1" dirty="0"/>
              <a:t> is to capture, codify, or simply record arguments that are valid for the given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semantics</a:t>
            </a:r>
            <a:r>
              <a:rPr lang="en-US" i="1" dirty="0"/>
              <a:t> is to capture, codify, or record the meanings, or truth-conditions for at least part of the language.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2AB2C-EE9A-422B-825A-B1769005B4F8}"/>
              </a:ext>
            </a:extLst>
          </p:cNvPr>
          <p:cNvSpPr/>
          <p:nvPr/>
        </p:nvSpPr>
        <p:spPr>
          <a:xfrm>
            <a:off x="507460" y="5928025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Shapiro, Stewart and Teresa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Kouri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Kissel, "Classical Logic", </a:t>
            </a:r>
          </a:p>
          <a:p>
            <a:pPr algn="r"/>
            <a:r>
              <a:rPr lang="en-US" sz="1400" b="0" i="1" dirty="0">
                <a:solidFill>
                  <a:schemeClr val="bg1"/>
                </a:solidFill>
                <a:latin typeface="Source Sans Pro" panose="020B0503030403020204" pitchFamily="34" charset="0"/>
              </a:rPr>
              <a:t>The Stanford Encyclopedia of Philosophy 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(Spring 2021 Edition), Edward N.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Zalta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 (ed.).</a:t>
            </a:r>
          </a:p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  <a:hlinkClick r:id="rId2"/>
              </a:rPr>
              <a:t>https://plato.stanford.edu/archives/spr2021/entries/logic-classical/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82A94-E81F-4990-A8CB-EF86C2B0E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999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Example: Propositional Logic (PL)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 well-formed formula is either atomic or composed following allowed composition rules.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Atomic formulae stand for propositions that must either be true or false: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A: ‘John eats too much’.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B: ‘John has a normal BMI’.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C: ‘John is careful’.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Formula connectors: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Negation (not):				¬ 	~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Conjunction (and): 			∧ 	&amp; 	∙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Disjunction (or): 			∨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Material implication (if...then): 	→ 	⇒ 	⊃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Biconditional (if and only if): 		↔ 	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	≡	=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DA504-4A82-409C-A9C6-06830501D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PL’s Deductive system:  truth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790B0-E8A1-4BA4-AF95-CF37251972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5F859-7641-45CF-8C7C-75EDBEEE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06" y="1752600"/>
            <a:ext cx="2773959" cy="2294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80F5C-E21F-4918-A655-C0026F25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687" y="1769723"/>
            <a:ext cx="2739712" cy="227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406D-49F9-48C4-856B-D05721A1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06" y="4123309"/>
            <a:ext cx="2773958" cy="2277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E8A52-4374-4EDC-B6DE-EDB70760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88" y="4135766"/>
            <a:ext cx="2739712" cy="2267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748676-C690-4E49-860C-BB4A4AE91182}"/>
              </a:ext>
            </a:extLst>
          </p:cNvPr>
          <p:cNvSpPr/>
          <p:nvPr/>
        </p:nvSpPr>
        <p:spPr bwMode="auto">
          <a:xfrm>
            <a:off x="3277961" y="5562601"/>
            <a:ext cx="25908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880F-78A3-484D-9784-75583F2BB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" y="1748799"/>
            <a:ext cx="29718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29318</TotalTime>
  <Words>6129</Words>
  <Application>Microsoft Office PowerPoint</Application>
  <PresentationFormat>On-screen Show (4:3)</PresentationFormat>
  <Paragraphs>1269</Paragraphs>
  <Slides>137</Slides>
  <Notes>23</Notes>
  <HiddenSlides>11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54" baseType="lpstr">
      <vt:lpstr>Batang</vt:lpstr>
      <vt:lpstr>ＭＳ 明朝</vt:lpstr>
      <vt:lpstr>ＭＳ Ｐゴシック</vt:lpstr>
      <vt:lpstr>Arial</vt:lpstr>
      <vt:lpstr>Calibri</vt:lpstr>
      <vt:lpstr>Georgia</vt:lpstr>
      <vt:lpstr>Proxima Nova</vt:lpstr>
      <vt:lpstr>Source Sans Pro</vt:lpstr>
      <vt:lpstr>Symbol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Oct 12, 2023 Department of Biomedical Informatics, University at Buffalo</vt:lpstr>
      <vt:lpstr>Biomedical Ontology for Biomedical Informaticists.  Lecture in BMI501: Survey of Biomedical Informatics – Oct 12, 2023 Department of Biomedical Informatics, University at Buffalo</vt:lpstr>
      <vt:lpstr>‘Ontology’? – Ask Google</vt:lpstr>
      <vt:lpstr>‘Ontology’? – Ask Google</vt:lpstr>
      <vt:lpstr>PowerPoint Presentation</vt:lpstr>
      <vt:lpstr>PowerPoint Presentation</vt:lpstr>
      <vt:lpstr>Confusions and misunderstandings about and/or because of …</vt:lpstr>
      <vt:lpstr>PowerPoint Presentation</vt:lpstr>
      <vt:lpstr>Confusions and misunderstandings about and/or because of …</vt:lpstr>
      <vt:lpstr>What have all ‘ontologies’ in common?</vt:lpstr>
      <vt:lpstr>But …</vt:lpstr>
      <vt:lpstr>PowerPoint Presentation</vt:lpstr>
      <vt:lpstr>What have all ‘ontologies’ in common?</vt:lpstr>
      <vt:lpstr>Google’s ‘image’ view on ‘ontology’</vt:lpstr>
      <vt:lpstr>In what ‘ontologies’ tend to differ</vt:lpstr>
      <vt:lpstr>     Aristoteles         </vt:lpstr>
      <vt:lpstr>In what tend ‘ontologies’ to differ</vt:lpstr>
      <vt:lpstr>Stated goals and purposes of ontologies</vt:lpstr>
      <vt:lpstr>Most common: annotating biomedical data repositories </vt:lpstr>
      <vt:lpstr>Goal of research data: analysis</vt:lpstr>
      <vt:lpstr>Using ontologies to cross-map distinct data repositories</vt:lpstr>
      <vt:lpstr>The positive effects of appropriate mappings</vt:lpstr>
      <vt:lpstr>However …</vt:lpstr>
      <vt:lpstr>Related BMI courses</vt:lpstr>
      <vt:lpstr>Major take home message for this class 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PowerPoint Presentation</vt:lpstr>
      <vt:lpstr>Main data  reality views</vt:lpstr>
      <vt:lpstr>Canonical case: faithful representation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‘Unicorns’ in modern medicine: ICD-10-CM</vt:lpstr>
      <vt:lpstr>Peter Hendler’s philosophical nonsense</vt:lpstr>
      <vt:lpstr>The semantic/semiotic triangle: (the sandbox of the conceptualist)</vt:lpstr>
      <vt:lpstr>The semantic/semiotic triangle: </vt:lpstr>
      <vt:lpstr>Sometimes the semantic triangle fails</vt:lpstr>
      <vt:lpstr>Sometimes the semantic triangle fails</vt:lpstr>
      <vt:lpstr>Prehistoric ‘psychiatry’: drapetomania</vt:lpstr>
      <vt:lpstr>A must read paper:  </vt:lpstr>
      <vt:lpstr>Cimino’s desiderata (1)</vt:lpstr>
      <vt:lpstr>Cimino’s desiderata (1)</vt:lpstr>
      <vt:lpstr>Taxonomic tree</vt:lpstr>
      <vt:lpstr>Taxonomic tree as sets</vt:lpstr>
      <vt:lpstr>Directed Acyclic Graph (DAG)</vt:lpstr>
      <vt:lpstr>Directed Acyclic Graph (DAG)</vt:lpstr>
      <vt:lpstr>Taxonomic tree with non-taxonomic relations</vt:lpstr>
      <vt:lpstr>PowerPoint Presentation</vt:lpstr>
      <vt:lpstr>Cimino’s desiderata (2)</vt:lpstr>
      <vt:lpstr>Still today, many terminological systems do not follow Cimino’s desiderata</vt:lpstr>
      <vt:lpstr>Mistake type 6: use of semantic concept identifiers</vt:lpstr>
      <vt:lpstr>Mistake type 4: redundancy</vt:lpstr>
      <vt:lpstr>Mistake type 9: meanings not always at sufficient levels of granularity</vt:lpstr>
      <vt:lpstr>Mistake type 1: inadequate content</vt:lpstr>
      <vt:lpstr>Mistake type 8:  use of ‘not elsewhere classified’</vt:lpstr>
      <vt:lpstr>Mistake type 2: vagueness (there must be at least one meaning)</vt:lpstr>
      <vt:lpstr>Mistake type 10: no graceful evolution</vt:lpstr>
      <vt:lpstr>Mistake type 5: non-permanence</vt:lpstr>
      <vt:lpstr>Mistake type 7: no formal definitions</vt:lpstr>
      <vt:lpstr>Mistake type 3: ambiguity</vt:lpstr>
      <vt:lpstr>Better interpretation of the  semantic/semiotic triangle: 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What you should NEVER FORGET !!! (major take home message)</vt:lpstr>
      <vt:lpstr>A biased view on ‘ontology’ images</vt:lpstr>
      <vt:lpstr>‘Ontology’</vt:lpstr>
      <vt:lpstr>‘Ontology’</vt:lpstr>
      <vt:lpstr>‘Ontology’</vt:lpstr>
      <vt:lpstr>The Terminology / Ontology divide</vt:lpstr>
      <vt:lpstr>Unfortunately, ‘ontology’ denotes ambiguously</vt:lpstr>
      <vt:lpstr>PowerPoint Presentation</vt:lpstr>
      <vt:lpstr>Computer science approach to ontology</vt:lpstr>
      <vt:lpstr>Computer science approach to ontology</vt:lpstr>
      <vt:lpstr>PowerPoint Presentation</vt:lpstr>
      <vt:lpstr>Abusing Protégé, BFO and OGMS</vt:lpstr>
      <vt:lpstr>What about this?</vt:lpstr>
      <vt:lpstr>PowerPoint Presentation</vt:lpstr>
      <vt:lpstr>PowerPoint Presentation</vt:lpstr>
      <vt:lpstr>Ontologies and ‘ontologies’</vt:lpstr>
      <vt:lpstr>Early goals of Biomedical Ontology in Healthcare Information Technology (HIT)</vt:lpstr>
      <vt:lpstr>Additional goals of Biomedical Ontology in Healthcare Information Technology (HIT)</vt:lpstr>
      <vt:lpstr>SNOMED CT Defining relationships</vt:lpstr>
      <vt:lpstr>SNOMED CT’s Description Logic </vt:lpstr>
      <vt:lpstr>What is ‘a logic’</vt:lpstr>
      <vt:lpstr>Example: Propositional Logic (PL)</vt:lpstr>
      <vt:lpstr>PL’s Deductive system:  truth tables</vt:lpstr>
      <vt:lpstr>Some PL laws</vt:lpstr>
      <vt:lpstr>Exercise</vt:lpstr>
      <vt:lpstr>Translate sentences into PL</vt:lpstr>
      <vt:lpstr>Apply PL’s laws</vt:lpstr>
      <vt:lpstr>Another exercise</vt:lpstr>
      <vt:lpstr>What about this one?</vt:lpstr>
      <vt:lpstr>First-order logic</vt:lpstr>
      <vt:lpstr>Truth values of quantifiers</vt:lpstr>
      <vt:lpstr>Flexibility in predicate formation</vt:lpstr>
      <vt:lpstr>Be careful with quantifiers</vt:lpstr>
      <vt:lpstr>Be aware of ambiguities in language</vt:lpstr>
      <vt:lpstr>Additional Goals of Realism-based Biomedical Ontology in HIT</vt:lpstr>
      <vt:lpstr>Philosophical approach to ontology</vt:lpstr>
      <vt:lpstr>Realism-based Ontology (RBO)</vt:lpstr>
      <vt:lpstr>What you should NEVER FORGET !!! (major take home message)</vt:lpstr>
      <vt:lpstr>PowerPoint Presentation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PowerPoint Presentation</vt:lpstr>
      <vt:lpstr>Adequate taxonomy design and classification</vt:lpstr>
      <vt:lpstr>Error: </vt:lpstr>
      <vt:lpstr>Do you see the ambiguity ?</vt:lpstr>
      <vt:lpstr>PowerPoint Presentation</vt:lpstr>
      <vt:lpstr>Exercise: what parts of these sentences denote universals and which ones particulars?</vt:lpstr>
      <vt:lpstr>What you should NEVER FORGET !!! (major take home message)</vt:lpstr>
      <vt:lpstr>Continuants  Occurrents</vt:lpstr>
      <vt:lpstr>An ontological square</vt:lpstr>
      <vt:lpstr>An ontological square (BFO2020)</vt:lpstr>
      <vt:lpstr>Continuants preserve identity while changing</vt:lpstr>
      <vt:lpstr>The importance of temporal indexing</vt:lpstr>
      <vt:lpstr>The importance of temporal indexing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1166</cp:revision>
  <dcterms:created xsi:type="dcterms:W3CDTF">1601-01-01T00:00:00Z</dcterms:created>
  <dcterms:modified xsi:type="dcterms:W3CDTF">2023-10-12T13:47:37Z</dcterms:modified>
</cp:coreProperties>
</file>