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141"/>
  </p:notesMasterIdLst>
  <p:sldIdLst>
    <p:sldId id="692" r:id="rId2"/>
    <p:sldId id="998" r:id="rId3"/>
    <p:sldId id="1158" r:id="rId4"/>
    <p:sldId id="1128" r:id="rId5"/>
    <p:sldId id="1144" r:id="rId6"/>
    <p:sldId id="1096" r:id="rId7"/>
    <p:sldId id="1097" r:id="rId8"/>
    <p:sldId id="1098" r:id="rId9"/>
    <p:sldId id="1099" r:id="rId10"/>
    <p:sldId id="1108" r:id="rId11"/>
    <p:sldId id="1109" r:id="rId12"/>
    <p:sldId id="1111" r:id="rId13"/>
    <p:sldId id="1114" r:id="rId14"/>
    <p:sldId id="1115" r:id="rId15"/>
    <p:sldId id="1113" r:id="rId16"/>
    <p:sldId id="1112" r:id="rId17"/>
    <p:sldId id="1116" r:id="rId18"/>
    <p:sldId id="1110" r:id="rId19"/>
    <p:sldId id="1117" r:id="rId20"/>
    <p:sldId id="1119" r:id="rId21"/>
    <p:sldId id="1118" r:id="rId22"/>
    <p:sldId id="1130" r:id="rId23"/>
    <p:sldId id="1120" r:id="rId24"/>
    <p:sldId id="1121" r:id="rId25"/>
    <p:sldId id="1122" r:id="rId26"/>
    <p:sldId id="1123" r:id="rId27"/>
    <p:sldId id="1124" r:id="rId28"/>
    <p:sldId id="1125" r:id="rId29"/>
    <p:sldId id="1126" r:id="rId30"/>
    <p:sldId id="1145" r:id="rId31"/>
    <p:sldId id="1131" r:id="rId32"/>
    <p:sldId id="1132" r:id="rId33"/>
    <p:sldId id="1133" r:id="rId34"/>
    <p:sldId id="1134" r:id="rId35"/>
    <p:sldId id="1135" r:id="rId36"/>
    <p:sldId id="1106" r:id="rId37"/>
    <p:sldId id="1107" r:id="rId38"/>
    <p:sldId id="1136" r:id="rId39"/>
    <p:sldId id="1137" r:id="rId40"/>
    <p:sldId id="1138" r:id="rId41"/>
    <p:sldId id="1139" r:id="rId42"/>
    <p:sldId id="1140" r:id="rId43"/>
    <p:sldId id="1141" r:id="rId44"/>
    <p:sldId id="1142" r:id="rId45"/>
    <p:sldId id="1143" r:id="rId46"/>
    <p:sldId id="1105" r:id="rId47"/>
    <p:sldId id="1022" r:id="rId48"/>
    <p:sldId id="1023" r:id="rId49"/>
    <p:sldId id="1089" r:id="rId50"/>
    <p:sldId id="1024" r:id="rId51"/>
    <p:sldId id="1025" r:id="rId52"/>
    <p:sldId id="1026" r:id="rId53"/>
    <p:sldId id="1027" r:id="rId54"/>
    <p:sldId id="1028" r:id="rId55"/>
    <p:sldId id="1088" r:id="rId56"/>
    <p:sldId id="1029" r:id="rId57"/>
    <p:sldId id="999" r:id="rId58"/>
    <p:sldId id="1000" r:id="rId59"/>
    <p:sldId id="1001" r:id="rId60"/>
    <p:sldId id="1066" r:id="rId61"/>
    <p:sldId id="1067" r:id="rId62"/>
    <p:sldId id="1068" r:id="rId63"/>
    <p:sldId id="1069" r:id="rId64"/>
    <p:sldId id="1070" r:id="rId65"/>
    <p:sldId id="1071" r:id="rId66"/>
    <p:sldId id="1072" r:id="rId67"/>
    <p:sldId id="1073" r:id="rId68"/>
    <p:sldId id="1074" r:id="rId69"/>
    <p:sldId id="1075" r:id="rId70"/>
    <p:sldId id="1076" r:id="rId71"/>
    <p:sldId id="1077" r:id="rId72"/>
    <p:sldId id="1080" r:id="rId73"/>
    <p:sldId id="1003" r:id="rId74"/>
    <p:sldId id="1146" r:id="rId75"/>
    <p:sldId id="1147" r:id="rId76"/>
    <p:sldId id="1148" r:id="rId77"/>
    <p:sldId id="1149" r:id="rId78"/>
    <p:sldId id="1150" r:id="rId79"/>
    <p:sldId id="1151" r:id="rId80"/>
    <p:sldId id="1152" r:id="rId81"/>
    <p:sldId id="1153" r:id="rId82"/>
    <p:sldId id="1154" r:id="rId83"/>
    <p:sldId id="1004" r:id="rId84"/>
    <p:sldId id="1005" r:id="rId85"/>
    <p:sldId id="1006" r:id="rId86"/>
    <p:sldId id="1007" r:id="rId87"/>
    <p:sldId id="1008" r:id="rId88"/>
    <p:sldId id="1009" r:id="rId89"/>
    <p:sldId id="1010" r:id="rId90"/>
    <p:sldId id="1065" r:id="rId91"/>
    <p:sldId id="1012" r:id="rId92"/>
    <p:sldId id="1013" r:id="rId93"/>
    <p:sldId id="1014" r:id="rId94"/>
    <p:sldId id="1015" r:id="rId95"/>
    <p:sldId id="1016" r:id="rId96"/>
    <p:sldId id="1017" r:id="rId97"/>
    <p:sldId id="1018" r:id="rId98"/>
    <p:sldId id="1020" r:id="rId99"/>
    <p:sldId id="1021" r:id="rId100"/>
    <p:sldId id="1030" r:id="rId101"/>
    <p:sldId id="1031" r:id="rId102"/>
    <p:sldId id="1081" r:id="rId103"/>
    <p:sldId id="1083" r:id="rId104"/>
    <p:sldId id="1082" r:id="rId105"/>
    <p:sldId id="1032" r:id="rId106"/>
    <p:sldId id="1093" r:id="rId107"/>
    <p:sldId id="1094" r:id="rId108"/>
    <p:sldId id="1033" r:id="rId109"/>
    <p:sldId id="1034" r:id="rId110"/>
    <p:sldId id="1035" r:id="rId111"/>
    <p:sldId id="1036" r:id="rId112"/>
    <p:sldId id="1037" r:id="rId113"/>
    <p:sldId id="1039" r:id="rId114"/>
    <p:sldId id="1040" r:id="rId115"/>
    <p:sldId id="1086" r:id="rId116"/>
    <p:sldId id="1038" r:id="rId117"/>
    <p:sldId id="1043" r:id="rId118"/>
    <p:sldId id="1042" r:id="rId119"/>
    <p:sldId id="1044" r:id="rId120"/>
    <p:sldId id="1045" r:id="rId121"/>
    <p:sldId id="1155" r:id="rId122"/>
    <p:sldId id="1156" r:id="rId123"/>
    <p:sldId id="1046" r:id="rId124"/>
    <p:sldId id="1047" r:id="rId125"/>
    <p:sldId id="1048" r:id="rId126"/>
    <p:sldId id="1049" r:id="rId127"/>
    <p:sldId id="1050" r:id="rId128"/>
    <p:sldId id="1051" r:id="rId129"/>
    <p:sldId id="1052" r:id="rId130"/>
    <p:sldId id="1053" r:id="rId131"/>
    <p:sldId id="1054" r:id="rId132"/>
    <p:sldId id="1055" r:id="rId133"/>
    <p:sldId id="1085" r:id="rId134"/>
    <p:sldId id="1064" r:id="rId135"/>
    <p:sldId id="1157" r:id="rId136"/>
    <p:sldId id="1100" r:id="rId137"/>
    <p:sldId id="1101" r:id="rId138"/>
    <p:sldId id="1102" r:id="rId139"/>
    <p:sldId id="1103" r:id="rId14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E115"/>
    <a:srgbClr val="FF0000"/>
    <a:srgbClr val="000000"/>
    <a:srgbClr val="16165D"/>
    <a:srgbClr val="FF6600"/>
    <a:srgbClr val="9933FF"/>
    <a:srgbClr val="A2CCE8"/>
    <a:srgbClr val="AA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8" autoAdjust="0"/>
    <p:restoredTop sz="85952" autoAdjust="0"/>
  </p:normalViewPr>
  <p:slideViewPr>
    <p:cSldViewPr>
      <p:cViewPr varScale="1">
        <p:scale>
          <a:sx n="87" d="100"/>
          <a:sy n="87" d="100"/>
        </p:scale>
        <p:origin x="6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-294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21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22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30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8773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31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78629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32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3054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33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5799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34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9026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35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7740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18221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49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D04F8E-BFA4-49F6-890F-C2329342A467}" type="slidenum">
              <a:rPr lang="en-US" altLang="en-US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6748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6AE09D-4DB8-483C-86ED-1C4C30D22451}" type="slidenum">
              <a:rPr lang="en-US" altLang="en-US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0129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BDBE20-6134-456F-9DFA-C93DAA059862}" type="slidenum">
              <a:rPr lang="en-US" altLang="en-US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6456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F1FE8D-403F-4221-81ED-468BAB8FF808}" type="slidenum">
              <a:rPr lang="en-US" altLang="en-US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7432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C5F2CD-E5D8-4BFA-94AE-504C11703C04}" type="slidenum">
              <a:rPr lang="en-US" altLang="en-US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8708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D1D532-A4E7-4D92-947C-2291A1C1FB7B}" type="slidenum">
              <a:rPr lang="en-US" altLang="en-US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03520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15E8B7-EC7C-4D1D-B715-17F066DACEEE}" type="slidenum">
              <a:rPr lang="en-US" altLang="en-US"/>
              <a:pPr>
                <a:spcBef>
                  <a:spcPct val="0"/>
                </a:spcBef>
              </a:pPr>
              <a:t>88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1612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7971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14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0684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6944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3DA27F-F941-470D-AB78-C5383DC58DBF}" type="slidenum">
              <a:rPr lang="en-US" altLang="en-US"/>
              <a:pPr>
                <a:spcBef>
                  <a:spcPct val="0"/>
                </a:spcBef>
              </a:pPr>
              <a:t>91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9806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760FE2-0A3E-4211-A9C6-8D8BB273B74E}" type="slidenum">
              <a:rPr lang="en-US" altLang="en-US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9639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A02FC7-860B-478F-9E8F-962A50EFAE32}" type="slidenum">
              <a:rPr lang="en-US" altLang="en-US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8140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C7E5D0-0246-4A00-8496-BA4E86125C4E}" type="slidenum">
              <a:rPr lang="en-US" altLang="en-US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4691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54BFF6-BE59-4554-B42B-ABE4445D8486}" type="slidenum">
              <a:rPr lang="en-US" altLang="en-US"/>
              <a:pPr>
                <a:spcBef>
                  <a:spcPct val="0"/>
                </a:spcBef>
              </a:pPr>
              <a:t>95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955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F0FF5B-4DCA-44B2-8C08-4F6363C024CE}" type="slidenum">
              <a:rPr lang="en-US" altLang="en-US"/>
              <a:pPr>
                <a:spcBef>
                  <a:spcPct val="0"/>
                </a:spcBef>
              </a:pPr>
              <a:t>96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4228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907753-F500-4FE3-B83D-A504BAB4DE1D}" type="slidenum">
              <a:rPr lang="en-US" altLang="en-US"/>
              <a:pPr>
                <a:spcBef>
                  <a:spcPct val="0"/>
                </a:spcBef>
              </a:pPr>
              <a:t>97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33279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CC327F-BB5B-4EEF-AAA3-1EFADE10F9AD}" type="slidenum">
              <a:rPr lang="en-US" altLang="en-US"/>
              <a:pPr>
                <a:spcBef>
                  <a:spcPct val="0"/>
                </a:spcBef>
              </a:pPr>
              <a:t>98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72827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D385C4-709B-4DCE-A76F-0C055B7C843C}" type="slidenum">
              <a:rPr lang="en-US" altLang="en-US"/>
              <a:pPr>
                <a:spcBef>
                  <a:spcPct val="0"/>
                </a:spcBef>
              </a:pPr>
              <a:t>101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494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15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814087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7864-B733-4971-BE73-1FFAC9D75EC7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2173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DE8F0C8-FAE8-43C4-8671-A95A872651A1}" type="slidenum">
              <a:rPr lang="en-US" altLang="en-US"/>
              <a:pPr>
                <a:spcBef>
                  <a:spcPct val="0"/>
                </a:spcBef>
              </a:pPr>
              <a:t>105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7845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9E15F-215E-4745-BBD1-39A628E9F284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131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895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9267B-FFEA-4ABC-81A6-A4A284D141AF}" type="slidenum">
              <a:rPr lang="en-US" altLang="en-US"/>
              <a:pPr/>
              <a:t>107</a:t>
            </a:fld>
            <a:endParaRPr lang="en-US" altLang="en-US"/>
          </a:p>
        </p:txBody>
      </p:sp>
      <p:sp>
        <p:nvSpPr>
          <p:cNvPr id="132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6956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459610C-A779-4255-A769-ED3FD6D96286}" type="slidenum">
              <a:rPr lang="en-US" altLang="en-US"/>
              <a:pPr>
                <a:spcBef>
                  <a:spcPct val="0"/>
                </a:spcBef>
              </a:pPr>
              <a:t>113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70739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B648DA-A4C6-40C5-931C-CD559701E1F7}" type="slidenum">
              <a:rPr lang="en-US" altLang="en-US"/>
              <a:pPr>
                <a:spcBef>
                  <a:spcPct val="0"/>
                </a:spcBef>
              </a:pPr>
              <a:t>116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712985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DFBF0E-6B46-4528-92CE-D7C3775B9567}" type="slidenum">
              <a:rPr lang="en-US" altLang="en-US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9806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16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4571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1BBF91-CC16-4F03-86FD-57B843F17A99}" type="slidenum">
              <a:rPr lang="en-US" altLang="en-US"/>
              <a:pPr>
                <a:spcBef>
                  <a:spcPct val="0"/>
                </a:spcBef>
              </a:pPr>
              <a:t>123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314500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595F75-7D40-41C3-97B2-4E275692CB83}" type="slidenum">
              <a:rPr lang="en-US" altLang="en-US"/>
              <a:pPr>
                <a:spcBef>
                  <a:spcPct val="0"/>
                </a:spcBef>
              </a:pPr>
              <a:t>124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1691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919418-AE2E-431D-A08F-EDAE19B2F598}" type="slidenum">
              <a:rPr lang="en-US" altLang="en-US"/>
              <a:pPr>
                <a:spcBef>
                  <a:spcPct val="0"/>
                </a:spcBef>
              </a:pPr>
              <a:t>125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74588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557F53-2623-437A-A99D-ED998D92CEFD}" type="slidenum">
              <a:rPr lang="en-US" altLang="en-US"/>
              <a:pPr>
                <a:spcBef>
                  <a:spcPct val="0"/>
                </a:spcBef>
              </a:pPr>
              <a:t>126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675031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E5F214-0A71-462A-9CAE-7FDBAE0E5F9A}" type="slidenum">
              <a:rPr lang="en-US" altLang="en-US"/>
              <a:pPr>
                <a:spcBef>
                  <a:spcPct val="0"/>
                </a:spcBef>
              </a:pPr>
              <a:t>128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09110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B76D69-99CA-4B2E-A15D-31E39555ABD6}" type="slidenum">
              <a:rPr lang="en-US" altLang="en-US"/>
              <a:pPr>
                <a:spcBef>
                  <a:spcPct val="0"/>
                </a:spcBef>
              </a:pPr>
              <a:t>129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70305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D7DEA8-B6E3-439C-B1C8-95BA55C77DD3}" type="slidenum">
              <a:rPr lang="en-US" altLang="en-US"/>
              <a:pPr>
                <a:spcBef>
                  <a:spcPct val="0"/>
                </a:spcBef>
              </a:pPr>
              <a:t>130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4701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ACF790-C724-4F90-8F69-F5DE7175781C}" type="slidenum">
              <a:rPr lang="en-US" altLang="en-US"/>
              <a:pPr>
                <a:spcBef>
                  <a:spcPct val="0"/>
                </a:spcBef>
              </a:pPr>
              <a:t>131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85326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37CDC8-99A8-442F-8D06-F6FA6FA51141}" type="slidenum">
              <a:rPr lang="en-US" altLang="en-US"/>
              <a:pPr>
                <a:spcBef>
                  <a:spcPct val="0"/>
                </a:spcBef>
              </a:pPr>
              <a:t>132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8851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67939A-4D2C-4B58-B852-F7F74FD6E4F1}" type="slidenum">
              <a:rPr lang="en-US" altLang="en-US" sz="1200" b="0"/>
              <a:pPr eaLnBrk="1" hangingPunct="1"/>
              <a:t>133</a:t>
            </a:fld>
            <a:endParaRPr lang="en-US" altLang="en-US" sz="12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319735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17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61737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18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87331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19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49658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20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528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529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google.com/p/ogms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referent-tracking.com/RTU/sendfile/?file=AMIA-0075-T2009.pdf" TargetMode="Externa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upload.wikimedia.org/wikipedia/commons/0/09/Eroica_Beethoven_title.jpg" TargetMode="Externa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4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ontologies: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what they are and what they should be.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Oct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2, 2017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 smtClean="0">
                <a:ea typeface="ＭＳ 明朝" pitchFamily="49" charset="-128"/>
              </a:rPr>
              <a:t>Werner CEUSTERS, MD</a:t>
            </a:r>
            <a:endParaRPr lang="en-GB" altLang="ja-JP" sz="2800" b="1" baseline="30000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biomedical informatics?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8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basis of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200400" y="1676400"/>
            <a:ext cx="57150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build in our brains cognitive representations of  reality;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communicate with others about what is there, and what we believe there is there.</a:t>
            </a:r>
          </a:p>
        </p:txBody>
      </p:sp>
      <p:pic>
        <p:nvPicPr>
          <p:cNvPr id="62468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8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Conceptualism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Ontological Realism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 smtClean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70366" y="1771650"/>
            <a:ext cx="7743322" cy="4933950"/>
            <a:chOff x="70366" y="2133600"/>
            <a:chExt cx="7743349" cy="493395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33600"/>
              <a:ext cx="6480329" cy="2362200"/>
              <a:chOff x="1333386" y="213360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  <a:stCxn id="37922" idx="0"/>
                <a:endCxn id="37918" idx="0"/>
              </p:cNvCxnSpPr>
              <p:nvPr/>
            </p:nvCxnSpPr>
            <p:spPr bwMode="auto">
              <a:xfrm>
                <a:off x="1333386" y="213360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  <a:stCxn id="37918" idx="0"/>
                <a:endCxn id="37920" idx="0"/>
              </p:cNvCxnSpPr>
              <p:nvPr/>
            </p:nvCxnSpPr>
            <p:spPr bwMode="auto">
              <a:xfrm flipV="1">
                <a:off x="2798460" y="213360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  <a:stCxn id="37918" idx="0"/>
                <a:endCxn id="37914" idx="0"/>
              </p:cNvCxnSpPr>
              <p:nvPr/>
            </p:nvCxnSpPr>
            <p:spPr bwMode="auto">
              <a:xfrm>
                <a:off x="2798460" y="449580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  <a:stCxn id="37920" idx="0"/>
                <a:endCxn id="37916" idx="0"/>
              </p:cNvCxnSpPr>
              <p:nvPr/>
            </p:nvCxnSpPr>
            <p:spPr bwMode="auto">
              <a:xfrm>
                <a:off x="4533916" y="213360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  <a:stCxn id="37914" idx="0"/>
                <a:endCxn id="37916" idx="0"/>
              </p:cNvCxnSpPr>
              <p:nvPr/>
            </p:nvCxnSpPr>
            <p:spPr bwMode="auto">
              <a:xfrm flipV="1">
                <a:off x="5884993" y="297180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70366" y="635966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How </a:t>
              </a:r>
              <a:r>
                <a:rPr lang="en-US" sz="2000" dirty="0" smtClean="0">
                  <a:solidFill>
                    <a:srgbClr val="FF0000"/>
                  </a:solidFill>
                </a:rPr>
                <a:t>beliefs are </a:t>
              </a:r>
              <a:r>
                <a:rPr lang="en-US" sz="2000" dirty="0">
                  <a:solidFill>
                    <a:srgbClr val="FF0000"/>
                  </a:solidFill>
                </a:rPr>
                <a:t>/ can </a:t>
              </a:r>
            </a:p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</a:t>
              </a:r>
              <a:r>
                <a:rPr lang="en-US" sz="2000" dirty="0" smtClean="0">
                  <a:solidFill>
                    <a:srgbClr val="1FE115"/>
                  </a:solidFill>
                </a:rPr>
                <a:t>(in</a:t>
              </a:r>
            </a:p>
            <a:p>
              <a:pPr eaLnBrk="1" hangingPunct="1"/>
              <a:r>
                <a:rPr lang="en-US" sz="2000" dirty="0" smtClean="0">
                  <a:solidFill>
                    <a:srgbClr val="1FE115"/>
                  </a:solidFill>
                </a:rPr>
                <a:t>reality) are </a:t>
              </a:r>
              <a:r>
                <a:rPr lang="en-US" sz="2000" dirty="0">
                  <a:solidFill>
                    <a:srgbClr val="1FE115"/>
                  </a:solidFill>
                </a:rPr>
                <a:t>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0"/>
            <a:ext cx="6477000" cy="3295650"/>
            <a:chOff x="152400" y="3505200"/>
            <a:chExt cx="6477000" cy="3295710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3068917" y="6400800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useful parallel: Alberti’s grid</a:t>
            </a:r>
          </a:p>
        </p:txBody>
      </p:sp>
      <p:pic>
        <p:nvPicPr>
          <p:cNvPr id="57347" name="Picture 3" descr="durer_re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94037"/>
            <a:ext cx="71628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alberti_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038" y="1752600"/>
            <a:ext cx="3509962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AutoShape 5"/>
          <p:cNvSpPr>
            <a:spLocks noChangeArrowheads="1"/>
          </p:cNvSpPr>
          <p:nvPr/>
        </p:nvSpPr>
        <p:spPr bwMode="auto">
          <a:xfrm rot="5400000">
            <a:off x="2139157" y="3913981"/>
            <a:ext cx="2243137" cy="581025"/>
          </a:xfrm>
          <a:custGeom>
            <a:avLst/>
            <a:gdLst>
              <a:gd name="T0" fmla="*/ 203828956 w 21600"/>
              <a:gd name="T1" fmla="*/ 7814598 h 21600"/>
              <a:gd name="T2" fmla="*/ 116473756 w 21600"/>
              <a:gd name="T3" fmla="*/ 15629170 h 21600"/>
              <a:gd name="T4" fmla="*/ 29118413 w 21600"/>
              <a:gd name="T5" fmla="*/ 7814598 h 21600"/>
              <a:gd name="T6" fmla="*/ 11647375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6983413" y="4500562"/>
            <a:ext cx="914400" cy="5127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511550" y="1801812"/>
            <a:ext cx="1028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reality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729163" y="2052637"/>
            <a:ext cx="1951037" cy="4016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4003675" y="2276475"/>
            <a:ext cx="1116013" cy="1193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346200" y="5989637"/>
            <a:ext cx="2079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V="1">
            <a:off x="3560763" y="5397500"/>
            <a:ext cx="4564062" cy="889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 flipV="1">
            <a:off x="2008188" y="5194300"/>
            <a:ext cx="173037" cy="876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128713" y="1965325"/>
            <a:ext cx="16891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Ontological</a:t>
            </a:r>
          </a:p>
          <a:p>
            <a:r>
              <a:rPr lang="en-US">
                <a:solidFill>
                  <a:srgbClr val="FF3300"/>
                </a:solidFill>
              </a:rPr>
              <a:t>theory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2520950" y="2744787"/>
            <a:ext cx="871538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20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Ontological Realism makes three crucial distinctions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dirty="0" smtClean="0">
                <a:solidFill>
                  <a:schemeClr val="bg1"/>
                </a:solidFill>
              </a:rPr>
              <a:t>Between </a:t>
            </a:r>
            <a:r>
              <a:rPr lang="en-US" altLang="en-US" b="1" i="1" u="sng" dirty="0" smtClean="0">
                <a:solidFill>
                  <a:schemeClr val="bg1"/>
                </a:solidFill>
              </a:rPr>
              <a:t>data</a:t>
            </a:r>
            <a:r>
              <a:rPr lang="en-US" altLang="en-US" dirty="0" smtClean="0">
                <a:solidFill>
                  <a:schemeClr val="bg1"/>
                </a:solidFill>
              </a:rPr>
              <a:t> and </a:t>
            </a:r>
            <a:r>
              <a:rPr lang="en-US" altLang="en-US" b="1" i="1" u="sng" dirty="0" smtClean="0">
                <a:solidFill>
                  <a:schemeClr val="bg1"/>
                </a:solidFill>
              </a:rPr>
              <a:t>what data are about</a:t>
            </a:r>
            <a:r>
              <a:rPr lang="en-US" altLang="en-US" dirty="0" smtClean="0">
                <a:solidFill>
                  <a:schemeClr val="bg1"/>
                </a:solidFill>
              </a:rPr>
              <a:t>;</a:t>
            </a:r>
          </a:p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dirty="0" smtClean="0">
                <a:solidFill>
                  <a:schemeClr val="bg1"/>
                </a:solidFill>
              </a:rPr>
              <a:t>Between </a:t>
            </a:r>
            <a:r>
              <a:rPr lang="en-US" altLang="en-US" b="1" i="1" u="sng" dirty="0" smtClean="0">
                <a:solidFill>
                  <a:schemeClr val="bg1"/>
                </a:solidFill>
              </a:rPr>
              <a:t>continuants</a:t>
            </a:r>
            <a:r>
              <a:rPr lang="en-US" altLang="en-US" dirty="0" smtClean="0">
                <a:solidFill>
                  <a:schemeClr val="bg1"/>
                </a:solidFill>
              </a:rPr>
              <a:t> and </a:t>
            </a:r>
            <a:r>
              <a:rPr lang="en-US" altLang="en-US" b="1" i="1" u="sng" dirty="0" err="1" smtClean="0">
                <a:solidFill>
                  <a:schemeClr val="bg1"/>
                </a:solidFill>
              </a:rPr>
              <a:t>occurrents</a:t>
            </a:r>
            <a:r>
              <a:rPr lang="en-US" altLang="en-US" dirty="0" smtClean="0">
                <a:solidFill>
                  <a:schemeClr val="bg1"/>
                </a:solidFill>
              </a:rPr>
              <a:t>;</a:t>
            </a:r>
          </a:p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dirty="0" smtClean="0">
                <a:solidFill>
                  <a:schemeClr val="bg1"/>
                </a:solidFill>
              </a:rPr>
              <a:t>Between what is </a:t>
            </a:r>
            <a:r>
              <a:rPr lang="en-US" altLang="en-US" b="1" i="1" u="sng" dirty="0" smtClean="0">
                <a:solidFill>
                  <a:schemeClr val="bg1"/>
                </a:solidFill>
              </a:rPr>
              <a:t>generic</a:t>
            </a:r>
            <a:r>
              <a:rPr lang="en-US" altLang="en-US" dirty="0" smtClean="0">
                <a:solidFill>
                  <a:schemeClr val="bg1"/>
                </a:solidFill>
              </a:rPr>
              <a:t> and what is </a:t>
            </a:r>
            <a:r>
              <a:rPr lang="en-US" altLang="en-US" b="1" i="1" u="sng" dirty="0" smtClean="0">
                <a:solidFill>
                  <a:schemeClr val="bg1"/>
                </a:solidFill>
              </a:rPr>
              <a:t>specific</a:t>
            </a:r>
            <a:r>
              <a:rPr lang="en-US" altLang="en-US" b="1" i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2010. </a:t>
            </a:r>
          </a:p>
        </p:txBody>
      </p:sp>
    </p:spTree>
    <p:extLst>
      <p:ext uri="{BB962C8B-B14F-4D97-AF65-F5344CB8AC3E}">
        <p14:creationId xmlns:p14="http://schemas.microsoft.com/office/powerpoint/2010/main" val="9147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altLang="en-US" sz="3200" dirty="0" smtClean="0"/>
              <a:t>The oddities when not making these distinctions</a:t>
            </a:r>
            <a:endParaRPr lang="en-US" altLang="en-US" sz="3200" dirty="0"/>
          </a:p>
        </p:txBody>
      </p:sp>
      <p:sp>
        <p:nvSpPr>
          <p:cNvPr id="131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4025" lvl="1" indent="-454025">
              <a:lnSpc>
                <a:spcPct val="90000"/>
              </a:lnSpc>
              <a:buNone/>
            </a:pPr>
            <a:r>
              <a:rPr lang="en-US" altLang="en-US" sz="3200" dirty="0" err="1"/>
              <a:t>ReMINE’s</a:t>
            </a:r>
            <a:r>
              <a:rPr lang="en-US" altLang="en-US" sz="3200" dirty="0"/>
              <a:t> notion of adverse event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/>
            </a:pPr>
            <a:r>
              <a:rPr lang="en-US" altLang="en-US" sz="3200" dirty="0" smtClean="0"/>
              <a:t>an </a:t>
            </a:r>
            <a:r>
              <a:rPr lang="en-US" altLang="en-US" sz="3200" dirty="0"/>
              <a:t>‘</a:t>
            </a:r>
            <a:r>
              <a:rPr lang="en-US" altLang="en-US" sz="3200" b="1" i="1" dirty="0"/>
              <a:t>incident</a:t>
            </a:r>
            <a:r>
              <a:rPr lang="en-US" altLang="en-US" sz="3200" dirty="0"/>
              <a:t> [that] </a:t>
            </a:r>
            <a:r>
              <a:rPr lang="en-US" altLang="en-US" sz="3200" b="1" i="1" dirty="0"/>
              <a:t>occurred during the past</a:t>
            </a:r>
            <a:r>
              <a:rPr lang="en-US" altLang="en-US" sz="3200" i="1" dirty="0"/>
              <a:t> </a:t>
            </a:r>
            <a:r>
              <a:rPr lang="en-US" altLang="en-US" sz="3200" b="1" i="1" dirty="0"/>
              <a:t>and</a:t>
            </a:r>
            <a:r>
              <a:rPr lang="en-US" altLang="en-US" sz="3200" dirty="0"/>
              <a:t> [is] </a:t>
            </a:r>
            <a:r>
              <a:rPr lang="en-US" altLang="en-US" sz="3200" b="1" i="1" dirty="0"/>
              <a:t>documented in a database of adverse events</a:t>
            </a:r>
            <a:r>
              <a:rPr lang="en-US" altLang="en-US" sz="3200" dirty="0"/>
              <a:t>’</a:t>
            </a:r>
          </a:p>
          <a:p>
            <a:pPr marL="2289175" lvl="3" indent="-381000">
              <a:lnSpc>
                <a:spcPct val="90000"/>
              </a:lnSpc>
            </a:pPr>
            <a:r>
              <a:rPr lang="en-US" altLang="en-US" dirty="0"/>
              <a:t>Stefano </a:t>
            </a:r>
            <a:r>
              <a:rPr lang="en-US" altLang="en-US" dirty="0" err="1"/>
              <a:t>Arici</a:t>
            </a:r>
            <a:r>
              <a:rPr lang="en-US" altLang="en-US" dirty="0"/>
              <a:t>, Paolo </a:t>
            </a:r>
            <a:r>
              <a:rPr lang="en-US" altLang="en-US" dirty="0" err="1"/>
              <a:t>Bertele</a:t>
            </a:r>
            <a:r>
              <a:rPr lang="en-US" altLang="en-US" dirty="0"/>
              <a:t>. </a:t>
            </a:r>
            <a:r>
              <a:rPr lang="en-US" altLang="en-US" dirty="0" err="1"/>
              <a:t>ReMINE</a:t>
            </a:r>
            <a:r>
              <a:rPr lang="en-US" altLang="en-US" dirty="0"/>
              <a:t> Deliverable D4.1 – RAPS Taxonomy: approach and definition. V1.0 (Final) August 8, 2008. (p21)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3600" dirty="0"/>
              <a:t>		</a:t>
            </a:r>
            <a:r>
              <a:rPr lang="en-US" altLang="en-US" dirty="0"/>
              <a:t>… which is a ‘</a:t>
            </a:r>
            <a:r>
              <a:rPr lang="en-US" altLang="en-US" b="1" i="1" dirty="0" err="1"/>
              <a:t>perdurant</a:t>
            </a:r>
            <a:r>
              <a:rPr lang="en-US" altLang="en-US" dirty="0"/>
              <a:t>’</a:t>
            </a:r>
            <a:r>
              <a:rPr lang="en-US" altLang="en-US" sz="3600" dirty="0"/>
              <a:t>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(p26)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2800" dirty="0"/>
              <a:t>		</a:t>
            </a:r>
            <a:r>
              <a:rPr lang="en-US" altLang="en-US" dirty="0"/>
              <a:t>… ‘</a:t>
            </a:r>
            <a:r>
              <a:rPr lang="en-US" altLang="en-US" b="1" i="1" dirty="0"/>
              <a:t>that occurs to a patient</a:t>
            </a:r>
            <a:r>
              <a:rPr lang="en-US" altLang="en-US" dirty="0"/>
              <a:t>’</a:t>
            </a:r>
            <a:r>
              <a:rPr lang="en-US" altLang="en-US" sz="2800" dirty="0"/>
              <a:t>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(p23)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 startAt="2"/>
            </a:pPr>
            <a:r>
              <a:rPr lang="en-US" altLang="en-US" sz="3200" dirty="0"/>
              <a:t>an expectation of some future happening that can be prevented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(p23)</a:t>
            </a:r>
          </a:p>
        </p:txBody>
      </p:sp>
    </p:spTree>
    <p:extLst>
      <p:ext uri="{BB962C8B-B14F-4D97-AF65-F5344CB8AC3E}">
        <p14:creationId xmlns:p14="http://schemas.microsoft.com/office/powerpoint/2010/main" val="7785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Terminologists agree, ontologists think …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</a:t>
            </a:r>
            <a:r>
              <a:rPr lang="en-US" altLang="en-US" b="1" i="1"/>
              <a:t>incident</a:t>
            </a:r>
            <a:r>
              <a:rPr lang="en-US" altLang="en-US"/>
              <a:t> be at the same time an </a:t>
            </a:r>
            <a:r>
              <a:rPr lang="en-US" altLang="en-US" b="1" i="1"/>
              <a:t>expectation</a:t>
            </a:r>
            <a:r>
              <a:rPr lang="en-US" altLang="en-US"/>
              <a:t> ?</a:t>
            </a:r>
          </a:p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incident a time t, later </a:t>
            </a:r>
            <a:r>
              <a:rPr lang="en-US" altLang="en-US" b="1" i="1" u="sng"/>
              <a:t>become</a:t>
            </a:r>
            <a:r>
              <a:rPr lang="en-US" altLang="en-US"/>
              <a:t> an adverse event simply because </a:t>
            </a:r>
            <a:r>
              <a:rPr lang="en-US" altLang="en-US" b="1" i="1" u="sng"/>
              <a:t>it</a:t>
            </a:r>
            <a:r>
              <a:rPr lang="en-US" altLang="en-US"/>
              <a:t> [?] has been entered in a database ?</a:t>
            </a:r>
          </a:p>
          <a:p>
            <a:r>
              <a:rPr lang="en-US" altLang="en-US"/>
              <a:t>Can adverse events really occur in software ?</a:t>
            </a:r>
          </a:p>
          <a:p>
            <a:r>
              <a:rPr lang="en-US" altLang="en-US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535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6563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652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i="1" u="sng" dirty="0" smtClean="0">
                <a:solidFill>
                  <a:schemeClr val="bg1"/>
                </a:solidFill>
              </a:rPr>
              <a:t>Data</a:t>
            </a:r>
            <a:r>
              <a:rPr lang="en-US" altLang="en-US" dirty="0" smtClean="0">
                <a:solidFill>
                  <a:schemeClr val="bg1"/>
                </a:solidFill>
              </a:rPr>
              <a:t> versus </a:t>
            </a:r>
            <a:r>
              <a:rPr lang="en-US" altLang="en-US" i="1" u="sng" dirty="0">
                <a:solidFill>
                  <a:schemeClr val="bg1"/>
                </a:solidFill>
              </a:rPr>
              <a:t>what data are about</a:t>
            </a:r>
            <a:r>
              <a:rPr lang="en-US" altLang="en-US" dirty="0">
                <a:solidFill>
                  <a:schemeClr val="bg1"/>
                </a:solidFill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7587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8"/>
          <p:cNvSpPr>
            <a:spLocks noChangeArrowheads="1"/>
          </p:cNvSpPr>
          <p:nvPr/>
        </p:nvSpPr>
        <p:spPr bwMode="auto">
          <a:xfrm>
            <a:off x="0" y="47244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67589" name="Group 2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-1" y="0"/>
            <a:chExt cx="9144001" cy="1143000"/>
          </a:xfrm>
        </p:grpSpPr>
        <p:pic>
          <p:nvPicPr>
            <p:cNvPr id="675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44001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Rectangle 21"/>
            <p:cNvSpPr>
              <a:spLocks noChangeArrowheads="1"/>
            </p:cNvSpPr>
            <p:nvPr/>
          </p:nvSpPr>
          <p:spPr bwMode="auto">
            <a:xfrm>
              <a:off x="0" y="990600"/>
              <a:ext cx="9144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67590" name="TextBox 24"/>
          <p:cNvSpPr txBox="1">
            <a:spLocks noChangeArrowheads="1"/>
          </p:cNvSpPr>
          <p:nvPr/>
        </p:nvSpPr>
        <p:spPr bwMode="auto">
          <a:xfrm>
            <a:off x="106363" y="60960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L1</a:t>
            </a:r>
            <a:r>
              <a:rPr lang="en-US" altLang="en-US" sz="2400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7591" name="TextBox 25"/>
          <p:cNvSpPr txBox="1">
            <a:spLocks noChangeArrowheads="1"/>
          </p:cNvSpPr>
          <p:nvPr/>
        </p:nvSpPr>
        <p:spPr bwMode="auto">
          <a:xfrm>
            <a:off x="152400" y="1371600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67592" name="TextBox 27"/>
          <p:cNvSpPr txBox="1">
            <a:spLocks noChangeArrowheads="1"/>
          </p:cNvSpPr>
          <p:nvPr/>
        </p:nvSpPr>
        <p:spPr bwMode="auto">
          <a:xfrm>
            <a:off x="152400" y="152400"/>
            <a:ext cx="66357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67593" name="Rectangle 11"/>
          <p:cNvSpPr>
            <a:spLocks noChangeArrowheads="1"/>
          </p:cNvSpPr>
          <p:nvPr/>
        </p:nvSpPr>
        <p:spPr bwMode="auto">
          <a:xfrm>
            <a:off x="914400" y="152400"/>
            <a:ext cx="8229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Linguistic representations </a:t>
            </a:r>
            <a:r>
              <a:rPr lang="en-US" altLang="en-US" sz="2400" i="1">
                <a:solidFill>
                  <a:schemeClr val="tx1"/>
                </a:solidFill>
              </a:rPr>
              <a:t>about</a:t>
            </a:r>
            <a:r>
              <a:rPr lang="en-US" altLang="en-US" sz="2400">
                <a:solidFill>
                  <a:schemeClr val="tx1"/>
                </a:solidFill>
              </a:rPr>
              <a:t> (1), (2) or (3) </a:t>
            </a:r>
          </a:p>
        </p:txBody>
      </p:sp>
      <p:sp>
        <p:nvSpPr>
          <p:cNvPr id="67594" name="Rectangle 12"/>
          <p:cNvSpPr>
            <a:spLocks noChangeArrowheads="1"/>
          </p:cNvSpPr>
          <p:nvPr/>
        </p:nvSpPr>
        <p:spPr bwMode="auto">
          <a:xfrm>
            <a:off x="914400" y="13716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Clinicians’ beliefs </a:t>
            </a:r>
            <a:r>
              <a:rPr lang="en-US" altLang="en-US" sz="2400" i="1">
                <a:solidFill>
                  <a:srgbClr val="FFFFFF"/>
                </a:solidFill>
              </a:rPr>
              <a:t>about</a:t>
            </a:r>
            <a:r>
              <a:rPr lang="en-US" altLang="en-US" sz="2400">
                <a:solidFill>
                  <a:srgbClr val="FFFFFF"/>
                </a:solidFill>
              </a:rPr>
              <a:t> (1) 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7595" name="Rectangle 13"/>
          <p:cNvSpPr>
            <a:spLocks noChangeArrowheads="1"/>
          </p:cNvSpPr>
          <p:nvPr/>
        </p:nvSpPr>
        <p:spPr bwMode="auto">
          <a:xfrm>
            <a:off x="1066800" y="5562600"/>
            <a:ext cx="8077200" cy="1077913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Entities (particular or generic) with objective existence which are </a:t>
            </a:r>
            <a:r>
              <a:rPr lang="en-US" altLang="en-US" sz="2400" i="1">
                <a:solidFill>
                  <a:srgbClr val="FFFFFF"/>
                </a:solidFill>
              </a:rPr>
              <a:t>not about anything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7596" name="Text Box 4"/>
          <p:cNvSpPr txBox="1">
            <a:spLocks noChangeArrowheads="1"/>
          </p:cNvSpPr>
          <p:nvPr/>
        </p:nvSpPr>
        <p:spPr bwMode="auto">
          <a:xfrm rot="2140383">
            <a:off x="5680075" y="1354138"/>
            <a:ext cx="300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99"/>
                </a:solidFill>
              </a:rPr>
              <a:t>Representations</a:t>
            </a:r>
          </a:p>
        </p:txBody>
      </p:sp>
      <p:sp>
        <p:nvSpPr>
          <p:cNvPr id="67597" name="Text Box 5"/>
          <p:cNvSpPr txBox="1">
            <a:spLocks noChangeArrowheads="1"/>
          </p:cNvSpPr>
          <p:nvPr/>
        </p:nvSpPr>
        <p:spPr bwMode="auto">
          <a:xfrm>
            <a:off x="5486400" y="4953000"/>
            <a:ext cx="354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99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8060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</p:spTree>
    <p:extLst>
      <p:ext uri="{BB962C8B-B14F-4D97-AF65-F5344CB8AC3E}">
        <p14:creationId xmlns:p14="http://schemas.microsoft.com/office/powerpoint/2010/main" val="6314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Mixing L1- and L3 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Painful Trigeminal neuropathy </a:t>
            </a:r>
            <a:r>
              <a:rPr lang="en-US" altLang="en-US" b="1" i="1" u="sng" smtClean="0"/>
              <a:t>attributed</a:t>
            </a:r>
            <a:r>
              <a:rPr lang="en-US" altLang="en-US" i="1" smtClean="0"/>
              <a:t> to MS plaque</a:t>
            </a:r>
            <a:r>
              <a:rPr lang="en-US" altLang="en-US" smtClean="0"/>
              <a:t>’: </a:t>
            </a:r>
          </a:p>
          <a:p>
            <a:pPr lvl="1"/>
            <a:r>
              <a:rPr lang="en-US" altLang="en-US" smtClean="0"/>
              <a:t>described as ‘</a:t>
            </a:r>
            <a:r>
              <a:rPr lang="en-US" altLang="en-US" i="1" smtClean="0"/>
              <a:t>Trigeminal neuropathy </a:t>
            </a:r>
            <a:r>
              <a:rPr lang="en-US" altLang="en-US" b="1" i="1" u="sng" smtClean="0"/>
              <a:t>induced</a:t>
            </a:r>
            <a:r>
              <a:rPr lang="en-US" altLang="en-US" i="1" smtClean="0"/>
              <a:t> by MS plaque</a:t>
            </a:r>
            <a:r>
              <a:rPr lang="en-US" altLang="en-US" smtClean="0"/>
              <a:t>’.</a:t>
            </a:r>
          </a:p>
          <a:p>
            <a:pPr lvl="2"/>
            <a:r>
              <a:rPr lang="en-US" altLang="en-US" smtClean="0"/>
              <a:t>attributed </a:t>
            </a:r>
            <a:r>
              <a:rPr lang="en-US" altLang="en-US" smtClean="0">
                <a:sym typeface="Wingdings" panose="05000000000000000000" pitchFamily="2" charset="2"/>
              </a:rPr>
              <a:t> induced</a:t>
            </a:r>
          </a:p>
          <a:p>
            <a:pPr lvl="2"/>
            <a:r>
              <a:rPr lang="en-US" altLang="en-US" smtClean="0">
                <a:sym typeface="Wingdings" panose="05000000000000000000" pitchFamily="2" charset="2"/>
              </a:rPr>
              <a:t>reference to pain missing in the description</a:t>
            </a:r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42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smtClean="0"/>
              <a:t>L1- / L3 and IASP definition of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IASP definition for ‘pain’:</a:t>
            </a:r>
          </a:p>
          <a:p>
            <a:pPr lvl="1">
              <a:defRPr/>
            </a:pPr>
            <a:r>
              <a:rPr lang="en-GB" dirty="0" smtClean="0"/>
              <a:t>‘</a:t>
            </a:r>
            <a:r>
              <a:rPr lang="en-GB" i="1" dirty="0" smtClean="0"/>
              <a:t>an unpleasant sensory and emotional experience associated with actual or potential tissue damage, or described in terms of such damage</a:t>
            </a:r>
            <a:r>
              <a:rPr lang="en-GB" dirty="0" smtClean="0"/>
              <a:t>’;</a:t>
            </a:r>
          </a:p>
          <a:p>
            <a:pPr>
              <a:defRPr/>
            </a:pPr>
            <a:r>
              <a:rPr lang="en-GB" dirty="0" smtClean="0"/>
              <a:t>what asserts:</a:t>
            </a:r>
          </a:p>
          <a:p>
            <a:pPr lvl="1">
              <a:defRPr/>
            </a:pPr>
            <a:r>
              <a:rPr lang="en-GB" dirty="0" smtClean="0"/>
              <a:t>a common phenomenology (‘unpleasant sensory and emotional experience’) to all instances of pain, </a:t>
            </a:r>
          </a:p>
          <a:p>
            <a:pPr lvl="1">
              <a:defRPr/>
            </a:pPr>
            <a:r>
              <a:rPr lang="en-GB" dirty="0" smtClean="0"/>
              <a:t>the recognition of three distinct subtypes of pain involving, respectively: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actual tissue damage,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what is called ‘potential tissue damage’, and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 description involving reference to tissue damage whether or not there is such damage.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ChangeArrowheads="1"/>
          </p:cNvSpPr>
          <p:nvPr/>
        </p:nvSpPr>
        <p:spPr bwMode="auto">
          <a:xfrm>
            <a:off x="269875" y="2155825"/>
            <a:ext cx="8659813" cy="3881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Five pain-related phenomena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20913"/>
            <a:ext cx="50355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3527425"/>
            <a:ext cx="341153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7"/>
          <p:cNvSpPr>
            <a:spLocks noChangeArrowheads="1"/>
          </p:cNvSpPr>
          <p:nvPr/>
        </p:nvSpPr>
        <p:spPr bwMode="auto">
          <a:xfrm>
            <a:off x="419100" y="6334125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Smith B, Ceusters W, Goldberg LJ, Ohrbach R. Towards an Ontology of Pain. In: Mitsu Okada (ed.), Proceedings of the Conference on Logic and Ontology, Tokyo: Keio University Press, February 2011:23-32.</a:t>
            </a:r>
          </a:p>
        </p:txBody>
      </p:sp>
      <p:cxnSp>
        <p:nvCxnSpPr>
          <p:cNvPr id="70663" name="Straight Connector 9"/>
          <p:cNvCxnSpPr>
            <a:cxnSpLocks noChangeShapeType="1"/>
          </p:cNvCxnSpPr>
          <p:nvPr/>
        </p:nvCxnSpPr>
        <p:spPr bwMode="auto">
          <a:xfrm>
            <a:off x="5346700" y="2165350"/>
            <a:ext cx="46038" cy="387191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4" name="Rounded Rectangle 13"/>
          <p:cNvSpPr>
            <a:spLocks noChangeArrowheads="1"/>
          </p:cNvSpPr>
          <p:nvPr/>
        </p:nvSpPr>
        <p:spPr bwMode="auto">
          <a:xfrm>
            <a:off x="577850" y="5019675"/>
            <a:ext cx="1344613" cy="839788"/>
          </a:xfrm>
          <a:prstGeom prst="roundRect">
            <a:avLst>
              <a:gd name="adj" fmla="val 7778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5562600" y="4038600"/>
            <a:ext cx="35052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2209800" y="4038600"/>
            <a:ext cx="33528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562600" y="2819400"/>
            <a:ext cx="35052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209800" y="2819400"/>
            <a:ext cx="33528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76200" y="2819400"/>
            <a:ext cx="21336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5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Between ‘generic’ and ‘specific’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76200" y="4038600"/>
            <a:ext cx="21336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L1.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First-order reality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152400" y="2895600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L2. Beliefs (knowledge)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2209800" y="1600200"/>
            <a:ext cx="3352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Generic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5562600" y="16002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Specific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19400" y="2971800"/>
            <a:ext cx="2181225" cy="869950"/>
            <a:chOff x="1536" y="2112"/>
            <a:chExt cx="1374" cy="548"/>
          </a:xfrm>
        </p:grpSpPr>
        <p:sp>
          <p:nvSpPr>
            <p:cNvPr id="73780" name="Text Box 13"/>
            <p:cNvSpPr txBox="1">
              <a:spLocks noChangeArrowheads="1"/>
            </p:cNvSpPr>
            <p:nvPr/>
          </p:nvSpPr>
          <p:spPr bwMode="auto">
            <a:xfrm>
              <a:off x="2083" y="2112"/>
              <a:ext cx="82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DIAGNOSIS</a:t>
              </a:r>
            </a:p>
          </p:txBody>
        </p:sp>
        <p:sp>
          <p:nvSpPr>
            <p:cNvPr id="73781" name="Text Box 14"/>
            <p:cNvSpPr txBox="1">
              <a:spLocks noChangeArrowheads="1"/>
            </p:cNvSpPr>
            <p:nvPr/>
          </p:nvSpPr>
          <p:spPr bwMode="auto">
            <a:xfrm>
              <a:off x="1536" y="2448"/>
              <a:ext cx="85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INDICATION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842000" y="3171825"/>
            <a:ext cx="2971800" cy="657225"/>
            <a:chOff x="3680" y="2238"/>
            <a:chExt cx="1872" cy="414"/>
          </a:xfrm>
        </p:grpSpPr>
        <p:sp>
          <p:nvSpPr>
            <p:cNvPr id="73778" name="Text Box 16"/>
            <p:cNvSpPr txBox="1">
              <a:spLocks noChangeArrowheads="1"/>
            </p:cNvSpPr>
            <p:nvPr/>
          </p:nvSpPr>
          <p:spPr bwMode="auto">
            <a:xfrm>
              <a:off x="3680" y="2238"/>
              <a:ext cx="768" cy="3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my doctor’s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work plan</a:t>
              </a:r>
            </a:p>
          </p:txBody>
        </p:sp>
        <p:sp>
          <p:nvSpPr>
            <p:cNvPr id="73779" name="Text Box 17"/>
            <p:cNvSpPr txBox="1">
              <a:spLocks noChangeArrowheads="1"/>
            </p:cNvSpPr>
            <p:nvPr/>
          </p:nvSpPr>
          <p:spPr bwMode="auto">
            <a:xfrm>
              <a:off x="4784" y="2286"/>
              <a:ext cx="768" cy="3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my doctor’s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diagnosis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360613" y="4108450"/>
            <a:ext cx="3048000" cy="1885950"/>
            <a:chOff x="1487" y="2924"/>
            <a:chExt cx="1920" cy="1461"/>
          </a:xfrm>
        </p:grpSpPr>
        <p:sp>
          <p:nvSpPr>
            <p:cNvPr id="73772" name="AutoShape 19"/>
            <p:cNvSpPr>
              <a:spLocks noChangeArrowheads="1"/>
            </p:cNvSpPr>
            <p:nvPr/>
          </p:nvSpPr>
          <p:spPr bwMode="auto">
            <a:xfrm>
              <a:off x="1569" y="3884"/>
              <a:ext cx="856" cy="50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MIGRAINE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HEADACHE</a:t>
              </a:r>
            </a:p>
          </p:txBody>
        </p:sp>
        <p:sp>
          <p:nvSpPr>
            <p:cNvPr id="73773" name="AutoShape 20"/>
            <p:cNvSpPr>
              <a:spLocks noChangeArrowheads="1"/>
            </p:cNvSpPr>
            <p:nvPr/>
          </p:nvSpPr>
          <p:spPr bwMode="auto">
            <a:xfrm>
              <a:off x="2735" y="3069"/>
              <a:ext cx="672" cy="2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PERSON</a:t>
              </a:r>
            </a:p>
          </p:txBody>
        </p:sp>
        <p:sp>
          <p:nvSpPr>
            <p:cNvPr id="73774" name="AutoShape 21"/>
            <p:cNvSpPr>
              <a:spLocks noChangeArrowheads="1"/>
            </p:cNvSpPr>
            <p:nvPr/>
          </p:nvSpPr>
          <p:spPr bwMode="auto">
            <a:xfrm>
              <a:off x="2543" y="3453"/>
              <a:ext cx="686" cy="28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DISEASE</a:t>
              </a:r>
            </a:p>
          </p:txBody>
        </p:sp>
        <p:sp>
          <p:nvSpPr>
            <p:cNvPr id="73775" name="AutoShape 22"/>
            <p:cNvSpPr>
              <a:spLocks noChangeArrowheads="1"/>
            </p:cNvSpPr>
            <p:nvPr/>
          </p:nvSpPr>
          <p:spPr bwMode="auto">
            <a:xfrm>
              <a:off x="1487" y="2924"/>
              <a:ext cx="1144" cy="4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PATHOLOGICAL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STRUCTURE</a:t>
              </a:r>
            </a:p>
          </p:txBody>
        </p:sp>
        <p:sp>
          <p:nvSpPr>
            <p:cNvPr id="73776" name="AutoShape 23"/>
            <p:cNvSpPr>
              <a:spLocks noChangeArrowheads="1"/>
            </p:cNvSpPr>
            <p:nvPr/>
          </p:nvSpPr>
          <p:spPr bwMode="auto">
            <a:xfrm>
              <a:off x="2779" y="3788"/>
              <a:ext cx="425" cy="2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PAIN</a:t>
              </a:r>
            </a:p>
          </p:txBody>
        </p:sp>
        <p:sp>
          <p:nvSpPr>
            <p:cNvPr id="73777" name="AutoShape 24"/>
            <p:cNvSpPr>
              <a:spLocks noChangeArrowheads="1"/>
            </p:cNvSpPr>
            <p:nvPr/>
          </p:nvSpPr>
          <p:spPr bwMode="auto">
            <a:xfrm>
              <a:off x="1767" y="3499"/>
              <a:ext cx="509" cy="2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DRUG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937250" y="4100513"/>
            <a:ext cx="3046413" cy="1468437"/>
            <a:chOff x="3550" y="2822"/>
            <a:chExt cx="2109" cy="1211"/>
          </a:xfrm>
        </p:grpSpPr>
        <p:sp>
          <p:nvSpPr>
            <p:cNvPr id="73767" name="AutoShape 26"/>
            <p:cNvSpPr>
              <a:spLocks noChangeArrowheads="1"/>
            </p:cNvSpPr>
            <p:nvPr/>
          </p:nvSpPr>
          <p:spPr bwMode="auto">
            <a:xfrm>
              <a:off x="3598" y="3263"/>
              <a:ext cx="372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me</a:t>
              </a:r>
            </a:p>
          </p:txBody>
        </p:sp>
        <p:sp>
          <p:nvSpPr>
            <p:cNvPr id="73768" name="AutoShape 27"/>
            <p:cNvSpPr>
              <a:spLocks noChangeArrowheads="1"/>
            </p:cNvSpPr>
            <p:nvPr/>
          </p:nvSpPr>
          <p:spPr bwMode="auto">
            <a:xfrm>
              <a:off x="3739" y="3724"/>
              <a:ext cx="1089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headache</a:t>
              </a:r>
            </a:p>
          </p:txBody>
        </p:sp>
        <p:sp>
          <p:nvSpPr>
            <p:cNvPr id="73769" name="AutoShape 28"/>
            <p:cNvSpPr>
              <a:spLocks noChangeArrowheads="1"/>
            </p:cNvSpPr>
            <p:nvPr/>
          </p:nvSpPr>
          <p:spPr bwMode="auto">
            <a:xfrm>
              <a:off x="4201" y="3387"/>
              <a:ext cx="867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migraine</a:t>
              </a:r>
            </a:p>
          </p:txBody>
        </p:sp>
        <p:sp>
          <p:nvSpPr>
            <p:cNvPr id="73770" name="AutoShape 29"/>
            <p:cNvSpPr>
              <a:spLocks noChangeArrowheads="1"/>
            </p:cNvSpPr>
            <p:nvPr/>
          </p:nvSpPr>
          <p:spPr bwMode="auto">
            <a:xfrm>
              <a:off x="3550" y="2830"/>
              <a:ext cx="818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doctor</a:t>
              </a:r>
            </a:p>
          </p:txBody>
        </p:sp>
        <p:sp>
          <p:nvSpPr>
            <p:cNvPr id="73771" name="AutoShape 30"/>
            <p:cNvSpPr>
              <a:spLocks noChangeArrowheads="1"/>
            </p:cNvSpPr>
            <p:nvPr/>
          </p:nvSpPr>
          <p:spPr bwMode="auto">
            <a:xfrm>
              <a:off x="4425" y="2822"/>
              <a:ext cx="1234" cy="53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doctor’s computer</a:t>
              </a:r>
            </a:p>
          </p:txBody>
        </p:sp>
      </p:grpSp>
      <p:sp>
        <p:nvSpPr>
          <p:cNvPr id="73744" name="Rectangle 31"/>
          <p:cNvSpPr>
            <a:spLocks noChangeArrowheads="1"/>
          </p:cNvSpPr>
          <p:nvPr/>
        </p:nvSpPr>
        <p:spPr bwMode="auto">
          <a:xfrm>
            <a:off x="76200" y="2209800"/>
            <a:ext cx="21336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45" name="Rectangle 32"/>
          <p:cNvSpPr>
            <a:spLocks noChangeArrowheads="1"/>
          </p:cNvSpPr>
          <p:nvPr/>
        </p:nvSpPr>
        <p:spPr bwMode="auto">
          <a:xfrm>
            <a:off x="152400" y="2133600"/>
            <a:ext cx="198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L3. Representation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416175" y="2276475"/>
            <a:ext cx="2935288" cy="400050"/>
            <a:chOff x="1104" y="1680"/>
            <a:chExt cx="2221" cy="252"/>
          </a:xfrm>
        </p:grpSpPr>
        <p:sp>
          <p:nvSpPr>
            <p:cNvPr id="73765" name="Text Box 34"/>
            <p:cNvSpPr txBox="1">
              <a:spLocks noChangeArrowheads="1"/>
            </p:cNvSpPr>
            <p:nvPr/>
          </p:nvSpPr>
          <p:spPr bwMode="auto">
            <a:xfrm>
              <a:off x="1104" y="1680"/>
              <a:ext cx="13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FFFF00"/>
                  </a:solidFill>
                </a:rPr>
                <a:t>pain classification</a:t>
              </a:r>
            </a:p>
          </p:txBody>
        </p:sp>
        <p:sp>
          <p:nvSpPr>
            <p:cNvPr id="73766" name="Text Box 36"/>
            <p:cNvSpPr txBox="1">
              <a:spLocks noChangeArrowheads="1"/>
            </p:cNvSpPr>
            <p:nvPr/>
          </p:nvSpPr>
          <p:spPr bwMode="auto">
            <a:xfrm>
              <a:off x="2775" y="1680"/>
              <a:ext cx="55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FFFF00"/>
                  </a:solidFill>
                </a:rPr>
                <a:t>EHR</a:t>
              </a: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6021388" y="2286000"/>
            <a:ext cx="2720975" cy="400050"/>
            <a:chOff x="3793" y="1680"/>
            <a:chExt cx="1714" cy="252"/>
          </a:xfrm>
        </p:grpSpPr>
        <p:sp>
          <p:nvSpPr>
            <p:cNvPr id="73763" name="Text Box 38"/>
            <p:cNvSpPr txBox="1">
              <a:spLocks noChangeArrowheads="1"/>
            </p:cNvSpPr>
            <p:nvPr/>
          </p:nvSpPr>
          <p:spPr bwMode="auto">
            <a:xfrm>
              <a:off x="3793" y="1680"/>
              <a:ext cx="5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chemeClr val="accent1"/>
                  </a:solidFill>
                </a:rPr>
                <a:t>ICHD</a:t>
              </a:r>
            </a:p>
          </p:txBody>
        </p:sp>
        <p:sp>
          <p:nvSpPr>
            <p:cNvPr id="73764" name="Text Box 39"/>
            <p:cNvSpPr txBox="1">
              <a:spLocks noChangeArrowheads="1"/>
            </p:cNvSpPr>
            <p:nvPr/>
          </p:nvSpPr>
          <p:spPr bwMode="auto">
            <a:xfrm>
              <a:off x="4812" y="1680"/>
              <a:ext cx="6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chemeClr val="accent1"/>
                  </a:solidFill>
                </a:rPr>
                <a:t>my EHR</a:t>
              </a:r>
            </a:p>
          </p:txBody>
        </p:sp>
      </p:grpSp>
      <p:sp>
        <p:nvSpPr>
          <p:cNvPr id="73748" name="Rectangle 40"/>
          <p:cNvSpPr>
            <a:spLocks noChangeArrowheads="1"/>
          </p:cNvSpPr>
          <p:nvPr/>
        </p:nvSpPr>
        <p:spPr bwMode="auto">
          <a:xfrm>
            <a:off x="5562600" y="22098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5562600" y="1600200"/>
            <a:ext cx="3505200" cy="4876800"/>
            <a:chOff x="3504" y="1248"/>
            <a:chExt cx="2208" cy="3072"/>
          </a:xfrm>
        </p:grpSpPr>
        <p:sp>
          <p:nvSpPr>
            <p:cNvPr id="73761" name="Rectangle 55"/>
            <p:cNvSpPr>
              <a:spLocks noChangeArrowheads="1"/>
            </p:cNvSpPr>
            <p:nvPr/>
          </p:nvSpPr>
          <p:spPr bwMode="auto">
            <a:xfrm>
              <a:off x="3504" y="1248"/>
              <a:ext cx="2208" cy="3072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62" name="Text Box 56"/>
            <p:cNvSpPr txBox="1">
              <a:spLocks noChangeArrowheads="1"/>
            </p:cNvSpPr>
            <p:nvPr/>
          </p:nvSpPr>
          <p:spPr bwMode="auto">
            <a:xfrm>
              <a:off x="3840" y="4032"/>
              <a:ext cx="16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accent1"/>
                  </a:solidFill>
                </a:rPr>
                <a:t>Referent Tracking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209800" y="1600200"/>
            <a:ext cx="3352800" cy="4876800"/>
            <a:chOff x="1392" y="1248"/>
            <a:chExt cx="2112" cy="3072"/>
          </a:xfrm>
        </p:grpSpPr>
        <p:sp>
          <p:nvSpPr>
            <p:cNvPr id="73759" name="Rectangle 58"/>
            <p:cNvSpPr>
              <a:spLocks noChangeArrowheads="1"/>
            </p:cNvSpPr>
            <p:nvPr/>
          </p:nvSpPr>
          <p:spPr bwMode="auto">
            <a:xfrm>
              <a:off x="1392" y="1248"/>
              <a:ext cx="2112" cy="307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60" name="Text Box 59"/>
            <p:cNvSpPr txBox="1">
              <a:spLocks noChangeArrowheads="1"/>
            </p:cNvSpPr>
            <p:nvPr/>
          </p:nvSpPr>
          <p:spPr bwMode="auto">
            <a:xfrm>
              <a:off x="1432" y="4032"/>
              <a:ext cx="20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Basic Formal Ontology</a:t>
              </a:r>
            </a:p>
          </p:txBody>
        </p:sp>
      </p:grpSp>
      <p:sp>
        <p:nvSpPr>
          <p:cNvPr id="73751" name="Text Box 60"/>
          <p:cNvSpPr txBox="1">
            <a:spLocks noChangeArrowheads="1"/>
          </p:cNvSpPr>
          <p:nvPr/>
        </p:nvSpPr>
        <p:spPr bwMode="auto">
          <a:xfrm>
            <a:off x="2209800" y="1600200"/>
            <a:ext cx="3352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Generic</a:t>
            </a:r>
          </a:p>
        </p:txBody>
      </p:sp>
      <p:sp>
        <p:nvSpPr>
          <p:cNvPr id="73752" name="Text Box 61"/>
          <p:cNvSpPr txBox="1">
            <a:spLocks noChangeArrowheads="1"/>
          </p:cNvSpPr>
          <p:nvPr/>
        </p:nvSpPr>
        <p:spPr bwMode="auto">
          <a:xfrm>
            <a:off x="5562600" y="16002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Specific</a:t>
            </a:r>
          </a:p>
        </p:txBody>
      </p: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5181600" y="1828800"/>
            <a:ext cx="762000" cy="3962400"/>
            <a:chOff x="3264" y="1392"/>
            <a:chExt cx="480" cy="2496"/>
          </a:xfrm>
        </p:grpSpPr>
        <p:sp>
          <p:nvSpPr>
            <p:cNvPr id="73755" name="AutoShape 63"/>
            <p:cNvSpPr>
              <a:spLocks noChangeArrowheads="1"/>
            </p:cNvSpPr>
            <p:nvPr/>
          </p:nvSpPr>
          <p:spPr bwMode="auto">
            <a:xfrm>
              <a:off x="3264" y="1392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6" name="AutoShape 64"/>
            <p:cNvSpPr>
              <a:spLocks noChangeArrowheads="1"/>
            </p:cNvSpPr>
            <p:nvPr/>
          </p:nvSpPr>
          <p:spPr bwMode="auto">
            <a:xfrm>
              <a:off x="3264" y="1920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7" name="AutoShape 65"/>
            <p:cNvSpPr>
              <a:spLocks noChangeArrowheads="1"/>
            </p:cNvSpPr>
            <p:nvPr/>
          </p:nvSpPr>
          <p:spPr bwMode="auto">
            <a:xfrm>
              <a:off x="3264" y="2544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8" name="AutoShape 66"/>
            <p:cNvSpPr>
              <a:spLocks noChangeArrowheads="1"/>
            </p:cNvSpPr>
            <p:nvPr/>
          </p:nvSpPr>
          <p:spPr bwMode="auto">
            <a:xfrm>
              <a:off x="3264" y="3696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1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Particulars versus Universals</a:t>
            </a:r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ED6DE-7037-4ADB-82B3-159CF3002468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346450" y="2463800"/>
            <a:ext cx="2832100" cy="641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</a:rPr>
              <a:t>some universal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0" y="3105150"/>
            <a:ext cx="0" cy="24066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bg1"/>
                </a:solidFill>
              </a:rPr>
              <a:t>every particular is an instance of at least one 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bg1"/>
                </a:solidFill>
              </a:rPr>
              <a:t>for every universal there is or has been at least one instance</a:t>
            </a:r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 smtClean="0"/>
              <a:t>Error: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smtClean="0"/>
              <a:t> confusing particulars with types</a:t>
            </a:r>
            <a:endParaRPr lang="en-US" kern="0" dirty="0"/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Ontological Realism makes crucial distinctions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dirty="0" smtClean="0">
              <a:solidFill>
                <a:srgbClr val="8386BB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Between continuants and </a:t>
            </a:r>
            <a:r>
              <a:rPr lang="en-US" altLang="en-US" dirty="0" err="1" smtClean="0"/>
              <a:t>occurrents</a:t>
            </a:r>
            <a:r>
              <a:rPr lang="en-US" altLang="en-US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obvious differences: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a person versus his life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a disease versus its course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space versus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more subtle differences: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observation (data-element) versus observing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diagnosis versus making a diagnosis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message versus transmitting a message</a:t>
            </a:r>
          </a:p>
        </p:txBody>
      </p:sp>
    </p:spTree>
    <p:extLst>
      <p:ext uri="{BB962C8B-B14F-4D97-AF65-F5344CB8AC3E}">
        <p14:creationId xmlns:p14="http://schemas.microsoft.com/office/powerpoint/2010/main" val="7127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Continuants and Occurrents</a:t>
            </a:r>
          </a:p>
        </p:txBody>
      </p:sp>
      <p:sp>
        <p:nvSpPr>
          <p:cNvPr id="81924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729714-CC63-4D09-A60B-62E26EC500AA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1926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1928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1931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1935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1937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1939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0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1941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2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1943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81944" name="AutoShape 30"/>
          <p:cNvCxnSpPr>
            <a:cxnSpLocks noChangeShapeType="1"/>
            <a:stCxn id="81942" idx="0"/>
            <a:endCxn id="81943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5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1946" name="AutoShape 32"/>
          <p:cNvCxnSpPr>
            <a:cxnSpLocks noChangeShapeType="1"/>
            <a:stCxn id="81938" idx="0"/>
            <a:endCxn id="81945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7" name="AutoShape 33"/>
          <p:cNvCxnSpPr>
            <a:cxnSpLocks noChangeShapeType="1"/>
            <a:stCxn id="81933" idx="0"/>
            <a:endCxn id="81945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8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49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50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51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81952" name="Text Box 16"/>
          <p:cNvSpPr txBox="1">
            <a:spLocks noChangeArrowheads="1"/>
          </p:cNvSpPr>
          <p:nvPr/>
        </p:nvSpPr>
        <p:spPr bwMode="auto">
          <a:xfrm>
            <a:off x="5605463" y="5461000"/>
            <a:ext cx="992187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LLWT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caries</a:t>
            </a:r>
          </a:p>
        </p:txBody>
      </p:sp>
      <p:sp>
        <p:nvSpPr>
          <p:cNvPr id="81953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54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sp>
        <p:nvSpPr>
          <p:cNvPr id="81955" name="Text Box 25"/>
          <p:cNvSpPr txBox="1">
            <a:spLocks noChangeArrowheads="1"/>
          </p:cNvSpPr>
          <p:nvPr/>
        </p:nvSpPr>
        <p:spPr bwMode="auto">
          <a:xfrm>
            <a:off x="5683250" y="6418263"/>
            <a:ext cx="835025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disorder</a:t>
            </a:r>
          </a:p>
        </p:txBody>
      </p:sp>
      <p:cxnSp>
        <p:nvCxnSpPr>
          <p:cNvPr id="81956" name="AutoShape 30"/>
          <p:cNvCxnSpPr>
            <a:cxnSpLocks noChangeShapeType="1"/>
            <a:stCxn id="81951" idx="2"/>
            <a:endCxn id="81954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7" name="AutoShape 30"/>
          <p:cNvCxnSpPr>
            <a:cxnSpLocks noChangeShapeType="1"/>
          </p:cNvCxnSpPr>
          <p:nvPr/>
        </p:nvCxnSpPr>
        <p:spPr bwMode="auto">
          <a:xfrm>
            <a:off x="6100763" y="5984875"/>
            <a:ext cx="0" cy="4333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58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81959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60" name="Text Box 36"/>
          <p:cNvSpPr txBox="1">
            <a:spLocks noChangeArrowheads="1"/>
          </p:cNvSpPr>
          <p:nvPr/>
        </p:nvSpPr>
        <p:spPr bwMode="auto">
          <a:xfrm>
            <a:off x="4640263" y="60166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  <a:r>
              <a:rPr lang="en-US" altLang="en-US" sz="1400" baseline="-25000">
                <a:solidFill>
                  <a:srgbClr val="FF0000"/>
                </a:solidFill>
              </a:rPr>
              <a:t>1</a:t>
            </a:r>
            <a:endParaRPr lang="en-US" altLang="en-US" sz="1400">
              <a:solidFill>
                <a:srgbClr val="FF0000"/>
              </a:solidFill>
            </a:endParaRPr>
          </a:p>
        </p:txBody>
      </p:sp>
      <p:cxnSp>
        <p:nvCxnSpPr>
          <p:cNvPr id="81961" name="Straight Connector 74"/>
          <p:cNvCxnSpPr>
            <a:cxnSpLocks noChangeShapeType="1"/>
          </p:cNvCxnSpPr>
          <p:nvPr/>
        </p:nvCxnSpPr>
        <p:spPr bwMode="auto">
          <a:xfrm>
            <a:off x="5262563" y="2098675"/>
            <a:ext cx="0" cy="2687638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2" name="Straight Connector 75"/>
          <p:cNvCxnSpPr>
            <a:cxnSpLocks noChangeShapeType="1"/>
          </p:cNvCxnSpPr>
          <p:nvPr/>
        </p:nvCxnSpPr>
        <p:spPr bwMode="auto">
          <a:xfrm flipH="1" flipV="1">
            <a:off x="5383213" y="4795838"/>
            <a:ext cx="3546475" cy="28575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63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4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5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6" name="Rectangle 79"/>
          <p:cNvSpPr>
            <a:spLocks noChangeArrowheads="1"/>
          </p:cNvSpPr>
          <p:nvPr/>
        </p:nvSpPr>
        <p:spPr bwMode="auto">
          <a:xfrm>
            <a:off x="2325688" y="6086475"/>
            <a:ext cx="401637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7" name="Rectangle 80"/>
          <p:cNvSpPr>
            <a:spLocks noChangeArrowheads="1"/>
          </p:cNvSpPr>
          <p:nvPr/>
        </p:nvSpPr>
        <p:spPr bwMode="auto">
          <a:xfrm>
            <a:off x="5583238" y="610552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118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B3EF8E-780E-43CC-BA9C-B026BE40A1E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119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98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99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 smtClean="0"/>
              <a:t>Continuants preserve identity while changing</a:t>
            </a:r>
            <a:endParaRPr lang="nl-NL" altLang="en-US" smtClean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700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701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</a:t>
            </a:r>
            <a:r>
              <a:rPr lang="en-US" i="1" dirty="0">
                <a:solidFill>
                  <a:srgbClr val="FFFF00"/>
                </a:solidFill>
              </a:rPr>
              <a:t>data</a:t>
            </a:r>
            <a:r>
              <a:rPr lang="en-US" i="1" dirty="0"/>
              <a:t>, </a:t>
            </a:r>
            <a:r>
              <a:rPr lang="en-US" i="1" dirty="0">
                <a:solidFill>
                  <a:srgbClr val="FFFF00"/>
                </a:solidFill>
              </a:rPr>
              <a:t>information</a:t>
            </a:r>
            <a:r>
              <a:rPr lang="en-US" i="1" dirty="0"/>
              <a:t>, and </a:t>
            </a:r>
            <a:r>
              <a:rPr lang="en-US" i="1" dirty="0">
                <a:solidFill>
                  <a:srgbClr val="FFFF00"/>
                </a:solidFill>
              </a:rPr>
              <a:t>knowledge</a:t>
            </a:r>
            <a:r>
              <a:rPr lang="en-US" i="1" dirty="0"/>
              <a:t>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3505200"/>
            <a:ext cx="8458200" cy="68580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 easy to understand for conceptualists</a:t>
            </a:r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‘</a:t>
            </a:r>
            <a:r>
              <a:rPr lang="en-US" altLang="en-US" sz="2800" i="1" smtClean="0"/>
              <a:t>the distinction between </a:t>
            </a:r>
            <a:r>
              <a:rPr lang="en-US" altLang="en-US" sz="2800" i="1" u="sng" smtClean="0"/>
              <a:t>continuants</a:t>
            </a:r>
            <a:r>
              <a:rPr lang="en-US" altLang="en-US" sz="2800" i="1" smtClean="0"/>
              <a:t> and </a:t>
            </a:r>
            <a:r>
              <a:rPr lang="en-US" altLang="en-US" sz="2800" i="1" u="sng" smtClean="0"/>
              <a:t>occurrents</a:t>
            </a:r>
            <a:r>
              <a:rPr lang="en-US" altLang="en-US" sz="2800" i="1" smtClean="0"/>
              <a:t> does not account for the contrast between </a:t>
            </a:r>
            <a:r>
              <a:rPr lang="en-US" altLang="en-US" sz="2800" i="1" u="sng" smtClean="0"/>
              <a:t>reversible</a:t>
            </a:r>
            <a:r>
              <a:rPr lang="en-US" altLang="en-US" sz="2800" i="1" smtClean="0"/>
              <a:t> </a:t>
            </a:r>
            <a:r>
              <a:rPr lang="en-US" altLang="en-US" sz="2800" i="1" u="sng" smtClean="0"/>
              <a:t>[processes]</a:t>
            </a:r>
            <a:r>
              <a:rPr lang="en-US" altLang="en-US" sz="2800" i="1" smtClean="0"/>
              <a:t> and </a:t>
            </a:r>
            <a:r>
              <a:rPr lang="en-US" altLang="en-US" sz="2800" i="1" u="sng" smtClean="0"/>
              <a:t>irreversible processes </a:t>
            </a:r>
            <a:r>
              <a:rPr lang="en-US" altLang="en-US" sz="2800" i="1" smtClean="0"/>
              <a:t>in biology, chemistry, computation, or quantum mechanics</a:t>
            </a:r>
            <a:r>
              <a:rPr lang="en-US" altLang="en-US" sz="2800" smtClean="0"/>
              <a:t>’,</a:t>
            </a:r>
          </a:p>
          <a:p>
            <a:endParaRPr lang="en-US" altLang="en-US" sz="2800" smtClean="0"/>
          </a:p>
          <a:p>
            <a:r>
              <a:rPr lang="en-US" altLang="en-US" sz="2800" smtClean="0">
                <a:sym typeface="Wingdings" panose="05000000000000000000" pitchFamily="2" charset="2"/>
              </a:rPr>
              <a:t> compare with: </a:t>
            </a:r>
            <a:r>
              <a:rPr lang="en-US" altLang="en-US" sz="2800" smtClean="0"/>
              <a:t>the distinction between </a:t>
            </a:r>
            <a:r>
              <a:rPr lang="en-US" altLang="en-US" sz="2800" u="sng" smtClean="0"/>
              <a:t>males</a:t>
            </a:r>
            <a:r>
              <a:rPr lang="en-US" altLang="en-US" sz="2800" smtClean="0"/>
              <a:t> and </a:t>
            </a:r>
            <a:r>
              <a:rPr lang="en-US" altLang="en-US" sz="2800" u="sng" smtClean="0"/>
              <a:t>females</a:t>
            </a:r>
            <a:r>
              <a:rPr lang="en-US" altLang="en-US" sz="2800" smtClean="0"/>
              <a:t> does not account for the contrast between </a:t>
            </a:r>
            <a:r>
              <a:rPr lang="en-US" altLang="en-US" sz="2800" u="sng" smtClean="0"/>
              <a:t>nuns</a:t>
            </a:r>
            <a:r>
              <a:rPr lang="en-US" altLang="en-US" sz="2800" smtClean="0"/>
              <a:t> and </a:t>
            </a:r>
            <a:r>
              <a:rPr lang="en-US" altLang="en-US" sz="2800" u="sng" smtClean="0"/>
              <a:t>housewives</a:t>
            </a:r>
            <a:r>
              <a:rPr lang="en-US" altLang="en-US" sz="2800" smtClean="0"/>
              <a:t>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0368EE-250F-47BE-B12E-FC31460FD01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1035050" y="6334125"/>
            <a:ext cx="810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chemeClr val="bg1"/>
                </a:solidFill>
              </a:rPr>
              <a:t>Maojo V, Crespo J, Garcia-Remesal M, de la Igleasia D, Perez-Rey D, Kulikowski C. Biomedical Ontologies: Towards Scientific Debate. Methods Inf Med. 2011 March 21;50(3) </a:t>
            </a:r>
          </a:p>
        </p:txBody>
      </p:sp>
    </p:spTree>
    <p:extLst>
      <p:ext uri="{BB962C8B-B14F-4D97-AF65-F5344CB8AC3E}">
        <p14:creationId xmlns:p14="http://schemas.microsoft.com/office/powerpoint/2010/main" val="36919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 smtClean="0"/>
              <a:t>Make it clear whether assertions are about particulars or types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Persistent idiopathic facial pain (PIFP)</a:t>
            </a:r>
            <a:r>
              <a:rPr lang="en-US" altLang="en-US" smtClean="0"/>
              <a:t>’ </a:t>
            </a:r>
          </a:p>
          <a:p>
            <a:pPr lvl="1">
              <a:buFontTx/>
              <a:buNone/>
            </a:pPr>
            <a:r>
              <a:rPr lang="en-US" altLang="en-US" smtClean="0"/>
              <a:t>= ‘</a:t>
            </a:r>
            <a:r>
              <a:rPr lang="en-US" altLang="en-US" i="1" smtClean="0"/>
              <a:t>persistent facial pain with varying presentations …’</a:t>
            </a: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338" y="6510338"/>
            <a:ext cx="614362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AAB7572-2CBD-485F-8A44-1E887188765D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121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C0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FFC000"/>
                  </a:solidFill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FF00"/>
                  </a:solidFill>
                </a:rPr>
                <a:t>t</a:t>
              </a:r>
              <a:r>
                <a:rPr lang="en-US" altLang="en-US" sz="1600" baseline="-25000">
                  <a:solidFill>
                    <a:srgbClr val="00FF00"/>
                  </a:solidFill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persistent</a:t>
              </a:r>
            </a:p>
            <a:p>
              <a:pPr eaLnBrk="1" hangingPunct="1"/>
              <a:r>
                <a:rPr lang="en-US" altLang="en-US"/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presentation </a:t>
              </a:r>
            </a:p>
            <a:p>
              <a:pPr eaLnBrk="1" hangingPunct="1"/>
              <a:r>
                <a:rPr lang="en-US" altLang="en-US"/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presentation </a:t>
              </a:r>
            </a:p>
            <a:p>
              <a:pPr eaLnBrk="1" hangingPunct="1"/>
              <a:r>
                <a:rPr lang="en-US" altLang="en-US"/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presentation </a:t>
              </a:r>
            </a:p>
            <a:p>
              <a:pPr eaLnBrk="1" hangingPunct="1"/>
              <a:r>
                <a:rPr lang="en-US" altLang="en-US"/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FF00"/>
                  </a:solidFill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C000"/>
                  </a:solidFill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parti-</a:t>
              </a:r>
            </a:p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culars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36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 smtClean="0"/>
              <a:t>‘</a:t>
            </a:r>
            <a:r>
              <a:rPr lang="en-US" altLang="en-US" i="1" dirty="0" smtClean="0"/>
              <a:t>Persistent idiopathic facial pain (PIFP)</a:t>
            </a:r>
            <a:r>
              <a:rPr lang="en-US" altLang="en-US" dirty="0" smtClean="0"/>
              <a:t>’ </a:t>
            </a:r>
          </a:p>
          <a:p>
            <a:pPr lvl="1">
              <a:buFontTx/>
              <a:buNone/>
            </a:pPr>
            <a:r>
              <a:rPr lang="en-US" altLang="en-US" dirty="0" smtClean="0"/>
              <a:t>= ‘</a:t>
            </a:r>
            <a:r>
              <a:rPr lang="en-US" altLang="en-US" i="1" dirty="0" smtClean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/>
            <a:r>
              <a:rPr lang="en-US" altLang="en-US" sz="2400" i="1" dirty="0" smtClean="0"/>
              <a:t>if the description is about types, then the 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three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00FF00"/>
                </a:solidFill>
              </a:rPr>
              <a:t>pains</a:t>
            </a:r>
            <a:r>
              <a:rPr lang="en-US" altLang="en-US" sz="2400" i="1" dirty="0" smtClean="0"/>
              <a:t> fall under PIFP.</a:t>
            </a:r>
          </a:p>
          <a:p>
            <a:pPr lvl="1"/>
            <a:r>
              <a:rPr lang="en-US" altLang="en-US" sz="2400" i="1" dirty="0" smtClean="0"/>
              <a:t>if the description is about (arbitrary) particulars, then only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 smtClean="0"/>
              <a:t> falls under PIFP.</a:t>
            </a:r>
            <a:endParaRPr lang="en-US" altLang="en-US" sz="2400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338" y="6510338"/>
            <a:ext cx="614362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E2256FD-A6D5-48F8-B3D5-F857AFB2345C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122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altLang="en-US" kern="0" smtClean="0"/>
              <a:t>Make it clear whether assertions are about particulars or types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4434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Independent versus dependent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416550"/>
            <a:ext cx="4267200" cy="1212849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b="1" u="sng" dirty="0" smtClean="0"/>
              <a:t>Independent entities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Do not require any other entity to exist to enable their own existence</a:t>
            </a:r>
          </a:p>
        </p:txBody>
      </p:sp>
      <p:sp>
        <p:nvSpPr>
          <p:cNvPr id="8704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F28133-CDD4-4E09-B588-AD7ECCF6BC1B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7045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7046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7048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7051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7055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7057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7058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7059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0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7061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2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7063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87064" name="AutoShape 30"/>
          <p:cNvCxnSpPr>
            <a:cxnSpLocks noChangeShapeType="1"/>
            <a:stCxn id="87062" idx="0"/>
            <a:endCxn id="87063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5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7066" name="AutoShape 32"/>
          <p:cNvCxnSpPr>
            <a:cxnSpLocks noChangeShapeType="1"/>
            <a:stCxn id="87058" idx="0"/>
            <a:endCxn id="87065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7" name="AutoShape 33"/>
          <p:cNvCxnSpPr>
            <a:cxnSpLocks noChangeShapeType="1"/>
            <a:stCxn id="87053" idx="0"/>
            <a:endCxn id="87065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8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7069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70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71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7072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7073" name="Straight Connector 74"/>
          <p:cNvCxnSpPr>
            <a:cxnSpLocks noChangeShapeType="1"/>
          </p:cNvCxnSpPr>
          <p:nvPr/>
        </p:nvCxnSpPr>
        <p:spPr bwMode="auto">
          <a:xfrm flipH="1">
            <a:off x="3228975" y="2033588"/>
            <a:ext cx="9525" cy="2781300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74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7075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7076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8" name="Rectangle 4"/>
          <p:cNvSpPr txBox="1">
            <a:spLocks noChangeArrowheads="1"/>
          </p:cNvSpPr>
          <p:nvPr/>
        </p:nvSpPr>
        <p:spPr bwMode="auto">
          <a:xfrm>
            <a:off x="5327650" y="5281613"/>
            <a:ext cx="35052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u="sng" kern="0" dirty="0">
                <a:solidFill>
                  <a:srgbClr val="EBE6FC"/>
                </a:solidFill>
                <a:latin typeface="+mn-lt"/>
              </a:rPr>
              <a:t>Dependent entities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0" kern="0" dirty="0">
                <a:solidFill>
                  <a:srgbClr val="EBE6FC"/>
                </a:solidFill>
                <a:latin typeface="+mn-lt"/>
              </a:rPr>
              <a:t>Require the existence of another entity for their existence</a:t>
            </a:r>
          </a:p>
        </p:txBody>
      </p:sp>
    </p:spTree>
    <p:extLst>
      <p:ext uri="{BB962C8B-B14F-4D97-AF65-F5344CB8AC3E}">
        <p14:creationId xmlns:p14="http://schemas.microsoft.com/office/powerpoint/2010/main" val="6069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Independent versus dependent</a:t>
            </a:r>
          </a:p>
        </p:txBody>
      </p:sp>
      <p:sp>
        <p:nvSpPr>
          <p:cNvPr id="8909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86A817-2732-4344-BF96-2D8075E4043D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9092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9095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9098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9102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9104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9105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9106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7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9108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9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9110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disposition</a:t>
            </a:r>
          </a:p>
        </p:txBody>
      </p:sp>
      <p:cxnSp>
        <p:nvCxnSpPr>
          <p:cNvPr id="89111" name="AutoShape 30"/>
          <p:cNvCxnSpPr>
            <a:cxnSpLocks noChangeShapeType="1"/>
            <a:stCxn id="89109" idx="0"/>
            <a:endCxn id="89110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12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9113" name="AutoShape 32"/>
          <p:cNvCxnSpPr>
            <a:cxnSpLocks noChangeShapeType="1"/>
            <a:stCxn id="89105" idx="0"/>
            <a:endCxn id="89112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14" name="AutoShape 33"/>
          <p:cNvCxnSpPr>
            <a:cxnSpLocks noChangeShapeType="1"/>
            <a:stCxn id="89100" idx="0"/>
            <a:endCxn id="89112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15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9116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17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18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9119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9120" name="Straight Connector 74"/>
          <p:cNvCxnSpPr>
            <a:cxnSpLocks noChangeShapeType="1"/>
          </p:cNvCxnSpPr>
          <p:nvPr/>
        </p:nvCxnSpPr>
        <p:spPr bwMode="auto">
          <a:xfrm flipH="1">
            <a:off x="3228975" y="2033588"/>
            <a:ext cx="9525" cy="2781300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21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2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3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4" name="Rectangle 12"/>
          <p:cNvSpPr>
            <a:spLocks noChangeArrowheads="1"/>
          </p:cNvSpPr>
          <p:nvPr/>
        </p:nvSpPr>
        <p:spPr bwMode="auto">
          <a:xfrm>
            <a:off x="3413125" y="1982788"/>
            <a:ext cx="5553075" cy="2895600"/>
          </a:xfrm>
          <a:prstGeom prst="rect">
            <a:avLst/>
          </a:prstGeom>
          <a:solidFill>
            <a:srgbClr val="FF9900">
              <a:alpha val="4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169863" y="1966913"/>
            <a:ext cx="5092700" cy="3286125"/>
          </a:xfrm>
          <a:prstGeom prst="rect">
            <a:avLst/>
          </a:prstGeom>
          <a:solidFill>
            <a:schemeClr val="bg2">
              <a:lumMod val="60000"/>
              <a:lumOff val="40000"/>
              <a:alpha val="49019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2" name="Rectangle 4"/>
          <p:cNvSpPr txBox="1">
            <a:spLocks noChangeArrowheads="1"/>
          </p:cNvSpPr>
          <p:nvPr/>
        </p:nvSpPr>
        <p:spPr bwMode="auto">
          <a:xfrm>
            <a:off x="5327650" y="5281613"/>
            <a:ext cx="35052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u="sng" kern="0" dirty="0">
                <a:solidFill>
                  <a:srgbClr val="EBE6FC"/>
                </a:solidFill>
                <a:latin typeface="+mn-lt"/>
              </a:rPr>
              <a:t>Dependent entities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0" kern="0" dirty="0">
                <a:solidFill>
                  <a:srgbClr val="EBE6FC"/>
                </a:solidFill>
                <a:latin typeface="+mn-lt"/>
              </a:rPr>
              <a:t>Require the existence of another entity for their existence</a:t>
            </a:r>
          </a:p>
        </p:txBody>
      </p:sp>
      <p:sp>
        <p:nvSpPr>
          <p:cNvPr id="89128" name="Text Box 13"/>
          <p:cNvSpPr txBox="1">
            <a:spLocks noChangeArrowheads="1"/>
          </p:cNvSpPr>
          <p:nvPr/>
        </p:nvSpPr>
        <p:spPr bwMode="auto">
          <a:xfrm>
            <a:off x="1300163" y="4811713"/>
            <a:ext cx="3271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Independent continuants</a:t>
            </a:r>
          </a:p>
        </p:txBody>
      </p:sp>
      <p:sp>
        <p:nvSpPr>
          <p:cNvPr id="89129" name="Text Box 13"/>
          <p:cNvSpPr txBox="1">
            <a:spLocks noChangeArrowheads="1"/>
          </p:cNvSpPr>
          <p:nvPr/>
        </p:nvSpPr>
        <p:spPr bwMode="auto">
          <a:xfrm>
            <a:off x="3554413" y="3571875"/>
            <a:ext cx="1465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continuants</a:t>
            </a:r>
          </a:p>
        </p:txBody>
      </p:sp>
      <p:sp>
        <p:nvSpPr>
          <p:cNvPr id="89130" name="Text Box 13"/>
          <p:cNvSpPr txBox="1">
            <a:spLocks noChangeArrowheads="1"/>
          </p:cNvSpPr>
          <p:nvPr/>
        </p:nvSpPr>
        <p:spPr bwMode="auto">
          <a:xfrm>
            <a:off x="5599113" y="4532313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Occurrents (all dependent)</a:t>
            </a:r>
          </a:p>
        </p:txBody>
      </p:sp>
      <p:sp>
        <p:nvSpPr>
          <p:cNvPr id="4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416550"/>
            <a:ext cx="4267200" cy="1212849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b="1" u="sng" dirty="0" smtClean="0"/>
              <a:t>Independent entities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Do not require any other entity to exist to enable their own existence</a:t>
            </a:r>
          </a:p>
        </p:txBody>
      </p:sp>
    </p:spTree>
    <p:extLst>
      <p:ext uri="{BB962C8B-B14F-4D97-AF65-F5344CB8AC3E}">
        <p14:creationId xmlns:p14="http://schemas.microsoft.com/office/powerpoint/2010/main" val="28821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D20599-A69C-4E03-A2AC-5EB798ACC2C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1139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Dependent continuants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667000"/>
            <a:ext cx="88392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Realized</a:t>
            </a:r>
          </a:p>
          <a:p>
            <a:pPr lvl="1" eaLnBrk="1" hangingPunct="1"/>
            <a:r>
              <a:rPr lang="en-US" altLang="en-US" smtClean="0"/>
              <a:t>Quality:	redness (of blood)</a:t>
            </a:r>
          </a:p>
          <a:p>
            <a:pPr eaLnBrk="1" hangingPunct="1"/>
            <a:r>
              <a:rPr lang="en-US" altLang="en-US" smtClean="0"/>
              <a:t>Realizable</a:t>
            </a:r>
          </a:p>
          <a:p>
            <a:pPr lvl="1" eaLnBrk="1" hangingPunct="1"/>
            <a:r>
              <a:rPr lang="en-US" altLang="en-US" smtClean="0"/>
              <a:t>Function:	to flex (of knee joint)</a:t>
            </a:r>
          </a:p>
          <a:p>
            <a:pPr lvl="1" eaLnBrk="1" hangingPunct="1"/>
            <a:r>
              <a:rPr lang="en-US" altLang="en-US" smtClean="0"/>
              <a:t>Role:		student</a:t>
            </a:r>
          </a:p>
          <a:p>
            <a:pPr lvl="1" eaLnBrk="1" hangingPunct="1"/>
            <a:r>
              <a:rPr lang="en-US" altLang="en-US" smtClean="0"/>
              <a:t>Power:		boss</a:t>
            </a:r>
          </a:p>
          <a:p>
            <a:pPr lvl="1" eaLnBrk="1" hangingPunct="1"/>
            <a:r>
              <a:rPr lang="en-US" altLang="en-US" smtClean="0"/>
              <a:t>Disposition:	brittleness (of a bone) </a:t>
            </a:r>
          </a:p>
        </p:txBody>
      </p:sp>
    </p:spTree>
    <p:extLst>
      <p:ext uri="{BB962C8B-B14F-4D97-AF65-F5344CB8AC3E}">
        <p14:creationId xmlns:p14="http://schemas.microsoft.com/office/powerpoint/2010/main" val="34769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FD4CC6-7900-426C-B085-8685D4654411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126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3187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Dependent continuants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667000"/>
            <a:ext cx="88392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Realized</a:t>
            </a:r>
          </a:p>
          <a:p>
            <a:pPr lvl="1" eaLnBrk="1" hangingPunct="1"/>
            <a:r>
              <a:rPr lang="en-US" altLang="en-US" smtClean="0"/>
              <a:t>Quality:	redness (of blood)</a:t>
            </a:r>
          </a:p>
          <a:p>
            <a:pPr eaLnBrk="1" hangingPunct="1"/>
            <a:r>
              <a:rPr lang="en-US" altLang="en-US" smtClean="0"/>
              <a:t>Realizable</a:t>
            </a:r>
          </a:p>
          <a:p>
            <a:pPr lvl="1" eaLnBrk="1" hangingPunct="1"/>
            <a:r>
              <a:rPr lang="en-US" altLang="en-US" smtClean="0"/>
              <a:t>Function:	to flex (of knee joint)</a:t>
            </a:r>
          </a:p>
          <a:p>
            <a:pPr lvl="1" eaLnBrk="1" hangingPunct="1"/>
            <a:r>
              <a:rPr lang="en-US" altLang="en-US" smtClean="0"/>
              <a:t>Role:		student</a:t>
            </a:r>
          </a:p>
          <a:p>
            <a:pPr lvl="1" eaLnBrk="1" hangingPunct="1"/>
            <a:r>
              <a:rPr lang="en-US" altLang="en-US" smtClean="0"/>
              <a:t>Power:		boss</a:t>
            </a:r>
          </a:p>
          <a:p>
            <a:pPr lvl="1" eaLnBrk="1" hangingPunct="1"/>
            <a:r>
              <a:rPr lang="en-US" altLang="en-US" smtClean="0"/>
              <a:t>Disposition:	brittleness (of a bone)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48400" y="2133600"/>
            <a:ext cx="2895600" cy="4038600"/>
            <a:chOff x="3936" y="1680"/>
            <a:chExt cx="1824" cy="2544"/>
          </a:xfrm>
        </p:grpSpPr>
        <p:sp>
          <p:nvSpPr>
            <p:cNvPr id="93194" name="Rectangle 5"/>
            <p:cNvSpPr>
              <a:spLocks noChangeArrowheads="1"/>
            </p:cNvSpPr>
            <p:nvPr/>
          </p:nvSpPr>
          <p:spPr bwMode="auto">
            <a:xfrm>
              <a:off x="4032" y="1680"/>
              <a:ext cx="17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b="0"/>
                <a:t> 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 </a:t>
              </a:r>
            </a:p>
            <a:p>
              <a:pPr eaLnBrk="1" hangingPunct="1"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    Realizations</a:t>
              </a:r>
              <a:r>
                <a:rPr lang="en-US" altLang="en-US" b="0"/>
                <a:t> 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flexing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studying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ordering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breaking</a:t>
              </a:r>
            </a:p>
          </p:txBody>
        </p:sp>
        <p:sp>
          <p:nvSpPr>
            <p:cNvPr id="93195" name="AutoShape 6"/>
            <p:cNvSpPr>
              <a:spLocks noChangeArrowheads="1"/>
            </p:cNvSpPr>
            <p:nvPr/>
          </p:nvSpPr>
          <p:spPr bwMode="auto">
            <a:xfrm>
              <a:off x="3936" y="2448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6" name="AutoShape 7"/>
            <p:cNvSpPr>
              <a:spLocks noChangeArrowheads="1"/>
            </p:cNvSpPr>
            <p:nvPr/>
          </p:nvSpPr>
          <p:spPr bwMode="auto">
            <a:xfrm>
              <a:off x="3936" y="2784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7" name="AutoShape 8"/>
            <p:cNvSpPr>
              <a:spLocks noChangeArrowheads="1"/>
            </p:cNvSpPr>
            <p:nvPr/>
          </p:nvSpPr>
          <p:spPr bwMode="auto">
            <a:xfrm>
              <a:off x="3936" y="3120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8" name="AutoShape 9"/>
            <p:cNvSpPr>
              <a:spLocks noChangeArrowheads="1"/>
            </p:cNvSpPr>
            <p:nvPr/>
          </p:nvSpPr>
          <p:spPr bwMode="auto">
            <a:xfrm>
              <a:off x="3936" y="3456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9" name="AutoShape 10"/>
            <p:cNvSpPr>
              <a:spLocks noChangeArrowheads="1"/>
            </p:cNvSpPr>
            <p:nvPr/>
          </p:nvSpPr>
          <p:spPr bwMode="auto">
            <a:xfrm>
              <a:off x="3936" y="3744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438400" y="2057400"/>
            <a:ext cx="6316663" cy="4648200"/>
            <a:chOff x="1536" y="1296"/>
            <a:chExt cx="3979" cy="2928"/>
          </a:xfrm>
        </p:grpSpPr>
        <p:sp>
          <p:nvSpPr>
            <p:cNvPr id="93191" name="Line 12"/>
            <p:cNvSpPr>
              <a:spLocks noChangeShapeType="1"/>
            </p:cNvSpPr>
            <p:nvPr/>
          </p:nvSpPr>
          <p:spPr bwMode="auto">
            <a:xfrm>
              <a:off x="3888" y="1392"/>
              <a:ext cx="0" cy="283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3192" name="Text Box 13"/>
            <p:cNvSpPr txBox="1">
              <a:spLocks noChangeArrowheads="1"/>
            </p:cNvSpPr>
            <p:nvPr/>
          </p:nvSpPr>
          <p:spPr bwMode="auto">
            <a:xfrm>
              <a:off x="1536" y="1296"/>
              <a:ext cx="139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continuants</a:t>
              </a:r>
            </a:p>
          </p:txBody>
        </p:sp>
        <p:sp>
          <p:nvSpPr>
            <p:cNvPr id="93193" name="Text Box 14"/>
            <p:cNvSpPr txBox="1">
              <a:spLocks noChangeArrowheads="1"/>
            </p:cNvSpPr>
            <p:nvPr/>
          </p:nvSpPr>
          <p:spPr bwMode="auto">
            <a:xfrm>
              <a:off x="4232" y="1296"/>
              <a:ext cx="128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occurrents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7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 easy to understand for conceptualists</a:t>
            </a: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How can cells or viruses be entirely independent entities, even within a controlled laboratory environment?’</a:t>
            </a:r>
          </a:p>
          <a:p>
            <a:endParaRPr lang="en-US" altLang="en-US" i="1" smtClean="0"/>
          </a:p>
          <a:p>
            <a:pPr>
              <a:buFontTx/>
              <a:buNone/>
            </a:pPr>
            <a:r>
              <a:rPr lang="en-US" altLang="en-US" i="1" smtClean="0">
                <a:sym typeface="Wingdings" panose="05000000000000000000" pitchFamily="2" charset="2"/>
              </a:rPr>
              <a:t> shows not understanding what ‘ontological dependence’ means</a:t>
            </a:r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48A396-FF9F-4CF5-ACAC-18E39BC284C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5237" name="Rectangle 4"/>
          <p:cNvSpPr>
            <a:spLocks noChangeArrowheads="1"/>
          </p:cNvSpPr>
          <p:nvPr/>
        </p:nvSpPr>
        <p:spPr bwMode="auto">
          <a:xfrm>
            <a:off x="1035050" y="6334125"/>
            <a:ext cx="810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chemeClr val="bg1"/>
                </a:solidFill>
              </a:rPr>
              <a:t>Maojo V, Crespo J, Garcia-Remesal M, de la Igleasia D, Perez-Rey D, Kulikowski C. Biomedical Ontologies: Towards Scientific Debate. Methods Inf Med. 2011 March 21;50(3) </a:t>
            </a:r>
          </a:p>
        </p:txBody>
      </p:sp>
    </p:spTree>
    <p:extLst>
      <p:ext uri="{BB962C8B-B14F-4D97-AF65-F5344CB8AC3E}">
        <p14:creationId xmlns:p14="http://schemas.microsoft.com/office/powerpoint/2010/main" val="29163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AutoShap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Sorts of relations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5D8A30-D9AF-4ABE-BCDA-27A648A545A0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128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2133600"/>
            <a:ext cx="8763000" cy="4572000"/>
            <a:chOff x="144" y="1344"/>
            <a:chExt cx="5520" cy="2880"/>
          </a:xfrm>
        </p:grpSpPr>
        <p:sp>
          <p:nvSpPr>
            <p:cNvPr id="96274" name="Rectangle 3"/>
            <p:cNvSpPr>
              <a:spLocks noChangeArrowheads="1"/>
            </p:cNvSpPr>
            <p:nvPr/>
          </p:nvSpPr>
          <p:spPr bwMode="auto">
            <a:xfrm>
              <a:off x="144" y="1344"/>
              <a:ext cx="5520" cy="2880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6275" name="Text Box 4"/>
            <p:cNvSpPr txBox="1">
              <a:spLocks noChangeArrowheads="1"/>
            </p:cNvSpPr>
            <p:nvPr/>
          </p:nvSpPr>
          <p:spPr bwMode="auto">
            <a:xfrm>
              <a:off x="166" y="1392"/>
              <a:ext cx="132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Unconstrained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reasoning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4648200"/>
            <a:ext cx="5715000" cy="2057400"/>
            <a:chOff x="2064" y="2928"/>
            <a:chExt cx="3600" cy="1296"/>
          </a:xfrm>
        </p:grpSpPr>
        <p:sp>
          <p:nvSpPr>
            <p:cNvPr id="96272" name="Rectangle 6"/>
            <p:cNvSpPr>
              <a:spLocks noChangeArrowheads="1"/>
            </p:cNvSpPr>
            <p:nvPr/>
          </p:nvSpPr>
          <p:spPr bwMode="auto">
            <a:xfrm>
              <a:off x="2064" y="2928"/>
              <a:ext cx="3600" cy="1296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6273" name="Text Box 7"/>
            <p:cNvSpPr txBox="1">
              <a:spLocks noChangeArrowheads="1"/>
            </p:cNvSpPr>
            <p:nvPr/>
          </p:nvSpPr>
          <p:spPr bwMode="auto">
            <a:xfrm>
              <a:off x="3852" y="2976"/>
              <a:ext cx="17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OWL-DL reasoning</a:t>
              </a:r>
            </a:p>
          </p:txBody>
        </p:sp>
      </p:grpSp>
      <p:sp>
        <p:nvSpPr>
          <p:cNvPr id="96262" name="AutoShape 9"/>
          <p:cNvSpPr>
            <a:spLocks noChangeArrowheads="1"/>
          </p:cNvSpPr>
          <p:nvPr/>
        </p:nvSpPr>
        <p:spPr bwMode="auto">
          <a:xfrm>
            <a:off x="2416175" y="2895600"/>
            <a:ext cx="1344613" cy="439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U1</a:t>
            </a:r>
          </a:p>
        </p:txBody>
      </p:sp>
      <p:sp>
        <p:nvSpPr>
          <p:cNvPr id="96263" name="AutoShape 10"/>
          <p:cNvSpPr>
            <a:spLocks noChangeArrowheads="1"/>
          </p:cNvSpPr>
          <p:nvPr/>
        </p:nvSpPr>
        <p:spPr bwMode="auto">
          <a:xfrm>
            <a:off x="6199188" y="2895600"/>
            <a:ext cx="1344612" cy="439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U2</a:t>
            </a:r>
          </a:p>
        </p:txBody>
      </p:sp>
      <p:sp>
        <p:nvSpPr>
          <p:cNvPr id="96264" name="AutoShape 11"/>
          <p:cNvSpPr>
            <a:spLocks noChangeArrowheads="1"/>
          </p:cNvSpPr>
          <p:nvPr/>
        </p:nvSpPr>
        <p:spPr bwMode="auto">
          <a:xfrm>
            <a:off x="2416175" y="6113463"/>
            <a:ext cx="1344613" cy="4397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P1</a:t>
            </a:r>
          </a:p>
        </p:txBody>
      </p:sp>
      <p:sp>
        <p:nvSpPr>
          <p:cNvPr id="96265" name="AutoShape 12"/>
          <p:cNvSpPr>
            <a:spLocks noChangeArrowheads="1"/>
          </p:cNvSpPr>
          <p:nvPr/>
        </p:nvSpPr>
        <p:spPr bwMode="auto">
          <a:xfrm>
            <a:off x="6199188" y="6096000"/>
            <a:ext cx="1344612" cy="4397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P2</a:t>
            </a:r>
          </a:p>
        </p:txBody>
      </p: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3683000" y="2133600"/>
            <a:ext cx="3379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UtoU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isa, partOf, …</a:t>
            </a:r>
          </a:p>
        </p:txBody>
      </p:sp>
      <p:cxnSp>
        <p:nvCxnSpPr>
          <p:cNvPr id="96267" name="AutoShape 14"/>
          <p:cNvCxnSpPr>
            <a:cxnSpLocks noChangeShapeType="1"/>
            <a:stCxn id="96262" idx="3"/>
            <a:endCxn id="96263" idx="1"/>
          </p:cNvCxnSpPr>
          <p:nvPr/>
        </p:nvCxnSpPr>
        <p:spPr bwMode="auto">
          <a:xfrm>
            <a:off x="3760788" y="3116263"/>
            <a:ext cx="2438400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788988" y="3505200"/>
            <a:ext cx="24384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PtoU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instanceOf, lacks,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</a:rPr>
              <a:t>denotes…</a:t>
            </a:r>
          </a:p>
        </p:txBody>
      </p:sp>
      <p:cxnSp>
        <p:nvCxnSpPr>
          <p:cNvPr id="96269" name="AutoShape 16"/>
          <p:cNvCxnSpPr>
            <a:cxnSpLocks noChangeShapeType="1"/>
            <a:stCxn id="96262" idx="2"/>
            <a:endCxn id="96264" idx="0"/>
          </p:cNvCxnSpPr>
          <p:nvPr/>
        </p:nvCxnSpPr>
        <p:spPr bwMode="auto">
          <a:xfrm>
            <a:off x="3089275" y="3335338"/>
            <a:ext cx="0" cy="2778125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70" name="AutoShape 17"/>
          <p:cNvCxnSpPr>
            <a:cxnSpLocks noChangeShapeType="1"/>
            <a:stCxn id="96264" idx="3"/>
            <a:endCxn id="96265" idx="1"/>
          </p:cNvCxnSpPr>
          <p:nvPr/>
        </p:nvCxnSpPr>
        <p:spPr bwMode="auto">
          <a:xfrm flipV="1">
            <a:off x="3760788" y="6316663"/>
            <a:ext cx="2438400" cy="17462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71" name="Text Box 18"/>
          <p:cNvSpPr txBox="1">
            <a:spLocks noChangeArrowheads="1"/>
          </p:cNvSpPr>
          <p:nvPr/>
        </p:nvSpPr>
        <p:spPr bwMode="auto">
          <a:xfrm>
            <a:off x="3276600" y="5410200"/>
            <a:ext cx="562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PtoP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partOf, denotes, subclassOf,…</a:t>
            </a:r>
          </a:p>
        </p:txBody>
      </p:sp>
    </p:spTree>
    <p:extLst>
      <p:ext uri="{BB962C8B-B14F-4D97-AF65-F5344CB8AC3E}">
        <p14:creationId xmlns:p14="http://schemas.microsoft.com/office/powerpoint/2010/main" val="26649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Part-of</a:t>
            </a:r>
            <a:r>
              <a:rPr lang="en-US" altLang="en-US" smtClean="0"/>
              <a:t> different for continuants and occurrents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70618-3135-4083-ABAD-FA9B35D49F00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129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8307" name="Oval 2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8309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98310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98312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98315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98319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0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cxnSp>
        <p:nvCxnSpPr>
          <p:cNvPr id="98321" name="AutoShape 17"/>
          <p:cNvCxnSpPr>
            <a:cxnSpLocks noChangeShapeType="1"/>
            <a:stCxn id="98320" idx="2"/>
            <a:endCxn id="98309" idx="3"/>
          </p:cNvCxnSpPr>
          <p:nvPr/>
        </p:nvCxnSpPr>
        <p:spPr bwMode="auto">
          <a:xfrm flipH="1">
            <a:off x="1133475" y="4514850"/>
            <a:ext cx="1427163" cy="51752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590550" y="5437188"/>
            <a:ext cx="1327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 at t </a:t>
            </a: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98324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98325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26" name="AutoShape 24"/>
          <p:cNvCxnSpPr>
            <a:cxnSpLocks noChangeShapeType="1"/>
            <a:stCxn id="98323" idx="1"/>
            <a:endCxn id="98310" idx="3"/>
          </p:cNvCxnSpPr>
          <p:nvPr/>
        </p:nvCxnSpPr>
        <p:spPr bwMode="auto">
          <a:xfrm flipH="1">
            <a:off x="6708775" y="4367213"/>
            <a:ext cx="896938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7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98328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9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98330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98331" name="AutoShape 30"/>
          <p:cNvCxnSpPr>
            <a:cxnSpLocks noChangeShapeType="1"/>
            <a:stCxn id="98329" idx="0"/>
            <a:endCxn id="98330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32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98333" name="AutoShape 32"/>
          <p:cNvCxnSpPr>
            <a:cxnSpLocks noChangeShapeType="1"/>
            <a:stCxn id="98324" idx="0"/>
            <a:endCxn id="98332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34" name="AutoShape 33"/>
          <p:cNvCxnSpPr>
            <a:cxnSpLocks noChangeShapeType="1"/>
            <a:stCxn id="98317" idx="0"/>
            <a:endCxn id="98332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35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36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37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38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98339" name="Text Box 18"/>
          <p:cNvSpPr txBox="1">
            <a:spLocks noChangeArrowheads="1"/>
          </p:cNvSpPr>
          <p:nvPr/>
        </p:nvSpPr>
        <p:spPr bwMode="auto">
          <a:xfrm>
            <a:off x="973138" y="4200525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 at t </a:t>
            </a:r>
          </a:p>
        </p:txBody>
      </p:sp>
      <p:cxnSp>
        <p:nvCxnSpPr>
          <p:cNvPr id="98340" name="AutoShape 17"/>
          <p:cNvCxnSpPr>
            <a:cxnSpLocks noChangeShapeType="1"/>
            <a:stCxn id="98338" idx="1"/>
            <a:endCxn id="98309" idx="3"/>
          </p:cNvCxnSpPr>
          <p:nvPr/>
        </p:nvCxnSpPr>
        <p:spPr bwMode="auto">
          <a:xfrm flipH="1" flipV="1">
            <a:off x="1133475" y="5032375"/>
            <a:ext cx="990600" cy="690563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41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42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98343" name="AutoShape 30"/>
          <p:cNvCxnSpPr>
            <a:cxnSpLocks noChangeShapeType="1"/>
            <a:stCxn id="98338" idx="2"/>
            <a:endCxn id="98342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44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98345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46" name="Text Box 18"/>
          <p:cNvSpPr txBox="1">
            <a:spLocks noChangeArrowheads="1"/>
          </p:cNvSpPr>
          <p:nvPr/>
        </p:nvSpPr>
        <p:spPr bwMode="auto">
          <a:xfrm>
            <a:off x="6745288" y="4040188"/>
            <a:ext cx="849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</a:t>
            </a:r>
          </a:p>
        </p:txBody>
      </p:sp>
      <p:sp>
        <p:nvSpPr>
          <p:cNvPr id="98347" name="Oval 20"/>
          <p:cNvSpPr>
            <a:spLocks noChangeArrowheads="1"/>
          </p:cNvSpPr>
          <p:nvPr/>
        </p:nvSpPr>
        <p:spPr bwMode="auto">
          <a:xfrm>
            <a:off x="1143000" y="5334000"/>
            <a:ext cx="984250" cy="534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8348" name="Oval 20"/>
          <p:cNvSpPr>
            <a:spLocks noChangeArrowheads="1"/>
          </p:cNvSpPr>
          <p:nvPr/>
        </p:nvSpPr>
        <p:spPr bwMode="auto">
          <a:xfrm>
            <a:off x="1276350" y="4124325"/>
            <a:ext cx="984250" cy="534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46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Part-of can be generalized, … with care !</a:t>
            </a:r>
          </a:p>
        </p:txBody>
      </p:sp>
      <p:sp>
        <p:nvSpPr>
          <p:cNvPr id="100369" name="Rectangle 18"/>
          <p:cNvSpPr>
            <a:spLocks noGrp="1" noChangeArrowheads="1"/>
          </p:cNvSpPr>
          <p:nvPr>
            <p:ph idx="1"/>
          </p:nvPr>
        </p:nvSpPr>
        <p:spPr>
          <a:xfrm>
            <a:off x="4718050" y="1676400"/>
            <a:ext cx="4197350" cy="4953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C </a:t>
            </a:r>
            <a:r>
              <a:rPr lang="en-US" altLang="en-US" i="1" dirty="0" err="1" smtClean="0"/>
              <a:t>part_of</a:t>
            </a:r>
            <a:r>
              <a:rPr lang="en-US" altLang="en-US" i="1" dirty="0" smtClean="0"/>
              <a:t> C</a:t>
            </a:r>
            <a:r>
              <a:rPr lang="en-US" altLang="en-US" dirty="0" smtClean="0"/>
              <a:t>1 = [</a:t>
            </a:r>
            <a:r>
              <a:rPr lang="en-US" altLang="en-US" dirty="0" err="1" smtClean="0"/>
              <a:t>def</a:t>
            </a:r>
            <a:r>
              <a:rPr lang="en-US" altLang="en-US" dirty="0" smtClean="0"/>
              <a:t>]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for all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,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	if </a:t>
            </a:r>
            <a:r>
              <a:rPr lang="en-US" altLang="en-US" i="1" dirty="0" err="1" smtClean="0"/>
              <a:t>Cct</a:t>
            </a:r>
            <a:r>
              <a:rPr lang="en-US" altLang="en-US" i="1" dirty="0" smtClean="0"/>
              <a:t> </a:t>
            </a:r>
          </a:p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	</a:t>
            </a:r>
            <a:r>
              <a:rPr lang="en-US" altLang="en-US" dirty="0" smtClean="0"/>
              <a:t>then there is some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	such that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t </a:t>
            </a:r>
            <a:r>
              <a:rPr lang="en-US" altLang="en-US" dirty="0" smtClean="0"/>
              <a:t>and 	</a:t>
            </a:r>
            <a:r>
              <a:rPr lang="en-US" altLang="en-US" i="1" dirty="0" smtClean="0"/>
              <a:t>c </a:t>
            </a:r>
            <a:r>
              <a:rPr lang="en-US" altLang="en-US" b="1" dirty="0" err="1" smtClean="0"/>
              <a:t>part_of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</a:t>
            </a:r>
            <a:r>
              <a:rPr lang="en-US" altLang="en-US" b="1" dirty="0" smtClean="0"/>
              <a:t>at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. 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D5E075-0637-4E57-A8F7-E414217BD8E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0357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0358" name="AutoShape 5"/>
          <p:cNvCxnSpPr>
            <a:cxnSpLocks noChangeShapeType="1"/>
            <a:stCxn id="100356" idx="0"/>
            <a:endCxn id="100357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59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0360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0361" name="AutoShape 8"/>
          <p:cNvCxnSpPr>
            <a:cxnSpLocks noChangeShapeType="1"/>
            <a:stCxn id="100357" idx="0"/>
            <a:endCxn id="100360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2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0363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0364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0372" name="AutoShape 12"/>
            <p:cNvCxnSpPr>
              <a:cxnSpLocks noChangeShapeType="1"/>
              <a:stCxn id="100363" idx="1"/>
              <a:endCxn id="100356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373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0366" name="AutoShape 15"/>
          <p:cNvCxnSpPr>
            <a:cxnSpLocks noChangeShapeType="1"/>
            <a:stCxn id="100363" idx="0"/>
            <a:endCxn id="100365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0368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0370" name="Text Box 19"/>
          <p:cNvSpPr txBox="1">
            <a:spLocks noChangeArrowheads="1"/>
          </p:cNvSpPr>
          <p:nvPr/>
        </p:nvSpPr>
        <p:spPr bwMode="auto">
          <a:xfrm>
            <a:off x="5562600" y="6461125"/>
            <a:ext cx="286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Cct = c instance-of C at t</a:t>
            </a:r>
          </a:p>
        </p:txBody>
      </p:sp>
      <p:sp>
        <p:nvSpPr>
          <p:cNvPr id="100371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3D5A85-377B-4D7B-A609-F71A7AF260A1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131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2404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2406" name="Text Box 19"/>
          <p:cNvSpPr txBox="1">
            <a:spLocks noChangeArrowheads="1"/>
          </p:cNvSpPr>
          <p:nvPr/>
        </p:nvSpPr>
        <p:spPr bwMode="auto">
          <a:xfrm>
            <a:off x="5562600" y="6461125"/>
            <a:ext cx="286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Cct = c instance-of C at t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95450" y="2468563"/>
            <a:ext cx="1416050" cy="1204912"/>
            <a:chOff x="1068" y="1555"/>
            <a:chExt cx="892" cy="759"/>
          </a:xfrm>
        </p:grpSpPr>
        <p:cxnSp>
          <p:nvCxnSpPr>
            <p:cNvPr id="102424" name="AutoShape 22"/>
            <p:cNvCxnSpPr>
              <a:cxnSpLocks noChangeShapeType="1"/>
            </p:cNvCxnSpPr>
            <p:nvPr/>
          </p:nvCxnSpPr>
          <p:spPr bwMode="auto">
            <a:xfrm flipH="1">
              <a:off x="1068" y="1808"/>
              <a:ext cx="792" cy="4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25" name="Text Box 23"/>
            <p:cNvSpPr txBox="1">
              <a:spLocks noChangeArrowheads="1"/>
            </p:cNvSpPr>
            <p:nvPr/>
          </p:nvSpPr>
          <p:spPr bwMode="auto">
            <a:xfrm>
              <a:off x="1356" y="2064"/>
              <a:ext cx="6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Part-of</a:t>
              </a:r>
            </a:p>
          </p:txBody>
        </p:sp>
        <p:sp>
          <p:nvSpPr>
            <p:cNvPr id="102426" name="Text Box 24"/>
            <p:cNvSpPr txBox="1">
              <a:spLocks noChangeArrowheads="1"/>
            </p:cNvSpPr>
            <p:nvPr/>
          </p:nvSpPr>
          <p:spPr bwMode="auto">
            <a:xfrm>
              <a:off x="1372" y="1555"/>
              <a:ext cx="2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02408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563D04B-F01D-489B-89DC-A8769FAD2777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131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02409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2410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2411" name="AutoShape 5"/>
          <p:cNvCxnSpPr>
            <a:cxnSpLocks noChangeShapeType="1"/>
            <a:stCxn id="102409" idx="0"/>
            <a:endCxn id="102410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2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2413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2414" name="AutoShape 8"/>
          <p:cNvCxnSpPr>
            <a:cxnSpLocks noChangeShapeType="1"/>
            <a:stCxn id="102410" idx="0"/>
            <a:endCxn id="102413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5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2416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2417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2422" name="AutoShape 12"/>
            <p:cNvCxnSpPr>
              <a:cxnSpLocks noChangeShapeType="1"/>
              <a:stCxn id="102416" idx="1"/>
              <a:endCxn id="102409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23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2418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2419" name="AutoShape 15"/>
          <p:cNvCxnSpPr>
            <a:cxnSpLocks noChangeShapeType="1"/>
            <a:stCxn id="102416" idx="0"/>
            <a:endCxn id="102418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20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2421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Part-of can be generalized, … with care !</a:t>
            </a:r>
          </a:p>
        </p:txBody>
      </p:sp>
      <p:sp>
        <p:nvSpPr>
          <p:cNvPr id="30" name="Rectangle 18"/>
          <p:cNvSpPr>
            <a:spLocks noGrp="1" noChangeArrowheads="1"/>
          </p:cNvSpPr>
          <p:nvPr>
            <p:ph idx="1"/>
          </p:nvPr>
        </p:nvSpPr>
        <p:spPr>
          <a:xfrm>
            <a:off x="4718050" y="1676400"/>
            <a:ext cx="4197350" cy="4953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C </a:t>
            </a:r>
            <a:r>
              <a:rPr lang="en-US" altLang="en-US" i="1" dirty="0" err="1" smtClean="0"/>
              <a:t>part_of</a:t>
            </a:r>
            <a:r>
              <a:rPr lang="en-US" altLang="en-US" i="1" dirty="0" smtClean="0"/>
              <a:t> C</a:t>
            </a:r>
            <a:r>
              <a:rPr lang="en-US" altLang="en-US" dirty="0" smtClean="0"/>
              <a:t>1 = [</a:t>
            </a:r>
            <a:r>
              <a:rPr lang="en-US" altLang="en-US" dirty="0" err="1" smtClean="0"/>
              <a:t>def</a:t>
            </a:r>
            <a:r>
              <a:rPr lang="en-US" altLang="en-US" dirty="0" smtClean="0"/>
              <a:t>]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for all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,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	if </a:t>
            </a:r>
            <a:r>
              <a:rPr lang="en-US" altLang="en-US" i="1" dirty="0" err="1" smtClean="0"/>
              <a:t>Cct</a:t>
            </a:r>
            <a:r>
              <a:rPr lang="en-US" altLang="en-US" i="1" dirty="0" smtClean="0"/>
              <a:t> </a:t>
            </a:r>
          </a:p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	</a:t>
            </a:r>
            <a:r>
              <a:rPr lang="en-US" altLang="en-US" dirty="0" smtClean="0"/>
              <a:t>then there is some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	such that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t </a:t>
            </a:r>
            <a:r>
              <a:rPr lang="en-US" altLang="en-US" dirty="0" smtClean="0"/>
              <a:t>and 	</a:t>
            </a:r>
            <a:r>
              <a:rPr lang="en-US" altLang="en-US" i="1" dirty="0" smtClean="0"/>
              <a:t>c </a:t>
            </a:r>
            <a:r>
              <a:rPr lang="en-US" altLang="en-US" b="1" dirty="0" err="1" smtClean="0"/>
              <a:t>part_of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</a:t>
            </a:r>
            <a:r>
              <a:rPr lang="en-US" altLang="en-US" b="1" dirty="0" smtClean="0"/>
              <a:t>at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63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Part-of can be generalized, … with care !</a:t>
            </a:r>
          </a:p>
        </p:txBody>
      </p:sp>
      <p:sp>
        <p:nvSpPr>
          <p:cNvPr id="1947666" name="Rectangle 18"/>
          <p:cNvSpPr>
            <a:spLocks noGrp="1" noChangeArrowheads="1"/>
          </p:cNvSpPr>
          <p:nvPr>
            <p:ph idx="1"/>
          </p:nvPr>
        </p:nvSpPr>
        <p:spPr>
          <a:xfrm>
            <a:off x="3810000" y="1676400"/>
            <a:ext cx="5105400" cy="4953000"/>
          </a:xfrm>
        </p:spPr>
        <p:txBody>
          <a:bodyPr/>
          <a:lstStyle/>
          <a:p>
            <a:pPr marL="288925" indent="-288925" eaLnBrk="1" hangingPunct="1"/>
            <a:r>
              <a:rPr lang="en-US" altLang="en-US" sz="2800" b="1" i="1" dirty="0" smtClean="0"/>
              <a:t>Horse teeth</a:t>
            </a:r>
            <a:r>
              <a:rPr lang="en-US" altLang="en-US" sz="2800" dirty="0" smtClean="0"/>
              <a:t> are not parts of human beings</a:t>
            </a:r>
          </a:p>
          <a:p>
            <a:pPr marL="288925" indent="-288925" eaLnBrk="1" hangingPunct="1"/>
            <a:r>
              <a:rPr lang="en-US" altLang="en-US" sz="2800" b="1" i="1" dirty="0" smtClean="0"/>
              <a:t>Extracted teeth </a:t>
            </a:r>
            <a:r>
              <a:rPr lang="en-US" altLang="en-US" sz="2800" dirty="0" smtClean="0"/>
              <a:t>are not parts of human beings</a:t>
            </a:r>
          </a:p>
          <a:p>
            <a:pPr marL="288925" indent="-288925" eaLnBrk="1" hangingPunct="1"/>
            <a:r>
              <a:rPr lang="en-US" altLang="en-US" sz="2800" dirty="0" smtClean="0"/>
              <a:t>‘</a:t>
            </a:r>
            <a:r>
              <a:rPr lang="en-US" altLang="en-US" sz="2800" b="1" i="1" dirty="0" smtClean="0"/>
              <a:t>Canonical tooth is part of canonical human being</a:t>
            </a:r>
            <a:r>
              <a:rPr lang="en-US" altLang="en-US" sz="2800" dirty="0" smtClean="0"/>
              <a:t>’, but…, there are (very likely) no such particulars</a:t>
            </a:r>
          </a:p>
          <a:p>
            <a:pPr marL="288925" indent="-288925" eaLnBrk="1" hangingPunct="1"/>
            <a:r>
              <a:rPr lang="en-US" altLang="en-US" sz="2800" dirty="0" smtClean="0"/>
              <a:t>…</a:t>
            </a:r>
          </a:p>
        </p:txBody>
      </p:sp>
      <p:sp>
        <p:nvSpPr>
          <p:cNvPr id="10445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43EDC2-A6C7-4425-9D09-2F84E15D000A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132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4451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95450" y="2468563"/>
            <a:ext cx="1416050" cy="1204912"/>
            <a:chOff x="1068" y="1555"/>
            <a:chExt cx="892" cy="759"/>
          </a:xfrm>
        </p:grpSpPr>
        <p:cxnSp>
          <p:nvCxnSpPr>
            <p:cNvPr id="104471" name="AutoShape 22"/>
            <p:cNvCxnSpPr>
              <a:cxnSpLocks noChangeShapeType="1"/>
            </p:cNvCxnSpPr>
            <p:nvPr/>
          </p:nvCxnSpPr>
          <p:spPr bwMode="auto">
            <a:xfrm flipH="1">
              <a:off x="1068" y="1808"/>
              <a:ext cx="792" cy="4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472" name="Text Box 23"/>
            <p:cNvSpPr txBox="1">
              <a:spLocks noChangeArrowheads="1"/>
            </p:cNvSpPr>
            <p:nvPr/>
          </p:nvSpPr>
          <p:spPr bwMode="auto">
            <a:xfrm>
              <a:off x="1356" y="2064"/>
              <a:ext cx="6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Part-of</a:t>
              </a:r>
            </a:p>
          </p:txBody>
        </p:sp>
        <p:sp>
          <p:nvSpPr>
            <p:cNvPr id="104473" name="Text Box 24"/>
            <p:cNvSpPr txBox="1">
              <a:spLocks noChangeArrowheads="1"/>
            </p:cNvSpPr>
            <p:nvPr/>
          </p:nvSpPr>
          <p:spPr bwMode="auto">
            <a:xfrm>
              <a:off x="1372" y="1555"/>
              <a:ext cx="2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04455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345104-51B4-4E9E-913D-CF12AF77A590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132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04456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4457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4458" name="AutoShape 5"/>
          <p:cNvCxnSpPr>
            <a:cxnSpLocks noChangeShapeType="1"/>
            <a:stCxn id="104456" idx="0"/>
            <a:endCxn id="104457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4460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4461" name="AutoShape 8"/>
          <p:cNvCxnSpPr>
            <a:cxnSpLocks noChangeShapeType="1"/>
            <a:stCxn id="104457" idx="0"/>
            <a:endCxn id="104460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62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4463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4464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4469" name="AutoShape 12"/>
            <p:cNvCxnSpPr>
              <a:cxnSpLocks noChangeShapeType="1"/>
              <a:stCxn id="104463" idx="1"/>
              <a:endCxn id="104456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470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4465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4466" name="AutoShape 15"/>
          <p:cNvCxnSpPr>
            <a:cxnSpLocks noChangeShapeType="1"/>
            <a:stCxn id="104463" idx="0"/>
            <a:endCxn id="104465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67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4468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66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7313" y="3138488"/>
            <a:ext cx="5800725" cy="2098675"/>
            <a:chOff x="87083" y="3138196"/>
            <a:chExt cx="5800532" cy="2099387"/>
          </a:xfrm>
        </p:grpSpPr>
        <p:sp>
          <p:nvSpPr>
            <p:cNvPr id="29731" name="Rectangle 40"/>
            <p:cNvSpPr>
              <a:spLocks noChangeArrowheads="1"/>
            </p:cNvSpPr>
            <p:nvPr/>
          </p:nvSpPr>
          <p:spPr bwMode="auto">
            <a:xfrm>
              <a:off x="4892350" y="3138196"/>
              <a:ext cx="995265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2" name="Rectangle 37"/>
            <p:cNvSpPr>
              <a:spLocks noChangeArrowheads="1"/>
            </p:cNvSpPr>
            <p:nvPr/>
          </p:nvSpPr>
          <p:spPr bwMode="auto">
            <a:xfrm>
              <a:off x="87083" y="4771052"/>
              <a:ext cx="121920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3" name="Rectangle 36"/>
            <p:cNvSpPr>
              <a:spLocks noChangeArrowheads="1"/>
            </p:cNvSpPr>
            <p:nvPr/>
          </p:nvSpPr>
          <p:spPr bwMode="auto">
            <a:xfrm>
              <a:off x="2883159" y="3144416"/>
              <a:ext cx="110101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9734" name="Group 35"/>
            <p:cNvGrpSpPr>
              <a:grpSpLocks/>
            </p:cNvGrpSpPr>
            <p:nvPr/>
          </p:nvGrpSpPr>
          <p:grpSpPr bwMode="auto">
            <a:xfrm rot="-1765470">
              <a:off x="889521" y="3934405"/>
              <a:ext cx="2002969" cy="382555"/>
              <a:chOff x="171061" y="4195665"/>
              <a:chExt cx="2002969" cy="382555"/>
            </a:xfrm>
          </p:grpSpPr>
          <p:sp>
            <p:nvSpPr>
              <p:cNvPr id="29738" name="Right Arrow 3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9" name="Right Arrow 3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9735" name="Group 42"/>
            <p:cNvGrpSpPr>
              <a:grpSpLocks/>
            </p:cNvGrpSpPr>
            <p:nvPr/>
          </p:nvGrpSpPr>
          <p:grpSpPr bwMode="auto">
            <a:xfrm>
              <a:off x="4002833" y="3200396"/>
              <a:ext cx="889517" cy="382559"/>
              <a:chOff x="171061" y="4195665"/>
              <a:chExt cx="2002969" cy="382555"/>
            </a:xfrm>
          </p:grpSpPr>
          <p:sp>
            <p:nvSpPr>
              <p:cNvPr id="29736" name="Right Arrow 4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7" name="Right Arrow 4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8" y="3170238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etiological process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924175" y="3170238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disorder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4937125" y="3170238"/>
            <a:ext cx="92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disease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6783388" y="3170238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pathological process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6346825" y="4808538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abnormal bodily features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4030663" y="4808538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signs &amp; symptoms</a:t>
            </a:r>
          </a:p>
        </p:txBody>
      </p:sp>
      <p:sp>
        <p:nvSpPr>
          <p:cNvPr id="29705" name="Rectangle 15"/>
          <p:cNvSpPr>
            <a:spLocks noChangeArrowheads="1"/>
          </p:cNvSpPr>
          <p:nvPr/>
        </p:nvSpPr>
        <p:spPr bwMode="auto">
          <a:xfrm>
            <a:off x="1579563" y="4808538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interpretive process</a:t>
            </a: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120650" y="4808538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diagnosis</a:t>
            </a:r>
          </a:p>
        </p:txBody>
      </p:sp>
      <p:grpSp>
        <p:nvGrpSpPr>
          <p:cNvPr id="29707" name="Group 25"/>
          <p:cNvGrpSpPr>
            <a:grpSpLocks/>
          </p:cNvGrpSpPr>
          <p:nvPr/>
        </p:nvGrpSpPr>
        <p:grpSpPr bwMode="auto">
          <a:xfrm>
            <a:off x="1854200" y="2395538"/>
            <a:ext cx="1346200" cy="749300"/>
            <a:chOff x="1854200" y="2908300"/>
            <a:chExt cx="1346200" cy="749300"/>
          </a:xfrm>
        </p:grpSpPr>
        <p:sp>
          <p:nvSpPr>
            <p:cNvPr id="29729" name="Rectangle 5"/>
            <p:cNvSpPr>
              <a:spLocks noChangeArrowheads="1"/>
            </p:cNvSpPr>
            <p:nvPr/>
          </p:nvSpPr>
          <p:spPr bwMode="auto">
            <a:xfrm>
              <a:off x="1905000" y="29083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30" name="AutoShape 19"/>
            <p:cNvSpPr>
              <a:spLocks noChangeArrowheads="1"/>
            </p:cNvSpPr>
            <p:nvPr/>
          </p:nvSpPr>
          <p:spPr bwMode="auto">
            <a:xfrm>
              <a:off x="18542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3695700" y="2395538"/>
            <a:ext cx="1346200" cy="749300"/>
            <a:chOff x="3695700" y="2908300"/>
            <a:chExt cx="1346200" cy="749300"/>
          </a:xfrm>
        </p:grpSpPr>
        <p:sp>
          <p:nvSpPr>
            <p:cNvPr id="29727" name="Rectangle 7"/>
            <p:cNvSpPr>
              <a:spLocks noChangeArrowheads="1"/>
            </p:cNvSpPr>
            <p:nvPr/>
          </p:nvSpPr>
          <p:spPr bwMode="auto">
            <a:xfrm>
              <a:off x="3965575" y="2908300"/>
              <a:ext cx="7524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bears</a:t>
              </a:r>
            </a:p>
          </p:txBody>
        </p:sp>
        <p:sp>
          <p:nvSpPr>
            <p:cNvPr id="29728" name="AutoShape 20"/>
            <p:cNvSpPr>
              <a:spLocks noChangeArrowheads="1"/>
            </p:cNvSpPr>
            <p:nvPr/>
          </p:nvSpPr>
          <p:spPr bwMode="auto">
            <a:xfrm>
              <a:off x="36957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9" name="Group 27"/>
          <p:cNvGrpSpPr>
            <a:grpSpLocks/>
          </p:cNvGrpSpPr>
          <p:nvPr/>
        </p:nvGrpSpPr>
        <p:grpSpPr bwMode="auto">
          <a:xfrm>
            <a:off x="5775325" y="2395538"/>
            <a:ext cx="1387475" cy="749300"/>
            <a:chOff x="5775325" y="2908300"/>
            <a:chExt cx="1387475" cy="749300"/>
          </a:xfrm>
        </p:grpSpPr>
        <p:sp>
          <p:nvSpPr>
            <p:cNvPr id="29725" name="Rectangle 9"/>
            <p:cNvSpPr>
              <a:spLocks noChangeArrowheads="1"/>
            </p:cNvSpPr>
            <p:nvPr/>
          </p:nvSpPr>
          <p:spPr bwMode="auto">
            <a:xfrm>
              <a:off x="5775325" y="2908300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realized_in</a:t>
              </a:r>
            </a:p>
          </p:txBody>
        </p:sp>
        <p:sp>
          <p:nvSpPr>
            <p:cNvPr id="29726" name="AutoShape 21"/>
            <p:cNvSpPr>
              <a:spLocks noChangeArrowheads="1"/>
            </p:cNvSpPr>
            <p:nvPr/>
          </p:nvSpPr>
          <p:spPr bwMode="auto">
            <a:xfrm>
              <a:off x="58166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0" name="Group 31"/>
          <p:cNvGrpSpPr>
            <a:grpSpLocks/>
          </p:cNvGrpSpPr>
          <p:nvPr/>
        </p:nvGrpSpPr>
        <p:grpSpPr bwMode="auto">
          <a:xfrm>
            <a:off x="723900" y="5189538"/>
            <a:ext cx="1346200" cy="730250"/>
            <a:chOff x="723900" y="5702300"/>
            <a:chExt cx="1346200" cy="730250"/>
          </a:xfrm>
        </p:grpSpPr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863600" y="60325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24" name="AutoShape 22"/>
            <p:cNvSpPr>
              <a:spLocks noChangeArrowheads="1"/>
            </p:cNvSpPr>
            <p:nvPr/>
          </p:nvSpPr>
          <p:spPr bwMode="auto">
            <a:xfrm flipH="1" flipV="1">
              <a:off x="723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1" name="Group 30"/>
          <p:cNvGrpSpPr>
            <a:grpSpLocks/>
          </p:cNvGrpSpPr>
          <p:nvPr/>
        </p:nvGrpSpPr>
        <p:grpSpPr bwMode="auto">
          <a:xfrm>
            <a:off x="3005138" y="5189538"/>
            <a:ext cx="1733550" cy="730250"/>
            <a:chOff x="3005138" y="5702300"/>
            <a:chExt cx="1733550" cy="730250"/>
          </a:xfrm>
        </p:grpSpPr>
        <p:sp>
          <p:nvSpPr>
            <p:cNvPr id="29721" name="Rectangle 18"/>
            <p:cNvSpPr>
              <a:spLocks noChangeArrowheads="1"/>
            </p:cNvSpPr>
            <p:nvPr/>
          </p:nvSpPr>
          <p:spPr bwMode="auto">
            <a:xfrm>
              <a:off x="3005138" y="6032500"/>
              <a:ext cx="1733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participates_in</a:t>
              </a:r>
            </a:p>
          </p:txBody>
        </p:sp>
        <p:sp>
          <p:nvSpPr>
            <p:cNvPr id="29722" name="AutoShape 23"/>
            <p:cNvSpPr>
              <a:spLocks noChangeArrowheads="1"/>
            </p:cNvSpPr>
            <p:nvPr/>
          </p:nvSpPr>
          <p:spPr bwMode="auto">
            <a:xfrm flipH="1" flipV="1">
              <a:off x="3136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2" name="Group 29"/>
          <p:cNvGrpSpPr>
            <a:grpSpLocks/>
          </p:cNvGrpSpPr>
          <p:nvPr/>
        </p:nvGrpSpPr>
        <p:grpSpPr bwMode="auto">
          <a:xfrm>
            <a:off x="5408613" y="5189538"/>
            <a:ext cx="1654175" cy="730250"/>
            <a:chOff x="5408613" y="5702300"/>
            <a:chExt cx="1654175" cy="730250"/>
          </a:xfrm>
        </p:grpSpPr>
        <p:sp>
          <p:nvSpPr>
            <p:cNvPr id="29719" name="Rectangle 13"/>
            <p:cNvSpPr>
              <a:spLocks noChangeArrowheads="1"/>
            </p:cNvSpPr>
            <p:nvPr/>
          </p:nvSpPr>
          <p:spPr bwMode="auto">
            <a:xfrm>
              <a:off x="5408613" y="6032500"/>
              <a:ext cx="1654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recognized_as</a:t>
              </a: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 flipH="1" flipV="1">
              <a:off x="55372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3" name="Group 28"/>
          <p:cNvGrpSpPr>
            <a:grpSpLocks/>
          </p:cNvGrpSpPr>
          <p:nvPr/>
        </p:nvGrpSpPr>
        <p:grpSpPr bwMode="auto">
          <a:xfrm>
            <a:off x="7200900" y="3538538"/>
            <a:ext cx="1320800" cy="1346200"/>
            <a:chOff x="7200900" y="4051300"/>
            <a:chExt cx="1320800" cy="1346200"/>
          </a:xfrm>
        </p:grpSpPr>
        <p:sp>
          <p:nvSpPr>
            <p:cNvPr id="53263" name="Rectangle 16"/>
            <p:cNvSpPr>
              <a:spLocks noChangeArrowheads="1"/>
            </p:cNvSpPr>
            <p:nvPr/>
          </p:nvSpPr>
          <p:spPr bwMode="auto">
            <a:xfrm>
              <a:off x="7200900" y="4483100"/>
              <a:ext cx="11144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0" i="1" dirty="0">
                  <a:solidFill>
                    <a:schemeClr val="accent3"/>
                  </a:solidFill>
                  <a:ea typeface="ＭＳ Ｐゴシック" pitchFamily="34" charset="-128"/>
                </a:rPr>
                <a:t>produces</a:t>
              </a:r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 flipH="1" flipV="1">
              <a:off x="7670800" y="45466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sp>
        <p:nvSpPr>
          <p:cNvPr id="29714" name="AutoShape 26"/>
          <p:cNvSpPr>
            <a:spLocks noGrp="1" noChangeArrowheads="1"/>
          </p:cNvSpPr>
          <p:nvPr>
            <p:ph type="title"/>
          </p:nvPr>
        </p:nvSpPr>
        <p:spPr>
          <a:xfrm>
            <a:off x="255588" y="1072397"/>
            <a:ext cx="8632825" cy="1055608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Example: The dimensions/axes of the </a:t>
            </a:r>
            <a:br>
              <a:rPr lang="en-US" altLang="en-US" sz="2800" dirty="0" smtClean="0"/>
            </a:br>
            <a:r>
              <a:rPr lang="en-US" altLang="en-US" sz="2800" dirty="0" smtClean="0"/>
              <a:t>Ontology of General Medical Science </a:t>
            </a:r>
            <a:r>
              <a:rPr lang="en-US" altLang="en-US" sz="2000" dirty="0" smtClean="0"/>
              <a:t>(OGMS)</a:t>
            </a:r>
          </a:p>
        </p:txBody>
      </p:sp>
      <p:sp>
        <p:nvSpPr>
          <p:cNvPr id="29715" name="Rectangle 32"/>
          <p:cNvSpPr>
            <a:spLocks noChangeArrowheads="1"/>
          </p:cNvSpPr>
          <p:nvPr/>
        </p:nvSpPr>
        <p:spPr bwMode="auto">
          <a:xfrm>
            <a:off x="4572000" y="65309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400" b="0">
                <a:solidFill>
                  <a:schemeClr val="bg1"/>
                </a:solidFill>
                <a:hlinkClick r:id="rId3"/>
              </a:rPr>
              <a:t>http://code.google.com/p/ogms/</a:t>
            </a:r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29716" name="Rectangle 33"/>
          <p:cNvSpPr>
            <a:spLocks noChangeArrowheads="1"/>
          </p:cNvSpPr>
          <p:nvPr/>
        </p:nvSpPr>
        <p:spPr bwMode="auto">
          <a:xfrm>
            <a:off x="381000" y="6100763"/>
            <a:ext cx="8763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400" b="0" dirty="0" err="1">
                <a:solidFill>
                  <a:schemeClr val="bg1"/>
                </a:solidFill>
              </a:rPr>
              <a:t>Scheuermann</a:t>
            </a:r>
            <a:r>
              <a:rPr lang="en-US" altLang="en-US" sz="1400" b="0" dirty="0">
                <a:solidFill>
                  <a:schemeClr val="bg1"/>
                </a:solidFill>
              </a:rPr>
              <a:t> R, Ceusters W, Smith B. Toward an Ontological Treatment of Disease and Diagnosis. 2009 AMIA Summit on Translational Bioinformatics, San Francisco, California, March 15-17, 2009;: 116-120.</a:t>
            </a:r>
          </a:p>
          <a:p>
            <a:pPr algn="l" eaLnBrk="1" hangingPunct="1"/>
            <a:r>
              <a:rPr lang="en-US" altLang="en-US" sz="1400" b="0" dirty="0">
                <a:solidFill>
                  <a:schemeClr val="bg1"/>
                </a:solidFill>
                <a:hlinkClick r:id="rId4"/>
              </a:rPr>
              <a:t>http://www.referent-tracking.com/RTU/sendfile/?file=AMIA-0075-T2009.pdf </a:t>
            </a:r>
            <a:endParaRPr lang="en-US" alt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Conclusion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Realism-based ontology has a lot to offer to make data collections comparable and unambiguously understandable.</a:t>
            </a:r>
          </a:p>
          <a:p>
            <a:r>
              <a:rPr lang="en-US" altLang="en-US" dirty="0" smtClean="0"/>
              <a:t>It is hard !</a:t>
            </a:r>
          </a:p>
          <a:p>
            <a:r>
              <a:rPr lang="en-US" altLang="en-US" dirty="0" smtClean="0"/>
              <a:t>How far one needs to go depends on the purposes.</a:t>
            </a:r>
          </a:p>
          <a:p>
            <a:pPr lvl="1"/>
            <a:r>
              <a:rPr lang="en-US" altLang="en-US" dirty="0" smtClean="0"/>
              <a:t>ideally: an analysis should be such that it can accommodate ALL purposes, i.e. the analysis should be independent of any purpose;</a:t>
            </a:r>
          </a:p>
          <a:p>
            <a:pPr lvl="2"/>
            <a:r>
              <a:rPr lang="en-US" altLang="en-US" dirty="0" smtClean="0"/>
              <a:t>distinction between reference ontologies and application ontologies.</a:t>
            </a:r>
          </a:p>
        </p:txBody>
      </p:sp>
    </p:spTree>
    <p:extLst>
      <p:ext uri="{BB962C8B-B14F-4D97-AF65-F5344CB8AC3E}">
        <p14:creationId xmlns:p14="http://schemas.microsoft.com/office/powerpoint/2010/main" val="12576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Post-lecture test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test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wrong in this statement:</a:t>
            </a:r>
          </a:p>
          <a:p>
            <a:endParaRPr lang="en-US" dirty="0"/>
          </a:p>
          <a:p>
            <a:r>
              <a:rPr lang="en-US" i="1" dirty="0" smtClean="0"/>
              <a:t>	Early </a:t>
            </a:r>
            <a:r>
              <a:rPr lang="en-US" i="1" dirty="0"/>
              <a:t>versions of computational </a:t>
            </a:r>
            <a:r>
              <a:rPr lang="en-US" i="1" dirty="0" smtClean="0"/>
              <a:t>ontologies such </a:t>
            </a:r>
            <a:r>
              <a:rPr lang="en-US" i="1" dirty="0"/>
              <a:t>as the Gene Ontology (GO</a:t>
            </a:r>
            <a:r>
              <a:rPr lang="en-US" i="1" dirty="0" smtClean="0"/>
              <a:t>), the </a:t>
            </a:r>
            <a:r>
              <a:rPr lang="en-US" i="1" dirty="0"/>
              <a:t>Unified Medical Language </a:t>
            </a:r>
            <a:r>
              <a:rPr lang="en-US" i="1" dirty="0" smtClean="0"/>
              <a:t>System (</a:t>
            </a:r>
            <a:r>
              <a:rPr lang="en-US" i="1" dirty="0"/>
              <a:t>UMLS) and the National Cancer </a:t>
            </a:r>
            <a:r>
              <a:rPr lang="en-US" i="1" dirty="0" smtClean="0"/>
              <a:t>Institute Thesaurus </a:t>
            </a:r>
            <a:r>
              <a:rPr lang="en-US" i="1" dirty="0"/>
              <a:t>were criticized by some </a:t>
            </a:r>
            <a:r>
              <a:rPr lang="en-US" i="1" dirty="0" smtClean="0"/>
              <a:t>classical </a:t>
            </a:r>
            <a:r>
              <a:rPr lang="en-US" i="1" dirty="0" err="1" smtClean="0"/>
              <a:t>ontologists</a:t>
            </a:r>
            <a:r>
              <a:rPr lang="en-US" i="1" dirty="0" smtClean="0"/>
              <a:t> </a:t>
            </a:r>
            <a:r>
              <a:rPr lang="en-US" i="1" dirty="0"/>
              <a:t>because of deficiencies in </a:t>
            </a:r>
            <a:r>
              <a:rPr lang="en-US" i="1" dirty="0" smtClean="0"/>
              <a:t>how they </a:t>
            </a:r>
            <a:r>
              <a:rPr lang="en-US" i="1" dirty="0"/>
              <a:t>related to classical formalisms for </a:t>
            </a:r>
            <a:r>
              <a:rPr lang="en-US" i="1" dirty="0" smtClean="0"/>
              <a:t>representing reality </a:t>
            </a:r>
            <a:r>
              <a:rPr lang="en-US" i="1" dirty="0"/>
              <a:t>in terms of categories </a:t>
            </a:r>
            <a:r>
              <a:rPr lang="en-US" i="1" dirty="0" smtClean="0"/>
              <a:t>and their </a:t>
            </a:r>
            <a:r>
              <a:rPr lang="en-US" i="1" dirty="0"/>
              <a:t>instances [40–42</a:t>
            </a:r>
            <a:r>
              <a:rPr lang="en-US" i="1" dirty="0" smtClean="0"/>
              <a:t>].</a:t>
            </a:r>
          </a:p>
          <a:p>
            <a:endParaRPr lang="en-US" dirty="0"/>
          </a:p>
          <a:p>
            <a:pPr marL="741362" lvl="1" indent="0">
              <a:buNone/>
            </a:pPr>
            <a:r>
              <a:rPr lang="en-US" sz="1400" dirty="0" smtClean="0"/>
              <a:t>From</a:t>
            </a:r>
            <a:r>
              <a:rPr lang="en-US" sz="1400" dirty="0"/>
              <a:t>: </a:t>
            </a:r>
            <a:r>
              <a:rPr lang="en-US" sz="1400" dirty="0" err="1"/>
              <a:t>Maojo</a:t>
            </a:r>
            <a:r>
              <a:rPr lang="en-US" sz="1400" dirty="0"/>
              <a:t> V, Crespo J, Garcia-</a:t>
            </a:r>
            <a:r>
              <a:rPr lang="en-US" sz="1400" dirty="0" err="1"/>
              <a:t>Remesal</a:t>
            </a:r>
            <a:r>
              <a:rPr lang="en-US" sz="1400" dirty="0"/>
              <a:t> M, de la </a:t>
            </a:r>
            <a:r>
              <a:rPr lang="en-US" sz="1400" dirty="0" err="1" smtClean="0"/>
              <a:t>Iglesia</a:t>
            </a:r>
            <a:r>
              <a:rPr lang="en-US" sz="1400" dirty="0" smtClean="0"/>
              <a:t> D</a:t>
            </a:r>
            <a:r>
              <a:rPr lang="en-US" sz="1400" dirty="0"/>
              <a:t>, Pérez-Rey D, </a:t>
            </a:r>
            <a:r>
              <a:rPr lang="en-US" sz="1400" dirty="0" err="1"/>
              <a:t>Kulikowski</a:t>
            </a:r>
            <a:r>
              <a:rPr lang="en-US" sz="1400" dirty="0"/>
              <a:t> C</a:t>
            </a:r>
            <a:r>
              <a:rPr lang="en-US" sz="1400" dirty="0" smtClean="0"/>
              <a:t>. Biomedical </a:t>
            </a:r>
            <a:r>
              <a:rPr lang="en-US" sz="1400" dirty="0"/>
              <a:t>Ontologies</a:t>
            </a:r>
            <a:r>
              <a:rPr lang="en-US" sz="1400" dirty="0" smtClean="0"/>
              <a:t>: Toward </a:t>
            </a:r>
            <a:r>
              <a:rPr lang="en-US" sz="1400" dirty="0"/>
              <a:t>scientific debate. Methods </a:t>
            </a:r>
            <a:r>
              <a:rPr lang="en-US" sz="1400" dirty="0" err="1"/>
              <a:t>Inf</a:t>
            </a:r>
            <a:r>
              <a:rPr lang="en-US" sz="1400" dirty="0"/>
              <a:t> </a:t>
            </a:r>
            <a:r>
              <a:rPr lang="en-US" sz="1400" dirty="0" smtClean="0"/>
              <a:t>Med 2011</a:t>
            </a:r>
            <a:r>
              <a:rPr lang="en-US" sz="1400" dirty="0"/>
              <a:t>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29047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</a:t>
            </a:r>
            <a:r>
              <a:rPr lang="en-US" dirty="0"/>
              <a:t>test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The BFO divides </a:t>
            </a:r>
            <a:r>
              <a:rPr lang="en-US" sz="2000" i="1" dirty="0" err="1" smtClean="0"/>
              <a:t>occurrents</a:t>
            </a:r>
            <a:r>
              <a:rPr lang="en-US" sz="2000" i="1" dirty="0" smtClean="0"/>
              <a:t> into </a:t>
            </a:r>
            <a:r>
              <a:rPr lang="en-US" sz="2000" i="1" dirty="0"/>
              <a:t>two types: instantaneous </a:t>
            </a:r>
            <a:r>
              <a:rPr lang="en-US" sz="2000" i="1" dirty="0" smtClean="0"/>
              <a:t>and extended </a:t>
            </a:r>
            <a:r>
              <a:rPr lang="en-US" sz="2000" i="1" dirty="0"/>
              <a:t>(over time). And, it defines </a:t>
            </a:r>
            <a:r>
              <a:rPr lang="en-US" sz="2000" i="1" dirty="0" smtClean="0"/>
              <a:t>continuants as </a:t>
            </a:r>
            <a:r>
              <a:rPr lang="en-US" sz="2000" i="1" dirty="0"/>
              <a:t>falling into two categories: </a:t>
            </a:r>
            <a:r>
              <a:rPr lang="en-US" sz="2000" i="1" dirty="0" smtClean="0"/>
              <a:t>independent and </a:t>
            </a:r>
            <a:r>
              <a:rPr lang="en-US" sz="2000" i="1" dirty="0"/>
              <a:t>dependent. Examples of </a:t>
            </a:r>
            <a:r>
              <a:rPr lang="en-US" sz="2000" i="1" dirty="0" smtClean="0"/>
              <a:t>independents are </a:t>
            </a:r>
            <a:r>
              <a:rPr lang="en-US" sz="2000" i="1" dirty="0"/>
              <a:t>a cell, a bacterium, an </a:t>
            </a:r>
            <a:r>
              <a:rPr lang="en-US" sz="2000" i="1" dirty="0" smtClean="0"/>
              <a:t>organism (</a:t>
            </a:r>
            <a:r>
              <a:rPr lang="en-US" sz="2000" i="1" dirty="0"/>
              <a:t>or a person), whereas examples of </a:t>
            </a:r>
            <a:r>
              <a:rPr lang="en-US" sz="2000" i="1" dirty="0" smtClean="0"/>
              <a:t>dependents are </a:t>
            </a:r>
            <a:r>
              <a:rPr lang="en-US" sz="2000" i="1" dirty="0"/>
              <a:t>functions, qualities, </a:t>
            </a:r>
            <a:r>
              <a:rPr lang="en-US" sz="2000" i="1" dirty="0" err="1"/>
              <a:t>etc</a:t>
            </a:r>
            <a:r>
              <a:rPr lang="en-US" sz="2000" i="1" dirty="0"/>
              <a:t> [46</a:t>
            </a:r>
            <a:r>
              <a:rPr lang="en-US" sz="2000" i="1" dirty="0" smtClean="0"/>
              <a:t>, 51</a:t>
            </a:r>
            <a:r>
              <a:rPr lang="en-US" sz="2000" i="1" dirty="0"/>
              <a:t>]. </a:t>
            </a:r>
            <a:endParaRPr lang="en-US" sz="2000" i="1" dirty="0" smtClean="0"/>
          </a:p>
          <a:p>
            <a:r>
              <a:rPr lang="en-US" sz="2000" i="1" dirty="0" smtClean="0"/>
              <a:t>These </a:t>
            </a:r>
            <a:r>
              <a:rPr lang="en-US" sz="2000" i="1" dirty="0"/>
              <a:t>philosophical specifications </a:t>
            </a:r>
            <a:r>
              <a:rPr lang="en-US" sz="2000" i="1" dirty="0" smtClean="0"/>
              <a:t>for ontological </a:t>
            </a:r>
            <a:r>
              <a:rPr lang="en-US" sz="2000" i="1" dirty="0"/>
              <a:t>entities are, unfortunately, </a:t>
            </a:r>
            <a:r>
              <a:rPr lang="en-US" sz="2000" i="1" dirty="0" smtClean="0"/>
              <a:t>not necessarily </a:t>
            </a:r>
            <a:r>
              <a:rPr lang="en-US" sz="2000" i="1" dirty="0"/>
              <a:t>consistent with scientific </a:t>
            </a:r>
            <a:r>
              <a:rPr lang="en-US" sz="2000" i="1" dirty="0" smtClean="0"/>
              <a:t>needs and </a:t>
            </a:r>
            <a:r>
              <a:rPr lang="en-US" sz="2000" i="1" dirty="0"/>
              <a:t>practice. How can cells or viruses </a:t>
            </a:r>
            <a:r>
              <a:rPr lang="en-US" sz="2000" i="1" dirty="0" smtClean="0"/>
              <a:t>be entirely </a:t>
            </a:r>
            <a:r>
              <a:rPr lang="en-US" sz="2000" i="1" dirty="0"/>
              <a:t>independent entities, even within </a:t>
            </a:r>
            <a:r>
              <a:rPr lang="en-US" sz="2000" i="1" dirty="0" smtClean="0"/>
              <a:t>a controlled </a:t>
            </a:r>
            <a:r>
              <a:rPr lang="en-US" sz="2000" i="1" dirty="0"/>
              <a:t>laboratory environment</a:t>
            </a:r>
            <a:r>
              <a:rPr lang="en-US" sz="2000" i="1" dirty="0" smtClean="0"/>
              <a:t>?</a:t>
            </a:r>
          </a:p>
          <a:p>
            <a:pPr lvl="3"/>
            <a:r>
              <a:rPr lang="en-US" sz="1600" dirty="0"/>
              <a:t>From: </a:t>
            </a:r>
            <a:r>
              <a:rPr lang="en-US" sz="1600" dirty="0" err="1"/>
              <a:t>Maojo</a:t>
            </a:r>
            <a:r>
              <a:rPr lang="en-US" sz="1600" dirty="0"/>
              <a:t> V, Crespo J, Garcia-</a:t>
            </a:r>
            <a:r>
              <a:rPr lang="en-US" sz="1600" dirty="0" err="1"/>
              <a:t>Remesal</a:t>
            </a:r>
            <a:r>
              <a:rPr lang="en-US" sz="1600" dirty="0"/>
              <a:t> M, de la </a:t>
            </a:r>
            <a:r>
              <a:rPr lang="en-US" sz="1600" dirty="0" err="1"/>
              <a:t>Iglesia</a:t>
            </a:r>
            <a:r>
              <a:rPr lang="en-US" sz="1600" dirty="0"/>
              <a:t> D, Pérez-Rey D, </a:t>
            </a:r>
            <a:r>
              <a:rPr lang="en-US" sz="1600" dirty="0" err="1"/>
              <a:t>Kulikowski</a:t>
            </a:r>
            <a:r>
              <a:rPr lang="en-US" sz="1600" dirty="0"/>
              <a:t> C. Biomedical Ontologies: Toward scientific debate. Methods </a:t>
            </a:r>
            <a:r>
              <a:rPr lang="en-US" sz="1600" dirty="0" err="1"/>
              <a:t>Inf</a:t>
            </a:r>
            <a:r>
              <a:rPr lang="en-US" sz="1600" dirty="0"/>
              <a:t> Med 2011; 50 (3): 203–216.</a:t>
            </a:r>
          </a:p>
          <a:p>
            <a:endParaRPr lang="en-US" dirty="0"/>
          </a:p>
          <a:p>
            <a:pPr marL="0" indent="0"/>
            <a:r>
              <a:rPr lang="en-US" dirty="0" smtClean="0"/>
              <a:t>What does the 2</a:t>
            </a:r>
            <a:r>
              <a:rPr lang="en-US" baseline="30000" dirty="0" smtClean="0"/>
              <a:t>nd</a:t>
            </a:r>
            <a:r>
              <a:rPr lang="en-US" dirty="0" smtClean="0"/>
              <a:t> paragraph tell about the authors of this statement?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</a:t>
            </a:r>
            <a:r>
              <a:rPr lang="en-US" dirty="0"/>
              <a:t>test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mistake is committed in the following statement?</a:t>
            </a:r>
          </a:p>
          <a:p>
            <a:endParaRPr lang="en-US" dirty="0"/>
          </a:p>
          <a:p>
            <a:pPr marL="803275" indent="0"/>
            <a:r>
              <a:rPr lang="en-US" i="1" dirty="0" smtClean="0"/>
              <a:t>For </a:t>
            </a:r>
            <a:r>
              <a:rPr lang="en-US" i="1" dirty="0"/>
              <a:t>example, the distinction </a:t>
            </a:r>
            <a:r>
              <a:rPr lang="en-US" i="1" dirty="0" smtClean="0"/>
              <a:t>between continuants </a:t>
            </a:r>
            <a:r>
              <a:rPr lang="en-US" i="1" dirty="0"/>
              <a:t>and </a:t>
            </a:r>
            <a:r>
              <a:rPr lang="en-US" i="1" dirty="0" err="1"/>
              <a:t>occurrents</a:t>
            </a:r>
            <a:r>
              <a:rPr lang="en-US" i="1" dirty="0"/>
              <a:t> does </a:t>
            </a:r>
            <a:r>
              <a:rPr lang="en-US" i="1" dirty="0" smtClean="0"/>
              <a:t>not account </a:t>
            </a:r>
            <a:r>
              <a:rPr lang="en-US" i="1" dirty="0"/>
              <a:t>for the contrast between </a:t>
            </a:r>
            <a:r>
              <a:rPr lang="en-US" i="1" dirty="0" smtClean="0"/>
              <a:t>reversible and </a:t>
            </a:r>
            <a:r>
              <a:rPr lang="en-US" i="1" dirty="0"/>
              <a:t>irreversible processes in biology, chemistry</a:t>
            </a:r>
            <a:r>
              <a:rPr lang="en-US" i="1" dirty="0" smtClean="0"/>
              <a:t>, computation</a:t>
            </a:r>
            <a:r>
              <a:rPr lang="en-US" i="1" dirty="0"/>
              <a:t>, or quantum mechanics</a:t>
            </a:r>
            <a:r>
              <a:rPr lang="en-US" i="1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110786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</a:t>
            </a:r>
            <a:r>
              <a:rPr lang="en-US" dirty="0"/>
              <a:t>test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false, and why?</a:t>
            </a:r>
          </a:p>
          <a:p>
            <a:endParaRPr lang="en-US" dirty="0"/>
          </a:p>
          <a:p>
            <a:pPr indent="3175"/>
            <a:r>
              <a:rPr lang="en-US" i="1" dirty="0"/>
              <a:t>A challenge for designers of </a:t>
            </a:r>
            <a:r>
              <a:rPr lang="en-US" i="1" dirty="0" smtClean="0"/>
              <a:t>biomedical ontologies </a:t>
            </a:r>
            <a:r>
              <a:rPr lang="en-US" i="1" dirty="0"/>
              <a:t>is how to include the </a:t>
            </a:r>
            <a:r>
              <a:rPr lang="en-US" i="1" dirty="0" smtClean="0"/>
              <a:t>necessary representational </a:t>
            </a:r>
            <a:r>
              <a:rPr lang="en-US" i="1" dirty="0"/>
              <a:t>power needed to </a:t>
            </a:r>
            <a:r>
              <a:rPr lang="en-US" i="1" dirty="0" smtClean="0"/>
              <a:t>represent biologically </a:t>
            </a:r>
            <a:r>
              <a:rPr lang="en-US" i="1" dirty="0"/>
              <a:t>complex systems</a:t>
            </a:r>
            <a:r>
              <a:rPr lang="en-US" i="1" dirty="0" smtClean="0"/>
              <a:t>.</a:t>
            </a:r>
          </a:p>
          <a:p>
            <a:pPr indent="3175"/>
            <a:endParaRPr lang="en-US" dirty="0"/>
          </a:p>
          <a:p>
            <a:pPr indent="3175"/>
            <a:endParaRPr lang="en-US" dirty="0" smtClean="0"/>
          </a:p>
          <a:p>
            <a:pPr indent="3175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12407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171950" cy="2359025"/>
            <a:chOff x="672" y="1008"/>
            <a:chExt cx="2628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878" y="1008"/>
              <a:ext cx="26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>
                  <a:solidFill>
                    <a:schemeClr val="bg1"/>
                  </a:solidFill>
                </a:rPr>
                <a:t>?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51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527550" cy="2359025"/>
            <a:chOff x="672" y="1008"/>
            <a:chExt cx="2852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496" y="1008"/>
              <a:ext cx="1028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 err="1">
                  <a:solidFill>
                    <a:schemeClr val="bg1"/>
                  </a:solidFill>
                </a:rPr>
                <a:t>wisdom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27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527550" cy="2359025"/>
            <a:chOff x="672" y="1008"/>
            <a:chExt cx="2852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496" y="1008"/>
              <a:ext cx="1028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 err="1">
                  <a:solidFill>
                    <a:schemeClr val="bg1"/>
                  </a:solidFill>
                </a:rPr>
                <a:t>wisdom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90800" y="2389086"/>
            <a:ext cx="5076825" cy="1520926"/>
            <a:chOff x="1632" y="1679"/>
            <a:chExt cx="3198" cy="1374"/>
          </a:xfrm>
        </p:grpSpPr>
        <p:sp>
          <p:nvSpPr>
            <p:cNvPr id="9231" name="Text Box 8"/>
            <p:cNvSpPr txBox="1">
              <a:spLocks noChangeArrowheads="1"/>
            </p:cNvSpPr>
            <p:nvPr/>
          </p:nvSpPr>
          <p:spPr bwMode="auto">
            <a:xfrm>
              <a:off x="1632" y="2640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2880" y="2207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3408" y="1679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 bwMode="auto">
          <a:xfrm>
            <a:off x="4114800" y="1600200"/>
            <a:ext cx="1295400" cy="6411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9237" idx="0"/>
          </p:cNvCxnSpPr>
          <p:nvPr/>
        </p:nvCxnSpPr>
        <p:spPr bwMode="auto">
          <a:xfrm flipV="1">
            <a:off x="4143375" y="1705780"/>
            <a:ext cx="1266825" cy="5278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16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90800" y="2389086"/>
            <a:ext cx="5076825" cy="1520926"/>
            <a:chOff x="1632" y="1679"/>
            <a:chExt cx="3198" cy="1374"/>
          </a:xfrm>
        </p:grpSpPr>
        <p:sp>
          <p:nvSpPr>
            <p:cNvPr id="9231" name="Text Box 8"/>
            <p:cNvSpPr txBox="1">
              <a:spLocks noChangeArrowheads="1"/>
            </p:cNvSpPr>
            <p:nvPr/>
          </p:nvSpPr>
          <p:spPr bwMode="auto">
            <a:xfrm>
              <a:off x="1632" y="2640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2880" y="2207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3408" y="1679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0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6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478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90800" y="2389086"/>
            <a:ext cx="5076825" cy="1520926"/>
            <a:chOff x="1632" y="1679"/>
            <a:chExt cx="3198" cy="1374"/>
          </a:xfrm>
        </p:grpSpPr>
        <p:sp>
          <p:nvSpPr>
            <p:cNvPr id="9231" name="Text Box 8"/>
            <p:cNvSpPr txBox="1">
              <a:spLocks noChangeArrowheads="1"/>
            </p:cNvSpPr>
            <p:nvPr/>
          </p:nvSpPr>
          <p:spPr bwMode="auto">
            <a:xfrm>
              <a:off x="1632" y="2640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2880" y="2207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3408" y="1679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40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90800" y="2389086"/>
            <a:ext cx="5076825" cy="1520926"/>
            <a:chOff x="1632" y="1679"/>
            <a:chExt cx="3198" cy="1374"/>
          </a:xfrm>
        </p:grpSpPr>
        <p:sp>
          <p:nvSpPr>
            <p:cNvPr id="9231" name="Text Box 8"/>
            <p:cNvSpPr txBox="1">
              <a:spLocks noChangeArrowheads="1"/>
            </p:cNvSpPr>
            <p:nvPr/>
          </p:nvSpPr>
          <p:spPr bwMode="auto">
            <a:xfrm>
              <a:off x="1632" y="2640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2880" y="2207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3408" y="1679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Context of this lecture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b="1" u="sng" dirty="0" smtClean="0"/>
              <a:t>Thesis</a:t>
            </a:r>
            <a:r>
              <a:rPr lang="en-US" altLang="en-US" sz="2800" dirty="0" smtClean="0"/>
              <a:t>: 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 smtClean="0"/>
              <a:t>Root causes</a:t>
            </a:r>
            <a:r>
              <a:rPr lang="en-US" altLang="en-US" sz="2800" dirty="0" smtClean="0"/>
              <a:t>: </a:t>
            </a:r>
          </a:p>
          <a:p>
            <a:pPr lvl="1" defTabSz="1431925"/>
            <a:r>
              <a:rPr lang="en-US" altLang="en-US" sz="2000" dirty="0" smtClean="0"/>
              <a:t>inadequacy of their conceptual semantic foundations, </a:t>
            </a:r>
          </a:p>
          <a:p>
            <a:pPr lvl="1" defTabSz="1431925"/>
            <a:r>
              <a:rPr lang="en-US" altLang="en-US" sz="2000" dirty="0" smtClean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 smtClean="0"/>
              <a:t>Proposed solution</a:t>
            </a:r>
            <a:r>
              <a:rPr lang="en-US" altLang="en-US" sz="2800" dirty="0" smtClean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Better use of ontology (the philosophical discipline) to design ontologies (specific sorts of representational </a:t>
            </a:r>
            <a:r>
              <a:rPr lang="en-US" altLang="en-US" sz="2000" dirty="0" smtClean="0"/>
              <a:t>artifacts) and integrate them in information systems.</a:t>
            </a:r>
            <a:endParaRPr lang="en-US" altLang="en-US" sz="2000" dirty="0" smtClean="0"/>
          </a:p>
          <a:p>
            <a:pPr defTabSz="1431925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90800" y="2389086"/>
            <a:ext cx="5076825" cy="1520926"/>
            <a:chOff x="1632" y="1679"/>
            <a:chExt cx="3198" cy="1374"/>
          </a:xfrm>
        </p:grpSpPr>
        <p:sp>
          <p:nvSpPr>
            <p:cNvPr id="9231" name="Text Box 8"/>
            <p:cNvSpPr txBox="1">
              <a:spLocks noChangeArrowheads="1"/>
            </p:cNvSpPr>
            <p:nvPr/>
          </p:nvSpPr>
          <p:spPr bwMode="auto">
            <a:xfrm>
              <a:off x="1632" y="2640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 dirty="0">
                  <a:solidFill>
                    <a:srgbClr val="FF3300"/>
                  </a:solidFill>
                </a:rPr>
                <a:t>- </a:t>
              </a:r>
              <a:r>
                <a:rPr lang="nl-BE" altLang="en-US" b="1" dirty="0" err="1">
                  <a:solidFill>
                    <a:srgbClr val="FF3300"/>
                  </a:solidFill>
                </a:rPr>
                <a:t>representation</a:t>
              </a:r>
              <a:endParaRPr lang="en-GB" altLang="en-US" b="1" dirty="0">
                <a:solidFill>
                  <a:srgbClr val="FF3300"/>
                </a:solidFill>
              </a:endParaRP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2880" y="2207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3408" y="1679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6919337" y="1550888"/>
            <a:ext cx="1742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However !!!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90800" y="2389086"/>
            <a:ext cx="5076825" cy="1520926"/>
            <a:chOff x="1632" y="1679"/>
            <a:chExt cx="3198" cy="1374"/>
          </a:xfrm>
        </p:grpSpPr>
        <p:sp>
          <p:nvSpPr>
            <p:cNvPr id="9231" name="Text Box 8"/>
            <p:cNvSpPr txBox="1">
              <a:spLocks noChangeArrowheads="1"/>
            </p:cNvSpPr>
            <p:nvPr/>
          </p:nvSpPr>
          <p:spPr bwMode="auto">
            <a:xfrm>
              <a:off x="1632" y="2640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2880" y="2207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3408" y="1679"/>
              <a:ext cx="142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b="1">
                  <a:solidFill>
                    <a:srgbClr val="FF3300"/>
                  </a:solidFill>
                </a:rPr>
                <a:t>- representation</a:t>
              </a:r>
              <a:endParaRPr lang="en-GB" altLang="en-US" b="1">
                <a:solidFill>
                  <a:srgbClr val="FF3300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Also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representations</a:t>
            </a:r>
            <a:r>
              <a:rPr lang="nl-BE" altLang="en-US" dirty="0" smtClean="0"/>
              <a:t> are real!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Beings, happenings and descriptions</a:t>
            </a:r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  <a:endParaRPr lang="en-US" sz="2400" dirty="0">
              <a:solidFill>
                <a:srgbClr val="FFFF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>
                <a:solidFill>
                  <a:srgbClr val="FFFF00"/>
                </a:solidFill>
              </a:rPr>
              <a:t>scientific</a:t>
            </a:r>
            <a:r>
              <a:rPr lang="en-US" i="1" dirty="0"/>
              <a:t> </a:t>
            </a:r>
            <a:r>
              <a:rPr lang="en-US" i="1" dirty="0">
                <a:solidFill>
                  <a:srgbClr val="FFFF00"/>
                </a:solidFill>
              </a:rPr>
              <a:t>inquiry</a:t>
            </a:r>
            <a:r>
              <a:rPr lang="en-US" i="1" dirty="0"/>
              <a:t>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 smtClean="0">
                <a:solidFill>
                  <a:schemeClr val="bg1"/>
                </a:solidFill>
              </a:rPr>
              <a:t>CA </a:t>
            </a:r>
            <a:r>
              <a:rPr lang="en-US" sz="1400" b="0" dirty="0" err="1">
                <a:solidFill>
                  <a:schemeClr val="bg1"/>
                </a:solidFill>
              </a:rPr>
              <a:t>Kulikowski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smtClean="0">
                <a:solidFill>
                  <a:schemeClr val="bg1"/>
                </a:solidFill>
              </a:rPr>
              <a:t>EH </a:t>
            </a:r>
            <a:r>
              <a:rPr lang="en-US" sz="1400" b="0" dirty="0" err="1">
                <a:solidFill>
                  <a:schemeClr val="bg1"/>
                </a:solidFill>
              </a:rPr>
              <a:t>Shortliffe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smtClean="0">
                <a:solidFill>
                  <a:schemeClr val="bg1"/>
                </a:solidFill>
              </a:rPr>
              <a:t>LM </a:t>
            </a:r>
            <a:r>
              <a:rPr lang="en-US" sz="1400" b="0" dirty="0">
                <a:solidFill>
                  <a:schemeClr val="bg1"/>
                </a:solidFill>
              </a:rPr>
              <a:t>Currie, </a:t>
            </a:r>
            <a:r>
              <a:rPr lang="en-US" sz="1400" b="0" dirty="0" smtClean="0">
                <a:solidFill>
                  <a:schemeClr val="bg1"/>
                </a:solidFill>
              </a:rPr>
              <a:t>PL </a:t>
            </a:r>
            <a:r>
              <a:rPr lang="en-US" sz="1400" b="0" dirty="0">
                <a:solidFill>
                  <a:schemeClr val="bg1"/>
                </a:solidFill>
              </a:rPr>
              <a:t>Elkin, </a:t>
            </a:r>
            <a:r>
              <a:rPr lang="en-US" sz="1400" b="0" dirty="0" smtClean="0">
                <a:solidFill>
                  <a:schemeClr val="bg1"/>
                </a:solidFill>
              </a:rPr>
              <a:t>LE </a:t>
            </a:r>
            <a:r>
              <a:rPr lang="en-US" sz="1400" b="0" dirty="0">
                <a:solidFill>
                  <a:schemeClr val="bg1"/>
                </a:solidFill>
              </a:rPr>
              <a:t>Hunter, </a:t>
            </a:r>
            <a:r>
              <a:rPr lang="en-US" sz="1400" b="0" dirty="0" smtClean="0">
                <a:solidFill>
                  <a:schemeClr val="bg1"/>
                </a:solidFill>
              </a:rPr>
              <a:t>TR </a:t>
            </a:r>
            <a:r>
              <a:rPr lang="en-US" sz="1400" b="0" dirty="0">
                <a:solidFill>
                  <a:schemeClr val="bg1"/>
                </a:solidFill>
              </a:rPr>
              <a:t>Johnson, </a:t>
            </a:r>
            <a:r>
              <a:rPr lang="en-US" sz="1400" b="0" dirty="0" smtClean="0">
                <a:solidFill>
                  <a:schemeClr val="bg1"/>
                </a:solidFill>
              </a:rPr>
              <a:t>IJ </a:t>
            </a:r>
            <a:r>
              <a:rPr lang="en-US" sz="1400" b="0" dirty="0" err="1">
                <a:solidFill>
                  <a:schemeClr val="bg1"/>
                </a:solidFill>
              </a:rPr>
              <a:t>Kalet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smtClean="0">
                <a:solidFill>
                  <a:schemeClr val="bg1"/>
                </a:solidFill>
              </a:rPr>
              <a:t>LA </a:t>
            </a:r>
            <a:r>
              <a:rPr lang="en-US" sz="1400" b="0" dirty="0" err="1">
                <a:solidFill>
                  <a:schemeClr val="bg1"/>
                </a:solidFill>
              </a:rPr>
              <a:t>Lenert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smtClean="0">
                <a:solidFill>
                  <a:schemeClr val="bg1"/>
                </a:solidFill>
              </a:rPr>
              <a:t>MA </a:t>
            </a:r>
            <a:r>
              <a:rPr lang="en-US" sz="1400" b="0" dirty="0" err="1">
                <a:solidFill>
                  <a:schemeClr val="bg1"/>
                </a:solidFill>
              </a:rPr>
              <a:t>Musen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smtClean="0">
                <a:solidFill>
                  <a:schemeClr val="bg1"/>
                </a:solidFill>
              </a:rPr>
              <a:t>JG </a:t>
            </a:r>
            <a:r>
              <a:rPr lang="en-US" sz="1400" b="0" dirty="0" err="1">
                <a:solidFill>
                  <a:schemeClr val="bg1"/>
                </a:solidFill>
              </a:rPr>
              <a:t>Ozbolt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smtClean="0">
                <a:solidFill>
                  <a:schemeClr val="bg1"/>
                </a:solidFill>
              </a:rPr>
              <a:t>JW </a:t>
            </a:r>
            <a:r>
              <a:rPr lang="en-US" sz="1400" b="0" dirty="0">
                <a:solidFill>
                  <a:schemeClr val="bg1"/>
                </a:solidFill>
              </a:rPr>
              <a:t>Smith, </a:t>
            </a:r>
            <a:r>
              <a:rPr lang="en-US" sz="1400" b="0" dirty="0" smtClean="0">
                <a:solidFill>
                  <a:schemeClr val="bg1"/>
                </a:solidFill>
              </a:rPr>
              <a:t>PZ </a:t>
            </a:r>
            <a:r>
              <a:rPr lang="en-US" sz="1400" b="0" dirty="0" err="1">
                <a:solidFill>
                  <a:schemeClr val="bg1"/>
                </a:solidFill>
              </a:rPr>
              <a:t>Tarczy-Hornoch</a:t>
            </a:r>
            <a:r>
              <a:rPr lang="en-US" sz="1400" b="0" dirty="0">
                <a:solidFill>
                  <a:schemeClr val="bg1"/>
                </a:solidFill>
              </a:rPr>
              <a:t>, </a:t>
            </a:r>
            <a:r>
              <a:rPr lang="en-US" sz="1400" b="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b="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b="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b="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42900" y="4267200"/>
            <a:ext cx="8458200" cy="76200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</a:t>
            </a:r>
            <a:r>
              <a:rPr lang="en-US" dirty="0"/>
              <a:t>science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657600"/>
          </a:xfrm>
        </p:spPr>
        <p:txBody>
          <a:bodyPr/>
          <a:lstStyle/>
          <a:p>
            <a:pPr marL="0" indent="0"/>
            <a:r>
              <a:rPr lang="en-US" sz="2800" i="1" dirty="0" smtClean="0"/>
              <a:t>3a</a:t>
            </a:r>
            <a:r>
              <a:rPr lang="en-US" sz="2800" dirty="0" smtClean="0"/>
              <a:t> </a:t>
            </a:r>
            <a:r>
              <a:rPr lang="en-US" sz="2800" dirty="0"/>
              <a:t>:  knowledge or a system of knowledge covering general truths or the operation of general laws especially as obtained and tested through </a:t>
            </a:r>
            <a:r>
              <a:rPr lang="en-US" sz="2800" dirty="0" smtClean="0"/>
              <a:t>the scientific method.</a:t>
            </a:r>
          </a:p>
          <a:p>
            <a:pPr marL="0" indent="0"/>
            <a:r>
              <a:rPr lang="en-US" sz="2800" i="1" dirty="0"/>
              <a:t>	</a:t>
            </a:r>
            <a:endParaRPr lang="en-US" sz="2800" i="1" dirty="0" smtClean="0"/>
          </a:p>
          <a:p>
            <a:pPr marL="0" indent="0"/>
            <a:r>
              <a:rPr lang="en-US" sz="2800" i="1" dirty="0" smtClean="0"/>
              <a:t>3b</a:t>
            </a:r>
            <a:r>
              <a:rPr lang="en-US" sz="2800" dirty="0" smtClean="0"/>
              <a:t> </a:t>
            </a:r>
            <a:r>
              <a:rPr lang="en-US" sz="2800" dirty="0"/>
              <a:t>:  such knowledge or such a system of knowledge concerned with the physical world and its </a:t>
            </a:r>
            <a:r>
              <a:rPr lang="en-US" sz="2800" dirty="0" smtClean="0"/>
              <a:t>phenomena:</a:t>
            </a:r>
            <a:r>
              <a:rPr lang="en-US" sz="2800" dirty="0"/>
              <a:t>  natural </a:t>
            </a:r>
            <a:r>
              <a:rPr lang="en-US" sz="2800" dirty="0" smtClean="0"/>
              <a:t>science.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14600" y="6019800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http://www.merriam-webster.com/dictionary/science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</a:t>
            </a:r>
            <a:r>
              <a:rPr lang="en-US" dirty="0"/>
              <a:t>science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657600"/>
          </a:xfrm>
        </p:spPr>
        <p:txBody>
          <a:bodyPr/>
          <a:lstStyle/>
          <a:p>
            <a:pPr marL="0" indent="0"/>
            <a:r>
              <a:rPr lang="en-US" sz="2800" i="1" dirty="0" smtClean="0"/>
              <a:t>3a</a:t>
            </a:r>
            <a:r>
              <a:rPr lang="en-US" sz="2800" dirty="0" smtClean="0"/>
              <a:t> </a:t>
            </a:r>
            <a:r>
              <a:rPr lang="en-US" sz="2800" dirty="0"/>
              <a:t>:  </a:t>
            </a:r>
            <a:r>
              <a:rPr lang="en-US" sz="2800" dirty="0">
                <a:solidFill>
                  <a:srgbClr val="1FE115"/>
                </a:solidFill>
              </a:rPr>
              <a:t>knowledge</a:t>
            </a:r>
            <a:r>
              <a:rPr lang="en-US" sz="2800" dirty="0"/>
              <a:t> or a system of knowledge covering </a:t>
            </a:r>
            <a:r>
              <a:rPr lang="en-US" sz="2800" dirty="0">
                <a:solidFill>
                  <a:srgbClr val="1FE115"/>
                </a:solidFill>
              </a:rPr>
              <a:t>general truths </a:t>
            </a:r>
            <a:r>
              <a:rPr lang="en-US" sz="2800" dirty="0"/>
              <a:t>or the operation of general laws especially as obtained and tested </a:t>
            </a:r>
            <a:r>
              <a:rPr lang="en-US" sz="2800" dirty="0" smtClean="0"/>
              <a:t>through the </a:t>
            </a:r>
            <a:r>
              <a:rPr lang="en-US" sz="2800" dirty="0">
                <a:solidFill>
                  <a:srgbClr val="1FE115"/>
                </a:solidFill>
              </a:rPr>
              <a:t>scientific </a:t>
            </a:r>
            <a:r>
              <a:rPr lang="en-US" sz="2800" dirty="0" smtClean="0">
                <a:solidFill>
                  <a:srgbClr val="1FE115"/>
                </a:solidFill>
              </a:rPr>
              <a:t>method</a:t>
            </a:r>
            <a:r>
              <a:rPr lang="en-US" sz="2800" dirty="0" smtClean="0"/>
              <a:t>.</a:t>
            </a:r>
          </a:p>
          <a:p>
            <a:pPr marL="0" indent="0"/>
            <a:r>
              <a:rPr lang="en-US" sz="2800" i="1" dirty="0"/>
              <a:t>	</a:t>
            </a:r>
            <a:endParaRPr lang="en-US" sz="2800" i="1" dirty="0" smtClean="0"/>
          </a:p>
          <a:p>
            <a:pPr marL="0" indent="0"/>
            <a:r>
              <a:rPr lang="en-US" sz="2800" i="1" dirty="0" smtClean="0"/>
              <a:t>3b</a:t>
            </a:r>
            <a:r>
              <a:rPr lang="en-US" sz="2800" dirty="0" smtClean="0"/>
              <a:t> </a:t>
            </a:r>
            <a:r>
              <a:rPr lang="en-US" sz="2800" dirty="0"/>
              <a:t>:  such knowledge or such a system of knowledge concerned with the </a:t>
            </a:r>
            <a:r>
              <a:rPr lang="en-US" sz="2800" dirty="0">
                <a:solidFill>
                  <a:srgbClr val="1FE115"/>
                </a:solidFill>
              </a:rPr>
              <a:t>physical world </a:t>
            </a:r>
            <a:r>
              <a:rPr lang="en-US" sz="2800" dirty="0"/>
              <a:t>and its </a:t>
            </a:r>
            <a:r>
              <a:rPr lang="en-US" sz="2800" dirty="0" smtClean="0"/>
              <a:t>phenomena:</a:t>
            </a:r>
            <a:r>
              <a:rPr lang="en-US" sz="2800" dirty="0"/>
              <a:t>  natural </a:t>
            </a:r>
            <a:r>
              <a:rPr lang="en-US" sz="2800" dirty="0" smtClean="0"/>
              <a:t>science.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14600" y="6019800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http://www.merriam-webster.com/dictionary/science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/>
              <a:t>discovery and interpretation of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theories or laws in the </a:t>
            </a:r>
            <a:r>
              <a:rPr lang="en-US" dirty="0" smtClean="0"/>
              <a:t>			  light </a:t>
            </a:r>
            <a:r>
              <a:rPr lang="en-US" dirty="0"/>
              <a:t>of new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application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/>
              <a:t>discovery and interpretation of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theories or laws in the </a:t>
            </a:r>
            <a:r>
              <a:rPr lang="en-US" dirty="0" smtClean="0"/>
              <a:t>			  light </a:t>
            </a:r>
            <a:r>
              <a:rPr lang="en-US" dirty="0"/>
              <a:t>of new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application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723" y="1282124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Keywords?</a:t>
            </a:r>
            <a:endParaRPr lang="en-US" dirty="0">
              <a:solidFill>
                <a:srgbClr val="1FE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>
                <a:solidFill>
                  <a:srgbClr val="1FE115"/>
                </a:solidFill>
              </a:rPr>
              <a:t>discovery</a:t>
            </a:r>
            <a:r>
              <a:rPr lang="en-US" dirty="0"/>
              <a:t> and </a:t>
            </a:r>
            <a:r>
              <a:rPr lang="en-US" dirty="0">
                <a:solidFill>
                  <a:srgbClr val="1FE115"/>
                </a:solidFill>
              </a:rPr>
              <a:t>interpretation</a:t>
            </a:r>
            <a:r>
              <a:rPr lang="en-US" dirty="0"/>
              <a:t> of </a:t>
            </a:r>
            <a:r>
              <a:rPr lang="en-US" dirty="0">
                <a:solidFill>
                  <a:srgbClr val="1FE115"/>
                </a:solidFill>
              </a:rPr>
              <a:t>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</a:t>
            </a:r>
            <a:r>
              <a:rPr lang="en-US" dirty="0">
                <a:solidFill>
                  <a:srgbClr val="1FE115"/>
                </a:solidFill>
              </a:rPr>
              <a:t>theories</a:t>
            </a:r>
            <a:r>
              <a:rPr lang="en-US" dirty="0"/>
              <a:t> or </a:t>
            </a:r>
            <a:r>
              <a:rPr lang="en-US" dirty="0">
                <a:solidFill>
                  <a:srgbClr val="1FE115"/>
                </a:solidFill>
              </a:rPr>
              <a:t>laws</a:t>
            </a:r>
            <a:r>
              <a:rPr lang="en-US" dirty="0"/>
              <a:t> in the </a:t>
            </a:r>
            <a:r>
              <a:rPr lang="en-US" dirty="0" smtClean="0"/>
              <a:t>			  light </a:t>
            </a:r>
            <a:r>
              <a:rPr lang="en-US" dirty="0"/>
              <a:t>of </a:t>
            </a:r>
            <a:r>
              <a:rPr lang="en-US" dirty="0">
                <a:solidFill>
                  <a:srgbClr val="1FE115"/>
                </a:solidFill>
              </a:rPr>
              <a:t>new 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</a:t>
            </a:r>
            <a:r>
              <a:rPr lang="en-US" dirty="0">
                <a:solidFill>
                  <a:srgbClr val="1FE115"/>
                </a:solidFill>
              </a:rPr>
              <a:t>application</a:t>
            </a:r>
            <a:r>
              <a:rPr lang="en-US" dirty="0"/>
              <a:t>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>
                <a:solidFill>
                  <a:srgbClr val="1FE115"/>
                </a:solidFill>
              </a:rPr>
              <a:t>discovery</a:t>
            </a:r>
            <a:r>
              <a:rPr lang="en-US" dirty="0"/>
              <a:t> and </a:t>
            </a:r>
            <a:r>
              <a:rPr lang="en-US" dirty="0">
                <a:solidFill>
                  <a:srgbClr val="1FE115"/>
                </a:solidFill>
              </a:rPr>
              <a:t>interpretation</a:t>
            </a:r>
            <a:r>
              <a:rPr lang="en-US" dirty="0"/>
              <a:t> of </a:t>
            </a:r>
            <a:r>
              <a:rPr lang="en-US" dirty="0">
                <a:solidFill>
                  <a:srgbClr val="1FE115"/>
                </a:solidFill>
              </a:rPr>
              <a:t>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</a:t>
            </a:r>
            <a:r>
              <a:rPr lang="en-US" dirty="0">
                <a:solidFill>
                  <a:srgbClr val="1FE115"/>
                </a:solidFill>
              </a:rPr>
              <a:t>theories</a:t>
            </a:r>
            <a:r>
              <a:rPr lang="en-US" dirty="0"/>
              <a:t> or </a:t>
            </a:r>
            <a:r>
              <a:rPr lang="en-US" dirty="0">
                <a:solidFill>
                  <a:srgbClr val="1FE115"/>
                </a:solidFill>
              </a:rPr>
              <a:t>laws</a:t>
            </a:r>
            <a:r>
              <a:rPr lang="en-US" dirty="0"/>
              <a:t> in the </a:t>
            </a:r>
            <a:r>
              <a:rPr lang="en-US" dirty="0" smtClean="0"/>
              <a:t>			  light </a:t>
            </a:r>
            <a:r>
              <a:rPr lang="en-US" dirty="0"/>
              <a:t>of </a:t>
            </a:r>
            <a:r>
              <a:rPr lang="en-US" dirty="0">
                <a:solidFill>
                  <a:srgbClr val="1FE115"/>
                </a:solidFill>
              </a:rPr>
              <a:t>new 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</a:t>
            </a:r>
            <a:r>
              <a:rPr lang="en-US" dirty="0">
                <a:solidFill>
                  <a:srgbClr val="1FE115"/>
                </a:solidFill>
              </a:rPr>
              <a:t>application</a:t>
            </a:r>
            <a:r>
              <a:rPr lang="en-US" dirty="0"/>
              <a:t> of such new or revised </a:t>
            </a:r>
            <a:r>
              <a:rPr lang="en-US" dirty="0" smtClean="0"/>
              <a:t>		  theories </a:t>
            </a:r>
            <a:r>
              <a:rPr lang="en-US" dirty="0"/>
              <a:t>or laws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subject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162800" y="3429000"/>
            <a:ext cx="838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352800" y="4191000"/>
            <a:ext cx="15240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Test on lecture pre-readings;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Highlighting the activities in biomedical informatics that require good insight in ontology;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Contributions of philosophy to science and research relevant for biomedical </a:t>
            </a:r>
            <a:r>
              <a:rPr lang="en-US" dirty="0" err="1" smtClean="0"/>
              <a:t>informaticists</a:t>
            </a:r>
            <a:r>
              <a:rPr lang="en-US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‘ontology’ and what are ‘ontologies’;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Principles of high quality ontology design and examples of violations thereof in heavily used systems;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Ontological Realism as an example of a discipline based on these principles;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Post-lecture test.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Beings, happenings and descriptions</a:t>
            </a:r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</p:spTree>
    <p:extLst>
      <p:ext uri="{BB962C8B-B14F-4D97-AF65-F5344CB8AC3E}">
        <p14:creationId xmlns:p14="http://schemas.microsoft.com/office/powerpoint/2010/main" val="31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Beings, happenings and descriptions</a:t>
            </a:r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362200" y="2519363"/>
            <a:ext cx="5672138" cy="3479800"/>
            <a:chOff x="2362200" y="2519363"/>
            <a:chExt cx="5672138" cy="3479800"/>
          </a:xfrm>
        </p:grpSpPr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590800" y="2519363"/>
              <a:ext cx="3962400" cy="17018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rgbClr val="FF505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 rot="20395306" flipV="1">
              <a:off x="2362200" y="4525963"/>
              <a:ext cx="4343400" cy="14732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6484938" y="3582988"/>
              <a:ext cx="1524000" cy="152400"/>
            </a:xfrm>
            <a:prstGeom prst="rect">
              <a:avLst/>
            </a:pr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6510338" y="4225925"/>
              <a:ext cx="1524000" cy="152400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</p:spTree>
    <p:extLst>
      <p:ext uri="{BB962C8B-B14F-4D97-AF65-F5344CB8AC3E}">
        <p14:creationId xmlns:p14="http://schemas.microsoft.com/office/powerpoint/2010/main" val="22770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</a:t>
            </a:r>
            <a:r>
              <a:rPr lang="en-US" dirty="0" smtClean="0"/>
              <a:t>relevant disciplines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362200" y="2519363"/>
            <a:ext cx="5672138" cy="3479800"/>
            <a:chOff x="2362200" y="2519363"/>
            <a:chExt cx="5672138" cy="3479800"/>
          </a:xfrm>
        </p:grpSpPr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590800" y="2519363"/>
              <a:ext cx="3962400" cy="17018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rgbClr val="FF505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 rot="20395306" flipV="1">
              <a:off x="2362200" y="4525963"/>
              <a:ext cx="4343400" cy="14732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6484938" y="3582988"/>
              <a:ext cx="1524000" cy="152400"/>
            </a:xfrm>
            <a:prstGeom prst="rect">
              <a:avLst/>
            </a:pr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6510338" y="4225925"/>
              <a:ext cx="1524000" cy="152400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</p:spTree>
    <p:extLst>
      <p:ext uri="{BB962C8B-B14F-4D97-AF65-F5344CB8AC3E}">
        <p14:creationId xmlns:p14="http://schemas.microsoft.com/office/powerpoint/2010/main" val="35923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(1)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Data science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an </a:t>
            </a:r>
            <a:r>
              <a:rPr lang="en-US" sz="2400" b="0" i="1" dirty="0">
                <a:solidFill>
                  <a:schemeClr val="bg1"/>
                </a:solidFill>
              </a:rPr>
              <a:t>interdisciplinary field about scientific methods, processes, and systems to extract knowledge or insights from data in various forms, either structured or unstructured, similar to data </a:t>
            </a:r>
            <a:r>
              <a:rPr lang="en-US" sz="2400" b="0" i="1" dirty="0" smtClean="0">
                <a:solidFill>
                  <a:schemeClr val="bg1"/>
                </a:solidFill>
              </a:rPr>
              <a:t>mining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523601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https://en.wikipedia.org/wiki/Data_science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(2)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Statistics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 </a:t>
            </a:r>
            <a:r>
              <a:rPr lang="en-US" sz="2400" b="0" i="1" dirty="0">
                <a:solidFill>
                  <a:schemeClr val="bg1"/>
                </a:solidFill>
              </a:rPr>
              <a:t>branch of mathematics dealing with the collection, analysis, interpretation, presentation, and organization of </a:t>
            </a:r>
            <a:r>
              <a:rPr lang="en-US" sz="2400" b="0" i="1" dirty="0" smtClean="0">
                <a:solidFill>
                  <a:schemeClr val="bg1"/>
                </a:solidFill>
              </a:rPr>
              <a:t>data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809493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https://en.wikipedia.org/wiki/Statistics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(3)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Several branches of philosophy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Philosophy of science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Ontology</a:t>
            </a:r>
          </a:p>
        </p:txBody>
      </p:sp>
    </p:spTree>
    <p:extLst>
      <p:ext uri="{BB962C8B-B14F-4D97-AF65-F5344CB8AC3E}">
        <p14:creationId xmlns:p14="http://schemas.microsoft.com/office/powerpoint/2010/main" val="31844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</a:t>
            </a:r>
            <a:r>
              <a:rPr lang="en-US" dirty="0"/>
              <a:t>of </a:t>
            </a:r>
            <a:r>
              <a:rPr lang="en-US" dirty="0" smtClean="0"/>
              <a:t>science: use(</a:t>
            </a:r>
            <a:r>
              <a:rPr lang="en-US" dirty="0" err="1" smtClean="0"/>
              <a:t>ful</a:t>
            </a:r>
            <a:r>
              <a:rPr lang="en-US" dirty="0" smtClean="0"/>
              <a:t>/less)?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799" y="1600200"/>
            <a:ext cx="6837505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i="1" dirty="0" smtClean="0"/>
              <a:t>‘Philosophy </a:t>
            </a:r>
            <a:r>
              <a:rPr lang="en-US" sz="2800" i="1" dirty="0"/>
              <a:t>of science is </a:t>
            </a:r>
            <a:r>
              <a:rPr lang="en-US" sz="2800" i="1" dirty="0" smtClean="0"/>
              <a:t>about as </a:t>
            </a:r>
            <a:r>
              <a:rPr lang="en-US" sz="2800" i="1" dirty="0"/>
              <a:t>useful to scientists as ornithology is to </a:t>
            </a:r>
            <a:r>
              <a:rPr lang="en-US" sz="2800" i="1" dirty="0" smtClean="0"/>
              <a:t>birds’</a:t>
            </a:r>
            <a:r>
              <a:rPr lang="en-US" sz="28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Attributed </a:t>
            </a:r>
            <a:r>
              <a:rPr lang="en-US" sz="1400" dirty="0"/>
              <a:t>to Richard Feynman in Donald E. </a:t>
            </a:r>
            <a:r>
              <a:rPr lang="en-US" sz="1400" dirty="0" err="1"/>
              <a:t>Simanek</a:t>
            </a:r>
            <a:r>
              <a:rPr lang="en-US" sz="1400" dirty="0"/>
              <a:t> and John C. Holden, Science Askew: A Light-Hearted Look at the Scientific World (Philadelphia: Institute of Physics Publishing, 2002) , 215.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" y="1686560"/>
            <a:ext cx="168165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6226" y="3692425"/>
            <a:ext cx="167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Feynman photo © Richard </a:t>
            </a:r>
            <a:r>
              <a:rPr lang="en-US" sz="1000" dirty="0" err="1">
                <a:solidFill>
                  <a:schemeClr val="bg1"/>
                </a:solidFill>
              </a:rPr>
              <a:t>Hartt</a:t>
            </a:r>
            <a:r>
              <a:rPr lang="en-US" sz="1000" dirty="0">
                <a:solidFill>
                  <a:schemeClr val="bg1"/>
                </a:solidFill>
              </a:rPr>
              <a:t>/Caltech archives</a:t>
            </a:r>
          </a:p>
        </p:txBody>
      </p:sp>
    </p:spTree>
    <p:extLst>
      <p:ext uri="{BB962C8B-B14F-4D97-AF65-F5344CB8AC3E}">
        <p14:creationId xmlns:p14="http://schemas.microsoft.com/office/powerpoint/2010/main" val="2685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</a:t>
            </a:r>
            <a:r>
              <a:rPr lang="en-US" dirty="0"/>
              <a:t>of </a:t>
            </a:r>
            <a:r>
              <a:rPr lang="en-US" dirty="0" smtClean="0"/>
              <a:t>science: use(</a:t>
            </a:r>
            <a:r>
              <a:rPr lang="en-US" dirty="0" err="1" smtClean="0"/>
              <a:t>ful</a:t>
            </a:r>
            <a:r>
              <a:rPr lang="en-US" dirty="0" smtClean="0"/>
              <a:t>/less)?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799" y="1600200"/>
            <a:ext cx="6837505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i="1" dirty="0" smtClean="0"/>
              <a:t>‘Philosophy </a:t>
            </a:r>
            <a:r>
              <a:rPr lang="en-US" sz="2800" i="1" dirty="0"/>
              <a:t>of science is </a:t>
            </a:r>
            <a:r>
              <a:rPr lang="en-US" sz="2800" i="1" dirty="0" smtClean="0"/>
              <a:t>about as </a:t>
            </a:r>
            <a:r>
              <a:rPr lang="en-US" sz="2800" i="1" dirty="0"/>
              <a:t>useful to scientists as ornithology is to </a:t>
            </a:r>
            <a:r>
              <a:rPr lang="en-US" sz="2800" i="1" dirty="0" smtClean="0"/>
              <a:t>birds’</a:t>
            </a:r>
            <a:r>
              <a:rPr lang="en-US" sz="28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Attributed </a:t>
            </a:r>
            <a:r>
              <a:rPr lang="en-US" sz="1400" dirty="0"/>
              <a:t>to Richard Feynman in Donald E. </a:t>
            </a:r>
            <a:r>
              <a:rPr lang="en-US" sz="1400" dirty="0" err="1"/>
              <a:t>Simanek</a:t>
            </a:r>
            <a:r>
              <a:rPr lang="en-US" sz="1400" dirty="0"/>
              <a:t> and John C. Holden, Science Askew: A Light-Hearted Look at the Scientific World (Philadelphia: Institute of Physics Publishing, 2002) , 215.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" y="1686560"/>
            <a:ext cx="168165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6226" y="3692425"/>
            <a:ext cx="167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Feynman photo © Richard </a:t>
            </a:r>
            <a:r>
              <a:rPr lang="en-US" sz="1000" dirty="0" err="1">
                <a:solidFill>
                  <a:schemeClr val="bg1"/>
                </a:solidFill>
              </a:rPr>
              <a:t>Hartt</a:t>
            </a:r>
            <a:r>
              <a:rPr lang="en-US" sz="1000" dirty="0">
                <a:solidFill>
                  <a:schemeClr val="bg1"/>
                </a:solidFill>
              </a:rPr>
              <a:t>/Caltech archives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1247" y="4343400"/>
            <a:ext cx="6009554" cy="2011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i="1" kern="0" dirty="0"/>
              <a:t>‘Science can't be free of philosophy any more than baseball can be free of physics’</a:t>
            </a:r>
            <a:r>
              <a:rPr lang="en-US" sz="2800" kern="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kern="0" dirty="0"/>
              <a:t>Jeffrey L. </a:t>
            </a:r>
            <a:r>
              <a:rPr lang="en-US" sz="1400" kern="0" dirty="0" err="1"/>
              <a:t>Kasser</a:t>
            </a:r>
            <a:r>
              <a:rPr lang="en-US" sz="1400" kern="0" dirty="0"/>
              <a:t>, Ph.D. http://www.thegreatcourses.com/courses/philosophy-of-science.html#BVRRWidgetID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68800"/>
            <a:ext cx="1508775" cy="20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6096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838200"/>
            <a:ext cx="8096250" cy="592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5908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By </a:t>
            </a:r>
            <a:r>
              <a:rPr lang="en-US" sz="1200" dirty="0" err="1">
                <a:solidFill>
                  <a:schemeClr val="bg1"/>
                </a:solidFill>
              </a:rPr>
              <a:t>ArchonMagnus</a:t>
            </a:r>
            <a:r>
              <a:rPr lang="en-US" sz="1200" dirty="0">
                <a:solidFill>
                  <a:schemeClr val="bg1"/>
                </a:solidFill>
              </a:rPr>
              <a:t> - Own work, CC BY-SA 4.0, https://commons.wikimedia.org/w/index.php?curid=42164616</a:t>
            </a:r>
          </a:p>
        </p:txBody>
      </p:sp>
    </p:spTree>
    <p:extLst>
      <p:ext uri="{BB962C8B-B14F-4D97-AF65-F5344CB8AC3E}">
        <p14:creationId xmlns:p14="http://schemas.microsoft.com/office/powerpoint/2010/main" val="6077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Objectivity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Faithfulness to </a:t>
            </a:r>
            <a:r>
              <a:rPr lang="en-US" dirty="0" smtClean="0"/>
              <a:t>Facts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Absence of Normative Commitments and the Value-Free </a:t>
            </a:r>
            <a:r>
              <a:rPr lang="en-US" dirty="0" smtClean="0"/>
              <a:t>Ideal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Do justice to the differences between general truths and individual facts: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e.g. </a:t>
            </a:r>
            <a:r>
              <a:rPr lang="en-US" dirty="0" smtClean="0">
                <a:solidFill>
                  <a:srgbClr val="FFFF00"/>
                </a:solidFill>
              </a:rPr>
              <a:t>tumors are disorders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1FE115"/>
                </a:solidFill>
              </a:rPr>
              <a:t>this person has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Do justice to the differences between representations and what they are about: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‘</a:t>
            </a:r>
            <a:r>
              <a:rPr lang="en-US" i="1" dirty="0" smtClean="0">
                <a:solidFill>
                  <a:srgbClr val="FF0000"/>
                </a:solidFill>
              </a:rPr>
              <a:t>tumors are disorders</a:t>
            </a:r>
            <a:r>
              <a:rPr lang="en-US" dirty="0" smtClean="0">
                <a:solidFill>
                  <a:srgbClr val="FF0000"/>
                </a:solidFill>
              </a:rPr>
              <a:t>’</a:t>
            </a:r>
            <a:r>
              <a:rPr lang="en-US" dirty="0" smtClean="0"/>
              <a:t> versus </a:t>
            </a:r>
            <a:r>
              <a:rPr lang="en-US" dirty="0" smtClean="0">
                <a:solidFill>
                  <a:srgbClr val="FFFF00"/>
                </a:solidFill>
              </a:rPr>
              <a:t>tumors being disorders</a:t>
            </a:r>
            <a:r>
              <a:rPr lang="en-US" dirty="0" smtClean="0"/>
              <a:t>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‘</a:t>
            </a:r>
            <a:r>
              <a:rPr lang="en-US" i="1" dirty="0" smtClean="0">
                <a:solidFill>
                  <a:srgbClr val="FF0000"/>
                </a:solidFill>
              </a:rPr>
              <a:t>this person has now a tumor</a:t>
            </a:r>
            <a:r>
              <a:rPr lang="en-US" dirty="0" smtClean="0">
                <a:solidFill>
                  <a:srgbClr val="FF0000"/>
                </a:solidFill>
              </a:rPr>
              <a:t>’</a:t>
            </a:r>
            <a:r>
              <a:rPr lang="en-US" dirty="0" smtClean="0"/>
              <a:t> versus </a:t>
            </a:r>
            <a:r>
              <a:rPr lang="en-US" dirty="0" smtClean="0">
                <a:solidFill>
                  <a:srgbClr val="1FE115"/>
                </a:solidFill>
              </a:rPr>
              <a:t>this person having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Ontologies (should) contain only representations of general truths, information systems contain representations of individual facts.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Representations are not always faithful to reality.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Ontological Realism helps in creating faithful representations.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Objectivity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Faithfulness to </a:t>
            </a:r>
            <a:r>
              <a:rPr lang="en-US" dirty="0" smtClean="0"/>
              <a:t>Facts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Absence of Normative Commitments and the Value-Free </a:t>
            </a:r>
            <a:r>
              <a:rPr lang="en-US" dirty="0" smtClean="0"/>
              <a:t>Ideal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Freedom from Personal Biases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Measurement </a:t>
            </a:r>
            <a:r>
              <a:rPr lang="en-US" dirty="0"/>
              <a:t>and Quantification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Inductive </a:t>
            </a:r>
            <a:r>
              <a:rPr lang="en-US" dirty="0"/>
              <a:t>and Statistical Inference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6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Objectivity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572000"/>
          </a:xfrm>
        </p:spPr>
        <p:txBody>
          <a:bodyPr/>
          <a:lstStyle/>
          <a:p>
            <a:pPr marL="0" indent="0"/>
            <a:r>
              <a:rPr lang="en-US" dirty="0"/>
              <a:t>S</a:t>
            </a:r>
            <a:r>
              <a:rPr lang="en-US" dirty="0" smtClean="0"/>
              <a:t>cience </a:t>
            </a:r>
            <a:r>
              <a:rPr lang="en-US" dirty="0"/>
              <a:t>is objective in that, or to the extent </a:t>
            </a:r>
            <a:r>
              <a:rPr lang="en-US" dirty="0" smtClean="0"/>
              <a:t>that: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its </a:t>
            </a:r>
            <a:r>
              <a:rPr lang="en-US" dirty="0"/>
              <a:t>products—theories, laws, experimental results and observations—constitute accurate representations of the external world. The products of science are not tainted by human desires, goals, capabilities or experience. 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à"/>
            </a:pPr>
            <a:r>
              <a:rPr lang="en-US" b="1" dirty="0" smtClean="0"/>
              <a:t>product objectivity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processes and methods that characterize it neither depend on contingent social and ethical values, nor on the individual bias of a </a:t>
            </a:r>
            <a:r>
              <a:rPr lang="en-US" dirty="0" smtClean="0"/>
              <a:t>scientist</a:t>
            </a:r>
          </a:p>
          <a:p>
            <a:pPr marL="400050" lvl="1" indent="0">
              <a:buNone/>
            </a:pP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process </a:t>
            </a:r>
            <a:r>
              <a:rPr lang="en-US" b="1" dirty="0"/>
              <a:t>objectivity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nowhere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1752600"/>
          </a:xfrm>
        </p:spPr>
        <p:txBody>
          <a:bodyPr/>
          <a:lstStyle/>
          <a:p>
            <a:r>
              <a:rPr lang="en-US" dirty="0"/>
              <a:t>There </a:t>
            </a:r>
            <a:r>
              <a:rPr lang="en-US" dirty="0" smtClean="0"/>
              <a:t>are </a:t>
            </a:r>
            <a:r>
              <a:rPr lang="en-US" dirty="0"/>
              <a:t>two kinds of qualities: ones that vary with the perspective one has or takes, and ones that remain constant through changes of perspective. The latter are the objective properties. </a:t>
            </a:r>
            <a:endParaRPr lang="en-US" dirty="0" smtClean="0"/>
          </a:p>
        </p:txBody>
      </p:sp>
      <p:sp>
        <p:nvSpPr>
          <p:cNvPr id="5" name="AutoShape 2" descr="Image result for different perspectiv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62927"/>
            <a:ext cx="4953000" cy="2493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0"/>
            <a:ext cx="8915400" cy="762000"/>
          </a:xfrm>
        </p:spPr>
        <p:txBody>
          <a:bodyPr/>
          <a:lstStyle/>
          <a:p>
            <a:r>
              <a:rPr lang="en-US" sz="2800" dirty="0" smtClean="0"/>
              <a:t>Which of the two quality types are taken as basis here?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2" name="Freeform 1"/>
          <p:cNvSpPr/>
          <p:nvPr/>
        </p:nvSpPr>
        <p:spPr bwMode="auto">
          <a:xfrm>
            <a:off x="2925691" y="5663901"/>
            <a:ext cx="3087834" cy="852427"/>
          </a:xfrm>
          <a:custGeom>
            <a:avLst/>
            <a:gdLst>
              <a:gd name="connsiteX0" fmla="*/ 688878 w 3087834"/>
              <a:gd name="connsiteY0" fmla="*/ 26894 h 852427"/>
              <a:gd name="connsiteX1" fmla="*/ 721151 w 3087834"/>
              <a:gd name="connsiteY1" fmla="*/ 32273 h 852427"/>
              <a:gd name="connsiteX2" fmla="*/ 737288 w 3087834"/>
              <a:gd name="connsiteY2" fmla="*/ 26894 h 852427"/>
              <a:gd name="connsiteX3" fmla="*/ 834107 w 3087834"/>
              <a:gd name="connsiteY3" fmla="*/ 37652 h 852427"/>
              <a:gd name="connsiteX4" fmla="*/ 877137 w 3087834"/>
              <a:gd name="connsiteY4" fmla="*/ 48410 h 852427"/>
              <a:gd name="connsiteX5" fmla="*/ 925547 w 3087834"/>
              <a:gd name="connsiteY5" fmla="*/ 59167 h 852427"/>
              <a:gd name="connsiteX6" fmla="*/ 947062 w 3087834"/>
              <a:gd name="connsiteY6" fmla="*/ 64546 h 852427"/>
              <a:gd name="connsiteX7" fmla="*/ 1000850 w 3087834"/>
              <a:gd name="connsiteY7" fmla="*/ 69925 h 852427"/>
              <a:gd name="connsiteX8" fmla="*/ 1119184 w 3087834"/>
              <a:gd name="connsiteY8" fmla="*/ 64546 h 852427"/>
              <a:gd name="connsiteX9" fmla="*/ 1194488 w 3087834"/>
              <a:gd name="connsiteY9" fmla="*/ 64546 h 852427"/>
              <a:gd name="connsiteX10" fmla="*/ 1221382 w 3087834"/>
              <a:gd name="connsiteY10" fmla="*/ 69925 h 852427"/>
              <a:gd name="connsiteX11" fmla="*/ 1242897 w 3087834"/>
              <a:gd name="connsiteY11" fmla="*/ 75304 h 852427"/>
              <a:gd name="connsiteX12" fmla="*/ 1269791 w 3087834"/>
              <a:gd name="connsiteY12" fmla="*/ 69925 h 852427"/>
              <a:gd name="connsiteX13" fmla="*/ 1323580 w 3087834"/>
              <a:gd name="connsiteY13" fmla="*/ 64546 h 852427"/>
              <a:gd name="connsiteX14" fmla="*/ 1452671 w 3087834"/>
              <a:gd name="connsiteY14" fmla="*/ 59167 h 852427"/>
              <a:gd name="connsiteX15" fmla="*/ 1506460 w 3087834"/>
              <a:gd name="connsiteY15" fmla="*/ 43031 h 852427"/>
              <a:gd name="connsiteX16" fmla="*/ 1554869 w 3087834"/>
              <a:gd name="connsiteY16" fmla="*/ 37652 h 852427"/>
              <a:gd name="connsiteX17" fmla="*/ 1614036 w 3087834"/>
              <a:gd name="connsiteY17" fmla="*/ 26894 h 852427"/>
              <a:gd name="connsiteX18" fmla="*/ 1662445 w 3087834"/>
              <a:gd name="connsiteY18" fmla="*/ 32273 h 852427"/>
              <a:gd name="connsiteX19" fmla="*/ 1694718 w 3087834"/>
              <a:gd name="connsiteY19" fmla="*/ 32273 h 852427"/>
              <a:gd name="connsiteX20" fmla="*/ 1716234 w 3087834"/>
              <a:gd name="connsiteY20" fmla="*/ 26894 h 852427"/>
              <a:gd name="connsiteX21" fmla="*/ 1753885 w 3087834"/>
              <a:gd name="connsiteY21" fmla="*/ 32273 h 852427"/>
              <a:gd name="connsiteX22" fmla="*/ 1780780 w 3087834"/>
              <a:gd name="connsiteY22" fmla="*/ 37652 h 852427"/>
              <a:gd name="connsiteX23" fmla="*/ 1813053 w 3087834"/>
              <a:gd name="connsiteY23" fmla="*/ 32273 h 852427"/>
              <a:gd name="connsiteX24" fmla="*/ 1877598 w 3087834"/>
              <a:gd name="connsiteY24" fmla="*/ 21515 h 852427"/>
              <a:gd name="connsiteX25" fmla="*/ 1909871 w 3087834"/>
              <a:gd name="connsiteY25" fmla="*/ 10758 h 852427"/>
              <a:gd name="connsiteX26" fmla="*/ 1926008 w 3087834"/>
              <a:gd name="connsiteY26" fmla="*/ 5379 h 852427"/>
              <a:gd name="connsiteX27" fmla="*/ 2006690 w 3087834"/>
              <a:gd name="connsiteY27" fmla="*/ 0 h 852427"/>
              <a:gd name="connsiteX28" fmla="*/ 2087373 w 3087834"/>
              <a:gd name="connsiteY28" fmla="*/ 5379 h 852427"/>
              <a:gd name="connsiteX29" fmla="*/ 2125024 w 3087834"/>
              <a:gd name="connsiteY29" fmla="*/ 5379 h 852427"/>
              <a:gd name="connsiteX30" fmla="*/ 2146540 w 3087834"/>
              <a:gd name="connsiteY30" fmla="*/ 10758 h 852427"/>
              <a:gd name="connsiteX31" fmla="*/ 2237980 w 3087834"/>
              <a:gd name="connsiteY31" fmla="*/ 21515 h 852427"/>
              <a:gd name="connsiteX32" fmla="*/ 2254116 w 3087834"/>
              <a:gd name="connsiteY32" fmla="*/ 32273 h 852427"/>
              <a:gd name="connsiteX33" fmla="*/ 2291768 w 3087834"/>
              <a:gd name="connsiteY33" fmla="*/ 43031 h 852427"/>
              <a:gd name="connsiteX34" fmla="*/ 2356314 w 3087834"/>
              <a:gd name="connsiteY34" fmla="*/ 59167 h 852427"/>
              <a:gd name="connsiteX35" fmla="*/ 2410102 w 3087834"/>
              <a:gd name="connsiteY35" fmla="*/ 75304 h 852427"/>
              <a:gd name="connsiteX36" fmla="*/ 2458511 w 3087834"/>
              <a:gd name="connsiteY36" fmla="*/ 80683 h 852427"/>
              <a:gd name="connsiteX37" fmla="*/ 2528436 w 3087834"/>
              <a:gd name="connsiteY37" fmla="*/ 96819 h 852427"/>
              <a:gd name="connsiteX38" fmla="*/ 2549951 w 3087834"/>
              <a:gd name="connsiteY38" fmla="*/ 102198 h 852427"/>
              <a:gd name="connsiteX39" fmla="*/ 2566088 w 3087834"/>
              <a:gd name="connsiteY39" fmla="*/ 107577 h 852427"/>
              <a:gd name="connsiteX40" fmla="*/ 2695180 w 3087834"/>
              <a:gd name="connsiteY40" fmla="*/ 123713 h 852427"/>
              <a:gd name="connsiteX41" fmla="*/ 2754347 w 3087834"/>
              <a:gd name="connsiteY41" fmla="*/ 139850 h 852427"/>
              <a:gd name="connsiteX42" fmla="*/ 2770483 w 3087834"/>
              <a:gd name="connsiteY42" fmla="*/ 145228 h 852427"/>
              <a:gd name="connsiteX43" fmla="*/ 2797377 w 3087834"/>
              <a:gd name="connsiteY43" fmla="*/ 150607 h 852427"/>
              <a:gd name="connsiteX44" fmla="*/ 2818893 w 3087834"/>
              <a:gd name="connsiteY44" fmla="*/ 155986 h 852427"/>
              <a:gd name="connsiteX45" fmla="*/ 2840408 w 3087834"/>
              <a:gd name="connsiteY45" fmla="*/ 166744 h 852427"/>
              <a:gd name="connsiteX46" fmla="*/ 2878060 w 3087834"/>
              <a:gd name="connsiteY46" fmla="*/ 188259 h 852427"/>
              <a:gd name="connsiteX47" fmla="*/ 2899575 w 3087834"/>
              <a:gd name="connsiteY47" fmla="*/ 193638 h 852427"/>
              <a:gd name="connsiteX48" fmla="*/ 2942605 w 3087834"/>
              <a:gd name="connsiteY48" fmla="*/ 209774 h 852427"/>
              <a:gd name="connsiteX49" fmla="*/ 2964121 w 3087834"/>
              <a:gd name="connsiteY49" fmla="*/ 231290 h 852427"/>
              <a:gd name="connsiteX50" fmla="*/ 3023288 w 3087834"/>
              <a:gd name="connsiteY50" fmla="*/ 258184 h 852427"/>
              <a:gd name="connsiteX51" fmla="*/ 3039424 w 3087834"/>
              <a:gd name="connsiteY51" fmla="*/ 268941 h 852427"/>
              <a:gd name="connsiteX52" fmla="*/ 3066318 w 3087834"/>
              <a:gd name="connsiteY52" fmla="*/ 360381 h 852427"/>
              <a:gd name="connsiteX53" fmla="*/ 3087834 w 3087834"/>
              <a:gd name="connsiteY53" fmla="*/ 408791 h 852427"/>
              <a:gd name="connsiteX54" fmla="*/ 3087834 w 3087834"/>
              <a:gd name="connsiteY54" fmla="*/ 446443 h 852427"/>
              <a:gd name="connsiteX55" fmla="*/ 3082455 w 3087834"/>
              <a:gd name="connsiteY55" fmla="*/ 473337 h 852427"/>
              <a:gd name="connsiteX56" fmla="*/ 3066318 w 3087834"/>
              <a:gd name="connsiteY56" fmla="*/ 527125 h 852427"/>
              <a:gd name="connsiteX57" fmla="*/ 3060940 w 3087834"/>
              <a:gd name="connsiteY57" fmla="*/ 543261 h 852427"/>
              <a:gd name="connsiteX58" fmla="*/ 3055561 w 3087834"/>
              <a:gd name="connsiteY58" fmla="*/ 564777 h 852427"/>
              <a:gd name="connsiteX59" fmla="*/ 3044803 w 3087834"/>
              <a:gd name="connsiteY59" fmla="*/ 640080 h 852427"/>
              <a:gd name="connsiteX60" fmla="*/ 3034045 w 3087834"/>
              <a:gd name="connsiteY60" fmla="*/ 656217 h 852427"/>
              <a:gd name="connsiteX61" fmla="*/ 3012530 w 3087834"/>
              <a:gd name="connsiteY61" fmla="*/ 672353 h 852427"/>
              <a:gd name="connsiteX62" fmla="*/ 2985636 w 3087834"/>
              <a:gd name="connsiteY62" fmla="*/ 699247 h 852427"/>
              <a:gd name="connsiteX63" fmla="*/ 2937227 w 3087834"/>
              <a:gd name="connsiteY63" fmla="*/ 736899 h 852427"/>
              <a:gd name="connsiteX64" fmla="*/ 2921090 w 3087834"/>
              <a:gd name="connsiteY64" fmla="*/ 742278 h 852427"/>
              <a:gd name="connsiteX65" fmla="*/ 2888817 w 3087834"/>
              <a:gd name="connsiteY65" fmla="*/ 763793 h 852427"/>
              <a:gd name="connsiteX66" fmla="*/ 2856544 w 3087834"/>
              <a:gd name="connsiteY66" fmla="*/ 779930 h 852427"/>
              <a:gd name="connsiteX67" fmla="*/ 2840408 w 3087834"/>
              <a:gd name="connsiteY67" fmla="*/ 785308 h 852427"/>
              <a:gd name="connsiteX68" fmla="*/ 2802756 w 3087834"/>
              <a:gd name="connsiteY68" fmla="*/ 801445 h 852427"/>
              <a:gd name="connsiteX69" fmla="*/ 2770483 w 3087834"/>
              <a:gd name="connsiteY69" fmla="*/ 817581 h 852427"/>
              <a:gd name="connsiteX70" fmla="*/ 2754347 w 3087834"/>
              <a:gd name="connsiteY70" fmla="*/ 812203 h 852427"/>
              <a:gd name="connsiteX71" fmla="*/ 2738210 w 3087834"/>
              <a:gd name="connsiteY71" fmla="*/ 817581 h 852427"/>
              <a:gd name="connsiteX72" fmla="*/ 2662907 w 3087834"/>
              <a:gd name="connsiteY72" fmla="*/ 828339 h 852427"/>
              <a:gd name="connsiteX73" fmla="*/ 2625255 w 3087834"/>
              <a:gd name="connsiteY73" fmla="*/ 828339 h 852427"/>
              <a:gd name="connsiteX74" fmla="*/ 2523057 w 3087834"/>
              <a:gd name="connsiteY74" fmla="*/ 833718 h 852427"/>
              <a:gd name="connsiteX75" fmla="*/ 2496163 w 3087834"/>
              <a:gd name="connsiteY75" fmla="*/ 839097 h 852427"/>
              <a:gd name="connsiteX76" fmla="*/ 2480027 w 3087834"/>
              <a:gd name="connsiteY76" fmla="*/ 844475 h 852427"/>
              <a:gd name="connsiteX77" fmla="*/ 2388587 w 3087834"/>
              <a:gd name="connsiteY77" fmla="*/ 849854 h 852427"/>
              <a:gd name="connsiteX78" fmla="*/ 1581763 w 3087834"/>
              <a:gd name="connsiteY78" fmla="*/ 839097 h 852427"/>
              <a:gd name="connsiteX79" fmla="*/ 1393504 w 3087834"/>
              <a:gd name="connsiteY79" fmla="*/ 828339 h 852427"/>
              <a:gd name="connsiteX80" fmla="*/ 1334337 w 3087834"/>
              <a:gd name="connsiteY80" fmla="*/ 817581 h 852427"/>
              <a:gd name="connsiteX81" fmla="*/ 1307443 w 3087834"/>
              <a:gd name="connsiteY81" fmla="*/ 822960 h 852427"/>
              <a:gd name="connsiteX82" fmla="*/ 1210624 w 3087834"/>
              <a:gd name="connsiteY82" fmla="*/ 812203 h 852427"/>
              <a:gd name="connsiteX83" fmla="*/ 1016987 w 3087834"/>
              <a:gd name="connsiteY83" fmla="*/ 801445 h 852427"/>
              <a:gd name="connsiteX84" fmla="*/ 973956 w 3087834"/>
              <a:gd name="connsiteY84" fmla="*/ 790687 h 852427"/>
              <a:gd name="connsiteX85" fmla="*/ 855622 w 3087834"/>
              <a:gd name="connsiteY85" fmla="*/ 779930 h 852427"/>
              <a:gd name="connsiteX86" fmla="*/ 791076 w 3087834"/>
              <a:gd name="connsiteY86" fmla="*/ 769172 h 852427"/>
              <a:gd name="connsiteX87" fmla="*/ 774940 w 3087834"/>
              <a:gd name="connsiteY87" fmla="*/ 763793 h 852427"/>
              <a:gd name="connsiteX88" fmla="*/ 726530 w 3087834"/>
              <a:gd name="connsiteY88" fmla="*/ 758414 h 852427"/>
              <a:gd name="connsiteX89" fmla="*/ 688878 w 3087834"/>
              <a:gd name="connsiteY89" fmla="*/ 747657 h 852427"/>
              <a:gd name="connsiteX90" fmla="*/ 640469 w 3087834"/>
              <a:gd name="connsiteY90" fmla="*/ 720763 h 852427"/>
              <a:gd name="connsiteX91" fmla="*/ 624333 w 3087834"/>
              <a:gd name="connsiteY91" fmla="*/ 710005 h 852427"/>
              <a:gd name="connsiteX92" fmla="*/ 586681 w 3087834"/>
              <a:gd name="connsiteY92" fmla="*/ 699247 h 852427"/>
              <a:gd name="connsiteX93" fmla="*/ 549029 w 3087834"/>
              <a:gd name="connsiteY93" fmla="*/ 683111 h 852427"/>
              <a:gd name="connsiteX94" fmla="*/ 473725 w 3087834"/>
              <a:gd name="connsiteY94" fmla="*/ 683111 h 852427"/>
              <a:gd name="connsiteX95" fmla="*/ 403801 w 3087834"/>
              <a:gd name="connsiteY95" fmla="*/ 672353 h 852427"/>
              <a:gd name="connsiteX96" fmla="*/ 355391 w 3087834"/>
              <a:gd name="connsiteY96" fmla="*/ 656217 h 852427"/>
              <a:gd name="connsiteX97" fmla="*/ 301603 w 3087834"/>
              <a:gd name="connsiteY97" fmla="*/ 629323 h 852427"/>
              <a:gd name="connsiteX98" fmla="*/ 285467 w 3087834"/>
              <a:gd name="connsiteY98" fmla="*/ 623944 h 852427"/>
              <a:gd name="connsiteX99" fmla="*/ 231678 w 3087834"/>
              <a:gd name="connsiteY99" fmla="*/ 597050 h 852427"/>
              <a:gd name="connsiteX100" fmla="*/ 156375 w 3087834"/>
              <a:gd name="connsiteY100" fmla="*/ 554019 h 852427"/>
              <a:gd name="connsiteX101" fmla="*/ 118723 w 3087834"/>
              <a:gd name="connsiteY101" fmla="*/ 521746 h 852427"/>
              <a:gd name="connsiteX102" fmla="*/ 102587 w 3087834"/>
              <a:gd name="connsiteY102" fmla="*/ 510988 h 852427"/>
              <a:gd name="connsiteX103" fmla="*/ 86450 w 3087834"/>
              <a:gd name="connsiteY103" fmla="*/ 494852 h 852427"/>
              <a:gd name="connsiteX104" fmla="*/ 54177 w 3087834"/>
              <a:gd name="connsiteY104" fmla="*/ 473337 h 852427"/>
              <a:gd name="connsiteX105" fmla="*/ 27283 w 3087834"/>
              <a:gd name="connsiteY105" fmla="*/ 441064 h 852427"/>
              <a:gd name="connsiteX106" fmla="*/ 11147 w 3087834"/>
              <a:gd name="connsiteY106" fmla="*/ 419548 h 852427"/>
              <a:gd name="connsiteX107" fmla="*/ 389 w 3087834"/>
              <a:gd name="connsiteY107" fmla="*/ 376518 h 852427"/>
              <a:gd name="connsiteX108" fmla="*/ 11147 w 3087834"/>
              <a:gd name="connsiteY108" fmla="*/ 317351 h 852427"/>
              <a:gd name="connsiteX109" fmla="*/ 21904 w 3087834"/>
              <a:gd name="connsiteY109" fmla="*/ 290457 h 852427"/>
              <a:gd name="connsiteX110" fmla="*/ 27283 w 3087834"/>
              <a:gd name="connsiteY110" fmla="*/ 268941 h 852427"/>
              <a:gd name="connsiteX111" fmla="*/ 43420 w 3087834"/>
              <a:gd name="connsiteY111" fmla="*/ 225911 h 852427"/>
              <a:gd name="connsiteX112" fmla="*/ 48798 w 3087834"/>
              <a:gd name="connsiteY112" fmla="*/ 199017 h 852427"/>
              <a:gd name="connsiteX113" fmla="*/ 64935 w 3087834"/>
              <a:gd name="connsiteY113" fmla="*/ 188259 h 852427"/>
              <a:gd name="connsiteX114" fmla="*/ 81071 w 3087834"/>
              <a:gd name="connsiteY114" fmla="*/ 172123 h 852427"/>
              <a:gd name="connsiteX115" fmla="*/ 113344 w 3087834"/>
              <a:gd name="connsiteY115" fmla="*/ 129092 h 852427"/>
              <a:gd name="connsiteX116" fmla="*/ 140238 w 3087834"/>
              <a:gd name="connsiteY116" fmla="*/ 107577 h 852427"/>
              <a:gd name="connsiteX117" fmla="*/ 188648 w 3087834"/>
              <a:gd name="connsiteY117" fmla="*/ 59167 h 852427"/>
              <a:gd name="connsiteX118" fmla="*/ 263951 w 3087834"/>
              <a:gd name="connsiteY118" fmla="*/ 16137 h 852427"/>
              <a:gd name="connsiteX119" fmla="*/ 296224 w 3087834"/>
              <a:gd name="connsiteY119" fmla="*/ 5379 h 852427"/>
              <a:gd name="connsiteX120" fmla="*/ 355391 w 3087834"/>
              <a:gd name="connsiteY120" fmla="*/ 10758 h 852427"/>
              <a:gd name="connsiteX121" fmla="*/ 489862 w 3087834"/>
              <a:gd name="connsiteY121" fmla="*/ 16137 h 852427"/>
              <a:gd name="connsiteX122" fmla="*/ 511377 w 3087834"/>
              <a:gd name="connsiteY122" fmla="*/ 21515 h 852427"/>
              <a:gd name="connsiteX123" fmla="*/ 554408 w 3087834"/>
              <a:gd name="connsiteY123" fmla="*/ 26894 h 852427"/>
              <a:gd name="connsiteX124" fmla="*/ 570544 w 3087834"/>
              <a:gd name="connsiteY124" fmla="*/ 21515 h 852427"/>
              <a:gd name="connsiteX125" fmla="*/ 688878 w 3087834"/>
              <a:gd name="connsiteY125" fmla="*/ 26894 h 8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087834" h="852427">
                <a:moveTo>
                  <a:pt x="688878" y="26894"/>
                </a:moveTo>
                <a:cubicBezTo>
                  <a:pt x="713979" y="28687"/>
                  <a:pt x="710245" y="32273"/>
                  <a:pt x="721151" y="32273"/>
                </a:cubicBezTo>
                <a:cubicBezTo>
                  <a:pt x="726821" y="32273"/>
                  <a:pt x="731618" y="26894"/>
                  <a:pt x="737288" y="26894"/>
                </a:cubicBezTo>
                <a:cubicBezTo>
                  <a:pt x="757144" y="26894"/>
                  <a:pt x="810100" y="33651"/>
                  <a:pt x="834107" y="37652"/>
                </a:cubicBezTo>
                <a:cubicBezTo>
                  <a:pt x="873489" y="44216"/>
                  <a:pt x="848031" y="40095"/>
                  <a:pt x="877137" y="48410"/>
                </a:cubicBezTo>
                <a:cubicBezTo>
                  <a:pt x="900078" y="54964"/>
                  <a:pt x="900610" y="53625"/>
                  <a:pt x="925547" y="59167"/>
                </a:cubicBezTo>
                <a:cubicBezTo>
                  <a:pt x="932763" y="60771"/>
                  <a:pt x="939744" y="63501"/>
                  <a:pt x="947062" y="64546"/>
                </a:cubicBezTo>
                <a:cubicBezTo>
                  <a:pt x="964900" y="67094"/>
                  <a:pt x="982921" y="68132"/>
                  <a:pt x="1000850" y="69925"/>
                </a:cubicBezTo>
                <a:cubicBezTo>
                  <a:pt x="1040295" y="68132"/>
                  <a:pt x="1079699" y="64546"/>
                  <a:pt x="1119184" y="64546"/>
                </a:cubicBezTo>
                <a:cubicBezTo>
                  <a:pt x="1204786" y="64546"/>
                  <a:pt x="1145458" y="76804"/>
                  <a:pt x="1194488" y="64546"/>
                </a:cubicBezTo>
                <a:cubicBezTo>
                  <a:pt x="1203453" y="66339"/>
                  <a:pt x="1212458" y="67942"/>
                  <a:pt x="1221382" y="69925"/>
                </a:cubicBezTo>
                <a:cubicBezTo>
                  <a:pt x="1228598" y="71529"/>
                  <a:pt x="1235505" y="75304"/>
                  <a:pt x="1242897" y="75304"/>
                </a:cubicBezTo>
                <a:cubicBezTo>
                  <a:pt x="1252039" y="75304"/>
                  <a:pt x="1260729" y="71133"/>
                  <a:pt x="1269791" y="69925"/>
                </a:cubicBezTo>
                <a:cubicBezTo>
                  <a:pt x="1287652" y="67543"/>
                  <a:pt x="1305592" y="65604"/>
                  <a:pt x="1323580" y="64546"/>
                </a:cubicBezTo>
                <a:cubicBezTo>
                  <a:pt x="1366573" y="62017"/>
                  <a:pt x="1409641" y="60960"/>
                  <a:pt x="1452671" y="59167"/>
                </a:cubicBezTo>
                <a:cubicBezTo>
                  <a:pt x="1465235" y="54979"/>
                  <a:pt x="1491364" y="45353"/>
                  <a:pt x="1506460" y="43031"/>
                </a:cubicBezTo>
                <a:cubicBezTo>
                  <a:pt x="1522507" y="40562"/>
                  <a:pt x="1538733" y="39445"/>
                  <a:pt x="1554869" y="37652"/>
                </a:cubicBezTo>
                <a:cubicBezTo>
                  <a:pt x="1577562" y="30087"/>
                  <a:pt x="1583625" y="26894"/>
                  <a:pt x="1614036" y="26894"/>
                </a:cubicBezTo>
                <a:cubicBezTo>
                  <a:pt x="1630272" y="26894"/>
                  <a:pt x="1646309" y="30480"/>
                  <a:pt x="1662445" y="32273"/>
                </a:cubicBezTo>
                <a:cubicBezTo>
                  <a:pt x="1705478" y="17929"/>
                  <a:pt x="1651687" y="32273"/>
                  <a:pt x="1694718" y="32273"/>
                </a:cubicBezTo>
                <a:cubicBezTo>
                  <a:pt x="1702111" y="32273"/>
                  <a:pt x="1709062" y="28687"/>
                  <a:pt x="1716234" y="26894"/>
                </a:cubicBezTo>
                <a:cubicBezTo>
                  <a:pt x="1728784" y="28687"/>
                  <a:pt x="1741380" y="30189"/>
                  <a:pt x="1753885" y="32273"/>
                </a:cubicBezTo>
                <a:cubicBezTo>
                  <a:pt x="1762903" y="33776"/>
                  <a:pt x="1771637" y="37652"/>
                  <a:pt x="1780780" y="37652"/>
                </a:cubicBezTo>
                <a:cubicBezTo>
                  <a:pt x="1791686" y="37652"/>
                  <a:pt x="1802274" y="33931"/>
                  <a:pt x="1813053" y="32273"/>
                </a:cubicBezTo>
                <a:cubicBezTo>
                  <a:pt x="1830712" y="29556"/>
                  <a:pt x="1859215" y="26528"/>
                  <a:pt x="1877598" y="21515"/>
                </a:cubicBezTo>
                <a:cubicBezTo>
                  <a:pt x="1888538" y="18531"/>
                  <a:pt x="1899113" y="14344"/>
                  <a:pt x="1909871" y="10758"/>
                </a:cubicBezTo>
                <a:cubicBezTo>
                  <a:pt x="1915250" y="8965"/>
                  <a:pt x="1920351" y="5756"/>
                  <a:pt x="1926008" y="5379"/>
                </a:cubicBezTo>
                <a:lnTo>
                  <a:pt x="2006690" y="0"/>
                </a:lnTo>
                <a:cubicBezTo>
                  <a:pt x="2033584" y="1793"/>
                  <a:pt x="2060567" y="2557"/>
                  <a:pt x="2087373" y="5379"/>
                </a:cubicBezTo>
                <a:cubicBezTo>
                  <a:pt x="2123303" y="9161"/>
                  <a:pt x="2095037" y="15375"/>
                  <a:pt x="2125024" y="5379"/>
                </a:cubicBezTo>
                <a:cubicBezTo>
                  <a:pt x="2132196" y="7172"/>
                  <a:pt x="2139198" y="9894"/>
                  <a:pt x="2146540" y="10758"/>
                </a:cubicBezTo>
                <a:cubicBezTo>
                  <a:pt x="2247627" y="22651"/>
                  <a:pt x="2186261" y="8588"/>
                  <a:pt x="2237980" y="21515"/>
                </a:cubicBezTo>
                <a:cubicBezTo>
                  <a:pt x="2243359" y="25101"/>
                  <a:pt x="2248334" y="29382"/>
                  <a:pt x="2254116" y="32273"/>
                </a:cubicBezTo>
                <a:cubicBezTo>
                  <a:pt x="2263152" y="36791"/>
                  <a:pt x="2283153" y="40447"/>
                  <a:pt x="2291768" y="43031"/>
                </a:cubicBezTo>
                <a:cubicBezTo>
                  <a:pt x="2345039" y="59012"/>
                  <a:pt x="2302611" y="50216"/>
                  <a:pt x="2356314" y="59167"/>
                </a:cubicBezTo>
                <a:cubicBezTo>
                  <a:pt x="2372225" y="64471"/>
                  <a:pt x="2396025" y="72664"/>
                  <a:pt x="2410102" y="75304"/>
                </a:cubicBezTo>
                <a:cubicBezTo>
                  <a:pt x="2426060" y="78296"/>
                  <a:pt x="2442375" y="78890"/>
                  <a:pt x="2458511" y="80683"/>
                </a:cubicBezTo>
                <a:cubicBezTo>
                  <a:pt x="2514056" y="99197"/>
                  <a:pt x="2466987" y="85646"/>
                  <a:pt x="2528436" y="96819"/>
                </a:cubicBezTo>
                <a:cubicBezTo>
                  <a:pt x="2535709" y="98141"/>
                  <a:pt x="2542843" y="100167"/>
                  <a:pt x="2549951" y="102198"/>
                </a:cubicBezTo>
                <a:cubicBezTo>
                  <a:pt x="2555403" y="103756"/>
                  <a:pt x="2560479" y="106746"/>
                  <a:pt x="2566088" y="107577"/>
                </a:cubicBezTo>
                <a:cubicBezTo>
                  <a:pt x="2608985" y="113932"/>
                  <a:pt x="2652149" y="118334"/>
                  <a:pt x="2695180" y="123713"/>
                </a:cubicBezTo>
                <a:cubicBezTo>
                  <a:pt x="2722120" y="130448"/>
                  <a:pt x="2722367" y="130256"/>
                  <a:pt x="2754347" y="139850"/>
                </a:cubicBezTo>
                <a:cubicBezTo>
                  <a:pt x="2759777" y="141479"/>
                  <a:pt x="2764983" y="143853"/>
                  <a:pt x="2770483" y="145228"/>
                </a:cubicBezTo>
                <a:cubicBezTo>
                  <a:pt x="2779352" y="147445"/>
                  <a:pt x="2788452" y="148624"/>
                  <a:pt x="2797377" y="150607"/>
                </a:cubicBezTo>
                <a:cubicBezTo>
                  <a:pt x="2804594" y="152211"/>
                  <a:pt x="2811721" y="154193"/>
                  <a:pt x="2818893" y="155986"/>
                </a:cubicBezTo>
                <a:cubicBezTo>
                  <a:pt x="2826065" y="159572"/>
                  <a:pt x="2833369" y="162904"/>
                  <a:pt x="2840408" y="166744"/>
                </a:cubicBezTo>
                <a:cubicBezTo>
                  <a:pt x="2853098" y="173666"/>
                  <a:pt x="2864900" y="182277"/>
                  <a:pt x="2878060" y="188259"/>
                </a:cubicBezTo>
                <a:cubicBezTo>
                  <a:pt x="2884790" y="191318"/>
                  <a:pt x="2892653" y="191042"/>
                  <a:pt x="2899575" y="193638"/>
                </a:cubicBezTo>
                <a:cubicBezTo>
                  <a:pt x="2955829" y="214733"/>
                  <a:pt x="2887379" y="195967"/>
                  <a:pt x="2942605" y="209774"/>
                </a:cubicBezTo>
                <a:cubicBezTo>
                  <a:pt x="2949777" y="216946"/>
                  <a:pt x="2955682" y="225664"/>
                  <a:pt x="2964121" y="231290"/>
                </a:cubicBezTo>
                <a:cubicBezTo>
                  <a:pt x="3052774" y="290393"/>
                  <a:pt x="2977600" y="235341"/>
                  <a:pt x="3023288" y="258184"/>
                </a:cubicBezTo>
                <a:cubicBezTo>
                  <a:pt x="3029070" y="261075"/>
                  <a:pt x="3034045" y="265355"/>
                  <a:pt x="3039424" y="268941"/>
                </a:cubicBezTo>
                <a:cubicBezTo>
                  <a:pt x="3055361" y="340658"/>
                  <a:pt x="3042658" y="294132"/>
                  <a:pt x="3066318" y="360381"/>
                </a:cubicBezTo>
                <a:cubicBezTo>
                  <a:pt x="3081089" y="401740"/>
                  <a:pt x="3069664" y="381535"/>
                  <a:pt x="3087834" y="408791"/>
                </a:cubicBezTo>
                <a:cubicBezTo>
                  <a:pt x="3071019" y="476048"/>
                  <a:pt x="3087834" y="392428"/>
                  <a:pt x="3087834" y="446443"/>
                </a:cubicBezTo>
                <a:cubicBezTo>
                  <a:pt x="3087834" y="455585"/>
                  <a:pt x="3084438" y="464413"/>
                  <a:pt x="3082455" y="473337"/>
                </a:cubicBezTo>
                <a:cubicBezTo>
                  <a:pt x="3077035" y="497726"/>
                  <a:pt x="3075258" y="500305"/>
                  <a:pt x="3066318" y="527125"/>
                </a:cubicBezTo>
                <a:cubicBezTo>
                  <a:pt x="3064525" y="532504"/>
                  <a:pt x="3062315" y="537761"/>
                  <a:pt x="3060940" y="543261"/>
                </a:cubicBezTo>
                <a:lnTo>
                  <a:pt x="3055561" y="564777"/>
                </a:lnTo>
                <a:cubicBezTo>
                  <a:pt x="3054186" y="579896"/>
                  <a:pt x="3055151" y="619384"/>
                  <a:pt x="3044803" y="640080"/>
                </a:cubicBezTo>
                <a:cubicBezTo>
                  <a:pt x="3041912" y="645862"/>
                  <a:pt x="3038616" y="651646"/>
                  <a:pt x="3034045" y="656217"/>
                </a:cubicBezTo>
                <a:cubicBezTo>
                  <a:pt x="3027706" y="662556"/>
                  <a:pt x="3019702" y="666974"/>
                  <a:pt x="3012530" y="672353"/>
                </a:cubicBezTo>
                <a:cubicBezTo>
                  <a:pt x="2992808" y="701939"/>
                  <a:pt x="3012532" y="676834"/>
                  <a:pt x="2985636" y="699247"/>
                </a:cubicBezTo>
                <a:cubicBezTo>
                  <a:pt x="2967069" y="714719"/>
                  <a:pt x="2964422" y="727834"/>
                  <a:pt x="2937227" y="736899"/>
                </a:cubicBezTo>
                <a:cubicBezTo>
                  <a:pt x="2931848" y="738692"/>
                  <a:pt x="2926046" y="739524"/>
                  <a:pt x="2921090" y="742278"/>
                </a:cubicBezTo>
                <a:cubicBezTo>
                  <a:pt x="2909788" y="748557"/>
                  <a:pt x="2901082" y="759704"/>
                  <a:pt x="2888817" y="763793"/>
                </a:cubicBezTo>
                <a:cubicBezTo>
                  <a:pt x="2848253" y="777315"/>
                  <a:pt x="2898259" y="759073"/>
                  <a:pt x="2856544" y="779930"/>
                </a:cubicBezTo>
                <a:cubicBezTo>
                  <a:pt x="2851473" y="782465"/>
                  <a:pt x="2845619" y="783075"/>
                  <a:pt x="2840408" y="785308"/>
                </a:cubicBezTo>
                <a:cubicBezTo>
                  <a:pt x="2793874" y="805251"/>
                  <a:pt x="2840606" y="788828"/>
                  <a:pt x="2802756" y="801445"/>
                </a:cubicBezTo>
                <a:cubicBezTo>
                  <a:pt x="2794595" y="806886"/>
                  <a:pt x="2781621" y="817581"/>
                  <a:pt x="2770483" y="817581"/>
                </a:cubicBezTo>
                <a:cubicBezTo>
                  <a:pt x="2764813" y="817581"/>
                  <a:pt x="2759726" y="813996"/>
                  <a:pt x="2754347" y="812203"/>
                </a:cubicBezTo>
                <a:cubicBezTo>
                  <a:pt x="2748968" y="813996"/>
                  <a:pt x="2743794" y="816596"/>
                  <a:pt x="2738210" y="817581"/>
                </a:cubicBezTo>
                <a:cubicBezTo>
                  <a:pt x="2713240" y="821987"/>
                  <a:pt x="2662907" y="828339"/>
                  <a:pt x="2662907" y="828339"/>
                </a:cubicBezTo>
                <a:cubicBezTo>
                  <a:pt x="2614425" y="816218"/>
                  <a:pt x="2664867" y="824738"/>
                  <a:pt x="2625255" y="828339"/>
                </a:cubicBezTo>
                <a:cubicBezTo>
                  <a:pt x="2591282" y="831428"/>
                  <a:pt x="2557123" y="831925"/>
                  <a:pt x="2523057" y="833718"/>
                </a:cubicBezTo>
                <a:cubicBezTo>
                  <a:pt x="2514092" y="835511"/>
                  <a:pt x="2505032" y="836880"/>
                  <a:pt x="2496163" y="839097"/>
                </a:cubicBezTo>
                <a:cubicBezTo>
                  <a:pt x="2490663" y="840472"/>
                  <a:pt x="2485668" y="843911"/>
                  <a:pt x="2480027" y="844475"/>
                </a:cubicBezTo>
                <a:cubicBezTo>
                  <a:pt x="2449646" y="847513"/>
                  <a:pt x="2419067" y="848061"/>
                  <a:pt x="2388587" y="849854"/>
                </a:cubicBezTo>
                <a:cubicBezTo>
                  <a:pt x="2119646" y="846268"/>
                  <a:pt x="1849624" y="863449"/>
                  <a:pt x="1581763" y="839097"/>
                </a:cubicBezTo>
                <a:cubicBezTo>
                  <a:pt x="1479705" y="829819"/>
                  <a:pt x="1542382" y="834542"/>
                  <a:pt x="1393504" y="828339"/>
                </a:cubicBezTo>
                <a:cubicBezTo>
                  <a:pt x="1374673" y="823631"/>
                  <a:pt x="1353610" y="817581"/>
                  <a:pt x="1334337" y="817581"/>
                </a:cubicBezTo>
                <a:cubicBezTo>
                  <a:pt x="1325195" y="817581"/>
                  <a:pt x="1316408" y="821167"/>
                  <a:pt x="1307443" y="822960"/>
                </a:cubicBezTo>
                <a:cubicBezTo>
                  <a:pt x="1262974" y="811842"/>
                  <a:pt x="1288333" y="816865"/>
                  <a:pt x="1210624" y="812203"/>
                </a:cubicBezTo>
                <a:lnTo>
                  <a:pt x="1016987" y="801445"/>
                </a:lnTo>
                <a:cubicBezTo>
                  <a:pt x="1002643" y="797859"/>
                  <a:pt x="988651" y="792320"/>
                  <a:pt x="973956" y="790687"/>
                </a:cubicBezTo>
                <a:cubicBezTo>
                  <a:pt x="902313" y="782726"/>
                  <a:pt x="941735" y="786553"/>
                  <a:pt x="855622" y="779930"/>
                </a:cubicBezTo>
                <a:cubicBezTo>
                  <a:pt x="798619" y="765679"/>
                  <a:pt x="883413" y="785961"/>
                  <a:pt x="791076" y="769172"/>
                </a:cubicBezTo>
                <a:cubicBezTo>
                  <a:pt x="785498" y="768158"/>
                  <a:pt x="780533" y="764725"/>
                  <a:pt x="774940" y="763793"/>
                </a:cubicBezTo>
                <a:cubicBezTo>
                  <a:pt x="758925" y="761124"/>
                  <a:pt x="742667" y="760207"/>
                  <a:pt x="726530" y="758414"/>
                </a:cubicBezTo>
                <a:cubicBezTo>
                  <a:pt x="721473" y="757150"/>
                  <a:pt x="695187" y="751162"/>
                  <a:pt x="688878" y="747657"/>
                </a:cubicBezTo>
                <a:cubicBezTo>
                  <a:pt x="633390" y="716831"/>
                  <a:pt x="676982" y="732933"/>
                  <a:pt x="640469" y="720763"/>
                </a:cubicBezTo>
                <a:cubicBezTo>
                  <a:pt x="635090" y="717177"/>
                  <a:pt x="630275" y="712552"/>
                  <a:pt x="624333" y="710005"/>
                </a:cubicBezTo>
                <a:cubicBezTo>
                  <a:pt x="600188" y="699657"/>
                  <a:pt x="607628" y="709720"/>
                  <a:pt x="586681" y="699247"/>
                </a:cubicBezTo>
                <a:cubicBezTo>
                  <a:pt x="549537" y="680675"/>
                  <a:pt x="593804" y="694305"/>
                  <a:pt x="549029" y="683111"/>
                </a:cubicBezTo>
                <a:cubicBezTo>
                  <a:pt x="510805" y="692667"/>
                  <a:pt x="532988" y="689696"/>
                  <a:pt x="473725" y="683111"/>
                </a:cubicBezTo>
                <a:cubicBezTo>
                  <a:pt x="459832" y="681567"/>
                  <a:pt x="420704" y="677424"/>
                  <a:pt x="403801" y="672353"/>
                </a:cubicBezTo>
                <a:cubicBezTo>
                  <a:pt x="302603" y="641992"/>
                  <a:pt x="437910" y="676843"/>
                  <a:pt x="355391" y="656217"/>
                </a:cubicBezTo>
                <a:cubicBezTo>
                  <a:pt x="337462" y="647252"/>
                  <a:pt x="320620" y="635662"/>
                  <a:pt x="301603" y="629323"/>
                </a:cubicBezTo>
                <a:cubicBezTo>
                  <a:pt x="296224" y="627530"/>
                  <a:pt x="290423" y="626698"/>
                  <a:pt x="285467" y="623944"/>
                </a:cubicBezTo>
                <a:cubicBezTo>
                  <a:pt x="233074" y="594836"/>
                  <a:pt x="273724" y="607560"/>
                  <a:pt x="231678" y="597050"/>
                </a:cubicBezTo>
                <a:cubicBezTo>
                  <a:pt x="210072" y="586247"/>
                  <a:pt x="168507" y="566151"/>
                  <a:pt x="156375" y="554019"/>
                </a:cubicBezTo>
                <a:cubicBezTo>
                  <a:pt x="136827" y="534472"/>
                  <a:pt x="142872" y="538996"/>
                  <a:pt x="118723" y="521746"/>
                </a:cubicBezTo>
                <a:cubicBezTo>
                  <a:pt x="113463" y="517988"/>
                  <a:pt x="107553" y="515126"/>
                  <a:pt x="102587" y="510988"/>
                </a:cubicBezTo>
                <a:cubicBezTo>
                  <a:pt x="96743" y="506118"/>
                  <a:pt x="92455" y="499522"/>
                  <a:pt x="86450" y="494852"/>
                </a:cubicBezTo>
                <a:cubicBezTo>
                  <a:pt x="76244" y="486914"/>
                  <a:pt x="54177" y="473337"/>
                  <a:pt x="54177" y="473337"/>
                </a:cubicBezTo>
                <a:cubicBezTo>
                  <a:pt x="30401" y="437670"/>
                  <a:pt x="58345" y="477304"/>
                  <a:pt x="27283" y="441064"/>
                </a:cubicBezTo>
                <a:cubicBezTo>
                  <a:pt x="21449" y="434257"/>
                  <a:pt x="16526" y="426720"/>
                  <a:pt x="11147" y="419548"/>
                </a:cubicBezTo>
                <a:cubicBezTo>
                  <a:pt x="7561" y="405205"/>
                  <a:pt x="-2042" y="391102"/>
                  <a:pt x="389" y="376518"/>
                </a:cubicBezTo>
                <a:cubicBezTo>
                  <a:pt x="1666" y="368856"/>
                  <a:pt x="8327" y="326750"/>
                  <a:pt x="11147" y="317351"/>
                </a:cubicBezTo>
                <a:cubicBezTo>
                  <a:pt x="13921" y="308103"/>
                  <a:pt x="18851" y="299617"/>
                  <a:pt x="21904" y="290457"/>
                </a:cubicBezTo>
                <a:cubicBezTo>
                  <a:pt x="24242" y="283444"/>
                  <a:pt x="25252" y="276049"/>
                  <a:pt x="27283" y="268941"/>
                </a:cubicBezTo>
                <a:cubicBezTo>
                  <a:pt x="31498" y="254187"/>
                  <a:pt x="37738" y="240116"/>
                  <a:pt x="43420" y="225911"/>
                </a:cubicBezTo>
                <a:cubicBezTo>
                  <a:pt x="45213" y="216946"/>
                  <a:pt x="44262" y="206955"/>
                  <a:pt x="48798" y="199017"/>
                </a:cubicBezTo>
                <a:cubicBezTo>
                  <a:pt x="52005" y="193404"/>
                  <a:pt x="59969" y="192398"/>
                  <a:pt x="64935" y="188259"/>
                </a:cubicBezTo>
                <a:cubicBezTo>
                  <a:pt x="70779" y="183389"/>
                  <a:pt x="76254" y="178010"/>
                  <a:pt x="81071" y="172123"/>
                </a:cubicBezTo>
                <a:cubicBezTo>
                  <a:pt x="92425" y="158246"/>
                  <a:pt x="99343" y="140292"/>
                  <a:pt x="113344" y="129092"/>
                </a:cubicBezTo>
                <a:cubicBezTo>
                  <a:pt x="122309" y="121920"/>
                  <a:pt x="131825" y="115389"/>
                  <a:pt x="140238" y="107577"/>
                </a:cubicBezTo>
                <a:cubicBezTo>
                  <a:pt x="156961" y="92049"/>
                  <a:pt x="169660" y="71826"/>
                  <a:pt x="188648" y="59167"/>
                </a:cubicBezTo>
                <a:cubicBezTo>
                  <a:pt x="212256" y="43428"/>
                  <a:pt x="236654" y="25236"/>
                  <a:pt x="263951" y="16137"/>
                </a:cubicBezTo>
                <a:lnTo>
                  <a:pt x="296224" y="5379"/>
                </a:lnTo>
                <a:cubicBezTo>
                  <a:pt x="315946" y="7172"/>
                  <a:pt x="335618" y="9659"/>
                  <a:pt x="355391" y="10758"/>
                </a:cubicBezTo>
                <a:cubicBezTo>
                  <a:pt x="400181" y="13246"/>
                  <a:pt x="445109" y="13051"/>
                  <a:pt x="489862" y="16137"/>
                </a:cubicBezTo>
                <a:cubicBezTo>
                  <a:pt x="497237" y="16646"/>
                  <a:pt x="504085" y="20300"/>
                  <a:pt x="511377" y="21515"/>
                </a:cubicBezTo>
                <a:cubicBezTo>
                  <a:pt x="525636" y="23891"/>
                  <a:pt x="540064" y="25101"/>
                  <a:pt x="554408" y="26894"/>
                </a:cubicBezTo>
                <a:cubicBezTo>
                  <a:pt x="559787" y="25101"/>
                  <a:pt x="564874" y="21515"/>
                  <a:pt x="570544" y="21515"/>
                </a:cubicBezTo>
                <a:cubicBezTo>
                  <a:pt x="606448" y="21515"/>
                  <a:pt x="663777" y="25101"/>
                  <a:pt x="688878" y="2689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369" y="2483834"/>
            <a:ext cx="2372780" cy="857536"/>
            <a:chOff x="3429369" y="2483834"/>
            <a:chExt cx="2372780" cy="857536"/>
          </a:xfrm>
        </p:grpSpPr>
        <p:sp>
          <p:nvSpPr>
            <p:cNvPr id="8" name="Freeform 7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369" y="2483834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5674" y="2592680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1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7" name="Freeform 6"/>
          <p:cNvSpPr/>
          <p:nvPr/>
        </p:nvSpPr>
        <p:spPr bwMode="auto">
          <a:xfrm>
            <a:off x="2946183" y="4886960"/>
            <a:ext cx="3119337" cy="863600"/>
          </a:xfrm>
          <a:custGeom>
            <a:avLst/>
            <a:gdLst>
              <a:gd name="connsiteX0" fmla="*/ 325337 w 3119337"/>
              <a:gd name="connsiteY0" fmla="*/ 81280 h 863600"/>
              <a:gd name="connsiteX1" fmla="*/ 376137 w 3119337"/>
              <a:gd name="connsiteY1" fmla="*/ 71120 h 863600"/>
              <a:gd name="connsiteX2" fmla="*/ 406617 w 3119337"/>
              <a:gd name="connsiteY2" fmla="*/ 50800 h 863600"/>
              <a:gd name="connsiteX3" fmla="*/ 437097 w 3119337"/>
              <a:gd name="connsiteY3" fmla="*/ 40640 h 863600"/>
              <a:gd name="connsiteX4" fmla="*/ 467577 w 3119337"/>
              <a:gd name="connsiteY4" fmla="*/ 20320 h 863600"/>
              <a:gd name="connsiteX5" fmla="*/ 508217 w 3119337"/>
              <a:gd name="connsiteY5" fmla="*/ 10160 h 863600"/>
              <a:gd name="connsiteX6" fmla="*/ 538697 w 3119337"/>
              <a:gd name="connsiteY6" fmla="*/ 0 h 863600"/>
              <a:gd name="connsiteX7" fmla="*/ 691097 w 3119337"/>
              <a:gd name="connsiteY7" fmla="*/ 10160 h 863600"/>
              <a:gd name="connsiteX8" fmla="*/ 721577 w 3119337"/>
              <a:gd name="connsiteY8" fmla="*/ 20320 h 863600"/>
              <a:gd name="connsiteX9" fmla="*/ 752057 w 3119337"/>
              <a:gd name="connsiteY9" fmla="*/ 10160 h 863600"/>
              <a:gd name="connsiteX10" fmla="*/ 823177 w 3119337"/>
              <a:gd name="connsiteY10" fmla="*/ 0 h 863600"/>
              <a:gd name="connsiteX11" fmla="*/ 1087337 w 3119337"/>
              <a:gd name="connsiteY11" fmla="*/ 10160 h 863600"/>
              <a:gd name="connsiteX12" fmla="*/ 1168617 w 3119337"/>
              <a:gd name="connsiteY12" fmla="*/ 20320 h 863600"/>
              <a:gd name="connsiteX13" fmla="*/ 1524217 w 3119337"/>
              <a:gd name="connsiteY13" fmla="*/ 30480 h 863600"/>
              <a:gd name="connsiteX14" fmla="*/ 1646137 w 3119337"/>
              <a:gd name="connsiteY14" fmla="*/ 20320 h 863600"/>
              <a:gd name="connsiteX15" fmla="*/ 1686777 w 3119337"/>
              <a:gd name="connsiteY15" fmla="*/ 30480 h 863600"/>
              <a:gd name="connsiteX16" fmla="*/ 1869657 w 3119337"/>
              <a:gd name="connsiteY16" fmla="*/ 40640 h 863600"/>
              <a:gd name="connsiteX17" fmla="*/ 2022057 w 3119337"/>
              <a:gd name="connsiteY17" fmla="*/ 60960 h 863600"/>
              <a:gd name="connsiteX18" fmla="*/ 2062697 w 3119337"/>
              <a:gd name="connsiteY18" fmla="*/ 71120 h 863600"/>
              <a:gd name="connsiteX19" fmla="*/ 2397977 w 3119337"/>
              <a:gd name="connsiteY19" fmla="*/ 81280 h 863600"/>
              <a:gd name="connsiteX20" fmla="*/ 2530057 w 3119337"/>
              <a:gd name="connsiteY20" fmla="*/ 172720 h 863600"/>
              <a:gd name="connsiteX21" fmla="*/ 2570697 w 3119337"/>
              <a:gd name="connsiteY21" fmla="*/ 182880 h 863600"/>
              <a:gd name="connsiteX22" fmla="*/ 2601177 w 3119337"/>
              <a:gd name="connsiteY22" fmla="*/ 203200 h 863600"/>
              <a:gd name="connsiteX23" fmla="*/ 2631657 w 3119337"/>
              <a:gd name="connsiteY23" fmla="*/ 213360 h 863600"/>
              <a:gd name="connsiteX24" fmla="*/ 2855177 w 3119337"/>
              <a:gd name="connsiteY24" fmla="*/ 233680 h 863600"/>
              <a:gd name="connsiteX25" fmla="*/ 2895817 w 3119337"/>
              <a:gd name="connsiteY25" fmla="*/ 254000 h 863600"/>
              <a:gd name="connsiteX26" fmla="*/ 2946617 w 3119337"/>
              <a:gd name="connsiteY26" fmla="*/ 284480 h 863600"/>
              <a:gd name="connsiteX27" fmla="*/ 2997417 w 3119337"/>
              <a:gd name="connsiteY27" fmla="*/ 304800 h 863600"/>
              <a:gd name="connsiteX28" fmla="*/ 3027897 w 3119337"/>
              <a:gd name="connsiteY28" fmla="*/ 314960 h 863600"/>
              <a:gd name="connsiteX29" fmla="*/ 3058377 w 3119337"/>
              <a:gd name="connsiteY29" fmla="*/ 335280 h 863600"/>
              <a:gd name="connsiteX30" fmla="*/ 3099017 w 3119337"/>
              <a:gd name="connsiteY30" fmla="*/ 396240 h 863600"/>
              <a:gd name="connsiteX31" fmla="*/ 3119337 w 3119337"/>
              <a:gd name="connsiteY31" fmla="*/ 457200 h 863600"/>
              <a:gd name="connsiteX32" fmla="*/ 3099017 w 3119337"/>
              <a:gd name="connsiteY32" fmla="*/ 518160 h 863600"/>
              <a:gd name="connsiteX33" fmla="*/ 3068537 w 3119337"/>
              <a:gd name="connsiteY33" fmla="*/ 640080 h 863600"/>
              <a:gd name="connsiteX34" fmla="*/ 3048217 w 3119337"/>
              <a:gd name="connsiteY34" fmla="*/ 670560 h 863600"/>
              <a:gd name="connsiteX35" fmla="*/ 3038057 w 3119337"/>
              <a:gd name="connsiteY35" fmla="*/ 701040 h 863600"/>
              <a:gd name="connsiteX36" fmla="*/ 2977097 w 3119337"/>
              <a:gd name="connsiteY36" fmla="*/ 721360 h 863600"/>
              <a:gd name="connsiteX37" fmla="*/ 2956777 w 3119337"/>
              <a:gd name="connsiteY37" fmla="*/ 751840 h 863600"/>
              <a:gd name="connsiteX38" fmla="*/ 2895817 w 3119337"/>
              <a:gd name="connsiteY38" fmla="*/ 782320 h 863600"/>
              <a:gd name="connsiteX39" fmla="*/ 2865337 w 3119337"/>
              <a:gd name="connsiteY39" fmla="*/ 802640 h 863600"/>
              <a:gd name="connsiteX40" fmla="*/ 2804377 w 3119337"/>
              <a:gd name="connsiteY40" fmla="*/ 822960 h 863600"/>
              <a:gd name="connsiteX41" fmla="*/ 2773897 w 3119337"/>
              <a:gd name="connsiteY41" fmla="*/ 833120 h 863600"/>
              <a:gd name="connsiteX42" fmla="*/ 2641817 w 3119337"/>
              <a:gd name="connsiteY42" fmla="*/ 822960 h 863600"/>
              <a:gd name="connsiteX43" fmla="*/ 2611337 w 3119337"/>
              <a:gd name="connsiteY43" fmla="*/ 833120 h 863600"/>
              <a:gd name="connsiteX44" fmla="*/ 2570697 w 3119337"/>
              <a:gd name="connsiteY44" fmla="*/ 843280 h 863600"/>
              <a:gd name="connsiteX45" fmla="*/ 2448777 w 3119337"/>
              <a:gd name="connsiteY45" fmla="*/ 833120 h 863600"/>
              <a:gd name="connsiteX46" fmla="*/ 2408137 w 3119337"/>
              <a:gd name="connsiteY46" fmla="*/ 822960 h 863600"/>
              <a:gd name="connsiteX47" fmla="*/ 2347177 w 3119337"/>
              <a:gd name="connsiteY47" fmla="*/ 812800 h 863600"/>
              <a:gd name="connsiteX48" fmla="*/ 2245577 w 3119337"/>
              <a:gd name="connsiteY48" fmla="*/ 822960 h 863600"/>
              <a:gd name="connsiteX49" fmla="*/ 2174457 w 3119337"/>
              <a:gd name="connsiteY49" fmla="*/ 822960 h 863600"/>
              <a:gd name="connsiteX50" fmla="*/ 2093177 w 3119337"/>
              <a:gd name="connsiteY50" fmla="*/ 812800 h 863600"/>
              <a:gd name="connsiteX51" fmla="*/ 2032217 w 3119337"/>
              <a:gd name="connsiteY51" fmla="*/ 772160 h 863600"/>
              <a:gd name="connsiteX52" fmla="*/ 1950937 w 3119337"/>
              <a:gd name="connsiteY52" fmla="*/ 741680 h 863600"/>
              <a:gd name="connsiteX53" fmla="*/ 1879817 w 3119337"/>
              <a:gd name="connsiteY53" fmla="*/ 751840 h 863600"/>
              <a:gd name="connsiteX54" fmla="*/ 1818857 w 3119337"/>
              <a:gd name="connsiteY54" fmla="*/ 772160 h 863600"/>
              <a:gd name="connsiteX55" fmla="*/ 1666457 w 3119337"/>
              <a:gd name="connsiteY55" fmla="*/ 792480 h 863600"/>
              <a:gd name="connsiteX56" fmla="*/ 1595337 w 3119337"/>
              <a:gd name="connsiteY56" fmla="*/ 802640 h 863600"/>
              <a:gd name="connsiteX57" fmla="*/ 1554697 w 3119337"/>
              <a:gd name="connsiteY57" fmla="*/ 812800 h 863600"/>
              <a:gd name="connsiteX58" fmla="*/ 1412457 w 3119337"/>
              <a:gd name="connsiteY58" fmla="*/ 833120 h 863600"/>
              <a:gd name="connsiteX59" fmla="*/ 1381977 w 3119337"/>
              <a:gd name="connsiteY59" fmla="*/ 822960 h 863600"/>
              <a:gd name="connsiteX60" fmla="*/ 1310857 w 3119337"/>
              <a:gd name="connsiteY60" fmla="*/ 843280 h 863600"/>
              <a:gd name="connsiteX61" fmla="*/ 1260057 w 3119337"/>
              <a:gd name="connsiteY61" fmla="*/ 853440 h 863600"/>
              <a:gd name="connsiteX62" fmla="*/ 1219417 w 3119337"/>
              <a:gd name="connsiteY62" fmla="*/ 863600 h 863600"/>
              <a:gd name="connsiteX63" fmla="*/ 1056857 w 3119337"/>
              <a:gd name="connsiteY63" fmla="*/ 853440 h 863600"/>
              <a:gd name="connsiteX64" fmla="*/ 985737 w 3119337"/>
              <a:gd name="connsiteY64" fmla="*/ 843280 h 863600"/>
              <a:gd name="connsiteX65" fmla="*/ 772377 w 3119337"/>
              <a:gd name="connsiteY65" fmla="*/ 822960 h 863600"/>
              <a:gd name="connsiteX66" fmla="*/ 640297 w 3119337"/>
              <a:gd name="connsiteY66" fmla="*/ 802640 h 863600"/>
              <a:gd name="connsiteX67" fmla="*/ 579337 w 3119337"/>
              <a:gd name="connsiteY67" fmla="*/ 792480 h 863600"/>
              <a:gd name="connsiteX68" fmla="*/ 508217 w 3119337"/>
              <a:gd name="connsiteY68" fmla="*/ 762000 h 863600"/>
              <a:gd name="connsiteX69" fmla="*/ 477737 w 3119337"/>
              <a:gd name="connsiteY69" fmla="*/ 751840 h 863600"/>
              <a:gd name="connsiteX70" fmla="*/ 437097 w 3119337"/>
              <a:gd name="connsiteY70" fmla="*/ 741680 h 863600"/>
              <a:gd name="connsiteX71" fmla="*/ 406617 w 3119337"/>
              <a:gd name="connsiteY71" fmla="*/ 731520 h 863600"/>
              <a:gd name="connsiteX72" fmla="*/ 355817 w 3119337"/>
              <a:gd name="connsiteY72" fmla="*/ 721360 h 863600"/>
              <a:gd name="connsiteX73" fmla="*/ 274537 w 3119337"/>
              <a:gd name="connsiteY73" fmla="*/ 690880 h 863600"/>
              <a:gd name="connsiteX74" fmla="*/ 213577 w 3119337"/>
              <a:gd name="connsiteY74" fmla="*/ 680720 h 863600"/>
              <a:gd name="connsiteX75" fmla="*/ 142457 w 3119337"/>
              <a:gd name="connsiteY75" fmla="*/ 640080 h 863600"/>
              <a:gd name="connsiteX76" fmla="*/ 40857 w 3119337"/>
              <a:gd name="connsiteY76" fmla="*/ 579120 h 863600"/>
              <a:gd name="connsiteX77" fmla="*/ 20537 w 3119337"/>
              <a:gd name="connsiteY77" fmla="*/ 538480 h 863600"/>
              <a:gd name="connsiteX78" fmla="*/ 217 w 3119337"/>
              <a:gd name="connsiteY78" fmla="*/ 467360 h 863600"/>
              <a:gd name="connsiteX79" fmla="*/ 10377 w 3119337"/>
              <a:gd name="connsiteY79" fmla="*/ 436880 h 863600"/>
              <a:gd name="connsiteX80" fmla="*/ 217 w 3119337"/>
              <a:gd name="connsiteY80" fmla="*/ 396240 h 863600"/>
              <a:gd name="connsiteX81" fmla="*/ 20537 w 3119337"/>
              <a:gd name="connsiteY81" fmla="*/ 365760 h 863600"/>
              <a:gd name="connsiteX82" fmla="*/ 30697 w 3119337"/>
              <a:gd name="connsiteY82" fmla="*/ 335280 h 863600"/>
              <a:gd name="connsiteX83" fmla="*/ 20537 w 3119337"/>
              <a:gd name="connsiteY83" fmla="*/ 304800 h 863600"/>
              <a:gd name="connsiteX84" fmla="*/ 61177 w 3119337"/>
              <a:gd name="connsiteY84" fmla="*/ 254000 h 863600"/>
              <a:gd name="connsiteX85" fmla="*/ 91657 w 3119337"/>
              <a:gd name="connsiteY85" fmla="*/ 223520 h 863600"/>
              <a:gd name="connsiteX86" fmla="*/ 111977 w 3119337"/>
              <a:gd name="connsiteY86" fmla="*/ 193040 h 863600"/>
              <a:gd name="connsiteX87" fmla="*/ 203417 w 3119337"/>
              <a:gd name="connsiteY87" fmla="*/ 142240 h 863600"/>
              <a:gd name="connsiteX88" fmla="*/ 233897 w 3119337"/>
              <a:gd name="connsiteY88" fmla="*/ 121920 h 863600"/>
              <a:gd name="connsiteX89" fmla="*/ 305017 w 3119337"/>
              <a:gd name="connsiteY89" fmla="*/ 101600 h 863600"/>
              <a:gd name="connsiteX90" fmla="*/ 325337 w 3119337"/>
              <a:gd name="connsiteY90" fmla="*/ 8128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119337" h="863600">
                <a:moveTo>
                  <a:pt x="325337" y="81280"/>
                </a:moveTo>
                <a:cubicBezTo>
                  <a:pt x="337190" y="76200"/>
                  <a:pt x="359968" y="77183"/>
                  <a:pt x="376137" y="71120"/>
                </a:cubicBezTo>
                <a:cubicBezTo>
                  <a:pt x="387570" y="66833"/>
                  <a:pt x="395695" y="56261"/>
                  <a:pt x="406617" y="50800"/>
                </a:cubicBezTo>
                <a:cubicBezTo>
                  <a:pt x="416196" y="46011"/>
                  <a:pt x="427518" y="45429"/>
                  <a:pt x="437097" y="40640"/>
                </a:cubicBezTo>
                <a:cubicBezTo>
                  <a:pt x="448019" y="35179"/>
                  <a:pt x="456354" y="25130"/>
                  <a:pt x="467577" y="20320"/>
                </a:cubicBezTo>
                <a:cubicBezTo>
                  <a:pt x="480412" y="14819"/>
                  <a:pt x="494791" y="13996"/>
                  <a:pt x="508217" y="10160"/>
                </a:cubicBezTo>
                <a:cubicBezTo>
                  <a:pt x="518515" y="7218"/>
                  <a:pt x="528537" y="3387"/>
                  <a:pt x="538697" y="0"/>
                </a:cubicBezTo>
                <a:cubicBezTo>
                  <a:pt x="589497" y="3387"/>
                  <a:pt x="640496" y="4538"/>
                  <a:pt x="691097" y="10160"/>
                </a:cubicBezTo>
                <a:cubicBezTo>
                  <a:pt x="701741" y="11343"/>
                  <a:pt x="710867" y="20320"/>
                  <a:pt x="721577" y="20320"/>
                </a:cubicBezTo>
                <a:cubicBezTo>
                  <a:pt x="732287" y="20320"/>
                  <a:pt x="741555" y="12260"/>
                  <a:pt x="752057" y="10160"/>
                </a:cubicBezTo>
                <a:cubicBezTo>
                  <a:pt x="775539" y="5464"/>
                  <a:pt x="799470" y="3387"/>
                  <a:pt x="823177" y="0"/>
                </a:cubicBezTo>
                <a:cubicBezTo>
                  <a:pt x="911230" y="3387"/>
                  <a:pt x="999371" y="4986"/>
                  <a:pt x="1087337" y="10160"/>
                </a:cubicBezTo>
                <a:cubicBezTo>
                  <a:pt x="1114594" y="11763"/>
                  <a:pt x="1141342" y="19051"/>
                  <a:pt x="1168617" y="20320"/>
                </a:cubicBezTo>
                <a:cubicBezTo>
                  <a:pt x="1287071" y="25829"/>
                  <a:pt x="1405684" y="27093"/>
                  <a:pt x="1524217" y="30480"/>
                </a:cubicBezTo>
                <a:cubicBezTo>
                  <a:pt x="1564857" y="27093"/>
                  <a:pt x="1605356" y="20320"/>
                  <a:pt x="1646137" y="20320"/>
                </a:cubicBezTo>
                <a:cubicBezTo>
                  <a:pt x="1660101" y="20320"/>
                  <a:pt x="1672871" y="29216"/>
                  <a:pt x="1686777" y="30480"/>
                </a:cubicBezTo>
                <a:cubicBezTo>
                  <a:pt x="1747580" y="36008"/>
                  <a:pt x="1808697" y="37253"/>
                  <a:pt x="1869657" y="40640"/>
                </a:cubicBezTo>
                <a:cubicBezTo>
                  <a:pt x="1999032" y="66515"/>
                  <a:pt x="1814187" y="31264"/>
                  <a:pt x="2022057" y="60960"/>
                </a:cubicBezTo>
                <a:cubicBezTo>
                  <a:pt x="2035880" y="62935"/>
                  <a:pt x="2048754" y="70366"/>
                  <a:pt x="2062697" y="71120"/>
                </a:cubicBezTo>
                <a:cubicBezTo>
                  <a:pt x="2174345" y="77155"/>
                  <a:pt x="2286217" y="77893"/>
                  <a:pt x="2397977" y="81280"/>
                </a:cubicBezTo>
                <a:cubicBezTo>
                  <a:pt x="2441890" y="115434"/>
                  <a:pt x="2478211" y="153278"/>
                  <a:pt x="2530057" y="172720"/>
                </a:cubicBezTo>
                <a:cubicBezTo>
                  <a:pt x="2543132" y="177623"/>
                  <a:pt x="2557150" y="179493"/>
                  <a:pt x="2570697" y="182880"/>
                </a:cubicBezTo>
                <a:cubicBezTo>
                  <a:pt x="2580857" y="189653"/>
                  <a:pt x="2590255" y="197739"/>
                  <a:pt x="2601177" y="203200"/>
                </a:cubicBezTo>
                <a:cubicBezTo>
                  <a:pt x="2610756" y="207989"/>
                  <a:pt x="2621024" y="212084"/>
                  <a:pt x="2631657" y="213360"/>
                </a:cubicBezTo>
                <a:cubicBezTo>
                  <a:pt x="2705938" y="222274"/>
                  <a:pt x="2780670" y="226907"/>
                  <a:pt x="2855177" y="233680"/>
                </a:cubicBezTo>
                <a:cubicBezTo>
                  <a:pt x="2868724" y="240453"/>
                  <a:pt x="2882577" y="246645"/>
                  <a:pt x="2895817" y="254000"/>
                </a:cubicBezTo>
                <a:cubicBezTo>
                  <a:pt x="2913079" y="263590"/>
                  <a:pt x="2928954" y="275649"/>
                  <a:pt x="2946617" y="284480"/>
                </a:cubicBezTo>
                <a:cubicBezTo>
                  <a:pt x="2962929" y="292636"/>
                  <a:pt x="2980340" y="298396"/>
                  <a:pt x="2997417" y="304800"/>
                </a:cubicBezTo>
                <a:cubicBezTo>
                  <a:pt x="3007445" y="308560"/>
                  <a:pt x="3018318" y="310171"/>
                  <a:pt x="3027897" y="314960"/>
                </a:cubicBezTo>
                <a:cubicBezTo>
                  <a:pt x="3038819" y="320421"/>
                  <a:pt x="3048217" y="328507"/>
                  <a:pt x="3058377" y="335280"/>
                </a:cubicBezTo>
                <a:cubicBezTo>
                  <a:pt x="3071924" y="355600"/>
                  <a:pt x="3091294" y="373072"/>
                  <a:pt x="3099017" y="396240"/>
                </a:cubicBezTo>
                <a:lnTo>
                  <a:pt x="3119337" y="457200"/>
                </a:lnTo>
                <a:cubicBezTo>
                  <a:pt x="3112564" y="477520"/>
                  <a:pt x="3102538" y="497032"/>
                  <a:pt x="3099017" y="518160"/>
                </a:cubicBezTo>
                <a:cubicBezTo>
                  <a:pt x="3093939" y="548631"/>
                  <a:pt x="3086427" y="613246"/>
                  <a:pt x="3068537" y="640080"/>
                </a:cubicBezTo>
                <a:cubicBezTo>
                  <a:pt x="3061764" y="650240"/>
                  <a:pt x="3053678" y="659638"/>
                  <a:pt x="3048217" y="670560"/>
                </a:cubicBezTo>
                <a:cubicBezTo>
                  <a:pt x="3043428" y="680139"/>
                  <a:pt x="3046772" y="694815"/>
                  <a:pt x="3038057" y="701040"/>
                </a:cubicBezTo>
                <a:cubicBezTo>
                  <a:pt x="3020628" y="713490"/>
                  <a:pt x="2977097" y="721360"/>
                  <a:pt x="2977097" y="721360"/>
                </a:cubicBezTo>
                <a:cubicBezTo>
                  <a:pt x="2970324" y="731520"/>
                  <a:pt x="2965411" y="743206"/>
                  <a:pt x="2956777" y="751840"/>
                </a:cubicBezTo>
                <a:cubicBezTo>
                  <a:pt x="2927660" y="780957"/>
                  <a:pt x="2928871" y="765793"/>
                  <a:pt x="2895817" y="782320"/>
                </a:cubicBezTo>
                <a:cubicBezTo>
                  <a:pt x="2884895" y="787781"/>
                  <a:pt x="2876495" y="797681"/>
                  <a:pt x="2865337" y="802640"/>
                </a:cubicBezTo>
                <a:cubicBezTo>
                  <a:pt x="2845764" y="811339"/>
                  <a:pt x="2824697" y="816187"/>
                  <a:pt x="2804377" y="822960"/>
                </a:cubicBezTo>
                <a:lnTo>
                  <a:pt x="2773897" y="833120"/>
                </a:lnTo>
                <a:cubicBezTo>
                  <a:pt x="2729870" y="829733"/>
                  <a:pt x="2685974" y="822960"/>
                  <a:pt x="2641817" y="822960"/>
                </a:cubicBezTo>
                <a:cubicBezTo>
                  <a:pt x="2631107" y="822960"/>
                  <a:pt x="2621635" y="830178"/>
                  <a:pt x="2611337" y="833120"/>
                </a:cubicBezTo>
                <a:cubicBezTo>
                  <a:pt x="2597911" y="836956"/>
                  <a:pt x="2584244" y="839893"/>
                  <a:pt x="2570697" y="843280"/>
                </a:cubicBezTo>
                <a:cubicBezTo>
                  <a:pt x="2530057" y="839893"/>
                  <a:pt x="2489243" y="838178"/>
                  <a:pt x="2448777" y="833120"/>
                </a:cubicBezTo>
                <a:cubicBezTo>
                  <a:pt x="2434921" y="831388"/>
                  <a:pt x="2421829" y="825698"/>
                  <a:pt x="2408137" y="822960"/>
                </a:cubicBezTo>
                <a:cubicBezTo>
                  <a:pt x="2387937" y="818920"/>
                  <a:pt x="2367497" y="816187"/>
                  <a:pt x="2347177" y="812800"/>
                </a:cubicBezTo>
                <a:cubicBezTo>
                  <a:pt x="2313310" y="816187"/>
                  <a:pt x="2279613" y="822960"/>
                  <a:pt x="2245577" y="822960"/>
                </a:cubicBezTo>
                <a:cubicBezTo>
                  <a:pt x="2156275" y="822960"/>
                  <a:pt x="2247538" y="798600"/>
                  <a:pt x="2174457" y="822960"/>
                </a:cubicBezTo>
                <a:cubicBezTo>
                  <a:pt x="2147364" y="819573"/>
                  <a:pt x="2118890" y="821983"/>
                  <a:pt x="2093177" y="812800"/>
                </a:cubicBezTo>
                <a:cubicBezTo>
                  <a:pt x="2070178" y="804586"/>
                  <a:pt x="2055385" y="779883"/>
                  <a:pt x="2032217" y="772160"/>
                </a:cubicBezTo>
                <a:cubicBezTo>
                  <a:pt x="1984435" y="756233"/>
                  <a:pt x="2011681" y="765977"/>
                  <a:pt x="1950937" y="741680"/>
                </a:cubicBezTo>
                <a:cubicBezTo>
                  <a:pt x="1927230" y="745067"/>
                  <a:pt x="1903151" y="746455"/>
                  <a:pt x="1879817" y="751840"/>
                </a:cubicBezTo>
                <a:cubicBezTo>
                  <a:pt x="1858946" y="756656"/>
                  <a:pt x="1840145" y="769795"/>
                  <a:pt x="1818857" y="772160"/>
                </a:cubicBezTo>
                <a:cubicBezTo>
                  <a:pt x="1666207" y="789121"/>
                  <a:pt x="1785030" y="774238"/>
                  <a:pt x="1666457" y="792480"/>
                </a:cubicBezTo>
                <a:cubicBezTo>
                  <a:pt x="1642788" y="796121"/>
                  <a:pt x="1618898" y="798356"/>
                  <a:pt x="1595337" y="802640"/>
                </a:cubicBezTo>
                <a:cubicBezTo>
                  <a:pt x="1581599" y="805138"/>
                  <a:pt x="1568471" y="810504"/>
                  <a:pt x="1554697" y="812800"/>
                </a:cubicBezTo>
                <a:cubicBezTo>
                  <a:pt x="1507454" y="820674"/>
                  <a:pt x="1412457" y="833120"/>
                  <a:pt x="1412457" y="833120"/>
                </a:cubicBezTo>
                <a:cubicBezTo>
                  <a:pt x="1402297" y="829733"/>
                  <a:pt x="1392687" y="822960"/>
                  <a:pt x="1381977" y="822960"/>
                </a:cubicBezTo>
                <a:cubicBezTo>
                  <a:pt x="1362973" y="822960"/>
                  <a:pt x="1330022" y="838489"/>
                  <a:pt x="1310857" y="843280"/>
                </a:cubicBezTo>
                <a:cubicBezTo>
                  <a:pt x="1294104" y="847468"/>
                  <a:pt x="1276914" y="849694"/>
                  <a:pt x="1260057" y="853440"/>
                </a:cubicBezTo>
                <a:cubicBezTo>
                  <a:pt x="1246426" y="856469"/>
                  <a:pt x="1232964" y="860213"/>
                  <a:pt x="1219417" y="863600"/>
                </a:cubicBezTo>
                <a:cubicBezTo>
                  <a:pt x="1165230" y="860213"/>
                  <a:pt x="1110945" y="858143"/>
                  <a:pt x="1056857" y="853440"/>
                </a:cubicBezTo>
                <a:cubicBezTo>
                  <a:pt x="1033000" y="851365"/>
                  <a:pt x="1009576" y="845550"/>
                  <a:pt x="985737" y="843280"/>
                </a:cubicBezTo>
                <a:cubicBezTo>
                  <a:pt x="736547" y="819548"/>
                  <a:pt x="932400" y="845820"/>
                  <a:pt x="772377" y="822960"/>
                </a:cubicBezTo>
                <a:cubicBezTo>
                  <a:pt x="705369" y="800624"/>
                  <a:pt x="766024" y="818356"/>
                  <a:pt x="640297" y="802640"/>
                </a:cubicBezTo>
                <a:cubicBezTo>
                  <a:pt x="619856" y="800085"/>
                  <a:pt x="599657" y="795867"/>
                  <a:pt x="579337" y="792480"/>
                </a:cubicBezTo>
                <a:cubicBezTo>
                  <a:pt x="532936" y="761546"/>
                  <a:pt x="565624" y="778402"/>
                  <a:pt x="508217" y="762000"/>
                </a:cubicBezTo>
                <a:cubicBezTo>
                  <a:pt x="497919" y="759058"/>
                  <a:pt x="488035" y="754782"/>
                  <a:pt x="477737" y="751840"/>
                </a:cubicBezTo>
                <a:cubicBezTo>
                  <a:pt x="464311" y="748004"/>
                  <a:pt x="450523" y="745516"/>
                  <a:pt x="437097" y="741680"/>
                </a:cubicBezTo>
                <a:cubicBezTo>
                  <a:pt x="426799" y="738738"/>
                  <a:pt x="417007" y="734117"/>
                  <a:pt x="406617" y="731520"/>
                </a:cubicBezTo>
                <a:cubicBezTo>
                  <a:pt x="389864" y="727332"/>
                  <a:pt x="372570" y="725548"/>
                  <a:pt x="355817" y="721360"/>
                </a:cubicBezTo>
                <a:cubicBezTo>
                  <a:pt x="283484" y="703277"/>
                  <a:pt x="377090" y="718849"/>
                  <a:pt x="274537" y="690880"/>
                </a:cubicBezTo>
                <a:cubicBezTo>
                  <a:pt x="254663" y="685460"/>
                  <a:pt x="233897" y="684107"/>
                  <a:pt x="213577" y="680720"/>
                </a:cubicBezTo>
                <a:cubicBezTo>
                  <a:pt x="108140" y="610428"/>
                  <a:pt x="271361" y="717423"/>
                  <a:pt x="142457" y="640080"/>
                </a:cubicBezTo>
                <a:cubicBezTo>
                  <a:pt x="19854" y="566518"/>
                  <a:pt x="133754" y="625569"/>
                  <a:pt x="40857" y="579120"/>
                </a:cubicBezTo>
                <a:cubicBezTo>
                  <a:pt x="34084" y="565573"/>
                  <a:pt x="26503" y="552401"/>
                  <a:pt x="20537" y="538480"/>
                </a:cubicBezTo>
                <a:cubicBezTo>
                  <a:pt x="11792" y="518074"/>
                  <a:pt x="5373" y="487983"/>
                  <a:pt x="217" y="467360"/>
                </a:cubicBezTo>
                <a:cubicBezTo>
                  <a:pt x="3604" y="457200"/>
                  <a:pt x="10377" y="447590"/>
                  <a:pt x="10377" y="436880"/>
                </a:cubicBezTo>
                <a:cubicBezTo>
                  <a:pt x="10377" y="422916"/>
                  <a:pt x="-1758" y="410063"/>
                  <a:pt x="217" y="396240"/>
                </a:cubicBezTo>
                <a:cubicBezTo>
                  <a:pt x="1944" y="384152"/>
                  <a:pt x="15076" y="376682"/>
                  <a:pt x="20537" y="365760"/>
                </a:cubicBezTo>
                <a:cubicBezTo>
                  <a:pt x="25326" y="356181"/>
                  <a:pt x="27310" y="345440"/>
                  <a:pt x="30697" y="335280"/>
                </a:cubicBezTo>
                <a:cubicBezTo>
                  <a:pt x="27310" y="325120"/>
                  <a:pt x="20537" y="315510"/>
                  <a:pt x="20537" y="304800"/>
                </a:cubicBezTo>
                <a:cubicBezTo>
                  <a:pt x="20537" y="268662"/>
                  <a:pt x="37773" y="273503"/>
                  <a:pt x="61177" y="254000"/>
                </a:cubicBezTo>
                <a:cubicBezTo>
                  <a:pt x="72215" y="244802"/>
                  <a:pt x="82459" y="234558"/>
                  <a:pt x="91657" y="223520"/>
                </a:cubicBezTo>
                <a:cubicBezTo>
                  <a:pt x="99474" y="214139"/>
                  <a:pt x="102787" y="201081"/>
                  <a:pt x="111977" y="193040"/>
                </a:cubicBezTo>
                <a:cubicBezTo>
                  <a:pt x="197403" y="118292"/>
                  <a:pt x="142947" y="172475"/>
                  <a:pt x="203417" y="142240"/>
                </a:cubicBezTo>
                <a:cubicBezTo>
                  <a:pt x="214339" y="136779"/>
                  <a:pt x="222674" y="126730"/>
                  <a:pt x="233897" y="121920"/>
                </a:cubicBezTo>
                <a:cubicBezTo>
                  <a:pt x="279471" y="102388"/>
                  <a:pt x="265474" y="121371"/>
                  <a:pt x="305017" y="101600"/>
                </a:cubicBezTo>
                <a:cubicBezTo>
                  <a:pt x="309301" y="99458"/>
                  <a:pt x="313484" y="86360"/>
                  <a:pt x="325337" y="8128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86296" y="2502955"/>
            <a:ext cx="2438940" cy="820275"/>
            <a:chOff x="3286296" y="2502955"/>
            <a:chExt cx="2438940" cy="820275"/>
          </a:xfrm>
        </p:grpSpPr>
        <p:sp>
          <p:nvSpPr>
            <p:cNvPr id="8" name="Freeform 7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0458" y="2595993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6296" y="2502955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76200" y="762000"/>
            <a:ext cx="8915400" cy="762000"/>
          </a:xfrm>
        </p:spPr>
        <p:txBody>
          <a:bodyPr/>
          <a:lstStyle/>
          <a:p>
            <a:r>
              <a:rPr lang="en-US" sz="2800" dirty="0" smtClean="0"/>
              <a:t>Which of the two quality types are taken as basis here?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88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here?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grpSp>
        <p:nvGrpSpPr>
          <p:cNvPr id="3" name="Group 2"/>
          <p:cNvGrpSpPr/>
          <p:nvPr/>
        </p:nvGrpSpPr>
        <p:grpSpPr>
          <a:xfrm>
            <a:off x="3361380" y="2342345"/>
            <a:ext cx="2393327" cy="1039744"/>
            <a:chOff x="3361380" y="2342345"/>
            <a:chExt cx="2393327" cy="1039744"/>
          </a:xfrm>
        </p:grpSpPr>
        <p:sp>
          <p:nvSpPr>
            <p:cNvPr id="7" name="Freeform 6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1896" y="2427982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61380" y="2342345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1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ontology?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by some philosophers taken to be synonymous with </a:t>
            </a:r>
            <a:r>
              <a:rPr lang="en-US" altLang="en-US" sz="2400" smtClean="0"/>
              <a:t>‘</a:t>
            </a:r>
            <a:r>
              <a:rPr lang="en-US" altLang="en-US" sz="2400" b="1" i="1" u="sng" smtClean="0">
                <a:solidFill>
                  <a:srgbClr val="00B050"/>
                </a:solidFill>
              </a:rPr>
              <a:t>metaphysics</a:t>
            </a:r>
            <a:r>
              <a:rPr lang="en-US" altLang="en-US" sz="2400" smtClean="0"/>
              <a:t>’ </a:t>
            </a:r>
            <a:r>
              <a:rPr lang="en-US" altLang="en-US" sz="2000" smtClean="0"/>
              <a:t>while others draw distinctions in many distinct ways</a:t>
            </a:r>
            <a:r>
              <a:rPr lang="en-US" altLang="en-US" sz="2400" smtClean="0"/>
              <a:t> </a:t>
            </a:r>
            <a:r>
              <a:rPr lang="en-US" altLang="en-US" sz="1200" smtClean="0"/>
              <a:t>(the distinctions being irrelevant for this talk)</a:t>
            </a:r>
            <a:r>
              <a:rPr lang="en-US" altLang="en-US" sz="2400" smtClean="0"/>
              <a:t>, </a:t>
            </a:r>
            <a:r>
              <a:rPr lang="en-US" altLang="en-US" sz="200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FFFF00"/>
                </a:solidFill>
              </a:rPr>
              <a:t>ontology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B050"/>
                </a:solidFill>
              </a:rPr>
              <a:t>epistemology</a:t>
            </a:r>
            <a:r>
              <a:rPr lang="en-US" altLang="en-US" sz="200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CC99"/>
                </a:solidFill>
              </a:rPr>
              <a:t>terminology</a:t>
            </a:r>
            <a:r>
              <a:rPr lang="en-US" altLang="en-US" sz="2000" smtClean="0"/>
              <a:t>’ which is the study of what terms mean and how to name things.</a:t>
            </a:r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smtClean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solves certain issues related to </a:t>
            </a:r>
            <a:r>
              <a:rPr lang="en-US" altLang="en-US" sz="2400" i="1" u="sng" smtClean="0"/>
              <a:t>language use</a:t>
            </a:r>
            <a:r>
              <a:rPr lang="en-US" altLang="en-US" sz="2400" smtClean="0"/>
              <a:t>, i.e. with respect to </a:t>
            </a:r>
            <a:r>
              <a:rPr lang="en-US" altLang="en-US" sz="2400" i="1" u="sng" smtClean="0"/>
              <a:t>how</a:t>
            </a:r>
            <a:r>
              <a:rPr lang="en-US" altLang="en-US" sz="2400" smtClean="0"/>
              <a:t> we talk about entities in reality (if any);</a:t>
            </a:r>
          </a:p>
          <a:p>
            <a:pPr lvl="2" eaLnBrk="1" hangingPunct="1"/>
            <a:r>
              <a:rPr lang="en-US" altLang="en-US" sz="2000" i="1" smtClean="0"/>
              <a:t>Relations between terms / concepts</a:t>
            </a:r>
          </a:p>
          <a:p>
            <a:pPr lvl="1" eaLnBrk="1" hangingPunct="1"/>
            <a:r>
              <a:rPr lang="en-US" altLang="en-US" sz="2400" smtClean="0"/>
              <a:t>does not provide an adequate means to represent independent of use </a:t>
            </a:r>
            <a:r>
              <a:rPr lang="en-US" altLang="en-US" sz="2400" i="1" u="sng" smtClean="0"/>
              <a:t>what</a:t>
            </a:r>
            <a:r>
              <a:rPr lang="en-US" altLang="en-US" sz="2400" smtClean="0"/>
              <a:t> we talk about, i.e. how reality is structured;</a:t>
            </a:r>
          </a:p>
          <a:p>
            <a:pPr lvl="2" eaLnBrk="1" hangingPunct="1"/>
            <a:r>
              <a:rPr lang="en-US" altLang="en-US" sz="2000" smtClean="0"/>
              <a:t>Women, Fire and Dangerous Things (Lakoff).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smtClean="0"/>
              <a:t>Ontology </a:t>
            </a:r>
            <a:r>
              <a:rPr lang="en-US" altLang="en-US" sz="1600" b="1" smtClean="0"/>
              <a:t>(of the right sort)</a:t>
            </a:r>
            <a:r>
              <a:rPr lang="en-US" altLang="en-US" sz="2800" b="1" smtClean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Language and perception neutral view on reality.</a:t>
            </a:r>
          </a:p>
          <a:p>
            <a:pPr lvl="2" eaLnBrk="1" hangingPunct="1"/>
            <a:r>
              <a:rPr lang="en-US" altLang="en-US" sz="2000" i="1" smtClean="0"/>
              <a:t>Relations between entities in first-order reality</a:t>
            </a: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6B0339-1E54-40A0-AF46-F600D4B26BBB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49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806340" name="Rectangle 4"/>
          <p:cNvSpPr>
            <a:spLocks noChangeArrowheads="1"/>
          </p:cNvSpPr>
          <p:nvPr/>
        </p:nvSpPr>
        <p:spPr bwMode="auto">
          <a:xfrm>
            <a:off x="914400" y="6172200"/>
            <a:ext cx="7205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This is the ‘</a:t>
            </a:r>
            <a:r>
              <a:rPr lang="en-US" altLang="en-US" sz="3200" i="1">
                <a:solidFill>
                  <a:schemeClr val="bg1"/>
                </a:solidFill>
              </a:rPr>
              <a:t>terminology / ontology divide</a:t>
            </a:r>
            <a:r>
              <a:rPr lang="en-US" altLang="en-US" sz="320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  <p:bldP spid="18063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 on pre-lecture readings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Distinct questions. What type are they of?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Terminological: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does ‘pain’ mean 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Metaphysical: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have all pains in common in virtue of which they are pains?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type of entity is pain?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Onto-terminological: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what, if anything at all, does ‘pain’ denote?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Epistemological: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how can we find out whether something is pain?</a:t>
            </a:r>
          </a:p>
        </p:txBody>
      </p:sp>
    </p:spTree>
    <p:extLst>
      <p:ext uri="{BB962C8B-B14F-4D97-AF65-F5344CB8AC3E}">
        <p14:creationId xmlns:p14="http://schemas.microsoft.com/office/powerpoint/2010/main" val="15599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Unfortunately, ‘</a:t>
            </a:r>
            <a:r>
              <a:rPr lang="en-US" altLang="en-US" i="1" smtClean="0"/>
              <a:t>ontology</a:t>
            </a:r>
            <a:r>
              <a:rPr lang="en-US" altLang="en-US" smtClean="0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chemeClr val="accent1"/>
                </a:solidFill>
              </a:rPr>
              <a:t>An 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(plural: </a:t>
            </a:r>
            <a:r>
              <a:rPr lang="en-US" altLang="en-US" sz="1600" i="1" smtClean="0"/>
              <a:t>ontologies</a:t>
            </a:r>
            <a:r>
              <a:rPr lang="en-US" altLang="en-US" sz="1600" smtClean="0"/>
              <a:t>)</a:t>
            </a:r>
            <a:r>
              <a:rPr lang="en-US" altLang="en-US" sz="2400" smtClean="0"/>
              <a:t> is a shared and agreed upon </a:t>
            </a:r>
            <a:r>
              <a:rPr lang="en-US" altLang="en-US" sz="2400" b="1" i="1" smtClean="0">
                <a:solidFill>
                  <a:srgbClr val="FF0000"/>
                </a:solidFill>
              </a:rPr>
              <a:t>conceptualization</a:t>
            </a:r>
            <a:r>
              <a:rPr lang="en-US" altLang="en-US" sz="2400" smtClean="0"/>
              <a:t> of a domain;</a:t>
            </a:r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</a:rPr>
              <a:t>does not guarantee </a:t>
            </a:r>
            <a:r>
              <a:rPr lang="en-US" sz="1800" b="0" dirty="0">
                <a:solidFill>
                  <a:srgbClr val="FF0000"/>
                </a:solidFill>
              </a:rPr>
              <a:t>the faithfulness of the representation.</a:t>
            </a:r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54906"/>
              </p:ext>
            </p:extLst>
          </p:nvPr>
        </p:nvGraphicFramePr>
        <p:xfrm>
          <a:off x="214313" y="2720975"/>
          <a:ext cx="8777287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90" name="Photo Editor-foto" r:id="rId4" imgW="5830114" imgH="1228571" progId="MSPhotoEd.3">
                  <p:embed/>
                </p:oleObj>
              </mc:Choice>
              <mc:Fallback>
                <p:oleObj name="Photo Editor-foto" r:id="rId4" imgW="5830114" imgH="1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720975"/>
                        <a:ext cx="8777287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dirty="0" smtClean="0"/>
              <a:t>Consistent </a:t>
            </a:r>
            <a:r>
              <a:rPr lang="nl-BE" altLang="en-US" sz="2800" dirty="0" err="1" smtClean="0"/>
              <a:t>reasoning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with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nonsensical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representations</a:t>
            </a:r>
            <a:endParaRPr lang="en-US" altLang="en-US" sz="2800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85825" y="5943600"/>
            <a:ext cx="82581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Ceusters W, Smith B, Flanagan J. Ontology and Medical Terminology: why Descriptions Logics are not enough. Proceedings of the conference Towards an Electronic Patient Record (TEPR 2003),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San Antonio, 10-14 May 2003 (electronic publication 5pp) </a:t>
            </a:r>
          </a:p>
        </p:txBody>
      </p:sp>
    </p:spTree>
    <p:extLst>
      <p:ext uri="{BB962C8B-B14F-4D97-AF65-F5344CB8AC3E}">
        <p14:creationId xmlns:p14="http://schemas.microsoft.com/office/powerpoint/2010/main" val="32769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88440"/>
            <a:ext cx="8305801" cy="4836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625858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576388"/>
            <a:ext cx="381793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763000" cy="612775"/>
          </a:xfrm>
        </p:spPr>
        <p:txBody>
          <a:bodyPr/>
          <a:lstStyle/>
          <a:p>
            <a:r>
              <a:rPr lang="en-US" altLang="en-US" sz="3000" smtClean="0"/>
              <a:t>Two abundantly present fundamental mistakes (1)</a:t>
            </a:r>
          </a:p>
        </p:txBody>
      </p:sp>
      <p:pic>
        <p:nvPicPr>
          <p:cNvPr id="8196" name="Picture 2" descr="smerte_utgangspun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576388"/>
            <a:ext cx="44005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1475" y="5703888"/>
            <a:ext cx="85280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The problems: </a:t>
            </a:r>
          </a:p>
          <a:p>
            <a:pPr marL="512763" indent="-279400" eaLnBrk="1" hangingPunct="1">
              <a:buFont typeface="Times New Roman" pitchFamily="18" charset="0"/>
              <a:buChar char="−"/>
              <a:defRPr/>
            </a:pPr>
            <a:r>
              <a:rPr lang="en-US" sz="1800" b="0" dirty="0">
                <a:solidFill>
                  <a:schemeClr val="bg1"/>
                </a:solidFill>
              </a:rPr>
              <a:t>erroneous domain analysis</a:t>
            </a:r>
          </a:p>
          <a:p>
            <a:pPr marL="512763" indent="-279400" eaLnBrk="1" hangingPunct="1">
              <a:buFont typeface="Times New Roman" pitchFamily="18" charset="0"/>
              <a:buChar char="−"/>
              <a:defRPr/>
            </a:pPr>
            <a:r>
              <a:rPr lang="en-US" sz="1800" b="0" dirty="0">
                <a:solidFill>
                  <a:schemeClr val="bg1"/>
                </a:solidFill>
              </a:rPr>
              <a:t>violations against representation language semantics</a:t>
            </a:r>
          </a:p>
        </p:txBody>
      </p:sp>
    </p:spTree>
    <p:extLst>
      <p:ext uri="{BB962C8B-B14F-4D97-AF65-F5344CB8AC3E}">
        <p14:creationId xmlns:p14="http://schemas.microsoft.com/office/powerpoint/2010/main" val="27285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Another example: </a:t>
            </a:r>
            <a:br>
              <a:rPr lang="en-US" altLang="en-US" dirty="0" smtClean="0"/>
            </a:br>
            <a:r>
              <a:rPr lang="en-US" altLang="en-US" dirty="0" smtClean="0"/>
              <a:t>misunderstood semantics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09800"/>
            <a:ext cx="86868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rgbClr val="AAE600"/>
                </a:solidFill>
              </a:rPr>
              <a:t>&lt;business-card&gt;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&lt;name&gt;</a:t>
            </a:r>
            <a:r>
              <a:rPr lang="en-US" altLang="en-US" dirty="0" smtClean="0"/>
              <a:t> John Nitwit </a:t>
            </a:r>
            <a:r>
              <a:rPr lang="en-US" altLang="en-US" dirty="0" smtClean="0">
                <a:solidFill>
                  <a:srgbClr val="AAE600"/>
                </a:solidFill>
              </a:rPr>
              <a:t>&lt;/name&gt;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&lt;address&gt;</a:t>
            </a:r>
            <a:endParaRPr lang="en-US" altLang="en-US" dirty="0" smtClean="0"/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	&lt;street&gt; </a:t>
            </a:r>
            <a:r>
              <a:rPr lang="en-US" altLang="en-US" dirty="0" smtClean="0"/>
              <a:t>524 Moon base avenue </a:t>
            </a:r>
            <a:r>
              <a:rPr lang="en-US" altLang="en-US" dirty="0" smtClean="0">
                <a:solidFill>
                  <a:srgbClr val="AAE600"/>
                </a:solidFill>
              </a:rPr>
              <a:t>&lt;/street&gt;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	&lt;city&gt;</a:t>
            </a:r>
            <a:r>
              <a:rPr lang="en-US" altLang="en-US" dirty="0" smtClean="0"/>
              <a:t> Utopia </a:t>
            </a:r>
            <a:r>
              <a:rPr lang="en-US" altLang="en-US" dirty="0" smtClean="0">
                <a:solidFill>
                  <a:srgbClr val="AAE600"/>
                </a:solidFill>
              </a:rPr>
              <a:t>&lt;/city&gt;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&lt;/address&gt;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&lt;phone&gt;</a:t>
            </a:r>
            <a:r>
              <a:rPr lang="en-US" altLang="en-US" dirty="0" smtClean="0"/>
              <a:t> … </a:t>
            </a:r>
            <a:r>
              <a:rPr lang="en-US" altLang="en-US" dirty="0" smtClean="0">
                <a:solidFill>
                  <a:srgbClr val="AAE600"/>
                </a:solidFill>
              </a:rPr>
              <a:t>&lt;/phone&gt;</a:t>
            </a:r>
            <a:r>
              <a:rPr lang="en-US" altLang="en-US" dirty="0" smtClean="0"/>
              <a:t> 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/>
              <a:t>…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rgbClr val="AAE600"/>
                </a:solidFill>
              </a:rPr>
              <a:t>&lt;/business-card&gt;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81200" y="3048000"/>
            <a:ext cx="6705600" cy="701675"/>
            <a:chOff x="1248" y="1824"/>
            <a:chExt cx="4224" cy="442"/>
          </a:xfrm>
        </p:grpSpPr>
        <p:sp>
          <p:nvSpPr>
            <p:cNvPr id="9221" name="Text Box 4"/>
            <p:cNvSpPr txBox="1">
              <a:spLocks noChangeArrowheads="1"/>
            </p:cNvSpPr>
            <p:nvPr/>
          </p:nvSpPr>
          <p:spPr bwMode="auto">
            <a:xfrm>
              <a:off x="2736" y="1824"/>
              <a:ext cx="273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3300"/>
                  </a:solidFill>
                </a:rPr>
                <a:t>Is this the name of the business card or of the business card owner?</a:t>
              </a:r>
            </a:p>
          </p:txBody>
        </p:sp>
        <p:sp>
          <p:nvSpPr>
            <p:cNvPr id="9222" name="Line 5"/>
            <p:cNvSpPr>
              <a:spLocks noChangeShapeType="1"/>
            </p:cNvSpPr>
            <p:nvPr/>
          </p:nvSpPr>
          <p:spPr bwMode="auto">
            <a:xfrm>
              <a:off x="1248" y="1872"/>
              <a:ext cx="105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23" name="Line 8"/>
            <p:cNvSpPr>
              <a:spLocks noChangeShapeType="1"/>
            </p:cNvSpPr>
            <p:nvPr/>
          </p:nvSpPr>
          <p:spPr bwMode="auto">
            <a:xfrm>
              <a:off x="1680" y="2064"/>
              <a:ext cx="105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24" name="Line 9"/>
            <p:cNvSpPr>
              <a:spLocks noChangeShapeType="1"/>
            </p:cNvSpPr>
            <p:nvPr/>
          </p:nvSpPr>
          <p:spPr bwMode="auto">
            <a:xfrm flipV="1">
              <a:off x="1690" y="1920"/>
              <a:ext cx="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03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763000" cy="612775"/>
          </a:xfrm>
        </p:spPr>
        <p:txBody>
          <a:bodyPr/>
          <a:lstStyle/>
          <a:p>
            <a:r>
              <a:rPr lang="en-US" altLang="en-US" sz="3000" smtClean="0"/>
              <a:t>Two abundantly present fundamental mistakes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038" y="1525588"/>
            <a:ext cx="3636962" cy="51800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You can’t exchange </a:t>
            </a:r>
            <a:r>
              <a:rPr lang="en-US" i="1" dirty="0" smtClean="0"/>
              <a:t>mental illnesses </a:t>
            </a:r>
            <a:r>
              <a:rPr lang="en-US" dirty="0" smtClean="0"/>
              <a:t>through </a:t>
            </a:r>
            <a:r>
              <a:rPr lang="en-US" i="1" dirty="0" smtClean="0"/>
              <a:t>websites</a:t>
            </a:r>
            <a:r>
              <a:rPr lang="en-US" dirty="0" smtClean="0"/>
              <a:t> or have </a:t>
            </a:r>
            <a:r>
              <a:rPr lang="en-US" i="1" dirty="0" smtClean="0"/>
              <a:t>Protégé</a:t>
            </a:r>
            <a:r>
              <a:rPr lang="en-US" dirty="0" smtClean="0"/>
              <a:t> interact with </a:t>
            </a:r>
            <a:r>
              <a:rPr lang="en-US" i="1" dirty="0" smtClean="0"/>
              <a:t>illnesses</a:t>
            </a:r>
            <a:r>
              <a:rPr lang="en-US" dirty="0" smtClean="0"/>
              <a:t>;</a:t>
            </a:r>
          </a:p>
          <a:p>
            <a:pPr marL="0" indent="0">
              <a:buFontTx/>
              <a:buNone/>
              <a:defRPr/>
            </a:pPr>
            <a:r>
              <a:rPr lang="en-US" dirty="0" smtClean="0">
                <a:sym typeface="Wingdings"/>
              </a:rPr>
              <a:t>  = </a:t>
            </a:r>
            <a:r>
              <a:rPr lang="en-US" b="1" dirty="0" smtClean="0">
                <a:sym typeface="Wingdings" pitchFamily="2" charset="2"/>
              </a:rPr>
              <a:t>confusing information with what information is </a:t>
            </a:r>
            <a:r>
              <a:rPr lang="en-US" b="1" u="sng" dirty="0" smtClean="0">
                <a:sym typeface="Wingdings" pitchFamily="2" charset="2"/>
              </a:rPr>
              <a:t>about</a:t>
            </a:r>
            <a:r>
              <a:rPr lang="en-US" b="1" dirty="0" smtClean="0">
                <a:sym typeface="Wingdings" pitchFamily="2" charset="2"/>
              </a:rPr>
              <a:t>!</a:t>
            </a:r>
          </a:p>
          <a:p>
            <a:pPr marL="0" indent="0">
              <a:defRPr/>
            </a:pPr>
            <a:endParaRPr lang="en-US" b="1" dirty="0" smtClean="0">
              <a:sym typeface="Wingdings" pitchFamily="2" charset="2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0513"/>
            <a:ext cx="5354638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1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Pre-lecture test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wrong in this statement:</a:t>
            </a:r>
          </a:p>
          <a:p>
            <a:endParaRPr lang="en-US" dirty="0"/>
          </a:p>
          <a:p>
            <a:r>
              <a:rPr lang="en-US" i="1" dirty="0" smtClean="0"/>
              <a:t>	Early </a:t>
            </a:r>
            <a:r>
              <a:rPr lang="en-US" i="1" dirty="0"/>
              <a:t>versions of computational </a:t>
            </a:r>
            <a:r>
              <a:rPr lang="en-US" i="1" dirty="0" smtClean="0"/>
              <a:t>ontologies such </a:t>
            </a:r>
            <a:r>
              <a:rPr lang="en-US" i="1" dirty="0"/>
              <a:t>as the Gene Ontology (GO</a:t>
            </a:r>
            <a:r>
              <a:rPr lang="en-US" i="1" dirty="0" smtClean="0"/>
              <a:t>), the </a:t>
            </a:r>
            <a:r>
              <a:rPr lang="en-US" i="1" dirty="0"/>
              <a:t>Unified Medical Language </a:t>
            </a:r>
            <a:r>
              <a:rPr lang="en-US" i="1" dirty="0" smtClean="0"/>
              <a:t>System (</a:t>
            </a:r>
            <a:r>
              <a:rPr lang="en-US" i="1" dirty="0"/>
              <a:t>UMLS) and the National Cancer </a:t>
            </a:r>
            <a:r>
              <a:rPr lang="en-US" i="1" dirty="0" smtClean="0"/>
              <a:t>Institute Thesaurus </a:t>
            </a:r>
            <a:r>
              <a:rPr lang="en-US" i="1" dirty="0"/>
              <a:t>were criticized by some </a:t>
            </a:r>
            <a:r>
              <a:rPr lang="en-US" i="1" dirty="0" smtClean="0"/>
              <a:t>classical </a:t>
            </a:r>
            <a:r>
              <a:rPr lang="en-US" i="1" dirty="0" err="1" smtClean="0"/>
              <a:t>ontologists</a:t>
            </a:r>
            <a:r>
              <a:rPr lang="en-US" i="1" dirty="0" smtClean="0"/>
              <a:t> </a:t>
            </a:r>
            <a:r>
              <a:rPr lang="en-US" i="1" dirty="0"/>
              <a:t>because of deficiencies in </a:t>
            </a:r>
            <a:r>
              <a:rPr lang="en-US" i="1" dirty="0" smtClean="0"/>
              <a:t>how they </a:t>
            </a:r>
            <a:r>
              <a:rPr lang="en-US" i="1" dirty="0"/>
              <a:t>related to classical formalisms for </a:t>
            </a:r>
            <a:r>
              <a:rPr lang="en-US" i="1" dirty="0" smtClean="0"/>
              <a:t>representing reality </a:t>
            </a:r>
            <a:r>
              <a:rPr lang="en-US" i="1" dirty="0"/>
              <a:t>in terms of categories </a:t>
            </a:r>
            <a:r>
              <a:rPr lang="en-US" i="1" dirty="0" smtClean="0"/>
              <a:t>and their </a:t>
            </a:r>
            <a:r>
              <a:rPr lang="en-US" i="1" dirty="0"/>
              <a:t>instances [40–42</a:t>
            </a:r>
            <a:r>
              <a:rPr lang="en-US" i="1" dirty="0" smtClean="0"/>
              <a:t>].</a:t>
            </a:r>
          </a:p>
          <a:p>
            <a:endParaRPr lang="en-US" dirty="0"/>
          </a:p>
          <a:p>
            <a:pPr marL="741362" lvl="1" indent="0">
              <a:buNone/>
            </a:pPr>
            <a:r>
              <a:rPr lang="en-US" sz="1400" dirty="0" smtClean="0"/>
              <a:t>From</a:t>
            </a:r>
            <a:r>
              <a:rPr lang="en-US" sz="1400" dirty="0"/>
              <a:t>: </a:t>
            </a:r>
            <a:r>
              <a:rPr lang="en-US" sz="1400" dirty="0" err="1"/>
              <a:t>Maojo</a:t>
            </a:r>
            <a:r>
              <a:rPr lang="en-US" sz="1400" dirty="0"/>
              <a:t> V, Crespo J, Garcia-</a:t>
            </a:r>
            <a:r>
              <a:rPr lang="en-US" sz="1400" dirty="0" err="1"/>
              <a:t>Remesal</a:t>
            </a:r>
            <a:r>
              <a:rPr lang="en-US" sz="1400" dirty="0"/>
              <a:t> M, de la </a:t>
            </a:r>
            <a:r>
              <a:rPr lang="en-US" sz="1400" dirty="0" err="1" smtClean="0"/>
              <a:t>Iglesia</a:t>
            </a:r>
            <a:r>
              <a:rPr lang="en-US" sz="1400" dirty="0" smtClean="0"/>
              <a:t> D</a:t>
            </a:r>
            <a:r>
              <a:rPr lang="en-US" sz="1400" dirty="0"/>
              <a:t>, Pérez-Rey D, </a:t>
            </a:r>
            <a:r>
              <a:rPr lang="en-US" sz="1400" dirty="0" err="1"/>
              <a:t>Kulikowski</a:t>
            </a:r>
            <a:r>
              <a:rPr lang="en-US" sz="1400" dirty="0"/>
              <a:t> C</a:t>
            </a:r>
            <a:r>
              <a:rPr lang="en-US" sz="1400" dirty="0" smtClean="0"/>
              <a:t>. Biomedical </a:t>
            </a:r>
            <a:r>
              <a:rPr lang="en-US" sz="1400" dirty="0"/>
              <a:t>Ontologies</a:t>
            </a:r>
            <a:r>
              <a:rPr lang="en-US" sz="1400" dirty="0" smtClean="0"/>
              <a:t>: Toward </a:t>
            </a:r>
            <a:r>
              <a:rPr lang="en-US" sz="1400" dirty="0"/>
              <a:t>scientific debate. Methods </a:t>
            </a:r>
            <a:r>
              <a:rPr lang="en-US" sz="1400" dirty="0" err="1"/>
              <a:t>Inf</a:t>
            </a:r>
            <a:r>
              <a:rPr lang="en-US" sz="1400" dirty="0"/>
              <a:t> </a:t>
            </a:r>
            <a:r>
              <a:rPr lang="en-US" sz="1400" dirty="0" smtClean="0"/>
              <a:t>Med 2011</a:t>
            </a:r>
            <a:r>
              <a:rPr lang="en-US" sz="1400" dirty="0"/>
              <a:t>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14658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r>
              <a:rPr lang="en-US" dirty="0" smtClean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76400"/>
            <a:ext cx="5943600" cy="4953000"/>
          </a:xfrm>
        </p:spPr>
        <p:txBody>
          <a:bodyPr/>
          <a:lstStyle/>
          <a:p>
            <a:r>
              <a:rPr lang="en-US" dirty="0" smtClean="0"/>
              <a:t>A message to map makers: “</a:t>
            </a:r>
            <a:r>
              <a:rPr lang="en-US" b="1" i="1" dirty="0" smtClean="0"/>
              <a:t>Highways are not painted red, rivers don’t have county lines running down the middle, and you can’t see contour lines on a mountain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W. Kent. Data and Reality. North-Holland, Amsterdam, the Netherlands, 1978.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</a:t>
            </a:r>
          </a:p>
          <a:p>
            <a:pPr lvl="1"/>
            <a:r>
              <a:rPr lang="en-US" sz="2400" dirty="0" smtClean="0"/>
              <a:t>generalizations are in our ‘minds’. </a:t>
            </a:r>
            <a:r>
              <a:rPr lang="en-US" dirty="0"/>
              <a:t>P</a:t>
            </a:r>
            <a:r>
              <a:rPr lang="en-US" sz="2400" dirty="0" smtClean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 smtClean="0"/>
              <a:t>any particular person in mind.</a:t>
            </a:r>
          </a:p>
          <a:p>
            <a:r>
              <a:rPr lang="en-US" dirty="0" smtClean="0"/>
              <a:t>Realism:</a:t>
            </a: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 mainstream approach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 smtClean="0"/>
              <a:t>Realism:		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 smtClean="0">
              <a:solidFill>
                <a:srgbClr val="1FE115"/>
              </a:solidFill>
            </a:endParaRP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semantic/semiotic triangle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triangle works sometimes fine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6019800"/>
            <a:ext cx="344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3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759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symphony dedicated to Bonaparte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played after the Munich Olympics massacre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6381750"/>
            <a:ext cx="272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 Opus 55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533400" y="56388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Eroica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24584" name="Picture 2" descr="File:Eroica Beethoven 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648200"/>
            <a:ext cx="1714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6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The BFO divides </a:t>
            </a:r>
            <a:r>
              <a:rPr lang="en-US" sz="2000" i="1" dirty="0" err="1" smtClean="0"/>
              <a:t>occurrents</a:t>
            </a:r>
            <a:r>
              <a:rPr lang="en-US" sz="2000" i="1" dirty="0" smtClean="0"/>
              <a:t> into </a:t>
            </a:r>
            <a:r>
              <a:rPr lang="en-US" sz="2000" i="1" dirty="0"/>
              <a:t>two types: instantaneous </a:t>
            </a:r>
            <a:r>
              <a:rPr lang="en-US" sz="2000" i="1" dirty="0" smtClean="0"/>
              <a:t>and extended </a:t>
            </a:r>
            <a:r>
              <a:rPr lang="en-US" sz="2000" i="1" dirty="0"/>
              <a:t>(over time). And, it defines </a:t>
            </a:r>
            <a:r>
              <a:rPr lang="en-US" sz="2000" i="1" dirty="0" smtClean="0"/>
              <a:t>continuants as </a:t>
            </a:r>
            <a:r>
              <a:rPr lang="en-US" sz="2000" i="1" dirty="0"/>
              <a:t>falling into two categories: </a:t>
            </a:r>
            <a:r>
              <a:rPr lang="en-US" sz="2000" i="1" dirty="0" smtClean="0"/>
              <a:t>independent and </a:t>
            </a:r>
            <a:r>
              <a:rPr lang="en-US" sz="2000" i="1" dirty="0"/>
              <a:t>dependent. Examples of </a:t>
            </a:r>
            <a:r>
              <a:rPr lang="en-US" sz="2000" i="1" dirty="0" smtClean="0"/>
              <a:t>independents are </a:t>
            </a:r>
            <a:r>
              <a:rPr lang="en-US" sz="2000" i="1" dirty="0"/>
              <a:t>a cell, a bacterium, an </a:t>
            </a:r>
            <a:r>
              <a:rPr lang="en-US" sz="2000" i="1" dirty="0" smtClean="0"/>
              <a:t>organism (</a:t>
            </a:r>
            <a:r>
              <a:rPr lang="en-US" sz="2000" i="1" dirty="0"/>
              <a:t>or a person), whereas examples of </a:t>
            </a:r>
            <a:r>
              <a:rPr lang="en-US" sz="2000" i="1" dirty="0" smtClean="0"/>
              <a:t>dependents are </a:t>
            </a:r>
            <a:r>
              <a:rPr lang="en-US" sz="2000" i="1" dirty="0"/>
              <a:t>functions, qualities, </a:t>
            </a:r>
            <a:r>
              <a:rPr lang="en-US" sz="2000" i="1" dirty="0" err="1"/>
              <a:t>etc</a:t>
            </a:r>
            <a:r>
              <a:rPr lang="en-US" sz="2000" i="1" dirty="0"/>
              <a:t> [46</a:t>
            </a:r>
            <a:r>
              <a:rPr lang="en-US" sz="2000" i="1" dirty="0" smtClean="0"/>
              <a:t>, 51</a:t>
            </a:r>
            <a:r>
              <a:rPr lang="en-US" sz="2000" i="1" dirty="0"/>
              <a:t>]. </a:t>
            </a:r>
            <a:endParaRPr lang="en-US" sz="2000" i="1" dirty="0" smtClean="0"/>
          </a:p>
          <a:p>
            <a:r>
              <a:rPr lang="en-US" sz="2000" i="1" dirty="0" smtClean="0"/>
              <a:t>These </a:t>
            </a:r>
            <a:r>
              <a:rPr lang="en-US" sz="2000" i="1" dirty="0"/>
              <a:t>philosophical specifications </a:t>
            </a:r>
            <a:r>
              <a:rPr lang="en-US" sz="2000" i="1" dirty="0" smtClean="0"/>
              <a:t>for ontological </a:t>
            </a:r>
            <a:r>
              <a:rPr lang="en-US" sz="2000" i="1" dirty="0"/>
              <a:t>entities are, unfortunately, </a:t>
            </a:r>
            <a:r>
              <a:rPr lang="en-US" sz="2000" i="1" dirty="0" smtClean="0"/>
              <a:t>not necessarily </a:t>
            </a:r>
            <a:r>
              <a:rPr lang="en-US" sz="2000" i="1" dirty="0"/>
              <a:t>consistent with scientific </a:t>
            </a:r>
            <a:r>
              <a:rPr lang="en-US" sz="2000" i="1" dirty="0" smtClean="0"/>
              <a:t>needs and </a:t>
            </a:r>
            <a:r>
              <a:rPr lang="en-US" sz="2000" i="1" dirty="0"/>
              <a:t>practice. How can cells or viruses </a:t>
            </a:r>
            <a:r>
              <a:rPr lang="en-US" sz="2000" i="1" dirty="0" smtClean="0"/>
              <a:t>be entirely </a:t>
            </a:r>
            <a:r>
              <a:rPr lang="en-US" sz="2000" i="1" dirty="0"/>
              <a:t>independent entities, even within </a:t>
            </a:r>
            <a:r>
              <a:rPr lang="en-US" sz="2000" i="1" dirty="0" smtClean="0"/>
              <a:t>a controlled </a:t>
            </a:r>
            <a:r>
              <a:rPr lang="en-US" sz="2000" i="1" dirty="0"/>
              <a:t>laboratory environment</a:t>
            </a:r>
            <a:r>
              <a:rPr lang="en-US" sz="2000" i="1" dirty="0" smtClean="0"/>
              <a:t>?</a:t>
            </a:r>
          </a:p>
          <a:p>
            <a:pPr lvl="3"/>
            <a:r>
              <a:rPr lang="en-US" sz="1600" dirty="0"/>
              <a:t>From: </a:t>
            </a:r>
            <a:r>
              <a:rPr lang="en-US" sz="1600" dirty="0" err="1"/>
              <a:t>Maojo</a:t>
            </a:r>
            <a:r>
              <a:rPr lang="en-US" sz="1600" dirty="0"/>
              <a:t> V, Crespo J, Garcia-</a:t>
            </a:r>
            <a:r>
              <a:rPr lang="en-US" sz="1600" dirty="0" err="1"/>
              <a:t>Remesal</a:t>
            </a:r>
            <a:r>
              <a:rPr lang="en-US" sz="1600" dirty="0"/>
              <a:t> M, de la </a:t>
            </a:r>
            <a:r>
              <a:rPr lang="en-US" sz="1600" dirty="0" err="1"/>
              <a:t>Iglesia</a:t>
            </a:r>
            <a:r>
              <a:rPr lang="en-US" sz="1600" dirty="0"/>
              <a:t> D, Pérez-Rey D, </a:t>
            </a:r>
            <a:r>
              <a:rPr lang="en-US" sz="1600" dirty="0" err="1"/>
              <a:t>Kulikowski</a:t>
            </a:r>
            <a:r>
              <a:rPr lang="en-US" sz="1600" dirty="0"/>
              <a:t> C. Biomedical Ontologies: Toward scientific debate. Methods </a:t>
            </a:r>
            <a:r>
              <a:rPr lang="en-US" sz="1600" dirty="0" err="1"/>
              <a:t>Inf</a:t>
            </a:r>
            <a:r>
              <a:rPr lang="en-US" sz="1600" dirty="0"/>
              <a:t> Med 2011; 50 (3): 203–216.</a:t>
            </a:r>
          </a:p>
          <a:p>
            <a:endParaRPr lang="en-US" dirty="0"/>
          </a:p>
          <a:p>
            <a:pPr marL="0" indent="0"/>
            <a:r>
              <a:rPr lang="en-US" dirty="0" smtClean="0"/>
              <a:t>What does the 2</a:t>
            </a:r>
            <a:r>
              <a:rPr lang="en-US" baseline="30000" dirty="0" smtClean="0"/>
              <a:t>nd</a:t>
            </a:r>
            <a:r>
              <a:rPr lang="en-US" dirty="0" smtClean="0"/>
              <a:t> paragraph tell about the authors of this statement?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765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65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765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765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10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29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one assembled by Barry Cooper from fragmentary sketches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hypothetical symphony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3412" name="Picture 4" descr="http://img218.imageshack.us/img218/5205/beethove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76800"/>
            <a:ext cx="16002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2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Prehistoric ‘psychiatry’: </a:t>
            </a:r>
            <a:r>
              <a:rPr lang="en-US" i="1" smtClean="0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questions the triangle raises become trickier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Is …</a:t>
            </a:r>
          </a:p>
          <a:p>
            <a:pPr lvl="1"/>
            <a:r>
              <a:rPr lang="en-US" smtClean="0"/>
              <a:t>Beethoven’s 10</a:t>
            </a:r>
            <a:r>
              <a:rPr lang="en-US" baseline="30000" smtClean="0"/>
              <a:t>th</a:t>
            </a:r>
            <a:r>
              <a:rPr lang="en-US" smtClean="0"/>
              <a:t> symphony a symphony ?</a:t>
            </a:r>
          </a:p>
          <a:p>
            <a:pPr lvl="1"/>
            <a:r>
              <a:rPr lang="en-US" smtClean="0"/>
              <a:t>Beethoven’s 10</a:t>
            </a:r>
            <a:r>
              <a:rPr lang="en-US" baseline="30000" smtClean="0"/>
              <a:t>th</a:t>
            </a:r>
            <a:r>
              <a:rPr lang="en-US" smtClean="0"/>
              <a:t> symphony a hypothetical symphony ?</a:t>
            </a:r>
          </a:p>
          <a:p>
            <a:pPr lvl="1"/>
            <a:r>
              <a:rPr lang="en-US" smtClean="0"/>
              <a:t>a hypothetical symphony a symphony ?</a:t>
            </a:r>
          </a:p>
          <a:p>
            <a:pPr lvl="1"/>
            <a:endParaRPr lang="en-US" smtClean="0"/>
          </a:p>
          <a:p>
            <a:r>
              <a:rPr lang="en-US" smtClean="0"/>
              <a:t>In medicine, is …</a:t>
            </a:r>
          </a:p>
          <a:p>
            <a:pPr lvl="1"/>
            <a:r>
              <a:rPr lang="en-US" smtClean="0"/>
              <a:t>a prevented abortion an abortion ?</a:t>
            </a:r>
          </a:p>
          <a:p>
            <a:pPr lvl="1"/>
            <a:r>
              <a:rPr lang="en-US" smtClean="0"/>
              <a:t>an absent nipple a nipple ?</a:t>
            </a:r>
          </a:p>
        </p:txBody>
      </p:sp>
    </p:spTree>
    <p:extLst>
      <p:ext uri="{BB962C8B-B14F-4D97-AF65-F5344CB8AC3E}">
        <p14:creationId xmlns:p14="http://schemas.microsoft.com/office/powerpoint/2010/main" val="19710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 about </a:t>
            </a:r>
            <a:r>
              <a:rPr lang="en-US" altLang="en-US" i="1" smtClean="0"/>
              <a:t>diseases</a:t>
            </a:r>
            <a:r>
              <a:rPr lang="en-US" altLang="en-US" smtClean="0"/>
              <a:t> and </a:t>
            </a:r>
            <a:r>
              <a:rPr lang="en-US" altLang="en-US" i="1" smtClean="0"/>
              <a:t>concepts </a:t>
            </a:r>
            <a:r>
              <a:rPr lang="en-US" altLang="en-US" sz="2400" b="0" smtClean="0"/>
              <a:t>(until 2010) </a:t>
            </a:r>
          </a:p>
        </p:txBody>
      </p:sp>
      <p:sp>
        <p:nvSpPr>
          <p:cNvPr id="1849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800" i="1" dirty="0" smtClean="0"/>
              <a:t>‘Disorders are </a:t>
            </a:r>
            <a:r>
              <a:rPr lang="nl-NL" altLang="en-US" sz="2800" b="1" i="1" dirty="0" err="1" smtClean="0"/>
              <a:t>concepts</a:t>
            </a:r>
            <a:r>
              <a:rPr lang="nl-NL" altLang="en-US" sz="2800" i="1" dirty="0" smtClean="0"/>
              <a:t> in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there</a:t>
            </a:r>
            <a:r>
              <a:rPr lang="nl-NL" altLang="en-US" sz="2800" i="1" dirty="0" smtClean="0"/>
              <a:t> is </a:t>
            </a:r>
            <a:r>
              <a:rPr lang="nl-NL" altLang="en-US" sz="2800" i="1" dirty="0" err="1" smtClean="0"/>
              <a:t>an</a:t>
            </a:r>
            <a:r>
              <a:rPr lang="nl-NL" altLang="en-US" sz="2800" i="1" dirty="0" smtClean="0"/>
              <a:t> explicit or </a:t>
            </a:r>
            <a:r>
              <a:rPr lang="nl-NL" altLang="en-US" sz="2800" i="1" dirty="0" err="1" smtClean="0"/>
              <a:t>implicit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pathological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process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causing</a:t>
            </a:r>
            <a:r>
              <a:rPr lang="nl-NL" altLang="en-US" sz="2800" i="1" dirty="0" smtClean="0"/>
              <a:t> a state of </a:t>
            </a:r>
            <a:r>
              <a:rPr lang="nl-NL" altLang="en-US" sz="2800" i="1" dirty="0" err="1" smtClean="0"/>
              <a:t>disease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tends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to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exist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for</a:t>
            </a:r>
            <a:r>
              <a:rPr lang="nl-NL" altLang="en-US" sz="2800" i="1" dirty="0" smtClean="0"/>
              <a:t> a significant </a:t>
            </a:r>
            <a:r>
              <a:rPr lang="nl-NL" altLang="en-US" sz="2800" i="1" dirty="0" err="1" smtClean="0"/>
              <a:t>length</a:t>
            </a:r>
            <a:r>
              <a:rPr lang="nl-NL" altLang="en-US" sz="2800" i="1" dirty="0" smtClean="0"/>
              <a:t> of time </a:t>
            </a:r>
            <a:r>
              <a:rPr lang="nl-NL" altLang="en-US" sz="2800" i="1" dirty="0" err="1" smtClean="0"/>
              <a:t>under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ordinary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circumstances</a:t>
            </a:r>
            <a:r>
              <a:rPr lang="nl-NL" altLang="en-US" sz="2800" dirty="0" smtClean="0"/>
              <a:t>.</a:t>
            </a:r>
            <a:r>
              <a:rPr lang="nl-BE" altLang="en-US" sz="2800" dirty="0" smtClean="0"/>
              <a:t>’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also</a:t>
            </a:r>
            <a:r>
              <a:rPr lang="nl-BE" altLang="en-US" sz="2800" dirty="0" smtClean="0"/>
              <a:t>:</a:t>
            </a:r>
            <a:r>
              <a:rPr lang="nl-BE" altLang="en-US" sz="2800" i="1" dirty="0" smtClean="0"/>
              <a:t> “</a:t>
            </a:r>
            <a:r>
              <a:rPr lang="nl-BE" altLang="en-US" sz="2800" i="1" dirty="0" err="1" smtClean="0"/>
              <a:t>Concepts</a:t>
            </a:r>
            <a:r>
              <a:rPr lang="nl-BE" altLang="en-US" sz="2800" i="1" dirty="0" smtClean="0"/>
              <a:t> are </a:t>
            </a:r>
            <a:r>
              <a:rPr lang="nl-NL" altLang="en-US" sz="2800" b="1" i="1" dirty="0" err="1" smtClean="0"/>
              <a:t>unique</a:t>
            </a:r>
            <a:r>
              <a:rPr lang="nl-NL" altLang="en-US" sz="2800" b="1" i="1" dirty="0" smtClean="0"/>
              <a:t> units of </a:t>
            </a:r>
            <a:r>
              <a:rPr lang="nl-NL" altLang="en-US" sz="2800" b="1" i="1" dirty="0" err="1" smtClean="0"/>
              <a:t>thought</a:t>
            </a:r>
            <a:r>
              <a:rPr lang="nl-NL" altLang="en-US" sz="2800" i="1" dirty="0" smtClean="0"/>
              <a:t>”</a:t>
            </a:r>
            <a:r>
              <a:rPr lang="nl-BE" altLang="en-US" sz="2800" i="1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Thus</a:t>
            </a:r>
            <a:r>
              <a:rPr lang="nl-BE" altLang="en-US" sz="2800" i="1" dirty="0" smtClean="0"/>
              <a:t>: </a:t>
            </a:r>
            <a:r>
              <a:rPr lang="nl-BE" altLang="en-US" sz="2800" b="1" dirty="0" smtClean="0"/>
              <a:t>Disorders are </a:t>
            </a:r>
            <a:r>
              <a:rPr lang="nl-BE" altLang="en-US" sz="2800" b="1" dirty="0" err="1" smtClean="0"/>
              <a:t>unique</a:t>
            </a:r>
            <a:r>
              <a:rPr lang="nl-BE" altLang="en-US" sz="2800" b="1" dirty="0" smtClean="0"/>
              <a:t> units of </a:t>
            </a:r>
            <a:r>
              <a:rPr lang="nl-BE" altLang="en-US" sz="2800" b="1" dirty="0" err="1" smtClean="0"/>
              <a:t>thoughts</a:t>
            </a:r>
            <a:r>
              <a:rPr lang="nl-BE" altLang="en-US" sz="2800" b="1" dirty="0" smtClean="0"/>
              <a:t> in </a:t>
            </a:r>
            <a:r>
              <a:rPr lang="nl-BE" altLang="en-US" sz="2800" b="1" dirty="0" err="1" smtClean="0"/>
              <a:t>which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there</a:t>
            </a:r>
            <a:r>
              <a:rPr lang="nl-BE" altLang="en-US" sz="2800" b="1" dirty="0" smtClean="0"/>
              <a:t> is a </a:t>
            </a:r>
            <a:r>
              <a:rPr lang="nl-BE" altLang="en-US" sz="2800" b="1" dirty="0" err="1" smtClean="0"/>
              <a:t>pathological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process</a:t>
            </a:r>
            <a:r>
              <a:rPr lang="nl-BE" altLang="en-US" sz="2800" b="1" dirty="0" smtClean="0"/>
              <a:t> …???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b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thus</a:t>
            </a:r>
            <a:r>
              <a:rPr lang="nl-BE" altLang="en-US" sz="2800" dirty="0" smtClean="0"/>
              <a:t>:</a:t>
            </a:r>
            <a:r>
              <a:rPr lang="nl-BE" altLang="en-US" sz="2800" b="1" dirty="0" smtClean="0"/>
              <a:t> </a:t>
            </a:r>
            <a:r>
              <a:rPr lang="nl-BE" altLang="en-US" sz="2800" dirty="0" err="1" smtClean="0"/>
              <a:t>to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eradicate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diseases</a:t>
            </a:r>
            <a:r>
              <a:rPr lang="nl-BE" altLang="en-US" sz="2800" dirty="0" smtClean="0"/>
              <a:t> in </a:t>
            </a:r>
            <a:r>
              <a:rPr lang="nl-BE" altLang="en-US" sz="2800" dirty="0" err="1" smtClean="0"/>
              <a:t>the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world</a:t>
            </a:r>
            <a:r>
              <a:rPr lang="nl-BE" altLang="en-US" sz="2800" dirty="0" smtClean="0"/>
              <a:t> at </a:t>
            </a:r>
            <a:r>
              <a:rPr lang="nl-BE" altLang="en-US" sz="2800" dirty="0" err="1" smtClean="0"/>
              <a:t>once</a:t>
            </a:r>
            <a:r>
              <a:rPr lang="nl-BE" altLang="en-US" sz="2800" dirty="0" smtClean="0"/>
              <a:t> we </a:t>
            </a:r>
            <a:r>
              <a:rPr lang="nl-BE" altLang="en-US" sz="2800" dirty="0" err="1" smtClean="0"/>
              <a:t>simply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should</a:t>
            </a:r>
            <a:r>
              <a:rPr lang="nl-BE" altLang="en-US" sz="2800" dirty="0" smtClean="0"/>
              <a:t> stop thinking ?</a:t>
            </a:r>
          </a:p>
        </p:txBody>
      </p:sp>
    </p:spTree>
    <p:extLst>
      <p:ext uri="{BB962C8B-B14F-4D97-AF65-F5344CB8AC3E}">
        <p14:creationId xmlns:p14="http://schemas.microsoft.com/office/powerpoint/2010/main" val="38747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it began: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classification systems and taxonomies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5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 smtClean="0"/>
              <a:t>Adequate taxonomy design and classification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 smtClean="0"/>
              <a:t>Taxonomy design</a:t>
            </a:r>
            <a:r>
              <a:rPr lang="en-US" sz="22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examples of </a:t>
            </a:r>
            <a:r>
              <a:rPr lang="en-US" sz="2200" dirty="0" smtClean="0">
                <a:solidFill>
                  <a:srgbClr val="FFFF00"/>
                </a:solidFill>
              </a:rPr>
              <a:t>particulars </a:t>
            </a:r>
            <a:r>
              <a:rPr lang="en-US" sz="2200" dirty="0" smtClean="0"/>
              <a:t>(‘</a:t>
            </a:r>
            <a:r>
              <a:rPr lang="en-US" sz="2200" dirty="0"/>
              <a:t>individuals</a:t>
            </a:r>
            <a:r>
              <a:rPr lang="en-US" sz="2200" dirty="0" smtClean="0"/>
              <a:t>’, </a:t>
            </a:r>
            <a:r>
              <a:rPr lang="en-US" sz="2200" dirty="0"/>
              <a:t>‘things’, ‘entities’, </a:t>
            </a:r>
            <a:r>
              <a:rPr lang="en-US" sz="2200" dirty="0" smtClean="0"/>
              <a:t>…) you want to classify;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the various </a:t>
            </a:r>
            <a:r>
              <a:rPr lang="en-US" sz="2200" dirty="0" smtClean="0">
                <a:solidFill>
                  <a:srgbClr val="FFFF00"/>
                </a:solidFill>
              </a:rPr>
              <a:t>characteristics</a:t>
            </a:r>
            <a:r>
              <a:rPr lang="en-US" sz="2200" dirty="0" smtClean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groups (</a:t>
            </a:r>
            <a:r>
              <a:rPr lang="en-US" sz="2200" dirty="0" smtClean="0">
                <a:solidFill>
                  <a:srgbClr val="FFFF00"/>
                </a:solidFill>
              </a:rPr>
              <a:t>classes</a:t>
            </a:r>
            <a:r>
              <a:rPr lang="en-US" sz="2200" dirty="0" smtClean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Organize the groups </a:t>
            </a:r>
            <a:r>
              <a:rPr lang="en-US" sz="2200" dirty="0" smtClean="0">
                <a:solidFill>
                  <a:srgbClr val="FFFF00"/>
                </a:solidFill>
              </a:rPr>
              <a:t>hierarchically</a:t>
            </a:r>
            <a:r>
              <a:rPr lang="en-US" sz="2200" dirty="0" smtClean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Name the groups with </a:t>
            </a:r>
            <a:r>
              <a:rPr lang="en-US" sz="2200" dirty="0" smtClean="0">
                <a:solidFill>
                  <a:srgbClr val="FFFF00"/>
                </a:solidFill>
              </a:rPr>
              <a:t>terms that have face value</a:t>
            </a:r>
            <a:r>
              <a:rPr lang="en-US" sz="2200" dirty="0" smtClean="0"/>
              <a:t>.</a:t>
            </a:r>
          </a:p>
          <a:p>
            <a:pPr marL="0" indent="0"/>
            <a:r>
              <a:rPr lang="en-US" sz="2200" b="1" u="sng" dirty="0" smtClean="0"/>
              <a:t>Classification</a:t>
            </a:r>
            <a:r>
              <a:rPr lang="en-US" sz="2200" dirty="0" smtClean="0"/>
              <a:t>:</a:t>
            </a:r>
          </a:p>
          <a:p>
            <a:pPr marL="400050" indent="0"/>
            <a:r>
              <a:rPr lang="en-US" sz="2200" dirty="0" smtClean="0">
                <a:solidFill>
                  <a:srgbClr val="FFFF00"/>
                </a:solidFill>
              </a:rPr>
              <a:t>Assign</a:t>
            </a:r>
            <a:r>
              <a:rPr lang="en-US" sz="2200" dirty="0" smtClean="0"/>
              <a:t> individual entities to the groups that correspond with the combination of characteristics they exhibit.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large collection of individual entities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524000"/>
            <a:ext cx="6604000" cy="4953000"/>
          </a:xfrm>
        </p:spPr>
      </p:pic>
      <p:sp>
        <p:nvSpPr>
          <p:cNvPr id="5" name="Rectangle 4"/>
          <p:cNvSpPr/>
          <p:nvPr/>
        </p:nvSpPr>
        <p:spPr>
          <a:xfrm>
            <a:off x="1378733" y="6560124"/>
            <a:ext cx="63865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https://clipartfest.com/download/c2bd0a0071663cef17ac2126d73bf9350a9d15e2.html</a:t>
            </a:r>
          </a:p>
        </p:txBody>
      </p:sp>
    </p:spTree>
    <p:extLst>
      <p:ext uri="{BB962C8B-B14F-4D97-AF65-F5344CB8AC3E}">
        <p14:creationId xmlns:p14="http://schemas.microsoft.com/office/powerpoint/2010/main" val="2130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based on material composition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467600" cy="49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for glass divided by color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6" y="1905000"/>
            <a:ext cx="8766632" cy="39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3886200"/>
            <a:ext cx="33337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mistake is committed in the following statement?</a:t>
            </a:r>
          </a:p>
          <a:p>
            <a:endParaRPr lang="en-US" dirty="0"/>
          </a:p>
          <a:p>
            <a:pPr marL="803275" indent="0"/>
            <a:r>
              <a:rPr lang="en-US" i="1" dirty="0" smtClean="0"/>
              <a:t>For </a:t>
            </a:r>
            <a:r>
              <a:rPr lang="en-US" i="1" dirty="0"/>
              <a:t>example, the distinction </a:t>
            </a:r>
            <a:r>
              <a:rPr lang="en-US" i="1" dirty="0" smtClean="0"/>
              <a:t>between continuants </a:t>
            </a:r>
            <a:r>
              <a:rPr lang="en-US" i="1" dirty="0"/>
              <a:t>and </a:t>
            </a:r>
            <a:r>
              <a:rPr lang="en-US" i="1" dirty="0" err="1"/>
              <a:t>occurrents</a:t>
            </a:r>
            <a:r>
              <a:rPr lang="en-US" i="1" dirty="0"/>
              <a:t> does </a:t>
            </a:r>
            <a:r>
              <a:rPr lang="en-US" i="1" dirty="0" smtClean="0"/>
              <a:t>not account </a:t>
            </a:r>
            <a:r>
              <a:rPr lang="en-US" i="1" dirty="0"/>
              <a:t>for the contrast between </a:t>
            </a:r>
            <a:r>
              <a:rPr lang="en-US" i="1" dirty="0" smtClean="0"/>
              <a:t>reversible and </a:t>
            </a:r>
            <a:r>
              <a:rPr lang="en-US" i="1" dirty="0"/>
              <a:t>irreversible processes in biology, chemistry</a:t>
            </a:r>
            <a:r>
              <a:rPr lang="en-US" i="1" dirty="0" smtClean="0"/>
              <a:t>, computation</a:t>
            </a:r>
            <a:r>
              <a:rPr lang="en-US" i="1" dirty="0"/>
              <a:t>, or quantum mechanics</a:t>
            </a:r>
            <a:r>
              <a:rPr lang="en-US" i="1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893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7" y="3733800"/>
            <a:ext cx="8447666" cy="2895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4371975"/>
            <a:ext cx="1143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05337"/>
            <a:ext cx="4876800" cy="25240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1" y="4371975"/>
            <a:ext cx="1143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dirty="0" smtClean="0"/>
              <a:t>Naïve designs </a:t>
            </a:r>
            <a:r>
              <a:rPr lang="en-US" altLang="en-US" dirty="0" smtClean="0"/>
              <a:t>and principles that are often violated</a:t>
            </a:r>
          </a:p>
        </p:txBody>
      </p:sp>
    </p:spTree>
    <p:extLst>
      <p:ext uri="{BB962C8B-B14F-4D97-AF65-F5344CB8AC3E}">
        <p14:creationId xmlns:p14="http://schemas.microsoft.com/office/powerpoint/2010/main" val="31277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smtClean="0"/>
              <a:t>Border’s classification of medicine: what’s wrong ?</a:t>
            </a:r>
            <a:endParaRPr lang="nl-NL" altLang="en-US" sz="28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en-US" sz="2800" i="1" smtClean="0"/>
              <a:t>Medicine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Mental health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Internal medicine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Endocrinology</a:t>
            </a:r>
          </a:p>
          <a:p>
            <a:pPr lvl="3" eaLnBrk="1" hangingPunct="1">
              <a:lnSpc>
                <a:spcPct val="90000"/>
              </a:lnSpc>
            </a:pPr>
            <a:r>
              <a:rPr lang="nl-BE" altLang="en-US" sz="2800" i="1" smtClean="0"/>
              <a:t>Oversized endocrinology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Gastro-enterology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...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Pediatrics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...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Oversized medicine</a:t>
            </a:r>
            <a:endParaRPr lang="nl-NL" altLang="en-US" i="1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8975" y="3409950"/>
            <a:ext cx="8378825" cy="2733675"/>
            <a:chOff x="297" y="2458"/>
            <a:chExt cx="5326" cy="1722"/>
          </a:xfrm>
        </p:grpSpPr>
        <p:sp>
          <p:nvSpPr>
            <p:cNvPr id="16389" name="Rectangle 4"/>
            <p:cNvSpPr>
              <a:spLocks noChangeArrowheads="1"/>
            </p:cNvSpPr>
            <p:nvPr/>
          </p:nvSpPr>
          <p:spPr bwMode="auto">
            <a:xfrm>
              <a:off x="920" y="2458"/>
              <a:ext cx="2669" cy="29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0" name="Rectangle 5"/>
            <p:cNvSpPr>
              <a:spLocks noChangeArrowheads="1"/>
            </p:cNvSpPr>
            <p:nvPr/>
          </p:nvSpPr>
          <p:spPr bwMode="auto">
            <a:xfrm>
              <a:off x="297" y="3862"/>
              <a:ext cx="2282" cy="29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1" name="Text Box 6"/>
            <p:cNvSpPr txBox="1">
              <a:spLocks noChangeArrowheads="1"/>
            </p:cNvSpPr>
            <p:nvPr/>
          </p:nvSpPr>
          <p:spPr bwMode="auto">
            <a:xfrm>
              <a:off x="3482" y="3202"/>
              <a:ext cx="2141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Refer to the size of the books that do not fit on a normal Border’s Bookshop shelf</a:t>
              </a:r>
            </a:p>
          </p:txBody>
        </p:sp>
        <p:sp>
          <p:nvSpPr>
            <p:cNvPr id="16392" name="Line 8"/>
            <p:cNvSpPr>
              <a:spLocks noChangeShapeType="1"/>
            </p:cNvSpPr>
            <p:nvPr/>
          </p:nvSpPr>
          <p:spPr bwMode="auto">
            <a:xfrm flipH="1" flipV="1">
              <a:off x="2784" y="2806"/>
              <a:ext cx="735" cy="44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 flipH="1">
              <a:off x="2584" y="3615"/>
              <a:ext cx="924" cy="40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flipV="1">
              <a:off x="1111" y="2743"/>
              <a:ext cx="923" cy="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>
              <a:off x="545" y="4102"/>
              <a:ext cx="87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58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Similar mistake in ICHD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  Painful trigeminal neuropathy attributed to MS plaque</a:t>
            </a:r>
            <a:r>
              <a:rPr lang="en-US" altLang="en-US" smtClean="0"/>
              <a:t>’</a:t>
            </a:r>
          </a:p>
          <a:p>
            <a:r>
              <a:rPr lang="en-US" altLang="en-US" smtClean="0"/>
              <a:t>‘</a:t>
            </a:r>
            <a:r>
              <a:rPr lang="en-US" altLang="en-US" b="1" i="1" u="sng" smtClean="0"/>
              <a:t>attributed to</a:t>
            </a:r>
            <a:r>
              <a:rPr lang="en-US" altLang="en-US" smtClean="0"/>
              <a:t>’ relates to somebody’s opinion about what is the case, not to what is the case.</a:t>
            </a:r>
          </a:p>
          <a:p>
            <a:pPr lvl="1"/>
            <a:r>
              <a:rPr lang="en-US" altLang="en-US" sz="2400" smtClean="0"/>
              <a:t>the mistake: a feature on the side of the clinician – his (not) knowing - is taken to be a feature on the side of the patient.</a:t>
            </a:r>
          </a:p>
          <a:p>
            <a:r>
              <a:rPr lang="en-US" altLang="en-US" smtClean="0"/>
              <a:t>Similar mistakes: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Probable migraine</a:t>
            </a:r>
            <a:r>
              <a:rPr lang="en-US" altLang="en-US" smtClean="0"/>
              <a:t>’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facial pain of unknown origin</a:t>
            </a:r>
            <a:r>
              <a:rPr lang="en-US" altLang="en-US" smtClean="0"/>
              <a:t>’  </a:t>
            </a:r>
            <a:r>
              <a:rPr lang="en-US" altLang="en-US" sz="1400" smtClean="0"/>
              <a:t>(not in ICHD)</a:t>
            </a:r>
            <a:r>
              <a:rPr lang="en-US" altLang="en-US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 this a good idea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005013"/>
            <a:ext cx="633095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68275" y="3013075"/>
            <a:ext cx="8540750" cy="3638550"/>
            <a:chOff x="106" y="1898"/>
            <a:chExt cx="5380" cy="2292"/>
          </a:xfrm>
        </p:grpSpPr>
        <p:sp>
          <p:nvSpPr>
            <p:cNvPr id="19461" name="Rectangle 10"/>
            <p:cNvSpPr>
              <a:spLocks noChangeArrowheads="1"/>
            </p:cNvSpPr>
            <p:nvPr/>
          </p:nvSpPr>
          <p:spPr bwMode="auto">
            <a:xfrm>
              <a:off x="1580" y="1898"/>
              <a:ext cx="3906" cy="1997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2" name="Rectangle 11"/>
            <p:cNvSpPr>
              <a:spLocks noChangeArrowheads="1"/>
            </p:cNvSpPr>
            <p:nvPr/>
          </p:nvSpPr>
          <p:spPr bwMode="auto">
            <a:xfrm>
              <a:off x="1573" y="4025"/>
              <a:ext cx="3906" cy="165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3" name="Rectangle 12"/>
            <p:cNvSpPr>
              <a:spLocks noChangeArrowheads="1"/>
            </p:cNvSpPr>
            <p:nvPr/>
          </p:nvSpPr>
          <p:spPr bwMode="auto">
            <a:xfrm>
              <a:off x="1580" y="3897"/>
              <a:ext cx="3906" cy="128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4" name="Text Box 13"/>
            <p:cNvSpPr txBox="1">
              <a:spLocks noChangeArrowheads="1"/>
            </p:cNvSpPr>
            <p:nvPr/>
          </p:nvSpPr>
          <p:spPr bwMode="auto">
            <a:xfrm>
              <a:off x="106" y="1996"/>
              <a:ext cx="1405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CC99"/>
                  </a:solidFill>
                </a:rPr>
                <a:t>Cover subject matter of papers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Cover the form of papers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4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tabLst>
                <a:tab pos="339725" algn="l"/>
              </a:tabLst>
            </a:pPr>
            <a:r>
              <a:rPr lang="en-US" altLang="en-US" smtClean="0"/>
              <a:t>A representation should not mix </a:t>
            </a:r>
            <a:r>
              <a:rPr lang="en-US" altLang="en-US" i="1" smtClean="0"/>
              <a:t>object language</a:t>
            </a:r>
            <a:r>
              <a:rPr lang="en-US" altLang="en-US" smtClean="0"/>
              <a:t> and </a:t>
            </a:r>
            <a:r>
              <a:rPr lang="en-US" altLang="en-US" i="1" smtClean="0"/>
              <a:t>meta language</a:t>
            </a:r>
          </a:p>
          <a:p>
            <a:pPr lvl="1" eaLnBrk="1" hangingPunct="1">
              <a:tabLst>
                <a:tab pos="339725" algn="l"/>
              </a:tabLst>
            </a:pPr>
            <a:r>
              <a:rPr lang="en-US" altLang="en-US" smtClean="0"/>
              <a:t>object language describes the referents in the subject domain</a:t>
            </a:r>
          </a:p>
          <a:p>
            <a:pPr lvl="1" eaLnBrk="1" hangingPunct="1">
              <a:tabLst>
                <a:tab pos="339725" algn="l"/>
              </a:tabLst>
            </a:pPr>
            <a:r>
              <a:rPr lang="en-US" altLang="en-US" smtClean="0"/>
              <a:t>meta language describes the object language</a:t>
            </a:r>
          </a:p>
        </p:txBody>
      </p:sp>
    </p:spTree>
    <p:extLst>
      <p:ext uri="{BB962C8B-B14F-4D97-AF65-F5344CB8AC3E}">
        <p14:creationId xmlns:p14="http://schemas.microsoft.com/office/powerpoint/2010/main" val="13324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Locations: a good hierarchy 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51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76800" y="1981200"/>
            <a:ext cx="4038600" cy="2565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FF0000"/>
                </a:solidFill>
              </a:rPr>
              <a:t>mereological</a:t>
            </a:r>
            <a:r>
              <a:rPr lang="en-US" altLang="en-US" dirty="0" smtClean="0">
                <a:solidFill>
                  <a:srgbClr val="FF0000"/>
                </a:solidFill>
              </a:rPr>
              <a:t> mess: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geographic entities with socio-political entities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3626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189" grpId="0" build="p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Commonwealth of Independent States [Z01.586.200]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European Union [Z01.586.300]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Germany [Z01.586.315]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260" grpId="0" build="p" animBg="1"/>
      <p:bldP spid="18882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false, and why?</a:t>
            </a:r>
          </a:p>
          <a:p>
            <a:endParaRPr lang="en-US" dirty="0"/>
          </a:p>
          <a:p>
            <a:pPr indent="3175"/>
            <a:r>
              <a:rPr lang="en-US" i="1" dirty="0"/>
              <a:t>A challenge for designers of </a:t>
            </a:r>
            <a:r>
              <a:rPr lang="en-US" i="1" dirty="0" smtClean="0"/>
              <a:t>biomedical ontologies </a:t>
            </a:r>
            <a:r>
              <a:rPr lang="en-US" i="1" dirty="0"/>
              <a:t>is how to include the </a:t>
            </a:r>
            <a:r>
              <a:rPr lang="en-US" i="1" dirty="0" smtClean="0"/>
              <a:t>necessary representational </a:t>
            </a:r>
            <a:r>
              <a:rPr lang="en-US" i="1" dirty="0"/>
              <a:t>power needed to </a:t>
            </a:r>
            <a:r>
              <a:rPr lang="en-US" i="1" dirty="0" smtClean="0"/>
              <a:t>represent biologically </a:t>
            </a:r>
            <a:r>
              <a:rPr lang="en-US" i="1" dirty="0"/>
              <a:t>complex systems</a:t>
            </a:r>
            <a:r>
              <a:rPr lang="en-US" i="1" dirty="0" smtClean="0"/>
              <a:t>.</a:t>
            </a:r>
          </a:p>
          <a:p>
            <a:pPr indent="3175"/>
            <a:endParaRPr lang="en-US" dirty="0"/>
          </a:p>
          <a:p>
            <a:pPr indent="3175"/>
            <a:endParaRPr lang="en-US" dirty="0" smtClean="0"/>
          </a:p>
          <a:p>
            <a:pPr indent="3175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7477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Commonwealth of Independent States [Z01.586.200]  +</a:t>
            </a:r>
            <a:r>
              <a:rPr lang="en-US" altLang="en-US" sz="1800" dirty="0" smtClean="0"/>
              <a:t>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European Union [Z01.586.300]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Germany [Z01.586.315]  +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hierarchical structure should not represent distinct hierarchical relations unless they are formally characterized</a:t>
            </a:r>
          </a:p>
        </p:txBody>
      </p:sp>
    </p:spTree>
    <p:extLst>
      <p:ext uri="{BB962C8B-B14F-4D97-AF65-F5344CB8AC3E}">
        <p14:creationId xmlns:p14="http://schemas.microsoft.com/office/powerpoint/2010/main" val="37253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Diabetes Mellitus in MeSH 2008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174875"/>
            <a:ext cx="4572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2160588"/>
            <a:ext cx="38957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71725" y="3268663"/>
            <a:ext cx="6408738" cy="2173287"/>
            <a:chOff x="1494" y="2059"/>
            <a:chExt cx="4037" cy="1369"/>
          </a:xfrm>
        </p:grpSpPr>
        <p:sp>
          <p:nvSpPr>
            <p:cNvPr id="31759" name="Rectangle 6"/>
            <p:cNvSpPr>
              <a:spLocks noChangeArrowheads="1"/>
            </p:cNvSpPr>
            <p:nvPr/>
          </p:nvSpPr>
          <p:spPr bwMode="auto">
            <a:xfrm>
              <a:off x="1494" y="2869"/>
              <a:ext cx="1448" cy="131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31760" name="Group 7"/>
            <p:cNvGrpSpPr>
              <a:grpSpLocks/>
            </p:cNvGrpSpPr>
            <p:nvPr/>
          </p:nvGrpSpPr>
          <p:grpSpPr bwMode="auto">
            <a:xfrm>
              <a:off x="1500" y="2059"/>
              <a:ext cx="4031" cy="1369"/>
              <a:chOff x="1500" y="2059"/>
              <a:chExt cx="4031" cy="1369"/>
            </a:xfrm>
          </p:grpSpPr>
          <p:sp>
            <p:nvSpPr>
              <p:cNvPr id="31761" name="Rectangle 8"/>
              <p:cNvSpPr>
                <a:spLocks noChangeArrowheads="1"/>
              </p:cNvSpPr>
              <p:nvPr/>
            </p:nvSpPr>
            <p:spPr bwMode="auto">
              <a:xfrm>
                <a:off x="1500" y="2059"/>
                <a:ext cx="1448" cy="690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2" name="Rectangle 9"/>
              <p:cNvSpPr>
                <a:spLocks noChangeArrowheads="1"/>
              </p:cNvSpPr>
              <p:nvPr/>
            </p:nvSpPr>
            <p:spPr bwMode="auto">
              <a:xfrm>
                <a:off x="4083" y="2629"/>
                <a:ext cx="1448" cy="799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3" name="Line 10"/>
              <p:cNvSpPr>
                <a:spLocks noChangeShapeType="1"/>
              </p:cNvSpPr>
              <p:nvPr/>
            </p:nvSpPr>
            <p:spPr bwMode="auto">
              <a:xfrm>
                <a:off x="2926" y="2441"/>
                <a:ext cx="1180" cy="3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11"/>
              <p:cNvSpPr>
                <a:spLocks noChangeShapeType="1"/>
              </p:cNvSpPr>
              <p:nvPr/>
            </p:nvSpPr>
            <p:spPr bwMode="auto">
              <a:xfrm>
                <a:off x="2840" y="2937"/>
                <a:ext cx="1284" cy="40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51288" y="2882900"/>
            <a:ext cx="4838700" cy="1282700"/>
            <a:chOff x="2489" y="1816"/>
            <a:chExt cx="3048" cy="808"/>
          </a:xfrm>
        </p:grpSpPr>
        <p:sp>
          <p:nvSpPr>
            <p:cNvPr id="31756" name="Rectangle 13"/>
            <p:cNvSpPr>
              <a:spLocks noChangeArrowheads="1"/>
            </p:cNvSpPr>
            <p:nvPr/>
          </p:nvSpPr>
          <p:spPr bwMode="auto">
            <a:xfrm>
              <a:off x="4089" y="1831"/>
              <a:ext cx="1448" cy="793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>
              <a:off x="2726" y="1949"/>
              <a:ext cx="1409" cy="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Text Box 15"/>
            <p:cNvSpPr txBox="1">
              <a:spLocks noChangeArrowheads="1"/>
            </p:cNvSpPr>
            <p:nvPr/>
          </p:nvSpPr>
          <p:spPr bwMode="auto">
            <a:xfrm>
              <a:off x="2489" y="1816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787920" name="Text Box 16"/>
          <p:cNvSpPr txBox="1">
            <a:spLocks noChangeArrowheads="1"/>
          </p:cNvSpPr>
          <p:nvPr/>
        </p:nvSpPr>
        <p:spPr bwMode="auto">
          <a:xfrm>
            <a:off x="1589088" y="5792788"/>
            <a:ext cx="6118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Different set of more specific terms when different path from the top is taken.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63788" y="3452813"/>
            <a:ext cx="6407150" cy="1100137"/>
            <a:chOff x="1489" y="2175"/>
            <a:chExt cx="4036" cy="693"/>
          </a:xfrm>
        </p:grpSpPr>
        <p:sp>
          <p:nvSpPr>
            <p:cNvPr id="31753" name="Rectangle 18"/>
            <p:cNvSpPr>
              <a:spLocks noChangeArrowheads="1"/>
            </p:cNvSpPr>
            <p:nvPr/>
          </p:nvSpPr>
          <p:spPr bwMode="auto">
            <a:xfrm>
              <a:off x="1489" y="2748"/>
              <a:ext cx="1473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4" name="Line 19"/>
            <p:cNvSpPr>
              <a:spLocks noChangeShapeType="1"/>
            </p:cNvSpPr>
            <p:nvPr/>
          </p:nvSpPr>
          <p:spPr bwMode="auto">
            <a:xfrm flipV="1">
              <a:off x="2852" y="2208"/>
              <a:ext cx="1468" cy="59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5" name="Rectangle 20"/>
            <p:cNvSpPr>
              <a:spLocks noChangeArrowheads="1"/>
            </p:cNvSpPr>
            <p:nvPr/>
          </p:nvSpPr>
          <p:spPr bwMode="auto">
            <a:xfrm>
              <a:off x="4085" y="2175"/>
              <a:ext cx="1440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6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2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350838" y="495300"/>
            <a:ext cx="8626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MeSH: some paths from top to Wolfram Syndrome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3828" name="Rectangle 9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3829" name="Rectangle 10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3830" name="Rectangle 11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3831" name="Rectangle 12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3832" name="Rectangle 13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3" name="Rectangle 14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4" name="Rectangle 15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3835" name="Rectangle 16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3836" name="AutoShape 17"/>
            <p:cNvCxnSpPr>
              <a:cxnSpLocks noChangeShapeType="1"/>
              <a:stCxn id="33829" idx="2"/>
              <a:endCxn id="33830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7" name="AutoShape 18"/>
            <p:cNvCxnSpPr>
              <a:cxnSpLocks noChangeShapeType="1"/>
              <a:stCxn id="33830" idx="2"/>
              <a:endCxn id="33831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8" name="AutoShape 19"/>
            <p:cNvCxnSpPr>
              <a:cxnSpLocks noChangeShapeType="1"/>
              <a:stCxn id="33831" idx="2"/>
              <a:endCxn id="33832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9" name="AutoShape 20"/>
            <p:cNvCxnSpPr>
              <a:cxnSpLocks noChangeShapeType="1"/>
              <a:stCxn id="33832" idx="2"/>
              <a:endCxn id="33833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0" name="AutoShape 21"/>
            <p:cNvCxnSpPr>
              <a:cxnSpLocks noChangeShapeType="1"/>
              <a:stCxn id="33833" idx="2"/>
              <a:endCxn id="33834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1" name="AutoShape 22"/>
            <p:cNvCxnSpPr>
              <a:cxnSpLocks noChangeShapeType="1"/>
              <a:stCxn id="33834" idx="2"/>
              <a:endCxn id="33835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2" name="AutoShape 23"/>
            <p:cNvCxnSpPr>
              <a:cxnSpLocks noChangeShapeType="1"/>
              <a:stCxn id="33835" idx="2"/>
              <a:endCxn id="33828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3823" name="Rectangle 25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24" name="Rectangle 26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3825" name="AutoShape 27"/>
            <p:cNvCxnSpPr>
              <a:cxnSpLocks noChangeShapeType="1"/>
              <a:stCxn id="33823" idx="2"/>
              <a:endCxn id="33824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6" name="AutoShape 28"/>
            <p:cNvCxnSpPr>
              <a:cxnSpLocks noChangeShapeType="1"/>
              <a:stCxn id="33831" idx="2"/>
              <a:endCxn id="33823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7" name="AutoShape 29"/>
            <p:cNvCxnSpPr>
              <a:cxnSpLocks noChangeShapeType="1"/>
              <a:stCxn id="33824" idx="2"/>
              <a:endCxn id="33835" idx="0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3814" name="AutoShape 33"/>
            <p:cNvCxnSpPr>
              <a:cxnSpLocks noChangeShapeType="1"/>
              <a:stCxn id="33830" idx="2"/>
              <a:endCxn id="33816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3815" name="Group 60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3816" name="Rectangle 31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3817" name="Rectangle 32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818" name="AutoShape 34"/>
              <p:cNvCxnSpPr>
                <a:cxnSpLocks noChangeShapeType="1"/>
                <a:stCxn id="33816" idx="2"/>
                <a:endCxn id="33817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19" name="AutoShape 35"/>
              <p:cNvCxnSpPr>
                <a:cxnSpLocks noChangeShapeType="1"/>
                <a:stCxn id="33817" idx="2"/>
                <a:endCxn id="33835" idx="0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20" name="Rectangle 37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3821" name="AutoShape 40"/>
              <p:cNvCxnSpPr>
                <a:cxnSpLocks noChangeShapeType="1"/>
                <a:stCxn id="33820" idx="2"/>
                <a:endCxn id="33834" idx="0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22" name="AutoShape 41"/>
              <p:cNvCxnSpPr>
                <a:cxnSpLocks noChangeShapeType="1"/>
                <a:stCxn id="33816" idx="2"/>
                <a:endCxn id="33820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3805" name="Rectangle 43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06" name="Rectangle 44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3807" name="Rectangle 45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3808" name="Rectangle 46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9" name="AutoShape 47"/>
            <p:cNvCxnSpPr>
              <a:cxnSpLocks noChangeShapeType="1"/>
              <a:stCxn id="33805" idx="2"/>
              <a:endCxn id="33806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0" name="AutoShape 48"/>
            <p:cNvCxnSpPr>
              <a:cxnSpLocks noChangeShapeType="1"/>
              <a:stCxn id="33806" idx="2"/>
              <a:endCxn id="33807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1" name="AutoShape 49"/>
            <p:cNvCxnSpPr>
              <a:cxnSpLocks noChangeShapeType="1"/>
              <a:stCxn id="33807" idx="2"/>
              <a:endCxn id="33808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2" name="AutoShape 50"/>
            <p:cNvCxnSpPr>
              <a:cxnSpLocks noChangeShapeType="1"/>
              <a:stCxn id="33830" idx="2"/>
              <a:endCxn id="33805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3" name="AutoShape 51"/>
            <p:cNvCxnSpPr>
              <a:cxnSpLocks noChangeShapeType="1"/>
              <a:stCxn id="33808" idx="2"/>
              <a:endCxn id="33828" idx="0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3800" name="Rectangle 53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3801" name="Rectangle 54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2" name="AutoShape 55"/>
            <p:cNvCxnSpPr>
              <a:cxnSpLocks noChangeShapeType="1"/>
              <a:stCxn id="33800" idx="2"/>
              <a:endCxn id="33801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AutoShape 56"/>
            <p:cNvCxnSpPr>
              <a:cxnSpLocks noChangeShapeType="1"/>
              <a:stCxn id="33830" idx="2"/>
              <a:endCxn id="33800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AutoShape 57"/>
            <p:cNvCxnSpPr>
              <a:cxnSpLocks noChangeShapeType="1"/>
              <a:stCxn id="33801" idx="2"/>
              <a:endCxn id="33806" idx="0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106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258763" y="425450"/>
            <a:ext cx="8753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What would it mean if used in the context of a patient ?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5891" name="Rectangle 4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5892" name="Rectangle 5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5893" name="Rectangle 6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5894" name="Rectangle 7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5895" name="Rectangle 8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6" name="Rectangle 9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7" name="Rectangle 10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5898" name="Rectangle 11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5899" name="AutoShape 12"/>
            <p:cNvCxnSpPr>
              <a:cxnSpLocks noChangeShapeType="1"/>
              <a:stCxn id="35892" idx="2"/>
              <a:endCxn id="35893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0" name="AutoShape 13"/>
            <p:cNvCxnSpPr>
              <a:cxnSpLocks noChangeShapeType="1"/>
              <a:stCxn id="35893" idx="2"/>
              <a:endCxn id="35894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1" name="AutoShape 14"/>
            <p:cNvCxnSpPr>
              <a:cxnSpLocks noChangeShapeType="1"/>
              <a:stCxn id="35894" idx="2"/>
              <a:endCxn id="35895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2" name="AutoShape 15"/>
            <p:cNvCxnSpPr>
              <a:cxnSpLocks noChangeShapeType="1"/>
              <a:stCxn id="35895" idx="2"/>
              <a:endCxn id="35896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3" name="AutoShape 16"/>
            <p:cNvCxnSpPr>
              <a:cxnSpLocks noChangeShapeType="1"/>
              <a:stCxn id="35896" idx="2"/>
              <a:endCxn id="35897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4" name="AutoShape 17"/>
            <p:cNvCxnSpPr>
              <a:cxnSpLocks noChangeShapeType="1"/>
              <a:stCxn id="35897" idx="2"/>
              <a:endCxn id="35898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5" name="AutoShape 18"/>
            <p:cNvCxnSpPr>
              <a:cxnSpLocks noChangeShapeType="1"/>
              <a:stCxn id="35898" idx="2"/>
              <a:endCxn id="35891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5844" name="Object 51"/>
          <p:cNvGraphicFramePr>
            <a:graphicFrameLocks noGrp="1" noChangeAspect="1"/>
          </p:cNvGraphicFramePr>
          <p:nvPr>
            <p:ph idx="1"/>
          </p:nvPr>
        </p:nvGraphicFramePr>
        <p:xfrm>
          <a:off x="431800" y="5705475"/>
          <a:ext cx="9747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4" name="Photo Editor-foto" r:id="rId4" imgW="3457143" imgH="4086795" progId="MSPhotoEd.3">
                  <p:embed/>
                </p:oleObj>
              </mc:Choice>
              <mc:Fallback>
                <p:oleObj name="Photo Editor-foto" r:id="rId4" imgW="3457143" imgH="4086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705475"/>
                        <a:ext cx="9747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Line 53"/>
          <p:cNvSpPr>
            <a:spLocks noChangeShapeType="1"/>
          </p:cNvSpPr>
          <p:nvPr/>
        </p:nvSpPr>
        <p:spPr bwMode="auto">
          <a:xfrm>
            <a:off x="1476375" y="6654800"/>
            <a:ext cx="1193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54"/>
          <p:cNvSpPr txBox="1">
            <a:spLocks noChangeArrowheads="1"/>
          </p:cNvSpPr>
          <p:nvPr/>
        </p:nvSpPr>
        <p:spPr bwMode="auto">
          <a:xfrm>
            <a:off x="1744663" y="6188075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has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5886" name="Rectangle 56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87" name="Rectangle 57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5888" name="AutoShape 58"/>
            <p:cNvCxnSpPr>
              <a:cxnSpLocks noChangeShapeType="1"/>
              <a:stCxn id="35886" idx="2"/>
              <a:endCxn id="35887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9" name="AutoShape 59"/>
            <p:cNvCxnSpPr>
              <a:cxnSpLocks noChangeShapeType="1"/>
              <a:endCxn id="35886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0" name="AutoShape 60"/>
            <p:cNvCxnSpPr>
              <a:cxnSpLocks noChangeShapeType="1"/>
              <a:stCxn id="35887" idx="2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5877" name="AutoShape 62"/>
            <p:cNvCxnSpPr>
              <a:cxnSpLocks noChangeShapeType="1"/>
              <a:endCxn id="35879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5878" name="Group 63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5879" name="Rectangle 64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5880" name="Rectangle 65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881" name="AutoShape 66"/>
              <p:cNvCxnSpPr>
                <a:cxnSpLocks noChangeShapeType="1"/>
                <a:stCxn id="35879" idx="2"/>
                <a:endCxn id="35880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2" name="AutoShape 67"/>
              <p:cNvCxnSpPr>
                <a:cxnSpLocks noChangeShapeType="1"/>
                <a:stCxn id="35880" idx="2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883" name="Rectangle 68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5884" name="AutoShape 69"/>
              <p:cNvCxnSpPr>
                <a:cxnSpLocks noChangeShapeType="1"/>
                <a:stCxn id="35883" idx="2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5" name="AutoShape 70"/>
              <p:cNvCxnSpPr>
                <a:cxnSpLocks noChangeShapeType="1"/>
                <a:stCxn id="35879" idx="2"/>
                <a:endCxn id="35883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5872" name="Rectangle 72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5873" name="Rectangle 73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74" name="AutoShape 74"/>
            <p:cNvCxnSpPr>
              <a:cxnSpLocks noChangeShapeType="1"/>
              <a:stCxn id="35872" idx="2"/>
              <a:endCxn id="35873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5" name="AutoShape 75"/>
            <p:cNvCxnSpPr>
              <a:cxnSpLocks noChangeShapeType="1"/>
              <a:endCxn id="35872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6" name="AutoShape 76"/>
            <p:cNvCxnSpPr>
              <a:cxnSpLocks noChangeShapeType="1"/>
              <a:stCxn id="35873" idx="2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5863" name="Rectangle 78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64" name="Rectangle 79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5865" name="Rectangle 80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5866" name="Rectangle 81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67" name="AutoShape 82"/>
            <p:cNvCxnSpPr>
              <a:cxnSpLocks noChangeShapeType="1"/>
              <a:stCxn id="35863" idx="2"/>
              <a:endCxn id="35864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8" name="AutoShape 83"/>
            <p:cNvCxnSpPr>
              <a:cxnSpLocks noChangeShapeType="1"/>
              <a:stCxn id="35864" idx="2"/>
              <a:endCxn id="35865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9" name="AutoShape 84"/>
            <p:cNvCxnSpPr>
              <a:cxnSpLocks noChangeShapeType="1"/>
              <a:stCxn id="35865" idx="2"/>
              <a:endCxn id="35866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0" name="AutoShape 85"/>
            <p:cNvCxnSpPr>
              <a:cxnSpLocks noChangeShapeType="1"/>
              <a:endCxn id="35863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1" name="AutoShape 86"/>
            <p:cNvCxnSpPr>
              <a:cxnSpLocks noChangeShapeType="1"/>
              <a:stCxn id="35866" idx="2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6708775" y="1373188"/>
            <a:ext cx="2317750" cy="2330450"/>
            <a:chOff x="4226" y="865"/>
            <a:chExt cx="1460" cy="1468"/>
          </a:xfrm>
        </p:grpSpPr>
        <p:sp>
          <p:nvSpPr>
            <p:cNvPr id="35860" name="Rectangle 87"/>
            <p:cNvSpPr>
              <a:spLocks noChangeArrowheads="1"/>
            </p:cNvSpPr>
            <p:nvPr/>
          </p:nvSpPr>
          <p:spPr bwMode="auto">
            <a:xfrm>
              <a:off x="4226" y="1597"/>
              <a:ext cx="1460" cy="33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1" name="Rectangle 88"/>
            <p:cNvSpPr>
              <a:spLocks noChangeArrowheads="1"/>
            </p:cNvSpPr>
            <p:nvPr/>
          </p:nvSpPr>
          <p:spPr bwMode="auto">
            <a:xfrm>
              <a:off x="4277" y="2144"/>
              <a:ext cx="1358" cy="189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2" name="Text Box 89"/>
            <p:cNvSpPr txBox="1">
              <a:spLocks noChangeArrowheads="1"/>
            </p:cNvSpPr>
            <p:nvPr/>
          </p:nvSpPr>
          <p:spPr bwMode="auto">
            <a:xfrm>
              <a:off x="4595" y="865"/>
              <a:ext cx="83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FF0000"/>
                  </a:solidFill>
                </a:rPr>
                <a:t>???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531938" y="3579813"/>
            <a:ext cx="1411287" cy="2667000"/>
            <a:chOff x="965" y="2255"/>
            <a:chExt cx="889" cy="1680"/>
          </a:xfrm>
        </p:grpSpPr>
        <p:grpSp>
          <p:nvGrpSpPr>
            <p:cNvPr id="35853" name="Group 96"/>
            <p:cNvGrpSpPr>
              <a:grpSpLocks/>
            </p:cNvGrpSpPr>
            <p:nvPr/>
          </p:nvGrpSpPr>
          <p:grpSpPr bwMode="auto">
            <a:xfrm>
              <a:off x="965" y="2255"/>
              <a:ext cx="889" cy="1680"/>
              <a:chOff x="965" y="2255"/>
              <a:chExt cx="889" cy="1680"/>
            </a:xfrm>
          </p:grpSpPr>
          <p:sp>
            <p:nvSpPr>
              <p:cNvPr id="35855" name="Line 91"/>
              <p:cNvSpPr>
                <a:spLocks noChangeShapeType="1"/>
              </p:cNvSpPr>
              <p:nvPr/>
            </p:nvSpPr>
            <p:spPr bwMode="auto">
              <a:xfrm flipV="1">
                <a:off x="965" y="3552"/>
                <a:ext cx="757" cy="12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6" name="Line 92"/>
              <p:cNvSpPr>
                <a:spLocks noChangeShapeType="1"/>
              </p:cNvSpPr>
              <p:nvPr/>
            </p:nvSpPr>
            <p:spPr bwMode="auto">
              <a:xfrm flipV="1">
                <a:off x="971" y="3112"/>
                <a:ext cx="797" cy="55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Line 93"/>
              <p:cNvSpPr>
                <a:spLocks noChangeShapeType="1"/>
              </p:cNvSpPr>
              <p:nvPr/>
            </p:nvSpPr>
            <p:spPr bwMode="auto">
              <a:xfrm flipV="1">
                <a:off x="982" y="2633"/>
                <a:ext cx="837" cy="1039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Text Box 94"/>
              <p:cNvSpPr txBox="1">
                <a:spLocks noChangeArrowheads="1"/>
              </p:cNvSpPr>
              <p:nvPr/>
            </p:nvSpPr>
            <p:spPr bwMode="auto">
              <a:xfrm>
                <a:off x="1546" y="2255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FF00"/>
                    </a:solidFill>
                  </a:rPr>
                  <a:t>…</a:t>
                </a:r>
              </a:p>
            </p:txBody>
          </p:sp>
          <p:sp>
            <p:nvSpPr>
              <p:cNvPr id="35859" name="AutoShape 95"/>
              <p:cNvSpPr>
                <a:spLocks noChangeArrowheads="1"/>
              </p:cNvSpPr>
              <p:nvPr/>
            </p:nvSpPr>
            <p:spPr bwMode="auto">
              <a:xfrm>
                <a:off x="1277" y="3747"/>
                <a:ext cx="97" cy="188"/>
              </a:xfrm>
              <a:prstGeom prst="upArrow">
                <a:avLst>
                  <a:gd name="adj1" fmla="val 50000"/>
                  <a:gd name="adj2" fmla="val 48454"/>
                </a:avLst>
              </a:prstGeom>
              <a:noFill/>
              <a:ln w="28575" algn="ctr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854" name="Text Box 97"/>
            <p:cNvSpPr txBox="1">
              <a:spLocks noChangeArrowheads="1"/>
            </p:cNvSpPr>
            <p:nvPr/>
          </p:nvSpPr>
          <p:spPr bwMode="auto">
            <a:xfrm>
              <a:off x="1036" y="2825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1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If a particular (individual) is related in a specific way to a ‘class’, it should also be related in the same way to all the ‘superclasses’ of that class</a:t>
            </a:r>
          </a:p>
          <a:p>
            <a:pPr lvl="1" eaLnBrk="1" hangingPunct="1"/>
            <a:r>
              <a:rPr lang="en-US" altLang="en-US" smtClean="0"/>
              <a:t>Technically: “… to all the classes that </a:t>
            </a:r>
            <a:r>
              <a:rPr lang="en-US" altLang="en-US" b="1" i="1" u="sng" smtClean="0"/>
              <a:t>subsume</a:t>
            </a:r>
            <a:r>
              <a:rPr lang="en-US" altLang="en-US" smtClean="0"/>
              <a:t> that class”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8A4AD1-0243-4EAE-AE50-21D4DD15E537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AutoShap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MeSH Tree Structures – 2007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en-US" dirty="0" smtClean="0"/>
              <a:t>Body </a:t>
            </a:r>
            <a:r>
              <a:rPr lang="nl-NL" altLang="en-US" dirty="0" err="1" smtClean="0"/>
              <a:t>Regions</a:t>
            </a:r>
            <a:r>
              <a:rPr lang="nl-NL" altLang="en-US" dirty="0" smtClean="0"/>
              <a:t> [A01]     </a:t>
            </a:r>
          </a:p>
          <a:p>
            <a:pPr lvl="1" eaLnBrk="1" hangingPunct="1"/>
            <a:r>
              <a:rPr lang="nl-NL" altLang="en-US" dirty="0" err="1" smtClean="0"/>
              <a:t>Extremities</a:t>
            </a:r>
            <a:r>
              <a:rPr lang="nl-NL" altLang="en-US" dirty="0" smtClean="0"/>
              <a:t> [A01.378]     </a:t>
            </a:r>
          </a:p>
          <a:p>
            <a:pPr lvl="2" eaLnBrk="1" hangingPunct="1"/>
            <a:r>
              <a:rPr lang="nl-NL" altLang="en-US" dirty="0" err="1" smtClean="0"/>
              <a:t>Lower</a:t>
            </a:r>
            <a:r>
              <a:rPr lang="nl-NL" altLang="en-US" dirty="0" smtClean="0"/>
              <a:t> </a:t>
            </a:r>
            <a:r>
              <a:rPr lang="nl-NL" altLang="en-US" dirty="0" err="1" smtClean="0"/>
              <a:t>Extremity</a:t>
            </a:r>
            <a:r>
              <a:rPr lang="nl-NL" altLang="en-US" dirty="0" smtClean="0"/>
              <a:t> [A01.378.610]     </a:t>
            </a:r>
          </a:p>
          <a:p>
            <a:pPr lvl="3" eaLnBrk="1" hangingPunct="1"/>
            <a:r>
              <a:rPr lang="nl-NL" altLang="en-US" dirty="0" err="1" smtClean="0"/>
              <a:t>Buttocks</a:t>
            </a:r>
            <a:r>
              <a:rPr lang="nl-NL" altLang="en-US" dirty="0" smtClean="0"/>
              <a:t> [A01.378.610.100]    </a:t>
            </a:r>
          </a:p>
          <a:p>
            <a:pPr lvl="3" eaLnBrk="1" hangingPunct="1"/>
            <a:r>
              <a:rPr lang="nl-NL" altLang="en-US" dirty="0" smtClean="0"/>
              <a:t>Foot [A01.378.610.250]    </a:t>
            </a:r>
          </a:p>
          <a:p>
            <a:pPr lvl="4" eaLnBrk="1" hangingPunct="1"/>
            <a:r>
              <a:rPr lang="nl-NL" altLang="en-US" dirty="0" err="1" smtClean="0"/>
              <a:t>Ankle</a:t>
            </a:r>
            <a:r>
              <a:rPr lang="nl-NL" altLang="en-US" dirty="0" smtClean="0"/>
              <a:t> [A01.378.610.250.149]   </a:t>
            </a:r>
          </a:p>
          <a:p>
            <a:pPr lvl="4" eaLnBrk="1" hangingPunct="1"/>
            <a:r>
              <a:rPr lang="nl-NL" altLang="en-US" dirty="0" err="1" smtClean="0"/>
              <a:t>Forefoot</a:t>
            </a:r>
            <a:r>
              <a:rPr lang="nl-NL" altLang="en-US" dirty="0" smtClean="0"/>
              <a:t>, Human [A01.378.610.250.300]  +   </a:t>
            </a:r>
          </a:p>
          <a:p>
            <a:pPr lvl="4" eaLnBrk="1" hangingPunct="1"/>
            <a:r>
              <a:rPr lang="nl-NL" altLang="en-US" dirty="0" smtClean="0"/>
              <a:t>Heel [A01.378.610.250.510]   </a:t>
            </a:r>
          </a:p>
          <a:p>
            <a:pPr lvl="3" eaLnBrk="1" hangingPunct="1"/>
            <a:r>
              <a:rPr lang="nl-NL" altLang="en-US" dirty="0" smtClean="0"/>
              <a:t>Hip [A01.378.610.400]    </a:t>
            </a:r>
          </a:p>
          <a:p>
            <a:pPr lvl="3" eaLnBrk="1" hangingPunct="1"/>
            <a:r>
              <a:rPr lang="nl-NL" altLang="en-US" dirty="0" err="1" smtClean="0"/>
              <a:t>Knee</a:t>
            </a:r>
            <a:r>
              <a:rPr lang="nl-NL" altLang="en-US" dirty="0" smtClean="0"/>
              <a:t> [A01.378.610.450]    </a:t>
            </a:r>
          </a:p>
          <a:p>
            <a:pPr lvl="3" eaLnBrk="1" hangingPunct="1"/>
            <a:r>
              <a:rPr lang="nl-NL" altLang="en-US" dirty="0" smtClean="0"/>
              <a:t>Leg [A01.378.610.500]    </a:t>
            </a:r>
          </a:p>
          <a:p>
            <a:pPr lvl="3" eaLnBrk="1" hangingPunct="1"/>
            <a:r>
              <a:rPr lang="nl-NL" altLang="en-US" dirty="0" err="1" smtClean="0"/>
              <a:t>Thigh</a:t>
            </a:r>
            <a:r>
              <a:rPr lang="nl-NL" altLang="en-US" dirty="0" smtClean="0"/>
              <a:t> [A01.378.610.750] 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5961229" y="5451475"/>
            <a:ext cx="3071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What’s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bad </a:t>
            </a:r>
            <a:r>
              <a:rPr lang="nl-BE" altLang="en-US" sz="2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practice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nl-NL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6175" y="1524000"/>
            <a:ext cx="1905000" cy="2514600"/>
            <a:chOff x="3264" y="1104"/>
            <a:chExt cx="1200" cy="1584"/>
          </a:xfrm>
        </p:grpSpPr>
        <p:sp>
          <p:nvSpPr>
            <p:cNvPr id="39942" name="AutoShape 6"/>
            <p:cNvSpPr>
              <a:spLocks/>
            </p:cNvSpPr>
            <p:nvPr/>
          </p:nvSpPr>
          <p:spPr bwMode="auto">
            <a:xfrm>
              <a:off x="3598" y="1440"/>
              <a:ext cx="144" cy="624"/>
            </a:xfrm>
            <a:prstGeom prst="rightBracket">
              <a:avLst>
                <a:gd name="adj" fmla="val 90278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3" name="AutoShape 7"/>
            <p:cNvSpPr>
              <a:spLocks/>
            </p:cNvSpPr>
            <p:nvPr/>
          </p:nvSpPr>
          <p:spPr bwMode="auto">
            <a:xfrm>
              <a:off x="3264" y="1104"/>
              <a:ext cx="144" cy="624"/>
            </a:xfrm>
            <a:prstGeom prst="rightBracket">
              <a:avLst>
                <a:gd name="adj" fmla="val 90278"/>
              </a:avLst>
            </a:prstGeom>
            <a:noFill/>
            <a:ln w="38100">
              <a:solidFill>
                <a:srgbClr val="74DC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4" name="AutoShape 8"/>
            <p:cNvSpPr>
              <a:spLocks/>
            </p:cNvSpPr>
            <p:nvPr/>
          </p:nvSpPr>
          <p:spPr bwMode="auto">
            <a:xfrm>
              <a:off x="4320" y="1776"/>
              <a:ext cx="144" cy="480"/>
            </a:xfrm>
            <a:prstGeom prst="rightBracket">
              <a:avLst>
                <a:gd name="adj" fmla="val 69444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5" name="AutoShape 9"/>
            <p:cNvSpPr>
              <a:spLocks/>
            </p:cNvSpPr>
            <p:nvPr/>
          </p:nvSpPr>
          <p:spPr bwMode="auto">
            <a:xfrm>
              <a:off x="3936" y="2256"/>
              <a:ext cx="144" cy="432"/>
            </a:xfrm>
            <a:prstGeom prst="rightBracket">
              <a:avLst>
                <a:gd name="adj" fmla="val 625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SNOMED-CT: what is wrong here?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905000"/>
            <a:ext cx="872013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4613" y="3227388"/>
            <a:ext cx="6215062" cy="1022350"/>
            <a:chOff x="1647" y="2315"/>
            <a:chExt cx="3915" cy="644"/>
          </a:xfrm>
        </p:grpSpPr>
        <p:sp>
          <p:nvSpPr>
            <p:cNvPr id="41996" name="Rectangle 6"/>
            <p:cNvSpPr>
              <a:spLocks noChangeArrowheads="1"/>
            </p:cNvSpPr>
            <p:nvPr/>
          </p:nvSpPr>
          <p:spPr bwMode="auto">
            <a:xfrm>
              <a:off x="2699" y="2321"/>
              <a:ext cx="2863" cy="6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7" name="Rectangle 9"/>
            <p:cNvSpPr>
              <a:spLocks noChangeArrowheads="1"/>
            </p:cNvSpPr>
            <p:nvPr/>
          </p:nvSpPr>
          <p:spPr bwMode="auto">
            <a:xfrm>
              <a:off x="1647" y="2315"/>
              <a:ext cx="969" cy="6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nose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35250" y="2667000"/>
            <a:ext cx="6219825" cy="481013"/>
            <a:chOff x="1660" y="1962"/>
            <a:chExt cx="3918" cy="303"/>
          </a:xfrm>
        </p:grpSpPr>
        <p:sp>
          <p:nvSpPr>
            <p:cNvPr id="41994" name="Rectangle 5"/>
            <p:cNvSpPr>
              <a:spLocks noChangeArrowheads="1"/>
            </p:cNvSpPr>
            <p:nvPr/>
          </p:nvSpPr>
          <p:spPr bwMode="auto">
            <a:xfrm>
              <a:off x="2698" y="1962"/>
              <a:ext cx="2880" cy="302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5" name="Rectangle 10"/>
            <p:cNvSpPr>
              <a:spLocks noChangeArrowheads="1"/>
            </p:cNvSpPr>
            <p:nvPr/>
          </p:nvSpPr>
          <p:spPr bwMode="auto">
            <a:xfrm>
              <a:off x="1660" y="1964"/>
              <a:ext cx="964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bones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5725" y="4297363"/>
            <a:ext cx="6211888" cy="1428750"/>
            <a:chOff x="1654" y="2989"/>
            <a:chExt cx="3913" cy="900"/>
          </a:xfrm>
        </p:grpSpPr>
        <p:sp>
          <p:nvSpPr>
            <p:cNvPr id="41992" name="Rectangle 7"/>
            <p:cNvSpPr>
              <a:spLocks noChangeArrowheads="1"/>
            </p:cNvSpPr>
            <p:nvPr/>
          </p:nvSpPr>
          <p:spPr bwMode="auto">
            <a:xfrm>
              <a:off x="2710" y="2989"/>
              <a:ext cx="2857" cy="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3" name="Rectangle 11"/>
            <p:cNvSpPr>
              <a:spLocks noChangeArrowheads="1"/>
            </p:cNvSpPr>
            <p:nvPr/>
          </p:nvSpPr>
          <p:spPr bwMode="auto">
            <a:xfrm>
              <a:off x="1654" y="2994"/>
              <a:ext cx="964" cy="8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fracture</a:t>
              </a: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97238" y="5783263"/>
            <a:ext cx="2195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false synonymy</a:t>
            </a:r>
          </a:p>
        </p:txBody>
      </p:sp>
    </p:spTree>
    <p:extLst>
      <p:ext uri="{BB962C8B-B14F-4D97-AF65-F5344CB8AC3E}">
        <p14:creationId xmlns:p14="http://schemas.microsoft.com/office/powerpoint/2010/main" val="40174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0"/>
          <p:cNvGrpSpPr>
            <a:grpSpLocks/>
          </p:cNvGrpSpPr>
          <p:nvPr/>
        </p:nvGrpSpPr>
        <p:grpSpPr bwMode="auto">
          <a:xfrm>
            <a:off x="342900" y="2578100"/>
            <a:ext cx="8542338" cy="3562350"/>
            <a:chOff x="322" y="1721"/>
            <a:chExt cx="5381" cy="2244"/>
          </a:xfrm>
        </p:grpSpPr>
        <p:sp>
          <p:nvSpPr>
            <p:cNvPr id="46099" name="Text Box 23"/>
            <p:cNvSpPr txBox="1">
              <a:spLocks noChangeArrowheads="1"/>
            </p:cNvSpPr>
            <p:nvPr/>
          </p:nvSpPr>
          <p:spPr bwMode="auto">
            <a:xfrm>
              <a:off x="322" y="1721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fractured nasal bone  </a:t>
              </a:r>
            </a:p>
          </p:txBody>
        </p:sp>
        <p:sp>
          <p:nvSpPr>
            <p:cNvPr id="46100" name="Text Box 24"/>
            <p:cNvSpPr txBox="1">
              <a:spLocks noChangeArrowheads="1"/>
            </p:cNvSpPr>
            <p:nvPr/>
          </p:nvSpPr>
          <p:spPr bwMode="auto">
            <a:xfrm>
              <a:off x="905" y="2622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broken nose  </a:t>
              </a:r>
            </a:p>
          </p:txBody>
        </p:sp>
        <p:sp>
          <p:nvSpPr>
            <p:cNvPr id="46101" name="Text Box 25"/>
            <p:cNvSpPr txBox="1">
              <a:spLocks noChangeArrowheads="1"/>
            </p:cNvSpPr>
            <p:nvPr/>
          </p:nvSpPr>
          <p:spPr bwMode="auto">
            <a:xfrm>
              <a:off x="407" y="3523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 of the nose  </a:t>
              </a:r>
            </a:p>
          </p:txBody>
        </p:sp>
        <p:sp>
          <p:nvSpPr>
            <p:cNvPr id="46102" name="Text Box 26"/>
            <p:cNvSpPr txBox="1">
              <a:spLocks noChangeArrowheads="1"/>
            </p:cNvSpPr>
            <p:nvPr/>
          </p:nvSpPr>
          <p:spPr bwMode="auto">
            <a:xfrm>
              <a:off x="654" y="2145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3" name="Text Box 27"/>
            <p:cNvSpPr txBox="1">
              <a:spLocks noChangeArrowheads="1"/>
            </p:cNvSpPr>
            <p:nvPr/>
          </p:nvSpPr>
          <p:spPr bwMode="auto">
            <a:xfrm>
              <a:off x="655" y="3017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4" name="Line 28"/>
            <p:cNvSpPr>
              <a:spLocks noChangeShapeType="1"/>
            </p:cNvSpPr>
            <p:nvPr/>
          </p:nvSpPr>
          <p:spPr bwMode="auto">
            <a:xfrm>
              <a:off x="1078" y="2161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Line 29"/>
            <p:cNvSpPr>
              <a:spLocks noChangeShapeType="1"/>
            </p:cNvSpPr>
            <p:nvPr/>
          </p:nvSpPr>
          <p:spPr bwMode="auto">
            <a:xfrm>
              <a:off x="1050" y="3067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Coding / Classification confusion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P           +                                 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       P                    +                         Y</a:t>
            </a:r>
          </a:p>
          <a:p>
            <a:endParaRPr lang="en-US" dirty="0"/>
          </a:p>
          <a:p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		       P                    +                          Z</a:t>
            </a:r>
            <a:endParaRPr lang="en-US" dirty="0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41313" y="2578100"/>
            <a:ext cx="8542337" cy="3562350"/>
            <a:chOff x="225" y="1624"/>
            <a:chExt cx="5381" cy="2244"/>
          </a:xfrm>
        </p:grpSpPr>
        <p:sp>
          <p:nvSpPr>
            <p:cNvPr id="46085" name="Text Box 3"/>
            <p:cNvSpPr txBox="1">
              <a:spLocks noChangeArrowheads="1"/>
            </p:cNvSpPr>
            <p:nvPr/>
          </p:nvSpPr>
          <p:spPr bwMode="auto">
            <a:xfrm>
              <a:off x="225" y="1624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0000"/>
                  </a:solidFill>
                </a:rPr>
                <a:t>a fractured nasal bone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808" y="2525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FF00"/>
                  </a:solidFill>
                </a:rPr>
                <a:t>a broken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7" name="Text Box 5"/>
            <p:cNvSpPr txBox="1">
              <a:spLocks noChangeArrowheads="1"/>
            </p:cNvSpPr>
            <p:nvPr/>
          </p:nvSpPr>
          <p:spPr bwMode="auto">
            <a:xfrm>
              <a:off x="310" y="3426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00FF00"/>
                  </a:solidFill>
                </a:rPr>
                <a:t>a fracture of the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8" name="AutoShape 10"/>
            <p:cNvSpPr>
              <a:spLocks noChangeArrowheads="1"/>
            </p:cNvSpPr>
            <p:nvPr/>
          </p:nvSpPr>
          <p:spPr bwMode="auto">
            <a:xfrm>
              <a:off x="1495" y="2144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89" name="AutoShape 11"/>
            <p:cNvSpPr>
              <a:spLocks noChangeArrowheads="1"/>
            </p:cNvSpPr>
            <p:nvPr/>
          </p:nvSpPr>
          <p:spPr bwMode="auto">
            <a:xfrm>
              <a:off x="1501" y="3039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0" name="Line 12"/>
            <p:cNvSpPr>
              <a:spLocks noChangeShapeType="1"/>
            </p:cNvSpPr>
            <p:nvPr/>
          </p:nvSpPr>
          <p:spPr bwMode="auto">
            <a:xfrm flipV="1">
              <a:off x="1534" y="2161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Line 13"/>
            <p:cNvSpPr>
              <a:spLocks noChangeShapeType="1"/>
            </p:cNvSpPr>
            <p:nvPr/>
          </p:nvSpPr>
          <p:spPr bwMode="auto">
            <a:xfrm flipV="1">
              <a:off x="1540" y="3039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Rectangle 16"/>
            <p:cNvSpPr>
              <a:spLocks noChangeArrowheads="1"/>
            </p:cNvSpPr>
            <p:nvPr/>
          </p:nvSpPr>
          <p:spPr bwMode="auto">
            <a:xfrm>
              <a:off x="2298" y="1699"/>
              <a:ext cx="313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3" name="Rectangle 17"/>
            <p:cNvSpPr>
              <a:spLocks noChangeArrowheads="1"/>
            </p:cNvSpPr>
            <p:nvPr/>
          </p:nvSpPr>
          <p:spPr bwMode="auto">
            <a:xfrm>
              <a:off x="2851" y="2594"/>
              <a:ext cx="2059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4" name="Rectangle 18"/>
            <p:cNvSpPr>
              <a:spLocks noChangeArrowheads="1"/>
            </p:cNvSpPr>
            <p:nvPr/>
          </p:nvSpPr>
          <p:spPr bwMode="auto">
            <a:xfrm>
              <a:off x="2367" y="3507"/>
              <a:ext cx="301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5" name="Line 19"/>
            <p:cNvSpPr>
              <a:spLocks noChangeShapeType="1"/>
            </p:cNvSpPr>
            <p:nvPr/>
          </p:nvSpPr>
          <p:spPr bwMode="auto">
            <a:xfrm>
              <a:off x="3189" y="2036"/>
              <a:ext cx="0" cy="5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6" name="Line 20"/>
            <p:cNvSpPr>
              <a:spLocks noChangeShapeType="1"/>
            </p:cNvSpPr>
            <p:nvPr/>
          </p:nvSpPr>
          <p:spPr bwMode="auto">
            <a:xfrm>
              <a:off x="3189" y="2925"/>
              <a:ext cx="0" cy="5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Text Box 21"/>
            <p:cNvSpPr txBox="1">
              <a:spLocks noChangeArrowheads="1"/>
            </p:cNvSpPr>
            <p:nvPr/>
          </p:nvSpPr>
          <p:spPr bwMode="auto">
            <a:xfrm>
              <a:off x="2838" y="2043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6098" name="Text Box 22"/>
            <p:cNvSpPr txBox="1">
              <a:spLocks noChangeArrowheads="1"/>
            </p:cNvSpPr>
            <p:nvPr/>
          </p:nvSpPr>
          <p:spPr bwMode="auto">
            <a:xfrm>
              <a:off x="2821" y="2938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8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8131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smtClean="0"/>
              <a:t>Avoid these problems by using Ontological Realism</a:t>
            </a:r>
          </a:p>
        </p:txBody>
      </p:sp>
    </p:spTree>
    <p:extLst>
      <p:ext uri="{BB962C8B-B14F-4D97-AF65-F5344CB8AC3E}">
        <p14:creationId xmlns:p14="http://schemas.microsoft.com/office/powerpoint/2010/main" val="8888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20735</TotalTime>
  <Words>6008</Words>
  <Application>Microsoft Office PowerPoint</Application>
  <PresentationFormat>On-screen Show (4:3)</PresentationFormat>
  <Paragraphs>1303</Paragraphs>
  <Slides>139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53" baseType="lpstr">
      <vt:lpstr>Arial Unicode MS</vt:lpstr>
      <vt:lpstr>Batang</vt:lpstr>
      <vt:lpstr>ＭＳ 明朝</vt:lpstr>
      <vt:lpstr>MS PGothic</vt:lpstr>
      <vt:lpstr>MS PGothic</vt:lpstr>
      <vt:lpstr>Arial</vt:lpstr>
      <vt:lpstr>Georgia</vt:lpstr>
      <vt:lpstr>Times</vt:lpstr>
      <vt:lpstr>Times New Roman</vt:lpstr>
      <vt:lpstr>Trebuchet MS</vt:lpstr>
      <vt:lpstr>Verdana</vt:lpstr>
      <vt:lpstr>Wingdings</vt:lpstr>
      <vt:lpstr>2014-Indianapolis</vt:lpstr>
      <vt:lpstr>Photo Editor-foto</vt:lpstr>
      <vt:lpstr>Biomedical ontologies:  what they are and what they should be.  Lecture in BMI501: Survey of Biomedical Informatics – Oct 2, 2017 Department of Biomedical Informatics, University at Buffalo</vt:lpstr>
      <vt:lpstr>Context of this lecture</vt:lpstr>
      <vt:lpstr>Layout of this lecture</vt:lpstr>
      <vt:lpstr>Take home messages</vt:lpstr>
      <vt:lpstr>Test on pre-lecture readings</vt:lpstr>
      <vt:lpstr>Pre-lecture test (1)</vt:lpstr>
      <vt:lpstr>Pre-lecture test (2)</vt:lpstr>
      <vt:lpstr>Pre-lecture test (3)</vt:lpstr>
      <vt:lpstr>Pre-lecture test (4)</vt:lpstr>
      <vt:lpstr>What is biomedical informatics?</vt:lpstr>
      <vt:lpstr>Biomedical Informatics</vt:lpstr>
      <vt:lpstr>Biomedical Informatics</vt:lpstr>
      <vt:lpstr>Current mainstream informatics thinking</vt:lpstr>
      <vt:lpstr>Current mainstream informatics thinking</vt:lpstr>
      <vt:lpstr>Current mainstream informatics thinking</vt:lpstr>
      <vt:lpstr>Current mainstream informatics thinking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Beings, happenings and descriptions</vt:lpstr>
      <vt:lpstr>Biomedical Informatics</vt:lpstr>
      <vt:lpstr>Definition of ‘science’</vt:lpstr>
      <vt:lpstr>Definition of ‘science’</vt:lpstr>
      <vt:lpstr>Definition of ‘research’</vt:lpstr>
      <vt:lpstr>Definition of ‘research’</vt:lpstr>
      <vt:lpstr>Definition of ‘research’</vt:lpstr>
      <vt:lpstr>Definition of ‘research’</vt:lpstr>
      <vt:lpstr>Beings, happenings and descriptions</vt:lpstr>
      <vt:lpstr>Beings, happenings and descriptions</vt:lpstr>
      <vt:lpstr>Three relevant disciplines</vt:lpstr>
      <vt:lpstr>Three relevant disciplines: (1)</vt:lpstr>
      <vt:lpstr>Three relevant disciplines: (2)</vt:lpstr>
      <vt:lpstr>Three relevant disciplines: (3)</vt:lpstr>
      <vt:lpstr>Philosophy of science: use(ful/less)?</vt:lpstr>
      <vt:lpstr>Philosophy of science: use(ful/less)?</vt:lpstr>
      <vt:lpstr>PowerPoint Presentation</vt:lpstr>
      <vt:lpstr>Scientific Objectivity (1)</vt:lpstr>
      <vt:lpstr>Scientific Objectivity (1)</vt:lpstr>
      <vt:lpstr>Scientific Objectivity (2)</vt:lpstr>
      <vt:lpstr>The view from nowhere</vt:lpstr>
      <vt:lpstr>Which of the two quality types are taken as basis here?</vt:lpstr>
      <vt:lpstr>Which of the two quality types are taken as basis here?</vt:lpstr>
      <vt:lpstr>And here?</vt:lpstr>
      <vt:lpstr>What is ontology?</vt:lpstr>
      <vt:lpstr>‘Ontology’</vt:lpstr>
      <vt:lpstr>‘Ontology’</vt:lpstr>
      <vt:lpstr>The Terminology / Ontology divide</vt:lpstr>
      <vt:lpstr>Distinct questions. What type are they of?</vt:lpstr>
      <vt:lpstr>Unfortunately, ‘ontology’ denotes ambiguously</vt:lpstr>
      <vt:lpstr>Computer science approach to ontology</vt:lpstr>
      <vt:lpstr>Computer science approach to ontology</vt:lpstr>
      <vt:lpstr>Consistent reasoning with nonsensical representations</vt:lpstr>
      <vt:lpstr>Correction</vt:lpstr>
      <vt:lpstr>Philosophical approach to ontology</vt:lpstr>
      <vt:lpstr>Two abundantly present fundamental mistakes (1)</vt:lpstr>
      <vt:lpstr>Another example:  misunderstood semantics</vt:lpstr>
      <vt:lpstr>Two abundantly present fundamental mistakes (2)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The semantic/semiotic triangle</vt:lpstr>
      <vt:lpstr>The semantic triangle works sometimes fine</vt:lpstr>
      <vt:lpstr>Sometimes the semantic triangle fails</vt:lpstr>
      <vt:lpstr>Sometimes the semantic triangle fails</vt:lpstr>
      <vt:lpstr>Sometimes the semantic triangle fails</vt:lpstr>
      <vt:lpstr>Prehistoric ‘psychiatry’: drapetomania</vt:lpstr>
      <vt:lpstr>The questions the triangle raises become trickier</vt:lpstr>
      <vt:lpstr>SNOMED about diseases and concepts (until 2010) </vt:lpstr>
      <vt:lpstr>Where it began:  classification systems and taxonomies</vt:lpstr>
      <vt:lpstr>Adequate taxonomy design and classification</vt:lpstr>
      <vt:lpstr>A large collection of individual entities</vt:lpstr>
      <vt:lpstr>Groups based on material composition</vt:lpstr>
      <vt:lpstr>Groups for glass divided by color </vt:lpstr>
      <vt:lpstr>PowerPoint Presentation</vt:lpstr>
      <vt:lpstr>PowerPoint Presentation</vt:lpstr>
      <vt:lpstr>PowerPoint Presentation</vt:lpstr>
      <vt:lpstr>PowerPoint Presentation</vt:lpstr>
      <vt:lpstr>Naïve designs and principles that are often violated</vt:lpstr>
      <vt:lpstr>Border’s classification of medicine: what’s wrong ?</vt:lpstr>
      <vt:lpstr>Similar mistake in ICHD</vt:lpstr>
      <vt:lpstr>Is this a good idea ?</vt:lpstr>
      <vt:lpstr>Principle</vt:lpstr>
      <vt:lpstr>Geographic Locations: a good hierarchy ?</vt:lpstr>
      <vt:lpstr>Geographic Locations [Z01]</vt:lpstr>
      <vt:lpstr>Geographic Locations [Z01]</vt:lpstr>
      <vt:lpstr>Principle</vt:lpstr>
      <vt:lpstr>Diabetes Mellitus in MeSH 2008</vt:lpstr>
      <vt:lpstr>MeSH: some paths from top to Wolfram Syndrome</vt:lpstr>
      <vt:lpstr>What would it mean if used in the context of a patient ?</vt:lpstr>
      <vt:lpstr>Principle</vt:lpstr>
      <vt:lpstr>MeSH Tree Structures – 2007 </vt:lpstr>
      <vt:lpstr>SNOMED-CT: what is wrong here?</vt:lpstr>
      <vt:lpstr>Coding / Classification confusion</vt:lpstr>
      <vt:lpstr>Avoid these problems by using Ontological Realism</vt:lpstr>
      <vt:lpstr>PowerPoint Presentation</vt:lpstr>
      <vt:lpstr>The basis of Ontological Realism</vt:lpstr>
      <vt:lpstr>Conceptualism versus Ontological Realism</vt:lpstr>
      <vt:lpstr>Ontological Realism offers three ways of relating, without assigning beliefs (concepts) a central status</vt:lpstr>
      <vt:lpstr>A useful parallel: Alberti’s grid</vt:lpstr>
      <vt:lpstr>Ontological Realism makes three crucial distinctions</vt:lpstr>
      <vt:lpstr>The oddities when not making these distinctions</vt:lpstr>
      <vt:lpstr>Terminologists agree, ontologists think …</vt:lpstr>
      <vt:lpstr>PowerPoint Presentation</vt:lpstr>
      <vt:lpstr>PowerPoint Presentation</vt:lpstr>
      <vt:lpstr>Mixing L1- and L3 </vt:lpstr>
      <vt:lpstr>L1- / L3 and IASP definition of pain</vt:lpstr>
      <vt:lpstr>Five pain-related phenomena</vt:lpstr>
      <vt:lpstr>Between ‘generic’ and ‘specific’</vt:lpstr>
      <vt:lpstr>Particulars versus Universals</vt:lpstr>
      <vt:lpstr>Error: </vt:lpstr>
      <vt:lpstr>Ontological Realism makes crucial distinctions</vt:lpstr>
      <vt:lpstr>Continuants and Occurrents</vt:lpstr>
      <vt:lpstr>The importance of temporal indexing</vt:lpstr>
      <vt:lpstr>Continuants preserve identity while changing</vt:lpstr>
      <vt:lpstr>Not easy to understand for conceptualists</vt:lpstr>
      <vt:lpstr>Make it clear whether assertions are about particulars or types</vt:lpstr>
      <vt:lpstr>PowerPoint Presentation</vt:lpstr>
      <vt:lpstr>Independent versus dependent</vt:lpstr>
      <vt:lpstr>Independent versus dependent</vt:lpstr>
      <vt:lpstr>Dependent continuants</vt:lpstr>
      <vt:lpstr>Dependent continuants</vt:lpstr>
      <vt:lpstr>Not easy to understand for conceptualists</vt:lpstr>
      <vt:lpstr>Sorts of relations</vt:lpstr>
      <vt:lpstr>Part-of different for continuants and occurrents</vt:lpstr>
      <vt:lpstr>Part-of can be generalized, … with care !</vt:lpstr>
      <vt:lpstr>Part-of can be generalized, … with care !</vt:lpstr>
      <vt:lpstr>Part-of can be generalized, … with care !</vt:lpstr>
      <vt:lpstr>Example: The dimensions/axes of the  Ontology of General Medical Science (OGMS)</vt:lpstr>
      <vt:lpstr>Conclusion</vt:lpstr>
      <vt:lpstr>Post-lecture test</vt:lpstr>
      <vt:lpstr>Post-lecture test (1)</vt:lpstr>
      <vt:lpstr>Post-lecture test (2)</vt:lpstr>
      <vt:lpstr>Post-lecture test (3)</vt:lpstr>
      <vt:lpstr>Post-lecture test (4)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987</cp:revision>
  <dcterms:created xsi:type="dcterms:W3CDTF">1601-01-01T00:00:00Z</dcterms:created>
  <dcterms:modified xsi:type="dcterms:W3CDTF">2017-09-28T15:44:06Z</dcterms:modified>
</cp:coreProperties>
</file>