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6" r:id="rId1"/>
  </p:sldMasterIdLst>
  <p:notesMasterIdLst>
    <p:notesMasterId r:id="rId93"/>
  </p:notesMasterIdLst>
  <p:sldIdLst>
    <p:sldId id="692" r:id="rId2"/>
    <p:sldId id="998" r:id="rId3"/>
    <p:sldId id="999" r:id="rId4"/>
    <p:sldId id="1000" r:id="rId5"/>
    <p:sldId id="1001" r:id="rId6"/>
    <p:sldId id="1002" r:id="rId7"/>
    <p:sldId id="1066" r:id="rId8"/>
    <p:sldId id="1067" r:id="rId9"/>
    <p:sldId id="1068" r:id="rId10"/>
    <p:sldId id="1069" r:id="rId11"/>
    <p:sldId id="1070" r:id="rId12"/>
    <p:sldId id="1071" r:id="rId13"/>
    <p:sldId id="1072" r:id="rId14"/>
    <p:sldId id="1073" r:id="rId15"/>
    <p:sldId id="1074" r:id="rId16"/>
    <p:sldId id="1075" r:id="rId17"/>
    <p:sldId id="1076" r:id="rId18"/>
    <p:sldId id="1077" r:id="rId19"/>
    <p:sldId id="1078" r:id="rId20"/>
    <p:sldId id="1079" r:id="rId21"/>
    <p:sldId id="1080" r:id="rId22"/>
    <p:sldId id="1003" r:id="rId23"/>
    <p:sldId id="1004" r:id="rId24"/>
    <p:sldId id="1005" r:id="rId25"/>
    <p:sldId id="1006" r:id="rId26"/>
    <p:sldId id="1007" r:id="rId27"/>
    <p:sldId id="1008" r:id="rId28"/>
    <p:sldId id="1009" r:id="rId29"/>
    <p:sldId id="1010" r:id="rId30"/>
    <p:sldId id="1065" r:id="rId31"/>
    <p:sldId id="1012" r:id="rId32"/>
    <p:sldId id="1013" r:id="rId33"/>
    <p:sldId id="1014" r:id="rId34"/>
    <p:sldId id="1015" r:id="rId35"/>
    <p:sldId id="1016" r:id="rId36"/>
    <p:sldId id="1017" r:id="rId37"/>
    <p:sldId id="1018" r:id="rId38"/>
    <p:sldId id="1019" r:id="rId39"/>
    <p:sldId id="1020" r:id="rId40"/>
    <p:sldId id="1021" r:id="rId41"/>
    <p:sldId id="1022" r:id="rId42"/>
    <p:sldId id="1023" r:id="rId43"/>
    <p:sldId id="1089" r:id="rId44"/>
    <p:sldId id="1024" r:id="rId45"/>
    <p:sldId id="1025" r:id="rId46"/>
    <p:sldId id="1026" r:id="rId47"/>
    <p:sldId id="1027" r:id="rId48"/>
    <p:sldId id="1028" r:id="rId49"/>
    <p:sldId id="1088" r:id="rId50"/>
    <p:sldId id="1029" r:id="rId51"/>
    <p:sldId id="1030" r:id="rId52"/>
    <p:sldId id="1031" r:id="rId53"/>
    <p:sldId id="1081" r:id="rId54"/>
    <p:sldId id="1083" r:id="rId55"/>
    <p:sldId id="1082" r:id="rId56"/>
    <p:sldId id="1032" r:id="rId57"/>
    <p:sldId id="1033" r:id="rId58"/>
    <p:sldId id="1034" r:id="rId59"/>
    <p:sldId id="1035" r:id="rId60"/>
    <p:sldId id="1036" r:id="rId61"/>
    <p:sldId id="1037" r:id="rId62"/>
    <p:sldId id="1093" r:id="rId63"/>
    <p:sldId id="1094" r:id="rId64"/>
    <p:sldId id="1095" r:id="rId65"/>
    <p:sldId id="1038" r:id="rId66"/>
    <p:sldId id="1039" r:id="rId67"/>
    <p:sldId id="1040" r:id="rId68"/>
    <p:sldId id="1086" r:id="rId69"/>
    <p:sldId id="1041" r:id="rId70"/>
    <p:sldId id="1042" r:id="rId71"/>
    <p:sldId id="1043" r:id="rId72"/>
    <p:sldId id="1044" r:id="rId73"/>
    <p:sldId id="1045" r:id="rId74"/>
    <p:sldId id="1046" r:id="rId75"/>
    <p:sldId id="1047" r:id="rId76"/>
    <p:sldId id="1048" r:id="rId77"/>
    <p:sldId id="1049" r:id="rId78"/>
    <p:sldId id="1050" r:id="rId79"/>
    <p:sldId id="1051" r:id="rId80"/>
    <p:sldId id="1052" r:id="rId81"/>
    <p:sldId id="1053" r:id="rId82"/>
    <p:sldId id="1054" r:id="rId83"/>
    <p:sldId id="1055" r:id="rId84"/>
    <p:sldId id="1056" r:id="rId85"/>
    <p:sldId id="1087" r:id="rId86"/>
    <p:sldId id="1084" r:id="rId87"/>
    <p:sldId id="1090" r:id="rId88"/>
    <p:sldId id="1091" r:id="rId89"/>
    <p:sldId id="1085" r:id="rId90"/>
    <p:sldId id="1092" r:id="rId91"/>
    <p:sldId id="1064" r:id="rId92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1FE115"/>
    <a:srgbClr val="000000"/>
    <a:srgbClr val="16165D"/>
    <a:srgbClr val="FF6600"/>
    <a:srgbClr val="9933FF"/>
    <a:srgbClr val="A2CCE8"/>
    <a:srgbClr val="AA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48" autoAdjust="0"/>
    <p:restoredTop sz="85952" autoAdjust="0"/>
  </p:normalViewPr>
  <p:slideViewPr>
    <p:cSldViewPr>
      <p:cViewPr varScale="1">
        <p:scale>
          <a:sx n="94" d="100"/>
          <a:sy n="94" d="100"/>
        </p:scale>
        <p:origin x="117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Klik om de opmaakprofielen van de modeltekst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305ACA9-A27D-4159-B806-94BE96EB6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982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8028D2-F1DD-4CEF-968C-AED73AC5BD14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201850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F3DA27F-F941-470D-AB78-C5383DC58DBF}" type="slidenum">
              <a:rPr lang="en-US" altLang="en-US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19806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7760FE2-0A3E-4211-A9C6-8D8BB273B74E}" type="slidenum">
              <a:rPr lang="en-US" altLang="en-US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29639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BA02FC7-860B-478F-9E8F-962A50EFAE32}" type="slidenum">
              <a:rPr lang="en-US" altLang="en-US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98140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EC7E5D0-0246-4A00-8496-BA4E86125C4E}" type="slidenum">
              <a:rPr lang="en-US" altLang="en-US"/>
              <a:pPr>
                <a:spcBef>
                  <a:spcPct val="0"/>
                </a:spcBef>
              </a:pPr>
              <a:t>34</a:t>
            </a:fld>
            <a:endParaRPr lang="en-US" alt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4691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654BFF6-BE59-4554-B42B-ABE4445D8486}" type="slidenum">
              <a:rPr lang="en-US" altLang="en-US"/>
              <a:pPr>
                <a:spcBef>
                  <a:spcPct val="0"/>
                </a:spcBef>
              </a:pPr>
              <a:t>35</a:t>
            </a:fld>
            <a:endParaRPr lang="en-US" alt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6955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DF0FF5B-4DCA-44B2-8C08-4F6363C024CE}" type="slidenum">
              <a:rPr lang="en-US" altLang="en-US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84228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0907753-F500-4FE3-B83D-A504BAB4DE1D}" type="slidenum">
              <a:rPr lang="en-US" altLang="en-US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13327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E8E7BF0-0E25-49F3-A73D-21B69991AC75}" type="slidenum">
              <a:rPr lang="en-US" altLang="en-US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810954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ACC327F-BB5B-4EEF-AAA3-1EFADE10F9AD}" type="slidenum">
              <a:rPr lang="en-US" altLang="en-US"/>
              <a:pPr>
                <a:spcBef>
                  <a:spcPct val="0"/>
                </a:spcBef>
              </a:pPr>
              <a:t>39</a:t>
            </a:fld>
            <a:endParaRPr lang="en-US" alt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972827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101FC1B-8C43-4A8C-8055-1C40F99A4577}" type="slidenum">
              <a:rPr lang="en-US" altLang="en-US"/>
              <a:pPr>
                <a:spcBef>
                  <a:spcPct val="0"/>
                </a:spcBef>
              </a:pPr>
              <a:t>41</a:t>
            </a:fld>
            <a:endParaRPr lang="en-US" alt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66359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46AE09D-4DB8-483C-86ED-1C4C30D22451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201295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57BDE75-5194-4EF3-915D-27607D9C0FBD}" type="slidenum">
              <a:rPr lang="en-US" altLang="en-US"/>
              <a:pPr>
                <a:spcBef>
                  <a:spcPct val="0"/>
                </a:spcBef>
              </a:pPr>
              <a:t>42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041841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5018EC8-5EC4-4F6C-BA29-7C37F5503103}" type="slidenum">
              <a:rPr lang="en-US" altLang="en-US" sz="1200" b="0"/>
              <a:pPr eaLnBrk="1" hangingPunct="1"/>
              <a:t>43</a:t>
            </a:fld>
            <a:endParaRPr lang="en-US" altLang="en-US" sz="1200" b="0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279967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5B43CB3-0153-4DEE-A44F-D124207E3381}" type="slidenum">
              <a:rPr lang="en-US" altLang="en-US"/>
              <a:pPr>
                <a:spcBef>
                  <a:spcPct val="0"/>
                </a:spcBef>
              </a:pPr>
              <a:t>45</a:t>
            </a:fld>
            <a:endParaRPr lang="en-US" alt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627238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6D04F8E-BFA4-49F6-890F-C2329342A467}" type="slidenum">
              <a:rPr lang="en-US" altLang="en-US"/>
              <a:pPr>
                <a:spcBef>
                  <a:spcPct val="0"/>
                </a:spcBef>
              </a:pPr>
              <a:t>48</a:t>
            </a:fld>
            <a:endParaRPr lang="en-US" alt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667481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DD385C4-709B-4DCE-A76F-0C055B7C843C}" type="slidenum">
              <a:rPr lang="en-US" altLang="en-US"/>
              <a:pPr>
                <a:spcBef>
                  <a:spcPct val="0"/>
                </a:spcBef>
              </a:pPr>
              <a:t>52</a:t>
            </a:fld>
            <a:endParaRPr lang="en-US" alt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249496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C67864-B733-4971-BE73-1FFAC9D75EC7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332173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DE8F0C8-FAE8-43C4-8671-A95A872651A1}" type="slidenum">
              <a:rPr lang="en-US" altLang="en-US"/>
              <a:pPr>
                <a:spcBef>
                  <a:spcPct val="0"/>
                </a:spcBef>
              </a:pPr>
              <a:t>56</a:t>
            </a:fld>
            <a:endParaRPr lang="en-US" alt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578454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19E15F-215E-4745-BBD1-39A628E9F284}" type="slidenum">
              <a:rPr lang="en-US" altLang="en-US"/>
              <a:pPr/>
              <a:t>62</a:t>
            </a:fld>
            <a:endParaRPr lang="en-US" altLang="en-US"/>
          </a:p>
        </p:txBody>
      </p:sp>
      <p:sp>
        <p:nvSpPr>
          <p:cNvPr id="131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2895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39267B-FFEA-4ABC-81A6-A4A284D141AF}" type="slidenum">
              <a:rPr lang="en-US" altLang="en-US"/>
              <a:pPr/>
              <a:t>63</a:t>
            </a:fld>
            <a:endParaRPr lang="en-US" altLang="en-US"/>
          </a:p>
        </p:txBody>
      </p:sp>
      <p:sp>
        <p:nvSpPr>
          <p:cNvPr id="132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6956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DDCF9B-72F7-4C8A-B574-AE9CE5F4FBBF}" type="slidenum">
              <a:rPr lang="en-US" altLang="en-US"/>
              <a:pPr/>
              <a:t>64</a:t>
            </a:fld>
            <a:endParaRPr lang="en-US" altLang="en-US"/>
          </a:p>
        </p:txBody>
      </p:sp>
      <p:sp>
        <p:nvSpPr>
          <p:cNvPr id="133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972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CBDBE20-6134-456F-9DFA-C93DAA059862}" type="slidenum">
              <a:rPr lang="en-US" altLang="en-US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364567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DB648DA-A4C6-40C5-931C-CD559701E1F7}" type="slidenum">
              <a:rPr lang="en-US" altLang="en-US"/>
              <a:pPr>
                <a:spcBef>
                  <a:spcPct val="0"/>
                </a:spcBef>
              </a:pPr>
              <a:t>65</a:t>
            </a:fld>
            <a:endParaRPr lang="en-US" alt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712985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459610C-A779-4255-A769-ED3FD6D96286}" type="slidenum">
              <a:rPr lang="en-US" altLang="en-US"/>
              <a:pPr>
                <a:spcBef>
                  <a:spcPct val="0"/>
                </a:spcBef>
              </a:pPr>
              <a:t>66</a:t>
            </a:fld>
            <a:endParaRPr lang="en-US" alt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770739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01BB810-17B8-4591-B961-426FD7CE2952}" type="slidenum">
              <a:rPr lang="en-US" altLang="en-US"/>
              <a:pPr>
                <a:spcBef>
                  <a:spcPct val="0"/>
                </a:spcBef>
              </a:pPr>
              <a:t>67</a:t>
            </a:fld>
            <a:endParaRPr lang="en-US" alt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65276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58A8D73-1832-44B0-965A-109F4AE5FCA4}" type="slidenum">
              <a:rPr lang="en-US" altLang="en-US"/>
              <a:pPr>
                <a:spcBef>
                  <a:spcPct val="0"/>
                </a:spcBef>
              </a:pPr>
              <a:t>69</a:t>
            </a:fld>
            <a:endParaRPr lang="en-US" alt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642928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F28BC05-590F-4DA3-9EDF-F895ADA0C194}" type="slidenum">
              <a:rPr lang="en-US" altLang="en-US"/>
              <a:pPr>
                <a:spcBef>
                  <a:spcPct val="0"/>
                </a:spcBef>
              </a:pPr>
              <a:t>70</a:t>
            </a:fld>
            <a:endParaRPr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188364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DDFBF0E-6B46-4528-92CE-D7C3775B9567}" type="slidenum">
              <a:rPr lang="en-US" altLang="en-US"/>
              <a:pPr>
                <a:spcBef>
                  <a:spcPct val="0"/>
                </a:spcBef>
              </a:pPr>
              <a:t>71</a:t>
            </a:fld>
            <a:endParaRPr lang="en-US" alt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398060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A9E115B-57DE-445D-975E-E06EC92ED251}" type="slidenum">
              <a:rPr lang="en-US" altLang="en-US"/>
              <a:pPr>
                <a:spcBef>
                  <a:spcPct val="0"/>
                </a:spcBef>
              </a:pPr>
              <a:t>72</a:t>
            </a:fld>
            <a:endParaRPr lang="en-US" alt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668674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C1BBF91-CC16-4F03-86FD-57B843F17A99}" type="slidenum">
              <a:rPr lang="en-US" altLang="en-US"/>
              <a:pPr>
                <a:spcBef>
                  <a:spcPct val="0"/>
                </a:spcBef>
              </a:pPr>
              <a:t>74</a:t>
            </a:fld>
            <a:endParaRPr lang="en-US" alt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314500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9595F75-7D40-41C3-97B2-4E275692CB83}" type="slidenum">
              <a:rPr lang="en-US" altLang="en-US"/>
              <a:pPr>
                <a:spcBef>
                  <a:spcPct val="0"/>
                </a:spcBef>
              </a:pPr>
              <a:t>75</a:t>
            </a:fld>
            <a:endParaRPr lang="en-US" alt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11691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E919418-AE2E-431D-A08F-EDAE19B2F598}" type="slidenum">
              <a:rPr lang="en-US" altLang="en-US"/>
              <a:pPr>
                <a:spcBef>
                  <a:spcPct val="0"/>
                </a:spcBef>
              </a:pPr>
              <a:t>76</a:t>
            </a:fld>
            <a:endParaRPr lang="en-US" alt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57458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1F1FE8D-403F-4221-81ED-468BAB8FF808}" type="slidenum">
              <a:rPr lang="en-US" altLang="en-US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674328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6557F53-2623-437A-A99D-ED998D92CEFD}" type="slidenum">
              <a:rPr lang="en-US" altLang="en-US"/>
              <a:pPr>
                <a:spcBef>
                  <a:spcPct val="0"/>
                </a:spcBef>
              </a:pPr>
              <a:t>77</a:t>
            </a:fld>
            <a:endParaRPr lang="en-US" alt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675031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0E5F214-0A71-462A-9CAE-7FDBAE0E5F9A}" type="slidenum">
              <a:rPr lang="en-US" altLang="en-US"/>
              <a:pPr>
                <a:spcBef>
                  <a:spcPct val="0"/>
                </a:spcBef>
              </a:pPr>
              <a:t>79</a:t>
            </a:fld>
            <a:endParaRPr lang="en-US" alt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109110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2B76D69-99CA-4B2E-A15D-31E39555ABD6}" type="slidenum">
              <a:rPr lang="en-US" altLang="en-US"/>
              <a:pPr>
                <a:spcBef>
                  <a:spcPct val="0"/>
                </a:spcBef>
              </a:pPr>
              <a:t>80</a:t>
            </a:fld>
            <a:endParaRPr lang="en-US" alt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370305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CD7DEA8-B6E3-439C-B1C8-95BA55C77DD3}" type="slidenum">
              <a:rPr lang="en-US" altLang="en-US"/>
              <a:pPr>
                <a:spcBef>
                  <a:spcPct val="0"/>
                </a:spcBef>
              </a:pPr>
              <a:t>81</a:t>
            </a:fld>
            <a:endParaRPr lang="en-US" alt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747015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3ACF790-C724-4F90-8F69-F5DE7175781C}" type="slidenum">
              <a:rPr lang="en-US" altLang="en-US"/>
              <a:pPr>
                <a:spcBef>
                  <a:spcPct val="0"/>
                </a:spcBef>
              </a:pPr>
              <a:t>82</a:t>
            </a:fld>
            <a:endParaRPr lang="en-US" alt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9853269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D37CDC8-99A8-442F-8D06-F6FA6FA51141}" type="slidenum">
              <a:rPr lang="en-US" altLang="en-US"/>
              <a:pPr>
                <a:spcBef>
                  <a:spcPct val="0"/>
                </a:spcBef>
              </a:pPr>
              <a:t>83</a:t>
            </a:fld>
            <a:endParaRPr lang="en-US" alt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88851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87DB6AD-352D-4F9F-8A45-ED04D7B36C0E}" type="slidenum">
              <a:rPr lang="en-US" altLang="en-US"/>
              <a:pPr>
                <a:spcBef>
                  <a:spcPct val="0"/>
                </a:spcBef>
              </a:pPr>
              <a:t>84</a:t>
            </a:fld>
            <a:endParaRPr lang="en-US" alt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760582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0920FF8-FE4E-4281-BAB4-B1AD742266D0}" type="slidenum">
              <a:rPr lang="en-US" altLang="en-US" sz="1200" b="0"/>
              <a:pPr eaLnBrk="1" hangingPunct="1"/>
              <a:t>85</a:t>
            </a:fld>
            <a:endParaRPr lang="en-US" altLang="en-US" sz="1200" b="0"/>
          </a:p>
        </p:txBody>
      </p:sp>
      <p:sp>
        <p:nvSpPr>
          <p:cNvPr id="179203" name="Rectangle 5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9FD18913-22C6-43A6-8DF6-E07FCE370216}" type="slidenum">
              <a:rPr lang="en-GB" altLang="en-US" sz="1000" b="0" i="1"/>
              <a:pPr algn="r"/>
              <a:t>85</a:t>
            </a:fld>
            <a:endParaRPr lang="en-GB" altLang="en-US" sz="1000" b="0" i="1"/>
          </a:p>
        </p:txBody>
      </p:sp>
      <p:sp>
        <p:nvSpPr>
          <p:cNvPr id="179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838" tIns="47625" rIns="96838" bIns="47625"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662826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3C49AE2F-E02D-433B-939E-8DBC8CF9E096}" type="slidenum">
              <a:rPr lang="en-US" altLang="en-US" sz="1200" b="0"/>
              <a:pPr eaLnBrk="1" hangingPunct="1"/>
              <a:t>87</a:t>
            </a:fld>
            <a:endParaRPr lang="en-US" altLang="en-US" sz="1200" b="0"/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31056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C1285E9-64E0-4390-8695-B81C56B0481F}" type="slidenum">
              <a:rPr lang="en-US" altLang="en-US" sz="1200" b="0"/>
              <a:pPr eaLnBrk="1" hangingPunct="1"/>
              <a:t>88</a:t>
            </a:fld>
            <a:endParaRPr lang="en-US" altLang="en-US" sz="1200" b="0"/>
          </a:p>
        </p:txBody>
      </p:sp>
      <p:sp>
        <p:nvSpPr>
          <p:cNvPr id="240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09983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BC5F2CD-E5D8-4BFA-94AE-504C11703C04}" type="slidenum">
              <a:rPr lang="en-US" altLang="en-US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4870893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567939A-4D2C-4B58-B852-F7F74FD6E4F1}" type="slidenum">
              <a:rPr lang="en-US" altLang="en-US" sz="1200" b="0"/>
              <a:pPr eaLnBrk="1" hangingPunct="1"/>
              <a:t>89</a:t>
            </a:fld>
            <a:endParaRPr lang="en-US" altLang="en-US" sz="1200" b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font was too small, color inside green boxes was hardly readable</a:t>
            </a:r>
          </a:p>
        </p:txBody>
      </p:sp>
    </p:spTree>
    <p:extLst>
      <p:ext uri="{BB962C8B-B14F-4D97-AF65-F5344CB8AC3E}">
        <p14:creationId xmlns:p14="http://schemas.microsoft.com/office/powerpoint/2010/main" val="3197357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3D1D532-A4E7-4D92-947C-2291A1C1FB7B}" type="slidenum">
              <a:rPr lang="en-US" altLang="en-US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03520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015E8B7-EC7C-4D1D-B715-17F066DACEEE}" type="slidenum">
              <a:rPr lang="en-US" altLang="en-US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91612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0E9011E-2C29-4057-8D62-5377D84F2B51}" type="slidenum">
              <a:rPr lang="en-US" altLang="en-US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57971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0E9011E-2C29-4057-8D62-5377D84F2B51}" type="slidenum">
              <a:rPr lang="en-US" altLang="en-US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96944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504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-225425" y="6553200"/>
            <a:ext cx="614363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BEA95-32AA-4590-842A-1C067E2AA6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02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Trebuchet MS"/>
                <a:cs typeface="Trebuchet M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482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>
            <a:cxnSpLocks noChangeShapeType="1"/>
          </p:cNvCxnSpPr>
          <p:nvPr/>
        </p:nvCxnSpPr>
        <p:spPr bwMode="auto">
          <a:xfrm>
            <a:off x="762000" y="3733800"/>
            <a:ext cx="77724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4332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4313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Trebuchet MS"/>
                <a:cs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9341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defRPr b="0" i="1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466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24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15376"/>
            <a:ext cx="4040188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5601"/>
            <a:ext cx="4040188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 b="0" i="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buFontTx/>
              <a:buNone/>
              <a:defRPr sz="1600" b="0" i="1">
                <a:solidFill>
                  <a:schemeClr val="bg1"/>
                </a:solidFill>
                <a:latin typeface="Trebuchet MS"/>
                <a:cs typeface="Trebuchet M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15376"/>
            <a:ext cx="4041775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95601"/>
            <a:ext cx="4041775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Tx/>
              <a:buNone/>
              <a:defRPr sz="1600" i="1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277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295400"/>
          </a:xfrm>
          <a:prstGeom prst="rect">
            <a:avLst/>
          </a:prstGeom>
          <a:solidFill>
            <a:srgbClr val="E59C00"/>
          </a:solidFill>
        </p:spPr>
        <p:txBody>
          <a:bodyPr anchor="b"/>
          <a:lstStyle>
            <a:lvl1pPr algn="l">
              <a:defRPr sz="2000" b="1" i="0">
                <a:latin typeface="Trebuchet MS"/>
                <a:cs typeface="Trebuchet M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1"/>
            <a:ext cx="5111750" cy="4953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buClrTx/>
              <a:buFont typeface="Arial"/>
              <a:buChar char="•"/>
              <a:defRPr sz="28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2000" b="0" i="1">
                <a:latin typeface="Trebuchet MS"/>
                <a:cs typeface="Trebuchet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7853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0"/>
            <a:ext cx="53340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143000"/>
            <a:ext cx="5334000" cy="3429000"/>
          </a:xfrm>
          <a:prstGeom prst="rect">
            <a:avLst/>
          </a:prstGeom>
          <a:solidFill>
            <a:schemeClr val="bg2"/>
          </a:solidFill>
          <a:ln w="508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52400" dist="101600" dir="2700000">
              <a:schemeClr val="tx1">
                <a:alpha val="31000"/>
              </a:schemeClr>
            </a:outerShdw>
          </a:effectLst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138738"/>
            <a:ext cx="5334000" cy="804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47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00004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452" name="Photo Editor-foto" r:id="rId3" imgW="7621064" imgH="1009791" progId="MSPhotoEd.3">
                  <p:embed/>
                </p:oleObj>
              </mc:Choice>
              <mc:Fallback>
                <p:oleObj name="Photo Editor-foto" r:id="rId3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19" name="Object 20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453" name="Photo Editor-foto" r:id="rId5" imgW="7621064" imgH="1009791" progId="MSPhotoEd.3">
                  <p:embed/>
                </p:oleObj>
              </mc:Choice>
              <mc:Fallback>
                <p:oleObj name="Photo Editor-foto" r:id="rId5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21" name="Group 22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22" name="AutoShape 23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AutoShape 24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AutoShape 25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AutoShape 26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AutoShape 27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AutoShape 28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9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29" name="Line 30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1981200"/>
            <a:ext cx="88392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B4125-E3D1-4ED8-8187-4993DEAD49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83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town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0" y="609600"/>
            <a:ext cx="9144000" cy="6248400"/>
          </a:xfrm>
          <a:prstGeom prst="rect">
            <a:avLst/>
          </a:prstGeom>
          <a:solidFill>
            <a:srgbClr val="00206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45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pitchFamily="122" charset="-128"/>
          <a:cs typeface="ＭＳ Ｐゴシック" pitchFamily="12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defRPr sz="2400">
          <a:solidFill>
            <a:schemeClr val="bg1"/>
          </a:solidFill>
          <a:latin typeface="+mn-lt"/>
          <a:ea typeface="ＭＳ Ｐゴシック" pitchFamily="122" charset="-128"/>
          <a:cs typeface="ＭＳ Ｐゴシック" pitchFamily="12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6633"/>
        </a:buClr>
        <a:buSzPct val="80000"/>
        <a:buFont typeface="Times" charset="0"/>
        <a:buChar char="•"/>
        <a:defRPr sz="2400">
          <a:solidFill>
            <a:schemeClr val="bg1"/>
          </a:solidFill>
          <a:latin typeface="+mn-lt"/>
          <a:ea typeface="ＭＳ Ｐゴシック" pitchFamily="12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SzPct val="95000"/>
        <a:buFont typeface="Times" charset="0"/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upload.wikimedia.org/wikipedia/commons/0/09/Eroica_Beethoven_title.jpg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3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3.png"/><Relationship Id="rId4" Type="http://schemas.openxmlformats.org/officeDocument/2006/relationships/oleObject" Target="../embeddings/oleObject4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browser.ihtsdotools.org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kbergman.com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browser.ihtsdotools.org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3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code.google.com/p/ogms/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referent-tracking.com/RTU/sendfile/?file=AMIA-0075-T2009.pdf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ctrTitle"/>
          </p:nvPr>
        </p:nvSpPr>
        <p:spPr>
          <a:xfrm>
            <a:off x="609600" y="990600"/>
            <a:ext cx="7999413" cy="2043113"/>
          </a:xfrm>
        </p:spPr>
        <p:txBody>
          <a:bodyPr/>
          <a:lstStyle/>
          <a:p>
            <a:pPr>
              <a:tabLst>
                <a:tab pos="5376863" algn="l"/>
              </a:tabLst>
            </a:pPr>
            <a:r>
              <a:rPr lang="en-US" sz="3200" dirty="0"/>
              <a:t>Biomedical ontologies: current examples and a principled method for their enrichment and integration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Lecture in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BMI501 (2159_24752): </a:t>
            </a:r>
            <a:r>
              <a:rPr lang="en-GB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Survey of Biomedical Informatics </a:t>
            </a: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Oct 14, 2015</a:t>
            </a:r>
            <a:b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Biomedical Informatics,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at Buffalo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191000"/>
            <a:ext cx="9144000" cy="1600200"/>
          </a:xfrm>
        </p:spPr>
        <p:txBody>
          <a:bodyPr/>
          <a:lstStyle/>
          <a:p>
            <a:pPr defTabSz="566738" eaLnBrk="1" hangingPunct="1">
              <a:lnSpc>
                <a:spcPct val="80000"/>
              </a:lnSpc>
            </a:pPr>
            <a:r>
              <a:rPr lang="en-GB" altLang="ja-JP" sz="2800" b="1" dirty="0" smtClean="0">
                <a:ea typeface="ＭＳ 明朝" pitchFamily="49" charset="-128"/>
              </a:rPr>
              <a:t>Werner CEUSTERS, MD</a:t>
            </a:r>
            <a:endParaRPr lang="en-GB" altLang="ja-JP" sz="2800" b="1" baseline="30000" dirty="0" smtClean="0">
              <a:ea typeface="ＭＳ 明朝" pitchFamily="49" charset="-128"/>
            </a:endParaRPr>
          </a:p>
          <a:p>
            <a:pPr defTabSz="566738" eaLnBrk="1" hangingPunct="1">
              <a:lnSpc>
                <a:spcPct val="120000"/>
              </a:lnSpc>
            </a:pPr>
            <a:endParaRPr lang="en-US" altLang="ja-JP" sz="1800" b="1" dirty="0" smtClean="0">
              <a:ea typeface="ＭＳ 明朝" pitchFamily="49" charset="-128"/>
            </a:endParaRP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Ontology Research Group, </a:t>
            </a:r>
            <a:r>
              <a:rPr lang="en-GB" altLang="ja-JP" sz="1800" i="1" dirty="0" err="1" smtClean="0">
                <a:ea typeface="ＭＳ 明朝" pitchFamily="49" charset="-128"/>
              </a:rPr>
              <a:t>Center</a:t>
            </a:r>
            <a:r>
              <a:rPr lang="en-GB" altLang="ja-JP" sz="1800" i="1" dirty="0" smtClean="0">
                <a:ea typeface="ＭＳ 明朝" pitchFamily="49" charset="-128"/>
              </a:rPr>
              <a:t> of Excellence in Bioinformatics and Life Sciences,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UB Institute for Healthcare Informatics, 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Departments of Biomedical Informatics and Psychiatry, 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 smtClean="0">
                <a:ea typeface="ＭＳ 明朝" pitchFamily="49" charset="-128"/>
              </a:rPr>
              <a:t>University at Buffalo, NY, USA</a:t>
            </a:r>
          </a:p>
          <a:p>
            <a:pPr defTabSz="566738" eaLnBrk="1" hangingPunct="1">
              <a:lnSpc>
                <a:spcPct val="80000"/>
              </a:lnSpc>
            </a:pPr>
            <a:endParaRPr lang="en-US" altLang="ja-JP" sz="2000" i="1" dirty="0" smtClean="0">
              <a:ea typeface="ＭＳ 明朝" pitchFamily="4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</a:t>
            </a:r>
            <a:r>
              <a:rPr lang="en-US" dirty="0" smtClean="0">
                <a:sym typeface="Wingdings" pitchFamily="2" charset="2"/>
              </a:rPr>
              <a:t> Reality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1676400"/>
            <a:ext cx="5943600" cy="4953000"/>
          </a:xfrm>
        </p:spPr>
        <p:txBody>
          <a:bodyPr/>
          <a:lstStyle/>
          <a:p>
            <a:r>
              <a:rPr lang="en-US" dirty="0" smtClean="0"/>
              <a:t>A message to map makers: “</a:t>
            </a:r>
            <a:r>
              <a:rPr lang="en-US" b="1" i="1" dirty="0" smtClean="0"/>
              <a:t>Highways are not painted red, rivers don’t have county lines running down the middle, and you can’t see contour lines on a mountain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W. Kent. Data and Reality. North-Holland, Amsterdam, the Netherlands, 1978.</a:t>
            </a:r>
            <a:endParaRPr lang="en-US" dirty="0"/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133599"/>
            <a:ext cx="2362200" cy="442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382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data </a:t>
            </a:r>
            <a:r>
              <a:rPr lang="en-US" dirty="0" smtClean="0">
                <a:sym typeface="Wingdings" pitchFamily="2" charset="2"/>
              </a:rPr>
              <a:t> reality </a:t>
            </a:r>
            <a:r>
              <a:rPr lang="en-US" dirty="0" smtClean="0"/>
              <a:t>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Nominalism</a:t>
            </a:r>
            <a:r>
              <a:rPr lang="en-US" dirty="0" smtClean="0"/>
              <a:t>:</a:t>
            </a:r>
          </a:p>
          <a:p>
            <a:pPr lvl="1"/>
            <a:r>
              <a:rPr lang="en-US" sz="2400" dirty="0" smtClean="0"/>
              <a:t>there are no generic entities in reality: there is no personhood, there are only individual persons.</a:t>
            </a:r>
          </a:p>
          <a:p>
            <a:r>
              <a:rPr lang="en-US" dirty="0" smtClean="0"/>
              <a:t>Conceptualism:</a:t>
            </a:r>
          </a:p>
          <a:p>
            <a:pPr lvl="1"/>
            <a:r>
              <a:rPr lang="en-US" sz="2400" dirty="0" smtClean="0"/>
              <a:t>generalizations are in our ‘minds’. </a:t>
            </a:r>
            <a:r>
              <a:rPr lang="en-US" dirty="0"/>
              <a:t>P</a:t>
            </a:r>
            <a:r>
              <a:rPr lang="en-US" sz="2400" dirty="0" smtClean="0"/>
              <a:t>ersonhood is a concept construed in our ‘mind’ that allows us to reason about </a:t>
            </a:r>
            <a:r>
              <a:rPr lang="en-US" dirty="0"/>
              <a:t>persons without </a:t>
            </a:r>
            <a:r>
              <a:rPr lang="en-US" sz="2400" dirty="0" smtClean="0"/>
              <a:t>any particular person in mind.</a:t>
            </a:r>
          </a:p>
          <a:p>
            <a:r>
              <a:rPr lang="en-US" dirty="0" smtClean="0"/>
              <a:t>Realism:</a:t>
            </a:r>
          </a:p>
          <a:p>
            <a:pPr lvl="1"/>
            <a:r>
              <a:rPr lang="en-US" sz="2400" dirty="0" smtClean="0"/>
              <a:t>generic entities do exist and are called ‘universals’. Each particular person is an instance of the universal we call ‘person’.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4684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data </a:t>
            </a:r>
            <a:r>
              <a:rPr lang="en-US" dirty="0" smtClean="0">
                <a:sym typeface="Wingdings" pitchFamily="2" charset="2"/>
              </a:rPr>
              <a:t> reality </a:t>
            </a:r>
            <a:r>
              <a:rPr lang="en-US" dirty="0" smtClean="0"/>
              <a:t>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Nominalism</a:t>
            </a:r>
            <a:r>
              <a:rPr lang="en-US" dirty="0" smtClean="0"/>
              <a:t>:</a:t>
            </a:r>
          </a:p>
          <a:p>
            <a:pPr lvl="1"/>
            <a:r>
              <a:rPr lang="en-US" sz="2400" dirty="0" smtClean="0"/>
              <a:t>there are no generic entities in reality: there is no personhood, there are only individual persons.</a:t>
            </a:r>
          </a:p>
          <a:p>
            <a:r>
              <a:rPr lang="en-US" dirty="0" smtClean="0"/>
              <a:t>Conceptualism:   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 mainstream approach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sz="2400" dirty="0" smtClean="0"/>
              <a:t>generalizations are in our ‘minds’. Personhood is a concept construed in our ‘mind’ that allows us to reason about persons without any particular person in mind.</a:t>
            </a:r>
          </a:p>
          <a:p>
            <a:r>
              <a:rPr lang="en-US" dirty="0" smtClean="0"/>
              <a:t>Realism:		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b="1" dirty="0" smtClean="0">
                <a:solidFill>
                  <a:srgbClr val="1FE115"/>
                </a:solidFill>
                <a:sym typeface="Wingdings" pitchFamily="2" charset="2"/>
              </a:rPr>
              <a:t> our approach</a:t>
            </a:r>
            <a:endParaRPr lang="en-US" dirty="0" smtClean="0">
              <a:solidFill>
                <a:srgbClr val="1FE115"/>
              </a:solidFill>
            </a:endParaRPr>
          </a:p>
          <a:p>
            <a:pPr lvl="1"/>
            <a:r>
              <a:rPr lang="en-US" sz="2400" dirty="0" smtClean="0"/>
              <a:t>generic entities do exist and are called ‘universals’. Each particular person is an instance of the universal we call ‘person’.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5997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semantic/semiotic triangle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355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560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3561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3562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pic>
        <p:nvPicPr>
          <p:cNvPr id="244738" name="Picture 2" descr="http://www.kunstderfuge.com/images/beethoven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4419600"/>
            <a:ext cx="13541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9"/>
          <p:cNvSpPr txBox="1">
            <a:spLocks noChangeArrowheads="1"/>
          </p:cNvSpPr>
          <p:nvPr/>
        </p:nvSpPr>
        <p:spPr bwMode="auto">
          <a:xfrm>
            <a:off x="708025" y="6096000"/>
            <a:ext cx="2236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‘</a:t>
            </a:r>
            <a:r>
              <a:rPr lang="en-US" i="1" dirty="0">
                <a:solidFill>
                  <a:schemeClr val="bg1"/>
                </a:solidFill>
              </a:rPr>
              <a:t>Beethoven</a:t>
            </a:r>
            <a:r>
              <a:rPr lang="en-US" dirty="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24000" y="2133600"/>
            <a:ext cx="711765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Ludwig van Beethoven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that great German composer that became deaf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461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semantic triangle works sometimes fine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4585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586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4587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4588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3400" y="6019800"/>
            <a:ext cx="3444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3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24581" name="TextBox 11"/>
          <p:cNvSpPr txBox="1">
            <a:spLocks noChangeArrowheads="1"/>
          </p:cNvSpPr>
          <p:nvPr/>
        </p:nvSpPr>
        <p:spPr bwMode="auto">
          <a:xfrm>
            <a:off x="838200" y="2133600"/>
            <a:ext cx="77597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Beethoven’s symphony dedicated to Bonaparte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symphony played after the Munich Olympics massacre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3400" y="6381750"/>
            <a:ext cx="2725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 Opus 55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24583" name="TextBox 12"/>
          <p:cNvSpPr txBox="1">
            <a:spLocks noChangeArrowheads="1"/>
          </p:cNvSpPr>
          <p:nvPr/>
        </p:nvSpPr>
        <p:spPr bwMode="auto">
          <a:xfrm>
            <a:off x="533400" y="5638800"/>
            <a:ext cx="1066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Eroica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pic>
        <p:nvPicPr>
          <p:cNvPr id="24584" name="Picture 2" descr="File:Eroica Beethoven titl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4648200"/>
            <a:ext cx="1714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569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Sometimes the semantic triangle fails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560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5610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5611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5612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5604" name="TextBox 9"/>
          <p:cNvSpPr txBox="1">
            <a:spLocks noChangeArrowheads="1"/>
          </p:cNvSpPr>
          <p:nvPr/>
        </p:nvSpPr>
        <p:spPr bwMode="auto">
          <a:xfrm>
            <a:off x="476250" y="6019800"/>
            <a:ext cx="355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11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95400" y="2514600"/>
            <a:ext cx="62134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symphony Beethoven wrote after the tenth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 rot="2700000">
            <a:off x="6886575" y="5286375"/>
            <a:ext cx="1238250" cy="1238250"/>
            <a:chOff x="6477000" y="3352800"/>
            <a:chExt cx="1828800" cy="1828800"/>
          </a:xfrm>
        </p:grpSpPr>
        <p:cxnSp>
          <p:nvCxnSpPr>
            <p:cNvPr id="25607" name="Straight Connector 16"/>
            <p:cNvCxnSpPr>
              <a:cxnSpLocks noChangeShapeType="1"/>
            </p:cNvCxnSpPr>
            <p:nvPr/>
          </p:nvCxnSpPr>
          <p:spPr bwMode="auto">
            <a:xfrm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25608" name="Straight Connector 17"/>
            <p:cNvCxnSpPr>
              <a:cxnSpLocks noChangeShapeType="1"/>
            </p:cNvCxnSpPr>
            <p:nvPr/>
          </p:nvCxnSpPr>
          <p:spPr bwMode="auto">
            <a:xfrm rot="5400000"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</p:grpSp>
    </p:spTree>
    <p:extLst>
      <p:ext uri="{BB962C8B-B14F-4D97-AF65-F5344CB8AC3E}">
        <p14:creationId xmlns:p14="http://schemas.microsoft.com/office/powerpoint/2010/main" val="368929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Sometimes the semantic triangle fails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6634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35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6636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6637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6628" name="TextBox 9"/>
          <p:cNvSpPr txBox="1">
            <a:spLocks noChangeArrowheads="1"/>
          </p:cNvSpPr>
          <p:nvPr/>
        </p:nvSpPr>
        <p:spPr bwMode="auto">
          <a:xfrm>
            <a:off x="476250" y="6019800"/>
            <a:ext cx="355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11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26629" name="TextBox 11"/>
          <p:cNvSpPr txBox="1">
            <a:spLocks noChangeArrowheads="1"/>
          </p:cNvSpPr>
          <p:nvPr/>
        </p:nvSpPr>
        <p:spPr bwMode="auto">
          <a:xfrm>
            <a:off x="1295400" y="2514600"/>
            <a:ext cx="62134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symphony Beethoven wrote after the tenth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 rot="2700000">
            <a:off x="6886575" y="5286375"/>
            <a:ext cx="1238250" cy="1238250"/>
            <a:chOff x="6477000" y="3352800"/>
            <a:chExt cx="1828800" cy="1828800"/>
          </a:xfrm>
        </p:grpSpPr>
        <p:cxnSp>
          <p:nvCxnSpPr>
            <p:cNvPr id="26632" name="Straight Connector 16"/>
            <p:cNvCxnSpPr>
              <a:cxnSpLocks noChangeShapeType="1"/>
            </p:cNvCxnSpPr>
            <p:nvPr/>
          </p:nvCxnSpPr>
          <p:spPr bwMode="auto">
            <a:xfrm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26633" name="Straight Connector 17"/>
            <p:cNvCxnSpPr>
              <a:cxnSpLocks noChangeShapeType="1"/>
            </p:cNvCxnSpPr>
            <p:nvPr/>
          </p:nvCxnSpPr>
          <p:spPr bwMode="auto">
            <a:xfrm rot="5400000"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13" name="TextBox 12"/>
          <p:cNvSpPr txBox="1"/>
          <p:nvPr/>
        </p:nvSpPr>
        <p:spPr>
          <a:xfrm>
            <a:off x="228600" y="3657600"/>
            <a:ext cx="2497138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some hold this term has meaning</a:t>
            </a:r>
          </a:p>
        </p:txBody>
      </p:sp>
    </p:spTree>
    <p:extLst>
      <p:ext uri="{BB962C8B-B14F-4D97-AF65-F5344CB8AC3E}">
        <p14:creationId xmlns:p14="http://schemas.microsoft.com/office/powerpoint/2010/main" val="201412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Sometimes the semantic triangle fails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7655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7656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7657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7658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7652" name="TextBox 9"/>
          <p:cNvSpPr txBox="1">
            <a:spLocks noChangeArrowheads="1"/>
          </p:cNvSpPr>
          <p:nvPr/>
        </p:nvSpPr>
        <p:spPr bwMode="auto">
          <a:xfrm>
            <a:off x="476250" y="6019800"/>
            <a:ext cx="355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10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33400" y="2286000"/>
            <a:ext cx="82994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one assembled by Barry Cooper from fragmentary sketches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Beethoven’s hypothetical symphony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273412" name="Picture 4" descr="http://img218.imageshack.us/img218/5205/beethoven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4876800"/>
            <a:ext cx="16002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423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Prehistoric ‘psychiatry’: </a:t>
            </a:r>
            <a:r>
              <a:rPr lang="en-US" i="1" smtClean="0"/>
              <a:t>drapetomania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8680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8681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8682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8683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8676" name="TextBox 9"/>
          <p:cNvSpPr txBox="1">
            <a:spLocks noChangeArrowheads="1"/>
          </p:cNvSpPr>
          <p:nvPr/>
        </p:nvSpPr>
        <p:spPr bwMode="auto">
          <a:xfrm>
            <a:off x="1346200" y="6019800"/>
            <a:ext cx="1819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drapetomania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33400" y="2286000"/>
            <a:ext cx="838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disease which causes slaves to suffer from an unexplainable propensity to run away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275458" name="Picture 2" descr="A Ride for Liberty: The Fugitive Slav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4648200"/>
            <a:ext cx="15240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080250" y="5867400"/>
            <a:ext cx="1752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painting by Eastman Johnson. </a:t>
            </a:r>
            <a:r>
              <a:rPr lang="en-US" sz="1200" b="0" i="1">
                <a:solidFill>
                  <a:schemeClr val="bg1"/>
                </a:solidFill>
              </a:rPr>
              <a:t>A Ride for Liberty: The Fugitive Slaves. </a:t>
            </a:r>
            <a:r>
              <a:rPr lang="en-US" sz="1200" b="0">
                <a:solidFill>
                  <a:schemeClr val="bg1"/>
                </a:solidFill>
              </a:rPr>
              <a:t>1860.</a:t>
            </a:r>
          </a:p>
        </p:txBody>
      </p:sp>
    </p:spTree>
    <p:extLst>
      <p:ext uri="{BB962C8B-B14F-4D97-AF65-F5344CB8AC3E}">
        <p14:creationId xmlns:p14="http://schemas.microsoft.com/office/powerpoint/2010/main" val="362988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 etiologic and diagnostic reflections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04800" y="1447800"/>
            <a:ext cx="7467600" cy="2576513"/>
            <a:chOff x="304801" y="2057400"/>
            <a:chExt cx="7467600" cy="2576277"/>
          </a:xfrm>
        </p:grpSpPr>
        <p:pic>
          <p:nvPicPr>
            <p:cNvPr id="2970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801" y="2057400"/>
              <a:ext cx="7467600" cy="2576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7" name="Rectangle 5"/>
            <p:cNvSpPr>
              <a:spLocks noChangeArrowheads="1"/>
            </p:cNvSpPr>
            <p:nvPr/>
          </p:nvSpPr>
          <p:spPr bwMode="auto">
            <a:xfrm>
              <a:off x="3962400" y="2286000"/>
              <a:ext cx="1752600" cy="381000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 w="9525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9708" name="Rectangle 6"/>
            <p:cNvSpPr>
              <a:spLocks noChangeArrowheads="1"/>
            </p:cNvSpPr>
            <p:nvPr/>
          </p:nvSpPr>
          <p:spPr bwMode="auto">
            <a:xfrm>
              <a:off x="2743200" y="3886200"/>
              <a:ext cx="4953000" cy="381000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 w="9525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9709" name="Rectangle 7"/>
            <p:cNvSpPr>
              <a:spLocks noChangeArrowheads="1"/>
            </p:cNvSpPr>
            <p:nvPr/>
          </p:nvSpPr>
          <p:spPr bwMode="auto">
            <a:xfrm>
              <a:off x="381000" y="4191000"/>
              <a:ext cx="2057400" cy="381000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 w="9525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356358" y="4166574"/>
            <a:ext cx="7629525" cy="1979612"/>
            <a:chOff x="1219200" y="4726504"/>
            <a:chExt cx="7629525" cy="1979096"/>
          </a:xfrm>
        </p:grpSpPr>
        <p:pic>
          <p:nvPicPr>
            <p:cNvPr id="2970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9200" y="4726504"/>
              <a:ext cx="7629525" cy="1960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3" name="Rectangle 8"/>
            <p:cNvSpPr>
              <a:spLocks noChangeArrowheads="1"/>
            </p:cNvSpPr>
            <p:nvPr/>
          </p:nvSpPr>
          <p:spPr bwMode="auto">
            <a:xfrm>
              <a:off x="4495800" y="5334000"/>
              <a:ext cx="4267200" cy="381000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 w="9525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9704" name="Rectangle 9"/>
            <p:cNvSpPr>
              <a:spLocks noChangeArrowheads="1"/>
            </p:cNvSpPr>
            <p:nvPr/>
          </p:nvSpPr>
          <p:spPr bwMode="auto">
            <a:xfrm>
              <a:off x="1295400" y="5715000"/>
              <a:ext cx="7467600" cy="609600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 w="9525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9705" name="Rectangle 10"/>
            <p:cNvSpPr>
              <a:spLocks noChangeArrowheads="1"/>
            </p:cNvSpPr>
            <p:nvPr/>
          </p:nvSpPr>
          <p:spPr bwMode="auto">
            <a:xfrm>
              <a:off x="1295400" y="6324600"/>
              <a:ext cx="3124200" cy="381000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 w="9525" algn="ctr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04800" y="1447800"/>
            <a:ext cx="7467600" cy="2590800"/>
          </a:xfrm>
          <a:prstGeom prst="rect">
            <a:avLst/>
          </a:prstGeom>
          <a:solidFill>
            <a:srgbClr val="16165D">
              <a:alpha val="69803"/>
            </a:srgbClr>
          </a:solidFill>
          <a:ln w="9525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36440" y="633093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Buffalo Medical Journal, </a:t>
            </a:r>
            <a:r>
              <a:rPr lang="en-US" sz="1600" dirty="0" err="1">
                <a:solidFill>
                  <a:schemeClr val="bg1"/>
                </a:solidFill>
              </a:rPr>
              <a:t>vol</a:t>
            </a:r>
            <a:r>
              <a:rPr lang="en-US" sz="1600" dirty="0">
                <a:solidFill>
                  <a:schemeClr val="bg1"/>
                </a:solidFill>
              </a:rPr>
              <a:t> 10, p439, 1855</a:t>
            </a:r>
          </a:p>
        </p:txBody>
      </p:sp>
    </p:spTree>
    <p:extLst>
      <p:ext uri="{BB962C8B-B14F-4D97-AF65-F5344CB8AC3E}">
        <p14:creationId xmlns:p14="http://schemas.microsoft.com/office/powerpoint/2010/main" val="366831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Context of this lecture</a:t>
            </a:r>
          </a:p>
        </p:txBody>
      </p:sp>
      <p:sp>
        <p:nvSpPr>
          <p:cNvPr id="717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defTabSz="1431925"/>
            <a:r>
              <a:rPr lang="en-US" altLang="en-US" sz="2800" b="1" u="sng" smtClean="0"/>
              <a:t>Thesis</a:t>
            </a:r>
            <a:r>
              <a:rPr lang="en-US" altLang="en-US" sz="2800" smtClean="0"/>
              <a:t>: mainstream ontology design approaches fail in achieving their objectives: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smtClean="0"/>
              <a:t>various sorts of mistakes in ontologies, 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smtClean="0"/>
              <a:t>inability to use ontologies adequately in information systems, 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smtClean="0"/>
              <a:t>failure to integrate data repositories even if these ontologies are appropriately designed. </a:t>
            </a:r>
          </a:p>
          <a:p>
            <a:pPr defTabSz="1431925"/>
            <a:r>
              <a:rPr lang="en-US" altLang="en-US" sz="2800" b="1" u="sng" smtClean="0"/>
              <a:t>Root causes</a:t>
            </a:r>
            <a:r>
              <a:rPr lang="en-US" altLang="en-US" sz="2800" smtClean="0"/>
              <a:t>: </a:t>
            </a:r>
          </a:p>
          <a:p>
            <a:pPr lvl="1" defTabSz="1431925"/>
            <a:r>
              <a:rPr lang="en-US" altLang="en-US" sz="2000" smtClean="0"/>
              <a:t>inadequacy of their conceptual semantic foundations, </a:t>
            </a:r>
          </a:p>
          <a:p>
            <a:pPr lvl="1" defTabSz="1431925"/>
            <a:r>
              <a:rPr lang="en-US" altLang="en-US" sz="2000" smtClean="0"/>
              <a:t>lack of knowledge about ontology as a philosophical discipline. </a:t>
            </a:r>
          </a:p>
          <a:p>
            <a:pPr defTabSz="1431925"/>
            <a:r>
              <a:rPr lang="en-US" altLang="en-US" sz="2800" b="1" u="sng" smtClean="0"/>
              <a:t>Proposed solution</a:t>
            </a:r>
            <a:r>
              <a:rPr lang="en-US" altLang="en-US" sz="2800" smtClean="0"/>
              <a:t>: 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smtClean="0"/>
              <a:t>Better use of ontology (the philosophical discipline) to design ontologies (specific sorts of representational artifacts).</a:t>
            </a:r>
          </a:p>
          <a:p>
            <a:pPr defTabSz="1431925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287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848600" cy="647700"/>
          </a:xfrm>
        </p:spPr>
        <p:txBody>
          <a:bodyPr/>
          <a:lstStyle/>
          <a:p>
            <a:r>
              <a:rPr lang="en-US" smtClean="0"/>
              <a:t>The North’s ‘</a:t>
            </a:r>
            <a:r>
              <a:rPr lang="en-US" i="1" smtClean="0"/>
              <a:t>Effugium Discipulorum</a:t>
            </a:r>
            <a:r>
              <a:rPr lang="en-US" smtClean="0"/>
              <a:t>’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2971800" y="4038600"/>
            <a:ext cx="1143000" cy="228600"/>
          </a:xfrm>
          <a:prstGeom prst="rect">
            <a:avLst/>
          </a:prstGeom>
          <a:solidFill>
            <a:schemeClr val="accent1">
              <a:lumMod val="60000"/>
              <a:lumOff val="40000"/>
              <a:alpha val="50196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4724400" y="5181600"/>
            <a:ext cx="4419600" cy="228600"/>
          </a:xfrm>
          <a:prstGeom prst="rect">
            <a:avLst/>
          </a:prstGeom>
          <a:solidFill>
            <a:srgbClr val="FF0000">
              <a:alpha val="50195"/>
            </a:srgbClr>
          </a:solidFill>
          <a:ln w="9525" algn="ctr">
            <a:solidFill>
              <a:schemeClr val="bg1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5410200"/>
            <a:ext cx="9144000" cy="1447800"/>
          </a:xfrm>
          <a:prstGeom prst="rect">
            <a:avLst/>
          </a:prstGeom>
          <a:solidFill>
            <a:srgbClr val="FF0000">
              <a:alpha val="50195"/>
            </a:srgbClr>
          </a:solidFill>
          <a:ln w="9525" algn="ctr">
            <a:solidFill>
              <a:schemeClr val="bg1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1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questions the triangle raises become trickier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Is …</a:t>
            </a:r>
          </a:p>
          <a:p>
            <a:pPr lvl="1"/>
            <a:r>
              <a:rPr lang="en-US" smtClean="0"/>
              <a:t>Beethoven’s 10</a:t>
            </a:r>
            <a:r>
              <a:rPr lang="en-US" baseline="30000" smtClean="0"/>
              <a:t>th</a:t>
            </a:r>
            <a:r>
              <a:rPr lang="en-US" smtClean="0"/>
              <a:t> symphony a symphony ?</a:t>
            </a:r>
          </a:p>
          <a:p>
            <a:pPr lvl="1"/>
            <a:r>
              <a:rPr lang="en-US" smtClean="0"/>
              <a:t>Beethoven’s 10</a:t>
            </a:r>
            <a:r>
              <a:rPr lang="en-US" baseline="30000" smtClean="0"/>
              <a:t>th</a:t>
            </a:r>
            <a:r>
              <a:rPr lang="en-US" smtClean="0"/>
              <a:t> symphony a hypothetical symphony ?</a:t>
            </a:r>
          </a:p>
          <a:p>
            <a:pPr lvl="1"/>
            <a:r>
              <a:rPr lang="en-US" smtClean="0"/>
              <a:t>a hypothetical symphony a symphony ?</a:t>
            </a:r>
          </a:p>
          <a:p>
            <a:pPr lvl="1"/>
            <a:endParaRPr lang="en-US" smtClean="0"/>
          </a:p>
          <a:p>
            <a:r>
              <a:rPr lang="en-US" smtClean="0"/>
              <a:t>In medicine, is …</a:t>
            </a:r>
          </a:p>
          <a:p>
            <a:pPr lvl="1"/>
            <a:r>
              <a:rPr lang="en-US" smtClean="0"/>
              <a:t>a prevented abortion an abortion ?</a:t>
            </a:r>
          </a:p>
          <a:p>
            <a:pPr lvl="1"/>
            <a:r>
              <a:rPr lang="en-US" smtClean="0"/>
              <a:t>an absent nipple a nipple ?</a:t>
            </a:r>
          </a:p>
        </p:txBody>
      </p:sp>
    </p:spTree>
    <p:extLst>
      <p:ext uri="{BB962C8B-B14F-4D97-AF65-F5344CB8AC3E}">
        <p14:creationId xmlns:p14="http://schemas.microsoft.com/office/powerpoint/2010/main" val="197102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SNOMED about </a:t>
            </a:r>
            <a:r>
              <a:rPr lang="en-US" altLang="en-US" i="1" smtClean="0"/>
              <a:t>diseases</a:t>
            </a:r>
            <a:r>
              <a:rPr lang="en-US" altLang="en-US" smtClean="0"/>
              <a:t> and </a:t>
            </a:r>
            <a:r>
              <a:rPr lang="en-US" altLang="en-US" i="1" smtClean="0"/>
              <a:t>concepts </a:t>
            </a:r>
            <a:r>
              <a:rPr lang="en-US" altLang="en-US" sz="2400" b="0" smtClean="0"/>
              <a:t>(until 2010) </a:t>
            </a:r>
          </a:p>
        </p:txBody>
      </p:sp>
      <p:sp>
        <p:nvSpPr>
          <p:cNvPr id="18493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057400"/>
            <a:ext cx="86868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NL" altLang="en-US" sz="2800" i="1" dirty="0" smtClean="0"/>
              <a:t>‘Disorders are </a:t>
            </a:r>
            <a:r>
              <a:rPr lang="nl-NL" altLang="en-US" sz="2800" b="1" i="1" dirty="0" err="1" smtClean="0"/>
              <a:t>concepts</a:t>
            </a:r>
            <a:r>
              <a:rPr lang="nl-NL" altLang="en-US" sz="2800" i="1" dirty="0" smtClean="0"/>
              <a:t> in </a:t>
            </a:r>
            <a:r>
              <a:rPr lang="nl-NL" altLang="en-US" sz="2800" i="1" dirty="0" err="1" smtClean="0"/>
              <a:t>which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there</a:t>
            </a:r>
            <a:r>
              <a:rPr lang="nl-NL" altLang="en-US" sz="2800" i="1" dirty="0" smtClean="0"/>
              <a:t> is </a:t>
            </a:r>
            <a:r>
              <a:rPr lang="nl-NL" altLang="en-US" sz="2800" i="1" dirty="0" err="1" smtClean="0"/>
              <a:t>an</a:t>
            </a:r>
            <a:r>
              <a:rPr lang="nl-NL" altLang="en-US" sz="2800" i="1" dirty="0" smtClean="0"/>
              <a:t> explicit or </a:t>
            </a:r>
            <a:r>
              <a:rPr lang="nl-NL" altLang="en-US" sz="2800" i="1" dirty="0" err="1" smtClean="0"/>
              <a:t>implicit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pathological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process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causing</a:t>
            </a:r>
            <a:r>
              <a:rPr lang="nl-NL" altLang="en-US" sz="2800" i="1" dirty="0" smtClean="0"/>
              <a:t> a state of </a:t>
            </a:r>
            <a:r>
              <a:rPr lang="nl-NL" altLang="en-US" sz="2800" i="1" dirty="0" err="1" smtClean="0"/>
              <a:t>disease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which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tends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to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exist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for</a:t>
            </a:r>
            <a:r>
              <a:rPr lang="nl-NL" altLang="en-US" sz="2800" i="1" dirty="0" smtClean="0"/>
              <a:t> a significant </a:t>
            </a:r>
            <a:r>
              <a:rPr lang="nl-NL" altLang="en-US" sz="2800" i="1" dirty="0" err="1" smtClean="0"/>
              <a:t>length</a:t>
            </a:r>
            <a:r>
              <a:rPr lang="nl-NL" altLang="en-US" sz="2800" i="1" dirty="0" smtClean="0"/>
              <a:t> of time </a:t>
            </a:r>
            <a:r>
              <a:rPr lang="nl-NL" altLang="en-US" sz="2800" i="1" dirty="0" err="1" smtClean="0"/>
              <a:t>under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ordinary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circumstances</a:t>
            </a:r>
            <a:r>
              <a:rPr lang="nl-NL" altLang="en-US" sz="2800" dirty="0" smtClean="0"/>
              <a:t>.</a:t>
            </a:r>
            <a:r>
              <a:rPr lang="nl-BE" altLang="en-US" sz="2800" dirty="0" smtClean="0"/>
              <a:t>’</a:t>
            </a:r>
          </a:p>
          <a:p>
            <a:pPr eaLnBrk="1" hangingPunct="1">
              <a:lnSpc>
                <a:spcPct val="90000"/>
              </a:lnSpc>
            </a:pPr>
            <a:endParaRPr lang="nl-BE" altLang="en-US" sz="1000" i="1" dirty="0" smtClean="0"/>
          </a:p>
          <a:p>
            <a:pPr eaLnBrk="1" hangingPunct="1">
              <a:lnSpc>
                <a:spcPct val="90000"/>
              </a:lnSpc>
            </a:pPr>
            <a:r>
              <a:rPr lang="nl-BE" altLang="en-US" sz="2800" dirty="0" err="1" smtClean="0"/>
              <a:t>And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also</a:t>
            </a:r>
            <a:r>
              <a:rPr lang="nl-BE" altLang="en-US" sz="2800" dirty="0" smtClean="0"/>
              <a:t>:</a:t>
            </a:r>
            <a:r>
              <a:rPr lang="nl-BE" altLang="en-US" sz="2800" i="1" dirty="0" smtClean="0"/>
              <a:t> “</a:t>
            </a:r>
            <a:r>
              <a:rPr lang="nl-BE" altLang="en-US" sz="2800" i="1" dirty="0" err="1" smtClean="0"/>
              <a:t>Concepts</a:t>
            </a:r>
            <a:r>
              <a:rPr lang="nl-BE" altLang="en-US" sz="2800" i="1" dirty="0" smtClean="0"/>
              <a:t> are </a:t>
            </a:r>
            <a:r>
              <a:rPr lang="nl-NL" altLang="en-US" sz="2800" b="1" i="1" dirty="0" err="1" smtClean="0"/>
              <a:t>unique</a:t>
            </a:r>
            <a:r>
              <a:rPr lang="nl-NL" altLang="en-US" sz="2800" b="1" i="1" dirty="0" smtClean="0"/>
              <a:t> units of </a:t>
            </a:r>
            <a:r>
              <a:rPr lang="nl-NL" altLang="en-US" sz="2800" b="1" i="1" dirty="0" err="1" smtClean="0"/>
              <a:t>thought</a:t>
            </a:r>
            <a:r>
              <a:rPr lang="nl-NL" altLang="en-US" sz="2800" i="1" dirty="0" smtClean="0"/>
              <a:t>”</a:t>
            </a:r>
            <a:r>
              <a:rPr lang="nl-BE" altLang="en-US" sz="2800" i="1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endParaRPr lang="nl-BE" altLang="en-US" sz="1000" i="1" dirty="0" smtClean="0"/>
          </a:p>
          <a:p>
            <a:pPr eaLnBrk="1" hangingPunct="1">
              <a:lnSpc>
                <a:spcPct val="90000"/>
              </a:lnSpc>
            </a:pPr>
            <a:r>
              <a:rPr lang="nl-BE" altLang="en-US" sz="2800" dirty="0" err="1" smtClean="0"/>
              <a:t>Thus</a:t>
            </a:r>
            <a:r>
              <a:rPr lang="nl-BE" altLang="en-US" sz="2800" i="1" dirty="0" smtClean="0"/>
              <a:t>: </a:t>
            </a:r>
            <a:r>
              <a:rPr lang="nl-BE" altLang="en-US" sz="2800" b="1" dirty="0" smtClean="0"/>
              <a:t>Disorders are </a:t>
            </a:r>
            <a:r>
              <a:rPr lang="nl-BE" altLang="en-US" sz="2800" b="1" dirty="0" err="1" smtClean="0"/>
              <a:t>unique</a:t>
            </a:r>
            <a:r>
              <a:rPr lang="nl-BE" altLang="en-US" sz="2800" b="1" dirty="0" smtClean="0"/>
              <a:t> units of </a:t>
            </a:r>
            <a:r>
              <a:rPr lang="nl-BE" altLang="en-US" sz="2800" b="1" dirty="0" err="1" smtClean="0"/>
              <a:t>thoughts</a:t>
            </a:r>
            <a:r>
              <a:rPr lang="nl-BE" altLang="en-US" sz="2800" b="1" dirty="0" smtClean="0"/>
              <a:t> in </a:t>
            </a:r>
            <a:r>
              <a:rPr lang="nl-BE" altLang="en-US" sz="2800" b="1" dirty="0" err="1" smtClean="0"/>
              <a:t>which</a:t>
            </a:r>
            <a:r>
              <a:rPr lang="nl-BE" altLang="en-US" sz="2800" b="1" dirty="0" smtClean="0"/>
              <a:t> </a:t>
            </a:r>
            <a:r>
              <a:rPr lang="nl-BE" altLang="en-US" sz="2800" b="1" dirty="0" err="1" smtClean="0"/>
              <a:t>there</a:t>
            </a:r>
            <a:r>
              <a:rPr lang="nl-BE" altLang="en-US" sz="2800" b="1" dirty="0" smtClean="0"/>
              <a:t> is a </a:t>
            </a:r>
            <a:r>
              <a:rPr lang="nl-BE" altLang="en-US" sz="2800" b="1" dirty="0" err="1" smtClean="0"/>
              <a:t>pathological</a:t>
            </a:r>
            <a:r>
              <a:rPr lang="nl-BE" altLang="en-US" sz="2800" b="1" dirty="0" smtClean="0"/>
              <a:t> </a:t>
            </a:r>
            <a:r>
              <a:rPr lang="nl-BE" altLang="en-US" sz="2800" b="1" dirty="0" err="1" smtClean="0"/>
              <a:t>process</a:t>
            </a:r>
            <a:r>
              <a:rPr lang="nl-BE" altLang="en-US" sz="2800" b="1" dirty="0" smtClean="0"/>
              <a:t> …???</a:t>
            </a:r>
          </a:p>
          <a:p>
            <a:pPr eaLnBrk="1" hangingPunct="1">
              <a:lnSpc>
                <a:spcPct val="90000"/>
              </a:lnSpc>
            </a:pPr>
            <a:endParaRPr lang="nl-BE" altLang="en-US" sz="1000" b="1" dirty="0" smtClean="0"/>
          </a:p>
          <a:p>
            <a:pPr eaLnBrk="1" hangingPunct="1">
              <a:lnSpc>
                <a:spcPct val="90000"/>
              </a:lnSpc>
            </a:pPr>
            <a:r>
              <a:rPr lang="nl-BE" altLang="en-US" sz="2800" dirty="0" err="1" smtClean="0"/>
              <a:t>And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thus</a:t>
            </a:r>
            <a:r>
              <a:rPr lang="nl-BE" altLang="en-US" sz="2800" dirty="0" smtClean="0"/>
              <a:t>:</a:t>
            </a:r>
            <a:r>
              <a:rPr lang="nl-BE" altLang="en-US" sz="2800" b="1" dirty="0" smtClean="0"/>
              <a:t> </a:t>
            </a:r>
            <a:r>
              <a:rPr lang="nl-BE" altLang="en-US" sz="2800" dirty="0" err="1" smtClean="0"/>
              <a:t>to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eradicate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all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diseases</a:t>
            </a:r>
            <a:r>
              <a:rPr lang="nl-BE" altLang="en-US" sz="2800" dirty="0" smtClean="0"/>
              <a:t> in </a:t>
            </a:r>
            <a:r>
              <a:rPr lang="nl-BE" altLang="en-US" sz="2800" dirty="0" err="1" smtClean="0"/>
              <a:t>the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world</a:t>
            </a:r>
            <a:r>
              <a:rPr lang="nl-BE" altLang="en-US" sz="2800" dirty="0" smtClean="0"/>
              <a:t> at </a:t>
            </a:r>
            <a:r>
              <a:rPr lang="nl-BE" altLang="en-US" sz="2800" dirty="0" err="1" smtClean="0"/>
              <a:t>once</a:t>
            </a:r>
            <a:r>
              <a:rPr lang="nl-BE" altLang="en-US" sz="2800" dirty="0" smtClean="0"/>
              <a:t> we </a:t>
            </a:r>
            <a:r>
              <a:rPr lang="nl-BE" altLang="en-US" sz="2800" dirty="0" err="1" smtClean="0"/>
              <a:t>simply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should</a:t>
            </a:r>
            <a:r>
              <a:rPr lang="nl-BE" altLang="en-US" sz="2800" dirty="0" smtClean="0"/>
              <a:t> stop thinking ?</a:t>
            </a:r>
          </a:p>
        </p:txBody>
      </p:sp>
    </p:spTree>
    <p:extLst>
      <p:ext uri="{BB962C8B-B14F-4D97-AF65-F5344CB8AC3E}">
        <p14:creationId xmlns:p14="http://schemas.microsoft.com/office/powerpoint/2010/main" val="387475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934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5363" name="Title 4"/>
          <p:cNvSpPr>
            <a:spLocks noGrp="1"/>
          </p:cNvSpPr>
          <p:nvPr>
            <p:ph type="ctrTitle"/>
          </p:nvPr>
        </p:nvSpPr>
        <p:spPr>
          <a:xfrm>
            <a:off x="723900" y="2201863"/>
            <a:ext cx="7696200" cy="1328737"/>
          </a:xfrm>
        </p:spPr>
        <p:txBody>
          <a:bodyPr/>
          <a:lstStyle/>
          <a:p>
            <a:r>
              <a:rPr lang="en-US" altLang="en-US" smtClean="0"/>
              <a:t>Naïve ‘ontology’ design and principles that are often violated</a:t>
            </a:r>
          </a:p>
        </p:txBody>
      </p:sp>
    </p:spTree>
    <p:extLst>
      <p:ext uri="{BB962C8B-B14F-4D97-AF65-F5344CB8AC3E}">
        <p14:creationId xmlns:p14="http://schemas.microsoft.com/office/powerpoint/2010/main" val="312777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en-US" sz="2800" smtClean="0"/>
              <a:t>Border’s classification of medicine: what’s wrong ?</a:t>
            </a:r>
            <a:endParaRPr lang="nl-NL" altLang="en-US" sz="280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BE" altLang="en-US" sz="2800" i="1" smtClean="0"/>
              <a:t>Medicine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en-US" i="1" smtClean="0"/>
              <a:t>Mental health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en-US" i="1" smtClean="0"/>
              <a:t>Internal medicine</a:t>
            </a:r>
          </a:p>
          <a:p>
            <a:pPr lvl="2" eaLnBrk="1" hangingPunct="1">
              <a:lnSpc>
                <a:spcPct val="90000"/>
              </a:lnSpc>
            </a:pPr>
            <a:r>
              <a:rPr lang="nl-BE" altLang="en-US" sz="2800" i="1" smtClean="0"/>
              <a:t>Endocrinology</a:t>
            </a:r>
          </a:p>
          <a:p>
            <a:pPr lvl="3" eaLnBrk="1" hangingPunct="1">
              <a:lnSpc>
                <a:spcPct val="90000"/>
              </a:lnSpc>
            </a:pPr>
            <a:r>
              <a:rPr lang="nl-BE" altLang="en-US" sz="2800" i="1" smtClean="0"/>
              <a:t>Oversized endocrinology</a:t>
            </a:r>
          </a:p>
          <a:p>
            <a:pPr lvl="2" eaLnBrk="1" hangingPunct="1">
              <a:lnSpc>
                <a:spcPct val="90000"/>
              </a:lnSpc>
            </a:pPr>
            <a:r>
              <a:rPr lang="nl-BE" altLang="en-US" sz="2800" i="1" smtClean="0"/>
              <a:t>Gastro-enterology</a:t>
            </a:r>
          </a:p>
          <a:p>
            <a:pPr lvl="2" eaLnBrk="1" hangingPunct="1">
              <a:lnSpc>
                <a:spcPct val="90000"/>
              </a:lnSpc>
            </a:pPr>
            <a:r>
              <a:rPr lang="nl-BE" altLang="en-US" sz="2800" i="1" smtClean="0"/>
              <a:t>...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en-US" i="1" smtClean="0"/>
              <a:t>Pediatrics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en-US" i="1" smtClean="0"/>
              <a:t>...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en-US" i="1" smtClean="0"/>
              <a:t>Oversized medicine</a:t>
            </a:r>
            <a:endParaRPr lang="nl-NL" altLang="en-US" i="1" smtClean="0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88975" y="3409950"/>
            <a:ext cx="8378825" cy="2733675"/>
            <a:chOff x="297" y="2458"/>
            <a:chExt cx="5326" cy="1722"/>
          </a:xfrm>
        </p:grpSpPr>
        <p:sp>
          <p:nvSpPr>
            <p:cNvPr id="16389" name="Rectangle 4"/>
            <p:cNvSpPr>
              <a:spLocks noChangeArrowheads="1"/>
            </p:cNvSpPr>
            <p:nvPr/>
          </p:nvSpPr>
          <p:spPr bwMode="auto">
            <a:xfrm>
              <a:off x="920" y="2458"/>
              <a:ext cx="2669" cy="291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6390" name="Rectangle 5"/>
            <p:cNvSpPr>
              <a:spLocks noChangeArrowheads="1"/>
            </p:cNvSpPr>
            <p:nvPr/>
          </p:nvSpPr>
          <p:spPr bwMode="auto">
            <a:xfrm>
              <a:off x="297" y="3862"/>
              <a:ext cx="2282" cy="291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6391" name="Text Box 6"/>
            <p:cNvSpPr txBox="1">
              <a:spLocks noChangeArrowheads="1"/>
            </p:cNvSpPr>
            <p:nvPr/>
          </p:nvSpPr>
          <p:spPr bwMode="auto">
            <a:xfrm>
              <a:off x="3482" y="3202"/>
              <a:ext cx="2141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chemeClr val="bg1"/>
                  </a:solidFill>
                </a:rPr>
                <a:t>Refer to the size of the books that do not fit on a normal Border’s Bookshop shelf</a:t>
              </a:r>
            </a:p>
          </p:txBody>
        </p:sp>
        <p:sp>
          <p:nvSpPr>
            <p:cNvPr id="16392" name="Line 8"/>
            <p:cNvSpPr>
              <a:spLocks noChangeShapeType="1"/>
            </p:cNvSpPr>
            <p:nvPr/>
          </p:nvSpPr>
          <p:spPr bwMode="auto">
            <a:xfrm flipH="1" flipV="1">
              <a:off x="2784" y="2806"/>
              <a:ext cx="735" cy="44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3" name="Line 9"/>
            <p:cNvSpPr>
              <a:spLocks noChangeShapeType="1"/>
            </p:cNvSpPr>
            <p:nvPr/>
          </p:nvSpPr>
          <p:spPr bwMode="auto">
            <a:xfrm flipH="1">
              <a:off x="2584" y="3615"/>
              <a:ext cx="924" cy="40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4" name="Line 10"/>
            <p:cNvSpPr>
              <a:spLocks noChangeShapeType="1"/>
            </p:cNvSpPr>
            <p:nvPr/>
          </p:nvSpPr>
          <p:spPr bwMode="auto">
            <a:xfrm flipV="1">
              <a:off x="1111" y="2743"/>
              <a:ext cx="923" cy="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5" name="Line 11"/>
            <p:cNvSpPr>
              <a:spLocks noChangeShapeType="1"/>
            </p:cNvSpPr>
            <p:nvPr/>
          </p:nvSpPr>
          <p:spPr bwMode="auto">
            <a:xfrm>
              <a:off x="545" y="4102"/>
              <a:ext cx="87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3581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Similar mistake in ICHD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‘</a:t>
            </a:r>
            <a:r>
              <a:rPr lang="en-US" altLang="en-US" i="1" smtClean="0"/>
              <a:t>13.1.2.4   Painful trigeminal neuropathy attributed to MS plaque</a:t>
            </a:r>
            <a:r>
              <a:rPr lang="en-US" altLang="en-US" smtClean="0"/>
              <a:t>’</a:t>
            </a:r>
          </a:p>
          <a:p>
            <a:r>
              <a:rPr lang="en-US" altLang="en-US" smtClean="0"/>
              <a:t>‘</a:t>
            </a:r>
            <a:r>
              <a:rPr lang="en-US" altLang="en-US" b="1" i="1" u="sng" smtClean="0"/>
              <a:t>attributed to</a:t>
            </a:r>
            <a:r>
              <a:rPr lang="en-US" altLang="en-US" smtClean="0"/>
              <a:t>’ relates to somebody’s opinion about what is the case, not to what is the case.</a:t>
            </a:r>
          </a:p>
          <a:p>
            <a:pPr lvl="1"/>
            <a:r>
              <a:rPr lang="en-US" altLang="en-US" sz="2400" smtClean="0"/>
              <a:t>the mistake: a feature on the side of the clinician – his (not) knowing - is taken to be a feature on the side of the patient.</a:t>
            </a:r>
          </a:p>
          <a:p>
            <a:r>
              <a:rPr lang="en-US" altLang="en-US" smtClean="0"/>
              <a:t>Similar mistakes:</a:t>
            </a:r>
          </a:p>
          <a:p>
            <a:pPr lvl="1"/>
            <a:r>
              <a:rPr lang="en-US" altLang="en-US" smtClean="0"/>
              <a:t>‘</a:t>
            </a:r>
            <a:r>
              <a:rPr lang="en-US" altLang="en-US" i="1" smtClean="0"/>
              <a:t>Probable migraine</a:t>
            </a:r>
            <a:r>
              <a:rPr lang="en-US" altLang="en-US" smtClean="0"/>
              <a:t>’</a:t>
            </a:r>
          </a:p>
          <a:p>
            <a:pPr lvl="1"/>
            <a:r>
              <a:rPr lang="en-US" altLang="en-US" smtClean="0"/>
              <a:t>‘</a:t>
            </a:r>
            <a:r>
              <a:rPr lang="en-US" altLang="en-US" i="1" smtClean="0"/>
              <a:t>facial pain of unknown origin</a:t>
            </a:r>
            <a:r>
              <a:rPr lang="en-US" altLang="en-US" smtClean="0"/>
              <a:t>’  </a:t>
            </a:r>
            <a:r>
              <a:rPr lang="en-US" altLang="en-US" sz="1400" smtClean="0"/>
              <a:t>(not in ICHD)</a:t>
            </a:r>
            <a:r>
              <a:rPr lang="en-US" altLang="en-US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01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Is this a good idea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2005013"/>
            <a:ext cx="633095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68275" y="3013075"/>
            <a:ext cx="8540750" cy="3638550"/>
            <a:chOff x="106" y="1898"/>
            <a:chExt cx="5380" cy="2292"/>
          </a:xfrm>
        </p:grpSpPr>
        <p:sp>
          <p:nvSpPr>
            <p:cNvPr id="19461" name="Rectangle 10"/>
            <p:cNvSpPr>
              <a:spLocks noChangeArrowheads="1"/>
            </p:cNvSpPr>
            <p:nvPr/>
          </p:nvSpPr>
          <p:spPr bwMode="auto">
            <a:xfrm>
              <a:off x="1580" y="1898"/>
              <a:ext cx="3906" cy="1997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9462" name="Rectangle 11"/>
            <p:cNvSpPr>
              <a:spLocks noChangeArrowheads="1"/>
            </p:cNvSpPr>
            <p:nvPr/>
          </p:nvSpPr>
          <p:spPr bwMode="auto">
            <a:xfrm>
              <a:off x="1573" y="4025"/>
              <a:ext cx="3906" cy="165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9463" name="Rectangle 12"/>
            <p:cNvSpPr>
              <a:spLocks noChangeArrowheads="1"/>
            </p:cNvSpPr>
            <p:nvPr/>
          </p:nvSpPr>
          <p:spPr bwMode="auto">
            <a:xfrm>
              <a:off x="1580" y="3897"/>
              <a:ext cx="3906" cy="128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9464" name="Text Box 13"/>
            <p:cNvSpPr txBox="1">
              <a:spLocks noChangeArrowheads="1"/>
            </p:cNvSpPr>
            <p:nvPr/>
          </p:nvSpPr>
          <p:spPr bwMode="auto">
            <a:xfrm>
              <a:off x="106" y="1996"/>
              <a:ext cx="1405" cy="1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CC99"/>
                  </a:solidFill>
                </a:rPr>
                <a:t>Cover subject matter of papers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</a:rPr>
                <a:t>Cover the form of papers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40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Principle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tabLst>
                <a:tab pos="339725" algn="l"/>
              </a:tabLst>
            </a:pPr>
            <a:r>
              <a:rPr lang="en-US" altLang="en-US" smtClean="0"/>
              <a:t>A representation should not mix </a:t>
            </a:r>
            <a:r>
              <a:rPr lang="en-US" altLang="en-US" i="1" smtClean="0"/>
              <a:t>object language</a:t>
            </a:r>
            <a:r>
              <a:rPr lang="en-US" altLang="en-US" smtClean="0"/>
              <a:t> and </a:t>
            </a:r>
            <a:r>
              <a:rPr lang="en-US" altLang="en-US" i="1" smtClean="0"/>
              <a:t>meta language</a:t>
            </a:r>
          </a:p>
          <a:p>
            <a:pPr lvl="1" eaLnBrk="1" hangingPunct="1">
              <a:tabLst>
                <a:tab pos="339725" algn="l"/>
              </a:tabLst>
            </a:pPr>
            <a:r>
              <a:rPr lang="en-US" altLang="en-US" smtClean="0"/>
              <a:t>object language describes the referents in the subject domain</a:t>
            </a:r>
          </a:p>
          <a:p>
            <a:pPr lvl="1" eaLnBrk="1" hangingPunct="1">
              <a:tabLst>
                <a:tab pos="339725" algn="l"/>
              </a:tabLst>
            </a:pPr>
            <a:r>
              <a:rPr lang="en-US" altLang="en-US" smtClean="0"/>
              <a:t>meta language describes the object language</a:t>
            </a:r>
          </a:p>
        </p:txBody>
      </p:sp>
    </p:spTree>
    <p:extLst>
      <p:ext uri="{BB962C8B-B14F-4D97-AF65-F5344CB8AC3E}">
        <p14:creationId xmlns:p14="http://schemas.microsoft.com/office/powerpoint/2010/main" val="133248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Geographic Locations: a good hierarchy 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Africa [Z01.058]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Americas [Z01.107]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Antarctic Regions [Z01.158]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Arctic Regions [Z01.208]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Asia [Z01.252]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Atlantic Islands [Z01.295]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Australia [Z01.338]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Cities [Z01.433]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Europe [Z01.542]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Historical Geographic Locations [Z01.586]  +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Indian Ocean Islands [Z01.600]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Oceania [Z01.678]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Oceans and Seas [Z01.756]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Pacific Islands [Z01.782]  +</a:t>
            </a:r>
          </a:p>
        </p:txBody>
      </p:sp>
      <p:sp>
        <p:nvSpPr>
          <p:cNvPr id="188518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76800" y="1981200"/>
            <a:ext cx="4038600" cy="25654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 err="1" smtClean="0">
                <a:solidFill>
                  <a:srgbClr val="FF0000"/>
                </a:solidFill>
              </a:rPr>
              <a:t>mereological</a:t>
            </a:r>
            <a:r>
              <a:rPr lang="en-US" altLang="en-US" dirty="0" smtClean="0">
                <a:solidFill>
                  <a:srgbClr val="FF0000"/>
                </a:solidFill>
              </a:rPr>
              <a:t> mess: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FF0000"/>
                </a:solidFill>
              </a:rPr>
              <a:t>mixture of geographic entities with socio-political entities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FF0000"/>
                </a:solidFill>
              </a:rPr>
              <a:t>mixture of space and time</a:t>
            </a:r>
          </a:p>
        </p:txBody>
      </p:sp>
    </p:spTree>
    <p:extLst>
      <p:ext uri="{BB962C8B-B14F-4D97-AF65-F5344CB8AC3E}">
        <p14:creationId xmlns:p14="http://schemas.microsoft.com/office/powerpoint/2010/main" val="362610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1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5189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Geographic Locations [Z01]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Africa [Z01.058]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Americas [Z01.107]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Antarctic Regions [Z01.158]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Arctic Regions [Z01.208]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Asia [Z01.252]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Atlantic Islands [Z01.295]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Australia [Z01.338]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Cities [Z01.433]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Europe [Z01.542]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Historical Geographic Locations [Z01.586]  +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Indian Ocean Islands [Z01.600]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Oceania [Z01.678]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Oceans and Seas [Z01.756]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Pacific Islands [Z01.782]  +</a:t>
            </a:r>
          </a:p>
        </p:txBody>
      </p:sp>
      <p:sp>
        <p:nvSpPr>
          <p:cNvPr id="188826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953000" y="1981200"/>
            <a:ext cx="3886200" cy="4191000"/>
          </a:xfrm>
          <a:prstGeom prst="rect">
            <a:avLst/>
          </a:prstGeom>
          <a:solidFill>
            <a:srgbClr val="FF0000">
              <a:alpha val="50195"/>
            </a:srgbClr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Ancient Lands [Z01.586.035]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Austria-Hungary [Z01.586.117]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Commonwealth of Independent States [Z01.586.200]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Czechoslovakia [Z01.586.250]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European Union [Z01.586.300]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Germany [Z01.586.315]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Korea [Z01.586.407]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Middle East [Z01.586.500]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New Guinea [Z01.586.650]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Ottoman Empire [Z01.586.687]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Prussia [Z01.586.725]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Russia (Pre-1917) [Z01.586.800]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USSR [Z01.586.950]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Yugoslavia [Z01.586.980]  +		</a:t>
            </a:r>
          </a:p>
          <a:p>
            <a:pPr eaLnBrk="1" hangingPunct="1">
              <a:lnSpc>
                <a:spcPct val="80000"/>
              </a:lnSpc>
            </a:pPr>
            <a:endParaRPr lang="en-US" altLang="en-US" sz="1800" dirty="0" smtClean="0"/>
          </a:p>
        </p:txBody>
      </p:sp>
      <p:sp>
        <p:nvSpPr>
          <p:cNvPr id="1888261" name="Rectangle 5"/>
          <p:cNvSpPr>
            <a:spLocks noChangeArrowheads="1"/>
          </p:cNvSpPr>
          <p:nvPr/>
        </p:nvSpPr>
        <p:spPr bwMode="auto">
          <a:xfrm>
            <a:off x="234950" y="4114800"/>
            <a:ext cx="4414838" cy="293688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09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88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882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88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88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88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88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88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88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882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882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882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882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882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882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882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2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882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8260" grpId="0" build="p" animBg="1"/>
      <p:bldP spid="18882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1576388"/>
            <a:ext cx="3817938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8763000" cy="612775"/>
          </a:xfrm>
        </p:spPr>
        <p:txBody>
          <a:bodyPr/>
          <a:lstStyle/>
          <a:p>
            <a:r>
              <a:rPr lang="en-US" altLang="en-US" sz="3000" smtClean="0"/>
              <a:t>Two abundantly present fundamental mistakes (1)</a:t>
            </a:r>
          </a:p>
        </p:txBody>
      </p:sp>
      <p:pic>
        <p:nvPicPr>
          <p:cNvPr id="8196" name="Picture 2" descr="smerte_utgangspunk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1576388"/>
            <a:ext cx="440055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1475" y="5703888"/>
            <a:ext cx="852805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b="0" dirty="0">
                <a:solidFill>
                  <a:schemeClr val="bg1"/>
                </a:solidFill>
              </a:rPr>
              <a:t>The problems: </a:t>
            </a:r>
          </a:p>
          <a:p>
            <a:pPr marL="512763" indent="-279400" eaLnBrk="1" hangingPunct="1">
              <a:buFont typeface="Times New Roman" pitchFamily="18" charset="0"/>
              <a:buChar char="−"/>
              <a:defRPr/>
            </a:pPr>
            <a:r>
              <a:rPr lang="en-US" sz="1800" b="0" dirty="0">
                <a:solidFill>
                  <a:schemeClr val="bg1"/>
                </a:solidFill>
              </a:rPr>
              <a:t>erroneous domain analysis</a:t>
            </a:r>
          </a:p>
          <a:p>
            <a:pPr marL="512763" indent="-279400" eaLnBrk="1" hangingPunct="1">
              <a:buFont typeface="Times New Roman" pitchFamily="18" charset="0"/>
              <a:buChar char="−"/>
              <a:defRPr/>
            </a:pPr>
            <a:r>
              <a:rPr lang="en-US" sz="1800" b="0" dirty="0">
                <a:solidFill>
                  <a:schemeClr val="bg1"/>
                </a:solidFill>
              </a:rPr>
              <a:t>violations against representation language semantics</a:t>
            </a:r>
          </a:p>
        </p:txBody>
      </p:sp>
    </p:spTree>
    <p:extLst>
      <p:ext uri="{BB962C8B-B14F-4D97-AF65-F5344CB8AC3E}">
        <p14:creationId xmlns:p14="http://schemas.microsoft.com/office/powerpoint/2010/main" val="272856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Geographic Locations [Z01]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Africa [Z01.058]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Americas [Z01.107]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Antarctic Regions [Z01.158]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Arctic Regions [Z01.208]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Asia [Z01.252]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Atlantic Islands [Z01.295]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Australia [Z01.338]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Cities [Z01.433]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Europe [Z01.542]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Historical Geographic Locations [Z01.586]  +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Indian Ocean Islands [Z01.600]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Oceania [Z01.678]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Oceans and Seas [Z01.756]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Pacific Islands [Z01.782]  +</a:t>
            </a:r>
          </a:p>
        </p:txBody>
      </p:sp>
      <p:sp>
        <p:nvSpPr>
          <p:cNvPr id="188826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953000" y="1981200"/>
            <a:ext cx="3886200" cy="4191000"/>
          </a:xfrm>
          <a:prstGeom prst="rect">
            <a:avLst/>
          </a:prstGeom>
          <a:solidFill>
            <a:srgbClr val="FF0000">
              <a:alpha val="50195"/>
            </a:srgbClr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Ancient Lands [Z01.586.035]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Austria-Hungary [Z01.586.117]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>
                <a:solidFill>
                  <a:srgbClr val="FFFF00"/>
                </a:solidFill>
              </a:rPr>
              <a:t>Commonwealth of Independent States [Z01.586.200]  +</a:t>
            </a:r>
            <a:r>
              <a:rPr lang="en-US" altLang="en-US" sz="1800" dirty="0" smtClean="0"/>
              <a:t>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Czechoslovakia [Z01.586.250]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>
                <a:solidFill>
                  <a:srgbClr val="FFFF00"/>
                </a:solidFill>
              </a:rPr>
              <a:t>European Union [Z01.586.300]</a:t>
            </a:r>
            <a:r>
              <a:rPr lang="en-US" altLang="en-US" sz="1800" dirty="0" smtClean="0"/>
              <a:t>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>
                <a:solidFill>
                  <a:srgbClr val="FFFF00"/>
                </a:solidFill>
              </a:rPr>
              <a:t>Germany [Z01.586.315]  +</a:t>
            </a:r>
            <a:r>
              <a:rPr lang="en-US" altLang="en-US" sz="1800" dirty="0" smtClean="0"/>
              <a:t>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Korea [Z01.586.407]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Middle East [Z01.586.500]  +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New Guinea [Z01.586.650]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Ottoman Empire [Z01.586.687]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Prussia [Z01.586.725]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Russia (Pre-1917) [Z01.586.800]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USSR [Z01.586.950]  +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Yugoslavia [Z01.586.980]  +		</a:t>
            </a:r>
          </a:p>
          <a:p>
            <a:pPr eaLnBrk="1" hangingPunct="1">
              <a:lnSpc>
                <a:spcPct val="80000"/>
              </a:lnSpc>
            </a:pPr>
            <a:endParaRPr lang="en-US" altLang="en-US" sz="1800" dirty="0" smtClean="0"/>
          </a:p>
        </p:txBody>
      </p:sp>
      <p:sp>
        <p:nvSpPr>
          <p:cNvPr id="1888261" name="Rectangle 5"/>
          <p:cNvSpPr>
            <a:spLocks noChangeArrowheads="1"/>
          </p:cNvSpPr>
          <p:nvPr/>
        </p:nvSpPr>
        <p:spPr bwMode="auto">
          <a:xfrm>
            <a:off x="234950" y="4114800"/>
            <a:ext cx="4414838" cy="293688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9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Principle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 hierarchical structure should not represent distinct hierarchical relations unless they are formally characterized</a:t>
            </a:r>
          </a:p>
        </p:txBody>
      </p:sp>
    </p:spTree>
    <p:extLst>
      <p:ext uri="{BB962C8B-B14F-4D97-AF65-F5344CB8AC3E}">
        <p14:creationId xmlns:p14="http://schemas.microsoft.com/office/powerpoint/2010/main" val="372537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Diabetes Mellitus in MeSH 2008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174875"/>
            <a:ext cx="45720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3" y="2160588"/>
            <a:ext cx="389572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371725" y="3268663"/>
            <a:ext cx="6408738" cy="2173287"/>
            <a:chOff x="1494" y="2059"/>
            <a:chExt cx="4037" cy="1369"/>
          </a:xfrm>
        </p:grpSpPr>
        <p:sp>
          <p:nvSpPr>
            <p:cNvPr id="31759" name="Rectangle 6"/>
            <p:cNvSpPr>
              <a:spLocks noChangeArrowheads="1"/>
            </p:cNvSpPr>
            <p:nvPr/>
          </p:nvSpPr>
          <p:spPr bwMode="auto">
            <a:xfrm>
              <a:off x="1494" y="2869"/>
              <a:ext cx="1448" cy="131"/>
            </a:xfrm>
            <a:prstGeom prst="rect">
              <a:avLst/>
            </a:prstGeom>
            <a:solidFill>
              <a:srgbClr val="00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grpSp>
          <p:nvGrpSpPr>
            <p:cNvPr id="31760" name="Group 7"/>
            <p:cNvGrpSpPr>
              <a:grpSpLocks/>
            </p:cNvGrpSpPr>
            <p:nvPr/>
          </p:nvGrpSpPr>
          <p:grpSpPr bwMode="auto">
            <a:xfrm>
              <a:off x="1500" y="2059"/>
              <a:ext cx="4031" cy="1369"/>
              <a:chOff x="1500" y="2059"/>
              <a:chExt cx="4031" cy="1369"/>
            </a:xfrm>
          </p:grpSpPr>
          <p:sp>
            <p:nvSpPr>
              <p:cNvPr id="31761" name="Rectangle 8"/>
              <p:cNvSpPr>
                <a:spLocks noChangeArrowheads="1"/>
              </p:cNvSpPr>
              <p:nvPr/>
            </p:nvSpPr>
            <p:spPr bwMode="auto">
              <a:xfrm>
                <a:off x="1500" y="2059"/>
                <a:ext cx="1448" cy="690"/>
              </a:xfrm>
              <a:prstGeom prst="rect">
                <a:avLst/>
              </a:prstGeom>
              <a:solidFill>
                <a:srgbClr val="00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762" name="Rectangle 9"/>
              <p:cNvSpPr>
                <a:spLocks noChangeArrowheads="1"/>
              </p:cNvSpPr>
              <p:nvPr/>
            </p:nvSpPr>
            <p:spPr bwMode="auto">
              <a:xfrm>
                <a:off x="4083" y="2629"/>
                <a:ext cx="1448" cy="799"/>
              </a:xfrm>
              <a:prstGeom prst="rect">
                <a:avLst/>
              </a:prstGeom>
              <a:solidFill>
                <a:srgbClr val="00FF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763" name="Line 10"/>
              <p:cNvSpPr>
                <a:spLocks noChangeShapeType="1"/>
              </p:cNvSpPr>
              <p:nvPr/>
            </p:nvSpPr>
            <p:spPr bwMode="auto">
              <a:xfrm>
                <a:off x="2926" y="2441"/>
                <a:ext cx="1180" cy="37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4" name="Line 11"/>
              <p:cNvSpPr>
                <a:spLocks noChangeShapeType="1"/>
              </p:cNvSpPr>
              <p:nvPr/>
            </p:nvSpPr>
            <p:spPr bwMode="auto">
              <a:xfrm>
                <a:off x="2840" y="2937"/>
                <a:ext cx="1284" cy="405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951288" y="2882900"/>
            <a:ext cx="4838700" cy="1282700"/>
            <a:chOff x="2489" y="1816"/>
            <a:chExt cx="3048" cy="808"/>
          </a:xfrm>
        </p:grpSpPr>
        <p:sp>
          <p:nvSpPr>
            <p:cNvPr id="31756" name="Rectangle 13"/>
            <p:cNvSpPr>
              <a:spLocks noChangeArrowheads="1"/>
            </p:cNvSpPr>
            <p:nvPr/>
          </p:nvSpPr>
          <p:spPr bwMode="auto">
            <a:xfrm>
              <a:off x="4089" y="1831"/>
              <a:ext cx="1448" cy="793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1757" name="Line 14"/>
            <p:cNvSpPr>
              <a:spLocks noChangeShapeType="1"/>
            </p:cNvSpPr>
            <p:nvPr/>
          </p:nvSpPr>
          <p:spPr bwMode="auto">
            <a:xfrm>
              <a:off x="2726" y="1949"/>
              <a:ext cx="1409" cy="1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8" name="Text Box 15"/>
            <p:cNvSpPr txBox="1">
              <a:spLocks noChangeArrowheads="1"/>
            </p:cNvSpPr>
            <p:nvPr/>
          </p:nvSpPr>
          <p:spPr bwMode="auto">
            <a:xfrm>
              <a:off x="2489" y="1816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1787920" name="Text Box 16"/>
          <p:cNvSpPr txBox="1">
            <a:spLocks noChangeArrowheads="1"/>
          </p:cNvSpPr>
          <p:nvPr/>
        </p:nvSpPr>
        <p:spPr bwMode="auto">
          <a:xfrm>
            <a:off x="1589088" y="5792788"/>
            <a:ext cx="61182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Different set of more specific terms when different path from the top is taken.</a:t>
            </a:r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2363788" y="3452813"/>
            <a:ext cx="6407150" cy="1100137"/>
            <a:chOff x="1489" y="2175"/>
            <a:chExt cx="4036" cy="693"/>
          </a:xfrm>
        </p:grpSpPr>
        <p:sp>
          <p:nvSpPr>
            <p:cNvPr id="31753" name="Rectangle 18"/>
            <p:cNvSpPr>
              <a:spLocks noChangeArrowheads="1"/>
            </p:cNvSpPr>
            <p:nvPr/>
          </p:nvSpPr>
          <p:spPr bwMode="auto">
            <a:xfrm>
              <a:off x="1489" y="2748"/>
              <a:ext cx="1473" cy="12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1754" name="Line 19"/>
            <p:cNvSpPr>
              <a:spLocks noChangeShapeType="1"/>
            </p:cNvSpPr>
            <p:nvPr/>
          </p:nvSpPr>
          <p:spPr bwMode="auto">
            <a:xfrm flipV="1">
              <a:off x="2852" y="2208"/>
              <a:ext cx="1468" cy="592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5" name="Rectangle 20"/>
            <p:cNvSpPr>
              <a:spLocks noChangeArrowheads="1"/>
            </p:cNvSpPr>
            <p:nvPr/>
          </p:nvSpPr>
          <p:spPr bwMode="auto">
            <a:xfrm>
              <a:off x="4085" y="2175"/>
              <a:ext cx="1440" cy="12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063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79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2"/>
          <p:cNvSpPr>
            <a:spLocks noGrp="1" noChangeArrowheads="1"/>
          </p:cNvSpPr>
          <p:nvPr>
            <p:ph type="title"/>
          </p:nvPr>
        </p:nvSpPr>
        <p:spPr>
          <a:xfrm>
            <a:off x="350838" y="495300"/>
            <a:ext cx="8626475" cy="56515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MeSH: some paths from top to Wolfram Syndrome</a:t>
            </a: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2514600" y="1254125"/>
            <a:ext cx="2035175" cy="5492750"/>
            <a:chOff x="1584" y="790"/>
            <a:chExt cx="1282" cy="3460"/>
          </a:xfrm>
        </p:grpSpPr>
        <p:sp>
          <p:nvSpPr>
            <p:cNvPr id="33828" name="Rectangle 9"/>
            <p:cNvSpPr>
              <a:spLocks noChangeArrowheads="1"/>
            </p:cNvSpPr>
            <p:nvPr/>
          </p:nvSpPr>
          <p:spPr bwMode="auto">
            <a:xfrm>
              <a:off x="1754" y="3918"/>
              <a:ext cx="942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Wolfram Syndrome</a:t>
              </a:r>
            </a:p>
          </p:txBody>
        </p:sp>
        <p:sp>
          <p:nvSpPr>
            <p:cNvPr id="33829" name="Rectangle 10"/>
            <p:cNvSpPr>
              <a:spLocks noChangeArrowheads="1"/>
            </p:cNvSpPr>
            <p:nvPr/>
          </p:nvSpPr>
          <p:spPr bwMode="auto">
            <a:xfrm>
              <a:off x="1678" y="790"/>
              <a:ext cx="1094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All MeSH Categories</a:t>
              </a:r>
            </a:p>
          </p:txBody>
        </p:sp>
        <p:sp>
          <p:nvSpPr>
            <p:cNvPr id="33830" name="Rectangle 11"/>
            <p:cNvSpPr>
              <a:spLocks noChangeArrowheads="1"/>
            </p:cNvSpPr>
            <p:nvPr/>
          </p:nvSpPr>
          <p:spPr bwMode="auto">
            <a:xfrm>
              <a:off x="1748" y="1179"/>
              <a:ext cx="955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 Category</a:t>
              </a:r>
            </a:p>
          </p:txBody>
        </p:sp>
        <p:sp>
          <p:nvSpPr>
            <p:cNvPr id="33831" name="Rectangle 12"/>
            <p:cNvSpPr>
              <a:spLocks noChangeArrowheads="1"/>
            </p:cNvSpPr>
            <p:nvPr/>
          </p:nvSpPr>
          <p:spPr bwMode="auto">
            <a:xfrm>
              <a:off x="1584" y="1568"/>
              <a:ext cx="1282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Nervous System Diseases</a:t>
              </a:r>
            </a:p>
          </p:txBody>
        </p:sp>
        <p:sp>
          <p:nvSpPr>
            <p:cNvPr id="33832" name="Rectangle 13"/>
            <p:cNvSpPr>
              <a:spLocks noChangeArrowheads="1"/>
            </p:cNvSpPr>
            <p:nvPr/>
          </p:nvSpPr>
          <p:spPr bwMode="auto">
            <a:xfrm>
              <a:off x="1834" y="1958"/>
              <a:ext cx="782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Cranial Nerve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3833" name="Rectangle 14"/>
            <p:cNvSpPr>
              <a:spLocks noChangeArrowheads="1"/>
            </p:cNvSpPr>
            <p:nvPr/>
          </p:nvSpPr>
          <p:spPr bwMode="auto">
            <a:xfrm>
              <a:off x="1875" y="2481"/>
              <a:ext cx="701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Optic Nerve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3834" name="Rectangle 15"/>
            <p:cNvSpPr>
              <a:spLocks noChangeArrowheads="1"/>
            </p:cNvSpPr>
            <p:nvPr/>
          </p:nvSpPr>
          <p:spPr bwMode="auto">
            <a:xfrm>
              <a:off x="1839" y="3005"/>
              <a:ext cx="772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Optic Atrophy</a:t>
              </a:r>
            </a:p>
          </p:txBody>
        </p:sp>
        <p:sp>
          <p:nvSpPr>
            <p:cNvPr id="33835" name="Rectangle 16"/>
            <p:cNvSpPr>
              <a:spLocks noChangeArrowheads="1"/>
            </p:cNvSpPr>
            <p:nvPr/>
          </p:nvSpPr>
          <p:spPr bwMode="auto">
            <a:xfrm>
              <a:off x="1790" y="3394"/>
              <a:ext cx="869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Optic Atrophies,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Hereditary</a:t>
              </a:r>
            </a:p>
          </p:txBody>
        </p:sp>
        <p:cxnSp>
          <p:nvCxnSpPr>
            <p:cNvPr id="33836" name="AutoShape 17"/>
            <p:cNvCxnSpPr>
              <a:cxnSpLocks noChangeShapeType="1"/>
              <a:stCxn id="33829" idx="2"/>
              <a:endCxn id="33830" idx="0"/>
            </p:cNvCxnSpPr>
            <p:nvPr/>
          </p:nvCxnSpPr>
          <p:spPr bwMode="auto">
            <a:xfrm>
              <a:off x="2225" y="988"/>
              <a:ext cx="1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37" name="AutoShape 18"/>
            <p:cNvCxnSpPr>
              <a:cxnSpLocks noChangeShapeType="1"/>
              <a:stCxn id="33830" idx="2"/>
              <a:endCxn id="33831" idx="0"/>
            </p:cNvCxnSpPr>
            <p:nvPr/>
          </p:nvCxnSpPr>
          <p:spPr bwMode="auto">
            <a:xfrm flipH="1">
              <a:off x="2225" y="1377"/>
              <a:ext cx="1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38" name="AutoShape 19"/>
            <p:cNvCxnSpPr>
              <a:cxnSpLocks noChangeShapeType="1"/>
              <a:stCxn id="33831" idx="2"/>
              <a:endCxn id="33832" idx="0"/>
            </p:cNvCxnSpPr>
            <p:nvPr/>
          </p:nvCxnSpPr>
          <p:spPr bwMode="auto">
            <a:xfrm>
              <a:off x="2225" y="1766"/>
              <a:ext cx="0" cy="19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39" name="AutoShape 20"/>
            <p:cNvCxnSpPr>
              <a:cxnSpLocks noChangeShapeType="1"/>
              <a:stCxn id="33832" idx="2"/>
              <a:endCxn id="33833" idx="0"/>
            </p:cNvCxnSpPr>
            <p:nvPr/>
          </p:nvCxnSpPr>
          <p:spPr bwMode="auto">
            <a:xfrm>
              <a:off x="2225" y="2290"/>
              <a:ext cx="1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40" name="AutoShape 21"/>
            <p:cNvCxnSpPr>
              <a:cxnSpLocks noChangeShapeType="1"/>
              <a:stCxn id="33833" idx="2"/>
              <a:endCxn id="33834" idx="0"/>
            </p:cNvCxnSpPr>
            <p:nvPr/>
          </p:nvCxnSpPr>
          <p:spPr bwMode="auto">
            <a:xfrm flipH="1">
              <a:off x="2225" y="2813"/>
              <a:ext cx="1" cy="19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41" name="AutoShape 22"/>
            <p:cNvCxnSpPr>
              <a:cxnSpLocks noChangeShapeType="1"/>
              <a:stCxn id="33834" idx="2"/>
              <a:endCxn id="33835" idx="0"/>
            </p:cNvCxnSpPr>
            <p:nvPr/>
          </p:nvCxnSpPr>
          <p:spPr bwMode="auto">
            <a:xfrm>
              <a:off x="2225" y="3203"/>
              <a:ext cx="0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42" name="AutoShape 23"/>
            <p:cNvCxnSpPr>
              <a:cxnSpLocks noChangeShapeType="1"/>
              <a:stCxn id="33835" idx="2"/>
              <a:endCxn id="33828" idx="0"/>
            </p:cNvCxnSpPr>
            <p:nvPr/>
          </p:nvCxnSpPr>
          <p:spPr bwMode="auto">
            <a:xfrm>
              <a:off x="2225" y="3726"/>
              <a:ext cx="0" cy="19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3532188" y="2803525"/>
            <a:ext cx="2730500" cy="2584450"/>
            <a:chOff x="2225" y="1766"/>
            <a:chExt cx="1720" cy="1628"/>
          </a:xfrm>
        </p:grpSpPr>
        <p:sp>
          <p:nvSpPr>
            <p:cNvPr id="33823" name="Rectangle 25"/>
            <p:cNvSpPr>
              <a:spLocks noChangeArrowheads="1"/>
            </p:cNvSpPr>
            <p:nvPr/>
          </p:nvSpPr>
          <p:spPr bwMode="auto">
            <a:xfrm>
              <a:off x="2945" y="2323"/>
              <a:ext cx="975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Neurodegenerative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3824" name="Rectangle 26"/>
            <p:cNvSpPr>
              <a:spLocks noChangeArrowheads="1"/>
            </p:cNvSpPr>
            <p:nvPr/>
          </p:nvSpPr>
          <p:spPr bwMode="auto">
            <a:xfrm>
              <a:off x="2920" y="2806"/>
              <a:ext cx="1025" cy="466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Heredodegenerative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Disorders,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Nervous System</a:t>
              </a:r>
            </a:p>
          </p:txBody>
        </p:sp>
        <p:cxnSp>
          <p:nvCxnSpPr>
            <p:cNvPr id="33825" name="AutoShape 27"/>
            <p:cNvCxnSpPr>
              <a:cxnSpLocks noChangeShapeType="1"/>
              <a:stCxn id="33823" idx="2"/>
              <a:endCxn id="33824" idx="0"/>
            </p:cNvCxnSpPr>
            <p:nvPr/>
          </p:nvCxnSpPr>
          <p:spPr bwMode="auto">
            <a:xfrm>
              <a:off x="3433" y="2655"/>
              <a:ext cx="0" cy="15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26" name="AutoShape 28"/>
            <p:cNvCxnSpPr>
              <a:cxnSpLocks noChangeShapeType="1"/>
              <a:stCxn id="33831" idx="2"/>
              <a:endCxn id="33823" idx="0"/>
            </p:cNvCxnSpPr>
            <p:nvPr/>
          </p:nvCxnSpPr>
          <p:spPr bwMode="auto">
            <a:xfrm>
              <a:off x="2225" y="1766"/>
              <a:ext cx="1208" cy="557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27" name="AutoShape 29"/>
            <p:cNvCxnSpPr>
              <a:cxnSpLocks noChangeShapeType="1"/>
              <a:stCxn id="33824" idx="2"/>
              <a:endCxn id="33835" idx="0"/>
            </p:cNvCxnSpPr>
            <p:nvPr/>
          </p:nvCxnSpPr>
          <p:spPr bwMode="auto">
            <a:xfrm flipH="1">
              <a:off x="2225" y="3272"/>
              <a:ext cx="1208" cy="12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242888" y="2185988"/>
            <a:ext cx="3290887" cy="3201987"/>
            <a:chOff x="153" y="1377"/>
            <a:chExt cx="2073" cy="2017"/>
          </a:xfrm>
        </p:grpSpPr>
        <p:cxnSp>
          <p:nvCxnSpPr>
            <p:cNvPr id="33814" name="AutoShape 33"/>
            <p:cNvCxnSpPr>
              <a:cxnSpLocks noChangeShapeType="1"/>
              <a:stCxn id="33830" idx="2"/>
              <a:endCxn id="33816" idx="0"/>
            </p:cNvCxnSpPr>
            <p:nvPr/>
          </p:nvCxnSpPr>
          <p:spPr bwMode="auto">
            <a:xfrm flipH="1">
              <a:off x="541" y="1377"/>
              <a:ext cx="1685" cy="405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3815" name="Group 60"/>
            <p:cNvGrpSpPr>
              <a:grpSpLocks/>
            </p:cNvGrpSpPr>
            <p:nvPr/>
          </p:nvGrpSpPr>
          <p:grpSpPr bwMode="auto">
            <a:xfrm>
              <a:off x="153" y="1782"/>
              <a:ext cx="2072" cy="1612"/>
              <a:chOff x="153" y="1782"/>
              <a:chExt cx="2072" cy="1612"/>
            </a:xfrm>
          </p:grpSpPr>
          <p:sp>
            <p:nvSpPr>
              <p:cNvPr id="33816" name="Rectangle 31"/>
              <p:cNvSpPr>
                <a:spLocks noChangeArrowheads="1"/>
              </p:cNvSpPr>
              <p:nvPr/>
            </p:nvSpPr>
            <p:spPr bwMode="auto">
              <a:xfrm>
                <a:off x="182" y="1782"/>
                <a:ext cx="718" cy="198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Eye Diseases</a:t>
                </a:r>
              </a:p>
            </p:txBody>
          </p:sp>
          <p:sp>
            <p:nvSpPr>
              <p:cNvPr id="33817" name="Rectangle 32"/>
              <p:cNvSpPr>
                <a:spLocks noChangeArrowheads="1"/>
              </p:cNvSpPr>
              <p:nvPr/>
            </p:nvSpPr>
            <p:spPr bwMode="auto">
              <a:xfrm>
                <a:off x="153" y="2824"/>
                <a:ext cx="774" cy="332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Eye Diseases,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Hereditary</a:t>
                </a:r>
                <a:endParaRPr lang="en-US" altLang="en-US" sz="1400" b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3818" name="AutoShape 34"/>
              <p:cNvCxnSpPr>
                <a:cxnSpLocks noChangeShapeType="1"/>
                <a:stCxn id="33816" idx="2"/>
                <a:endCxn id="33817" idx="0"/>
              </p:cNvCxnSpPr>
              <p:nvPr/>
            </p:nvCxnSpPr>
            <p:spPr bwMode="auto">
              <a:xfrm flipH="1">
                <a:off x="540" y="1980"/>
                <a:ext cx="1" cy="8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819" name="AutoShape 35"/>
              <p:cNvCxnSpPr>
                <a:cxnSpLocks noChangeShapeType="1"/>
                <a:stCxn id="33817" idx="2"/>
                <a:endCxn id="33835" idx="0"/>
              </p:cNvCxnSpPr>
              <p:nvPr/>
            </p:nvCxnSpPr>
            <p:spPr bwMode="auto">
              <a:xfrm>
                <a:off x="540" y="3156"/>
                <a:ext cx="1685" cy="23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3820" name="Rectangle 37"/>
              <p:cNvSpPr>
                <a:spLocks noChangeArrowheads="1"/>
              </p:cNvSpPr>
              <p:nvPr/>
            </p:nvSpPr>
            <p:spPr bwMode="auto">
              <a:xfrm>
                <a:off x="804" y="2358"/>
                <a:ext cx="701" cy="332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Optic Nerve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Diseases</a:t>
                </a:r>
              </a:p>
            </p:txBody>
          </p:sp>
          <p:cxnSp>
            <p:nvCxnSpPr>
              <p:cNvPr id="33821" name="AutoShape 40"/>
              <p:cNvCxnSpPr>
                <a:cxnSpLocks noChangeShapeType="1"/>
                <a:stCxn id="33820" idx="2"/>
                <a:endCxn id="33834" idx="0"/>
              </p:cNvCxnSpPr>
              <p:nvPr/>
            </p:nvCxnSpPr>
            <p:spPr bwMode="auto">
              <a:xfrm>
                <a:off x="1155" y="2690"/>
                <a:ext cx="1070" cy="3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822" name="AutoShape 41"/>
              <p:cNvCxnSpPr>
                <a:cxnSpLocks noChangeShapeType="1"/>
                <a:stCxn id="33816" idx="2"/>
                <a:endCxn id="33820" idx="0"/>
              </p:cNvCxnSpPr>
              <p:nvPr/>
            </p:nvCxnSpPr>
            <p:spPr bwMode="auto">
              <a:xfrm>
                <a:off x="541" y="1980"/>
                <a:ext cx="614" cy="37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6" name="Group 62"/>
          <p:cNvGrpSpPr>
            <a:grpSpLocks/>
          </p:cNvGrpSpPr>
          <p:nvPr/>
        </p:nvGrpSpPr>
        <p:grpSpPr bwMode="auto">
          <a:xfrm>
            <a:off x="3532188" y="2185988"/>
            <a:ext cx="5091112" cy="4033837"/>
            <a:chOff x="2225" y="1377"/>
            <a:chExt cx="3207" cy="2541"/>
          </a:xfrm>
        </p:grpSpPr>
        <p:sp>
          <p:nvSpPr>
            <p:cNvPr id="33805" name="Rectangle 43"/>
            <p:cNvSpPr>
              <a:spLocks noChangeArrowheads="1"/>
            </p:cNvSpPr>
            <p:nvPr/>
          </p:nvSpPr>
          <p:spPr bwMode="auto">
            <a:xfrm>
              <a:off x="3078" y="1701"/>
              <a:ext cx="860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Male Urogenital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3806" name="Rectangle 44"/>
            <p:cNvSpPr>
              <a:spLocks noChangeArrowheads="1"/>
            </p:cNvSpPr>
            <p:nvPr/>
          </p:nvSpPr>
          <p:spPr bwMode="auto">
            <a:xfrm>
              <a:off x="4490" y="2749"/>
              <a:ext cx="942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Urologic Diseases</a:t>
              </a:r>
              <a:endParaRPr lang="en-US" altLang="en-US" sz="1400" b="0">
                <a:solidFill>
                  <a:schemeClr val="bg1"/>
                </a:solidFill>
              </a:endParaRPr>
            </a:p>
          </p:txBody>
        </p:sp>
        <p:sp>
          <p:nvSpPr>
            <p:cNvPr id="33807" name="Rectangle 45"/>
            <p:cNvSpPr>
              <a:spLocks noChangeArrowheads="1"/>
            </p:cNvSpPr>
            <p:nvPr/>
          </p:nvSpPr>
          <p:spPr bwMode="auto">
            <a:xfrm>
              <a:off x="4523" y="3220"/>
              <a:ext cx="874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Kidney Diseases</a:t>
              </a:r>
            </a:p>
          </p:txBody>
        </p:sp>
        <p:sp>
          <p:nvSpPr>
            <p:cNvPr id="33808" name="Rectangle 46"/>
            <p:cNvSpPr>
              <a:spLocks noChangeArrowheads="1"/>
            </p:cNvSpPr>
            <p:nvPr/>
          </p:nvSpPr>
          <p:spPr bwMode="auto">
            <a:xfrm>
              <a:off x="3357" y="3551"/>
              <a:ext cx="954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Diabetes Insipidus</a:t>
              </a:r>
              <a:endParaRPr lang="en-US" altLang="en-US" sz="1400" b="0">
                <a:solidFill>
                  <a:schemeClr val="bg1"/>
                </a:solidFill>
              </a:endParaRPr>
            </a:p>
          </p:txBody>
        </p:sp>
        <p:cxnSp>
          <p:nvCxnSpPr>
            <p:cNvPr id="33809" name="AutoShape 47"/>
            <p:cNvCxnSpPr>
              <a:cxnSpLocks noChangeShapeType="1"/>
              <a:stCxn id="33805" idx="2"/>
              <a:endCxn id="33806" idx="0"/>
            </p:cNvCxnSpPr>
            <p:nvPr/>
          </p:nvCxnSpPr>
          <p:spPr bwMode="auto">
            <a:xfrm>
              <a:off x="3508" y="2033"/>
              <a:ext cx="1453" cy="716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10" name="AutoShape 48"/>
            <p:cNvCxnSpPr>
              <a:cxnSpLocks noChangeShapeType="1"/>
              <a:stCxn id="33806" idx="2"/>
              <a:endCxn id="33807" idx="0"/>
            </p:cNvCxnSpPr>
            <p:nvPr/>
          </p:nvCxnSpPr>
          <p:spPr bwMode="auto">
            <a:xfrm flipH="1">
              <a:off x="4960" y="2947"/>
              <a:ext cx="1" cy="273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11" name="AutoShape 49"/>
            <p:cNvCxnSpPr>
              <a:cxnSpLocks noChangeShapeType="1"/>
              <a:stCxn id="33807" idx="2"/>
              <a:endCxn id="33808" idx="0"/>
            </p:cNvCxnSpPr>
            <p:nvPr/>
          </p:nvCxnSpPr>
          <p:spPr bwMode="auto">
            <a:xfrm flipH="1">
              <a:off x="3834" y="3418"/>
              <a:ext cx="1126" cy="133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12" name="AutoShape 50"/>
            <p:cNvCxnSpPr>
              <a:cxnSpLocks noChangeShapeType="1"/>
              <a:stCxn id="33830" idx="2"/>
              <a:endCxn id="33805" idx="0"/>
            </p:cNvCxnSpPr>
            <p:nvPr/>
          </p:nvCxnSpPr>
          <p:spPr bwMode="auto">
            <a:xfrm>
              <a:off x="2226" y="1377"/>
              <a:ext cx="1282" cy="324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13" name="AutoShape 51"/>
            <p:cNvCxnSpPr>
              <a:cxnSpLocks noChangeShapeType="1"/>
              <a:stCxn id="33808" idx="2"/>
              <a:endCxn id="33828" idx="0"/>
            </p:cNvCxnSpPr>
            <p:nvPr/>
          </p:nvCxnSpPr>
          <p:spPr bwMode="auto">
            <a:xfrm flipH="1">
              <a:off x="2225" y="3749"/>
              <a:ext cx="1609" cy="16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" name="Group 63"/>
          <p:cNvGrpSpPr>
            <a:grpSpLocks/>
          </p:cNvGrpSpPr>
          <p:nvPr/>
        </p:nvGrpSpPr>
        <p:grpSpPr bwMode="auto">
          <a:xfrm>
            <a:off x="3533775" y="2185988"/>
            <a:ext cx="5505450" cy="2178050"/>
            <a:chOff x="2226" y="1377"/>
            <a:chExt cx="3468" cy="1372"/>
          </a:xfrm>
        </p:grpSpPr>
        <p:sp>
          <p:nvSpPr>
            <p:cNvPr id="33800" name="Rectangle 53"/>
            <p:cNvSpPr>
              <a:spLocks noChangeArrowheads="1"/>
            </p:cNvSpPr>
            <p:nvPr/>
          </p:nvSpPr>
          <p:spPr bwMode="auto">
            <a:xfrm>
              <a:off x="4227" y="1596"/>
              <a:ext cx="1467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Female Urogenital Diseases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and Pregnancy Complications</a:t>
              </a:r>
            </a:p>
          </p:txBody>
        </p:sp>
        <p:sp>
          <p:nvSpPr>
            <p:cNvPr id="33801" name="Rectangle 54"/>
            <p:cNvSpPr>
              <a:spLocks noChangeArrowheads="1"/>
            </p:cNvSpPr>
            <p:nvPr/>
          </p:nvSpPr>
          <p:spPr bwMode="auto">
            <a:xfrm>
              <a:off x="4270" y="2142"/>
              <a:ext cx="1381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Female Urogenital Diseases</a:t>
              </a:r>
              <a:endParaRPr lang="en-US" altLang="en-US" sz="1400" b="0">
                <a:solidFill>
                  <a:schemeClr val="bg1"/>
                </a:solidFill>
              </a:endParaRPr>
            </a:p>
          </p:txBody>
        </p:sp>
        <p:cxnSp>
          <p:nvCxnSpPr>
            <p:cNvPr id="33802" name="AutoShape 55"/>
            <p:cNvCxnSpPr>
              <a:cxnSpLocks noChangeShapeType="1"/>
              <a:stCxn id="33800" idx="2"/>
              <a:endCxn id="33801" idx="0"/>
            </p:cNvCxnSpPr>
            <p:nvPr/>
          </p:nvCxnSpPr>
          <p:spPr bwMode="auto">
            <a:xfrm>
              <a:off x="4961" y="1928"/>
              <a:ext cx="0" cy="214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03" name="AutoShape 56"/>
            <p:cNvCxnSpPr>
              <a:cxnSpLocks noChangeShapeType="1"/>
              <a:stCxn id="33830" idx="2"/>
              <a:endCxn id="33800" idx="0"/>
            </p:cNvCxnSpPr>
            <p:nvPr/>
          </p:nvCxnSpPr>
          <p:spPr bwMode="auto">
            <a:xfrm>
              <a:off x="2226" y="1377"/>
              <a:ext cx="2735" cy="2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04" name="AutoShape 57"/>
            <p:cNvCxnSpPr>
              <a:cxnSpLocks noChangeShapeType="1"/>
              <a:stCxn id="33801" idx="2"/>
              <a:endCxn id="33806" idx="0"/>
            </p:cNvCxnSpPr>
            <p:nvPr/>
          </p:nvCxnSpPr>
          <p:spPr bwMode="auto">
            <a:xfrm>
              <a:off x="4961" y="2340"/>
              <a:ext cx="0" cy="40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71067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/>
          <p:cNvSpPr>
            <a:spLocks noGrp="1" noChangeArrowheads="1"/>
          </p:cNvSpPr>
          <p:nvPr>
            <p:ph type="title"/>
          </p:nvPr>
        </p:nvSpPr>
        <p:spPr>
          <a:xfrm>
            <a:off x="258763" y="425450"/>
            <a:ext cx="8753475" cy="56515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What would it mean if used in the context of a patient ?</a:t>
            </a:r>
          </a:p>
        </p:txBody>
      </p:sp>
      <p:grpSp>
        <p:nvGrpSpPr>
          <p:cNvPr id="35843" name="Group 3"/>
          <p:cNvGrpSpPr>
            <a:grpSpLocks/>
          </p:cNvGrpSpPr>
          <p:nvPr/>
        </p:nvGrpSpPr>
        <p:grpSpPr bwMode="auto">
          <a:xfrm>
            <a:off x="2514600" y="1254125"/>
            <a:ext cx="2035175" cy="5492750"/>
            <a:chOff x="1584" y="790"/>
            <a:chExt cx="1282" cy="3460"/>
          </a:xfrm>
        </p:grpSpPr>
        <p:sp>
          <p:nvSpPr>
            <p:cNvPr id="35891" name="Rectangle 4"/>
            <p:cNvSpPr>
              <a:spLocks noChangeArrowheads="1"/>
            </p:cNvSpPr>
            <p:nvPr/>
          </p:nvSpPr>
          <p:spPr bwMode="auto">
            <a:xfrm>
              <a:off x="1754" y="3918"/>
              <a:ext cx="942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Wolfram Syndrome</a:t>
              </a:r>
            </a:p>
          </p:txBody>
        </p:sp>
        <p:sp>
          <p:nvSpPr>
            <p:cNvPr id="35892" name="Rectangle 5"/>
            <p:cNvSpPr>
              <a:spLocks noChangeArrowheads="1"/>
            </p:cNvSpPr>
            <p:nvPr/>
          </p:nvSpPr>
          <p:spPr bwMode="auto">
            <a:xfrm>
              <a:off x="1678" y="790"/>
              <a:ext cx="1094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All MeSH Categories</a:t>
              </a:r>
            </a:p>
          </p:txBody>
        </p:sp>
        <p:sp>
          <p:nvSpPr>
            <p:cNvPr id="35893" name="Rectangle 6"/>
            <p:cNvSpPr>
              <a:spLocks noChangeArrowheads="1"/>
            </p:cNvSpPr>
            <p:nvPr/>
          </p:nvSpPr>
          <p:spPr bwMode="auto">
            <a:xfrm>
              <a:off x="1748" y="1179"/>
              <a:ext cx="955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 Category</a:t>
              </a:r>
            </a:p>
          </p:txBody>
        </p:sp>
        <p:sp>
          <p:nvSpPr>
            <p:cNvPr id="35894" name="Rectangle 7"/>
            <p:cNvSpPr>
              <a:spLocks noChangeArrowheads="1"/>
            </p:cNvSpPr>
            <p:nvPr/>
          </p:nvSpPr>
          <p:spPr bwMode="auto">
            <a:xfrm>
              <a:off x="1584" y="1568"/>
              <a:ext cx="1282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Nervous System Diseases</a:t>
              </a:r>
            </a:p>
          </p:txBody>
        </p:sp>
        <p:sp>
          <p:nvSpPr>
            <p:cNvPr id="35895" name="Rectangle 8"/>
            <p:cNvSpPr>
              <a:spLocks noChangeArrowheads="1"/>
            </p:cNvSpPr>
            <p:nvPr/>
          </p:nvSpPr>
          <p:spPr bwMode="auto">
            <a:xfrm>
              <a:off x="1834" y="1958"/>
              <a:ext cx="782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Cranial Nerve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5896" name="Rectangle 9"/>
            <p:cNvSpPr>
              <a:spLocks noChangeArrowheads="1"/>
            </p:cNvSpPr>
            <p:nvPr/>
          </p:nvSpPr>
          <p:spPr bwMode="auto">
            <a:xfrm>
              <a:off x="1875" y="2481"/>
              <a:ext cx="701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Optic Nerve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5897" name="Rectangle 10"/>
            <p:cNvSpPr>
              <a:spLocks noChangeArrowheads="1"/>
            </p:cNvSpPr>
            <p:nvPr/>
          </p:nvSpPr>
          <p:spPr bwMode="auto">
            <a:xfrm>
              <a:off x="1839" y="3005"/>
              <a:ext cx="772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Optic Atrophy</a:t>
              </a:r>
            </a:p>
          </p:txBody>
        </p:sp>
        <p:sp>
          <p:nvSpPr>
            <p:cNvPr id="35898" name="Rectangle 11"/>
            <p:cNvSpPr>
              <a:spLocks noChangeArrowheads="1"/>
            </p:cNvSpPr>
            <p:nvPr/>
          </p:nvSpPr>
          <p:spPr bwMode="auto">
            <a:xfrm>
              <a:off x="1790" y="3394"/>
              <a:ext cx="869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Optic Atrophies,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Hereditary</a:t>
              </a:r>
            </a:p>
          </p:txBody>
        </p:sp>
        <p:cxnSp>
          <p:nvCxnSpPr>
            <p:cNvPr id="35899" name="AutoShape 12"/>
            <p:cNvCxnSpPr>
              <a:cxnSpLocks noChangeShapeType="1"/>
              <a:stCxn id="35892" idx="2"/>
              <a:endCxn id="35893" idx="0"/>
            </p:cNvCxnSpPr>
            <p:nvPr/>
          </p:nvCxnSpPr>
          <p:spPr bwMode="auto">
            <a:xfrm>
              <a:off x="2225" y="988"/>
              <a:ext cx="1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900" name="AutoShape 13"/>
            <p:cNvCxnSpPr>
              <a:cxnSpLocks noChangeShapeType="1"/>
              <a:stCxn id="35893" idx="2"/>
              <a:endCxn id="35894" idx="0"/>
            </p:cNvCxnSpPr>
            <p:nvPr/>
          </p:nvCxnSpPr>
          <p:spPr bwMode="auto">
            <a:xfrm flipH="1">
              <a:off x="2225" y="1377"/>
              <a:ext cx="1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901" name="AutoShape 14"/>
            <p:cNvCxnSpPr>
              <a:cxnSpLocks noChangeShapeType="1"/>
              <a:stCxn id="35894" idx="2"/>
              <a:endCxn id="35895" idx="0"/>
            </p:cNvCxnSpPr>
            <p:nvPr/>
          </p:nvCxnSpPr>
          <p:spPr bwMode="auto">
            <a:xfrm>
              <a:off x="2225" y="1766"/>
              <a:ext cx="0" cy="19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902" name="AutoShape 15"/>
            <p:cNvCxnSpPr>
              <a:cxnSpLocks noChangeShapeType="1"/>
              <a:stCxn id="35895" idx="2"/>
              <a:endCxn id="35896" idx="0"/>
            </p:cNvCxnSpPr>
            <p:nvPr/>
          </p:nvCxnSpPr>
          <p:spPr bwMode="auto">
            <a:xfrm>
              <a:off x="2225" y="2290"/>
              <a:ext cx="1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903" name="AutoShape 16"/>
            <p:cNvCxnSpPr>
              <a:cxnSpLocks noChangeShapeType="1"/>
              <a:stCxn id="35896" idx="2"/>
              <a:endCxn id="35897" idx="0"/>
            </p:cNvCxnSpPr>
            <p:nvPr/>
          </p:nvCxnSpPr>
          <p:spPr bwMode="auto">
            <a:xfrm flipH="1">
              <a:off x="2225" y="2813"/>
              <a:ext cx="1" cy="19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904" name="AutoShape 17"/>
            <p:cNvCxnSpPr>
              <a:cxnSpLocks noChangeShapeType="1"/>
              <a:stCxn id="35897" idx="2"/>
              <a:endCxn id="35898" idx="0"/>
            </p:cNvCxnSpPr>
            <p:nvPr/>
          </p:nvCxnSpPr>
          <p:spPr bwMode="auto">
            <a:xfrm>
              <a:off x="2225" y="3203"/>
              <a:ext cx="0" cy="19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905" name="AutoShape 18"/>
            <p:cNvCxnSpPr>
              <a:cxnSpLocks noChangeShapeType="1"/>
              <a:stCxn id="35898" idx="2"/>
              <a:endCxn id="35891" idx="0"/>
            </p:cNvCxnSpPr>
            <p:nvPr/>
          </p:nvCxnSpPr>
          <p:spPr bwMode="auto">
            <a:xfrm>
              <a:off x="2225" y="3726"/>
              <a:ext cx="0" cy="19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35844" name="Object 51"/>
          <p:cNvGraphicFramePr>
            <a:graphicFrameLocks noGrp="1" noChangeAspect="1"/>
          </p:cNvGraphicFramePr>
          <p:nvPr>
            <p:ph idx="1"/>
          </p:nvPr>
        </p:nvGraphicFramePr>
        <p:xfrm>
          <a:off x="431800" y="5705475"/>
          <a:ext cx="974725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26" name="Photo Editor-foto" r:id="rId4" imgW="3457143" imgH="4086795" progId="MSPhotoEd.3">
                  <p:embed/>
                </p:oleObj>
              </mc:Choice>
              <mc:Fallback>
                <p:oleObj name="Photo Editor-foto" r:id="rId4" imgW="3457143" imgH="40867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" y="5705475"/>
                        <a:ext cx="974725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5" name="Line 53"/>
          <p:cNvSpPr>
            <a:spLocks noChangeShapeType="1"/>
          </p:cNvSpPr>
          <p:nvPr/>
        </p:nvSpPr>
        <p:spPr bwMode="auto">
          <a:xfrm>
            <a:off x="1476375" y="6654800"/>
            <a:ext cx="11938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Text Box 54"/>
          <p:cNvSpPr txBox="1">
            <a:spLocks noChangeArrowheads="1"/>
          </p:cNvSpPr>
          <p:nvPr/>
        </p:nvSpPr>
        <p:spPr bwMode="auto">
          <a:xfrm>
            <a:off x="1744663" y="6188075"/>
            <a:ext cx="625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has</a:t>
            </a:r>
          </a:p>
        </p:txBody>
      </p: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3532188" y="2803525"/>
            <a:ext cx="2730500" cy="2584450"/>
            <a:chOff x="2225" y="1766"/>
            <a:chExt cx="1720" cy="1628"/>
          </a:xfrm>
        </p:grpSpPr>
        <p:sp>
          <p:nvSpPr>
            <p:cNvPr id="35886" name="Rectangle 56"/>
            <p:cNvSpPr>
              <a:spLocks noChangeArrowheads="1"/>
            </p:cNvSpPr>
            <p:nvPr/>
          </p:nvSpPr>
          <p:spPr bwMode="auto">
            <a:xfrm>
              <a:off x="2945" y="2323"/>
              <a:ext cx="975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Neurodegenerative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5887" name="Rectangle 57"/>
            <p:cNvSpPr>
              <a:spLocks noChangeArrowheads="1"/>
            </p:cNvSpPr>
            <p:nvPr/>
          </p:nvSpPr>
          <p:spPr bwMode="auto">
            <a:xfrm>
              <a:off x="2920" y="2806"/>
              <a:ext cx="1025" cy="466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Heredodegenerative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Disorders,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chemeClr val="bg1"/>
                  </a:solidFill>
                </a:rPr>
                <a:t>Nervous System</a:t>
              </a:r>
            </a:p>
          </p:txBody>
        </p:sp>
        <p:cxnSp>
          <p:nvCxnSpPr>
            <p:cNvPr id="35888" name="AutoShape 58"/>
            <p:cNvCxnSpPr>
              <a:cxnSpLocks noChangeShapeType="1"/>
              <a:stCxn id="35886" idx="2"/>
              <a:endCxn id="35887" idx="0"/>
            </p:cNvCxnSpPr>
            <p:nvPr/>
          </p:nvCxnSpPr>
          <p:spPr bwMode="auto">
            <a:xfrm>
              <a:off x="3433" y="2655"/>
              <a:ext cx="0" cy="151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89" name="AutoShape 59"/>
            <p:cNvCxnSpPr>
              <a:cxnSpLocks noChangeShapeType="1"/>
              <a:endCxn id="35886" idx="0"/>
            </p:cNvCxnSpPr>
            <p:nvPr/>
          </p:nvCxnSpPr>
          <p:spPr bwMode="auto">
            <a:xfrm>
              <a:off x="2225" y="1766"/>
              <a:ext cx="1208" cy="557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90" name="AutoShape 60"/>
            <p:cNvCxnSpPr>
              <a:cxnSpLocks noChangeShapeType="1"/>
              <a:stCxn id="35887" idx="2"/>
            </p:cNvCxnSpPr>
            <p:nvPr/>
          </p:nvCxnSpPr>
          <p:spPr bwMode="auto">
            <a:xfrm flipH="1">
              <a:off x="2225" y="3272"/>
              <a:ext cx="1208" cy="12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242888" y="2185988"/>
            <a:ext cx="3290887" cy="3201987"/>
            <a:chOff x="153" y="1377"/>
            <a:chExt cx="2073" cy="2017"/>
          </a:xfrm>
        </p:grpSpPr>
        <p:cxnSp>
          <p:nvCxnSpPr>
            <p:cNvPr id="35877" name="AutoShape 62"/>
            <p:cNvCxnSpPr>
              <a:cxnSpLocks noChangeShapeType="1"/>
              <a:endCxn id="35879" idx="0"/>
            </p:cNvCxnSpPr>
            <p:nvPr/>
          </p:nvCxnSpPr>
          <p:spPr bwMode="auto">
            <a:xfrm flipH="1">
              <a:off x="541" y="1377"/>
              <a:ext cx="1685" cy="405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5878" name="Group 63"/>
            <p:cNvGrpSpPr>
              <a:grpSpLocks/>
            </p:cNvGrpSpPr>
            <p:nvPr/>
          </p:nvGrpSpPr>
          <p:grpSpPr bwMode="auto">
            <a:xfrm>
              <a:off x="153" y="1782"/>
              <a:ext cx="2072" cy="1612"/>
              <a:chOff x="153" y="1782"/>
              <a:chExt cx="2072" cy="1612"/>
            </a:xfrm>
          </p:grpSpPr>
          <p:sp>
            <p:nvSpPr>
              <p:cNvPr id="35879" name="Rectangle 64"/>
              <p:cNvSpPr>
                <a:spLocks noChangeArrowheads="1"/>
              </p:cNvSpPr>
              <p:nvPr/>
            </p:nvSpPr>
            <p:spPr bwMode="auto">
              <a:xfrm>
                <a:off x="182" y="1782"/>
                <a:ext cx="718" cy="198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Eye Diseases</a:t>
                </a:r>
              </a:p>
            </p:txBody>
          </p:sp>
          <p:sp>
            <p:nvSpPr>
              <p:cNvPr id="35880" name="Rectangle 65"/>
              <p:cNvSpPr>
                <a:spLocks noChangeArrowheads="1"/>
              </p:cNvSpPr>
              <p:nvPr/>
            </p:nvSpPr>
            <p:spPr bwMode="auto">
              <a:xfrm>
                <a:off x="153" y="2824"/>
                <a:ext cx="774" cy="332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Eye Diseases,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Hereditary</a:t>
                </a:r>
                <a:endParaRPr lang="en-US" altLang="en-US" sz="1400" b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5881" name="AutoShape 66"/>
              <p:cNvCxnSpPr>
                <a:cxnSpLocks noChangeShapeType="1"/>
                <a:stCxn id="35879" idx="2"/>
                <a:endCxn id="35880" idx="0"/>
              </p:cNvCxnSpPr>
              <p:nvPr/>
            </p:nvCxnSpPr>
            <p:spPr bwMode="auto">
              <a:xfrm flipH="1">
                <a:off x="540" y="1980"/>
                <a:ext cx="1" cy="8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882" name="AutoShape 67"/>
              <p:cNvCxnSpPr>
                <a:cxnSpLocks noChangeShapeType="1"/>
                <a:stCxn id="35880" idx="2"/>
              </p:cNvCxnSpPr>
              <p:nvPr/>
            </p:nvCxnSpPr>
            <p:spPr bwMode="auto">
              <a:xfrm>
                <a:off x="540" y="3156"/>
                <a:ext cx="1685" cy="23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5883" name="Rectangle 68"/>
              <p:cNvSpPr>
                <a:spLocks noChangeArrowheads="1"/>
              </p:cNvSpPr>
              <p:nvPr/>
            </p:nvSpPr>
            <p:spPr bwMode="auto">
              <a:xfrm>
                <a:off x="804" y="2358"/>
                <a:ext cx="701" cy="332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Optic Nerve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b="0">
                    <a:solidFill>
                      <a:schemeClr val="bg1"/>
                    </a:solidFill>
                  </a:rPr>
                  <a:t>Diseases</a:t>
                </a:r>
              </a:p>
            </p:txBody>
          </p:sp>
          <p:cxnSp>
            <p:nvCxnSpPr>
              <p:cNvPr id="35884" name="AutoShape 69"/>
              <p:cNvCxnSpPr>
                <a:cxnSpLocks noChangeShapeType="1"/>
                <a:stCxn id="35883" idx="2"/>
              </p:cNvCxnSpPr>
              <p:nvPr/>
            </p:nvCxnSpPr>
            <p:spPr bwMode="auto">
              <a:xfrm>
                <a:off x="1155" y="2690"/>
                <a:ext cx="1070" cy="3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885" name="AutoShape 70"/>
              <p:cNvCxnSpPr>
                <a:cxnSpLocks noChangeShapeType="1"/>
                <a:stCxn id="35879" idx="2"/>
                <a:endCxn id="35883" idx="0"/>
              </p:cNvCxnSpPr>
              <p:nvPr/>
            </p:nvCxnSpPr>
            <p:spPr bwMode="auto">
              <a:xfrm>
                <a:off x="541" y="1980"/>
                <a:ext cx="614" cy="37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6" name="Group 71"/>
          <p:cNvGrpSpPr>
            <a:grpSpLocks/>
          </p:cNvGrpSpPr>
          <p:nvPr/>
        </p:nvGrpSpPr>
        <p:grpSpPr bwMode="auto">
          <a:xfrm>
            <a:off x="3533775" y="2185988"/>
            <a:ext cx="5505450" cy="2178050"/>
            <a:chOff x="2226" y="1377"/>
            <a:chExt cx="3468" cy="1372"/>
          </a:xfrm>
        </p:grpSpPr>
        <p:sp>
          <p:nvSpPr>
            <p:cNvPr id="35872" name="Rectangle 72"/>
            <p:cNvSpPr>
              <a:spLocks noChangeArrowheads="1"/>
            </p:cNvSpPr>
            <p:nvPr/>
          </p:nvSpPr>
          <p:spPr bwMode="auto">
            <a:xfrm>
              <a:off x="4227" y="1596"/>
              <a:ext cx="1467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Female Urogenital Diseases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and Pregnancy Complications</a:t>
              </a:r>
            </a:p>
          </p:txBody>
        </p:sp>
        <p:sp>
          <p:nvSpPr>
            <p:cNvPr id="35873" name="Rectangle 73"/>
            <p:cNvSpPr>
              <a:spLocks noChangeArrowheads="1"/>
            </p:cNvSpPr>
            <p:nvPr/>
          </p:nvSpPr>
          <p:spPr bwMode="auto">
            <a:xfrm>
              <a:off x="4270" y="2142"/>
              <a:ext cx="1381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Female Urogenital Diseases</a:t>
              </a:r>
              <a:endParaRPr lang="en-US" altLang="en-US" sz="1400" b="0">
                <a:solidFill>
                  <a:schemeClr val="bg1"/>
                </a:solidFill>
              </a:endParaRPr>
            </a:p>
          </p:txBody>
        </p:sp>
        <p:cxnSp>
          <p:nvCxnSpPr>
            <p:cNvPr id="35874" name="AutoShape 74"/>
            <p:cNvCxnSpPr>
              <a:cxnSpLocks noChangeShapeType="1"/>
              <a:stCxn id="35872" idx="2"/>
              <a:endCxn id="35873" idx="0"/>
            </p:cNvCxnSpPr>
            <p:nvPr/>
          </p:nvCxnSpPr>
          <p:spPr bwMode="auto">
            <a:xfrm>
              <a:off x="4961" y="1928"/>
              <a:ext cx="0" cy="214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75" name="AutoShape 75"/>
            <p:cNvCxnSpPr>
              <a:cxnSpLocks noChangeShapeType="1"/>
              <a:endCxn id="35872" idx="0"/>
            </p:cNvCxnSpPr>
            <p:nvPr/>
          </p:nvCxnSpPr>
          <p:spPr bwMode="auto">
            <a:xfrm>
              <a:off x="2226" y="1377"/>
              <a:ext cx="2735" cy="2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76" name="AutoShape 76"/>
            <p:cNvCxnSpPr>
              <a:cxnSpLocks noChangeShapeType="1"/>
              <a:stCxn id="35873" idx="2"/>
            </p:cNvCxnSpPr>
            <p:nvPr/>
          </p:nvCxnSpPr>
          <p:spPr bwMode="auto">
            <a:xfrm>
              <a:off x="4961" y="2340"/>
              <a:ext cx="0" cy="40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" name="Group 77"/>
          <p:cNvGrpSpPr>
            <a:grpSpLocks/>
          </p:cNvGrpSpPr>
          <p:nvPr/>
        </p:nvGrpSpPr>
        <p:grpSpPr bwMode="auto">
          <a:xfrm>
            <a:off x="3532188" y="2185988"/>
            <a:ext cx="5091112" cy="4033837"/>
            <a:chOff x="2225" y="1377"/>
            <a:chExt cx="3207" cy="2541"/>
          </a:xfrm>
        </p:grpSpPr>
        <p:sp>
          <p:nvSpPr>
            <p:cNvPr id="35863" name="Rectangle 78"/>
            <p:cNvSpPr>
              <a:spLocks noChangeArrowheads="1"/>
            </p:cNvSpPr>
            <p:nvPr/>
          </p:nvSpPr>
          <p:spPr bwMode="auto">
            <a:xfrm>
              <a:off x="3078" y="1701"/>
              <a:ext cx="860" cy="332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Male Urogenital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Diseases</a:t>
              </a:r>
            </a:p>
          </p:txBody>
        </p:sp>
        <p:sp>
          <p:nvSpPr>
            <p:cNvPr id="35864" name="Rectangle 79"/>
            <p:cNvSpPr>
              <a:spLocks noChangeArrowheads="1"/>
            </p:cNvSpPr>
            <p:nvPr/>
          </p:nvSpPr>
          <p:spPr bwMode="auto">
            <a:xfrm>
              <a:off x="4490" y="2749"/>
              <a:ext cx="942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Urologic Diseases</a:t>
              </a:r>
              <a:endParaRPr lang="en-US" altLang="en-US" sz="1400" b="0">
                <a:solidFill>
                  <a:schemeClr val="bg1"/>
                </a:solidFill>
              </a:endParaRPr>
            </a:p>
          </p:txBody>
        </p:sp>
        <p:sp>
          <p:nvSpPr>
            <p:cNvPr id="35865" name="Rectangle 80"/>
            <p:cNvSpPr>
              <a:spLocks noChangeArrowheads="1"/>
            </p:cNvSpPr>
            <p:nvPr/>
          </p:nvSpPr>
          <p:spPr bwMode="auto">
            <a:xfrm>
              <a:off x="4523" y="3220"/>
              <a:ext cx="874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Kidney Diseases</a:t>
              </a:r>
            </a:p>
          </p:txBody>
        </p:sp>
        <p:sp>
          <p:nvSpPr>
            <p:cNvPr id="35866" name="Rectangle 81"/>
            <p:cNvSpPr>
              <a:spLocks noChangeArrowheads="1"/>
            </p:cNvSpPr>
            <p:nvPr/>
          </p:nvSpPr>
          <p:spPr bwMode="auto">
            <a:xfrm>
              <a:off x="3357" y="3551"/>
              <a:ext cx="954" cy="198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0">
                  <a:solidFill>
                    <a:schemeClr val="bg1"/>
                  </a:solidFill>
                </a:rPr>
                <a:t>Diabetes Insipidus</a:t>
              </a:r>
              <a:endParaRPr lang="en-US" altLang="en-US" sz="1400" b="0">
                <a:solidFill>
                  <a:schemeClr val="bg1"/>
                </a:solidFill>
              </a:endParaRPr>
            </a:p>
          </p:txBody>
        </p:sp>
        <p:cxnSp>
          <p:nvCxnSpPr>
            <p:cNvPr id="35867" name="AutoShape 82"/>
            <p:cNvCxnSpPr>
              <a:cxnSpLocks noChangeShapeType="1"/>
              <a:stCxn id="35863" idx="2"/>
              <a:endCxn id="35864" idx="0"/>
            </p:cNvCxnSpPr>
            <p:nvPr/>
          </p:nvCxnSpPr>
          <p:spPr bwMode="auto">
            <a:xfrm>
              <a:off x="3508" y="2033"/>
              <a:ext cx="1453" cy="716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68" name="AutoShape 83"/>
            <p:cNvCxnSpPr>
              <a:cxnSpLocks noChangeShapeType="1"/>
              <a:stCxn id="35864" idx="2"/>
              <a:endCxn id="35865" idx="0"/>
            </p:cNvCxnSpPr>
            <p:nvPr/>
          </p:nvCxnSpPr>
          <p:spPr bwMode="auto">
            <a:xfrm flipH="1">
              <a:off x="4960" y="2947"/>
              <a:ext cx="1" cy="273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69" name="AutoShape 84"/>
            <p:cNvCxnSpPr>
              <a:cxnSpLocks noChangeShapeType="1"/>
              <a:stCxn id="35865" idx="2"/>
              <a:endCxn id="35866" idx="0"/>
            </p:cNvCxnSpPr>
            <p:nvPr/>
          </p:nvCxnSpPr>
          <p:spPr bwMode="auto">
            <a:xfrm flipH="1">
              <a:off x="3834" y="3418"/>
              <a:ext cx="1126" cy="133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70" name="AutoShape 85"/>
            <p:cNvCxnSpPr>
              <a:cxnSpLocks noChangeShapeType="1"/>
              <a:endCxn id="35863" idx="0"/>
            </p:cNvCxnSpPr>
            <p:nvPr/>
          </p:nvCxnSpPr>
          <p:spPr bwMode="auto">
            <a:xfrm>
              <a:off x="2226" y="1377"/>
              <a:ext cx="1282" cy="324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71" name="AutoShape 86"/>
            <p:cNvCxnSpPr>
              <a:cxnSpLocks noChangeShapeType="1"/>
              <a:stCxn id="35866" idx="2"/>
            </p:cNvCxnSpPr>
            <p:nvPr/>
          </p:nvCxnSpPr>
          <p:spPr bwMode="auto">
            <a:xfrm flipH="1">
              <a:off x="2225" y="3749"/>
              <a:ext cx="1609" cy="16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" name="Group 90"/>
          <p:cNvGrpSpPr>
            <a:grpSpLocks/>
          </p:cNvGrpSpPr>
          <p:nvPr/>
        </p:nvGrpSpPr>
        <p:grpSpPr bwMode="auto">
          <a:xfrm>
            <a:off x="6708775" y="1373188"/>
            <a:ext cx="2317750" cy="2330450"/>
            <a:chOff x="4226" y="865"/>
            <a:chExt cx="1460" cy="1468"/>
          </a:xfrm>
        </p:grpSpPr>
        <p:sp>
          <p:nvSpPr>
            <p:cNvPr id="35860" name="Rectangle 87"/>
            <p:cNvSpPr>
              <a:spLocks noChangeArrowheads="1"/>
            </p:cNvSpPr>
            <p:nvPr/>
          </p:nvSpPr>
          <p:spPr bwMode="auto">
            <a:xfrm>
              <a:off x="4226" y="1597"/>
              <a:ext cx="1460" cy="331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5861" name="Rectangle 88"/>
            <p:cNvSpPr>
              <a:spLocks noChangeArrowheads="1"/>
            </p:cNvSpPr>
            <p:nvPr/>
          </p:nvSpPr>
          <p:spPr bwMode="auto">
            <a:xfrm>
              <a:off x="4277" y="2144"/>
              <a:ext cx="1358" cy="189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5862" name="Text Box 89"/>
            <p:cNvSpPr txBox="1">
              <a:spLocks noChangeArrowheads="1"/>
            </p:cNvSpPr>
            <p:nvPr/>
          </p:nvSpPr>
          <p:spPr bwMode="auto">
            <a:xfrm>
              <a:off x="4595" y="865"/>
              <a:ext cx="836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0">
                  <a:solidFill>
                    <a:srgbClr val="FF0000"/>
                  </a:solidFill>
                </a:rPr>
                <a:t>???</a:t>
              </a:r>
            </a:p>
          </p:txBody>
        </p:sp>
      </p:grpSp>
      <p:grpSp>
        <p:nvGrpSpPr>
          <p:cNvPr id="9" name="Group 98"/>
          <p:cNvGrpSpPr>
            <a:grpSpLocks/>
          </p:cNvGrpSpPr>
          <p:nvPr/>
        </p:nvGrpSpPr>
        <p:grpSpPr bwMode="auto">
          <a:xfrm>
            <a:off x="1531938" y="3579813"/>
            <a:ext cx="1411287" cy="2667000"/>
            <a:chOff x="965" y="2255"/>
            <a:chExt cx="889" cy="1680"/>
          </a:xfrm>
        </p:grpSpPr>
        <p:grpSp>
          <p:nvGrpSpPr>
            <p:cNvPr id="35853" name="Group 96"/>
            <p:cNvGrpSpPr>
              <a:grpSpLocks/>
            </p:cNvGrpSpPr>
            <p:nvPr/>
          </p:nvGrpSpPr>
          <p:grpSpPr bwMode="auto">
            <a:xfrm>
              <a:off x="965" y="2255"/>
              <a:ext cx="889" cy="1680"/>
              <a:chOff x="965" y="2255"/>
              <a:chExt cx="889" cy="1680"/>
            </a:xfrm>
          </p:grpSpPr>
          <p:sp>
            <p:nvSpPr>
              <p:cNvPr id="35855" name="Line 91"/>
              <p:cNvSpPr>
                <a:spLocks noChangeShapeType="1"/>
              </p:cNvSpPr>
              <p:nvPr/>
            </p:nvSpPr>
            <p:spPr bwMode="auto">
              <a:xfrm flipV="1">
                <a:off x="965" y="3552"/>
                <a:ext cx="757" cy="126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6" name="Line 92"/>
              <p:cNvSpPr>
                <a:spLocks noChangeShapeType="1"/>
              </p:cNvSpPr>
              <p:nvPr/>
            </p:nvSpPr>
            <p:spPr bwMode="auto">
              <a:xfrm flipV="1">
                <a:off x="971" y="3112"/>
                <a:ext cx="797" cy="554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7" name="Line 93"/>
              <p:cNvSpPr>
                <a:spLocks noChangeShapeType="1"/>
              </p:cNvSpPr>
              <p:nvPr/>
            </p:nvSpPr>
            <p:spPr bwMode="auto">
              <a:xfrm flipV="1">
                <a:off x="982" y="2633"/>
                <a:ext cx="837" cy="1039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8" name="Text Box 94"/>
              <p:cNvSpPr txBox="1">
                <a:spLocks noChangeArrowheads="1"/>
              </p:cNvSpPr>
              <p:nvPr/>
            </p:nvSpPr>
            <p:spPr bwMode="auto">
              <a:xfrm>
                <a:off x="1546" y="2255"/>
                <a:ext cx="30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rgbClr val="FFFF00"/>
                    </a:solidFill>
                  </a:rPr>
                  <a:t>…</a:t>
                </a:r>
              </a:p>
            </p:txBody>
          </p:sp>
          <p:sp>
            <p:nvSpPr>
              <p:cNvPr id="35859" name="AutoShape 95"/>
              <p:cNvSpPr>
                <a:spLocks noChangeArrowheads="1"/>
              </p:cNvSpPr>
              <p:nvPr/>
            </p:nvSpPr>
            <p:spPr bwMode="auto">
              <a:xfrm>
                <a:off x="1277" y="3747"/>
                <a:ext cx="97" cy="188"/>
              </a:xfrm>
              <a:prstGeom prst="upArrow">
                <a:avLst>
                  <a:gd name="adj1" fmla="val 50000"/>
                  <a:gd name="adj2" fmla="val 48454"/>
                </a:avLst>
              </a:prstGeom>
              <a:noFill/>
              <a:ln w="28575" algn="ctr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5854" name="Text Box 97"/>
            <p:cNvSpPr txBox="1">
              <a:spLocks noChangeArrowheads="1"/>
            </p:cNvSpPr>
            <p:nvPr/>
          </p:nvSpPr>
          <p:spPr bwMode="auto">
            <a:xfrm>
              <a:off x="1036" y="2825"/>
              <a:ext cx="3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</a:rPr>
                <a:t>has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415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Principle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If a particular (individual) is related in a specific way to a ‘class’, it should also be related in the same way to all the ‘superclasses’ of that class</a:t>
            </a:r>
          </a:p>
          <a:p>
            <a:pPr lvl="1" eaLnBrk="1" hangingPunct="1"/>
            <a:r>
              <a:rPr lang="en-US" altLang="en-US" smtClean="0"/>
              <a:t>Technically: “… to all the classes that </a:t>
            </a:r>
            <a:r>
              <a:rPr lang="en-US" altLang="en-US" b="1" i="1" u="sng" smtClean="0"/>
              <a:t>subsume</a:t>
            </a:r>
            <a:r>
              <a:rPr lang="en-US" altLang="en-US" smtClean="0"/>
              <a:t> that class”</a:t>
            </a:r>
          </a:p>
        </p:txBody>
      </p:sp>
      <p:sp>
        <p:nvSpPr>
          <p:cNvPr id="3789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C8A4AD1-0243-4EAE-AE50-21D4DD15E537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AutoShap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mtClean="0"/>
              <a:t>MeSH Tree Structures – 2007 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en-US" smtClean="0"/>
              <a:t>Body Regions [A01]     </a:t>
            </a:r>
          </a:p>
          <a:p>
            <a:pPr lvl="1" eaLnBrk="1" hangingPunct="1"/>
            <a:r>
              <a:rPr lang="nl-NL" altLang="en-US" smtClean="0"/>
              <a:t>Extremities [A01.378]     </a:t>
            </a:r>
          </a:p>
          <a:p>
            <a:pPr lvl="2" eaLnBrk="1" hangingPunct="1"/>
            <a:r>
              <a:rPr lang="nl-NL" altLang="en-US" smtClean="0"/>
              <a:t>Lower Extremity [A01.378.610]     </a:t>
            </a:r>
          </a:p>
          <a:p>
            <a:pPr lvl="3" eaLnBrk="1" hangingPunct="1"/>
            <a:r>
              <a:rPr lang="nl-NL" altLang="en-US" smtClean="0"/>
              <a:t>Buttocks [A01.378.610.100]    </a:t>
            </a:r>
          </a:p>
          <a:p>
            <a:pPr lvl="3" eaLnBrk="1" hangingPunct="1"/>
            <a:r>
              <a:rPr lang="nl-NL" altLang="en-US" smtClean="0"/>
              <a:t>Foot [A01.378.610.250]    </a:t>
            </a:r>
          </a:p>
          <a:p>
            <a:pPr lvl="4" eaLnBrk="1" hangingPunct="1"/>
            <a:r>
              <a:rPr lang="nl-NL" altLang="en-US" smtClean="0"/>
              <a:t>Ankle [A01.378.610.250.149]   </a:t>
            </a:r>
          </a:p>
          <a:p>
            <a:pPr lvl="4" eaLnBrk="1" hangingPunct="1"/>
            <a:r>
              <a:rPr lang="nl-NL" altLang="en-US" smtClean="0"/>
              <a:t>Forefoot, Human [A01.378.610.250.300]  +   </a:t>
            </a:r>
          </a:p>
          <a:p>
            <a:pPr lvl="4" eaLnBrk="1" hangingPunct="1"/>
            <a:r>
              <a:rPr lang="nl-NL" altLang="en-US" smtClean="0"/>
              <a:t>Heel [A01.378.610.250.510]   </a:t>
            </a:r>
          </a:p>
          <a:p>
            <a:pPr lvl="3" eaLnBrk="1" hangingPunct="1"/>
            <a:r>
              <a:rPr lang="nl-NL" altLang="en-US" smtClean="0"/>
              <a:t>Hip [A01.378.610.400]    </a:t>
            </a:r>
          </a:p>
          <a:p>
            <a:pPr lvl="3" eaLnBrk="1" hangingPunct="1"/>
            <a:r>
              <a:rPr lang="nl-NL" altLang="en-US" smtClean="0"/>
              <a:t>Knee [A01.378.610.450]    </a:t>
            </a:r>
          </a:p>
          <a:p>
            <a:pPr lvl="3" eaLnBrk="1" hangingPunct="1"/>
            <a:r>
              <a:rPr lang="nl-NL" altLang="en-US" smtClean="0"/>
              <a:t>Leg [A01.378.610.500]    </a:t>
            </a:r>
          </a:p>
          <a:p>
            <a:pPr lvl="3" eaLnBrk="1" hangingPunct="1"/>
            <a:r>
              <a:rPr lang="nl-NL" altLang="en-US" smtClean="0"/>
              <a:t>Thigh [A01.378.610.750] </a:t>
            </a:r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6362700" y="5451475"/>
            <a:ext cx="2268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BE" altLang="en-US" sz="2400">
                <a:solidFill>
                  <a:srgbClr val="FF0000"/>
                </a:solidFill>
                <a:cs typeface="Times New Roman" panose="02020603050405020304" pitchFamily="18" charset="0"/>
              </a:rPr>
              <a:t>What’s wrong ?</a:t>
            </a:r>
            <a:endParaRPr lang="nl-NL" altLang="en-US" sz="240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956175" y="1524000"/>
            <a:ext cx="1905000" cy="2514600"/>
            <a:chOff x="3264" y="1104"/>
            <a:chExt cx="1200" cy="1584"/>
          </a:xfrm>
        </p:grpSpPr>
        <p:sp>
          <p:nvSpPr>
            <p:cNvPr id="39942" name="AutoShape 6"/>
            <p:cNvSpPr>
              <a:spLocks/>
            </p:cNvSpPr>
            <p:nvPr/>
          </p:nvSpPr>
          <p:spPr bwMode="auto">
            <a:xfrm>
              <a:off x="3598" y="1440"/>
              <a:ext cx="144" cy="624"/>
            </a:xfrm>
            <a:prstGeom prst="rightBracket">
              <a:avLst>
                <a:gd name="adj" fmla="val 90278"/>
              </a:avLst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9943" name="AutoShape 7"/>
            <p:cNvSpPr>
              <a:spLocks/>
            </p:cNvSpPr>
            <p:nvPr/>
          </p:nvSpPr>
          <p:spPr bwMode="auto">
            <a:xfrm>
              <a:off x="3264" y="1104"/>
              <a:ext cx="144" cy="624"/>
            </a:xfrm>
            <a:prstGeom prst="rightBracket">
              <a:avLst>
                <a:gd name="adj" fmla="val 90278"/>
              </a:avLst>
            </a:prstGeom>
            <a:noFill/>
            <a:ln w="38100">
              <a:solidFill>
                <a:srgbClr val="74DC3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9944" name="AutoShape 8"/>
            <p:cNvSpPr>
              <a:spLocks/>
            </p:cNvSpPr>
            <p:nvPr/>
          </p:nvSpPr>
          <p:spPr bwMode="auto">
            <a:xfrm>
              <a:off x="4320" y="1776"/>
              <a:ext cx="144" cy="480"/>
            </a:xfrm>
            <a:prstGeom prst="rightBracket">
              <a:avLst>
                <a:gd name="adj" fmla="val 69444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9945" name="AutoShape 9"/>
            <p:cNvSpPr>
              <a:spLocks/>
            </p:cNvSpPr>
            <p:nvPr/>
          </p:nvSpPr>
          <p:spPr bwMode="auto">
            <a:xfrm>
              <a:off x="3936" y="2256"/>
              <a:ext cx="144" cy="432"/>
            </a:xfrm>
            <a:prstGeom prst="rightBracket">
              <a:avLst>
                <a:gd name="adj" fmla="val 62500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02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SNOMED-CT: what is wrong here?</a:t>
            </a:r>
          </a:p>
        </p:txBody>
      </p:sp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905000"/>
            <a:ext cx="8720137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614613" y="3227388"/>
            <a:ext cx="6215062" cy="1022350"/>
            <a:chOff x="1647" y="2315"/>
            <a:chExt cx="3915" cy="644"/>
          </a:xfrm>
        </p:grpSpPr>
        <p:sp>
          <p:nvSpPr>
            <p:cNvPr id="41996" name="Rectangle 6"/>
            <p:cNvSpPr>
              <a:spLocks noChangeArrowheads="1"/>
            </p:cNvSpPr>
            <p:nvPr/>
          </p:nvSpPr>
          <p:spPr bwMode="auto">
            <a:xfrm>
              <a:off x="2699" y="2321"/>
              <a:ext cx="2863" cy="632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997" name="Rectangle 9"/>
            <p:cNvSpPr>
              <a:spLocks noChangeArrowheads="1"/>
            </p:cNvSpPr>
            <p:nvPr/>
          </p:nvSpPr>
          <p:spPr bwMode="auto">
            <a:xfrm>
              <a:off x="1647" y="2315"/>
              <a:ext cx="969" cy="64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nose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635250" y="2667000"/>
            <a:ext cx="6219825" cy="481013"/>
            <a:chOff x="1660" y="1962"/>
            <a:chExt cx="3918" cy="303"/>
          </a:xfrm>
        </p:grpSpPr>
        <p:sp>
          <p:nvSpPr>
            <p:cNvPr id="41994" name="Rectangle 5"/>
            <p:cNvSpPr>
              <a:spLocks noChangeArrowheads="1"/>
            </p:cNvSpPr>
            <p:nvPr/>
          </p:nvSpPr>
          <p:spPr bwMode="auto">
            <a:xfrm>
              <a:off x="2698" y="1962"/>
              <a:ext cx="2880" cy="302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995" name="Rectangle 10"/>
            <p:cNvSpPr>
              <a:spLocks noChangeArrowheads="1"/>
            </p:cNvSpPr>
            <p:nvPr/>
          </p:nvSpPr>
          <p:spPr bwMode="auto">
            <a:xfrm>
              <a:off x="1660" y="1964"/>
              <a:ext cx="964" cy="30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bones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625725" y="4297363"/>
            <a:ext cx="6211888" cy="1428750"/>
            <a:chOff x="1654" y="2989"/>
            <a:chExt cx="3913" cy="900"/>
          </a:xfrm>
        </p:grpSpPr>
        <p:sp>
          <p:nvSpPr>
            <p:cNvPr id="41992" name="Rectangle 7"/>
            <p:cNvSpPr>
              <a:spLocks noChangeArrowheads="1"/>
            </p:cNvSpPr>
            <p:nvPr/>
          </p:nvSpPr>
          <p:spPr bwMode="auto">
            <a:xfrm>
              <a:off x="2710" y="2989"/>
              <a:ext cx="2857" cy="9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1993" name="Rectangle 11"/>
            <p:cNvSpPr>
              <a:spLocks noChangeArrowheads="1"/>
            </p:cNvSpPr>
            <p:nvPr/>
          </p:nvSpPr>
          <p:spPr bwMode="auto">
            <a:xfrm>
              <a:off x="1654" y="2994"/>
              <a:ext cx="964" cy="86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fracture</a:t>
              </a:r>
            </a:p>
          </p:txBody>
        </p:sp>
      </p:grp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297238" y="5783263"/>
            <a:ext cx="2195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false synonymy</a:t>
            </a:r>
          </a:p>
        </p:txBody>
      </p:sp>
    </p:spTree>
    <p:extLst>
      <p:ext uri="{BB962C8B-B14F-4D97-AF65-F5344CB8AC3E}">
        <p14:creationId xmlns:p14="http://schemas.microsoft.com/office/powerpoint/2010/main" val="401745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Coding / Classification confusion</a:t>
            </a:r>
          </a:p>
        </p:txBody>
      </p:sp>
      <p:grpSp>
        <p:nvGrpSpPr>
          <p:cNvPr id="44035" name="Group 24"/>
          <p:cNvGrpSpPr>
            <a:grpSpLocks/>
          </p:cNvGrpSpPr>
          <p:nvPr/>
        </p:nvGrpSpPr>
        <p:grpSpPr bwMode="auto">
          <a:xfrm>
            <a:off x="347663" y="2578100"/>
            <a:ext cx="8542337" cy="3562350"/>
            <a:chOff x="225" y="1624"/>
            <a:chExt cx="5381" cy="2244"/>
          </a:xfrm>
        </p:grpSpPr>
        <p:sp>
          <p:nvSpPr>
            <p:cNvPr id="44036" name="Text Box 4"/>
            <p:cNvSpPr txBox="1">
              <a:spLocks noChangeArrowheads="1"/>
            </p:cNvSpPr>
            <p:nvPr/>
          </p:nvSpPr>
          <p:spPr bwMode="auto">
            <a:xfrm>
              <a:off x="225" y="1624"/>
              <a:ext cx="5381" cy="44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chemeClr val="bg1"/>
                  </a:solidFill>
                </a:rPr>
                <a:t>A patient with a fractured nasal bone  </a:t>
              </a:r>
            </a:p>
          </p:txBody>
        </p:sp>
        <p:sp>
          <p:nvSpPr>
            <p:cNvPr id="44037" name="Text Box 5"/>
            <p:cNvSpPr txBox="1">
              <a:spLocks noChangeArrowheads="1"/>
            </p:cNvSpPr>
            <p:nvPr/>
          </p:nvSpPr>
          <p:spPr bwMode="auto">
            <a:xfrm>
              <a:off x="808" y="2525"/>
              <a:ext cx="4216" cy="44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chemeClr val="bg1"/>
                  </a:solidFill>
                </a:rPr>
                <a:t>A patient with a broken nose  </a:t>
              </a:r>
            </a:p>
          </p:txBody>
        </p:sp>
        <p:sp>
          <p:nvSpPr>
            <p:cNvPr id="44038" name="Text Box 6"/>
            <p:cNvSpPr txBox="1">
              <a:spLocks noChangeArrowheads="1"/>
            </p:cNvSpPr>
            <p:nvPr/>
          </p:nvSpPr>
          <p:spPr bwMode="auto">
            <a:xfrm>
              <a:off x="310" y="3426"/>
              <a:ext cx="5212" cy="44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chemeClr val="bg1"/>
                  </a:solidFill>
                </a:rPr>
                <a:t>A patient with a fracture of the nose  </a:t>
              </a:r>
            </a:p>
          </p:txBody>
        </p:sp>
        <p:sp>
          <p:nvSpPr>
            <p:cNvPr id="44039" name="Text Box 7"/>
            <p:cNvSpPr txBox="1">
              <a:spLocks noChangeArrowheads="1"/>
            </p:cNvSpPr>
            <p:nvPr/>
          </p:nvSpPr>
          <p:spPr bwMode="auto">
            <a:xfrm>
              <a:off x="557" y="2048"/>
              <a:ext cx="335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>
                  <a:solidFill>
                    <a:schemeClr val="bg1"/>
                  </a:solidFill>
                </a:rPr>
                <a:t>=</a:t>
              </a:r>
            </a:p>
          </p:txBody>
        </p:sp>
        <p:sp>
          <p:nvSpPr>
            <p:cNvPr id="44040" name="Text Box 8"/>
            <p:cNvSpPr txBox="1">
              <a:spLocks noChangeArrowheads="1"/>
            </p:cNvSpPr>
            <p:nvPr/>
          </p:nvSpPr>
          <p:spPr bwMode="auto">
            <a:xfrm>
              <a:off x="558" y="2920"/>
              <a:ext cx="335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>
                  <a:solidFill>
                    <a:schemeClr val="bg1"/>
                  </a:solidFill>
                </a:rPr>
                <a:t>=</a:t>
              </a:r>
            </a:p>
          </p:txBody>
        </p:sp>
        <p:sp>
          <p:nvSpPr>
            <p:cNvPr id="44041" name="Line 9"/>
            <p:cNvSpPr>
              <a:spLocks noChangeShapeType="1"/>
            </p:cNvSpPr>
            <p:nvPr/>
          </p:nvSpPr>
          <p:spPr bwMode="auto">
            <a:xfrm>
              <a:off x="981" y="2064"/>
              <a:ext cx="0" cy="46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2" name="Line 10"/>
            <p:cNvSpPr>
              <a:spLocks noChangeShapeType="1"/>
            </p:cNvSpPr>
            <p:nvPr/>
          </p:nvSpPr>
          <p:spPr bwMode="auto">
            <a:xfrm>
              <a:off x="953" y="2970"/>
              <a:ext cx="0" cy="46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580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30"/>
          <p:cNvGrpSpPr>
            <a:grpSpLocks/>
          </p:cNvGrpSpPr>
          <p:nvPr/>
        </p:nvGrpSpPr>
        <p:grpSpPr bwMode="auto">
          <a:xfrm>
            <a:off x="342900" y="2578100"/>
            <a:ext cx="8542338" cy="3562350"/>
            <a:chOff x="322" y="1721"/>
            <a:chExt cx="5381" cy="2244"/>
          </a:xfrm>
        </p:grpSpPr>
        <p:sp>
          <p:nvSpPr>
            <p:cNvPr id="46099" name="Text Box 23"/>
            <p:cNvSpPr txBox="1">
              <a:spLocks noChangeArrowheads="1"/>
            </p:cNvSpPr>
            <p:nvPr/>
          </p:nvSpPr>
          <p:spPr bwMode="auto">
            <a:xfrm>
              <a:off x="322" y="1721"/>
              <a:ext cx="5381" cy="44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chemeClr val="bg1"/>
                  </a:solidFill>
                </a:rPr>
                <a:t>A patient with a fractured nasal bone  </a:t>
              </a:r>
            </a:p>
          </p:txBody>
        </p:sp>
        <p:sp>
          <p:nvSpPr>
            <p:cNvPr id="46100" name="Text Box 24"/>
            <p:cNvSpPr txBox="1">
              <a:spLocks noChangeArrowheads="1"/>
            </p:cNvSpPr>
            <p:nvPr/>
          </p:nvSpPr>
          <p:spPr bwMode="auto">
            <a:xfrm>
              <a:off x="905" y="2622"/>
              <a:ext cx="4216" cy="44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chemeClr val="bg1"/>
                  </a:solidFill>
                </a:rPr>
                <a:t>A patient with a broken nose  </a:t>
              </a:r>
            </a:p>
          </p:txBody>
        </p:sp>
        <p:sp>
          <p:nvSpPr>
            <p:cNvPr id="46101" name="Text Box 25"/>
            <p:cNvSpPr txBox="1">
              <a:spLocks noChangeArrowheads="1"/>
            </p:cNvSpPr>
            <p:nvPr/>
          </p:nvSpPr>
          <p:spPr bwMode="auto">
            <a:xfrm>
              <a:off x="407" y="3523"/>
              <a:ext cx="5212" cy="44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chemeClr val="bg1"/>
                  </a:solidFill>
                </a:rPr>
                <a:t>A patient with a fracture of the nose  </a:t>
              </a:r>
            </a:p>
          </p:txBody>
        </p:sp>
        <p:sp>
          <p:nvSpPr>
            <p:cNvPr id="46102" name="Text Box 26"/>
            <p:cNvSpPr txBox="1">
              <a:spLocks noChangeArrowheads="1"/>
            </p:cNvSpPr>
            <p:nvPr/>
          </p:nvSpPr>
          <p:spPr bwMode="auto">
            <a:xfrm>
              <a:off x="654" y="2145"/>
              <a:ext cx="335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>
                  <a:solidFill>
                    <a:schemeClr val="bg1"/>
                  </a:solidFill>
                </a:rPr>
                <a:t>=</a:t>
              </a:r>
            </a:p>
          </p:txBody>
        </p:sp>
        <p:sp>
          <p:nvSpPr>
            <p:cNvPr id="46103" name="Text Box 27"/>
            <p:cNvSpPr txBox="1">
              <a:spLocks noChangeArrowheads="1"/>
            </p:cNvSpPr>
            <p:nvPr/>
          </p:nvSpPr>
          <p:spPr bwMode="auto">
            <a:xfrm>
              <a:off x="655" y="3017"/>
              <a:ext cx="335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>
                  <a:solidFill>
                    <a:schemeClr val="bg1"/>
                  </a:solidFill>
                </a:rPr>
                <a:t>=</a:t>
              </a:r>
            </a:p>
          </p:txBody>
        </p:sp>
        <p:sp>
          <p:nvSpPr>
            <p:cNvPr id="46104" name="Line 28"/>
            <p:cNvSpPr>
              <a:spLocks noChangeShapeType="1"/>
            </p:cNvSpPr>
            <p:nvPr/>
          </p:nvSpPr>
          <p:spPr bwMode="auto">
            <a:xfrm>
              <a:off x="1078" y="2161"/>
              <a:ext cx="0" cy="46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5" name="Line 29"/>
            <p:cNvSpPr>
              <a:spLocks noChangeShapeType="1"/>
            </p:cNvSpPr>
            <p:nvPr/>
          </p:nvSpPr>
          <p:spPr bwMode="auto">
            <a:xfrm>
              <a:off x="1050" y="3067"/>
              <a:ext cx="0" cy="46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083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Coding / Classification confusion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752600"/>
            <a:ext cx="8686800" cy="48768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P           +                                 X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		       P                    +                         Y</a:t>
            </a:r>
          </a:p>
          <a:p>
            <a:endParaRPr lang="en-US" dirty="0"/>
          </a:p>
          <a:p>
            <a:endParaRPr lang="en-US" dirty="0" smtClean="0"/>
          </a:p>
          <a:p>
            <a:pPr>
              <a:spcBef>
                <a:spcPts val="1200"/>
              </a:spcBef>
            </a:pPr>
            <a:r>
              <a:rPr lang="en-US" dirty="0" smtClean="0"/>
              <a:t>		       P                    +                          Z</a:t>
            </a:r>
            <a:endParaRPr lang="en-US" dirty="0"/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341313" y="2578100"/>
            <a:ext cx="8542337" cy="3562350"/>
            <a:chOff x="225" y="1624"/>
            <a:chExt cx="5381" cy="2244"/>
          </a:xfrm>
        </p:grpSpPr>
        <p:sp>
          <p:nvSpPr>
            <p:cNvPr id="46085" name="Text Box 3"/>
            <p:cNvSpPr txBox="1">
              <a:spLocks noChangeArrowheads="1"/>
            </p:cNvSpPr>
            <p:nvPr/>
          </p:nvSpPr>
          <p:spPr bwMode="auto">
            <a:xfrm>
              <a:off x="225" y="1624"/>
              <a:ext cx="5381" cy="44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chemeClr val="bg1"/>
                  </a:solidFill>
                </a:rPr>
                <a:t>A patient with </a:t>
              </a:r>
              <a:r>
                <a:rPr lang="en-US" altLang="en-US" sz="4000">
                  <a:solidFill>
                    <a:srgbClr val="FF0000"/>
                  </a:solidFill>
                </a:rPr>
                <a:t>a fractured nasal bone</a:t>
              </a:r>
              <a:r>
                <a:rPr lang="en-US" altLang="en-US" sz="4000">
                  <a:solidFill>
                    <a:schemeClr val="bg1"/>
                  </a:solidFill>
                </a:rPr>
                <a:t>  </a:t>
              </a:r>
            </a:p>
          </p:txBody>
        </p:sp>
        <p:sp>
          <p:nvSpPr>
            <p:cNvPr id="46086" name="Text Box 4"/>
            <p:cNvSpPr txBox="1">
              <a:spLocks noChangeArrowheads="1"/>
            </p:cNvSpPr>
            <p:nvPr/>
          </p:nvSpPr>
          <p:spPr bwMode="auto">
            <a:xfrm>
              <a:off x="808" y="2525"/>
              <a:ext cx="4216" cy="44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chemeClr val="bg1"/>
                  </a:solidFill>
                </a:rPr>
                <a:t>A patient with </a:t>
              </a:r>
              <a:r>
                <a:rPr lang="en-US" altLang="en-US" sz="4000">
                  <a:solidFill>
                    <a:srgbClr val="FFFF00"/>
                  </a:solidFill>
                </a:rPr>
                <a:t>a broken nose</a:t>
              </a:r>
              <a:r>
                <a:rPr lang="en-US" altLang="en-US" sz="4000">
                  <a:solidFill>
                    <a:schemeClr val="bg1"/>
                  </a:solidFill>
                </a:rPr>
                <a:t>  </a:t>
              </a:r>
            </a:p>
          </p:txBody>
        </p:sp>
        <p:sp>
          <p:nvSpPr>
            <p:cNvPr id="46087" name="Text Box 5"/>
            <p:cNvSpPr txBox="1">
              <a:spLocks noChangeArrowheads="1"/>
            </p:cNvSpPr>
            <p:nvPr/>
          </p:nvSpPr>
          <p:spPr bwMode="auto">
            <a:xfrm>
              <a:off x="310" y="3426"/>
              <a:ext cx="5212" cy="442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>
                  <a:solidFill>
                    <a:schemeClr val="bg1"/>
                  </a:solidFill>
                </a:rPr>
                <a:t>A patient with </a:t>
              </a:r>
              <a:r>
                <a:rPr lang="en-US" altLang="en-US" sz="4000">
                  <a:solidFill>
                    <a:srgbClr val="00FF00"/>
                  </a:solidFill>
                </a:rPr>
                <a:t>a fracture of the nose</a:t>
              </a:r>
              <a:r>
                <a:rPr lang="en-US" altLang="en-US" sz="4000">
                  <a:solidFill>
                    <a:schemeClr val="bg1"/>
                  </a:solidFill>
                </a:rPr>
                <a:t>  </a:t>
              </a:r>
            </a:p>
          </p:txBody>
        </p:sp>
        <p:sp>
          <p:nvSpPr>
            <p:cNvPr id="46088" name="AutoShape 10"/>
            <p:cNvSpPr>
              <a:spLocks noChangeArrowheads="1"/>
            </p:cNvSpPr>
            <p:nvPr/>
          </p:nvSpPr>
          <p:spPr bwMode="auto">
            <a:xfrm>
              <a:off x="1495" y="2144"/>
              <a:ext cx="615" cy="306"/>
            </a:xfrm>
            <a:prstGeom prst="rightArrow">
              <a:avLst>
                <a:gd name="adj1" fmla="val 50000"/>
                <a:gd name="adj2" fmla="val 50245"/>
              </a:avLst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6089" name="AutoShape 11"/>
            <p:cNvSpPr>
              <a:spLocks noChangeArrowheads="1"/>
            </p:cNvSpPr>
            <p:nvPr/>
          </p:nvSpPr>
          <p:spPr bwMode="auto">
            <a:xfrm>
              <a:off x="1501" y="3039"/>
              <a:ext cx="615" cy="306"/>
            </a:xfrm>
            <a:prstGeom prst="rightArrow">
              <a:avLst>
                <a:gd name="adj1" fmla="val 50000"/>
                <a:gd name="adj2" fmla="val 50245"/>
              </a:avLst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6090" name="Line 12"/>
            <p:cNvSpPr>
              <a:spLocks noChangeShapeType="1"/>
            </p:cNvSpPr>
            <p:nvPr/>
          </p:nvSpPr>
          <p:spPr bwMode="auto">
            <a:xfrm flipV="1">
              <a:off x="1534" y="2161"/>
              <a:ext cx="376" cy="29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1" name="Line 13"/>
            <p:cNvSpPr>
              <a:spLocks noChangeShapeType="1"/>
            </p:cNvSpPr>
            <p:nvPr/>
          </p:nvSpPr>
          <p:spPr bwMode="auto">
            <a:xfrm flipV="1">
              <a:off x="1540" y="3039"/>
              <a:ext cx="376" cy="29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2" name="Rectangle 16"/>
            <p:cNvSpPr>
              <a:spLocks noChangeArrowheads="1"/>
            </p:cNvSpPr>
            <p:nvPr/>
          </p:nvSpPr>
          <p:spPr bwMode="auto">
            <a:xfrm>
              <a:off x="2298" y="1699"/>
              <a:ext cx="3137" cy="320"/>
            </a:xfrm>
            <a:prstGeom prst="rect">
              <a:avLst/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6093" name="Rectangle 17"/>
            <p:cNvSpPr>
              <a:spLocks noChangeArrowheads="1"/>
            </p:cNvSpPr>
            <p:nvPr/>
          </p:nvSpPr>
          <p:spPr bwMode="auto">
            <a:xfrm>
              <a:off x="2851" y="2594"/>
              <a:ext cx="2059" cy="320"/>
            </a:xfrm>
            <a:prstGeom prst="rect">
              <a:avLst/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6094" name="Rectangle 18"/>
            <p:cNvSpPr>
              <a:spLocks noChangeArrowheads="1"/>
            </p:cNvSpPr>
            <p:nvPr/>
          </p:nvSpPr>
          <p:spPr bwMode="auto">
            <a:xfrm>
              <a:off x="2367" y="3507"/>
              <a:ext cx="3017" cy="320"/>
            </a:xfrm>
            <a:prstGeom prst="rect">
              <a:avLst/>
            </a:prstGeom>
            <a:noFill/>
            <a:ln w="28575" algn="ctr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6095" name="Line 19"/>
            <p:cNvSpPr>
              <a:spLocks noChangeShapeType="1"/>
            </p:cNvSpPr>
            <p:nvPr/>
          </p:nvSpPr>
          <p:spPr bwMode="auto">
            <a:xfrm>
              <a:off x="3189" y="2036"/>
              <a:ext cx="0" cy="54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6" name="Line 20"/>
            <p:cNvSpPr>
              <a:spLocks noChangeShapeType="1"/>
            </p:cNvSpPr>
            <p:nvPr/>
          </p:nvSpPr>
          <p:spPr bwMode="auto">
            <a:xfrm>
              <a:off x="3189" y="2925"/>
              <a:ext cx="0" cy="59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7" name="Text Box 21"/>
            <p:cNvSpPr txBox="1">
              <a:spLocks noChangeArrowheads="1"/>
            </p:cNvSpPr>
            <p:nvPr/>
          </p:nvSpPr>
          <p:spPr bwMode="auto">
            <a:xfrm>
              <a:off x="2838" y="2043"/>
              <a:ext cx="335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46098" name="Text Box 22"/>
            <p:cNvSpPr txBox="1">
              <a:spLocks noChangeArrowheads="1"/>
            </p:cNvSpPr>
            <p:nvPr/>
          </p:nvSpPr>
          <p:spPr bwMode="auto">
            <a:xfrm>
              <a:off x="2821" y="2938"/>
              <a:ext cx="335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>
                  <a:solidFill>
                    <a:srgbClr val="FF0000"/>
                  </a:solidFill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782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Another example: misunderstood semantics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smtClean="0">
                <a:solidFill>
                  <a:srgbClr val="AAE600"/>
                </a:solidFill>
              </a:rPr>
              <a:t>&lt;business-card&gt;</a:t>
            </a:r>
          </a:p>
          <a:p>
            <a:pPr lvl="1" eaLnBrk="1" hangingPunct="1">
              <a:buFontTx/>
              <a:buNone/>
            </a:pPr>
            <a:r>
              <a:rPr lang="en-US" altLang="en-US" smtClean="0">
                <a:solidFill>
                  <a:srgbClr val="AAE600"/>
                </a:solidFill>
              </a:rPr>
              <a:t>&lt;name&gt;</a:t>
            </a:r>
            <a:r>
              <a:rPr lang="en-US" altLang="en-US" smtClean="0"/>
              <a:t> John Nitwit </a:t>
            </a:r>
            <a:r>
              <a:rPr lang="en-US" altLang="en-US" smtClean="0">
                <a:solidFill>
                  <a:srgbClr val="AAE600"/>
                </a:solidFill>
              </a:rPr>
              <a:t>&lt;/name&gt;</a:t>
            </a:r>
          </a:p>
          <a:p>
            <a:pPr lvl="1" eaLnBrk="1" hangingPunct="1">
              <a:buFontTx/>
              <a:buNone/>
            </a:pPr>
            <a:r>
              <a:rPr lang="en-US" altLang="en-US" smtClean="0">
                <a:solidFill>
                  <a:srgbClr val="AAE600"/>
                </a:solidFill>
              </a:rPr>
              <a:t>&lt;address&gt;</a:t>
            </a:r>
            <a:endParaRPr lang="en-US" altLang="en-US" smtClean="0"/>
          </a:p>
          <a:p>
            <a:pPr lvl="1" eaLnBrk="1" hangingPunct="1">
              <a:buFontTx/>
              <a:buNone/>
            </a:pPr>
            <a:r>
              <a:rPr lang="en-US" altLang="en-US" smtClean="0">
                <a:solidFill>
                  <a:srgbClr val="AAE600"/>
                </a:solidFill>
              </a:rPr>
              <a:t>	&lt;street&gt; </a:t>
            </a:r>
            <a:r>
              <a:rPr lang="en-US" altLang="en-US" smtClean="0"/>
              <a:t>524 Moon base avenue </a:t>
            </a:r>
            <a:r>
              <a:rPr lang="en-US" altLang="en-US" smtClean="0">
                <a:solidFill>
                  <a:srgbClr val="AAE600"/>
                </a:solidFill>
              </a:rPr>
              <a:t>&lt;/street&gt;</a:t>
            </a:r>
          </a:p>
          <a:p>
            <a:pPr lvl="1" eaLnBrk="1" hangingPunct="1">
              <a:buFontTx/>
              <a:buNone/>
            </a:pPr>
            <a:r>
              <a:rPr lang="en-US" altLang="en-US" smtClean="0">
                <a:solidFill>
                  <a:srgbClr val="AAE600"/>
                </a:solidFill>
              </a:rPr>
              <a:t>	&lt;city&gt;</a:t>
            </a:r>
            <a:r>
              <a:rPr lang="en-US" altLang="en-US" smtClean="0"/>
              <a:t> Utopia </a:t>
            </a:r>
            <a:r>
              <a:rPr lang="en-US" altLang="en-US" smtClean="0">
                <a:solidFill>
                  <a:srgbClr val="AAE600"/>
                </a:solidFill>
              </a:rPr>
              <a:t>&lt;/city&gt;</a:t>
            </a:r>
          </a:p>
          <a:p>
            <a:pPr lvl="1" eaLnBrk="1" hangingPunct="1">
              <a:buFontTx/>
              <a:buNone/>
            </a:pPr>
            <a:r>
              <a:rPr lang="en-US" altLang="en-US" smtClean="0">
                <a:solidFill>
                  <a:srgbClr val="AAE600"/>
                </a:solidFill>
              </a:rPr>
              <a:t>&lt;/address&gt;</a:t>
            </a:r>
          </a:p>
          <a:p>
            <a:pPr lvl="1" eaLnBrk="1" hangingPunct="1">
              <a:buFontTx/>
              <a:buNone/>
            </a:pPr>
            <a:r>
              <a:rPr lang="en-US" altLang="en-US" smtClean="0">
                <a:solidFill>
                  <a:srgbClr val="AAE600"/>
                </a:solidFill>
              </a:rPr>
              <a:t>&lt;phone&gt;</a:t>
            </a:r>
            <a:r>
              <a:rPr lang="en-US" altLang="en-US" smtClean="0"/>
              <a:t> … </a:t>
            </a:r>
            <a:r>
              <a:rPr lang="en-US" altLang="en-US" smtClean="0">
                <a:solidFill>
                  <a:srgbClr val="AAE600"/>
                </a:solidFill>
              </a:rPr>
              <a:t>&lt;/phone&gt;</a:t>
            </a:r>
            <a:r>
              <a:rPr lang="en-US" altLang="en-US" smtClean="0"/>
              <a:t> </a:t>
            </a:r>
          </a:p>
          <a:p>
            <a:pPr lvl="1" eaLnBrk="1" hangingPunct="1">
              <a:buFontTx/>
              <a:buNone/>
            </a:pPr>
            <a:r>
              <a:rPr lang="en-US" altLang="en-US" smtClean="0"/>
              <a:t>…</a:t>
            </a:r>
          </a:p>
          <a:p>
            <a:pPr eaLnBrk="1" hangingPunct="1">
              <a:buFontTx/>
              <a:buNone/>
            </a:pPr>
            <a:r>
              <a:rPr lang="en-US" altLang="en-US" sz="2800" smtClean="0">
                <a:solidFill>
                  <a:srgbClr val="AAE600"/>
                </a:solidFill>
              </a:rPr>
              <a:t>&lt;/business-card&gt;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981200" y="2514600"/>
            <a:ext cx="6705600" cy="701675"/>
            <a:chOff x="1248" y="1824"/>
            <a:chExt cx="4224" cy="442"/>
          </a:xfrm>
        </p:grpSpPr>
        <p:sp>
          <p:nvSpPr>
            <p:cNvPr id="9221" name="Text Box 4"/>
            <p:cNvSpPr txBox="1">
              <a:spLocks noChangeArrowheads="1"/>
            </p:cNvSpPr>
            <p:nvPr/>
          </p:nvSpPr>
          <p:spPr bwMode="auto">
            <a:xfrm>
              <a:off x="2736" y="1824"/>
              <a:ext cx="2736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rgbClr val="FF3300"/>
                  </a:solidFill>
                </a:rPr>
                <a:t>Is this the name of the business card or of the business card owner?</a:t>
              </a:r>
            </a:p>
          </p:txBody>
        </p:sp>
        <p:sp>
          <p:nvSpPr>
            <p:cNvPr id="9222" name="Line 5"/>
            <p:cNvSpPr>
              <a:spLocks noChangeShapeType="1"/>
            </p:cNvSpPr>
            <p:nvPr/>
          </p:nvSpPr>
          <p:spPr bwMode="auto">
            <a:xfrm>
              <a:off x="1248" y="1872"/>
              <a:ext cx="1056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223" name="Line 8"/>
            <p:cNvSpPr>
              <a:spLocks noChangeShapeType="1"/>
            </p:cNvSpPr>
            <p:nvPr/>
          </p:nvSpPr>
          <p:spPr bwMode="auto">
            <a:xfrm>
              <a:off x="1680" y="2064"/>
              <a:ext cx="1056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224" name="Line 9"/>
            <p:cNvSpPr>
              <a:spLocks noChangeShapeType="1"/>
            </p:cNvSpPr>
            <p:nvPr/>
          </p:nvSpPr>
          <p:spPr bwMode="auto">
            <a:xfrm flipV="1">
              <a:off x="1690" y="1920"/>
              <a:ext cx="0" cy="1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6034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8131" name="Title 4"/>
          <p:cNvSpPr>
            <a:spLocks noGrp="1"/>
          </p:cNvSpPr>
          <p:nvPr>
            <p:ph type="ctrTitle"/>
          </p:nvPr>
        </p:nvSpPr>
        <p:spPr>
          <a:xfrm>
            <a:off x="723900" y="2201863"/>
            <a:ext cx="7696200" cy="1328737"/>
          </a:xfrm>
        </p:spPr>
        <p:txBody>
          <a:bodyPr/>
          <a:lstStyle/>
          <a:p>
            <a:r>
              <a:rPr lang="en-US" altLang="en-US" smtClean="0"/>
              <a:t>Avoid these problems by using Ontological Realism</a:t>
            </a:r>
          </a:p>
        </p:txBody>
      </p:sp>
    </p:spTree>
    <p:extLst>
      <p:ext uri="{BB962C8B-B14F-4D97-AF65-F5344CB8AC3E}">
        <p14:creationId xmlns:p14="http://schemas.microsoft.com/office/powerpoint/2010/main" val="88884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‘</a:t>
            </a:r>
            <a:r>
              <a:rPr lang="en-US" altLang="en-US" i="1" smtClean="0"/>
              <a:t>Ontology</a:t>
            </a:r>
            <a:r>
              <a:rPr lang="en-US" altLang="en-US" smtClean="0"/>
              <a:t>’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smtClean="0">
                <a:solidFill>
                  <a:srgbClr val="FFFF00"/>
                </a:solidFill>
              </a:rPr>
              <a:t>Ontology</a:t>
            </a:r>
            <a:r>
              <a:rPr lang="en-US" altLang="en-US" sz="2400" smtClean="0"/>
              <a:t> </a:t>
            </a:r>
            <a:r>
              <a:rPr lang="en-US" altLang="en-US" sz="1600" smtClean="0"/>
              <a:t>(no plural)</a:t>
            </a:r>
            <a:r>
              <a:rPr lang="en-US" altLang="en-US" sz="2400" smtClean="0"/>
              <a:t> is the study of what entities exist and how they relate to each other;</a:t>
            </a:r>
          </a:p>
        </p:txBody>
      </p:sp>
    </p:spTree>
    <p:extLst>
      <p:ext uri="{BB962C8B-B14F-4D97-AF65-F5344CB8AC3E}">
        <p14:creationId xmlns:p14="http://schemas.microsoft.com/office/powerpoint/2010/main" val="206308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‘</a:t>
            </a:r>
            <a:r>
              <a:rPr lang="en-US" altLang="en-US" i="1" smtClean="0"/>
              <a:t>Ontology</a:t>
            </a:r>
            <a:r>
              <a:rPr lang="en-US" altLang="en-US" smtClean="0"/>
              <a:t>’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smtClean="0">
                <a:solidFill>
                  <a:srgbClr val="FFFF00"/>
                </a:solidFill>
              </a:rPr>
              <a:t>Ontology</a:t>
            </a:r>
            <a:r>
              <a:rPr lang="en-US" altLang="en-US" sz="2400" smtClean="0"/>
              <a:t> </a:t>
            </a:r>
            <a:r>
              <a:rPr lang="en-US" altLang="en-US" sz="1600" smtClean="0"/>
              <a:t>(no plural)</a:t>
            </a:r>
            <a:r>
              <a:rPr lang="en-US" altLang="en-US" sz="2400" smtClean="0"/>
              <a:t> is the study of what entities exist and how they relate to each other;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by some philosophers taken to be synonymous with </a:t>
            </a:r>
            <a:r>
              <a:rPr lang="en-US" altLang="en-US" sz="2400" smtClean="0"/>
              <a:t>‘</a:t>
            </a:r>
            <a:r>
              <a:rPr lang="en-US" altLang="en-US" sz="2400" b="1" i="1" u="sng" smtClean="0">
                <a:solidFill>
                  <a:srgbClr val="00B050"/>
                </a:solidFill>
              </a:rPr>
              <a:t>metaphysics</a:t>
            </a:r>
            <a:r>
              <a:rPr lang="en-US" altLang="en-US" sz="2400" smtClean="0"/>
              <a:t>’ </a:t>
            </a:r>
            <a:r>
              <a:rPr lang="en-US" altLang="en-US" sz="2000" smtClean="0"/>
              <a:t>while others draw distinctions in many distinct ways</a:t>
            </a:r>
            <a:r>
              <a:rPr lang="en-US" altLang="en-US" sz="2400" smtClean="0"/>
              <a:t> </a:t>
            </a:r>
            <a:r>
              <a:rPr lang="en-US" altLang="en-US" sz="1200" smtClean="0"/>
              <a:t>(the distinctions being irrelevant for this talk)</a:t>
            </a:r>
            <a:r>
              <a:rPr lang="en-US" altLang="en-US" sz="2400" smtClean="0"/>
              <a:t>, </a:t>
            </a:r>
            <a:r>
              <a:rPr lang="en-US" altLang="en-US" sz="2000" smtClean="0"/>
              <a:t>but almost agreeing on the following classification: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>
                <a:solidFill>
                  <a:srgbClr val="00B050"/>
                </a:solidFill>
              </a:rPr>
              <a:t>metaphysics </a:t>
            </a:r>
            <a:r>
              <a:rPr lang="en-US" altLang="en-US" sz="2000" smtClean="0">
                <a:solidFill>
                  <a:schemeClr val="bg1"/>
                </a:solidFill>
                <a:sym typeface="Wingdings" panose="05000000000000000000" pitchFamily="2" charset="2"/>
              </a:rPr>
              <a:t> studies ‘</a:t>
            </a:r>
            <a:r>
              <a:rPr lang="en-US" altLang="en-US" sz="2000" i="1" smtClean="0">
                <a:solidFill>
                  <a:schemeClr val="bg1"/>
                </a:solidFill>
                <a:sym typeface="Wingdings" panose="05000000000000000000" pitchFamily="2" charset="2"/>
              </a:rPr>
              <a:t>how</a:t>
            </a:r>
            <a:r>
              <a:rPr lang="en-US" altLang="en-US" sz="2000" smtClean="0">
                <a:solidFill>
                  <a:schemeClr val="bg1"/>
                </a:solidFill>
                <a:sym typeface="Wingdings" panose="05000000000000000000" pitchFamily="2" charset="2"/>
              </a:rPr>
              <a:t> is the world?’</a:t>
            </a:r>
            <a:endParaRPr lang="en-US" altLang="en-US" sz="2000" smtClean="0">
              <a:solidFill>
                <a:schemeClr val="bg1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 smtClean="0">
                <a:solidFill>
                  <a:srgbClr val="00B050"/>
                </a:solidFill>
              </a:rPr>
              <a:t>general metaphysics </a:t>
            </a:r>
            <a:r>
              <a:rPr lang="en-US" altLang="en-US" sz="1600" smtClean="0">
                <a:solidFill>
                  <a:schemeClr val="bg1"/>
                </a:solidFill>
                <a:sym typeface="Wingdings" panose="05000000000000000000" pitchFamily="2" charset="2"/>
              </a:rPr>
              <a:t> studies general principles and ‘laws’ about the world</a:t>
            </a:r>
            <a:endParaRPr lang="en-US" altLang="en-US" sz="1600" smtClean="0">
              <a:solidFill>
                <a:schemeClr val="bg1"/>
              </a:solidFill>
            </a:endParaRPr>
          </a:p>
          <a:p>
            <a:pPr lvl="4" eaLnBrk="1" hangingPunct="1">
              <a:lnSpc>
                <a:spcPct val="90000"/>
              </a:lnSpc>
            </a:pPr>
            <a:r>
              <a:rPr lang="en-US" altLang="en-US" sz="1600" smtClean="0">
                <a:solidFill>
                  <a:srgbClr val="FFFF00"/>
                </a:solidFill>
              </a:rPr>
              <a:t>ontology </a:t>
            </a:r>
            <a:r>
              <a:rPr lang="en-US" altLang="en-US" sz="1600" smtClean="0">
                <a:solidFill>
                  <a:schemeClr val="bg1"/>
                </a:solidFill>
                <a:sym typeface="Wingdings" panose="05000000000000000000" pitchFamily="2" charset="2"/>
              </a:rPr>
              <a:t> studies what type of entities exist in the world</a:t>
            </a:r>
            <a:endParaRPr lang="en-US" altLang="en-US" sz="1600" smtClean="0">
              <a:solidFill>
                <a:schemeClr val="bg1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 smtClean="0">
                <a:solidFill>
                  <a:srgbClr val="00B050"/>
                </a:solidFill>
              </a:rPr>
              <a:t>special metaphysics </a:t>
            </a:r>
            <a:r>
              <a:rPr lang="en-US" altLang="en-US" sz="1600" smtClean="0">
                <a:solidFill>
                  <a:schemeClr val="bg1"/>
                </a:solidFill>
                <a:sym typeface="Wingdings" panose="05000000000000000000" pitchFamily="2" charset="2"/>
              </a:rPr>
              <a:t> focuses on specific principles and entities </a:t>
            </a:r>
            <a:endParaRPr lang="en-US" altLang="en-US" sz="160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distinct from ‘</a:t>
            </a:r>
            <a:r>
              <a:rPr lang="en-US" altLang="en-US" sz="2000" b="1" i="1" u="sng" smtClean="0">
                <a:solidFill>
                  <a:srgbClr val="00B050"/>
                </a:solidFill>
              </a:rPr>
              <a:t>epistemology</a:t>
            </a:r>
            <a:r>
              <a:rPr lang="en-US" altLang="en-US" sz="2000" smtClean="0"/>
              <a:t>’ which is the study of how we can come to know about what exists.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distinct from ‘</a:t>
            </a:r>
            <a:r>
              <a:rPr lang="en-US" altLang="en-US" sz="2000" b="1" i="1" u="sng" smtClean="0">
                <a:solidFill>
                  <a:srgbClr val="00CC99"/>
                </a:solidFill>
              </a:rPr>
              <a:t>terminology</a:t>
            </a:r>
            <a:r>
              <a:rPr lang="en-US" altLang="en-US" sz="2000" smtClean="0"/>
              <a:t>’ which is the study of what terms mean and how to name things.</a:t>
            </a:r>
          </a:p>
        </p:txBody>
      </p:sp>
    </p:spTree>
    <p:extLst>
      <p:ext uri="{BB962C8B-B14F-4D97-AF65-F5344CB8AC3E}">
        <p14:creationId xmlns:p14="http://schemas.microsoft.com/office/powerpoint/2010/main" val="334487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Terminology / Ontology divide</a:t>
            </a:r>
          </a:p>
        </p:txBody>
      </p:sp>
      <p:sp>
        <p:nvSpPr>
          <p:cNvPr id="1806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b="1" smtClean="0"/>
              <a:t>Terminology: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400" smtClean="0"/>
              <a:t>solves certain issues related to </a:t>
            </a:r>
            <a:r>
              <a:rPr lang="en-US" altLang="en-US" sz="2400" i="1" u="sng" smtClean="0"/>
              <a:t>language use</a:t>
            </a:r>
            <a:r>
              <a:rPr lang="en-US" altLang="en-US" sz="2400" smtClean="0"/>
              <a:t>, i.e. with respect to </a:t>
            </a:r>
            <a:r>
              <a:rPr lang="en-US" altLang="en-US" sz="2400" i="1" u="sng" smtClean="0"/>
              <a:t>how</a:t>
            </a:r>
            <a:r>
              <a:rPr lang="en-US" altLang="en-US" sz="2400" smtClean="0"/>
              <a:t> we talk about entities in reality (if any);</a:t>
            </a:r>
          </a:p>
          <a:p>
            <a:pPr lvl="2" eaLnBrk="1" hangingPunct="1"/>
            <a:r>
              <a:rPr lang="en-US" altLang="en-US" sz="2000" i="1" smtClean="0"/>
              <a:t>Relations between terms / concepts</a:t>
            </a:r>
          </a:p>
          <a:p>
            <a:pPr lvl="1" eaLnBrk="1" hangingPunct="1"/>
            <a:r>
              <a:rPr lang="en-US" altLang="en-US" sz="2400" smtClean="0"/>
              <a:t>does not provide an adequate means to represent independent of use </a:t>
            </a:r>
            <a:r>
              <a:rPr lang="en-US" altLang="en-US" sz="2400" i="1" u="sng" smtClean="0"/>
              <a:t>what</a:t>
            </a:r>
            <a:r>
              <a:rPr lang="en-US" altLang="en-US" sz="2400" smtClean="0"/>
              <a:t> we talk about, i.e. how reality is structured;</a:t>
            </a:r>
          </a:p>
          <a:p>
            <a:pPr lvl="2" eaLnBrk="1" hangingPunct="1"/>
            <a:r>
              <a:rPr lang="en-US" altLang="en-US" sz="2000" smtClean="0"/>
              <a:t>Women, Fire and Dangerous Things (Lakoff).</a:t>
            </a:r>
          </a:p>
          <a:p>
            <a:pPr eaLnBrk="1" hangingPunct="1">
              <a:spcBef>
                <a:spcPct val="40000"/>
              </a:spcBef>
            </a:pPr>
            <a:r>
              <a:rPr lang="en-US" altLang="en-US" sz="2800" b="1" smtClean="0"/>
              <a:t>Ontology </a:t>
            </a:r>
            <a:r>
              <a:rPr lang="en-US" altLang="en-US" sz="1600" b="1" smtClean="0"/>
              <a:t>(of the right sort)</a:t>
            </a:r>
            <a:r>
              <a:rPr lang="en-US" altLang="en-US" sz="2800" b="1" smtClean="0"/>
              <a:t>: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400" smtClean="0"/>
              <a:t>Language and perception neutral view on reality.</a:t>
            </a:r>
          </a:p>
          <a:p>
            <a:pPr lvl="2" eaLnBrk="1" hangingPunct="1"/>
            <a:r>
              <a:rPr lang="en-US" altLang="en-US" sz="2000" i="1" smtClean="0"/>
              <a:t>Relations between entities in first-order reality</a:t>
            </a:r>
          </a:p>
        </p:txBody>
      </p:sp>
      <p:sp>
        <p:nvSpPr>
          <p:cNvPr id="6963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06B0339-1E54-40A0-AF46-F600D4B26BBB}" type="slidenum">
              <a:rPr lang="en-US" altLang="en-US" sz="1400" b="0">
                <a:solidFill>
                  <a:schemeClr val="bg1"/>
                </a:solidFill>
              </a:rPr>
              <a:pPr eaLnBrk="1" hangingPunct="1"/>
              <a:t>43</a:t>
            </a:fld>
            <a:endParaRPr lang="en-US" altLang="en-US" sz="1400" b="0">
              <a:solidFill>
                <a:schemeClr val="bg1"/>
              </a:solidFill>
            </a:endParaRPr>
          </a:p>
        </p:txBody>
      </p:sp>
      <p:sp>
        <p:nvSpPr>
          <p:cNvPr id="1806340" name="Rectangle 4"/>
          <p:cNvSpPr>
            <a:spLocks noChangeArrowheads="1"/>
          </p:cNvSpPr>
          <p:nvPr/>
        </p:nvSpPr>
        <p:spPr bwMode="auto">
          <a:xfrm>
            <a:off x="914400" y="6172200"/>
            <a:ext cx="72056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This is the ‘</a:t>
            </a:r>
            <a:r>
              <a:rPr lang="en-US" altLang="en-US" sz="3200" i="1">
                <a:solidFill>
                  <a:schemeClr val="bg1"/>
                </a:solidFill>
              </a:rPr>
              <a:t>terminology / ontology divide</a:t>
            </a:r>
            <a:r>
              <a:rPr lang="en-US" altLang="en-US" sz="3200">
                <a:solidFill>
                  <a:schemeClr val="bg1"/>
                </a:solidFill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185893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6339" grpId="0" build="p"/>
      <p:bldP spid="180634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Distinct questions. What type are they of?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Terminological: 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what does ‘pain’ mean ?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Metaphysical: 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what have all pains in common in virtue of which they are pains?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Ontological: 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what type of entity is pain?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Onto-terminological: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what, if anything at all, does ‘pain’ denote?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Epistemological: 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how can we find out whether something is pain?</a:t>
            </a:r>
          </a:p>
        </p:txBody>
      </p:sp>
    </p:spTree>
    <p:extLst>
      <p:ext uri="{BB962C8B-B14F-4D97-AF65-F5344CB8AC3E}">
        <p14:creationId xmlns:p14="http://schemas.microsoft.com/office/powerpoint/2010/main" val="155996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Unfortunately, ‘</a:t>
            </a:r>
            <a:r>
              <a:rPr lang="en-US" altLang="en-US" i="1" smtClean="0"/>
              <a:t>ontology</a:t>
            </a:r>
            <a:r>
              <a:rPr lang="en-US" altLang="en-US" smtClean="0"/>
              <a:t>’ denotes ambiguously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smtClean="0">
                <a:solidFill>
                  <a:srgbClr val="FFFF00"/>
                </a:solidFill>
              </a:rPr>
              <a:t>Ontology</a:t>
            </a:r>
            <a:r>
              <a:rPr lang="en-US" altLang="en-US" sz="2400" smtClean="0"/>
              <a:t> </a:t>
            </a:r>
            <a:r>
              <a:rPr lang="en-US" altLang="en-US" sz="1600" smtClean="0"/>
              <a:t>(no plural)</a:t>
            </a:r>
            <a:r>
              <a:rPr lang="en-US" altLang="en-US" sz="2400" smtClean="0"/>
              <a:t> is the study of what entities exist and how they relate to each other;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In computer science and many biomedical informatics applications: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smtClean="0">
                <a:solidFill>
                  <a:schemeClr val="accent1"/>
                </a:solidFill>
              </a:rPr>
              <a:t>An ontology</a:t>
            </a:r>
            <a:r>
              <a:rPr lang="en-US" altLang="en-US" sz="2400" smtClean="0"/>
              <a:t> </a:t>
            </a:r>
            <a:r>
              <a:rPr lang="en-US" altLang="en-US" sz="1600" smtClean="0"/>
              <a:t>(plural: </a:t>
            </a:r>
            <a:r>
              <a:rPr lang="en-US" altLang="en-US" sz="1600" i="1" smtClean="0"/>
              <a:t>ontologies</a:t>
            </a:r>
            <a:r>
              <a:rPr lang="en-US" altLang="en-US" sz="1600" smtClean="0"/>
              <a:t>)</a:t>
            </a:r>
            <a:r>
              <a:rPr lang="en-US" altLang="en-US" sz="2400" smtClean="0"/>
              <a:t> is a shared and agreed upon </a:t>
            </a:r>
            <a:r>
              <a:rPr lang="en-US" altLang="en-US" sz="2400" b="1" i="1" smtClean="0">
                <a:solidFill>
                  <a:srgbClr val="FF0000"/>
                </a:solidFill>
              </a:rPr>
              <a:t>conceptualization</a:t>
            </a:r>
            <a:r>
              <a:rPr lang="en-US" altLang="en-US" sz="2400" smtClean="0"/>
              <a:t> of a domain;</a:t>
            </a:r>
          </a:p>
        </p:txBody>
      </p:sp>
    </p:spTree>
    <p:extLst>
      <p:ext uri="{BB962C8B-B14F-4D97-AF65-F5344CB8AC3E}">
        <p14:creationId xmlns:p14="http://schemas.microsoft.com/office/powerpoint/2010/main" val="37351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048000" y="3810000"/>
            <a:ext cx="5334000" cy="2743200"/>
            <a:chOff x="1295400" y="3810000"/>
            <a:chExt cx="6858000" cy="2743200"/>
          </a:xfrm>
        </p:grpSpPr>
        <p:sp>
          <p:nvSpPr>
            <p:cNvPr id="56334" name="Rounded Rectangle 14"/>
            <p:cNvSpPr>
              <a:spLocks noChangeArrowheads="1"/>
            </p:cNvSpPr>
            <p:nvPr/>
          </p:nvSpPr>
          <p:spPr bwMode="auto">
            <a:xfrm>
              <a:off x="1295400" y="38100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6335" name="Rounded Rectangle 12"/>
            <p:cNvSpPr>
              <a:spLocks noChangeArrowheads="1"/>
            </p:cNvSpPr>
            <p:nvPr/>
          </p:nvSpPr>
          <p:spPr bwMode="auto">
            <a:xfrm>
              <a:off x="5181600" y="5257800"/>
              <a:ext cx="2590800" cy="919401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Semantic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Applications</a:t>
              </a:r>
            </a:p>
          </p:txBody>
        </p:sp>
        <p:sp>
          <p:nvSpPr>
            <p:cNvPr id="56336" name="TextBox 16"/>
            <p:cNvSpPr txBox="1">
              <a:spLocks noChangeArrowheads="1"/>
            </p:cNvSpPr>
            <p:nvPr/>
          </p:nvSpPr>
          <p:spPr bwMode="auto">
            <a:xfrm>
              <a:off x="2514600" y="5486400"/>
              <a:ext cx="7553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use</a:t>
              </a:r>
            </a:p>
          </p:txBody>
        </p:sp>
      </p:grpSp>
      <p:sp>
        <p:nvSpPr>
          <p:cNvPr id="563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Computer science approach to ontology</a:t>
            </a:r>
          </a:p>
        </p:txBody>
      </p:sp>
      <p:grpSp>
        <p:nvGrpSpPr>
          <p:cNvPr id="56324" name="Group 21"/>
          <p:cNvGrpSpPr>
            <a:grpSpLocks/>
          </p:cNvGrpSpPr>
          <p:nvPr/>
        </p:nvGrpSpPr>
        <p:grpSpPr bwMode="auto">
          <a:xfrm>
            <a:off x="3048000" y="2209800"/>
            <a:ext cx="5334000" cy="2743200"/>
            <a:chOff x="1295400" y="2209800"/>
            <a:chExt cx="6858000" cy="2743200"/>
          </a:xfrm>
        </p:grpSpPr>
        <p:sp>
          <p:nvSpPr>
            <p:cNvPr id="56330" name="Rounded Rectangle 13"/>
            <p:cNvSpPr>
              <a:spLocks noChangeArrowheads="1"/>
            </p:cNvSpPr>
            <p:nvPr/>
          </p:nvSpPr>
          <p:spPr bwMode="auto">
            <a:xfrm>
              <a:off x="1295400" y="22098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6331" name="Rounded Rectangle 8"/>
            <p:cNvSpPr>
              <a:spLocks noChangeArrowheads="1"/>
            </p:cNvSpPr>
            <p:nvPr/>
          </p:nvSpPr>
          <p:spPr bwMode="auto">
            <a:xfrm>
              <a:off x="1752600" y="2362200"/>
              <a:ext cx="2209800" cy="132802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Ontology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Authoring  Tools</a:t>
              </a:r>
            </a:p>
          </p:txBody>
        </p:sp>
        <p:sp>
          <p:nvSpPr>
            <p:cNvPr id="56332" name="Rounded Rectangle 9"/>
            <p:cNvSpPr>
              <a:spLocks noChangeArrowheads="1"/>
            </p:cNvSpPr>
            <p:nvPr/>
          </p:nvSpPr>
          <p:spPr bwMode="auto">
            <a:xfrm>
              <a:off x="5372100" y="4191000"/>
              <a:ext cx="2209800" cy="510778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Reasoners</a:t>
              </a:r>
            </a:p>
          </p:txBody>
        </p:sp>
        <p:sp>
          <p:nvSpPr>
            <p:cNvPr id="56333" name="TextBox 15"/>
            <p:cNvSpPr txBox="1">
              <a:spLocks noChangeArrowheads="1"/>
            </p:cNvSpPr>
            <p:nvPr/>
          </p:nvSpPr>
          <p:spPr bwMode="auto">
            <a:xfrm>
              <a:off x="6019800" y="2590800"/>
              <a:ext cx="12496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create</a:t>
              </a:r>
            </a:p>
          </p:txBody>
        </p:sp>
      </p:grpSp>
      <p:grpSp>
        <p:nvGrpSpPr>
          <p:cNvPr id="56325" name="Group 30"/>
          <p:cNvGrpSpPr>
            <a:grpSpLocks/>
          </p:cNvGrpSpPr>
          <p:nvPr/>
        </p:nvGrpSpPr>
        <p:grpSpPr bwMode="auto">
          <a:xfrm>
            <a:off x="590550" y="4005263"/>
            <a:ext cx="4800600" cy="914400"/>
            <a:chOff x="590939" y="4005457"/>
            <a:chExt cx="4800600" cy="914766"/>
          </a:xfrm>
        </p:grpSpPr>
        <p:grpSp>
          <p:nvGrpSpPr>
            <p:cNvPr id="56326" name="Group 26"/>
            <p:cNvGrpSpPr>
              <a:grpSpLocks/>
            </p:cNvGrpSpPr>
            <p:nvPr/>
          </p:nvGrpSpPr>
          <p:grpSpPr bwMode="auto">
            <a:xfrm>
              <a:off x="590939" y="4005457"/>
              <a:ext cx="4800600" cy="914766"/>
              <a:chOff x="381000" y="4015152"/>
              <a:chExt cx="4800600" cy="914400"/>
            </a:xfrm>
          </p:grpSpPr>
          <p:sp>
            <p:nvSpPr>
              <p:cNvPr id="56328" name="Rounded Rectangle 25"/>
              <p:cNvSpPr>
                <a:spLocks noChangeArrowheads="1"/>
              </p:cNvSpPr>
              <p:nvPr/>
            </p:nvSpPr>
            <p:spPr bwMode="auto">
              <a:xfrm>
                <a:off x="381000" y="4015152"/>
                <a:ext cx="4800600" cy="914400"/>
              </a:xfrm>
              <a:prstGeom prst="roundRect">
                <a:avLst>
                  <a:gd name="adj" fmla="val 37819"/>
                </a:avLst>
              </a:prstGeom>
              <a:solidFill>
                <a:srgbClr val="FF5050">
                  <a:alpha val="50195"/>
                </a:srgbClr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56329" name="Rounded Rectangle 23"/>
              <p:cNvSpPr>
                <a:spLocks noChangeArrowheads="1"/>
              </p:cNvSpPr>
              <p:nvPr/>
            </p:nvSpPr>
            <p:spPr bwMode="auto">
              <a:xfrm>
                <a:off x="719667" y="4217376"/>
                <a:ext cx="1718733" cy="510778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</a:rPr>
                  <a:t>Domain</a:t>
                </a:r>
              </a:p>
            </p:txBody>
          </p:sp>
        </p:grpSp>
        <p:sp>
          <p:nvSpPr>
            <p:cNvPr id="56327" name="Rounded Rectangle 7"/>
            <p:cNvSpPr>
              <a:spLocks noChangeArrowheads="1"/>
            </p:cNvSpPr>
            <p:nvPr/>
          </p:nvSpPr>
          <p:spPr bwMode="auto">
            <a:xfrm>
              <a:off x="3462867" y="4217789"/>
              <a:ext cx="1718733" cy="51077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Ontologies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376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2"/>
          <p:cNvGrpSpPr>
            <a:grpSpLocks/>
          </p:cNvGrpSpPr>
          <p:nvPr/>
        </p:nvGrpSpPr>
        <p:grpSpPr bwMode="auto">
          <a:xfrm>
            <a:off x="3048000" y="3810000"/>
            <a:ext cx="5334000" cy="2743200"/>
            <a:chOff x="1295400" y="3810000"/>
            <a:chExt cx="6858000" cy="2743200"/>
          </a:xfrm>
        </p:grpSpPr>
        <p:sp>
          <p:nvSpPr>
            <p:cNvPr id="57359" name="Rounded Rectangle 14"/>
            <p:cNvSpPr>
              <a:spLocks noChangeArrowheads="1"/>
            </p:cNvSpPr>
            <p:nvPr/>
          </p:nvSpPr>
          <p:spPr bwMode="auto">
            <a:xfrm>
              <a:off x="1295400" y="38100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7360" name="Rounded Rectangle 12"/>
            <p:cNvSpPr>
              <a:spLocks noChangeArrowheads="1"/>
            </p:cNvSpPr>
            <p:nvPr/>
          </p:nvSpPr>
          <p:spPr bwMode="auto">
            <a:xfrm>
              <a:off x="5181600" y="5257800"/>
              <a:ext cx="2590800" cy="919401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Semantic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Applications</a:t>
              </a:r>
            </a:p>
          </p:txBody>
        </p:sp>
        <p:sp>
          <p:nvSpPr>
            <p:cNvPr id="57361" name="TextBox 16"/>
            <p:cNvSpPr txBox="1">
              <a:spLocks noChangeArrowheads="1"/>
            </p:cNvSpPr>
            <p:nvPr/>
          </p:nvSpPr>
          <p:spPr bwMode="auto">
            <a:xfrm>
              <a:off x="2514600" y="5486400"/>
              <a:ext cx="7553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use</a:t>
              </a:r>
            </a:p>
          </p:txBody>
        </p:sp>
      </p:grpSp>
      <p:sp>
        <p:nvSpPr>
          <p:cNvPr id="573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Computer science approach to ontology</a:t>
            </a:r>
          </a:p>
        </p:txBody>
      </p:sp>
      <p:grpSp>
        <p:nvGrpSpPr>
          <p:cNvPr id="57348" name="Group 21"/>
          <p:cNvGrpSpPr>
            <a:grpSpLocks/>
          </p:cNvGrpSpPr>
          <p:nvPr/>
        </p:nvGrpSpPr>
        <p:grpSpPr bwMode="auto">
          <a:xfrm>
            <a:off x="3048000" y="2209800"/>
            <a:ext cx="5334000" cy="2743200"/>
            <a:chOff x="1295400" y="2209800"/>
            <a:chExt cx="6858000" cy="2743200"/>
          </a:xfrm>
        </p:grpSpPr>
        <p:sp>
          <p:nvSpPr>
            <p:cNvPr id="57355" name="Rounded Rectangle 13"/>
            <p:cNvSpPr>
              <a:spLocks noChangeArrowheads="1"/>
            </p:cNvSpPr>
            <p:nvPr/>
          </p:nvSpPr>
          <p:spPr bwMode="auto">
            <a:xfrm>
              <a:off x="1295400" y="22098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7356" name="Rounded Rectangle 8"/>
            <p:cNvSpPr>
              <a:spLocks noChangeArrowheads="1"/>
            </p:cNvSpPr>
            <p:nvPr/>
          </p:nvSpPr>
          <p:spPr bwMode="auto">
            <a:xfrm>
              <a:off x="1752600" y="2362200"/>
              <a:ext cx="2209800" cy="132802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Ontology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Authoring  Tools</a:t>
              </a:r>
            </a:p>
          </p:txBody>
        </p:sp>
        <p:sp>
          <p:nvSpPr>
            <p:cNvPr id="57357" name="Rounded Rectangle 9"/>
            <p:cNvSpPr>
              <a:spLocks noChangeArrowheads="1"/>
            </p:cNvSpPr>
            <p:nvPr/>
          </p:nvSpPr>
          <p:spPr bwMode="auto">
            <a:xfrm>
              <a:off x="5372100" y="4191000"/>
              <a:ext cx="2209800" cy="510778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Reasoners</a:t>
              </a:r>
            </a:p>
          </p:txBody>
        </p:sp>
        <p:sp>
          <p:nvSpPr>
            <p:cNvPr id="57358" name="TextBox 15"/>
            <p:cNvSpPr txBox="1">
              <a:spLocks noChangeArrowheads="1"/>
            </p:cNvSpPr>
            <p:nvPr/>
          </p:nvSpPr>
          <p:spPr bwMode="auto">
            <a:xfrm>
              <a:off x="6019800" y="2590800"/>
              <a:ext cx="12496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create</a:t>
              </a:r>
            </a:p>
          </p:txBody>
        </p:sp>
      </p:grpSp>
      <p:grpSp>
        <p:nvGrpSpPr>
          <p:cNvPr id="57349" name="Group 30"/>
          <p:cNvGrpSpPr>
            <a:grpSpLocks/>
          </p:cNvGrpSpPr>
          <p:nvPr/>
        </p:nvGrpSpPr>
        <p:grpSpPr bwMode="auto">
          <a:xfrm>
            <a:off x="590550" y="4005263"/>
            <a:ext cx="4800600" cy="914400"/>
            <a:chOff x="590939" y="4005457"/>
            <a:chExt cx="4800600" cy="914766"/>
          </a:xfrm>
        </p:grpSpPr>
        <p:grpSp>
          <p:nvGrpSpPr>
            <p:cNvPr id="57351" name="Group 26"/>
            <p:cNvGrpSpPr>
              <a:grpSpLocks/>
            </p:cNvGrpSpPr>
            <p:nvPr/>
          </p:nvGrpSpPr>
          <p:grpSpPr bwMode="auto">
            <a:xfrm>
              <a:off x="590939" y="4005457"/>
              <a:ext cx="4800600" cy="914766"/>
              <a:chOff x="381000" y="4015152"/>
              <a:chExt cx="4800600" cy="914400"/>
            </a:xfrm>
          </p:grpSpPr>
          <p:sp>
            <p:nvSpPr>
              <p:cNvPr id="57353" name="Rounded Rectangle 25"/>
              <p:cNvSpPr>
                <a:spLocks noChangeArrowheads="1"/>
              </p:cNvSpPr>
              <p:nvPr/>
            </p:nvSpPr>
            <p:spPr bwMode="auto">
              <a:xfrm>
                <a:off x="381000" y="4015152"/>
                <a:ext cx="4800600" cy="914400"/>
              </a:xfrm>
              <a:prstGeom prst="roundRect">
                <a:avLst>
                  <a:gd name="adj" fmla="val 37819"/>
                </a:avLst>
              </a:prstGeom>
              <a:solidFill>
                <a:srgbClr val="FF5050">
                  <a:alpha val="50195"/>
                </a:srgbClr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57354" name="Rounded Rectangle 23"/>
              <p:cNvSpPr>
                <a:spLocks noChangeArrowheads="1"/>
              </p:cNvSpPr>
              <p:nvPr/>
            </p:nvSpPr>
            <p:spPr bwMode="auto">
              <a:xfrm>
                <a:off x="719667" y="4217376"/>
                <a:ext cx="1718733" cy="510778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</a:rPr>
                  <a:t>Domain</a:t>
                </a:r>
              </a:p>
            </p:txBody>
          </p:sp>
        </p:grpSp>
        <p:sp>
          <p:nvSpPr>
            <p:cNvPr id="57352" name="Rounded Rectangle 7"/>
            <p:cNvSpPr>
              <a:spLocks noChangeArrowheads="1"/>
            </p:cNvSpPr>
            <p:nvPr/>
          </p:nvSpPr>
          <p:spPr bwMode="auto">
            <a:xfrm>
              <a:off x="3462867" y="4217789"/>
              <a:ext cx="1718733" cy="51077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Ontologies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61938" y="2630488"/>
            <a:ext cx="2640012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dirty="0">
                <a:solidFill>
                  <a:schemeClr val="bg1"/>
                </a:solidFill>
              </a:rPr>
              <a:t>the logic in </a:t>
            </a:r>
            <a:r>
              <a:rPr lang="en-US" sz="1800" dirty="0" err="1">
                <a:solidFill>
                  <a:schemeClr val="bg1"/>
                </a:solidFill>
              </a:rPr>
              <a:t>reasoners</a:t>
            </a:r>
            <a:r>
              <a:rPr lang="en-US" sz="1800" dirty="0">
                <a:solidFill>
                  <a:schemeClr val="bg1"/>
                </a:solidFill>
              </a:rPr>
              <a:t>:</a:t>
            </a:r>
          </a:p>
          <a:p>
            <a:pPr eaLnBrk="1" hangingPunct="1"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00FF00"/>
                </a:solidFill>
              </a:rPr>
              <a:t>guarantees</a:t>
            </a:r>
            <a:r>
              <a:rPr lang="en-US" sz="1800" b="0" dirty="0">
                <a:solidFill>
                  <a:srgbClr val="00FF00"/>
                </a:solidFill>
              </a:rPr>
              <a:t> consistent reasoning</a:t>
            </a:r>
            <a:r>
              <a:rPr lang="en-US" sz="1800" b="0" dirty="0">
                <a:solidFill>
                  <a:schemeClr val="bg1"/>
                </a:solidFill>
              </a:rPr>
              <a:t>, </a:t>
            </a: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0000"/>
                </a:solidFill>
              </a:rPr>
              <a:t>does not guarantee </a:t>
            </a:r>
            <a:r>
              <a:rPr lang="en-US" sz="1800" b="0" dirty="0">
                <a:solidFill>
                  <a:srgbClr val="FF0000"/>
                </a:solidFill>
              </a:rPr>
              <a:t>the faithfulness of the representation.</a:t>
            </a:r>
          </a:p>
        </p:txBody>
      </p:sp>
    </p:spTree>
    <p:extLst>
      <p:ext uri="{BB962C8B-B14F-4D97-AF65-F5344CB8AC3E}">
        <p14:creationId xmlns:p14="http://schemas.microsoft.com/office/powerpoint/2010/main" val="213038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9654906"/>
              </p:ext>
            </p:extLst>
          </p:nvPr>
        </p:nvGraphicFramePr>
        <p:xfrm>
          <a:off x="214313" y="2720975"/>
          <a:ext cx="8777287" cy="185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52" name="Photo Editor-foto" r:id="rId4" imgW="5830114" imgH="1228571" progId="MSPhotoEd.3">
                  <p:embed/>
                </p:oleObj>
              </mc:Choice>
              <mc:Fallback>
                <p:oleObj name="Photo Editor-foto" r:id="rId4" imgW="5830114" imgH="12285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2720975"/>
                        <a:ext cx="8777287" cy="185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1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BE" altLang="en-US" sz="2800" dirty="0" smtClean="0"/>
              <a:t>Consistent </a:t>
            </a:r>
            <a:r>
              <a:rPr lang="nl-BE" altLang="en-US" sz="2800" dirty="0" err="1" smtClean="0"/>
              <a:t>reasoning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with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nonsensical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representations</a:t>
            </a:r>
            <a:endParaRPr lang="en-US" altLang="en-US" sz="2800" dirty="0" smtClean="0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885825" y="5943600"/>
            <a:ext cx="82581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0" dirty="0">
                <a:solidFill>
                  <a:schemeClr val="bg1"/>
                </a:solidFill>
              </a:rPr>
              <a:t>Ceusters W, Smith B, Flanagan J. Ontology and Medical Terminology: why Descriptions Logics are not enough. Proceedings of the conference Towards an Electronic Patient Record (TEPR 2003),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0" dirty="0">
                <a:solidFill>
                  <a:schemeClr val="bg1"/>
                </a:solidFill>
              </a:rPr>
              <a:t>San Antonio, 10-14 May 2003 (electronic publication 5pp) </a:t>
            </a:r>
          </a:p>
        </p:txBody>
      </p:sp>
    </p:spTree>
    <p:extLst>
      <p:ext uri="{BB962C8B-B14F-4D97-AF65-F5344CB8AC3E}">
        <p14:creationId xmlns:p14="http://schemas.microsoft.com/office/powerpoint/2010/main" val="327693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488440"/>
            <a:ext cx="8305801" cy="48361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24600" y="6258580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hlinkClick r:id="rId3"/>
              </a:rPr>
              <a:t>http://browser.ihtsdotools.org</a:t>
            </a:r>
            <a:r>
              <a:rPr lang="en-US" sz="1400" dirty="0" smtClean="0">
                <a:solidFill>
                  <a:schemeClr val="tx1"/>
                </a:solidFill>
                <a:hlinkClick r:id="rId3"/>
              </a:rPr>
              <a:t>/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Oct 14, 2015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17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8763000" cy="612775"/>
          </a:xfrm>
        </p:spPr>
        <p:txBody>
          <a:bodyPr/>
          <a:lstStyle/>
          <a:p>
            <a:r>
              <a:rPr lang="en-US" altLang="en-US" sz="3000" smtClean="0"/>
              <a:t>Two abundantly present fundamental mistakes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7038" y="1525588"/>
            <a:ext cx="3636962" cy="51800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You can’t exchange </a:t>
            </a:r>
            <a:r>
              <a:rPr lang="en-US" i="1" dirty="0" smtClean="0"/>
              <a:t>mental illnesses </a:t>
            </a:r>
            <a:r>
              <a:rPr lang="en-US" dirty="0" smtClean="0"/>
              <a:t>through </a:t>
            </a:r>
            <a:r>
              <a:rPr lang="en-US" i="1" dirty="0" smtClean="0"/>
              <a:t>websites</a:t>
            </a:r>
            <a:r>
              <a:rPr lang="en-US" dirty="0" smtClean="0"/>
              <a:t> or have </a:t>
            </a:r>
            <a:r>
              <a:rPr lang="en-US" i="1" dirty="0" smtClean="0"/>
              <a:t>Protégé</a:t>
            </a:r>
            <a:r>
              <a:rPr lang="en-US" dirty="0" smtClean="0"/>
              <a:t> interact with </a:t>
            </a:r>
            <a:r>
              <a:rPr lang="en-US" i="1" dirty="0" smtClean="0"/>
              <a:t>illnesses</a:t>
            </a:r>
            <a:r>
              <a:rPr lang="en-US" dirty="0" smtClean="0"/>
              <a:t>;</a:t>
            </a:r>
          </a:p>
          <a:p>
            <a:pPr marL="0" indent="0">
              <a:buFontTx/>
              <a:buNone/>
              <a:defRPr/>
            </a:pPr>
            <a:r>
              <a:rPr lang="en-US" dirty="0" smtClean="0">
                <a:sym typeface="Wingdings"/>
              </a:rPr>
              <a:t>  = </a:t>
            </a:r>
            <a:r>
              <a:rPr lang="en-US" b="1" dirty="0" smtClean="0">
                <a:sym typeface="Wingdings" pitchFamily="2" charset="2"/>
              </a:rPr>
              <a:t>confusing information with what information is </a:t>
            </a:r>
            <a:r>
              <a:rPr lang="en-US" b="1" u="sng" dirty="0" smtClean="0">
                <a:sym typeface="Wingdings" pitchFamily="2" charset="2"/>
              </a:rPr>
              <a:t>about</a:t>
            </a:r>
            <a:r>
              <a:rPr lang="en-US" b="1" dirty="0" smtClean="0">
                <a:sym typeface="Wingdings" pitchFamily="2" charset="2"/>
              </a:rPr>
              <a:t>!</a:t>
            </a:r>
          </a:p>
          <a:p>
            <a:pPr marL="0" indent="0">
              <a:defRPr/>
            </a:pPr>
            <a:endParaRPr lang="en-US" b="1" dirty="0" smtClean="0">
              <a:sym typeface="Wingdings" pitchFamily="2" charset="2"/>
            </a:endParaRP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60513"/>
            <a:ext cx="5354638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12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" descr="glo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179638"/>
            <a:ext cx="4329113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Philosophical approach to ontology</a:t>
            </a: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2205038"/>
            <a:ext cx="78105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567213" y="1424127"/>
            <a:ext cx="80095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u="sng" dirty="0">
                <a:solidFill>
                  <a:schemeClr val="bg1"/>
                </a:solidFill>
              </a:rPr>
              <a:t>Ontological Realism</a:t>
            </a:r>
            <a:r>
              <a:rPr lang="en-US" altLang="en-US" sz="2000" dirty="0">
                <a:solidFill>
                  <a:schemeClr val="bg1"/>
                </a:solidFill>
              </a:rPr>
              <a:t>: </a:t>
            </a:r>
            <a:r>
              <a:rPr lang="en-US" altLang="en-US" sz="2000" b="0" dirty="0">
                <a:solidFill>
                  <a:schemeClr val="bg1"/>
                </a:solidFill>
              </a:rPr>
              <a:t>uses ontology as philosophical discipline to build ontologies as faithful representations of reality.</a:t>
            </a:r>
          </a:p>
        </p:txBody>
      </p:sp>
    </p:spTree>
    <p:extLst>
      <p:ext uri="{BB962C8B-B14F-4D97-AF65-F5344CB8AC3E}">
        <p14:creationId xmlns:p14="http://schemas.microsoft.com/office/powerpoint/2010/main" val="354914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01378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0.11945 -0.06528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2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4075"/>
            <a:ext cx="91440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144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83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UDF-7778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basis of Ontological Realism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3200400" y="1676400"/>
            <a:ext cx="5715000" cy="4953000"/>
          </a:xfrm>
          <a:solidFill>
            <a:srgbClr val="000000">
              <a:alpha val="50195"/>
            </a:srgb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altLang="en-US" sz="2800" dirty="0" smtClean="0"/>
              <a:t>There is an external reality which is ‘objectively’ the way it is;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800" dirty="0" smtClean="0"/>
              <a:t>That reality is accessible to us;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800" dirty="0" smtClean="0"/>
              <a:t>We build in our brains cognitive representations of  reality; 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800" dirty="0" smtClean="0"/>
              <a:t>We communicate with others about what is there, and what we believe there is there.</a:t>
            </a:r>
          </a:p>
        </p:txBody>
      </p:sp>
      <p:pic>
        <p:nvPicPr>
          <p:cNvPr id="62468" name="Picture 4" descr="glo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388938" y="6400800"/>
            <a:ext cx="8755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chemeClr val="bg1"/>
                </a:solidFill>
              </a:rPr>
              <a:t>Smith B, Kusnierczyk W, Schober D, Ceusters W. Towards a Reference Terminology for Ontology Research and Development in the Biomedical Domain. Proceedings of KR-MED 2006, Biomedical Ontology in Action, November 8, 2006, Baltimore MD, USA</a:t>
            </a:r>
            <a:r>
              <a:rPr lang="en-US" altLang="en-US" sz="120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380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Conceptualism versus Ontological Realism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03200" y="3025775"/>
            <a:ext cx="4125913" cy="2590800"/>
            <a:chOff x="2092504" y="3276600"/>
            <a:chExt cx="5334000" cy="2590800"/>
          </a:xfrm>
        </p:grpSpPr>
        <p:sp>
          <p:nvSpPr>
            <p:cNvPr id="32783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 sz="1600"/>
            </a:p>
          </p:txBody>
        </p:sp>
        <p:sp>
          <p:nvSpPr>
            <p:cNvPr id="32784" name="TextBox 4"/>
            <p:cNvSpPr txBox="1">
              <a:spLocks noChangeArrowheads="1"/>
            </p:cNvSpPr>
            <p:nvPr/>
          </p:nvSpPr>
          <p:spPr bwMode="auto">
            <a:xfrm>
              <a:off x="2475531" y="5410200"/>
              <a:ext cx="785886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32785" name="TextBox 5"/>
            <p:cNvSpPr txBox="1">
              <a:spLocks noChangeArrowheads="1"/>
            </p:cNvSpPr>
            <p:nvPr/>
          </p:nvSpPr>
          <p:spPr bwMode="auto">
            <a:xfrm>
              <a:off x="4196927" y="3729335"/>
              <a:ext cx="1109193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32786" name="TextBox 6"/>
            <p:cNvSpPr txBox="1">
              <a:spLocks noChangeArrowheads="1"/>
            </p:cNvSpPr>
            <p:nvPr/>
          </p:nvSpPr>
          <p:spPr bwMode="auto">
            <a:xfrm>
              <a:off x="5910560" y="5410200"/>
              <a:ext cx="1145171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referent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579938" y="3001963"/>
            <a:ext cx="4333875" cy="2717800"/>
            <a:chOff x="1823372" y="3276600"/>
            <a:chExt cx="5603132" cy="2718308"/>
          </a:xfrm>
        </p:grpSpPr>
        <p:sp>
          <p:nvSpPr>
            <p:cNvPr id="3277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 sz="1600"/>
            </a:p>
          </p:txBody>
        </p:sp>
        <p:sp>
          <p:nvSpPr>
            <p:cNvPr id="32780" name="TextBox 4"/>
            <p:cNvSpPr txBox="1">
              <a:spLocks noChangeArrowheads="1"/>
            </p:cNvSpPr>
            <p:nvPr/>
          </p:nvSpPr>
          <p:spPr bwMode="auto">
            <a:xfrm>
              <a:off x="1823372" y="5410200"/>
              <a:ext cx="2090224" cy="584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representational</a:t>
              </a:r>
            </a:p>
            <a:p>
              <a:r>
                <a:rPr lang="en-US" sz="1600">
                  <a:solidFill>
                    <a:srgbClr val="FFFF00"/>
                  </a:solidFill>
                </a:rPr>
                <a:t>unit</a:t>
              </a:r>
            </a:p>
          </p:txBody>
        </p:sp>
        <p:sp>
          <p:nvSpPr>
            <p:cNvPr id="32781" name="TextBox 5"/>
            <p:cNvSpPr txBox="1">
              <a:spLocks noChangeArrowheads="1"/>
            </p:cNvSpPr>
            <p:nvPr/>
          </p:nvSpPr>
          <p:spPr bwMode="auto">
            <a:xfrm>
              <a:off x="4107813" y="3729335"/>
              <a:ext cx="1287426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universal</a:t>
              </a:r>
            </a:p>
          </p:txBody>
        </p:sp>
        <p:sp>
          <p:nvSpPr>
            <p:cNvPr id="32782" name="TextBox 6"/>
            <p:cNvSpPr txBox="1">
              <a:spLocks noChangeArrowheads="1"/>
            </p:cNvSpPr>
            <p:nvPr/>
          </p:nvSpPr>
          <p:spPr bwMode="auto">
            <a:xfrm>
              <a:off x="5787621" y="5410200"/>
              <a:ext cx="1391051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particular</a:t>
              </a:r>
            </a:p>
          </p:txBody>
        </p:sp>
      </p:grpSp>
      <p:cxnSp>
        <p:nvCxnSpPr>
          <p:cNvPr id="32773" name="Straight Connector 15"/>
          <p:cNvCxnSpPr>
            <a:cxnSpLocks noChangeShapeType="1"/>
          </p:cNvCxnSpPr>
          <p:nvPr/>
        </p:nvCxnSpPr>
        <p:spPr bwMode="auto">
          <a:xfrm>
            <a:off x="4478338" y="3219450"/>
            <a:ext cx="47625" cy="3349625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32774" name="TextBox 17"/>
          <p:cNvSpPr txBox="1">
            <a:spLocks noChangeArrowheads="1"/>
          </p:cNvSpPr>
          <p:nvPr/>
        </p:nvSpPr>
        <p:spPr bwMode="auto">
          <a:xfrm>
            <a:off x="769706" y="5991225"/>
            <a:ext cx="28055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Conceptualism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775" name="TextBox 18"/>
          <p:cNvSpPr txBox="1">
            <a:spLocks noChangeArrowheads="1"/>
          </p:cNvSpPr>
          <p:nvPr/>
        </p:nvSpPr>
        <p:spPr bwMode="auto">
          <a:xfrm>
            <a:off x="4986406" y="5991225"/>
            <a:ext cx="37289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Ontological Realism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3116263" y="4805363"/>
            <a:ext cx="1296987" cy="1231900"/>
          </a:xfrm>
          <a:prstGeom prst="ellipse">
            <a:avLst/>
          </a:prstGeom>
          <a:solidFill>
            <a:srgbClr val="00B050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 rot="2860830">
            <a:off x="5565775" y="3713163"/>
            <a:ext cx="3962400" cy="1231900"/>
          </a:xfrm>
          <a:prstGeom prst="ellipse">
            <a:avLst/>
          </a:prstGeom>
          <a:solidFill>
            <a:srgbClr val="00B050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160713" y="2484438"/>
            <a:ext cx="25463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CC33"/>
                </a:solidFill>
              </a:rPr>
              <a:t>First order reality</a:t>
            </a:r>
          </a:p>
        </p:txBody>
      </p:sp>
    </p:spTree>
    <p:extLst>
      <p:ext uri="{BB962C8B-B14F-4D97-AF65-F5344CB8AC3E}">
        <p14:creationId xmlns:p14="http://schemas.microsoft.com/office/powerpoint/2010/main" val="16104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686800" cy="647700"/>
          </a:xfrm>
        </p:spPr>
        <p:txBody>
          <a:bodyPr/>
          <a:lstStyle/>
          <a:p>
            <a:r>
              <a:rPr lang="en-US" sz="2400" dirty="0" smtClean="0"/>
              <a:t>Ontological Realism offers three ways of relating, without assigning beliefs (concepts) a central status</a:t>
            </a:r>
          </a:p>
        </p:txBody>
      </p:sp>
      <p:grpSp>
        <p:nvGrpSpPr>
          <p:cNvPr id="37891" name="Group 9"/>
          <p:cNvGrpSpPr>
            <a:grpSpLocks/>
          </p:cNvGrpSpPr>
          <p:nvPr/>
        </p:nvGrpSpPr>
        <p:grpSpPr bwMode="auto">
          <a:xfrm>
            <a:off x="-461963" y="1847850"/>
            <a:ext cx="2976563" cy="1865313"/>
            <a:chOff x="-4463" y="4648200"/>
            <a:chExt cx="2976263" cy="1865531"/>
          </a:xfrm>
        </p:grpSpPr>
        <p:sp>
          <p:nvSpPr>
            <p:cNvPr id="37922" name="Isosceles Triangle 4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23" name="TextBox 8"/>
            <p:cNvSpPr txBox="1">
              <a:spLocks noChangeArrowheads="1"/>
            </p:cNvSpPr>
            <p:nvPr/>
          </p:nvSpPr>
          <p:spPr bwMode="auto">
            <a:xfrm>
              <a:off x="-4463" y="5867400"/>
              <a:ext cx="236475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sz="1800" b="0">
                <a:solidFill>
                  <a:schemeClr val="bg1"/>
                </a:solidFill>
              </a:endParaRPr>
            </a:p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                drapetomania</a:t>
              </a:r>
            </a:p>
          </p:txBody>
        </p:sp>
      </p:grpSp>
      <p:grpSp>
        <p:nvGrpSpPr>
          <p:cNvPr id="37892" name="Group 10"/>
          <p:cNvGrpSpPr>
            <a:grpSpLocks/>
          </p:cNvGrpSpPr>
          <p:nvPr/>
        </p:nvGrpSpPr>
        <p:grpSpPr bwMode="auto">
          <a:xfrm>
            <a:off x="3352800" y="1847850"/>
            <a:ext cx="2362200" cy="1589088"/>
            <a:chOff x="609600" y="4648200"/>
            <a:chExt cx="2362200" cy="1588532"/>
          </a:xfrm>
        </p:grpSpPr>
        <p:sp>
          <p:nvSpPr>
            <p:cNvPr id="37920" name="Isosceles Triangle 11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21" name="TextBox 12"/>
            <p:cNvSpPr txBox="1">
              <a:spLocks noChangeArrowheads="1"/>
            </p:cNvSpPr>
            <p:nvPr/>
          </p:nvSpPr>
          <p:spPr bwMode="auto">
            <a:xfrm>
              <a:off x="848334" y="5867400"/>
              <a:ext cx="6591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slave</a:t>
              </a:r>
            </a:p>
          </p:txBody>
        </p:sp>
      </p:grpSp>
      <p:grpSp>
        <p:nvGrpSpPr>
          <p:cNvPr id="37893" name="Group 13"/>
          <p:cNvGrpSpPr>
            <a:grpSpLocks/>
          </p:cNvGrpSpPr>
          <p:nvPr/>
        </p:nvGrpSpPr>
        <p:grpSpPr bwMode="auto">
          <a:xfrm>
            <a:off x="1371600" y="4210050"/>
            <a:ext cx="2608263" cy="1589088"/>
            <a:chOff x="364228" y="4648200"/>
            <a:chExt cx="2607572" cy="1588532"/>
          </a:xfrm>
        </p:grpSpPr>
        <p:sp>
          <p:nvSpPr>
            <p:cNvPr id="37918" name="Isosceles Triangle 14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9" name="TextBox 15"/>
            <p:cNvSpPr txBox="1">
              <a:spLocks noChangeArrowheads="1"/>
            </p:cNvSpPr>
            <p:nvPr/>
          </p:nvSpPr>
          <p:spPr bwMode="auto">
            <a:xfrm>
              <a:off x="364228" y="5867400"/>
              <a:ext cx="16273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mental disorder</a:t>
              </a:r>
            </a:p>
          </p:txBody>
        </p:sp>
      </p:grpSp>
      <p:grpSp>
        <p:nvGrpSpPr>
          <p:cNvPr id="37894" name="Group 16"/>
          <p:cNvGrpSpPr>
            <a:grpSpLocks/>
          </p:cNvGrpSpPr>
          <p:nvPr/>
        </p:nvGrpSpPr>
        <p:grpSpPr bwMode="auto">
          <a:xfrm>
            <a:off x="6477000" y="2686050"/>
            <a:ext cx="2517775" cy="1589088"/>
            <a:chOff x="453997" y="4648200"/>
            <a:chExt cx="2517803" cy="1588532"/>
          </a:xfrm>
        </p:grpSpPr>
        <p:sp>
          <p:nvSpPr>
            <p:cNvPr id="37916" name="Isosceles Triangle 17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7" name="TextBox 18"/>
            <p:cNvSpPr txBox="1">
              <a:spLocks noChangeArrowheads="1"/>
            </p:cNvSpPr>
            <p:nvPr/>
          </p:nvSpPr>
          <p:spPr bwMode="auto">
            <a:xfrm>
              <a:off x="453997" y="5867400"/>
              <a:ext cx="14478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running away</a:t>
              </a:r>
            </a:p>
          </p:txBody>
        </p:sp>
      </p:grpSp>
      <p:grpSp>
        <p:nvGrpSpPr>
          <p:cNvPr id="37895" name="Group 19"/>
          <p:cNvGrpSpPr>
            <a:grpSpLocks/>
          </p:cNvGrpSpPr>
          <p:nvPr/>
        </p:nvGrpSpPr>
        <p:grpSpPr bwMode="auto">
          <a:xfrm>
            <a:off x="4692650" y="4210050"/>
            <a:ext cx="2373313" cy="1589088"/>
            <a:chOff x="598266" y="4648200"/>
            <a:chExt cx="2373534" cy="1588532"/>
          </a:xfrm>
        </p:grpSpPr>
        <p:sp>
          <p:nvSpPr>
            <p:cNvPr id="37914" name="Isosceles Triangle 20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5" name="TextBox 21"/>
            <p:cNvSpPr txBox="1">
              <a:spLocks noChangeArrowheads="1"/>
            </p:cNvSpPr>
            <p:nvPr/>
          </p:nvSpPr>
          <p:spPr bwMode="auto">
            <a:xfrm>
              <a:off x="598266" y="5867400"/>
              <a:ext cx="11592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propensity</a:t>
              </a:r>
            </a:p>
          </p:txBody>
        </p:sp>
      </p:grpSp>
      <p:grpSp>
        <p:nvGrpSpPr>
          <p:cNvPr id="37896" name="Group 46"/>
          <p:cNvGrpSpPr>
            <a:grpSpLocks/>
          </p:cNvGrpSpPr>
          <p:nvPr/>
        </p:nvGrpSpPr>
        <p:grpSpPr bwMode="auto">
          <a:xfrm>
            <a:off x="70366" y="1771650"/>
            <a:ext cx="7743322" cy="4933950"/>
            <a:chOff x="70366" y="2133600"/>
            <a:chExt cx="7743349" cy="4933950"/>
          </a:xfrm>
        </p:grpSpPr>
        <p:grpSp>
          <p:nvGrpSpPr>
            <p:cNvPr id="37907" name="Group 42"/>
            <p:cNvGrpSpPr>
              <a:grpSpLocks/>
            </p:cNvGrpSpPr>
            <p:nvPr/>
          </p:nvGrpSpPr>
          <p:grpSpPr bwMode="auto">
            <a:xfrm>
              <a:off x="1333386" y="2133600"/>
              <a:ext cx="6480329" cy="2362200"/>
              <a:chOff x="1333386" y="2133600"/>
              <a:chExt cx="6480329" cy="2362200"/>
            </a:xfrm>
          </p:grpSpPr>
          <p:cxnSp>
            <p:nvCxnSpPr>
              <p:cNvPr id="37909" name="Straight Arrow Connector 23"/>
              <p:cNvCxnSpPr>
                <a:cxnSpLocks noChangeShapeType="1"/>
                <a:stCxn id="37922" idx="0"/>
                <a:endCxn id="37918" idx="0"/>
              </p:cNvCxnSpPr>
              <p:nvPr/>
            </p:nvCxnSpPr>
            <p:spPr bwMode="auto">
              <a:xfrm>
                <a:off x="1333386" y="2133600"/>
                <a:ext cx="1465074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0" name="Straight Arrow Connector 25"/>
              <p:cNvCxnSpPr>
                <a:cxnSpLocks noChangeShapeType="1"/>
                <a:stCxn id="37918" idx="0"/>
                <a:endCxn id="37920" idx="0"/>
              </p:cNvCxnSpPr>
              <p:nvPr/>
            </p:nvCxnSpPr>
            <p:spPr bwMode="auto">
              <a:xfrm flipV="1">
                <a:off x="2798460" y="2133600"/>
                <a:ext cx="1735456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1" name="Straight Arrow Connector 27"/>
              <p:cNvCxnSpPr>
                <a:cxnSpLocks noChangeShapeType="1"/>
                <a:stCxn id="37918" idx="0"/>
                <a:endCxn id="37914" idx="0"/>
              </p:cNvCxnSpPr>
              <p:nvPr/>
            </p:nvCxnSpPr>
            <p:spPr bwMode="auto">
              <a:xfrm>
                <a:off x="2798460" y="4495800"/>
                <a:ext cx="3086533" cy="0"/>
              </a:xfrm>
              <a:prstGeom prst="straightConnector1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2" name="Straight Arrow Connector 29"/>
              <p:cNvCxnSpPr>
                <a:cxnSpLocks noChangeShapeType="1"/>
                <a:stCxn id="37920" idx="0"/>
                <a:endCxn id="37916" idx="0"/>
              </p:cNvCxnSpPr>
              <p:nvPr/>
            </p:nvCxnSpPr>
            <p:spPr bwMode="auto">
              <a:xfrm>
                <a:off x="4533916" y="2133600"/>
                <a:ext cx="3279799" cy="838200"/>
              </a:xfrm>
              <a:prstGeom prst="straightConnector1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3" name="Straight Arrow Connector 31"/>
              <p:cNvCxnSpPr>
                <a:cxnSpLocks noChangeShapeType="1"/>
                <a:stCxn id="37914" idx="0"/>
                <a:endCxn id="37916" idx="0"/>
              </p:cNvCxnSpPr>
              <p:nvPr/>
            </p:nvCxnSpPr>
            <p:spPr bwMode="auto">
              <a:xfrm flipV="1">
                <a:off x="5884993" y="2971800"/>
                <a:ext cx="1928722" cy="1524000"/>
              </a:xfrm>
              <a:prstGeom prst="straightConnector1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7908" name="TextBox 44"/>
            <p:cNvSpPr txBox="1">
              <a:spLocks noChangeArrowheads="1"/>
            </p:cNvSpPr>
            <p:nvPr/>
          </p:nvSpPr>
          <p:spPr bwMode="auto">
            <a:xfrm>
              <a:off x="70366" y="6359664"/>
              <a:ext cx="252044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sz="2000" dirty="0">
                  <a:solidFill>
                    <a:srgbClr val="FF0000"/>
                  </a:solidFill>
                </a:rPr>
                <a:t>How </a:t>
              </a:r>
              <a:r>
                <a:rPr lang="en-US" sz="2000" dirty="0" smtClean="0">
                  <a:solidFill>
                    <a:srgbClr val="FF0000"/>
                  </a:solidFill>
                </a:rPr>
                <a:t>beliefs are </a:t>
              </a:r>
              <a:r>
                <a:rPr lang="en-US" sz="2000" dirty="0">
                  <a:solidFill>
                    <a:srgbClr val="FF0000"/>
                  </a:solidFill>
                </a:rPr>
                <a:t>/ can </a:t>
              </a:r>
            </a:p>
            <a:p>
              <a:pPr algn="l" eaLnBrk="1" hangingPunct="1"/>
              <a:r>
                <a:rPr lang="en-US" sz="2000" dirty="0">
                  <a:solidFill>
                    <a:srgbClr val="FF0000"/>
                  </a:solidFill>
                </a:rPr>
                <a:t>be related</a:t>
              </a:r>
            </a:p>
          </p:txBody>
        </p:sp>
      </p:grp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5715000" y="3067503"/>
            <a:ext cx="3279775" cy="3583983"/>
            <a:chOff x="5714999" y="3429453"/>
            <a:chExt cx="3279477" cy="3583983"/>
          </a:xfrm>
        </p:grpSpPr>
        <p:grpSp>
          <p:nvGrpSpPr>
            <p:cNvPr id="37902" name="Group 43"/>
            <p:cNvGrpSpPr>
              <a:grpSpLocks/>
            </p:cNvGrpSpPr>
            <p:nvPr/>
          </p:nvGrpSpPr>
          <p:grpSpPr bwMode="auto">
            <a:xfrm>
              <a:off x="5714999" y="3429453"/>
              <a:ext cx="3279477" cy="2362200"/>
              <a:chOff x="5714999" y="3429453"/>
              <a:chExt cx="3279477" cy="2362200"/>
            </a:xfrm>
          </p:grpSpPr>
          <p:cxnSp>
            <p:nvCxnSpPr>
              <p:cNvPr id="37904" name="Straight Arrow Connector 32"/>
              <p:cNvCxnSpPr>
                <a:cxnSpLocks noChangeShapeType="1"/>
                <a:stCxn id="37914" idx="4"/>
                <a:endCxn id="37916" idx="4"/>
              </p:cNvCxnSpPr>
              <p:nvPr/>
            </p:nvCxnSpPr>
            <p:spPr bwMode="auto">
              <a:xfrm flipV="1">
                <a:off x="7065839" y="4267653"/>
                <a:ext cx="1928637" cy="15240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05" name="Straight Arrow Connector 36"/>
              <p:cNvCxnSpPr>
                <a:cxnSpLocks noChangeShapeType="1"/>
                <a:stCxn id="37920" idx="4"/>
                <a:endCxn id="37916" idx="4"/>
              </p:cNvCxnSpPr>
              <p:nvPr/>
            </p:nvCxnSpPr>
            <p:spPr bwMode="auto">
              <a:xfrm>
                <a:off x="5714999" y="3429453"/>
                <a:ext cx="3279477" cy="8382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06" name="Straight Arrow Connector 39"/>
              <p:cNvCxnSpPr>
                <a:cxnSpLocks noChangeShapeType="1"/>
                <a:stCxn id="37920" idx="4"/>
                <a:endCxn id="37914" idx="4"/>
              </p:cNvCxnSpPr>
              <p:nvPr/>
            </p:nvCxnSpPr>
            <p:spPr bwMode="auto">
              <a:xfrm>
                <a:off x="5714999" y="3429453"/>
                <a:ext cx="1350840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7903" name="TextBox 45"/>
            <p:cNvSpPr txBox="1">
              <a:spLocks noChangeArrowheads="1"/>
            </p:cNvSpPr>
            <p:nvPr/>
          </p:nvSpPr>
          <p:spPr bwMode="auto">
            <a:xfrm>
              <a:off x="6468879" y="6305550"/>
              <a:ext cx="221764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1FE115"/>
                  </a:solidFill>
                </a:rPr>
                <a:t>How referents </a:t>
              </a:r>
              <a:r>
                <a:rPr lang="en-US" sz="2000" dirty="0" smtClean="0">
                  <a:solidFill>
                    <a:srgbClr val="1FE115"/>
                  </a:solidFill>
                </a:rPr>
                <a:t>(in</a:t>
              </a:r>
            </a:p>
            <a:p>
              <a:pPr eaLnBrk="1" hangingPunct="1"/>
              <a:r>
                <a:rPr lang="en-US" sz="2000" dirty="0" smtClean="0">
                  <a:solidFill>
                    <a:srgbClr val="1FE115"/>
                  </a:solidFill>
                </a:rPr>
                <a:t>reality) are </a:t>
              </a:r>
              <a:r>
                <a:rPr lang="en-US" sz="2000" dirty="0">
                  <a:solidFill>
                    <a:srgbClr val="1FE115"/>
                  </a:solidFill>
                </a:rPr>
                <a:t>related</a:t>
              </a:r>
            </a:p>
          </p:txBody>
        </p:sp>
      </p:grpSp>
      <p:grpSp>
        <p:nvGrpSpPr>
          <p:cNvPr id="11" name="Group 57"/>
          <p:cNvGrpSpPr>
            <a:grpSpLocks/>
          </p:cNvGrpSpPr>
          <p:nvPr/>
        </p:nvGrpSpPr>
        <p:grpSpPr bwMode="auto">
          <a:xfrm>
            <a:off x="152400" y="3143250"/>
            <a:ext cx="6477000" cy="3295650"/>
            <a:chOff x="152400" y="3505200"/>
            <a:chExt cx="6477000" cy="3295710"/>
          </a:xfrm>
        </p:grpSpPr>
        <p:cxnSp>
          <p:nvCxnSpPr>
            <p:cNvPr id="37899" name="Straight Arrow Connector 49"/>
            <p:cNvCxnSpPr>
              <a:cxnSpLocks noChangeShapeType="1"/>
            </p:cNvCxnSpPr>
            <p:nvPr/>
          </p:nvCxnSpPr>
          <p:spPr bwMode="auto">
            <a:xfrm>
              <a:off x="152400" y="3505200"/>
              <a:ext cx="6477000" cy="838200"/>
            </a:xfrm>
            <a:prstGeom prst="straightConnector1">
              <a:avLst/>
            </a:prstGeom>
            <a:noFill/>
            <a:ln w="381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900" name="Straight Arrow Connector 50"/>
            <p:cNvCxnSpPr>
              <a:cxnSpLocks noChangeShapeType="1"/>
            </p:cNvCxnSpPr>
            <p:nvPr/>
          </p:nvCxnSpPr>
          <p:spPr bwMode="auto">
            <a:xfrm rot="16200000" flipH="1">
              <a:off x="-304800" y="3962400"/>
              <a:ext cx="2362200" cy="1447800"/>
            </a:xfrm>
            <a:prstGeom prst="straightConnector1">
              <a:avLst/>
            </a:prstGeom>
            <a:noFill/>
            <a:ln w="381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901" name="TextBox 56"/>
            <p:cNvSpPr txBox="1">
              <a:spLocks noChangeArrowheads="1"/>
            </p:cNvSpPr>
            <p:nvPr/>
          </p:nvSpPr>
          <p:spPr bwMode="auto">
            <a:xfrm>
              <a:off x="3068917" y="6400800"/>
              <a:ext cx="262963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B0F0"/>
                  </a:solidFill>
                </a:rPr>
                <a:t>How terms are related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935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useful parallel: Alberti’s grid</a:t>
            </a:r>
          </a:p>
        </p:txBody>
      </p:sp>
      <p:pic>
        <p:nvPicPr>
          <p:cNvPr id="57347" name="Picture 3" descr="durer_rever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94037"/>
            <a:ext cx="7162800" cy="28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4" descr="alberti_gri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4038" y="1752600"/>
            <a:ext cx="3509962" cy="469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AutoShape 5"/>
          <p:cNvSpPr>
            <a:spLocks noChangeArrowheads="1"/>
          </p:cNvSpPr>
          <p:nvPr/>
        </p:nvSpPr>
        <p:spPr bwMode="auto">
          <a:xfrm rot="5400000">
            <a:off x="2139157" y="3913981"/>
            <a:ext cx="2243137" cy="581025"/>
          </a:xfrm>
          <a:custGeom>
            <a:avLst/>
            <a:gdLst>
              <a:gd name="T0" fmla="*/ 203828956 w 21600"/>
              <a:gd name="T1" fmla="*/ 7814598 h 21600"/>
              <a:gd name="T2" fmla="*/ 116473756 w 21600"/>
              <a:gd name="T3" fmla="*/ 15629170 h 21600"/>
              <a:gd name="T4" fmla="*/ 29118413 w 21600"/>
              <a:gd name="T5" fmla="*/ 7814598 h 21600"/>
              <a:gd name="T6" fmla="*/ 11647375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noFill/>
          <a:ln w="762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6983413" y="4500562"/>
            <a:ext cx="914400" cy="512763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3511550" y="1801812"/>
            <a:ext cx="10287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reality</a:t>
            </a:r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>
            <a:off x="4729163" y="2052637"/>
            <a:ext cx="1951037" cy="40163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3" name="Line 9"/>
          <p:cNvSpPr>
            <a:spLocks noChangeShapeType="1"/>
          </p:cNvSpPr>
          <p:nvPr/>
        </p:nvSpPr>
        <p:spPr bwMode="auto">
          <a:xfrm>
            <a:off x="4003675" y="2276475"/>
            <a:ext cx="1116013" cy="1193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1346200" y="5989637"/>
            <a:ext cx="20796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57355" name="Line 11"/>
          <p:cNvSpPr>
            <a:spLocks noChangeShapeType="1"/>
          </p:cNvSpPr>
          <p:nvPr/>
        </p:nvSpPr>
        <p:spPr bwMode="auto">
          <a:xfrm flipV="1">
            <a:off x="3560763" y="5397500"/>
            <a:ext cx="4564062" cy="889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6" name="Line 12"/>
          <p:cNvSpPr>
            <a:spLocks noChangeShapeType="1"/>
          </p:cNvSpPr>
          <p:nvPr/>
        </p:nvSpPr>
        <p:spPr bwMode="auto">
          <a:xfrm flipH="1" flipV="1">
            <a:off x="2008188" y="5194300"/>
            <a:ext cx="173037" cy="8763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1128713" y="1965325"/>
            <a:ext cx="1689100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Ontological</a:t>
            </a:r>
          </a:p>
          <a:p>
            <a:r>
              <a:rPr lang="en-US">
                <a:solidFill>
                  <a:srgbClr val="FF3300"/>
                </a:solidFill>
              </a:rPr>
              <a:t>theory</a:t>
            </a:r>
          </a:p>
        </p:txBody>
      </p:sp>
      <p:sp>
        <p:nvSpPr>
          <p:cNvPr id="57358" name="Line 14"/>
          <p:cNvSpPr>
            <a:spLocks noChangeShapeType="1"/>
          </p:cNvSpPr>
          <p:nvPr/>
        </p:nvSpPr>
        <p:spPr bwMode="auto">
          <a:xfrm>
            <a:off x="2520950" y="2744787"/>
            <a:ext cx="871538" cy="28733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20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Ontological Realism makes three crucial distinctions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lnSpc>
                <a:spcPct val="200000"/>
              </a:lnSpc>
              <a:buFont typeface="Times New Roman" panose="02020603050405020304" pitchFamily="18" charset="0"/>
              <a:buAutoNum type="arabicPeriod"/>
            </a:pPr>
            <a:r>
              <a:rPr lang="en-US" altLang="en-US" smtClean="0">
                <a:solidFill>
                  <a:schemeClr val="bg1"/>
                </a:solidFill>
              </a:rPr>
              <a:t>Between </a:t>
            </a:r>
            <a:r>
              <a:rPr lang="en-US" altLang="en-US" b="1" i="1" u="sng" smtClean="0">
                <a:solidFill>
                  <a:schemeClr val="bg1"/>
                </a:solidFill>
              </a:rPr>
              <a:t>data</a:t>
            </a:r>
            <a:r>
              <a:rPr lang="en-US" altLang="en-US" smtClean="0">
                <a:solidFill>
                  <a:schemeClr val="bg1"/>
                </a:solidFill>
              </a:rPr>
              <a:t> and </a:t>
            </a:r>
            <a:r>
              <a:rPr lang="en-US" altLang="en-US" b="1" i="1" u="sng" smtClean="0">
                <a:solidFill>
                  <a:schemeClr val="bg1"/>
                </a:solidFill>
              </a:rPr>
              <a:t>what data are about</a:t>
            </a:r>
            <a:r>
              <a:rPr lang="en-US" altLang="en-US" smtClean="0">
                <a:solidFill>
                  <a:schemeClr val="bg1"/>
                </a:solidFill>
              </a:rPr>
              <a:t>;</a:t>
            </a:r>
          </a:p>
          <a:p>
            <a:pPr marL="514350" indent="-514350" eaLnBrk="1" hangingPunct="1">
              <a:lnSpc>
                <a:spcPct val="200000"/>
              </a:lnSpc>
              <a:buFont typeface="Times New Roman" panose="02020603050405020304" pitchFamily="18" charset="0"/>
              <a:buAutoNum type="arabicPeriod"/>
            </a:pPr>
            <a:r>
              <a:rPr lang="en-US" altLang="en-US" smtClean="0">
                <a:solidFill>
                  <a:schemeClr val="bg1"/>
                </a:solidFill>
              </a:rPr>
              <a:t>Between </a:t>
            </a:r>
            <a:r>
              <a:rPr lang="en-US" altLang="en-US" b="1" i="1" u="sng" smtClean="0">
                <a:solidFill>
                  <a:schemeClr val="bg1"/>
                </a:solidFill>
              </a:rPr>
              <a:t>continuants</a:t>
            </a:r>
            <a:r>
              <a:rPr lang="en-US" altLang="en-US" smtClean="0">
                <a:solidFill>
                  <a:schemeClr val="bg1"/>
                </a:solidFill>
              </a:rPr>
              <a:t> and </a:t>
            </a:r>
            <a:r>
              <a:rPr lang="en-US" altLang="en-US" b="1" i="1" u="sng" smtClean="0">
                <a:solidFill>
                  <a:schemeClr val="bg1"/>
                </a:solidFill>
              </a:rPr>
              <a:t>occurrents</a:t>
            </a:r>
            <a:r>
              <a:rPr lang="en-US" altLang="en-US" smtClean="0">
                <a:solidFill>
                  <a:schemeClr val="bg1"/>
                </a:solidFill>
              </a:rPr>
              <a:t>;</a:t>
            </a:r>
          </a:p>
          <a:p>
            <a:pPr marL="514350" indent="-514350" eaLnBrk="1" hangingPunct="1">
              <a:lnSpc>
                <a:spcPct val="200000"/>
              </a:lnSpc>
              <a:buFont typeface="Times New Roman" panose="02020603050405020304" pitchFamily="18" charset="0"/>
              <a:buAutoNum type="arabicPeriod"/>
            </a:pPr>
            <a:r>
              <a:rPr lang="en-US" altLang="en-US" smtClean="0">
                <a:solidFill>
                  <a:schemeClr val="bg1"/>
                </a:solidFill>
              </a:rPr>
              <a:t>Between what is </a:t>
            </a:r>
            <a:r>
              <a:rPr lang="en-US" altLang="en-US" b="1" i="1" u="sng" smtClean="0">
                <a:solidFill>
                  <a:schemeClr val="bg1"/>
                </a:solidFill>
              </a:rPr>
              <a:t>generic</a:t>
            </a:r>
            <a:r>
              <a:rPr lang="en-US" altLang="en-US" smtClean="0">
                <a:solidFill>
                  <a:schemeClr val="bg1"/>
                </a:solidFill>
              </a:rPr>
              <a:t> and what is </a:t>
            </a:r>
            <a:r>
              <a:rPr lang="en-US" altLang="en-US" b="1" i="1" u="sng" smtClean="0">
                <a:solidFill>
                  <a:schemeClr val="bg1"/>
                </a:solidFill>
              </a:rPr>
              <a:t>specific</a:t>
            </a:r>
            <a:r>
              <a:rPr lang="en-US" altLang="en-US" b="1" i="1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601980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Smith B, Ceusters W. Ontological Realism as a Methodology for Coordinated Evolution of Scientific Ontologies. Applied Ontology, 2010. </a:t>
            </a:r>
          </a:p>
        </p:txBody>
      </p:sp>
    </p:spTree>
    <p:extLst>
      <p:ext uri="{BB962C8B-B14F-4D97-AF65-F5344CB8AC3E}">
        <p14:creationId xmlns:p14="http://schemas.microsoft.com/office/powerpoint/2010/main" val="91477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6563" name="Picture 2" descr="http://3.bp.blogspot.com/_2cxvSmlPoaM/Ss-JdUAcxwI/AAAAAAAADM4/fOmasxsNiCg/s800/rembran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63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7587" name="Picture 2" descr="http://3.bp.blogspot.com/_2cxvSmlPoaM/Ss-JdUAcxwI/AAAAAAAADM4/fOmasxsNiCg/s800/rembran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28"/>
          <p:cNvSpPr>
            <a:spLocks noChangeArrowheads="1"/>
          </p:cNvSpPr>
          <p:nvPr/>
        </p:nvSpPr>
        <p:spPr bwMode="auto">
          <a:xfrm>
            <a:off x="0" y="472440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67589" name="Group 22"/>
          <p:cNvGrpSpPr>
            <a:grpSpLocks/>
          </p:cNvGrpSpPr>
          <p:nvPr/>
        </p:nvGrpSpPr>
        <p:grpSpPr bwMode="auto">
          <a:xfrm>
            <a:off x="0" y="0"/>
            <a:ext cx="9144000" cy="1143000"/>
            <a:chOff x="-1" y="0"/>
            <a:chExt cx="9144001" cy="1143000"/>
          </a:xfrm>
        </p:grpSpPr>
        <p:pic>
          <p:nvPicPr>
            <p:cNvPr id="675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9144001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9" name="Rectangle 21"/>
            <p:cNvSpPr>
              <a:spLocks noChangeArrowheads="1"/>
            </p:cNvSpPr>
            <p:nvPr/>
          </p:nvSpPr>
          <p:spPr bwMode="auto">
            <a:xfrm>
              <a:off x="0" y="990600"/>
              <a:ext cx="91440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  <p:sp>
        <p:nvSpPr>
          <p:cNvPr id="67590" name="TextBox 24"/>
          <p:cNvSpPr txBox="1">
            <a:spLocks noChangeArrowheads="1"/>
          </p:cNvSpPr>
          <p:nvPr/>
        </p:nvSpPr>
        <p:spPr bwMode="auto">
          <a:xfrm>
            <a:off x="106363" y="6096000"/>
            <a:ext cx="755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L1</a:t>
            </a:r>
            <a:r>
              <a:rPr lang="en-US" altLang="en-US" sz="2400" baseline="3000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67591" name="TextBox 25"/>
          <p:cNvSpPr txBox="1">
            <a:spLocks noChangeArrowheads="1"/>
          </p:cNvSpPr>
          <p:nvPr/>
        </p:nvSpPr>
        <p:spPr bwMode="auto">
          <a:xfrm>
            <a:off x="152400" y="1371600"/>
            <a:ext cx="663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L2</a:t>
            </a:r>
          </a:p>
        </p:txBody>
      </p:sp>
      <p:sp>
        <p:nvSpPr>
          <p:cNvPr id="67592" name="TextBox 27"/>
          <p:cNvSpPr txBox="1">
            <a:spLocks noChangeArrowheads="1"/>
          </p:cNvSpPr>
          <p:nvPr/>
        </p:nvSpPr>
        <p:spPr bwMode="auto">
          <a:xfrm>
            <a:off x="152400" y="152400"/>
            <a:ext cx="663575" cy="584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L3</a:t>
            </a:r>
          </a:p>
        </p:txBody>
      </p:sp>
      <p:sp>
        <p:nvSpPr>
          <p:cNvPr id="67593" name="Rectangle 11"/>
          <p:cNvSpPr>
            <a:spLocks noChangeArrowheads="1"/>
          </p:cNvSpPr>
          <p:nvPr/>
        </p:nvSpPr>
        <p:spPr bwMode="auto">
          <a:xfrm>
            <a:off x="914400" y="152400"/>
            <a:ext cx="82296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Linguistic representations </a:t>
            </a:r>
            <a:r>
              <a:rPr lang="en-US" altLang="en-US" sz="2400" i="1">
                <a:solidFill>
                  <a:schemeClr val="tx1"/>
                </a:solidFill>
              </a:rPr>
              <a:t>about</a:t>
            </a:r>
            <a:r>
              <a:rPr lang="en-US" altLang="en-US" sz="2400">
                <a:solidFill>
                  <a:schemeClr val="tx1"/>
                </a:solidFill>
              </a:rPr>
              <a:t> (1), (2) or (3) </a:t>
            </a:r>
          </a:p>
        </p:txBody>
      </p:sp>
      <p:sp>
        <p:nvSpPr>
          <p:cNvPr id="67594" name="Rectangle 12"/>
          <p:cNvSpPr>
            <a:spLocks noChangeArrowheads="1"/>
          </p:cNvSpPr>
          <p:nvPr/>
        </p:nvSpPr>
        <p:spPr bwMode="auto">
          <a:xfrm>
            <a:off x="914400" y="1371600"/>
            <a:ext cx="502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</a:rPr>
              <a:t>Clinicians’ beliefs </a:t>
            </a:r>
            <a:r>
              <a:rPr lang="en-US" altLang="en-US" sz="2400" i="1">
                <a:solidFill>
                  <a:srgbClr val="FFFFFF"/>
                </a:solidFill>
              </a:rPr>
              <a:t>about</a:t>
            </a:r>
            <a:r>
              <a:rPr lang="en-US" altLang="en-US" sz="2400">
                <a:solidFill>
                  <a:srgbClr val="FFFFFF"/>
                </a:solidFill>
              </a:rPr>
              <a:t> (1) 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67595" name="Rectangle 13"/>
          <p:cNvSpPr>
            <a:spLocks noChangeArrowheads="1"/>
          </p:cNvSpPr>
          <p:nvPr/>
        </p:nvSpPr>
        <p:spPr bwMode="auto">
          <a:xfrm>
            <a:off x="1066800" y="5562600"/>
            <a:ext cx="8077200" cy="1077913"/>
          </a:xfrm>
          <a:prstGeom prst="rect">
            <a:avLst/>
          </a:prstGeom>
          <a:solidFill>
            <a:srgbClr val="00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</a:rPr>
              <a:t>Entities (particular or generic) with objective existence which are </a:t>
            </a:r>
            <a:r>
              <a:rPr lang="en-US" altLang="en-US" sz="2400" i="1">
                <a:solidFill>
                  <a:srgbClr val="FFFFFF"/>
                </a:solidFill>
              </a:rPr>
              <a:t>not about anything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67596" name="Text Box 4"/>
          <p:cNvSpPr txBox="1">
            <a:spLocks noChangeArrowheads="1"/>
          </p:cNvSpPr>
          <p:nvPr/>
        </p:nvSpPr>
        <p:spPr bwMode="auto">
          <a:xfrm rot="2140383">
            <a:off x="5680075" y="1354138"/>
            <a:ext cx="30051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CC99"/>
                </a:solidFill>
              </a:rPr>
              <a:t>Representations</a:t>
            </a:r>
          </a:p>
        </p:txBody>
      </p:sp>
      <p:sp>
        <p:nvSpPr>
          <p:cNvPr id="67597" name="Text Box 5"/>
          <p:cNvSpPr txBox="1">
            <a:spLocks noChangeArrowheads="1"/>
          </p:cNvSpPr>
          <p:nvPr/>
        </p:nvSpPr>
        <p:spPr bwMode="auto">
          <a:xfrm>
            <a:off x="5486400" y="4953000"/>
            <a:ext cx="35480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CC99"/>
                </a:solidFill>
              </a:rPr>
              <a:t>First Order Reality</a:t>
            </a:r>
          </a:p>
        </p:txBody>
      </p:sp>
    </p:spTree>
    <p:extLst>
      <p:ext uri="{BB962C8B-B14F-4D97-AF65-F5344CB8AC3E}">
        <p14:creationId xmlns:p14="http://schemas.microsoft.com/office/powerpoint/2010/main" val="80604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Mixing L1- and L3 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‘</a:t>
            </a:r>
            <a:r>
              <a:rPr lang="en-US" altLang="en-US" i="1" smtClean="0"/>
              <a:t>13.1.2.4 Painful Trigeminal neuropathy </a:t>
            </a:r>
            <a:r>
              <a:rPr lang="en-US" altLang="en-US" b="1" i="1" u="sng" smtClean="0"/>
              <a:t>attributed</a:t>
            </a:r>
            <a:r>
              <a:rPr lang="en-US" altLang="en-US" i="1" smtClean="0"/>
              <a:t> to MS plaque</a:t>
            </a:r>
            <a:r>
              <a:rPr lang="en-US" altLang="en-US" smtClean="0"/>
              <a:t>’: </a:t>
            </a:r>
          </a:p>
          <a:p>
            <a:pPr lvl="1"/>
            <a:r>
              <a:rPr lang="en-US" altLang="en-US" smtClean="0"/>
              <a:t>described as ‘</a:t>
            </a:r>
            <a:r>
              <a:rPr lang="en-US" altLang="en-US" i="1" smtClean="0"/>
              <a:t>Trigeminal neuropathy </a:t>
            </a:r>
            <a:r>
              <a:rPr lang="en-US" altLang="en-US" b="1" i="1" u="sng" smtClean="0"/>
              <a:t>induced</a:t>
            </a:r>
            <a:r>
              <a:rPr lang="en-US" altLang="en-US" i="1" smtClean="0"/>
              <a:t> by MS plaque</a:t>
            </a:r>
            <a:r>
              <a:rPr lang="en-US" altLang="en-US" smtClean="0"/>
              <a:t>’.</a:t>
            </a:r>
          </a:p>
          <a:p>
            <a:pPr lvl="2"/>
            <a:r>
              <a:rPr lang="en-US" altLang="en-US" smtClean="0"/>
              <a:t>attributed </a:t>
            </a:r>
            <a:r>
              <a:rPr lang="en-US" altLang="en-US" smtClean="0">
                <a:sym typeface="Wingdings" panose="05000000000000000000" pitchFamily="2" charset="2"/>
              </a:rPr>
              <a:t> induced</a:t>
            </a:r>
          </a:p>
          <a:p>
            <a:pPr lvl="2"/>
            <a:r>
              <a:rPr lang="en-US" altLang="en-US" smtClean="0">
                <a:sym typeface="Wingdings" panose="05000000000000000000" pitchFamily="2" charset="2"/>
              </a:rPr>
              <a:t>reference to pain missing in the description</a:t>
            </a:r>
            <a:endParaRPr lang="en-US" altLang="en-US" smtClean="0"/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3420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UMBEL ontology 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7288"/>
            <a:ext cx="9136063" cy="57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5294313" cy="646112"/>
          </a:xfrm>
        </p:spPr>
        <p:txBody>
          <a:bodyPr/>
          <a:lstStyle/>
          <a:p>
            <a:r>
              <a:rPr lang="en-US" altLang="en-US" dirty="0" smtClean="0"/>
              <a:t>I hope this is a joke</a:t>
            </a:r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4454525" y="6389688"/>
            <a:ext cx="4614863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  <a:hlinkClick r:id="rId3"/>
              </a:rPr>
              <a:t>http://www.mkbergman.com/</a:t>
            </a:r>
            <a:r>
              <a:rPr lang="en-US" altLang="en-US" sz="1000">
                <a:solidFill>
                  <a:schemeClr val="bg1"/>
                </a:solidFill>
              </a:rPr>
              <a:t>     Last accessed: Jan 31, 2012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bg1"/>
                </a:solidFill>
              </a:rPr>
              <a:t>reproduction licensed through: http://creativecommons.org/licenses/by-nc-sa/2.5/</a:t>
            </a:r>
          </a:p>
        </p:txBody>
      </p:sp>
    </p:spTree>
    <p:extLst>
      <p:ext uri="{BB962C8B-B14F-4D97-AF65-F5344CB8AC3E}">
        <p14:creationId xmlns:p14="http://schemas.microsoft.com/office/powerpoint/2010/main" val="337158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 smtClean="0"/>
              <a:t>L1- / L3 and IASP definition of 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IASP definition for ‘pain’:</a:t>
            </a:r>
          </a:p>
          <a:p>
            <a:pPr lvl="1">
              <a:defRPr/>
            </a:pPr>
            <a:r>
              <a:rPr lang="en-GB" dirty="0" smtClean="0"/>
              <a:t>‘</a:t>
            </a:r>
            <a:r>
              <a:rPr lang="en-GB" i="1" dirty="0" smtClean="0"/>
              <a:t>an unpleasant sensory and emotional experience associated with actual or potential tissue damage, or described in terms of such damage</a:t>
            </a:r>
            <a:r>
              <a:rPr lang="en-GB" dirty="0" smtClean="0"/>
              <a:t>’;</a:t>
            </a:r>
          </a:p>
          <a:p>
            <a:pPr>
              <a:defRPr/>
            </a:pPr>
            <a:r>
              <a:rPr lang="en-GB" dirty="0" smtClean="0"/>
              <a:t>what asserts:</a:t>
            </a:r>
          </a:p>
          <a:p>
            <a:pPr lvl="1">
              <a:defRPr/>
            </a:pPr>
            <a:r>
              <a:rPr lang="en-GB" dirty="0" smtClean="0"/>
              <a:t>a common phenomenology (‘unpleasant sensory and emotional experience’) to all instances of pain, </a:t>
            </a:r>
          </a:p>
          <a:p>
            <a:pPr lvl="1">
              <a:defRPr/>
            </a:pPr>
            <a:r>
              <a:rPr lang="en-GB" dirty="0" smtClean="0"/>
              <a:t>the recognition of three distinct subtypes of pain involving, respectively: </a:t>
            </a:r>
          </a:p>
          <a:p>
            <a:pPr marL="1371600" lvl="2" indent="-457200">
              <a:buFont typeface="+mj-lt"/>
              <a:buAutoNum type="arabicPeriod"/>
              <a:defRPr/>
            </a:pPr>
            <a:r>
              <a:rPr lang="en-GB" dirty="0" smtClean="0"/>
              <a:t>actual tissue damage, </a:t>
            </a:r>
          </a:p>
          <a:p>
            <a:pPr marL="1371600" lvl="2" indent="-457200">
              <a:buFont typeface="+mj-lt"/>
              <a:buAutoNum type="arabicPeriod"/>
              <a:defRPr/>
            </a:pPr>
            <a:r>
              <a:rPr lang="en-GB" dirty="0" smtClean="0"/>
              <a:t>what is called ‘potential tissue damage’, and </a:t>
            </a:r>
          </a:p>
          <a:p>
            <a:pPr marL="1371600" lvl="2" indent="-457200">
              <a:buFont typeface="+mj-lt"/>
              <a:buAutoNum type="arabicPeriod"/>
              <a:defRPr/>
            </a:pPr>
            <a:r>
              <a:rPr lang="en-GB" dirty="0" smtClean="0"/>
              <a:t>a description involving reference to tissue damage whether or not there is such damage.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02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/>
          <p:cNvSpPr>
            <a:spLocks noChangeArrowheads="1"/>
          </p:cNvSpPr>
          <p:nvPr/>
        </p:nvSpPr>
        <p:spPr bwMode="auto">
          <a:xfrm>
            <a:off x="269875" y="2155825"/>
            <a:ext cx="8659813" cy="3881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06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Five pain-related phenomena</a:t>
            </a:r>
          </a:p>
        </p:txBody>
      </p:sp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220913"/>
            <a:ext cx="503555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63" y="3527425"/>
            <a:ext cx="3411537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Rectangle 7"/>
          <p:cNvSpPr>
            <a:spLocks noChangeArrowheads="1"/>
          </p:cNvSpPr>
          <p:nvPr/>
        </p:nvSpPr>
        <p:spPr bwMode="auto">
          <a:xfrm>
            <a:off x="419100" y="6334125"/>
            <a:ext cx="8724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Smith B, Ceusters W, Goldberg LJ, Ohrbach R. Towards an Ontology of Pain. In: Mitsu Okada (ed.), Proceedings of the Conference on Logic and Ontology, Tokyo: Keio University Press, February 2011:23-32.</a:t>
            </a:r>
          </a:p>
        </p:txBody>
      </p:sp>
      <p:cxnSp>
        <p:nvCxnSpPr>
          <p:cNvPr id="70663" name="Straight Connector 9"/>
          <p:cNvCxnSpPr>
            <a:cxnSpLocks noChangeShapeType="1"/>
          </p:cNvCxnSpPr>
          <p:nvPr/>
        </p:nvCxnSpPr>
        <p:spPr bwMode="auto">
          <a:xfrm>
            <a:off x="5346700" y="2165350"/>
            <a:ext cx="46038" cy="3871913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664" name="Rounded Rectangle 13"/>
          <p:cNvSpPr>
            <a:spLocks noChangeArrowheads="1"/>
          </p:cNvSpPr>
          <p:nvPr/>
        </p:nvSpPr>
        <p:spPr bwMode="auto">
          <a:xfrm>
            <a:off x="577850" y="5019675"/>
            <a:ext cx="1344613" cy="839788"/>
          </a:xfrm>
          <a:prstGeom prst="roundRect">
            <a:avLst>
              <a:gd name="adj" fmla="val 7778"/>
            </a:avLst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78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91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ReMINE’s notion of adverse event</a:t>
            </a:r>
          </a:p>
        </p:txBody>
      </p:sp>
      <p:sp>
        <p:nvSpPr>
          <p:cNvPr id="131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914400" lvl="1" indent="-460375">
              <a:lnSpc>
                <a:spcPct val="90000"/>
              </a:lnSpc>
              <a:buFontTx/>
              <a:buAutoNum type="arabicPeriod"/>
            </a:pPr>
            <a:r>
              <a:rPr lang="en-US" altLang="en-US" sz="3200"/>
              <a:t>an ‘</a:t>
            </a:r>
            <a:r>
              <a:rPr lang="en-US" altLang="en-US" sz="3200" b="1" i="1"/>
              <a:t>incident</a:t>
            </a:r>
            <a:r>
              <a:rPr lang="en-US" altLang="en-US" sz="3200"/>
              <a:t> [that] </a:t>
            </a:r>
            <a:r>
              <a:rPr lang="en-US" altLang="en-US" sz="3200" b="1" i="1"/>
              <a:t>occurred during the past</a:t>
            </a:r>
            <a:r>
              <a:rPr lang="en-US" altLang="en-US" sz="3200" i="1"/>
              <a:t> </a:t>
            </a:r>
            <a:r>
              <a:rPr lang="en-US" altLang="en-US" sz="3200" b="1" i="1"/>
              <a:t>and</a:t>
            </a:r>
            <a:r>
              <a:rPr lang="en-US" altLang="en-US" sz="3200"/>
              <a:t> [is] </a:t>
            </a:r>
            <a:r>
              <a:rPr lang="en-US" altLang="en-US" sz="3200" b="1" i="1"/>
              <a:t>documented in a database of adverse events</a:t>
            </a:r>
            <a:r>
              <a:rPr lang="en-US" altLang="en-US" sz="3200"/>
              <a:t>’</a:t>
            </a:r>
          </a:p>
          <a:p>
            <a:pPr marL="2289175" lvl="3" indent="-381000">
              <a:lnSpc>
                <a:spcPct val="90000"/>
              </a:lnSpc>
            </a:pPr>
            <a:r>
              <a:rPr lang="en-US" altLang="en-US"/>
              <a:t>Stefano Arici, Paolo Bertele. ReMINE Deliverable D4.1 – RAPS Taxonomy: approach and definition. V1.0 (Final) August 8, 2008. (p21)</a:t>
            </a:r>
          </a:p>
          <a:p>
            <a:pPr marL="339725" indent="-339725">
              <a:lnSpc>
                <a:spcPct val="90000"/>
              </a:lnSpc>
              <a:buFontTx/>
              <a:buNone/>
            </a:pPr>
            <a:r>
              <a:rPr lang="en-US" altLang="en-US" sz="3600"/>
              <a:t>		</a:t>
            </a:r>
            <a:r>
              <a:rPr lang="en-US" altLang="en-US"/>
              <a:t>… which is a ‘</a:t>
            </a:r>
            <a:r>
              <a:rPr lang="en-US" altLang="en-US" b="1" i="1"/>
              <a:t>perdurant</a:t>
            </a:r>
            <a:r>
              <a:rPr lang="en-US" altLang="en-US"/>
              <a:t>’</a:t>
            </a:r>
            <a:r>
              <a:rPr lang="en-US" altLang="en-US" sz="3600"/>
              <a:t> </a:t>
            </a:r>
            <a:r>
              <a:rPr lang="en-US" altLang="en-US" sz="2000"/>
              <a:t>- ibidem (p26)</a:t>
            </a:r>
          </a:p>
          <a:p>
            <a:pPr marL="339725" indent="-339725">
              <a:lnSpc>
                <a:spcPct val="90000"/>
              </a:lnSpc>
              <a:buFontTx/>
              <a:buNone/>
            </a:pPr>
            <a:r>
              <a:rPr lang="en-US" altLang="en-US" sz="2800"/>
              <a:t>		</a:t>
            </a:r>
            <a:r>
              <a:rPr lang="en-US" altLang="en-US"/>
              <a:t>… ‘</a:t>
            </a:r>
            <a:r>
              <a:rPr lang="en-US" altLang="en-US" b="1" i="1"/>
              <a:t>that occurs to a patient</a:t>
            </a:r>
            <a:r>
              <a:rPr lang="en-US" altLang="en-US"/>
              <a:t>’</a:t>
            </a:r>
            <a:r>
              <a:rPr lang="en-US" altLang="en-US" sz="2800"/>
              <a:t> </a:t>
            </a:r>
            <a:r>
              <a:rPr lang="en-US" altLang="en-US" sz="2000"/>
              <a:t>- ibidem (p23)</a:t>
            </a:r>
          </a:p>
          <a:p>
            <a:pPr marL="914400" lvl="1" indent="-460375">
              <a:lnSpc>
                <a:spcPct val="90000"/>
              </a:lnSpc>
              <a:buFontTx/>
              <a:buAutoNum type="arabicPeriod" startAt="2"/>
            </a:pPr>
            <a:r>
              <a:rPr lang="en-US" altLang="en-US" sz="3200"/>
              <a:t>an expectation of some future happening that can be prevented </a:t>
            </a:r>
            <a:r>
              <a:rPr lang="en-US" altLang="en-US" sz="2000"/>
              <a:t>- ibidem (p23)</a:t>
            </a:r>
          </a:p>
        </p:txBody>
      </p:sp>
    </p:spTree>
    <p:extLst>
      <p:ext uri="{BB962C8B-B14F-4D97-AF65-F5344CB8AC3E}">
        <p14:creationId xmlns:p14="http://schemas.microsoft.com/office/powerpoint/2010/main" val="77855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01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Terminologists agree, ontologists think …</a:t>
            </a:r>
          </a:p>
        </p:txBody>
      </p:sp>
      <p:sp>
        <p:nvSpPr>
          <p:cNvPr id="132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Can something which </a:t>
            </a:r>
            <a:r>
              <a:rPr lang="en-US" altLang="en-US" b="1" i="1" u="sng"/>
              <a:t>is</a:t>
            </a:r>
            <a:r>
              <a:rPr lang="en-US" altLang="en-US"/>
              <a:t> an </a:t>
            </a:r>
            <a:r>
              <a:rPr lang="en-US" altLang="en-US" b="1" i="1"/>
              <a:t>incident</a:t>
            </a:r>
            <a:r>
              <a:rPr lang="en-US" altLang="en-US"/>
              <a:t> be at the same time an </a:t>
            </a:r>
            <a:r>
              <a:rPr lang="en-US" altLang="en-US" b="1" i="1"/>
              <a:t>expectation</a:t>
            </a:r>
            <a:r>
              <a:rPr lang="en-US" altLang="en-US"/>
              <a:t> ?</a:t>
            </a:r>
          </a:p>
          <a:p>
            <a:r>
              <a:rPr lang="en-US" altLang="en-US"/>
              <a:t>Can something which </a:t>
            </a:r>
            <a:r>
              <a:rPr lang="en-US" altLang="en-US" b="1" i="1" u="sng"/>
              <a:t>is</a:t>
            </a:r>
            <a:r>
              <a:rPr lang="en-US" altLang="en-US"/>
              <a:t> an incident a time t, later </a:t>
            </a:r>
            <a:r>
              <a:rPr lang="en-US" altLang="en-US" b="1" i="1" u="sng"/>
              <a:t>become</a:t>
            </a:r>
            <a:r>
              <a:rPr lang="en-US" altLang="en-US"/>
              <a:t> an adverse event simply because </a:t>
            </a:r>
            <a:r>
              <a:rPr lang="en-US" altLang="en-US" b="1" i="1" u="sng"/>
              <a:t>it</a:t>
            </a:r>
            <a:r>
              <a:rPr lang="en-US" altLang="en-US"/>
              <a:t> [?] has been entered in a database ?</a:t>
            </a:r>
          </a:p>
          <a:p>
            <a:r>
              <a:rPr lang="en-US" altLang="en-US"/>
              <a:t>Can adverse events really occur in software ?</a:t>
            </a:r>
          </a:p>
          <a:p>
            <a:r>
              <a:rPr lang="en-US" altLang="en-US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5353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15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/>
              <a:t>Using the 3 levels and the particular/universal/class distinctions</a:t>
            </a:r>
          </a:p>
        </p:txBody>
      </p:sp>
      <p:sp>
        <p:nvSpPr>
          <p:cNvPr id="132915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752600"/>
            <a:ext cx="86868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 1: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#1: an 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incident that happened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past;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 2: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#2: the 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interpretation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some 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cognitive agent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#1 is an 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adverse event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#3: the 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expectation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some 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cognitive agent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similar incidents might happen in the future;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 3: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#4: an 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adverse event database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concerning #1;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#5: an 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some other 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about #3 for 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mitigation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prevention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purposes.</a:t>
            </a:r>
          </a:p>
        </p:txBody>
      </p:sp>
      <p:sp>
        <p:nvSpPr>
          <p:cNvPr id="1329156" name="Rectangle 4"/>
          <p:cNvSpPr>
            <a:spLocks noChangeArrowheads="1"/>
          </p:cNvSpPr>
          <p:nvPr/>
        </p:nvSpPr>
        <p:spPr bwMode="auto">
          <a:xfrm>
            <a:off x="990600" y="2209800"/>
            <a:ext cx="381000" cy="381000"/>
          </a:xfrm>
          <a:prstGeom prst="rect">
            <a:avLst/>
          </a:prstGeom>
          <a:solidFill>
            <a:srgbClr val="00CC99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9157" name="Rectangle 5"/>
          <p:cNvSpPr>
            <a:spLocks noChangeArrowheads="1"/>
          </p:cNvSpPr>
          <p:nvPr/>
        </p:nvSpPr>
        <p:spPr bwMode="auto">
          <a:xfrm>
            <a:off x="1019175" y="3095625"/>
            <a:ext cx="381000" cy="381000"/>
          </a:xfrm>
          <a:prstGeom prst="rect">
            <a:avLst/>
          </a:prstGeom>
          <a:solidFill>
            <a:srgbClr val="00CC99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9158" name="Rectangle 6"/>
          <p:cNvSpPr>
            <a:spLocks noChangeArrowheads="1"/>
          </p:cNvSpPr>
          <p:nvPr/>
        </p:nvSpPr>
        <p:spPr bwMode="auto">
          <a:xfrm>
            <a:off x="7200900" y="3095625"/>
            <a:ext cx="381000" cy="381000"/>
          </a:xfrm>
          <a:prstGeom prst="rect">
            <a:avLst/>
          </a:prstGeom>
          <a:solidFill>
            <a:srgbClr val="00CC99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9159" name="Rectangle 7"/>
          <p:cNvSpPr>
            <a:spLocks noChangeArrowheads="1"/>
          </p:cNvSpPr>
          <p:nvPr/>
        </p:nvSpPr>
        <p:spPr bwMode="auto">
          <a:xfrm>
            <a:off x="1019175" y="3819525"/>
            <a:ext cx="381000" cy="381000"/>
          </a:xfrm>
          <a:prstGeom prst="rect">
            <a:avLst/>
          </a:prstGeom>
          <a:solidFill>
            <a:srgbClr val="00CC99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9160" name="Rectangle 8"/>
          <p:cNvSpPr>
            <a:spLocks noChangeArrowheads="1"/>
          </p:cNvSpPr>
          <p:nvPr/>
        </p:nvSpPr>
        <p:spPr bwMode="auto">
          <a:xfrm>
            <a:off x="1000125" y="5019675"/>
            <a:ext cx="381000" cy="381000"/>
          </a:xfrm>
          <a:prstGeom prst="rect">
            <a:avLst/>
          </a:prstGeom>
          <a:solidFill>
            <a:srgbClr val="00CC99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9161" name="Rectangle 9"/>
          <p:cNvSpPr>
            <a:spLocks noChangeArrowheads="1"/>
          </p:cNvSpPr>
          <p:nvPr/>
        </p:nvSpPr>
        <p:spPr bwMode="auto">
          <a:xfrm>
            <a:off x="990600" y="5457825"/>
            <a:ext cx="381000" cy="381000"/>
          </a:xfrm>
          <a:prstGeom prst="rect">
            <a:avLst/>
          </a:prstGeom>
          <a:solidFill>
            <a:srgbClr val="00CC99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9162" name="Rectangle 10"/>
          <p:cNvSpPr>
            <a:spLocks noChangeArrowheads="1"/>
          </p:cNvSpPr>
          <p:nvPr/>
        </p:nvSpPr>
        <p:spPr bwMode="auto">
          <a:xfrm>
            <a:off x="7581900" y="5029200"/>
            <a:ext cx="381000" cy="381000"/>
          </a:xfrm>
          <a:prstGeom prst="rect">
            <a:avLst/>
          </a:prstGeom>
          <a:solidFill>
            <a:srgbClr val="00CC99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9163" name="Rectangle 11"/>
          <p:cNvSpPr>
            <a:spLocks noChangeArrowheads="1"/>
          </p:cNvSpPr>
          <p:nvPr/>
        </p:nvSpPr>
        <p:spPr bwMode="auto">
          <a:xfrm>
            <a:off x="5943600" y="5410200"/>
            <a:ext cx="381000" cy="381000"/>
          </a:xfrm>
          <a:prstGeom prst="rect">
            <a:avLst/>
          </a:prstGeom>
          <a:solidFill>
            <a:srgbClr val="00CC99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9164" name="Rectangle 12"/>
          <p:cNvSpPr>
            <a:spLocks noChangeArrowheads="1"/>
          </p:cNvSpPr>
          <p:nvPr/>
        </p:nvSpPr>
        <p:spPr bwMode="auto">
          <a:xfrm>
            <a:off x="5029200" y="2209800"/>
            <a:ext cx="914400" cy="381000"/>
          </a:xfrm>
          <a:prstGeom prst="rect">
            <a:avLst/>
          </a:prstGeom>
          <a:solidFill>
            <a:srgbClr val="00CC99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9165" name="Rectangle 13"/>
          <p:cNvSpPr>
            <a:spLocks noChangeArrowheads="1"/>
          </p:cNvSpPr>
          <p:nvPr/>
        </p:nvSpPr>
        <p:spPr bwMode="auto">
          <a:xfrm>
            <a:off x="990600" y="3505200"/>
            <a:ext cx="1752600" cy="304800"/>
          </a:xfrm>
          <a:prstGeom prst="rect">
            <a:avLst/>
          </a:prstGeom>
          <a:solidFill>
            <a:srgbClr val="00CC99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9166" name="Rectangle 14"/>
          <p:cNvSpPr>
            <a:spLocks noChangeArrowheads="1"/>
          </p:cNvSpPr>
          <p:nvPr/>
        </p:nvSpPr>
        <p:spPr bwMode="auto">
          <a:xfrm>
            <a:off x="3352800" y="5076825"/>
            <a:ext cx="2819400" cy="304800"/>
          </a:xfrm>
          <a:prstGeom prst="rect">
            <a:avLst/>
          </a:prstGeom>
          <a:solidFill>
            <a:srgbClr val="00CC99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Ontological Realism makes crucial distinctions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057400"/>
            <a:ext cx="86868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 smtClean="0">
                <a:solidFill>
                  <a:srgbClr val="8386BB"/>
                </a:solidFill>
              </a:rPr>
              <a:t>Between data and what data are about;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Between continuants and </a:t>
            </a:r>
            <a:r>
              <a:rPr lang="en-US" altLang="en-US" dirty="0" err="1" smtClean="0"/>
              <a:t>occurrents</a:t>
            </a:r>
            <a:r>
              <a:rPr lang="en-US" altLang="en-US" dirty="0" smtClean="0"/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obvious differences: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 smtClean="0"/>
              <a:t>a person versus his life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 smtClean="0"/>
              <a:t>a disease versus its course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 smtClean="0"/>
              <a:t>space versus time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more subtle differences: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 smtClean="0"/>
              <a:t>observation (data-element) versus observing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 smtClean="0"/>
              <a:t>diagnosis versus making a diagnosis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 smtClean="0"/>
              <a:t>message versus transmitting a message</a:t>
            </a:r>
          </a:p>
        </p:txBody>
      </p:sp>
    </p:spTree>
    <p:extLst>
      <p:ext uri="{BB962C8B-B14F-4D97-AF65-F5344CB8AC3E}">
        <p14:creationId xmlns:p14="http://schemas.microsoft.com/office/powerpoint/2010/main" val="71278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5562600" y="4038600"/>
            <a:ext cx="3505200" cy="1981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2209800" y="4038600"/>
            <a:ext cx="3352800" cy="1981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5562600" y="2819400"/>
            <a:ext cx="3505200" cy="1219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2209800" y="2819400"/>
            <a:ext cx="3352800" cy="1219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76200" y="2819400"/>
            <a:ext cx="2133600" cy="1219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3735" name="AutoShap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Between ‘generic’ and ‘specific’</a:t>
            </a:r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76200" y="4038600"/>
            <a:ext cx="2133600" cy="1981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L1.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First-order reality</a:t>
            </a:r>
          </a:p>
        </p:txBody>
      </p:sp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152400" y="2895600"/>
            <a:ext cx="1981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L2. Beliefs (knowledge)</a:t>
            </a:r>
          </a:p>
        </p:txBody>
      </p:sp>
      <p:sp>
        <p:nvSpPr>
          <p:cNvPr id="73738" name="Text Box 10"/>
          <p:cNvSpPr txBox="1">
            <a:spLocks noChangeArrowheads="1"/>
          </p:cNvSpPr>
          <p:nvPr/>
        </p:nvSpPr>
        <p:spPr bwMode="auto">
          <a:xfrm>
            <a:off x="2209800" y="1600200"/>
            <a:ext cx="3352800" cy="60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Generic</a:t>
            </a:r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5562600" y="1600200"/>
            <a:ext cx="3505200" cy="60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Specific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819400" y="2971800"/>
            <a:ext cx="2181225" cy="869950"/>
            <a:chOff x="1536" y="2112"/>
            <a:chExt cx="1374" cy="548"/>
          </a:xfrm>
        </p:grpSpPr>
        <p:sp>
          <p:nvSpPr>
            <p:cNvPr id="73780" name="Text Box 13"/>
            <p:cNvSpPr txBox="1">
              <a:spLocks noChangeArrowheads="1"/>
            </p:cNvSpPr>
            <p:nvPr/>
          </p:nvSpPr>
          <p:spPr bwMode="auto">
            <a:xfrm>
              <a:off x="2083" y="2112"/>
              <a:ext cx="827" cy="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accent2"/>
                  </a:solidFill>
                  <a:latin typeface="Arial Unicode MS" panose="020B0604020202020204" pitchFamily="34" charset="-128"/>
                </a:rPr>
                <a:t>DIAGNOSIS</a:t>
              </a:r>
            </a:p>
          </p:txBody>
        </p:sp>
        <p:sp>
          <p:nvSpPr>
            <p:cNvPr id="73781" name="Text Box 14"/>
            <p:cNvSpPr txBox="1">
              <a:spLocks noChangeArrowheads="1"/>
            </p:cNvSpPr>
            <p:nvPr/>
          </p:nvSpPr>
          <p:spPr bwMode="auto">
            <a:xfrm>
              <a:off x="1536" y="2448"/>
              <a:ext cx="855" cy="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accent2"/>
                  </a:solidFill>
                  <a:latin typeface="Arial Unicode MS" panose="020B0604020202020204" pitchFamily="34" charset="-128"/>
                </a:rPr>
                <a:t>INDICATION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842000" y="3171825"/>
            <a:ext cx="2971800" cy="657225"/>
            <a:chOff x="3680" y="2238"/>
            <a:chExt cx="1872" cy="414"/>
          </a:xfrm>
        </p:grpSpPr>
        <p:sp>
          <p:nvSpPr>
            <p:cNvPr id="73778" name="Text Box 16"/>
            <p:cNvSpPr txBox="1">
              <a:spLocks noChangeArrowheads="1"/>
            </p:cNvSpPr>
            <p:nvPr/>
          </p:nvSpPr>
          <p:spPr bwMode="auto">
            <a:xfrm>
              <a:off x="3680" y="2238"/>
              <a:ext cx="768" cy="3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chemeClr val="tx1"/>
                  </a:solidFill>
                </a:rPr>
                <a:t>my doctor’s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chemeClr val="tx1"/>
                  </a:solidFill>
                </a:rPr>
                <a:t>work plan</a:t>
              </a:r>
            </a:p>
          </p:txBody>
        </p:sp>
        <p:sp>
          <p:nvSpPr>
            <p:cNvPr id="73779" name="Text Box 17"/>
            <p:cNvSpPr txBox="1">
              <a:spLocks noChangeArrowheads="1"/>
            </p:cNvSpPr>
            <p:nvPr/>
          </p:nvSpPr>
          <p:spPr bwMode="auto">
            <a:xfrm>
              <a:off x="4784" y="2286"/>
              <a:ext cx="768" cy="3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chemeClr val="tx1"/>
                  </a:solidFill>
                </a:rPr>
                <a:t>my doctor’s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chemeClr val="tx1"/>
                  </a:solidFill>
                </a:rPr>
                <a:t>diagnosis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2360613" y="4108450"/>
            <a:ext cx="3048000" cy="1885950"/>
            <a:chOff x="1487" y="2924"/>
            <a:chExt cx="1920" cy="1461"/>
          </a:xfrm>
        </p:grpSpPr>
        <p:sp>
          <p:nvSpPr>
            <p:cNvPr id="73772" name="AutoShape 19"/>
            <p:cNvSpPr>
              <a:spLocks noChangeArrowheads="1"/>
            </p:cNvSpPr>
            <p:nvPr/>
          </p:nvSpPr>
          <p:spPr bwMode="auto">
            <a:xfrm>
              <a:off x="1569" y="3884"/>
              <a:ext cx="856" cy="501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accent2"/>
                  </a:solidFill>
                </a:rPr>
                <a:t>MIGRAINE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accent2"/>
                  </a:solidFill>
                </a:rPr>
                <a:t>HEADACHE</a:t>
              </a:r>
            </a:p>
          </p:txBody>
        </p:sp>
        <p:sp>
          <p:nvSpPr>
            <p:cNvPr id="73773" name="AutoShape 20"/>
            <p:cNvSpPr>
              <a:spLocks noChangeArrowheads="1"/>
            </p:cNvSpPr>
            <p:nvPr/>
          </p:nvSpPr>
          <p:spPr bwMode="auto">
            <a:xfrm>
              <a:off x="2735" y="3069"/>
              <a:ext cx="672" cy="28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accent2"/>
                  </a:solidFill>
                  <a:latin typeface="Arial" panose="020B0604020202020204" pitchFamily="34" charset="0"/>
                </a:rPr>
                <a:t>PERSON</a:t>
              </a:r>
            </a:p>
          </p:txBody>
        </p:sp>
        <p:sp>
          <p:nvSpPr>
            <p:cNvPr id="73774" name="AutoShape 21"/>
            <p:cNvSpPr>
              <a:spLocks noChangeArrowheads="1"/>
            </p:cNvSpPr>
            <p:nvPr/>
          </p:nvSpPr>
          <p:spPr bwMode="auto">
            <a:xfrm>
              <a:off x="2543" y="3453"/>
              <a:ext cx="686" cy="281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accent2"/>
                  </a:solidFill>
                  <a:latin typeface="Arial Unicode MS" panose="020B0604020202020204" pitchFamily="34" charset="-128"/>
                </a:rPr>
                <a:t>DISEASE</a:t>
              </a:r>
            </a:p>
          </p:txBody>
        </p:sp>
        <p:sp>
          <p:nvSpPr>
            <p:cNvPr id="73775" name="AutoShape 22"/>
            <p:cNvSpPr>
              <a:spLocks noChangeArrowheads="1"/>
            </p:cNvSpPr>
            <p:nvPr/>
          </p:nvSpPr>
          <p:spPr bwMode="auto">
            <a:xfrm>
              <a:off x="1487" y="2924"/>
              <a:ext cx="1144" cy="49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accent2"/>
                  </a:solidFill>
                  <a:latin typeface="Arial" panose="020B0604020202020204" pitchFamily="34" charset="0"/>
                </a:rPr>
                <a:t>PATHOLOGICAL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accent2"/>
                  </a:solidFill>
                  <a:latin typeface="Arial" panose="020B0604020202020204" pitchFamily="34" charset="0"/>
                </a:rPr>
                <a:t>STRUCTURE</a:t>
              </a:r>
            </a:p>
          </p:txBody>
        </p:sp>
        <p:sp>
          <p:nvSpPr>
            <p:cNvPr id="73776" name="AutoShape 23"/>
            <p:cNvSpPr>
              <a:spLocks noChangeArrowheads="1"/>
            </p:cNvSpPr>
            <p:nvPr/>
          </p:nvSpPr>
          <p:spPr bwMode="auto">
            <a:xfrm>
              <a:off x="2779" y="3788"/>
              <a:ext cx="425" cy="29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accent2"/>
                  </a:solidFill>
                </a:rPr>
                <a:t>PAIN</a:t>
              </a:r>
            </a:p>
          </p:txBody>
        </p:sp>
        <p:sp>
          <p:nvSpPr>
            <p:cNvPr id="73777" name="AutoShape 24"/>
            <p:cNvSpPr>
              <a:spLocks noChangeArrowheads="1"/>
            </p:cNvSpPr>
            <p:nvPr/>
          </p:nvSpPr>
          <p:spPr bwMode="auto">
            <a:xfrm>
              <a:off x="1767" y="3499"/>
              <a:ext cx="509" cy="28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chemeClr val="accent2"/>
                  </a:solidFill>
                  <a:latin typeface="Arial Unicode MS" panose="020B0604020202020204" pitchFamily="34" charset="-128"/>
                </a:rPr>
                <a:t>DRUG</a:t>
              </a:r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5937250" y="4100513"/>
            <a:ext cx="3046413" cy="1468437"/>
            <a:chOff x="3550" y="2822"/>
            <a:chExt cx="2109" cy="1211"/>
          </a:xfrm>
        </p:grpSpPr>
        <p:sp>
          <p:nvSpPr>
            <p:cNvPr id="73767" name="AutoShape 26"/>
            <p:cNvSpPr>
              <a:spLocks noChangeArrowheads="1"/>
            </p:cNvSpPr>
            <p:nvPr/>
          </p:nvSpPr>
          <p:spPr bwMode="auto">
            <a:xfrm>
              <a:off x="3598" y="3263"/>
              <a:ext cx="372" cy="30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 i="1">
                  <a:solidFill>
                    <a:schemeClr val="tx1"/>
                  </a:solidFill>
                </a:rPr>
                <a:t>me</a:t>
              </a:r>
            </a:p>
          </p:txBody>
        </p:sp>
        <p:sp>
          <p:nvSpPr>
            <p:cNvPr id="73768" name="AutoShape 27"/>
            <p:cNvSpPr>
              <a:spLocks noChangeArrowheads="1"/>
            </p:cNvSpPr>
            <p:nvPr/>
          </p:nvSpPr>
          <p:spPr bwMode="auto">
            <a:xfrm>
              <a:off x="3739" y="3724"/>
              <a:ext cx="1089" cy="30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 i="1">
                  <a:solidFill>
                    <a:schemeClr val="tx1"/>
                  </a:solidFill>
                </a:rPr>
                <a:t>my headache</a:t>
              </a:r>
            </a:p>
          </p:txBody>
        </p:sp>
        <p:sp>
          <p:nvSpPr>
            <p:cNvPr id="73769" name="AutoShape 28"/>
            <p:cNvSpPr>
              <a:spLocks noChangeArrowheads="1"/>
            </p:cNvSpPr>
            <p:nvPr/>
          </p:nvSpPr>
          <p:spPr bwMode="auto">
            <a:xfrm>
              <a:off x="4201" y="3387"/>
              <a:ext cx="867" cy="30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 i="1">
                  <a:solidFill>
                    <a:schemeClr val="tx1"/>
                  </a:solidFill>
                </a:rPr>
                <a:t>my migraine</a:t>
              </a:r>
            </a:p>
          </p:txBody>
        </p:sp>
        <p:sp>
          <p:nvSpPr>
            <p:cNvPr id="73770" name="AutoShape 29"/>
            <p:cNvSpPr>
              <a:spLocks noChangeArrowheads="1"/>
            </p:cNvSpPr>
            <p:nvPr/>
          </p:nvSpPr>
          <p:spPr bwMode="auto">
            <a:xfrm>
              <a:off x="3550" y="2830"/>
              <a:ext cx="818" cy="30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 i="1">
                  <a:solidFill>
                    <a:schemeClr val="tx1"/>
                  </a:solidFill>
                </a:rPr>
                <a:t>my doctor</a:t>
              </a:r>
            </a:p>
          </p:txBody>
        </p:sp>
        <p:sp>
          <p:nvSpPr>
            <p:cNvPr id="73771" name="AutoShape 30"/>
            <p:cNvSpPr>
              <a:spLocks noChangeArrowheads="1"/>
            </p:cNvSpPr>
            <p:nvPr/>
          </p:nvSpPr>
          <p:spPr bwMode="auto">
            <a:xfrm>
              <a:off x="4425" y="2822"/>
              <a:ext cx="1234" cy="53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 i="1">
                  <a:solidFill>
                    <a:schemeClr val="tx1"/>
                  </a:solidFill>
                </a:rPr>
                <a:t>my doctor’s computer</a:t>
              </a:r>
            </a:p>
          </p:txBody>
        </p:sp>
      </p:grpSp>
      <p:sp>
        <p:nvSpPr>
          <p:cNvPr id="73744" name="Rectangle 31"/>
          <p:cNvSpPr>
            <a:spLocks noChangeArrowheads="1"/>
          </p:cNvSpPr>
          <p:nvPr/>
        </p:nvSpPr>
        <p:spPr bwMode="auto">
          <a:xfrm>
            <a:off x="76200" y="2209800"/>
            <a:ext cx="2133600" cy="60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3745" name="Rectangle 32"/>
          <p:cNvSpPr>
            <a:spLocks noChangeArrowheads="1"/>
          </p:cNvSpPr>
          <p:nvPr/>
        </p:nvSpPr>
        <p:spPr bwMode="auto">
          <a:xfrm>
            <a:off x="152400" y="2133600"/>
            <a:ext cx="1981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L3. Representation</a:t>
            </a:r>
          </a:p>
        </p:txBody>
      </p: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2416175" y="2276475"/>
            <a:ext cx="2935288" cy="400050"/>
            <a:chOff x="1104" y="1680"/>
            <a:chExt cx="2221" cy="252"/>
          </a:xfrm>
        </p:grpSpPr>
        <p:sp>
          <p:nvSpPr>
            <p:cNvPr id="73765" name="Text Box 34"/>
            <p:cNvSpPr txBox="1">
              <a:spLocks noChangeArrowheads="1"/>
            </p:cNvSpPr>
            <p:nvPr/>
          </p:nvSpPr>
          <p:spPr bwMode="auto">
            <a:xfrm>
              <a:off x="1104" y="1680"/>
              <a:ext cx="132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i="1">
                  <a:solidFill>
                    <a:srgbClr val="FFFF00"/>
                  </a:solidFill>
                </a:rPr>
                <a:t>pain classification</a:t>
              </a:r>
            </a:p>
          </p:txBody>
        </p:sp>
        <p:sp>
          <p:nvSpPr>
            <p:cNvPr id="73766" name="Text Box 36"/>
            <p:cNvSpPr txBox="1">
              <a:spLocks noChangeArrowheads="1"/>
            </p:cNvSpPr>
            <p:nvPr/>
          </p:nvSpPr>
          <p:spPr bwMode="auto">
            <a:xfrm>
              <a:off x="2775" y="1680"/>
              <a:ext cx="55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i="1">
                  <a:solidFill>
                    <a:srgbClr val="FFFF00"/>
                  </a:solidFill>
                </a:rPr>
                <a:t>EHR</a:t>
              </a:r>
            </a:p>
          </p:txBody>
        </p:sp>
      </p:grp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6021388" y="2286000"/>
            <a:ext cx="2720975" cy="400050"/>
            <a:chOff x="3793" y="1680"/>
            <a:chExt cx="1714" cy="252"/>
          </a:xfrm>
        </p:grpSpPr>
        <p:sp>
          <p:nvSpPr>
            <p:cNvPr id="73763" name="Text Box 38"/>
            <p:cNvSpPr txBox="1">
              <a:spLocks noChangeArrowheads="1"/>
            </p:cNvSpPr>
            <p:nvPr/>
          </p:nvSpPr>
          <p:spPr bwMode="auto">
            <a:xfrm>
              <a:off x="3793" y="1680"/>
              <a:ext cx="52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i="1">
                  <a:solidFill>
                    <a:schemeClr val="accent1"/>
                  </a:solidFill>
                </a:rPr>
                <a:t>ICHD</a:t>
              </a:r>
            </a:p>
          </p:txBody>
        </p:sp>
        <p:sp>
          <p:nvSpPr>
            <p:cNvPr id="73764" name="Text Box 39"/>
            <p:cNvSpPr txBox="1">
              <a:spLocks noChangeArrowheads="1"/>
            </p:cNvSpPr>
            <p:nvPr/>
          </p:nvSpPr>
          <p:spPr bwMode="auto">
            <a:xfrm>
              <a:off x="4812" y="1680"/>
              <a:ext cx="69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i="1">
                  <a:solidFill>
                    <a:schemeClr val="accent1"/>
                  </a:solidFill>
                </a:rPr>
                <a:t>my EHR</a:t>
              </a:r>
            </a:p>
          </p:txBody>
        </p:sp>
      </p:grpSp>
      <p:sp>
        <p:nvSpPr>
          <p:cNvPr id="73748" name="Rectangle 40"/>
          <p:cNvSpPr>
            <a:spLocks noChangeArrowheads="1"/>
          </p:cNvSpPr>
          <p:nvPr/>
        </p:nvSpPr>
        <p:spPr bwMode="auto">
          <a:xfrm>
            <a:off x="5562600" y="2209800"/>
            <a:ext cx="3505200" cy="60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5562600" y="1600200"/>
            <a:ext cx="3505200" cy="4876800"/>
            <a:chOff x="3504" y="1248"/>
            <a:chExt cx="2208" cy="3072"/>
          </a:xfrm>
        </p:grpSpPr>
        <p:sp>
          <p:nvSpPr>
            <p:cNvPr id="73761" name="Rectangle 55"/>
            <p:cNvSpPr>
              <a:spLocks noChangeArrowheads="1"/>
            </p:cNvSpPr>
            <p:nvPr/>
          </p:nvSpPr>
          <p:spPr bwMode="auto">
            <a:xfrm>
              <a:off x="3504" y="1248"/>
              <a:ext cx="2208" cy="3072"/>
            </a:xfrm>
            <a:prstGeom prst="rect">
              <a:avLst/>
            </a:prstGeom>
            <a:solidFill>
              <a:srgbClr val="00CC99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73762" name="Text Box 56"/>
            <p:cNvSpPr txBox="1">
              <a:spLocks noChangeArrowheads="1"/>
            </p:cNvSpPr>
            <p:nvPr/>
          </p:nvSpPr>
          <p:spPr bwMode="auto">
            <a:xfrm>
              <a:off x="3840" y="4032"/>
              <a:ext cx="163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accent1"/>
                  </a:solidFill>
                </a:rPr>
                <a:t>Referent Tracking</a:t>
              </a:r>
            </a:p>
          </p:txBody>
        </p:sp>
      </p:grpSp>
      <p:grpSp>
        <p:nvGrpSpPr>
          <p:cNvPr id="9" name="Group 57"/>
          <p:cNvGrpSpPr>
            <a:grpSpLocks/>
          </p:cNvGrpSpPr>
          <p:nvPr/>
        </p:nvGrpSpPr>
        <p:grpSpPr bwMode="auto">
          <a:xfrm>
            <a:off x="2209800" y="1600200"/>
            <a:ext cx="3352800" cy="4876800"/>
            <a:chOff x="1392" y="1248"/>
            <a:chExt cx="2112" cy="3072"/>
          </a:xfrm>
        </p:grpSpPr>
        <p:sp>
          <p:nvSpPr>
            <p:cNvPr id="73759" name="Rectangle 58"/>
            <p:cNvSpPr>
              <a:spLocks noChangeArrowheads="1"/>
            </p:cNvSpPr>
            <p:nvPr/>
          </p:nvSpPr>
          <p:spPr bwMode="auto">
            <a:xfrm>
              <a:off x="1392" y="1248"/>
              <a:ext cx="2112" cy="3072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73760" name="Text Box 59"/>
            <p:cNvSpPr txBox="1">
              <a:spLocks noChangeArrowheads="1"/>
            </p:cNvSpPr>
            <p:nvPr/>
          </p:nvSpPr>
          <p:spPr bwMode="auto">
            <a:xfrm>
              <a:off x="1432" y="4032"/>
              <a:ext cx="201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FF00"/>
                  </a:solidFill>
                </a:rPr>
                <a:t>Basic Formal Ontology</a:t>
              </a:r>
            </a:p>
          </p:txBody>
        </p:sp>
      </p:grpSp>
      <p:sp>
        <p:nvSpPr>
          <p:cNvPr id="73751" name="Text Box 60"/>
          <p:cNvSpPr txBox="1">
            <a:spLocks noChangeArrowheads="1"/>
          </p:cNvSpPr>
          <p:nvPr/>
        </p:nvSpPr>
        <p:spPr bwMode="auto">
          <a:xfrm>
            <a:off x="2209800" y="1600200"/>
            <a:ext cx="3352800" cy="60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Generic</a:t>
            </a:r>
          </a:p>
        </p:txBody>
      </p:sp>
      <p:sp>
        <p:nvSpPr>
          <p:cNvPr id="73752" name="Text Box 61"/>
          <p:cNvSpPr txBox="1">
            <a:spLocks noChangeArrowheads="1"/>
          </p:cNvSpPr>
          <p:nvPr/>
        </p:nvSpPr>
        <p:spPr bwMode="auto">
          <a:xfrm>
            <a:off x="5562600" y="1600200"/>
            <a:ext cx="3505200" cy="60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Specific</a:t>
            </a:r>
          </a:p>
        </p:txBody>
      </p:sp>
      <p:grpSp>
        <p:nvGrpSpPr>
          <p:cNvPr id="10" name="Group 62"/>
          <p:cNvGrpSpPr>
            <a:grpSpLocks/>
          </p:cNvGrpSpPr>
          <p:nvPr/>
        </p:nvGrpSpPr>
        <p:grpSpPr bwMode="auto">
          <a:xfrm>
            <a:off x="5181600" y="1828800"/>
            <a:ext cx="762000" cy="3962400"/>
            <a:chOff x="3264" y="1392"/>
            <a:chExt cx="480" cy="2496"/>
          </a:xfrm>
        </p:grpSpPr>
        <p:sp>
          <p:nvSpPr>
            <p:cNvPr id="73755" name="AutoShape 63"/>
            <p:cNvSpPr>
              <a:spLocks noChangeArrowheads="1"/>
            </p:cNvSpPr>
            <p:nvPr/>
          </p:nvSpPr>
          <p:spPr bwMode="auto">
            <a:xfrm>
              <a:off x="3264" y="1392"/>
              <a:ext cx="480" cy="192"/>
            </a:xfrm>
            <a:prstGeom prst="left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FFFF00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73756" name="AutoShape 64"/>
            <p:cNvSpPr>
              <a:spLocks noChangeArrowheads="1"/>
            </p:cNvSpPr>
            <p:nvPr/>
          </p:nvSpPr>
          <p:spPr bwMode="auto">
            <a:xfrm>
              <a:off x="3264" y="1920"/>
              <a:ext cx="480" cy="192"/>
            </a:xfrm>
            <a:prstGeom prst="left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FFFF00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73757" name="AutoShape 65"/>
            <p:cNvSpPr>
              <a:spLocks noChangeArrowheads="1"/>
            </p:cNvSpPr>
            <p:nvPr/>
          </p:nvSpPr>
          <p:spPr bwMode="auto">
            <a:xfrm>
              <a:off x="3264" y="2544"/>
              <a:ext cx="480" cy="192"/>
            </a:xfrm>
            <a:prstGeom prst="left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FFFF00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73758" name="AutoShape 66"/>
            <p:cNvSpPr>
              <a:spLocks noChangeArrowheads="1"/>
            </p:cNvSpPr>
            <p:nvPr/>
          </p:nvSpPr>
          <p:spPr bwMode="auto">
            <a:xfrm>
              <a:off x="3264" y="3696"/>
              <a:ext cx="480" cy="192"/>
            </a:xfrm>
            <a:prstGeom prst="left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FFFF00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518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Particulars versus Universals</a:t>
            </a:r>
          </a:p>
        </p:txBody>
      </p:sp>
      <p:sp>
        <p:nvSpPr>
          <p:cNvPr id="7577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D1ED6DE-7037-4ADB-82B3-159CF3002468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67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3294063" y="5511800"/>
            <a:ext cx="2936875" cy="588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some particular</a:t>
            </a:r>
          </a:p>
        </p:txBody>
      </p:sp>
      <p:sp>
        <p:nvSpPr>
          <p:cNvPr id="75781" name="AutoShape 5"/>
          <p:cNvSpPr>
            <a:spLocks noChangeArrowheads="1"/>
          </p:cNvSpPr>
          <p:nvPr/>
        </p:nvSpPr>
        <p:spPr bwMode="auto">
          <a:xfrm>
            <a:off x="3346450" y="2463800"/>
            <a:ext cx="2832100" cy="6413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66"/>
                </a:solidFill>
              </a:rPr>
              <a:t>some universal</a:t>
            </a: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4733925" y="40640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…</a:t>
            </a:r>
          </a:p>
        </p:txBody>
      </p:sp>
      <p:cxnSp>
        <p:nvCxnSpPr>
          <p:cNvPr id="75783" name="AutoShape 7"/>
          <p:cNvCxnSpPr>
            <a:cxnSpLocks noChangeShapeType="1"/>
            <a:stCxn id="75780" idx="0"/>
            <a:endCxn id="75781" idx="2"/>
          </p:cNvCxnSpPr>
          <p:nvPr/>
        </p:nvCxnSpPr>
        <p:spPr bwMode="auto">
          <a:xfrm flipV="1">
            <a:off x="4762500" y="3105150"/>
            <a:ext cx="0" cy="2406650"/>
          </a:xfrm>
          <a:prstGeom prst="straightConnector1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0" y="3987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75785" name="Group 9"/>
          <p:cNvGrpSpPr>
            <a:grpSpLocks/>
          </p:cNvGrpSpPr>
          <p:nvPr/>
        </p:nvGrpSpPr>
        <p:grpSpPr bwMode="auto">
          <a:xfrm>
            <a:off x="228600" y="4445000"/>
            <a:ext cx="1292225" cy="1770063"/>
            <a:chOff x="144" y="3120"/>
            <a:chExt cx="814" cy="1115"/>
          </a:xfrm>
        </p:grpSpPr>
        <p:sp>
          <p:nvSpPr>
            <p:cNvPr id="75788" name="Text Box 10"/>
            <p:cNvSpPr txBox="1">
              <a:spLocks noChangeArrowheads="1"/>
            </p:cNvSpPr>
            <p:nvPr/>
          </p:nvSpPr>
          <p:spPr bwMode="auto">
            <a:xfrm>
              <a:off x="144" y="3312"/>
              <a:ext cx="814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chemeClr val="bg1"/>
                  </a:solidFill>
                </a:rPr>
                <a:t>entities on either site cannot ‘cross’ this boundary</a:t>
              </a:r>
            </a:p>
          </p:txBody>
        </p:sp>
        <p:sp>
          <p:nvSpPr>
            <p:cNvPr id="75789" name="Line 11"/>
            <p:cNvSpPr>
              <a:spLocks noChangeShapeType="1"/>
            </p:cNvSpPr>
            <p:nvPr/>
          </p:nvSpPr>
          <p:spPr bwMode="auto">
            <a:xfrm flipV="1">
              <a:off x="624" y="3120"/>
              <a:ext cx="288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949708" name="Text Box 12"/>
          <p:cNvSpPr txBox="1">
            <a:spLocks noChangeArrowheads="1"/>
          </p:cNvSpPr>
          <p:nvPr/>
        </p:nvSpPr>
        <p:spPr bwMode="auto">
          <a:xfrm>
            <a:off x="7086600" y="4673600"/>
            <a:ext cx="1524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bg1"/>
                </a:solidFill>
              </a:rPr>
              <a:t>every particular is an instance of at least one universal</a:t>
            </a:r>
          </a:p>
        </p:txBody>
      </p:sp>
      <p:sp>
        <p:nvSpPr>
          <p:cNvPr id="1949709" name="Text Box 13"/>
          <p:cNvSpPr txBox="1">
            <a:spLocks noChangeArrowheads="1"/>
          </p:cNvSpPr>
          <p:nvPr/>
        </p:nvSpPr>
        <p:spPr bwMode="auto">
          <a:xfrm>
            <a:off x="7162800" y="2235200"/>
            <a:ext cx="1524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chemeClr val="bg1"/>
                </a:solidFill>
              </a:rPr>
              <a:t>for every universal there is or has been at least one instance</a:t>
            </a:r>
          </a:p>
        </p:txBody>
      </p:sp>
    </p:spTree>
    <p:extLst>
      <p:ext uri="{BB962C8B-B14F-4D97-AF65-F5344CB8AC3E}">
        <p14:creationId xmlns:p14="http://schemas.microsoft.com/office/powerpoint/2010/main" val="330693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9708" grpId="0"/>
      <p:bldP spid="194970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7800"/>
            <a:ext cx="7543800" cy="52871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8077200" cy="762000"/>
          </a:xfrm>
        </p:spPr>
        <p:txBody>
          <a:bodyPr/>
          <a:lstStyle/>
          <a:p>
            <a:pPr algn="l"/>
            <a:r>
              <a:rPr lang="en-US" dirty="0" smtClean="0"/>
              <a:t>Error: 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28800" y="762000"/>
            <a:ext cx="6781800" cy="762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pPr algn="l"/>
            <a:r>
              <a:rPr lang="en-US" kern="0" dirty="0" smtClean="0"/>
              <a:t> confusing particulars with types</a:t>
            </a:r>
            <a:endParaRPr lang="en-US" kern="0" dirty="0"/>
          </a:p>
        </p:txBody>
      </p:sp>
      <p:sp>
        <p:nvSpPr>
          <p:cNvPr id="7" name="Rectangle 6"/>
          <p:cNvSpPr/>
          <p:nvPr/>
        </p:nvSpPr>
        <p:spPr>
          <a:xfrm>
            <a:off x="6324600" y="6172200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hlinkClick r:id="rId3"/>
              </a:rPr>
              <a:t>http://browser.ihtsdotools.org</a:t>
            </a:r>
            <a:r>
              <a:rPr lang="en-US" sz="1400" dirty="0" smtClean="0">
                <a:solidFill>
                  <a:schemeClr val="tx1"/>
                </a:solidFill>
                <a:hlinkClick r:id="rId3"/>
              </a:rPr>
              <a:t>/</a:t>
            </a:r>
            <a:endParaRPr lang="en-US" sz="1400" dirty="0" smtClean="0">
              <a:solidFill>
                <a:schemeClr val="tx1"/>
              </a:solidFill>
            </a:endParaRPr>
          </a:p>
          <a:p>
            <a:r>
              <a:rPr lang="en-US" sz="1400" dirty="0" smtClean="0">
                <a:solidFill>
                  <a:schemeClr val="tx1"/>
                </a:solidFill>
              </a:rPr>
              <a:t>Oct 14, 2015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38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AutoShap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Particulars and Universals</a:t>
            </a:r>
          </a:p>
        </p:txBody>
      </p:sp>
      <p:sp>
        <p:nvSpPr>
          <p:cNvPr id="77829" name="Text Box 3"/>
          <p:cNvSpPr txBox="1">
            <a:spLocks noChangeArrowheads="1"/>
          </p:cNvSpPr>
          <p:nvPr/>
        </p:nvSpPr>
        <p:spPr bwMode="auto">
          <a:xfrm>
            <a:off x="720725" y="4878388"/>
            <a:ext cx="412750" cy="3079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77830" name="Text Box 4"/>
          <p:cNvSpPr txBox="1">
            <a:spLocks noChangeArrowheads="1"/>
          </p:cNvSpPr>
          <p:nvPr/>
        </p:nvSpPr>
        <p:spPr bwMode="auto">
          <a:xfrm>
            <a:off x="5492750" y="4221163"/>
            <a:ext cx="1216025" cy="30797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toothache</a:t>
            </a:r>
          </a:p>
        </p:txBody>
      </p:sp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334963" y="3008313"/>
            <a:ext cx="1184275" cy="306387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human</a:t>
            </a:r>
            <a:r>
              <a:rPr lang="en-US" altLang="en-US" sz="1400">
                <a:solidFill>
                  <a:schemeClr val="bg1"/>
                </a:solidFill>
              </a:rPr>
              <a:t> </a:t>
            </a:r>
            <a:r>
              <a:rPr lang="en-US" altLang="en-US" sz="1400">
                <a:solidFill>
                  <a:schemeClr val="accent2"/>
                </a:solidFill>
              </a:rPr>
              <a:t>being</a:t>
            </a:r>
          </a:p>
        </p:txBody>
      </p:sp>
      <p:cxnSp>
        <p:nvCxnSpPr>
          <p:cNvPr id="77832" name="AutoShape 8"/>
          <p:cNvCxnSpPr>
            <a:cxnSpLocks noChangeShapeType="1"/>
          </p:cNvCxnSpPr>
          <p:nvPr/>
        </p:nvCxnSpPr>
        <p:spPr bwMode="auto">
          <a:xfrm flipV="1">
            <a:off x="927100" y="3314700"/>
            <a:ext cx="0" cy="15636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7833" name="Text Box 9"/>
          <p:cNvSpPr txBox="1">
            <a:spLocks noChangeArrowheads="1"/>
          </p:cNvSpPr>
          <p:nvPr/>
        </p:nvSpPr>
        <p:spPr bwMode="auto">
          <a:xfrm>
            <a:off x="0" y="3387725"/>
            <a:ext cx="9604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at t </a:t>
            </a:r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476250" y="2057400"/>
            <a:ext cx="901700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organism</a:t>
            </a:r>
          </a:p>
        </p:txBody>
      </p:sp>
      <p:cxnSp>
        <p:nvCxnSpPr>
          <p:cNvPr id="77835" name="AutoShape 11"/>
          <p:cNvCxnSpPr>
            <a:cxnSpLocks noChangeShapeType="1"/>
          </p:cNvCxnSpPr>
          <p:nvPr/>
        </p:nvCxnSpPr>
        <p:spPr bwMode="auto">
          <a:xfrm flipV="1">
            <a:off x="927100" y="2365375"/>
            <a:ext cx="0" cy="642938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7836" name="Text Box 12"/>
          <p:cNvSpPr txBox="1">
            <a:spLocks noChangeArrowheads="1"/>
          </p:cNvSpPr>
          <p:nvPr/>
        </p:nvSpPr>
        <p:spPr bwMode="auto">
          <a:xfrm>
            <a:off x="334963" y="2459038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77837" name="Text Box 13"/>
          <p:cNvSpPr txBox="1">
            <a:spLocks noChangeArrowheads="1"/>
          </p:cNvSpPr>
          <p:nvPr/>
        </p:nvSpPr>
        <p:spPr bwMode="auto">
          <a:xfrm>
            <a:off x="5838825" y="2970213"/>
            <a:ext cx="523875" cy="306387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pain</a:t>
            </a:r>
          </a:p>
        </p:txBody>
      </p:sp>
      <p:sp>
        <p:nvSpPr>
          <p:cNvPr id="77838" name="Text Box 14"/>
          <p:cNvSpPr txBox="1">
            <a:spLocks noChangeArrowheads="1"/>
          </p:cNvSpPr>
          <p:nvPr/>
        </p:nvSpPr>
        <p:spPr bwMode="auto">
          <a:xfrm>
            <a:off x="7050088" y="3438525"/>
            <a:ext cx="1041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</p:txBody>
      </p:sp>
      <p:cxnSp>
        <p:nvCxnSpPr>
          <p:cNvPr id="77839" name="AutoShape 15"/>
          <p:cNvCxnSpPr>
            <a:cxnSpLocks noChangeShapeType="1"/>
          </p:cNvCxnSpPr>
          <p:nvPr/>
        </p:nvCxnSpPr>
        <p:spPr bwMode="auto">
          <a:xfrm flipV="1">
            <a:off x="6100763" y="3276600"/>
            <a:ext cx="0" cy="9445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7840" name="Text Box 16"/>
          <p:cNvSpPr txBox="1">
            <a:spLocks noChangeArrowheads="1"/>
          </p:cNvSpPr>
          <p:nvPr/>
        </p:nvSpPr>
        <p:spPr bwMode="auto">
          <a:xfrm>
            <a:off x="2117725" y="4206875"/>
            <a:ext cx="885825" cy="3079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</a:rPr>
              <a:t>my brain</a:t>
            </a:r>
          </a:p>
        </p:txBody>
      </p:sp>
      <p:sp>
        <p:nvSpPr>
          <p:cNvPr id="77841" name="Text Box 19"/>
          <p:cNvSpPr txBox="1">
            <a:spLocks noChangeArrowheads="1"/>
          </p:cNvSpPr>
          <p:nvPr/>
        </p:nvSpPr>
        <p:spPr bwMode="auto">
          <a:xfrm>
            <a:off x="7605713" y="4105275"/>
            <a:ext cx="919162" cy="522288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caries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signaling</a:t>
            </a:r>
          </a:p>
        </p:txBody>
      </p:sp>
      <p:sp>
        <p:nvSpPr>
          <p:cNvPr id="77842" name="Text Box 20"/>
          <p:cNvSpPr txBox="1">
            <a:spLocks noChangeArrowheads="1"/>
          </p:cNvSpPr>
          <p:nvPr/>
        </p:nvSpPr>
        <p:spPr bwMode="auto">
          <a:xfrm>
            <a:off x="7261225" y="2930525"/>
            <a:ext cx="1608138" cy="306388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neurotransmission</a:t>
            </a:r>
          </a:p>
        </p:txBody>
      </p:sp>
      <p:cxnSp>
        <p:nvCxnSpPr>
          <p:cNvPr id="77843" name="AutoShape 21"/>
          <p:cNvCxnSpPr>
            <a:cxnSpLocks noChangeShapeType="1"/>
          </p:cNvCxnSpPr>
          <p:nvPr/>
        </p:nvCxnSpPr>
        <p:spPr bwMode="auto">
          <a:xfrm flipV="1">
            <a:off x="8066088" y="3236913"/>
            <a:ext cx="0" cy="868362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7844" name="Text Box 25"/>
          <p:cNvSpPr txBox="1">
            <a:spLocks noChangeArrowheads="1"/>
          </p:cNvSpPr>
          <p:nvPr/>
        </p:nvSpPr>
        <p:spPr bwMode="auto">
          <a:xfrm>
            <a:off x="2259013" y="2057400"/>
            <a:ext cx="603250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brain</a:t>
            </a:r>
          </a:p>
        </p:txBody>
      </p:sp>
      <p:cxnSp>
        <p:nvCxnSpPr>
          <p:cNvPr id="77845" name="AutoShape 26"/>
          <p:cNvCxnSpPr>
            <a:cxnSpLocks noChangeShapeType="1"/>
          </p:cNvCxnSpPr>
          <p:nvPr/>
        </p:nvCxnSpPr>
        <p:spPr bwMode="auto">
          <a:xfrm flipV="1">
            <a:off x="2560638" y="2365375"/>
            <a:ext cx="0" cy="18415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7846" name="Text Box 27"/>
          <p:cNvSpPr txBox="1">
            <a:spLocks noChangeArrowheads="1"/>
          </p:cNvSpPr>
          <p:nvPr/>
        </p:nvSpPr>
        <p:spPr bwMode="auto">
          <a:xfrm>
            <a:off x="3451225" y="2967038"/>
            <a:ext cx="1420813" cy="30797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to generate pain</a:t>
            </a:r>
          </a:p>
        </p:txBody>
      </p:sp>
      <p:sp>
        <p:nvSpPr>
          <p:cNvPr id="77847" name="Text Box 29"/>
          <p:cNvSpPr txBox="1">
            <a:spLocks noChangeArrowheads="1"/>
          </p:cNvSpPr>
          <p:nvPr/>
        </p:nvSpPr>
        <p:spPr bwMode="auto">
          <a:xfrm>
            <a:off x="3665538" y="2057400"/>
            <a:ext cx="1011237" cy="3079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disposition</a:t>
            </a:r>
          </a:p>
        </p:txBody>
      </p:sp>
      <p:cxnSp>
        <p:nvCxnSpPr>
          <p:cNvPr id="77848" name="AutoShape 30"/>
          <p:cNvCxnSpPr>
            <a:cxnSpLocks noChangeShapeType="1"/>
            <a:stCxn id="77846" idx="0"/>
            <a:endCxn id="77847" idx="2"/>
          </p:cNvCxnSpPr>
          <p:nvPr/>
        </p:nvCxnSpPr>
        <p:spPr bwMode="auto">
          <a:xfrm flipV="1">
            <a:off x="4160838" y="2365375"/>
            <a:ext cx="9525" cy="6016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7849" name="Text Box 31"/>
          <p:cNvSpPr txBox="1">
            <a:spLocks noChangeArrowheads="1"/>
          </p:cNvSpPr>
          <p:nvPr/>
        </p:nvSpPr>
        <p:spPr bwMode="auto">
          <a:xfrm>
            <a:off x="6726238" y="2057400"/>
            <a:ext cx="752475" cy="3079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process</a:t>
            </a:r>
          </a:p>
        </p:txBody>
      </p:sp>
      <p:cxnSp>
        <p:nvCxnSpPr>
          <p:cNvPr id="77850" name="AutoShape 32"/>
          <p:cNvCxnSpPr>
            <a:cxnSpLocks noChangeShapeType="1"/>
            <a:stCxn id="77842" idx="0"/>
            <a:endCxn id="77849" idx="2"/>
          </p:cNvCxnSpPr>
          <p:nvPr/>
        </p:nvCxnSpPr>
        <p:spPr bwMode="auto">
          <a:xfrm flipH="1" flipV="1">
            <a:off x="7102475" y="2365375"/>
            <a:ext cx="963613" cy="565150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851" name="AutoShape 33"/>
          <p:cNvCxnSpPr>
            <a:cxnSpLocks noChangeShapeType="1"/>
            <a:stCxn id="77837" idx="0"/>
            <a:endCxn id="77849" idx="2"/>
          </p:cNvCxnSpPr>
          <p:nvPr/>
        </p:nvCxnSpPr>
        <p:spPr bwMode="auto">
          <a:xfrm flipV="1">
            <a:off x="6100763" y="2365375"/>
            <a:ext cx="1001712" cy="604838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7852" name="Text Box 36"/>
          <p:cNvSpPr txBox="1">
            <a:spLocks noChangeArrowheads="1"/>
          </p:cNvSpPr>
          <p:nvPr/>
        </p:nvSpPr>
        <p:spPr bwMode="auto">
          <a:xfrm>
            <a:off x="1193800" y="250507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77853" name="Text Box 37"/>
          <p:cNvSpPr txBox="1">
            <a:spLocks noChangeArrowheads="1"/>
          </p:cNvSpPr>
          <p:nvPr/>
        </p:nvSpPr>
        <p:spPr bwMode="auto">
          <a:xfrm>
            <a:off x="6157913" y="2370138"/>
            <a:ext cx="506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77854" name="Text Box 38"/>
          <p:cNvSpPr txBox="1">
            <a:spLocks noChangeArrowheads="1"/>
          </p:cNvSpPr>
          <p:nvPr/>
        </p:nvSpPr>
        <p:spPr bwMode="auto">
          <a:xfrm>
            <a:off x="7688263" y="2419350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77855" name="Text Box 16"/>
          <p:cNvSpPr txBox="1">
            <a:spLocks noChangeArrowheads="1"/>
          </p:cNvSpPr>
          <p:nvPr/>
        </p:nvSpPr>
        <p:spPr bwMode="auto">
          <a:xfrm>
            <a:off x="2124075" y="5461000"/>
            <a:ext cx="1233488" cy="5238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</a:rPr>
              <a:t>my left lower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</a:rPr>
              <a:t>wisdom tooth</a:t>
            </a:r>
          </a:p>
        </p:txBody>
      </p:sp>
      <p:sp>
        <p:nvSpPr>
          <p:cNvPr id="77856" name="Text Box 16"/>
          <p:cNvSpPr txBox="1">
            <a:spLocks noChangeArrowheads="1"/>
          </p:cNvSpPr>
          <p:nvPr/>
        </p:nvSpPr>
        <p:spPr bwMode="auto">
          <a:xfrm>
            <a:off x="5605463" y="5461000"/>
            <a:ext cx="992187" cy="5238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LLWT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caries</a:t>
            </a:r>
          </a:p>
        </p:txBody>
      </p:sp>
      <p:sp>
        <p:nvSpPr>
          <p:cNvPr id="77857" name="Text Box 36"/>
          <p:cNvSpPr txBox="1">
            <a:spLocks noChangeArrowheads="1"/>
          </p:cNvSpPr>
          <p:nvPr/>
        </p:nvSpPr>
        <p:spPr bwMode="auto">
          <a:xfrm>
            <a:off x="2755900" y="2527300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77858" name="Text Box 25"/>
          <p:cNvSpPr txBox="1">
            <a:spLocks noChangeArrowheads="1"/>
          </p:cNvSpPr>
          <p:nvPr/>
        </p:nvSpPr>
        <p:spPr bwMode="auto">
          <a:xfrm>
            <a:off x="2449513" y="6408738"/>
            <a:ext cx="582612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tooth</a:t>
            </a:r>
          </a:p>
        </p:txBody>
      </p:sp>
      <p:sp>
        <p:nvSpPr>
          <p:cNvPr id="77859" name="Text Box 25"/>
          <p:cNvSpPr txBox="1">
            <a:spLocks noChangeArrowheads="1"/>
          </p:cNvSpPr>
          <p:nvPr/>
        </p:nvSpPr>
        <p:spPr bwMode="auto">
          <a:xfrm>
            <a:off x="5683250" y="6418263"/>
            <a:ext cx="835025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disorder</a:t>
            </a:r>
          </a:p>
        </p:txBody>
      </p:sp>
      <p:cxnSp>
        <p:nvCxnSpPr>
          <p:cNvPr id="77860" name="AutoShape 30"/>
          <p:cNvCxnSpPr>
            <a:cxnSpLocks noChangeShapeType="1"/>
            <a:stCxn id="77855" idx="2"/>
            <a:endCxn id="77858" idx="0"/>
          </p:cNvCxnSpPr>
          <p:nvPr/>
        </p:nvCxnSpPr>
        <p:spPr bwMode="auto">
          <a:xfrm>
            <a:off x="2740025" y="5984875"/>
            <a:ext cx="0" cy="4238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861" name="AutoShape 30"/>
          <p:cNvCxnSpPr>
            <a:cxnSpLocks noChangeShapeType="1"/>
          </p:cNvCxnSpPr>
          <p:nvPr/>
        </p:nvCxnSpPr>
        <p:spPr bwMode="auto">
          <a:xfrm>
            <a:off x="6100763" y="5984875"/>
            <a:ext cx="0" cy="4333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7862" name="Text Box 14"/>
          <p:cNvSpPr txBox="1">
            <a:spLocks noChangeArrowheads="1"/>
          </p:cNvSpPr>
          <p:nvPr/>
        </p:nvSpPr>
        <p:spPr bwMode="auto">
          <a:xfrm>
            <a:off x="6143625" y="3743325"/>
            <a:ext cx="1042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</p:txBody>
      </p:sp>
      <p:sp>
        <p:nvSpPr>
          <p:cNvPr id="77863" name="Text Box 36"/>
          <p:cNvSpPr txBox="1">
            <a:spLocks noChangeArrowheads="1"/>
          </p:cNvSpPr>
          <p:nvPr/>
        </p:nvSpPr>
        <p:spPr bwMode="auto">
          <a:xfrm>
            <a:off x="1355725" y="6026150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77864" name="Text Box 36"/>
          <p:cNvSpPr txBox="1">
            <a:spLocks noChangeArrowheads="1"/>
          </p:cNvSpPr>
          <p:nvPr/>
        </p:nvSpPr>
        <p:spPr bwMode="auto">
          <a:xfrm>
            <a:off x="4640263" y="601662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  <a:r>
              <a:rPr lang="en-US" altLang="en-US" sz="1400" baseline="-25000">
                <a:solidFill>
                  <a:srgbClr val="FF0000"/>
                </a:solidFill>
              </a:rPr>
              <a:t>1</a:t>
            </a:r>
            <a:endParaRPr lang="en-US" altLang="en-US" sz="1400">
              <a:solidFill>
                <a:srgbClr val="FF0000"/>
              </a:solidFill>
            </a:endParaRPr>
          </a:p>
        </p:txBody>
      </p:sp>
      <p:cxnSp>
        <p:nvCxnSpPr>
          <p:cNvPr id="77865" name="Straight Connector 89"/>
          <p:cNvCxnSpPr>
            <a:cxnSpLocks noChangeShapeType="1"/>
          </p:cNvCxnSpPr>
          <p:nvPr/>
        </p:nvCxnSpPr>
        <p:spPr bwMode="auto">
          <a:xfrm>
            <a:off x="5262563" y="2098675"/>
            <a:ext cx="0" cy="2687638"/>
          </a:xfrm>
          <a:prstGeom prst="line">
            <a:avLst/>
          </a:prstGeom>
          <a:noFill/>
          <a:ln w="76200" algn="ctr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866" name="Straight Connector 91"/>
          <p:cNvCxnSpPr>
            <a:cxnSpLocks noChangeShapeType="1"/>
          </p:cNvCxnSpPr>
          <p:nvPr/>
        </p:nvCxnSpPr>
        <p:spPr bwMode="auto">
          <a:xfrm flipH="1" flipV="1">
            <a:off x="5383213" y="4795838"/>
            <a:ext cx="3546475" cy="28575"/>
          </a:xfrm>
          <a:prstGeom prst="line">
            <a:avLst/>
          </a:prstGeom>
          <a:noFill/>
          <a:ln w="76200" algn="ctr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7867" name="Rectangle 97"/>
          <p:cNvSpPr>
            <a:spLocks noChangeArrowheads="1"/>
          </p:cNvSpPr>
          <p:nvPr/>
        </p:nvSpPr>
        <p:spPr bwMode="auto">
          <a:xfrm>
            <a:off x="288925" y="3890963"/>
            <a:ext cx="401638" cy="214312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7868" name="Rectangle 99"/>
          <p:cNvSpPr>
            <a:spLocks noChangeArrowheads="1"/>
          </p:cNvSpPr>
          <p:nvPr/>
        </p:nvSpPr>
        <p:spPr bwMode="auto">
          <a:xfrm>
            <a:off x="2139950" y="2559050"/>
            <a:ext cx="401638" cy="215900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7869" name="Rectangle 100"/>
          <p:cNvSpPr>
            <a:spLocks noChangeArrowheads="1"/>
          </p:cNvSpPr>
          <p:nvPr/>
        </p:nvSpPr>
        <p:spPr bwMode="auto">
          <a:xfrm>
            <a:off x="3689350" y="2606675"/>
            <a:ext cx="400050" cy="214313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7870" name="Rectangle 102"/>
          <p:cNvSpPr>
            <a:spLocks noChangeArrowheads="1"/>
          </p:cNvSpPr>
          <p:nvPr/>
        </p:nvSpPr>
        <p:spPr bwMode="auto">
          <a:xfrm>
            <a:off x="2325688" y="6086475"/>
            <a:ext cx="401637" cy="214313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7871" name="Rectangle 104"/>
          <p:cNvSpPr>
            <a:spLocks noChangeArrowheads="1"/>
          </p:cNvSpPr>
          <p:nvPr/>
        </p:nvSpPr>
        <p:spPr bwMode="auto">
          <a:xfrm>
            <a:off x="5583238" y="6105525"/>
            <a:ext cx="400050" cy="214313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49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 view</a:t>
            </a:r>
            <a:endParaRPr lang="en-US" dirty="0"/>
          </a:p>
        </p:txBody>
      </p:sp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943" y="2010500"/>
            <a:ext cx="7830752" cy="461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582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8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importance of temporal indexing</a:t>
            </a:r>
          </a:p>
        </p:txBody>
      </p:sp>
      <p:sp>
        <p:nvSpPr>
          <p:cNvPr id="7987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5BD212-9BAB-4A1C-A7B0-274D4E897E43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70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79875" name="Text Box 2"/>
          <p:cNvSpPr txBox="1">
            <a:spLocks noChangeArrowheads="1"/>
          </p:cNvSpPr>
          <p:nvPr/>
        </p:nvSpPr>
        <p:spPr bwMode="auto">
          <a:xfrm>
            <a:off x="3562350" y="4648200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7162800" y="4738688"/>
            <a:ext cx="169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7162800" y="441007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9" name="Text Box 6"/>
          <p:cNvSpPr txBox="1">
            <a:spLocks noChangeArrowheads="1"/>
          </p:cNvSpPr>
          <p:nvPr/>
        </p:nvSpPr>
        <p:spPr bwMode="auto">
          <a:xfrm>
            <a:off x="5715000" y="5943600"/>
            <a:ext cx="2655888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this-1’s stomach</a:t>
            </a:r>
          </a:p>
        </p:txBody>
      </p:sp>
      <p:sp>
        <p:nvSpPr>
          <p:cNvPr id="79880" name="AutoShape 7"/>
          <p:cNvSpPr>
            <a:spLocks noChangeArrowheads="1"/>
          </p:cNvSpPr>
          <p:nvPr/>
        </p:nvSpPr>
        <p:spPr bwMode="auto">
          <a:xfrm>
            <a:off x="1122363" y="2757488"/>
            <a:ext cx="131445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benign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sp>
        <p:nvSpPr>
          <p:cNvPr id="79881" name="Text Box 8"/>
          <p:cNvSpPr txBox="1">
            <a:spLocks noChangeArrowheads="1"/>
          </p:cNvSpPr>
          <p:nvPr/>
        </p:nvSpPr>
        <p:spPr bwMode="auto">
          <a:xfrm>
            <a:off x="371475" y="464502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cxnSp>
        <p:nvCxnSpPr>
          <p:cNvPr id="79882" name="AutoShape 9"/>
          <p:cNvCxnSpPr>
            <a:cxnSpLocks noChangeShapeType="1"/>
            <a:stCxn id="79879" idx="0"/>
            <a:endCxn id="79888" idx="2"/>
          </p:cNvCxnSpPr>
          <p:nvPr/>
        </p:nvCxnSpPr>
        <p:spPr bwMode="auto">
          <a:xfrm flipV="1">
            <a:off x="7043738" y="3622675"/>
            <a:ext cx="33337" cy="2320925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3" name="Rectangle 10"/>
          <p:cNvSpPr>
            <a:spLocks noChangeArrowheads="1"/>
          </p:cNvSpPr>
          <p:nvPr/>
        </p:nvSpPr>
        <p:spPr bwMode="auto">
          <a:xfrm>
            <a:off x="0" y="4495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9884" name="Text Box 11"/>
          <p:cNvSpPr txBox="1">
            <a:spLocks noChangeArrowheads="1"/>
          </p:cNvSpPr>
          <p:nvPr/>
        </p:nvSpPr>
        <p:spPr bwMode="auto">
          <a:xfrm>
            <a:off x="2286000" y="5943600"/>
            <a:ext cx="1044575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this-4</a:t>
            </a:r>
          </a:p>
        </p:txBody>
      </p:sp>
      <p:sp>
        <p:nvSpPr>
          <p:cNvPr id="79885" name="AutoShape 12"/>
          <p:cNvSpPr>
            <a:spLocks noChangeArrowheads="1"/>
          </p:cNvSpPr>
          <p:nvPr/>
        </p:nvSpPr>
        <p:spPr bwMode="auto">
          <a:xfrm>
            <a:off x="3200400" y="2755900"/>
            <a:ext cx="182880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malignant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cxnSp>
        <p:nvCxnSpPr>
          <p:cNvPr id="79886" name="AutoShape 13"/>
          <p:cNvCxnSpPr>
            <a:cxnSpLocks noChangeShapeType="1"/>
            <a:stCxn id="79884" idx="0"/>
            <a:endCxn id="79885" idx="2"/>
          </p:cNvCxnSpPr>
          <p:nvPr/>
        </p:nvCxnSpPr>
        <p:spPr bwMode="auto">
          <a:xfrm flipV="1">
            <a:off x="2808288" y="3803650"/>
            <a:ext cx="1306512" cy="2139950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7" name="Text Box 14"/>
          <p:cNvSpPr txBox="1">
            <a:spLocks noChangeArrowheads="1"/>
          </p:cNvSpPr>
          <p:nvPr/>
        </p:nvSpPr>
        <p:spPr bwMode="auto">
          <a:xfrm>
            <a:off x="3886200" y="57150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FF3300"/>
                </a:solidFill>
              </a:rPr>
              <a:t>partOf </a:t>
            </a:r>
            <a:r>
              <a:rPr lang="en-US" altLang="en-US" sz="1800">
                <a:solidFill>
                  <a:srgbClr val="FF3300"/>
                </a:solidFill>
              </a:rPr>
              <a:t>at t</a:t>
            </a:r>
            <a:r>
              <a:rPr lang="en-US" altLang="en-US" sz="1800" baseline="-2500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79888" name="AutoShape 15"/>
          <p:cNvSpPr>
            <a:spLocks noChangeArrowheads="1"/>
          </p:cNvSpPr>
          <p:nvPr/>
        </p:nvSpPr>
        <p:spPr bwMode="auto">
          <a:xfrm>
            <a:off x="6324600" y="3048000"/>
            <a:ext cx="1504950" cy="5746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stomach</a:t>
            </a:r>
          </a:p>
        </p:txBody>
      </p:sp>
      <p:cxnSp>
        <p:nvCxnSpPr>
          <p:cNvPr id="79889" name="AutoShape 16"/>
          <p:cNvCxnSpPr>
            <a:cxnSpLocks noChangeShapeType="1"/>
            <a:stCxn id="79884" idx="3"/>
            <a:endCxn id="79879" idx="1"/>
          </p:cNvCxnSpPr>
          <p:nvPr/>
        </p:nvCxnSpPr>
        <p:spPr bwMode="auto">
          <a:xfrm>
            <a:off x="3330575" y="6208713"/>
            <a:ext cx="2384425" cy="0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90" name="Text Box 17"/>
          <p:cNvSpPr txBox="1">
            <a:spLocks noChangeArrowheads="1"/>
          </p:cNvSpPr>
          <p:nvPr/>
        </p:nvSpPr>
        <p:spPr bwMode="auto">
          <a:xfrm>
            <a:off x="3886200" y="63246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FF3300"/>
                </a:solidFill>
              </a:rPr>
              <a:t>partOf </a:t>
            </a:r>
            <a:r>
              <a:rPr lang="en-US" altLang="en-US" sz="1800">
                <a:solidFill>
                  <a:srgbClr val="FF3300"/>
                </a:solidFill>
              </a:rPr>
              <a:t>at t</a:t>
            </a:r>
            <a:r>
              <a:rPr lang="en-US" altLang="en-US" sz="1800" baseline="-25000">
                <a:solidFill>
                  <a:srgbClr val="FF3300"/>
                </a:solidFill>
              </a:rPr>
              <a:t>2</a:t>
            </a:r>
          </a:p>
        </p:txBody>
      </p:sp>
      <p:cxnSp>
        <p:nvCxnSpPr>
          <p:cNvPr id="79891" name="AutoShape 18"/>
          <p:cNvCxnSpPr>
            <a:cxnSpLocks noChangeShapeType="1"/>
            <a:stCxn id="79884" idx="0"/>
            <a:endCxn id="79880" idx="2"/>
          </p:cNvCxnSpPr>
          <p:nvPr/>
        </p:nvCxnSpPr>
        <p:spPr bwMode="auto">
          <a:xfrm flipH="1" flipV="1">
            <a:off x="1779588" y="3805238"/>
            <a:ext cx="1028700" cy="2138362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2486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AutoShap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Continuants and Occurrents</a:t>
            </a:r>
          </a:p>
        </p:txBody>
      </p:sp>
      <p:sp>
        <p:nvSpPr>
          <p:cNvPr id="81924" name="Slide Number Placeholder 3"/>
          <p:cNvSpPr txBox="1">
            <a:spLocks/>
          </p:cNvSpPr>
          <p:nvPr/>
        </p:nvSpPr>
        <p:spPr bwMode="auto">
          <a:xfrm>
            <a:off x="-225425" y="6553200"/>
            <a:ext cx="614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3729714-CC63-4D09-A60B-62E26EC500AA}" type="slidenum">
              <a:rPr lang="en-US" altLang="en-US" sz="1400" b="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71</a:t>
            </a:fld>
            <a:endParaRPr lang="en-US" altLang="en-US" sz="1400" b="0">
              <a:solidFill>
                <a:schemeClr val="bg1"/>
              </a:solidFill>
            </a:endParaRPr>
          </a:p>
        </p:txBody>
      </p:sp>
      <p:sp>
        <p:nvSpPr>
          <p:cNvPr id="81925" name="Text Box 3"/>
          <p:cNvSpPr txBox="1">
            <a:spLocks noChangeArrowheads="1"/>
          </p:cNvSpPr>
          <p:nvPr/>
        </p:nvSpPr>
        <p:spPr bwMode="auto">
          <a:xfrm>
            <a:off x="720725" y="4878388"/>
            <a:ext cx="412750" cy="3079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81926" name="Text Box 4"/>
          <p:cNvSpPr txBox="1">
            <a:spLocks noChangeArrowheads="1"/>
          </p:cNvSpPr>
          <p:nvPr/>
        </p:nvSpPr>
        <p:spPr bwMode="auto">
          <a:xfrm>
            <a:off x="5492750" y="4221163"/>
            <a:ext cx="1216025" cy="30797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toothache</a:t>
            </a: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334963" y="3008313"/>
            <a:ext cx="1184275" cy="306387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human</a:t>
            </a:r>
            <a:r>
              <a:rPr lang="en-US" altLang="en-US" sz="1400">
                <a:solidFill>
                  <a:schemeClr val="bg1"/>
                </a:solidFill>
              </a:rPr>
              <a:t> </a:t>
            </a:r>
            <a:r>
              <a:rPr lang="en-US" altLang="en-US" sz="1400">
                <a:solidFill>
                  <a:schemeClr val="accent2"/>
                </a:solidFill>
              </a:rPr>
              <a:t>being</a:t>
            </a:r>
          </a:p>
        </p:txBody>
      </p:sp>
      <p:cxnSp>
        <p:nvCxnSpPr>
          <p:cNvPr id="81928" name="AutoShape 8"/>
          <p:cNvCxnSpPr>
            <a:cxnSpLocks noChangeShapeType="1"/>
          </p:cNvCxnSpPr>
          <p:nvPr/>
        </p:nvCxnSpPr>
        <p:spPr bwMode="auto">
          <a:xfrm flipV="1">
            <a:off x="927100" y="3314700"/>
            <a:ext cx="0" cy="15636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0" y="3387725"/>
            <a:ext cx="9604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at t </a:t>
            </a:r>
          </a:p>
        </p:txBody>
      </p:sp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476250" y="2057400"/>
            <a:ext cx="901700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organism</a:t>
            </a:r>
          </a:p>
        </p:txBody>
      </p:sp>
      <p:cxnSp>
        <p:nvCxnSpPr>
          <p:cNvPr id="81931" name="AutoShape 11"/>
          <p:cNvCxnSpPr>
            <a:cxnSpLocks noChangeShapeType="1"/>
          </p:cNvCxnSpPr>
          <p:nvPr/>
        </p:nvCxnSpPr>
        <p:spPr bwMode="auto">
          <a:xfrm flipV="1">
            <a:off x="927100" y="2365375"/>
            <a:ext cx="0" cy="642938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32" name="Text Box 12"/>
          <p:cNvSpPr txBox="1">
            <a:spLocks noChangeArrowheads="1"/>
          </p:cNvSpPr>
          <p:nvPr/>
        </p:nvSpPr>
        <p:spPr bwMode="auto">
          <a:xfrm>
            <a:off x="334963" y="2459038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81933" name="Text Box 13"/>
          <p:cNvSpPr txBox="1">
            <a:spLocks noChangeArrowheads="1"/>
          </p:cNvSpPr>
          <p:nvPr/>
        </p:nvSpPr>
        <p:spPr bwMode="auto">
          <a:xfrm>
            <a:off x="5838825" y="2970213"/>
            <a:ext cx="523875" cy="306387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pain</a:t>
            </a:r>
          </a:p>
        </p:txBody>
      </p:sp>
      <p:sp>
        <p:nvSpPr>
          <p:cNvPr id="81934" name="Text Box 14"/>
          <p:cNvSpPr txBox="1">
            <a:spLocks noChangeArrowheads="1"/>
          </p:cNvSpPr>
          <p:nvPr/>
        </p:nvSpPr>
        <p:spPr bwMode="auto">
          <a:xfrm>
            <a:off x="7050088" y="3438525"/>
            <a:ext cx="1041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</p:txBody>
      </p:sp>
      <p:cxnSp>
        <p:nvCxnSpPr>
          <p:cNvPr id="81935" name="AutoShape 15"/>
          <p:cNvCxnSpPr>
            <a:cxnSpLocks noChangeShapeType="1"/>
          </p:cNvCxnSpPr>
          <p:nvPr/>
        </p:nvCxnSpPr>
        <p:spPr bwMode="auto">
          <a:xfrm flipV="1">
            <a:off x="6100763" y="3276600"/>
            <a:ext cx="0" cy="9445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36" name="Text Box 16"/>
          <p:cNvSpPr txBox="1">
            <a:spLocks noChangeArrowheads="1"/>
          </p:cNvSpPr>
          <p:nvPr/>
        </p:nvSpPr>
        <p:spPr bwMode="auto">
          <a:xfrm>
            <a:off x="2117725" y="4206875"/>
            <a:ext cx="885825" cy="3079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brain</a:t>
            </a:r>
          </a:p>
        </p:txBody>
      </p:sp>
      <p:sp>
        <p:nvSpPr>
          <p:cNvPr id="81937" name="Text Box 19"/>
          <p:cNvSpPr txBox="1">
            <a:spLocks noChangeArrowheads="1"/>
          </p:cNvSpPr>
          <p:nvPr/>
        </p:nvSpPr>
        <p:spPr bwMode="auto">
          <a:xfrm>
            <a:off x="7605713" y="4105275"/>
            <a:ext cx="919162" cy="522288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caries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signaling</a:t>
            </a:r>
          </a:p>
        </p:txBody>
      </p:sp>
      <p:sp>
        <p:nvSpPr>
          <p:cNvPr id="81938" name="Text Box 20"/>
          <p:cNvSpPr txBox="1">
            <a:spLocks noChangeArrowheads="1"/>
          </p:cNvSpPr>
          <p:nvPr/>
        </p:nvSpPr>
        <p:spPr bwMode="auto">
          <a:xfrm>
            <a:off x="7261225" y="2930525"/>
            <a:ext cx="1608138" cy="306388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neurotransmission</a:t>
            </a:r>
          </a:p>
        </p:txBody>
      </p:sp>
      <p:cxnSp>
        <p:nvCxnSpPr>
          <p:cNvPr id="81939" name="AutoShape 21"/>
          <p:cNvCxnSpPr>
            <a:cxnSpLocks noChangeShapeType="1"/>
          </p:cNvCxnSpPr>
          <p:nvPr/>
        </p:nvCxnSpPr>
        <p:spPr bwMode="auto">
          <a:xfrm flipV="1">
            <a:off x="8066088" y="3236913"/>
            <a:ext cx="0" cy="868362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40" name="Text Box 25"/>
          <p:cNvSpPr txBox="1">
            <a:spLocks noChangeArrowheads="1"/>
          </p:cNvSpPr>
          <p:nvPr/>
        </p:nvSpPr>
        <p:spPr bwMode="auto">
          <a:xfrm>
            <a:off x="2259013" y="2057400"/>
            <a:ext cx="603250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brain</a:t>
            </a:r>
          </a:p>
        </p:txBody>
      </p:sp>
      <p:cxnSp>
        <p:nvCxnSpPr>
          <p:cNvPr id="81941" name="AutoShape 26"/>
          <p:cNvCxnSpPr>
            <a:cxnSpLocks noChangeShapeType="1"/>
          </p:cNvCxnSpPr>
          <p:nvPr/>
        </p:nvCxnSpPr>
        <p:spPr bwMode="auto">
          <a:xfrm flipV="1">
            <a:off x="2560638" y="2365375"/>
            <a:ext cx="0" cy="18415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42" name="Text Box 27"/>
          <p:cNvSpPr txBox="1">
            <a:spLocks noChangeArrowheads="1"/>
          </p:cNvSpPr>
          <p:nvPr/>
        </p:nvSpPr>
        <p:spPr bwMode="auto">
          <a:xfrm>
            <a:off x="3451225" y="2967038"/>
            <a:ext cx="1420813" cy="30797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to generate pain</a:t>
            </a:r>
          </a:p>
        </p:txBody>
      </p:sp>
      <p:sp>
        <p:nvSpPr>
          <p:cNvPr id="81943" name="Text Box 29"/>
          <p:cNvSpPr txBox="1">
            <a:spLocks noChangeArrowheads="1"/>
          </p:cNvSpPr>
          <p:nvPr/>
        </p:nvSpPr>
        <p:spPr bwMode="auto">
          <a:xfrm>
            <a:off x="3665538" y="2057400"/>
            <a:ext cx="1011237" cy="3079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disposition</a:t>
            </a:r>
          </a:p>
        </p:txBody>
      </p:sp>
      <p:cxnSp>
        <p:nvCxnSpPr>
          <p:cNvPr id="81944" name="AutoShape 30"/>
          <p:cNvCxnSpPr>
            <a:cxnSpLocks noChangeShapeType="1"/>
            <a:stCxn id="81942" idx="0"/>
            <a:endCxn id="81943" idx="2"/>
          </p:cNvCxnSpPr>
          <p:nvPr/>
        </p:nvCxnSpPr>
        <p:spPr bwMode="auto">
          <a:xfrm flipV="1">
            <a:off x="4160838" y="2365375"/>
            <a:ext cx="9525" cy="6016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45" name="Text Box 31"/>
          <p:cNvSpPr txBox="1">
            <a:spLocks noChangeArrowheads="1"/>
          </p:cNvSpPr>
          <p:nvPr/>
        </p:nvSpPr>
        <p:spPr bwMode="auto">
          <a:xfrm>
            <a:off x="6726238" y="2057400"/>
            <a:ext cx="752475" cy="3079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process</a:t>
            </a:r>
          </a:p>
        </p:txBody>
      </p:sp>
      <p:cxnSp>
        <p:nvCxnSpPr>
          <p:cNvPr id="81946" name="AutoShape 32"/>
          <p:cNvCxnSpPr>
            <a:cxnSpLocks noChangeShapeType="1"/>
            <a:stCxn id="81938" idx="0"/>
            <a:endCxn id="81945" idx="2"/>
          </p:cNvCxnSpPr>
          <p:nvPr/>
        </p:nvCxnSpPr>
        <p:spPr bwMode="auto">
          <a:xfrm flipH="1" flipV="1">
            <a:off x="7102475" y="2365375"/>
            <a:ext cx="963613" cy="565150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47" name="AutoShape 33"/>
          <p:cNvCxnSpPr>
            <a:cxnSpLocks noChangeShapeType="1"/>
            <a:stCxn id="81933" idx="0"/>
            <a:endCxn id="81945" idx="2"/>
          </p:cNvCxnSpPr>
          <p:nvPr/>
        </p:nvCxnSpPr>
        <p:spPr bwMode="auto">
          <a:xfrm flipV="1">
            <a:off x="6100763" y="2365375"/>
            <a:ext cx="1001712" cy="604838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48" name="Text Box 36"/>
          <p:cNvSpPr txBox="1">
            <a:spLocks noChangeArrowheads="1"/>
          </p:cNvSpPr>
          <p:nvPr/>
        </p:nvSpPr>
        <p:spPr bwMode="auto">
          <a:xfrm>
            <a:off x="1193800" y="250507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81949" name="Text Box 37"/>
          <p:cNvSpPr txBox="1">
            <a:spLocks noChangeArrowheads="1"/>
          </p:cNvSpPr>
          <p:nvPr/>
        </p:nvSpPr>
        <p:spPr bwMode="auto">
          <a:xfrm>
            <a:off x="6157913" y="2370138"/>
            <a:ext cx="506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81950" name="Text Box 38"/>
          <p:cNvSpPr txBox="1">
            <a:spLocks noChangeArrowheads="1"/>
          </p:cNvSpPr>
          <p:nvPr/>
        </p:nvSpPr>
        <p:spPr bwMode="auto">
          <a:xfrm>
            <a:off x="7688263" y="2419350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81951" name="Text Box 16"/>
          <p:cNvSpPr txBox="1">
            <a:spLocks noChangeArrowheads="1"/>
          </p:cNvSpPr>
          <p:nvPr/>
        </p:nvSpPr>
        <p:spPr bwMode="auto">
          <a:xfrm>
            <a:off x="2124075" y="5461000"/>
            <a:ext cx="1233488" cy="5238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left lower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wisdom tooth</a:t>
            </a:r>
          </a:p>
        </p:txBody>
      </p:sp>
      <p:sp>
        <p:nvSpPr>
          <p:cNvPr id="81952" name="Text Box 16"/>
          <p:cNvSpPr txBox="1">
            <a:spLocks noChangeArrowheads="1"/>
          </p:cNvSpPr>
          <p:nvPr/>
        </p:nvSpPr>
        <p:spPr bwMode="auto">
          <a:xfrm>
            <a:off x="5605463" y="5461000"/>
            <a:ext cx="992187" cy="5238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LLWT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caries</a:t>
            </a:r>
          </a:p>
        </p:txBody>
      </p:sp>
      <p:sp>
        <p:nvSpPr>
          <p:cNvPr id="81953" name="Text Box 36"/>
          <p:cNvSpPr txBox="1">
            <a:spLocks noChangeArrowheads="1"/>
          </p:cNvSpPr>
          <p:nvPr/>
        </p:nvSpPr>
        <p:spPr bwMode="auto">
          <a:xfrm>
            <a:off x="2755900" y="2527300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81954" name="Text Box 25"/>
          <p:cNvSpPr txBox="1">
            <a:spLocks noChangeArrowheads="1"/>
          </p:cNvSpPr>
          <p:nvPr/>
        </p:nvSpPr>
        <p:spPr bwMode="auto">
          <a:xfrm>
            <a:off x="2449513" y="6408738"/>
            <a:ext cx="582612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tooth</a:t>
            </a:r>
          </a:p>
        </p:txBody>
      </p:sp>
      <p:sp>
        <p:nvSpPr>
          <p:cNvPr id="81955" name="Text Box 25"/>
          <p:cNvSpPr txBox="1">
            <a:spLocks noChangeArrowheads="1"/>
          </p:cNvSpPr>
          <p:nvPr/>
        </p:nvSpPr>
        <p:spPr bwMode="auto">
          <a:xfrm>
            <a:off x="5683250" y="6418263"/>
            <a:ext cx="835025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disorder</a:t>
            </a:r>
          </a:p>
        </p:txBody>
      </p:sp>
      <p:cxnSp>
        <p:nvCxnSpPr>
          <p:cNvPr id="81956" name="AutoShape 30"/>
          <p:cNvCxnSpPr>
            <a:cxnSpLocks noChangeShapeType="1"/>
            <a:stCxn id="81951" idx="2"/>
            <a:endCxn id="81954" idx="0"/>
          </p:cNvCxnSpPr>
          <p:nvPr/>
        </p:nvCxnSpPr>
        <p:spPr bwMode="auto">
          <a:xfrm>
            <a:off x="2740025" y="5984875"/>
            <a:ext cx="0" cy="4238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57" name="AutoShape 30"/>
          <p:cNvCxnSpPr>
            <a:cxnSpLocks noChangeShapeType="1"/>
          </p:cNvCxnSpPr>
          <p:nvPr/>
        </p:nvCxnSpPr>
        <p:spPr bwMode="auto">
          <a:xfrm>
            <a:off x="6100763" y="5984875"/>
            <a:ext cx="0" cy="4333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58" name="Text Box 14"/>
          <p:cNvSpPr txBox="1">
            <a:spLocks noChangeArrowheads="1"/>
          </p:cNvSpPr>
          <p:nvPr/>
        </p:nvSpPr>
        <p:spPr bwMode="auto">
          <a:xfrm>
            <a:off x="6143625" y="3743325"/>
            <a:ext cx="1042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</p:txBody>
      </p:sp>
      <p:sp>
        <p:nvSpPr>
          <p:cNvPr id="81959" name="Text Box 36"/>
          <p:cNvSpPr txBox="1">
            <a:spLocks noChangeArrowheads="1"/>
          </p:cNvSpPr>
          <p:nvPr/>
        </p:nvSpPr>
        <p:spPr bwMode="auto">
          <a:xfrm>
            <a:off x="1355725" y="6026150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81960" name="Text Box 36"/>
          <p:cNvSpPr txBox="1">
            <a:spLocks noChangeArrowheads="1"/>
          </p:cNvSpPr>
          <p:nvPr/>
        </p:nvSpPr>
        <p:spPr bwMode="auto">
          <a:xfrm>
            <a:off x="4640263" y="601662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  <a:r>
              <a:rPr lang="en-US" altLang="en-US" sz="1400" baseline="-25000">
                <a:solidFill>
                  <a:srgbClr val="FF0000"/>
                </a:solidFill>
              </a:rPr>
              <a:t>1</a:t>
            </a:r>
            <a:endParaRPr lang="en-US" altLang="en-US" sz="1400">
              <a:solidFill>
                <a:srgbClr val="FF0000"/>
              </a:solidFill>
            </a:endParaRPr>
          </a:p>
        </p:txBody>
      </p:sp>
      <p:cxnSp>
        <p:nvCxnSpPr>
          <p:cNvPr id="81961" name="Straight Connector 74"/>
          <p:cNvCxnSpPr>
            <a:cxnSpLocks noChangeShapeType="1"/>
          </p:cNvCxnSpPr>
          <p:nvPr/>
        </p:nvCxnSpPr>
        <p:spPr bwMode="auto">
          <a:xfrm>
            <a:off x="5262563" y="2098675"/>
            <a:ext cx="0" cy="2687638"/>
          </a:xfrm>
          <a:prstGeom prst="line">
            <a:avLst/>
          </a:prstGeom>
          <a:noFill/>
          <a:ln w="76200" algn="ctr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62" name="Straight Connector 75"/>
          <p:cNvCxnSpPr>
            <a:cxnSpLocks noChangeShapeType="1"/>
          </p:cNvCxnSpPr>
          <p:nvPr/>
        </p:nvCxnSpPr>
        <p:spPr bwMode="auto">
          <a:xfrm flipH="1" flipV="1">
            <a:off x="5383213" y="4795838"/>
            <a:ext cx="3546475" cy="28575"/>
          </a:xfrm>
          <a:prstGeom prst="line">
            <a:avLst/>
          </a:prstGeom>
          <a:noFill/>
          <a:ln w="76200" algn="ctr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63" name="Rectangle 76"/>
          <p:cNvSpPr>
            <a:spLocks noChangeArrowheads="1"/>
          </p:cNvSpPr>
          <p:nvPr/>
        </p:nvSpPr>
        <p:spPr bwMode="auto">
          <a:xfrm>
            <a:off x="288925" y="3890963"/>
            <a:ext cx="401638" cy="214312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1964" name="Rectangle 77"/>
          <p:cNvSpPr>
            <a:spLocks noChangeArrowheads="1"/>
          </p:cNvSpPr>
          <p:nvPr/>
        </p:nvSpPr>
        <p:spPr bwMode="auto">
          <a:xfrm>
            <a:off x="2139950" y="2559050"/>
            <a:ext cx="401638" cy="215900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1965" name="Rectangle 78"/>
          <p:cNvSpPr>
            <a:spLocks noChangeArrowheads="1"/>
          </p:cNvSpPr>
          <p:nvPr/>
        </p:nvSpPr>
        <p:spPr bwMode="auto">
          <a:xfrm>
            <a:off x="3689350" y="2606675"/>
            <a:ext cx="400050" cy="214313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1966" name="Rectangle 79"/>
          <p:cNvSpPr>
            <a:spLocks noChangeArrowheads="1"/>
          </p:cNvSpPr>
          <p:nvPr/>
        </p:nvSpPr>
        <p:spPr bwMode="auto">
          <a:xfrm>
            <a:off x="2325688" y="6086475"/>
            <a:ext cx="401637" cy="214313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1967" name="Rectangle 80"/>
          <p:cNvSpPr>
            <a:spLocks noChangeArrowheads="1"/>
          </p:cNvSpPr>
          <p:nvPr/>
        </p:nvSpPr>
        <p:spPr bwMode="auto">
          <a:xfrm>
            <a:off x="5583238" y="6105525"/>
            <a:ext cx="400050" cy="214313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82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5B3EF8E-780E-43CC-BA9C-B026BE40A1E6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72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943600" y="1219200"/>
            <a:ext cx="2362200" cy="2209800"/>
            <a:chOff x="3744" y="768"/>
            <a:chExt cx="1488" cy="1392"/>
          </a:xfrm>
        </p:grpSpPr>
        <p:sp>
          <p:nvSpPr>
            <p:cNvPr id="84000" name="Rectangle 3"/>
            <p:cNvSpPr>
              <a:spLocks noChangeArrowheads="1"/>
            </p:cNvSpPr>
            <p:nvPr/>
          </p:nvSpPr>
          <p:spPr bwMode="auto">
            <a:xfrm>
              <a:off x="3744" y="768"/>
              <a:ext cx="1488" cy="1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graphicFrame>
          <p:nvGraphicFramePr>
            <p:cNvPr id="84001" name="Object 4"/>
            <p:cNvGraphicFramePr>
              <a:graphicFrameLocks noChangeAspect="1"/>
            </p:cNvGraphicFramePr>
            <p:nvPr/>
          </p:nvGraphicFramePr>
          <p:xfrm>
            <a:off x="3936" y="864"/>
            <a:ext cx="1140" cy="1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546" name="Photo Editor-foto" r:id="rId4" imgW="5447619" imgH="5304762" progId="MSPhotoEd.3">
                    <p:embed/>
                  </p:oleObj>
                </mc:Choice>
                <mc:Fallback>
                  <p:oleObj name="Photo Editor-foto" r:id="rId4" imgW="5447619" imgH="5304762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6" y="864"/>
                          <a:ext cx="1140" cy="111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276600" y="1219200"/>
            <a:ext cx="2362200" cy="2209800"/>
            <a:chOff x="2064" y="768"/>
            <a:chExt cx="1488" cy="1392"/>
          </a:xfrm>
        </p:grpSpPr>
        <p:sp>
          <p:nvSpPr>
            <p:cNvPr id="83998" name="Rectangle 6"/>
            <p:cNvSpPr>
              <a:spLocks noChangeArrowheads="1"/>
            </p:cNvSpPr>
            <p:nvPr/>
          </p:nvSpPr>
          <p:spPr bwMode="auto">
            <a:xfrm>
              <a:off x="2064" y="768"/>
              <a:ext cx="1488" cy="1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rgbClr val="000066"/>
                </a:solidFill>
              </a:endParaRPr>
            </a:p>
          </p:txBody>
        </p:sp>
        <p:graphicFrame>
          <p:nvGraphicFramePr>
            <p:cNvPr id="83999" name="Object 7"/>
            <p:cNvGraphicFramePr>
              <a:graphicFrameLocks noChangeAspect="1"/>
            </p:cNvGraphicFramePr>
            <p:nvPr/>
          </p:nvGraphicFramePr>
          <p:xfrm>
            <a:off x="2208" y="864"/>
            <a:ext cx="1200" cy="11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547" name="Photo Editor-foto" r:id="rId6" imgW="6428571" imgH="6133333" progId="MSPhotoEd.3">
                    <p:embed/>
                  </p:oleObj>
                </mc:Choice>
                <mc:Fallback>
                  <p:oleObj name="Photo Editor-foto" r:id="rId6" imgW="6428571" imgH="6133333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8" y="864"/>
                          <a:ext cx="1200" cy="1146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3973" name="AutoShape 8"/>
          <p:cNvSpPr>
            <a:spLocks noGrp="1" noChangeArrowheads="1"/>
          </p:cNvSpPr>
          <p:nvPr>
            <p:ph type="title"/>
          </p:nvPr>
        </p:nvSpPr>
        <p:spPr>
          <a:xfrm>
            <a:off x="309563" y="461963"/>
            <a:ext cx="8434387" cy="631825"/>
          </a:xfrm>
        </p:spPr>
        <p:txBody>
          <a:bodyPr/>
          <a:lstStyle/>
          <a:p>
            <a:pPr eaLnBrk="1" hangingPunct="1"/>
            <a:r>
              <a:rPr lang="nl-BE" altLang="en-US" smtClean="0"/>
              <a:t>Continuants preserve identity while changing</a:t>
            </a:r>
            <a:endParaRPr lang="nl-NL" altLang="en-US" smtClean="0"/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981200" y="4114800"/>
            <a:ext cx="6324600" cy="2524125"/>
            <a:chOff x="1248" y="2592"/>
            <a:chExt cx="3984" cy="1590"/>
          </a:xfrm>
        </p:grpSpPr>
        <p:grpSp>
          <p:nvGrpSpPr>
            <p:cNvPr id="83989" name="Group 10"/>
            <p:cNvGrpSpPr>
              <a:grpSpLocks/>
            </p:cNvGrpSpPr>
            <p:nvPr/>
          </p:nvGrpSpPr>
          <p:grpSpPr bwMode="auto">
            <a:xfrm>
              <a:off x="2064" y="2592"/>
              <a:ext cx="1488" cy="1392"/>
              <a:chOff x="2064" y="2592"/>
              <a:chExt cx="1488" cy="1392"/>
            </a:xfrm>
          </p:grpSpPr>
          <p:sp>
            <p:nvSpPr>
              <p:cNvPr id="83996" name="Rectangle 11"/>
              <p:cNvSpPr>
                <a:spLocks noChangeArrowheads="1"/>
              </p:cNvSpPr>
              <p:nvPr/>
            </p:nvSpPr>
            <p:spPr bwMode="auto">
              <a:xfrm>
                <a:off x="2064" y="2592"/>
                <a:ext cx="1488" cy="13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83997" name="Object 12"/>
              <p:cNvGraphicFramePr>
                <a:graphicFrameLocks noChangeAspect="1"/>
              </p:cNvGraphicFramePr>
              <p:nvPr/>
            </p:nvGraphicFramePr>
            <p:xfrm>
              <a:off x="2208" y="2688"/>
              <a:ext cx="1200" cy="11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0548" name="Photo Editor-foto" r:id="rId8" imgW="1352381" imgH="1267002" progId="MSPhotoEd.3">
                      <p:embed/>
                    </p:oleObj>
                  </mc:Choice>
                  <mc:Fallback>
                    <p:oleObj name="Photo Editor-foto" r:id="rId8" imgW="1352381" imgH="1267002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08" y="2688"/>
                            <a:ext cx="1200" cy="1124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83990" name="Group 13"/>
            <p:cNvGrpSpPr>
              <a:grpSpLocks/>
            </p:cNvGrpSpPr>
            <p:nvPr/>
          </p:nvGrpSpPr>
          <p:grpSpPr bwMode="auto">
            <a:xfrm>
              <a:off x="3744" y="2592"/>
              <a:ext cx="1488" cy="1392"/>
              <a:chOff x="3744" y="2592"/>
              <a:chExt cx="1488" cy="1392"/>
            </a:xfrm>
          </p:grpSpPr>
          <p:sp>
            <p:nvSpPr>
              <p:cNvPr id="83994" name="Rectangle 14"/>
              <p:cNvSpPr>
                <a:spLocks noChangeArrowheads="1"/>
              </p:cNvSpPr>
              <p:nvPr/>
            </p:nvSpPr>
            <p:spPr bwMode="auto">
              <a:xfrm>
                <a:off x="3744" y="2592"/>
                <a:ext cx="1488" cy="13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83995" name="Object 15"/>
              <p:cNvGraphicFramePr>
                <a:graphicFrameLocks noChangeAspect="1"/>
              </p:cNvGraphicFramePr>
              <p:nvPr/>
            </p:nvGraphicFramePr>
            <p:xfrm>
              <a:off x="3883" y="2688"/>
              <a:ext cx="1200" cy="11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0549" name="Photo Editor-foto" r:id="rId10" imgW="1324160" imgH="1267002" progId="MSPhotoEd.3">
                      <p:embed/>
                    </p:oleObj>
                  </mc:Choice>
                  <mc:Fallback>
                    <p:oleObj name="Photo Editor-foto" r:id="rId10" imgW="1324160" imgH="1267002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83" y="2688"/>
                            <a:ext cx="1200" cy="114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83991" name="Text Box 16"/>
            <p:cNvSpPr txBox="1">
              <a:spLocks noChangeArrowheads="1"/>
            </p:cNvSpPr>
            <p:nvPr/>
          </p:nvSpPr>
          <p:spPr bwMode="auto">
            <a:xfrm>
              <a:off x="2352" y="3888"/>
              <a:ext cx="984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caterpillar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92" name="Text Box 17"/>
            <p:cNvSpPr txBox="1">
              <a:spLocks noChangeArrowheads="1"/>
            </p:cNvSpPr>
            <p:nvPr/>
          </p:nvSpPr>
          <p:spPr bwMode="auto">
            <a:xfrm>
              <a:off x="4128" y="3888"/>
              <a:ext cx="937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butterfly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93" name="Text Box 18"/>
            <p:cNvSpPr txBox="1">
              <a:spLocks noChangeArrowheads="1"/>
            </p:cNvSpPr>
            <p:nvPr/>
          </p:nvSpPr>
          <p:spPr bwMode="auto">
            <a:xfrm>
              <a:off x="1248" y="3072"/>
              <a:ext cx="687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animal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304800" y="2133600"/>
            <a:ext cx="8458200" cy="2203450"/>
            <a:chOff x="192" y="1344"/>
            <a:chExt cx="5328" cy="1388"/>
          </a:xfrm>
        </p:grpSpPr>
        <p:sp>
          <p:nvSpPr>
            <p:cNvPr id="83985" name="Line 20"/>
            <p:cNvSpPr>
              <a:spLocks noChangeShapeType="1"/>
            </p:cNvSpPr>
            <p:nvPr/>
          </p:nvSpPr>
          <p:spPr bwMode="auto">
            <a:xfrm>
              <a:off x="1968" y="2496"/>
              <a:ext cx="3552" cy="0"/>
            </a:xfrm>
            <a:prstGeom prst="line">
              <a:avLst/>
            </a:prstGeom>
            <a:noFill/>
            <a:ln w="76200">
              <a:solidFill>
                <a:srgbClr val="00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86" name="Text Box 21"/>
            <p:cNvSpPr txBox="1">
              <a:spLocks noChangeArrowheads="1"/>
            </p:cNvSpPr>
            <p:nvPr/>
          </p:nvSpPr>
          <p:spPr bwMode="auto">
            <a:xfrm>
              <a:off x="5232" y="1940"/>
              <a:ext cx="22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4000">
                  <a:solidFill>
                    <a:srgbClr val="0099FF"/>
                  </a:solidFill>
                  <a:cs typeface="Times New Roman" panose="02020603050405020304" pitchFamily="18" charset="0"/>
                </a:rPr>
                <a:t>t</a:t>
              </a:r>
              <a:endParaRPr lang="nl-NL" altLang="en-US" sz="4000">
                <a:solidFill>
                  <a:srgbClr val="0099FF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87" name="Text Box 22"/>
            <p:cNvSpPr txBox="1">
              <a:spLocks noChangeArrowheads="1"/>
            </p:cNvSpPr>
            <p:nvPr/>
          </p:nvSpPr>
          <p:spPr bwMode="auto">
            <a:xfrm>
              <a:off x="1248" y="1344"/>
              <a:ext cx="699" cy="5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human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 being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88" name="Text Box 23"/>
            <p:cNvSpPr txBox="1">
              <a:spLocks noChangeArrowheads="1"/>
            </p:cNvSpPr>
            <p:nvPr/>
          </p:nvSpPr>
          <p:spPr bwMode="auto">
            <a:xfrm>
              <a:off x="192" y="2208"/>
              <a:ext cx="814" cy="5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living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creature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2819400" y="3124200"/>
            <a:ext cx="2132013" cy="869950"/>
            <a:chOff x="1776" y="1968"/>
            <a:chExt cx="1343" cy="548"/>
          </a:xfrm>
        </p:grpSpPr>
        <p:sp>
          <p:nvSpPr>
            <p:cNvPr id="83981" name="Text Box 25"/>
            <p:cNvSpPr txBox="1">
              <a:spLocks noChangeArrowheads="1"/>
            </p:cNvSpPr>
            <p:nvPr/>
          </p:nvSpPr>
          <p:spPr bwMode="auto">
            <a:xfrm>
              <a:off x="2064" y="1968"/>
              <a:ext cx="3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me</a:t>
              </a:r>
            </a:p>
          </p:txBody>
        </p:sp>
        <p:grpSp>
          <p:nvGrpSpPr>
            <p:cNvPr id="83982" name="Group 26"/>
            <p:cNvGrpSpPr>
              <a:grpSpLocks/>
            </p:cNvGrpSpPr>
            <p:nvPr/>
          </p:nvGrpSpPr>
          <p:grpSpPr bwMode="auto">
            <a:xfrm>
              <a:off x="1776" y="2064"/>
              <a:ext cx="1343" cy="452"/>
              <a:chOff x="1776" y="2064"/>
              <a:chExt cx="1343" cy="452"/>
            </a:xfrm>
          </p:grpSpPr>
          <p:sp>
            <p:nvSpPr>
              <p:cNvPr id="83983" name="Text Box 27"/>
              <p:cNvSpPr txBox="1">
                <a:spLocks noChangeArrowheads="1"/>
              </p:cNvSpPr>
              <p:nvPr/>
            </p:nvSpPr>
            <p:spPr bwMode="auto">
              <a:xfrm>
                <a:off x="2592" y="2064"/>
                <a:ext cx="527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nl-BE" altLang="en-US" sz="2400">
                    <a:solidFill>
                      <a:schemeClr val="accent2"/>
                    </a:solidFill>
                    <a:cs typeface="Times New Roman" panose="02020603050405020304" pitchFamily="18" charset="0"/>
                  </a:rPr>
                  <a:t>child</a:t>
                </a:r>
                <a:endParaRPr lang="nl-NL" altLang="en-US" sz="2400">
                  <a:solidFill>
                    <a:schemeClr val="accent2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83984" name="Text Box 28"/>
              <p:cNvSpPr txBox="1">
                <a:spLocks noChangeArrowheads="1"/>
              </p:cNvSpPr>
              <p:nvPr/>
            </p:nvSpPr>
            <p:spPr bwMode="auto">
              <a:xfrm>
                <a:off x="1776" y="2112"/>
                <a:ext cx="846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</a:rPr>
                  <a:t>Instance-of                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</a:rPr>
                  <a:t>in 1960  </a:t>
                </a:r>
              </a:p>
            </p:txBody>
          </p:sp>
        </p:grpSp>
      </p:grp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5638800" y="3124200"/>
            <a:ext cx="2090738" cy="869950"/>
            <a:chOff x="3552" y="1968"/>
            <a:chExt cx="1317" cy="548"/>
          </a:xfrm>
        </p:grpSpPr>
        <p:sp>
          <p:nvSpPr>
            <p:cNvPr id="83978" name="Text Box 30"/>
            <p:cNvSpPr txBox="1">
              <a:spLocks noChangeArrowheads="1"/>
            </p:cNvSpPr>
            <p:nvPr/>
          </p:nvSpPr>
          <p:spPr bwMode="auto">
            <a:xfrm>
              <a:off x="4320" y="2064"/>
              <a:ext cx="549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adult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79" name="Text Box 31"/>
            <p:cNvSpPr txBox="1">
              <a:spLocks noChangeArrowheads="1"/>
            </p:cNvSpPr>
            <p:nvPr/>
          </p:nvSpPr>
          <p:spPr bwMode="auto">
            <a:xfrm>
              <a:off x="3744" y="1968"/>
              <a:ext cx="3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me</a:t>
              </a:r>
            </a:p>
          </p:txBody>
        </p:sp>
        <p:sp>
          <p:nvSpPr>
            <p:cNvPr id="83980" name="Text Box 32"/>
            <p:cNvSpPr txBox="1">
              <a:spLocks noChangeArrowheads="1"/>
            </p:cNvSpPr>
            <p:nvPr/>
          </p:nvSpPr>
          <p:spPr bwMode="auto">
            <a:xfrm>
              <a:off x="3552" y="2112"/>
              <a:ext cx="84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Instance-of           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since 1980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40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Not easy to understand for conceptualists</a:t>
            </a:r>
          </a:p>
        </p:txBody>
      </p:sp>
      <p:sp>
        <p:nvSpPr>
          <p:cNvPr id="1280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smtClean="0"/>
              <a:t>‘</a:t>
            </a:r>
            <a:r>
              <a:rPr lang="en-US" altLang="en-US" sz="2800" i="1" smtClean="0"/>
              <a:t>the distinction between </a:t>
            </a:r>
            <a:r>
              <a:rPr lang="en-US" altLang="en-US" sz="2800" i="1" u="sng" smtClean="0"/>
              <a:t>continuants</a:t>
            </a:r>
            <a:r>
              <a:rPr lang="en-US" altLang="en-US" sz="2800" i="1" smtClean="0"/>
              <a:t> and </a:t>
            </a:r>
            <a:r>
              <a:rPr lang="en-US" altLang="en-US" sz="2800" i="1" u="sng" smtClean="0"/>
              <a:t>occurrents</a:t>
            </a:r>
            <a:r>
              <a:rPr lang="en-US" altLang="en-US" sz="2800" i="1" smtClean="0"/>
              <a:t> does not account for the contrast between </a:t>
            </a:r>
            <a:r>
              <a:rPr lang="en-US" altLang="en-US" sz="2800" i="1" u="sng" smtClean="0"/>
              <a:t>reversible</a:t>
            </a:r>
            <a:r>
              <a:rPr lang="en-US" altLang="en-US" sz="2800" i="1" smtClean="0"/>
              <a:t> </a:t>
            </a:r>
            <a:r>
              <a:rPr lang="en-US" altLang="en-US" sz="2800" i="1" u="sng" smtClean="0"/>
              <a:t>[processes]</a:t>
            </a:r>
            <a:r>
              <a:rPr lang="en-US" altLang="en-US" sz="2800" i="1" smtClean="0"/>
              <a:t> and </a:t>
            </a:r>
            <a:r>
              <a:rPr lang="en-US" altLang="en-US" sz="2800" i="1" u="sng" smtClean="0"/>
              <a:t>irreversible processes </a:t>
            </a:r>
            <a:r>
              <a:rPr lang="en-US" altLang="en-US" sz="2800" i="1" smtClean="0"/>
              <a:t>in biology, chemistry, computation, or quantum mechanics</a:t>
            </a:r>
            <a:r>
              <a:rPr lang="en-US" altLang="en-US" sz="2800" smtClean="0"/>
              <a:t>’,</a:t>
            </a:r>
          </a:p>
          <a:p>
            <a:endParaRPr lang="en-US" altLang="en-US" sz="2800" smtClean="0"/>
          </a:p>
          <a:p>
            <a:r>
              <a:rPr lang="en-US" altLang="en-US" sz="2800" smtClean="0">
                <a:sym typeface="Wingdings" panose="05000000000000000000" pitchFamily="2" charset="2"/>
              </a:rPr>
              <a:t> compare with: </a:t>
            </a:r>
            <a:r>
              <a:rPr lang="en-US" altLang="en-US" sz="2800" smtClean="0"/>
              <a:t>the distinction between </a:t>
            </a:r>
            <a:r>
              <a:rPr lang="en-US" altLang="en-US" sz="2800" u="sng" smtClean="0"/>
              <a:t>males</a:t>
            </a:r>
            <a:r>
              <a:rPr lang="en-US" altLang="en-US" sz="2800" smtClean="0"/>
              <a:t> and </a:t>
            </a:r>
            <a:r>
              <a:rPr lang="en-US" altLang="en-US" sz="2800" u="sng" smtClean="0"/>
              <a:t>females</a:t>
            </a:r>
            <a:r>
              <a:rPr lang="en-US" altLang="en-US" sz="2800" smtClean="0"/>
              <a:t> does not account for the contrast between </a:t>
            </a:r>
            <a:r>
              <a:rPr lang="en-US" altLang="en-US" sz="2800" u="sng" smtClean="0"/>
              <a:t>nuns</a:t>
            </a:r>
            <a:r>
              <a:rPr lang="en-US" altLang="en-US" sz="2800" smtClean="0"/>
              <a:t> and </a:t>
            </a:r>
            <a:r>
              <a:rPr lang="en-US" altLang="en-US" sz="2800" u="sng" smtClean="0"/>
              <a:t>housewives</a:t>
            </a:r>
            <a:r>
              <a:rPr lang="en-US" altLang="en-US" sz="2800" smtClean="0"/>
              <a:t>. </a:t>
            </a: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80368EE-250F-47BE-B12E-FC31460FD019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73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86021" name="Rectangle 4"/>
          <p:cNvSpPr>
            <a:spLocks noChangeArrowheads="1"/>
          </p:cNvSpPr>
          <p:nvPr/>
        </p:nvSpPr>
        <p:spPr bwMode="auto">
          <a:xfrm>
            <a:off x="1035050" y="6334125"/>
            <a:ext cx="8108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chemeClr val="bg1"/>
                </a:solidFill>
              </a:rPr>
              <a:t>Maojo V, Crespo J, Garcia-Remesal M, de la Igleasia D, Perez-Rey D, Kulikowski C. Biomedical Ontologies: Towards Scientific Debate. Methods Inf Med. 2011 March 21;50(3) </a:t>
            </a:r>
          </a:p>
        </p:txBody>
      </p:sp>
    </p:spTree>
    <p:extLst>
      <p:ext uri="{BB962C8B-B14F-4D97-AF65-F5344CB8AC3E}">
        <p14:creationId xmlns:p14="http://schemas.microsoft.com/office/powerpoint/2010/main" val="369197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Independent versus dependent</a:t>
            </a:r>
          </a:p>
        </p:txBody>
      </p:sp>
      <p:sp>
        <p:nvSpPr>
          <p:cNvPr id="87044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5416550"/>
            <a:ext cx="4267200" cy="1212849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2000" b="1" u="sng" dirty="0" smtClean="0"/>
              <a:t>Independent entities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 dirty="0" smtClean="0"/>
              <a:t>Do not require any other entity to exist to enable their own existence</a:t>
            </a:r>
          </a:p>
        </p:txBody>
      </p:sp>
      <p:sp>
        <p:nvSpPr>
          <p:cNvPr id="87042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F28133-CDD4-4E09-B588-AD7ECCF6BC1B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74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87045" name="Text Box 3"/>
          <p:cNvSpPr txBox="1">
            <a:spLocks noChangeArrowheads="1"/>
          </p:cNvSpPr>
          <p:nvPr/>
        </p:nvSpPr>
        <p:spPr bwMode="auto">
          <a:xfrm>
            <a:off x="720725" y="4878388"/>
            <a:ext cx="412750" cy="3079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87046" name="Text Box 4"/>
          <p:cNvSpPr txBox="1">
            <a:spLocks noChangeArrowheads="1"/>
          </p:cNvSpPr>
          <p:nvPr/>
        </p:nvSpPr>
        <p:spPr bwMode="auto">
          <a:xfrm>
            <a:off x="5492750" y="4221163"/>
            <a:ext cx="1216025" cy="30797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toothache</a:t>
            </a:r>
          </a:p>
        </p:txBody>
      </p:sp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334963" y="3008313"/>
            <a:ext cx="1184275" cy="306387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human</a:t>
            </a:r>
            <a:r>
              <a:rPr lang="en-US" altLang="en-US" sz="1400">
                <a:solidFill>
                  <a:schemeClr val="bg1"/>
                </a:solidFill>
              </a:rPr>
              <a:t> </a:t>
            </a:r>
            <a:r>
              <a:rPr lang="en-US" altLang="en-US" sz="1400">
                <a:solidFill>
                  <a:schemeClr val="accent2"/>
                </a:solidFill>
              </a:rPr>
              <a:t>being</a:t>
            </a:r>
          </a:p>
        </p:txBody>
      </p:sp>
      <p:cxnSp>
        <p:nvCxnSpPr>
          <p:cNvPr id="87048" name="AutoShape 8"/>
          <p:cNvCxnSpPr>
            <a:cxnSpLocks noChangeShapeType="1"/>
          </p:cNvCxnSpPr>
          <p:nvPr/>
        </p:nvCxnSpPr>
        <p:spPr bwMode="auto">
          <a:xfrm flipV="1">
            <a:off x="927100" y="3314700"/>
            <a:ext cx="0" cy="15636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49" name="Text Box 9"/>
          <p:cNvSpPr txBox="1">
            <a:spLocks noChangeArrowheads="1"/>
          </p:cNvSpPr>
          <p:nvPr/>
        </p:nvSpPr>
        <p:spPr bwMode="auto">
          <a:xfrm>
            <a:off x="0" y="3387725"/>
            <a:ext cx="9604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at t </a:t>
            </a:r>
          </a:p>
        </p:txBody>
      </p:sp>
      <p:sp>
        <p:nvSpPr>
          <p:cNvPr id="87050" name="Text Box 10"/>
          <p:cNvSpPr txBox="1">
            <a:spLocks noChangeArrowheads="1"/>
          </p:cNvSpPr>
          <p:nvPr/>
        </p:nvSpPr>
        <p:spPr bwMode="auto">
          <a:xfrm>
            <a:off x="476250" y="2057400"/>
            <a:ext cx="901700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organism</a:t>
            </a:r>
          </a:p>
        </p:txBody>
      </p:sp>
      <p:cxnSp>
        <p:nvCxnSpPr>
          <p:cNvPr id="87051" name="AutoShape 11"/>
          <p:cNvCxnSpPr>
            <a:cxnSpLocks noChangeShapeType="1"/>
          </p:cNvCxnSpPr>
          <p:nvPr/>
        </p:nvCxnSpPr>
        <p:spPr bwMode="auto">
          <a:xfrm flipV="1">
            <a:off x="927100" y="2365375"/>
            <a:ext cx="0" cy="642938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334963" y="2459038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87053" name="Text Box 13"/>
          <p:cNvSpPr txBox="1">
            <a:spLocks noChangeArrowheads="1"/>
          </p:cNvSpPr>
          <p:nvPr/>
        </p:nvSpPr>
        <p:spPr bwMode="auto">
          <a:xfrm>
            <a:off x="5838825" y="2970213"/>
            <a:ext cx="523875" cy="306387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pain</a:t>
            </a:r>
          </a:p>
        </p:txBody>
      </p:sp>
      <p:sp>
        <p:nvSpPr>
          <p:cNvPr id="87054" name="Text Box 14"/>
          <p:cNvSpPr txBox="1">
            <a:spLocks noChangeArrowheads="1"/>
          </p:cNvSpPr>
          <p:nvPr/>
        </p:nvSpPr>
        <p:spPr bwMode="auto">
          <a:xfrm>
            <a:off x="7050088" y="3438525"/>
            <a:ext cx="1041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</p:txBody>
      </p:sp>
      <p:cxnSp>
        <p:nvCxnSpPr>
          <p:cNvPr id="87055" name="AutoShape 15"/>
          <p:cNvCxnSpPr>
            <a:cxnSpLocks noChangeShapeType="1"/>
          </p:cNvCxnSpPr>
          <p:nvPr/>
        </p:nvCxnSpPr>
        <p:spPr bwMode="auto">
          <a:xfrm flipV="1">
            <a:off x="6100763" y="3276600"/>
            <a:ext cx="0" cy="9445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56" name="Text Box 16"/>
          <p:cNvSpPr txBox="1">
            <a:spLocks noChangeArrowheads="1"/>
          </p:cNvSpPr>
          <p:nvPr/>
        </p:nvSpPr>
        <p:spPr bwMode="auto">
          <a:xfrm>
            <a:off x="2117725" y="4206875"/>
            <a:ext cx="885825" cy="3079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brain</a:t>
            </a:r>
          </a:p>
        </p:txBody>
      </p:sp>
      <p:sp>
        <p:nvSpPr>
          <p:cNvPr id="87057" name="Text Box 19"/>
          <p:cNvSpPr txBox="1">
            <a:spLocks noChangeArrowheads="1"/>
          </p:cNvSpPr>
          <p:nvPr/>
        </p:nvSpPr>
        <p:spPr bwMode="auto">
          <a:xfrm>
            <a:off x="7605713" y="4105275"/>
            <a:ext cx="919162" cy="522288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caries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signaling</a:t>
            </a:r>
          </a:p>
        </p:txBody>
      </p:sp>
      <p:sp>
        <p:nvSpPr>
          <p:cNvPr id="87058" name="Text Box 20"/>
          <p:cNvSpPr txBox="1">
            <a:spLocks noChangeArrowheads="1"/>
          </p:cNvSpPr>
          <p:nvPr/>
        </p:nvSpPr>
        <p:spPr bwMode="auto">
          <a:xfrm>
            <a:off x="7261225" y="2930525"/>
            <a:ext cx="1608138" cy="306388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neurotransmission</a:t>
            </a:r>
          </a:p>
        </p:txBody>
      </p:sp>
      <p:cxnSp>
        <p:nvCxnSpPr>
          <p:cNvPr id="87059" name="AutoShape 21"/>
          <p:cNvCxnSpPr>
            <a:cxnSpLocks noChangeShapeType="1"/>
          </p:cNvCxnSpPr>
          <p:nvPr/>
        </p:nvCxnSpPr>
        <p:spPr bwMode="auto">
          <a:xfrm flipV="1">
            <a:off x="8066088" y="3236913"/>
            <a:ext cx="0" cy="868362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60" name="Text Box 25"/>
          <p:cNvSpPr txBox="1">
            <a:spLocks noChangeArrowheads="1"/>
          </p:cNvSpPr>
          <p:nvPr/>
        </p:nvSpPr>
        <p:spPr bwMode="auto">
          <a:xfrm>
            <a:off x="2259013" y="2057400"/>
            <a:ext cx="603250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brain</a:t>
            </a:r>
          </a:p>
        </p:txBody>
      </p:sp>
      <p:cxnSp>
        <p:nvCxnSpPr>
          <p:cNvPr id="87061" name="AutoShape 26"/>
          <p:cNvCxnSpPr>
            <a:cxnSpLocks noChangeShapeType="1"/>
          </p:cNvCxnSpPr>
          <p:nvPr/>
        </p:nvCxnSpPr>
        <p:spPr bwMode="auto">
          <a:xfrm flipV="1">
            <a:off x="2560638" y="2365375"/>
            <a:ext cx="0" cy="18415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62" name="Text Box 27"/>
          <p:cNvSpPr txBox="1">
            <a:spLocks noChangeArrowheads="1"/>
          </p:cNvSpPr>
          <p:nvPr/>
        </p:nvSpPr>
        <p:spPr bwMode="auto">
          <a:xfrm>
            <a:off x="3451225" y="2967038"/>
            <a:ext cx="1420813" cy="30797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to generate pain</a:t>
            </a:r>
          </a:p>
        </p:txBody>
      </p:sp>
      <p:sp>
        <p:nvSpPr>
          <p:cNvPr id="87063" name="Text Box 29"/>
          <p:cNvSpPr txBox="1">
            <a:spLocks noChangeArrowheads="1"/>
          </p:cNvSpPr>
          <p:nvPr/>
        </p:nvSpPr>
        <p:spPr bwMode="auto">
          <a:xfrm>
            <a:off x="3665538" y="2057400"/>
            <a:ext cx="1011237" cy="3079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disposition</a:t>
            </a:r>
          </a:p>
        </p:txBody>
      </p:sp>
      <p:cxnSp>
        <p:nvCxnSpPr>
          <p:cNvPr id="87064" name="AutoShape 30"/>
          <p:cNvCxnSpPr>
            <a:cxnSpLocks noChangeShapeType="1"/>
            <a:stCxn id="87062" idx="0"/>
            <a:endCxn id="87063" idx="2"/>
          </p:cNvCxnSpPr>
          <p:nvPr/>
        </p:nvCxnSpPr>
        <p:spPr bwMode="auto">
          <a:xfrm flipV="1">
            <a:off x="4160838" y="2365375"/>
            <a:ext cx="9525" cy="6016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65" name="Text Box 31"/>
          <p:cNvSpPr txBox="1">
            <a:spLocks noChangeArrowheads="1"/>
          </p:cNvSpPr>
          <p:nvPr/>
        </p:nvSpPr>
        <p:spPr bwMode="auto">
          <a:xfrm>
            <a:off x="6726238" y="2057400"/>
            <a:ext cx="752475" cy="3079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process</a:t>
            </a:r>
          </a:p>
        </p:txBody>
      </p:sp>
      <p:cxnSp>
        <p:nvCxnSpPr>
          <p:cNvPr id="87066" name="AutoShape 32"/>
          <p:cNvCxnSpPr>
            <a:cxnSpLocks noChangeShapeType="1"/>
            <a:stCxn id="87058" idx="0"/>
            <a:endCxn id="87065" idx="2"/>
          </p:cNvCxnSpPr>
          <p:nvPr/>
        </p:nvCxnSpPr>
        <p:spPr bwMode="auto">
          <a:xfrm flipH="1" flipV="1">
            <a:off x="7102475" y="2365375"/>
            <a:ext cx="963613" cy="565150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7" name="AutoShape 33"/>
          <p:cNvCxnSpPr>
            <a:cxnSpLocks noChangeShapeType="1"/>
            <a:stCxn id="87053" idx="0"/>
            <a:endCxn id="87065" idx="2"/>
          </p:cNvCxnSpPr>
          <p:nvPr/>
        </p:nvCxnSpPr>
        <p:spPr bwMode="auto">
          <a:xfrm flipV="1">
            <a:off x="6100763" y="2365375"/>
            <a:ext cx="1001712" cy="604838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68" name="Text Box 36"/>
          <p:cNvSpPr txBox="1">
            <a:spLocks noChangeArrowheads="1"/>
          </p:cNvSpPr>
          <p:nvPr/>
        </p:nvSpPr>
        <p:spPr bwMode="auto">
          <a:xfrm>
            <a:off x="1193800" y="250507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87069" name="Text Box 37"/>
          <p:cNvSpPr txBox="1">
            <a:spLocks noChangeArrowheads="1"/>
          </p:cNvSpPr>
          <p:nvPr/>
        </p:nvSpPr>
        <p:spPr bwMode="auto">
          <a:xfrm>
            <a:off x="6157913" y="2370138"/>
            <a:ext cx="506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87070" name="Text Box 38"/>
          <p:cNvSpPr txBox="1">
            <a:spLocks noChangeArrowheads="1"/>
          </p:cNvSpPr>
          <p:nvPr/>
        </p:nvSpPr>
        <p:spPr bwMode="auto">
          <a:xfrm>
            <a:off x="7688263" y="2419350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87071" name="Text Box 36"/>
          <p:cNvSpPr txBox="1">
            <a:spLocks noChangeArrowheads="1"/>
          </p:cNvSpPr>
          <p:nvPr/>
        </p:nvSpPr>
        <p:spPr bwMode="auto">
          <a:xfrm>
            <a:off x="2755900" y="2527300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87072" name="Text Box 14"/>
          <p:cNvSpPr txBox="1">
            <a:spLocks noChangeArrowheads="1"/>
          </p:cNvSpPr>
          <p:nvPr/>
        </p:nvSpPr>
        <p:spPr bwMode="auto">
          <a:xfrm>
            <a:off x="6143625" y="3743325"/>
            <a:ext cx="1042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</p:txBody>
      </p:sp>
      <p:cxnSp>
        <p:nvCxnSpPr>
          <p:cNvPr id="87073" name="Straight Connector 74"/>
          <p:cNvCxnSpPr>
            <a:cxnSpLocks noChangeShapeType="1"/>
          </p:cNvCxnSpPr>
          <p:nvPr/>
        </p:nvCxnSpPr>
        <p:spPr bwMode="auto">
          <a:xfrm flipH="1">
            <a:off x="3228975" y="2033588"/>
            <a:ext cx="9525" cy="2781300"/>
          </a:xfrm>
          <a:prstGeom prst="line">
            <a:avLst/>
          </a:prstGeom>
          <a:noFill/>
          <a:ln w="76200" algn="ctr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74" name="Rectangle 76"/>
          <p:cNvSpPr>
            <a:spLocks noChangeArrowheads="1"/>
          </p:cNvSpPr>
          <p:nvPr/>
        </p:nvSpPr>
        <p:spPr bwMode="auto">
          <a:xfrm>
            <a:off x="288925" y="3890963"/>
            <a:ext cx="401638" cy="214312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7075" name="Rectangle 77"/>
          <p:cNvSpPr>
            <a:spLocks noChangeArrowheads="1"/>
          </p:cNvSpPr>
          <p:nvPr/>
        </p:nvSpPr>
        <p:spPr bwMode="auto">
          <a:xfrm>
            <a:off x="2139950" y="2559050"/>
            <a:ext cx="401638" cy="215900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7076" name="Rectangle 78"/>
          <p:cNvSpPr>
            <a:spLocks noChangeArrowheads="1"/>
          </p:cNvSpPr>
          <p:nvPr/>
        </p:nvSpPr>
        <p:spPr bwMode="auto">
          <a:xfrm>
            <a:off x="3689350" y="2606675"/>
            <a:ext cx="400050" cy="214313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8" name="Rectangle 4"/>
          <p:cNvSpPr txBox="1">
            <a:spLocks noChangeArrowheads="1"/>
          </p:cNvSpPr>
          <p:nvPr/>
        </p:nvSpPr>
        <p:spPr bwMode="auto">
          <a:xfrm>
            <a:off x="5327650" y="5281613"/>
            <a:ext cx="3505200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000" u="sng" kern="0" dirty="0">
                <a:solidFill>
                  <a:srgbClr val="EBE6FC"/>
                </a:solidFill>
                <a:latin typeface="+mn-lt"/>
              </a:rPr>
              <a:t>Dependent entities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sz="2000" b="0" kern="0" dirty="0">
                <a:solidFill>
                  <a:srgbClr val="EBE6FC"/>
                </a:solidFill>
                <a:latin typeface="+mn-lt"/>
              </a:rPr>
              <a:t>Require the existence of another entity for their existence</a:t>
            </a:r>
          </a:p>
        </p:txBody>
      </p:sp>
    </p:spTree>
    <p:extLst>
      <p:ext uri="{BB962C8B-B14F-4D97-AF65-F5344CB8AC3E}">
        <p14:creationId xmlns:p14="http://schemas.microsoft.com/office/powerpoint/2010/main" val="60698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Independent versus dependent</a:t>
            </a:r>
          </a:p>
        </p:txBody>
      </p:sp>
      <p:sp>
        <p:nvSpPr>
          <p:cNvPr id="89090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E86A817-2732-4344-BF96-2D8075E4043D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75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89092" name="Text Box 3"/>
          <p:cNvSpPr txBox="1">
            <a:spLocks noChangeArrowheads="1"/>
          </p:cNvSpPr>
          <p:nvPr/>
        </p:nvSpPr>
        <p:spPr bwMode="auto">
          <a:xfrm>
            <a:off x="720725" y="4878388"/>
            <a:ext cx="412750" cy="3079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89093" name="Text Box 4"/>
          <p:cNvSpPr txBox="1">
            <a:spLocks noChangeArrowheads="1"/>
          </p:cNvSpPr>
          <p:nvPr/>
        </p:nvSpPr>
        <p:spPr bwMode="auto">
          <a:xfrm>
            <a:off x="5492750" y="4221163"/>
            <a:ext cx="1216025" cy="30797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toothache</a:t>
            </a:r>
          </a:p>
        </p:txBody>
      </p:sp>
      <p:sp>
        <p:nvSpPr>
          <p:cNvPr id="89094" name="Text Box 7"/>
          <p:cNvSpPr txBox="1">
            <a:spLocks noChangeArrowheads="1"/>
          </p:cNvSpPr>
          <p:nvPr/>
        </p:nvSpPr>
        <p:spPr bwMode="auto">
          <a:xfrm>
            <a:off x="334963" y="3008313"/>
            <a:ext cx="1184275" cy="306387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human</a:t>
            </a:r>
            <a:r>
              <a:rPr lang="en-US" altLang="en-US" sz="1400">
                <a:solidFill>
                  <a:schemeClr val="bg1"/>
                </a:solidFill>
              </a:rPr>
              <a:t> </a:t>
            </a:r>
            <a:r>
              <a:rPr lang="en-US" altLang="en-US" sz="1400">
                <a:solidFill>
                  <a:schemeClr val="accent2"/>
                </a:solidFill>
              </a:rPr>
              <a:t>being</a:t>
            </a:r>
          </a:p>
        </p:txBody>
      </p:sp>
      <p:cxnSp>
        <p:nvCxnSpPr>
          <p:cNvPr id="89095" name="AutoShape 8"/>
          <p:cNvCxnSpPr>
            <a:cxnSpLocks noChangeShapeType="1"/>
          </p:cNvCxnSpPr>
          <p:nvPr/>
        </p:nvCxnSpPr>
        <p:spPr bwMode="auto">
          <a:xfrm flipV="1">
            <a:off x="927100" y="3314700"/>
            <a:ext cx="0" cy="15636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096" name="Text Box 9"/>
          <p:cNvSpPr txBox="1">
            <a:spLocks noChangeArrowheads="1"/>
          </p:cNvSpPr>
          <p:nvPr/>
        </p:nvSpPr>
        <p:spPr bwMode="auto">
          <a:xfrm>
            <a:off x="0" y="3387725"/>
            <a:ext cx="9604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at t </a:t>
            </a:r>
          </a:p>
        </p:txBody>
      </p:sp>
      <p:sp>
        <p:nvSpPr>
          <p:cNvPr id="89097" name="Text Box 10"/>
          <p:cNvSpPr txBox="1">
            <a:spLocks noChangeArrowheads="1"/>
          </p:cNvSpPr>
          <p:nvPr/>
        </p:nvSpPr>
        <p:spPr bwMode="auto">
          <a:xfrm>
            <a:off x="476250" y="2057400"/>
            <a:ext cx="901700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organism</a:t>
            </a:r>
          </a:p>
        </p:txBody>
      </p:sp>
      <p:cxnSp>
        <p:nvCxnSpPr>
          <p:cNvPr id="89098" name="AutoShape 11"/>
          <p:cNvCxnSpPr>
            <a:cxnSpLocks noChangeShapeType="1"/>
          </p:cNvCxnSpPr>
          <p:nvPr/>
        </p:nvCxnSpPr>
        <p:spPr bwMode="auto">
          <a:xfrm flipV="1">
            <a:off x="927100" y="2365375"/>
            <a:ext cx="0" cy="642938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099" name="Text Box 12"/>
          <p:cNvSpPr txBox="1">
            <a:spLocks noChangeArrowheads="1"/>
          </p:cNvSpPr>
          <p:nvPr/>
        </p:nvSpPr>
        <p:spPr bwMode="auto">
          <a:xfrm>
            <a:off x="334963" y="2459038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89100" name="Text Box 13"/>
          <p:cNvSpPr txBox="1">
            <a:spLocks noChangeArrowheads="1"/>
          </p:cNvSpPr>
          <p:nvPr/>
        </p:nvSpPr>
        <p:spPr bwMode="auto">
          <a:xfrm>
            <a:off x="5838825" y="2970213"/>
            <a:ext cx="523875" cy="306387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pain</a:t>
            </a:r>
          </a:p>
        </p:txBody>
      </p:sp>
      <p:sp>
        <p:nvSpPr>
          <p:cNvPr id="89101" name="Text Box 14"/>
          <p:cNvSpPr txBox="1">
            <a:spLocks noChangeArrowheads="1"/>
          </p:cNvSpPr>
          <p:nvPr/>
        </p:nvSpPr>
        <p:spPr bwMode="auto">
          <a:xfrm>
            <a:off x="7050088" y="3438525"/>
            <a:ext cx="1041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</p:txBody>
      </p:sp>
      <p:cxnSp>
        <p:nvCxnSpPr>
          <p:cNvPr id="89102" name="AutoShape 15"/>
          <p:cNvCxnSpPr>
            <a:cxnSpLocks noChangeShapeType="1"/>
          </p:cNvCxnSpPr>
          <p:nvPr/>
        </p:nvCxnSpPr>
        <p:spPr bwMode="auto">
          <a:xfrm flipV="1">
            <a:off x="6100763" y="3276600"/>
            <a:ext cx="0" cy="9445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103" name="Text Box 16"/>
          <p:cNvSpPr txBox="1">
            <a:spLocks noChangeArrowheads="1"/>
          </p:cNvSpPr>
          <p:nvPr/>
        </p:nvSpPr>
        <p:spPr bwMode="auto">
          <a:xfrm>
            <a:off x="2117725" y="4206875"/>
            <a:ext cx="885825" cy="3079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brain</a:t>
            </a:r>
          </a:p>
        </p:txBody>
      </p:sp>
      <p:sp>
        <p:nvSpPr>
          <p:cNvPr id="89104" name="Text Box 19"/>
          <p:cNvSpPr txBox="1">
            <a:spLocks noChangeArrowheads="1"/>
          </p:cNvSpPr>
          <p:nvPr/>
        </p:nvSpPr>
        <p:spPr bwMode="auto">
          <a:xfrm>
            <a:off x="7605713" y="4105275"/>
            <a:ext cx="919162" cy="522288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caries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signaling</a:t>
            </a:r>
          </a:p>
        </p:txBody>
      </p:sp>
      <p:sp>
        <p:nvSpPr>
          <p:cNvPr id="89105" name="Text Box 20"/>
          <p:cNvSpPr txBox="1">
            <a:spLocks noChangeArrowheads="1"/>
          </p:cNvSpPr>
          <p:nvPr/>
        </p:nvSpPr>
        <p:spPr bwMode="auto">
          <a:xfrm>
            <a:off x="7261225" y="2930525"/>
            <a:ext cx="1608138" cy="306388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neurotransmission</a:t>
            </a:r>
          </a:p>
        </p:txBody>
      </p:sp>
      <p:cxnSp>
        <p:nvCxnSpPr>
          <p:cNvPr id="89106" name="AutoShape 21"/>
          <p:cNvCxnSpPr>
            <a:cxnSpLocks noChangeShapeType="1"/>
          </p:cNvCxnSpPr>
          <p:nvPr/>
        </p:nvCxnSpPr>
        <p:spPr bwMode="auto">
          <a:xfrm flipV="1">
            <a:off x="8066088" y="3236913"/>
            <a:ext cx="0" cy="868362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107" name="Text Box 25"/>
          <p:cNvSpPr txBox="1">
            <a:spLocks noChangeArrowheads="1"/>
          </p:cNvSpPr>
          <p:nvPr/>
        </p:nvSpPr>
        <p:spPr bwMode="auto">
          <a:xfrm>
            <a:off x="2259013" y="2057400"/>
            <a:ext cx="603250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brain</a:t>
            </a:r>
          </a:p>
        </p:txBody>
      </p:sp>
      <p:cxnSp>
        <p:nvCxnSpPr>
          <p:cNvPr id="89108" name="AutoShape 26"/>
          <p:cNvCxnSpPr>
            <a:cxnSpLocks noChangeShapeType="1"/>
          </p:cNvCxnSpPr>
          <p:nvPr/>
        </p:nvCxnSpPr>
        <p:spPr bwMode="auto">
          <a:xfrm flipV="1">
            <a:off x="2560638" y="2365375"/>
            <a:ext cx="0" cy="18415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109" name="Text Box 27"/>
          <p:cNvSpPr txBox="1">
            <a:spLocks noChangeArrowheads="1"/>
          </p:cNvSpPr>
          <p:nvPr/>
        </p:nvSpPr>
        <p:spPr bwMode="auto">
          <a:xfrm>
            <a:off x="3451225" y="2967038"/>
            <a:ext cx="1420813" cy="30797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to generate pain</a:t>
            </a:r>
          </a:p>
        </p:txBody>
      </p:sp>
      <p:sp>
        <p:nvSpPr>
          <p:cNvPr id="89110" name="Text Box 29"/>
          <p:cNvSpPr txBox="1">
            <a:spLocks noChangeArrowheads="1"/>
          </p:cNvSpPr>
          <p:nvPr/>
        </p:nvSpPr>
        <p:spPr bwMode="auto">
          <a:xfrm>
            <a:off x="3665538" y="2057400"/>
            <a:ext cx="1011237" cy="3079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disposition</a:t>
            </a:r>
          </a:p>
        </p:txBody>
      </p:sp>
      <p:cxnSp>
        <p:nvCxnSpPr>
          <p:cNvPr id="89111" name="AutoShape 30"/>
          <p:cNvCxnSpPr>
            <a:cxnSpLocks noChangeShapeType="1"/>
            <a:stCxn id="89109" idx="0"/>
            <a:endCxn id="89110" idx="2"/>
          </p:cNvCxnSpPr>
          <p:nvPr/>
        </p:nvCxnSpPr>
        <p:spPr bwMode="auto">
          <a:xfrm flipV="1">
            <a:off x="4160838" y="2365375"/>
            <a:ext cx="9525" cy="6016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112" name="Text Box 31"/>
          <p:cNvSpPr txBox="1">
            <a:spLocks noChangeArrowheads="1"/>
          </p:cNvSpPr>
          <p:nvPr/>
        </p:nvSpPr>
        <p:spPr bwMode="auto">
          <a:xfrm>
            <a:off x="6726238" y="2057400"/>
            <a:ext cx="752475" cy="3079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process</a:t>
            </a:r>
          </a:p>
        </p:txBody>
      </p:sp>
      <p:cxnSp>
        <p:nvCxnSpPr>
          <p:cNvPr id="89113" name="AutoShape 32"/>
          <p:cNvCxnSpPr>
            <a:cxnSpLocks noChangeShapeType="1"/>
            <a:stCxn id="89105" idx="0"/>
            <a:endCxn id="89112" idx="2"/>
          </p:cNvCxnSpPr>
          <p:nvPr/>
        </p:nvCxnSpPr>
        <p:spPr bwMode="auto">
          <a:xfrm flipH="1" flipV="1">
            <a:off x="7102475" y="2365375"/>
            <a:ext cx="963613" cy="565150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114" name="AutoShape 33"/>
          <p:cNvCxnSpPr>
            <a:cxnSpLocks noChangeShapeType="1"/>
            <a:stCxn id="89100" idx="0"/>
            <a:endCxn id="89112" idx="2"/>
          </p:cNvCxnSpPr>
          <p:nvPr/>
        </p:nvCxnSpPr>
        <p:spPr bwMode="auto">
          <a:xfrm flipV="1">
            <a:off x="6100763" y="2365375"/>
            <a:ext cx="1001712" cy="604838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115" name="Text Box 36"/>
          <p:cNvSpPr txBox="1">
            <a:spLocks noChangeArrowheads="1"/>
          </p:cNvSpPr>
          <p:nvPr/>
        </p:nvSpPr>
        <p:spPr bwMode="auto">
          <a:xfrm>
            <a:off x="1193800" y="250507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89116" name="Text Box 37"/>
          <p:cNvSpPr txBox="1">
            <a:spLocks noChangeArrowheads="1"/>
          </p:cNvSpPr>
          <p:nvPr/>
        </p:nvSpPr>
        <p:spPr bwMode="auto">
          <a:xfrm>
            <a:off x="6157913" y="2370138"/>
            <a:ext cx="506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89117" name="Text Box 38"/>
          <p:cNvSpPr txBox="1">
            <a:spLocks noChangeArrowheads="1"/>
          </p:cNvSpPr>
          <p:nvPr/>
        </p:nvSpPr>
        <p:spPr bwMode="auto">
          <a:xfrm>
            <a:off x="7688263" y="2419350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89118" name="Text Box 36"/>
          <p:cNvSpPr txBox="1">
            <a:spLocks noChangeArrowheads="1"/>
          </p:cNvSpPr>
          <p:nvPr/>
        </p:nvSpPr>
        <p:spPr bwMode="auto">
          <a:xfrm>
            <a:off x="2755900" y="2527300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89119" name="Text Box 14"/>
          <p:cNvSpPr txBox="1">
            <a:spLocks noChangeArrowheads="1"/>
          </p:cNvSpPr>
          <p:nvPr/>
        </p:nvSpPr>
        <p:spPr bwMode="auto">
          <a:xfrm>
            <a:off x="6143625" y="3743325"/>
            <a:ext cx="1042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</p:txBody>
      </p:sp>
      <p:cxnSp>
        <p:nvCxnSpPr>
          <p:cNvPr id="89120" name="Straight Connector 74"/>
          <p:cNvCxnSpPr>
            <a:cxnSpLocks noChangeShapeType="1"/>
          </p:cNvCxnSpPr>
          <p:nvPr/>
        </p:nvCxnSpPr>
        <p:spPr bwMode="auto">
          <a:xfrm flipH="1">
            <a:off x="3228975" y="2033588"/>
            <a:ext cx="9525" cy="2781300"/>
          </a:xfrm>
          <a:prstGeom prst="line">
            <a:avLst/>
          </a:prstGeom>
          <a:noFill/>
          <a:ln w="76200" algn="ctr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121" name="Rectangle 76"/>
          <p:cNvSpPr>
            <a:spLocks noChangeArrowheads="1"/>
          </p:cNvSpPr>
          <p:nvPr/>
        </p:nvSpPr>
        <p:spPr bwMode="auto">
          <a:xfrm>
            <a:off x="288925" y="3890963"/>
            <a:ext cx="401638" cy="214312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9122" name="Rectangle 77"/>
          <p:cNvSpPr>
            <a:spLocks noChangeArrowheads="1"/>
          </p:cNvSpPr>
          <p:nvPr/>
        </p:nvSpPr>
        <p:spPr bwMode="auto">
          <a:xfrm>
            <a:off x="2139950" y="2559050"/>
            <a:ext cx="401638" cy="215900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9123" name="Rectangle 78"/>
          <p:cNvSpPr>
            <a:spLocks noChangeArrowheads="1"/>
          </p:cNvSpPr>
          <p:nvPr/>
        </p:nvSpPr>
        <p:spPr bwMode="auto">
          <a:xfrm>
            <a:off x="3689350" y="2606675"/>
            <a:ext cx="400050" cy="214313"/>
          </a:xfrm>
          <a:prstGeom prst="rect">
            <a:avLst/>
          </a:prstGeom>
          <a:solidFill>
            <a:srgbClr val="FF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9124" name="Rectangle 12"/>
          <p:cNvSpPr>
            <a:spLocks noChangeArrowheads="1"/>
          </p:cNvSpPr>
          <p:nvPr/>
        </p:nvSpPr>
        <p:spPr bwMode="auto">
          <a:xfrm>
            <a:off x="3413125" y="1982788"/>
            <a:ext cx="5553075" cy="2895600"/>
          </a:xfrm>
          <a:prstGeom prst="rect">
            <a:avLst/>
          </a:prstGeom>
          <a:solidFill>
            <a:srgbClr val="FF9900">
              <a:alpha val="49019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8" name="Rectangle 12"/>
          <p:cNvSpPr>
            <a:spLocks noChangeArrowheads="1"/>
          </p:cNvSpPr>
          <p:nvPr/>
        </p:nvSpPr>
        <p:spPr bwMode="auto">
          <a:xfrm>
            <a:off x="169863" y="1966913"/>
            <a:ext cx="5092700" cy="3286125"/>
          </a:xfrm>
          <a:prstGeom prst="rect">
            <a:avLst/>
          </a:prstGeom>
          <a:solidFill>
            <a:schemeClr val="bg2">
              <a:lumMod val="60000"/>
              <a:lumOff val="40000"/>
              <a:alpha val="49019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2" name="Rectangle 4"/>
          <p:cNvSpPr txBox="1">
            <a:spLocks noChangeArrowheads="1"/>
          </p:cNvSpPr>
          <p:nvPr/>
        </p:nvSpPr>
        <p:spPr bwMode="auto">
          <a:xfrm>
            <a:off x="5327650" y="5281613"/>
            <a:ext cx="3505200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2000" u="sng" kern="0" dirty="0">
                <a:solidFill>
                  <a:srgbClr val="EBE6FC"/>
                </a:solidFill>
                <a:latin typeface="+mn-lt"/>
              </a:rPr>
              <a:t>Dependent entities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sz="2000" b="0" kern="0" dirty="0">
                <a:solidFill>
                  <a:srgbClr val="EBE6FC"/>
                </a:solidFill>
                <a:latin typeface="+mn-lt"/>
              </a:rPr>
              <a:t>Require the existence of another entity for their existence</a:t>
            </a:r>
          </a:p>
        </p:txBody>
      </p:sp>
      <p:sp>
        <p:nvSpPr>
          <p:cNvPr id="89128" name="Text Box 13"/>
          <p:cNvSpPr txBox="1">
            <a:spLocks noChangeArrowheads="1"/>
          </p:cNvSpPr>
          <p:nvPr/>
        </p:nvSpPr>
        <p:spPr bwMode="auto">
          <a:xfrm>
            <a:off x="1300163" y="4811713"/>
            <a:ext cx="327183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Independent continuants</a:t>
            </a:r>
          </a:p>
        </p:txBody>
      </p:sp>
      <p:sp>
        <p:nvSpPr>
          <p:cNvPr id="89129" name="Text Box 13"/>
          <p:cNvSpPr txBox="1">
            <a:spLocks noChangeArrowheads="1"/>
          </p:cNvSpPr>
          <p:nvPr/>
        </p:nvSpPr>
        <p:spPr bwMode="auto">
          <a:xfrm>
            <a:off x="3554413" y="3571875"/>
            <a:ext cx="14652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Dependent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continuants</a:t>
            </a:r>
          </a:p>
        </p:txBody>
      </p:sp>
      <p:sp>
        <p:nvSpPr>
          <p:cNvPr id="89130" name="Text Box 13"/>
          <p:cNvSpPr txBox="1">
            <a:spLocks noChangeArrowheads="1"/>
          </p:cNvSpPr>
          <p:nvPr/>
        </p:nvSpPr>
        <p:spPr bwMode="auto">
          <a:xfrm>
            <a:off x="5599113" y="4532313"/>
            <a:ext cx="312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Occurrents (all dependent)</a:t>
            </a:r>
          </a:p>
        </p:txBody>
      </p:sp>
      <p:sp>
        <p:nvSpPr>
          <p:cNvPr id="44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5416550"/>
            <a:ext cx="4267200" cy="1212849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2000" b="1" u="sng" dirty="0" smtClean="0"/>
              <a:t>Independent entities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 dirty="0" smtClean="0"/>
              <a:t>Do not require any other entity to exist to enable their own existence</a:t>
            </a:r>
          </a:p>
        </p:txBody>
      </p:sp>
    </p:spTree>
    <p:extLst>
      <p:ext uri="{BB962C8B-B14F-4D97-AF65-F5344CB8AC3E}">
        <p14:creationId xmlns:p14="http://schemas.microsoft.com/office/powerpoint/2010/main" val="288217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-225425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D20599-A69C-4E03-A2AC-5EB798ACC2CC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76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91139" name="AutoShape 2"/>
          <p:cNvSpPr>
            <a:spLocks noGrp="1" noChangeArrowheads="1"/>
          </p:cNvSpPr>
          <p:nvPr>
            <p:ph type="title"/>
          </p:nvPr>
        </p:nvSpPr>
        <p:spPr>
          <a:xfrm>
            <a:off x="255588" y="1284288"/>
            <a:ext cx="8632825" cy="631825"/>
          </a:xfrm>
        </p:spPr>
        <p:txBody>
          <a:bodyPr/>
          <a:lstStyle/>
          <a:p>
            <a:pPr eaLnBrk="1" hangingPunct="1"/>
            <a:r>
              <a:rPr lang="en-US" altLang="en-US" smtClean="0"/>
              <a:t>Dependent continuants</a:t>
            </a:r>
          </a:p>
        </p:txBody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667000"/>
            <a:ext cx="8839200" cy="4038600"/>
          </a:xfrm>
        </p:spPr>
        <p:txBody>
          <a:bodyPr/>
          <a:lstStyle/>
          <a:p>
            <a:pPr eaLnBrk="1" hangingPunct="1"/>
            <a:r>
              <a:rPr lang="en-US" altLang="en-US" smtClean="0"/>
              <a:t>Realized</a:t>
            </a:r>
          </a:p>
          <a:p>
            <a:pPr lvl="1" eaLnBrk="1" hangingPunct="1"/>
            <a:r>
              <a:rPr lang="en-US" altLang="en-US" smtClean="0"/>
              <a:t>Quality:	redness (of blood)</a:t>
            </a:r>
          </a:p>
          <a:p>
            <a:pPr eaLnBrk="1" hangingPunct="1"/>
            <a:r>
              <a:rPr lang="en-US" altLang="en-US" smtClean="0"/>
              <a:t>Realizable</a:t>
            </a:r>
          </a:p>
          <a:p>
            <a:pPr lvl="1" eaLnBrk="1" hangingPunct="1"/>
            <a:r>
              <a:rPr lang="en-US" altLang="en-US" smtClean="0"/>
              <a:t>Function:	to flex (of knee joint)</a:t>
            </a:r>
          </a:p>
          <a:p>
            <a:pPr lvl="1" eaLnBrk="1" hangingPunct="1"/>
            <a:r>
              <a:rPr lang="en-US" altLang="en-US" smtClean="0"/>
              <a:t>Role:		student</a:t>
            </a:r>
          </a:p>
          <a:p>
            <a:pPr lvl="1" eaLnBrk="1" hangingPunct="1"/>
            <a:r>
              <a:rPr lang="en-US" altLang="en-US" smtClean="0"/>
              <a:t>Power:		boss</a:t>
            </a:r>
          </a:p>
          <a:p>
            <a:pPr lvl="1" eaLnBrk="1" hangingPunct="1"/>
            <a:r>
              <a:rPr lang="en-US" altLang="en-US" smtClean="0"/>
              <a:t>Disposition:	brittleness (of a bone) </a:t>
            </a:r>
          </a:p>
        </p:txBody>
      </p:sp>
    </p:spTree>
    <p:extLst>
      <p:ext uri="{BB962C8B-B14F-4D97-AF65-F5344CB8AC3E}">
        <p14:creationId xmlns:p14="http://schemas.microsoft.com/office/powerpoint/2010/main" val="347699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-225425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CFD4CC6-7900-426C-B085-8685D4654411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77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93187" name="AutoShape 2"/>
          <p:cNvSpPr>
            <a:spLocks noGrp="1" noChangeArrowheads="1"/>
          </p:cNvSpPr>
          <p:nvPr>
            <p:ph type="title"/>
          </p:nvPr>
        </p:nvSpPr>
        <p:spPr>
          <a:xfrm>
            <a:off x="255588" y="1284288"/>
            <a:ext cx="8632825" cy="631825"/>
          </a:xfrm>
        </p:spPr>
        <p:txBody>
          <a:bodyPr/>
          <a:lstStyle/>
          <a:p>
            <a:pPr eaLnBrk="1" hangingPunct="1"/>
            <a:r>
              <a:rPr lang="en-US" altLang="en-US" smtClean="0"/>
              <a:t>Dependent continuants</a:t>
            </a:r>
          </a:p>
        </p:txBody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667000"/>
            <a:ext cx="8839200" cy="4038600"/>
          </a:xfrm>
        </p:spPr>
        <p:txBody>
          <a:bodyPr/>
          <a:lstStyle/>
          <a:p>
            <a:pPr eaLnBrk="1" hangingPunct="1"/>
            <a:r>
              <a:rPr lang="en-US" altLang="en-US" smtClean="0"/>
              <a:t>Realized</a:t>
            </a:r>
          </a:p>
          <a:p>
            <a:pPr lvl="1" eaLnBrk="1" hangingPunct="1"/>
            <a:r>
              <a:rPr lang="en-US" altLang="en-US" smtClean="0"/>
              <a:t>Quality:	redness (of blood)</a:t>
            </a:r>
          </a:p>
          <a:p>
            <a:pPr eaLnBrk="1" hangingPunct="1"/>
            <a:r>
              <a:rPr lang="en-US" altLang="en-US" smtClean="0"/>
              <a:t>Realizable</a:t>
            </a:r>
          </a:p>
          <a:p>
            <a:pPr lvl="1" eaLnBrk="1" hangingPunct="1"/>
            <a:r>
              <a:rPr lang="en-US" altLang="en-US" smtClean="0"/>
              <a:t>Function:	to flex (of knee joint)</a:t>
            </a:r>
          </a:p>
          <a:p>
            <a:pPr lvl="1" eaLnBrk="1" hangingPunct="1"/>
            <a:r>
              <a:rPr lang="en-US" altLang="en-US" smtClean="0"/>
              <a:t>Role:		student</a:t>
            </a:r>
          </a:p>
          <a:p>
            <a:pPr lvl="1" eaLnBrk="1" hangingPunct="1"/>
            <a:r>
              <a:rPr lang="en-US" altLang="en-US" smtClean="0"/>
              <a:t>Power:		boss</a:t>
            </a:r>
          </a:p>
          <a:p>
            <a:pPr lvl="1" eaLnBrk="1" hangingPunct="1"/>
            <a:r>
              <a:rPr lang="en-US" altLang="en-US" smtClean="0"/>
              <a:t>Disposition:	brittleness (of a bone)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248400" y="2133600"/>
            <a:ext cx="2895600" cy="4038600"/>
            <a:chOff x="3936" y="1680"/>
            <a:chExt cx="1824" cy="2544"/>
          </a:xfrm>
        </p:grpSpPr>
        <p:sp>
          <p:nvSpPr>
            <p:cNvPr id="93194" name="Rectangle 5"/>
            <p:cNvSpPr>
              <a:spLocks noChangeArrowheads="1"/>
            </p:cNvSpPr>
            <p:nvPr/>
          </p:nvSpPr>
          <p:spPr bwMode="auto">
            <a:xfrm>
              <a:off x="4032" y="1680"/>
              <a:ext cx="1728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b="0"/>
                <a:t> </a:t>
              </a:r>
            </a:p>
            <a:p>
              <a:pPr lvl="1" eaLnBrk="1" hangingPunct="1">
                <a:buFontTx/>
                <a:buNone/>
              </a:pPr>
              <a:r>
                <a:rPr lang="en-US" altLang="en-US" b="0"/>
                <a:t> </a:t>
              </a:r>
            </a:p>
            <a:p>
              <a:pPr eaLnBrk="1" hangingPunct="1">
                <a:buFontTx/>
                <a:buNone/>
              </a:pPr>
              <a:r>
                <a:rPr lang="en-US" altLang="en-US">
                  <a:solidFill>
                    <a:schemeClr val="bg1"/>
                  </a:solidFill>
                </a:rPr>
                <a:t>    Realizations</a:t>
              </a:r>
              <a:r>
                <a:rPr lang="en-US" altLang="en-US" b="0"/>
                <a:t> </a:t>
              </a:r>
            </a:p>
            <a:p>
              <a:pPr lvl="1" eaLnBrk="1" hangingPunct="1">
                <a:buFontTx/>
                <a:buNone/>
              </a:pPr>
              <a:r>
                <a:rPr lang="en-US" altLang="en-US" b="0"/>
                <a:t>flexing</a:t>
              </a:r>
            </a:p>
            <a:p>
              <a:pPr lvl="1" eaLnBrk="1" hangingPunct="1">
                <a:buFontTx/>
                <a:buNone/>
              </a:pPr>
              <a:r>
                <a:rPr lang="en-US" altLang="en-US" b="0"/>
                <a:t>studying</a:t>
              </a:r>
            </a:p>
            <a:p>
              <a:pPr lvl="1" eaLnBrk="1" hangingPunct="1">
                <a:buFontTx/>
                <a:buNone/>
              </a:pPr>
              <a:r>
                <a:rPr lang="en-US" altLang="en-US" b="0"/>
                <a:t>ordering</a:t>
              </a:r>
            </a:p>
            <a:p>
              <a:pPr lvl="1" eaLnBrk="1" hangingPunct="1">
                <a:buFontTx/>
                <a:buNone/>
              </a:pPr>
              <a:r>
                <a:rPr lang="en-US" altLang="en-US" b="0"/>
                <a:t>breaking</a:t>
              </a:r>
            </a:p>
          </p:txBody>
        </p:sp>
        <p:sp>
          <p:nvSpPr>
            <p:cNvPr id="93195" name="AutoShape 6"/>
            <p:cNvSpPr>
              <a:spLocks noChangeArrowheads="1"/>
            </p:cNvSpPr>
            <p:nvPr/>
          </p:nvSpPr>
          <p:spPr bwMode="auto">
            <a:xfrm>
              <a:off x="3936" y="2448"/>
              <a:ext cx="288" cy="240"/>
            </a:xfrm>
            <a:prstGeom prst="rightArrow">
              <a:avLst>
                <a:gd name="adj1" fmla="val 50000"/>
                <a:gd name="adj2" fmla="val 5125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93196" name="AutoShape 7"/>
            <p:cNvSpPr>
              <a:spLocks noChangeArrowheads="1"/>
            </p:cNvSpPr>
            <p:nvPr/>
          </p:nvSpPr>
          <p:spPr bwMode="auto">
            <a:xfrm>
              <a:off x="3936" y="2784"/>
              <a:ext cx="288" cy="240"/>
            </a:xfrm>
            <a:prstGeom prst="rightArrow">
              <a:avLst>
                <a:gd name="adj1" fmla="val 50000"/>
                <a:gd name="adj2" fmla="val 5125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93197" name="AutoShape 8"/>
            <p:cNvSpPr>
              <a:spLocks noChangeArrowheads="1"/>
            </p:cNvSpPr>
            <p:nvPr/>
          </p:nvSpPr>
          <p:spPr bwMode="auto">
            <a:xfrm>
              <a:off x="3936" y="3120"/>
              <a:ext cx="288" cy="240"/>
            </a:xfrm>
            <a:prstGeom prst="rightArrow">
              <a:avLst>
                <a:gd name="adj1" fmla="val 50000"/>
                <a:gd name="adj2" fmla="val 5125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93198" name="AutoShape 9"/>
            <p:cNvSpPr>
              <a:spLocks noChangeArrowheads="1"/>
            </p:cNvSpPr>
            <p:nvPr/>
          </p:nvSpPr>
          <p:spPr bwMode="auto">
            <a:xfrm>
              <a:off x="3936" y="3456"/>
              <a:ext cx="288" cy="240"/>
            </a:xfrm>
            <a:prstGeom prst="rightArrow">
              <a:avLst>
                <a:gd name="adj1" fmla="val 50000"/>
                <a:gd name="adj2" fmla="val 5125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93199" name="AutoShape 10"/>
            <p:cNvSpPr>
              <a:spLocks noChangeArrowheads="1"/>
            </p:cNvSpPr>
            <p:nvPr/>
          </p:nvSpPr>
          <p:spPr bwMode="auto">
            <a:xfrm>
              <a:off x="3936" y="3744"/>
              <a:ext cx="288" cy="240"/>
            </a:xfrm>
            <a:prstGeom prst="rightArrow">
              <a:avLst>
                <a:gd name="adj1" fmla="val 50000"/>
                <a:gd name="adj2" fmla="val 5125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438400" y="2057400"/>
            <a:ext cx="6316663" cy="4648200"/>
            <a:chOff x="1536" y="1296"/>
            <a:chExt cx="3979" cy="2928"/>
          </a:xfrm>
        </p:grpSpPr>
        <p:sp>
          <p:nvSpPr>
            <p:cNvPr id="93191" name="Line 12"/>
            <p:cNvSpPr>
              <a:spLocks noChangeShapeType="1"/>
            </p:cNvSpPr>
            <p:nvPr/>
          </p:nvSpPr>
          <p:spPr bwMode="auto">
            <a:xfrm>
              <a:off x="3888" y="1392"/>
              <a:ext cx="0" cy="2832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93192" name="Text Box 13"/>
            <p:cNvSpPr txBox="1">
              <a:spLocks noChangeArrowheads="1"/>
            </p:cNvSpPr>
            <p:nvPr/>
          </p:nvSpPr>
          <p:spPr bwMode="auto">
            <a:xfrm>
              <a:off x="1536" y="1296"/>
              <a:ext cx="1395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chemeClr val="bg1"/>
                  </a:solidFill>
                </a:rPr>
                <a:t>continuants</a:t>
              </a:r>
            </a:p>
          </p:txBody>
        </p:sp>
        <p:sp>
          <p:nvSpPr>
            <p:cNvPr id="93193" name="Text Box 14"/>
            <p:cNvSpPr txBox="1">
              <a:spLocks noChangeArrowheads="1"/>
            </p:cNvSpPr>
            <p:nvPr/>
          </p:nvSpPr>
          <p:spPr bwMode="auto">
            <a:xfrm>
              <a:off x="4232" y="1296"/>
              <a:ext cx="1283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chemeClr val="bg1"/>
                  </a:solidFill>
                </a:rPr>
                <a:t>occurrents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571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Not easy to understand for conceptualists</a:t>
            </a:r>
          </a:p>
        </p:txBody>
      </p:sp>
      <p:sp>
        <p:nvSpPr>
          <p:cNvPr id="1269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‘</a:t>
            </a:r>
            <a:r>
              <a:rPr lang="en-US" altLang="en-US" i="1" smtClean="0"/>
              <a:t>How can cells or viruses be entirely independent entities, even within a controlled laboratory environment?’</a:t>
            </a:r>
          </a:p>
          <a:p>
            <a:endParaRPr lang="en-US" altLang="en-US" i="1" smtClean="0"/>
          </a:p>
          <a:p>
            <a:pPr>
              <a:buFontTx/>
              <a:buNone/>
            </a:pPr>
            <a:r>
              <a:rPr lang="en-US" altLang="en-US" i="1" smtClean="0">
                <a:sym typeface="Wingdings" panose="05000000000000000000" pitchFamily="2" charset="2"/>
              </a:rPr>
              <a:t> shows not understanding what ‘ontological dependence’ means</a:t>
            </a:r>
            <a:endParaRPr lang="en-US" alt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948A396-FF9F-4CF5-ACAC-18E39BC284CC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78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95237" name="Rectangle 4"/>
          <p:cNvSpPr>
            <a:spLocks noChangeArrowheads="1"/>
          </p:cNvSpPr>
          <p:nvPr/>
        </p:nvSpPr>
        <p:spPr bwMode="auto">
          <a:xfrm>
            <a:off x="1035050" y="6334125"/>
            <a:ext cx="8108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0">
                <a:solidFill>
                  <a:schemeClr val="bg1"/>
                </a:solidFill>
              </a:rPr>
              <a:t>Maojo V, Crespo J, Garcia-Remesal M, de la Igleasia D, Perez-Rey D, Kulikowski C. Biomedical Ontologies: Towards Scientific Debate. Methods Inf Med. 2011 March 21;50(3) </a:t>
            </a:r>
          </a:p>
        </p:txBody>
      </p:sp>
    </p:spTree>
    <p:extLst>
      <p:ext uri="{BB962C8B-B14F-4D97-AF65-F5344CB8AC3E}">
        <p14:creationId xmlns:p14="http://schemas.microsoft.com/office/powerpoint/2010/main" val="291638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1" name="AutoShap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Sorts of relations</a:t>
            </a:r>
          </a:p>
        </p:txBody>
      </p:sp>
      <p:sp>
        <p:nvSpPr>
          <p:cNvPr id="9625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5D8A30-D9AF-4ABE-BCDA-27A648A545A0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79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8600" y="2133600"/>
            <a:ext cx="8763000" cy="4572000"/>
            <a:chOff x="144" y="1344"/>
            <a:chExt cx="5520" cy="2880"/>
          </a:xfrm>
        </p:grpSpPr>
        <p:sp>
          <p:nvSpPr>
            <p:cNvPr id="96274" name="Rectangle 3"/>
            <p:cNvSpPr>
              <a:spLocks noChangeArrowheads="1"/>
            </p:cNvSpPr>
            <p:nvPr/>
          </p:nvSpPr>
          <p:spPr bwMode="auto">
            <a:xfrm>
              <a:off x="144" y="1344"/>
              <a:ext cx="5520" cy="2880"/>
            </a:xfrm>
            <a:prstGeom prst="rect">
              <a:avLst/>
            </a:prstGeom>
            <a:noFill/>
            <a:ln w="9525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96275" name="Text Box 4"/>
            <p:cNvSpPr txBox="1">
              <a:spLocks noChangeArrowheads="1"/>
            </p:cNvSpPr>
            <p:nvPr/>
          </p:nvSpPr>
          <p:spPr bwMode="auto">
            <a:xfrm>
              <a:off x="166" y="1392"/>
              <a:ext cx="1322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FF"/>
                  </a:solidFill>
                </a:rPr>
                <a:t>Unconstrained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FF"/>
                  </a:solidFill>
                </a:rPr>
                <a:t>reasoning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276600" y="4648200"/>
            <a:ext cx="5715000" cy="2057400"/>
            <a:chOff x="2064" y="2928"/>
            <a:chExt cx="3600" cy="1296"/>
          </a:xfrm>
        </p:grpSpPr>
        <p:sp>
          <p:nvSpPr>
            <p:cNvPr id="96272" name="Rectangle 6"/>
            <p:cNvSpPr>
              <a:spLocks noChangeArrowheads="1"/>
            </p:cNvSpPr>
            <p:nvPr/>
          </p:nvSpPr>
          <p:spPr bwMode="auto">
            <a:xfrm>
              <a:off x="2064" y="2928"/>
              <a:ext cx="3600" cy="1296"/>
            </a:xfrm>
            <a:prstGeom prst="rect">
              <a:avLst/>
            </a:prstGeom>
            <a:noFill/>
            <a:ln w="9525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96273" name="Text Box 7"/>
            <p:cNvSpPr txBox="1">
              <a:spLocks noChangeArrowheads="1"/>
            </p:cNvSpPr>
            <p:nvPr/>
          </p:nvSpPr>
          <p:spPr bwMode="auto">
            <a:xfrm>
              <a:off x="3852" y="2976"/>
              <a:ext cx="17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FF"/>
                  </a:solidFill>
                </a:rPr>
                <a:t>OWL-DL reasoning</a:t>
              </a:r>
            </a:p>
          </p:txBody>
        </p:sp>
      </p:grpSp>
      <p:sp>
        <p:nvSpPr>
          <p:cNvPr id="96262" name="AutoShape 9"/>
          <p:cNvSpPr>
            <a:spLocks noChangeArrowheads="1"/>
          </p:cNvSpPr>
          <p:nvPr/>
        </p:nvSpPr>
        <p:spPr bwMode="auto">
          <a:xfrm>
            <a:off x="2416175" y="2895600"/>
            <a:ext cx="1344613" cy="43973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U1</a:t>
            </a:r>
          </a:p>
        </p:txBody>
      </p:sp>
      <p:sp>
        <p:nvSpPr>
          <p:cNvPr id="96263" name="AutoShape 10"/>
          <p:cNvSpPr>
            <a:spLocks noChangeArrowheads="1"/>
          </p:cNvSpPr>
          <p:nvPr/>
        </p:nvSpPr>
        <p:spPr bwMode="auto">
          <a:xfrm>
            <a:off x="6199188" y="2895600"/>
            <a:ext cx="1344612" cy="43973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U2</a:t>
            </a:r>
          </a:p>
        </p:txBody>
      </p:sp>
      <p:sp>
        <p:nvSpPr>
          <p:cNvPr id="96264" name="AutoShape 11"/>
          <p:cNvSpPr>
            <a:spLocks noChangeArrowheads="1"/>
          </p:cNvSpPr>
          <p:nvPr/>
        </p:nvSpPr>
        <p:spPr bwMode="auto">
          <a:xfrm>
            <a:off x="2416175" y="6113463"/>
            <a:ext cx="1344613" cy="43973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P1</a:t>
            </a:r>
          </a:p>
        </p:txBody>
      </p:sp>
      <p:sp>
        <p:nvSpPr>
          <p:cNvPr id="96265" name="AutoShape 12"/>
          <p:cNvSpPr>
            <a:spLocks noChangeArrowheads="1"/>
          </p:cNvSpPr>
          <p:nvPr/>
        </p:nvSpPr>
        <p:spPr bwMode="auto">
          <a:xfrm>
            <a:off x="6199188" y="6096000"/>
            <a:ext cx="1344612" cy="43973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P2</a:t>
            </a:r>
          </a:p>
        </p:txBody>
      </p:sp>
      <p:sp>
        <p:nvSpPr>
          <p:cNvPr id="96266" name="Text Box 13"/>
          <p:cNvSpPr txBox="1">
            <a:spLocks noChangeArrowheads="1"/>
          </p:cNvSpPr>
          <p:nvPr/>
        </p:nvSpPr>
        <p:spPr bwMode="auto">
          <a:xfrm>
            <a:off x="3683000" y="2133600"/>
            <a:ext cx="33797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u="sng">
                <a:solidFill>
                  <a:schemeClr val="bg1"/>
                </a:solidFill>
              </a:rPr>
              <a:t>UtoU</a:t>
            </a:r>
            <a:r>
              <a:rPr lang="en-US" altLang="en-US">
                <a:solidFill>
                  <a:schemeClr val="bg1"/>
                </a:solidFill>
              </a:rPr>
              <a:t>: </a:t>
            </a:r>
            <a:r>
              <a:rPr lang="en-US" altLang="en-US" sz="2800" b="0">
                <a:solidFill>
                  <a:schemeClr val="bg1"/>
                </a:solidFill>
              </a:rPr>
              <a:t>isa, partOf, …</a:t>
            </a:r>
          </a:p>
        </p:txBody>
      </p:sp>
      <p:cxnSp>
        <p:nvCxnSpPr>
          <p:cNvPr id="96267" name="AutoShape 14"/>
          <p:cNvCxnSpPr>
            <a:cxnSpLocks noChangeShapeType="1"/>
            <a:stCxn id="96262" idx="3"/>
            <a:endCxn id="96263" idx="1"/>
          </p:cNvCxnSpPr>
          <p:nvPr/>
        </p:nvCxnSpPr>
        <p:spPr bwMode="auto">
          <a:xfrm>
            <a:off x="3760788" y="3116263"/>
            <a:ext cx="2438400" cy="0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6268" name="Text Box 15"/>
          <p:cNvSpPr txBox="1">
            <a:spLocks noChangeArrowheads="1"/>
          </p:cNvSpPr>
          <p:nvPr/>
        </p:nvSpPr>
        <p:spPr bwMode="auto">
          <a:xfrm>
            <a:off x="788988" y="3505200"/>
            <a:ext cx="243840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u="sng">
                <a:solidFill>
                  <a:schemeClr val="bg1"/>
                </a:solidFill>
              </a:rPr>
              <a:t>PtoU</a:t>
            </a:r>
            <a:r>
              <a:rPr lang="en-US" altLang="en-US">
                <a:solidFill>
                  <a:schemeClr val="bg1"/>
                </a:solidFill>
              </a:rPr>
              <a:t>: </a:t>
            </a:r>
            <a:r>
              <a:rPr lang="en-US" altLang="en-US" sz="2800" b="0">
                <a:solidFill>
                  <a:schemeClr val="bg1"/>
                </a:solidFill>
              </a:rPr>
              <a:t>instanceOf, lacks,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chemeClr val="bg1"/>
                </a:solidFill>
              </a:rPr>
              <a:t>denotes…</a:t>
            </a:r>
          </a:p>
        </p:txBody>
      </p:sp>
      <p:cxnSp>
        <p:nvCxnSpPr>
          <p:cNvPr id="96269" name="AutoShape 16"/>
          <p:cNvCxnSpPr>
            <a:cxnSpLocks noChangeShapeType="1"/>
            <a:stCxn id="96262" idx="2"/>
            <a:endCxn id="96264" idx="0"/>
          </p:cNvCxnSpPr>
          <p:nvPr/>
        </p:nvCxnSpPr>
        <p:spPr bwMode="auto">
          <a:xfrm>
            <a:off x="3089275" y="3335338"/>
            <a:ext cx="0" cy="2778125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270" name="AutoShape 17"/>
          <p:cNvCxnSpPr>
            <a:cxnSpLocks noChangeShapeType="1"/>
            <a:stCxn id="96264" idx="3"/>
            <a:endCxn id="96265" idx="1"/>
          </p:cNvCxnSpPr>
          <p:nvPr/>
        </p:nvCxnSpPr>
        <p:spPr bwMode="auto">
          <a:xfrm flipV="1">
            <a:off x="3760788" y="6316663"/>
            <a:ext cx="2438400" cy="17462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6271" name="Text Box 18"/>
          <p:cNvSpPr txBox="1">
            <a:spLocks noChangeArrowheads="1"/>
          </p:cNvSpPr>
          <p:nvPr/>
        </p:nvSpPr>
        <p:spPr bwMode="auto">
          <a:xfrm>
            <a:off x="3276600" y="5410200"/>
            <a:ext cx="5626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u="sng">
                <a:solidFill>
                  <a:schemeClr val="bg1"/>
                </a:solidFill>
              </a:rPr>
              <a:t>PtoP</a:t>
            </a:r>
            <a:r>
              <a:rPr lang="en-US" altLang="en-US">
                <a:solidFill>
                  <a:schemeClr val="bg1"/>
                </a:solidFill>
              </a:rPr>
              <a:t>: </a:t>
            </a:r>
            <a:r>
              <a:rPr lang="en-US" altLang="en-US" sz="2800" b="0">
                <a:solidFill>
                  <a:schemeClr val="bg1"/>
                </a:solidFill>
              </a:rPr>
              <a:t>partOf, denotes, subclassOf,…</a:t>
            </a:r>
          </a:p>
        </p:txBody>
      </p:sp>
    </p:spTree>
    <p:extLst>
      <p:ext uri="{BB962C8B-B14F-4D97-AF65-F5344CB8AC3E}">
        <p14:creationId xmlns:p14="http://schemas.microsoft.com/office/powerpoint/2010/main" val="266495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060" y="1993857"/>
            <a:ext cx="7814109" cy="462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9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i="1" smtClean="0"/>
              <a:t>Part-of</a:t>
            </a:r>
            <a:r>
              <a:rPr lang="en-US" altLang="en-US" smtClean="0"/>
              <a:t> different for continuants and occurrents</a:t>
            </a: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F70618-3135-4083-ABAD-FA9B35D49F00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80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98307" name="Oval 27"/>
          <p:cNvSpPr>
            <a:spLocks noChangeArrowheads="1"/>
          </p:cNvSpPr>
          <p:nvPr/>
        </p:nvSpPr>
        <p:spPr bwMode="auto">
          <a:xfrm>
            <a:off x="8077200" y="228600"/>
            <a:ext cx="914400" cy="914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98309" name="Text Box 3"/>
          <p:cNvSpPr txBox="1">
            <a:spLocks noChangeArrowheads="1"/>
          </p:cNvSpPr>
          <p:nvPr/>
        </p:nvSpPr>
        <p:spPr bwMode="auto">
          <a:xfrm>
            <a:off x="720725" y="4878388"/>
            <a:ext cx="412750" cy="3079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98310" name="Text Box 4"/>
          <p:cNvSpPr txBox="1">
            <a:spLocks noChangeArrowheads="1"/>
          </p:cNvSpPr>
          <p:nvPr/>
        </p:nvSpPr>
        <p:spPr bwMode="auto">
          <a:xfrm>
            <a:off x="5492750" y="4221163"/>
            <a:ext cx="1216025" cy="30797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toothache</a:t>
            </a:r>
          </a:p>
        </p:txBody>
      </p:sp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334963" y="3008313"/>
            <a:ext cx="1184275" cy="306387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human</a:t>
            </a:r>
            <a:r>
              <a:rPr lang="en-US" altLang="en-US" sz="1400">
                <a:solidFill>
                  <a:schemeClr val="bg1"/>
                </a:solidFill>
              </a:rPr>
              <a:t> </a:t>
            </a:r>
            <a:r>
              <a:rPr lang="en-US" altLang="en-US" sz="1400">
                <a:solidFill>
                  <a:schemeClr val="accent2"/>
                </a:solidFill>
              </a:rPr>
              <a:t>being</a:t>
            </a:r>
          </a:p>
        </p:txBody>
      </p:sp>
      <p:cxnSp>
        <p:nvCxnSpPr>
          <p:cNvPr id="98312" name="AutoShape 8"/>
          <p:cNvCxnSpPr>
            <a:cxnSpLocks noChangeShapeType="1"/>
          </p:cNvCxnSpPr>
          <p:nvPr/>
        </p:nvCxnSpPr>
        <p:spPr bwMode="auto">
          <a:xfrm flipV="1">
            <a:off x="927100" y="3314700"/>
            <a:ext cx="0" cy="15636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13" name="Text Box 9"/>
          <p:cNvSpPr txBox="1">
            <a:spLocks noChangeArrowheads="1"/>
          </p:cNvSpPr>
          <p:nvPr/>
        </p:nvSpPr>
        <p:spPr bwMode="auto">
          <a:xfrm>
            <a:off x="0" y="3387725"/>
            <a:ext cx="9604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at t </a:t>
            </a:r>
          </a:p>
        </p:txBody>
      </p:sp>
      <p:sp>
        <p:nvSpPr>
          <p:cNvPr id="98314" name="Text Box 10"/>
          <p:cNvSpPr txBox="1">
            <a:spLocks noChangeArrowheads="1"/>
          </p:cNvSpPr>
          <p:nvPr/>
        </p:nvSpPr>
        <p:spPr bwMode="auto">
          <a:xfrm>
            <a:off x="476250" y="2057400"/>
            <a:ext cx="901700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organism</a:t>
            </a:r>
          </a:p>
        </p:txBody>
      </p:sp>
      <p:cxnSp>
        <p:nvCxnSpPr>
          <p:cNvPr id="98315" name="AutoShape 11"/>
          <p:cNvCxnSpPr>
            <a:cxnSpLocks noChangeShapeType="1"/>
          </p:cNvCxnSpPr>
          <p:nvPr/>
        </p:nvCxnSpPr>
        <p:spPr bwMode="auto">
          <a:xfrm flipV="1">
            <a:off x="927100" y="2365375"/>
            <a:ext cx="0" cy="642938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16" name="Text Box 12"/>
          <p:cNvSpPr txBox="1">
            <a:spLocks noChangeArrowheads="1"/>
          </p:cNvSpPr>
          <p:nvPr/>
        </p:nvSpPr>
        <p:spPr bwMode="auto">
          <a:xfrm>
            <a:off x="334963" y="2459038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98317" name="Text Box 13"/>
          <p:cNvSpPr txBox="1">
            <a:spLocks noChangeArrowheads="1"/>
          </p:cNvSpPr>
          <p:nvPr/>
        </p:nvSpPr>
        <p:spPr bwMode="auto">
          <a:xfrm>
            <a:off x="5838825" y="2970213"/>
            <a:ext cx="523875" cy="306387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pain</a:t>
            </a:r>
          </a:p>
        </p:txBody>
      </p:sp>
      <p:sp>
        <p:nvSpPr>
          <p:cNvPr id="98318" name="Text Box 14"/>
          <p:cNvSpPr txBox="1">
            <a:spLocks noChangeArrowheads="1"/>
          </p:cNvSpPr>
          <p:nvPr/>
        </p:nvSpPr>
        <p:spPr bwMode="auto">
          <a:xfrm>
            <a:off x="7050088" y="3438525"/>
            <a:ext cx="1041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</p:txBody>
      </p:sp>
      <p:cxnSp>
        <p:nvCxnSpPr>
          <p:cNvPr id="98319" name="AutoShape 15"/>
          <p:cNvCxnSpPr>
            <a:cxnSpLocks noChangeShapeType="1"/>
          </p:cNvCxnSpPr>
          <p:nvPr/>
        </p:nvCxnSpPr>
        <p:spPr bwMode="auto">
          <a:xfrm flipV="1">
            <a:off x="6100763" y="3276600"/>
            <a:ext cx="0" cy="9445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20" name="Text Box 16"/>
          <p:cNvSpPr txBox="1">
            <a:spLocks noChangeArrowheads="1"/>
          </p:cNvSpPr>
          <p:nvPr/>
        </p:nvSpPr>
        <p:spPr bwMode="auto">
          <a:xfrm>
            <a:off x="2117725" y="4206875"/>
            <a:ext cx="885825" cy="3079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brain</a:t>
            </a:r>
          </a:p>
        </p:txBody>
      </p:sp>
      <p:cxnSp>
        <p:nvCxnSpPr>
          <p:cNvPr id="98321" name="AutoShape 17"/>
          <p:cNvCxnSpPr>
            <a:cxnSpLocks noChangeShapeType="1"/>
            <a:stCxn id="98320" idx="2"/>
            <a:endCxn id="98309" idx="3"/>
          </p:cNvCxnSpPr>
          <p:nvPr/>
        </p:nvCxnSpPr>
        <p:spPr bwMode="auto">
          <a:xfrm flipH="1">
            <a:off x="1133475" y="4514850"/>
            <a:ext cx="1427163" cy="517525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22" name="Text Box 18"/>
          <p:cNvSpPr txBox="1">
            <a:spLocks noChangeArrowheads="1"/>
          </p:cNvSpPr>
          <p:nvPr/>
        </p:nvSpPr>
        <p:spPr bwMode="auto">
          <a:xfrm>
            <a:off x="590550" y="5437188"/>
            <a:ext cx="1327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part-of at t </a:t>
            </a:r>
          </a:p>
        </p:txBody>
      </p:sp>
      <p:sp>
        <p:nvSpPr>
          <p:cNvPr id="98323" name="Text Box 19"/>
          <p:cNvSpPr txBox="1">
            <a:spLocks noChangeArrowheads="1"/>
          </p:cNvSpPr>
          <p:nvPr/>
        </p:nvSpPr>
        <p:spPr bwMode="auto">
          <a:xfrm>
            <a:off x="7605713" y="4105275"/>
            <a:ext cx="919162" cy="522288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caries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signaling</a:t>
            </a:r>
          </a:p>
        </p:txBody>
      </p:sp>
      <p:sp>
        <p:nvSpPr>
          <p:cNvPr id="98324" name="Text Box 20"/>
          <p:cNvSpPr txBox="1">
            <a:spLocks noChangeArrowheads="1"/>
          </p:cNvSpPr>
          <p:nvPr/>
        </p:nvSpPr>
        <p:spPr bwMode="auto">
          <a:xfrm>
            <a:off x="7261225" y="2930525"/>
            <a:ext cx="1608138" cy="306388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neurotransmission</a:t>
            </a:r>
          </a:p>
        </p:txBody>
      </p:sp>
      <p:cxnSp>
        <p:nvCxnSpPr>
          <p:cNvPr id="98325" name="AutoShape 21"/>
          <p:cNvCxnSpPr>
            <a:cxnSpLocks noChangeShapeType="1"/>
          </p:cNvCxnSpPr>
          <p:nvPr/>
        </p:nvCxnSpPr>
        <p:spPr bwMode="auto">
          <a:xfrm flipV="1">
            <a:off x="8066088" y="3236913"/>
            <a:ext cx="0" cy="868362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8326" name="AutoShape 24"/>
          <p:cNvCxnSpPr>
            <a:cxnSpLocks noChangeShapeType="1"/>
            <a:stCxn id="98323" idx="1"/>
            <a:endCxn id="98310" idx="3"/>
          </p:cNvCxnSpPr>
          <p:nvPr/>
        </p:nvCxnSpPr>
        <p:spPr bwMode="auto">
          <a:xfrm flipH="1">
            <a:off x="6708775" y="4367213"/>
            <a:ext cx="896938" cy="7937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27" name="Text Box 25"/>
          <p:cNvSpPr txBox="1">
            <a:spLocks noChangeArrowheads="1"/>
          </p:cNvSpPr>
          <p:nvPr/>
        </p:nvSpPr>
        <p:spPr bwMode="auto">
          <a:xfrm>
            <a:off x="2259013" y="2057400"/>
            <a:ext cx="603250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brain</a:t>
            </a:r>
          </a:p>
        </p:txBody>
      </p:sp>
      <p:cxnSp>
        <p:nvCxnSpPr>
          <p:cNvPr id="98328" name="AutoShape 26"/>
          <p:cNvCxnSpPr>
            <a:cxnSpLocks noChangeShapeType="1"/>
          </p:cNvCxnSpPr>
          <p:nvPr/>
        </p:nvCxnSpPr>
        <p:spPr bwMode="auto">
          <a:xfrm flipV="1">
            <a:off x="2560638" y="2365375"/>
            <a:ext cx="0" cy="18415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29" name="Text Box 27"/>
          <p:cNvSpPr txBox="1">
            <a:spLocks noChangeArrowheads="1"/>
          </p:cNvSpPr>
          <p:nvPr/>
        </p:nvSpPr>
        <p:spPr bwMode="auto">
          <a:xfrm>
            <a:off x="3451225" y="2967038"/>
            <a:ext cx="1420813" cy="30797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to generate pain</a:t>
            </a:r>
          </a:p>
        </p:txBody>
      </p:sp>
      <p:sp>
        <p:nvSpPr>
          <p:cNvPr id="98330" name="Text Box 29"/>
          <p:cNvSpPr txBox="1">
            <a:spLocks noChangeArrowheads="1"/>
          </p:cNvSpPr>
          <p:nvPr/>
        </p:nvSpPr>
        <p:spPr bwMode="auto">
          <a:xfrm>
            <a:off x="3665538" y="2057400"/>
            <a:ext cx="1011237" cy="3079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disposition</a:t>
            </a:r>
          </a:p>
        </p:txBody>
      </p:sp>
      <p:cxnSp>
        <p:nvCxnSpPr>
          <p:cNvPr id="98331" name="AutoShape 30"/>
          <p:cNvCxnSpPr>
            <a:cxnSpLocks noChangeShapeType="1"/>
            <a:stCxn id="98329" idx="0"/>
            <a:endCxn id="98330" idx="2"/>
          </p:cNvCxnSpPr>
          <p:nvPr/>
        </p:nvCxnSpPr>
        <p:spPr bwMode="auto">
          <a:xfrm flipV="1">
            <a:off x="4160838" y="2365375"/>
            <a:ext cx="9525" cy="6016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32" name="Text Box 31"/>
          <p:cNvSpPr txBox="1">
            <a:spLocks noChangeArrowheads="1"/>
          </p:cNvSpPr>
          <p:nvPr/>
        </p:nvSpPr>
        <p:spPr bwMode="auto">
          <a:xfrm>
            <a:off x="6726238" y="2057400"/>
            <a:ext cx="752475" cy="3079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process</a:t>
            </a:r>
          </a:p>
        </p:txBody>
      </p:sp>
      <p:cxnSp>
        <p:nvCxnSpPr>
          <p:cNvPr id="98333" name="AutoShape 32"/>
          <p:cNvCxnSpPr>
            <a:cxnSpLocks noChangeShapeType="1"/>
            <a:stCxn id="98324" idx="0"/>
            <a:endCxn id="98332" idx="2"/>
          </p:cNvCxnSpPr>
          <p:nvPr/>
        </p:nvCxnSpPr>
        <p:spPr bwMode="auto">
          <a:xfrm flipH="1" flipV="1">
            <a:off x="7102475" y="2365375"/>
            <a:ext cx="963613" cy="565150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8334" name="AutoShape 33"/>
          <p:cNvCxnSpPr>
            <a:cxnSpLocks noChangeShapeType="1"/>
            <a:stCxn id="98317" idx="0"/>
            <a:endCxn id="98332" idx="2"/>
          </p:cNvCxnSpPr>
          <p:nvPr/>
        </p:nvCxnSpPr>
        <p:spPr bwMode="auto">
          <a:xfrm flipV="1">
            <a:off x="6100763" y="2365375"/>
            <a:ext cx="1001712" cy="604838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35" name="Text Box 36"/>
          <p:cNvSpPr txBox="1">
            <a:spLocks noChangeArrowheads="1"/>
          </p:cNvSpPr>
          <p:nvPr/>
        </p:nvSpPr>
        <p:spPr bwMode="auto">
          <a:xfrm>
            <a:off x="1193800" y="250507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98336" name="Text Box 37"/>
          <p:cNvSpPr txBox="1">
            <a:spLocks noChangeArrowheads="1"/>
          </p:cNvSpPr>
          <p:nvPr/>
        </p:nvSpPr>
        <p:spPr bwMode="auto">
          <a:xfrm>
            <a:off x="6157913" y="2370138"/>
            <a:ext cx="506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98337" name="Text Box 38"/>
          <p:cNvSpPr txBox="1">
            <a:spLocks noChangeArrowheads="1"/>
          </p:cNvSpPr>
          <p:nvPr/>
        </p:nvSpPr>
        <p:spPr bwMode="auto">
          <a:xfrm>
            <a:off x="7688263" y="2419350"/>
            <a:ext cx="504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</a:rPr>
              <a:t>Is_a</a:t>
            </a:r>
            <a:endParaRPr lang="en-US" altLang="en-US" sz="1400" baseline="-25000">
              <a:solidFill>
                <a:srgbClr val="FFFF00"/>
              </a:solidFill>
            </a:endParaRPr>
          </a:p>
        </p:txBody>
      </p:sp>
      <p:sp>
        <p:nvSpPr>
          <p:cNvPr id="98338" name="Text Box 16"/>
          <p:cNvSpPr txBox="1">
            <a:spLocks noChangeArrowheads="1"/>
          </p:cNvSpPr>
          <p:nvPr/>
        </p:nvSpPr>
        <p:spPr bwMode="auto">
          <a:xfrm>
            <a:off x="2124075" y="5461000"/>
            <a:ext cx="1233488" cy="5238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my left lower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wisdom tooth</a:t>
            </a:r>
          </a:p>
        </p:txBody>
      </p:sp>
      <p:sp>
        <p:nvSpPr>
          <p:cNvPr id="98339" name="Text Box 18"/>
          <p:cNvSpPr txBox="1">
            <a:spLocks noChangeArrowheads="1"/>
          </p:cNvSpPr>
          <p:nvPr/>
        </p:nvSpPr>
        <p:spPr bwMode="auto">
          <a:xfrm>
            <a:off x="973138" y="4200525"/>
            <a:ext cx="1117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part-of at t </a:t>
            </a:r>
          </a:p>
        </p:txBody>
      </p:sp>
      <p:cxnSp>
        <p:nvCxnSpPr>
          <p:cNvPr id="98340" name="AutoShape 17"/>
          <p:cNvCxnSpPr>
            <a:cxnSpLocks noChangeShapeType="1"/>
            <a:stCxn id="98338" idx="1"/>
            <a:endCxn id="98309" idx="3"/>
          </p:cNvCxnSpPr>
          <p:nvPr/>
        </p:nvCxnSpPr>
        <p:spPr bwMode="auto">
          <a:xfrm flipH="1" flipV="1">
            <a:off x="1133475" y="5032375"/>
            <a:ext cx="990600" cy="690563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41" name="Text Box 36"/>
          <p:cNvSpPr txBox="1">
            <a:spLocks noChangeArrowheads="1"/>
          </p:cNvSpPr>
          <p:nvPr/>
        </p:nvSpPr>
        <p:spPr bwMode="auto">
          <a:xfrm>
            <a:off x="2755900" y="2527300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98342" name="Text Box 25"/>
          <p:cNvSpPr txBox="1">
            <a:spLocks noChangeArrowheads="1"/>
          </p:cNvSpPr>
          <p:nvPr/>
        </p:nvSpPr>
        <p:spPr bwMode="auto">
          <a:xfrm>
            <a:off x="2449513" y="6408738"/>
            <a:ext cx="582612" cy="3079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tooth</a:t>
            </a:r>
          </a:p>
        </p:txBody>
      </p:sp>
      <p:cxnSp>
        <p:nvCxnSpPr>
          <p:cNvPr id="98343" name="AutoShape 30"/>
          <p:cNvCxnSpPr>
            <a:cxnSpLocks noChangeShapeType="1"/>
            <a:stCxn id="98338" idx="2"/>
            <a:endCxn id="98342" idx="0"/>
          </p:cNvCxnSpPr>
          <p:nvPr/>
        </p:nvCxnSpPr>
        <p:spPr bwMode="auto">
          <a:xfrm>
            <a:off x="2740025" y="5984875"/>
            <a:ext cx="0" cy="423863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8344" name="Text Box 14"/>
          <p:cNvSpPr txBox="1">
            <a:spLocks noChangeArrowheads="1"/>
          </p:cNvSpPr>
          <p:nvPr/>
        </p:nvSpPr>
        <p:spPr bwMode="auto">
          <a:xfrm>
            <a:off x="6143625" y="3743325"/>
            <a:ext cx="1042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</a:t>
            </a:r>
          </a:p>
        </p:txBody>
      </p:sp>
      <p:sp>
        <p:nvSpPr>
          <p:cNvPr id="98345" name="Text Box 36"/>
          <p:cNvSpPr txBox="1">
            <a:spLocks noChangeArrowheads="1"/>
          </p:cNvSpPr>
          <p:nvPr/>
        </p:nvSpPr>
        <p:spPr bwMode="auto">
          <a:xfrm>
            <a:off x="1355725" y="6026150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instance-of at t</a:t>
            </a:r>
          </a:p>
        </p:txBody>
      </p:sp>
      <p:sp>
        <p:nvSpPr>
          <p:cNvPr id="98346" name="Text Box 18"/>
          <p:cNvSpPr txBox="1">
            <a:spLocks noChangeArrowheads="1"/>
          </p:cNvSpPr>
          <p:nvPr/>
        </p:nvSpPr>
        <p:spPr bwMode="auto">
          <a:xfrm>
            <a:off x="6745288" y="4040188"/>
            <a:ext cx="849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part-of</a:t>
            </a:r>
          </a:p>
        </p:txBody>
      </p:sp>
      <p:sp>
        <p:nvSpPr>
          <p:cNvPr id="98347" name="Oval 20"/>
          <p:cNvSpPr>
            <a:spLocks noChangeArrowheads="1"/>
          </p:cNvSpPr>
          <p:nvPr/>
        </p:nvSpPr>
        <p:spPr bwMode="auto">
          <a:xfrm>
            <a:off x="1143000" y="5334000"/>
            <a:ext cx="984250" cy="5349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98348" name="Oval 20"/>
          <p:cNvSpPr>
            <a:spLocks noChangeArrowheads="1"/>
          </p:cNvSpPr>
          <p:nvPr/>
        </p:nvSpPr>
        <p:spPr bwMode="auto">
          <a:xfrm>
            <a:off x="1276350" y="4124325"/>
            <a:ext cx="984250" cy="5349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10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Part-of can be generalized, … with care !</a:t>
            </a:r>
          </a:p>
        </p:txBody>
      </p:sp>
      <p:sp>
        <p:nvSpPr>
          <p:cNvPr id="100369" name="Rectangle 18"/>
          <p:cNvSpPr>
            <a:spLocks noGrp="1" noChangeArrowheads="1"/>
          </p:cNvSpPr>
          <p:nvPr>
            <p:ph idx="1"/>
          </p:nvPr>
        </p:nvSpPr>
        <p:spPr>
          <a:xfrm>
            <a:off x="4718050" y="1676400"/>
            <a:ext cx="4197350" cy="49530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i="1" dirty="0" smtClean="0"/>
              <a:t>C </a:t>
            </a:r>
            <a:r>
              <a:rPr lang="en-US" altLang="en-US" i="1" dirty="0" err="1" smtClean="0"/>
              <a:t>part_of</a:t>
            </a:r>
            <a:r>
              <a:rPr lang="en-US" altLang="en-US" i="1" dirty="0" smtClean="0"/>
              <a:t> C</a:t>
            </a:r>
            <a:r>
              <a:rPr lang="en-US" altLang="en-US" dirty="0" smtClean="0"/>
              <a:t>1 = [</a:t>
            </a:r>
            <a:r>
              <a:rPr lang="en-US" altLang="en-US" dirty="0" err="1" smtClean="0"/>
              <a:t>def</a:t>
            </a:r>
            <a:r>
              <a:rPr lang="en-US" altLang="en-US" dirty="0" smtClean="0"/>
              <a:t>] </a:t>
            </a:r>
          </a:p>
          <a:p>
            <a:pPr marL="0" indent="0" eaLnBrk="1" hangingPunct="1">
              <a:buFontTx/>
              <a:buNone/>
            </a:pPr>
            <a:r>
              <a:rPr lang="en-US" altLang="en-US" dirty="0" smtClean="0"/>
              <a:t>for all </a:t>
            </a:r>
            <a:r>
              <a:rPr lang="en-US" altLang="en-US" i="1" dirty="0" smtClean="0"/>
              <a:t>c</a:t>
            </a:r>
            <a:r>
              <a:rPr lang="en-US" altLang="en-US" dirty="0" smtClean="0"/>
              <a:t>, </a:t>
            </a:r>
            <a:r>
              <a:rPr lang="en-US" altLang="en-US" i="1" dirty="0" smtClean="0"/>
              <a:t>t</a:t>
            </a:r>
            <a:r>
              <a:rPr lang="en-US" altLang="en-US" dirty="0" smtClean="0"/>
              <a:t>, </a:t>
            </a:r>
          </a:p>
          <a:p>
            <a:pPr marL="0" indent="0" eaLnBrk="1" hangingPunct="1">
              <a:buFontTx/>
              <a:buNone/>
            </a:pPr>
            <a:r>
              <a:rPr lang="en-US" altLang="en-US" dirty="0" smtClean="0"/>
              <a:t>	if </a:t>
            </a:r>
            <a:r>
              <a:rPr lang="en-US" altLang="en-US" i="1" dirty="0" err="1" smtClean="0"/>
              <a:t>Cct</a:t>
            </a:r>
            <a:r>
              <a:rPr lang="en-US" altLang="en-US" i="1" dirty="0" smtClean="0"/>
              <a:t> </a:t>
            </a:r>
          </a:p>
          <a:p>
            <a:pPr marL="0" indent="0" eaLnBrk="1" hangingPunct="1">
              <a:buFontTx/>
              <a:buNone/>
            </a:pPr>
            <a:r>
              <a:rPr lang="en-US" altLang="en-US" i="1" dirty="0" smtClean="0"/>
              <a:t>	</a:t>
            </a:r>
            <a:r>
              <a:rPr lang="en-US" altLang="en-US" dirty="0" smtClean="0"/>
              <a:t>then there is some </a:t>
            </a:r>
            <a:r>
              <a:rPr lang="en-US" altLang="en-US" i="1" dirty="0" smtClean="0"/>
              <a:t>c</a:t>
            </a:r>
            <a:r>
              <a:rPr lang="en-US" altLang="en-US" dirty="0" smtClean="0"/>
              <a:t>1 	such that </a:t>
            </a:r>
            <a:r>
              <a:rPr lang="en-US" altLang="en-US" i="1" dirty="0" smtClean="0"/>
              <a:t>C</a:t>
            </a:r>
            <a:r>
              <a:rPr lang="en-US" altLang="en-US" dirty="0" smtClean="0"/>
              <a:t>1</a:t>
            </a:r>
            <a:r>
              <a:rPr lang="en-US" altLang="en-US" i="1" dirty="0" smtClean="0"/>
              <a:t>c</a:t>
            </a:r>
            <a:r>
              <a:rPr lang="en-US" altLang="en-US" dirty="0" smtClean="0"/>
              <a:t>1</a:t>
            </a:r>
            <a:r>
              <a:rPr lang="en-US" altLang="en-US" i="1" dirty="0" smtClean="0"/>
              <a:t>t </a:t>
            </a:r>
            <a:r>
              <a:rPr lang="en-US" altLang="en-US" dirty="0" smtClean="0"/>
              <a:t>and 	</a:t>
            </a:r>
            <a:r>
              <a:rPr lang="en-US" altLang="en-US" i="1" dirty="0" smtClean="0"/>
              <a:t>c </a:t>
            </a:r>
            <a:r>
              <a:rPr lang="en-US" altLang="en-US" b="1" dirty="0" err="1" smtClean="0"/>
              <a:t>part_of</a:t>
            </a:r>
            <a:r>
              <a:rPr lang="en-US" altLang="en-US" b="1" dirty="0" smtClean="0"/>
              <a:t> </a:t>
            </a:r>
            <a:r>
              <a:rPr lang="en-US" altLang="en-US" i="1" dirty="0" smtClean="0"/>
              <a:t>c</a:t>
            </a:r>
            <a:r>
              <a:rPr lang="en-US" altLang="en-US" dirty="0" smtClean="0"/>
              <a:t>1 </a:t>
            </a:r>
            <a:r>
              <a:rPr lang="en-US" altLang="en-US" b="1" dirty="0" smtClean="0"/>
              <a:t>at </a:t>
            </a:r>
            <a:r>
              <a:rPr lang="en-US" altLang="en-US" i="1" dirty="0" smtClean="0"/>
              <a:t>t</a:t>
            </a:r>
            <a:r>
              <a:rPr lang="en-US" altLang="en-US" dirty="0" smtClean="0"/>
              <a:t>. </a:t>
            </a:r>
          </a:p>
        </p:txBody>
      </p:sp>
      <p:sp>
        <p:nvSpPr>
          <p:cNvPr id="10035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1D5E075-0637-4E57-A8F7-E414217BD8E9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81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00356" name="Text Box 3"/>
          <p:cNvSpPr txBox="1">
            <a:spLocks noChangeArrowheads="1"/>
          </p:cNvSpPr>
          <p:nvPr/>
        </p:nvSpPr>
        <p:spPr bwMode="auto">
          <a:xfrm>
            <a:off x="703166" y="6324600"/>
            <a:ext cx="479618" cy="36933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100357" name="Text Box 4"/>
          <p:cNvSpPr txBox="1">
            <a:spLocks noChangeArrowheads="1"/>
          </p:cNvSpPr>
          <p:nvPr/>
        </p:nvSpPr>
        <p:spPr bwMode="auto">
          <a:xfrm>
            <a:off x="177800" y="3352800"/>
            <a:ext cx="1498600" cy="4048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human</a:t>
            </a:r>
            <a:r>
              <a:rPr lang="en-US" altLang="en-US" sz="1800">
                <a:solidFill>
                  <a:schemeClr val="bg1"/>
                </a:solidFill>
              </a:rPr>
              <a:t> </a:t>
            </a:r>
            <a:r>
              <a:rPr lang="en-US" altLang="en-US" sz="1800">
                <a:solidFill>
                  <a:schemeClr val="accent2"/>
                </a:solidFill>
              </a:rPr>
              <a:t>being</a:t>
            </a:r>
          </a:p>
        </p:txBody>
      </p:sp>
      <p:cxnSp>
        <p:nvCxnSpPr>
          <p:cNvPr id="100358" name="AutoShape 5"/>
          <p:cNvCxnSpPr>
            <a:cxnSpLocks noChangeShapeType="1"/>
            <a:stCxn id="100356" idx="0"/>
            <a:endCxn id="100357" idx="2"/>
          </p:cNvCxnSpPr>
          <p:nvPr/>
        </p:nvCxnSpPr>
        <p:spPr bwMode="auto">
          <a:xfrm flipH="1" flipV="1">
            <a:off x="927100" y="3757613"/>
            <a:ext cx="15875" cy="2566987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0359" name="Text Box 6"/>
          <p:cNvSpPr txBox="1">
            <a:spLocks noChangeArrowheads="1"/>
          </p:cNvSpPr>
          <p:nvPr/>
        </p:nvSpPr>
        <p:spPr bwMode="auto">
          <a:xfrm>
            <a:off x="990600" y="4114800"/>
            <a:ext cx="127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Instance-of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at t </a:t>
            </a:r>
          </a:p>
        </p:txBody>
      </p:sp>
      <p:sp>
        <p:nvSpPr>
          <p:cNvPr id="100360" name="Text Box 7"/>
          <p:cNvSpPr txBox="1">
            <a:spLocks noChangeArrowheads="1"/>
          </p:cNvSpPr>
          <p:nvPr/>
        </p:nvSpPr>
        <p:spPr bwMode="auto">
          <a:xfrm>
            <a:off x="111125" y="2209800"/>
            <a:ext cx="1651000" cy="4048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living creature</a:t>
            </a:r>
          </a:p>
        </p:txBody>
      </p:sp>
      <p:cxnSp>
        <p:nvCxnSpPr>
          <p:cNvPr id="100361" name="AutoShape 8"/>
          <p:cNvCxnSpPr>
            <a:cxnSpLocks noChangeShapeType="1"/>
            <a:stCxn id="100357" idx="0"/>
            <a:endCxn id="100360" idx="2"/>
          </p:cNvCxnSpPr>
          <p:nvPr/>
        </p:nvCxnSpPr>
        <p:spPr bwMode="auto">
          <a:xfrm flipV="1">
            <a:off x="927100" y="2633663"/>
            <a:ext cx="9525" cy="700087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0362" name="Text Box 9"/>
          <p:cNvSpPr txBox="1">
            <a:spLocks noChangeArrowheads="1"/>
          </p:cNvSpPr>
          <p:nvPr/>
        </p:nvSpPr>
        <p:spPr bwMode="auto">
          <a:xfrm>
            <a:off x="1066800" y="2819400"/>
            <a:ext cx="59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Is_a</a:t>
            </a:r>
            <a:endParaRPr lang="en-US" altLang="en-US" sz="1800" baseline="-25000">
              <a:solidFill>
                <a:schemeClr val="bg1"/>
              </a:solidFill>
            </a:endParaRPr>
          </a:p>
        </p:txBody>
      </p:sp>
      <p:sp>
        <p:nvSpPr>
          <p:cNvPr id="100363" name="Text Box 10"/>
          <p:cNvSpPr txBox="1">
            <a:spLocks noChangeArrowheads="1"/>
          </p:cNvSpPr>
          <p:nvPr/>
        </p:nvSpPr>
        <p:spPr bwMode="auto">
          <a:xfrm>
            <a:off x="2466975" y="5715000"/>
            <a:ext cx="1511300" cy="646113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my left lower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wisdom tooth</a:t>
            </a:r>
          </a:p>
        </p:txBody>
      </p:sp>
      <p:grpSp>
        <p:nvGrpSpPr>
          <p:cNvPr id="100364" name="Group 11"/>
          <p:cNvGrpSpPr>
            <a:grpSpLocks/>
          </p:cNvGrpSpPr>
          <p:nvPr/>
        </p:nvGrpSpPr>
        <p:grpSpPr bwMode="auto">
          <a:xfrm>
            <a:off x="1182688" y="5410202"/>
            <a:ext cx="1284288" cy="1100138"/>
            <a:chOff x="745" y="3408"/>
            <a:chExt cx="809" cy="693"/>
          </a:xfrm>
        </p:grpSpPr>
        <p:cxnSp>
          <p:nvCxnSpPr>
            <p:cNvPr id="100372" name="AutoShape 12"/>
            <p:cNvCxnSpPr>
              <a:cxnSpLocks noChangeShapeType="1"/>
              <a:stCxn id="100363" idx="1"/>
              <a:endCxn id="100356" idx="3"/>
            </p:cNvCxnSpPr>
            <p:nvPr/>
          </p:nvCxnSpPr>
          <p:spPr bwMode="auto">
            <a:xfrm flipH="1">
              <a:off x="745" y="3804"/>
              <a:ext cx="809" cy="297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0373" name="Text Box 13"/>
            <p:cNvSpPr txBox="1">
              <a:spLocks noChangeArrowheads="1"/>
            </p:cNvSpPr>
            <p:nvPr/>
          </p:nvSpPr>
          <p:spPr bwMode="auto">
            <a:xfrm>
              <a:off x="864" y="3408"/>
              <a:ext cx="54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part-of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at t </a:t>
              </a:r>
            </a:p>
          </p:txBody>
        </p:sp>
      </p:grpSp>
      <p:sp>
        <p:nvSpPr>
          <p:cNvPr id="100365" name="Text Box 14"/>
          <p:cNvSpPr txBox="1">
            <a:spLocks noChangeArrowheads="1"/>
          </p:cNvSpPr>
          <p:nvPr/>
        </p:nvSpPr>
        <p:spPr bwMode="auto">
          <a:xfrm>
            <a:off x="2873375" y="2667000"/>
            <a:ext cx="698500" cy="3698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tooth</a:t>
            </a:r>
          </a:p>
        </p:txBody>
      </p:sp>
      <p:cxnSp>
        <p:nvCxnSpPr>
          <p:cNvPr id="100366" name="AutoShape 15"/>
          <p:cNvCxnSpPr>
            <a:cxnSpLocks noChangeShapeType="1"/>
            <a:stCxn id="100363" idx="0"/>
            <a:endCxn id="100365" idx="2"/>
          </p:cNvCxnSpPr>
          <p:nvPr/>
        </p:nvCxnSpPr>
        <p:spPr bwMode="auto">
          <a:xfrm flipV="1">
            <a:off x="3222625" y="3036888"/>
            <a:ext cx="0" cy="2678112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0367" name="Text Box 16"/>
          <p:cNvSpPr txBox="1">
            <a:spLocks noChangeArrowheads="1"/>
          </p:cNvSpPr>
          <p:nvPr/>
        </p:nvSpPr>
        <p:spPr bwMode="auto">
          <a:xfrm>
            <a:off x="2286000" y="3657600"/>
            <a:ext cx="127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Instance-of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at t </a:t>
            </a:r>
          </a:p>
        </p:txBody>
      </p:sp>
      <p:sp>
        <p:nvSpPr>
          <p:cNvPr id="100368" name="Oval 17"/>
          <p:cNvSpPr>
            <a:spLocks noChangeArrowheads="1"/>
          </p:cNvSpPr>
          <p:nvPr/>
        </p:nvSpPr>
        <p:spPr bwMode="auto">
          <a:xfrm>
            <a:off x="8077200" y="228600"/>
            <a:ext cx="914400" cy="914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100370" name="Text Box 19"/>
          <p:cNvSpPr txBox="1">
            <a:spLocks noChangeArrowheads="1"/>
          </p:cNvSpPr>
          <p:nvPr/>
        </p:nvSpPr>
        <p:spPr bwMode="auto">
          <a:xfrm>
            <a:off x="5562600" y="6461125"/>
            <a:ext cx="286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Cct = c instance-of C at t</a:t>
            </a:r>
          </a:p>
        </p:txBody>
      </p:sp>
      <p:sp>
        <p:nvSpPr>
          <p:cNvPr id="100371" name="Oval 20"/>
          <p:cNvSpPr>
            <a:spLocks noChangeArrowheads="1"/>
          </p:cNvSpPr>
          <p:nvPr/>
        </p:nvSpPr>
        <p:spPr bwMode="auto">
          <a:xfrm>
            <a:off x="1143000" y="5334000"/>
            <a:ext cx="1295400" cy="762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6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-225425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43D5A85-377B-4D7B-A609-F71A7AF260A1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82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02404" name="Oval 17"/>
          <p:cNvSpPr>
            <a:spLocks noChangeArrowheads="1"/>
          </p:cNvSpPr>
          <p:nvPr/>
        </p:nvSpPr>
        <p:spPr bwMode="auto">
          <a:xfrm>
            <a:off x="8077200" y="228600"/>
            <a:ext cx="914400" cy="914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102406" name="Text Box 19"/>
          <p:cNvSpPr txBox="1">
            <a:spLocks noChangeArrowheads="1"/>
          </p:cNvSpPr>
          <p:nvPr/>
        </p:nvSpPr>
        <p:spPr bwMode="auto">
          <a:xfrm>
            <a:off x="5562600" y="6461125"/>
            <a:ext cx="286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</a:rPr>
              <a:t>Cct = c instance-of C at t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695450" y="2468563"/>
            <a:ext cx="1416050" cy="1204912"/>
            <a:chOff x="1068" y="1555"/>
            <a:chExt cx="892" cy="759"/>
          </a:xfrm>
        </p:grpSpPr>
        <p:cxnSp>
          <p:nvCxnSpPr>
            <p:cNvPr id="102424" name="AutoShape 22"/>
            <p:cNvCxnSpPr>
              <a:cxnSpLocks noChangeShapeType="1"/>
            </p:cNvCxnSpPr>
            <p:nvPr/>
          </p:nvCxnSpPr>
          <p:spPr bwMode="auto">
            <a:xfrm flipH="1">
              <a:off x="1068" y="1808"/>
              <a:ext cx="792" cy="432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2425" name="Text Box 23"/>
            <p:cNvSpPr txBox="1">
              <a:spLocks noChangeArrowheads="1"/>
            </p:cNvSpPr>
            <p:nvPr/>
          </p:nvSpPr>
          <p:spPr bwMode="auto">
            <a:xfrm>
              <a:off x="1356" y="2064"/>
              <a:ext cx="60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FF0000"/>
                  </a:solidFill>
                </a:rPr>
                <a:t>Part-of</a:t>
              </a:r>
            </a:p>
          </p:txBody>
        </p:sp>
        <p:sp>
          <p:nvSpPr>
            <p:cNvPr id="102426" name="Text Box 24"/>
            <p:cNvSpPr txBox="1">
              <a:spLocks noChangeArrowheads="1"/>
            </p:cNvSpPr>
            <p:nvPr/>
          </p:nvSpPr>
          <p:spPr bwMode="auto">
            <a:xfrm>
              <a:off x="1372" y="1555"/>
              <a:ext cx="26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102408" name="Slide Number Placeholder 3"/>
          <p:cNvSpPr txBox="1">
            <a:spLocks/>
          </p:cNvSpPr>
          <p:nvPr/>
        </p:nvSpPr>
        <p:spPr bwMode="auto">
          <a:xfrm>
            <a:off x="-225425" y="6553200"/>
            <a:ext cx="614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563D04B-F01D-489B-89DC-A8769FAD2777}" type="slidenum">
              <a:rPr lang="en-US" altLang="en-US" sz="1400" b="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82</a:t>
            </a:fld>
            <a:endParaRPr lang="en-US" altLang="en-US" sz="1400" b="0">
              <a:solidFill>
                <a:schemeClr val="bg1"/>
              </a:solidFill>
            </a:endParaRPr>
          </a:p>
        </p:txBody>
      </p:sp>
      <p:sp>
        <p:nvSpPr>
          <p:cNvPr id="102409" name="Text Box 3"/>
          <p:cNvSpPr txBox="1">
            <a:spLocks noChangeArrowheads="1"/>
          </p:cNvSpPr>
          <p:nvPr/>
        </p:nvSpPr>
        <p:spPr bwMode="auto">
          <a:xfrm>
            <a:off x="703166" y="6324600"/>
            <a:ext cx="479618" cy="36933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102410" name="Text Box 4"/>
          <p:cNvSpPr txBox="1">
            <a:spLocks noChangeArrowheads="1"/>
          </p:cNvSpPr>
          <p:nvPr/>
        </p:nvSpPr>
        <p:spPr bwMode="auto">
          <a:xfrm>
            <a:off x="177800" y="3352800"/>
            <a:ext cx="1498600" cy="4048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human</a:t>
            </a:r>
            <a:r>
              <a:rPr lang="en-US" altLang="en-US" sz="1800">
                <a:solidFill>
                  <a:schemeClr val="bg1"/>
                </a:solidFill>
              </a:rPr>
              <a:t> </a:t>
            </a:r>
            <a:r>
              <a:rPr lang="en-US" altLang="en-US" sz="1800">
                <a:solidFill>
                  <a:schemeClr val="accent2"/>
                </a:solidFill>
              </a:rPr>
              <a:t>being</a:t>
            </a:r>
          </a:p>
        </p:txBody>
      </p:sp>
      <p:cxnSp>
        <p:nvCxnSpPr>
          <p:cNvPr id="102411" name="AutoShape 5"/>
          <p:cNvCxnSpPr>
            <a:cxnSpLocks noChangeShapeType="1"/>
            <a:stCxn id="102409" idx="0"/>
            <a:endCxn id="102410" idx="2"/>
          </p:cNvCxnSpPr>
          <p:nvPr/>
        </p:nvCxnSpPr>
        <p:spPr bwMode="auto">
          <a:xfrm flipH="1" flipV="1">
            <a:off x="927100" y="3757613"/>
            <a:ext cx="15875" cy="2566987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12" name="Text Box 6"/>
          <p:cNvSpPr txBox="1">
            <a:spLocks noChangeArrowheads="1"/>
          </p:cNvSpPr>
          <p:nvPr/>
        </p:nvSpPr>
        <p:spPr bwMode="auto">
          <a:xfrm>
            <a:off x="990600" y="4114800"/>
            <a:ext cx="127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Instance-of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at t </a:t>
            </a:r>
          </a:p>
        </p:txBody>
      </p:sp>
      <p:sp>
        <p:nvSpPr>
          <p:cNvPr id="102413" name="Text Box 7"/>
          <p:cNvSpPr txBox="1">
            <a:spLocks noChangeArrowheads="1"/>
          </p:cNvSpPr>
          <p:nvPr/>
        </p:nvSpPr>
        <p:spPr bwMode="auto">
          <a:xfrm>
            <a:off x="111125" y="2209800"/>
            <a:ext cx="1651000" cy="4048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living creature</a:t>
            </a:r>
          </a:p>
        </p:txBody>
      </p:sp>
      <p:cxnSp>
        <p:nvCxnSpPr>
          <p:cNvPr id="102414" name="AutoShape 8"/>
          <p:cNvCxnSpPr>
            <a:cxnSpLocks noChangeShapeType="1"/>
            <a:stCxn id="102410" idx="0"/>
            <a:endCxn id="102413" idx="2"/>
          </p:cNvCxnSpPr>
          <p:nvPr/>
        </p:nvCxnSpPr>
        <p:spPr bwMode="auto">
          <a:xfrm flipV="1">
            <a:off x="927100" y="2633663"/>
            <a:ext cx="9525" cy="700087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15" name="Text Box 9"/>
          <p:cNvSpPr txBox="1">
            <a:spLocks noChangeArrowheads="1"/>
          </p:cNvSpPr>
          <p:nvPr/>
        </p:nvSpPr>
        <p:spPr bwMode="auto">
          <a:xfrm>
            <a:off x="1066800" y="2819400"/>
            <a:ext cx="59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Is_a</a:t>
            </a:r>
            <a:endParaRPr lang="en-US" altLang="en-US" sz="1800" baseline="-25000">
              <a:solidFill>
                <a:schemeClr val="bg1"/>
              </a:solidFill>
            </a:endParaRPr>
          </a:p>
        </p:txBody>
      </p:sp>
      <p:sp>
        <p:nvSpPr>
          <p:cNvPr id="102416" name="Text Box 10"/>
          <p:cNvSpPr txBox="1">
            <a:spLocks noChangeArrowheads="1"/>
          </p:cNvSpPr>
          <p:nvPr/>
        </p:nvSpPr>
        <p:spPr bwMode="auto">
          <a:xfrm>
            <a:off x="2466975" y="5715000"/>
            <a:ext cx="1511300" cy="646113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my left lower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wisdom tooth</a:t>
            </a:r>
          </a:p>
        </p:txBody>
      </p:sp>
      <p:grpSp>
        <p:nvGrpSpPr>
          <p:cNvPr id="102417" name="Group 11"/>
          <p:cNvGrpSpPr>
            <a:grpSpLocks/>
          </p:cNvGrpSpPr>
          <p:nvPr/>
        </p:nvGrpSpPr>
        <p:grpSpPr bwMode="auto">
          <a:xfrm>
            <a:off x="1182688" y="5410202"/>
            <a:ext cx="1284288" cy="1100138"/>
            <a:chOff x="745" y="3408"/>
            <a:chExt cx="809" cy="693"/>
          </a:xfrm>
        </p:grpSpPr>
        <p:cxnSp>
          <p:nvCxnSpPr>
            <p:cNvPr id="102422" name="AutoShape 12"/>
            <p:cNvCxnSpPr>
              <a:cxnSpLocks noChangeShapeType="1"/>
              <a:stCxn id="102416" idx="1"/>
              <a:endCxn id="102409" idx="3"/>
            </p:cNvCxnSpPr>
            <p:nvPr/>
          </p:nvCxnSpPr>
          <p:spPr bwMode="auto">
            <a:xfrm flipH="1">
              <a:off x="745" y="3804"/>
              <a:ext cx="809" cy="297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2423" name="Text Box 13"/>
            <p:cNvSpPr txBox="1">
              <a:spLocks noChangeArrowheads="1"/>
            </p:cNvSpPr>
            <p:nvPr/>
          </p:nvSpPr>
          <p:spPr bwMode="auto">
            <a:xfrm>
              <a:off x="864" y="3408"/>
              <a:ext cx="54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part-of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at t </a:t>
              </a:r>
            </a:p>
          </p:txBody>
        </p:sp>
      </p:grpSp>
      <p:sp>
        <p:nvSpPr>
          <p:cNvPr id="102418" name="Text Box 14"/>
          <p:cNvSpPr txBox="1">
            <a:spLocks noChangeArrowheads="1"/>
          </p:cNvSpPr>
          <p:nvPr/>
        </p:nvSpPr>
        <p:spPr bwMode="auto">
          <a:xfrm>
            <a:off x="2873375" y="2667000"/>
            <a:ext cx="698500" cy="3698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tooth</a:t>
            </a:r>
          </a:p>
        </p:txBody>
      </p:sp>
      <p:cxnSp>
        <p:nvCxnSpPr>
          <p:cNvPr id="102419" name="AutoShape 15"/>
          <p:cNvCxnSpPr>
            <a:cxnSpLocks noChangeShapeType="1"/>
            <a:stCxn id="102416" idx="0"/>
            <a:endCxn id="102418" idx="2"/>
          </p:cNvCxnSpPr>
          <p:nvPr/>
        </p:nvCxnSpPr>
        <p:spPr bwMode="auto">
          <a:xfrm flipV="1">
            <a:off x="3222625" y="3036888"/>
            <a:ext cx="0" cy="2678112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20" name="Text Box 16"/>
          <p:cNvSpPr txBox="1">
            <a:spLocks noChangeArrowheads="1"/>
          </p:cNvSpPr>
          <p:nvPr/>
        </p:nvSpPr>
        <p:spPr bwMode="auto">
          <a:xfrm>
            <a:off x="2286000" y="3657600"/>
            <a:ext cx="127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Instance-of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at t </a:t>
            </a:r>
          </a:p>
        </p:txBody>
      </p:sp>
      <p:sp>
        <p:nvSpPr>
          <p:cNvPr id="102421" name="Oval 20"/>
          <p:cNvSpPr>
            <a:spLocks noChangeArrowheads="1"/>
          </p:cNvSpPr>
          <p:nvPr/>
        </p:nvSpPr>
        <p:spPr bwMode="auto">
          <a:xfrm>
            <a:off x="1143000" y="5334000"/>
            <a:ext cx="1295400" cy="762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9" name="AutoShape 2"/>
          <p:cNvSpPr>
            <a:spLocks noGrp="1" noChangeArrowheads="1"/>
          </p:cNvSpPr>
          <p:nvPr>
            <p:ph type="title"/>
          </p:nvPr>
        </p:nvSpPr>
        <p:spPr>
          <a:xfrm>
            <a:off x="228600" y="762000"/>
            <a:ext cx="8686800" cy="762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Part-of can be generalized, … with care !</a:t>
            </a:r>
          </a:p>
        </p:txBody>
      </p:sp>
      <p:sp>
        <p:nvSpPr>
          <p:cNvPr id="30" name="Rectangle 18"/>
          <p:cNvSpPr>
            <a:spLocks noGrp="1" noChangeArrowheads="1"/>
          </p:cNvSpPr>
          <p:nvPr>
            <p:ph idx="1"/>
          </p:nvPr>
        </p:nvSpPr>
        <p:spPr>
          <a:xfrm>
            <a:off x="4718050" y="1676400"/>
            <a:ext cx="4197350" cy="49530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i="1" dirty="0" smtClean="0"/>
              <a:t>C </a:t>
            </a:r>
            <a:r>
              <a:rPr lang="en-US" altLang="en-US" i="1" dirty="0" err="1" smtClean="0"/>
              <a:t>part_of</a:t>
            </a:r>
            <a:r>
              <a:rPr lang="en-US" altLang="en-US" i="1" dirty="0" smtClean="0"/>
              <a:t> C</a:t>
            </a:r>
            <a:r>
              <a:rPr lang="en-US" altLang="en-US" dirty="0" smtClean="0"/>
              <a:t>1 = [</a:t>
            </a:r>
            <a:r>
              <a:rPr lang="en-US" altLang="en-US" dirty="0" err="1" smtClean="0"/>
              <a:t>def</a:t>
            </a:r>
            <a:r>
              <a:rPr lang="en-US" altLang="en-US" dirty="0" smtClean="0"/>
              <a:t>] </a:t>
            </a:r>
          </a:p>
          <a:p>
            <a:pPr marL="0" indent="0" eaLnBrk="1" hangingPunct="1">
              <a:buFontTx/>
              <a:buNone/>
            </a:pPr>
            <a:r>
              <a:rPr lang="en-US" altLang="en-US" dirty="0" smtClean="0"/>
              <a:t>for all </a:t>
            </a:r>
            <a:r>
              <a:rPr lang="en-US" altLang="en-US" i="1" dirty="0" smtClean="0"/>
              <a:t>c</a:t>
            </a:r>
            <a:r>
              <a:rPr lang="en-US" altLang="en-US" dirty="0" smtClean="0"/>
              <a:t>, </a:t>
            </a:r>
            <a:r>
              <a:rPr lang="en-US" altLang="en-US" i="1" dirty="0" smtClean="0"/>
              <a:t>t</a:t>
            </a:r>
            <a:r>
              <a:rPr lang="en-US" altLang="en-US" dirty="0" smtClean="0"/>
              <a:t>, </a:t>
            </a:r>
          </a:p>
          <a:p>
            <a:pPr marL="0" indent="0" eaLnBrk="1" hangingPunct="1">
              <a:buFontTx/>
              <a:buNone/>
            </a:pPr>
            <a:r>
              <a:rPr lang="en-US" altLang="en-US" dirty="0" smtClean="0"/>
              <a:t>	if </a:t>
            </a:r>
            <a:r>
              <a:rPr lang="en-US" altLang="en-US" i="1" dirty="0" err="1" smtClean="0"/>
              <a:t>Cct</a:t>
            </a:r>
            <a:r>
              <a:rPr lang="en-US" altLang="en-US" i="1" dirty="0" smtClean="0"/>
              <a:t> </a:t>
            </a:r>
          </a:p>
          <a:p>
            <a:pPr marL="0" indent="0" eaLnBrk="1" hangingPunct="1">
              <a:buFontTx/>
              <a:buNone/>
            </a:pPr>
            <a:r>
              <a:rPr lang="en-US" altLang="en-US" i="1" dirty="0" smtClean="0"/>
              <a:t>	</a:t>
            </a:r>
            <a:r>
              <a:rPr lang="en-US" altLang="en-US" dirty="0" smtClean="0"/>
              <a:t>then there is some </a:t>
            </a:r>
            <a:r>
              <a:rPr lang="en-US" altLang="en-US" i="1" dirty="0" smtClean="0"/>
              <a:t>c</a:t>
            </a:r>
            <a:r>
              <a:rPr lang="en-US" altLang="en-US" dirty="0" smtClean="0"/>
              <a:t>1 	such that </a:t>
            </a:r>
            <a:r>
              <a:rPr lang="en-US" altLang="en-US" i="1" dirty="0" smtClean="0"/>
              <a:t>C</a:t>
            </a:r>
            <a:r>
              <a:rPr lang="en-US" altLang="en-US" dirty="0" smtClean="0"/>
              <a:t>1</a:t>
            </a:r>
            <a:r>
              <a:rPr lang="en-US" altLang="en-US" i="1" dirty="0" smtClean="0"/>
              <a:t>c</a:t>
            </a:r>
            <a:r>
              <a:rPr lang="en-US" altLang="en-US" dirty="0" smtClean="0"/>
              <a:t>1</a:t>
            </a:r>
            <a:r>
              <a:rPr lang="en-US" altLang="en-US" i="1" dirty="0" smtClean="0"/>
              <a:t>t </a:t>
            </a:r>
            <a:r>
              <a:rPr lang="en-US" altLang="en-US" dirty="0" smtClean="0"/>
              <a:t>and 	</a:t>
            </a:r>
            <a:r>
              <a:rPr lang="en-US" altLang="en-US" i="1" dirty="0" smtClean="0"/>
              <a:t>c </a:t>
            </a:r>
            <a:r>
              <a:rPr lang="en-US" altLang="en-US" b="1" dirty="0" err="1" smtClean="0"/>
              <a:t>part_of</a:t>
            </a:r>
            <a:r>
              <a:rPr lang="en-US" altLang="en-US" b="1" dirty="0" smtClean="0"/>
              <a:t> </a:t>
            </a:r>
            <a:r>
              <a:rPr lang="en-US" altLang="en-US" i="1" dirty="0" smtClean="0"/>
              <a:t>c</a:t>
            </a:r>
            <a:r>
              <a:rPr lang="en-US" altLang="en-US" dirty="0" smtClean="0"/>
              <a:t>1 </a:t>
            </a:r>
            <a:r>
              <a:rPr lang="en-US" altLang="en-US" b="1" dirty="0" smtClean="0"/>
              <a:t>at </a:t>
            </a:r>
            <a:r>
              <a:rPr lang="en-US" altLang="en-US" i="1" dirty="0" smtClean="0"/>
              <a:t>t</a:t>
            </a:r>
            <a:r>
              <a:rPr lang="en-US" altLang="en-US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1632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Part-of can be generalized, … with care !</a:t>
            </a:r>
          </a:p>
        </p:txBody>
      </p:sp>
      <p:sp>
        <p:nvSpPr>
          <p:cNvPr id="1947666" name="Rectangle 18"/>
          <p:cNvSpPr>
            <a:spLocks noGrp="1" noChangeArrowheads="1"/>
          </p:cNvSpPr>
          <p:nvPr>
            <p:ph idx="1"/>
          </p:nvPr>
        </p:nvSpPr>
        <p:spPr>
          <a:xfrm>
            <a:off x="3810000" y="1676400"/>
            <a:ext cx="5105400" cy="4953000"/>
          </a:xfrm>
        </p:spPr>
        <p:txBody>
          <a:bodyPr/>
          <a:lstStyle/>
          <a:p>
            <a:pPr marL="288925" indent="-288925" eaLnBrk="1" hangingPunct="1"/>
            <a:r>
              <a:rPr lang="en-US" altLang="en-US" sz="2800" b="1" i="1" dirty="0" smtClean="0"/>
              <a:t>Horse teeth</a:t>
            </a:r>
            <a:r>
              <a:rPr lang="en-US" altLang="en-US" sz="2800" dirty="0" smtClean="0"/>
              <a:t> are not parts of human beings</a:t>
            </a:r>
          </a:p>
          <a:p>
            <a:pPr marL="288925" indent="-288925" eaLnBrk="1" hangingPunct="1"/>
            <a:r>
              <a:rPr lang="en-US" altLang="en-US" sz="2800" b="1" i="1" dirty="0" smtClean="0"/>
              <a:t>Extracted teeth </a:t>
            </a:r>
            <a:r>
              <a:rPr lang="en-US" altLang="en-US" sz="2800" dirty="0" smtClean="0"/>
              <a:t>are not parts of human beings</a:t>
            </a:r>
          </a:p>
          <a:p>
            <a:pPr marL="288925" indent="-288925" eaLnBrk="1" hangingPunct="1"/>
            <a:r>
              <a:rPr lang="en-US" altLang="en-US" sz="2800" dirty="0" smtClean="0"/>
              <a:t>‘</a:t>
            </a:r>
            <a:r>
              <a:rPr lang="en-US" altLang="en-US" sz="2800" b="1" i="1" dirty="0" smtClean="0"/>
              <a:t>Canonical tooth is part of canonical human being</a:t>
            </a:r>
            <a:r>
              <a:rPr lang="en-US" altLang="en-US" sz="2800" dirty="0" smtClean="0"/>
              <a:t>’, but…, there are (very likely) no such particulars</a:t>
            </a:r>
          </a:p>
          <a:p>
            <a:pPr marL="288925" indent="-288925" eaLnBrk="1" hangingPunct="1"/>
            <a:r>
              <a:rPr lang="en-US" altLang="en-US" sz="2800" dirty="0" smtClean="0"/>
              <a:t>…</a:t>
            </a:r>
          </a:p>
        </p:txBody>
      </p:sp>
      <p:sp>
        <p:nvSpPr>
          <p:cNvPr id="10445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443EDC2-A6C7-4425-9D09-2F84E15D000A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83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04451" name="Oval 17"/>
          <p:cNvSpPr>
            <a:spLocks noChangeArrowheads="1"/>
          </p:cNvSpPr>
          <p:nvPr/>
        </p:nvSpPr>
        <p:spPr bwMode="auto">
          <a:xfrm>
            <a:off x="8077200" y="228600"/>
            <a:ext cx="914400" cy="914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695450" y="2468563"/>
            <a:ext cx="1416050" cy="1204912"/>
            <a:chOff x="1068" y="1555"/>
            <a:chExt cx="892" cy="759"/>
          </a:xfrm>
        </p:grpSpPr>
        <p:cxnSp>
          <p:nvCxnSpPr>
            <p:cNvPr id="104471" name="AutoShape 22"/>
            <p:cNvCxnSpPr>
              <a:cxnSpLocks noChangeShapeType="1"/>
            </p:cNvCxnSpPr>
            <p:nvPr/>
          </p:nvCxnSpPr>
          <p:spPr bwMode="auto">
            <a:xfrm flipH="1">
              <a:off x="1068" y="1808"/>
              <a:ext cx="792" cy="432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4472" name="Text Box 23"/>
            <p:cNvSpPr txBox="1">
              <a:spLocks noChangeArrowheads="1"/>
            </p:cNvSpPr>
            <p:nvPr/>
          </p:nvSpPr>
          <p:spPr bwMode="auto">
            <a:xfrm>
              <a:off x="1356" y="2064"/>
              <a:ext cx="60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FF0000"/>
                  </a:solidFill>
                </a:rPr>
                <a:t>Part-of</a:t>
              </a:r>
            </a:p>
          </p:txBody>
        </p:sp>
        <p:sp>
          <p:nvSpPr>
            <p:cNvPr id="104473" name="Text Box 24"/>
            <p:cNvSpPr txBox="1">
              <a:spLocks noChangeArrowheads="1"/>
            </p:cNvSpPr>
            <p:nvPr/>
          </p:nvSpPr>
          <p:spPr bwMode="auto">
            <a:xfrm>
              <a:off x="1372" y="1555"/>
              <a:ext cx="26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104455" name="Slide Number Placeholder 3"/>
          <p:cNvSpPr txBox="1">
            <a:spLocks/>
          </p:cNvSpPr>
          <p:nvPr/>
        </p:nvSpPr>
        <p:spPr bwMode="auto">
          <a:xfrm>
            <a:off x="-225425" y="6553200"/>
            <a:ext cx="614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1345104-51B4-4E9E-913D-CF12AF77A590}" type="slidenum">
              <a:rPr lang="en-US" altLang="en-US" sz="1400" b="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83</a:t>
            </a:fld>
            <a:endParaRPr lang="en-US" altLang="en-US" sz="1400" b="0">
              <a:solidFill>
                <a:schemeClr val="bg1"/>
              </a:solidFill>
            </a:endParaRPr>
          </a:p>
        </p:txBody>
      </p:sp>
      <p:sp>
        <p:nvSpPr>
          <p:cNvPr id="104456" name="Text Box 3"/>
          <p:cNvSpPr txBox="1">
            <a:spLocks noChangeArrowheads="1"/>
          </p:cNvSpPr>
          <p:nvPr/>
        </p:nvSpPr>
        <p:spPr bwMode="auto">
          <a:xfrm>
            <a:off x="703166" y="6324600"/>
            <a:ext cx="479618" cy="36933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104457" name="Text Box 4"/>
          <p:cNvSpPr txBox="1">
            <a:spLocks noChangeArrowheads="1"/>
          </p:cNvSpPr>
          <p:nvPr/>
        </p:nvSpPr>
        <p:spPr bwMode="auto">
          <a:xfrm>
            <a:off x="177800" y="3352800"/>
            <a:ext cx="1498600" cy="4048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human</a:t>
            </a:r>
            <a:r>
              <a:rPr lang="en-US" altLang="en-US" sz="1800">
                <a:solidFill>
                  <a:schemeClr val="bg1"/>
                </a:solidFill>
              </a:rPr>
              <a:t> </a:t>
            </a:r>
            <a:r>
              <a:rPr lang="en-US" altLang="en-US" sz="1800">
                <a:solidFill>
                  <a:schemeClr val="accent2"/>
                </a:solidFill>
              </a:rPr>
              <a:t>being</a:t>
            </a:r>
          </a:p>
        </p:txBody>
      </p:sp>
      <p:cxnSp>
        <p:nvCxnSpPr>
          <p:cNvPr id="104458" name="AutoShape 5"/>
          <p:cNvCxnSpPr>
            <a:cxnSpLocks noChangeShapeType="1"/>
            <a:stCxn id="104456" idx="0"/>
            <a:endCxn id="104457" idx="2"/>
          </p:cNvCxnSpPr>
          <p:nvPr/>
        </p:nvCxnSpPr>
        <p:spPr bwMode="auto">
          <a:xfrm flipH="1" flipV="1">
            <a:off x="927100" y="3757613"/>
            <a:ext cx="15875" cy="2566987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4459" name="Text Box 6"/>
          <p:cNvSpPr txBox="1">
            <a:spLocks noChangeArrowheads="1"/>
          </p:cNvSpPr>
          <p:nvPr/>
        </p:nvSpPr>
        <p:spPr bwMode="auto">
          <a:xfrm>
            <a:off x="990600" y="4114800"/>
            <a:ext cx="127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Instance-of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at t </a:t>
            </a:r>
          </a:p>
        </p:txBody>
      </p:sp>
      <p:sp>
        <p:nvSpPr>
          <p:cNvPr id="104460" name="Text Box 7"/>
          <p:cNvSpPr txBox="1">
            <a:spLocks noChangeArrowheads="1"/>
          </p:cNvSpPr>
          <p:nvPr/>
        </p:nvSpPr>
        <p:spPr bwMode="auto">
          <a:xfrm>
            <a:off x="111125" y="2209800"/>
            <a:ext cx="1651000" cy="4048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living creature</a:t>
            </a:r>
          </a:p>
        </p:txBody>
      </p:sp>
      <p:cxnSp>
        <p:nvCxnSpPr>
          <p:cNvPr id="104461" name="AutoShape 8"/>
          <p:cNvCxnSpPr>
            <a:cxnSpLocks noChangeShapeType="1"/>
            <a:stCxn id="104457" idx="0"/>
            <a:endCxn id="104460" idx="2"/>
          </p:cNvCxnSpPr>
          <p:nvPr/>
        </p:nvCxnSpPr>
        <p:spPr bwMode="auto">
          <a:xfrm flipV="1">
            <a:off x="927100" y="2633663"/>
            <a:ext cx="9525" cy="700087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4462" name="Text Box 9"/>
          <p:cNvSpPr txBox="1">
            <a:spLocks noChangeArrowheads="1"/>
          </p:cNvSpPr>
          <p:nvPr/>
        </p:nvSpPr>
        <p:spPr bwMode="auto">
          <a:xfrm>
            <a:off x="1066800" y="2819400"/>
            <a:ext cx="59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Is_a</a:t>
            </a:r>
            <a:endParaRPr lang="en-US" altLang="en-US" sz="1800" baseline="-25000">
              <a:solidFill>
                <a:schemeClr val="bg1"/>
              </a:solidFill>
            </a:endParaRPr>
          </a:p>
        </p:txBody>
      </p:sp>
      <p:sp>
        <p:nvSpPr>
          <p:cNvPr id="104463" name="Text Box 10"/>
          <p:cNvSpPr txBox="1">
            <a:spLocks noChangeArrowheads="1"/>
          </p:cNvSpPr>
          <p:nvPr/>
        </p:nvSpPr>
        <p:spPr bwMode="auto">
          <a:xfrm>
            <a:off x="2466975" y="5715000"/>
            <a:ext cx="1511300" cy="646113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my left lower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wisdom tooth</a:t>
            </a:r>
          </a:p>
        </p:txBody>
      </p:sp>
      <p:grpSp>
        <p:nvGrpSpPr>
          <p:cNvPr id="104464" name="Group 11"/>
          <p:cNvGrpSpPr>
            <a:grpSpLocks/>
          </p:cNvGrpSpPr>
          <p:nvPr/>
        </p:nvGrpSpPr>
        <p:grpSpPr bwMode="auto">
          <a:xfrm>
            <a:off x="1182688" y="5410202"/>
            <a:ext cx="1284288" cy="1100138"/>
            <a:chOff x="745" y="3408"/>
            <a:chExt cx="809" cy="693"/>
          </a:xfrm>
        </p:grpSpPr>
        <p:cxnSp>
          <p:nvCxnSpPr>
            <p:cNvPr id="104469" name="AutoShape 12"/>
            <p:cNvCxnSpPr>
              <a:cxnSpLocks noChangeShapeType="1"/>
              <a:stCxn id="104463" idx="1"/>
              <a:endCxn id="104456" idx="3"/>
            </p:cNvCxnSpPr>
            <p:nvPr/>
          </p:nvCxnSpPr>
          <p:spPr bwMode="auto">
            <a:xfrm flipH="1">
              <a:off x="745" y="3804"/>
              <a:ext cx="809" cy="297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4470" name="Text Box 13"/>
            <p:cNvSpPr txBox="1">
              <a:spLocks noChangeArrowheads="1"/>
            </p:cNvSpPr>
            <p:nvPr/>
          </p:nvSpPr>
          <p:spPr bwMode="auto">
            <a:xfrm>
              <a:off x="864" y="3408"/>
              <a:ext cx="54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part-of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at t </a:t>
              </a:r>
            </a:p>
          </p:txBody>
        </p:sp>
      </p:grpSp>
      <p:sp>
        <p:nvSpPr>
          <p:cNvPr id="104465" name="Text Box 14"/>
          <p:cNvSpPr txBox="1">
            <a:spLocks noChangeArrowheads="1"/>
          </p:cNvSpPr>
          <p:nvPr/>
        </p:nvSpPr>
        <p:spPr bwMode="auto">
          <a:xfrm>
            <a:off x="2873375" y="2667000"/>
            <a:ext cx="698500" cy="3698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tooth</a:t>
            </a:r>
          </a:p>
        </p:txBody>
      </p:sp>
      <p:cxnSp>
        <p:nvCxnSpPr>
          <p:cNvPr id="104466" name="AutoShape 15"/>
          <p:cNvCxnSpPr>
            <a:cxnSpLocks noChangeShapeType="1"/>
            <a:stCxn id="104463" idx="0"/>
            <a:endCxn id="104465" idx="2"/>
          </p:cNvCxnSpPr>
          <p:nvPr/>
        </p:nvCxnSpPr>
        <p:spPr bwMode="auto">
          <a:xfrm flipV="1">
            <a:off x="3222625" y="3036888"/>
            <a:ext cx="0" cy="2678112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4467" name="Text Box 16"/>
          <p:cNvSpPr txBox="1">
            <a:spLocks noChangeArrowheads="1"/>
          </p:cNvSpPr>
          <p:nvPr/>
        </p:nvSpPr>
        <p:spPr bwMode="auto">
          <a:xfrm>
            <a:off x="2286000" y="3657600"/>
            <a:ext cx="127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Instance-of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at t </a:t>
            </a:r>
          </a:p>
        </p:txBody>
      </p:sp>
      <p:sp>
        <p:nvSpPr>
          <p:cNvPr id="104468" name="Oval 20"/>
          <p:cNvSpPr>
            <a:spLocks noChangeArrowheads="1"/>
          </p:cNvSpPr>
          <p:nvPr/>
        </p:nvSpPr>
        <p:spPr bwMode="auto">
          <a:xfrm>
            <a:off x="1143000" y="5334000"/>
            <a:ext cx="1295400" cy="762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5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666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3" name="AutoShap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000" dirty="0" smtClean="0"/>
              <a:t>The essential pieces</a:t>
            </a:r>
          </a:p>
        </p:txBody>
      </p:sp>
      <p:sp>
        <p:nvSpPr>
          <p:cNvPr id="10649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A5E58E8-B58C-4592-A4F8-C5050C87002C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84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06499" name="Text Box 2"/>
          <p:cNvSpPr txBox="1">
            <a:spLocks noChangeArrowheads="1"/>
          </p:cNvSpPr>
          <p:nvPr/>
        </p:nvSpPr>
        <p:spPr bwMode="auto">
          <a:xfrm>
            <a:off x="914400" y="3276600"/>
            <a:ext cx="260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06500" name="Text Box 3"/>
          <p:cNvSpPr txBox="1">
            <a:spLocks noChangeArrowheads="1"/>
          </p:cNvSpPr>
          <p:nvPr/>
        </p:nvSpPr>
        <p:spPr bwMode="auto">
          <a:xfrm>
            <a:off x="2590800" y="3276600"/>
            <a:ext cx="260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06501" name="Text Box 4"/>
          <p:cNvSpPr txBox="1">
            <a:spLocks noChangeArrowheads="1"/>
          </p:cNvSpPr>
          <p:nvPr/>
        </p:nvSpPr>
        <p:spPr bwMode="auto">
          <a:xfrm>
            <a:off x="7054850" y="3352800"/>
            <a:ext cx="260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06502" name="Text Box 5"/>
          <p:cNvSpPr txBox="1">
            <a:spLocks noChangeArrowheads="1"/>
          </p:cNvSpPr>
          <p:nvPr/>
        </p:nvSpPr>
        <p:spPr bwMode="auto">
          <a:xfrm>
            <a:off x="4191000" y="3200400"/>
            <a:ext cx="1123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</a:rPr>
              <a:t>instanceOf</a:t>
            </a:r>
          </a:p>
        </p:txBody>
      </p:sp>
      <p:sp>
        <p:nvSpPr>
          <p:cNvPr id="106504" name="AutoShape 7"/>
          <p:cNvSpPr>
            <a:spLocks noChangeArrowheads="1"/>
          </p:cNvSpPr>
          <p:nvPr/>
        </p:nvSpPr>
        <p:spPr bwMode="auto">
          <a:xfrm>
            <a:off x="1873250" y="2135188"/>
            <a:ext cx="1276350" cy="7096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66"/>
                </a:solidFill>
              </a:rPr>
              <a:t>material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66"/>
                </a:solidFill>
              </a:rPr>
              <a:t>object</a:t>
            </a:r>
          </a:p>
        </p:txBody>
      </p:sp>
      <p:sp>
        <p:nvSpPr>
          <p:cNvPr id="106505" name="AutoShape 8"/>
          <p:cNvSpPr>
            <a:spLocks noChangeArrowheads="1"/>
          </p:cNvSpPr>
          <p:nvPr/>
        </p:nvSpPr>
        <p:spPr bwMode="auto">
          <a:xfrm>
            <a:off x="4716463" y="2135188"/>
            <a:ext cx="1352550" cy="709612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66"/>
                </a:solidFill>
              </a:rPr>
              <a:t>spacetime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66"/>
                </a:solidFill>
              </a:rPr>
              <a:t>region</a:t>
            </a:r>
          </a:p>
        </p:txBody>
      </p:sp>
      <p:sp>
        <p:nvSpPr>
          <p:cNvPr id="106506" name="AutoShape 9"/>
          <p:cNvSpPr>
            <a:spLocks noChangeArrowheads="1"/>
          </p:cNvSpPr>
          <p:nvPr/>
        </p:nvSpPr>
        <p:spPr bwMode="auto">
          <a:xfrm>
            <a:off x="2193925" y="4302125"/>
            <a:ext cx="633413" cy="4587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me</a:t>
            </a:r>
          </a:p>
        </p:txBody>
      </p:sp>
      <p:sp>
        <p:nvSpPr>
          <p:cNvPr id="106507" name="AutoShape 10"/>
          <p:cNvSpPr>
            <a:spLocks noChangeArrowheads="1"/>
          </p:cNvSpPr>
          <p:nvPr/>
        </p:nvSpPr>
        <p:spPr bwMode="auto">
          <a:xfrm>
            <a:off x="7743825" y="3962400"/>
            <a:ext cx="1371600" cy="11239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>
            <a:solidFill>
              <a:srgbClr val="FF66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some temporal region</a:t>
            </a:r>
          </a:p>
        </p:txBody>
      </p:sp>
      <p:sp>
        <p:nvSpPr>
          <p:cNvPr id="106508" name="AutoShape 11"/>
          <p:cNvSpPr>
            <a:spLocks noChangeArrowheads="1"/>
          </p:cNvSpPr>
          <p:nvPr/>
        </p:nvSpPr>
        <p:spPr bwMode="auto">
          <a:xfrm>
            <a:off x="3681413" y="4143375"/>
            <a:ext cx="642937" cy="7635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>
            <a:solidFill>
              <a:srgbClr val="FF66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my life</a:t>
            </a:r>
          </a:p>
        </p:txBody>
      </p:sp>
      <p:sp>
        <p:nvSpPr>
          <p:cNvPr id="106509" name="AutoShape 12"/>
          <p:cNvSpPr>
            <a:spLocks noChangeArrowheads="1"/>
          </p:cNvSpPr>
          <p:nvPr/>
        </p:nvSpPr>
        <p:spPr bwMode="auto">
          <a:xfrm>
            <a:off x="4867275" y="4135438"/>
            <a:ext cx="1049338" cy="787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>
            <a:solidFill>
              <a:srgbClr val="FF66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my 4D STR</a:t>
            </a:r>
          </a:p>
        </p:txBody>
      </p:sp>
      <p:sp>
        <p:nvSpPr>
          <p:cNvPr id="106510" name="AutoShape 13"/>
          <p:cNvSpPr>
            <a:spLocks noChangeArrowheads="1"/>
          </p:cNvSpPr>
          <p:nvPr/>
        </p:nvSpPr>
        <p:spPr bwMode="auto">
          <a:xfrm>
            <a:off x="4840288" y="5573713"/>
            <a:ext cx="1104900" cy="112236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some spatial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region</a:t>
            </a:r>
          </a:p>
        </p:txBody>
      </p:sp>
      <p:sp>
        <p:nvSpPr>
          <p:cNvPr id="106511" name="AutoShape 14"/>
          <p:cNvSpPr>
            <a:spLocks noChangeArrowheads="1"/>
          </p:cNvSpPr>
          <p:nvPr/>
        </p:nvSpPr>
        <p:spPr bwMode="auto">
          <a:xfrm>
            <a:off x="3441700" y="2286000"/>
            <a:ext cx="1123950" cy="406400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66"/>
                </a:solidFill>
              </a:rPr>
              <a:t>history</a:t>
            </a:r>
          </a:p>
        </p:txBody>
      </p:sp>
      <p:sp>
        <p:nvSpPr>
          <p:cNvPr id="106512" name="AutoShape 15"/>
          <p:cNvSpPr>
            <a:spLocks noChangeArrowheads="1"/>
          </p:cNvSpPr>
          <p:nvPr/>
        </p:nvSpPr>
        <p:spPr bwMode="auto">
          <a:xfrm>
            <a:off x="6503988" y="2135188"/>
            <a:ext cx="1050925" cy="7096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66"/>
                </a:solidFill>
              </a:rPr>
              <a:t>spatial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66"/>
                </a:solidFill>
              </a:rPr>
              <a:t>region</a:t>
            </a:r>
          </a:p>
        </p:txBody>
      </p:sp>
      <p:sp>
        <p:nvSpPr>
          <p:cNvPr id="106513" name="AutoShape 16"/>
          <p:cNvSpPr>
            <a:spLocks noChangeArrowheads="1"/>
          </p:cNvSpPr>
          <p:nvPr/>
        </p:nvSpPr>
        <p:spPr bwMode="auto">
          <a:xfrm>
            <a:off x="7848600" y="2135188"/>
            <a:ext cx="1143000" cy="709612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66"/>
                </a:solidFill>
              </a:rPr>
              <a:t>temporal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66"/>
                </a:solidFill>
              </a:rPr>
              <a:t>region</a:t>
            </a:r>
          </a:p>
        </p:txBody>
      </p:sp>
      <p:sp>
        <p:nvSpPr>
          <p:cNvPr id="106514" name="Rectangle 17"/>
          <p:cNvSpPr>
            <a:spLocks noChangeArrowheads="1"/>
          </p:cNvSpPr>
          <p:nvPr/>
        </p:nvSpPr>
        <p:spPr bwMode="auto">
          <a:xfrm>
            <a:off x="0" y="32004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66"/>
              </a:solidFill>
            </a:endParaRPr>
          </a:p>
        </p:txBody>
      </p:sp>
      <p:sp>
        <p:nvSpPr>
          <p:cNvPr id="106515" name="AutoShape 18"/>
          <p:cNvSpPr>
            <a:spLocks noChangeArrowheads="1"/>
          </p:cNvSpPr>
          <p:nvPr/>
        </p:nvSpPr>
        <p:spPr bwMode="auto">
          <a:xfrm>
            <a:off x="152400" y="2135188"/>
            <a:ext cx="1428750" cy="7096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66"/>
                </a:solidFill>
              </a:rPr>
              <a:t>dependent continuant</a:t>
            </a:r>
          </a:p>
        </p:txBody>
      </p:sp>
      <p:sp>
        <p:nvSpPr>
          <p:cNvPr id="106516" name="AutoShape 19"/>
          <p:cNvSpPr>
            <a:spLocks noChangeArrowheads="1"/>
          </p:cNvSpPr>
          <p:nvPr/>
        </p:nvSpPr>
        <p:spPr bwMode="auto">
          <a:xfrm>
            <a:off x="341313" y="4130675"/>
            <a:ext cx="1050925" cy="7969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66"/>
                </a:solidFill>
              </a:rPr>
              <a:t>some quality</a:t>
            </a:r>
          </a:p>
        </p:txBody>
      </p:sp>
      <p:cxnSp>
        <p:nvCxnSpPr>
          <p:cNvPr id="106517" name="AutoShape 20"/>
          <p:cNvCxnSpPr>
            <a:cxnSpLocks noChangeShapeType="1"/>
            <a:stCxn id="106516" idx="0"/>
            <a:endCxn id="106515" idx="2"/>
          </p:cNvCxnSpPr>
          <p:nvPr/>
        </p:nvCxnSpPr>
        <p:spPr bwMode="auto">
          <a:xfrm flipV="1">
            <a:off x="866775" y="2844800"/>
            <a:ext cx="0" cy="1271588"/>
          </a:xfrm>
          <a:prstGeom prst="straightConnector1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18" name="AutoShape 21"/>
          <p:cNvCxnSpPr>
            <a:cxnSpLocks noChangeShapeType="1"/>
            <a:stCxn id="106506" idx="0"/>
            <a:endCxn id="106504" idx="2"/>
          </p:cNvCxnSpPr>
          <p:nvPr/>
        </p:nvCxnSpPr>
        <p:spPr bwMode="auto">
          <a:xfrm flipV="1">
            <a:off x="2511425" y="2844800"/>
            <a:ext cx="0" cy="1443038"/>
          </a:xfrm>
          <a:prstGeom prst="straightConnector1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19" name="AutoShape 22"/>
          <p:cNvCxnSpPr>
            <a:cxnSpLocks noChangeShapeType="1"/>
            <a:stCxn id="106508" idx="0"/>
            <a:endCxn id="106511" idx="2"/>
          </p:cNvCxnSpPr>
          <p:nvPr/>
        </p:nvCxnSpPr>
        <p:spPr bwMode="auto">
          <a:xfrm flipV="1">
            <a:off x="4003675" y="2692400"/>
            <a:ext cx="0" cy="1441450"/>
          </a:xfrm>
          <a:prstGeom prst="straightConnector1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20" name="AutoShape 23"/>
          <p:cNvCxnSpPr>
            <a:cxnSpLocks noChangeShapeType="1"/>
            <a:stCxn id="106509" idx="0"/>
            <a:endCxn id="106505" idx="2"/>
          </p:cNvCxnSpPr>
          <p:nvPr/>
        </p:nvCxnSpPr>
        <p:spPr bwMode="auto">
          <a:xfrm flipV="1">
            <a:off x="5392738" y="2844800"/>
            <a:ext cx="0" cy="1281113"/>
          </a:xfrm>
          <a:prstGeom prst="straightConnector1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21" name="AutoShape 24"/>
          <p:cNvCxnSpPr>
            <a:cxnSpLocks noChangeShapeType="1"/>
            <a:stCxn id="106507" idx="0"/>
            <a:endCxn id="106513" idx="2"/>
          </p:cNvCxnSpPr>
          <p:nvPr/>
        </p:nvCxnSpPr>
        <p:spPr bwMode="auto">
          <a:xfrm flipH="1" flipV="1">
            <a:off x="8420100" y="2844800"/>
            <a:ext cx="9525" cy="1108075"/>
          </a:xfrm>
          <a:prstGeom prst="straightConnector1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22" name="AutoShape 25"/>
          <p:cNvCxnSpPr>
            <a:cxnSpLocks noChangeShapeType="1"/>
            <a:stCxn id="106506" idx="1"/>
            <a:endCxn id="106516" idx="3"/>
          </p:cNvCxnSpPr>
          <p:nvPr/>
        </p:nvCxnSpPr>
        <p:spPr bwMode="auto">
          <a:xfrm flipH="1" flipV="1">
            <a:off x="1406525" y="4529138"/>
            <a:ext cx="773113" cy="317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23" name="AutoShape 26"/>
          <p:cNvCxnSpPr>
            <a:cxnSpLocks noChangeShapeType="1"/>
            <a:stCxn id="106508" idx="1"/>
            <a:endCxn id="106506" idx="3"/>
          </p:cNvCxnSpPr>
          <p:nvPr/>
        </p:nvCxnSpPr>
        <p:spPr bwMode="auto">
          <a:xfrm flipH="1">
            <a:off x="2841625" y="4525963"/>
            <a:ext cx="830263" cy="635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24" name="AutoShape 27"/>
          <p:cNvCxnSpPr>
            <a:cxnSpLocks noChangeShapeType="1"/>
            <a:stCxn id="106509" idx="1"/>
            <a:endCxn id="106508" idx="3"/>
          </p:cNvCxnSpPr>
          <p:nvPr/>
        </p:nvCxnSpPr>
        <p:spPr bwMode="auto">
          <a:xfrm flipH="1" flipV="1">
            <a:off x="4333875" y="4525963"/>
            <a:ext cx="523875" cy="317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25" name="AutoShape 28"/>
          <p:cNvCxnSpPr>
            <a:cxnSpLocks noChangeShapeType="1"/>
            <a:stCxn id="106510" idx="0"/>
            <a:endCxn id="106509" idx="2"/>
          </p:cNvCxnSpPr>
          <p:nvPr/>
        </p:nvCxnSpPr>
        <p:spPr bwMode="auto">
          <a:xfrm flipV="1">
            <a:off x="5392738" y="4932363"/>
            <a:ext cx="0" cy="627062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26" name="AutoShape 29"/>
          <p:cNvCxnSpPr>
            <a:cxnSpLocks noChangeShapeType="1"/>
            <a:stCxn id="106507" idx="1"/>
            <a:endCxn id="106509" idx="3"/>
          </p:cNvCxnSpPr>
          <p:nvPr/>
        </p:nvCxnSpPr>
        <p:spPr bwMode="auto">
          <a:xfrm flipH="1">
            <a:off x="5926138" y="4524375"/>
            <a:ext cx="1808162" cy="4763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6527" name="Text Box 30"/>
          <p:cNvSpPr txBox="1">
            <a:spLocks noChangeArrowheads="1"/>
          </p:cNvSpPr>
          <p:nvPr/>
        </p:nvSpPr>
        <p:spPr bwMode="auto">
          <a:xfrm>
            <a:off x="3429000" y="5867400"/>
            <a:ext cx="1228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located-in at t</a:t>
            </a:r>
          </a:p>
        </p:txBody>
      </p:sp>
      <p:sp>
        <p:nvSpPr>
          <p:cNvPr id="106528" name="Text Box 31"/>
          <p:cNvSpPr txBox="1">
            <a:spLocks noChangeArrowheads="1"/>
          </p:cNvSpPr>
          <p:nvPr/>
        </p:nvSpPr>
        <p:spPr bwMode="auto">
          <a:xfrm>
            <a:off x="1439863" y="4724400"/>
            <a:ext cx="657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… at t</a:t>
            </a:r>
          </a:p>
        </p:txBody>
      </p:sp>
      <p:sp>
        <p:nvSpPr>
          <p:cNvPr id="106529" name="Text Box 32"/>
          <p:cNvSpPr txBox="1">
            <a:spLocks noChangeArrowheads="1"/>
          </p:cNvSpPr>
          <p:nvPr/>
        </p:nvSpPr>
        <p:spPr bwMode="auto">
          <a:xfrm>
            <a:off x="2514600" y="3886200"/>
            <a:ext cx="152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participantOf at t</a:t>
            </a:r>
          </a:p>
        </p:txBody>
      </p:sp>
      <p:sp>
        <p:nvSpPr>
          <p:cNvPr id="106530" name="Text Box 33"/>
          <p:cNvSpPr txBox="1">
            <a:spLocks noChangeArrowheads="1"/>
          </p:cNvSpPr>
          <p:nvPr/>
        </p:nvSpPr>
        <p:spPr bwMode="auto">
          <a:xfrm>
            <a:off x="4191000" y="3886200"/>
            <a:ext cx="827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occupies</a:t>
            </a:r>
          </a:p>
        </p:txBody>
      </p:sp>
      <p:sp>
        <p:nvSpPr>
          <p:cNvPr id="106531" name="Text Box 34"/>
          <p:cNvSpPr txBox="1">
            <a:spLocks noChangeArrowheads="1"/>
          </p:cNvSpPr>
          <p:nvPr/>
        </p:nvSpPr>
        <p:spPr bwMode="auto">
          <a:xfrm>
            <a:off x="5943600" y="4191000"/>
            <a:ext cx="1033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projectsOn</a:t>
            </a:r>
          </a:p>
        </p:txBody>
      </p:sp>
      <p:sp>
        <p:nvSpPr>
          <p:cNvPr id="106532" name="Text Box 35"/>
          <p:cNvSpPr txBox="1">
            <a:spLocks noChangeArrowheads="1"/>
          </p:cNvSpPr>
          <p:nvPr/>
        </p:nvSpPr>
        <p:spPr bwMode="auto">
          <a:xfrm>
            <a:off x="3886200" y="5029200"/>
            <a:ext cx="16430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projectsOn at t</a:t>
            </a:r>
          </a:p>
        </p:txBody>
      </p:sp>
      <p:cxnSp>
        <p:nvCxnSpPr>
          <p:cNvPr id="106533" name="AutoShape 36"/>
          <p:cNvCxnSpPr>
            <a:cxnSpLocks noChangeShapeType="1"/>
            <a:stCxn id="106510" idx="3"/>
            <a:endCxn id="106512" idx="2"/>
          </p:cNvCxnSpPr>
          <p:nvPr/>
        </p:nvCxnSpPr>
        <p:spPr bwMode="auto">
          <a:xfrm flipV="1">
            <a:off x="5959475" y="2844800"/>
            <a:ext cx="1069975" cy="3290888"/>
          </a:xfrm>
          <a:prstGeom prst="bentConnector2">
            <a:avLst/>
          </a:prstGeom>
          <a:noFill/>
          <a:ln w="28575">
            <a:solidFill>
              <a:srgbClr val="FF33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534" name="AutoShape 37"/>
          <p:cNvCxnSpPr>
            <a:cxnSpLocks noChangeShapeType="1"/>
            <a:stCxn id="106506" idx="2"/>
            <a:endCxn id="106510" idx="1"/>
          </p:cNvCxnSpPr>
          <p:nvPr/>
        </p:nvCxnSpPr>
        <p:spPr bwMode="auto">
          <a:xfrm rot="16200000" flipH="1">
            <a:off x="2988469" y="4298156"/>
            <a:ext cx="1360488" cy="2314575"/>
          </a:xfrm>
          <a:prstGeom prst="bentConnector2">
            <a:avLst/>
          </a:prstGeom>
          <a:noFill/>
          <a:ln w="28575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6945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Number Placeholder 4"/>
          <p:cNvSpPr txBox="1">
            <a:spLocks noGrp="1"/>
          </p:cNvSpPr>
          <p:nvPr/>
        </p:nvSpPr>
        <p:spPr bwMode="auto">
          <a:xfrm>
            <a:off x="7245350" y="6400800"/>
            <a:ext cx="1898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CB2F48F2-E7AA-4034-A5AC-0F14D704131F}" type="slidenum">
              <a:rPr lang="en-GB" altLang="en-US" sz="1400" b="0">
                <a:latin typeface="Arial" panose="020B0604020202020204" pitchFamily="34" charset="0"/>
              </a:rPr>
              <a:pPr algn="r"/>
              <a:t>85</a:t>
            </a:fld>
            <a:endParaRPr lang="en-GB" altLang="en-US" sz="1400" b="0">
              <a:latin typeface="Arial" panose="020B0604020202020204" pitchFamily="34" charset="0"/>
            </a:endParaRPr>
          </a:p>
        </p:txBody>
      </p:sp>
      <p:sp>
        <p:nvSpPr>
          <p:cNvPr id="84995" name="Line 2"/>
          <p:cNvSpPr>
            <a:spLocks noChangeShapeType="1"/>
          </p:cNvSpPr>
          <p:nvPr/>
        </p:nvSpPr>
        <p:spPr bwMode="auto">
          <a:xfrm>
            <a:off x="2419350" y="33734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6" name="Line 3"/>
          <p:cNvSpPr>
            <a:spLocks noChangeShapeType="1"/>
          </p:cNvSpPr>
          <p:nvPr/>
        </p:nvSpPr>
        <p:spPr bwMode="auto">
          <a:xfrm>
            <a:off x="2419350" y="33734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784922" name="Group 90"/>
          <p:cNvGraphicFramePr>
            <a:graphicFrameLocks noGrp="1"/>
          </p:cNvGraphicFramePr>
          <p:nvPr>
            <p:extLst/>
          </p:nvPr>
        </p:nvGraphicFramePr>
        <p:xfrm>
          <a:off x="247650" y="2312988"/>
          <a:ext cx="8534400" cy="4328104"/>
        </p:xfrm>
        <a:graphic>
          <a:graphicData uri="http://schemas.openxmlformats.org/drawingml/2006/table">
            <a:tbl>
              <a:tblPr/>
              <a:tblGrid>
                <a:gridCol w="1908175"/>
                <a:gridCol w="1216025"/>
                <a:gridCol w="1143000"/>
                <a:gridCol w="1295400"/>
                <a:gridCol w="1300163"/>
                <a:gridCol w="1671637"/>
              </a:tblGrid>
              <a:tr h="88728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                    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RELATION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                TO TIME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 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 GRANULARITY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CONTINUANT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OCCURRENT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79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INDEPENDENT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DEPENDENT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66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ORGAN AND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ORGANISM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Organism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(NCBI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Taxonomy)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Anatomical Entity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(FMA, CARO)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Organ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Function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(FMP, CPRO)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Phenotypic Quality</a:t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</a:b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(PaTO)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Biological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Process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(GO)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8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CELL AND CELLULAR COMPONENT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Cell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(CL)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Cellular Component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(FMA, GO)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Cellular Function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(GO)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228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Arial" charset="0"/>
                        </a:rPr>
                        <a:t>MOLECULE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Molecule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ChEBI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, SO,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RnaO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PrO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Molecular Function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(GO)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Molecular Process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BE6FC"/>
                          </a:solidFill>
                          <a:effectLst/>
                          <a:latin typeface="Palatino Linotype" pitchFamily="18" charset="0"/>
                          <a:cs typeface="Times New Roman" pitchFamily="18" charset="0"/>
                        </a:rPr>
                        <a:t>(GO)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BE6FC"/>
                        </a:solidFill>
                        <a:effectLst/>
                        <a:latin typeface="Palatino Linotype" pitchFamily="18" charset="0"/>
                        <a:cs typeface="Arial" charset="0"/>
                      </a:endParaRPr>
                    </a:p>
                  </a:txBody>
                  <a:tcPr marL="0" marR="0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5031" name="Line 38"/>
          <p:cNvSpPr>
            <a:spLocks noChangeShapeType="1"/>
          </p:cNvSpPr>
          <p:nvPr/>
        </p:nvSpPr>
        <p:spPr bwMode="auto">
          <a:xfrm>
            <a:off x="304800" y="2286000"/>
            <a:ext cx="1828800" cy="16002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32" name="AutoShape 4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Existing (‘free for use’) realism-based ontologies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19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Ontologies based on ontological realism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86800" cy="4953000"/>
          </a:xfrm>
        </p:spPr>
        <p:txBody>
          <a:bodyPr/>
          <a:lstStyle/>
          <a:p>
            <a:r>
              <a:rPr lang="en-US" dirty="0" smtClean="0"/>
              <a:t>Basic Formal Ontology</a:t>
            </a:r>
          </a:p>
          <a:p>
            <a:r>
              <a:rPr lang="en-US" dirty="0"/>
              <a:t>	</a:t>
            </a:r>
            <a:r>
              <a:rPr lang="en-US" dirty="0" smtClean="0">
                <a:sym typeface="Wingdings" panose="05000000000000000000" pitchFamily="2" charset="2"/>
              </a:rPr>
              <a:t> Generic top-level ontology</a:t>
            </a:r>
            <a:endParaRPr lang="en-US" dirty="0" smtClean="0"/>
          </a:p>
          <a:p>
            <a:r>
              <a:rPr lang="en-US" dirty="0" smtClean="0"/>
              <a:t>Relation Ontology (part of BFO 2.0)</a:t>
            </a:r>
          </a:p>
          <a:p>
            <a:r>
              <a:rPr lang="en-US" dirty="0"/>
              <a:t>	</a:t>
            </a:r>
            <a:r>
              <a:rPr lang="en-US" dirty="0" smtClean="0">
                <a:sym typeface="Wingdings" panose="05000000000000000000" pitchFamily="2" charset="2"/>
              </a:rPr>
              <a:t> Relations between particulars</a:t>
            </a:r>
            <a:endParaRPr lang="en-US" dirty="0" smtClean="0"/>
          </a:p>
          <a:p>
            <a:r>
              <a:rPr lang="en-US" dirty="0" smtClean="0"/>
              <a:t>Information artifact Ontology</a:t>
            </a:r>
          </a:p>
          <a:p>
            <a:r>
              <a:rPr lang="en-US" dirty="0"/>
              <a:t>	</a:t>
            </a:r>
            <a:r>
              <a:rPr lang="en-US" dirty="0" smtClean="0">
                <a:sym typeface="Wingdings" panose="05000000000000000000" pitchFamily="2" charset="2"/>
              </a:rPr>
              <a:t> Covers L3 (with extensions also bearers of L3)</a:t>
            </a:r>
            <a:endParaRPr lang="en-US" dirty="0" smtClean="0"/>
          </a:p>
          <a:p>
            <a:r>
              <a:rPr lang="en-US" dirty="0" smtClean="0"/>
              <a:t>Foundational Model of Anatomy</a:t>
            </a:r>
          </a:p>
          <a:p>
            <a:r>
              <a:rPr lang="en-US" dirty="0"/>
              <a:t>	</a:t>
            </a:r>
            <a:r>
              <a:rPr lang="en-US" dirty="0" smtClean="0">
                <a:sym typeface="Wingdings" panose="05000000000000000000" pitchFamily="2" charset="2"/>
              </a:rPr>
              <a:t> Human anatomy</a:t>
            </a:r>
            <a:endParaRPr lang="en-US" dirty="0" smtClean="0"/>
          </a:p>
          <a:p>
            <a:r>
              <a:rPr lang="en-US" dirty="0" smtClean="0"/>
              <a:t>Ontology of General Medical Science</a:t>
            </a:r>
          </a:p>
          <a:p>
            <a:r>
              <a:rPr lang="en-US" dirty="0"/>
              <a:t>	</a:t>
            </a:r>
            <a:r>
              <a:rPr lang="en-US" dirty="0" smtClean="0">
                <a:sym typeface="Wingdings" panose="05000000000000000000" pitchFamily="2" charset="2"/>
              </a:rPr>
              <a:t> Foundations for diseases, symptoms, investigations, …</a:t>
            </a:r>
            <a:endParaRPr lang="en-US" dirty="0" smtClean="0"/>
          </a:p>
          <a:p>
            <a:r>
              <a:rPr lang="en-US" dirty="0" smtClean="0"/>
              <a:t>Referent Tracking</a:t>
            </a:r>
          </a:p>
          <a:p>
            <a:pPr lvl="1">
              <a:buNone/>
            </a:pPr>
            <a:r>
              <a:rPr lang="en-US" sz="2000" dirty="0" smtClean="0">
                <a:sym typeface="Wingdings" pitchFamily="2" charset="2"/>
              </a:rPr>
              <a:t> To relate particulars to each other and to universals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0796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07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AutoShape 2"/>
          <p:cNvSpPr>
            <a:spLocks noGrp="1" noChangeArrowheads="1"/>
          </p:cNvSpPr>
          <p:nvPr>
            <p:ph type="title"/>
          </p:nvPr>
        </p:nvSpPr>
        <p:spPr>
          <a:xfrm>
            <a:off x="255588" y="1284288"/>
            <a:ext cx="8632825" cy="631825"/>
          </a:xfrm>
        </p:spPr>
        <p:txBody>
          <a:bodyPr/>
          <a:lstStyle/>
          <a:p>
            <a:pPr eaLnBrk="1" hangingPunct="1"/>
            <a:r>
              <a:rPr lang="en-US" altLang="en-US" smtClean="0"/>
              <a:t>OBO Website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03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87313" y="3138488"/>
            <a:ext cx="5800725" cy="2098675"/>
            <a:chOff x="87083" y="3138196"/>
            <a:chExt cx="5800532" cy="2099387"/>
          </a:xfrm>
        </p:grpSpPr>
        <p:sp>
          <p:nvSpPr>
            <p:cNvPr id="29731" name="Rectangle 40"/>
            <p:cNvSpPr>
              <a:spLocks noChangeArrowheads="1"/>
            </p:cNvSpPr>
            <p:nvPr/>
          </p:nvSpPr>
          <p:spPr bwMode="auto">
            <a:xfrm>
              <a:off x="4892350" y="3138196"/>
              <a:ext cx="995265" cy="46653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732" name="Rectangle 37"/>
            <p:cNvSpPr>
              <a:spLocks noChangeArrowheads="1"/>
            </p:cNvSpPr>
            <p:nvPr/>
          </p:nvSpPr>
          <p:spPr bwMode="auto">
            <a:xfrm>
              <a:off x="87083" y="4771052"/>
              <a:ext cx="1219202" cy="46653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733" name="Rectangle 36"/>
            <p:cNvSpPr>
              <a:spLocks noChangeArrowheads="1"/>
            </p:cNvSpPr>
            <p:nvPr/>
          </p:nvSpPr>
          <p:spPr bwMode="auto">
            <a:xfrm>
              <a:off x="2883159" y="3144416"/>
              <a:ext cx="1101012" cy="46653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29734" name="Group 35"/>
            <p:cNvGrpSpPr>
              <a:grpSpLocks/>
            </p:cNvGrpSpPr>
            <p:nvPr/>
          </p:nvGrpSpPr>
          <p:grpSpPr bwMode="auto">
            <a:xfrm rot="-1765470">
              <a:off x="889521" y="3934405"/>
              <a:ext cx="2002969" cy="382555"/>
              <a:chOff x="171061" y="4195665"/>
              <a:chExt cx="2002969" cy="382555"/>
            </a:xfrm>
          </p:grpSpPr>
          <p:sp>
            <p:nvSpPr>
              <p:cNvPr id="29738" name="Right Arrow 33"/>
              <p:cNvSpPr>
                <a:spLocks noChangeArrowheads="1"/>
              </p:cNvSpPr>
              <p:nvPr/>
            </p:nvSpPr>
            <p:spPr bwMode="auto">
              <a:xfrm>
                <a:off x="1166324" y="4195665"/>
                <a:ext cx="1007706" cy="38255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739" name="Right Arrow 34"/>
              <p:cNvSpPr>
                <a:spLocks noChangeArrowheads="1"/>
              </p:cNvSpPr>
              <p:nvPr/>
            </p:nvSpPr>
            <p:spPr bwMode="auto">
              <a:xfrm flipH="1">
                <a:off x="171061" y="4195665"/>
                <a:ext cx="1007706" cy="38255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9735" name="Group 42"/>
            <p:cNvGrpSpPr>
              <a:grpSpLocks/>
            </p:cNvGrpSpPr>
            <p:nvPr/>
          </p:nvGrpSpPr>
          <p:grpSpPr bwMode="auto">
            <a:xfrm>
              <a:off x="4002833" y="3200396"/>
              <a:ext cx="889517" cy="382559"/>
              <a:chOff x="171061" y="4195665"/>
              <a:chExt cx="2002969" cy="382555"/>
            </a:xfrm>
          </p:grpSpPr>
          <p:sp>
            <p:nvSpPr>
              <p:cNvPr id="29736" name="Right Arrow 43"/>
              <p:cNvSpPr>
                <a:spLocks noChangeArrowheads="1"/>
              </p:cNvSpPr>
              <p:nvPr/>
            </p:nvSpPr>
            <p:spPr bwMode="auto">
              <a:xfrm>
                <a:off x="1166324" y="4195665"/>
                <a:ext cx="1007706" cy="38255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737" name="Right Arrow 44"/>
              <p:cNvSpPr>
                <a:spLocks noChangeArrowheads="1"/>
              </p:cNvSpPr>
              <p:nvPr/>
            </p:nvSpPr>
            <p:spPr bwMode="auto">
              <a:xfrm flipH="1">
                <a:off x="171061" y="4195665"/>
                <a:ext cx="1007706" cy="38255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71438" y="3170238"/>
            <a:ext cx="209550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MS PGothic" panose="020B0600070205080204" pitchFamily="34" charset="-128"/>
              </a:rPr>
              <a:t>etiological process</a:t>
            </a:r>
          </a:p>
        </p:txBody>
      </p:sp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2924175" y="3170238"/>
            <a:ext cx="102235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MS PGothic" panose="020B0600070205080204" pitchFamily="34" charset="-128"/>
              </a:rPr>
              <a:t>disorder</a:t>
            </a:r>
          </a:p>
        </p:txBody>
      </p:sp>
      <p:sp>
        <p:nvSpPr>
          <p:cNvPr id="29701" name="Rectangle 8"/>
          <p:cNvSpPr>
            <a:spLocks noChangeArrowheads="1"/>
          </p:cNvSpPr>
          <p:nvPr/>
        </p:nvSpPr>
        <p:spPr bwMode="auto">
          <a:xfrm>
            <a:off x="4937125" y="3170238"/>
            <a:ext cx="9239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MS PGothic" panose="020B0600070205080204" pitchFamily="34" charset="-128"/>
              </a:rPr>
              <a:t>disease</a:t>
            </a:r>
          </a:p>
        </p:txBody>
      </p:sp>
      <p:sp>
        <p:nvSpPr>
          <p:cNvPr id="29702" name="Rectangle 10"/>
          <p:cNvSpPr>
            <a:spLocks noChangeArrowheads="1"/>
          </p:cNvSpPr>
          <p:nvPr/>
        </p:nvSpPr>
        <p:spPr bwMode="auto">
          <a:xfrm>
            <a:off x="6783388" y="3170238"/>
            <a:ext cx="22828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MS PGothic" panose="020B0600070205080204" pitchFamily="34" charset="-128"/>
              </a:rPr>
              <a:t>pathological process</a:t>
            </a:r>
          </a:p>
        </p:txBody>
      </p:sp>
      <p:sp>
        <p:nvSpPr>
          <p:cNvPr id="29703" name="Rectangle 12"/>
          <p:cNvSpPr>
            <a:spLocks noChangeArrowheads="1"/>
          </p:cNvSpPr>
          <p:nvPr/>
        </p:nvSpPr>
        <p:spPr bwMode="auto">
          <a:xfrm>
            <a:off x="6346825" y="4808538"/>
            <a:ext cx="274320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MS PGothic" panose="020B0600070205080204" pitchFamily="34" charset="-128"/>
              </a:rPr>
              <a:t>abnormal bodily features</a:t>
            </a:r>
          </a:p>
        </p:txBody>
      </p:sp>
      <p:sp>
        <p:nvSpPr>
          <p:cNvPr id="29704" name="Rectangle 14"/>
          <p:cNvSpPr>
            <a:spLocks noChangeArrowheads="1"/>
          </p:cNvSpPr>
          <p:nvPr/>
        </p:nvSpPr>
        <p:spPr bwMode="auto">
          <a:xfrm>
            <a:off x="4030663" y="4808538"/>
            <a:ext cx="208915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MS PGothic" panose="020B0600070205080204" pitchFamily="34" charset="-128"/>
              </a:rPr>
              <a:t>signs &amp; symptoms</a:t>
            </a:r>
          </a:p>
        </p:txBody>
      </p:sp>
      <p:sp>
        <p:nvSpPr>
          <p:cNvPr id="29705" name="Rectangle 15"/>
          <p:cNvSpPr>
            <a:spLocks noChangeArrowheads="1"/>
          </p:cNvSpPr>
          <p:nvPr/>
        </p:nvSpPr>
        <p:spPr bwMode="auto">
          <a:xfrm>
            <a:off x="1579563" y="4808538"/>
            <a:ext cx="21939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MS PGothic" panose="020B0600070205080204" pitchFamily="34" charset="-128"/>
              </a:rPr>
              <a:t>interpretive process</a:t>
            </a:r>
          </a:p>
        </p:txBody>
      </p:sp>
      <p:sp>
        <p:nvSpPr>
          <p:cNvPr id="29706" name="Rectangle 17"/>
          <p:cNvSpPr>
            <a:spLocks noChangeArrowheads="1"/>
          </p:cNvSpPr>
          <p:nvPr/>
        </p:nvSpPr>
        <p:spPr bwMode="auto">
          <a:xfrm>
            <a:off x="120650" y="4808538"/>
            <a:ext cx="11525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ea typeface="MS PGothic" panose="020B0600070205080204" pitchFamily="34" charset="-128"/>
              </a:rPr>
              <a:t>diagnosis</a:t>
            </a:r>
          </a:p>
        </p:txBody>
      </p:sp>
      <p:grpSp>
        <p:nvGrpSpPr>
          <p:cNvPr id="29707" name="Group 25"/>
          <p:cNvGrpSpPr>
            <a:grpSpLocks/>
          </p:cNvGrpSpPr>
          <p:nvPr/>
        </p:nvGrpSpPr>
        <p:grpSpPr bwMode="auto">
          <a:xfrm>
            <a:off x="1854200" y="2395538"/>
            <a:ext cx="1346200" cy="749300"/>
            <a:chOff x="1854200" y="2908300"/>
            <a:chExt cx="1346200" cy="749300"/>
          </a:xfrm>
        </p:grpSpPr>
        <p:sp>
          <p:nvSpPr>
            <p:cNvPr id="29729" name="Rectangle 5"/>
            <p:cNvSpPr>
              <a:spLocks noChangeArrowheads="1"/>
            </p:cNvSpPr>
            <p:nvPr/>
          </p:nvSpPr>
          <p:spPr bwMode="auto">
            <a:xfrm>
              <a:off x="1905000" y="2908300"/>
              <a:ext cx="11144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0" i="1">
                  <a:solidFill>
                    <a:schemeClr val="bg1"/>
                  </a:solidFill>
                  <a:ea typeface="MS PGothic" panose="020B0600070205080204" pitchFamily="34" charset="-128"/>
                </a:rPr>
                <a:t>produces</a:t>
              </a:r>
            </a:p>
          </p:txBody>
        </p:sp>
        <p:sp>
          <p:nvSpPr>
            <p:cNvPr id="29730" name="AutoShape 19"/>
            <p:cNvSpPr>
              <a:spLocks noChangeArrowheads="1"/>
            </p:cNvSpPr>
            <p:nvPr/>
          </p:nvSpPr>
          <p:spPr bwMode="auto">
            <a:xfrm>
              <a:off x="1854200" y="33020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9708" name="Group 26"/>
          <p:cNvGrpSpPr>
            <a:grpSpLocks/>
          </p:cNvGrpSpPr>
          <p:nvPr/>
        </p:nvGrpSpPr>
        <p:grpSpPr bwMode="auto">
          <a:xfrm>
            <a:off x="3695700" y="2395538"/>
            <a:ext cx="1346200" cy="749300"/>
            <a:chOff x="3695700" y="2908300"/>
            <a:chExt cx="1346200" cy="749300"/>
          </a:xfrm>
        </p:grpSpPr>
        <p:sp>
          <p:nvSpPr>
            <p:cNvPr id="29727" name="Rectangle 7"/>
            <p:cNvSpPr>
              <a:spLocks noChangeArrowheads="1"/>
            </p:cNvSpPr>
            <p:nvPr/>
          </p:nvSpPr>
          <p:spPr bwMode="auto">
            <a:xfrm>
              <a:off x="3965575" y="2908300"/>
              <a:ext cx="7524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0" i="1">
                  <a:solidFill>
                    <a:schemeClr val="bg1"/>
                  </a:solidFill>
                  <a:ea typeface="MS PGothic" panose="020B0600070205080204" pitchFamily="34" charset="-128"/>
                </a:rPr>
                <a:t>bears</a:t>
              </a:r>
            </a:p>
          </p:txBody>
        </p:sp>
        <p:sp>
          <p:nvSpPr>
            <p:cNvPr id="29728" name="AutoShape 20"/>
            <p:cNvSpPr>
              <a:spLocks noChangeArrowheads="1"/>
            </p:cNvSpPr>
            <p:nvPr/>
          </p:nvSpPr>
          <p:spPr bwMode="auto">
            <a:xfrm>
              <a:off x="3695700" y="33020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9709" name="Group 27"/>
          <p:cNvGrpSpPr>
            <a:grpSpLocks/>
          </p:cNvGrpSpPr>
          <p:nvPr/>
        </p:nvGrpSpPr>
        <p:grpSpPr bwMode="auto">
          <a:xfrm>
            <a:off x="5775325" y="2395538"/>
            <a:ext cx="1387475" cy="749300"/>
            <a:chOff x="5775325" y="2908300"/>
            <a:chExt cx="1387475" cy="749300"/>
          </a:xfrm>
        </p:grpSpPr>
        <p:sp>
          <p:nvSpPr>
            <p:cNvPr id="29725" name="Rectangle 9"/>
            <p:cNvSpPr>
              <a:spLocks noChangeArrowheads="1"/>
            </p:cNvSpPr>
            <p:nvPr/>
          </p:nvSpPr>
          <p:spPr bwMode="auto">
            <a:xfrm>
              <a:off x="5775325" y="2908300"/>
              <a:ext cx="13271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0" i="1">
                  <a:solidFill>
                    <a:schemeClr val="bg1"/>
                  </a:solidFill>
                  <a:ea typeface="MS PGothic" panose="020B0600070205080204" pitchFamily="34" charset="-128"/>
                </a:rPr>
                <a:t>realized_in</a:t>
              </a:r>
            </a:p>
          </p:txBody>
        </p:sp>
        <p:sp>
          <p:nvSpPr>
            <p:cNvPr id="29726" name="AutoShape 21"/>
            <p:cNvSpPr>
              <a:spLocks noChangeArrowheads="1"/>
            </p:cNvSpPr>
            <p:nvPr/>
          </p:nvSpPr>
          <p:spPr bwMode="auto">
            <a:xfrm>
              <a:off x="5816600" y="33020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9710" name="Group 31"/>
          <p:cNvGrpSpPr>
            <a:grpSpLocks/>
          </p:cNvGrpSpPr>
          <p:nvPr/>
        </p:nvGrpSpPr>
        <p:grpSpPr bwMode="auto">
          <a:xfrm>
            <a:off x="723900" y="5189538"/>
            <a:ext cx="1346200" cy="730250"/>
            <a:chOff x="723900" y="5702300"/>
            <a:chExt cx="1346200" cy="730250"/>
          </a:xfrm>
        </p:grpSpPr>
        <p:sp>
          <p:nvSpPr>
            <p:cNvPr id="29723" name="Rectangle 11"/>
            <p:cNvSpPr>
              <a:spLocks noChangeArrowheads="1"/>
            </p:cNvSpPr>
            <p:nvPr/>
          </p:nvSpPr>
          <p:spPr bwMode="auto">
            <a:xfrm>
              <a:off x="863600" y="6032500"/>
              <a:ext cx="11144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0" i="1">
                  <a:solidFill>
                    <a:schemeClr val="bg1"/>
                  </a:solidFill>
                  <a:ea typeface="MS PGothic" panose="020B0600070205080204" pitchFamily="34" charset="-128"/>
                </a:rPr>
                <a:t>produces</a:t>
              </a:r>
            </a:p>
          </p:txBody>
        </p:sp>
        <p:sp>
          <p:nvSpPr>
            <p:cNvPr id="29724" name="AutoShape 22"/>
            <p:cNvSpPr>
              <a:spLocks noChangeArrowheads="1"/>
            </p:cNvSpPr>
            <p:nvPr/>
          </p:nvSpPr>
          <p:spPr bwMode="auto">
            <a:xfrm flipH="1" flipV="1">
              <a:off x="723900" y="57023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9711" name="Group 30"/>
          <p:cNvGrpSpPr>
            <a:grpSpLocks/>
          </p:cNvGrpSpPr>
          <p:nvPr/>
        </p:nvGrpSpPr>
        <p:grpSpPr bwMode="auto">
          <a:xfrm>
            <a:off x="3005138" y="5189538"/>
            <a:ext cx="1733550" cy="730250"/>
            <a:chOff x="3005138" y="5702300"/>
            <a:chExt cx="1733550" cy="730250"/>
          </a:xfrm>
        </p:grpSpPr>
        <p:sp>
          <p:nvSpPr>
            <p:cNvPr id="29721" name="Rectangle 18"/>
            <p:cNvSpPr>
              <a:spLocks noChangeArrowheads="1"/>
            </p:cNvSpPr>
            <p:nvPr/>
          </p:nvSpPr>
          <p:spPr bwMode="auto">
            <a:xfrm>
              <a:off x="3005138" y="6032500"/>
              <a:ext cx="17335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0" i="1">
                  <a:solidFill>
                    <a:schemeClr val="bg1"/>
                  </a:solidFill>
                  <a:ea typeface="MS PGothic" panose="020B0600070205080204" pitchFamily="34" charset="-128"/>
                </a:rPr>
                <a:t>participates_in</a:t>
              </a:r>
            </a:p>
          </p:txBody>
        </p:sp>
        <p:sp>
          <p:nvSpPr>
            <p:cNvPr id="29722" name="AutoShape 23"/>
            <p:cNvSpPr>
              <a:spLocks noChangeArrowheads="1"/>
            </p:cNvSpPr>
            <p:nvPr/>
          </p:nvSpPr>
          <p:spPr bwMode="auto">
            <a:xfrm flipH="1" flipV="1">
              <a:off x="3136900" y="57023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9712" name="Group 29"/>
          <p:cNvGrpSpPr>
            <a:grpSpLocks/>
          </p:cNvGrpSpPr>
          <p:nvPr/>
        </p:nvGrpSpPr>
        <p:grpSpPr bwMode="auto">
          <a:xfrm>
            <a:off x="5408613" y="5189538"/>
            <a:ext cx="1654175" cy="730250"/>
            <a:chOff x="5408613" y="5702300"/>
            <a:chExt cx="1654175" cy="730250"/>
          </a:xfrm>
        </p:grpSpPr>
        <p:sp>
          <p:nvSpPr>
            <p:cNvPr id="29719" name="Rectangle 13"/>
            <p:cNvSpPr>
              <a:spLocks noChangeArrowheads="1"/>
            </p:cNvSpPr>
            <p:nvPr/>
          </p:nvSpPr>
          <p:spPr bwMode="auto">
            <a:xfrm>
              <a:off x="5408613" y="6032500"/>
              <a:ext cx="16541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b="0" i="1">
                  <a:solidFill>
                    <a:schemeClr val="bg1"/>
                  </a:solidFill>
                  <a:ea typeface="MS PGothic" panose="020B0600070205080204" pitchFamily="34" charset="-128"/>
                </a:rPr>
                <a:t>recognized_as</a:t>
              </a:r>
            </a:p>
          </p:txBody>
        </p:sp>
        <p:sp>
          <p:nvSpPr>
            <p:cNvPr id="29720" name="AutoShape 24"/>
            <p:cNvSpPr>
              <a:spLocks noChangeArrowheads="1"/>
            </p:cNvSpPr>
            <p:nvPr/>
          </p:nvSpPr>
          <p:spPr bwMode="auto">
            <a:xfrm flipH="1" flipV="1">
              <a:off x="5537200" y="57023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9713" name="Group 28"/>
          <p:cNvGrpSpPr>
            <a:grpSpLocks/>
          </p:cNvGrpSpPr>
          <p:nvPr/>
        </p:nvGrpSpPr>
        <p:grpSpPr bwMode="auto">
          <a:xfrm>
            <a:off x="7200900" y="3538538"/>
            <a:ext cx="1320800" cy="1346200"/>
            <a:chOff x="7200900" y="4051300"/>
            <a:chExt cx="1320800" cy="1346200"/>
          </a:xfrm>
        </p:grpSpPr>
        <p:sp>
          <p:nvSpPr>
            <p:cNvPr id="53263" name="Rectangle 16"/>
            <p:cNvSpPr>
              <a:spLocks noChangeArrowheads="1"/>
            </p:cNvSpPr>
            <p:nvPr/>
          </p:nvSpPr>
          <p:spPr bwMode="auto">
            <a:xfrm>
              <a:off x="7200900" y="4483100"/>
              <a:ext cx="111442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000" b="0" i="1" dirty="0">
                  <a:solidFill>
                    <a:schemeClr val="accent3"/>
                  </a:solidFill>
                  <a:ea typeface="ＭＳ Ｐゴシック" pitchFamily="34" charset="-128"/>
                </a:rPr>
                <a:t>produces</a:t>
              </a:r>
            </a:p>
          </p:txBody>
        </p:sp>
        <p:sp>
          <p:nvSpPr>
            <p:cNvPr id="29718" name="AutoShape 25"/>
            <p:cNvSpPr>
              <a:spLocks noChangeArrowheads="1"/>
            </p:cNvSpPr>
            <p:nvPr/>
          </p:nvSpPr>
          <p:spPr bwMode="auto">
            <a:xfrm rot="-5400000" flipH="1" flipV="1">
              <a:off x="7670800" y="45466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sp>
        <p:nvSpPr>
          <p:cNvPr id="29714" name="AutoShape 26"/>
          <p:cNvSpPr>
            <a:spLocks noGrp="1" noChangeArrowheads="1"/>
          </p:cNvSpPr>
          <p:nvPr>
            <p:ph type="title"/>
          </p:nvPr>
        </p:nvSpPr>
        <p:spPr>
          <a:xfrm>
            <a:off x="255588" y="1072397"/>
            <a:ext cx="8632825" cy="1055608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Example: The dimensions/axes of the </a:t>
            </a:r>
            <a:br>
              <a:rPr lang="en-US" altLang="en-US" sz="2800" dirty="0" smtClean="0"/>
            </a:br>
            <a:r>
              <a:rPr lang="en-US" altLang="en-US" sz="2800" dirty="0" smtClean="0"/>
              <a:t>Ontology of General Medical Science </a:t>
            </a:r>
            <a:r>
              <a:rPr lang="en-US" altLang="en-US" sz="2000" dirty="0" smtClean="0"/>
              <a:t>(OGMS)</a:t>
            </a:r>
          </a:p>
        </p:txBody>
      </p:sp>
      <p:sp>
        <p:nvSpPr>
          <p:cNvPr id="29715" name="Rectangle 32"/>
          <p:cNvSpPr>
            <a:spLocks noChangeArrowheads="1"/>
          </p:cNvSpPr>
          <p:nvPr/>
        </p:nvSpPr>
        <p:spPr bwMode="auto">
          <a:xfrm>
            <a:off x="4572000" y="6530975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en-US" altLang="en-US" sz="1400" b="0">
                <a:solidFill>
                  <a:schemeClr val="bg1"/>
                </a:solidFill>
                <a:hlinkClick r:id="rId3"/>
              </a:rPr>
              <a:t>http://code.google.com/p/ogms/</a:t>
            </a:r>
            <a:endParaRPr lang="en-US" altLang="en-US" sz="1400" b="0">
              <a:solidFill>
                <a:schemeClr val="bg1"/>
              </a:solidFill>
            </a:endParaRPr>
          </a:p>
        </p:txBody>
      </p:sp>
      <p:sp>
        <p:nvSpPr>
          <p:cNvPr id="29716" name="Rectangle 33"/>
          <p:cNvSpPr>
            <a:spLocks noChangeArrowheads="1"/>
          </p:cNvSpPr>
          <p:nvPr/>
        </p:nvSpPr>
        <p:spPr bwMode="auto">
          <a:xfrm>
            <a:off x="381000" y="6100763"/>
            <a:ext cx="8763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1400" b="0" dirty="0" err="1">
                <a:solidFill>
                  <a:schemeClr val="bg1"/>
                </a:solidFill>
              </a:rPr>
              <a:t>Scheuermann</a:t>
            </a:r>
            <a:r>
              <a:rPr lang="en-US" altLang="en-US" sz="1400" b="0" dirty="0">
                <a:solidFill>
                  <a:schemeClr val="bg1"/>
                </a:solidFill>
              </a:rPr>
              <a:t> R, Ceusters W, Smith B. Toward an Ontological Treatment of Disease and Diagnosis. 2009 AMIA Summit on Translational Bioinformatics, San Francisco, California, March 15-17, 2009;: 116-120.</a:t>
            </a:r>
          </a:p>
          <a:p>
            <a:pPr algn="l" eaLnBrk="1" hangingPunct="1"/>
            <a:r>
              <a:rPr lang="en-US" altLang="en-US" sz="1400" b="0" dirty="0">
                <a:solidFill>
                  <a:schemeClr val="bg1"/>
                </a:solidFill>
                <a:hlinkClick r:id="rId4"/>
              </a:rPr>
              <a:t>http://www.referent-tracking.com/RTU/sendfile/?file=AMIA-0075-T2009.pdf </a:t>
            </a:r>
            <a:endParaRPr lang="en-US" altLang="en-US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0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382" y="2019159"/>
            <a:ext cx="7839074" cy="461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overlay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3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 smtClean="0"/>
              <a:t>Ontology of Biomedical Investigations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599"/>
            <a:ext cx="8839200" cy="540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69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Conclusion</a:t>
            </a:r>
          </a:p>
        </p:txBody>
      </p:sp>
      <p:sp>
        <p:nvSpPr>
          <p:cNvPr id="1228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Realism-based ontology has a lot to offer to make data collections comparable and unambiguously understandable.</a:t>
            </a:r>
          </a:p>
          <a:p>
            <a:r>
              <a:rPr lang="en-US" altLang="en-US" dirty="0" smtClean="0"/>
              <a:t>It is hard !</a:t>
            </a:r>
          </a:p>
          <a:p>
            <a:r>
              <a:rPr lang="en-US" altLang="en-US" dirty="0" smtClean="0"/>
              <a:t>How far one needs to go depends on the purposes.</a:t>
            </a:r>
          </a:p>
          <a:p>
            <a:pPr lvl="1"/>
            <a:r>
              <a:rPr lang="en-US" altLang="en-US" dirty="0" smtClean="0"/>
              <a:t>ideally: an analysis should be such that it can accommodate ALL purposes, i.e. the analysis should be independent of any purpose;</a:t>
            </a:r>
          </a:p>
          <a:p>
            <a:pPr lvl="2"/>
            <a:r>
              <a:rPr lang="en-US" altLang="en-US" dirty="0" smtClean="0"/>
              <a:t>distinction between reference ontologies and application ontologies.</a:t>
            </a:r>
          </a:p>
        </p:txBody>
      </p:sp>
    </p:spTree>
    <p:extLst>
      <p:ext uri="{BB962C8B-B14F-4D97-AF65-F5344CB8AC3E}">
        <p14:creationId xmlns:p14="http://schemas.microsoft.com/office/powerpoint/2010/main" val="125768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4-Indianapoli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19328</TotalTime>
  <Words>3856</Words>
  <Application>Microsoft Office PowerPoint</Application>
  <PresentationFormat>On-screen Show (4:3)</PresentationFormat>
  <Paragraphs>1033</Paragraphs>
  <Slides>91</Slides>
  <Notes>50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106" baseType="lpstr">
      <vt:lpstr>Arial Unicode MS</vt:lpstr>
      <vt:lpstr>Batang</vt:lpstr>
      <vt:lpstr>ＭＳ 明朝</vt:lpstr>
      <vt:lpstr>ＭＳ Ｐゴシック</vt:lpstr>
      <vt:lpstr>ＭＳ Ｐゴシック</vt:lpstr>
      <vt:lpstr>Arial</vt:lpstr>
      <vt:lpstr>Georgia</vt:lpstr>
      <vt:lpstr>Palatino Linotype</vt:lpstr>
      <vt:lpstr>Times</vt:lpstr>
      <vt:lpstr>Times New Roman</vt:lpstr>
      <vt:lpstr>Trebuchet MS</vt:lpstr>
      <vt:lpstr>Verdana</vt:lpstr>
      <vt:lpstr>Wingdings</vt:lpstr>
      <vt:lpstr>2014-Indianapolis</vt:lpstr>
      <vt:lpstr>Photo Editor-foto</vt:lpstr>
      <vt:lpstr>Biomedical ontologies: current examples and a principled method for their enrichment and integration  Lecture in BMI501 (2159_24752): Survey of Biomedical Informatics – Oct 14, 2015 Department of Biomedical Informatics, University at Buffalo</vt:lpstr>
      <vt:lpstr>Context of this lecture</vt:lpstr>
      <vt:lpstr>Two abundantly present fundamental mistakes (1)</vt:lpstr>
      <vt:lpstr>Another example: misunderstood semantics</vt:lpstr>
      <vt:lpstr>Two abundantly present fundamental mistakes (2)</vt:lpstr>
      <vt:lpstr>I hope this is a joke</vt:lpstr>
      <vt:lpstr>Satellite view</vt:lpstr>
      <vt:lpstr>Map</vt:lpstr>
      <vt:lpstr>Map overlay</vt:lpstr>
      <vt:lpstr>Map  Reality </vt:lpstr>
      <vt:lpstr>Main data  reality views</vt:lpstr>
      <vt:lpstr>Main data  reality views</vt:lpstr>
      <vt:lpstr>The semantic/semiotic triangle</vt:lpstr>
      <vt:lpstr>The semantic triangle works sometimes fine</vt:lpstr>
      <vt:lpstr>Sometimes the semantic triangle fails</vt:lpstr>
      <vt:lpstr>Sometimes the semantic triangle fails</vt:lpstr>
      <vt:lpstr>Sometimes the semantic triangle fails</vt:lpstr>
      <vt:lpstr>Prehistoric ‘psychiatry’: drapetomania</vt:lpstr>
      <vt:lpstr>Some etiologic and diagnostic reflections</vt:lpstr>
      <vt:lpstr>The North’s ‘Effugium Discipulorum’</vt:lpstr>
      <vt:lpstr>The questions the triangle raises become trickier</vt:lpstr>
      <vt:lpstr>SNOMED about diseases and concepts (until 2010) </vt:lpstr>
      <vt:lpstr>Naïve ‘ontology’ design and principles that are often violated</vt:lpstr>
      <vt:lpstr>Border’s classification of medicine: what’s wrong ?</vt:lpstr>
      <vt:lpstr>Similar mistake in ICHD</vt:lpstr>
      <vt:lpstr>Is this a good idea ?</vt:lpstr>
      <vt:lpstr>Principle</vt:lpstr>
      <vt:lpstr>Geographic Locations: a good hierarchy ?</vt:lpstr>
      <vt:lpstr>Geographic Locations [Z01]</vt:lpstr>
      <vt:lpstr>Geographic Locations [Z01]</vt:lpstr>
      <vt:lpstr>Principle</vt:lpstr>
      <vt:lpstr>Diabetes Mellitus in MeSH 2008</vt:lpstr>
      <vt:lpstr>MeSH: some paths from top to Wolfram Syndrome</vt:lpstr>
      <vt:lpstr>What would it mean if used in the context of a patient ?</vt:lpstr>
      <vt:lpstr>Principle</vt:lpstr>
      <vt:lpstr>MeSH Tree Structures – 2007 </vt:lpstr>
      <vt:lpstr>SNOMED-CT: what is wrong here?</vt:lpstr>
      <vt:lpstr>Coding / Classification confusion</vt:lpstr>
      <vt:lpstr>Coding / Classification confusion</vt:lpstr>
      <vt:lpstr>Avoid these problems by using Ontological Realism</vt:lpstr>
      <vt:lpstr>‘Ontology’</vt:lpstr>
      <vt:lpstr>‘Ontology’</vt:lpstr>
      <vt:lpstr>The Terminology / Ontology divide</vt:lpstr>
      <vt:lpstr>Distinct questions. What type are they of?</vt:lpstr>
      <vt:lpstr>Unfortunately, ‘ontology’ denotes ambiguously</vt:lpstr>
      <vt:lpstr>Computer science approach to ontology</vt:lpstr>
      <vt:lpstr>Computer science approach to ontology</vt:lpstr>
      <vt:lpstr>Consistent reasoning with nonsensical representations</vt:lpstr>
      <vt:lpstr>Correction</vt:lpstr>
      <vt:lpstr>Philosophical approach to ontology</vt:lpstr>
      <vt:lpstr>PowerPoint Presentation</vt:lpstr>
      <vt:lpstr>The basis of Ontological Realism</vt:lpstr>
      <vt:lpstr>Conceptualism versus Ontological Realism</vt:lpstr>
      <vt:lpstr>Ontological Realism offers three ways of relating, without assigning beliefs (concepts) a central status</vt:lpstr>
      <vt:lpstr>A useful parallel: Alberti’s grid</vt:lpstr>
      <vt:lpstr>Ontological Realism makes three crucial distinctions</vt:lpstr>
      <vt:lpstr>PowerPoint Presentation</vt:lpstr>
      <vt:lpstr>PowerPoint Presentation</vt:lpstr>
      <vt:lpstr>Mixing L1- and L3 </vt:lpstr>
      <vt:lpstr>L1- / L3 and IASP definition of pain</vt:lpstr>
      <vt:lpstr>Five pain-related phenomena</vt:lpstr>
      <vt:lpstr>ReMINE’s notion of adverse event</vt:lpstr>
      <vt:lpstr>Terminologists agree, ontologists think …</vt:lpstr>
      <vt:lpstr>Using the 3 levels and the particular/universal/class distinctions</vt:lpstr>
      <vt:lpstr>Ontological Realism makes crucial distinctions</vt:lpstr>
      <vt:lpstr>Between ‘generic’ and ‘specific’</vt:lpstr>
      <vt:lpstr>Particulars versus Universals</vt:lpstr>
      <vt:lpstr>Error: </vt:lpstr>
      <vt:lpstr>Particulars and Universals</vt:lpstr>
      <vt:lpstr>The importance of temporal indexing</vt:lpstr>
      <vt:lpstr>Continuants and Occurrents</vt:lpstr>
      <vt:lpstr>Continuants preserve identity while changing</vt:lpstr>
      <vt:lpstr>Not easy to understand for conceptualists</vt:lpstr>
      <vt:lpstr>Independent versus dependent</vt:lpstr>
      <vt:lpstr>Independent versus dependent</vt:lpstr>
      <vt:lpstr>Dependent continuants</vt:lpstr>
      <vt:lpstr>Dependent continuants</vt:lpstr>
      <vt:lpstr>Not easy to understand for conceptualists</vt:lpstr>
      <vt:lpstr>Sorts of relations</vt:lpstr>
      <vt:lpstr>Part-of different for continuants and occurrents</vt:lpstr>
      <vt:lpstr>Part-of can be generalized, … with care !</vt:lpstr>
      <vt:lpstr>Part-of can be generalized, … with care !</vt:lpstr>
      <vt:lpstr>Part-of can be generalized, … with care !</vt:lpstr>
      <vt:lpstr>The essential pieces</vt:lpstr>
      <vt:lpstr>Existing (‘free for use’) realism-based ontologies</vt:lpstr>
      <vt:lpstr>Ontologies based on ontological realism</vt:lpstr>
      <vt:lpstr>PowerPoint Presentation</vt:lpstr>
      <vt:lpstr>OBO Website</vt:lpstr>
      <vt:lpstr>Example: The dimensions/axes of the  Ontology of General Medical Science (OGMS)</vt:lpstr>
      <vt:lpstr>Ontology of Biomedical Investigations</vt:lpstr>
      <vt:lpstr>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seannos</dc:creator>
  <cp:lastModifiedBy>Werner Ceusters</cp:lastModifiedBy>
  <cp:revision>949</cp:revision>
  <dcterms:created xsi:type="dcterms:W3CDTF">1601-01-01T00:00:00Z</dcterms:created>
  <dcterms:modified xsi:type="dcterms:W3CDTF">2015-11-10T16:00:00Z</dcterms:modified>
</cp:coreProperties>
</file>