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4026" r:id="rId1"/>
  </p:sldMasterIdLst>
  <p:notesMasterIdLst>
    <p:notesMasterId r:id="rId13"/>
  </p:notesMasterIdLst>
  <p:sldIdLst>
    <p:sldId id="1339" r:id="rId2"/>
    <p:sldId id="1670" r:id="rId3"/>
    <p:sldId id="1694" r:id="rId4"/>
    <p:sldId id="1695" r:id="rId5"/>
    <p:sldId id="1690" r:id="rId6"/>
    <p:sldId id="1691" r:id="rId7"/>
    <p:sldId id="1698" r:id="rId8"/>
    <p:sldId id="1696" r:id="rId9"/>
    <p:sldId id="1692" r:id="rId10"/>
    <p:sldId id="1697" r:id="rId11"/>
    <p:sldId id="1699" r:id="rId12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E600"/>
    <a:srgbClr val="FFFF00"/>
    <a:srgbClr val="1FE115"/>
    <a:srgbClr val="FF6600"/>
    <a:srgbClr val="866600"/>
    <a:srgbClr val="A2CCE8"/>
    <a:srgbClr val="FF0000"/>
    <a:srgbClr val="16165D"/>
    <a:srgbClr val="000000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88" autoAdjust="0"/>
    <p:restoredTop sz="85952" autoAdjust="0"/>
  </p:normalViewPr>
  <p:slideViewPr>
    <p:cSldViewPr>
      <p:cViewPr varScale="1">
        <p:scale>
          <a:sx n="71" d="100"/>
          <a:sy n="71" d="100"/>
        </p:scale>
        <p:origin x="153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7" d="100"/>
        <a:sy n="9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Klik om de opmaakprofielen van de modeltekst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305ACA9-A27D-4159-B806-94BE96EB6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982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8028D2-F1DD-4CEF-968C-AED73AC5BD14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0622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0E28097-5348-46F4-A68E-6A0338650D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04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41BC1FE-425B-4D41-9768-47500E60C2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5397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latin typeface="Trebuchet MS"/>
                <a:cs typeface="Trebuchet M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482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>
            <a:cxnSpLocks noChangeShapeType="1"/>
          </p:cNvCxnSpPr>
          <p:nvPr/>
        </p:nvCxnSpPr>
        <p:spPr bwMode="auto">
          <a:xfrm>
            <a:off x="762000" y="3733800"/>
            <a:ext cx="7772400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ot"/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4332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4313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latin typeface="Trebuchet MS"/>
                <a:cs typeface="Trebuchet M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9341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defRPr b="0" i="1">
                <a:solidFill>
                  <a:schemeClr val="bg1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23946" y="6555381"/>
            <a:ext cx="457200" cy="288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0E28097-5348-46F4-A68E-6A0338650D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466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828800"/>
            <a:ext cx="4267200" cy="41148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34550"/>
            <a:ext cx="4267200" cy="4109049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11243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599"/>
            <a:ext cx="8229600" cy="10064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15376"/>
            <a:ext cx="4040188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95601"/>
            <a:ext cx="4040188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 b="0" i="0">
                <a:solidFill>
                  <a:schemeClr val="bg1"/>
                </a:solidFill>
                <a:latin typeface="Trebuchet MS"/>
                <a:cs typeface="Trebuchet MS"/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buFontTx/>
              <a:buNone/>
              <a:defRPr sz="1600" b="0" i="1">
                <a:solidFill>
                  <a:schemeClr val="bg1"/>
                </a:solidFill>
                <a:latin typeface="Trebuchet MS"/>
                <a:cs typeface="Trebuchet M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15376"/>
            <a:ext cx="4041775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95601"/>
            <a:ext cx="4041775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FontTx/>
              <a:buNone/>
              <a:defRPr sz="1600" i="1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277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1295400"/>
          </a:xfrm>
          <a:prstGeom prst="rect">
            <a:avLst/>
          </a:prstGeom>
          <a:solidFill>
            <a:srgbClr val="E59C00"/>
          </a:solidFill>
        </p:spPr>
        <p:txBody>
          <a:bodyPr anchor="b"/>
          <a:lstStyle>
            <a:lvl1pPr algn="l">
              <a:defRPr sz="2000" b="1" i="0">
                <a:latin typeface="Trebuchet MS"/>
                <a:cs typeface="Trebuchet M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1"/>
            <a:ext cx="5111750" cy="495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buClrTx/>
              <a:buFont typeface="Arial"/>
              <a:buChar char="•"/>
              <a:defRPr sz="28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2000" b="0" i="1">
                <a:latin typeface="Trebuchet MS"/>
                <a:cs typeface="Trebuchet M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008313" cy="350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7853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0"/>
            <a:ext cx="5334000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143000"/>
            <a:ext cx="5334000" cy="3429000"/>
          </a:xfrm>
          <a:prstGeom prst="rect">
            <a:avLst/>
          </a:prstGeom>
          <a:solidFill>
            <a:schemeClr val="bg2"/>
          </a:solidFill>
          <a:ln w="508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52400" dist="101600" dir="2700000">
              <a:schemeClr val="tx1">
                <a:alpha val="31000"/>
              </a:schemeClr>
            </a:outerShdw>
          </a:effectLst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138738"/>
            <a:ext cx="5334000" cy="804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47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solidFill>
            <a:srgbClr val="00004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366" name="Photo Editor-foto" r:id="rId3" imgW="7621064" imgH="1009791" progId="MSPhotoEd.3">
                  <p:embed/>
                </p:oleObj>
              </mc:Choice>
              <mc:Fallback>
                <p:oleObj name="Photo Editor-foto" r:id="rId3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AutoShape 14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19" name="Object 20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367" name="Photo Editor-foto" r:id="rId5" imgW="7621064" imgH="1009791" progId="MSPhotoEd.3">
                  <p:embed/>
                </p:oleObj>
              </mc:Choice>
              <mc:Fallback>
                <p:oleObj name="Photo Editor-foto" r:id="rId5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21" name="Group 22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22" name="AutoShape 23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AutoShape 24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AutoShape 25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AutoShape 26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AutoShape 27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AutoShape 28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29" name="Line 30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" y="1981200"/>
            <a:ext cx="8839200" cy="472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3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B4125-E3D1-4ED8-8187-4993DEAD49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583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town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 bwMode="auto">
          <a:xfrm>
            <a:off x="0" y="609600"/>
            <a:ext cx="9144000" cy="6248400"/>
          </a:xfrm>
          <a:prstGeom prst="rect">
            <a:avLst/>
          </a:prstGeom>
          <a:solidFill>
            <a:srgbClr val="00206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76200" y="640080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0E28097-5348-46F4-A68E-6A0338650D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45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122" charset="-128"/>
          <a:cs typeface="ＭＳ Ｐゴシック" pitchFamily="12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defRPr sz="2400">
          <a:solidFill>
            <a:schemeClr val="bg1"/>
          </a:solidFill>
          <a:latin typeface="+mn-lt"/>
          <a:ea typeface="ＭＳ Ｐゴシック" pitchFamily="122" charset="-128"/>
          <a:cs typeface="ＭＳ Ｐゴシック" pitchFamily="122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6633"/>
        </a:buClr>
        <a:buSzPct val="80000"/>
        <a:buFont typeface="Times" charset="0"/>
        <a:buChar char="•"/>
        <a:defRPr sz="2400">
          <a:solidFill>
            <a:schemeClr val="bg1"/>
          </a:solidFill>
          <a:latin typeface="+mn-lt"/>
          <a:ea typeface="ＭＳ Ｐゴシック" pitchFamily="12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95000"/>
        <a:buFont typeface="Times" charset="0"/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BMI199-2021-Fallacious%20Arguments.pdf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tminers.utep.edu/omwilliamson/ENGL1311/fallacies.htm" TargetMode="External"/><Relationship Id="rId2" Type="http://schemas.openxmlformats.org/officeDocument/2006/relationships/hyperlink" Target="http://www.don-lindsay-archive.org/skeptic/arguments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Grp="1" noChangeArrowheads="1"/>
          </p:cNvSpPr>
          <p:nvPr>
            <p:ph type="ctrTitle"/>
          </p:nvPr>
        </p:nvSpPr>
        <p:spPr>
          <a:xfrm>
            <a:off x="0" y="990600"/>
            <a:ext cx="9144000" cy="2895600"/>
          </a:xfrm>
        </p:spPr>
        <p:txBody>
          <a:bodyPr/>
          <a:lstStyle/>
          <a:p>
            <a:pPr>
              <a:tabLst>
                <a:tab pos="5376863" algn="l"/>
              </a:tabLst>
            </a:pPr>
            <a:r>
              <a:rPr lang="en-US" sz="4000" dirty="0"/>
              <a:t>Fallacies in Argumentation</a:t>
            </a:r>
            <a:br>
              <a:rPr lang="en-US" sz="3200" dirty="0"/>
            </a:br>
            <a:br>
              <a:rPr lang="en-US" sz="3200" dirty="0"/>
            </a:b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Lecture in BMI199: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Biomedical Informatics?</a:t>
            </a:r>
            <a:b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Oct 29, 2021</a:t>
            </a:r>
            <a:b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on-line,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at Buffalo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191000"/>
            <a:ext cx="9144000" cy="1600200"/>
          </a:xfrm>
        </p:spPr>
        <p:txBody>
          <a:bodyPr/>
          <a:lstStyle/>
          <a:p>
            <a:pPr defTabSz="566738" eaLnBrk="1" hangingPunct="1">
              <a:lnSpc>
                <a:spcPct val="80000"/>
              </a:lnSpc>
            </a:pPr>
            <a:r>
              <a:rPr lang="en-GB" altLang="ja-JP" sz="2800" b="1" dirty="0">
                <a:ea typeface="ＭＳ 明朝" pitchFamily="49" charset="-128"/>
              </a:rPr>
              <a:t>Werner CEUSTERS, MD</a:t>
            </a:r>
            <a:endParaRPr lang="en-GB" altLang="ja-JP" sz="2800" b="1" baseline="30000" dirty="0">
              <a:ea typeface="ＭＳ 明朝" pitchFamily="49" charset="-128"/>
            </a:endParaRPr>
          </a:p>
          <a:p>
            <a:pPr defTabSz="566738" eaLnBrk="1" hangingPunct="1">
              <a:lnSpc>
                <a:spcPct val="120000"/>
              </a:lnSpc>
            </a:pPr>
            <a:endParaRPr lang="en-US" altLang="ja-JP" sz="1800" b="1" dirty="0">
              <a:ea typeface="ＭＳ 明朝" pitchFamily="49" charset="-128"/>
            </a:endParaRPr>
          </a:p>
          <a:p>
            <a:pPr defTabSz="566738">
              <a:lnSpc>
                <a:spcPct val="120000"/>
              </a:lnSpc>
            </a:pPr>
            <a:r>
              <a:rPr lang="en-GB" altLang="ja-JP" sz="1800" i="1" dirty="0">
                <a:ea typeface="ＭＳ 明朝" pitchFamily="49" charset="-128"/>
              </a:rPr>
              <a:t>Departments of Biomedical Informatics and Psychiatry, </a:t>
            </a:r>
          </a:p>
          <a:p>
            <a:pPr defTabSz="566738">
              <a:lnSpc>
                <a:spcPct val="120000"/>
              </a:lnSpc>
            </a:pPr>
            <a:r>
              <a:rPr lang="en-GB" altLang="ja-JP" sz="1800" i="1" dirty="0">
                <a:ea typeface="ＭＳ 明朝" pitchFamily="49" charset="-128"/>
              </a:rPr>
              <a:t>UB Institute for Healthcare Informatics, </a:t>
            </a:r>
          </a:p>
          <a:p>
            <a:pPr defTabSz="566738" eaLnBrk="1" hangingPunct="1">
              <a:lnSpc>
                <a:spcPct val="120000"/>
              </a:lnSpc>
            </a:pPr>
            <a:r>
              <a:rPr lang="en-GB" altLang="ja-JP" sz="1800" i="1" dirty="0">
                <a:ea typeface="ＭＳ 明朝" pitchFamily="49" charset="-128"/>
              </a:rPr>
              <a:t>Ontology Research Group, </a:t>
            </a:r>
            <a:r>
              <a:rPr lang="en-GB" altLang="ja-JP" sz="1800" i="1" dirty="0" err="1">
                <a:ea typeface="ＭＳ 明朝" pitchFamily="49" charset="-128"/>
              </a:rPr>
              <a:t>Center</a:t>
            </a:r>
            <a:r>
              <a:rPr lang="en-GB" altLang="ja-JP" sz="1800" i="1" dirty="0">
                <a:ea typeface="ＭＳ 明朝" pitchFamily="49" charset="-128"/>
              </a:rPr>
              <a:t> of Excellence in Bioinformatics and Life Sciences,</a:t>
            </a:r>
          </a:p>
          <a:p>
            <a:pPr defTabSz="566738" eaLnBrk="1" hangingPunct="1">
              <a:lnSpc>
                <a:spcPct val="120000"/>
              </a:lnSpc>
            </a:pPr>
            <a:r>
              <a:rPr lang="en-GB" altLang="ja-JP" sz="1800" i="1" dirty="0">
                <a:ea typeface="ＭＳ 明朝" pitchFamily="49" charset="-128"/>
              </a:rPr>
              <a:t>University at Buffalo, NY, USA</a:t>
            </a:r>
          </a:p>
          <a:p>
            <a:pPr defTabSz="566738" eaLnBrk="1" hangingPunct="1">
              <a:lnSpc>
                <a:spcPct val="80000"/>
              </a:lnSpc>
            </a:pPr>
            <a:endParaRPr lang="en-US" altLang="ja-JP" sz="2000" i="1" dirty="0">
              <a:ea typeface="ＭＳ 明朝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6748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B3EAC-03AF-4472-AFE4-2818F4977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!!!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605DF-D047-4AEC-9639-5E8F49AC5F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obtained max 50p is only half the score for this assignment.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remaining half will be obtained next week following a procedure then described.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C0CA41-DC7A-4601-9383-A9922B05B8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E28097-5348-46F4-A68E-6A0338650D1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82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4A1D8-8C30-460C-83D8-72F98A291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Fallacy types to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B3A70A-D2CA-434B-8EE8-054C48E81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438400"/>
            <a:ext cx="8686800" cy="4191000"/>
          </a:xfrm>
        </p:spPr>
        <p:txBody>
          <a:bodyPr/>
          <a:lstStyle/>
          <a:p>
            <a:pPr algn="ctr"/>
            <a:r>
              <a:rPr lang="en-US" dirty="0">
                <a:hlinkClick r:id="rId2" action="ppaction://hlinkfile"/>
              </a:rPr>
              <a:t>BMI199-2021-Fallacious Arguments.pdf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9E5775-5C5E-4A05-9EC5-7AC8F09340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E28097-5348-46F4-A68E-6A0338650D1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943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CA825-CF64-46BD-B33F-A2F11D5BA6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Required reading for this class: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1C3406-C9CC-423E-A9AD-532692B0F1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352800"/>
            <a:ext cx="6400800" cy="1752600"/>
          </a:xfrm>
        </p:spPr>
        <p:txBody>
          <a:bodyPr/>
          <a:lstStyle/>
          <a:p>
            <a:r>
              <a:rPr lang="en-US" dirty="0"/>
              <a:t>Lees-Haley P.R. More propaganda techniques. In: </a:t>
            </a:r>
            <a:r>
              <a:rPr lang="en-US" dirty="0" err="1"/>
              <a:t>Quackwatch</a:t>
            </a:r>
            <a:r>
              <a:rPr lang="en-US" dirty="0"/>
              <a:t>, Your Guide to Quackery, Health Fraud, and Intelligent Decisions. 1997. </a:t>
            </a:r>
          </a:p>
          <a:p>
            <a:r>
              <a:rPr lang="en-US" dirty="0"/>
              <a:t>https://quackwatch.org/related/propa/ </a:t>
            </a:r>
          </a:p>
        </p:txBody>
      </p:sp>
    </p:spTree>
    <p:extLst>
      <p:ext uri="{BB962C8B-B14F-4D97-AF65-F5344CB8AC3E}">
        <p14:creationId xmlns:p14="http://schemas.microsoft.com/office/powerpoint/2010/main" val="824949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2F829-5570-4A24-90D0-0889783E1D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 Q3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C1C91E-BB12-48B8-9FED-D080F2FE99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432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9B8FE-D89C-47C1-856E-DFA08C266D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Some fallacies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8D49E7-BB13-463A-A112-D533B6E770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" y="3352800"/>
            <a:ext cx="8610600" cy="2286000"/>
          </a:xfrm>
        </p:spPr>
        <p:txBody>
          <a:bodyPr/>
          <a:lstStyle/>
          <a:p>
            <a:r>
              <a:rPr lang="en-US" dirty="0"/>
              <a:t>Excellent references:</a:t>
            </a:r>
          </a:p>
          <a:p>
            <a:endParaRPr lang="en-US" dirty="0"/>
          </a:p>
          <a:p>
            <a:pPr algn="l"/>
            <a:r>
              <a:rPr lang="en-US" sz="2000" dirty="0">
                <a:hlinkClick r:id="rId2"/>
              </a:rPr>
              <a:t>1) http://www.don-lindsay-archive.org/skeptic/arguments.html</a:t>
            </a:r>
            <a:endParaRPr lang="en-US" sz="2000" dirty="0"/>
          </a:p>
          <a:p>
            <a:pPr algn="l"/>
            <a:r>
              <a:rPr lang="en-US" sz="2000" dirty="0">
                <a:hlinkClick r:id="rId3"/>
              </a:rPr>
              <a:t>2) http://utminers.utep.edu/omwilliamson/ENGL1311/fallacies.htm</a:t>
            </a:r>
            <a:endParaRPr lang="en-US" sz="2000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250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EE666-5D74-481D-BCB4-FA3CA4364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A8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3B4EB-C13B-48EC-92B4-B44A00EFA9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Learning objectives: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Explain for each of the highlighted fallacies in the document discussed what they are and how they work.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Understand that statements and arguments may contain different fallacies at the same time.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Recognize these fallacies in reading or writing papers.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Be able to provide a fallacy-free argumentation for why what you believe to be an argumentation fallacy in a text is indeed a fallacy of the posited sort.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Follow instructions precisely.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Perform a task for which multiple constraints limit the otherwise large number of possible choices </a:t>
            </a:r>
            <a:r>
              <a:rPr lang="en-US" sz="1600" dirty="0"/>
              <a:t>(</a:t>
            </a:r>
            <a:r>
              <a:rPr lang="en-US" sz="1600" dirty="0" err="1"/>
              <a:t>Azimov’s</a:t>
            </a:r>
            <a:r>
              <a:rPr lang="en-US" sz="1600" dirty="0"/>
              <a:t> Robots)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7C0405-1D01-4FCF-81AE-98C06884B0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E28097-5348-46F4-A68E-6A0338650D1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329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1451F-45E0-4415-8FFF-30BB870DD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description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E94F8-7CA0-4C76-B0A9-A07AC28555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In paper R7 (see syllabus), find at least five (set of) statements each one of which contains a fallacy of a type </a:t>
            </a:r>
            <a:r>
              <a:rPr lang="en-US" sz="2000" b="1" i="1" dirty="0"/>
              <a:t>distinct</a:t>
            </a:r>
            <a:r>
              <a:rPr lang="en-US" sz="2000" dirty="0"/>
              <a:t> from the other four.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For each selected (set of) statements: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Copy the text that contains </a:t>
            </a:r>
            <a:r>
              <a:rPr lang="en-US" sz="2000" b="1" i="1" dirty="0"/>
              <a:t>ALL and ONLY </a:t>
            </a:r>
            <a:r>
              <a:rPr lang="en-US" sz="2000" dirty="0"/>
              <a:t>the pieces of evidence upon which you build your argument for why the selected text contains a fallacy of a given sort;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Specify the type of fallacy you believe to be committed by using the highlighted titles in the document discussing fallacy types;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Write a </a:t>
            </a:r>
            <a:r>
              <a:rPr lang="en-US" sz="2000" b="1" i="1" dirty="0"/>
              <a:t>succinct</a:t>
            </a:r>
            <a:r>
              <a:rPr lang="en-US" sz="2000" dirty="0"/>
              <a:t>, but </a:t>
            </a:r>
            <a:r>
              <a:rPr lang="en-US" sz="2000" b="1" i="1" dirty="0"/>
              <a:t>convincing</a:t>
            </a:r>
            <a:r>
              <a:rPr lang="en-US" sz="2000" dirty="0"/>
              <a:t> argument for why the selected text is an example of the posited fallacy type by </a:t>
            </a:r>
            <a:r>
              <a:rPr lang="en-US" sz="2000" b="1" i="1" dirty="0"/>
              <a:t>explicitly</a:t>
            </a:r>
            <a:r>
              <a:rPr lang="en-US" sz="2000" dirty="0"/>
              <a:t> matching elements from the selected text to appropriate elements from the fallacy type description;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Indicate whether your argument merely renders the selected text to be </a:t>
            </a:r>
            <a:r>
              <a:rPr lang="en-US" sz="2000" b="1" i="1" dirty="0"/>
              <a:t>suspicious</a:t>
            </a:r>
            <a:r>
              <a:rPr lang="en-US" sz="2000" dirty="0"/>
              <a:t> for containing a fallacy of the posited type, or </a:t>
            </a:r>
            <a:r>
              <a:rPr lang="en-US" sz="2000" b="1" i="1" dirty="0"/>
              <a:t>proves</a:t>
            </a:r>
            <a:r>
              <a:rPr lang="en-US" sz="2000" dirty="0"/>
              <a:t> it to be of that type.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C78045-1AA9-40AB-92AC-C5B9BA7F04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E28097-5348-46F4-A68E-6A0338650D1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948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7CBBC-DF85-4CE2-B9D8-56127D9BB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33878-6845-48C8-94B4-A5F9B20D93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/>
            <a:r>
              <a:rPr lang="en-US" sz="9600" dirty="0"/>
              <a:t>DO NOT COLLABORATE !!!!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380C6E-9920-451F-9338-E38E3EC3BA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E28097-5348-46F4-A68E-6A0338650D1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345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610ED-DEEF-431E-A630-7C1EDB477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Reporting 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763EC-584F-40B3-AF7B-D4B5BD65A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900" dirty="0"/>
              <a:t>Excel-file with one sheet renamed with your </a:t>
            </a:r>
            <a:r>
              <a:rPr lang="en-US" sz="1900" dirty="0" err="1"/>
              <a:t>ubitname</a:t>
            </a:r>
            <a:r>
              <a:rPr lang="en-US" sz="1900" dirty="0"/>
              <a:t>, filename: “BMI199-A8-XXX.xlsx”, XXX replaced with your </a:t>
            </a:r>
            <a:r>
              <a:rPr lang="en-US" sz="1900" dirty="0" err="1"/>
              <a:t>ubitname</a:t>
            </a:r>
            <a:r>
              <a:rPr lang="en-US" sz="19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/>
              <a:t>Sheet contains at least 6 rows, and precisely 6 columns (A to F).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/>
              <a:t>Row 1 is the title row. Leave it as is!.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/>
              <a:t>Each row contains information </a:t>
            </a:r>
            <a:r>
              <a:rPr lang="en-US" sz="1900" dirty="0" err="1"/>
              <a:t>wrt</a:t>
            </a:r>
            <a:r>
              <a:rPr lang="en-US" sz="1900" dirty="0"/>
              <a:t> to ONE selected text.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/>
              <a:t>For each row, the 6 cells of that row contain resp.: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/>
              <a:t>A. Your </a:t>
            </a:r>
            <a:r>
              <a:rPr lang="en-US" sz="1900" dirty="0" err="1"/>
              <a:t>ubitname</a:t>
            </a:r>
            <a:r>
              <a:rPr lang="en-US" sz="1900" dirty="0"/>
              <a:t> (no spaces in front or after, repeated in each row)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/>
              <a:t>B. A number corresponding to the row number: 2, 3, …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/>
              <a:t>C. The selected text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/>
              <a:t>D. the </a:t>
            </a:r>
            <a:r>
              <a:rPr lang="en-US" sz="1900" b="1" i="1" dirty="0"/>
              <a:t>exact</a:t>
            </a:r>
            <a:r>
              <a:rPr lang="en-US" sz="1900" dirty="0"/>
              <a:t> title (including used capitalization) of the posited fallacy type as found in the discussed document, without the “:” at the end.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/>
              <a:t>E. Your argument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/>
              <a:t>F. Either ‘S’ for suspicious or ‘P’ for proof.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/>
              <a:t>NO cell may contain leading or trailing spaces.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/>
              <a:t>Due date for submission to UB Learns: Nov 3, 2021– 1PM.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796C5B-7BE6-4AE8-BC4F-B088ED2234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E28097-5348-46F4-A68E-6A0338650D1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917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247A1-E108-4E7D-B877-1C4DE5BD3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and scoring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79A93-E0B8-46CC-A22A-219D539FD8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Score for each mistake – max 10p each / max 50p in total: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Max 3p if the selected text contains a fallacy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Max 2p if it is of the designated type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Max 4p for correctness of the motivation as per task description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+1p if the S/P indication is correct, .5 point if switched, 0 if no fallacy.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If you select more than 5 text fragments that satisfy the conditions, all will be evaluated, the 5 with the highest score will count towards the max 50p. For each supplementary score with a score &lt;6p, 2p will be subtracted from the previous max 50p.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Penalties: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- 5p for each instruction not followed.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0p score for unreadable result file or for submitting a link or after the deadline.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17647E-7F97-4F95-A1CA-AA7EAC35B5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E28097-5348-46F4-A68E-6A0338650D1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918400"/>
      </p:ext>
    </p:extLst>
  </p:cSld>
  <p:clrMapOvr>
    <a:masterClrMapping/>
  </p:clrMapOvr>
</p:sld>
</file>

<file path=ppt/theme/theme1.xml><?xml version="1.0" encoding="utf-8"?>
<a:theme xmlns:a="http://schemas.openxmlformats.org/drawingml/2006/main" name="2014-Indianapolis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34771</TotalTime>
  <Words>786</Words>
  <Application>Microsoft Office PowerPoint</Application>
  <PresentationFormat>On-screen Show (4:3)</PresentationFormat>
  <Paragraphs>69</Paragraphs>
  <Slides>11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Batang</vt:lpstr>
      <vt:lpstr>ＭＳ 明朝</vt:lpstr>
      <vt:lpstr>ＭＳ Ｐゴシック</vt:lpstr>
      <vt:lpstr>Arial</vt:lpstr>
      <vt:lpstr>Georgia</vt:lpstr>
      <vt:lpstr>Times</vt:lpstr>
      <vt:lpstr>Times New Roman</vt:lpstr>
      <vt:lpstr>Trebuchet MS</vt:lpstr>
      <vt:lpstr>Verdana</vt:lpstr>
      <vt:lpstr>2014-Indianapolis</vt:lpstr>
      <vt:lpstr>Photo Editor-foto</vt:lpstr>
      <vt:lpstr>Fallacies in Argumentation  Lecture in BMI199: What is Biomedical Informatics? Oct 29, 2021 on-line, University at Buffalo</vt:lpstr>
      <vt:lpstr>Required reading for this class:  </vt:lpstr>
      <vt:lpstr>Quiz Q3</vt:lpstr>
      <vt:lpstr>Some fallacies</vt:lpstr>
      <vt:lpstr>Assignment A8</vt:lpstr>
      <vt:lpstr>Task description</vt:lpstr>
      <vt:lpstr>PowerPoint Presentation</vt:lpstr>
      <vt:lpstr>Reporting Format</vt:lpstr>
      <vt:lpstr>Evaluation and scoring</vt:lpstr>
      <vt:lpstr>Important !!!</vt:lpstr>
      <vt:lpstr>Fallacy types to use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seannos</dc:creator>
  <cp:lastModifiedBy>Reviewer</cp:lastModifiedBy>
  <cp:revision>1459</cp:revision>
  <dcterms:created xsi:type="dcterms:W3CDTF">1601-01-01T00:00:00Z</dcterms:created>
  <dcterms:modified xsi:type="dcterms:W3CDTF">2021-10-28T16:06:47Z</dcterms:modified>
</cp:coreProperties>
</file>